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38"/>
  </p:notesMasterIdLst>
  <p:sldIdLst>
    <p:sldId id="256" r:id="rId2"/>
    <p:sldId id="345" r:id="rId3"/>
    <p:sldId id="346" r:id="rId4"/>
    <p:sldId id="303" r:id="rId5"/>
    <p:sldId id="347" r:id="rId6"/>
    <p:sldId id="310" r:id="rId7"/>
    <p:sldId id="304" r:id="rId8"/>
    <p:sldId id="353" r:id="rId9"/>
    <p:sldId id="349" r:id="rId10"/>
    <p:sldId id="348" r:id="rId11"/>
    <p:sldId id="355" r:id="rId12"/>
    <p:sldId id="350" r:id="rId13"/>
    <p:sldId id="356" r:id="rId14"/>
    <p:sldId id="351" r:id="rId15"/>
    <p:sldId id="357" r:id="rId16"/>
    <p:sldId id="313" r:id="rId17"/>
    <p:sldId id="352" r:id="rId18"/>
    <p:sldId id="311" r:id="rId19"/>
    <p:sldId id="312" r:id="rId20"/>
    <p:sldId id="358" r:id="rId21"/>
    <p:sldId id="307" r:id="rId22"/>
    <p:sldId id="308" r:id="rId23"/>
    <p:sldId id="309" r:id="rId24"/>
    <p:sldId id="316" r:id="rId25"/>
    <p:sldId id="359" r:id="rId26"/>
    <p:sldId id="315" r:id="rId27"/>
    <p:sldId id="329" r:id="rId28"/>
    <p:sldId id="330" r:id="rId29"/>
    <p:sldId id="318" r:id="rId30"/>
    <p:sldId id="361" r:id="rId31"/>
    <p:sldId id="319" r:id="rId32"/>
    <p:sldId id="320" r:id="rId33"/>
    <p:sldId id="321" r:id="rId34"/>
    <p:sldId id="360" r:id="rId35"/>
    <p:sldId id="362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1568"/>
  </p:normalViewPr>
  <p:slideViewPr>
    <p:cSldViewPr snapToGrid="0" snapToObjects="1" showGuides="1">
      <p:cViewPr>
        <p:scale>
          <a:sx n="90" d="100"/>
          <a:sy n="90" d="100"/>
        </p:scale>
        <p:origin x="1248" y="456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FA7F-882A-BB49-9F1F-F382F18579D2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5242-A5AE-F342-BBDE-9921FFDA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9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8756-D6B9-0E45-9CF2-A8ADE4866EF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4452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fabGipfIy0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.thehumanbrain.info/neuroanatomie.php?kap=16" TargetMode="External"/><Relationship Id="rId4" Type="http://schemas.openxmlformats.org/officeDocument/2006/relationships/hyperlink" Target="http://otszonline.hu/cikk/szag__es_izerzekelesi_zavarok_az_alapellatasban" TargetMode="External"/><Relationship Id="rId5" Type="http://schemas.openxmlformats.org/officeDocument/2006/relationships/hyperlink" Target="http://viamedici.thieme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petico.d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iro.medium.com/max/1024/1*EAHEQI8b5N_xgraNeEY_C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4" b="54688"/>
          <a:stretch/>
        </p:blipFill>
        <p:spPr bwMode="auto">
          <a:xfrm>
            <a:off x="3613944" y="1868258"/>
            <a:ext cx="495545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079114" y="313361"/>
            <a:ext cx="10058400" cy="1603375"/>
          </a:xfrm>
        </p:spPr>
        <p:txBody>
          <a:bodyPr/>
          <a:lstStyle/>
          <a:p>
            <a:pPr algn="ctr"/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LIMBISCHES SYSTEM,</a:t>
            </a:r>
            <a:b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hu-HU" sz="4800" b="1" i="1" dirty="0" err="1" smtClean="0">
                <a:latin typeface="Palatino" charset="0"/>
                <a:ea typeface="Palatino" charset="0"/>
                <a:cs typeface="Palatino" charset="0"/>
              </a:rPr>
              <a:t>wo</a:t>
            </a:r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hu-HU" sz="4800" b="1" i="1" dirty="0" err="1" smtClean="0">
                <a:latin typeface="Palatino" charset="0"/>
                <a:ea typeface="Palatino" charset="0"/>
                <a:cs typeface="Palatino" charset="0"/>
              </a:rPr>
              <a:t>die</a:t>
            </a:r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hu-HU" sz="4800" b="1" i="1" dirty="0" err="1" smtClean="0">
                <a:latin typeface="Palatino" charset="0"/>
                <a:ea typeface="Palatino" charset="0"/>
                <a:cs typeface="Palatino" charset="0"/>
              </a:rPr>
              <a:t>Emotionen</a:t>
            </a:r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hu-HU" sz="4800" b="1" i="1" dirty="0" err="1" smtClean="0">
                <a:latin typeface="Palatino" charset="0"/>
                <a:ea typeface="Palatino" charset="0"/>
                <a:cs typeface="Palatino" charset="0"/>
              </a:rPr>
              <a:t>geboren</a:t>
            </a:r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 sind</a:t>
            </a:r>
            <a:endParaRPr lang="en-US" sz="48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8194675" y="4711700"/>
            <a:ext cx="3997325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Dr.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Bódi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Ildikó</a:t>
            </a:r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Semmelweis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Egyetem,Anatómiai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Szövet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Fejlődéstani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Intézet</a:t>
            </a:r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1600" dirty="0" smtClean="0">
                <a:latin typeface="Palatino" charset="0"/>
                <a:ea typeface="Palatino" charset="0"/>
                <a:cs typeface="Palatino" charset="0"/>
              </a:rPr>
              <a:t>2019. November 28.</a:t>
            </a:r>
            <a:endParaRPr lang="en-US" sz="16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0497" y="370872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Palatino" charset="0"/>
                <a:ea typeface="Palatino" charset="0"/>
                <a:cs typeface="Palatino" charset="0"/>
              </a:rPr>
              <a:t>Disguest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9402" y="29834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Palatino" charset="0"/>
                <a:ea typeface="Palatino" charset="0"/>
                <a:cs typeface="Palatino" charset="0"/>
              </a:rPr>
              <a:t>Fear</a:t>
            </a:r>
            <a:endParaRPr lang="en-US" i="1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568" y="22344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Joy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1567" y="30891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Sadness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080" y="58548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Angry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1540" y="206166"/>
            <a:ext cx="8195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hu-HU" sz="2400" dirty="0">
                <a:solidFill>
                  <a:srgbClr val="FF0000"/>
                </a:solidFill>
              </a:rPr>
              <a:t>Eingänge</a:t>
            </a:r>
            <a:r>
              <a:rPr lang="hu-HU" altLang="hu-HU" sz="2400" dirty="0">
                <a:solidFill>
                  <a:srgbClr val="FF0000"/>
                </a:solidFill>
              </a:rPr>
              <a:t> (</a:t>
            </a:r>
            <a:r>
              <a:rPr lang="hu-HU" altLang="hu-HU" sz="2400" dirty="0" err="1">
                <a:solidFill>
                  <a:srgbClr val="FF0000"/>
                </a:solidFill>
              </a:rPr>
              <a:t>Inputs</a:t>
            </a:r>
            <a:r>
              <a:rPr lang="hu-HU" altLang="hu-HU" sz="2400" dirty="0">
                <a:solidFill>
                  <a:srgbClr val="FF0000"/>
                </a:solidFill>
              </a:rPr>
              <a:t>)</a:t>
            </a:r>
            <a:r>
              <a:rPr lang="de-DE" altLang="hu-HU" sz="2400" dirty="0" smtClean="0">
                <a:solidFill>
                  <a:srgbClr val="FF0000"/>
                </a:solidFill>
              </a:rPr>
              <a:t>: </a:t>
            </a:r>
            <a:r>
              <a:rPr lang="de-DE" altLang="hu-HU" sz="1800" b="1" dirty="0" smtClean="0"/>
              <a:t>2</a:t>
            </a:r>
            <a:r>
              <a:rPr lang="de-DE" altLang="hu-HU" sz="1800" b="1" dirty="0"/>
              <a:t>) </a:t>
            </a:r>
            <a:r>
              <a:rPr lang="de-DE" altLang="hu-HU" sz="1800" b="1" dirty="0" err="1"/>
              <a:t>Tractus</a:t>
            </a:r>
            <a:r>
              <a:rPr lang="de-DE" altLang="hu-HU" sz="1800" b="1" dirty="0"/>
              <a:t> </a:t>
            </a:r>
            <a:r>
              <a:rPr lang="de-DE" altLang="hu-HU" sz="1800" b="1" dirty="0" err="1"/>
              <a:t>spinothalamicus</a:t>
            </a:r>
            <a:r>
              <a:rPr lang="de-DE" altLang="hu-HU" sz="1800" b="1" dirty="0"/>
              <a:t> (Hautkontakt)</a:t>
            </a:r>
            <a:endParaRPr lang="hu-HU" altLang="hu-HU" sz="1800" b="1" dirty="0"/>
          </a:p>
        </p:txBody>
      </p:sp>
      <p:pic>
        <p:nvPicPr>
          <p:cNvPr id="3" name="Picture 8" descr="http://www.babamama.hu/assets/img/articles/201211/50b87c26f35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2" y="0"/>
            <a:ext cx="304323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6" y="3094874"/>
            <a:ext cx="2672182" cy="3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e Stoffmutter: Harry Harlows berühmt-berüchtigte Erfindun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51" y="3126038"/>
            <a:ext cx="2539749" cy="373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40" y="828031"/>
            <a:ext cx="7798279" cy="2524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530" y="49764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24548"/>
                </a:solidFill>
                <a:latin typeface="Oswald" charset="0"/>
              </a:rPr>
              <a:t>Die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Studie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zeigte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,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dass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mütterliche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Bindungen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mehr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sind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als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bloße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Nahrungsergänzung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, und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dass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Komfort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und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Sicherheit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eine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wichtige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Rolle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bei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der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Bildung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von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Bindungen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 err="1">
                <a:solidFill>
                  <a:srgbClr val="424548"/>
                </a:solidFill>
                <a:latin typeface="Oswald" charset="0"/>
              </a:rPr>
              <a:t>spielten</a:t>
            </a:r>
            <a:r>
              <a:rPr lang="en-US" dirty="0">
                <a:solidFill>
                  <a:srgbClr val="424548"/>
                </a:solidFill>
                <a:latin typeface="Oswald" charset="0"/>
              </a:rPr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540" y="3611422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424548"/>
                </a:solidFill>
                <a:latin typeface="Oswald" charset="0"/>
              </a:rPr>
              <a:t>Säuglingsaffen</a:t>
            </a:r>
            <a:r>
              <a:rPr lang="en-US" dirty="0" smtClean="0">
                <a:solidFill>
                  <a:srgbClr val="424548"/>
                </a:solidFill>
                <a:latin typeface="Oswald" charset="0"/>
              </a:rPr>
              <a:t> </a:t>
            </a:r>
            <a:r>
              <a:rPr lang="en-US" dirty="0"/>
              <a:t>von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Müttern</a:t>
            </a:r>
            <a:r>
              <a:rPr lang="en-US" dirty="0"/>
              <a:t> </a:t>
            </a:r>
            <a:r>
              <a:rPr lang="en-US" dirty="0" err="1" smtClean="0"/>
              <a:t>getrennt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730" y="1992302"/>
            <a:ext cx="10472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spielt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eine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besondere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Rolle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für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das 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Lernen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und den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Gedächtnisaufbau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Er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ist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dabei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für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die 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Merkfähigkeit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zuständig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also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dafür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dass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Inhalte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vom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Kurz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- ins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Langzeitgedächtnis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überführt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werden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Bei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diesen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Gedächtnisinhalten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handelt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es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sich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um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Erinnerungen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Fakten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Ereignissen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insbesondere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das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Ortsgedächtnis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), die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sog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. </a:t>
            </a:r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deklarativen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Gedächtnis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abgespeichert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werden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99385" y="241507"/>
            <a:ext cx="4269429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>
                <a:latin typeface="Palatino" charset="0"/>
                <a:ea typeface="Palatino" charset="0"/>
                <a:cs typeface="Palatino" charset="0"/>
              </a:rPr>
              <a:t>Hippocampus</a:t>
            </a:r>
            <a:endParaRPr lang="hu-HU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3" y="971547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Palatino" charset="0"/>
                <a:ea typeface="Palatino" charset="0"/>
                <a:cs typeface="Palatino" charset="0"/>
              </a:rPr>
              <a:t>Funktion</a:t>
            </a:r>
            <a:r>
              <a:rPr lang="en-US" sz="32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  <a:endParaRPr lang="en-US" sz="3200" b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8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-725488"/>
            <a:ext cx="10058400" cy="1450976"/>
          </a:xfrm>
        </p:spPr>
        <p:txBody>
          <a:bodyPr/>
          <a:lstStyle/>
          <a:p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Hippocampus</a:t>
            </a:r>
            <a:endParaRPr lang="hu-HU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4" name="Picture 4" descr="Benninghoff 11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591" y="73670"/>
            <a:ext cx="7039355" cy="5853906"/>
          </a:xfrm>
          <a:prstGeom prst="rect">
            <a:avLst/>
          </a:prstGeom>
          <a:noFill/>
        </p:spPr>
      </p:pic>
      <p:sp>
        <p:nvSpPr>
          <p:cNvPr id="5" name="Szövegdoboz 13"/>
          <p:cNvSpPr txBox="1"/>
          <p:nvPr/>
        </p:nvSpPr>
        <p:spPr>
          <a:xfrm>
            <a:off x="189780" y="1711037"/>
            <a:ext cx="45717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Ursprünglich wurde die </a:t>
            </a:r>
            <a:r>
              <a:rPr lang="de-DE" sz="2400" dirty="0" err="1">
                <a:latin typeface="Palatino" charset="0"/>
                <a:ea typeface="Palatino" charset="0"/>
                <a:cs typeface="Palatino" charset="0"/>
              </a:rPr>
              <a:t>Hippocampusformation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 als olfaktorisches Zentrum aufgefasst. Die anatomische und physiologische Aufklärung der Verbindungen hat jedoch ergeben, dass alle Sinnesmodalitäten, und nicht nur olfaktorische, in der </a:t>
            </a:r>
            <a:r>
              <a:rPr lang="de-DE" sz="2400" dirty="0" err="1">
                <a:latin typeface="Palatino" charset="0"/>
                <a:ea typeface="Palatino" charset="0"/>
                <a:cs typeface="Palatino" charset="0"/>
              </a:rPr>
              <a:t>Hippocampusformation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 verarbeitet </a:t>
            </a:r>
            <a:r>
              <a:rPr lang="de-DE" sz="2400" dirty="0" smtClean="0">
                <a:latin typeface="Palatino" charset="0"/>
                <a:ea typeface="Palatino" charset="0"/>
                <a:cs typeface="Palatino" charset="0"/>
              </a:rPr>
              <a:t>werden.</a:t>
            </a: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981" y="277803"/>
            <a:ext cx="110442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Palatino" charset="0"/>
                <a:ea typeface="Palatino" charset="0"/>
                <a:cs typeface="Palatino" charset="0"/>
              </a:rPr>
              <a:t>Afferenzen</a:t>
            </a:r>
            <a:r>
              <a:rPr lang="en-US" sz="2800" b="1" dirty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en-US" sz="2800" b="1" dirty="0" err="1">
                <a:latin typeface="Palatino" charset="0"/>
                <a:ea typeface="Palatino" charset="0"/>
                <a:cs typeface="Palatino" charset="0"/>
              </a:rPr>
              <a:t>Efferenzen</a:t>
            </a:r>
            <a:r>
              <a:rPr lang="en-US" sz="2800" b="1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Hippocampus</a:t>
            </a:r>
          </a:p>
          <a:p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Afferenzen</a:t>
            </a:r>
            <a:endParaRPr 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sz="2400" b="1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den 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perforans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erreichen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den Hippocampus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kortikale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glutamaterge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Afferenzen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aus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der 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Area 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(„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Eingangstor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zum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Hippocampus“),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welche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ihre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Afferenzen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wiederum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das 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olfaktorische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 System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und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die 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Assoziationsgebiete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des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Neokortex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bekommt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. 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Efferenzen</a:t>
            </a:r>
            <a:endParaRPr 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sz="2400" b="1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Die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Axone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Pyramidenzellen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bilden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die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Efferenzen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des Hippocampus.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Sie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vereinigen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sich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zu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einem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Faserbündel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das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den 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Alveus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zur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Fimbria hippocampi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und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weiter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zum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Fornix 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zieht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400" b="0" i="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4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ippocampu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181" y="2553572"/>
            <a:ext cx="6515819" cy="430442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466833"/>
            <a:ext cx="3574473" cy="33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6"/>
          <p:cNvSpPr txBox="1"/>
          <p:nvPr/>
        </p:nvSpPr>
        <p:spPr>
          <a:xfrm>
            <a:off x="233457" y="711232"/>
            <a:ext cx="120850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CA1-CA4 </a:t>
            </a:r>
            <a:r>
              <a:rPr lang="en-US" sz="2400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Sektoren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Axone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von CA1- und CA2-Pyramidenzellen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verlaufen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den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Alveus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in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den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Fornix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. CA1-Pyramidenzellen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projizieren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außerdem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zu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Subiculum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Area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Der dritte Sektor (CA3) zeigt eine einheitliche Schicht von Pyramidenzellen. Die aus dem </a:t>
            </a:r>
            <a:r>
              <a:rPr lang="de-DE" sz="2000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de-DE" sz="2000" dirty="0" err="1">
                <a:latin typeface="Palatino" charset="0"/>
                <a:ea typeface="Palatino" charset="0"/>
                <a:cs typeface="Palatino" charset="0"/>
              </a:rPr>
              <a:t>dentatus</a:t>
            </a:r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 stammenden </a:t>
            </a:r>
            <a:r>
              <a:rPr lang="de-DE" sz="2000" b="1" dirty="0">
                <a:latin typeface="Palatino" charset="0"/>
                <a:ea typeface="Palatino" charset="0"/>
                <a:cs typeface="Palatino" charset="0"/>
              </a:rPr>
              <a:t>Moosfasern</a:t>
            </a:r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 bilden Synapsen an großen </a:t>
            </a:r>
            <a:r>
              <a:rPr lang="de-DE" sz="2000" dirty="0" err="1">
                <a:latin typeface="Palatino" charset="0"/>
                <a:ea typeface="Palatino" charset="0"/>
                <a:cs typeface="Palatino" charset="0"/>
              </a:rPr>
              <a:t>Auftreibungen</a:t>
            </a:r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 der proximalen Abschnitte der Dendriten von CA3-Pyramidenzellen.</a:t>
            </a:r>
          </a:p>
          <a:p>
            <a:endParaRPr lang="de-DE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Schaffer-Kollateralen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de-DE" sz="2000" dirty="0">
                <a:latin typeface="Palatino" charset="0"/>
                <a:ea typeface="Palatino" charset="0"/>
                <a:cs typeface="Palatino" charset="0"/>
              </a:rPr>
              <a:t>die CA3 mit CA1 verbinden.</a:t>
            </a:r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" name="Cím 2"/>
          <p:cNvSpPr txBox="1">
            <a:spLocks/>
          </p:cNvSpPr>
          <p:nvPr/>
        </p:nvSpPr>
        <p:spPr>
          <a:xfrm>
            <a:off x="1524000" y="51803"/>
            <a:ext cx="9144000" cy="87471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400" dirty="0" err="1">
                <a:latin typeface="Palatino" charset="0"/>
                <a:ea typeface="Palatino" charset="0"/>
                <a:cs typeface="Palatino" charset="0"/>
              </a:rPr>
              <a:t>Mikroskopischer</a:t>
            </a:r>
            <a:r>
              <a:rPr lang="hu-HU" sz="4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4400" dirty="0" err="1">
                <a:latin typeface="Palatino" charset="0"/>
                <a:ea typeface="Palatino" charset="0"/>
                <a:cs typeface="Palatino" charset="0"/>
              </a:rPr>
              <a:t>Aufbau</a:t>
            </a:r>
            <a:r>
              <a:rPr lang="en-US" sz="44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hu-HU" sz="4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" name="Ellipszis 4"/>
          <p:cNvSpPr/>
          <p:nvPr/>
        </p:nvSpPr>
        <p:spPr>
          <a:xfrm>
            <a:off x="1745292" y="593243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7"/>
          <p:cNvSpPr/>
          <p:nvPr/>
        </p:nvSpPr>
        <p:spPr>
          <a:xfrm>
            <a:off x="1756412" y="371530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8"/>
          <p:cNvSpPr/>
          <p:nvPr/>
        </p:nvSpPr>
        <p:spPr>
          <a:xfrm>
            <a:off x="1775520" y="5435937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9"/>
          <p:cNvSpPr/>
          <p:nvPr/>
        </p:nvSpPr>
        <p:spPr>
          <a:xfrm>
            <a:off x="1737735" y="636448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4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4999" y="-482215"/>
            <a:ext cx="17695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en-US" sz="2000" b="1" dirty="0">
              <a:solidFill>
                <a:srgbClr val="0066FF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sz="2400" b="1" dirty="0" smtClean="0">
              <a:solidFill>
                <a:srgbClr val="0066FF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400" b="1" dirty="0" err="1">
                <a:solidFill>
                  <a:srgbClr val="0066FF"/>
                </a:solidFill>
                <a:latin typeface="Palatino" charset="0"/>
                <a:ea typeface="Palatino" charset="0"/>
                <a:cs typeface="Palatino" charset="0"/>
              </a:rPr>
              <a:t>A</a:t>
            </a:r>
            <a:r>
              <a:rPr lang="hu-HU" altLang="en-US" sz="2400" b="1" dirty="0" err="1" smtClean="0">
                <a:solidFill>
                  <a:srgbClr val="0066FF"/>
                </a:solidFill>
                <a:latin typeface="Palatino" charset="0"/>
                <a:ea typeface="Palatino" charset="0"/>
                <a:cs typeface="Palatino" charset="0"/>
              </a:rPr>
              <a:t>fferenzen</a:t>
            </a:r>
            <a:endParaRPr lang="hu-HU" altLang="en-US" sz="2400" b="1" dirty="0">
              <a:solidFill>
                <a:srgbClr val="0066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0571" y="172119"/>
            <a:ext cx="1734015" cy="484439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" name="Csoportba foglalás 10"/>
          <p:cNvGrpSpPr/>
          <p:nvPr/>
        </p:nvGrpSpPr>
        <p:grpSpPr>
          <a:xfrm>
            <a:off x="3871914" y="414339"/>
            <a:ext cx="8150460" cy="5781266"/>
            <a:chOff x="244475" y="0"/>
            <a:chExt cx="8449841" cy="6401073"/>
          </a:xfrm>
        </p:grpSpPr>
        <p:pic>
          <p:nvPicPr>
            <p:cNvPr id="14" name="Picture 13" descr="limbikus rendsz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0"/>
              <a:ext cx="8245475" cy="6348413"/>
            </a:xfrm>
            <a:prstGeom prst="rect">
              <a:avLst/>
            </a:prstGeom>
            <a:noFill/>
          </p:spPr>
        </p:pic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6948264" y="5661248"/>
              <a:ext cx="1746052" cy="723900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139952" y="5373216"/>
              <a:ext cx="2160240" cy="64807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60463" y="4211638"/>
              <a:ext cx="1135062" cy="72231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44475" y="3509963"/>
              <a:ext cx="2028825" cy="26511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Szövegdoboz 8"/>
            <p:cNvSpPr txBox="1"/>
            <p:nvPr/>
          </p:nvSpPr>
          <p:spPr>
            <a:xfrm>
              <a:off x="899592" y="5229200"/>
              <a:ext cx="26642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Fasciculus</a:t>
              </a:r>
              <a:r>
                <a:rPr lang="hu-H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1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medialis</a:t>
              </a:r>
              <a:r>
                <a:rPr lang="hu-H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1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telencephali</a:t>
              </a:r>
              <a:r>
                <a:rPr lang="hu-H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hu-H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835697" y="4941168"/>
              <a:ext cx="1080120" cy="339725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Szövegdoboz 9"/>
            <p:cNvSpPr txBox="1"/>
            <p:nvPr/>
          </p:nvSpPr>
          <p:spPr>
            <a:xfrm>
              <a:off x="4067944" y="6093296"/>
              <a:ext cx="26642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1400" b="1" dirty="0" err="1" smtClean="0">
                  <a:latin typeface="Times New Roman" pitchFamily="18" charset="0"/>
                  <a:cs typeface="Times New Roman" pitchFamily="18" charset="0"/>
                </a:rPr>
                <a:t>Entorhinal</a:t>
              </a:r>
              <a:r>
                <a:rPr lang="hu-HU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1400" b="1" dirty="0" err="1" smtClean="0">
                  <a:latin typeface="Times New Roman" pitchFamily="18" charset="0"/>
                  <a:cs typeface="Times New Roman" pitchFamily="18" charset="0"/>
                </a:rPr>
                <a:t>cortex</a:t>
              </a:r>
              <a:r>
                <a:rPr lang="hu-HU" sz="1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2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PAPEZ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Kreis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Papez-Kreis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218" y="1765934"/>
            <a:ext cx="4442550" cy="4023360"/>
          </a:xfrm>
        </p:spPr>
        <p:txBody>
          <a:bodyPr/>
          <a:lstStyle/>
          <a:p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Neuronenkreis</a:t>
            </a:r>
            <a:r>
              <a:rPr lang="hu-HU" dirty="0" smtClean="0"/>
              <a:t> (</a:t>
            </a:r>
            <a:r>
              <a:rPr lang="hu-HU" dirty="0" err="1" smtClean="0"/>
              <a:t>Schaltung</a:t>
            </a:r>
            <a:r>
              <a:rPr lang="hu-HU" dirty="0" smtClean="0"/>
              <a:t>):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Hippocampus</a:t>
            </a:r>
            <a:r>
              <a:rPr lang="hu-HU" dirty="0" smtClean="0"/>
              <a:t>-</a:t>
            </a:r>
            <a:r>
              <a:rPr lang="hu-HU" dirty="0" err="1" smtClean="0"/>
              <a:t>Fornix</a:t>
            </a:r>
            <a:r>
              <a:rPr lang="hu-HU" dirty="0" smtClean="0"/>
              <a:t>-Corpus </a:t>
            </a:r>
            <a:r>
              <a:rPr lang="hu-HU" dirty="0" err="1" smtClean="0"/>
              <a:t>mamillare-Vicq</a:t>
            </a:r>
            <a:r>
              <a:rPr lang="hu-HU" dirty="0" smtClean="0"/>
              <a:t> d’ </a:t>
            </a:r>
            <a:r>
              <a:rPr lang="hu-HU" dirty="0" err="1" smtClean="0"/>
              <a:t>Azyr</a:t>
            </a:r>
            <a:r>
              <a:rPr lang="hu-HU" dirty="0" smtClean="0"/>
              <a:t> </a:t>
            </a:r>
            <a:r>
              <a:rPr lang="hu-HU" dirty="0" err="1" smtClean="0"/>
              <a:t>Bündel</a:t>
            </a:r>
            <a:r>
              <a:rPr lang="hu-HU" dirty="0" smtClean="0"/>
              <a:t>- </a:t>
            </a:r>
            <a:r>
              <a:rPr lang="hu-HU" dirty="0" err="1" smtClean="0"/>
              <a:t>vordere</a:t>
            </a:r>
            <a:r>
              <a:rPr lang="hu-HU" dirty="0" smtClean="0"/>
              <a:t> </a:t>
            </a:r>
            <a:r>
              <a:rPr lang="hu-HU" dirty="0" err="1" smtClean="0"/>
              <a:t>Thalamuskerne</a:t>
            </a:r>
            <a:r>
              <a:rPr lang="hu-HU" dirty="0" smtClean="0"/>
              <a:t>- </a:t>
            </a:r>
            <a:r>
              <a:rPr lang="hu-HU" dirty="0" err="1" smtClean="0"/>
              <a:t>Gyrus</a:t>
            </a:r>
            <a:r>
              <a:rPr lang="hu-HU" dirty="0" smtClean="0"/>
              <a:t> </a:t>
            </a:r>
            <a:r>
              <a:rPr lang="hu-HU" dirty="0" err="1" smtClean="0"/>
              <a:t>cinguli</a:t>
            </a:r>
            <a:r>
              <a:rPr lang="hu-HU" dirty="0" smtClean="0"/>
              <a:t>- </a:t>
            </a:r>
            <a:r>
              <a:rPr lang="hu-HU" dirty="0" err="1" smtClean="0"/>
              <a:t>Hippocampus</a:t>
            </a:r>
            <a:endParaRPr lang="hu-HU" dirty="0" smtClean="0"/>
          </a:p>
          <a:p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dieser</a:t>
            </a:r>
            <a:r>
              <a:rPr lang="hu-HU" dirty="0" smtClean="0"/>
              <a:t> </a:t>
            </a:r>
            <a:r>
              <a:rPr lang="hu-HU" dirty="0" err="1" smtClean="0"/>
              <a:t>Kreis</a:t>
            </a:r>
            <a:r>
              <a:rPr lang="hu-HU" dirty="0" smtClean="0"/>
              <a:t> </a:t>
            </a:r>
            <a:r>
              <a:rPr lang="hu-HU" dirty="0" err="1" smtClean="0"/>
              <a:t>unterbrochen</a:t>
            </a:r>
            <a:r>
              <a:rPr lang="hu-HU" dirty="0" smtClean="0"/>
              <a:t> </a:t>
            </a:r>
            <a:r>
              <a:rPr lang="hu-HU" dirty="0" err="1" smtClean="0"/>
              <a:t>wird</a:t>
            </a:r>
            <a:r>
              <a:rPr lang="hu-HU" dirty="0" smtClean="0"/>
              <a:t>, </a:t>
            </a:r>
            <a:r>
              <a:rPr lang="hu-HU" dirty="0" err="1" smtClean="0"/>
              <a:t>neue</a:t>
            </a:r>
            <a:r>
              <a:rPr lang="hu-HU" dirty="0" smtClean="0"/>
              <a:t> </a:t>
            </a:r>
            <a:r>
              <a:rPr lang="hu-HU" dirty="0" err="1" smtClean="0"/>
              <a:t>Informationen</a:t>
            </a:r>
            <a:r>
              <a:rPr lang="hu-HU" dirty="0" smtClean="0"/>
              <a:t> </a:t>
            </a:r>
            <a:r>
              <a:rPr lang="hu-HU" dirty="0" err="1" smtClean="0"/>
              <a:t>können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Gedächtniss</a:t>
            </a:r>
            <a:r>
              <a:rPr lang="hu-HU" dirty="0" smtClean="0"/>
              <a:t> </a:t>
            </a:r>
            <a:r>
              <a:rPr lang="hu-HU" dirty="0" err="1" smtClean="0"/>
              <a:t>einbauen</a:t>
            </a:r>
            <a:r>
              <a:rPr lang="hu-HU" dirty="0" smtClean="0"/>
              <a:t>.</a:t>
            </a:r>
          </a:p>
        </p:txBody>
      </p:sp>
      <p:pic>
        <p:nvPicPr>
          <p:cNvPr id="6146" name="Picture 2" descr="o Image Availabl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30" y="514349"/>
            <a:ext cx="6514058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8" descr="bővebblimb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>
            <a:fillRect/>
          </a:stretch>
        </p:blipFill>
        <p:spPr bwMode="auto">
          <a:xfrm>
            <a:off x="1524001" y="1643063"/>
            <a:ext cx="740277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Papez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75"/>
            <a:ext cx="1731963" cy="2447925"/>
          </a:xfr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089" y="2520950"/>
            <a:ext cx="14589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en-US" sz="1600" b="1"/>
              <a:t>James </a:t>
            </a:r>
            <a:r>
              <a:rPr lang="hu-HU" altLang="en-US" sz="1600" b="1" dirty="0" err="1"/>
              <a:t>Papez</a:t>
            </a:r>
            <a:endParaRPr lang="hu-HU" altLang="en-US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hu-HU" altLang="en-US" sz="1600" b="1" dirty="0"/>
              <a:t> (1883-1958)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57376" y="57146"/>
            <a:ext cx="101155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smtClean="0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Zentrum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limbischen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Systems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steht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der 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Papez-Kreislauf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(1937),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benannt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nach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seinem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Entdecker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James W.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meinte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damit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-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auch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heute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fälschlicherweise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noch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weit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verbreitet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ist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-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Erregungskreislauf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für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Emotionen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beschreiben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Heute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weiß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man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aber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dass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Papez-Kreislauf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vielmehr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elementarer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Bedeutung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für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die 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Gedächtnisbildung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ist</a:t>
            </a:r>
            <a:endParaRPr lang="en-US" altLang="en-US" sz="20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023087" y="1688362"/>
            <a:ext cx="405820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1600" b="1" dirty="0" err="1" smtClean="0"/>
              <a:t>Subcorticale</a:t>
            </a:r>
            <a:r>
              <a:rPr lang="hu-HU" altLang="en-US" sz="1600" b="1" dirty="0" smtClean="0"/>
              <a:t> </a:t>
            </a:r>
            <a:r>
              <a:rPr lang="hu-HU" altLang="en-US" sz="1600" b="1" dirty="0" err="1" smtClean="0"/>
              <a:t>Strukturen</a:t>
            </a:r>
            <a:r>
              <a:rPr lang="hu-HU" altLang="en-US" sz="1600" b="1" dirty="0" smtClean="0"/>
              <a:t> </a:t>
            </a:r>
            <a:r>
              <a:rPr lang="hu-HU" altLang="en-US" sz="1600" b="1" dirty="0" err="1" smtClean="0"/>
              <a:t>gehören</a:t>
            </a:r>
            <a:r>
              <a:rPr lang="hu-HU" altLang="en-US" sz="1600" b="1" dirty="0" smtClean="0"/>
              <a:t> </a:t>
            </a:r>
            <a:r>
              <a:rPr lang="hu-HU" altLang="en-US" sz="1600" b="1" dirty="0" err="1" smtClean="0"/>
              <a:t>dazu</a:t>
            </a:r>
            <a:r>
              <a:rPr lang="hu-HU" altLang="en-US" sz="1600" b="1" dirty="0" smtClean="0"/>
              <a:t>:</a:t>
            </a:r>
            <a:endParaRPr lang="en-US" altLang="en-US" sz="1600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996239" y="2520950"/>
            <a:ext cx="3976687" cy="777875"/>
          </a:xfrm>
          <a:prstGeom prst="rect">
            <a:avLst/>
          </a:prstGeom>
          <a:solidFill>
            <a:srgbClr val="FAFB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en-US" sz="1600" b="1" dirty="0"/>
              <a:t>	Corpus </a:t>
            </a:r>
            <a:r>
              <a:rPr lang="hu-HU" altLang="en-US" sz="1600" b="1" dirty="0" err="1"/>
              <a:t>mamillare</a:t>
            </a:r>
            <a:endParaRPr lang="hu-HU" altLang="en-US" sz="1600" b="1" dirty="0"/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1600" b="1" dirty="0"/>
              <a:t>	</a:t>
            </a:r>
            <a:r>
              <a:rPr lang="hu-HU" altLang="en-US" sz="1600" b="1" dirty="0" err="1"/>
              <a:t>Ncll</a:t>
            </a:r>
            <a:r>
              <a:rPr lang="hu-HU" altLang="en-US" sz="1600" b="1" dirty="0"/>
              <a:t>. </a:t>
            </a:r>
            <a:r>
              <a:rPr lang="hu-HU" altLang="en-US" sz="1600" b="1" dirty="0" err="1"/>
              <a:t>thalami</a:t>
            </a:r>
            <a:endParaRPr lang="hu-HU" altLang="en-US" sz="1600" b="1" dirty="0"/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1600" b="1" dirty="0"/>
              <a:t>	</a:t>
            </a:r>
            <a:r>
              <a:rPr lang="hu-HU" altLang="en-US" sz="1600" b="1" dirty="0" err="1"/>
              <a:t>Ncll.habenularis</a:t>
            </a:r>
            <a:r>
              <a:rPr lang="hu-HU" altLang="en-US" sz="1600" b="1" dirty="0"/>
              <a:t> </a:t>
            </a:r>
            <a:r>
              <a:rPr lang="hu-HU" altLang="en-US" sz="1600" b="1" dirty="0" err="1"/>
              <a:t>med</a:t>
            </a:r>
            <a:r>
              <a:rPr lang="hu-HU" altLang="en-US" sz="1600" b="1" dirty="0"/>
              <a:t>. et lat.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600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enninghoff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1" y="-74735"/>
            <a:ext cx="9737461" cy="69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446" y="2121946"/>
            <a:ext cx="9954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Palatino" charset="0"/>
                <a:ea typeface="Palatino" charset="0"/>
                <a:cs typeface="Palatino" charset="0"/>
              </a:rPr>
              <a:t>K</a:t>
            </a:r>
            <a:r>
              <a:rPr lang="de-DE" sz="3200" dirty="0">
                <a:latin typeface="Palatino" charset="0"/>
                <a:ea typeface="Palatino" charset="0"/>
                <a:cs typeface="Palatino" charset="0"/>
              </a:rPr>
              <a:t>ein geschlossenes Bahnsystem, sondern ein Begriff für eine Gruppe funktionell eng miteinander verbundener Kern- und Rindengebiete</a:t>
            </a:r>
            <a:endParaRPr lang="hu-HU" sz="32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8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mbikus rends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6" y="1"/>
            <a:ext cx="824547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8739"/>
            <a:ext cx="1531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en-US" sz="2000" b="1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sz="2000" b="1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b="1" dirty="0" err="1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hu-HU" altLang="en-US" sz="2000" b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kreis</a:t>
            </a:r>
            <a:endParaRPr lang="hu-HU" altLang="en-US" sz="2000" b="1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8351" y="4549775"/>
            <a:ext cx="1414463" cy="50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196389" y="158750"/>
            <a:ext cx="871537" cy="3635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803901" y="5518150"/>
            <a:ext cx="1838325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00488" y="2616200"/>
            <a:ext cx="2030412" cy="566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569201" y="555626"/>
            <a:ext cx="1477963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724275" y="1776413"/>
            <a:ext cx="2030412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756025" y="1741488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dirty="0" err="1">
                <a:solidFill>
                  <a:srgbClr val="FF0000"/>
                </a:solidFill>
              </a:rPr>
              <a:t>nucl</a:t>
            </a:r>
            <a:r>
              <a:rPr lang="hu-HU" altLang="en-US" dirty="0">
                <a:solidFill>
                  <a:srgbClr val="FF0000"/>
                </a:solidFill>
              </a:rPr>
              <a:t>. ant. </a:t>
            </a:r>
            <a:r>
              <a:rPr lang="hu-HU" altLang="en-US" dirty="0" err="1">
                <a:solidFill>
                  <a:srgbClr val="FF0000"/>
                </a:solidFill>
              </a:rPr>
              <a:t>thalami</a:t>
            </a:r>
            <a:endParaRPr lang="hu-HU" altLang="en-US" dirty="0">
              <a:solidFill>
                <a:srgbClr val="FF0000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3724275" y="2136775"/>
            <a:ext cx="2446338" cy="679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15951"/>
            <a:ext cx="1627188" cy="566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1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531" y="142876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kreis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837" y="666096"/>
            <a:ext cx="12454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1. Neuron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: in Hippocampus (subiculum)</a:t>
            </a:r>
          </a:p>
          <a:p>
            <a:pPr algn="just"/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Verlauf</a:t>
            </a: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: </a:t>
            </a:r>
          </a:p>
          <a:p>
            <a:pPr algn="just"/>
            <a:endParaRPr lang="en-US" sz="2000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   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fornix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corpora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mamillaria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(2. 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Neuron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algn="just"/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fasciculus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mamillothalamicus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anteriores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3.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N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halamocorticalis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projekció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in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crus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anterior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capsulae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internae-ben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cinguli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4.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N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ingulum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entorhinale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(5. N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 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lveus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perforante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Bahn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Perforans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 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ippocampus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!!! </a:t>
            </a: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K</a:t>
            </a:r>
            <a:r>
              <a:rPr lang="hu-HU" sz="2000" b="1" dirty="0" err="1" smtClean="0">
                <a:latin typeface="Palatino" charset="0"/>
                <a:ea typeface="Palatino" charset="0"/>
                <a:cs typeface="Palatino" charset="0"/>
              </a:rPr>
              <a:t>eine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b="1" dirty="0" err="1" smtClean="0">
                <a:latin typeface="Palatino" charset="0"/>
                <a:ea typeface="Palatino" charset="0"/>
                <a:cs typeface="Palatino" charset="0"/>
              </a:rPr>
              <a:t>Kreuzung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abder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die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2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mit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einander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verbindet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mr-IN" sz="20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comissura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fornicis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!!!</a:t>
            </a:r>
          </a:p>
          <a:p>
            <a:pPr algn="just"/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Beendet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en-US" sz="2000" dirty="0"/>
              <a:t>an den Körnerzellen des Gyrus dentatus </a:t>
            </a:r>
            <a:r>
              <a:rPr lang="en-US" sz="2000" dirty="0" err="1" smtClean="0"/>
              <a:t>endet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in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Subiculum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und in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jeden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Zellschichten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ippocampus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CA1-4),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in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Alveus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ippocampiban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531" y="142876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kreis</a:t>
            </a:r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270" y="896992"/>
            <a:ext cx="11707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latin typeface="Palatino" charset="0"/>
                <a:ea typeface="Palatino" charset="0"/>
                <a:cs typeface="Palatino" charset="0"/>
              </a:rPr>
              <a:t>Funktionen</a:t>
            </a:r>
            <a:r>
              <a:rPr lang="hu-HU" sz="2800" dirty="0" smtClean="0">
                <a:latin typeface="Palatino" charset="0"/>
                <a:ea typeface="Palatino" charset="0"/>
                <a:cs typeface="Palatino" charset="0"/>
              </a:rPr>
              <a:t>: </a:t>
            </a:r>
          </a:p>
          <a:p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I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n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episodischem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Memorie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wann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wo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Kontexten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Emotionen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294175" y="2107403"/>
            <a:ext cx="11421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neue </a:t>
            </a:r>
            <a:r>
              <a:rPr lang="de-DE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Erinnerungsinhalte </a:t>
            </a:r>
            <a:r>
              <a:rPr lang="de-DE" sz="20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abspeichern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hu-HU" sz="2000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Schlüsselrolle </a:t>
            </a:r>
            <a:r>
              <a:rPr lang="de-DE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für Gedächtnis und </a:t>
            </a:r>
            <a:r>
              <a:rPr lang="de-DE" sz="20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Lernen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hu-HU" sz="2000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20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d</a:t>
            </a:r>
            <a:r>
              <a:rPr lang="de-DE" sz="2000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ie</a:t>
            </a:r>
            <a:r>
              <a:rPr lang="de-DE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Abspeicherung der Gedächtnisinhalte erfolgt jedoch nicht im limbischen System, sondern im </a:t>
            </a:r>
            <a:r>
              <a:rPr lang="hu-HU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Neocortex</a:t>
            </a:r>
            <a:endParaRPr lang="hu-HU" sz="2000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3" y="185738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Blikk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Klinik</a:t>
            </a:r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219" y="1243013"/>
            <a:ext cx="10665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Läsionen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400" b="1" dirty="0" err="1">
                <a:latin typeface="Palatino" charset="0"/>
                <a:ea typeface="Palatino" charset="0"/>
                <a:cs typeface="Palatino" charset="0"/>
              </a:rPr>
              <a:t>Papez-Neuronenkreises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 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algn="just"/>
            <a:endParaRPr 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Bei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Schädigung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Anteilen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Papez-Neuronenkreis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treten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mehr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oder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weniger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schwere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Gedächtnisstörungen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Sinne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anterograden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000" u="sng" dirty="0" err="1">
                <a:latin typeface="Palatino" charset="0"/>
                <a:ea typeface="Palatino" charset="0"/>
                <a:cs typeface="Palatino" charset="0"/>
              </a:rPr>
              <a:t>Amnesie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auf : die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Betroffenen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können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sich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verschiedenste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Inhalte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Personen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Namen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Zeit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etc.)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nur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noch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für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wenige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Minuten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merken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dann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vergessen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wieder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Die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Gedächtnisinhalte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die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vor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Schädigung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in das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Gedächtnis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aufgenommen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wurden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bleiben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dagegen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unberührt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176" y="4500473"/>
            <a:ext cx="11421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Anterograde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Amnesie</a:t>
            </a:r>
            <a:endParaRPr 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Bei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Läsionen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Papez-Neuronenkreises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kommt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anterograden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Amnesie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: Der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Erwerb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neuen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Gedächtnisinhalten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ist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dabei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gestört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b="0" i="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1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73745" y="44245"/>
            <a:ext cx="2301875" cy="56197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Amygdal</a:t>
            </a:r>
            <a:r>
              <a:rPr lang="hu-HU" altLang="en-US" sz="32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</a:t>
            </a:r>
            <a:endParaRPr lang="en-US" altLang="en-US" sz="3200" b="1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19464" name="Group 17"/>
          <p:cNvGrpSpPr>
            <a:grpSpLocks noChangeAspect="1"/>
          </p:cNvGrpSpPr>
          <p:nvPr/>
        </p:nvGrpSpPr>
        <p:grpSpPr bwMode="auto">
          <a:xfrm>
            <a:off x="9099756" y="-7288"/>
            <a:ext cx="3012870" cy="2792529"/>
            <a:chOff x="4059" y="981"/>
            <a:chExt cx="1549" cy="1436"/>
          </a:xfrm>
        </p:grpSpPr>
        <p:pic>
          <p:nvPicPr>
            <p:cNvPr id="19469" name="Picture 18" descr="frontamyg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981"/>
              <a:ext cx="1549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Freeform 19"/>
            <p:cNvSpPr>
              <a:spLocks noChangeAspect="1"/>
            </p:cNvSpPr>
            <p:nvPr/>
          </p:nvSpPr>
          <p:spPr bwMode="auto">
            <a:xfrm>
              <a:off x="4530" y="1899"/>
              <a:ext cx="154" cy="153"/>
            </a:xfrm>
            <a:custGeom>
              <a:avLst/>
              <a:gdLst>
                <a:gd name="T0" fmla="*/ 84 w 154"/>
                <a:gd name="T1" fmla="*/ 0 h 153"/>
                <a:gd name="T2" fmla="*/ 15 w 154"/>
                <a:gd name="T3" fmla="*/ 32 h 153"/>
                <a:gd name="T4" fmla="*/ 15 w 154"/>
                <a:gd name="T5" fmla="*/ 70 h 153"/>
                <a:gd name="T6" fmla="*/ 53 w 154"/>
                <a:gd name="T7" fmla="*/ 82 h 153"/>
                <a:gd name="T8" fmla="*/ 110 w 154"/>
                <a:gd name="T9" fmla="*/ 114 h 153"/>
                <a:gd name="T10" fmla="*/ 154 w 154"/>
                <a:gd name="T11" fmla="*/ 108 h 153"/>
                <a:gd name="T12" fmla="*/ 129 w 154"/>
                <a:gd name="T13" fmla="*/ 32 h 153"/>
                <a:gd name="T14" fmla="*/ 84 w 154"/>
                <a:gd name="T15" fmla="*/ 0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53"/>
                <a:gd name="T26" fmla="*/ 154 w 154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53">
                  <a:moveTo>
                    <a:pt x="84" y="0"/>
                  </a:moveTo>
                  <a:cubicBezTo>
                    <a:pt x="61" y="16"/>
                    <a:pt x="38" y="16"/>
                    <a:pt x="15" y="32"/>
                  </a:cubicBezTo>
                  <a:cubicBezTo>
                    <a:pt x="11" y="42"/>
                    <a:pt x="0" y="60"/>
                    <a:pt x="15" y="70"/>
                  </a:cubicBezTo>
                  <a:cubicBezTo>
                    <a:pt x="26" y="78"/>
                    <a:pt x="53" y="82"/>
                    <a:pt x="53" y="82"/>
                  </a:cubicBezTo>
                  <a:cubicBezTo>
                    <a:pt x="72" y="95"/>
                    <a:pt x="91" y="101"/>
                    <a:pt x="110" y="114"/>
                  </a:cubicBezTo>
                  <a:cubicBezTo>
                    <a:pt x="122" y="153"/>
                    <a:pt x="144" y="138"/>
                    <a:pt x="154" y="108"/>
                  </a:cubicBezTo>
                  <a:cubicBezTo>
                    <a:pt x="146" y="83"/>
                    <a:pt x="137" y="57"/>
                    <a:pt x="129" y="32"/>
                  </a:cubicBezTo>
                  <a:cubicBezTo>
                    <a:pt x="124" y="17"/>
                    <a:pt x="95" y="20"/>
                    <a:pt x="84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65" name="Group 21"/>
          <p:cNvGrpSpPr>
            <a:grpSpLocks noChangeAspect="1"/>
          </p:cNvGrpSpPr>
          <p:nvPr/>
        </p:nvGrpSpPr>
        <p:grpSpPr bwMode="auto">
          <a:xfrm>
            <a:off x="9620094" y="2798271"/>
            <a:ext cx="2594728" cy="2356343"/>
            <a:chOff x="4014" y="2704"/>
            <a:chExt cx="1536" cy="1395"/>
          </a:xfrm>
        </p:grpSpPr>
        <p:pic>
          <p:nvPicPr>
            <p:cNvPr id="19467" name="Picture 22" descr="cauputamy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704"/>
              <a:ext cx="1536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Freeform 23"/>
            <p:cNvSpPr>
              <a:spLocks noChangeAspect="1"/>
            </p:cNvSpPr>
            <p:nvPr/>
          </p:nvSpPr>
          <p:spPr bwMode="auto">
            <a:xfrm>
              <a:off x="4747" y="3836"/>
              <a:ext cx="129" cy="138"/>
            </a:xfrm>
            <a:custGeom>
              <a:avLst/>
              <a:gdLst>
                <a:gd name="T0" fmla="*/ 40 w 129"/>
                <a:gd name="T1" fmla="*/ 6 h 138"/>
                <a:gd name="T2" fmla="*/ 129 w 129"/>
                <a:gd name="T3" fmla="*/ 57 h 138"/>
                <a:gd name="T4" fmla="*/ 46 w 129"/>
                <a:gd name="T5" fmla="*/ 114 h 138"/>
                <a:gd name="T6" fmla="*/ 40 w 129"/>
                <a:gd name="T7" fmla="*/ 6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38"/>
                <a:gd name="T14" fmla="*/ 129 w 129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38">
                  <a:moveTo>
                    <a:pt x="40" y="6"/>
                  </a:moveTo>
                  <a:cubicBezTo>
                    <a:pt x="110" y="13"/>
                    <a:pt x="108" y="0"/>
                    <a:pt x="129" y="57"/>
                  </a:cubicBezTo>
                  <a:cubicBezTo>
                    <a:pt x="119" y="138"/>
                    <a:pt x="125" y="123"/>
                    <a:pt x="46" y="114"/>
                  </a:cubicBezTo>
                  <a:cubicBezTo>
                    <a:pt x="0" y="82"/>
                    <a:pt x="12" y="47"/>
                    <a:pt x="40" y="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2540" y="1368962"/>
            <a:ext cx="8367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Die Amygdala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ist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zuständig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für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das 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emotionale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Lernen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beeinflusst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das 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Affektverhalten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(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zeigen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Emotionen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) 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sowie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die 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Affektmotorik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(Flucht- und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Angstreaktionen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) und 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vegetative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Reaktionen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 </a:t>
            </a:r>
          </a:p>
          <a:p>
            <a:pPr marL="285750" indent="-285750" algn="just">
              <a:buFont typeface="Arial" charset="0"/>
              <a:buChar char="•"/>
            </a:pP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Verantwortlich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dafür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dass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wir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Gesichtsausdrücke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interpretieren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können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z.B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Ekel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oder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 Angst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Gesicht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unseres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Gegenübers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erkennen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 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Sie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spielt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also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zentrale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Rolle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bei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unbewussten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emotionalen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Bewertung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angstrelevanten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Stimuli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2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ge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86677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" y="4162426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Bei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Gefahrenreiz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z.B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beim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Anblick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Spinne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)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wird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Ncl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der Amygdala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schon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die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spezifischen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Thalamuskerne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aktiviert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bevor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noch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Seheindruck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visuellen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Kortex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bewusst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geworden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ist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Der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Ncl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wieder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um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aktiviert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über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den Hypothalamus 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den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Sympathikus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fördert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dort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auch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 die ACTH-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Ausschüttung</a:t>
            </a:r>
            <a:r>
              <a:rPr lang="en-US" sz="2000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gleichzeitig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wird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die </a:t>
            </a:r>
            <a:r>
              <a:rPr lang="en-US" sz="2000" b="1" dirty="0" err="1">
                <a:latin typeface="Palatino" charset="0"/>
                <a:ea typeface="Palatino" charset="0"/>
                <a:cs typeface="Palatino" charset="0"/>
              </a:rPr>
              <a:t>Atemfrequenz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Atemzentrum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Hirnstamms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gesteigert</a:t>
            </a: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0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96/1666679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6" y="0"/>
            <a:ext cx="9115425" cy="68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1981200" y="116983"/>
            <a:ext cx="8229600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en-US">
                <a:latin typeface="Palatino" charset="0"/>
                <a:ea typeface="Palatino" charset="0"/>
                <a:cs typeface="Palatino" charset="0"/>
              </a:rPr>
              <a:t>Amygdala</a:t>
            </a:r>
            <a:endParaRPr lang="en-US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7107" name="Tartalom helye 2"/>
          <p:cNvSpPr>
            <a:spLocks noGrp="1"/>
          </p:cNvSpPr>
          <p:nvPr>
            <p:ph idx="4294967295"/>
          </p:nvPr>
        </p:nvSpPr>
        <p:spPr>
          <a:xfrm>
            <a:off x="630620" y="1028372"/>
            <a:ext cx="5202621" cy="6034580"/>
          </a:xfrm>
        </p:spPr>
        <p:txBody>
          <a:bodyPr>
            <a:normAutofit/>
          </a:bodyPr>
          <a:lstStyle/>
          <a:p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Afferenzen</a:t>
            </a:r>
            <a:endParaRPr lang="hu-HU" alt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olfactoria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lat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lvl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amygdalofugális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pályák</a:t>
            </a:r>
          </a:p>
          <a:p>
            <a:pPr lvl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terminalis</a:t>
            </a:r>
            <a:endParaRPr lang="hu-HU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Temporalis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lebeny </a:t>
            </a:r>
            <a:endParaRPr lang="hu-HU" altLang="en-US" sz="24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474372" y="937392"/>
            <a:ext cx="5202621" cy="60345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Efferenzen</a:t>
            </a:r>
            <a:endParaRPr lang="hu-HU" alt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hu-HU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Ventral </a:t>
            </a:r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amygdalofug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ális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pályák</a:t>
            </a:r>
          </a:p>
          <a:p>
            <a:pPr lvl="1"/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lvl="1"/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 terminalis </a:t>
            </a:r>
          </a:p>
          <a:p>
            <a:pPr lvl="1"/>
            <a:endParaRPr lang="en-US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H</a:t>
            </a:r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ippocampus</a:t>
            </a:r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lvl="1"/>
            <a:endParaRPr lang="en-US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E</a:t>
            </a:r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ntorhin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ális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kéreg</a:t>
            </a:r>
          </a:p>
          <a:p>
            <a:pPr lvl="1"/>
            <a:endParaRPr lang="en-US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dorsomedialis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thalami</a:t>
            </a:r>
            <a:endParaRPr lang="en-US" alt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 idx="4294967295"/>
          </p:nvPr>
        </p:nvSpPr>
        <p:spPr>
          <a:xfrm>
            <a:off x="1986449" y="191842"/>
            <a:ext cx="8229600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en-US" b="1" dirty="0" err="1" smtClean="0"/>
              <a:t>Verbindungen</a:t>
            </a:r>
            <a:r>
              <a:rPr lang="hu-HU" altLang="en-US" b="1" dirty="0" smtClean="0"/>
              <a:t> von </a:t>
            </a:r>
            <a:r>
              <a:rPr lang="hu-HU" altLang="en-US" b="1" dirty="0" err="1" smtClean="0"/>
              <a:t>Amygdala</a:t>
            </a:r>
            <a:endParaRPr lang="en-US" altLang="en-US" b="1" dirty="0"/>
          </a:p>
        </p:txBody>
      </p:sp>
      <p:sp>
        <p:nvSpPr>
          <p:cNvPr id="48131" name="Tartalom helye 2"/>
          <p:cNvSpPr>
            <a:spLocks noGrp="1"/>
          </p:cNvSpPr>
          <p:nvPr>
            <p:ph idx="4294967295"/>
          </p:nvPr>
        </p:nvSpPr>
        <p:spPr>
          <a:xfrm>
            <a:off x="854076" y="853828"/>
            <a:ext cx="8075612" cy="5688013"/>
          </a:xfrm>
        </p:spPr>
        <p:txBody>
          <a:bodyPr>
            <a:normAutofit/>
          </a:bodyPr>
          <a:lstStyle/>
          <a:p>
            <a:r>
              <a:rPr lang="hu-HU" altLang="en-US" b="1" dirty="0" err="1"/>
              <a:t>Ventralis</a:t>
            </a:r>
            <a:r>
              <a:rPr lang="hu-HU" altLang="en-US" b="1" dirty="0"/>
              <a:t> </a:t>
            </a:r>
            <a:r>
              <a:rPr lang="hu-HU" altLang="en-US" b="1" dirty="0" err="1" smtClean="0"/>
              <a:t>amygdalofugale</a:t>
            </a:r>
            <a:r>
              <a:rPr lang="hu-HU" altLang="en-US" b="1" dirty="0" smtClean="0"/>
              <a:t> </a:t>
            </a:r>
            <a:r>
              <a:rPr lang="hu-HU" altLang="en-US" b="1" dirty="0" err="1" smtClean="0"/>
              <a:t>Bündeln</a:t>
            </a:r>
            <a:endParaRPr lang="hu-HU" altLang="en-US" b="1" dirty="0" smtClean="0"/>
          </a:p>
          <a:p>
            <a:endParaRPr lang="hu-HU" altLang="en-US" b="1" dirty="0"/>
          </a:p>
          <a:p>
            <a:pPr lvl="1"/>
            <a:r>
              <a:rPr lang="hu-HU" altLang="en-US" sz="2000" dirty="0" err="1"/>
              <a:t>Nucleus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accumbens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septi</a:t>
            </a:r>
            <a:endParaRPr lang="hu-HU" altLang="en-US" sz="2000" dirty="0"/>
          </a:p>
          <a:p>
            <a:pPr lvl="1"/>
            <a:r>
              <a:rPr lang="hu-HU" altLang="en-US" sz="2000" dirty="0"/>
              <a:t>Globus </a:t>
            </a:r>
            <a:r>
              <a:rPr lang="hu-HU" altLang="en-US" sz="2000" dirty="0" err="1"/>
              <a:t>pallidus</a:t>
            </a:r>
            <a:r>
              <a:rPr lang="hu-HU" altLang="en-US" sz="2000" dirty="0"/>
              <a:t>, </a:t>
            </a:r>
            <a:r>
              <a:rPr lang="hu-HU" altLang="en-US" sz="2000" dirty="0" err="1"/>
              <a:t>ventralis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striatum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Nucleus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olfactorius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anterior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Gyrus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cinguli</a:t>
            </a:r>
            <a:r>
              <a:rPr lang="hu-HU" altLang="en-US" sz="2000" dirty="0"/>
              <a:t> első rész</a:t>
            </a:r>
          </a:p>
          <a:p>
            <a:pPr lvl="1"/>
            <a:r>
              <a:rPr lang="hu-HU" altLang="en-US" sz="2000" dirty="0" err="1"/>
              <a:t>Septum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Hypothalamus</a:t>
            </a:r>
            <a:endParaRPr lang="hu-HU" altLang="en-US" sz="2000" dirty="0"/>
          </a:p>
          <a:p>
            <a:r>
              <a:rPr lang="hu-HU" altLang="en-US" b="1" dirty="0" err="1"/>
              <a:t>Stria</a:t>
            </a:r>
            <a:r>
              <a:rPr lang="hu-HU" altLang="en-US" b="1" dirty="0"/>
              <a:t> </a:t>
            </a:r>
            <a:r>
              <a:rPr lang="hu-HU" altLang="en-US" b="1" dirty="0" err="1" smtClean="0"/>
              <a:t>terminalis</a:t>
            </a:r>
            <a:endParaRPr lang="hu-HU" altLang="en-US" b="1" dirty="0" smtClean="0"/>
          </a:p>
          <a:p>
            <a:endParaRPr lang="hu-HU" altLang="en-US" b="1" dirty="0"/>
          </a:p>
          <a:p>
            <a:pPr lvl="1"/>
            <a:r>
              <a:rPr lang="hu-HU" altLang="en-US" sz="2000" dirty="0" err="1"/>
              <a:t>Septalis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area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Hypothalamus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Habenula</a:t>
            </a:r>
            <a:endParaRPr lang="hu-HU" altLang="en-US" sz="2000" dirty="0"/>
          </a:p>
          <a:p>
            <a:pPr lvl="1"/>
            <a:r>
              <a:rPr lang="hu-HU" altLang="en-US" sz="2000" dirty="0"/>
              <a:t>Ellenkező oldali </a:t>
            </a:r>
            <a:r>
              <a:rPr lang="hu-HU" altLang="en-US" sz="2000" dirty="0" err="1" smtClean="0"/>
              <a:t>amygdala</a:t>
            </a:r>
            <a:endParaRPr lang="hu-HU" altLang="en-US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647787" y="853828"/>
            <a:ext cx="3568262" cy="35911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en-US" b="1" dirty="0" smtClean="0"/>
              <a:t>Direkte </a:t>
            </a:r>
            <a:r>
              <a:rPr lang="hu-HU" altLang="en-US" b="1" dirty="0" err="1" smtClean="0"/>
              <a:t>Verbindungen</a:t>
            </a:r>
            <a:endParaRPr lang="hu-HU" altLang="en-US" b="1" dirty="0" smtClean="0"/>
          </a:p>
          <a:p>
            <a:endParaRPr lang="hu-HU" altLang="en-US" b="1" dirty="0" smtClean="0"/>
          </a:p>
          <a:p>
            <a:pPr lvl="1"/>
            <a:r>
              <a:rPr lang="hu-HU" altLang="en-US" sz="2000" dirty="0" err="1" smtClean="0"/>
              <a:t>Hippocampus</a:t>
            </a:r>
            <a:endParaRPr lang="hu-HU" altLang="en-US" sz="2000" dirty="0" smtClean="0"/>
          </a:p>
          <a:p>
            <a:pPr lvl="1"/>
            <a:r>
              <a:rPr lang="hu-HU" altLang="en-US" sz="2000" dirty="0" err="1" smtClean="0"/>
              <a:t>Entorhinalis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cortex</a:t>
            </a:r>
            <a:endParaRPr lang="hu-HU" altLang="en-US" sz="2000" dirty="0" smtClean="0"/>
          </a:p>
          <a:p>
            <a:pPr lvl="1"/>
            <a:r>
              <a:rPr lang="hu-HU" altLang="en-US" sz="2000" dirty="0" err="1" smtClean="0"/>
              <a:t>Thalamus</a:t>
            </a:r>
            <a:r>
              <a:rPr lang="hu-HU" altLang="en-US" sz="2000" dirty="0" smtClean="0"/>
              <a:t>, </a:t>
            </a:r>
            <a:r>
              <a:rPr lang="hu-HU" altLang="en-US" sz="2000" dirty="0" err="1" smtClean="0"/>
              <a:t>nucleus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dorsomedialis</a:t>
            </a:r>
            <a:endParaRPr lang="hu-HU" altLang="en-US" sz="2000" dirty="0" smtClean="0"/>
          </a:p>
          <a:p>
            <a:pPr lvl="1"/>
            <a:r>
              <a:rPr lang="hu-HU" altLang="en-US" sz="2000" dirty="0" err="1" smtClean="0"/>
              <a:t>Hirnstamm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30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33" y="117987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Blick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im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Klinik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  <a:endParaRPr lang="en-US" sz="24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239" y="761198"/>
            <a:ext cx="1030912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Hypersexuality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Hyperorality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9218" name="Picture 2" descr="éptalálat a következőre: „hypersexuality ca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2" y="3163134"/>
            <a:ext cx="4906297" cy="36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5565" y="5574580"/>
            <a:ext cx="261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Times New Roman" charset="0"/>
                <a:ea typeface="Calibri" charset="0"/>
              </a:rPr>
              <a:t>Klüver</a:t>
            </a:r>
            <a:r>
              <a:rPr lang="hu-HU" dirty="0">
                <a:latin typeface="Times New Roman" charset="0"/>
                <a:ea typeface="Calibri" charset="0"/>
              </a:rPr>
              <a:t>- </a:t>
            </a:r>
            <a:r>
              <a:rPr lang="hu-HU" dirty="0" err="1">
                <a:latin typeface="Times New Roman" charset="0"/>
                <a:ea typeface="Calibri" charset="0"/>
              </a:rPr>
              <a:t>Bucy</a:t>
            </a:r>
            <a:r>
              <a:rPr lang="hu-HU" dirty="0">
                <a:latin typeface="Times New Roman" charset="0"/>
                <a:ea typeface="Calibri" charset="0"/>
              </a:rPr>
              <a:t> </a:t>
            </a:r>
            <a:r>
              <a:rPr lang="hu-HU" dirty="0" err="1" smtClean="0">
                <a:latin typeface="Times New Roman" charset="0"/>
                <a:ea typeface="Calibri" charset="0"/>
              </a:rPr>
              <a:t>Syndrome</a:t>
            </a:r>
            <a:r>
              <a:rPr lang="hu-HU" dirty="0" smtClean="0">
                <a:latin typeface="Times New Roman" charset="0"/>
                <a:ea typeface="Calibri" charset="0"/>
              </a:rPr>
              <a:t>,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467" y="6441370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34100" y="24042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nach Entfernung beider </a:t>
            </a:r>
            <a:r>
              <a:rPr lang="de-DE" altLang="hu-HU" dirty="0" err="1">
                <a:latin typeface="Calibri" charset="0"/>
                <a:ea typeface="Calibri" charset="0"/>
                <a:cs typeface="Helvetica" charset="0"/>
              </a:rPr>
              <a:t>Temporallapen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 einschließlich der Ammonshörner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 </a:t>
            </a:r>
            <a:r>
              <a:rPr lang="de-DE" altLang="hu-HU" i="1" dirty="0">
                <a:latin typeface="Calibri" charset="0"/>
                <a:ea typeface="Calibri" charset="0"/>
                <a:cs typeface="Helvetica" charset="0"/>
              </a:rPr>
              <a:t>bei Rhesusaffen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: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Unfähigkeit, Objekte optisch oder taktil zu erkennen (</a:t>
            </a:r>
            <a:r>
              <a:rPr lang="de-DE" altLang="hu-HU" i="1" dirty="0">
                <a:latin typeface="Calibri" charset="0"/>
                <a:ea typeface="Calibri" charset="0"/>
                <a:cs typeface="Helvetica" charset="0"/>
              </a:rPr>
              <a:t>Agnosie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),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hu-HU" altLang="hu-HU" dirty="0" err="1">
                <a:latin typeface="Calibri" charset="0"/>
                <a:ea typeface="Calibri" charset="0"/>
                <a:cs typeface="Helvetica" charset="0"/>
              </a:rPr>
              <a:t>Orale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 </a:t>
            </a:r>
            <a:r>
              <a:rPr lang="hu-HU" altLang="hu-HU" dirty="0" err="1">
                <a:latin typeface="Calibri" charset="0"/>
                <a:ea typeface="Calibri" charset="0"/>
                <a:cs typeface="Helvetica" charset="0"/>
              </a:rPr>
              <a:t>Tendenz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 (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Drang, alle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s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 zum Mund zu führen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)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starke Ablenkbarkeit,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hu-HU" altLang="hu-HU" dirty="0" err="1">
                <a:latin typeface="Calibri" charset="0"/>
                <a:ea typeface="Calibri" charset="0"/>
                <a:cs typeface="Helvetica" charset="0"/>
              </a:rPr>
              <a:t>Ungehemmte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 </a:t>
            </a:r>
            <a:r>
              <a:rPr lang="hu-HU" altLang="hu-HU" dirty="0" err="1">
                <a:latin typeface="Calibri" charset="0"/>
                <a:ea typeface="Calibri" charset="0"/>
                <a:cs typeface="Helvetica" charset="0"/>
              </a:rPr>
              <a:t>Sexulatität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, 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Hypersexualität,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b="1" i="1" dirty="0">
                <a:latin typeface="Calibri" charset="0"/>
                <a:ea typeface="Calibri" charset="0"/>
                <a:cs typeface="Helvetica" charset="0"/>
              </a:rPr>
              <a:t>Zahmheit</a:t>
            </a:r>
            <a:r>
              <a:rPr lang="de-DE" altLang="hu-HU" i="1" dirty="0">
                <a:latin typeface="Calibri" charset="0"/>
                <a:ea typeface="Calibri" charset="0"/>
                <a:cs typeface="Helvetica" charset="0"/>
              </a:rPr>
              <a:t>, </a:t>
            </a:r>
            <a:endParaRPr lang="hu-HU" altLang="hu-HU" i="1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Furchtlosigkeit</a:t>
            </a:r>
            <a:endParaRPr lang="hu-HU" altLang="hu-HU" dirty="0">
              <a:latin typeface="Calibri" charset="0"/>
              <a:ea typeface="Calibri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670" y="23926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hu-HU" i="1" dirty="0">
                <a:latin typeface="Calibri" charset="0"/>
                <a:ea typeface="Calibri" charset="0"/>
                <a:cs typeface="Helvetica" charset="0"/>
              </a:rPr>
              <a:t>beim Menschen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: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schwerster psychischer Verfall,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Antrieb</a:t>
            </a:r>
            <a:r>
              <a:rPr lang="hu-HU" altLang="hu-HU" dirty="0">
                <a:latin typeface="Calibri" charset="0"/>
                <a:ea typeface="Calibri" charset="0"/>
                <a:cs typeface="Helvetica" charset="0"/>
              </a:rPr>
              <a:t>s</a:t>
            </a:r>
            <a:r>
              <a:rPr lang="de-DE" altLang="hu-HU" dirty="0" err="1">
                <a:latin typeface="Calibri" charset="0"/>
                <a:ea typeface="Calibri" charset="0"/>
                <a:cs typeface="Helvetica" charset="0"/>
              </a:rPr>
              <a:t>losigkeit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 err="1">
                <a:latin typeface="Calibri" charset="0"/>
                <a:ea typeface="Calibri" charset="0"/>
                <a:cs typeface="Helvetica" charset="0"/>
              </a:rPr>
              <a:t>Persönlichkeitveränderungen</a:t>
            </a: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Triebenthemmung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pathologische Fügsamkeit, </a:t>
            </a:r>
            <a:endParaRPr lang="hu-HU" altLang="hu-HU" dirty="0">
              <a:ea typeface="Calibri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de-DE" altLang="hu-HU" dirty="0">
                <a:latin typeface="Calibri" charset="0"/>
                <a:ea typeface="Calibri" charset="0"/>
                <a:cs typeface="Helvetica" charset="0"/>
              </a:rPr>
              <a:t>Beeinflussbarkeit. </a:t>
            </a:r>
            <a:endParaRPr lang="de-DE" altLang="hu-HU" dirty="0">
              <a:ea typeface="Calibri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4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" y="1532626"/>
            <a:ext cx="12191999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1.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Informationen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die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limbischen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Strukturen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durchlaufen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müssen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um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gespeichert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werden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zu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können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2.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Ausfilterung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unwichtiger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Informationen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schlafende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Mutti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schreiendes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Kind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oder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schnarchender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Mann)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3.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Emotionale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Bewertungen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auf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Denken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Erinnern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charset="0"/>
              <a:ea typeface="Palatino" charset="0"/>
              <a:cs typeface="Palatino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4.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Somatomotorik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auch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Gestikulation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, Mimik)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5.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Steuerung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phylogenetisch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alte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, mit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Emotionen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verbundenes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Verhakltenswesen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charset="0"/>
              <a:ea typeface="Palatino" charset="0"/>
              <a:cs typeface="Palatino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Dysfunktion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: 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Aufmerksamkeits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- und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Gedächtnisstörungen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Dissoziation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Kognition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Emotion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charset="0"/>
                <a:ea typeface="Palatino" charset="0"/>
                <a:cs typeface="Palatino" charset="0"/>
              </a:rPr>
              <a:t>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9392" y="381801"/>
            <a:ext cx="4429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Palatino" charset="0"/>
                <a:ea typeface="Palatino" charset="0"/>
                <a:cs typeface="Palatino" charset="0"/>
              </a:rPr>
              <a:t>Limbische</a:t>
            </a:r>
            <a:r>
              <a:rPr lang="en-US" sz="32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3200" b="1" dirty="0" err="1">
                <a:latin typeface="Palatino" charset="0"/>
                <a:ea typeface="Palatino" charset="0"/>
                <a:cs typeface="Palatino" charset="0"/>
              </a:rPr>
              <a:t>Funktionen</a:t>
            </a:r>
            <a:endParaRPr lang="en-US" sz="32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8304" y="5201591"/>
            <a:ext cx="474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www.youtube.com/watch?v=fabGipfIy0E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60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919288" y="476251"/>
            <a:ext cx="8280400" cy="87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4400">
                <a:latin typeface="+mj-lt"/>
                <a:ea typeface="+mj-ea"/>
                <a:cs typeface="+mj-cs"/>
              </a:rPr>
              <a:t>Klüver-Bucy-Syndrom</a:t>
            </a:r>
            <a:endParaRPr lang="hu-H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919288" y="1557338"/>
            <a:ext cx="82804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800" dirty="0"/>
              <a:t>Bei Rhesusaffen beobachtete man nach Entfernung beider Temporallappen auffallende Verhaltensänderungen:</a:t>
            </a:r>
            <a:endParaRPr lang="hu-HU" sz="2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800" dirty="0"/>
              <a:t>Ungewöhnliche Zahmheit und Furchtlosigkeit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800" dirty="0"/>
              <a:t>Hypersexualität: exzessive Masturbation und wahllose Suche nach gleich- und gegengeschlechtlichen Sexualpartnern</a:t>
            </a:r>
            <a:endParaRPr lang="hu-HU" sz="2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800" dirty="0"/>
              <a:t>Bedürfnis, Gegenstände in den Mund zu nehmen.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74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759" y="140225"/>
            <a:ext cx="349326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 smtClean="0">
                <a:latin typeface="Palatino" charset="0"/>
                <a:ea typeface="Palatino" charset="0"/>
                <a:cs typeface="Palatino" charset="0"/>
              </a:rPr>
              <a:t>Amygdalofugal</a:t>
            </a:r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b="1" dirty="0" err="1" smtClean="0">
                <a:latin typeface="Palatino" charset="0"/>
                <a:ea typeface="Palatino" charset="0"/>
                <a:cs typeface="Palatino" charset="0"/>
              </a:rPr>
              <a:t>Bündel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206" y="1415346"/>
            <a:ext cx="10633588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1. Neuron: </a:t>
            </a:r>
            <a:r>
              <a:rPr lang="hu-HU" sz="2400" dirty="0" err="1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centralis et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basolateralis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corporis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amygdaloideum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 smtClean="0">
                <a:latin typeface="Palatino" charset="0"/>
                <a:ea typeface="Palatino" charset="0"/>
                <a:cs typeface="Palatino" charset="0"/>
              </a:rPr>
              <a:t>Ablauf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mesencephalon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2. Neuron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). 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Beendet: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dorsomedialis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thalami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substantia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grisea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centralis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mesencephali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6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2" y="1520298"/>
            <a:ext cx="11414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Angst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-, Hormon- und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Stessreaktionen</a:t>
            </a:r>
            <a:endParaRPr lang="hu-HU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hu-HU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W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egen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sein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Verbindung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mit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Mesencephalon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, es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moduliert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die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 smtClean="0">
                <a:latin typeface="Palatino" charset="0"/>
                <a:ea typeface="Palatino" charset="0"/>
                <a:cs typeface="Palatino" charset="0"/>
              </a:rPr>
              <a:t>Schmerzempfindung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60" y="111650"/>
            <a:ext cx="349326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 smtClean="0">
                <a:latin typeface="Palatino" charset="0"/>
                <a:ea typeface="Palatino" charset="0"/>
                <a:cs typeface="Palatino" charset="0"/>
              </a:rPr>
              <a:t>Amygdalofugal</a:t>
            </a:r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b="1" dirty="0" err="1" smtClean="0">
                <a:latin typeface="Palatino" charset="0"/>
                <a:ea typeface="Palatino" charset="0"/>
                <a:cs typeface="Palatino" charset="0"/>
              </a:rPr>
              <a:t>Bündel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2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33" y="171776"/>
            <a:ext cx="282962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sz="28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medullaris</a:t>
            </a:r>
            <a:endParaRPr lang="en-US" sz="24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33" y="1250158"/>
            <a:ext cx="10492374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1. Neuron helye: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.  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err="1" smtClean="0">
                <a:latin typeface="Palatino" charset="0"/>
                <a:ea typeface="Palatino" charset="0"/>
                <a:cs typeface="Palatino" charset="0"/>
              </a:rPr>
              <a:t>Ablauf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: an der </a:t>
            </a:r>
            <a:r>
              <a:rPr lang="hu-HU" sz="2000" b="1" dirty="0" err="1" smtClean="0">
                <a:latin typeface="Palatino" charset="0"/>
                <a:ea typeface="Palatino" charset="0"/>
                <a:cs typeface="Palatino" charset="0"/>
              </a:rPr>
              <a:t>Oberfläche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 von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ventricularis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-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habenularis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und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2. </a:t>
            </a:r>
            <a:r>
              <a:rPr lang="hu-HU" sz="2000" b="1" dirty="0" err="1" smtClean="0">
                <a:latin typeface="Palatino" charset="0"/>
                <a:ea typeface="Palatino" charset="0"/>
                <a:cs typeface="Palatino" charset="0"/>
              </a:rPr>
              <a:t>Neuronen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).</a:t>
            </a:r>
            <a:endParaRPr lang="en-US" b="1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Beendet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habenularis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und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dorsomedialis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33" y="3836142"/>
            <a:ext cx="10744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err="1" smtClean="0">
                <a:latin typeface="Palatino" charset="0"/>
                <a:ea typeface="Palatino" charset="0"/>
                <a:cs typeface="Palatino" charset="0"/>
              </a:rPr>
              <a:t>Funktionen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Ein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wichtiger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Weg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zum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Erlernen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von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Verhaltensmustern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Schmerzempfindung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Regulierung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Stressreaktion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und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zur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Regulierung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des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Schlaf-Wach-Zustands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833" y="4983638"/>
            <a:ext cx="10621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latin typeface="Palatino" charset="0"/>
                <a:ea typeface="Palatino" charset="0"/>
                <a:cs typeface="Palatino" charset="0"/>
              </a:rPr>
              <a:t>Verbindungen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 mit </a:t>
            </a:r>
            <a:r>
              <a:rPr lang="hu-HU" dirty="0" err="1" smtClean="0">
                <a:latin typeface="Palatino" charset="0"/>
                <a:ea typeface="Palatino" charset="0"/>
                <a:cs typeface="Palatino" charset="0"/>
              </a:rPr>
              <a:t>Basalganglien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mr-IN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 smtClean="0">
                <a:latin typeface="Palatino" charset="0"/>
                <a:ea typeface="Palatino" charset="0"/>
                <a:cs typeface="Palatino" charset="0"/>
              </a:rPr>
              <a:t>motorisches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 smtClean="0">
                <a:latin typeface="Palatino" charset="0"/>
                <a:ea typeface="Palatino" charset="0"/>
                <a:cs typeface="Palatino" charset="0"/>
              </a:rPr>
              <a:t>Lernen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3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8614400" y="985838"/>
            <a:ext cx="3428161" cy="2541187"/>
            <a:chOff x="2744" y="1480"/>
            <a:chExt cx="2949" cy="2186"/>
          </a:xfrm>
        </p:grpSpPr>
        <p:pic>
          <p:nvPicPr>
            <p:cNvPr id="12" name="Picture 4" descr="accumbe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480"/>
              <a:ext cx="2949" cy="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560" y="3067"/>
              <a:ext cx="266" cy="197"/>
            </a:xfrm>
            <a:custGeom>
              <a:avLst/>
              <a:gdLst>
                <a:gd name="T0" fmla="*/ 247 w 266"/>
                <a:gd name="T1" fmla="*/ 0 h 197"/>
                <a:gd name="T2" fmla="*/ 83 w 266"/>
                <a:gd name="T3" fmla="*/ 57 h 197"/>
                <a:gd name="T4" fmla="*/ 0 w 266"/>
                <a:gd name="T5" fmla="*/ 148 h 197"/>
                <a:gd name="T6" fmla="*/ 58 w 266"/>
                <a:gd name="T7" fmla="*/ 189 h 197"/>
                <a:gd name="T8" fmla="*/ 83 w 266"/>
                <a:gd name="T9" fmla="*/ 197 h 197"/>
                <a:gd name="T10" fmla="*/ 165 w 266"/>
                <a:gd name="T11" fmla="*/ 189 h 197"/>
                <a:gd name="T12" fmla="*/ 214 w 266"/>
                <a:gd name="T13" fmla="*/ 173 h 197"/>
                <a:gd name="T14" fmla="*/ 255 w 266"/>
                <a:gd name="T15" fmla="*/ 82 h 197"/>
                <a:gd name="T16" fmla="*/ 264 w 266"/>
                <a:gd name="T17" fmla="*/ 49 h 197"/>
                <a:gd name="T18" fmla="*/ 247 w 266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197"/>
                <a:gd name="T32" fmla="*/ 266 w 266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197">
                  <a:moveTo>
                    <a:pt x="247" y="0"/>
                  </a:moveTo>
                  <a:cubicBezTo>
                    <a:pt x="193" y="26"/>
                    <a:pt x="142" y="47"/>
                    <a:pt x="83" y="57"/>
                  </a:cubicBezTo>
                  <a:cubicBezTo>
                    <a:pt x="40" y="73"/>
                    <a:pt x="15" y="105"/>
                    <a:pt x="0" y="148"/>
                  </a:cubicBezTo>
                  <a:cubicBezTo>
                    <a:pt x="15" y="189"/>
                    <a:pt x="1" y="170"/>
                    <a:pt x="58" y="189"/>
                  </a:cubicBezTo>
                  <a:cubicBezTo>
                    <a:pt x="66" y="192"/>
                    <a:pt x="83" y="197"/>
                    <a:pt x="83" y="197"/>
                  </a:cubicBezTo>
                  <a:cubicBezTo>
                    <a:pt x="110" y="194"/>
                    <a:pt x="138" y="194"/>
                    <a:pt x="165" y="189"/>
                  </a:cubicBezTo>
                  <a:cubicBezTo>
                    <a:pt x="182" y="186"/>
                    <a:pt x="214" y="173"/>
                    <a:pt x="214" y="173"/>
                  </a:cubicBezTo>
                  <a:cubicBezTo>
                    <a:pt x="225" y="139"/>
                    <a:pt x="230" y="108"/>
                    <a:pt x="255" y="82"/>
                  </a:cubicBezTo>
                  <a:cubicBezTo>
                    <a:pt x="258" y="71"/>
                    <a:pt x="266" y="60"/>
                    <a:pt x="264" y="49"/>
                  </a:cubicBezTo>
                  <a:cubicBezTo>
                    <a:pt x="261" y="29"/>
                    <a:pt x="198" y="25"/>
                    <a:pt x="247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61913"/>
            <a:ext cx="10015538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>
                <a:latin typeface="Palatino" charset="0"/>
                <a:ea typeface="Palatino" charset="0"/>
                <a:cs typeface="Palatino" charset="0"/>
              </a:rPr>
              <a:t>Weiteren</a:t>
            </a:r>
            <a:r>
              <a:rPr lang="hu-HU" sz="36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3600" b="1" dirty="0" err="1" smtClean="0">
                <a:latin typeface="Palatino" charset="0"/>
                <a:ea typeface="Palatino" charset="0"/>
                <a:cs typeface="Palatino" charset="0"/>
              </a:rPr>
              <a:t>Limbischen</a:t>
            </a:r>
            <a:r>
              <a:rPr lang="hu-HU" sz="36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3600" b="1" dirty="0" err="1" smtClean="0">
                <a:latin typeface="Palatino" charset="0"/>
                <a:ea typeface="Palatino" charset="0"/>
                <a:cs typeface="Palatino" charset="0"/>
              </a:rPr>
              <a:t>Kerngebieten</a:t>
            </a:r>
            <a:r>
              <a:rPr lang="hu-HU" sz="3600" b="1" dirty="0" smtClean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sz="3600" b="1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en-US" sz="3600" b="1" dirty="0" smtClean="0">
                <a:latin typeface="Palatino" charset="0"/>
                <a:ea typeface="Palatino" charset="0"/>
                <a:cs typeface="Palatino" charset="0"/>
              </a:rPr>
              <a:t>“</a:t>
            </a:r>
            <a:r>
              <a:rPr lang="hu-HU" sz="3600" b="1" dirty="0" err="1" smtClean="0">
                <a:latin typeface="Palatino" charset="0"/>
                <a:ea typeface="Palatino" charset="0"/>
                <a:cs typeface="Palatino" charset="0"/>
              </a:rPr>
              <a:t>Rewarding</a:t>
            </a:r>
            <a:r>
              <a:rPr lang="hu-HU" sz="36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3600" b="1" dirty="0" err="1" smtClean="0">
                <a:latin typeface="Palatino" charset="0"/>
                <a:ea typeface="Palatino" charset="0"/>
                <a:cs typeface="Palatino" charset="0"/>
              </a:rPr>
              <a:t>system</a:t>
            </a:r>
            <a:r>
              <a:rPr lang="en-US" sz="3600" b="1" dirty="0" smtClean="0">
                <a:latin typeface="Palatino" charset="0"/>
                <a:ea typeface="Palatino" charset="0"/>
                <a:cs typeface="Palatino" charset="0"/>
              </a:rPr>
              <a:t>” – </a:t>
            </a:r>
            <a:r>
              <a:rPr lang="en-US" sz="3600" b="1" dirty="0" err="1" smtClean="0">
                <a:latin typeface="Palatino" charset="0"/>
                <a:ea typeface="Palatino" charset="0"/>
                <a:cs typeface="Palatino" charset="0"/>
              </a:rPr>
              <a:t>Gl</a:t>
            </a:r>
            <a:r>
              <a:rPr lang="hu-HU" sz="3600" b="1" dirty="0" err="1" smtClean="0">
                <a:latin typeface="Palatino" charset="0"/>
                <a:ea typeface="Palatino" charset="0"/>
                <a:cs typeface="Palatino" charset="0"/>
              </a:rPr>
              <a:t>ückszentrum</a:t>
            </a:r>
            <a:endParaRPr lang="hu-HU" sz="3600" b="1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80" y="1473620"/>
            <a:ext cx="3596383" cy="37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053132" y="1473621"/>
            <a:ext cx="28338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Nucleus</a:t>
            </a:r>
            <a:r>
              <a:rPr lang="hu-HU" sz="1600" b="1" dirty="0"/>
              <a:t> </a:t>
            </a:r>
            <a:r>
              <a:rPr lang="hu-HU" sz="1600" b="1" dirty="0" err="1"/>
              <a:t>accumbens</a:t>
            </a:r>
            <a:r>
              <a:rPr lang="hu-HU" sz="1600" b="1" dirty="0"/>
              <a:t> (</a:t>
            </a:r>
            <a:r>
              <a:rPr lang="hu-HU" sz="1600" b="1" dirty="0" err="1"/>
              <a:t>septi</a:t>
            </a:r>
            <a:r>
              <a:rPr lang="hu-HU" sz="1600" b="1" dirty="0"/>
              <a:t>) </a:t>
            </a:r>
            <a:r>
              <a:rPr lang="hu-HU" sz="1600" b="1" dirty="0" err="1"/>
              <a:t>-NAc</a:t>
            </a:r>
            <a:endParaRPr lang="hu-HU" sz="1600" b="1" dirty="0"/>
          </a:p>
          <a:p>
            <a:endParaRPr lang="hu-HU" sz="1600" dirty="0"/>
          </a:p>
          <a:p>
            <a:r>
              <a:rPr lang="hu-HU" sz="1600" dirty="0" err="1"/>
              <a:t>accumbere</a:t>
            </a:r>
            <a:r>
              <a:rPr lang="hu-HU" sz="1600" dirty="0"/>
              <a:t> = „</a:t>
            </a:r>
            <a:r>
              <a:rPr lang="hu-HU" sz="1600" dirty="0" err="1"/>
              <a:t>sich</a:t>
            </a:r>
            <a:r>
              <a:rPr lang="hu-HU" sz="1600" dirty="0"/>
              <a:t> </a:t>
            </a:r>
            <a:r>
              <a:rPr lang="hu-HU" sz="1600" dirty="0" err="1"/>
              <a:t>hinlegen</a:t>
            </a:r>
            <a:r>
              <a:rPr lang="hu-HU" sz="1600" dirty="0"/>
              <a:t>“</a:t>
            </a:r>
          </a:p>
          <a:p>
            <a:endParaRPr lang="hu-HU" sz="1600" dirty="0"/>
          </a:p>
          <a:p>
            <a:r>
              <a:rPr lang="hu-HU" sz="1600" dirty="0" err="1"/>
              <a:t>Afferenzen</a:t>
            </a:r>
            <a:r>
              <a:rPr lang="hu-HU" sz="1600" dirty="0"/>
              <a:t>:</a:t>
            </a:r>
          </a:p>
          <a:p>
            <a:r>
              <a:rPr lang="hu-HU" sz="1600" dirty="0"/>
              <a:t>-</a:t>
            </a:r>
            <a:r>
              <a:rPr lang="en-US" sz="1600" dirty="0"/>
              <a:t>prefrontal </a:t>
            </a:r>
            <a:r>
              <a:rPr lang="en-US" sz="1600" dirty="0" err="1"/>
              <a:t>asso</a:t>
            </a:r>
            <a:r>
              <a:rPr lang="hu-HU" sz="1600" dirty="0"/>
              <a:t>z</a:t>
            </a:r>
            <a:r>
              <a:rPr lang="en-US" sz="1600" dirty="0" err="1"/>
              <a:t>iation</a:t>
            </a:r>
            <a:r>
              <a:rPr lang="en-US" sz="1600" dirty="0"/>
              <a:t> </a:t>
            </a:r>
            <a:r>
              <a:rPr lang="hu-HU" sz="1600" dirty="0"/>
              <a:t>K</a:t>
            </a:r>
            <a:r>
              <a:rPr lang="en-US" sz="1600" dirty="0"/>
              <a:t>or</a:t>
            </a:r>
            <a:r>
              <a:rPr lang="hu-HU" sz="1600" dirty="0" err="1"/>
              <a:t>tex</a:t>
            </a:r>
            <a:r>
              <a:rPr lang="en-US" sz="1600" dirty="0"/>
              <a:t>,</a:t>
            </a:r>
            <a:endParaRPr lang="hu-HU" sz="1600" dirty="0"/>
          </a:p>
          <a:p>
            <a:r>
              <a:rPr lang="hu-HU" sz="1600" dirty="0"/>
              <a:t>-</a:t>
            </a:r>
            <a:r>
              <a:rPr lang="en-US" sz="1600" dirty="0" err="1"/>
              <a:t>basolateral</a:t>
            </a:r>
            <a:r>
              <a:rPr lang="en-US" sz="1600" dirty="0"/>
              <a:t> </a:t>
            </a:r>
            <a:r>
              <a:rPr lang="en-US" sz="1600" dirty="0" err="1"/>
              <a:t>amygdala</a:t>
            </a:r>
            <a:endParaRPr lang="hu-HU" sz="1600" dirty="0"/>
          </a:p>
          <a:p>
            <a:r>
              <a:rPr lang="hu-HU" sz="1600" dirty="0"/>
              <a:t>-</a:t>
            </a:r>
            <a:r>
              <a:rPr lang="en-US" sz="1600" b="1" dirty="0" err="1"/>
              <a:t>dopaminerg</a:t>
            </a:r>
            <a:r>
              <a:rPr lang="hu-HU" sz="1600" b="1" dirty="0"/>
              <a:t> N</a:t>
            </a:r>
            <a:r>
              <a:rPr lang="en-US" sz="1600" b="1" dirty="0" err="1"/>
              <a:t>euron</a:t>
            </a:r>
            <a:r>
              <a:rPr lang="hu-HU" sz="1600" b="1" dirty="0"/>
              <a:t>en</a:t>
            </a:r>
            <a:r>
              <a:rPr lang="en-US" sz="1600" b="1" dirty="0"/>
              <a:t> </a:t>
            </a:r>
            <a:r>
              <a:rPr lang="hu-HU" sz="1600" b="1" dirty="0" err="1"/>
              <a:t>aus</a:t>
            </a:r>
            <a:r>
              <a:rPr lang="en-US" sz="1600" b="1" dirty="0"/>
              <a:t> </a:t>
            </a:r>
            <a:r>
              <a:rPr lang="hu-HU" sz="1600" b="1" dirty="0" err="1"/>
              <a:t>dem</a:t>
            </a:r>
            <a:r>
              <a:rPr lang="en-US" sz="1600" b="1" dirty="0"/>
              <a:t> ventral </a:t>
            </a:r>
            <a:r>
              <a:rPr lang="en-US" sz="1600" b="1" dirty="0" err="1"/>
              <a:t>tegmental</a:t>
            </a:r>
            <a:r>
              <a:rPr lang="en-US" sz="1600" b="1" dirty="0"/>
              <a:t> area</a:t>
            </a:r>
            <a:r>
              <a:rPr lang="hu-HU" sz="1600" b="1" dirty="0"/>
              <a:t> (</a:t>
            </a:r>
            <a:r>
              <a:rPr lang="hu-HU" sz="1600" b="1" dirty="0" err="1"/>
              <a:t>mesenzephalon</a:t>
            </a:r>
            <a:r>
              <a:rPr lang="hu-HU" sz="1600" b="1" dirty="0"/>
              <a:t>)</a:t>
            </a:r>
          </a:p>
          <a:p>
            <a:endParaRPr lang="hu-HU" sz="1600" b="1" dirty="0"/>
          </a:p>
          <a:p>
            <a:r>
              <a:rPr lang="hu-HU" sz="1600" dirty="0" err="1"/>
              <a:t>Efferenzen</a:t>
            </a:r>
            <a:r>
              <a:rPr lang="hu-HU" sz="1600" dirty="0"/>
              <a:t>:</a:t>
            </a:r>
          </a:p>
          <a:p>
            <a:r>
              <a:rPr lang="hu-HU" sz="1600" dirty="0" err="1"/>
              <a:t>-striatum</a:t>
            </a:r>
            <a:endParaRPr lang="hu-HU" sz="1600" dirty="0"/>
          </a:p>
          <a:p>
            <a:r>
              <a:rPr lang="hu-HU" sz="1600" dirty="0" err="1"/>
              <a:t>-prefrontal</a:t>
            </a:r>
            <a:r>
              <a:rPr lang="hu-HU" sz="1600" dirty="0"/>
              <a:t> </a:t>
            </a:r>
            <a:r>
              <a:rPr lang="hu-HU" sz="1600" dirty="0" err="1"/>
              <a:t>Kortex</a:t>
            </a:r>
            <a:endParaRPr lang="hu-HU" sz="1600" dirty="0"/>
          </a:p>
          <a:p>
            <a:r>
              <a:rPr lang="hu-HU" sz="1600" dirty="0" err="1"/>
              <a:t>-Pons</a:t>
            </a:r>
            <a:r>
              <a:rPr lang="hu-HU" sz="1600" dirty="0"/>
              <a:t> </a:t>
            </a:r>
            <a:r>
              <a:rPr lang="hu-HU" sz="1600" dirty="0" err="1"/>
              <a:t>formatio</a:t>
            </a:r>
            <a:r>
              <a:rPr lang="hu-HU" sz="1600" dirty="0"/>
              <a:t> </a:t>
            </a:r>
            <a:r>
              <a:rPr lang="hu-HU" sz="1600" dirty="0" err="1"/>
              <a:t>reticularis</a:t>
            </a:r>
            <a:endParaRPr lang="hu-HU" sz="16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4080" y="5580430"/>
            <a:ext cx="10397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Im 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 befinden sich 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Dopaminrezeptoren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 vom Typ D</a:t>
            </a:r>
            <a:r>
              <a:rPr lang="de-DE" sz="1600" baseline="-250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, deren Stimulation durch die 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dopaminergen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 Afferenzen der Area 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tegmentalis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 für die Erwartung eines Glücksgefühls ("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wanting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", im Gegensatz zum Glücksgefühl selber, "</a:t>
            </a:r>
            <a:r>
              <a:rPr lang="de-DE" sz="1600" dirty="0" err="1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liking</a:t>
            </a:r>
            <a:r>
              <a:rPr lang="de-DE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") verantwortlich gemacht wird</a:t>
            </a:r>
            <a:r>
              <a:rPr lang="hu-HU" sz="1600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5164" y="3569309"/>
            <a:ext cx="2866631" cy="201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9717596" y="5530118"/>
            <a:ext cx="20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Spielsucht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42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1993900" y="376237"/>
            <a:ext cx="8280400" cy="874713"/>
          </a:xfrm>
        </p:spPr>
        <p:txBody>
          <a:bodyPr/>
          <a:lstStyle/>
          <a:p>
            <a:pPr algn="ctr"/>
            <a:r>
              <a:rPr lang="hu-HU" dirty="0" err="1" smtClean="0"/>
              <a:t>Korsakoff</a:t>
            </a:r>
            <a:r>
              <a:rPr lang="hu-HU" dirty="0" smtClean="0"/>
              <a:t> </a:t>
            </a:r>
            <a:r>
              <a:rPr lang="hu-HU" dirty="0" err="1" smtClean="0"/>
              <a:t>Syndrome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971550" y="1571625"/>
            <a:ext cx="8280400" cy="4824412"/>
          </a:xfrm>
        </p:spPr>
        <p:txBody>
          <a:bodyPr/>
          <a:lstStyle/>
          <a:p>
            <a:r>
              <a:rPr lang="de-DE" sz="2800" dirty="0"/>
              <a:t>zuerst bei chronischen Alkoholikern beschrieben</a:t>
            </a:r>
            <a:endParaRPr lang="hu-HU" sz="2800" dirty="0"/>
          </a:p>
          <a:p>
            <a:r>
              <a:rPr lang="de-DE" sz="2800" dirty="0"/>
              <a:t>Ursache der Erkrankung ist ein </a:t>
            </a:r>
            <a:r>
              <a:rPr lang="de-DE" sz="2800" dirty="0" err="1"/>
              <a:t>Thiaminmangel</a:t>
            </a:r>
            <a:r>
              <a:rPr lang="de-DE" sz="2800" dirty="0"/>
              <a:t> (Vitamin-B1-Mangel)</a:t>
            </a:r>
            <a:r>
              <a:rPr lang="hu-HU" sz="2800" dirty="0"/>
              <a:t>  </a:t>
            </a:r>
          </a:p>
          <a:p>
            <a:r>
              <a:rPr lang="de-DE" sz="2800" dirty="0"/>
              <a:t>Schädigungen vor allem in den </a:t>
            </a:r>
            <a:r>
              <a:rPr lang="de-DE" sz="2800" dirty="0" err="1"/>
              <a:t>Corpora</a:t>
            </a:r>
            <a:r>
              <a:rPr lang="de-DE" sz="2800" dirty="0"/>
              <a:t> </a:t>
            </a:r>
            <a:r>
              <a:rPr lang="de-DE" sz="2800" dirty="0" err="1"/>
              <a:t>mamillaria</a:t>
            </a:r>
            <a:r>
              <a:rPr lang="hu-HU" sz="2800" dirty="0"/>
              <a:t> und </a:t>
            </a:r>
            <a:r>
              <a:rPr lang="hu-HU" sz="2800" dirty="0" err="1"/>
              <a:t>periaqueductal</a:t>
            </a:r>
            <a:r>
              <a:rPr lang="hu-HU" sz="2800" dirty="0"/>
              <a:t> </a:t>
            </a:r>
            <a:r>
              <a:rPr lang="hu-HU" sz="2800" dirty="0" err="1"/>
              <a:t>Substanz</a:t>
            </a:r>
            <a:endParaRPr lang="hu-HU" sz="2800" dirty="0"/>
          </a:p>
          <a:p>
            <a:r>
              <a:rPr lang="hu-HU" sz="2800" dirty="0"/>
              <a:t>Anterograde und retrograde Amnesia</a:t>
            </a:r>
          </a:p>
          <a:p>
            <a:r>
              <a:rPr lang="de-DE" sz="2800" dirty="0"/>
              <a:t>Erinnerungslücken auch mit reinen Phantasieinhalten ausgefüllt</a:t>
            </a:r>
            <a:r>
              <a:rPr lang="hu-HU" sz="2800" dirty="0"/>
              <a:t> (</a:t>
            </a:r>
            <a:r>
              <a:rPr lang="hu-HU" sz="2800" dirty="0" err="1"/>
              <a:t>Konfabulation</a:t>
            </a:r>
            <a:r>
              <a:rPr lang="hu-H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01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Angewandete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www.repetico.de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teaching.thehumanbrain.info/neuroanatomie.php?kap=16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http://otszonline.hu/cikk/szag__</a:t>
            </a:r>
            <a:r>
              <a:rPr lang="en-US" dirty="0" smtClean="0">
                <a:hlinkClick r:id="rId4"/>
              </a:rPr>
              <a:t>es_izerzekelesi_zavarok_az_alapellatasban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http://viamedici.thieme.de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ptalálat a következőre: „limbisches syste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"/>
            <a:ext cx="8088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991544" y="263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>
                <a:latin typeface="Palatino" charset="0"/>
                <a:ea typeface="Palatino" charset="0"/>
                <a:cs typeface="Palatino" charset="0"/>
              </a:rPr>
              <a:t>“</a:t>
            </a:r>
            <a:r>
              <a:rPr lang="hu-HU" sz="4400" b="1" dirty="0">
                <a:latin typeface="Palatino" charset="0"/>
                <a:ea typeface="Palatino" charset="0"/>
                <a:cs typeface="Palatino" charset="0"/>
              </a:rPr>
              <a:t>Le grand </a:t>
            </a:r>
            <a:r>
              <a:rPr lang="hu-HU" sz="4400" b="1" dirty="0" err="1">
                <a:latin typeface="Palatino" charset="0"/>
                <a:ea typeface="Palatino" charset="0"/>
                <a:cs typeface="Palatino" charset="0"/>
              </a:rPr>
              <a:t>lobe</a:t>
            </a:r>
            <a:r>
              <a:rPr lang="hu-HU" sz="4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4400" b="1" dirty="0" err="1">
                <a:latin typeface="Palatino" charset="0"/>
                <a:ea typeface="Palatino" charset="0"/>
                <a:cs typeface="Palatino" charset="0"/>
              </a:rPr>
              <a:t>limbique</a:t>
            </a:r>
            <a:r>
              <a:rPr lang="en-US" sz="4400" b="1" dirty="0">
                <a:latin typeface="Palatino" charset="0"/>
                <a:ea typeface="Palatino" charset="0"/>
                <a:cs typeface="Palatino" charset="0"/>
              </a:rPr>
              <a:t>”</a:t>
            </a:r>
            <a:endParaRPr lang="hu-HU" sz="44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38023" y="1169364"/>
            <a:ext cx="9123904" cy="531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lat. limbus: Gürtel, Saum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unterschiedliche kortikale und subkortikale Hirnstrukturen</a:t>
            </a: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k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eine allgemein gültige Definition des Systems</a:t>
            </a: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bestimmte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 Strukturen in Verschaltungskreisen,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de-DE" sz="2400" dirty="0" err="1">
                <a:latin typeface="Palatino" charset="0"/>
                <a:ea typeface="Palatino" charset="0"/>
                <a:cs typeface="Palatino" charset="0"/>
              </a:rPr>
              <a:t>reverberating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de-DE" sz="2400" dirty="0" err="1">
                <a:latin typeface="Palatino" charset="0"/>
                <a:ea typeface="Palatino" charset="0"/>
                <a:cs typeface="Palatino" charset="0"/>
              </a:rPr>
              <a:t>circuits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)</a:t>
            </a: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 organisiert sind, in denen die Erregung kreisen kann</a:t>
            </a: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>
                <a:latin typeface="Palatino" charset="0"/>
                <a:ea typeface="Palatino" charset="0"/>
                <a:cs typeface="Palatino" charset="0"/>
              </a:rPr>
              <a:t>Schädigung limbischer Strukturen und Verbindungen sind bei neuropsychiatrischen Erkrankungen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(Depressio, Schisophraenia)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3918" y="1341894"/>
            <a:ext cx="23881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4"/>
          <p:cNvSpPr txBox="1"/>
          <p:nvPr/>
        </p:nvSpPr>
        <p:spPr>
          <a:xfrm>
            <a:off x="9261927" y="4662994"/>
            <a:ext cx="3183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Pierre Paul Broca (1824 – 1880)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9411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Benninghof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89" y="921409"/>
            <a:ext cx="8893346" cy="52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0" y="166689"/>
            <a:ext cx="75739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"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Limbische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Lobe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" 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–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ringförmige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kortikaler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Area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 an der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medialen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Oberflache</a:t>
            </a:r>
            <a:r>
              <a:rPr lang="hu-HU" altLang="en-US" sz="2400" b="1" dirty="0" smtClean="0">
                <a:latin typeface="Palatino" charset="0"/>
                <a:ea typeface="Palatino" charset="0"/>
                <a:cs typeface="Palatino" charset="0"/>
              </a:rPr>
              <a:t> der </a:t>
            </a:r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Hemisperien</a:t>
            </a:r>
            <a:endParaRPr lang="hu-HU" alt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area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parolfactoria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uncus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subcallosus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parahippocampalis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cinguli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("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limbic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")</a:t>
            </a:r>
            <a:b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</a:br>
            <a:endParaRPr lang="hu-HU" altLang="en-US" sz="2400" b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312" y="0"/>
            <a:ext cx="11763375" cy="68941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 u="sng" dirty="0" err="1" smtClean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Kortikale</a:t>
            </a:r>
            <a:r>
              <a:rPr lang="hu-HU" altLang="en-US" sz="2000" b="1" u="sng" dirty="0" smtClean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u="sng" dirty="0" err="1" smtClean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Anteile</a:t>
            </a:r>
            <a:endParaRPr lang="hu-HU" altLang="en-US" sz="2000" b="1" u="sng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dirty="0"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cinguli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subcallosus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prefrontális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kortikális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áreák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frontális lebeny legelülső része (motoros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áreák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előtt)</a:t>
            </a: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formatio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hippocampus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dentatus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subiculum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- pre/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parasubiculum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parahippocampalis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piriformis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a g.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parahippocampalis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elülső része, beleértve az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uncus,stria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olf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. lat</a:t>
            </a: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g.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parahippocampalis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b="1" u="sng" dirty="0" err="1" smtClean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Subcorticale</a:t>
            </a:r>
            <a:r>
              <a:rPr lang="hu-HU" altLang="en-US" sz="2000" b="1" u="sng" dirty="0" smtClean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u="sng" dirty="0" err="1" smtClean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Anteile</a:t>
            </a:r>
            <a:endParaRPr lang="hu-HU" altLang="en-US" sz="2000" b="1" u="sng" dirty="0" smtClean="0">
              <a:solidFill>
                <a:srgbClr val="CC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Diencephalon</a:t>
            </a:r>
            <a:r>
              <a:rPr lang="hu-HU" altLang="en-US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habenula</a:t>
            </a:r>
            <a:endParaRPr lang="hu-HU" altLang="en-US" sz="1600" b="1" dirty="0">
              <a:solidFill>
                <a:srgbClr val="0099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				corpus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mamillare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eaLnBrk="1" hangingPunct="1"/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thalamici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anteriores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limbic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  <a:endParaRPr lang="hu-HU" altLang="en-US" b="1" u="sng" dirty="0">
              <a:solidFill>
                <a:srgbClr val="0099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			</a:t>
            </a: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Telencephalon</a:t>
            </a:r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bulbus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olfactorius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olfactorius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anterior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of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the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lateral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olfactory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tract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septum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diagonalis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ventral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striatum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amygdala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terminalis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			</a:t>
            </a: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Mesencephalon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	n.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interpeduncularis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, n.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raphe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dorsalis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et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medianus</a:t>
            </a:r>
            <a:endParaRPr lang="hu-HU" altLang="en-US" sz="1600" b="1" dirty="0">
              <a:solidFill>
                <a:srgbClr val="FF99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tegmentalis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subst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grisea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centr.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1763" y="0"/>
            <a:ext cx="5505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Anteile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vom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limbischen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System</a:t>
            </a:r>
          </a:p>
          <a:p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7" y="1771651"/>
            <a:ext cx="10639098" cy="26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6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1540" y="206166"/>
            <a:ext cx="636629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hu-HU" sz="2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Eingänge</a:t>
            </a:r>
            <a:r>
              <a:rPr lang="hu-HU" altLang="hu-HU" sz="2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hu-HU" sz="2800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Inputs</a:t>
            </a:r>
            <a:r>
              <a:rPr lang="hu-HU" altLang="hu-HU" sz="2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  <a:r>
              <a:rPr lang="de-DE" altLang="hu-HU" sz="2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:</a:t>
            </a:r>
            <a:r>
              <a:rPr lang="de-DE" altLang="hu-HU" sz="2800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de-DE" altLang="hu-HU" sz="2800" dirty="0">
                <a:latin typeface="Palatino" charset="0"/>
                <a:ea typeface="Palatino" charset="0"/>
                <a:cs typeface="Palatino" charset="0"/>
              </a:rPr>
            </a:br>
            <a:endParaRPr lang="hu-HU" altLang="hu-HU" sz="2800" dirty="0">
              <a:latin typeface="Palatino" charset="0"/>
              <a:ea typeface="Palatino" charset="0"/>
              <a:cs typeface="Palatino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de-DE" altLang="hu-HU" sz="2000" b="1" dirty="0" smtClean="0">
                <a:latin typeface="Palatino" charset="0"/>
                <a:ea typeface="Palatino" charset="0"/>
                <a:cs typeface="Palatino" charset="0"/>
              </a:rPr>
              <a:t>Geruchs</a:t>
            </a:r>
            <a:r>
              <a:rPr lang="hu-HU" altLang="hu-HU" sz="2000" b="1" dirty="0">
                <a:latin typeface="Palatino" charset="0"/>
                <a:ea typeface="Palatino" charset="0"/>
                <a:cs typeface="Palatino" charset="0"/>
              </a:rPr>
              <a:t>s</a:t>
            </a:r>
            <a:r>
              <a:rPr lang="de-DE" altLang="hu-HU" sz="2000" b="1" dirty="0" err="1" smtClean="0">
                <a:latin typeface="Palatino" charset="0"/>
                <a:ea typeface="Palatino" charset="0"/>
                <a:cs typeface="Palatino" charset="0"/>
              </a:rPr>
              <a:t>ytem</a:t>
            </a:r>
            <a:endParaRPr lang="de-DE" altLang="hu-HU" sz="2000" b="1" dirty="0" smtClean="0">
              <a:latin typeface="Palatino" charset="0"/>
              <a:ea typeface="Palatino" charset="0"/>
              <a:cs typeface="Palatino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de-DE" altLang="hu-HU" sz="20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de-DE" altLang="hu-HU" sz="2000" b="1" dirty="0">
                <a:latin typeface="Palatino" charset="0"/>
                <a:ea typeface="Palatino" charset="0"/>
                <a:cs typeface="Palatino" charset="0"/>
              </a:rPr>
              <a:t>(Riechhirn</a:t>
            </a:r>
            <a:r>
              <a:rPr lang="hu-HU" altLang="hu-HU" sz="2000" b="1" dirty="0">
                <a:latin typeface="Palatino" charset="0"/>
                <a:ea typeface="Palatino" charset="0"/>
                <a:cs typeface="Palatino" charset="0"/>
              </a:rPr>
              <a:t>, ‘</a:t>
            </a:r>
            <a:r>
              <a:rPr lang="hu-HU" altLang="hu-HU" sz="2000" b="1" dirty="0" err="1">
                <a:latin typeface="Palatino" charset="0"/>
                <a:ea typeface="Palatino" charset="0"/>
                <a:cs typeface="Palatino" charset="0"/>
              </a:rPr>
              <a:t>Rhinencephalon</a:t>
            </a:r>
            <a:r>
              <a:rPr lang="hu-HU" altLang="hu-HU" sz="2000" b="1" dirty="0">
                <a:latin typeface="Palatino" charset="0"/>
                <a:ea typeface="Palatino" charset="0"/>
                <a:cs typeface="Palatino" charset="0"/>
              </a:rPr>
              <a:t>’</a:t>
            </a:r>
            <a:r>
              <a:rPr lang="de-DE" altLang="hu-HU" sz="2000" b="1" dirty="0">
                <a:latin typeface="Palatino" charset="0"/>
                <a:ea typeface="Palatino" charset="0"/>
                <a:cs typeface="Palatino" charset="0"/>
              </a:rPr>
              <a:t>)</a:t>
            </a:r>
            <a:r>
              <a:rPr lang="de-DE" altLang="hu-HU" sz="2000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de-DE" altLang="hu-HU" sz="2000" dirty="0">
                <a:latin typeface="Palatino" charset="0"/>
                <a:ea typeface="Palatino" charset="0"/>
                <a:cs typeface="Palatino" charset="0"/>
              </a:rPr>
            </a:br>
            <a:endParaRPr lang="hu-HU" altLang="hu-HU" sz="2000" b="1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4" name="Picture 2" descr="Figure 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21518"/>
            <a:ext cx="74676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772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4000</TotalTime>
  <Words>1102</Words>
  <Application>Microsoft Macintosh PowerPoint</Application>
  <PresentationFormat>Widescreen</PresentationFormat>
  <Paragraphs>269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 Light</vt:lpstr>
      <vt:lpstr>Oswald</vt:lpstr>
      <vt:lpstr>Palatino</vt:lpstr>
      <vt:lpstr>Arial</vt:lpstr>
      <vt:lpstr>Calibri</vt:lpstr>
      <vt:lpstr>Helvetica</vt:lpstr>
      <vt:lpstr>Times New Roman</vt:lpstr>
      <vt:lpstr>Retrospect</vt:lpstr>
      <vt:lpstr>LIMBISCHES SYSTEM, wo die Emotionen geboren sind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Hippocampus</vt:lpstr>
      <vt:lpstr>PowerPoint Presentation</vt:lpstr>
      <vt:lpstr>PowerPoint Presentation</vt:lpstr>
      <vt:lpstr>PowerPoint Presentation</vt:lpstr>
      <vt:lpstr>PAPEZ Kreis</vt:lpstr>
      <vt:lpstr>Papez-Kreis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Amygdala</vt:lpstr>
      <vt:lpstr>PowerPoint Presentation</vt:lpstr>
      <vt:lpstr>PowerPoint Presentation</vt:lpstr>
      <vt:lpstr>Amygdala</vt:lpstr>
      <vt:lpstr>Verbindungen von Amygdala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Weiteren Limbischen Kerngebieten “Rewarding system” – Glückszentrum</vt:lpstr>
      <vt:lpstr>Korsakoff Syndrome</vt:lpstr>
      <vt:lpstr>Angewandete Literatur: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Entoderma és hámőssejtek</dc:title>
  <dc:creator>Microsoft Office User</dc:creator>
  <cp:lastModifiedBy>Microsoft Office User</cp:lastModifiedBy>
  <cp:revision>90</cp:revision>
  <dcterms:created xsi:type="dcterms:W3CDTF">2019-11-20T10:04:40Z</dcterms:created>
  <dcterms:modified xsi:type="dcterms:W3CDTF">2019-12-03T10:44:50Z</dcterms:modified>
</cp:coreProperties>
</file>