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notesMasterIdLst>
    <p:notesMasterId r:id="rId44"/>
  </p:notesMasterIdLst>
  <p:sldIdLst>
    <p:sldId id="256" r:id="rId2"/>
    <p:sldId id="257" r:id="rId3"/>
    <p:sldId id="303" r:id="rId4"/>
    <p:sldId id="310" r:id="rId5"/>
    <p:sldId id="304" r:id="rId6"/>
    <p:sldId id="344" r:id="rId7"/>
    <p:sldId id="345" r:id="rId8"/>
    <p:sldId id="346" r:id="rId9"/>
    <p:sldId id="347" r:id="rId10"/>
    <p:sldId id="348" r:id="rId11"/>
    <p:sldId id="313" r:id="rId12"/>
    <p:sldId id="311" r:id="rId13"/>
    <p:sldId id="312" r:id="rId14"/>
    <p:sldId id="307" r:id="rId15"/>
    <p:sldId id="308" r:id="rId16"/>
    <p:sldId id="309" r:id="rId17"/>
    <p:sldId id="336" r:id="rId18"/>
    <p:sldId id="337" r:id="rId19"/>
    <p:sldId id="314" r:id="rId20"/>
    <p:sldId id="315" r:id="rId21"/>
    <p:sldId id="316" r:id="rId22"/>
    <p:sldId id="317" r:id="rId23"/>
    <p:sldId id="329" r:id="rId24"/>
    <p:sldId id="330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31" r:id="rId33"/>
    <p:sldId id="333" r:id="rId34"/>
    <p:sldId id="334" r:id="rId35"/>
    <p:sldId id="335" r:id="rId36"/>
    <p:sldId id="325" r:id="rId37"/>
    <p:sldId id="326" r:id="rId38"/>
    <p:sldId id="332" r:id="rId39"/>
    <p:sldId id="327" r:id="rId40"/>
    <p:sldId id="328" r:id="rId41"/>
    <p:sldId id="343" r:id="rId42"/>
    <p:sldId id="30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1568"/>
  </p:normalViewPr>
  <p:slideViewPr>
    <p:cSldViewPr snapToGrid="0" snapToObjects="1" showGuides="1">
      <p:cViewPr>
        <p:scale>
          <a:sx n="81" d="100"/>
          <a:sy n="81" d="100"/>
        </p:scale>
        <p:origin x="1568" y="640"/>
      </p:cViewPr>
      <p:guideLst>
        <p:guide orient="horz" pos="211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FA7F-882A-BB49-9F1F-F382F18579D2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45242-A5AE-F342-BBDE-9921FFDA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9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48756-D6B9-0E45-9CF2-A8ADE4866EF1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4452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9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90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67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4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953FE1-CF0D-7943-BDEE-FFF0E030023E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0BAB15-691F-3048-8975-2542767F1E7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9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s3gx0CPROgg&amp;fbclid=IwAR0OJURlO414Pe7bVQfZIBhnpIL3pWw9dntNrllUub7OBv9M_MZVbl0SYbo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tiff"/><Relationship Id="rId3" Type="http://schemas.openxmlformats.org/officeDocument/2006/relationships/image" Target="../media/image29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tiff"/><Relationship Id="rId3" Type="http://schemas.openxmlformats.org/officeDocument/2006/relationships/image" Target="../media/image31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yfR4dzjGKJ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.thehumanbrain.info/neuroanatomie.php?kap=16" TargetMode="External"/><Relationship Id="rId4" Type="http://schemas.openxmlformats.org/officeDocument/2006/relationships/hyperlink" Target="http://otszonline.hu/cikk/szag__es_izerzekelesi_zavarok_az_alapellatasban" TargetMode="External"/><Relationship Id="rId5" Type="http://schemas.openxmlformats.org/officeDocument/2006/relationships/hyperlink" Target="http://viamedici.thieme.d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petico.d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iro.medium.com/max/1024/1*EAHEQI8b5N_xgraNeEY_C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94" b="54688"/>
          <a:stretch/>
        </p:blipFill>
        <p:spPr bwMode="auto">
          <a:xfrm>
            <a:off x="3613944" y="1868258"/>
            <a:ext cx="495545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079114" y="313361"/>
            <a:ext cx="10058400" cy="1603375"/>
          </a:xfrm>
        </p:spPr>
        <p:txBody>
          <a:bodyPr/>
          <a:lstStyle/>
          <a:p>
            <a:pPr algn="ctr"/>
            <a:r>
              <a:rPr lang="hu-HU" altLang="hu-HU" sz="4800" b="1" i="1" dirty="0" smtClean="0">
                <a:latin typeface="Palatino" charset="0"/>
                <a:ea typeface="Palatino" charset="0"/>
                <a:cs typeface="Palatino" charset="0"/>
              </a:rPr>
              <a:t>LIMBIKUS RENDSZER,</a:t>
            </a:r>
            <a:br>
              <a:rPr lang="hu-HU" altLang="hu-HU" sz="4800" b="1" i="1" dirty="0" smtClean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hu-HU" sz="4800" b="1" i="1" dirty="0" smtClean="0">
                <a:latin typeface="Palatino" charset="0"/>
                <a:ea typeface="Palatino" charset="0"/>
                <a:cs typeface="Palatino" charset="0"/>
              </a:rPr>
              <a:t>ahol az érzelmek születnek</a:t>
            </a:r>
            <a:endParaRPr lang="en-US" sz="48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8194675" y="4711700"/>
            <a:ext cx="3997325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Dr.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Bódi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Ildikó</a:t>
            </a:r>
            <a:endParaRPr lang="en-US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Semmelweis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Egyetem,Anatómiai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Szövet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és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Fejlődéstani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err="1" smtClean="0">
                <a:latin typeface="Palatino" charset="0"/>
                <a:ea typeface="Palatino" charset="0"/>
                <a:cs typeface="Palatino" charset="0"/>
              </a:rPr>
              <a:t>Intézet</a:t>
            </a:r>
            <a:endParaRPr lang="en-US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sz="1600" dirty="0" smtClean="0">
                <a:latin typeface="Palatino" charset="0"/>
                <a:ea typeface="Palatino" charset="0"/>
                <a:cs typeface="Palatino" charset="0"/>
              </a:rPr>
              <a:t>2019. November 28.</a:t>
            </a:r>
            <a:endParaRPr lang="en-US" sz="16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0497" y="370872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Palatino" charset="0"/>
                <a:ea typeface="Palatino" charset="0"/>
                <a:cs typeface="Palatino" charset="0"/>
              </a:rPr>
              <a:t>Disguest</a:t>
            </a:r>
            <a:endParaRPr lang="en-US" i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9402" y="29834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latin typeface="Palatino" charset="0"/>
                <a:ea typeface="Palatino" charset="0"/>
                <a:cs typeface="Palatino" charset="0"/>
              </a:rPr>
              <a:t>Fear</a:t>
            </a:r>
            <a:endParaRPr lang="en-US" i="1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2568" y="22344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" charset="0"/>
                <a:ea typeface="Palatino" charset="0"/>
                <a:cs typeface="Palatino" charset="0"/>
              </a:rPr>
              <a:t>Joy</a:t>
            </a:r>
            <a:endParaRPr lang="en-US" i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1567" y="308916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" charset="0"/>
                <a:ea typeface="Palatino" charset="0"/>
                <a:cs typeface="Palatino" charset="0"/>
              </a:rPr>
              <a:t>Sadness</a:t>
            </a:r>
            <a:endParaRPr lang="en-US" i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9080" y="585481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" charset="0"/>
                <a:ea typeface="Palatino" charset="0"/>
                <a:cs typeface="Palatino" charset="0"/>
              </a:rPr>
              <a:t>Angry</a:t>
            </a:r>
            <a:endParaRPr lang="en-US" i="1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7025" y="274638"/>
            <a:ext cx="7056438" cy="633412"/>
          </a:xfrm>
          <a:noFill/>
        </p:spPr>
        <p:txBody>
          <a:bodyPr/>
          <a:lstStyle/>
          <a:p>
            <a:pPr eaLnBrk="1" hangingPunct="1"/>
            <a:r>
              <a:rPr lang="hu-HU" altLang="en-US" sz="2000" b="1"/>
              <a:t>Hippocampus és az epizódikus memória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31951" y="981076"/>
            <a:ext cx="8640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1200" b="1"/>
              <a:t>Hippocampus fontos agyi régió</a:t>
            </a:r>
          </a:p>
          <a:p>
            <a:pPr eaLnBrk="1" hangingPunct="1"/>
            <a:r>
              <a:rPr lang="hu-HU" altLang="en-US" sz="1200" b="1"/>
              <a:t>   -az epizódikus memória (mi–hol-mikor) kialakulásában („object-place memory”) – egy specifikus dolog („object”)</a:t>
            </a:r>
          </a:p>
          <a:p>
            <a:pPr eaLnBrk="1" hangingPunct="1"/>
            <a:r>
              <a:rPr lang="hu-HU" altLang="en-US" sz="1200" b="1"/>
              <a:t>    társítva egy egyedi alkalommal („place”)</a:t>
            </a:r>
          </a:p>
          <a:p>
            <a:pPr eaLnBrk="1" hangingPunct="1"/>
            <a:r>
              <a:rPr lang="hu-HU" altLang="en-US" sz="1200" b="1"/>
              <a:t>   -a vizsgálatban résztvevőknek meg kellett jegyezni 2-dimenziós alakzatok elrendezését, majd rövid </a:t>
            </a:r>
          </a:p>
          <a:p>
            <a:pPr eaLnBrk="1" hangingPunct="1"/>
            <a:r>
              <a:rPr lang="hu-HU" altLang="en-US" sz="1200" b="1"/>
              <a:t>   idő múlva vissza kellett emlékezni az elrendezésre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9" y="2647951"/>
            <a:ext cx="295433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631950" y="2060576"/>
            <a:ext cx="79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1200" b="1"/>
              <a:t>A rövidtávú emlék kialakulásakor theta ritmus figyelhető meg a hippocampusban</a:t>
            </a:r>
          </a:p>
          <a:p>
            <a:pPr eaLnBrk="1" hangingPunct="1"/>
            <a:r>
              <a:rPr lang="hu-HU" altLang="en-US" sz="1200" b="1"/>
              <a:t>EEG théta oscilláció fokozódik a sikeres emlékfelidézéskor is</a:t>
            </a:r>
          </a:p>
          <a:p>
            <a:pPr eaLnBrk="1" hangingPunct="1"/>
            <a:r>
              <a:rPr lang="hu-HU" altLang="en-US" sz="1200" b="1"/>
              <a:t>   -a théta oscilláció nem lokalizált idegi folyamat, hanem az enthorhinális-hippocampális hálózatban terjed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978276"/>
            <a:ext cx="4470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1524001" y="5394326"/>
            <a:ext cx="51165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 sz="1200" b="1"/>
              <a:t>-bizonyos hippocampus sejtek preferált pozicióban tüzelnek :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en-US" sz="1200" b="1"/>
              <a:t>	„place cells” „in place field”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en-US" sz="1200" b="1"/>
              <a:t>-a pozíció a környező térben precízen megjelenített a sejt populációban tüzelő „place” sejtek által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en-US" sz="1200" b="1"/>
              <a:t>-az aktív „place sejtek” populációja folyamatosan változik a környezetben való mozgás során</a:t>
            </a:r>
          </a:p>
        </p:txBody>
      </p:sp>
    </p:spTree>
    <p:extLst>
      <p:ext uri="{BB962C8B-B14F-4D97-AF65-F5344CB8AC3E}">
        <p14:creationId xmlns:p14="http://schemas.microsoft.com/office/powerpoint/2010/main" val="6820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Palatino" charset="0"/>
                <a:ea typeface="Palatino" charset="0"/>
                <a:cs typeface="Palatino" charset="0"/>
              </a:rPr>
              <a:t>PAPEZ GYŰRŰ</a:t>
            </a:r>
            <a:endParaRPr lang="en-US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1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8" descr="bővebblimb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/>
          <a:stretch>
            <a:fillRect/>
          </a:stretch>
        </p:blipFill>
        <p:spPr bwMode="auto">
          <a:xfrm>
            <a:off x="1524001" y="1643063"/>
            <a:ext cx="7402777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Papez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275"/>
            <a:ext cx="1731963" cy="2447925"/>
          </a:xfr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5089" y="2520950"/>
            <a:ext cx="14589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altLang="en-US" sz="1600" b="1"/>
              <a:t>James </a:t>
            </a:r>
            <a:r>
              <a:rPr lang="hu-HU" altLang="en-US" sz="1600" b="1" dirty="0" err="1"/>
              <a:t>Papez</a:t>
            </a:r>
            <a:endParaRPr lang="hu-HU" altLang="en-US" sz="1600" b="1" dirty="0"/>
          </a:p>
          <a:p>
            <a:pPr algn="ctr" eaLnBrk="1" hangingPunct="1">
              <a:spcBef>
                <a:spcPct val="50000"/>
              </a:spcBef>
            </a:pPr>
            <a:r>
              <a:rPr lang="hu-HU" altLang="en-US" sz="1600" b="1" dirty="0"/>
              <a:t> (1883-1958)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857376" y="57146"/>
            <a:ext cx="101155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hu-HU" altLang="en-US" b="1" dirty="0"/>
              <a:t>    </a:t>
            </a:r>
            <a:r>
              <a:rPr lang="hu-HU" altLang="en-US" b="1" dirty="0" err="1"/>
              <a:t>Papez</a:t>
            </a:r>
            <a:r>
              <a:rPr lang="hu-HU" altLang="en-US" b="1" dirty="0"/>
              <a:t> feltételezte először (1937) a limbikus lebeny kapcsolatát </a:t>
            </a:r>
            <a:r>
              <a:rPr lang="hu-HU" altLang="en-US" b="1" dirty="0" smtClean="0"/>
              <a:t>a viselkedéssel </a:t>
            </a:r>
            <a:r>
              <a:rPr lang="hu-HU" altLang="en-US" b="1" dirty="0"/>
              <a:t>és az emóciókkal. Elsőként állította, hogy az </a:t>
            </a:r>
            <a:r>
              <a:rPr lang="hu-HU" altLang="en-US" b="1" dirty="0" err="1"/>
              <a:t>emóciónális</a:t>
            </a:r>
            <a:r>
              <a:rPr lang="hu-HU" altLang="en-US" b="1" dirty="0"/>
              <a:t> és motivációs aktivitás strukturális alapokhoz köthetők. </a:t>
            </a:r>
          </a:p>
          <a:p>
            <a:pPr algn="just" eaLnBrk="1" hangingPunct="1"/>
            <a:r>
              <a:rPr lang="hu-HU" altLang="en-US" b="1" dirty="0"/>
              <a:t>   </a:t>
            </a:r>
            <a:r>
              <a:rPr lang="hu-HU" altLang="en-US" b="1" dirty="0" err="1"/>
              <a:t>Papez</a:t>
            </a:r>
            <a:r>
              <a:rPr lang="hu-HU" altLang="en-US" b="1" dirty="0"/>
              <a:t> feltételezte, hogy </a:t>
            </a:r>
            <a:r>
              <a:rPr lang="hu-HU" altLang="en-US" b="1" dirty="0" err="1"/>
              <a:t>gyrus</a:t>
            </a:r>
            <a:r>
              <a:rPr lang="hu-HU" altLang="en-US" b="1" dirty="0"/>
              <a:t> </a:t>
            </a:r>
            <a:r>
              <a:rPr lang="hu-HU" altLang="en-US" b="1" dirty="0" err="1"/>
              <a:t>cingulit</a:t>
            </a:r>
            <a:r>
              <a:rPr lang="hu-HU" altLang="en-US" b="1" dirty="0"/>
              <a:t> és a </a:t>
            </a:r>
            <a:r>
              <a:rPr lang="hu-HU" altLang="en-US" b="1" dirty="0" err="1"/>
              <a:t>hippocampust</a:t>
            </a:r>
            <a:r>
              <a:rPr lang="hu-HU" altLang="en-US" b="1" dirty="0"/>
              <a:t> a </a:t>
            </a:r>
            <a:r>
              <a:rPr lang="hu-HU" altLang="en-US" b="1" dirty="0" err="1"/>
              <a:t>hypothalamussal</a:t>
            </a:r>
            <a:r>
              <a:rPr lang="hu-HU" altLang="en-US" b="1" dirty="0"/>
              <a:t> és az elülső </a:t>
            </a:r>
            <a:r>
              <a:rPr lang="hu-HU" altLang="en-US" b="1" dirty="0" err="1"/>
              <a:t>thalamikus</a:t>
            </a:r>
            <a:r>
              <a:rPr lang="hu-HU" altLang="en-US" b="1" dirty="0"/>
              <a:t> magvakkal (</a:t>
            </a:r>
            <a:r>
              <a:rPr lang="hu-HU" altLang="en-US" b="1" dirty="0" err="1"/>
              <a:t>limbic</a:t>
            </a:r>
            <a:r>
              <a:rPr lang="hu-HU" altLang="en-US" b="1" dirty="0"/>
              <a:t> </a:t>
            </a:r>
            <a:r>
              <a:rPr lang="hu-HU" altLang="en-US" b="1" dirty="0" err="1"/>
              <a:t>thalamus</a:t>
            </a:r>
            <a:r>
              <a:rPr lang="hu-HU" altLang="en-US" b="1" dirty="0"/>
              <a:t>) pályák kapcsolják össze: </a:t>
            </a:r>
            <a:r>
              <a:rPr lang="hu-HU" altLang="en-US" b="1" dirty="0" err="1"/>
              <a:t>Papez</a:t>
            </a:r>
            <a:r>
              <a:rPr lang="hu-HU" altLang="en-US" b="1" dirty="0"/>
              <a:t>-féle gyűrű (kör). Ezeken a kapcsolatokon alakul ki az érzelmi állapot, annak a </a:t>
            </a:r>
            <a:r>
              <a:rPr lang="hu-HU" altLang="en-US" b="1" dirty="0" err="1"/>
              <a:t>corticális</a:t>
            </a:r>
            <a:r>
              <a:rPr lang="hu-HU" altLang="en-US" b="1" dirty="0"/>
              <a:t> megélése, kifejeződése.</a:t>
            </a:r>
            <a:endParaRPr lang="en-US" altLang="en-US" b="1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25938" y="2031207"/>
            <a:ext cx="6115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 sz="1600" b="1" dirty="0"/>
              <a:t>A limbikus lebenyhez </a:t>
            </a:r>
            <a:r>
              <a:rPr lang="hu-HU" altLang="en-US" sz="1600" b="1" dirty="0" err="1"/>
              <a:t>subcorticális</a:t>
            </a:r>
            <a:r>
              <a:rPr lang="hu-HU" altLang="en-US" sz="1600" b="1" dirty="0"/>
              <a:t> struktúrák kapcsolódnak:</a:t>
            </a:r>
            <a:endParaRPr lang="en-US" altLang="en-US" sz="1600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996239" y="2520950"/>
            <a:ext cx="3976687" cy="777875"/>
          </a:xfrm>
          <a:prstGeom prst="rect">
            <a:avLst/>
          </a:prstGeom>
          <a:solidFill>
            <a:srgbClr val="FAFB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en-US" sz="1600" b="1" dirty="0"/>
              <a:t>	Corpus </a:t>
            </a:r>
            <a:r>
              <a:rPr lang="hu-HU" altLang="en-US" sz="1600" b="1" dirty="0" err="1"/>
              <a:t>mamillare</a:t>
            </a:r>
            <a:endParaRPr lang="hu-HU" altLang="en-US" sz="1600" b="1" dirty="0"/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hu-HU" altLang="en-US" sz="1600" b="1" dirty="0"/>
              <a:t>	</a:t>
            </a:r>
            <a:r>
              <a:rPr lang="hu-HU" altLang="en-US" sz="1600" b="1" dirty="0" err="1"/>
              <a:t>Ncll</a:t>
            </a:r>
            <a:r>
              <a:rPr lang="hu-HU" altLang="en-US" sz="1600" b="1" dirty="0"/>
              <a:t>. </a:t>
            </a:r>
            <a:r>
              <a:rPr lang="hu-HU" altLang="en-US" sz="1600" b="1" dirty="0" err="1"/>
              <a:t>thalami</a:t>
            </a:r>
            <a:endParaRPr lang="hu-HU" altLang="en-US" sz="1600" b="1" dirty="0"/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hu-HU" altLang="en-US" sz="1600" b="1" dirty="0"/>
              <a:t>	</a:t>
            </a:r>
            <a:r>
              <a:rPr lang="hu-HU" altLang="en-US" sz="1600" b="1" dirty="0" err="1"/>
              <a:t>Ncll.habenularis</a:t>
            </a:r>
            <a:r>
              <a:rPr lang="hu-HU" altLang="en-US" sz="1600" b="1" dirty="0"/>
              <a:t> </a:t>
            </a:r>
            <a:r>
              <a:rPr lang="hu-HU" altLang="en-US" sz="1600" b="1" dirty="0" err="1"/>
              <a:t>med</a:t>
            </a:r>
            <a:r>
              <a:rPr lang="hu-HU" altLang="en-US" sz="1600" b="1" dirty="0"/>
              <a:t>. et lat.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600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enninghoff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1" y="-74735"/>
            <a:ext cx="9737461" cy="691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4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531" y="142876"/>
            <a:ext cx="223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Papez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gyűrű</a:t>
            </a:r>
            <a:endParaRPr lang="en-US" sz="28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811" y="771524"/>
            <a:ext cx="12010083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 err="1" smtClean="0">
                <a:latin typeface="Palatino" charset="0"/>
                <a:ea typeface="Palatino" charset="0"/>
                <a:cs typeface="Palatino" charset="0"/>
              </a:rPr>
              <a:t>Elsődleges</a:t>
            </a:r>
            <a:r>
              <a:rPr lang="en-US" sz="2000" b="1" dirty="0" smtClean="0">
                <a:latin typeface="Palatino" charset="0"/>
                <a:ea typeface="Palatino" charset="0"/>
                <a:cs typeface="Palatino" charset="0"/>
              </a:rPr>
              <a:t> neuron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helye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: hippocampus (subiculum)</a:t>
            </a:r>
          </a:p>
          <a:p>
            <a:pPr algn="just"/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en-US" sz="2000" b="1" dirty="0" err="1" smtClean="0">
                <a:latin typeface="Palatino" charset="0"/>
                <a:ea typeface="Palatino" charset="0"/>
                <a:cs typeface="Palatino" charset="0"/>
              </a:rPr>
              <a:t>Lefutása</a:t>
            </a:r>
            <a:r>
              <a:rPr lang="en-US" sz="2000" b="1" dirty="0" smtClean="0">
                <a:latin typeface="Palatino" charset="0"/>
                <a:ea typeface="Palatino" charset="0"/>
                <a:cs typeface="Palatino" charset="0"/>
              </a:rPr>
              <a:t>: </a:t>
            </a:r>
          </a:p>
          <a:p>
            <a:pPr algn="just"/>
            <a:endParaRPr lang="en-US" sz="2000" b="1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   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fornix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corpora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mamillaria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másodlagos neuron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algn="just"/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Tx/>
              <a:buChar char="-"/>
            </a:pP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fasciculus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mamillothalamicus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anteriores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thalami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harmadlagos 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neuron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Tx/>
              <a:buChar char="-"/>
            </a:pP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thalamocorticalis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projekció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crus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anterior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capsulae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internae-ben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cinguli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negyedleges neuron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Tx/>
              <a:buChar char="-"/>
            </a:pP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cingulum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entorhinalis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kéreg (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ötödik neuron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 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alveus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és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perforáns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pálya-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hippocampus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Tx/>
              <a:buChar char="-"/>
            </a:pPr>
            <a:endParaRPr lang="hu-HU" sz="20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!!! 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Nincs kereszteződés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, de a két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hippocampus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összeköttetésben áll egymással </a:t>
            </a:r>
            <a:r>
              <a:rPr lang="mr-IN" sz="2000" dirty="0" smtClean="0">
                <a:latin typeface="Palatino" charset="0"/>
                <a:ea typeface="Palatino" charset="0"/>
                <a:cs typeface="Palatino" charset="0"/>
              </a:rPr>
              <a:t>–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comissura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fornicis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!!!</a:t>
            </a:r>
          </a:p>
          <a:p>
            <a:pPr algn="just"/>
            <a:endParaRPr lang="hu-HU" sz="20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Végződés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: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perforáns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pálya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dentatus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granuláris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sejtein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,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subiculumban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, </a:t>
            </a: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illetve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hippocampus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mindegyik sejtrétegében (CA1-4), az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alveus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pálya az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alveus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hippocampiban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.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0230" y="6457136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531" y="142876"/>
            <a:ext cx="223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Papez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gyűrű</a:t>
            </a:r>
            <a:endParaRPr lang="en-US" sz="28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270" y="896992"/>
            <a:ext cx="1170745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Palatino" charset="0"/>
                <a:ea typeface="Palatino" charset="0"/>
                <a:cs typeface="Palatino" charset="0"/>
              </a:rPr>
              <a:t>Funkció</a:t>
            </a:r>
            <a:r>
              <a:rPr lang="hu-HU" sz="2800" dirty="0">
                <a:latin typeface="Palatino" charset="0"/>
                <a:ea typeface="Palatino" charset="0"/>
                <a:cs typeface="Palatino" charset="0"/>
              </a:rPr>
              <a:t>: </a:t>
            </a:r>
            <a:endParaRPr lang="hu-HU" sz="2800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hu-HU" sz="2000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az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epizódikus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memóriában (idő, helyszínek, kontextusok, emóciók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rövid távú memória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rögzítése</a:t>
            </a:r>
          </a:p>
          <a:p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memóriakonszolidáció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(a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rövid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távú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memórianyomokból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hosszú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távú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emlékekké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való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rögzítése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mr-IN" sz="2000" dirty="0" smtClean="0">
                <a:latin typeface="Palatino" charset="0"/>
                <a:ea typeface="Palatino" charset="0"/>
                <a:cs typeface="Palatino" charset="0"/>
              </a:rPr>
              <a:t>–</a:t>
            </a: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alvás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pihenés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evés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közben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)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hippocympus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és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az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entorhinális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kéreg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összeköttetését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cingulum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posterior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adja, ugyanakkor</a:t>
            </a:r>
          </a:p>
          <a:p>
            <a:pPr marL="285750" indent="-285750">
              <a:buFont typeface="Arial" charset="0"/>
              <a:buChar char="•"/>
            </a:pPr>
            <a:endParaRPr lang="hu-HU" sz="20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cingulum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anterior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területe fontos átkapcsoló állomás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ventralis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posteromedialis</a:t>
            </a: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és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lateralis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magcsoportja és az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emociók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kialakításában résztvevő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frontalis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területek között. </a:t>
            </a: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hu-HU" sz="20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cingulum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hátsó részének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károsodás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esetén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kognitív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zavarok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memória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zavar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)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lépnek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fel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míg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az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elülső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rész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károsodása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esetén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túlzott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negatív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reakciók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kiváltása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pl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.: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kényszerbetegségek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depresszió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40230" y="6457136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8" y="300038"/>
            <a:ext cx="2425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Palatino" charset="0"/>
                <a:ea typeface="Palatino" charset="0"/>
                <a:cs typeface="Palatino" charset="0"/>
              </a:rPr>
              <a:t>Klinikai</a:t>
            </a:r>
            <a:r>
              <a:rPr lang="en-US" sz="20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b="1" dirty="0" err="1" smtClean="0">
                <a:latin typeface="Palatino" charset="0"/>
                <a:ea typeface="Palatino" charset="0"/>
                <a:cs typeface="Palatino" charset="0"/>
              </a:rPr>
              <a:t>jelentőség</a:t>
            </a:r>
            <a:endParaRPr lang="en-US" sz="20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1219" y="1243013"/>
            <a:ext cx="106650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alatino" charset="0"/>
                <a:ea typeface="Palatino" charset="0"/>
                <a:cs typeface="Palatino" charset="0"/>
              </a:rPr>
              <a:t>Alzheimer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kór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esetén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a hippocampus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és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kapcsolatrendszerének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működészavara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:</a:t>
            </a:r>
          </a:p>
          <a:p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Nem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képes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tárolni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az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új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emlékeket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mr-IN" sz="2000" dirty="0" smtClean="0">
                <a:latin typeface="Palatino" charset="0"/>
                <a:ea typeface="Palatino" charset="0"/>
                <a:cs typeface="Palatino" charset="0"/>
              </a:rPr>
              <a:t>–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rövid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távú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memória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sérülés</a:t>
            </a: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Térbeli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tájékozüdás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zavar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eltévednak</a:t>
            </a: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Hippocampus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akut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károsodása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során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sem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az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emlék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raktározása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nem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lehetséges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sem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pedig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a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tanulási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folymatok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.</a:t>
            </a:r>
          </a:p>
          <a:p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CO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mérgezés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vagy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kóros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B1-vitamin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hiány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esetén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corpus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mammilare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degeneráció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ami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a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Papez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kör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működésének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teljességét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 smtClean="0">
                <a:latin typeface="Palatino" charset="0"/>
                <a:ea typeface="Palatino" charset="0"/>
                <a:cs typeface="Palatino" charset="0"/>
              </a:rPr>
              <a:t>zavarja</a:t>
            </a:r>
            <a:endParaRPr lang="en-US" sz="2000" dirty="0" smtClean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0230" y="6457136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13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imbikus rends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"/>
            <a:ext cx="824547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80962"/>
            <a:ext cx="542052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limbikus rendszer összeköttetéseinek vázlata: </a:t>
            </a:r>
            <a:endParaRPr lang="hu-HU" alt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endParaRPr lang="hu-HU" altLang="en-US" sz="2000" b="1" dirty="0">
              <a:solidFill>
                <a:srgbClr val="0066FF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endParaRPr lang="hu-HU" altLang="en-US" sz="2400" b="1" dirty="0" smtClean="0">
              <a:solidFill>
                <a:srgbClr val="0066FF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400" b="1" dirty="0" err="1" smtClean="0">
                <a:solidFill>
                  <a:srgbClr val="0066FF"/>
                </a:solidFill>
                <a:latin typeface="Palatino" charset="0"/>
                <a:ea typeface="Palatino" charset="0"/>
                <a:cs typeface="Palatino" charset="0"/>
              </a:rPr>
              <a:t>afferentáció</a:t>
            </a:r>
            <a:endParaRPr lang="hu-HU" altLang="en-US" sz="2400" b="1" dirty="0">
              <a:solidFill>
                <a:srgbClr val="0066FF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620374" y="5624513"/>
            <a:ext cx="1169988" cy="723900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038725" y="5210176"/>
            <a:ext cx="2360613" cy="339725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773612" y="4211638"/>
            <a:ext cx="1135062" cy="722312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857625" y="3509963"/>
            <a:ext cx="2028825" cy="265112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3965574" y="1862138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/>
              <a:t>nucl. ant. thalami</a:t>
            </a:r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 flipH="1" flipV="1">
            <a:off x="3724275" y="2136775"/>
            <a:ext cx="2446338" cy="679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1533" y="1040524"/>
            <a:ext cx="1954924" cy="484439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85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imbikus rends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6" y="1"/>
            <a:ext cx="824547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8739"/>
            <a:ext cx="54205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limbikus rendszer összeköttetéseinek vázlata: </a:t>
            </a:r>
            <a:endParaRPr lang="hu-HU" alt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endParaRPr lang="hu-HU" altLang="en-US" sz="2000" b="1" dirty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endParaRPr lang="hu-HU" altLang="en-US" sz="2000" b="1" dirty="0" smtClean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000" b="1" dirty="0" err="1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Papez</a:t>
            </a:r>
            <a:r>
              <a:rPr lang="hu-HU" altLang="en-US" sz="2000" b="1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gyűrű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388351" y="4549775"/>
            <a:ext cx="1414463" cy="501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9196389" y="158750"/>
            <a:ext cx="871537" cy="3635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803901" y="5518150"/>
            <a:ext cx="1838325" cy="342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900488" y="2616200"/>
            <a:ext cx="2030412" cy="566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569201" y="555626"/>
            <a:ext cx="1477963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724275" y="1776413"/>
            <a:ext cx="2030412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756025" y="1741488"/>
            <a:ext cx="191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dirty="0" err="1">
                <a:solidFill>
                  <a:srgbClr val="FF0000"/>
                </a:solidFill>
              </a:rPr>
              <a:t>nucl</a:t>
            </a:r>
            <a:r>
              <a:rPr lang="hu-HU" altLang="en-US" dirty="0">
                <a:solidFill>
                  <a:srgbClr val="FF0000"/>
                </a:solidFill>
              </a:rPr>
              <a:t>. ant. </a:t>
            </a:r>
            <a:r>
              <a:rPr lang="hu-HU" altLang="en-US" dirty="0" err="1">
                <a:solidFill>
                  <a:srgbClr val="FF0000"/>
                </a:solidFill>
              </a:rPr>
              <a:t>thalami</a:t>
            </a:r>
            <a:endParaRPr lang="hu-HU" altLang="en-US" dirty="0">
              <a:solidFill>
                <a:srgbClr val="FF0000"/>
              </a:solidFill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 flipV="1">
            <a:off x="3724275" y="2136775"/>
            <a:ext cx="2446338" cy="679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3660" y="895410"/>
            <a:ext cx="1627188" cy="566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68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412" y="275328"/>
            <a:ext cx="9882187" cy="228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terminalis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Kezdet</a:t>
            </a:r>
            <a:r>
              <a:rPr lang="hu-HU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(elsődleges neuron helye): </a:t>
            </a:r>
            <a:r>
              <a:rPr lang="hu-HU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cortiocmedialis</a:t>
            </a:r>
            <a:r>
              <a:rPr lang="hu-HU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corporis</a:t>
            </a:r>
            <a:r>
              <a:rPr lang="hu-HU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amygdaloideum</a:t>
            </a:r>
            <a:r>
              <a:rPr lang="hu-HU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. </a:t>
            </a:r>
            <a:endParaRPr lang="en-US" sz="16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Lefutás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: a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lateralis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ventricularis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felszínén fut a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vena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thalamostriataval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septalis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és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(másodlagos neuronok). </a:t>
            </a:r>
            <a:endParaRPr lang="en-US" sz="16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dirty="0">
                <a:latin typeface="Palatino" charset="0"/>
                <a:ea typeface="Palatino" charset="0"/>
                <a:cs typeface="Palatino" charset="0"/>
              </a:rPr>
              <a:t>Kereszteződés: 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nem kereszteződik.</a:t>
            </a:r>
            <a:endParaRPr lang="en-US" b="1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411" y="2623370"/>
            <a:ext cx="11396663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Végződés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axonjai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a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ventromedialis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) és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septalis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területén végződnek (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).</a:t>
            </a:r>
            <a:endParaRPr lang="en-US" sz="16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411" y="3454074"/>
            <a:ext cx="113966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Palatino" charset="0"/>
                <a:ea typeface="Palatino" charset="0"/>
                <a:cs typeface="Palatino" charset="0"/>
              </a:rPr>
              <a:t>Funkció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emociók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feldolgozásában, a félelem, agresszió, szorongás, kötődés és </a:t>
            </a:r>
            <a:r>
              <a:rPr lang="hu-HU" dirty="0" err="1">
                <a:latin typeface="Palatino" charset="0"/>
                <a:ea typeface="Palatino" charset="0"/>
                <a:cs typeface="Palatino" charset="0"/>
              </a:rPr>
              <a:t>addikció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kialakításában játszik szerepet</a:t>
            </a:r>
            <a:r>
              <a:rPr lang="en-US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530" y="4543336"/>
            <a:ext cx="11196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accumbensbe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történő projekció aktiválódása növeli a motivációs drive-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ot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és a dopamin felszabadulást (pl. félelemhez kötött örömérzet és ehhez kapcsolódó addiktív magatartás kialakulása). 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0230" y="6457136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6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6306" y="677276"/>
            <a:ext cx="104155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Palatino" charset="0"/>
                <a:ea typeface="Palatino" charset="0"/>
                <a:cs typeface="Palatino" charset="0"/>
              </a:rPr>
              <a:t>Limbikus</a:t>
            </a:r>
            <a:r>
              <a:rPr lang="en-US" sz="36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3600" b="1" dirty="0" err="1" smtClean="0">
                <a:latin typeface="Palatino" charset="0"/>
                <a:ea typeface="Palatino" charset="0"/>
                <a:cs typeface="Palatino" charset="0"/>
              </a:rPr>
              <a:t>funkciók</a:t>
            </a:r>
            <a:endParaRPr lang="en-US" sz="3600" b="1" dirty="0" smtClean="0">
              <a:latin typeface="Palatino" charset="0"/>
              <a:ea typeface="Palatino" charset="0"/>
              <a:cs typeface="Palatino" charset="0"/>
            </a:endParaRPr>
          </a:p>
          <a:p>
            <a:pPr algn="ctr"/>
            <a:endParaRPr lang="en-US" sz="3600" b="1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Érzelmek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feldolgozása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emocionális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válaszreakciók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Ösztönös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viselkedések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kivitelezése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, pl.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fajfenntartás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,</a:t>
            </a:r>
          </a:p>
          <a:p>
            <a:pPr algn="just"/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     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szexuális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és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anyai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viselkedések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vegetatív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és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endokrin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idegrendszer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legfelsőbb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szabályozása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Tanulás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és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>
                <a:latin typeface="Palatino" charset="0"/>
                <a:ea typeface="Palatino" charset="0"/>
                <a:cs typeface="Palatino" charset="0"/>
              </a:rPr>
              <a:t>memóriafolyamatok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138" y="5395225"/>
            <a:ext cx="11797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www.youtube.com/watch?v=s3gx0CPROgg&amp;fbclid=IwAR0OJURlO414Pe7bVQfZIBhnpIL3pWw9dntNrllUub7OBv9M_MZVbl0SYbo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layer.slideplayer.com/96/16666792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6" y="0"/>
            <a:ext cx="9115425" cy="683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1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0881" y="44245"/>
            <a:ext cx="2301875" cy="56197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Amygdal</a:t>
            </a:r>
            <a:r>
              <a:rPr lang="hu-HU" altLang="en-US" sz="2800" b="1" dirty="0">
                <a:solidFill>
                  <a:schemeClr val="tx1"/>
                </a:solidFill>
              </a:rPr>
              <a:t>a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422725" y="1105945"/>
            <a:ext cx="86770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Fontos szerepe van</a:t>
            </a:r>
            <a:r>
              <a:rPr lang="hu-HU" altLang="en-US" sz="2000" b="1" dirty="0" smtClean="0">
                <a:latin typeface="Palatino" charset="0"/>
                <a:ea typeface="Palatino" charset="0"/>
                <a:cs typeface="Palatino" charset="0"/>
              </a:rPr>
              <a:t>:</a:t>
            </a:r>
          </a:p>
          <a:p>
            <a:pPr eaLnBrk="1" hangingPunct="1"/>
            <a:endParaRPr lang="hu-HU" altLang="en-US" sz="2000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 -</a:t>
            </a:r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emocionális </a:t>
            </a:r>
            <a:r>
              <a:rPr lang="hu-HU" altLang="en-US" sz="2000" dirty="0" smtClean="0">
                <a:latin typeface="Palatino" charset="0"/>
                <a:ea typeface="Palatino" charset="0"/>
                <a:cs typeface="Palatino" charset="0"/>
              </a:rPr>
              <a:t>folyamatok</a:t>
            </a:r>
          </a:p>
          <a:p>
            <a:pPr eaLnBrk="1" hangingPunct="1"/>
            <a:endParaRPr lang="hu-HU" altLang="en-US" sz="2000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  -kritikus szerep a stresszhatás közvetítésében a </a:t>
            </a:r>
            <a:r>
              <a:rPr lang="hu-HU" altLang="en-US" sz="2000" dirty="0" err="1">
                <a:latin typeface="Palatino" charset="0"/>
                <a:ea typeface="Palatino" charset="0"/>
                <a:cs typeface="Palatino" charset="0"/>
              </a:rPr>
              <a:t>hippocampus</a:t>
            </a:r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-függő </a:t>
            </a:r>
          </a:p>
          <a:p>
            <a:pPr eaLnBrk="1" hangingPunct="1"/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   memória-folyamatokban – </a:t>
            </a:r>
            <a:r>
              <a:rPr lang="hu-HU" altLang="en-US" sz="2000" dirty="0" err="1">
                <a:latin typeface="Palatino" charset="0"/>
                <a:ea typeface="Palatino" charset="0"/>
                <a:cs typeface="Palatino" charset="0"/>
              </a:rPr>
              <a:t>amygdalo-hippocampális</a:t>
            </a:r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 interakció</a:t>
            </a:r>
          </a:p>
        </p:txBody>
      </p:sp>
      <p:grpSp>
        <p:nvGrpSpPr>
          <p:cNvPr id="19464" name="Group 17"/>
          <p:cNvGrpSpPr>
            <a:grpSpLocks noChangeAspect="1"/>
          </p:cNvGrpSpPr>
          <p:nvPr/>
        </p:nvGrpSpPr>
        <p:grpSpPr bwMode="auto">
          <a:xfrm>
            <a:off x="9099756" y="-7288"/>
            <a:ext cx="3012870" cy="2792529"/>
            <a:chOff x="4059" y="981"/>
            <a:chExt cx="1549" cy="1436"/>
          </a:xfrm>
        </p:grpSpPr>
        <p:pic>
          <p:nvPicPr>
            <p:cNvPr id="19469" name="Picture 18" descr="frontamyg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981"/>
              <a:ext cx="1549" cy="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Freeform 19"/>
            <p:cNvSpPr>
              <a:spLocks noChangeAspect="1"/>
            </p:cNvSpPr>
            <p:nvPr/>
          </p:nvSpPr>
          <p:spPr bwMode="auto">
            <a:xfrm>
              <a:off x="4530" y="1899"/>
              <a:ext cx="154" cy="153"/>
            </a:xfrm>
            <a:custGeom>
              <a:avLst/>
              <a:gdLst>
                <a:gd name="T0" fmla="*/ 84 w 154"/>
                <a:gd name="T1" fmla="*/ 0 h 153"/>
                <a:gd name="T2" fmla="*/ 15 w 154"/>
                <a:gd name="T3" fmla="*/ 32 h 153"/>
                <a:gd name="T4" fmla="*/ 15 w 154"/>
                <a:gd name="T5" fmla="*/ 70 h 153"/>
                <a:gd name="T6" fmla="*/ 53 w 154"/>
                <a:gd name="T7" fmla="*/ 82 h 153"/>
                <a:gd name="T8" fmla="*/ 110 w 154"/>
                <a:gd name="T9" fmla="*/ 114 h 153"/>
                <a:gd name="T10" fmla="*/ 154 w 154"/>
                <a:gd name="T11" fmla="*/ 108 h 153"/>
                <a:gd name="T12" fmla="*/ 129 w 154"/>
                <a:gd name="T13" fmla="*/ 32 h 153"/>
                <a:gd name="T14" fmla="*/ 84 w 154"/>
                <a:gd name="T15" fmla="*/ 0 h 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"/>
                <a:gd name="T25" fmla="*/ 0 h 153"/>
                <a:gd name="T26" fmla="*/ 154 w 154"/>
                <a:gd name="T27" fmla="*/ 153 h 1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" h="153">
                  <a:moveTo>
                    <a:pt x="84" y="0"/>
                  </a:moveTo>
                  <a:cubicBezTo>
                    <a:pt x="61" y="16"/>
                    <a:pt x="38" y="16"/>
                    <a:pt x="15" y="32"/>
                  </a:cubicBezTo>
                  <a:cubicBezTo>
                    <a:pt x="11" y="42"/>
                    <a:pt x="0" y="60"/>
                    <a:pt x="15" y="70"/>
                  </a:cubicBezTo>
                  <a:cubicBezTo>
                    <a:pt x="26" y="78"/>
                    <a:pt x="53" y="82"/>
                    <a:pt x="53" y="82"/>
                  </a:cubicBezTo>
                  <a:cubicBezTo>
                    <a:pt x="72" y="95"/>
                    <a:pt x="91" y="101"/>
                    <a:pt x="110" y="114"/>
                  </a:cubicBezTo>
                  <a:cubicBezTo>
                    <a:pt x="122" y="153"/>
                    <a:pt x="144" y="138"/>
                    <a:pt x="154" y="108"/>
                  </a:cubicBezTo>
                  <a:cubicBezTo>
                    <a:pt x="146" y="83"/>
                    <a:pt x="137" y="57"/>
                    <a:pt x="129" y="32"/>
                  </a:cubicBezTo>
                  <a:cubicBezTo>
                    <a:pt x="124" y="17"/>
                    <a:pt x="95" y="20"/>
                    <a:pt x="84" y="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465" name="Group 21"/>
          <p:cNvGrpSpPr>
            <a:grpSpLocks noChangeAspect="1"/>
          </p:cNvGrpSpPr>
          <p:nvPr/>
        </p:nvGrpSpPr>
        <p:grpSpPr bwMode="auto">
          <a:xfrm>
            <a:off x="9620094" y="2798271"/>
            <a:ext cx="2594728" cy="2356343"/>
            <a:chOff x="4014" y="2704"/>
            <a:chExt cx="1536" cy="1395"/>
          </a:xfrm>
        </p:grpSpPr>
        <p:pic>
          <p:nvPicPr>
            <p:cNvPr id="19467" name="Picture 22" descr="cauputamy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2704"/>
              <a:ext cx="1536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Freeform 23"/>
            <p:cNvSpPr>
              <a:spLocks noChangeAspect="1"/>
            </p:cNvSpPr>
            <p:nvPr/>
          </p:nvSpPr>
          <p:spPr bwMode="auto">
            <a:xfrm>
              <a:off x="4747" y="3836"/>
              <a:ext cx="129" cy="138"/>
            </a:xfrm>
            <a:custGeom>
              <a:avLst/>
              <a:gdLst>
                <a:gd name="T0" fmla="*/ 40 w 129"/>
                <a:gd name="T1" fmla="*/ 6 h 138"/>
                <a:gd name="T2" fmla="*/ 129 w 129"/>
                <a:gd name="T3" fmla="*/ 57 h 138"/>
                <a:gd name="T4" fmla="*/ 46 w 129"/>
                <a:gd name="T5" fmla="*/ 114 h 138"/>
                <a:gd name="T6" fmla="*/ 40 w 129"/>
                <a:gd name="T7" fmla="*/ 6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38"/>
                <a:gd name="T14" fmla="*/ 129 w 129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38">
                  <a:moveTo>
                    <a:pt x="40" y="6"/>
                  </a:moveTo>
                  <a:cubicBezTo>
                    <a:pt x="110" y="13"/>
                    <a:pt x="108" y="0"/>
                    <a:pt x="129" y="57"/>
                  </a:cubicBezTo>
                  <a:cubicBezTo>
                    <a:pt x="119" y="138"/>
                    <a:pt x="125" y="123"/>
                    <a:pt x="46" y="114"/>
                  </a:cubicBezTo>
                  <a:cubicBezTo>
                    <a:pt x="0" y="82"/>
                    <a:pt x="12" y="47"/>
                    <a:pt x="40" y="6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9466" name="Rectangle 25"/>
          <p:cNvSpPr>
            <a:spLocks noChangeArrowheads="1"/>
          </p:cNvSpPr>
          <p:nvPr/>
        </p:nvSpPr>
        <p:spPr bwMode="auto">
          <a:xfrm>
            <a:off x="526882" y="3684187"/>
            <a:ext cx="11585744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A vegetatív idegrendszeri válaszok </a:t>
            </a:r>
            <a:r>
              <a:rPr lang="hu-HU" altLang="en-US" sz="2000" dirty="0" smtClean="0">
                <a:latin typeface="Palatino" charset="0"/>
                <a:ea typeface="Palatino" charset="0"/>
                <a:cs typeface="Palatino" charset="0"/>
              </a:rPr>
              <a:t>modulálása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hu-HU" altLang="en-US" sz="2000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-a </a:t>
            </a:r>
            <a:r>
              <a:rPr lang="hu-HU" altLang="en-US" sz="2000" dirty="0" err="1">
                <a:latin typeface="Palatino" charset="0"/>
                <a:ea typeface="Palatino" charset="0"/>
                <a:cs typeface="Palatino" charset="0"/>
              </a:rPr>
              <a:t>hypothalamikus</a:t>
            </a:r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 aktivitás modulálása révén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	-reflexes a test aktuális állapotának </a:t>
            </a:r>
            <a:r>
              <a:rPr lang="hu-HU" altLang="en-US" sz="2000" dirty="0" smtClean="0">
                <a:latin typeface="Palatino" charset="0"/>
                <a:ea typeface="Palatino" charset="0"/>
                <a:cs typeface="Palatino" charset="0"/>
              </a:rPr>
              <a:t>megfelelően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hu-HU" altLang="en-US" sz="2000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-a vegetatív idegrendszeri központokba sugárzó pályák </a:t>
            </a:r>
            <a:r>
              <a:rPr lang="hu-HU" altLang="en-US" sz="2000" dirty="0" smtClean="0">
                <a:latin typeface="Palatino" charset="0"/>
                <a:ea typeface="Palatino" charset="0"/>
                <a:cs typeface="Palatino" charset="0"/>
              </a:rPr>
              <a:t>révén megváltoztatja </a:t>
            </a:r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a vegetatív idegrendszeri funkciókat a tanult és múltbeli tapasztalat alapján</a:t>
            </a:r>
          </a:p>
        </p:txBody>
      </p:sp>
    </p:spTree>
    <p:extLst>
      <p:ext uri="{BB962C8B-B14F-4D97-AF65-F5344CB8AC3E}">
        <p14:creationId xmlns:p14="http://schemas.microsoft.com/office/powerpoint/2010/main" val="4842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77326" y="3562349"/>
            <a:ext cx="1211467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hu-HU" altLang="en-US" sz="2800" b="1" dirty="0" err="1">
                <a:solidFill>
                  <a:srgbClr val="520C86"/>
                </a:solidFill>
                <a:latin typeface="Palatino" charset="0"/>
                <a:ea typeface="Palatino" charset="0"/>
                <a:cs typeface="Palatino" charset="0"/>
              </a:rPr>
              <a:t>Corticomediális</a:t>
            </a:r>
            <a:r>
              <a:rPr lang="hu-HU" altLang="en-US" sz="2800" b="1" dirty="0">
                <a:solidFill>
                  <a:srgbClr val="520C86"/>
                </a:solidFill>
                <a:latin typeface="Palatino" charset="0"/>
                <a:ea typeface="Palatino" charset="0"/>
                <a:cs typeface="Palatino" charset="0"/>
              </a:rPr>
              <a:t> magok (ősibb</a:t>
            </a:r>
            <a:r>
              <a:rPr lang="hu-HU" altLang="en-US" sz="2800" b="1" dirty="0" smtClean="0">
                <a:solidFill>
                  <a:srgbClr val="520C86"/>
                </a:solidFill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algn="just" eaLnBrk="1" hangingPunct="1"/>
            <a:endParaRPr lang="hu-HU" altLang="en-US" sz="2000" b="1" dirty="0">
              <a:solidFill>
                <a:srgbClr val="520C86"/>
              </a:solidFill>
              <a:latin typeface="Palatino" charset="0"/>
              <a:ea typeface="Palatino" charset="0"/>
              <a:cs typeface="Palatino" charset="0"/>
            </a:endParaRPr>
          </a:p>
          <a:p>
            <a:pPr algn="just" eaLnBrk="1" hangingPunct="1"/>
            <a:r>
              <a:rPr lang="hu-HU" altLang="en-US" sz="2800" b="1" dirty="0">
                <a:latin typeface="Palatino" charset="0"/>
                <a:ea typeface="Palatino" charset="0"/>
                <a:cs typeface="Palatino" charset="0"/>
              </a:rPr>
              <a:t>    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-leszálló pálya a n.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dorsalis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n.vagi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-hoz, agytörzsi légző és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cardiovasculáris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centrumokhoz,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locus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coeruleus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, n.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raphe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dorsalis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ventral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tegmental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 smtClean="0">
                <a:latin typeface="Palatino" charset="0"/>
                <a:ea typeface="Palatino" charset="0"/>
                <a:cs typeface="Palatino" charset="0"/>
              </a:rPr>
              <a:t>nucleus</a:t>
            </a:r>
            <a:endParaRPr lang="hu-HU" altLang="en-US" b="1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 eaLnBrk="1" hangingPunct="1"/>
            <a:endParaRPr lang="hu-HU" altLang="en-US" b="1" dirty="0">
              <a:latin typeface="Palatino" charset="0"/>
              <a:ea typeface="Palatino" charset="0"/>
              <a:cs typeface="Palatino" charset="0"/>
            </a:endParaRPr>
          </a:p>
          <a:p>
            <a:pPr algn="just" eaLnBrk="1" hangingPunct="1"/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   -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peptiderg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neuronok (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enkephalin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, CRH, somatostatin,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cholecystokinin</a:t>
            </a:r>
            <a:r>
              <a:rPr lang="hu-HU" altLang="en-US" b="1" dirty="0" smtClean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algn="just" eaLnBrk="1" hangingPunct="1"/>
            <a:endParaRPr lang="hu-HU" altLang="en-US" b="1" dirty="0">
              <a:latin typeface="Palatino" charset="0"/>
              <a:ea typeface="Palatino" charset="0"/>
              <a:cs typeface="Palatino" charset="0"/>
            </a:endParaRPr>
          </a:p>
          <a:p>
            <a:pPr algn="just" eaLnBrk="1" hangingPunct="1"/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  -</a:t>
            </a:r>
            <a:r>
              <a:rPr lang="hu-HU" altLang="en-US" b="1" dirty="0">
                <a:solidFill>
                  <a:srgbClr val="520C86"/>
                </a:solidFill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–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tractus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amygdalohypothalamicus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ventralis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+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terminalis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- reciprok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7326" y="119181"/>
            <a:ext cx="8301859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800" b="1" dirty="0" err="1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Basolaterális</a:t>
            </a:r>
            <a:r>
              <a:rPr lang="hu-HU" altLang="en-US" sz="2800" b="1" dirty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 magok (fiatalabb</a:t>
            </a:r>
            <a:r>
              <a:rPr lang="hu-HU" altLang="en-US" sz="2800" b="1" dirty="0" smtClean="0">
                <a:solidFill>
                  <a:srgbClr val="FF0000"/>
                </a:solidFill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eaLnBrk="1" hangingPunct="1"/>
            <a:endParaRPr lang="hu-HU" altLang="en-US" sz="2000" b="1" dirty="0">
              <a:solidFill>
                <a:srgbClr val="FF00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800" b="1" dirty="0">
                <a:latin typeface="Palatino" charset="0"/>
                <a:ea typeface="Palatino" charset="0"/>
                <a:cs typeface="Palatino" charset="0"/>
              </a:rPr>
              <a:t>   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-kiterjedt reciprok kapcsolat: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sensoros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asszociációs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cortex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parietal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temporal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),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lobus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 smtClean="0">
                <a:latin typeface="Palatino" charset="0"/>
                <a:ea typeface="Palatino" charset="0"/>
                <a:cs typeface="Palatino" charset="0"/>
              </a:rPr>
              <a:t>frontalis</a:t>
            </a:r>
            <a:endParaRPr lang="hu-HU" altLang="en-US" b="1" dirty="0" smtClean="0"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endParaRPr lang="hu-HU" altLang="en-US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   -kapcsolat a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ventralis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striatummal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putamen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, és n.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caudatus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ventrális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smtClean="0">
                <a:latin typeface="Palatino" charset="0"/>
                <a:ea typeface="Palatino" charset="0"/>
                <a:cs typeface="Palatino" charset="0"/>
              </a:rPr>
              <a:t>része </a:t>
            </a:r>
          </a:p>
          <a:p>
            <a:pPr eaLnBrk="1" hangingPunct="1"/>
            <a:r>
              <a:rPr lang="hu-HU" altLang="en-US" b="1" dirty="0" smtClean="0">
                <a:latin typeface="Palatino" charset="0"/>
                <a:ea typeface="Palatino" charset="0"/>
                <a:cs typeface="Palatino" charset="0"/>
              </a:rPr>
              <a:t>     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n.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Meynert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-féle n.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basalis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dorsalis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 smtClean="0">
                <a:latin typeface="Palatino" charset="0"/>
                <a:ea typeface="Palatino" charset="0"/>
                <a:cs typeface="Palatino" charset="0"/>
              </a:rPr>
              <a:t>thalamus</a:t>
            </a:r>
            <a:endParaRPr lang="hu-HU" altLang="en-US" b="1" dirty="0" smtClean="0"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endParaRPr lang="hu-HU" altLang="en-US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   -rostok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bulbus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olfactoriusból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entorhinalis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cortex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cinguli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area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subcallosa</a:t>
            </a:r>
            <a:endParaRPr lang="hu-HU" altLang="en-US" b="1" dirty="0">
              <a:latin typeface="Palatino" charset="0"/>
              <a:ea typeface="Palatino" charset="0"/>
              <a:cs typeface="Palatino" charset="0"/>
            </a:endParaRPr>
          </a:p>
        </p:txBody>
      </p: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8379185" y="0"/>
            <a:ext cx="3812815" cy="2752447"/>
            <a:chOff x="2064" y="2729"/>
            <a:chExt cx="1859" cy="1342"/>
          </a:xfrm>
        </p:grpSpPr>
        <p:pic>
          <p:nvPicPr>
            <p:cNvPr id="6" name="Picture 8" descr="amygdsubg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729"/>
              <a:ext cx="1859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9"/>
            <p:cNvSpPr>
              <a:spLocks noChangeAspect="1"/>
            </p:cNvSpPr>
            <p:nvPr/>
          </p:nvSpPr>
          <p:spPr bwMode="auto">
            <a:xfrm>
              <a:off x="2834" y="2969"/>
              <a:ext cx="604" cy="481"/>
            </a:xfrm>
            <a:custGeom>
              <a:avLst/>
              <a:gdLst>
                <a:gd name="T0" fmla="*/ 502 w 604"/>
                <a:gd name="T1" fmla="*/ 481 h 481"/>
                <a:gd name="T2" fmla="*/ 565 w 604"/>
                <a:gd name="T3" fmla="*/ 430 h 481"/>
                <a:gd name="T4" fmla="*/ 584 w 604"/>
                <a:gd name="T5" fmla="*/ 329 h 481"/>
                <a:gd name="T6" fmla="*/ 552 w 604"/>
                <a:gd name="T7" fmla="*/ 171 h 481"/>
                <a:gd name="T8" fmla="*/ 489 w 604"/>
                <a:gd name="T9" fmla="*/ 114 h 481"/>
                <a:gd name="T10" fmla="*/ 306 w 604"/>
                <a:gd name="T11" fmla="*/ 107 h 481"/>
                <a:gd name="T12" fmla="*/ 211 w 604"/>
                <a:gd name="T13" fmla="*/ 38 h 481"/>
                <a:gd name="T14" fmla="*/ 135 w 604"/>
                <a:gd name="T15" fmla="*/ 6 h 481"/>
                <a:gd name="T16" fmla="*/ 14 w 604"/>
                <a:gd name="T17" fmla="*/ 63 h 481"/>
                <a:gd name="T18" fmla="*/ 59 w 604"/>
                <a:gd name="T19" fmla="*/ 107 h 481"/>
                <a:gd name="T20" fmla="*/ 65 w 604"/>
                <a:gd name="T21" fmla="*/ 139 h 481"/>
                <a:gd name="T22" fmla="*/ 116 w 604"/>
                <a:gd name="T23" fmla="*/ 145 h 481"/>
                <a:gd name="T24" fmla="*/ 236 w 604"/>
                <a:gd name="T25" fmla="*/ 171 h 481"/>
                <a:gd name="T26" fmla="*/ 249 w 604"/>
                <a:gd name="T27" fmla="*/ 190 h 481"/>
                <a:gd name="T28" fmla="*/ 268 w 604"/>
                <a:gd name="T29" fmla="*/ 196 h 481"/>
                <a:gd name="T30" fmla="*/ 318 w 604"/>
                <a:gd name="T31" fmla="*/ 240 h 481"/>
                <a:gd name="T32" fmla="*/ 375 w 604"/>
                <a:gd name="T33" fmla="*/ 253 h 481"/>
                <a:gd name="T34" fmla="*/ 413 w 604"/>
                <a:gd name="T35" fmla="*/ 373 h 481"/>
                <a:gd name="T36" fmla="*/ 457 w 604"/>
                <a:gd name="T37" fmla="*/ 443 h 481"/>
                <a:gd name="T38" fmla="*/ 502 w 604"/>
                <a:gd name="T39" fmla="*/ 481 h 4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4"/>
                <a:gd name="T61" fmla="*/ 0 h 481"/>
                <a:gd name="T62" fmla="*/ 604 w 604"/>
                <a:gd name="T63" fmla="*/ 481 h 4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4" h="481">
                  <a:moveTo>
                    <a:pt x="502" y="481"/>
                  </a:moveTo>
                  <a:cubicBezTo>
                    <a:pt x="529" y="440"/>
                    <a:pt x="523" y="443"/>
                    <a:pt x="565" y="430"/>
                  </a:cubicBezTo>
                  <a:cubicBezTo>
                    <a:pt x="575" y="397"/>
                    <a:pt x="574" y="362"/>
                    <a:pt x="584" y="329"/>
                  </a:cubicBezTo>
                  <a:cubicBezTo>
                    <a:pt x="581" y="267"/>
                    <a:pt x="604" y="204"/>
                    <a:pt x="552" y="171"/>
                  </a:cubicBezTo>
                  <a:cubicBezTo>
                    <a:pt x="529" y="137"/>
                    <a:pt x="527" y="126"/>
                    <a:pt x="489" y="114"/>
                  </a:cubicBezTo>
                  <a:cubicBezTo>
                    <a:pt x="434" y="118"/>
                    <a:pt x="358" y="133"/>
                    <a:pt x="306" y="107"/>
                  </a:cubicBezTo>
                  <a:cubicBezTo>
                    <a:pt x="268" y="88"/>
                    <a:pt x="252" y="51"/>
                    <a:pt x="211" y="38"/>
                  </a:cubicBezTo>
                  <a:cubicBezTo>
                    <a:pt x="188" y="22"/>
                    <a:pt x="162" y="15"/>
                    <a:pt x="135" y="6"/>
                  </a:cubicBezTo>
                  <a:cubicBezTo>
                    <a:pt x="64" y="11"/>
                    <a:pt x="37" y="0"/>
                    <a:pt x="14" y="63"/>
                  </a:cubicBezTo>
                  <a:cubicBezTo>
                    <a:pt x="31" y="156"/>
                    <a:pt x="0" y="56"/>
                    <a:pt x="59" y="107"/>
                  </a:cubicBezTo>
                  <a:cubicBezTo>
                    <a:pt x="67" y="114"/>
                    <a:pt x="56" y="133"/>
                    <a:pt x="65" y="139"/>
                  </a:cubicBezTo>
                  <a:cubicBezTo>
                    <a:pt x="79" y="148"/>
                    <a:pt x="99" y="143"/>
                    <a:pt x="116" y="145"/>
                  </a:cubicBezTo>
                  <a:cubicBezTo>
                    <a:pt x="134" y="204"/>
                    <a:pt x="110" y="145"/>
                    <a:pt x="236" y="171"/>
                  </a:cubicBezTo>
                  <a:cubicBezTo>
                    <a:pt x="244" y="173"/>
                    <a:pt x="243" y="185"/>
                    <a:pt x="249" y="190"/>
                  </a:cubicBezTo>
                  <a:cubicBezTo>
                    <a:pt x="254" y="194"/>
                    <a:pt x="262" y="194"/>
                    <a:pt x="268" y="196"/>
                  </a:cubicBezTo>
                  <a:cubicBezTo>
                    <a:pt x="288" y="228"/>
                    <a:pt x="274" y="211"/>
                    <a:pt x="318" y="240"/>
                  </a:cubicBezTo>
                  <a:cubicBezTo>
                    <a:pt x="334" y="251"/>
                    <a:pt x="375" y="253"/>
                    <a:pt x="375" y="253"/>
                  </a:cubicBezTo>
                  <a:cubicBezTo>
                    <a:pt x="380" y="322"/>
                    <a:pt x="365" y="340"/>
                    <a:pt x="413" y="373"/>
                  </a:cubicBezTo>
                  <a:cubicBezTo>
                    <a:pt x="432" y="401"/>
                    <a:pt x="429" y="424"/>
                    <a:pt x="457" y="443"/>
                  </a:cubicBezTo>
                  <a:cubicBezTo>
                    <a:pt x="471" y="481"/>
                    <a:pt x="485" y="450"/>
                    <a:pt x="502" y="481"/>
                  </a:cubicBezTo>
                  <a:close/>
                </a:path>
              </a:pathLst>
            </a:custGeom>
            <a:noFill/>
            <a:ln w="28575">
              <a:solidFill>
                <a:srgbClr val="520C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Freeform 10"/>
            <p:cNvSpPr>
              <a:spLocks noChangeAspect="1"/>
            </p:cNvSpPr>
            <p:nvPr/>
          </p:nvSpPr>
          <p:spPr bwMode="auto">
            <a:xfrm>
              <a:off x="2387" y="3096"/>
              <a:ext cx="953" cy="742"/>
            </a:xfrm>
            <a:custGeom>
              <a:avLst/>
              <a:gdLst>
                <a:gd name="T0" fmla="*/ 942 w 953"/>
                <a:gd name="T1" fmla="*/ 408 h 742"/>
                <a:gd name="T2" fmla="*/ 898 w 953"/>
                <a:gd name="T3" fmla="*/ 516 h 742"/>
                <a:gd name="T4" fmla="*/ 860 w 953"/>
                <a:gd name="T5" fmla="*/ 541 h 742"/>
                <a:gd name="T6" fmla="*/ 841 w 953"/>
                <a:gd name="T7" fmla="*/ 554 h 742"/>
                <a:gd name="T8" fmla="*/ 809 w 953"/>
                <a:gd name="T9" fmla="*/ 579 h 742"/>
                <a:gd name="T10" fmla="*/ 772 w 953"/>
                <a:gd name="T11" fmla="*/ 592 h 742"/>
                <a:gd name="T12" fmla="*/ 715 w 953"/>
                <a:gd name="T13" fmla="*/ 630 h 742"/>
                <a:gd name="T14" fmla="*/ 658 w 953"/>
                <a:gd name="T15" fmla="*/ 655 h 742"/>
                <a:gd name="T16" fmla="*/ 493 w 953"/>
                <a:gd name="T17" fmla="*/ 725 h 742"/>
                <a:gd name="T18" fmla="*/ 360 w 953"/>
                <a:gd name="T19" fmla="*/ 712 h 742"/>
                <a:gd name="T20" fmla="*/ 322 w 953"/>
                <a:gd name="T21" fmla="*/ 687 h 742"/>
                <a:gd name="T22" fmla="*/ 316 w 953"/>
                <a:gd name="T23" fmla="*/ 668 h 742"/>
                <a:gd name="T24" fmla="*/ 252 w 953"/>
                <a:gd name="T25" fmla="*/ 579 h 742"/>
                <a:gd name="T26" fmla="*/ 202 w 953"/>
                <a:gd name="T27" fmla="*/ 541 h 742"/>
                <a:gd name="T28" fmla="*/ 164 w 953"/>
                <a:gd name="T29" fmla="*/ 529 h 742"/>
                <a:gd name="T30" fmla="*/ 75 w 953"/>
                <a:gd name="T31" fmla="*/ 421 h 742"/>
                <a:gd name="T32" fmla="*/ 37 w 953"/>
                <a:gd name="T33" fmla="*/ 345 h 742"/>
                <a:gd name="T34" fmla="*/ 18 w 953"/>
                <a:gd name="T35" fmla="*/ 250 h 742"/>
                <a:gd name="T36" fmla="*/ 6 w 953"/>
                <a:gd name="T37" fmla="*/ 212 h 742"/>
                <a:gd name="T38" fmla="*/ 63 w 953"/>
                <a:gd name="T39" fmla="*/ 73 h 742"/>
                <a:gd name="T40" fmla="*/ 107 w 953"/>
                <a:gd name="T41" fmla="*/ 22 h 742"/>
                <a:gd name="T42" fmla="*/ 259 w 953"/>
                <a:gd name="T43" fmla="*/ 3 h 742"/>
                <a:gd name="T44" fmla="*/ 360 w 953"/>
                <a:gd name="T45" fmla="*/ 10 h 742"/>
                <a:gd name="T46" fmla="*/ 366 w 953"/>
                <a:gd name="T47" fmla="*/ 35 h 742"/>
                <a:gd name="T48" fmla="*/ 411 w 953"/>
                <a:gd name="T49" fmla="*/ 41 h 742"/>
                <a:gd name="T50" fmla="*/ 556 w 953"/>
                <a:gd name="T51" fmla="*/ 73 h 742"/>
                <a:gd name="T52" fmla="*/ 651 w 953"/>
                <a:gd name="T53" fmla="*/ 111 h 742"/>
                <a:gd name="T54" fmla="*/ 670 w 953"/>
                <a:gd name="T55" fmla="*/ 123 h 742"/>
                <a:gd name="T56" fmla="*/ 702 w 953"/>
                <a:gd name="T57" fmla="*/ 130 h 742"/>
                <a:gd name="T58" fmla="*/ 753 w 953"/>
                <a:gd name="T59" fmla="*/ 180 h 742"/>
                <a:gd name="T60" fmla="*/ 778 w 953"/>
                <a:gd name="T61" fmla="*/ 218 h 742"/>
                <a:gd name="T62" fmla="*/ 809 w 953"/>
                <a:gd name="T63" fmla="*/ 269 h 742"/>
                <a:gd name="T64" fmla="*/ 847 w 953"/>
                <a:gd name="T65" fmla="*/ 320 h 742"/>
                <a:gd name="T66" fmla="*/ 885 w 953"/>
                <a:gd name="T67" fmla="*/ 364 h 742"/>
                <a:gd name="T68" fmla="*/ 904 w 953"/>
                <a:gd name="T69" fmla="*/ 377 h 742"/>
                <a:gd name="T70" fmla="*/ 917 w 953"/>
                <a:gd name="T71" fmla="*/ 396 h 742"/>
                <a:gd name="T72" fmla="*/ 936 w 953"/>
                <a:gd name="T73" fmla="*/ 402 h 742"/>
                <a:gd name="T74" fmla="*/ 942 w 953"/>
                <a:gd name="T75" fmla="*/ 408 h 7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3"/>
                <a:gd name="T115" fmla="*/ 0 h 742"/>
                <a:gd name="T116" fmla="*/ 953 w 953"/>
                <a:gd name="T117" fmla="*/ 742 h 7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3" h="742">
                  <a:moveTo>
                    <a:pt x="942" y="408"/>
                  </a:moveTo>
                  <a:cubicBezTo>
                    <a:pt x="938" y="469"/>
                    <a:pt x="953" y="499"/>
                    <a:pt x="898" y="516"/>
                  </a:cubicBezTo>
                  <a:cubicBezTo>
                    <a:pt x="885" y="524"/>
                    <a:pt x="873" y="533"/>
                    <a:pt x="860" y="541"/>
                  </a:cubicBezTo>
                  <a:cubicBezTo>
                    <a:pt x="854" y="545"/>
                    <a:pt x="841" y="554"/>
                    <a:pt x="841" y="554"/>
                  </a:cubicBezTo>
                  <a:cubicBezTo>
                    <a:pt x="824" y="579"/>
                    <a:pt x="836" y="570"/>
                    <a:pt x="809" y="579"/>
                  </a:cubicBezTo>
                  <a:cubicBezTo>
                    <a:pt x="797" y="583"/>
                    <a:pt x="772" y="592"/>
                    <a:pt x="772" y="592"/>
                  </a:cubicBezTo>
                  <a:cubicBezTo>
                    <a:pt x="753" y="605"/>
                    <a:pt x="737" y="623"/>
                    <a:pt x="715" y="630"/>
                  </a:cubicBezTo>
                  <a:cubicBezTo>
                    <a:pt x="694" y="637"/>
                    <a:pt x="677" y="643"/>
                    <a:pt x="658" y="655"/>
                  </a:cubicBezTo>
                  <a:cubicBezTo>
                    <a:pt x="599" y="742"/>
                    <a:pt x="628" y="716"/>
                    <a:pt x="493" y="725"/>
                  </a:cubicBezTo>
                  <a:cubicBezTo>
                    <a:pt x="446" y="736"/>
                    <a:pt x="404" y="726"/>
                    <a:pt x="360" y="712"/>
                  </a:cubicBezTo>
                  <a:cubicBezTo>
                    <a:pt x="347" y="704"/>
                    <a:pt x="335" y="695"/>
                    <a:pt x="322" y="687"/>
                  </a:cubicBezTo>
                  <a:cubicBezTo>
                    <a:pt x="316" y="683"/>
                    <a:pt x="319" y="674"/>
                    <a:pt x="316" y="668"/>
                  </a:cubicBezTo>
                  <a:cubicBezTo>
                    <a:pt x="302" y="644"/>
                    <a:pt x="276" y="595"/>
                    <a:pt x="252" y="579"/>
                  </a:cubicBezTo>
                  <a:cubicBezTo>
                    <a:pt x="240" y="560"/>
                    <a:pt x="223" y="550"/>
                    <a:pt x="202" y="541"/>
                  </a:cubicBezTo>
                  <a:cubicBezTo>
                    <a:pt x="190" y="536"/>
                    <a:pt x="164" y="529"/>
                    <a:pt x="164" y="529"/>
                  </a:cubicBezTo>
                  <a:cubicBezTo>
                    <a:pt x="139" y="491"/>
                    <a:pt x="113" y="447"/>
                    <a:pt x="75" y="421"/>
                  </a:cubicBezTo>
                  <a:cubicBezTo>
                    <a:pt x="66" y="393"/>
                    <a:pt x="47" y="372"/>
                    <a:pt x="37" y="345"/>
                  </a:cubicBezTo>
                  <a:cubicBezTo>
                    <a:pt x="33" y="309"/>
                    <a:pt x="28" y="284"/>
                    <a:pt x="18" y="250"/>
                  </a:cubicBezTo>
                  <a:cubicBezTo>
                    <a:pt x="14" y="237"/>
                    <a:pt x="6" y="212"/>
                    <a:pt x="6" y="212"/>
                  </a:cubicBezTo>
                  <a:cubicBezTo>
                    <a:pt x="11" y="154"/>
                    <a:pt x="0" y="93"/>
                    <a:pt x="63" y="73"/>
                  </a:cubicBezTo>
                  <a:cubicBezTo>
                    <a:pt x="66" y="68"/>
                    <a:pt x="104" y="23"/>
                    <a:pt x="107" y="22"/>
                  </a:cubicBezTo>
                  <a:cubicBezTo>
                    <a:pt x="151" y="5"/>
                    <a:pt x="212" y="12"/>
                    <a:pt x="259" y="3"/>
                  </a:cubicBezTo>
                  <a:cubicBezTo>
                    <a:pt x="293" y="5"/>
                    <a:pt x="328" y="0"/>
                    <a:pt x="360" y="10"/>
                  </a:cubicBezTo>
                  <a:cubicBezTo>
                    <a:pt x="368" y="12"/>
                    <a:pt x="359" y="31"/>
                    <a:pt x="366" y="35"/>
                  </a:cubicBezTo>
                  <a:cubicBezTo>
                    <a:pt x="379" y="43"/>
                    <a:pt x="396" y="39"/>
                    <a:pt x="411" y="41"/>
                  </a:cubicBezTo>
                  <a:cubicBezTo>
                    <a:pt x="428" y="94"/>
                    <a:pt x="515" y="71"/>
                    <a:pt x="556" y="73"/>
                  </a:cubicBezTo>
                  <a:cubicBezTo>
                    <a:pt x="571" y="126"/>
                    <a:pt x="605" y="98"/>
                    <a:pt x="651" y="111"/>
                  </a:cubicBezTo>
                  <a:cubicBezTo>
                    <a:pt x="657" y="115"/>
                    <a:pt x="663" y="120"/>
                    <a:pt x="670" y="123"/>
                  </a:cubicBezTo>
                  <a:cubicBezTo>
                    <a:pt x="680" y="127"/>
                    <a:pt x="692" y="125"/>
                    <a:pt x="702" y="130"/>
                  </a:cubicBezTo>
                  <a:cubicBezTo>
                    <a:pt x="723" y="141"/>
                    <a:pt x="732" y="167"/>
                    <a:pt x="753" y="180"/>
                  </a:cubicBezTo>
                  <a:cubicBezTo>
                    <a:pt x="773" y="243"/>
                    <a:pt x="739" y="147"/>
                    <a:pt x="778" y="218"/>
                  </a:cubicBezTo>
                  <a:cubicBezTo>
                    <a:pt x="809" y="275"/>
                    <a:pt x="770" y="242"/>
                    <a:pt x="809" y="269"/>
                  </a:cubicBezTo>
                  <a:cubicBezTo>
                    <a:pt x="824" y="291"/>
                    <a:pt x="824" y="305"/>
                    <a:pt x="847" y="320"/>
                  </a:cubicBezTo>
                  <a:cubicBezTo>
                    <a:pt x="862" y="342"/>
                    <a:pt x="859" y="356"/>
                    <a:pt x="885" y="364"/>
                  </a:cubicBezTo>
                  <a:cubicBezTo>
                    <a:pt x="891" y="368"/>
                    <a:pt x="899" y="372"/>
                    <a:pt x="904" y="377"/>
                  </a:cubicBezTo>
                  <a:cubicBezTo>
                    <a:pt x="909" y="382"/>
                    <a:pt x="911" y="391"/>
                    <a:pt x="917" y="396"/>
                  </a:cubicBezTo>
                  <a:cubicBezTo>
                    <a:pt x="922" y="400"/>
                    <a:pt x="930" y="399"/>
                    <a:pt x="936" y="402"/>
                  </a:cubicBezTo>
                  <a:cubicBezTo>
                    <a:pt x="939" y="403"/>
                    <a:pt x="940" y="406"/>
                    <a:pt x="942" y="408"/>
                  </a:cubicBez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570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 idx="4294967295"/>
          </p:nvPr>
        </p:nvSpPr>
        <p:spPr>
          <a:xfrm>
            <a:off x="1981200" y="116983"/>
            <a:ext cx="8229600" cy="70643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en-US">
                <a:latin typeface="Palatino" charset="0"/>
                <a:ea typeface="Palatino" charset="0"/>
                <a:cs typeface="Palatino" charset="0"/>
              </a:rPr>
              <a:t>Amygdala</a:t>
            </a:r>
            <a:endParaRPr lang="en-US" alt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7107" name="Tartalom helye 2"/>
          <p:cNvSpPr>
            <a:spLocks noGrp="1"/>
          </p:cNvSpPr>
          <p:nvPr>
            <p:ph idx="4294967295"/>
          </p:nvPr>
        </p:nvSpPr>
        <p:spPr>
          <a:xfrm>
            <a:off x="630620" y="1028372"/>
            <a:ext cx="5202621" cy="6034580"/>
          </a:xfrm>
        </p:spPr>
        <p:txBody>
          <a:bodyPr>
            <a:normAutofit/>
          </a:bodyPr>
          <a:lstStyle/>
          <a:p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Afferensek</a:t>
            </a:r>
            <a:endParaRPr lang="hu-HU" altLang="en-US" sz="2400" b="1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hu-HU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olfactoria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lat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.</a:t>
            </a:r>
          </a:p>
          <a:p>
            <a:pPr lvl="1"/>
            <a:endParaRPr lang="hu-HU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Ventralis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amygdalofugális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pályák</a:t>
            </a:r>
          </a:p>
          <a:p>
            <a:pPr lvl="1"/>
            <a:endParaRPr lang="hu-HU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terminalis</a:t>
            </a:r>
            <a:endParaRPr lang="hu-HU" alt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lvl="1"/>
            <a:endParaRPr lang="hu-HU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Temporalis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lebeny </a:t>
            </a:r>
            <a:endParaRPr lang="hu-HU" altLang="en-US" sz="2400" dirty="0" smtClean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474372" y="937392"/>
            <a:ext cx="5202621" cy="60345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en-US" sz="2400" b="1" dirty="0" err="1" smtClean="0">
                <a:latin typeface="Palatino" charset="0"/>
                <a:ea typeface="Palatino" charset="0"/>
                <a:cs typeface="Palatino" charset="0"/>
              </a:rPr>
              <a:t>Efferensek</a:t>
            </a:r>
            <a:endParaRPr lang="hu-HU" altLang="en-US" sz="2400" b="1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hu-HU" alt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en-US" altLang="en-US" sz="2400" dirty="0" smtClean="0">
                <a:latin typeface="Palatino" charset="0"/>
                <a:ea typeface="Palatino" charset="0"/>
                <a:cs typeface="Palatino" charset="0"/>
              </a:rPr>
              <a:t>Ventral </a:t>
            </a:r>
            <a:r>
              <a:rPr lang="en-US" altLang="en-US" sz="2400" dirty="0" err="1" smtClean="0">
                <a:latin typeface="Palatino" charset="0"/>
                <a:ea typeface="Palatino" charset="0"/>
                <a:cs typeface="Palatino" charset="0"/>
              </a:rPr>
              <a:t>amygdalofug</a:t>
            </a:r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ális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 pályák</a:t>
            </a:r>
          </a:p>
          <a:p>
            <a:pPr lvl="1"/>
            <a:r>
              <a:rPr lang="en-US" alt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</a:p>
          <a:p>
            <a:pPr lvl="1"/>
            <a:r>
              <a:rPr lang="en-US" altLang="en-US" sz="2400" dirty="0" err="1" smtClean="0"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en-US" altLang="en-US" sz="2400" dirty="0" smtClean="0">
                <a:latin typeface="Palatino" charset="0"/>
                <a:ea typeface="Palatino" charset="0"/>
                <a:cs typeface="Palatino" charset="0"/>
              </a:rPr>
              <a:t> terminalis </a:t>
            </a:r>
          </a:p>
          <a:p>
            <a:pPr lvl="1"/>
            <a:endParaRPr lang="en-US" alt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H</a:t>
            </a:r>
            <a:r>
              <a:rPr lang="en-US" altLang="en-US" sz="2400" dirty="0" err="1" smtClean="0">
                <a:latin typeface="Palatino" charset="0"/>
                <a:ea typeface="Palatino" charset="0"/>
                <a:cs typeface="Palatino" charset="0"/>
              </a:rPr>
              <a:t>ippocampus</a:t>
            </a:r>
            <a:r>
              <a:rPr lang="en-US" alt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</a:p>
          <a:p>
            <a:pPr lvl="1"/>
            <a:endParaRPr lang="en-US" alt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E</a:t>
            </a:r>
            <a:r>
              <a:rPr lang="en-US" altLang="en-US" sz="2400" dirty="0" err="1" smtClean="0">
                <a:latin typeface="Palatino" charset="0"/>
                <a:ea typeface="Palatino" charset="0"/>
                <a:cs typeface="Palatino" charset="0"/>
              </a:rPr>
              <a:t>ntorhin</a:t>
            </a:r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ális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 kéreg</a:t>
            </a:r>
          </a:p>
          <a:p>
            <a:pPr lvl="1"/>
            <a:endParaRPr lang="en-US" alt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lvl="1"/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dorsomedialis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 smtClean="0">
                <a:latin typeface="Palatino" charset="0"/>
                <a:ea typeface="Palatino" charset="0"/>
                <a:cs typeface="Palatino" charset="0"/>
              </a:rPr>
              <a:t>thalami</a:t>
            </a:r>
            <a:endParaRPr lang="en-US" alt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 idx="4294967295"/>
          </p:nvPr>
        </p:nvSpPr>
        <p:spPr>
          <a:xfrm>
            <a:off x="1986449" y="191842"/>
            <a:ext cx="8229600" cy="649287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en-US" b="1" dirty="0"/>
              <a:t>Az </a:t>
            </a:r>
            <a:r>
              <a:rPr lang="hu-HU" altLang="en-US" b="1" dirty="0" err="1"/>
              <a:t>amygdala</a:t>
            </a:r>
            <a:r>
              <a:rPr lang="hu-HU" altLang="en-US" b="1" dirty="0"/>
              <a:t> pályái</a:t>
            </a:r>
            <a:endParaRPr lang="en-US" altLang="en-US" b="1" dirty="0"/>
          </a:p>
        </p:txBody>
      </p:sp>
      <p:sp>
        <p:nvSpPr>
          <p:cNvPr id="48131" name="Tartalom helye 2"/>
          <p:cNvSpPr>
            <a:spLocks noGrp="1"/>
          </p:cNvSpPr>
          <p:nvPr>
            <p:ph idx="4294967295"/>
          </p:nvPr>
        </p:nvSpPr>
        <p:spPr>
          <a:xfrm>
            <a:off x="153988" y="1178417"/>
            <a:ext cx="8075612" cy="5688013"/>
          </a:xfrm>
        </p:spPr>
        <p:txBody>
          <a:bodyPr>
            <a:normAutofit/>
          </a:bodyPr>
          <a:lstStyle/>
          <a:p>
            <a:r>
              <a:rPr lang="hu-HU" altLang="en-US" b="1" dirty="0" err="1"/>
              <a:t>Ventralis</a:t>
            </a:r>
            <a:r>
              <a:rPr lang="hu-HU" altLang="en-US" b="1" dirty="0"/>
              <a:t> </a:t>
            </a:r>
            <a:r>
              <a:rPr lang="hu-HU" altLang="en-US" b="1" dirty="0" err="1"/>
              <a:t>amygdalofugalis</a:t>
            </a:r>
            <a:r>
              <a:rPr lang="hu-HU" altLang="en-US" b="1" dirty="0"/>
              <a:t> </a:t>
            </a:r>
            <a:r>
              <a:rPr lang="hu-HU" altLang="en-US" b="1" dirty="0" smtClean="0"/>
              <a:t>pálya</a:t>
            </a:r>
          </a:p>
          <a:p>
            <a:endParaRPr lang="hu-HU" altLang="en-US" b="1" dirty="0"/>
          </a:p>
          <a:p>
            <a:pPr lvl="1"/>
            <a:r>
              <a:rPr lang="hu-HU" altLang="en-US" sz="2000" dirty="0" err="1"/>
              <a:t>Nucleus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accumbens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septi</a:t>
            </a:r>
            <a:endParaRPr lang="hu-HU" altLang="en-US" sz="2000" dirty="0"/>
          </a:p>
          <a:p>
            <a:pPr lvl="1"/>
            <a:r>
              <a:rPr lang="hu-HU" altLang="en-US" sz="2000" dirty="0"/>
              <a:t>Globus </a:t>
            </a:r>
            <a:r>
              <a:rPr lang="hu-HU" altLang="en-US" sz="2000" dirty="0" err="1"/>
              <a:t>pallidus</a:t>
            </a:r>
            <a:r>
              <a:rPr lang="hu-HU" altLang="en-US" sz="2000" dirty="0"/>
              <a:t>, </a:t>
            </a:r>
            <a:r>
              <a:rPr lang="hu-HU" altLang="en-US" sz="2000" dirty="0" err="1"/>
              <a:t>ventralis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striatum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Nucleus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olfactorius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anterior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Gyrus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cinguli</a:t>
            </a:r>
            <a:r>
              <a:rPr lang="hu-HU" altLang="en-US" sz="2000" dirty="0"/>
              <a:t> első rész</a:t>
            </a:r>
          </a:p>
          <a:p>
            <a:pPr lvl="1"/>
            <a:r>
              <a:rPr lang="hu-HU" altLang="en-US" sz="2000" dirty="0" err="1"/>
              <a:t>Septum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Hypothalamus</a:t>
            </a:r>
            <a:endParaRPr lang="hu-HU" altLang="en-US" sz="2000" dirty="0"/>
          </a:p>
          <a:p>
            <a:r>
              <a:rPr lang="hu-HU" altLang="en-US" b="1" dirty="0" err="1"/>
              <a:t>Stria</a:t>
            </a:r>
            <a:r>
              <a:rPr lang="hu-HU" altLang="en-US" b="1" dirty="0"/>
              <a:t> </a:t>
            </a:r>
            <a:r>
              <a:rPr lang="hu-HU" altLang="en-US" b="1" dirty="0" err="1" smtClean="0"/>
              <a:t>terminalis</a:t>
            </a:r>
            <a:endParaRPr lang="hu-HU" altLang="en-US" b="1" dirty="0" smtClean="0"/>
          </a:p>
          <a:p>
            <a:endParaRPr lang="hu-HU" altLang="en-US" b="1" dirty="0"/>
          </a:p>
          <a:p>
            <a:pPr lvl="1"/>
            <a:r>
              <a:rPr lang="hu-HU" altLang="en-US" sz="2000" dirty="0" err="1"/>
              <a:t>Septalis</a:t>
            </a:r>
            <a:r>
              <a:rPr lang="hu-HU" altLang="en-US" sz="2000" dirty="0"/>
              <a:t> </a:t>
            </a:r>
            <a:r>
              <a:rPr lang="hu-HU" altLang="en-US" sz="2000" dirty="0" err="1"/>
              <a:t>area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Hypothalamus</a:t>
            </a:r>
            <a:endParaRPr lang="hu-HU" altLang="en-US" sz="2000" dirty="0"/>
          </a:p>
          <a:p>
            <a:pPr lvl="1"/>
            <a:r>
              <a:rPr lang="hu-HU" altLang="en-US" sz="2000" dirty="0" err="1"/>
              <a:t>Habenula</a:t>
            </a:r>
            <a:endParaRPr lang="hu-HU" altLang="en-US" sz="2000" dirty="0"/>
          </a:p>
          <a:p>
            <a:pPr lvl="1"/>
            <a:r>
              <a:rPr lang="hu-HU" altLang="en-US" sz="2000" dirty="0"/>
              <a:t>Ellenkező oldali </a:t>
            </a:r>
            <a:r>
              <a:rPr lang="hu-HU" altLang="en-US" sz="2000" dirty="0" err="1" smtClean="0"/>
              <a:t>amygdala</a:t>
            </a:r>
            <a:endParaRPr lang="hu-HU" altLang="en-US" sz="20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096000" y="1169987"/>
            <a:ext cx="3568262" cy="35911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en-US" b="1" smtClean="0"/>
              <a:t>Direkt összeköttetések</a:t>
            </a:r>
          </a:p>
          <a:p>
            <a:endParaRPr lang="hu-HU" altLang="en-US" b="1" dirty="0" smtClean="0"/>
          </a:p>
          <a:p>
            <a:pPr lvl="1"/>
            <a:r>
              <a:rPr lang="hu-HU" altLang="en-US" sz="2000" dirty="0" err="1" smtClean="0"/>
              <a:t>Hippocampus</a:t>
            </a:r>
            <a:endParaRPr lang="hu-HU" altLang="en-US" sz="2000" dirty="0" smtClean="0"/>
          </a:p>
          <a:p>
            <a:pPr lvl="1"/>
            <a:r>
              <a:rPr lang="hu-HU" altLang="en-US" sz="2000" dirty="0" err="1" smtClean="0"/>
              <a:t>Entorhinalis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cortex</a:t>
            </a:r>
            <a:endParaRPr lang="hu-HU" altLang="en-US" sz="2000" dirty="0" smtClean="0"/>
          </a:p>
          <a:p>
            <a:pPr lvl="1"/>
            <a:r>
              <a:rPr lang="hu-HU" altLang="en-US" sz="2000" dirty="0" err="1" smtClean="0"/>
              <a:t>Thalamus</a:t>
            </a:r>
            <a:r>
              <a:rPr lang="hu-HU" altLang="en-US" sz="2000" dirty="0" smtClean="0"/>
              <a:t>, </a:t>
            </a:r>
            <a:r>
              <a:rPr lang="hu-HU" altLang="en-US" sz="2000" dirty="0" err="1" smtClean="0"/>
              <a:t>nucleus</a:t>
            </a:r>
            <a:r>
              <a:rPr lang="hu-HU" altLang="en-US" sz="2000" dirty="0" smtClean="0"/>
              <a:t> </a:t>
            </a:r>
            <a:r>
              <a:rPr lang="hu-HU" altLang="en-US" sz="2000" dirty="0" err="1" smtClean="0"/>
              <a:t>dorsomedialis</a:t>
            </a:r>
            <a:endParaRPr lang="hu-HU" altLang="en-US" sz="2000" dirty="0" smtClean="0"/>
          </a:p>
          <a:p>
            <a:pPr lvl="1"/>
            <a:r>
              <a:rPr lang="hu-HU" altLang="en-US" sz="2000" dirty="0" smtClean="0"/>
              <a:t>Agytörzs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430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33" y="117987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Palatino" charset="0"/>
                <a:ea typeface="Palatino" charset="0"/>
                <a:cs typeface="Palatino" charset="0"/>
              </a:rPr>
              <a:t>Klinikai</a:t>
            </a:r>
            <a:r>
              <a:rPr lang="en-US" sz="24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b="1" dirty="0" err="1" smtClean="0">
                <a:latin typeface="Palatino" charset="0"/>
                <a:ea typeface="Palatino" charset="0"/>
                <a:cs typeface="Palatino" charset="0"/>
              </a:rPr>
              <a:t>relevancia</a:t>
            </a:r>
            <a:r>
              <a:rPr lang="en-US" sz="2400" b="1" dirty="0" smtClean="0">
                <a:latin typeface="Palatino" charset="0"/>
                <a:ea typeface="Palatino" charset="0"/>
                <a:cs typeface="Palatino" charset="0"/>
              </a:rPr>
              <a:t>:</a:t>
            </a:r>
            <a:endParaRPr lang="en-US" sz="24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5239" y="761198"/>
            <a:ext cx="10309122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károsodása esetén: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félelemérzet 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elvesztése, amely csökkent emocionális diverzitással, fokozott szexuális vággyal (</a:t>
            </a: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hypersexualitás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)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és orális tendenciával párosul (</a:t>
            </a: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hyperoralitás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: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inadekvát tárgyak szájba vétele). </a:t>
            </a:r>
            <a:endParaRPr lang="hu-HU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Bilaterális 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károsodásában előfordul a 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félelem érzetének teljes elvesztése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. 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9218" name="Picture 2" descr="éptalálat a következőre: „hypersexuality ca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02" y="3163134"/>
            <a:ext cx="4906297" cy="369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45565" y="5574580"/>
            <a:ext cx="263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latin typeface="Times New Roman" charset="0"/>
                <a:ea typeface="Calibri" charset="0"/>
              </a:rPr>
              <a:t>Klüver</a:t>
            </a:r>
            <a:r>
              <a:rPr lang="hu-HU" dirty="0">
                <a:latin typeface="Times New Roman" charset="0"/>
                <a:ea typeface="Calibri" charset="0"/>
              </a:rPr>
              <a:t>- </a:t>
            </a:r>
            <a:r>
              <a:rPr lang="hu-HU" dirty="0" err="1">
                <a:latin typeface="Times New Roman" charset="0"/>
                <a:ea typeface="Calibri" charset="0"/>
              </a:rPr>
              <a:t>Bucy</a:t>
            </a:r>
            <a:r>
              <a:rPr lang="hu-HU" dirty="0">
                <a:latin typeface="Times New Roman" charset="0"/>
                <a:ea typeface="Calibri" charset="0"/>
              </a:rPr>
              <a:t> </a:t>
            </a:r>
            <a:r>
              <a:rPr lang="hu-HU" dirty="0" smtClean="0">
                <a:latin typeface="Times New Roman" charset="0"/>
                <a:ea typeface="Calibri" charset="0"/>
              </a:rPr>
              <a:t>szindróma,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467" y="6441370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47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59" y="111650"/>
            <a:ext cx="349486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Amygdalofugalis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 köteg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206" y="1415346"/>
            <a:ext cx="10633588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Kezdet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(elsődleges neuron helye):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centralis et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basolateralis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corporis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amygdaloideum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. 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Lefutás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septalis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mesencephalon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(másodlagos neuronok). 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Kereszteződés: 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nem kereszteződik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.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Végződés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rostrocaudalis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axonok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dorsomedialis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thalami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lateralis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hypothalami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substantia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grisea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centralis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mesencephali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. 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0230" y="6457136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6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732" y="1520298"/>
            <a:ext cx="11414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részt vesznek a szenzoros információra adott gyors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félelmi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hormonális és stressz 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reakcióban</a:t>
            </a:r>
          </a:p>
          <a:p>
            <a:pPr marL="285750" indent="-285750" algn="just">
              <a:buFont typeface="Arial" charset="0"/>
              <a:buChar char="•"/>
            </a:pPr>
            <a:endParaRPr lang="hu-HU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mesencephalicus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összeköttetés révén 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félelmi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reakciókban modulálja a fájdalom érzékelését </a:t>
            </a: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732" y="3889209"/>
            <a:ext cx="11571889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smtClean="0">
                <a:latin typeface="Palatino" charset="0"/>
                <a:ea typeface="Palatino" charset="0"/>
                <a:cs typeface="Palatino" charset="0"/>
              </a:rPr>
              <a:t>Klinikai relevancia: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pályarendszer túlzott aktivációja szerepet játszik a fokozott elkerülő magatartással járó pszichiátria betegségekben (pl. kényszerbetegségek). 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59" y="111650"/>
            <a:ext cx="349486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Amygdalofugalis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 köteg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6097" y="6392701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26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33" y="171776"/>
            <a:ext cx="282962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err="1"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hu-HU" sz="28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800" b="1" dirty="0" err="1">
                <a:latin typeface="Palatino" charset="0"/>
                <a:ea typeface="Palatino" charset="0"/>
                <a:cs typeface="Palatino" charset="0"/>
              </a:rPr>
              <a:t>medullaris</a:t>
            </a:r>
            <a:endParaRPr lang="en-US" sz="24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833" y="1250158"/>
            <a:ext cx="104923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Kezdet (elsődleges neuron helye):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septalis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.  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Lefutás: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medialis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ventricularis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felszínén fut-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habenularis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és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(másodlagos neuronok).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Kereszteződés: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nem kereszteződik.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Végződés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habenularis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és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dorsomedialis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thalami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. </a:t>
            </a:r>
            <a:endParaRPr lang="en-US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833" y="3836142"/>
            <a:ext cx="10744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Funkció: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A viselkedési minta tanulás, fájdalomérzés, stressz válasz szabályozás és alvás-ébrenlét reguláció fontos pályarendszere.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243" y="4860444"/>
            <a:ext cx="10621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Összeköttetésben áll a </a:t>
            </a:r>
            <a:r>
              <a:rPr lang="hu-HU" dirty="0" err="1" smtClean="0">
                <a:latin typeface="Palatino" charset="0"/>
                <a:ea typeface="Palatino" charset="0"/>
                <a:cs typeface="Palatino" charset="0"/>
              </a:rPr>
              <a:t>bazális</a:t>
            </a:r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err="1" smtClean="0">
                <a:latin typeface="Palatino" charset="0"/>
                <a:ea typeface="Palatino" charset="0"/>
                <a:cs typeface="Palatino" charset="0"/>
              </a:rPr>
              <a:t>ganglionokkal</a:t>
            </a:r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, mely kapcsolata a 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motoros tanulásban jelentős.</a:t>
            </a:r>
            <a:r>
              <a:rPr lang="en-US" dirty="0">
                <a:latin typeface="Palatino" charset="0"/>
                <a:ea typeface="Palatino" charset="0"/>
                <a:cs typeface="Palatino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243" y="5410453"/>
            <a:ext cx="566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Palatino" charset="0"/>
                <a:ea typeface="Palatino" charset="0"/>
                <a:cs typeface="Palatino" charset="0"/>
              </a:rPr>
              <a:t>F</a:t>
            </a:r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ájdalmas 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inger jövőbeli elkerülése, </a:t>
            </a:r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stresszhelyzetek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243" y="5960462"/>
            <a:ext cx="9830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Palatino" charset="0"/>
                <a:ea typeface="Palatino" charset="0"/>
                <a:cs typeface="Palatino" charset="0"/>
              </a:rPr>
              <a:t>A rendszer </a:t>
            </a:r>
            <a:r>
              <a:rPr lang="hu-HU" dirty="0">
                <a:latin typeface="Palatino" charset="0"/>
                <a:ea typeface="Palatino" charset="0"/>
                <a:cs typeface="Palatino" charset="0"/>
              </a:rPr>
              <a:t>kóros működése kimutatható major depresszióban szenvedő betegeknél</a:t>
            </a:r>
            <a:r>
              <a:rPr lang="en-US" dirty="0">
                <a:latin typeface="Palatino" charset="0"/>
                <a:ea typeface="Palatino" charset="0"/>
                <a:cs typeface="Palatino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24009" y="6424232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43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0029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Medialis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 előagyi köteg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897" y="625254"/>
            <a:ext cx="11828206" cy="606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Kezdet (elsődleges neuron helye):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septalis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(elsődlegesen a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basalis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) és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ventrales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tegmentales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(az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axonok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rostro-caudalisan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és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caudo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-rostralis irányban is haladnak</a:t>
            </a:r>
            <a:r>
              <a:rPr lang="hu-HU" sz="2000" dirty="0" smtClean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Lefutás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rostrocaudalisan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septalis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(elsődleges neuron)-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medialis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(másodlagos neuron)-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tegmentum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mesencephali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pons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medulla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oblongata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lefutás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caudorostralisan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(ún.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mesolimbicus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projekció):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ventrales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tegmentales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(elsődleges neuron)-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septalis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(másodlagos neuron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Kereszteződés: 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nem kereszteződik</a:t>
            </a: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dirty="0">
              <a:effectLst/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Végződés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rostrocaudalis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axonok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: agytörzs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formatio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reticularisának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neurotranszmitter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termelő magcsoportjai (harmadlagos neuronok- pl.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subtantia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nigra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raphe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). </a:t>
            </a: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Végződés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caudorostralis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axonok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(másodlagos neuron).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24009" y="6424232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6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éptalálat a következőre: „limbisches syste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"/>
            <a:ext cx="8088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43586"/>
            <a:ext cx="119344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 smtClean="0">
                <a:latin typeface="Palatino" charset="0"/>
                <a:ea typeface="Palatino" charset="0"/>
                <a:cs typeface="Palatino" charset="0"/>
              </a:rPr>
              <a:t>Funkció</a:t>
            </a:r>
            <a:r>
              <a:rPr lang="en-US" sz="2400" b="1" dirty="0" smtClean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rostrocaudalis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projekció legfontosabb funkciója 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limbicus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apparátus </a:t>
            </a: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acetilkolinnal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való ellátása, illetve az agytörzsi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formatio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reticularis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révén az autonóm funkciók kontrollja.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Az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acetilkolin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a 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memóriafolyamatok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illetve a 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paraszimpatikus szabályozás 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centrális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neurotranszmittere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. </a:t>
            </a:r>
            <a:endParaRPr lang="hu-HU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endParaRPr lang="hu-HU" sz="24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caudorostralis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 projekció 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(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mesolimbicus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) főként </a:t>
            </a: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dopaminerg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, az agyi jutalmazó rendszer legfontosabb pályája. 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Kellemes ingerek 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(pl. étkezés, folyadék bevitel, szexuális aktivitás, élvezeti szerek) megnövelhetik 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tegmentalis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neuronok dopamin termelését, amely 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területén dopamin hatáshoz vezet, amelyhez szubjektív örömérzet párosul. </a:t>
            </a:r>
            <a:endParaRPr lang="hu-HU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endParaRPr lang="hu-HU" sz="2400" dirty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Fontos szerepe van a motivációban 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és kognitív folyamatokban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0029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Medialis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 előagyi köteg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4009" y="6424232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38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429" y="762058"/>
            <a:ext cx="1150865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Klinikai relevancia: </a:t>
            </a:r>
            <a:endParaRPr lang="hu-HU" sz="2400" b="1" dirty="0" smtClean="0">
              <a:latin typeface="Palatino" charset="0"/>
              <a:ea typeface="Palatino" charset="0"/>
              <a:cs typeface="Palatino" charset="0"/>
            </a:endParaRPr>
          </a:p>
          <a:p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	</a:t>
            </a:r>
          </a:p>
          <a:p>
            <a:pPr marL="285750" indent="-285750">
              <a:buFont typeface="Arial" charset="0"/>
              <a:buChar char="•"/>
            </a:pP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rostrocaudalis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rostozat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degenerációja az Alzheimer-betegség korai következménye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hu-HU" sz="24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kolinerg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deficit tanulási és memóriazavarokhoz vezet.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basalis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pusztulása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Jelenleg</a:t>
            </a:r>
            <a:r>
              <a:rPr lang="en-US" sz="24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400" dirty="0" err="1" smtClean="0">
                <a:latin typeface="Palatino" charset="0"/>
                <a:ea typeface="Palatino" charset="0"/>
                <a:cs typeface="Palatino" charset="0"/>
              </a:rPr>
              <a:t>gyógyíthatatlan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a mediális előagyi köteg pusztulása miatt mind 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működése, mind az agytörzsi paraszimpatikus szabályozás zavart szenved</a:t>
            </a:r>
            <a:r>
              <a:rPr 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endParaRPr lang="en-US" sz="2400" dirty="0" smtClean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3047" y="174205"/>
            <a:ext cx="394210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b="1" smtClean="0">
                <a:latin typeface="Palatino" charset="0"/>
                <a:ea typeface="Palatino" charset="0"/>
                <a:cs typeface="Palatino" charset="0"/>
              </a:rPr>
              <a:t>Medialis</a:t>
            </a:r>
            <a:r>
              <a:rPr lang="hu-HU" sz="2800" b="1" dirty="0" smtClean="0">
                <a:latin typeface="Palatino" charset="0"/>
                <a:ea typeface="Palatino" charset="0"/>
                <a:cs typeface="Palatino" charset="0"/>
              </a:rPr>
              <a:t> előagyi köteg</a:t>
            </a:r>
            <a:endParaRPr lang="en-US" sz="24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4009" y="6424232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11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670" y="4734947"/>
            <a:ext cx="116651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A pálya csökkent aktivitása feltételezhetően szerepet játszik a depresszió és a skizofrénia úgynevezett negatív tüneteinek (pl. az örömérzet, a szociális érdeklődés, a motoros aktivitás csökkenése) kialakulásában is. Jelenleg ígéretes kiegészítő terápiás irány lehet a mediális előagyi köteg elektromos stimulációja depresszióban szenvedő betegeknél (ún. mély agyi stimuláció). </a:t>
            </a:r>
            <a:endParaRPr lang="en-US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670" y="2229415"/>
            <a:ext cx="115088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Kokain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nikotin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hatására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jelentős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mennyiségű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dopamin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szabadul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fel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amely stimulálja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accumbenst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így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a használó újból át akarja élni a kellemes élményt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.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folyamatos használat mellett a dopamin termelődése csökken és az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axonok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degenerálódnak, így a korábbi hatás egyre nehezebben és egyre növekvő dózisokkal érhető csak el. </a:t>
            </a:r>
          </a:p>
          <a:p>
            <a:pPr algn="just"/>
            <a:endParaRPr lang="hu-HU" sz="2000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örömérzet képességének elvesztése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(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anhedónia</a:t>
            </a:r>
            <a:r>
              <a:rPr lang="en-US" sz="2000" dirty="0" smtClean="0">
                <a:latin typeface="Palatino" charset="0"/>
                <a:ea typeface="Palatino" charset="0"/>
                <a:cs typeface="Palatino" charset="0"/>
              </a:rPr>
              <a:t> )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3047" y="531617"/>
            <a:ext cx="394210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b="1" smtClean="0">
                <a:latin typeface="Palatino" charset="0"/>
                <a:ea typeface="Palatino" charset="0"/>
                <a:cs typeface="Palatino" charset="0"/>
              </a:rPr>
              <a:t>Medialis</a:t>
            </a:r>
            <a:r>
              <a:rPr lang="hu-HU" sz="2800" b="1" dirty="0" smtClean="0">
                <a:latin typeface="Palatino" charset="0"/>
                <a:ea typeface="Palatino" charset="0"/>
                <a:cs typeface="Palatino" charset="0"/>
              </a:rPr>
              <a:t> előagyi köteg</a:t>
            </a:r>
            <a:endParaRPr lang="en-US" sz="24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4009" y="6424232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333" t="31495" r="52184" b="14023"/>
          <a:stretch/>
        </p:blipFill>
        <p:spPr>
          <a:xfrm>
            <a:off x="9806152" y="-115128"/>
            <a:ext cx="2385848" cy="24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06318" y="0"/>
            <a:ext cx="8075612" cy="574675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Nucleus </a:t>
            </a:r>
            <a:r>
              <a:rPr lang="en-US" altLang="en-US" sz="2400" b="1" dirty="0" err="1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en-US" altLang="en-US" sz="24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 (limbi</a:t>
            </a:r>
            <a:r>
              <a:rPr lang="hu-HU" altLang="en-US" sz="2400" b="1" dirty="0" err="1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kus</a:t>
            </a:r>
            <a:r>
              <a:rPr lang="hu-HU" altLang="en-US" sz="24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striatum)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1242" y="760578"/>
            <a:ext cx="7416298" cy="5647832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hu-HU" altLang="en-US" sz="1600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Glutamáterg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afferens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pályák a n.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accumbenshez</a:t>
            </a:r>
            <a:endParaRPr lang="hu-HU" altLang="en-US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basolaterális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amygdalából</a:t>
            </a:r>
            <a:endParaRPr lang="hu-HU" altLang="en-US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hippocampusból</a:t>
            </a:r>
            <a:endParaRPr lang="hu-HU" altLang="en-US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	- mediális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prefrontális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cortexből</a:t>
            </a:r>
            <a:endParaRPr lang="hu-HU" altLang="en-US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		-ezek normálisan gátolják jutalmazást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                   hajszóló viselkedést</a:t>
            </a:r>
          </a:p>
          <a:p>
            <a:pPr eaLnBrk="1" hangingPunct="1">
              <a:lnSpc>
                <a:spcPct val="80000"/>
              </a:lnSpc>
            </a:pPr>
            <a:endParaRPr lang="hu-HU" altLang="en-US" sz="1600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N.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accumbensből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 smtClean="0">
                <a:latin typeface="Palatino" charset="0"/>
                <a:ea typeface="Palatino" charset="0"/>
                <a:cs typeface="Palatino" charset="0"/>
              </a:rPr>
              <a:t>efferens</a:t>
            </a:r>
            <a:r>
              <a:rPr lang="hu-HU" altLang="en-US" b="1" dirty="0" smtClean="0">
                <a:latin typeface="Palatino" charset="0"/>
                <a:ea typeface="Palatino" charset="0"/>
                <a:cs typeface="Palatino" charset="0"/>
              </a:rPr>
              <a:t> - a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ventrális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pallidumba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– ami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valószínüleg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a  </a:t>
            </a:r>
            <a:r>
              <a:rPr lang="hu-HU" altLang="en-US" b="1" dirty="0" err="1" smtClean="0">
                <a:latin typeface="Palatino" charset="0"/>
                <a:ea typeface="Palatino" charset="0"/>
                <a:cs typeface="Palatino" charset="0"/>
              </a:rPr>
              <a:t>célvezérelt</a:t>
            </a:r>
            <a:r>
              <a:rPr lang="hu-HU" altLang="en-US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viselkedés motoros </a:t>
            </a:r>
            <a:r>
              <a:rPr lang="hu-HU" altLang="en-US" b="1" dirty="0" smtClean="0">
                <a:latin typeface="Palatino" charset="0"/>
                <a:ea typeface="Palatino" charset="0"/>
                <a:cs typeface="Palatino" charset="0"/>
              </a:rPr>
              <a:t>végrehajtásáért 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felelős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en-US" b="1" dirty="0" smtClean="0">
                <a:latin typeface="Palatino" charset="0"/>
                <a:ea typeface="Palatino" charset="0"/>
                <a:cs typeface="Palatino" charset="0"/>
              </a:rPr>
              <a:t>N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.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a limbikus és motoros rendszerek összekapcsolója</a:t>
            </a:r>
            <a:endParaRPr lang="en-US" altLang="en-US" dirty="0">
              <a:latin typeface="Palatino" charset="0"/>
              <a:ea typeface="Palatino" charset="0"/>
              <a:cs typeface="Palatino" charset="0"/>
            </a:endParaRPr>
          </a:p>
        </p:txBody>
      </p:sp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6270252" y="765176"/>
            <a:ext cx="6086425" cy="4511674"/>
            <a:chOff x="2744" y="1480"/>
            <a:chExt cx="2949" cy="2186"/>
          </a:xfrm>
        </p:grpSpPr>
        <p:pic>
          <p:nvPicPr>
            <p:cNvPr id="20486" name="Picture 4" descr="accumbe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480"/>
              <a:ext cx="2949" cy="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Freeform 5"/>
            <p:cNvSpPr>
              <a:spLocks/>
            </p:cNvSpPr>
            <p:nvPr/>
          </p:nvSpPr>
          <p:spPr bwMode="auto">
            <a:xfrm>
              <a:off x="3560" y="3067"/>
              <a:ext cx="266" cy="197"/>
            </a:xfrm>
            <a:custGeom>
              <a:avLst/>
              <a:gdLst>
                <a:gd name="T0" fmla="*/ 247 w 266"/>
                <a:gd name="T1" fmla="*/ 0 h 197"/>
                <a:gd name="T2" fmla="*/ 83 w 266"/>
                <a:gd name="T3" fmla="*/ 57 h 197"/>
                <a:gd name="T4" fmla="*/ 0 w 266"/>
                <a:gd name="T5" fmla="*/ 148 h 197"/>
                <a:gd name="T6" fmla="*/ 58 w 266"/>
                <a:gd name="T7" fmla="*/ 189 h 197"/>
                <a:gd name="T8" fmla="*/ 83 w 266"/>
                <a:gd name="T9" fmla="*/ 197 h 197"/>
                <a:gd name="T10" fmla="*/ 165 w 266"/>
                <a:gd name="T11" fmla="*/ 189 h 197"/>
                <a:gd name="T12" fmla="*/ 214 w 266"/>
                <a:gd name="T13" fmla="*/ 173 h 197"/>
                <a:gd name="T14" fmla="*/ 255 w 266"/>
                <a:gd name="T15" fmla="*/ 82 h 197"/>
                <a:gd name="T16" fmla="*/ 264 w 266"/>
                <a:gd name="T17" fmla="*/ 49 h 197"/>
                <a:gd name="T18" fmla="*/ 247 w 266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6"/>
                <a:gd name="T31" fmla="*/ 0 h 197"/>
                <a:gd name="T32" fmla="*/ 266 w 266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6" h="197">
                  <a:moveTo>
                    <a:pt x="247" y="0"/>
                  </a:moveTo>
                  <a:cubicBezTo>
                    <a:pt x="193" y="26"/>
                    <a:pt x="142" y="47"/>
                    <a:pt x="83" y="57"/>
                  </a:cubicBezTo>
                  <a:cubicBezTo>
                    <a:pt x="40" y="73"/>
                    <a:pt x="15" y="105"/>
                    <a:pt x="0" y="148"/>
                  </a:cubicBezTo>
                  <a:cubicBezTo>
                    <a:pt x="15" y="189"/>
                    <a:pt x="1" y="170"/>
                    <a:pt x="58" y="189"/>
                  </a:cubicBezTo>
                  <a:cubicBezTo>
                    <a:pt x="66" y="192"/>
                    <a:pt x="83" y="197"/>
                    <a:pt x="83" y="197"/>
                  </a:cubicBezTo>
                  <a:cubicBezTo>
                    <a:pt x="110" y="194"/>
                    <a:pt x="138" y="194"/>
                    <a:pt x="165" y="189"/>
                  </a:cubicBezTo>
                  <a:cubicBezTo>
                    <a:pt x="182" y="186"/>
                    <a:pt x="214" y="173"/>
                    <a:pt x="214" y="173"/>
                  </a:cubicBezTo>
                  <a:cubicBezTo>
                    <a:pt x="225" y="139"/>
                    <a:pt x="230" y="108"/>
                    <a:pt x="255" y="82"/>
                  </a:cubicBezTo>
                  <a:cubicBezTo>
                    <a:pt x="258" y="71"/>
                    <a:pt x="266" y="60"/>
                    <a:pt x="264" y="49"/>
                  </a:cubicBezTo>
                  <a:cubicBezTo>
                    <a:pt x="261" y="29"/>
                    <a:pt x="198" y="25"/>
                    <a:pt x="247" y="0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7198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82757" y="733098"/>
            <a:ext cx="1131509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N. </a:t>
            </a:r>
            <a:r>
              <a:rPr lang="hu-HU" altLang="en-US" sz="2400" b="1" dirty="0" err="1"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hu-HU" altLang="en-US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szerepet játszik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:</a:t>
            </a:r>
          </a:p>
          <a:p>
            <a:pPr eaLnBrk="1" hangingPunct="1"/>
            <a:endParaRPr lang="hu-HU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	-motivált, </a:t>
            </a:r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célvezérelt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viselkedésben</a:t>
            </a:r>
          </a:p>
          <a:p>
            <a:pPr eaLnBrk="1" hangingPunct="1"/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	-szenvedélybetegségben megszállott kábítószer hajszolás</a:t>
            </a:r>
          </a:p>
          <a:p>
            <a:pPr eaLnBrk="1" hangingPunct="1"/>
            <a:endParaRPr lang="hu-HU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Különböző kábítószerek „</a:t>
            </a:r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reward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” rendszere hasonló struktúrákhoz kötöttek:</a:t>
            </a:r>
          </a:p>
          <a:p>
            <a:pPr algn="ctr" eaLnBrk="1" hangingPunct="1"/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mesocorticolimbikus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dopaminerg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smtClean="0">
                <a:latin typeface="Palatino" charset="0"/>
                <a:ea typeface="Palatino" charset="0"/>
                <a:cs typeface="Palatino" charset="0"/>
              </a:rPr>
              <a:t>rendszer</a:t>
            </a:r>
          </a:p>
          <a:p>
            <a:pPr algn="ctr" eaLnBrk="1" hangingPunct="1"/>
            <a:endParaRPr lang="hu-HU" altLang="en-US" sz="2400" dirty="0">
              <a:latin typeface="Palatino" charset="0"/>
              <a:ea typeface="Palatino" charset="0"/>
              <a:cs typeface="Palatino" charset="0"/>
            </a:endParaRPr>
          </a:p>
          <a:p>
            <a:pPr algn="ctr" eaLnBrk="1" hangingPunct="1"/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(a mediális előagyi kötegben a </a:t>
            </a:r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cingulihoz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és </a:t>
            </a:r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prefrontális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400" dirty="0" err="1">
                <a:latin typeface="Palatino" charset="0"/>
                <a:ea typeface="Palatino" charset="0"/>
                <a:cs typeface="Palatino" charset="0"/>
              </a:rPr>
              <a:t>cortexhez</a:t>
            </a:r>
            <a:r>
              <a:rPr lang="hu-HU" altLang="en-US" sz="2400" dirty="0">
                <a:latin typeface="Palatino" charset="0"/>
                <a:ea typeface="Palatino" charset="0"/>
                <a:cs typeface="Palatino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2020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89192" y="0"/>
            <a:ext cx="11887200" cy="454025"/>
          </a:xfrm>
        </p:spPr>
        <p:txBody>
          <a:bodyPr>
            <a:noAutofit/>
          </a:bodyPr>
          <a:lstStyle/>
          <a:p>
            <a:pPr algn="ctr"/>
            <a:r>
              <a:rPr lang="hu-HU" altLang="en-US" sz="24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A jutalmazó ( „</a:t>
            </a:r>
            <a:r>
              <a:rPr lang="hu-HU" altLang="en-US" sz="2400" b="1" dirty="0" err="1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award</a:t>
            </a:r>
            <a:r>
              <a:rPr lang="hu-HU" altLang="en-US" sz="24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” ) rendszer változása heroin használó szenvedélybetegekben</a:t>
            </a:r>
            <a:endParaRPr lang="en-US" altLang="en-US" sz="2400" b="1" dirty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21507" name="Picture 5" descr="moa_heroin_mu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7462" y="534988"/>
            <a:ext cx="7153275" cy="4035425"/>
          </a:xfrm>
          <a:noFill/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0" y="4651376"/>
            <a:ext cx="1234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altLang="en-US" dirty="0">
                <a:latin typeface="Palatino" charset="0"/>
                <a:ea typeface="Palatino" charset="0"/>
                <a:cs typeface="Palatino" charset="0"/>
              </a:rPr>
              <a:t>,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A heroin módosítja a dopamin felszabadulást a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n.accumbens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és a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ventralis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tegmentális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áreában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limbic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midbrain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). A heroin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morphinná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konvertálódik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, ami erős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mu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opiát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receptor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agonista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– gátolja a GABA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release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-t, így a dopamin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release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felszabadul a gátlás alól – nagy mennyiségű dopamin a </a:t>
            </a:r>
            <a:r>
              <a:rPr lang="hu-HU" altLang="en-US" b="1" dirty="0" err="1">
                <a:latin typeface="Palatino" charset="0"/>
                <a:ea typeface="Palatino" charset="0"/>
                <a:cs typeface="Palatino" charset="0"/>
              </a:rPr>
              <a:t>postsynaptikus</a:t>
            </a: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membránt aktivált állapotban tartja – EUFÓRIA érzés</a:t>
            </a:r>
            <a:endParaRPr lang="en-US" altLang="en-US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4591050" y="1285716"/>
            <a:ext cx="135255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 sz="1400" b="1"/>
              <a:t>GABA (gátló) </a:t>
            </a:r>
            <a:r>
              <a:rPr lang="hu-HU" altLang="en-US" sz="1200" b="1"/>
              <a:t>terminális</a:t>
            </a:r>
            <a:endParaRPr lang="en-US" altLang="en-US" sz="1200" b="1" dirty="0"/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042444" y="1341722"/>
            <a:ext cx="1063625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 sz="1200" b="1"/>
              <a:t>dopaminerg</a:t>
            </a:r>
            <a:endParaRPr lang="hu-HU" altLang="en-US" sz="1200" b="1" dirty="0"/>
          </a:p>
          <a:p>
            <a:pPr eaLnBrk="1" hangingPunct="1">
              <a:spcBef>
                <a:spcPct val="50000"/>
              </a:spcBef>
            </a:pPr>
            <a:r>
              <a:rPr lang="hu-HU" altLang="en-US" sz="1200" b="1" dirty="0"/>
              <a:t>terminális</a:t>
            </a:r>
            <a:endParaRPr lang="en-US" altLang="en-US" sz="1200" b="1" dirty="0"/>
          </a:p>
        </p:txBody>
      </p:sp>
      <p:sp>
        <p:nvSpPr>
          <p:cNvPr id="21511" name="Szövegdoboz 6"/>
          <p:cNvSpPr txBox="1">
            <a:spLocks noChangeArrowheads="1"/>
          </p:cNvSpPr>
          <p:nvPr/>
        </p:nvSpPr>
        <p:spPr bwMode="auto">
          <a:xfrm>
            <a:off x="0" y="5795960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1600" b="1" dirty="0" smtClean="0">
                <a:latin typeface="Palatino" charset="0"/>
                <a:ea typeface="Palatino" charset="0"/>
                <a:cs typeface="Palatino" charset="0"/>
              </a:rPr>
              <a:t>Feltehetőleg a </a:t>
            </a: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viselkedési változás szenvedélybetegségben: a tanulással és memória kialakulással </a:t>
            </a:r>
            <a:r>
              <a:rPr lang="hu-HU" altLang="en-US" sz="1600" b="1" dirty="0" err="1">
                <a:latin typeface="Palatino" charset="0"/>
                <a:ea typeface="Palatino" charset="0"/>
                <a:cs typeface="Palatino" charset="0"/>
              </a:rPr>
              <a:t>synonim</a:t>
            </a: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smtClean="0">
                <a:latin typeface="Palatino" charset="0"/>
                <a:ea typeface="Palatino" charset="0"/>
                <a:cs typeface="Palatino" charset="0"/>
              </a:rPr>
              <a:t>folyamatok.  </a:t>
            </a:r>
          </a:p>
          <a:p>
            <a:pPr eaLnBrk="1" hangingPunct="1"/>
            <a:r>
              <a:rPr lang="hu-HU" altLang="en-US" sz="1600" b="1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kábítószerfüggőség azonos </a:t>
            </a:r>
            <a:r>
              <a:rPr lang="hu-HU" altLang="en-US" sz="1600" b="1" dirty="0" err="1">
                <a:latin typeface="Palatino" charset="0"/>
                <a:ea typeface="Palatino" charset="0"/>
                <a:cs typeface="Palatino" charset="0"/>
              </a:rPr>
              <a:t>interneuronális</a:t>
            </a: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 kapcsolatokat használ, mint a tanulás és memória</a:t>
            </a:r>
            <a:endParaRPr lang="hu-HU" altLang="en-US" sz="1600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295"/>
            <a:ext cx="494455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err="1">
                <a:latin typeface="Palatino" charset="0"/>
                <a:ea typeface="Palatino" charset="0"/>
                <a:cs typeface="Palatino" charset="0"/>
              </a:rPr>
              <a:t>Tractus</a:t>
            </a:r>
            <a:r>
              <a:rPr lang="hu-HU" sz="28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800" b="1" dirty="0" err="1">
                <a:latin typeface="Palatino" charset="0"/>
                <a:ea typeface="Palatino" charset="0"/>
                <a:cs typeface="Palatino" charset="0"/>
              </a:rPr>
              <a:t>tuberoinfundibularis</a:t>
            </a:r>
            <a:endParaRPr lang="en-US" sz="24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580" y="1223157"/>
            <a:ext cx="11172496" cy="357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Kezdet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(elsődleges neuron helye):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ventrales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tegmentales</a:t>
            </a:r>
            <a:r>
              <a:rPr lang="hu-HU" sz="24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.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Lefutás: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arcuatus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(másodlagos neuron)- eminencia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mediana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(harmadlagos neuron)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Kereszteződés: 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nem </a:t>
            </a:r>
            <a:r>
              <a:rPr lang="hu-HU" sz="2400" b="1" dirty="0" smtClean="0">
                <a:latin typeface="Palatino" charset="0"/>
                <a:ea typeface="Palatino" charset="0"/>
                <a:cs typeface="Palatino" charset="0"/>
              </a:rPr>
              <a:t>kereszteződik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Végződés: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prolaktin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termelő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hypophysealis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neuronok.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Funkció: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dopaminerg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pályarendszer, amely 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hypothalamuson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keresztül gátolja a </a:t>
            </a:r>
            <a:r>
              <a:rPr lang="hu-HU" sz="2400" dirty="0" err="1">
                <a:latin typeface="Palatino" charset="0"/>
                <a:ea typeface="Palatino" charset="0"/>
                <a:cs typeface="Palatino" charset="0"/>
              </a:rPr>
              <a:t>prolaktin</a:t>
            </a:r>
            <a:r>
              <a:rPr lang="hu-HU" sz="2400" dirty="0">
                <a:latin typeface="Palatino" charset="0"/>
                <a:ea typeface="Palatino" charset="0"/>
                <a:cs typeface="Palatino" charset="0"/>
              </a:rPr>
              <a:t> termelő sejtek aktivitását. </a:t>
            </a:r>
            <a:endParaRPr lang="en-US" sz="20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71315" y="6424234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47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45" y="738137"/>
            <a:ext cx="1140541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Klinikai relevancia: </a:t>
            </a:r>
            <a:endParaRPr lang="hu-HU" sz="2400" b="1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/>
            <a:endParaRPr lang="hu-HU" dirty="0">
              <a:latin typeface="Palatino" charset="0"/>
              <a:ea typeface="Palatino" charset="0"/>
              <a:cs typeface="Palatino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pályarendszer károsodásakor a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prolaktin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 felszabadulása nem kontrollált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, így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hyperprolactinaemia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tüneteit láthatjuk (pl. férfiak esetében az emlő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glandularis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szövetének felszaporodása- ún.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gynecomastia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, nők esetében 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menstruációs ciklus zavaro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k, mindkét nem esetében az emlők 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rendellenes tejtermelése- ún.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galactorrhea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 vagy szexuális diszfunkciók). </a:t>
            </a:r>
            <a:endParaRPr lang="en-US" sz="20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8611" y="107504"/>
            <a:ext cx="4997009" cy="999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err="1">
                <a:latin typeface="Palatino" charset="0"/>
                <a:ea typeface="Palatino" charset="0"/>
                <a:cs typeface="Palatino" charset="0"/>
              </a:rPr>
              <a:t>Tractus</a:t>
            </a:r>
            <a:r>
              <a:rPr lang="hu-HU" sz="28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800" b="1" dirty="0" err="1" smtClean="0">
                <a:latin typeface="Palatino" charset="0"/>
                <a:ea typeface="Palatino" charset="0"/>
                <a:cs typeface="Palatino" charset="0"/>
              </a:rPr>
              <a:t>tuberoinfundibularis</a:t>
            </a:r>
            <a:endParaRPr lang="hu-HU" sz="2800" b="1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600" b="1" dirty="0" smtClean="0">
                <a:effectLst/>
                <a:latin typeface="Palatino" charset="0"/>
                <a:ea typeface="Palatino" charset="0"/>
                <a:cs typeface="Palatino" charset="0"/>
              </a:rPr>
              <a:t>				Dr. Horváth</a:t>
            </a:r>
            <a:endParaRPr lang="en-US" sz="1400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4009" y="6424232"/>
            <a:ext cx="11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Horváth</a:t>
            </a:r>
            <a:r>
              <a:rPr lang="en-US" dirty="0" smtClean="0"/>
              <a:t> A.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7337"/>
            <a:ext cx="6012682" cy="3757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8100" r="8264"/>
          <a:stretch/>
        </p:blipFill>
        <p:spPr>
          <a:xfrm>
            <a:off x="6138041" y="3272755"/>
            <a:ext cx="6053959" cy="35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10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390" y="656603"/>
            <a:ext cx="1140541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A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dopamin mennyiségét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növelve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például Parkinson-kór terápiájában,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nigrostriatalis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kör túlaktiválása miatt 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túlmozgások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alakulhatnak ki, míg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mesolimbicus-mesokortikális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aktiváció miatt akár 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hallucinációk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is jelentkezhetnek. Amennyiben a dopamin ellen ható szereket használunk (pl. skizofrénia terápiája), úgy Parkinson-szindrómát idézhetünk elő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nigrostriatalis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rendszer dopaminhiánya miatt vagy fertilitási zavarokat,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emlőváladékozást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tuberoinfundibularis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prolaktin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gátlás elégtelensége kapcsán. </a:t>
            </a:r>
            <a:endParaRPr lang="en-US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42" y="3538337"/>
            <a:ext cx="4140610" cy="2755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284" y="3532078"/>
            <a:ext cx="4931512" cy="2761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76716" y="6425604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42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019" y="0"/>
            <a:ext cx="11783961" cy="6334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Fasciculus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b="1" dirty="0" err="1">
                <a:latin typeface="Palatino" charset="0"/>
                <a:ea typeface="Palatino" charset="0"/>
                <a:cs typeface="Palatino" charset="0"/>
              </a:rPr>
              <a:t>longitudinalis</a:t>
            </a:r>
            <a:r>
              <a:rPr lang="hu-HU" sz="24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400" b="1" dirty="0" err="1" smtClean="0">
                <a:latin typeface="Palatino" charset="0"/>
                <a:ea typeface="Palatino" charset="0"/>
                <a:cs typeface="Palatino" charset="0"/>
              </a:rPr>
              <a:t>dorsalis</a:t>
            </a:r>
            <a:endParaRPr lang="hu-HU" sz="2400" b="1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 smtClean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Kezdet</a:t>
            </a:r>
            <a:r>
              <a:rPr lang="hu-HU" sz="2000" dirty="0" smtClean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(</a:t>
            </a:r>
            <a:r>
              <a:rPr lang="hu-HU" sz="2000" b="1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elsődleges neuron helye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): agytörzs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visceroszenzoros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magcsoportjai (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parabrachialis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és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tractus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solitarii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) és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hypothalamis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paraventricularis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supraopticus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periventricularis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(az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axonok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rostro-caudalisan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 és </a:t>
            </a:r>
            <a:r>
              <a:rPr lang="hu-HU" sz="2000" dirty="0" err="1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caudo</a:t>
            </a:r>
            <a:r>
              <a:rPr lang="hu-HU" sz="2000" dirty="0">
                <a:solidFill>
                  <a:srgbClr val="222222"/>
                </a:solidFill>
                <a:latin typeface="Palatino" charset="0"/>
                <a:ea typeface="Palatino" charset="0"/>
                <a:cs typeface="Palatino" charset="0"/>
              </a:rPr>
              <a:t>-rostralis irányban is haladnak).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Lefutás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rostrocaudalisan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elsődleges neuron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)- agytörzs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formatio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reticularis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autonóm központjai, agytörzs paraszimpatikus magjai, gerincvelő autonóm neuronjai (másodlagos neuronok); </a:t>
            </a: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 smtClean="0">
                <a:latin typeface="Palatino" charset="0"/>
                <a:ea typeface="Palatino" charset="0"/>
                <a:cs typeface="Palatino" charset="0"/>
              </a:rPr>
              <a:t>Lefutás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caudorostralisan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: agytörzsi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viscerosensoros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magok-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másodlagos neuron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)</a:t>
            </a: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Kereszteződés: 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nem kereszteződik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dirty="0"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Végződés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rostrocaudalis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axonok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nyúltvelő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vasomotor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és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respiratoros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centrum, hídi légzőközpont,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substantia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grisea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centralis,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salivatorius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superioris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et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inferioris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dorsalis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nervi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vagi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medulla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spinalis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thoracolumbaris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praeganglionaris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szimpatikus neuronjai és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sacralis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praeganglionaris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paraszimpatikus neuronjai (másodlagos neuronok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);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Végződés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caudorostralis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axonok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: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posterior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és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lateralis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magcsoportjai (másodlagos neuron)</a:t>
            </a:r>
            <a:endParaRPr lang="en-US" dirty="0">
              <a:effectLst/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4033" y="6406657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Paul_Bro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76" y="166689"/>
            <a:ext cx="182562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Benninghoff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628775"/>
            <a:ext cx="8893346" cy="52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8566151" y="2546353"/>
            <a:ext cx="3397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Pierre Paul </a:t>
            </a:r>
            <a:r>
              <a:rPr lang="en-US" altLang="en-US" b="1" dirty="0" err="1"/>
              <a:t>Broca</a:t>
            </a:r>
            <a:r>
              <a:rPr lang="hu-HU" altLang="en-US" b="1" dirty="0"/>
              <a:t> (1824-1880)</a:t>
            </a:r>
            <a:endParaRPr lang="en-US" altLang="en-US" b="1" dirty="0"/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0" y="166689"/>
            <a:ext cx="75739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Limbikus rendszer = "széli rendszer"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"Limbikus lebeny" – gyűrű alakú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corticális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terület a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hemispheriumok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mediális felszínén:</a:t>
            </a:r>
            <a:b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area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parolfactoria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uncus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subcallosus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parahippocampalis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hippocampus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/>
            </a:r>
            <a:b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</a:b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	-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cinguli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("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limbic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")</a:t>
            </a:r>
            <a:b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</a:br>
            <a:endParaRPr lang="hu-HU" altLang="en-US" sz="2000" b="1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775" y="117676"/>
            <a:ext cx="240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err="1">
                <a:latin typeface="Palatino" charset="0"/>
                <a:ea typeface="Palatino" charset="0"/>
                <a:cs typeface="Palatino" charset="0"/>
              </a:rPr>
              <a:t>Horner</a:t>
            </a:r>
            <a:r>
              <a:rPr lang="hu-HU" sz="2000" b="1" dirty="0">
                <a:latin typeface="Palatino" charset="0"/>
                <a:ea typeface="Palatino" charset="0"/>
                <a:cs typeface="Palatino" charset="0"/>
              </a:rPr>
              <a:t>-szindróma </a:t>
            </a:r>
            <a:endParaRPr lang="en-US" sz="20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2168" y="914766"/>
            <a:ext cx="108105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Azonos oldali szűk pupilla,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melnyek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oka a </a:t>
            </a:r>
            <a:r>
              <a:rPr lang="hu-HU" sz="2000" dirty="0" err="1" smtClean="0">
                <a:latin typeface="Palatino" charset="0"/>
                <a:ea typeface="Palatino" charset="0"/>
                <a:cs typeface="Palatino" charset="0"/>
              </a:rPr>
              <a:t>musculus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dilatator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pupillae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működésének kiesése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szemhéj csüng (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ptosis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)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tarsalis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izmok beidegzésének </a:t>
            </a: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hiányában. </a:t>
            </a:r>
          </a:p>
          <a:p>
            <a:pPr marL="342900" indent="-342900">
              <a:buFont typeface="Arial" charset="0"/>
              <a:buChar char="•"/>
            </a:pPr>
            <a:endParaRPr lang="hu-HU" sz="2000" dirty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szemgolyó mélyen ül az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orbitában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enopthalmus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) a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musculus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orbitalis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 elégtelen működése kapcsán. </a:t>
            </a:r>
          </a:p>
          <a:p>
            <a:pPr marL="342900" indent="-342900">
              <a:buFont typeface="Arial" charset="0"/>
              <a:buChar char="•"/>
            </a:pPr>
            <a:endParaRPr lang="hu-HU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hu-HU" sz="2000" dirty="0" smtClean="0">
                <a:latin typeface="Palatino" charset="0"/>
                <a:ea typeface="Palatino" charset="0"/>
                <a:cs typeface="Palatino" charset="0"/>
              </a:rPr>
              <a:t>A 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triász mellett gyakori az arc verejtékmirigyeinek csökkent működése is (</a:t>
            </a:r>
            <a:r>
              <a:rPr lang="hu-HU" sz="2000" dirty="0" err="1">
                <a:latin typeface="Palatino" charset="0"/>
                <a:ea typeface="Palatino" charset="0"/>
                <a:cs typeface="Palatino" charset="0"/>
              </a:rPr>
              <a:t>anhydrosis</a:t>
            </a:r>
            <a:r>
              <a:rPr lang="hu-HU" sz="2000" dirty="0">
                <a:latin typeface="Palatino" charset="0"/>
                <a:ea typeface="Palatino" charset="0"/>
                <a:cs typeface="Palatino" charset="0"/>
              </a:rPr>
              <a:t>). 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29" y="3352800"/>
            <a:ext cx="4163142" cy="2802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24009" y="6424232"/>
            <a:ext cx="125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Horváth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70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5593" y="2692541"/>
            <a:ext cx="4777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www.youtube.com/watch?v=yfR4dzjGKJs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67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Felhasznált</a:t>
            </a:r>
            <a:r>
              <a:rPr lang="en-US" dirty="0" smtClean="0"/>
              <a:t> </a:t>
            </a:r>
            <a:r>
              <a:rPr lang="en-US" dirty="0" err="1" smtClean="0"/>
              <a:t>Irodalom</a:t>
            </a:r>
            <a:r>
              <a:rPr lang="en-US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www.repetico.de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teaching.thehumanbrain.info/neuroanatomie.php?kap=16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http://otszonline.hu/cikk/szag__</a:t>
            </a:r>
            <a:r>
              <a:rPr lang="en-US" dirty="0" smtClean="0">
                <a:hlinkClick r:id="rId4"/>
              </a:rPr>
              <a:t>es_izerzekelesi_zavarok_az_alapellatasban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http://viamedici.thieme.de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9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4312" y="0"/>
            <a:ext cx="11763375" cy="68941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000" b="1" u="sng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Agykérgi</a:t>
            </a:r>
            <a:r>
              <a:rPr lang="hu-HU" altLang="en-US" sz="2000" b="1" u="sng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területek</a:t>
            </a:r>
          </a:p>
          <a:p>
            <a:pPr eaLnBrk="1" hangingPunct="1"/>
            <a:r>
              <a:rPr lang="hu-HU" altLang="en-US" sz="1600" dirty="0"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cinguli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subcallosus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prefrontális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kortikális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áreák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– 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frontális lebeny legelülső része (motoros </a:t>
            </a:r>
            <a:r>
              <a:rPr lang="hu-HU" altLang="en-US" sz="1600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áreák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előtt)</a:t>
            </a: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hippocampus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formatio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hippocampus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dentatus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subiculum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- pre/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parasubiculum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parahippocampalis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cortex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piriformis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– 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a g. </a:t>
            </a:r>
            <a:r>
              <a:rPr lang="hu-HU" altLang="en-US" sz="1600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parahippocampalis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elülső része, beleértve az </a:t>
            </a:r>
            <a:r>
              <a:rPr lang="hu-HU" altLang="en-US" sz="1600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uncus,stria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olf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. lat</a:t>
            </a:r>
          </a:p>
          <a:p>
            <a:pPr eaLnBrk="1" hangingPunct="1"/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cortex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entorhinalis</a:t>
            </a:r>
            <a:r>
              <a:rPr lang="hu-HU" altLang="en-US" sz="16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– </a:t>
            </a:r>
            <a:r>
              <a:rPr lang="hu-HU" altLang="en-US" sz="1600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g. </a:t>
            </a:r>
            <a:r>
              <a:rPr lang="hu-HU" altLang="en-US" sz="1600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parahippocampalis</a:t>
            </a:r>
            <a:endParaRPr lang="hu-HU" altLang="en-US" sz="1600" b="1" dirty="0">
              <a:solidFill>
                <a:schemeClr val="accent2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000" b="1" u="sng" dirty="0" err="1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Subcorticalis</a:t>
            </a:r>
            <a:r>
              <a:rPr lang="hu-HU" altLang="en-US" sz="2000" b="1" u="sng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 limbikus területek</a:t>
            </a:r>
          </a:p>
          <a:p>
            <a:pPr eaLnBrk="1" hangingPunct="1"/>
            <a:r>
              <a:rPr lang="hu-HU" altLang="en-US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Diencephalon</a:t>
            </a:r>
            <a:r>
              <a:rPr lang="hu-HU" altLang="en-US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habenula</a:t>
            </a:r>
            <a:endParaRPr lang="hu-HU" altLang="en-US" sz="1600" b="1" dirty="0">
              <a:solidFill>
                <a:srgbClr val="0099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				corpus 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mamillare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eaLnBrk="1" hangingPunct="1"/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thalamici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anteriores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limbic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altLang="en-US" sz="1600" b="1" dirty="0">
                <a:solidFill>
                  <a:srgbClr val="009900"/>
                </a:solidFill>
                <a:latin typeface="Palatino" charset="0"/>
                <a:ea typeface="Palatino" charset="0"/>
                <a:cs typeface="Palatino" charset="0"/>
              </a:rPr>
              <a:t>)</a:t>
            </a:r>
            <a:endParaRPr lang="hu-HU" altLang="en-US" b="1" u="sng" dirty="0">
              <a:solidFill>
                <a:srgbClr val="0099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				</a:t>
            </a:r>
          </a:p>
          <a:p>
            <a:pPr eaLnBrk="1" hangingPunct="1"/>
            <a:r>
              <a:rPr lang="hu-HU" altLang="en-US" sz="1600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Telencephalon</a:t>
            </a:r>
            <a:r>
              <a:rPr lang="hu-HU" altLang="en-US" sz="1600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bulbus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olfactorius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olfactorius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anterior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of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the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lateral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olfactory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tract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septum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tractus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diagonalis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accumbens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ventral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striatum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)</a:t>
            </a: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amygdala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stria</a:t>
            </a:r>
            <a:r>
              <a:rPr lang="hu-HU" altLang="en-US" sz="1600" b="1" dirty="0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990099"/>
                </a:solidFill>
                <a:latin typeface="Palatino" charset="0"/>
                <a:ea typeface="Palatino" charset="0"/>
                <a:cs typeface="Palatino" charset="0"/>
              </a:rPr>
              <a:t>terminalis</a:t>
            </a:r>
            <a:endParaRPr lang="hu-HU" altLang="en-US" sz="1600" b="1" dirty="0">
              <a:solidFill>
                <a:srgbClr val="990099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				</a:t>
            </a:r>
          </a:p>
          <a:p>
            <a:pPr eaLnBrk="1" hangingPunct="1"/>
            <a:r>
              <a:rPr lang="hu-HU" altLang="en-US" sz="1600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		</a:t>
            </a:r>
            <a:r>
              <a:rPr lang="hu-HU" altLang="en-US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Mesencephalon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	n.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interpeduncularis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, n.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raphe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dorsalis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 et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medianus</a:t>
            </a:r>
            <a:endParaRPr lang="hu-HU" altLang="en-US" sz="1600" b="1" dirty="0">
              <a:solidFill>
                <a:srgbClr val="FF9900"/>
              </a:solidFill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				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nucleus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tegmentalis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ventralis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subst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. </a:t>
            </a:r>
            <a:r>
              <a:rPr lang="hu-HU" altLang="en-US" sz="1600" b="1" dirty="0" err="1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grisea</a:t>
            </a:r>
            <a:r>
              <a:rPr lang="hu-HU" altLang="en-US" sz="1600" b="1" dirty="0">
                <a:solidFill>
                  <a:srgbClr val="FF9900"/>
                </a:solidFill>
                <a:latin typeface="Palatino" charset="0"/>
                <a:ea typeface="Palatino" charset="0"/>
                <a:cs typeface="Palatino" charset="0"/>
              </a:rPr>
              <a:t> centr.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81763" y="0"/>
            <a:ext cx="4333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Limbikus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rendszer</a:t>
            </a:r>
            <a:r>
              <a:rPr lang="en-US" sz="2800" b="1" dirty="0" smtClean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sz="2800" b="1" dirty="0" err="1" smtClean="0">
                <a:latin typeface="Palatino" charset="0"/>
                <a:ea typeface="Palatino" charset="0"/>
                <a:cs typeface="Palatino" charset="0"/>
              </a:rPr>
              <a:t>részei</a:t>
            </a:r>
            <a:endParaRPr lang="en-US" sz="2800" b="1" dirty="0" smtClean="0">
              <a:latin typeface="Palatino" charset="0"/>
              <a:ea typeface="Palatino" charset="0"/>
              <a:cs typeface="Palatino" charset="0"/>
            </a:endParaRPr>
          </a:p>
          <a:p>
            <a:endParaRPr lang="en-US" sz="2800" b="1" dirty="0"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0"/>
            <a:ext cx="10205545" cy="871251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2800" b="1" dirty="0" err="1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Hippocamp</a:t>
            </a:r>
            <a:r>
              <a:rPr lang="hu-HU" altLang="en-US" sz="28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a</a:t>
            </a:r>
            <a:r>
              <a:rPr lang="en-US" altLang="en-US" sz="28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l</a:t>
            </a:r>
            <a:r>
              <a:rPr lang="hu-HU" altLang="en-US" sz="28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is</a:t>
            </a:r>
            <a:r>
              <a:rPr lang="en-US" altLang="en-US" sz="28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 form</a:t>
            </a:r>
            <a:r>
              <a:rPr lang="hu-HU" altLang="en-US" sz="2800" b="1" dirty="0" err="1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áció:hippocampus,gyrus</a:t>
            </a:r>
            <a:r>
              <a:rPr lang="hu-HU" altLang="en-US" sz="28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800" b="1" dirty="0" err="1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dentatus</a:t>
            </a:r>
            <a:r>
              <a:rPr lang="hu-HU" altLang="en-US" sz="2800" b="1" dirty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sz="2800" b="1" dirty="0" err="1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subiculum</a:t>
            </a:r>
            <a:endParaRPr lang="en-US" altLang="en-US" sz="2800" b="1" dirty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054963" y="871251"/>
            <a:ext cx="10205545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 sz="20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Corticális</a:t>
            </a:r>
            <a:r>
              <a:rPr lang="hu-HU" altLang="en-US" sz="2000" b="1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afferens</a:t>
            </a:r>
            <a:r>
              <a:rPr lang="hu-HU" altLang="en-US" sz="2000" b="1" dirty="0" smtClean="0">
                <a:latin typeface="Palatino" charset="0"/>
                <a:ea typeface="Palatino" charset="0"/>
                <a:cs typeface="Palatino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hu-HU" altLang="en-US" sz="2000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   -a </a:t>
            </a:r>
            <a:r>
              <a:rPr lang="hu-HU" altLang="en-US" sz="2000" b="1" u="sng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laterális </a:t>
            </a:r>
            <a:r>
              <a:rPr lang="hu-HU" altLang="en-US" sz="2000" b="1" u="sng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entorhinalis</a:t>
            </a:r>
            <a:r>
              <a:rPr lang="hu-HU" altLang="en-US" sz="2000" b="1" u="sng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u="sng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áreából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(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fasciculus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perforans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)- </a:t>
            </a:r>
            <a:r>
              <a:rPr lang="hu-HU" altLang="en-US" sz="2000" b="1" dirty="0" err="1" smtClean="0">
                <a:latin typeface="Palatino" charset="0"/>
                <a:ea typeface="Palatino" charset="0"/>
                <a:cs typeface="Palatino" charset="0"/>
              </a:rPr>
              <a:t>glutamáterg</a:t>
            </a:r>
            <a:endParaRPr lang="hu-HU" altLang="en-US" sz="2000" b="1" dirty="0" smtClean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hu-HU" altLang="en-US" sz="2000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   -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entorhinális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área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a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primér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olfactory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centrumból, az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amygdalából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smtClean="0">
                <a:latin typeface="Palatino" charset="0"/>
                <a:ea typeface="Palatino" charset="0"/>
                <a:cs typeface="Palatino" charset="0"/>
              </a:rPr>
              <a:t>kap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hu-HU" altLang="en-US" sz="2000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   -a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hippocampus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és a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dentátus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stratum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molecularéjában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smtClean="0">
                <a:latin typeface="Palatino" charset="0"/>
                <a:ea typeface="Palatino" charset="0"/>
                <a:cs typeface="Palatino" charset="0"/>
              </a:rPr>
              <a:t>végződnek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hu-HU" altLang="en-US" sz="2000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   -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granuláris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sejtek aktiválódnak – ezek moharostjaikkal  aktiválják a CA3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pyramis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    sejtjeit – ezek a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Schäfer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collaterálisokon keresztül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aktíválják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CA1 mező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pyramis</a:t>
            </a:r>
            <a:endParaRPr lang="hu-HU" altLang="en-US" sz="2000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    sejtjeit (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trisynaptic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excitatory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pathway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)</a:t>
            </a:r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 </a:t>
            </a:r>
            <a:endParaRPr lang="hu-HU" altLang="en-US" sz="2000" dirty="0" smtClean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hu-HU" altLang="en-US" sz="2000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hu-HU" altLang="en-US" sz="2000" dirty="0">
                <a:latin typeface="Palatino" charset="0"/>
                <a:ea typeface="Palatino" charset="0"/>
                <a:cs typeface="Palatino" charset="0"/>
              </a:rPr>
              <a:t>    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-</a:t>
            </a:r>
            <a:r>
              <a:rPr lang="hu-HU" altLang="en-US" sz="2000" b="1" u="sng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ellenoldali </a:t>
            </a:r>
            <a:r>
              <a:rPr lang="hu-HU" altLang="en-US" sz="2000" b="1" u="sng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hippocampusból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a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fornixon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keresztül (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commissura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hippocampi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) a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   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pyramissejtek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basális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dirty="0" smtClean="0">
                <a:latin typeface="Palatino" charset="0"/>
                <a:ea typeface="Palatino" charset="0"/>
                <a:cs typeface="Palatino" charset="0"/>
              </a:rPr>
              <a:t>dendritjeihez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hu-HU" altLang="en-US" sz="2000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   -</a:t>
            </a:r>
            <a:r>
              <a:rPr lang="hu-HU" altLang="en-US" sz="2000" b="1" u="sng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gyrus</a:t>
            </a:r>
            <a:r>
              <a:rPr lang="hu-HU" altLang="en-US" sz="2000" b="1" u="sng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2000" b="1" u="sng" dirty="0" err="1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cinguli</a:t>
            </a:r>
            <a:r>
              <a:rPr lang="hu-HU" altLang="en-US" sz="2000" b="1" u="sng" dirty="0">
                <a:solidFill>
                  <a:schemeClr val="accent2"/>
                </a:solidFill>
                <a:latin typeface="Palatino" charset="0"/>
                <a:ea typeface="Palatino" charset="0"/>
                <a:cs typeface="Palatino" charset="0"/>
              </a:rPr>
              <a:t> felől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a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hippocampus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kamra felöli </a:t>
            </a:r>
            <a:r>
              <a:rPr lang="hu-HU" altLang="en-US" sz="2000" b="1" dirty="0" smtClean="0">
                <a:latin typeface="Palatino" charset="0"/>
                <a:ea typeface="Palatino" charset="0"/>
                <a:cs typeface="Palatino" charset="0"/>
              </a:rPr>
              <a:t>fehérállományában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hu-HU" altLang="en-US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hu-HU" altLang="en-US" b="1" dirty="0">
                <a:latin typeface="Palatino" charset="0"/>
                <a:ea typeface="Palatino" charset="0"/>
                <a:cs typeface="Palatino" charset="0"/>
              </a:rPr>
              <a:t> </a:t>
            </a:r>
            <a:endParaRPr lang="en-US" altLang="en-US" b="1" dirty="0">
              <a:solidFill>
                <a:srgbClr val="8F3F97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4963" cy="250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7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ippocforn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6025" y="4788338"/>
            <a:ext cx="2216150" cy="1879600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282981" y="2382280"/>
            <a:ext cx="6909019" cy="16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 b="1" dirty="0" err="1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Corticális</a:t>
            </a:r>
            <a:r>
              <a:rPr lang="hu-HU" altLang="en-US" b="1" dirty="0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solidFill>
                  <a:srgbClr val="CC0000"/>
                </a:solidFill>
                <a:latin typeface="Palatino" charset="0"/>
                <a:ea typeface="Palatino" charset="0"/>
                <a:cs typeface="Palatino" charset="0"/>
              </a:rPr>
              <a:t>efferens</a:t>
            </a:r>
            <a:r>
              <a:rPr lang="hu-HU" altLang="en-US" sz="1600" b="1" dirty="0" smtClean="0">
                <a:latin typeface="Palatino" charset="0"/>
                <a:ea typeface="Palatino" charset="0"/>
                <a:cs typeface="Palatino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hu-HU" altLang="en-US" sz="1600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  -CA1, CA2, CA3-as </a:t>
            </a:r>
            <a:r>
              <a:rPr lang="hu-HU" altLang="en-US" sz="1600" b="1" dirty="0" err="1">
                <a:latin typeface="Palatino" charset="0"/>
                <a:ea typeface="Palatino" charset="0"/>
                <a:cs typeface="Palatino" charset="0"/>
              </a:rPr>
              <a:t>áreákból</a:t>
            </a: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 a </a:t>
            </a:r>
            <a:r>
              <a:rPr lang="hu-HU" altLang="en-US" sz="1600" b="1" dirty="0" err="1">
                <a:latin typeface="Palatino" charset="0"/>
                <a:ea typeface="Palatino" charset="0"/>
                <a:cs typeface="Palatino" charset="0"/>
              </a:rPr>
              <a:t>subiculum</a:t>
            </a: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 és az </a:t>
            </a:r>
            <a:r>
              <a:rPr lang="hu-HU" altLang="en-US" sz="1600" b="1" dirty="0" err="1">
                <a:latin typeface="Palatino" charset="0"/>
                <a:ea typeface="Palatino" charset="0"/>
                <a:cs typeface="Palatino" charset="0"/>
              </a:rPr>
              <a:t>entorhinális</a:t>
            </a: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dirty="0" err="1">
                <a:latin typeface="Palatino" charset="0"/>
                <a:ea typeface="Palatino" charset="0"/>
                <a:cs typeface="Palatino" charset="0"/>
              </a:rPr>
              <a:t>área</a:t>
            </a: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 felé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  -CA3-ból a </a:t>
            </a:r>
            <a:r>
              <a:rPr lang="hu-HU" altLang="en-US" sz="1600" b="1" u="sng" dirty="0" err="1">
                <a:latin typeface="Palatino" charset="0"/>
                <a:ea typeface="Palatino" charset="0"/>
                <a:cs typeface="Palatino" charset="0"/>
              </a:rPr>
              <a:t>septum</a:t>
            </a:r>
            <a:r>
              <a:rPr lang="hu-HU" altLang="en-US" sz="1600" b="1" u="sng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u="sng" dirty="0" err="1">
                <a:latin typeface="Palatino" charset="0"/>
                <a:ea typeface="Palatino" charset="0"/>
                <a:cs typeface="Palatino" charset="0"/>
              </a:rPr>
              <a:t>lateralis</a:t>
            </a:r>
            <a:r>
              <a:rPr lang="hu-HU" altLang="en-US" sz="1600" b="1" u="sng" dirty="0"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sz="1600" b="1" u="sng" dirty="0" err="1">
                <a:latin typeface="Palatino" charset="0"/>
                <a:ea typeface="Palatino" charset="0"/>
                <a:cs typeface="Palatino" charset="0"/>
              </a:rPr>
              <a:t>magcsoprtjához</a:t>
            </a:r>
            <a:endParaRPr lang="hu-HU" altLang="en-US" sz="1600" b="1" u="sng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  -CA1-ből corpus </a:t>
            </a:r>
            <a:r>
              <a:rPr lang="hu-HU" altLang="en-US" sz="1600" b="1" dirty="0" err="1">
                <a:latin typeface="Palatino" charset="0"/>
                <a:ea typeface="Palatino" charset="0"/>
                <a:cs typeface="Palatino" charset="0"/>
              </a:rPr>
              <a:t>mamillare</a:t>
            </a: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 és </a:t>
            </a:r>
            <a:r>
              <a:rPr lang="hu-HU" altLang="en-US" sz="1600" b="1" dirty="0" err="1"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altLang="en-US" sz="1600" b="1" dirty="0">
                <a:latin typeface="Palatino" charset="0"/>
                <a:ea typeface="Palatino" charset="0"/>
                <a:cs typeface="Palatino" charset="0"/>
              </a:rPr>
              <a:t> elülső </a:t>
            </a:r>
            <a:r>
              <a:rPr lang="hu-HU" altLang="en-US" sz="1600" b="1" dirty="0" err="1">
                <a:latin typeface="Palatino" charset="0"/>
                <a:ea typeface="Palatino" charset="0"/>
                <a:cs typeface="Palatino" charset="0"/>
              </a:rPr>
              <a:t>magvai</a:t>
            </a:r>
            <a:endParaRPr lang="en-US" altLang="en-US" sz="1600" b="1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661989" y="4404699"/>
            <a:ext cx="49188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en-US" sz="2000" b="1">
                <a:latin typeface="Palatino" charset="0"/>
                <a:ea typeface="Palatino" charset="0"/>
                <a:cs typeface="Palatino" charset="0"/>
              </a:rPr>
              <a:t>Funkcionális aspektusok</a:t>
            </a:r>
            <a:r>
              <a:rPr lang="hu-HU" altLang="en-US" sz="2000" b="1" smtClean="0">
                <a:latin typeface="Palatino" charset="0"/>
                <a:ea typeface="Palatino" charset="0"/>
                <a:cs typeface="Palatino" charset="0"/>
              </a:rPr>
              <a:t>:</a:t>
            </a:r>
          </a:p>
          <a:p>
            <a:pPr eaLnBrk="1" hangingPunct="1"/>
            <a:endParaRPr lang="hu-HU" altLang="en-US" sz="2000" b="1" dirty="0">
              <a:latin typeface="Palatino" charset="0"/>
              <a:ea typeface="Palatino" charset="0"/>
              <a:cs typeface="Palatino" charset="0"/>
            </a:endParaRPr>
          </a:p>
          <a:p>
            <a:pPr eaLnBrk="1" hangingPunct="1"/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   -tanulás, </a:t>
            </a:r>
            <a:r>
              <a:rPr lang="hu-HU" altLang="en-US" sz="2000" b="1" dirty="0" err="1">
                <a:latin typeface="Palatino" charset="0"/>
                <a:ea typeface="Palatino" charset="0"/>
                <a:cs typeface="Palatino" charset="0"/>
              </a:rPr>
              <a:t>stress</a:t>
            </a:r>
            <a:r>
              <a:rPr lang="hu-HU" altLang="en-US" sz="2000" b="1" dirty="0">
                <a:latin typeface="Palatino" charset="0"/>
                <a:ea typeface="Palatino" charset="0"/>
                <a:cs typeface="Palatino" charset="0"/>
              </a:rPr>
              <a:t>, szenvedélybetegség, éberségi állapot</a:t>
            </a:r>
          </a:p>
        </p:txBody>
      </p:sp>
      <p:pic>
        <p:nvPicPr>
          <p:cNvPr id="5" name="Picture 6" descr="12-5.jpg                                                       000891D2Maryann                        B9A2C925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9889"/>
            <a:ext cx="4887310" cy="342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31327" y="72766"/>
            <a:ext cx="10205545" cy="87125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Hippocamp</a:t>
            </a:r>
            <a:r>
              <a:rPr lang="hu-HU" altLang="en-US" sz="2800" b="1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a</a:t>
            </a:r>
            <a:r>
              <a:rPr lang="en-US" altLang="en-US" sz="2800" b="1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l</a:t>
            </a:r>
            <a:r>
              <a:rPr lang="hu-HU" altLang="en-US" sz="2800" b="1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is</a:t>
            </a:r>
            <a:r>
              <a:rPr lang="en-US" altLang="en-US" sz="2800" b="1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 form</a:t>
            </a:r>
            <a:r>
              <a:rPr lang="hu-HU" altLang="en-US" sz="2800" b="1" smtClean="0">
                <a:solidFill>
                  <a:schemeClr val="tx1"/>
                </a:solidFill>
                <a:latin typeface="Palatino" charset="0"/>
                <a:ea typeface="Palatino" charset="0"/>
                <a:cs typeface="Palatino" charset="0"/>
              </a:rPr>
              <a:t>áció:hippocampus,gyrus dentatus, subiculum</a:t>
            </a:r>
            <a:endParaRPr lang="en-US" altLang="en-US" sz="2800" b="1" dirty="0">
              <a:solidFill>
                <a:schemeClr val="tx1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744" y="1142697"/>
            <a:ext cx="107547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Subcorticális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afferens</a:t>
            </a:r>
            <a:r>
              <a:rPr lang="hu-HU" altLang="en-US" b="1" dirty="0" smtClean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:</a:t>
            </a: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endParaRPr lang="hu-HU" altLang="en-US" b="1" dirty="0">
              <a:solidFill>
                <a:srgbClr val="8F3F97"/>
              </a:solidFill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    -mediális </a:t>
            </a: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septális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 magok (</a:t>
            </a: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cholinerg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), hátsó </a:t>
            </a: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hypothalamus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amygdala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b="1" dirty="0" err="1" smtClean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ventral</a:t>
            </a:r>
            <a:r>
              <a:rPr lang="hu-HU" altLang="en-US" b="1" dirty="0" smtClean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tegmental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 smtClean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area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endParaRPr lang="hu-HU" altLang="en-US" b="1" dirty="0" smtClean="0">
              <a:solidFill>
                <a:srgbClr val="8F3F97"/>
              </a:solidFill>
              <a:latin typeface="Palatino" charset="0"/>
              <a:ea typeface="Palatino" charset="0"/>
              <a:cs typeface="Palatino" charset="0"/>
            </a:endParaRPr>
          </a:p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hu-HU" altLang="en-US" b="1" dirty="0" err="1" smtClean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raphe</a:t>
            </a:r>
            <a:r>
              <a:rPr lang="hu-HU" altLang="en-US" b="1" dirty="0" smtClean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nuclei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locus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coeruleus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, </a:t>
            </a: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thalamus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 elülső és </a:t>
            </a:r>
            <a:r>
              <a:rPr lang="hu-HU" altLang="en-US" b="1" dirty="0" err="1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lateralis</a:t>
            </a:r>
            <a:r>
              <a:rPr lang="hu-HU" altLang="en-US" b="1" dirty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 smtClean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dorsális</a:t>
            </a:r>
            <a:r>
              <a:rPr lang="hu-HU" altLang="en-US" b="1" dirty="0" smtClean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hu-HU" altLang="en-US" b="1" dirty="0" err="1" smtClean="0">
                <a:solidFill>
                  <a:srgbClr val="8F3F97"/>
                </a:solidFill>
                <a:latin typeface="Palatino" charset="0"/>
                <a:ea typeface="Palatino" charset="0"/>
                <a:cs typeface="Palatino" charset="0"/>
              </a:rPr>
              <a:t>magcsoprtjai</a:t>
            </a:r>
            <a:endParaRPr lang="en-US" altLang="en-US" b="1" dirty="0">
              <a:solidFill>
                <a:srgbClr val="8F3F97"/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ippocampformáci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18000"/>
            <a:ext cx="3352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hippneuronkap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28888"/>
            <a:ext cx="5713413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ippockosársej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4201"/>
            <a:ext cx="30480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12-6.jpg                                                       000891D2Maryann                        B9A2C925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10344" r="5193" b="4816"/>
          <a:stretch>
            <a:fillRect/>
          </a:stretch>
        </p:blipFill>
        <p:spPr bwMode="auto">
          <a:xfrm>
            <a:off x="1524000" y="533401"/>
            <a:ext cx="54244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3143250" y="188913"/>
            <a:ext cx="741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/>
              <a:t>Hippocamp</a:t>
            </a:r>
            <a:r>
              <a:rPr lang="hu-HU" altLang="en-US" b="1"/>
              <a:t>a</a:t>
            </a:r>
            <a:r>
              <a:rPr lang="en-US" altLang="en-US" b="1"/>
              <a:t>l</a:t>
            </a:r>
            <a:r>
              <a:rPr lang="hu-HU" altLang="en-US" b="1"/>
              <a:t>is</a:t>
            </a:r>
            <a:r>
              <a:rPr lang="en-US" altLang="en-US" b="1"/>
              <a:t> form</a:t>
            </a:r>
            <a:r>
              <a:rPr lang="hu-HU" altLang="en-US" b="1"/>
              <a:t>áció:hippocampus,gyrus dentatus, subiculum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77880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enninghoff 11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60350"/>
            <a:ext cx="655161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305800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 sz="2400" b="1" i="1"/>
              <a:t>B</a:t>
            </a:r>
            <a:endParaRPr lang="hu-HU" altLang="en-US" sz="2400">
              <a:latin typeface="Times New Roman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419600" y="5943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/>
              <a:t>Sulcus collateralis</a:t>
            </a:r>
            <a:endParaRPr lang="hu-HU" altLang="en-US">
              <a:latin typeface="Times New Roman" charset="0"/>
            </a:endParaRP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 flipV="1">
            <a:off x="6096000" y="5181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524000" y="24384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en-US" sz="1400"/>
              <a:t>Sulcus fimbriodentatus</a:t>
            </a:r>
            <a:endParaRPr lang="hu-HU" altLang="en-US" sz="2400">
              <a:latin typeface="Times New Roman" charset="0"/>
            </a:endParaRP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 flipV="1">
            <a:off x="3429000" y="23622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592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2822</TotalTime>
  <Words>2229</Words>
  <Application>Microsoft Macintosh PowerPoint</Application>
  <PresentationFormat>Widescreen</PresentationFormat>
  <Paragraphs>379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 Light</vt:lpstr>
      <vt:lpstr>Palatino</vt:lpstr>
      <vt:lpstr>Arial</vt:lpstr>
      <vt:lpstr>Calibri</vt:lpstr>
      <vt:lpstr>Times New Roman</vt:lpstr>
      <vt:lpstr>Retrospect</vt:lpstr>
      <vt:lpstr>LIMBIKUS RENDSZER, ahol az érzelmek születnek</vt:lpstr>
      <vt:lpstr>PowerPoint Presentation</vt:lpstr>
      <vt:lpstr>PowerPoint Presentation</vt:lpstr>
      <vt:lpstr>PowerPoint Presentation</vt:lpstr>
      <vt:lpstr>PowerPoint Presentation</vt:lpstr>
      <vt:lpstr>Hippocampalis formáció:hippocampus,gyrus dentatus, subiculum</vt:lpstr>
      <vt:lpstr>PowerPoint Presentation</vt:lpstr>
      <vt:lpstr>PowerPoint Presentation</vt:lpstr>
      <vt:lpstr>PowerPoint Presentation</vt:lpstr>
      <vt:lpstr>Hippocampus és az epizódikus memória</vt:lpstr>
      <vt:lpstr>PAPEZ GYŰRŰ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Amygdala</vt:lpstr>
      <vt:lpstr>PowerPoint Presentation</vt:lpstr>
      <vt:lpstr>Amygdala</vt:lpstr>
      <vt:lpstr>Az amygdala pályái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Nucleus accumbens (limbikus striatum)</vt:lpstr>
      <vt:lpstr>PowerPoint Presentation</vt:lpstr>
      <vt:lpstr>A jutalmazó ( „award” ) rendszer változása heroin használó szenvedélybetegekben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Felhasznált Irodalom: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Entoderma és hámőssejtek</dc:title>
  <dc:creator>Microsoft Office User</dc:creator>
  <cp:lastModifiedBy>Microsoft Office User</cp:lastModifiedBy>
  <cp:revision>65</cp:revision>
  <dcterms:created xsi:type="dcterms:W3CDTF">2019-11-20T10:04:40Z</dcterms:created>
  <dcterms:modified xsi:type="dcterms:W3CDTF">2019-12-03T10:49:27Z</dcterms:modified>
</cp:coreProperties>
</file>