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7" r:id="rId6"/>
    <p:sldId id="263" r:id="rId7"/>
    <p:sldId id="283" r:id="rId8"/>
    <p:sldId id="259" r:id="rId9"/>
    <p:sldId id="261" r:id="rId10"/>
    <p:sldId id="262" r:id="rId11"/>
    <p:sldId id="268" r:id="rId12"/>
    <p:sldId id="269" r:id="rId13"/>
    <p:sldId id="265" r:id="rId14"/>
    <p:sldId id="266" r:id="rId15"/>
    <p:sldId id="267" r:id="rId16"/>
    <p:sldId id="277" r:id="rId17"/>
    <p:sldId id="284" r:id="rId18"/>
    <p:sldId id="264" r:id="rId19"/>
    <p:sldId id="278" r:id="rId20"/>
    <p:sldId id="270" r:id="rId21"/>
    <p:sldId id="271" r:id="rId22"/>
    <p:sldId id="272" r:id="rId23"/>
    <p:sldId id="285" r:id="rId24"/>
    <p:sldId id="273" r:id="rId25"/>
    <p:sldId id="274" r:id="rId26"/>
    <p:sldId id="275" r:id="rId27"/>
    <p:sldId id="280" r:id="rId28"/>
    <p:sldId id="282" r:id="rId29"/>
    <p:sldId id="276" r:id="rId30"/>
    <p:sldId id="279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Györgyi" initials="SG" lastIdx="1" clrIdx="0">
    <p:extLst>
      <p:ext uri="{19B8F6BF-5375-455C-9EA6-DF929625EA0E}">
        <p15:presenceInfo xmlns:p15="http://schemas.microsoft.com/office/powerpoint/2012/main" userId="Stef Györg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ED8D4-A025-4E03-A847-DB1B22B47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A6D9C3-8655-4B9F-A004-AE147456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468721-4043-4FE4-BF5C-6AB16D42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C1225A-D4E7-491C-B07C-7DA67A98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84114B-4A63-48F4-AB3C-D75723CF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74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707BC8-870F-494E-BEE3-FDD2F1D0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52AB004-0A6F-4FB8-AF37-1A134E454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60DF6-F776-41D8-886A-AFBDFEE9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3D8AED-4EEE-4ADA-836E-B3FE6560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6BE070-11AB-4328-AB7E-748190EC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6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C3D9AFC-03B1-4F55-83AD-0EC343C5D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C5303C-F9ED-4D29-BC35-8EB1B556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E03BAA-52C0-42A2-AC57-53DFFCCD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A3A0AD-D3EA-4731-ADD2-497FB0CB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CA2614-4D16-4F93-99DE-753919EE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4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299D04-6379-4C84-ADE6-60860E84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DD898-A3F2-49D9-9F25-22B0D28A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C4FB09-8409-4E06-A7E3-C4E07718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68EB51-3B31-435F-85FE-EABB2111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C7DBCF-F2FA-43B2-9EA5-535BA3FD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0022DD-D244-4A98-9E9A-6F3C99AE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0D1C8E-0ED8-481F-B982-FC2CA3E4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CF938F-4689-4544-BC88-F4E8A337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7C86C6-3B0F-4DA2-8004-6C4253F5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EED2BC-6CE3-406B-A08A-1AE1E81C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65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695141-5AA4-4C30-8D36-97AA8CA9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FB580A-8CCD-482B-9C74-6909ACBB1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7ECE4A-3564-4C05-A873-26BDAE220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742767-CC12-482E-A332-8E74E61B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5725601-8780-47D3-ADD7-3C2310CA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300DAC-D785-40BA-833A-F0910404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06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59078F-E7DF-4708-A7A6-7C2A3298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A209F5-FCD4-4507-9C30-B35E9F3F1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2BEC3BE-BD11-406F-9D6E-6AFC34A38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C5E9D37-1F13-4CE9-B4FC-C51DAD78C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D57043C-443E-46B9-A116-A73C24AF2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4B6E5D5-57DB-4A62-995F-0839A4EE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5A8A34-D376-4CDD-858D-A680CD66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2F75CCF-6193-46BA-9571-1DB2A8CB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61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40C96-4904-4E2E-BD7B-0E7D6367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97D8B51-E636-412E-8C0F-AE8653E8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DC42BF-B6A5-4E61-B2B8-19993C81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423A831-714E-42B1-B6FC-750EF4B0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7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0E51878-FFB3-46DD-8ABF-4F5ADF66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BE90CC0-4475-4F4B-B6C3-F20D8196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3869DB-F07C-4576-BDBE-8BB1C29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9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0DB7F-1590-496B-97F9-53927E69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6CE058-C716-43F0-9903-2E256EF4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6E8739F-6C90-4FC1-9F94-70315892E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5EFA6B-E839-41E5-9391-89EA712A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2ED4D1-13FD-43D3-A552-45995C83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C66A72C-B889-4401-8975-31EB3AA1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47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D0C052-68E4-4ABA-BFAB-AAD25458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4D1F034-4E6D-4324-A49A-E66C0BF9A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499745-1342-4B0C-81DF-0B9B69D21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3459781-DFC5-4674-9E88-E77AB3A2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474DA7A-7C0C-4075-869F-4F19BDB7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EFD054-3769-475F-95EE-B5F56867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27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68C9946-174A-419E-A266-ACE3354B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60E5423-A59B-4390-913D-073C4FDC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2195D3-DBE2-48AC-BC16-76F2262B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4F92-AFB9-420F-BA0D-508F5766A787}" type="datetimeFigureOut">
              <a:rPr lang="hu-HU" smtClean="0"/>
              <a:pPr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32009C-D8B3-44B9-ADB1-0498252E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BC635BB-5F70-44F9-8759-26B150A5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E396-500E-4851-ABB2-F59B876553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4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C6965-531C-4C44-B4A0-54ED4E5E5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902" y="536691"/>
            <a:ext cx="9144000" cy="2411005"/>
          </a:xfrm>
        </p:spPr>
        <p:txBody>
          <a:bodyPr/>
          <a:lstStyle/>
          <a:p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LYME BORRELIOSIS</a:t>
            </a:r>
            <a:b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B32DCB-C4F8-4530-977B-8CE28E55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7696"/>
            <a:ext cx="9144000" cy="2768282"/>
          </a:xfrm>
        </p:spPr>
        <p:txBody>
          <a:bodyPr>
            <a:normAutofit fontScale="92500" lnSpcReduction="20000"/>
          </a:bodyPr>
          <a:lstStyle/>
          <a:p>
            <a:r>
              <a:rPr lang="hu-HU" sz="3200" b="1" dirty="0">
                <a:solidFill>
                  <a:srgbClr val="FFFF00"/>
                </a:solidFill>
              </a:rPr>
              <a:t>KARDIOLÓGIAI MANIFESZTÁCIÓK</a:t>
            </a:r>
          </a:p>
          <a:p>
            <a:endParaRPr lang="hu-HU" sz="3200" b="1" dirty="0">
              <a:solidFill>
                <a:srgbClr val="FFFF00"/>
              </a:solidFill>
            </a:endParaRPr>
          </a:p>
          <a:p>
            <a:endParaRPr lang="hu-HU" sz="3200" b="1" dirty="0">
              <a:solidFill>
                <a:srgbClr val="FFFF00"/>
              </a:solidFill>
            </a:endParaRPr>
          </a:p>
          <a:p>
            <a:endParaRPr lang="hu-HU" sz="3200" b="1" dirty="0">
              <a:solidFill>
                <a:srgbClr val="FFFF00"/>
              </a:solidFill>
            </a:endParaRPr>
          </a:p>
          <a:p>
            <a:r>
              <a:rPr lang="hu-HU" sz="3200" b="1" dirty="0">
                <a:solidFill>
                  <a:srgbClr val="FFFF00"/>
                </a:solidFill>
              </a:rPr>
              <a:t>2019. NOVEMBER 20. </a:t>
            </a:r>
          </a:p>
          <a:p>
            <a:r>
              <a:rPr lang="hu-HU" sz="3200" b="1" dirty="0">
                <a:solidFill>
                  <a:srgbClr val="FFFF00"/>
                </a:solidFill>
              </a:rPr>
              <a:t>    BUDAPEST</a:t>
            </a:r>
          </a:p>
          <a:p>
            <a:endParaRPr lang="hu-HU" b="1" dirty="0">
              <a:solidFill>
                <a:srgbClr val="FFFF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806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26BD5AC-6120-4A34-BD2C-FFF16DB51752}"/>
              </a:ext>
            </a:extLst>
          </p:cNvPr>
          <p:cNvSpPr txBox="1"/>
          <p:nvPr/>
        </p:nvSpPr>
        <p:spPr>
          <a:xfrm>
            <a:off x="709288" y="334592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r>
              <a:rPr lang="hu-HU" sz="4400" b="1" dirty="0">
                <a:solidFill>
                  <a:srgbClr val="FFFF00"/>
                </a:solidFill>
              </a:rPr>
              <a:t> kardiológiai manifesztációi I.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CBE519A-434C-4715-BD8F-8AA9CE3B0395}"/>
              </a:ext>
            </a:extLst>
          </p:cNvPr>
          <p:cNvSpPr txBox="1"/>
          <p:nvPr/>
        </p:nvSpPr>
        <p:spPr>
          <a:xfrm>
            <a:off x="385895" y="1354666"/>
            <a:ext cx="114761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Az elsődleges megbetegedés után 4-8 héttel lépnek fel, 2-6 hét alatt megszűnhetnek.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Legjellemzőbb a </a:t>
            </a:r>
            <a:r>
              <a:rPr lang="hu-HU" sz="2600" b="1" u="sng" dirty="0">
                <a:solidFill>
                  <a:srgbClr val="FFFF00"/>
                </a:solidFill>
              </a:rPr>
              <a:t>szerzett vezetési zavar</a:t>
            </a:r>
            <a:r>
              <a:rPr lang="hu-HU" sz="2400" dirty="0">
                <a:solidFill>
                  <a:srgbClr val="FFFF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SA </a:t>
            </a:r>
            <a:r>
              <a:rPr lang="hu-HU" sz="2600" dirty="0" err="1">
                <a:solidFill>
                  <a:srgbClr val="FFFF00"/>
                </a:solidFill>
              </a:rPr>
              <a:t>block</a:t>
            </a:r>
            <a:endParaRPr lang="hu-HU" sz="2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err="1">
                <a:solidFill>
                  <a:srgbClr val="FFFF00"/>
                </a:solidFill>
              </a:rPr>
              <a:t>intraatrialis</a:t>
            </a:r>
            <a:endParaRPr lang="hu-HU" sz="2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I-II-III⁰ AV </a:t>
            </a:r>
            <a:r>
              <a:rPr lang="hu-HU" sz="2600" dirty="0" err="1">
                <a:solidFill>
                  <a:srgbClr val="FFFF00"/>
                </a:solidFill>
              </a:rPr>
              <a:t>block</a:t>
            </a:r>
            <a:r>
              <a:rPr lang="hu-HU" sz="2600" dirty="0">
                <a:solidFill>
                  <a:srgbClr val="FFFF00"/>
                </a:solidFill>
              </a:rPr>
              <a:t> (a betegek 80-90%-ban magas fokú az AV </a:t>
            </a:r>
            <a:r>
              <a:rPr lang="hu-HU" sz="2600" dirty="0" err="1">
                <a:solidFill>
                  <a:srgbClr val="FFFF00"/>
                </a:solidFill>
              </a:rPr>
              <a:t>block</a:t>
            </a:r>
            <a:r>
              <a:rPr lang="hu-HU" sz="2600" dirty="0">
                <a:solidFill>
                  <a:srgbClr val="FFFF00"/>
                </a:solidFill>
              </a:rPr>
              <a:t>) </a:t>
            </a:r>
            <a:r>
              <a:rPr lang="hu-HU" sz="2600" u="sng" dirty="0">
                <a:solidFill>
                  <a:srgbClr val="FFFF00"/>
                </a:solidFill>
              </a:rPr>
              <a:t>rapid váltakozás!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JTSZB, BTSZB – </a:t>
            </a:r>
            <a:r>
              <a:rPr lang="hu-HU" sz="2600" dirty="0" err="1">
                <a:solidFill>
                  <a:srgbClr val="FFFF00"/>
                </a:solidFill>
              </a:rPr>
              <a:t>alteráció</a:t>
            </a:r>
            <a:endParaRPr lang="hu-HU" sz="2600" dirty="0">
              <a:solidFill>
                <a:srgbClr val="FFFF00"/>
              </a:solidFill>
            </a:endParaRPr>
          </a:p>
          <a:p>
            <a:r>
              <a:rPr lang="hu-HU" sz="2600" b="1" u="sng" dirty="0">
                <a:solidFill>
                  <a:srgbClr val="FFFF00"/>
                </a:solidFill>
              </a:rPr>
              <a:t>Ritmuszavarok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SVES-ek, VES-ek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Pitvari </a:t>
            </a:r>
            <a:r>
              <a:rPr lang="hu-HU" sz="2600" dirty="0" err="1">
                <a:solidFill>
                  <a:srgbClr val="FFFF00"/>
                </a:solidFill>
              </a:rPr>
              <a:t>tachycardia</a:t>
            </a:r>
            <a:r>
              <a:rPr lang="hu-HU" sz="2600" dirty="0">
                <a:solidFill>
                  <a:srgbClr val="FFFF00"/>
                </a:solidFill>
              </a:rPr>
              <a:t>, mely váltakozhat </a:t>
            </a:r>
            <a:r>
              <a:rPr lang="hu-HU" sz="2600" dirty="0" err="1">
                <a:solidFill>
                  <a:srgbClr val="FFFF00"/>
                </a:solidFill>
              </a:rPr>
              <a:t>bradycardiával</a:t>
            </a:r>
            <a:endParaRPr lang="hu-HU" sz="2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Kamrai </a:t>
            </a:r>
            <a:r>
              <a:rPr lang="hu-HU" sz="2600" dirty="0" err="1">
                <a:solidFill>
                  <a:srgbClr val="FFFF00"/>
                </a:solidFill>
              </a:rPr>
              <a:t>tachycardia</a:t>
            </a:r>
            <a:endParaRPr lang="hu-HU" sz="2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err="1">
                <a:solidFill>
                  <a:srgbClr val="FFFF00"/>
                </a:solidFill>
              </a:rPr>
              <a:t>Paroxysmalis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pitvarfibrillatio</a:t>
            </a:r>
            <a:endParaRPr lang="hu-HU" sz="2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Rövid </a:t>
            </a:r>
            <a:r>
              <a:rPr lang="hu-HU" sz="2600" dirty="0" err="1">
                <a:solidFill>
                  <a:srgbClr val="FFFF00"/>
                </a:solidFill>
              </a:rPr>
              <a:t>asystolia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pótritmus széles QRS-</a:t>
            </a:r>
            <a:r>
              <a:rPr lang="hu-HU" sz="2600" dirty="0" err="1">
                <a:solidFill>
                  <a:srgbClr val="FFFF00"/>
                </a:solidFill>
              </a:rPr>
              <a:t>sel</a:t>
            </a:r>
            <a:endParaRPr lang="hu-HU" sz="2600" dirty="0">
              <a:solidFill>
                <a:srgbClr val="FFFF00"/>
              </a:solidFill>
            </a:endParaRPr>
          </a:p>
          <a:p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5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3EA38F6-EDBC-4B24-8993-195AB9BE2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41" y="1388360"/>
            <a:ext cx="7258049" cy="516130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B9AC70-14EB-4942-AB23-6219017276FE}"/>
              </a:ext>
            </a:extLst>
          </p:cNvPr>
          <p:cNvSpPr txBox="1"/>
          <p:nvPr/>
        </p:nvSpPr>
        <p:spPr>
          <a:xfrm>
            <a:off x="1254643" y="361497"/>
            <a:ext cx="1064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FF00"/>
                </a:solidFill>
              </a:rPr>
              <a:t>A szív ingerképző és ingervezető rendszere</a:t>
            </a:r>
          </a:p>
        </p:txBody>
      </p:sp>
    </p:spTree>
    <p:extLst>
      <p:ext uri="{BB962C8B-B14F-4D97-AF65-F5344CB8AC3E}">
        <p14:creationId xmlns:p14="http://schemas.microsoft.com/office/powerpoint/2010/main" val="255739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EKG görbe”">
            <a:extLst>
              <a:ext uri="{FF2B5EF4-FFF2-40B4-BE49-F238E27FC236}">
                <a16:creationId xmlns:a16="http://schemas.microsoft.com/office/drawing/2014/main" id="{C337BE1A-914E-41A3-A86B-EDF375EB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0" y="856563"/>
            <a:ext cx="3188823" cy="17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AA316A-B163-435A-82E9-5057F892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14" y="345789"/>
            <a:ext cx="4135828" cy="3628571"/>
          </a:xfrm>
          <a:prstGeom prst="rect">
            <a:avLst/>
          </a:prstGeom>
        </p:spPr>
      </p:pic>
      <p:pic>
        <p:nvPicPr>
          <p:cNvPr id="2058" name="Picture 10" descr="Képtalálat a következőre: „st elevation ecg”">
            <a:extLst>
              <a:ext uri="{FF2B5EF4-FFF2-40B4-BE49-F238E27FC236}">
                <a16:creationId xmlns:a16="http://schemas.microsoft.com/office/drawing/2014/main" id="{6363A875-A809-4D5D-9E24-517EB19D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93" y="4728523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éptalálat a következőre: „negatív t hullám”">
            <a:extLst>
              <a:ext uri="{FF2B5EF4-FFF2-40B4-BE49-F238E27FC236}">
                <a16:creationId xmlns:a16="http://schemas.microsoft.com/office/drawing/2014/main" id="{55C0A4A9-5609-45C3-A077-11DE6CF6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4" y="4268143"/>
            <a:ext cx="3846782" cy="17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34415F8-162A-4181-B874-9B5C4429C897}"/>
              </a:ext>
            </a:extLst>
          </p:cNvPr>
          <p:cNvSpPr txBox="1"/>
          <p:nvPr/>
        </p:nvSpPr>
        <p:spPr>
          <a:xfrm>
            <a:off x="954814" y="2734190"/>
            <a:ext cx="213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Norm</a:t>
            </a:r>
            <a:r>
              <a:rPr lang="hu-HU" b="1" dirty="0">
                <a:solidFill>
                  <a:srgbClr val="FFFF00"/>
                </a:solidFill>
              </a:rPr>
              <a:t>. EKG görbe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2101925-8513-4B4A-A9DA-659E9BBDA60C}"/>
              </a:ext>
            </a:extLst>
          </p:cNvPr>
          <p:cNvSpPr txBox="1"/>
          <p:nvPr/>
        </p:nvSpPr>
        <p:spPr>
          <a:xfrm>
            <a:off x="5215364" y="4186746"/>
            <a:ext cx="222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II. fokú AV </a:t>
            </a:r>
            <a:r>
              <a:rPr lang="hu-HU" b="1" dirty="0" err="1">
                <a:solidFill>
                  <a:srgbClr val="FFFF00"/>
                </a:solidFill>
              </a:rPr>
              <a:t>block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C91322D-1588-4174-8505-E3DDEC169272}"/>
              </a:ext>
            </a:extLst>
          </p:cNvPr>
          <p:cNvSpPr txBox="1"/>
          <p:nvPr/>
        </p:nvSpPr>
        <p:spPr>
          <a:xfrm>
            <a:off x="9118372" y="27549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III. fokú AV </a:t>
            </a:r>
            <a:r>
              <a:rPr lang="hu-HU" b="1" dirty="0" err="1">
                <a:solidFill>
                  <a:srgbClr val="FFFF00"/>
                </a:solidFill>
              </a:rPr>
              <a:t>block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6E70809-694D-4746-B2C6-428AE9705214}"/>
              </a:ext>
            </a:extLst>
          </p:cNvPr>
          <p:cNvSpPr txBox="1"/>
          <p:nvPr/>
        </p:nvSpPr>
        <p:spPr>
          <a:xfrm>
            <a:off x="5389053" y="6358209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ST </a:t>
            </a:r>
            <a:r>
              <a:rPr lang="hu-HU" b="1" dirty="0" err="1">
                <a:solidFill>
                  <a:srgbClr val="FFFF00"/>
                </a:solidFill>
              </a:rPr>
              <a:t>elevatio</a:t>
            </a:r>
            <a:r>
              <a:rPr lang="hu-H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9F5A8FE-2BE1-4317-B642-19C517718EFD}"/>
              </a:ext>
            </a:extLst>
          </p:cNvPr>
          <p:cNvSpPr txBox="1"/>
          <p:nvPr/>
        </p:nvSpPr>
        <p:spPr>
          <a:xfrm>
            <a:off x="9022400" y="6287027"/>
            <a:ext cx="2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T hullám inverzió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58578C6-8AEB-4827-9EEC-403F25EC2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63" y="789289"/>
            <a:ext cx="3176423" cy="1800568"/>
          </a:xfrm>
          <a:prstGeom prst="rect">
            <a:avLst/>
          </a:prstGeom>
        </p:spPr>
      </p:pic>
      <p:pic>
        <p:nvPicPr>
          <p:cNvPr id="1026" name="Picture 2" descr="Képtalálatok a következőre: a szív I. fokú AV block">
            <a:extLst>
              <a:ext uri="{FF2B5EF4-FFF2-40B4-BE49-F238E27FC236}">
                <a16:creationId xmlns:a16="http://schemas.microsoft.com/office/drawing/2014/main" id="{50A1657E-4435-459D-B14E-7178700F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9" y="3827717"/>
            <a:ext cx="3342628" cy="21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A3CFC0F-00F2-4E68-8CF1-780312DB357E}"/>
              </a:ext>
            </a:extLst>
          </p:cNvPr>
          <p:cNvSpPr txBox="1"/>
          <p:nvPr/>
        </p:nvSpPr>
        <p:spPr>
          <a:xfrm>
            <a:off x="1151011" y="6287027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I. Fokú AV </a:t>
            </a:r>
            <a:r>
              <a:rPr lang="hu-HU" b="1" dirty="0" err="1">
                <a:solidFill>
                  <a:srgbClr val="FFFF00"/>
                </a:solidFill>
              </a:rPr>
              <a:t>block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CCBF3DB-7B9D-4CA1-944B-758F60395A5C}"/>
              </a:ext>
            </a:extLst>
          </p:cNvPr>
          <p:cNvSpPr txBox="1"/>
          <p:nvPr/>
        </p:nvSpPr>
        <p:spPr>
          <a:xfrm>
            <a:off x="1134529" y="534974"/>
            <a:ext cx="939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III⁰ AV </a:t>
            </a:r>
            <a:r>
              <a:rPr lang="hu-HU" sz="4400" b="1" dirty="0" err="1">
                <a:solidFill>
                  <a:srgbClr val="FFFF00"/>
                </a:solidFill>
              </a:rPr>
              <a:t>block</a:t>
            </a:r>
            <a:r>
              <a:rPr lang="hu-HU" sz="4400" b="1" dirty="0">
                <a:solidFill>
                  <a:srgbClr val="FFFF00"/>
                </a:solidFill>
              </a:rPr>
              <a:t> differenciál diagnózisa I.</a:t>
            </a:r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9FCEB62C-468A-4EB1-A05C-545D19A57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1300"/>
              </p:ext>
            </p:extLst>
          </p:nvPr>
        </p:nvGraphicFramePr>
        <p:xfrm>
          <a:off x="1075267" y="2548464"/>
          <a:ext cx="9457266" cy="349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066">
                  <a:extLst>
                    <a:ext uri="{9D8B030D-6E8A-4147-A177-3AD203B41FA5}">
                      <a16:colId xmlns:a16="http://schemas.microsoft.com/office/drawing/2014/main" val="533745528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2613620176"/>
                    </a:ext>
                  </a:extLst>
                </a:gridCol>
              </a:tblGrid>
              <a:tr h="3496735"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Treponema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pallidum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Diphteria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Yersinia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enterocolitica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Coxsackie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A és B vírus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Echo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vírus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Adenovírus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Influenza A vírus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Hepatitis B vírus</a:t>
                      </a:r>
                      <a:endParaRPr lang="hu-HU" sz="2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Ebstein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Barr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vírus</a:t>
                      </a: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Mumpsz vírus 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Polyomyelitis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vírus</a:t>
                      </a: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Varicella vírus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Toxoplasma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Rickettsia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Chaga’s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betegség)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98325"/>
                  </a:ext>
                </a:extLst>
              </a:tr>
            </a:tbl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09CEB5FB-6982-476E-9EEC-1A56A9F2B710}"/>
              </a:ext>
            </a:extLst>
          </p:cNvPr>
          <p:cNvSpPr txBox="1"/>
          <p:nvPr/>
        </p:nvSpPr>
        <p:spPr>
          <a:xfrm>
            <a:off x="558800" y="1447800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rgbClr val="FFFF00"/>
                </a:solidFill>
              </a:rPr>
              <a:t>Infekciós</a:t>
            </a:r>
            <a:r>
              <a:rPr lang="hu-HU" sz="2800" b="1" dirty="0">
                <a:solidFill>
                  <a:srgbClr val="FFFF00"/>
                </a:solidFill>
              </a:rPr>
              <a:t>: igazolás klinikai és laboratóriumi vizsgálatok segítségével </a:t>
            </a:r>
          </a:p>
        </p:txBody>
      </p:sp>
    </p:spTree>
    <p:extLst>
      <p:ext uri="{BB962C8B-B14F-4D97-AF65-F5344CB8AC3E}">
        <p14:creationId xmlns:p14="http://schemas.microsoft.com/office/powerpoint/2010/main" val="208207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CCBF3DB-7B9D-4CA1-944B-758F60395A5C}"/>
              </a:ext>
            </a:extLst>
          </p:cNvPr>
          <p:cNvSpPr txBox="1"/>
          <p:nvPr/>
        </p:nvSpPr>
        <p:spPr>
          <a:xfrm>
            <a:off x="1134529" y="534974"/>
            <a:ext cx="939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III⁰ AV </a:t>
            </a:r>
            <a:r>
              <a:rPr lang="hu-HU" sz="4400" b="1" dirty="0" err="1">
                <a:solidFill>
                  <a:srgbClr val="FFFF00"/>
                </a:solidFill>
              </a:rPr>
              <a:t>block</a:t>
            </a:r>
            <a:r>
              <a:rPr lang="hu-HU" sz="4400" b="1" dirty="0">
                <a:solidFill>
                  <a:srgbClr val="FFFF00"/>
                </a:solidFill>
              </a:rPr>
              <a:t> differenciál diagnózisa II.</a:t>
            </a:r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9FCEB62C-468A-4EB1-A05C-545D19A57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7553"/>
              </p:ext>
            </p:extLst>
          </p:nvPr>
        </p:nvGraphicFramePr>
        <p:xfrm>
          <a:off x="296333" y="2766578"/>
          <a:ext cx="11015134" cy="350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334">
                  <a:extLst>
                    <a:ext uri="{9D8B030D-6E8A-4147-A177-3AD203B41FA5}">
                      <a16:colId xmlns:a16="http://schemas.microsoft.com/office/drawing/2014/main" val="53374552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613620176"/>
                    </a:ext>
                  </a:extLst>
                </a:gridCol>
              </a:tblGrid>
              <a:tr h="3508387">
                <a:tc>
                  <a:txBody>
                    <a:bodyPr/>
                    <a:lstStyle/>
                    <a:p>
                      <a:pPr algn="ctr"/>
                      <a:endParaRPr lang="hu-HU" sz="26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Coronaria betegség</a:t>
                      </a:r>
                    </a:p>
                    <a:p>
                      <a:pPr algn="ctr"/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Szívműtét után </a:t>
                      </a:r>
                    </a:p>
                    <a:p>
                      <a:pPr algn="ctr"/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Gyógyszerek</a:t>
                      </a:r>
                    </a:p>
                    <a:p>
                      <a:pPr algn="ctr"/>
                      <a:r>
                        <a:rPr lang="hu-HU" sz="2600" dirty="0" err="1">
                          <a:solidFill>
                            <a:srgbClr val="FFFF00"/>
                          </a:solidFill>
                        </a:rPr>
                        <a:t>Congenitalis</a:t>
                      </a:r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hu-HU" sz="2600" dirty="0" err="1">
                          <a:solidFill>
                            <a:srgbClr val="FFFF00"/>
                          </a:solidFill>
                        </a:rPr>
                        <a:t>Idiopathiás</a:t>
                      </a:r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600" dirty="0" err="1">
                          <a:solidFill>
                            <a:srgbClr val="FFFF00"/>
                          </a:solidFill>
                        </a:rPr>
                        <a:t>sclerodegenerativ</a:t>
                      </a:r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hu-HU" sz="2600" dirty="0" err="1">
                          <a:solidFill>
                            <a:srgbClr val="FFFF00"/>
                          </a:solidFill>
                        </a:rPr>
                        <a:t>Lenegre</a:t>
                      </a:r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600" dirty="0" err="1">
                          <a:solidFill>
                            <a:srgbClr val="FFFF00"/>
                          </a:solidFill>
                        </a:rPr>
                        <a:t>syndroma</a:t>
                      </a:r>
                      <a:r>
                        <a:rPr lang="hu-HU" sz="2600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Fibrocalcinosis</a:t>
                      </a:r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 (Lev betegség)</a:t>
                      </a: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Reumás láz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Polyarthritis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>
                          <a:solidFill>
                            <a:srgbClr val="FFFF00"/>
                          </a:solidFill>
                        </a:rPr>
                        <a:t>SLE</a:t>
                      </a: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Amyloidosis</a:t>
                      </a:r>
                      <a:endParaRPr lang="hu-HU" sz="26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hu-HU" sz="2600" b="1" dirty="0" err="1">
                          <a:solidFill>
                            <a:srgbClr val="FFFF00"/>
                          </a:solidFill>
                        </a:rPr>
                        <a:t>Myxoedema</a:t>
                      </a:r>
                      <a:endParaRPr lang="hu-HU" sz="2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98325"/>
                  </a:ext>
                </a:extLst>
              </a:tr>
            </a:tbl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09CEB5FB-6982-476E-9EEC-1A56A9F2B710}"/>
              </a:ext>
            </a:extLst>
          </p:cNvPr>
          <p:cNvSpPr txBox="1"/>
          <p:nvPr/>
        </p:nvSpPr>
        <p:spPr>
          <a:xfrm>
            <a:off x="537629" y="1548468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rgbClr val="FFFF00"/>
                </a:solidFill>
              </a:rPr>
              <a:t>Nem infekciós eredet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28B75D6-151A-40F8-A017-BD4460E4A526}"/>
              </a:ext>
            </a:extLst>
          </p:cNvPr>
          <p:cNvSpPr/>
          <p:nvPr/>
        </p:nvSpPr>
        <p:spPr>
          <a:xfrm>
            <a:off x="5977210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98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0BEE4AA-4BC0-4F51-B0BE-11942B41C9A3}"/>
              </a:ext>
            </a:extLst>
          </p:cNvPr>
          <p:cNvSpPr txBox="1"/>
          <p:nvPr/>
        </p:nvSpPr>
        <p:spPr>
          <a:xfrm>
            <a:off x="1225780" y="1468716"/>
            <a:ext cx="98812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err="1">
                <a:solidFill>
                  <a:srgbClr val="FFFF00"/>
                </a:solidFill>
              </a:rPr>
              <a:t>Acut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myocarditis</a:t>
            </a:r>
            <a:r>
              <a:rPr lang="hu-HU" sz="2600" b="1" dirty="0">
                <a:solidFill>
                  <a:srgbClr val="FFFF00"/>
                </a:solidFill>
              </a:rPr>
              <a:t> – általában enyhe, rövid lefolyású, spontán gyógyuló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                                  T  hullám inverzió, ST depresszió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Fulmináns </a:t>
            </a:r>
            <a:r>
              <a:rPr lang="hu-HU" sz="2600" b="1" dirty="0" err="1">
                <a:solidFill>
                  <a:srgbClr val="FFFF00"/>
                </a:solidFill>
              </a:rPr>
              <a:t>myocarditis</a:t>
            </a:r>
            <a:r>
              <a:rPr lang="hu-HU" sz="2600" b="1" dirty="0">
                <a:solidFill>
                  <a:srgbClr val="FFFF00"/>
                </a:solidFill>
              </a:rPr>
              <a:t>!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 err="1">
                <a:solidFill>
                  <a:srgbClr val="FFFF00"/>
                </a:solidFill>
              </a:rPr>
              <a:t>Acut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myopericarditis</a:t>
            </a:r>
            <a:r>
              <a:rPr lang="hu-HU" sz="2600" b="1" dirty="0">
                <a:solidFill>
                  <a:srgbClr val="FFFF00"/>
                </a:solidFill>
              </a:rPr>
              <a:t> − ST </a:t>
            </a:r>
            <a:r>
              <a:rPr lang="hu-HU" sz="2600" b="1" dirty="0" err="1">
                <a:solidFill>
                  <a:srgbClr val="FFFF00"/>
                </a:solidFill>
              </a:rPr>
              <a:t>elevatio</a:t>
            </a:r>
            <a:r>
              <a:rPr lang="hu-HU" sz="2600" b="1" dirty="0">
                <a:solidFill>
                  <a:srgbClr val="FFFF00"/>
                </a:solidFill>
              </a:rPr>
              <a:t>, emelkedett </a:t>
            </a:r>
            <a:r>
              <a:rPr lang="hu-HU" sz="2600" b="1" dirty="0" err="1">
                <a:solidFill>
                  <a:srgbClr val="FFFF00"/>
                </a:solidFill>
              </a:rPr>
              <a:t>biomarkerek</a:t>
            </a:r>
            <a:endParaRPr lang="hu-HU" sz="2600" b="1" dirty="0">
              <a:solidFill>
                <a:srgbClr val="FFFF00"/>
              </a:solidFill>
            </a:endParaRP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 err="1">
                <a:solidFill>
                  <a:srgbClr val="FFFF00"/>
                </a:solidFill>
              </a:rPr>
              <a:t>Exsudativ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pericarditis</a:t>
            </a:r>
            <a:r>
              <a:rPr lang="hu-HU" sz="2600" b="1" dirty="0">
                <a:solidFill>
                  <a:srgbClr val="FFFF00"/>
                </a:solidFill>
              </a:rPr>
              <a:t> – ST </a:t>
            </a:r>
            <a:r>
              <a:rPr lang="hu-HU" sz="2600" b="1" dirty="0" err="1">
                <a:solidFill>
                  <a:srgbClr val="FFFF00"/>
                </a:solidFill>
              </a:rPr>
              <a:t>elevatio</a:t>
            </a:r>
            <a:r>
              <a:rPr lang="hu-HU" sz="2600" b="1" dirty="0">
                <a:solidFill>
                  <a:srgbClr val="FFFF00"/>
                </a:solidFill>
              </a:rPr>
              <a:t> - </a:t>
            </a:r>
            <a:r>
              <a:rPr lang="hu-HU" sz="2600" b="1" dirty="0" err="1">
                <a:solidFill>
                  <a:srgbClr val="FFFF00"/>
                </a:solidFill>
              </a:rPr>
              <a:t>tamponád</a:t>
            </a:r>
            <a:r>
              <a:rPr lang="hu-HU" sz="2600" b="1" dirty="0">
                <a:solidFill>
                  <a:srgbClr val="FFFF00"/>
                </a:solidFill>
              </a:rPr>
              <a:t> is!</a:t>
            </a:r>
          </a:p>
          <a:p>
            <a:endParaRPr lang="hu-HU" sz="2600" dirty="0">
              <a:solidFill>
                <a:srgbClr val="FFFF00"/>
              </a:solidFill>
            </a:endParaRPr>
          </a:p>
          <a:p>
            <a:r>
              <a:rPr lang="hu-HU" sz="2600" b="1" dirty="0" err="1">
                <a:solidFill>
                  <a:srgbClr val="FFFF00"/>
                </a:solidFill>
              </a:rPr>
              <a:t>Pancarditis</a:t>
            </a:r>
            <a:endParaRPr lang="hu-HU" sz="2600" b="1" dirty="0">
              <a:solidFill>
                <a:srgbClr val="FFFF00"/>
              </a:solidFill>
            </a:endParaRP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Fibrines </a:t>
            </a:r>
            <a:r>
              <a:rPr lang="hu-HU" sz="2600" b="1" dirty="0" err="1">
                <a:solidFill>
                  <a:srgbClr val="FFFF00"/>
                </a:solidFill>
              </a:rPr>
              <a:t>pericarditis</a:t>
            </a:r>
            <a:r>
              <a:rPr lang="hu-HU" sz="2600" b="1" dirty="0">
                <a:solidFill>
                  <a:srgbClr val="FFFF00"/>
                </a:solidFill>
              </a:rPr>
              <a:t> – </a:t>
            </a:r>
            <a:r>
              <a:rPr lang="hu-HU" sz="2600" b="1" dirty="0" err="1">
                <a:solidFill>
                  <a:srgbClr val="FFFF00"/>
                </a:solidFill>
              </a:rPr>
              <a:t>konstrikció</a:t>
            </a:r>
            <a:endParaRPr lang="hu-HU" sz="2600" b="1" dirty="0">
              <a:solidFill>
                <a:srgbClr val="FFFF00"/>
              </a:solidFill>
            </a:endParaRPr>
          </a:p>
          <a:p>
            <a:endParaRPr lang="hu-HU" b="1" dirty="0">
              <a:solidFill>
                <a:srgbClr val="FFFF00"/>
              </a:solidFill>
            </a:endParaRPr>
          </a:p>
          <a:p>
            <a:r>
              <a:rPr lang="hu-HU" sz="2600" b="1" dirty="0" err="1">
                <a:solidFill>
                  <a:srgbClr val="FFFF00"/>
                </a:solidFill>
              </a:rPr>
              <a:t>Pangásos</a:t>
            </a:r>
            <a:r>
              <a:rPr lang="hu-HU" sz="2600" b="1" dirty="0">
                <a:solidFill>
                  <a:srgbClr val="FFFF00"/>
                </a:solidFill>
              </a:rPr>
              <a:t> szívelégtelenség – relatív </a:t>
            </a:r>
            <a:r>
              <a:rPr lang="hu-HU" sz="2600" b="1" dirty="0" err="1">
                <a:solidFill>
                  <a:srgbClr val="FFFF00"/>
                </a:solidFill>
              </a:rPr>
              <a:t>mitralis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insuffitientia</a:t>
            </a:r>
            <a:endParaRPr lang="hu-HU" sz="2600" b="1" dirty="0">
              <a:solidFill>
                <a:srgbClr val="FFFF00"/>
              </a:solidFill>
            </a:endParaRPr>
          </a:p>
          <a:p>
            <a:endParaRPr lang="hu-HU" sz="2600" b="1" dirty="0">
              <a:solidFill>
                <a:srgbClr val="FFFF00"/>
              </a:solidFill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B1DBA0B-6B59-4EAC-B7CB-44A680F84027}"/>
              </a:ext>
            </a:extLst>
          </p:cNvPr>
          <p:cNvSpPr txBox="1"/>
          <p:nvPr/>
        </p:nvSpPr>
        <p:spPr>
          <a:xfrm>
            <a:off x="655602" y="358416"/>
            <a:ext cx="10869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r>
              <a:rPr lang="hu-HU" sz="4400" b="1" dirty="0">
                <a:solidFill>
                  <a:srgbClr val="FFFF00"/>
                </a:solidFill>
              </a:rPr>
              <a:t> kardiológiai manifesztációi II. </a:t>
            </a:r>
          </a:p>
        </p:txBody>
      </p:sp>
    </p:spTree>
    <p:extLst>
      <p:ext uri="{BB962C8B-B14F-4D97-AF65-F5344CB8AC3E}">
        <p14:creationId xmlns:p14="http://schemas.microsoft.com/office/powerpoint/2010/main" val="191934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066CD0C-4229-4865-9AB3-AC627BF39D2A}"/>
              </a:ext>
            </a:extLst>
          </p:cNvPr>
          <p:cNvSpPr/>
          <p:nvPr/>
        </p:nvSpPr>
        <p:spPr>
          <a:xfrm>
            <a:off x="6478151" y="92897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339E244-CE8F-490E-986E-98BB51EBB350}"/>
              </a:ext>
            </a:extLst>
          </p:cNvPr>
          <p:cNvSpPr/>
          <p:nvPr/>
        </p:nvSpPr>
        <p:spPr>
          <a:xfrm>
            <a:off x="557464" y="890023"/>
            <a:ext cx="11077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r>
              <a:rPr lang="hu-HU" sz="4400" b="1" dirty="0">
                <a:solidFill>
                  <a:srgbClr val="FFFF00"/>
                </a:solidFill>
              </a:rPr>
              <a:t> kardiológiai manifesztációi III.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ECF4FE-FE99-4B5D-9FAE-7E699CD0EE4E}"/>
              </a:ext>
            </a:extLst>
          </p:cNvPr>
          <p:cNvSpPr txBox="1"/>
          <p:nvPr/>
        </p:nvSpPr>
        <p:spPr>
          <a:xfrm>
            <a:off x="410322" y="2707927"/>
            <a:ext cx="11371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FFFF00"/>
                </a:solidFill>
              </a:rPr>
              <a:t>Coronaria </a:t>
            </a:r>
            <a:r>
              <a:rPr lang="hu-HU" sz="2600" b="1" dirty="0" err="1">
                <a:solidFill>
                  <a:srgbClr val="FFFF00"/>
                </a:solidFill>
              </a:rPr>
              <a:t>aneurysma</a:t>
            </a:r>
            <a:endParaRPr lang="hu-HU" sz="2600" b="1" dirty="0">
              <a:solidFill>
                <a:srgbClr val="FFFF00"/>
              </a:solidFill>
            </a:endParaRP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 err="1">
                <a:solidFill>
                  <a:srgbClr val="FFFF00"/>
                </a:solidFill>
              </a:rPr>
              <a:t>Dilatatív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cardiomyopathia</a:t>
            </a:r>
            <a:r>
              <a:rPr lang="hu-HU" sz="2600" b="1" dirty="0">
                <a:solidFill>
                  <a:srgbClr val="FFFF00"/>
                </a:solidFill>
              </a:rPr>
              <a:t> – </a:t>
            </a:r>
            <a:r>
              <a:rPr lang="hu-HU" sz="2600" dirty="0">
                <a:solidFill>
                  <a:srgbClr val="FFFF00"/>
                </a:solidFill>
              </a:rPr>
              <a:t>1990/1991- </a:t>
            </a:r>
            <a:r>
              <a:rPr lang="hu-HU" sz="2600" dirty="0" err="1">
                <a:solidFill>
                  <a:srgbClr val="FFFF00"/>
                </a:solidFill>
              </a:rPr>
              <a:t>ben</a:t>
            </a:r>
            <a:r>
              <a:rPr lang="hu-HU" sz="2600" dirty="0">
                <a:solidFill>
                  <a:srgbClr val="FFFF00"/>
                </a:solidFill>
              </a:rPr>
              <a:t> Stanek és </a:t>
            </a:r>
            <a:r>
              <a:rPr lang="hu-HU" sz="2600" dirty="0" err="1">
                <a:solidFill>
                  <a:srgbClr val="FFFF00"/>
                </a:solidFill>
              </a:rPr>
              <a:t>mtsai</a:t>
            </a:r>
            <a:r>
              <a:rPr lang="hu-HU" sz="2600" dirty="0">
                <a:solidFill>
                  <a:srgbClr val="FFFF00"/>
                </a:solidFill>
              </a:rPr>
              <a:t> vetették fel először a </a:t>
            </a:r>
            <a:r>
              <a:rPr lang="hu-HU" sz="2600" dirty="0" err="1">
                <a:solidFill>
                  <a:srgbClr val="FFFF00"/>
                </a:solidFill>
              </a:rPr>
              <a:t>borreliosis</a:t>
            </a:r>
            <a:r>
              <a:rPr lang="hu-HU" sz="2600" dirty="0">
                <a:solidFill>
                  <a:srgbClr val="FFFF00"/>
                </a:solidFill>
              </a:rPr>
              <a:t> kóroki szerepét</a:t>
            </a:r>
          </a:p>
          <a:p>
            <a:pPr algn="just"/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Endémiás területen észlelt, újkeletű, terápiára rezisztens DCM-ben gondolni kell rá!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Feltételezés</a:t>
            </a:r>
            <a:r>
              <a:rPr lang="hu-HU" sz="2600" b="1" dirty="0">
                <a:solidFill>
                  <a:srgbClr val="FFFF00"/>
                </a:solidFill>
              </a:rPr>
              <a:t>: </a:t>
            </a:r>
            <a:r>
              <a:rPr lang="hu-HU" sz="2600" b="1" dirty="0" err="1">
                <a:solidFill>
                  <a:srgbClr val="FFFF00"/>
                </a:solidFill>
              </a:rPr>
              <a:t>chronikus</a:t>
            </a:r>
            <a:r>
              <a:rPr lang="hu-HU" sz="2600" b="1" dirty="0">
                <a:solidFill>
                  <a:srgbClr val="FFFF00"/>
                </a:solidFill>
              </a:rPr>
              <a:t> gyulladás vagy a </a:t>
            </a:r>
            <a:r>
              <a:rPr lang="hu-HU" sz="2600" b="1" dirty="0" err="1">
                <a:solidFill>
                  <a:srgbClr val="FFFF00"/>
                </a:solidFill>
              </a:rPr>
              <a:t>myocardiumban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perzisztáló</a:t>
            </a:r>
            <a:r>
              <a:rPr lang="hu-HU" sz="2600" b="1" dirty="0">
                <a:solidFill>
                  <a:srgbClr val="FFFF00"/>
                </a:solidFill>
              </a:rPr>
              <a:t> baktérium/antigén </a:t>
            </a:r>
            <a:r>
              <a:rPr lang="hu-HU" sz="2600" b="1" dirty="0" err="1">
                <a:solidFill>
                  <a:srgbClr val="FFFF00"/>
                </a:solidFill>
              </a:rPr>
              <a:t>triggerelt</a:t>
            </a:r>
            <a:r>
              <a:rPr lang="hu-HU" sz="2600" b="1" dirty="0">
                <a:solidFill>
                  <a:srgbClr val="FFFF00"/>
                </a:solidFill>
              </a:rPr>
              <a:t> autoimmun folyamat eredménye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639B051-9A55-41F8-B062-9036F16FA35B}"/>
              </a:ext>
            </a:extLst>
          </p:cNvPr>
          <p:cNvSpPr txBox="1"/>
          <p:nvPr/>
        </p:nvSpPr>
        <p:spPr>
          <a:xfrm>
            <a:off x="4424852" y="1900904"/>
            <a:ext cx="396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FF00"/>
                </a:solidFill>
              </a:rPr>
              <a:t>Késői </a:t>
            </a:r>
            <a:r>
              <a:rPr lang="hu-HU" sz="2800" dirty="0" err="1">
                <a:solidFill>
                  <a:srgbClr val="FFFF00"/>
                </a:solidFill>
              </a:rPr>
              <a:t>disszeminált</a:t>
            </a:r>
            <a:r>
              <a:rPr lang="hu-HU" sz="2800" dirty="0">
                <a:solidFill>
                  <a:srgbClr val="FFFF00"/>
                </a:solidFill>
              </a:rPr>
              <a:t> szakasz</a:t>
            </a:r>
          </a:p>
        </p:txBody>
      </p:sp>
    </p:spTree>
    <p:extLst>
      <p:ext uri="{BB962C8B-B14F-4D97-AF65-F5344CB8AC3E}">
        <p14:creationId xmlns:p14="http://schemas.microsoft.com/office/powerpoint/2010/main" val="57531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EchoWeb - Severe Dilated Cardiomyopat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9902" y="1284718"/>
            <a:ext cx="6892196" cy="514887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33E57CF-D363-4F73-A689-84FA3860C12F}"/>
              </a:ext>
            </a:extLst>
          </p:cNvPr>
          <p:cNvSpPr txBox="1"/>
          <p:nvPr/>
        </p:nvSpPr>
        <p:spPr>
          <a:xfrm>
            <a:off x="1385777" y="265813"/>
            <a:ext cx="942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>
                <a:solidFill>
                  <a:srgbClr val="FFFF00"/>
                </a:solidFill>
              </a:rPr>
              <a:t>Dilatativ</a:t>
            </a:r>
            <a:r>
              <a:rPr lang="hu-HU" sz="4400" b="1" dirty="0">
                <a:solidFill>
                  <a:srgbClr val="FFFF00"/>
                </a:solidFill>
              </a:rPr>
              <a:t> </a:t>
            </a:r>
            <a:r>
              <a:rPr lang="hu-HU" sz="4400" b="1" dirty="0" err="1">
                <a:solidFill>
                  <a:srgbClr val="FFFF00"/>
                </a:solidFill>
              </a:rPr>
              <a:t>cardiopathia</a:t>
            </a:r>
            <a:endParaRPr lang="hu-H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0FC09F-23DB-4E14-BDB7-488CFB3832CC}"/>
              </a:ext>
            </a:extLst>
          </p:cNvPr>
          <p:cNvSpPr txBox="1"/>
          <p:nvPr/>
        </p:nvSpPr>
        <p:spPr>
          <a:xfrm>
            <a:off x="1844695" y="403504"/>
            <a:ext cx="821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carditis</a:t>
            </a:r>
            <a:r>
              <a:rPr lang="hu-HU" sz="4400" b="1" dirty="0">
                <a:solidFill>
                  <a:srgbClr val="FFFF00"/>
                </a:solidFill>
              </a:rPr>
              <a:t> szövettana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7464564-BD28-48C4-A46D-EB3AB0CBEF5A}"/>
              </a:ext>
            </a:extLst>
          </p:cNvPr>
          <p:cNvSpPr txBox="1"/>
          <p:nvPr/>
        </p:nvSpPr>
        <p:spPr>
          <a:xfrm>
            <a:off x="378903" y="1471665"/>
            <a:ext cx="114341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u="sng" dirty="0" err="1">
                <a:solidFill>
                  <a:srgbClr val="FFFF00"/>
                </a:solidFill>
              </a:rPr>
              <a:t>Hyperacut</a:t>
            </a:r>
            <a:r>
              <a:rPr lang="hu-HU" sz="2600" b="1" u="sng" dirty="0">
                <a:solidFill>
                  <a:srgbClr val="FFFF00"/>
                </a:solidFill>
              </a:rPr>
              <a:t> szakban</a:t>
            </a:r>
            <a:r>
              <a:rPr lang="hu-HU" sz="2600" b="1" dirty="0">
                <a:solidFill>
                  <a:srgbClr val="FFFF00"/>
                </a:solidFill>
              </a:rPr>
              <a:t>: </a:t>
            </a:r>
            <a:r>
              <a:rPr lang="hu-HU" sz="2600" dirty="0">
                <a:solidFill>
                  <a:srgbClr val="FFFF00"/>
                </a:solidFill>
              </a:rPr>
              <a:t>diffúz </a:t>
            </a:r>
            <a:r>
              <a:rPr lang="hu-HU" sz="2600" dirty="0" err="1">
                <a:solidFill>
                  <a:srgbClr val="FFFF00"/>
                </a:solidFill>
              </a:rPr>
              <a:t>lymphocytás</a:t>
            </a:r>
            <a:r>
              <a:rPr lang="hu-HU" sz="2600" dirty="0">
                <a:solidFill>
                  <a:srgbClr val="FFFF00"/>
                </a:solidFill>
              </a:rPr>
              <a:t> és </a:t>
            </a:r>
            <a:r>
              <a:rPr lang="hu-HU" sz="2600" dirty="0" err="1">
                <a:solidFill>
                  <a:srgbClr val="FFFF00"/>
                </a:solidFill>
              </a:rPr>
              <a:t>plasmasejtes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interstritialis</a:t>
            </a:r>
            <a:r>
              <a:rPr lang="hu-HU" sz="2600">
                <a:solidFill>
                  <a:srgbClr val="FFFF00"/>
                </a:solidFill>
              </a:rPr>
              <a:t> infiltráció, a </a:t>
            </a:r>
            <a:r>
              <a:rPr lang="hu-HU" sz="2600" dirty="0" err="1">
                <a:solidFill>
                  <a:srgbClr val="FFFF00"/>
                </a:solidFill>
              </a:rPr>
              <a:t>myocardiumban</a:t>
            </a:r>
            <a:r>
              <a:rPr lang="hu-HU" sz="2600" dirty="0">
                <a:solidFill>
                  <a:srgbClr val="FFFF00"/>
                </a:solidFill>
              </a:rPr>
              <a:t> elszórtan néhány </a:t>
            </a:r>
            <a:r>
              <a:rPr lang="hu-HU" sz="2600" dirty="0" err="1">
                <a:solidFill>
                  <a:srgbClr val="FFFF00"/>
                </a:solidFill>
              </a:rPr>
              <a:t>macrophag</a:t>
            </a:r>
            <a:r>
              <a:rPr lang="hu-HU" sz="2600" dirty="0">
                <a:solidFill>
                  <a:srgbClr val="FFFF00"/>
                </a:solidFill>
              </a:rPr>
              <a:t>, az </a:t>
            </a:r>
            <a:r>
              <a:rPr lang="hu-HU" sz="2600" dirty="0" err="1">
                <a:solidFill>
                  <a:srgbClr val="FFFF00"/>
                </a:solidFill>
              </a:rPr>
              <a:t>endocardium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oedemás</a:t>
            </a:r>
            <a:r>
              <a:rPr lang="hu-HU" sz="2600" dirty="0">
                <a:solidFill>
                  <a:srgbClr val="FFFF00"/>
                </a:solidFill>
              </a:rPr>
              <a:t> – a </a:t>
            </a:r>
            <a:r>
              <a:rPr lang="hu-HU" sz="2600" dirty="0" err="1">
                <a:solidFill>
                  <a:srgbClr val="FFFF00"/>
                </a:solidFill>
              </a:rPr>
              <a:t>lymphocyták</a:t>
            </a:r>
            <a:r>
              <a:rPr lang="hu-HU" sz="2600" dirty="0">
                <a:solidFill>
                  <a:srgbClr val="FFFF00"/>
                </a:solidFill>
              </a:rPr>
              <a:t> és </a:t>
            </a:r>
            <a:r>
              <a:rPr lang="hu-HU" sz="2600" dirty="0" err="1">
                <a:solidFill>
                  <a:srgbClr val="FFFF00"/>
                </a:solidFill>
              </a:rPr>
              <a:t>plasmasejtek</a:t>
            </a:r>
            <a:r>
              <a:rPr lang="hu-HU" sz="2600" dirty="0">
                <a:solidFill>
                  <a:srgbClr val="FFFF00"/>
                </a:solidFill>
              </a:rPr>
              <a:t> különböző vastagságú felrakódása jellemzően </a:t>
            </a:r>
            <a:r>
              <a:rPr lang="hu-HU" sz="2600" dirty="0" err="1">
                <a:solidFill>
                  <a:srgbClr val="FFFF00"/>
                </a:solidFill>
              </a:rPr>
              <a:t>plaque</a:t>
            </a:r>
            <a:r>
              <a:rPr lang="hu-HU" sz="2600" dirty="0">
                <a:solidFill>
                  <a:srgbClr val="FFFF00"/>
                </a:solidFill>
              </a:rPr>
              <a:t> vagy szalagszerű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A szívizomrostok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necrosisa</a:t>
            </a:r>
            <a:r>
              <a:rPr lang="hu-HU" sz="2600" dirty="0">
                <a:solidFill>
                  <a:srgbClr val="FFFF00"/>
                </a:solidFill>
              </a:rPr>
              <a:t> is előfordul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A </a:t>
            </a:r>
            <a:r>
              <a:rPr lang="hu-HU" sz="2600" b="1" u="sng" dirty="0">
                <a:solidFill>
                  <a:srgbClr val="FFFF00"/>
                </a:solidFill>
              </a:rPr>
              <a:t>kiserek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megvastagodnak – </a:t>
            </a:r>
            <a:r>
              <a:rPr lang="hu-HU" sz="2600" dirty="0" err="1">
                <a:solidFill>
                  <a:srgbClr val="FFFF00"/>
                </a:solidFill>
              </a:rPr>
              <a:t>mononucleralis</a:t>
            </a:r>
            <a:r>
              <a:rPr lang="hu-HU" sz="2600" dirty="0">
                <a:solidFill>
                  <a:srgbClr val="FFFF00"/>
                </a:solidFill>
              </a:rPr>
              <a:t> sejtek </a:t>
            </a:r>
            <a:r>
              <a:rPr lang="hu-HU" sz="2600" dirty="0" err="1">
                <a:solidFill>
                  <a:srgbClr val="FFFF00"/>
                </a:solidFill>
              </a:rPr>
              <a:t>infiltrálják</a:t>
            </a:r>
            <a:r>
              <a:rPr lang="hu-HU" sz="2600" dirty="0">
                <a:solidFill>
                  <a:srgbClr val="FFFF00"/>
                </a:solidFill>
              </a:rPr>
              <a:t>, az </a:t>
            </a:r>
            <a:r>
              <a:rPr lang="hu-HU" sz="2600" dirty="0" err="1">
                <a:solidFill>
                  <a:srgbClr val="FFFF00"/>
                </a:solidFill>
              </a:rPr>
              <a:t>endothel</a:t>
            </a:r>
            <a:r>
              <a:rPr lang="hu-HU" sz="2600" dirty="0">
                <a:solidFill>
                  <a:srgbClr val="FFFF00"/>
                </a:solidFill>
              </a:rPr>
              <a:t> sejtek megduzzadnak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A </a:t>
            </a:r>
            <a:r>
              <a:rPr lang="hu-HU" sz="2600" b="1" u="sng" dirty="0">
                <a:solidFill>
                  <a:srgbClr val="FFFF00"/>
                </a:solidFill>
              </a:rPr>
              <a:t>nagyobb </a:t>
            </a:r>
            <a:r>
              <a:rPr lang="hu-HU" sz="2600" b="1" u="sng" dirty="0" err="1">
                <a:solidFill>
                  <a:srgbClr val="FFFF00"/>
                </a:solidFill>
              </a:rPr>
              <a:t>ereknél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adventitialis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infiltratio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reticulin</a:t>
            </a:r>
            <a:r>
              <a:rPr lang="hu-HU" sz="2600" dirty="0">
                <a:solidFill>
                  <a:srgbClr val="FFFF00"/>
                </a:solidFill>
              </a:rPr>
              <a:t> rost csökkenés, kollagén </a:t>
            </a:r>
            <a:r>
              <a:rPr lang="hu-HU" sz="2600" dirty="0" err="1">
                <a:solidFill>
                  <a:srgbClr val="FFFF00"/>
                </a:solidFill>
              </a:rPr>
              <a:t>depozitumok</a:t>
            </a:r>
            <a:r>
              <a:rPr lang="hu-HU" sz="2600" dirty="0">
                <a:solidFill>
                  <a:srgbClr val="FFFF00"/>
                </a:solidFill>
              </a:rPr>
              <a:t> kialakulása jellemző</a:t>
            </a:r>
          </a:p>
          <a:p>
            <a:pPr algn="just"/>
            <a:endParaRPr lang="hu-HU" sz="2600" u="sng" dirty="0">
              <a:solidFill>
                <a:srgbClr val="FFFF00"/>
              </a:solidFill>
            </a:endParaRP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Késői szakban </a:t>
            </a:r>
            <a:r>
              <a:rPr lang="hu-HU" sz="2600" dirty="0">
                <a:solidFill>
                  <a:srgbClr val="FFFF00"/>
                </a:solidFill>
              </a:rPr>
              <a:t>az </a:t>
            </a:r>
            <a:r>
              <a:rPr lang="hu-HU" sz="2600" dirty="0" err="1">
                <a:solidFill>
                  <a:srgbClr val="FFFF00"/>
                </a:solidFill>
              </a:rPr>
              <a:t>interstritialis</a:t>
            </a:r>
            <a:r>
              <a:rPr lang="hu-HU" sz="2600" dirty="0">
                <a:solidFill>
                  <a:srgbClr val="FFFF00"/>
                </a:solidFill>
              </a:rPr>
              <a:t> kötőszövet </a:t>
            </a:r>
            <a:r>
              <a:rPr lang="hu-HU" sz="2600" dirty="0" err="1">
                <a:solidFill>
                  <a:srgbClr val="FFFF00"/>
                </a:solidFill>
              </a:rPr>
              <a:t>proliferációja</a:t>
            </a:r>
            <a:r>
              <a:rPr lang="hu-HU" sz="2600" dirty="0">
                <a:solidFill>
                  <a:srgbClr val="FFFF00"/>
                </a:solidFill>
              </a:rPr>
              <a:t>, a szívizomrostok </a:t>
            </a:r>
            <a:r>
              <a:rPr lang="hu-HU" sz="2600" dirty="0" err="1">
                <a:solidFill>
                  <a:srgbClr val="FFFF00"/>
                </a:solidFill>
              </a:rPr>
              <a:t>kiterjedtebb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necrosisa</a:t>
            </a:r>
            <a:r>
              <a:rPr lang="hu-HU" sz="2600" dirty="0">
                <a:solidFill>
                  <a:srgbClr val="FFFF00"/>
                </a:solidFill>
              </a:rPr>
              <a:t>, az </a:t>
            </a:r>
            <a:r>
              <a:rPr lang="hu-HU" sz="2600" dirty="0" err="1">
                <a:solidFill>
                  <a:srgbClr val="FFFF00"/>
                </a:solidFill>
              </a:rPr>
              <a:t>endocardialis</a:t>
            </a:r>
            <a:r>
              <a:rPr lang="hu-HU" sz="2600" dirty="0">
                <a:solidFill>
                  <a:srgbClr val="FFFF00"/>
                </a:solidFill>
              </a:rPr>
              <a:t> és </a:t>
            </a:r>
            <a:r>
              <a:rPr lang="hu-HU" sz="2600" dirty="0" err="1">
                <a:solidFill>
                  <a:srgbClr val="FFFF00"/>
                </a:solidFill>
              </a:rPr>
              <a:t>interstritialis</a:t>
            </a:r>
            <a:r>
              <a:rPr lang="hu-HU" sz="2600" dirty="0">
                <a:solidFill>
                  <a:srgbClr val="FFFF00"/>
                </a:solidFill>
              </a:rPr>
              <a:t> régió </a:t>
            </a:r>
            <a:r>
              <a:rPr lang="hu-HU" sz="2600" dirty="0" err="1">
                <a:solidFill>
                  <a:srgbClr val="FFFF00"/>
                </a:solidFill>
              </a:rPr>
              <a:t>fibrosisa</a:t>
            </a:r>
            <a:r>
              <a:rPr lang="hu-HU" sz="2600" dirty="0">
                <a:solidFill>
                  <a:srgbClr val="FFFF00"/>
                </a:solidFill>
              </a:rPr>
              <a:t> alakulhat ki</a:t>
            </a:r>
            <a:r>
              <a:rPr lang="hu-HU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57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3C4C40A-F167-48F5-8003-1941882E1428}"/>
              </a:ext>
            </a:extLst>
          </p:cNvPr>
          <p:cNvSpPr txBox="1"/>
          <p:nvPr/>
        </p:nvSpPr>
        <p:spPr>
          <a:xfrm>
            <a:off x="346840" y="2385848"/>
            <a:ext cx="115929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4400" b="1" dirty="0">
                <a:solidFill>
                  <a:srgbClr val="FFFF00"/>
                </a:solidFill>
              </a:rPr>
              <a:t>Nincs definitív, tényeken alapuló irányelv a Lyme </a:t>
            </a:r>
            <a:r>
              <a:rPr lang="hu-HU" sz="4400" b="1" dirty="0" err="1">
                <a:solidFill>
                  <a:srgbClr val="FFFF00"/>
                </a:solidFill>
              </a:rPr>
              <a:t>carditis</a:t>
            </a:r>
            <a:r>
              <a:rPr lang="hu-HU" sz="4400" b="1" dirty="0">
                <a:solidFill>
                  <a:srgbClr val="FFFF00"/>
                </a:solidFill>
              </a:rPr>
              <a:t> diagnózisának felállítására és a kezelési stratégia meghatározására!</a:t>
            </a:r>
          </a:p>
        </p:txBody>
      </p:sp>
    </p:spTree>
    <p:extLst>
      <p:ext uri="{BB962C8B-B14F-4D97-AF65-F5344CB8AC3E}">
        <p14:creationId xmlns:p14="http://schemas.microsoft.com/office/powerpoint/2010/main" val="1767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1DE46B-5195-4C21-AB2B-9BC85E80BE29}"/>
              </a:ext>
            </a:extLst>
          </p:cNvPr>
          <p:cNvSpPr txBox="1"/>
          <p:nvPr/>
        </p:nvSpPr>
        <p:spPr>
          <a:xfrm>
            <a:off x="871210" y="536881"/>
            <a:ext cx="10092267" cy="769441"/>
          </a:xfrm>
          <a:prstGeom prst="rect">
            <a:avLst/>
          </a:prstGeom>
          <a:solidFill>
            <a:srgbClr val="0053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r>
              <a:rPr lang="hu-HU" sz="4400" b="1" dirty="0">
                <a:solidFill>
                  <a:srgbClr val="FFFF00"/>
                </a:solidFill>
              </a:rPr>
              <a:t> – történeti áttekintés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3E506A5-EB60-4F9C-A5E9-FE6A08F5B0DC}"/>
              </a:ext>
            </a:extLst>
          </p:cNvPr>
          <p:cNvSpPr txBox="1"/>
          <p:nvPr/>
        </p:nvSpPr>
        <p:spPr>
          <a:xfrm>
            <a:off x="335561" y="1675003"/>
            <a:ext cx="115348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1909 – 1921. </a:t>
            </a:r>
            <a:r>
              <a:rPr lang="hu-HU" sz="2600" dirty="0" err="1">
                <a:solidFill>
                  <a:srgbClr val="FFFF00"/>
                </a:solidFill>
              </a:rPr>
              <a:t>Erythema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migrans</a:t>
            </a:r>
            <a:r>
              <a:rPr lang="hu-HU" sz="2600" dirty="0">
                <a:solidFill>
                  <a:srgbClr val="FFFF00"/>
                </a:solidFill>
              </a:rPr>
              <a:t> - </a:t>
            </a:r>
            <a:r>
              <a:rPr lang="hu-HU" sz="2600" b="1" dirty="0">
                <a:solidFill>
                  <a:srgbClr val="FFFF00"/>
                </a:solidFill>
              </a:rPr>
              <a:t>Arvid </a:t>
            </a:r>
            <a:r>
              <a:rPr lang="hu-HU" sz="2600" b="1" dirty="0" err="1">
                <a:solidFill>
                  <a:srgbClr val="FFFF00"/>
                </a:solidFill>
              </a:rPr>
              <a:t>Afzelius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1922. </a:t>
            </a:r>
            <a:r>
              <a:rPr lang="hu-HU" sz="2600" dirty="0" err="1">
                <a:solidFill>
                  <a:srgbClr val="FFFF00"/>
                </a:solidFill>
              </a:rPr>
              <a:t>Erythema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migrans</a:t>
            </a:r>
            <a:r>
              <a:rPr lang="hu-HU" sz="2600" dirty="0">
                <a:solidFill>
                  <a:srgbClr val="FFFF00"/>
                </a:solidFill>
              </a:rPr>
              <a:t> + </a:t>
            </a:r>
            <a:r>
              <a:rPr lang="hu-HU" sz="2600" dirty="0" err="1">
                <a:solidFill>
                  <a:srgbClr val="FFFF00"/>
                </a:solidFill>
              </a:rPr>
              <a:t>meningopolyneuritis</a:t>
            </a:r>
            <a:r>
              <a:rPr lang="hu-HU" sz="2600" dirty="0">
                <a:solidFill>
                  <a:srgbClr val="FFFF00"/>
                </a:solidFill>
              </a:rPr>
              <a:t> - </a:t>
            </a:r>
            <a:r>
              <a:rPr lang="hu-HU" sz="2600" b="1" dirty="0" err="1">
                <a:solidFill>
                  <a:srgbClr val="FFFF00"/>
                </a:solidFill>
              </a:rPr>
              <a:t>Garin</a:t>
            </a:r>
            <a:r>
              <a:rPr lang="hu-HU" sz="2600" b="1" dirty="0">
                <a:solidFill>
                  <a:srgbClr val="FFFF00"/>
                </a:solidFill>
              </a:rPr>
              <a:t> és </a:t>
            </a:r>
            <a:r>
              <a:rPr lang="hu-HU" sz="2600" b="1" dirty="0" err="1">
                <a:solidFill>
                  <a:srgbClr val="FFFF00"/>
                </a:solidFill>
              </a:rPr>
              <a:t>Bujadoux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1922. </a:t>
            </a:r>
            <a:r>
              <a:rPr lang="hu-HU" sz="2600" dirty="0" err="1">
                <a:solidFill>
                  <a:srgbClr val="FFFF00"/>
                </a:solidFill>
              </a:rPr>
              <a:t>Erythema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migrans</a:t>
            </a:r>
            <a:r>
              <a:rPr lang="hu-HU" sz="2600" dirty="0">
                <a:solidFill>
                  <a:srgbClr val="FFFF00"/>
                </a:solidFill>
              </a:rPr>
              <a:t> + </a:t>
            </a:r>
            <a:r>
              <a:rPr lang="hu-HU" sz="2600" dirty="0" err="1">
                <a:solidFill>
                  <a:srgbClr val="FFFF00"/>
                </a:solidFill>
              </a:rPr>
              <a:t>meningoencephalitis</a:t>
            </a:r>
            <a:r>
              <a:rPr lang="hu-HU" sz="2600" dirty="0">
                <a:solidFill>
                  <a:srgbClr val="FFFF00"/>
                </a:solidFill>
              </a:rPr>
              <a:t> - </a:t>
            </a:r>
            <a:r>
              <a:rPr lang="hu-HU" sz="2600" b="1" dirty="0" err="1">
                <a:solidFill>
                  <a:srgbClr val="FFFF00"/>
                </a:solidFill>
              </a:rPr>
              <a:t>Hellerström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1944. </a:t>
            </a:r>
            <a:r>
              <a:rPr lang="hu-HU" sz="2600" dirty="0" err="1">
                <a:solidFill>
                  <a:srgbClr val="FFFF00"/>
                </a:solidFill>
              </a:rPr>
              <a:t>Erythema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migrans</a:t>
            </a:r>
            <a:r>
              <a:rPr lang="hu-HU" sz="2600" dirty="0">
                <a:solidFill>
                  <a:srgbClr val="FFFF00"/>
                </a:solidFill>
              </a:rPr>
              <a:t> + </a:t>
            </a:r>
            <a:r>
              <a:rPr lang="hu-HU" sz="2600" dirty="0" err="1">
                <a:solidFill>
                  <a:srgbClr val="FFFF00"/>
                </a:solidFill>
              </a:rPr>
              <a:t>radicularis</a:t>
            </a:r>
            <a:r>
              <a:rPr lang="hu-HU" sz="2600" dirty="0">
                <a:solidFill>
                  <a:srgbClr val="FFFF00"/>
                </a:solidFill>
              </a:rPr>
              <a:t> fájdalom + krónikus </a:t>
            </a:r>
            <a:r>
              <a:rPr lang="hu-HU" sz="2600" dirty="0" err="1">
                <a:solidFill>
                  <a:srgbClr val="FFFF00"/>
                </a:solidFill>
              </a:rPr>
              <a:t>lymphocytás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meningitis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</a:p>
          <a:p>
            <a:r>
              <a:rPr lang="hu-HU" sz="2600" dirty="0">
                <a:solidFill>
                  <a:srgbClr val="FFFF00"/>
                </a:solidFill>
              </a:rPr>
              <a:t>    </a:t>
            </a:r>
            <a:r>
              <a:rPr lang="hu-HU" sz="2600" b="1" dirty="0">
                <a:solidFill>
                  <a:srgbClr val="FFFF00"/>
                </a:solidFill>
              </a:rPr>
              <a:t>       </a:t>
            </a:r>
            <a:r>
              <a:rPr lang="hu-HU" sz="2600" b="1" dirty="0" err="1">
                <a:solidFill>
                  <a:srgbClr val="FFFF00"/>
                </a:solidFill>
              </a:rPr>
              <a:t>Bannwarth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1948. </a:t>
            </a:r>
            <a:r>
              <a:rPr lang="hu-HU" sz="2600" dirty="0" err="1">
                <a:solidFill>
                  <a:srgbClr val="FFFF00"/>
                </a:solidFill>
              </a:rPr>
              <a:t>Spirocheta</a:t>
            </a:r>
            <a:r>
              <a:rPr lang="hu-HU" sz="2600" dirty="0">
                <a:solidFill>
                  <a:srgbClr val="FFFF00"/>
                </a:solidFill>
              </a:rPr>
              <a:t> szerű struktúrák azonosítása bőrből -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Lennhoff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1962, 1965. </a:t>
            </a:r>
            <a:r>
              <a:rPr lang="hu-HU" sz="2600" dirty="0">
                <a:solidFill>
                  <a:srgbClr val="FFFF00"/>
                </a:solidFill>
              </a:rPr>
              <a:t>Lyme </a:t>
            </a:r>
            <a:r>
              <a:rPr lang="hu-HU" sz="2600" dirty="0" err="1">
                <a:solidFill>
                  <a:srgbClr val="FFFF00"/>
                </a:solidFill>
              </a:rPr>
              <a:t>carditises</a:t>
            </a:r>
            <a:r>
              <a:rPr lang="hu-HU" sz="2600" dirty="0">
                <a:solidFill>
                  <a:srgbClr val="FFFF00"/>
                </a:solidFill>
              </a:rPr>
              <a:t> esetek ismertetése -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Cape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Cod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1970. </a:t>
            </a:r>
            <a:r>
              <a:rPr lang="hu-HU" sz="2600" dirty="0">
                <a:solidFill>
                  <a:srgbClr val="FFFF00"/>
                </a:solidFill>
              </a:rPr>
              <a:t>Első eset bemutatás - </a:t>
            </a:r>
            <a:r>
              <a:rPr lang="hu-HU" sz="2600" b="1" dirty="0" err="1">
                <a:solidFill>
                  <a:srgbClr val="FFFF00"/>
                </a:solidFill>
              </a:rPr>
              <a:t>Scrimenti</a:t>
            </a:r>
            <a:r>
              <a:rPr lang="hu-HU" sz="2600" b="1" dirty="0">
                <a:solidFill>
                  <a:srgbClr val="FFFF00"/>
                </a:solidFill>
              </a:rPr>
              <a:t> (Wisconsin)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1974-1975. </a:t>
            </a:r>
            <a:r>
              <a:rPr lang="hu-HU" sz="2600" dirty="0">
                <a:solidFill>
                  <a:srgbClr val="FFFF00"/>
                </a:solidFill>
              </a:rPr>
              <a:t>között halmozott </a:t>
            </a:r>
            <a:r>
              <a:rPr lang="hu-HU" sz="2600" dirty="0" err="1">
                <a:solidFill>
                  <a:srgbClr val="FFFF00"/>
                </a:solidFill>
              </a:rPr>
              <a:t>arthritis</a:t>
            </a:r>
            <a:r>
              <a:rPr lang="hu-HU" sz="2600" dirty="0">
                <a:solidFill>
                  <a:srgbClr val="FFFF00"/>
                </a:solidFill>
              </a:rPr>
              <a:t> - </a:t>
            </a:r>
            <a:r>
              <a:rPr lang="hu-HU" sz="2600" b="1" dirty="0">
                <a:solidFill>
                  <a:srgbClr val="FFFF00"/>
                </a:solidFill>
              </a:rPr>
              <a:t>Lyme városában (</a:t>
            </a:r>
            <a:r>
              <a:rPr lang="hu-HU" sz="2600" b="1" dirty="0" err="1">
                <a:solidFill>
                  <a:srgbClr val="FFFF00"/>
                </a:solidFill>
              </a:rPr>
              <a:t>Cunnecticut</a:t>
            </a:r>
            <a:r>
              <a:rPr lang="hu-HU" sz="2600" b="1" dirty="0">
                <a:solidFill>
                  <a:srgbClr val="FFFF00"/>
                </a:solidFill>
              </a:rPr>
              <a:t>)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1977. </a:t>
            </a:r>
            <a:r>
              <a:rPr lang="hu-HU" sz="2600" dirty="0">
                <a:solidFill>
                  <a:srgbClr val="FFFF00"/>
                </a:solidFill>
              </a:rPr>
              <a:t>A betegség karakterizálása - </a:t>
            </a:r>
            <a:r>
              <a:rPr lang="hu-HU" sz="2600" b="1" dirty="0" err="1">
                <a:solidFill>
                  <a:srgbClr val="FFFF00"/>
                </a:solidFill>
              </a:rPr>
              <a:t>Steere</a:t>
            </a:r>
            <a:r>
              <a:rPr lang="hu-HU" sz="2600" b="1" dirty="0">
                <a:solidFill>
                  <a:srgbClr val="FFFF00"/>
                </a:solidFill>
              </a:rPr>
              <a:t> és </a:t>
            </a:r>
            <a:r>
              <a:rPr lang="hu-HU" sz="2600" b="1" dirty="0" err="1">
                <a:solidFill>
                  <a:srgbClr val="FFFF00"/>
                </a:solidFill>
              </a:rPr>
              <a:t>mtsai</a:t>
            </a:r>
            <a:r>
              <a:rPr lang="hu-HU" sz="2600" b="1" dirty="0">
                <a:solidFill>
                  <a:srgbClr val="FFFF00"/>
                </a:solidFill>
              </a:rPr>
              <a:t> (Yale egyetem) </a:t>
            </a:r>
          </a:p>
          <a:p>
            <a:r>
              <a:rPr lang="hu-HU" sz="2600" b="1" dirty="0">
                <a:solidFill>
                  <a:srgbClr val="FFFF00"/>
                </a:solidFill>
              </a:rPr>
              <a:t>1980. Lyme betegség kardiológiai manifesztációjának első közlése - </a:t>
            </a:r>
            <a:r>
              <a:rPr lang="hu-HU" sz="2600" b="1" dirty="0" err="1">
                <a:solidFill>
                  <a:srgbClr val="FFFF00"/>
                </a:solidFill>
              </a:rPr>
              <a:t>Steere</a:t>
            </a:r>
            <a:r>
              <a:rPr lang="hu-HU" sz="2600" b="1" dirty="0">
                <a:solidFill>
                  <a:srgbClr val="FFFF00"/>
                </a:solidFill>
              </a:rPr>
              <a:t> és </a:t>
            </a:r>
            <a:r>
              <a:rPr lang="hu-HU" sz="2600" b="1" dirty="0" err="1">
                <a:solidFill>
                  <a:srgbClr val="FFFF00"/>
                </a:solidFill>
              </a:rPr>
              <a:t>mtsai</a:t>
            </a:r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1982. </a:t>
            </a:r>
            <a:r>
              <a:rPr lang="hu-HU" sz="2600" dirty="0">
                <a:solidFill>
                  <a:srgbClr val="FFFF00"/>
                </a:solidFill>
              </a:rPr>
              <a:t>Kullancsból </a:t>
            </a:r>
            <a:r>
              <a:rPr lang="hu-HU" sz="2600" dirty="0" err="1">
                <a:solidFill>
                  <a:srgbClr val="FFFF00"/>
                </a:solidFill>
              </a:rPr>
              <a:t>spirocheta</a:t>
            </a:r>
            <a:r>
              <a:rPr lang="hu-HU" sz="2600" dirty="0">
                <a:solidFill>
                  <a:srgbClr val="FFFF00"/>
                </a:solidFill>
              </a:rPr>
              <a:t> izolálása –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Burgdorfer</a:t>
            </a:r>
            <a:r>
              <a:rPr lang="hu-HU" sz="2600" b="1" dirty="0">
                <a:solidFill>
                  <a:srgbClr val="FFFF00"/>
                </a:solidFill>
              </a:rPr>
              <a:t> és </a:t>
            </a:r>
            <a:r>
              <a:rPr lang="hu-HU" sz="2600" b="1" dirty="0" err="1">
                <a:solidFill>
                  <a:srgbClr val="FFFF00"/>
                </a:solidFill>
              </a:rPr>
              <a:t>mtsai</a:t>
            </a:r>
            <a:endParaRPr lang="hu-H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0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BC5F92A-CA28-4BCF-BA6F-8D0FCE17E0E1}"/>
              </a:ext>
            </a:extLst>
          </p:cNvPr>
          <p:cNvSpPr txBox="1"/>
          <p:nvPr/>
        </p:nvSpPr>
        <p:spPr>
          <a:xfrm>
            <a:off x="1044135" y="342900"/>
            <a:ext cx="102755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>
                <a:solidFill>
                  <a:srgbClr val="FFFF00"/>
                </a:solidFill>
              </a:rPr>
              <a:t>Suspicious</a:t>
            </a:r>
            <a:r>
              <a:rPr lang="hu-HU" sz="4400" b="1" dirty="0">
                <a:solidFill>
                  <a:srgbClr val="FFFF00"/>
                </a:solidFill>
              </a:rPr>
              <a:t> Index in Lyme </a:t>
            </a:r>
            <a:r>
              <a:rPr lang="hu-HU" sz="4400" b="1" dirty="0" err="1">
                <a:solidFill>
                  <a:srgbClr val="FFFF00"/>
                </a:solidFill>
              </a:rPr>
              <a:t>Carditis</a:t>
            </a:r>
            <a:endParaRPr lang="hu-HU" sz="4400" b="1" dirty="0">
              <a:solidFill>
                <a:srgbClr val="FFFF00"/>
              </a:solidFill>
            </a:endParaRPr>
          </a:p>
          <a:p>
            <a:pPr algn="ctr"/>
            <a:r>
              <a:rPr lang="hu-HU" sz="3200" b="1" dirty="0">
                <a:solidFill>
                  <a:srgbClr val="FFFF00"/>
                </a:solidFill>
              </a:rPr>
              <a:t>(SILC </a:t>
            </a:r>
            <a:r>
              <a:rPr lang="hu-HU" sz="3200" b="1" dirty="0" err="1">
                <a:solidFill>
                  <a:srgbClr val="FFFF00"/>
                </a:solidFill>
              </a:rPr>
              <a:t>Score</a:t>
            </a:r>
            <a:r>
              <a:rPr lang="hu-HU" sz="3200" b="1" dirty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hu-HU" b="1" dirty="0" err="1">
                <a:solidFill>
                  <a:srgbClr val="FFFF00"/>
                </a:solidFill>
              </a:rPr>
              <a:t>Sensitivitás</a:t>
            </a:r>
            <a:r>
              <a:rPr lang="hu-HU" b="1" dirty="0">
                <a:solidFill>
                  <a:srgbClr val="FFFF00"/>
                </a:solidFill>
              </a:rPr>
              <a:t>: 93 %</a:t>
            </a: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A648EE3A-F94A-4F1A-BAAE-BD7449131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32972"/>
              </p:ext>
            </p:extLst>
          </p:nvPr>
        </p:nvGraphicFramePr>
        <p:xfrm>
          <a:off x="2107999" y="2139851"/>
          <a:ext cx="8349155" cy="248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519">
                  <a:extLst>
                    <a:ext uri="{9D8B030D-6E8A-4147-A177-3AD203B41FA5}">
                      <a16:colId xmlns:a16="http://schemas.microsoft.com/office/drawing/2014/main" val="3743553981"/>
                    </a:ext>
                  </a:extLst>
                </a:gridCol>
                <a:gridCol w="4343636">
                  <a:extLst>
                    <a:ext uri="{9D8B030D-6E8A-4147-A177-3AD203B41FA5}">
                      <a16:colId xmlns:a16="http://schemas.microsoft.com/office/drawing/2014/main" val="45224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Tünetek , EKG eltérés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2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1067372"/>
                  </a:ext>
                </a:extLst>
              </a:tr>
              <a:tr h="639778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Szabadtéri tevékenység/endémiás terület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1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3688732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Férfi (</a:t>
                      </a:r>
                      <a:r>
                        <a:rPr lang="hu-HU" b="1" dirty="0" err="1">
                          <a:solidFill>
                            <a:srgbClr val="002060"/>
                          </a:solidFill>
                        </a:rPr>
                        <a:t>férfi:nő</a:t>
                      </a:r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 – 3:1)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1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6146070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Kullancs csípés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3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7271523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Kor &lt;50 év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1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8146175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ECM (40%-ban)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4 pont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3661608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1ED7D9C6-2A1B-44BD-B76E-88C4A5BF9995}"/>
              </a:ext>
            </a:extLst>
          </p:cNvPr>
          <p:cNvSpPr txBox="1"/>
          <p:nvPr/>
        </p:nvSpPr>
        <p:spPr>
          <a:xfrm>
            <a:off x="4084662" y="4952937"/>
            <a:ext cx="43958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FF00"/>
                </a:solidFill>
              </a:rPr>
              <a:t>Alacsony rizikó:	0-2 pont</a:t>
            </a:r>
          </a:p>
          <a:p>
            <a:r>
              <a:rPr lang="hu-HU" sz="2800" b="1" dirty="0">
                <a:solidFill>
                  <a:srgbClr val="FFFF00"/>
                </a:solidFill>
              </a:rPr>
              <a:t>Közepes rizikó:	3-6 pont</a:t>
            </a:r>
          </a:p>
          <a:p>
            <a:r>
              <a:rPr lang="hu-HU" sz="2800" b="1" dirty="0">
                <a:solidFill>
                  <a:srgbClr val="FFFF00"/>
                </a:solidFill>
              </a:rPr>
              <a:t>Magas rizikó:	7-12 pont</a:t>
            </a:r>
          </a:p>
          <a:p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A1B0100-E6A4-445F-9483-63EDB3E96057}"/>
              </a:ext>
            </a:extLst>
          </p:cNvPr>
          <p:cNvSpPr txBox="1"/>
          <p:nvPr/>
        </p:nvSpPr>
        <p:spPr>
          <a:xfrm>
            <a:off x="371475" y="6330434"/>
            <a:ext cx="170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JACC 2019</a:t>
            </a:r>
          </a:p>
        </p:txBody>
      </p:sp>
    </p:spTree>
    <p:extLst>
      <p:ext uri="{BB962C8B-B14F-4D97-AF65-F5344CB8AC3E}">
        <p14:creationId xmlns:p14="http://schemas.microsoft.com/office/powerpoint/2010/main" val="335681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08E3C27-78C9-4F2F-B9C8-FE53C6F65521}"/>
              </a:ext>
            </a:extLst>
          </p:cNvPr>
          <p:cNvSpPr txBox="1"/>
          <p:nvPr/>
        </p:nvSpPr>
        <p:spPr>
          <a:xfrm>
            <a:off x="1142345" y="186683"/>
            <a:ext cx="9877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Intravénás és per </a:t>
            </a:r>
            <a:r>
              <a:rPr lang="hu-HU" sz="4400" b="1" dirty="0" err="1">
                <a:solidFill>
                  <a:srgbClr val="FFFF00"/>
                </a:solidFill>
              </a:rPr>
              <a:t>os</a:t>
            </a:r>
            <a:r>
              <a:rPr lang="hu-HU" sz="4400" b="1" dirty="0">
                <a:solidFill>
                  <a:srgbClr val="FFFF00"/>
                </a:solidFill>
              </a:rPr>
              <a:t> antibiotikus kezelés Lyme </a:t>
            </a:r>
            <a:r>
              <a:rPr lang="hu-HU" sz="4400" b="1" dirty="0" err="1">
                <a:solidFill>
                  <a:srgbClr val="FFFF00"/>
                </a:solidFill>
              </a:rPr>
              <a:t>carditises</a:t>
            </a:r>
            <a:r>
              <a:rPr lang="hu-HU" sz="4400" b="1" dirty="0">
                <a:solidFill>
                  <a:srgbClr val="FFFF00"/>
                </a:solidFill>
              </a:rPr>
              <a:t> felnőttekben </a:t>
            </a: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3A52DB87-6E29-4A40-8BFF-3B4AB31B8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83349"/>
              </p:ext>
            </p:extLst>
          </p:nvPr>
        </p:nvGraphicFramePr>
        <p:xfrm>
          <a:off x="1365352" y="2291291"/>
          <a:ext cx="9397234" cy="377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47">
                  <a:extLst>
                    <a:ext uri="{9D8B030D-6E8A-4147-A177-3AD203B41FA5}">
                      <a16:colId xmlns:a16="http://schemas.microsoft.com/office/drawing/2014/main" val="196659099"/>
                    </a:ext>
                  </a:extLst>
                </a:gridCol>
                <a:gridCol w="2356493">
                  <a:extLst>
                    <a:ext uri="{9D8B030D-6E8A-4147-A177-3AD203B41FA5}">
                      <a16:colId xmlns:a16="http://schemas.microsoft.com/office/drawing/2014/main" val="1198425949"/>
                    </a:ext>
                  </a:extLst>
                </a:gridCol>
                <a:gridCol w="3352734">
                  <a:extLst>
                    <a:ext uri="{9D8B030D-6E8A-4147-A177-3AD203B41FA5}">
                      <a16:colId xmlns:a16="http://schemas.microsoft.com/office/drawing/2014/main" val="3187997659"/>
                    </a:ext>
                  </a:extLst>
                </a:gridCol>
                <a:gridCol w="2002060">
                  <a:extLst>
                    <a:ext uri="{9D8B030D-6E8A-4147-A177-3AD203B41FA5}">
                      <a16:colId xmlns:a16="http://schemas.microsoft.com/office/drawing/2014/main" val="1915188267"/>
                    </a:ext>
                  </a:extLst>
                </a:gridCol>
              </a:tblGrid>
              <a:tr h="356699">
                <a:tc>
                  <a:txBody>
                    <a:bodyPr/>
                    <a:lstStyle/>
                    <a:p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Kezelés időtartama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04060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Antibiotikum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Dózis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Súlyos </a:t>
                      </a:r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klinikum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Enyhe </a:t>
                      </a:r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klinikum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4582404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u="sng" dirty="0">
                          <a:solidFill>
                            <a:srgbClr val="002060"/>
                          </a:solidFill>
                        </a:rPr>
                        <a:t>Intravénás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8460446"/>
                  </a:ext>
                </a:extLst>
              </a:tr>
              <a:tr h="631083">
                <a:tc>
                  <a:txBody>
                    <a:bodyPr/>
                    <a:lstStyle/>
                    <a:p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Ceftriaxon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2 g iv. 1x1 nap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10-14 napig (</a:t>
                      </a:r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max</a:t>
                      </a:r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. 28)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-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0573282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u="sng" dirty="0">
                          <a:solidFill>
                            <a:srgbClr val="002060"/>
                          </a:solidFill>
                        </a:rPr>
                        <a:t>Per </a:t>
                      </a:r>
                      <a:r>
                        <a:rPr lang="hu-HU" sz="2000" b="1" u="sng" dirty="0" err="1">
                          <a:solidFill>
                            <a:srgbClr val="002060"/>
                          </a:solidFill>
                        </a:rPr>
                        <a:t>os</a:t>
                      </a:r>
                      <a:r>
                        <a:rPr lang="hu-HU" sz="2000" b="1" u="sng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2669985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Doxycyclin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2x100 mg/nap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iv. AB után 4-6 hétig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14-21 nap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616352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Amoxicillin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3x500 mg/nap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47262"/>
                  </a:ext>
                </a:extLst>
              </a:tr>
              <a:tr h="356699">
                <a:tc>
                  <a:txBody>
                    <a:bodyPr/>
                    <a:lstStyle/>
                    <a:p>
                      <a:r>
                        <a:rPr lang="hu-HU" sz="2000" b="1" dirty="0" err="1">
                          <a:solidFill>
                            <a:srgbClr val="002060"/>
                          </a:solidFill>
                        </a:rPr>
                        <a:t>Cefuroxim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2060"/>
                          </a:solidFill>
                        </a:rPr>
                        <a:t>2x500 mg/nap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7046"/>
                  </a:ext>
                </a:extLst>
              </a:tr>
              <a:tr h="33383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5731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6E3F69E9-5F77-4FC3-ACD4-892186AFC35D}"/>
              </a:ext>
            </a:extLst>
          </p:cNvPr>
          <p:cNvSpPr txBox="1"/>
          <p:nvPr/>
        </p:nvSpPr>
        <p:spPr>
          <a:xfrm>
            <a:off x="94593" y="6350540"/>
            <a:ext cx="136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JACC 2019</a:t>
            </a:r>
          </a:p>
        </p:txBody>
      </p:sp>
    </p:spTree>
    <p:extLst>
      <p:ext uri="{BB962C8B-B14F-4D97-AF65-F5344CB8AC3E}">
        <p14:creationId xmlns:p14="http://schemas.microsoft.com/office/powerpoint/2010/main" val="908822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48820D4-08E9-4BCD-A0C4-640DF70258CA}"/>
              </a:ext>
            </a:extLst>
          </p:cNvPr>
          <p:cNvSpPr txBox="1"/>
          <p:nvPr/>
        </p:nvSpPr>
        <p:spPr>
          <a:xfrm>
            <a:off x="720447" y="-37833"/>
            <a:ext cx="1056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</a:rPr>
              <a:t>Lyme </a:t>
            </a:r>
            <a:r>
              <a:rPr lang="hu-HU" sz="3600" b="1" dirty="0" err="1">
                <a:solidFill>
                  <a:srgbClr val="FFFF00"/>
                </a:solidFill>
              </a:rPr>
              <a:t>carditis</a:t>
            </a:r>
            <a:r>
              <a:rPr lang="hu-HU" sz="3600" b="1" dirty="0">
                <a:solidFill>
                  <a:srgbClr val="FFFF00"/>
                </a:solidFill>
              </a:rPr>
              <a:t> - magas fokú AV </a:t>
            </a:r>
            <a:r>
              <a:rPr lang="hu-HU" sz="3600" b="1" dirty="0" err="1">
                <a:solidFill>
                  <a:srgbClr val="FFFF00"/>
                </a:solidFill>
              </a:rPr>
              <a:t>block</a:t>
            </a:r>
            <a:r>
              <a:rPr lang="hu-HU" sz="3600" b="1" dirty="0">
                <a:solidFill>
                  <a:srgbClr val="FFFF00"/>
                </a:solidFill>
              </a:rPr>
              <a:t>, kezelési stratégia</a:t>
            </a:r>
            <a:endParaRPr lang="hu-HU" sz="36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1E95C5F-3944-465F-B4FE-53900662629F}"/>
              </a:ext>
            </a:extLst>
          </p:cNvPr>
          <p:cNvSpPr txBox="1"/>
          <p:nvPr/>
        </p:nvSpPr>
        <p:spPr>
          <a:xfrm>
            <a:off x="50324" y="640706"/>
            <a:ext cx="1166648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FFFF00"/>
                </a:solidFill>
              </a:rPr>
              <a:t>Magas fokú AV </a:t>
            </a:r>
            <a:r>
              <a:rPr lang="hu-HU" sz="2600" b="1" dirty="0" err="1">
                <a:solidFill>
                  <a:srgbClr val="FFFF00"/>
                </a:solidFill>
              </a:rPr>
              <a:t>block</a:t>
            </a:r>
            <a:endParaRPr lang="hu-HU" sz="2600" b="1" dirty="0">
              <a:solidFill>
                <a:srgbClr val="FFFF00"/>
              </a:solidFill>
            </a:endParaRP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              SILC </a:t>
            </a:r>
            <a:r>
              <a:rPr lang="hu-HU" sz="2600" b="1" dirty="0" err="1">
                <a:solidFill>
                  <a:srgbClr val="FFFF00"/>
                </a:solidFill>
              </a:rPr>
              <a:t>score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Standard kezelés		alacsony  közepes   magas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	      Szerológiai tesztek </a:t>
            </a:r>
          </a:p>
          <a:p>
            <a:pPr algn="ctr"/>
            <a:r>
              <a:rPr lang="hu-HU" sz="2600" b="1" dirty="0">
                <a:solidFill>
                  <a:srgbClr val="FFFF00"/>
                </a:solidFill>
              </a:rPr>
              <a:t>	  Empirikus AB terápia kezdése</a:t>
            </a: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ctr"/>
            <a:r>
              <a:rPr lang="hu-HU" sz="2600" b="1" dirty="0">
                <a:solidFill>
                  <a:srgbClr val="FFFF00"/>
                </a:solidFill>
              </a:rPr>
              <a:t>	    </a:t>
            </a:r>
            <a:r>
              <a:rPr lang="hu-HU" sz="2600" b="1" dirty="0" err="1">
                <a:solidFill>
                  <a:srgbClr val="FFFF00"/>
                </a:solidFill>
              </a:rPr>
              <a:t>Bradycardia</a:t>
            </a:r>
            <a:r>
              <a:rPr lang="hu-HU" sz="2600" b="1" dirty="0">
                <a:solidFill>
                  <a:srgbClr val="FFFF00"/>
                </a:solidFill>
              </a:rPr>
              <a:t> észlelése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Tünetmentes					tünetek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Szoros monitorozás		                   ideiglenes PM 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Standard kezelés				pozitív szerológia? 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		         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16200000" flipH="1">
            <a:off x="5318761" y="2131424"/>
            <a:ext cx="304796" cy="435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 flipV="1">
            <a:off x="4402184" y="2037804"/>
            <a:ext cx="444137" cy="20900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96296" y="2076993"/>
            <a:ext cx="522514" cy="209005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 flipV="1">
            <a:off x="2586447" y="2508065"/>
            <a:ext cx="953591" cy="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6200000" flipH="1">
            <a:off x="5303520" y="1332408"/>
            <a:ext cx="326571" cy="13063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721528" y="2847701"/>
            <a:ext cx="378823" cy="195943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0800000" flipV="1">
            <a:off x="6648989" y="2860764"/>
            <a:ext cx="352698" cy="18288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5400000">
            <a:off x="6139539" y="4088673"/>
            <a:ext cx="365762" cy="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0800000" flipV="1">
            <a:off x="4140926" y="4571996"/>
            <a:ext cx="705394" cy="130629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8125097" y="4558934"/>
            <a:ext cx="653143" cy="130629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16200000" flipH="1">
            <a:off x="8673738" y="5264334"/>
            <a:ext cx="457201" cy="1306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rot="16200000" flipH="1">
            <a:off x="3572691" y="5310051"/>
            <a:ext cx="404952" cy="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5603966" y="5891349"/>
            <a:ext cx="862148" cy="24819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10800000" flipV="1">
            <a:off x="7276011" y="5891349"/>
            <a:ext cx="666206" cy="27432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3553098" y="6043745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</a:rPr>
              <a:t>NEM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17BEB221-0638-4A12-B4A2-7A42FB465BE7}"/>
              </a:ext>
            </a:extLst>
          </p:cNvPr>
          <p:cNvCxnSpPr/>
          <p:nvPr/>
        </p:nvCxnSpPr>
        <p:spPr>
          <a:xfrm flipH="1">
            <a:off x="2719147" y="6494524"/>
            <a:ext cx="2630088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8861E0-8FE1-48CF-B232-149E35EF48AE}"/>
              </a:ext>
            </a:extLst>
          </p:cNvPr>
          <p:cNvSpPr txBox="1"/>
          <p:nvPr/>
        </p:nvSpPr>
        <p:spPr>
          <a:xfrm>
            <a:off x="10112829" y="6335486"/>
            <a:ext cx="179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JACC 2019</a:t>
            </a:r>
          </a:p>
        </p:txBody>
      </p:sp>
    </p:spTree>
    <p:extLst>
      <p:ext uri="{BB962C8B-B14F-4D97-AF65-F5344CB8AC3E}">
        <p14:creationId xmlns:p14="http://schemas.microsoft.com/office/powerpoint/2010/main" val="12337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7B051A0-7B16-425A-8DB1-542A0DF5E17A}"/>
              </a:ext>
            </a:extLst>
          </p:cNvPr>
          <p:cNvSpPr txBox="1"/>
          <p:nvPr/>
        </p:nvSpPr>
        <p:spPr>
          <a:xfrm>
            <a:off x="391884" y="285705"/>
            <a:ext cx="12318275" cy="7294305"/>
          </a:xfrm>
          <a:prstGeom prst="rect">
            <a:avLst/>
          </a:prstGeom>
          <a:solidFill>
            <a:srgbClr val="00539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          Pozitív szerológia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                                                                       IGEN</a:t>
            </a: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ctr"/>
            <a:r>
              <a:rPr lang="hu-HU" sz="2600" b="1" dirty="0" err="1">
                <a:solidFill>
                  <a:srgbClr val="FFFF00"/>
                </a:solidFill>
              </a:rPr>
              <a:t>Iv</a:t>
            </a:r>
            <a:r>
              <a:rPr lang="hu-HU" sz="2600" b="1" dirty="0">
                <a:solidFill>
                  <a:srgbClr val="FFFF00"/>
                </a:solidFill>
              </a:rPr>
              <a:t>. AB folytatása 10-14 napig</a:t>
            </a:r>
          </a:p>
          <a:p>
            <a:pPr algn="ctr"/>
            <a:r>
              <a:rPr lang="hu-HU" sz="2600" b="1" dirty="0">
                <a:solidFill>
                  <a:srgbClr val="FFFF00"/>
                </a:solidFill>
              </a:rPr>
              <a:t>majd </a:t>
            </a:r>
            <a:r>
              <a:rPr lang="hu-HU" sz="2600" b="1" dirty="0" err="1">
                <a:solidFill>
                  <a:srgbClr val="FFFF00"/>
                </a:solidFill>
              </a:rPr>
              <a:t>p.o</a:t>
            </a:r>
            <a:r>
              <a:rPr lang="hu-HU" sz="2600" b="1" dirty="0">
                <a:solidFill>
                  <a:srgbClr val="FFFF00"/>
                </a:solidFill>
              </a:rPr>
              <a:t>. AB 4-6 hétig</a:t>
            </a: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Végleges PM fontolása		1:1 vezetés visszaáll 14 napon belül?		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	Stressz teszt</a:t>
            </a:r>
          </a:p>
          <a:p>
            <a:pPr algn="ctr"/>
            <a:r>
              <a:rPr lang="hu-HU" sz="2600" b="1" dirty="0">
                <a:solidFill>
                  <a:srgbClr val="FFFF00"/>
                </a:solidFill>
              </a:rPr>
              <a:t>(Betegség észlelése után &gt;10 nap)</a:t>
            </a:r>
          </a:p>
          <a:p>
            <a:pPr algn="ctr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Végleges PM 			    </a:t>
            </a:r>
            <a:r>
              <a:rPr lang="hu-HU" sz="2600" b="1" dirty="0" err="1">
                <a:solidFill>
                  <a:srgbClr val="FFFF00"/>
                </a:solidFill>
              </a:rPr>
              <a:t>Wenckebach</a:t>
            </a:r>
            <a:r>
              <a:rPr lang="hu-HU" sz="2600" b="1" dirty="0">
                <a:solidFill>
                  <a:srgbClr val="FFFF00"/>
                </a:solidFill>
              </a:rPr>
              <a:t> pont	             </a:t>
            </a:r>
            <a:r>
              <a:rPr lang="hu-HU" sz="2600" b="1" dirty="0" err="1">
                <a:solidFill>
                  <a:srgbClr val="FFFF00"/>
                </a:solidFill>
              </a:rPr>
              <a:t>Amb</a:t>
            </a:r>
            <a:r>
              <a:rPr lang="hu-HU" sz="2600" b="1" dirty="0">
                <a:solidFill>
                  <a:srgbClr val="FFFF00"/>
                </a:solidFill>
              </a:rPr>
              <a:t>. EKG 4-6 hét múlva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               90-120 </a:t>
            </a:r>
            <a:r>
              <a:rPr lang="hu-HU" sz="2600" b="1" dirty="0" err="1">
                <a:solidFill>
                  <a:srgbClr val="FFFF00"/>
                </a:solidFill>
              </a:rPr>
              <a:t>bpm</a:t>
            </a:r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	Stressz teszt ismétlése 4-6 hét múlva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               </a:t>
            </a:r>
            <a:r>
              <a:rPr lang="hu-HU" sz="2600" b="1" dirty="0" err="1">
                <a:solidFill>
                  <a:srgbClr val="FFFF00"/>
                </a:solidFill>
              </a:rPr>
              <a:t>Wenckebach</a:t>
            </a:r>
            <a:r>
              <a:rPr lang="hu-HU" sz="2600" b="1" dirty="0">
                <a:solidFill>
                  <a:srgbClr val="FFFF00"/>
                </a:solidFill>
              </a:rPr>
              <a:t> pont		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			               	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rot="16200000" flipH="1">
            <a:off x="5884817" y="1312817"/>
            <a:ext cx="339635" cy="1306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16200000" flipH="1">
            <a:off x="5825244" y="2521929"/>
            <a:ext cx="379617" cy="1226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951511" y="2481002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</a:rPr>
              <a:t>NEM 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16200000" flipH="1">
            <a:off x="5481255" y="3275232"/>
            <a:ext cx="379617" cy="1226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16200000" flipH="1">
            <a:off x="5533502" y="4490086"/>
            <a:ext cx="379617" cy="1226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547253" y="4441374"/>
            <a:ext cx="1606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&lt;90 </a:t>
            </a:r>
            <a:r>
              <a:rPr lang="hu-HU" sz="2600" b="1" dirty="0" err="1">
                <a:solidFill>
                  <a:srgbClr val="FFFF00"/>
                </a:solidFill>
              </a:rPr>
              <a:t>bpm</a:t>
            </a:r>
            <a:endParaRPr lang="hu-HU" sz="2600" b="1" dirty="0">
              <a:solidFill>
                <a:srgbClr val="FFFF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flipH="1">
            <a:off x="7088777" y="4452263"/>
            <a:ext cx="1841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&gt;120 </a:t>
            </a:r>
            <a:r>
              <a:rPr lang="hu-HU" sz="2600" b="1" dirty="0" err="1">
                <a:solidFill>
                  <a:srgbClr val="FFFF00"/>
                </a:solidFill>
              </a:rPr>
              <a:t>bpm</a:t>
            </a:r>
            <a:r>
              <a:rPr lang="hu-HU" sz="2600" b="1" dirty="0">
                <a:solidFill>
                  <a:srgbClr val="FFFF00"/>
                </a:solidFill>
              </a:rPr>
              <a:t>                 </a:t>
            </a:r>
            <a:endParaRPr lang="hu-HU" sz="2600" dirty="0"/>
          </a:p>
        </p:txBody>
      </p:sp>
      <p:cxnSp>
        <p:nvCxnSpPr>
          <p:cNvPr id="21" name="Egyenes összekötő nyíllal 20"/>
          <p:cNvCxnSpPr/>
          <p:nvPr/>
        </p:nvCxnSpPr>
        <p:spPr>
          <a:xfrm rot="16200000" flipH="1">
            <a:off x="5005240" y="5292676"/>
            <a:ext cx="339635" cy="1306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H="1">
            <a:off x="5044435" y="6050287"/>
            <a:ext cx="339635" cy="1306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10800000" flipV="1">
            <a:off x="1606737" y="6492242"/>
            <a:ext cx="2116187" cy="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933304" y="6035045"/>
            <a:ext cx="1946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&lt;90 </a:t>
            </a:r>
            <a:r>
              <a:rPr lang="hu-HU" sz="2600" b="1" dirty="0" err="1">
                <a:solidFill>
                  <a:srgbClr val="FFFF00"/>
                </a:solidFill>
              </a:rPr>
              <a:t>bpm</a:t>
            </a:r>
            <a:endParaRPr lang="hu-HU" sz="2600" b="1" dirty="0">
              <a:solidFill>
                <a:srgbClr val="FFFF00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rot="5400000" flipH="1" flipV="1">
            <a:off x="914406" y="5799913"/>
            <a:ext cx="1332411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10800000">
            <a:off x="7310915" y="6514014"/>
            <a:ext cx="2851988" cy="4357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16200000" flipV="1">
            <a:off x="9496698" y="5839101"/>
            <a:ext cx="1293223" cy="39189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7955283" y="6048108"/>
            <a:ext cx="1946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≥90 </a:t>
            </a:r>
            <a:r>
              <a:rPr lang="hu-HU" sz="2600" b="1" dirty="0" err="1">
                <a:solidFill>
                  <a:srgbClr val="FFFF00"/>
                </a:solidFill>
              </a:rPr>
              <a:t>bpm</a:t>
            </a:r>
            <a:endParaRPr lang="hu-HU" sz="2600" b="1" dirty="0">
              <a:solidFill>
                <a:srgbClr val="FFFF00"/>
              </a:solidFill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FECD9C2E-B29F-45BC-9C98-C22B416EFF35}"/>
              </a:ext>
            </a:extLst>
          </p:cNvPr>
          <p:cNvCxnSpPr/>
          <p:nvPr/>
        </p:nvCxnSpPr>
        <p:spPr>
          <a:xfrm flipH="1" flipV="1">
            <a:off x="2416629" y="4924697"/>
            <a:ext cx="1737355" cy="912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99BDE12A-9334-4EB8-82D0-77C6700D1F54}"/>
              </a:ext>
            </a:extLst>
          </p:cNvPr>
          <p:cNvCxnSpPr/>
          <p:nvPr/>
        </p:nvCxnSpPr>
        <p:spPr>
          <a:xfrm>
            <a:off x="7184571" y="4933817"/>
            <a:ext cx="1458686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B7385738-4EC8-4674-A58F-34948F32E3D0}"/>
              </a:ext>
            </a:extLst>
          </p:cNvPr>
          <p:cNvCxnSpPr/>
          <p:nvPr/>
        </p:nvCxnSpPr>
        <p:spPr>
          <a:xfrm flipH="1">
            <a:off x="3879670" y="2950029"/>
            <a:ext cx="914748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2EC64DF-7EC1-4262-9C84-6674A178DDFA}"/>
              </a:ext>
            </a:extLst>
          </p:cNvPr>
          <p:cNvSpPr txBox="1"/>
          <p:nvPr/>
        </p:nvSpPr>
        <p:spPr>
          <a:xfrm>
            <a:off x="5704120" y="3080660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IGEN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B31009D-814D-4C0D-8E83-0DC109D6159B}"/>
              </a:ext>
            </a:extLst>
          </p:cNvPr>
          <p:cNvSpPr txBox="1"/>
          <p:nvPr/>
        </p:nvSpPr>
        <p:spPr>
          <a:xfrm>
            <a:off x="10515600" y="6492242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JACC 2019</a:t>
            </a:r>
          </a:p>
        </p:txBody>
      </p:sp>
    </p:spTree>
    <p:extLst>
      <p:ext uri="{BB962C8B-B14F-4D97-AF65-F5344CB8AC3E}">
        <p14:creationId xmlns:p14="http://schemas.microsoft.com/office/powerpoint/2010/main" val="397547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3E88422-6034-4669-90C9-3315C46C00C3}"/>
              </a:ext>
            </a:extLst>
          </p:cNvPr>
          <p:cNvSpPr txBox="1"/>
          <p:nvPr/>
        </p:nvSpPr>
        <p:spPr>
          <a:xfrm>
            <a:off x="4172607" y="409903"/>
            <a:ext cx="380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FF00"/>
                </a:solidFill>
              </a:rPr>
              <a:t>        ESET I.</a:t>
            </a:r>
          </a:p>
          <a:p>
            <a:r>
              <a:rPr lang="hu-HU" sz="1600" b="1" dirty="0" err="1">
                <a:solidFill>
                  <a:srgbClr val="FFFF00"/>
                </a:solidFill>
              </a:rPr>
              <a:t>Annals</a:t>
            </a:r>
            <a:r>
              <a:rPr lang="hu-HU" sz="1600" b="1" dirty="0">
                <a:solidFill>
                  <a:srgbClr val="FFFF00"/>
                </a:solidFill>
              </a:rPr>
              <a:t> of </a:t>
            </a:r>
            <a:r>
              <a:rPr lang="hu-HU" sz="1600" b="1" dirty="0" err="1">
                <a:solidFill>
                  <a:srgbClr val="FFFF00"/>
                </a:solidFill>
              </a:rPr>
              <a:t>Internal</a:t>
            </a:r>
            <a:r>
              <a:rPr lang="hu-HU" sz="1600" b="1" dirty="0">
                <a:solidFill>
                  <a:srgbClr val="FFFF00"/>
                </a:solidFill>
              </a:rPr>
              <a:t> </a:t>
            </a:r>
            <a:r>
              <a:rPr lang="hu-HU" sz="1600" b="1" dirty="0" err="1">
                <a:solidFill>
                  <a:srgbClr val="FFFF00"/>
                </a:solidFill>
              </a:rPr>
              <a:t>Medicine</a:t>
            </a:r>
            <a:r>
              <a:rPr lang="hu-HU" sz="1600" b="1" dirty="0">
                <a:solidFill>
                  <a:srgbClr val="FFFF00"/>
                </a:solidFill>
              </a:rPr>
              <a:t> 2019. október    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1662B02-A75B-40BE-BB90-B374C9554A32}"/>
              </a:ext>
            </a:extLst>
          </p:cNvPr>
          <p:cNvSpPr txBox="1"/>
          <p:nvPr/>
        </p:nvSpPr>
        <p:spPr>
          <a:xfrm>
            <a:off x="520262" y="1712816"/>
            <a:ext cx="111514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FFFF00"/>
                </a:solidFill>
              </a:rPr>
              <a:t>57 éves férfi </a:t>
            </a:r>
            <a:r>
              <a:rPr lang="hu-HU" sz="2600" dirty="0">
                <a:solidFill>
                  <a:srgbClr val="FFFF00"/>
                </a:solidFill>
              </a:rPr>
              <a:t>(</a:t>
            </a:r>
            <a:r>
              <a:rPr lang="hu-HU" sz="2600" dirty="0" err="1">
                <a:solidFill>
                  <a:srgbClr val="FFFF00"/>
                </a:solidFill>
              </a:rPr>
              <a:t>Vermont</a:t>
            </a:r>
            <a:r>
              <a:rPr lang="hu-HU" sz="2600" dirty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1 hetes panaszok</a:t>
            </a:r>
            <a:r>
              <a:rPr lang="hu-HU" sz="2600" dirty="0">
                <a:solidFill>
                  <a:srgbClr val="FFFF00"/>
                </a:solidFill>
              </a:rPr>
              <a:t>: láz, kimerültség, nehézlégzés, mellkasi fájdalom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Mellkas és felső végtagok bőrén </a:t>
            </a:r>
            <a:r>
              <a:rPr lang="hu-HU" sz="2600" b="1" u="sng" dirty="0">
                <a:solidFill>
                  <a:srgbClr val="FFFF00"/>
                </a:solidFill>
              </a:rPr>
              <a:t>multiplex </a:t>
            </a:r>
            <a:r>
              <a:rPr lang="hu-HU" sz="2600" b="1" u="sng" dirty="0" err="1">
                <a:solidFill>
                  <a:srgbClr val="FFFF00"/>
                </a:solidFill>
              </a:rPr>
              <a:t>erythematosus</a:t>
            </a:r>
            <a:r>
              <a:rPr lang="hu-HU" sz="2600" b="1" u="sng" dirty="0">
                <a:solidFill>
                  <a:srgbClr val="FFFF00"/>
                </a:solidFill>
              </a:rPr>
              <a:t> </a:t>
            </a:r>
            <a:r>
              <a:rPr lang="hu-HU" sz="2600" b="1" u="sng" dirty="0" err="1">
                <a:solidFill>
                  <a:srgbClr val="FFFF00"/>
                </a:solidFill>
              </a:rPr>
              <a:t>maculák</a:t>
            </a:r>
            <a:endParaRPr lang="hu-HU" sz="2600" b="1" u="sng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EKG: I° AV </a:t>
            </a:r>
            <a:r>
              <a:rPr lang="hu-HU" sz="2600" dirty="0" err="1">
                <a:solidFill>
                  <a:srgbClr val="FFFF00"/>
                </a:solidFill>
              </a:rPr>
              <a:t>block</a:t>
            </a:r>
            <a:r>
              <a:rPr lang="hu-HU" sz="2600" dirty="0">
                <a:solidFill>
                  <a:srgbClr val="FFFF00"/>
                </a:solidFill>
              </a:rPr>
              <a:t> – PR intervallum: 220 </a:t>
            </a:r>
            <a:r>
              <a:rPr lang="hu-HU" sz="2600" dirty="0" err="1">
                <a:solidFill>
                  <a:srgbClr val="FFFF00"/>
                </a:solidFill>
              </a:rPr>
              <a:t>msec</a:t>
            </a:r>
            <a:r>
              <a:rPr lang="hu-HU" sz="2600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Háziorvos </a:t>
            </a:r>
            <a:r>
              <a:rPr lang="hu-HU" sz="2600" b="1" u="sng" dirty="0">
                <a:solidFill>
                  <a:srgbClr val="FFFF00"/>
                </a:solidFill>
              </a:rPr>
              <a:t>Lyme betegség gyanúja </a:t>
            </a:r>
            <a:r>
              <a:rPr lang="hu-HU" sz="2600" dirty="0">
                <a:solidFill>
                  <a:srgbClr val="FFFF00"/>
                </a:solidFill>
              </a:rPr>
              <a:t>miatt </a:t>
            </a:r>
            <a:r>
              <a:rPr lang="hu-HU" sz="2600" b="1" u="sng" dirty="0">
                <a:solidFill>
                  <a:srgbClr val="FFFF00"/>
                </a:solidFill>
              </a:rPr>
              <a:t>teszt</a:t>
            </a:r>
            <a:r>
              <a:rPr lang="hu-HU" sz="2600" dirty="0">
                <a:solidFill>
                  <a:srgbClr val="FFFF00"/>
                </a:solidFill>
              </a:rPr>
              <a:t>et kér: ELISA és </a:t>
            </a:r>
            <a:r>
              <a:rPr lang="hu-HU" sz="2600" dirty="0" err="1">
                <a:solidFill>
                  <a:srgbClr val="FFFF00"/>
                </a:solidFill>
              </a:rPr>
              <a:t>IgM</a:t>
            </a:r>
            <a:r>
              <a:rPr lang="hu-HU" sz="2600" dirty="0">
                <a:solidFill>
                  <a:srgbClr val="FFFF00"/>
                </a:solidFill>
              </a:rPr>
              <a:t> Western </a:t>
            </a:r>
            <a:r>
              <a:rPr lang="hu-HU" sz="2600" dirty="0" err="1">
                <a:solidFill>
                  <a:srgbClr val="FFFF00"/>
                </a:solidFill>
              </a:rPr>
              <a:t>blot</a:t>
            </a:r>
            <a:r>
              <a:rPr lang="hu-HU" sz="2600" dirty="0">
                <a:solidFill>
                  <a:srgbClr val="FFFF00"/>
                </a:solidFill>
              </a:rPr>
              <a:t> 2 nap múlva </a:t>
            </a:r>
            <a:r>
              <a:rPr lang="hu-HU" sz="2600" b="1" u="sng" dirty="0">
                <a:solidFill>
                  <a:srgbClr val="FFFF00"/>
                </a:solidFill>
              </a:rPr>
              <a:t>pozitív</a:t>
            </a:r>
            <a:r>
              <a:rPr lang="hu-HU" sz="2600" dirty="0">
                <a:solidFill>
                  <a:srgbClr val="FFFF00"/>
                </a:solidFill>
              </a:rPr>
              <a:t>. </a:t>
            </a:r>
            <a:r>
              <a:rPr lang="hu-HU" sz="2600" b="1" u="sng" dirty="0">
                <a:solidFill>
                  <a:srgbClr val="FFFF00"/>
                </a:solidFill>
              </a:rPr>
              <a:t>Terápiában nem részesült! 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8 nappal később</a:t>
            </a:r>
            <a:r>
              <a:rPr lang="hu-HU" sz="2600" dirty="0">
                <a:solidFill>
                  <a:srgbClr val="FFFF00"/>
                </a:solidFill>
              </a:rPr>
              <a:t> SBO-</a:t>
            </a:r>
            <a:r>
              <a:rPr lang="hu-HU" sz="2600" dirty="0" err="1">
                <a:solidFill>
                  <a:srgbClr val="FFFF00"/>
                </a:solidFill>
              </a:rPr>
              <a:t>ra</a:t>
            </a:r>
            <a:r>
              <a:rPr lang="hu-HU" sz="2600" dirty="0">
                <a:solidFill>
                  <a:srgbClr val="FFFF00"/>
                </a:solidFill>
              </a:rPr>
              <a:t> kerül </a:t>
            </a:r>
            <a:r>
              <a:rPr lang="hu-HU" sz="2600" b="1" u="sng" dirty="0">
                <a:solidFill>
                  <a:srgbClr val="FFFF00"/>
                </a:solidFill>
              </a:rPr>
              <a:t>állapot romlá</a:t>
            </a:r>
            <a:r>
              <a:rPr lang="hu-HU" sz="2600" u="sng" dirty="0">
                <a:solidFill>
                  <a:srgbClr val="FFFF00"/>
                </a:solidFill>
              </a:rPr>
              <a:t>s</a:t>
            </a:r>
            <a:r>
              <a:rPr lang="hu-HU" sz="2600" dirty="0">
                <a:solidFill>
                  <a:srgbClr val="FFFF00"/>
                </a:solidFill>
              </a:rPr>
              <a:t> miatt – Lyme kór gyanúja miatt fertőző betegségre szakosodott orvos vizsgálatra időpontot ad. </a:t>
            </a:r>
            <a:r>
              <a:rPr lang="hu-HU" sz="2600" b="1" u="sng" dirty="0">
                <a:solidFill>
                  <a:srgbClr val="FFFF00"/>
                </a:solidFill>
              </a:rPr>
              <a:t>Terápia továbbra sem indul!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4 nappal később</a:t>
            </a:r>
            <a:r>
              <a:rPr lang="hu-HU" sz="2600" dirty="0">
                <a:solidFill>
                  <a:srgbClr val="FFFF00"/>
                </a:solidFill>
              </a:rPr>
              <a:t> a beteget klinikai halál állapotában találják –a </a:t>
            </a:r>
            <a:r>
              <a:rPr lang="hu-HU" sz="2600" b="1" u="sng" dirty="0" err="1">
                <a:solidFill>
                  <a:srgbClr val="FFFF00"/>
                </a:solidFill>
              </a:rPr>
              <a:t>resuscitatio</a:t>
            </a:r>
            <a:r>
              <a:rPr lang="hu-HU" sz="2600" b="1" u="sng" dirty="0">
                <a:solidFill>
                  <a:srgbClr val="FFFF00"/>
                </a:solidFill>
              </a:rPr>
              <a:t> eredménytelen</a:t>
            </a:r>
          </a:p>
        </p:txBody>
      </p:sp>
    </p:spTree>
    <p:extLst>
      <p:ext uri="{BB962C8B-B14F-4D97-AF65-F5344CB8AC3E}">
        <p14:creationId xmlns:p14="http://schemas.microsoft.com/office/powerpoint/2010/main" val="268346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66A3854-AA1D-4DD8-ADF6-0393B2941B83}"/>
              </a:ext>
            </a:extLst>
          </p:cNvPr>
          <p:cNvSpPr txBox="1"/>
          <p:nvPr/>
        </p:nvSpPr>
        <p:spPr>
          <a:xfrm>
            <a:off x="4235669" y="105100"/>
            <a:ext cx="380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FFFF00"/>
                </a:solidFill>
              </a:rPr>
              <a:t>        ESET II.</a:t>
            </a:r>
          </a:p>
          <a:p>
            <a:r>
              <a:rPr lang="hu-HU" sz="1600" b="1" dirty="0" err="1">
                <a:solidFill>
                  <a:srgbClr val="FFFF00"/>
                </a:solidFill>
              </a:rPr>
              <a:t>Annals</a:t>
            </a:r>
            <a:r>
              <a:rPr lang="hu-HU" sz="1600" b="1" dirty="0">
                <a:solidFill>
                  <a:srgbClr val="FFFF00"/>
                </a:solidFill>
              </a:rPr>
              <a:t> of </a:t>
            </a:r>
            <a:r>
              <a:rPr lang="hu-HU" sz="1600" b="1" dirty="0" err="1">
                <a:solidFill>
                  <a:srgbClr val="FFFF00"/>
                </a:solidFill>
              </a:rPr>
              <a:t>Internal</a:t>
            </a:r>
            <a:r>
              <a:rPr lang="hu-HU" sz="1600" b="1" dirty="0">
                <a:solidFill>
                  <a:srgbClr val="FFFF00"/>
                </a:solidFill>
              </a:rPr>
              <a:t> </a:t>
            </a:r>
            <a:r>
              <a:rPr lang="hu-HU" sz="1600" b="1" dirty="0" err="1">
                <a:solidFill>
                  <a:srgbClr val="FFFF00"/>
                </a:solidFill>
              </a:rPr>
              <a:t>Medicine</a:t>
            </a:r>
            <a:r>
              <a:rPr lang="hu-HU" sz="1600" b="1" dirty="0">
                <a:solidFill>
                  <a:srgbClr val="FFFF00"/>
                </a:solidFill>
              </a:rPr>
              <a:t> 2019. október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9A8A435-72B7-4B80-B70C-926B43F3C1D2}"/>
              </a:ext>
            </a:extLst>
          </p:cNvPr>
          <p:cNvSpPr txBox="1"/>
          <p:nvPr/>
        </p:nvSpPr>
        <p:spPr>
          <a:xfrm>
            <a:off x="404648" y="1334818"/>
            <a:ext cx="1119351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FFFF00"/>
                </a:solidFill>
              </a:rPr>
              <a:t>49 éves nő </a:t>
            </a:r>
            <a:r>
              <a:rPr lang="hu-HU" sz="2600" dirty="0">
                <a:solidFill>
                  <a:srgbClr val="FFFF00"/>
                </a:solidFill>
              </a:rPr>
              <a:t>(Massachusetts)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SBO-</a:t>
            </a:r>
            <a:r>
              <a:rPr lang="hu-HU" sz="2600" dirty="0" err="1">
                <a:solidFill>
                  <a:srgbClr val="FFFF00"/>
                </a:solidFill>
              </a:rPr>
              <a:t>ra</a:t>
            </a:r>
            <a:r>
              <a:rPr lang="hu-HU" sz="2600" dirty="0">
                <a:solidFill>
                  <a:srgbClr val="FFFF00"/>
                </a:solidFill>
              </a:rPr>
              <a:t> kerül: </a:t>
            </a:r>
            <a:r>
              <a:rPr lang="hu-HU" sz="2600" b="1" u="sng" dirty="0">
                <a:solidFill>
                  <a:srgbClr val="FFFF00"/>
                </a:solidFill>
              </a:rPr>
              <a:t>súlyos fejfájás, hányinger, hányás 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EKG, koponya CT:  érdemi eltérés nincs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Terápia: infúzió, iv. </a:t>
            </a:r>
            <a:r>
              <a:rPr lang="hu-HU" sz="2600" dirty="0" err="1">
                <a:solidFill>
                  <a:srgbClr val="FFFF00"/>
                </a:solidFill>
              </a:rPr>
              <a:t>antiemeticum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analgeticum</a:t>
            </a:r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Dg: fejfájás – hazabocsájtják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2 héttel később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háziorvoshoz megy – </a:t>
            </a:r>
            <a:r>
              <a:rPr lang="hu-HU" sz="2600" b="1" u="sng" dirty="0">
                <a:solidFill>
                  <a:srgbClr val="FFFF00"/>
                </a:solidFill>
              </a:rPr>
              <a:t>2 alkalommal vizelet és széklet </a:t>
            </a:r>
            <a:r>
              <a:rPr lang="hu-HU" sz="2600" b="1" u="sng" dirty="0" err="1">
                <a:solidFill>
                  <a:srgbClr val="FFFF00"/>
                </a:solidFill>
              </a:rPr>
              <a:t>incontinencival</a:t>
            </a:r>
            <a:r>
              <a:rPr lang="hu-HU" sz="2600" b="1" u="sng" dirty="0">
                <a:solidFill>
                  <a:srgbClr val="FFFF00"/>
                </a:solidFill>
              </a:rPr>
              <a:t> járó eszméletvesztést, folyamatos kimerültséget, nehézlégzést, hányingert </a:t>
            </a:r>
            <a:r>
              <a:rPr lang="hu-HU" sz="2600" dirty="0">
                <a:solidFill>
                  <a:srgbClr val="FFFF00"/>
                </a:solidFill>
              </a:rPr>
              <a:t>említ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EKG: III. fokú AV </a:t>
            </a:r>
            <a:r>
              <a:rPr lang="hu-HU" sz="2600" b="1" u="sng" dirty="0" err="1">
                <a:solidFill>
                  <a:srgbClr val="FFFF00"/>
                </a:solidFill>
              </a:rPr>
              <a:t>block</a:t>
            </a:r>
            <a:r>
              <a:rPr lang="hu-HU" sz="2600" dirty="0">
                <a:solidFill>
                  <a:srgbClr val="FFFF00"/>
                </a:solidFill>
              </a:rPr>
              <a:t> – kardiológus </a:t>
            </a:r>
            <a:r>
              <a:rPr lang="hu-HU" sz="2600" b="1" u="sng" dirty="0">
                <a:solidFill>
                  <a:srgbClr val="FFFF00"/>
                </a:solidFill>
              </a:rPr>
              <a:t>monitor</a:t>
            </a:r>
            <a:r>
              <a:rPr lang="hu-HU" sz="2600" dirty="0">
                <a:solidFill>
                  <a:srgbClr val="FFFF00"/>
                </a:solidFill>
              </a:rPr>
              <a:t>ozást, </a:t>
            </a:r>
            <a:r>
              <a:rPr lang="hu-HU" sz="2600" b="1" u="sng" dirty="0">
                <a:solidFill>
                  <a:srgbClr val="FFFF00"/>
                </a:solidFill>
              </a:rPr>
              <a:t>Lyme szerológiát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rendel el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2 nappal később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IgM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IgG</a:t>
            </a:r>
            <a:r>
              <a:rPr lang="hu-HU" sz="2600" dirty="0">
                <a:solidFill>
                  <a:srgbClr val="FFFF00"/>
                </a:solidFill>
              </a:rPr>
              <a:t> ELISA és </a:t>
            </a:r>
            <a:r>
              <a:rPr lang="hu-HU" sz="2600" dirty="0" err="1">
                <a:solidFill>
                  <a:srgbClr val="FFFF00"/>
                </a:solidFill>
              </a:rPr>
              <a:t>IgG</a:t>
            </a:r>
            <a:r>
              <a:rPr lang="hu-HU" sz="2600" dirty="0">
                <a:solidFill>
                  <a:srgbClr val="FFFF00"/>
                </a:solidFill>
              </a:rPr>
              <a:t> Western </a:t>
            </a:r>
            <a:r>
              <a:rPr lang="hu-HU" sz="2600" dirty="0" err="1">
                <a:solidFill>
                  <a:srgbClr val="FFFF00"/>
                </a:solidFill>
              </a:rPr>
              <a:t>blot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b="1" u="sng" dirty="0">
                <a:solidFill>
                  <a:srgbClr val="FFFF00"/>
                </a:solidFill>
              </a:rPr>
              <a:t>pozitív</a:t>
            </a:r>
            <a:r>
              <a:rPr lang="hu-HU" sz="2600" dirty="0">
                <a:solidFill>
                  <a:srgbClr val="FFFF00"/>
                </a:solidFill>
              </a:rPr>
              <a:t> – </a:t>
            </a:r>
            <a:r>
              <a:rPr lang="hu-HU" sz="2600" dirty="0" err="1">
                <a:solidFill>
                  <a:srgbClr val="FFFF00"/>
                </a:solidFill>
              </a:rPr>
              <a:t>Doxycyclint</a:t>
            </a:r>
            <a:r>
              <a:rPr lang="hu-HU" sz="2600" dirty="0">
                <a:solidFill>
                  <a:srgbClr val="FFFF00"/>
                </a:solidFill>
              </a:rPr>
              <a:t> indikálnak.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Egy nappal később</a:t>
            </a:r>
            <a:r>
              <a:rPr lang="hu-HU" sz="2600" dirty="0">
                <a:solidFill>
                  <a:srgbClr val="FFFF00"/>
                </a:solidFill>
              </a:rPr>
              <a:t>, mielőtt az első adag AB-t megkapta volna – </a:t>
            </a:r>
            <a:r>
              <a:rPr lang="hu-HU" sz="2600" b="1" u="sng" dirty="0">
                <a:solidFill>
                  <a:srgbClr val="FFFF00"/>
                </a:solidFill>
              </a:rPr>
              <a:t>R-</a:t>
            </a:r>
            <a:r>
              <a:rPr lang="hu-HU" sz="2600" b="1" u="sng" dirty="0" err="1">
                <a:solidFill>
                  <a:srgbClr val="FFFF00"/>
                </a:solidFill>
              </a:rPr>
              <a:t>on</a:t>
            </a:r>
            <a:r>
              <a:rPr lang="hu-HU" sz="2600" b="1" u="sng" dirty="0">
                <a:solidFill>
                  <a:srgbClr val="FFFF00"/>
                </a:solidFill>
              </a:rPr>
              <a:t>-T kamrai </a:t>
            </a:r>
            <a:r>
              <a:rPr lang="hu-HU" sz="2600" b="1" u="sng" dirty="0" err="1">
                <a:solidFill>
                  <a:srgbClr val="FFFF00"/>
                </a:solidFill>
              </a:rPr>
              <a:t>tachycardia</a:t>
            </a:r>
            <a:r>
              <a:rPr lang="hu-HU" sz="2600" dirty="0">
                <a:solidFill>
                  <a:srgbClr val="FFFF00"/>
                </a:solidFill>
              </a:rPr>
              <a:t> lép fel – keringés összeomlik – </a:t>
            </a:r>
            <a:r>
              <a:rPr lang="hu-HU" sz="2600" b="1" u="sng" dirty="0">
                <a:solidFill>
                  <a:srgbClr val="FFFF00"/>
                </a:solidFill>
              </a:rPr>
              <a:t>eredménytelen </a:t>
            </a:r>
            <a:r>
              <a:rPr lang="hu-HU" sz="2600" b="1" u="sng" dirty="0" err="1">
                <a:solidFill>
                  <a:srgbClr val="FFFF00"/>
                </a:solidFill>
              </a:rPr>
              <a:t>resuscitatio</a:t>
            </a:r>
            <a:endParaRPr lang="hu-HU" sz="2600" b="1" u="sng" dirty="0">
              <a:solidFill>
                <a:srgbClr val="FFFF00"/>
              </a:solidFill>
            </a:endParaRP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4735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E9938D1-5BE3-40C3-A4F7-8205FB8E9083}"/>
              </a:ext>
            </a:extLst>
          </p:cNvPr>
          <p:cNvSpPr txBox="1"/>
          <p:nvPr/>
        </p:nvSpPr>
        <p:spPr>
          <a:xfrm>
            <a:off x="83890" y="382012"/>
            <a:ext cx="120298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rgbClr val="FFFF00"/>
                </a:solidFill>
              </a:rPr>
              <a:t>Mindkét betegnél </a:t>
            </a:r>
            <a:r>
              <a:rPr lang="hu-HU" sz="2600" dirty="0" err="1">
                <a:solidFill>
                  <a:srgbClr val="FFFF00"/>
                </a:solidFill>
              </a:rPr>
              <a:t>postmortem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histopathológiai</a:t>
            </a:r>
            <a:r>
              <a:rPr lang="hu-HU" sz="2600" dirty="0">
                <a:solidFill>
                  <a:srgbClr val="FFFF00"/>
                </a:solidFill>
              </a:rPr>
              <a:t> vizsgálat történt</a:t>
            </a:r>
          </a:p>
          <a:p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Mindkét betegnek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lymphohystiocytas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pancarditise</a:t>
            </a:r>
            <a:r>
              <a:rPr lang="hu-HU" sz="2600" dirty="0">
                <a:solidFill>
                  <a:srgbClr val="FFFF00"/>
                </a:solidFill>
              </a:rPr>
              <a:t> volt, melynek hátterében </a:t>
            </a:r>
            <a:r>
              <a:rPr lang="hu-HU" sz="2600" dirty="0" err="1">
                <a:solidFill>
                  <a:srgbClr val="FFFF00"/>
                </a:solidFill>
              </a:rPr>
              <a:t>immunhisztikémiailag</a:t>
            </a:r>
            <a:r>
              <a:rPr lang="hu-HU" sz="2600" dirty="0">
                <a:solidFill>
                  <a:srgbClr val="FFFF00"/>
                </a:solidFill>
              </a:rPr>
              <a:t> és molekulárisan is igazolt </a:t>
            </a:r>
            <a:r>
              <a:rPr lang="hu-HU" sz="2600" b="1" dirty="0" err="1">
                <a:solidFill>
                  <a:srgbClr val="FFFF00"/>
                </a:solidFill>
              </a:rPr>
              <a:t>Borrelia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burgdorferi</a:t>
            </a:r>
            <a:r>
              <a:rPr lang="hu-HU" sz="2600" b="1" dirty="0">
                <a:solidFill>
                  <a:srgbClr val="FFFF00"/>
                </a:solidFill>
              </a:rPr>
              <a:t> fertőzés állt</a:t>
            </a:r>
            <a:endParaRPr lang="hu-HU" sz="2600" dirty="0">
              <a:solidFill>
                <a:srgbClr val="FFFF00"/>
              </a:solidFill>
            </a:endParaRPr>
          </a:p>
          <a:p>
            <a:pPr algn="just"/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A </a:t>
            </a:r>
            <a:r>
              <a:rPr lang="hu-HU" sz="2600" b="1" dirty="0" err="1">
                <a:solidFill>
                  <a:srgbClr val="FFFF00"/>
                </a:solidFill>
              </a:rPr>
              <a:t>spirochetakat</a:t>
            </a:r>
            <a:r>
              <a:rPr lang="hu-HU" sz="2600" b="1" dirty="0">
                <a:solidFill>
                  <a:srgbClr val="FFFF00"/>
                </a:solidFill>
              </a:rPr>
              <a:t> direkt ki tudták mutatni az </a:t>
            </a:r>
            <a:r>
              <a:rPr lang="hu-HU" sz="2600" b="1" dirty="0" err="1">
                <a:solidFill>
                  <a:srgbClr val="FFFF00"/>
                </a:solidFill>
              </a:rPr>
              <a:t>endocardiumban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</a:p>
          <a:p>
            <a:pPr algn="just"/>
            <a:endParaRPr lang="hu-HU" sz="2600" b="1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Az ajánlások </a:t>
            </a:r>
            <a:r>
              <a:rPr lang="hu-HU" sz="2600" b="1" dirty="0">
                <a:solidFill>
                  <a:srgbClr val="FFFF00"/>
                </a:solidFill>
              </a:rPr>
              <a:t>célzott teszt</a:t>
            </a:r>
            <a:r>
              <a:rPr lang="hu-HU" sz="2600" dirty="0">
                <a:solidFill>
                  <a:srgbClr val="FFFF00"/>
                </a:solidFill>
              </a:rPr>
              <a:t> vizsgálat elvégzését, empirikus </a:t>
            </a:r>
            <a:r>
              <a:rPr lang="hu-HU" sz="2600" b="1" dirty="0">
                <a:solidFill>
                  <a:srgbClr val="FFFF00"/>
                </a:solidFill>
              </a:rPr>
              <a:t>antibiotikus kezelés haladéktalan elkezdését</a:t>
            </a:r>
            <a:r>
              <a:rPr lang="hu-HU" sz="2600" dirty="0">
                <a:solidFill>
                  <a:srgbClr val="FFFF00"/>
                </a:solidFill>
              </a:rPr>
              <a:t> indikálják Lyme-kór gyanúja esetén </a:t>
            </a:r>
          </a:p>
          <a:p>
            <a:pPr algn="just"/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Egyértelmű tünetek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b="1" dirty="0">
                <a:solidFill>
                  <a:srgbClr val="FFFF00"/>
                </a:solidFill>
              </a:rPr>
              <a:t>magas rizikót jelző EKG eltérések: I. fokú AV </a:t>
            </a:r>
            <a:r>
              <a:rPr lang="hu-HU" sz="2600" b="1" dirty="0" err="1">
                <a:solidFill>
                  <a:srgbClr val="FFFF00"/>
                </a:solidFill>
              </a:rPr>
              <a:t>blocknál</a:t>
            </a:r>
            <a:r>
              <a:rPr lang="hu-HU" sz="2600" b="1" dirty="0">
                <a:solidFill>
                  <a:srgbClr val="FFFF00"/>
                </a:solidFill>
              </a:rPr>
              <a:t> PR &gt;0.3 sec., magas fokú AV </a:t>
            </a:r>
            <a:r>
              <a:rPr lang="hu-HU" sz="2600" b="1" dirty="0" err="1">
                <a:solidFill>
                  <a:srgbClr val="FFFF00"/>
                </a:solidFill>
              </a:rPr>
              <a:t>block</a:t>
            </a:r>
            <a:r>
              <a:rPr lang="hu-HU" sz="2600" b="1" dirty="0">
                <a:solidFill>
                  <a:srgbClr val="FFFF00"/>
                </a:solidFill>
              </a:rPr>
              <a:t>, széles QRS-el járó pótritmus és alteráló </a:t>
            </a:r>
            <a:r>
              <a:rPr lang="hu-HU" sz="2600" b="1" dirty="0" err="1">
                <a:solidFill>
                  <a:srgbClr val="FFFF00"/>
                </a:solidFill>
              </a:rPr>
              <a:t>szárblock</a:t>
            </a:r>
            <a:r>
              <a:rPr lang="hu-HU" sz="2600" dirty="0">
                <a:solidFill>
                  <a:srgbClr val="FFFF00"/>
                </a:solidFill>
              </a:rPr>
              <a:t> észlelésekor   átmenetileg </a:t>
            </a:r>
            <a:r>
              <a:rPr lang="hu-HU" sz="2600" b="1" dirty="0">
                <a:solidFill>
                  <a:srgbClr val="FFFF00"/>
                </a:solidFill>
              </a:rPr>
              <a:t>külső PM </a:t>
            </a:r>
            <a:r>
              <a:rPr lang="hu-HU" sz="2600" dirty="0">
                <a:solidFill>
                  <a:srgbClr val="FFFF00"/>
                </a:solidFill>
              </a:rPr>
              <a:t>alkalmazására lehet szükség.</a:t>
            </a:r>
          </a:p>
          <a:p>
            <a:pPr algn="just"/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Bizonytalan tünetek esetén </a:t>
            </a:r>
            <a:r>
              <a:rPr lang="hu-HU" sz="2600" b="1" dirty="0" err="1">
                <a:solidFill>
                  <a:srgbClr val="FFFF00"/>
                </a:solidFill>
              </a:rPr>
              <a:t>babesiosis</a:t>
            </a:r>
            <a:r>
              <a:rPr lang="hu-HU" sz="2600" b="1" dirty="0">
                <a:solidFill>
                  <a:srgbClr val="FFFF00"/>
                </a:solidFill>
              </a:rPr>
              <a:t> és </a:t>
            </a:r>
            <a:r>
              <a:rPr lang="hu-HU" sz="2600" b="1" dirty="0" err="1">
                <a:solidFill>
                  <a:srgbClr val="FFFF00"/>
                </a:solidFill>
              </a:rPr>
              <a:t>anaplasmosis</a:t>
            </a:r>
            <a:r>
              <a:rPr lang="hu-HU" sz="2600" dirty="0">
                <a:solidFill>
                  <a:srgbClr val="FFFF00"/>
                </a:solidFill>
              </a:rPr>
              <a:t> irányában is javasolt célzott vizsgálatokat végezni.</a:t>
            </a:r>
          </a:p>
        </p:txBody>
      </p:sp>
    </p:spTree>
    <p:extLst>
      <p:ext uri="{BB962C8B-B14F-4D97-AF65-F5344CB8AC3E}">
        <p14:creationId xmlns:p14="http://schemas.microsoft.com/office/powerpoint/2010/main" val="323441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855208-68BF-46E8-9EC3-23C36ECB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3"/>
            <a:ext cx="10515600" cy="1318548"/>
          </a:xfrm>
        </p:spPr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                                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ESET </a:t>
            </a:r>
            <a:r>
              <a:rPr lang="hu-HU" b="1" dirty="0">
                <a:latin typeface="+mn-lt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III.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E2E77D-53CC-4F96-A320-9A06C405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26797"/>
            <a:ext cx="10515601" cy="48766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23 éves ffi - élsportoló </a:t>
            </a:r>
            <a:r>
              <a:rPr lang="hu-HU" sz="2600" dirty="0">
                <a:solidFill>
                  <a:srgbClr val="FFFF00"/>
                </a:solidFill>
              </a:rPr>
              <a:t>(Szeged)</a:t>
            </a:r>
          </a:p>
          <a:p>
            <a:pPr marL="0" indent="0" algn="just">
              <a:buNone/>
            </a:pPr>
            <a:r>
              <a:rPr lang="hu-HU" sz="2600" dirty="0">
                <a:solidFill>
                  <a:srgbClr val="FFFF00"/>
                </a:solidFill>
              </a:rPr>
              <a:t>1996-ban: </a:t>
            </a:r>
            <a:r>
              <a:rPr lang="hu-HU" sz="2600" b="1" dirty="0">
                <a:solidFill>
                  <a:srgbClr val="FFFF00"/>
                </a:solidFill>
              </a:rPr>
              <a:t>mellkasi </a:t>
            </a:r>
            <a:r>
              <a:rPr lang="hu-HU" sz="2600" b="1" dirty="0" err="1">
                <a:solidFill>
                  <a:srgbClr val="FFFF00"/>
                </a:solidFill>
              </a:rPr>
              <a:t>dyscomfort</a:t>
            </a:r>
            <a:r>
              <a:rPr lang="hu-HU" sz="2600" b="1" dirty="0">
                <a:solidFill>
                  <a:srgbClr val="FFFF00"/>
                </a:solidFill>
              </a:rPr>
              <a:t>, néhány másodpercig tartó szédülés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EKG, 24 h-ás EKG </a:t>
            </a:r>
            <a:r>
              <a:rPr lang="hu-HU" sz="2600" b="1" dirty="0" err="1">
                <a:solidFill>
                  <a:srgbClr val="FFFF00"/>
                </a:solidFill>
              </a:rPr>
              <a:t>Holter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monitorozás: </a:t>
            </a:r>
            <a:r>
              <a:rPr lang="hu-HU" sz="2600" b="1" dirty="0">
                <a:solidFill>
                  <a:srgbClr val="FFFF00"/>
                </a:solidFill>
              </a:rPr>
              <a:t>változó fokú AV </a:t>
            </a:r>
            <a:r>
              <a:rPr lang="hu-HU" sz="2600" b="1" dirty="0" err="1">
                <a:solidFill>
                  <a:srgbClr val="FFFF00"/>
                </a:solidFill>
              </a:rPr>
              <a:t>block</a:t>
            </a:r>
            <a:r>
              <a:rPr lang="hu-HU" sz="2600" b="1" dirty="0">
                <a:solidFill>
                  <a:srgbClr val="FFFF00"/>
                </a:solidFill>
              </a:rPr>
              <a:t>, </a:t>
            </a:r>
            <a:r>
              <a:rPr lang="hu-HU" sz="2600" b="1" dirty="0" err="1">
                <a:solidFill>
                  <a:srgbClr val="FFFF00"/>
                </a:solidFill>
              </a:rPr>
              <a:t>junctionalis</a:t>
            </a:r>
            <a:r>
              <a:rPr lang="hu-HU" sz="2600" b="1" dirty="0">
                <a:solidFill>
                  <a:srgbClr val="FFFF00"/>
                </a:solidFill>
              </a:rPr>
              <a:t> pótritmus (</a:t>
            </a:r>
            <a:r>
              <a:rPr lang="hu-HU" sz="2600" b="1" dirty="0" err="1">
                <a:solidFill>
                  <a:srgbClr val="FFFF00"/>
                </a:solidFill>
              </a:rPr>
              <a:t>max</a:t>
            </a:r>
            <a:r>
              <a:rPr lang="hu-HU" sz="2600" b="1" dirty="0">
                <a:solidFill>
                  <a:srgbClr val="FFFF00"/>
                </a:solidFill>
              </a:rPr>
              <a:t>. RR távolság &lt; 3000 </a:t>
            </a:r>
            <a:r>
              <a:rPr lang="hu-HU" sz="2600" b="1" dirty="0" err="1">
                <a:solidFill>
                  <a:srgbClr val="FFFF00"/>
                </a:solidFill>
              </a:rPr>
              <a:t>msec</a:t>
            </a:r>
            <a:r>
              <a:rPr lang="hu-HU" sz="2600" dirty="0">
                <a:solidFill>
                  <a:srgbClr val="FFFF00"/>
                </a:solidFill>
              </a:rPr>
              <a:t>.)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Dg: vírus </a:t>
            </a:r>
            <a:r>
              <a:rPr lang="hu-HU" sz="2600" b="1" dirty="0" err="1">
                <a:solidFill>
                  <a:srgbClr val="FFFF00"/>
                </a:solidFill>
              </a:rPr>
              <a:t>carditis</a:t>
            </a:r>
            <a:r>
              <a:rPr lang="hu-HU" sz="2600" b="1" dirty="0">
                <a:solidFill>
                  <a:srgbClr val="FFFF00"/>
                </a:solidFill>
              </a:rPr>
              <a:t> utáni státusz – sport felfüggesztésének javaslata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Sorozat EKG </a:t>
            </a:r>
            <a:r>
              <a:rPr lang="hu-HU" sz="2600" dirty="0">
                <a:solidFill>
                  <a:srgbClr val="FFFF00"/>
                </a:solidFill>
              </a:rPr>
              <a:t>során </a:t>
            </a:r>
            <a:r>
              <a:rPr lang="hu-HU" sz="2600" dirty="0" err="1">
                <a:solidFill>
                  <a:srgbClr val="FFFF00"/>
                </a:solidFill>
              </a:rPr>
              <a:t>max</a:t>
            </a:r>
            <a:r>
              <a:rPr lang="hu-HU" sz="2600" dirty="0">
                <a:solidFill>
                  <a:srgbClr val="FFFF00"/>
                </a:solidFill>
              </a:rPr>
              <a:t>. RR távolság: 5569 </a:t>
            </a:r>
            <a:r>
              <a:rPr lang="hu-HU" sz="2600" dirty="0" err="1">
                <a:solidFill>
                  <a:srgbClr val="FFFF00"/>
                </a:solidFill>
              </a:rPr>
              <a:t>msec</a:t>
            </a:r>
            <a:r>
              <a:rPr lang="hu-HU" sz="2600" dirty="0">
                <a:solidFill>
                  <a:srgbClr val="FFFF00"/>
                </a:solidFill>
              </a:rPr>
              <a:t>. – </a:t>
            </a:r>
            <a:r>
              <a:rPr lang="hu-HU" sz="2600" b="1" dirty="0">
                <a:solidFill>
                  <a:srgbClr val="FFFF00"/>
                </a:solidFill>
              </a:rPr>
              <a:t>végleges PM indikáció</a:t>
            </a:r>
          </a:p>
          <a:p>
            <a:pPr marL="0" indent="0" algn="just">
              <a:buNone/>
            </a:pPr>
            <a:r>
              <a:rPr lang="hu-HU" sz="2600" dirty="0">
                <a:solidFill>
                  <a:srgbClr val="FFFF00"/>
                </a:solidFill>
              </a:rPr>
              <a:t>Ismételt kórelőzmény felvétele: </a:t>
            </a:r>
            <a:r>
              <a:rPr lang="hu-HU" sz="2600" b="1" dirty="0">
                <a:solidFill>
                  <a:srgbClr val="FFFF00"/>
                </a:solidFill>
              </a:rPr>
              <a:t>nyakon kullancs csípés </a:t>
            </a:r>
            <a:r>
              <a:rPr lang="hu-HU" sz="2600" dirty="0">
                <a:solidFill>
                  <a:srgbClr val="FFFF00"/>
                </a:solidFill>
              </a:rPr>
              <a:t>– ECM nem volt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24-ás EKG </a:t>
            </a:r>
            <a:r>
              <a:rPr lang="hu-HU" sz="2600" b="1" dirty="0" err="1">
                <a:solidFill>
                  <a:srgbClr val="FFFF00"/>
                </a:solidFill>
              </a:rPr>
              <a:t>Holter</a:t>
            </a:r>
            <a:r>
              <a:rPr lang="hu-HU" sz="2600" b="1" dirty="0">
                <a:solidFill>
                  <a:srgbClr val="FFFF00"/>
                </a:solidFill>
              </a:rPr>
              <a:t> monitorozás</a:t>
            </a:r>
            <a:r>
              <a:rPr lang="hu-HU" sz="2600" dirty="0">
                <a:solidFill>
                  <a:srgbClr val="FFFF00"/>
                </a:solidFill>
              </a:rPr>
              <a:t>: sinus ritmus – sinus aritmia, </a:t>
            </a:r>
            <a:r>
              <a:rPr lang="hu-HU" sz="2600" dirty="0" err="1">
                <a:solidFill>
                  <a:srgbClr val="FFFF00"/>
                </a:solidFill>
              </a:rPr>
              <a:t>fr</a:t>
            </a:r>
            <a:r>
              <a:rPr lang="hu-HU" sz="2600" dirty="0">
                <a:solidFill>
                  <a:srgbClr val="FFFF00"/>
                </a:solidFill>
              </a:rPr>
              <a:t>.: 35/min. (nappal is) - 150/min., változó fokú AV vezetési zavar, </a:t>
            </a:r>
            <a:r>
              <a:rPr lang="hu-HU" sz="2600" dirty="0" err="1">
                <a:solidFill>
                  <a:srgbClr val="FFFF00"/>
                </a:solidFill>
              </a:rPr>
              <a:t>Wenckebach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periodicitas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junctionalis</a:t>
            </a:r>
            <a:r>
              <a:rPr lang="hu-HU" sz="2600" dirty="0">
                <a:solidFill>
                  <a:srgbClr val="FFFF00"/>
                </a:solidFill>
              </a:rPr>
              <a:t> pótütések és ritmus.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Minden rutin teszt normál, terheléses EKG (15 </a:t>
            </a:r>
            <a:r>
              <a:rPr lang="hu-HU" sz="2600" b="1" dirty="0" err="1">
                <a:solidFill>
                  <a:srgbClr val="FFFF00"/>
                </a:solidFill>
              </a:rPr>
              <a:t>METs</a:t>
            </a:r>
            <a:r>
              <a:rPr lang="hu-HU" sz="2600" b="1" dirty="0">
                <a:solidFill>
                  <a:srgbClr val="FFFF00"/>
                </a:solidFill>
              </a:rPr>
              <a:t>), </a:t>
            </a:r>
            <a:r>
              <a:rPr lang="hu-HU" sz="2600" b="1" dirty="0" err="1">
                <a:solidFill>
                  <a:srgbClr val="FFFF00"/>
                </a:solidFill>
              </a:rPr>
              <a:t>echocardiographia</a:t>
            </a:r>
            <a:r>
              <a:rPr lang="hu-HU" sz="2600" b="1" dirty="0">
                <a:solidFill>
                  <a:srgbClr val="FFFF00"/>
                </a:solidFill>
              </a:rPr>
              <a:t> eltérés nélkül, </a:t>
            </a:r>
            <a:r>
              <a:rPr lang="hu-HU" sz="2600" b="1" dirty="0" err="1">
                <a:solidFill>
                  <a:srgbClr val="FFFF00"/>
                </a:solidFill>
              </a:rPr>
              <a:t>coronarographia</a:t>
            </a:r>
            <a:r>
              <a:rPr lang="hu-HU" sz="2600" b="1" dirty="0">
                <a:solidFill>
                  <a:srgbClr val="FFFF00"/>
                </a:solidFill>
              </a:rPr>
              <a:t> negatív.</a:t>
            </a:r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0114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3C3DAF-C90E-45F6-A255-5262AF65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40" y="50006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FFFF00"/>
                </a:solidFill>
                <a:latin typeface="+mn-lt"/>
              </a:rPr>
              <a:t>ESET III.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43B209-55D9-404A-81EB-21A51AA0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018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600" dirty="0">
                <a:solidFill>
                  <a:srgbClr val="FFFF00"/>
                </a:solidFill>
              </a:rPr>
              <a:t>Vírus szerológia negatív, AST: </a:t>
            </a:r>
            <a:r>
              <a:rPr lang="hu-HU" sz="2600" dirty="0" err="1">
                <a:solidFill>
                  <a:srgbClr val="FFFF00"/>
                </a:solidFill>
              </a:rPr>
              <a:t>norm</a:t>
            </a:r>
            <a:r>
              <a:rPr lang="hu-HU" sz="2600" dirty="0">
                <a:solidFill>
                  <a:srgbClr val="FFFF00"/>
                </a:solidFill>
              </a:rPr>
              <a:t>. </a:t>
            </a:r>
            <a:r>
              <a:rPr lang="hu-HU" sz="2600" b="1" dirty="0">
                <a:solidFill>
                  <a:srgbClr val="FFFF00"/>
                </a:solidFill>
              </a:rPr>
              <a:t>Lyme teszt: Western </a:t>
            </a:r>
            <a:r>
              <a:rPr lang="hu-HU" sz="2600" b="1" dirty="0" err="1">
                <a:solidFill>
                  <a:srgbClr val="FFFF00"/>
                </a:solidFill>
              </a:rPr>
              <a:t>blot</a:t>
            </a:r>
            <a:r>
              <a:rPr lang="hu-HU" sz="2600" b="1" dirty="0">
                <a:solidFill>
                  <a:srgbClr val="FFFF00"/>
                </a:solidFill>
              </a:rPr>
              <a:t> negatív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PAH: határérték eredmény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Sötét látóteres mikroszkópos vizsgálat </a:t>
            </a:r>
            <a:r>
              <a:rPr lang="hu-HU" sz="2600" b="1" dirty="0" err="1">
                <a:solidFill>
                  <a:srgbClr val="FFFF00"/>
                </a:solidFill>
              </a:rPr>
              <a:t>spirochetakat</a:t>
            </a:r>
            <a:r>
              <a:rPr lang="hu-HU" sz="2600" b="1" dirty="0">
                <a:solidFill>
                  <a:srgbClr val="FFFF00"/>
                </a:solidFill>
              </a:rPr>
              <a:t> mutatott ki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Dg.: </a:t>
            </a:r>
            <a:r>
              <a:rPr lang="hu-HU" sz="2600" b="1" dirty="0" err="1">
                <a:solidFill>
                  <a:srgbClr val="FFFF00"/>
                </a:solidFill>
              </a:rPr>
              <a:t>szeronegatív</a:t>
            </a:r>
            <a:r>
              <a:rPr lang="hu-HU" sz="2600" b="1" dirty="0">
                <a:solidFill>
                  <a:srgbClr val="FFFF00"/>
                </a:solidFill>
              </a:rPr>
              <a:t> Lyme </a:t>
            </a:r>
            <a:r>
              <a:rPr lang="hu-HU" sz="2600" b="1" dirty="0" err="1">
                <a:solidFill>
                  <a:srgbClr val="FFFF00"/>
                </a:solidFill>
              </a:rPr>
              <a:t>Borreliosi</a:t>
            </a:r>
            <a:r>
              <a:rPr lang="hu-HU" sz="2600" dirty="0" err="1">
                <a:solidFill>
                  <a:srgbClr val="FFFF00"/>
                </a:solidFill>
              </a:rPr>
              <a:t>s</a:t>
            </a:r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Kezelés</a:t>
            </a:r>
            <a:r>
              <a:rPr lang="hu-HU" sz="2600" dirty="0">
                <a:solidFill>
                  <a:srgbClr val="FFFF00"/>
                </a:solidFill>
              </a:rPr>
              <a:t>: </a:t>
            </a:r>
            <a:r>
              <a:rPr lang="hu-HU" sz="2600" b="1" dirty="0" err="1">
                <a:solidFill>
                  <a:srgbClr val="FFFF00"/>
                </a:solidFill>
              </a:rPr>
              <a:t>i.v</a:t>
            </a:r>
            <a:r>
              <a:rPr lang="hu-HU" sz="2600" b="1" dirty="0">
                <a:solidFill>
                  <a:srgbClr val="FFFF00"/>
                </a:solidFill>
              </a:rPr>
              <a:t>.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b="1" dirty="0">
                <a:solidFill>
                  <a:srgbClr val="FFFF00"/>
                </a:solidFill>
              </a:rPr>
              <a:t>2x2 g </a:t>
            </a:r>
            <a:r>
              <a:rPr lang="hu-HU" sz="2600" b="1" dirty="0" err="1">
                <a:solidFill>
                  <a:srgbClr val="FFFF00"/>
                </a:solidFill>
              </a:rPr>
              <a:t>ceftriaxon</a:t>
            </a:r>
            <a:r>
              <a:rPr lang="hu-HU" sz="2600" b="1" dirty="0">
                <a:solidFill>
                  <a:srgbClr val="FFFF00"/>
                </a:solidFill>
              </a:rPr>
              <a:t>/nap és </a:t>
            </a:r>
            <a:r>
              <a:rPr lang="hu-HU" sz="2600" b="1" dirty="0" err="1">
                <a:solidFill>
                  <a:srgbClr val="FFFF00"/>
                </a:solidFill>
              </a:rPr>
              <a:t>p.o</a:t>
            </a:r>
            <a:r>
              <a:rPr lang="hu-HU" sz="2600" b="1" dirty="0">
                <a:solidFill>
                  <a:srgbClr val="FFFF00"/>
                </a:solidFill>
              </a:rPr>
              <a:t>. </a:t>
            </a:r>
            <a:r>
              <a:rPr lang="hu-HU" sz="2600" b="1" dirty="0" err="1">
                <a:solidFill>
                  <a:srgbClr val="FFFF00"/>
                </a:solidFill>
              </a:rPr>
              <a:t>ciprofloxacin</a:t>
            </a:r>
            <a:r>
              <a:rPr lang="hu-HU" sz="2600" b="1" dirty="0">
                <a:solidFill>
                  <a:srgbClr val="FFFF00"/>
                </a:solidFill>
              </a:rPr>
              <a:t> 2x500 mg/nap  - 30 napig</a:t>
            </a:r>
            <a:r>
              <a:rPr lang="hu-HU" sz="2600" dirty="0">
                <a:solidFill>
                  <a:srgbClr val="FFFF00"/>
                </a:solidFill>
              </a:rPr>
              <a:t>,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majd 2x100 mg </a:t>
            </a:r>
            <a:r>
              <a:rPr lang="hu-HU" sz="2600" b="1" dirty="0" err="1">
                <a:solidFill>
                  <a:srgbClr val="FFFF00"/>
                </a:solidFill>
              </a:rPr>
              <a:t>p.o</a:t>
            </a:r>
            <a:r>
              <a:rPr lang="hu-HU" sz="2600" b="1" dirty="0">
                <a:solidFill>
                  <a:srgbClr val="FFFF00"/>
                </a:solidFill>
              </a:rPr>
              <a:t>. </a:t>
            </a:r>
            <a:r>
              <a:rPr lang="hu-HU" sz="2600" b="1" dirty="0" err="1">
                <a:solidFill>
                  <a:srgbClr val="FFFF00"/>
                </a:solidFill>
              </a:rPr>
              <a:t>doxycycline</a:t>
            </a:r>
            <a:r>
              <a:rPr lang="hu-HU" sz="2600" b="1" dirty="0">
                <a:solidFill>
                  <a:srgbClr val="FFFF00"/>
                </a:solidFill>
              </a:rPr>
              <a:t> és 2x500 mg </a:t>
            </a:r>
            <a:r>
              <a:rPr lang="hu-HU" sz="2600" b="1" dirty="0" err="1">
                <a:solidFill>
                  <a:srgbClr val="FFFF00"/>
                </a:solidFill>
              </a:rPr>
              <a:t>ciprofloxacin</a:t>
            </a:r>
            <a:r>
              <a:rPr lang="hu-HU" sz="2600" b="1" dirty="0">
                <a:solidFill>
                  <a:srgbClr val="FFFF00"/>
                </a:solidFill>
              </a:rPr>
              <a:t> 30 napig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A kezelés megkezdése előtti napon és a kezelés első napján 40 mg </a:t>
            </a:r>
            <a:r>
              <a:rPr lang="hu-HU" sz="2600" b="1" dirty="0" err="1">
                <a:solidFill>
                  <a:srgbClr val="FFFF00"/>
                </a:solidFill>
              </a:rPr>
              <a:t>prednisolon</a:t>
            </a:r>
            <a:r>
              <a:rPr lang="hu-HU" sz="2600" dirty="0">
                <a:solidFill>
                  <a:srgbClr val="FFFF00"/>
                </a:solidFill>
              </a:rPr>
              <a:t> a </a:t>
            </a:r>
            <a:r>
              <a:rPr lang="hu-HU" sz="2600" b="1" dirty="0" err="1">
                <a:solidFill>
                  <a:srgbClr val="FFFF00"/>
                </a:solidFill>
              </a:rPr>
              <a:t>Jarsch-Herxheimer</a:t>
            </a:r>
            <a:r>
              <a:rPr lang="hu-HU" sz="2600" b="1" dirty="0">
                <a:solidFill>
                  <a:srgbClr val="FFFF00"/>
                </a:solidFill>
              </a:rPr>
              <a:t> reakció elkerülésére</a:t>
            </a: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A vezetési zavar megszűnt – PM-t nem kapott – I. osztályú játékengedélyét visszakapta</a:t>
            </a:r>
          </a:p>
        </p:txBody>
      </p:sp>
    </p:spTree>
    <p:extLst>
      <p:ext uri="{BB962C8B-B14F-4D97-AF65-F5344CB8AC3E}">
        <p14:creationId xmlns:p14="http://schemas.microsoft.com/office/powerpoint/2010/main" val="1203437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7CD5419-AE38-48E6-A1B5-1EBE7DEC37AD}"/>
              </a:ext>
            </a:extLst>
          </p:cNvPr>
          <p:cNvSpPr txBox="1"/>
          <p:nvPr/>
        </p:nvSpPr>
        <p:spPr>
          <a:xfrm>
            <a:off x="472966" y="241741"/>
            <a:ext cx="1038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FF00"/>
                </a:solidFill>
              </a:rPr>
              <a:t>  Köszönetnyilvánítás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536E7D4-5A80-4323-ACC2-838FAF702731}"/>
              </a:ext>
            </a:extLst>
          </p:cNvPr>
          <p:cNvSpPr txBox="1"/>
          <p:nvPr/>
        </p:nvSpPr>
        <p:spPr>
          <a:xfrm>
            <a:off x="704194" y="1387389"/>
            <a:ext cx="104893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FF00"/>
                </a:solidFill>
              </a:rPr>
              <a:t>Dr. Pusztai Erzsébet – Dr. Mikola István – Dr. Kamarás György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Dr. </a:t>
            </a:r>
            <a:r>
              <a:rPr lang="hu-HU" sz="2600" b="1" dirty="0" err="1">
                <a:solidFill>
                  <a:srgbClr val="FFFF00"/>
                </a:solidFill>
              </a:rPr>
              <a:t>Shun</a:t>
            </a:r>
            <a:r>
              <a:rPr lang="hu-HU" sz="2600" b="1" dirty="0">
                <a:solidFill>
                  <a:srgbClr val="FFFF00"/>
                </a:solidFill>
              </a:rPr>
              <a:t> Ling – Los Angeles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Dr. </a:t>
            </a:r>
            <a:r>
              <a:rPr lang="hu-HU" sz="2600" b="1" dirty="0" err="1">
                <a:solidFill>
                  <a:srgbClr val="FFFF00"/>
                </a:solidFill>
              </a:rPr>
              <a:t>Tahy</a:t>
            </a:r>
            <a:r>
              <a:rPr lang="hu-HU" sz="2600" b="1" dirty="0">
                <a:solidFill>
                  <a:srgbClr val="FFFF00"/>
                </a:solidFill>
              </a:rPr>
              <a:t> Ádám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Dr. </a:t>
            </a:r>
            <a:r>
              <a:rPr lang="hu-HU" sz="2600" b="1" dirty="0" err="1">
                <a:solidFill>
                  <a:srgbClr val="FFFF00"/>
                </a:solidFill>
              </a:rPr>
              <a:t>Bózsik</a:t>
            </a:r>
            <a:r>
              <a:rPr lang="hu-HU" sz="2600" b="1" dirty="0">
                <a:solidFill>
                  <a:srgbClr val="FFFF00"/>
                </a:solidFill>
              </a:rPr>
              <a:t> Béla Pál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Prof. Dr.  Veress Gábor – Dr. Tóth Valéria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Dr. Kiss József – Dr. Tihanyi László – Dr. Salamon Csaba – Nővérek</a:t>
            </a:r>
          </a:p>
          <a:p>
            <a:endParaRPr lang="hu-HU" sz="2600" b="1" dirty="0">
              <a:solidFill>
                <a:srgbClr val="FFFF00"/>
              </a:solidFill>
            </a:endParaRPr>
          </a:p>
          <a:p>
            <a:r>
              <a:rPr lang="hu-HU" sz="2600" b="1" dirty="0">
                <a:solidFill>
                  <a:srgbClr val="FFFF00"/>
                </a:solidFill>
              </a:rPr>
              <a:t>Kovács Andrea Margit</a:t>
            </a:r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74127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ED16EC-AF40-4D35-974A-1579B1C2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68" y="229653"/>
            <a:ext cx="10512972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  <a:latin typeface="+mn-lt"/>
              </a:rPr>
              <a:t>Lyme betegség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3A80CF-2911-4AB8-928E-4385F4B4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38991"/>
            <a:ext cx="11742465" cy="47893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10400" b="1" dirty="0">
                <a:solidFill>
                  <a:srgbClr val="FFFF00"/>
                </a:solidFill>
              </a:rPr>
              <a:t>Kórokozó: </a:t>
            </a:r>
            <a:r>
              <a:rPr lang="hu-HU" sz="10400" dirty="0" err="1">
                <a:solidFill>
                  <a:srgbClr val="FFFF00"/>
                </a:solidFill>
              </a:rPr>
              <a:t>spirochetak</a:t>
            </a:r>
            <a:r>
              <a:rPr lang="hu-HU" sz="10400" dirty="0">
                <a:solidFill>
                  <a:srgbClr val="FFFF00"/>
                </a:solidFill>
              </a:rPr>
              <a:t> családjába tartozó</a:t>
            </a:r>
            <a:r>
              <a:rPr lang="hu-HU" sz="10400" b="1" dirty="0">
                <a:solidFill>
                  <a:srgbClr val="FFFF00"/>
                </a:solidFill>
              </a:rPr>
              <a:t> </a:t>
            </a:r>
            <a:r>
              <a:rPr lang="hu-HU" sz="10400" b="1" dirty="0" err="1">
                <a:solidFill>
                  <a:srgbClr val="FFFF00"/>
                </a:solidFill>
              </a:rPr>
              <a:t>Borrelia</a:t>
            </a:r>
            <a:r>
              <a:rPr lang="hu-HU" sz="10400" b="1" dirty="0">
                <a:solidFill>
                  <a:srgbClr val="FFFF00"/>
                </a:solidFill>
              </a:rPr>
              <a:t> </a:t>
            </a:r>
            <a:r>
              <a:rPr lang="hu-HU" sz="10400" b="1" dirty="0" err="1">
                <a:solidFill>
                  <a:srgbClr val="FFFF00"/>
                </a:solidFill>
              </a:rPr>
              <a:t>burgdorferi</a:t>
            </a:r>
            <a:r>
              <a:rPr lang="hu-HU" sz="10400" b="1" dirty="0">
                <a:solidFill>
                  <a:srgbClr val="FFFF00"/>
                </a:solidFill>
              </a:rPr>
              <a:t> </a:t>
            </a:r>
            <a:r>
              <a:rPr lang="hu-HU" sz="10400" dirty="0">
                <a:solidFill>
                  <a:srgbClr val="FFFF00"/>
                </a:solidFill>
              </a:rPr>
              <a:t>(</a:t>
            </a:r>
            <a:r>
              <a:rPr lang="hu-HU" sz="10400" dirty="0" err="1">
                <a:solidFill>
                  <a:srgbClr val="FFFF00"/>
                </a:solidFill>
              </a:rPr>
              <a:t>Gram</a:t>
            </a:r>
            <a:r>
              <a:rPr lang="hu-HU" sz="10400" dirty="0">
                <a:solidFill>
                  <a:srgbClr val="FFFF00"/>
                </a:solidFill>
              </a:rPr>
              <a:t> negatív)</a:t>
            </a:r>
          </a:p>
          <a:p>
            <a:pPr marL="0" indent="0">
              <a:buNone/>
            </a:pPr>
            <a:r>
              <a:rPr lang="hu-HU" sz="10400" b="1" dirty="0">
                <a:solidFill>
                  <a:srgbClr val="FFFF00"/>
                </a:solidFill>
              </a:rPr>
              <a:t>Európában</a:t>
            </a:r>
            <a:r>
              <a:rPr lang="hu-HU" sz="10400" dirty="0">
                <a:solidFill>
                  <a:srgbClr val="FFFF00"/>
                </a:solidFill>
              </a:rPr>
              <a:t>: </a:t>
            </a:r>
            <a:r>
              <a:rPr lang="hu-HU" sz="10400" dirty="0" err="1">
                <a:solidFill>
                  <a:srgbClr val="FFFF00"/>
                </a:solidFill>
              </a:rPr>
              <a:t>B.b</a:t>
            </a:r>
            <a:r>
              <a:rPr lang="hu-HU" sz="10400" dirty="0">
                <a:solidFill>
                  <a:srgbClr val="FFFF00"/>
                </a:solidFill>
              </a:rPr>
              <a:t>. </a:t>
            </a:r>
            <a:r>
              <a:rPr lang="hu-HU" sz="10400" dirty="0" err="1">
                <a:solidFill>
                  <a:srgbClr val="FFFF00"/>
                </a:solidFill>
              </a:rPr>
              <a:t>sensu</a:t>
            </a:r>
            <a:r>
              <a:rPr lang="hu-HU" sz="10400" dirty="0">
                <a:solidFill>
                  <a:srgbClr val="FFFF00"/>
                </a:solidFill>
              </a:rPr>
              <a:t> </a:t>
            </a:r>
            <a:r>
              <a:rPr lang="hu-HU" sz="10400" dirty="0" err="1">
                <a:solidFill>
                  <a:srgbClr val="FFFF00"/>
                </a:solidFill>
              </a:rPr>
              <a:t>lato</a:t>
            </a:r>
            <a:r>
              <a:rPr lang="hu-HU" sz="10400" dirty="0">
                <a:solidFill>
                  <a:srgbClr val="FFFF00"/>
                </a:solidFill>
              </a:rPr>
              <a:t>, B. </a:t>
            </a:r>
            <a:r>
              <a:rPr lang="hu-HU" sz="10400" dirty="0" err="1">
                <a:solidFill>
                  <a:srgbClr val="FFFF00"/>
                </a:solidFill>
              </a:rPr>
              <a:t>garinii</a:t>
            </a:r>
            <a:r>
              <a:rPr lang="hu-HU" sz="10400" dirty="0">
                <a:solidFill>
                  <a:srgbClr val="FFFF00"/>
                </a:solidFill>
              </a:rPr>
              <a:t>   </a:t>
            </a:r>
            <a:r>
              <a:rPr lang="hu-HU" sz="10400" b="1" dirty="0">
                <a:solidFill>
                  <a:srgbClr val="FFFF00"/>
                </a:solidFill>
              </a:rPr>
              <a:t>Észak Amerikában</a:t>
            </a:r>
            <a:r>
              <a:rPr lang="hu-HU" sz="10400" dirty="0">
                <a:solidFill>
                  <a:srgbClr val="FFFF00"/>
                </a:solidFill>
              </a:rPr>
              <a:t>: </a:t>
            </a:r>
            <a:r>
              <a:rPr lang="hu-HU" sz="10400" dirty="0" err="1">
                <a:solidFill>
                  <a:srgbClr val="FFFF00"/>
                </a:solidFill>
              </a:rPr>
              <a:t>B.b</a:t>
            </a:r>
            <a:r>
              <a:rPr lang="hu-HU" sz="10400" dirty="0">
                <a:solidFill>
                  <a:srgbClr val="FFFF00"/>
                </a:solidFill>
              </a:rPr>
              <a:t>. </a:t>
            </a:r>
            <a:r>
              <a:rPr lang="hu-HU" sz="10400" dirty="0" err="1">
                <a:solidFill>
                  <a:srgbClr val="FFFF00"/>
                </a:solidFill>
              </a:rPr>
              <a:t>sensu</a:t>
            </a:r>
            <a:r>
              <a:rPr lang="hu-HU" sz="10400" dirty="0">
                <a:solidFill>
                  <a:srgbClr val="FFFF00"/>
                </a:solidFill>
              </a:rPr>
              <a:t> </a:t>
            </a:r>
            <a:r>
              <a:rPr lang="hu-HU" sz="10400" dirty="0" err="1">
                <a:solidFill>
                  <a:srgbClr val="FFFF00"/>
                </a:solidFill>
              </a:rPr>
              <a:t>stricto</a:t>
            </a:r>
            <a:r>
              <a:rPr lang="hu-HU" sz="10400" dirty="0">
                <a:solidFill>
                  <a:srgbClr val="FFFF00"/>
                </a:solidFill>
              </a:rPr>
              <a:t>, </a:t>
            </a:r>
            <a:r>
              <a:rPr lang="hu-HU" sz="10400" dirty="0" err="1">
                <a:solidFill>
                  <a:srgbClr val="FFFF00"/>
                </a:solidFill>
              </a:rPr>
              <a:t>B.afzelii</a:t>
            </a:r>
            <a:r>
              <a:rPr lang="hu-HU" sz="10400" dirty="0">
                <a:solidFill>
                  <a:srgbClr val="FFFF00"/>
                </a:solidFill>
              </a:rPr>
              <a:t>, </a:t>
            </a:r>
            <a:r>
              <a:rPr lang="hu-HU" sz="10400" dirty="0" err="1">
                <a:solidFill>
                  <a:srgbClr val="FFFF00"/>
                </a:solidFill>
              </a:rPr>
              <a:t>B.spielmanii</a:t>
            </a:r>
            <a:endParaRPr lang="hu-HU" sz="10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sz="10400" b="1" dirty="0">
                <a:solidFill>
                  <a:srgbClr val="FFFF00"/>
                </a:solidFill>
              </a:rPr>
              <a:t>A fertőzés hordozói: </a:t>
            </a:r>
            <a:r>
              <a:rPr lang="hu-HU" sz="10400" dirty="0">
                <a:solidFill>
                  <a:srgbClr val="FFFF00"/>
                </a:solidFill>
              </a:rPr>
              <a:t>szarvasok, őzek, rágcsálók, madarak – költöző madarak!</a:t>
            </a:r>
          </a:p>
          <a:p>
            <a:pPr marL="0" indent="0">
              <a:buNone/>
            </a:pPr>
            <a:r>
              <a:rPr lang="hu-HU" sz="10400" b="1" dirty="0" err="1">
                <a:solidFill>
                  <a:srgbClr val="FFFF00"/>
                </a:solidFill>
              </a:rPr>
              <a:t>Ixodesek</a:t>
            </a:r>
            <a:r>
              <a:rPr lang="hu-HU" sz="10400" b="1" dirty="0">
                <a:solidFill>
                  <a:srgbClr val="FFFF00"/>
                </a:solidFill>
              </a:rPr>
              <a:t> (vektor) csípésével terjed: </a:t>
            </a:r>
          </a:p>
          <a:p>
            <a:pPr lvl="1"/>
            <a:r>
              <a:rPr lang="hu-HU" sz="10400" dirty="0">
                <a:solidFill>
                  <a:srgbClr val="FFFF00"/>
                </a:solidFill>
              </a:rPr>
              <a:t>2-3 évig élnek </a:t>
            </a:r>
          </a:p>
          <a:p>
            <a:pPr lvl="1"/>
            <a:r>
              <a:rPr lang="hu-HU" sz="10400" dirty="0">
                <a:solidFill>
                  <a:srgbClr val="FFFF00"/>
                </a:solidFill>
              </a:rPr>
              <a:t>kevés természetes ellensége van</a:t>
            </a:r>
          </a:p>
          <a:p>
            <a:pPr lvl="1"/>
            <a:r>
              <a:rPr lang="hu-HU" sz="10400" dirty="0" err="1">
                <a:solidFill>
                  <a:srgbClr val="FFFF00"/>
                </a:solidFill>
              </a:rPr>
              <a:t>perzisztáló</a:t>
            </a:r>
            <a:r>
              <a:rPr lang="hu-HU" sz="10400" dirty="0">
                <a:solidFill>
                  <a:srgbClr val="FFFF00"/>
                </a:solidFill>
              </a:rPr>
              <a:t> vérszívók </a:t>
            </a:r>
          </a:p>
          <a:p>
            <a:pPr lvl="1"/>
            <a:r>
              <a:rPr lang="hu-HU" sz="10400" dirty="0">
                <a:solidFill>
                  <a:srgbClr val="FFFF00"/>
                </a:solidFill>
              </a:rPr>
              <a:t>lárva és </a:t>
            </a:r>
            <a:r>
              <a:rPr lang="hu-HU" sz="10400" u="sng" dirty="0">
                <a:solidFill>
                  <a:srgbClr val="FFFF00"/>
                </a:solidFill>
              </a:rPr>
              <a:t>nimfa alakok</a:t>
            </a:r>
            <a:r>
              <a:rPr lang="hu-HU" sz="10400" dirty="0">
                <a:solidFill>
                  <a:srgbClr val="FFFF00"/>
                </a:solidFill>
              </a:rPr>
              <a:t> (májustól novemberig aktívak)</a:t>
            </a:r>
          </a:p>
          <a:p>
            <a:pPr lvl="1"/>
            <a:r>
              <a:rPr lang="hu-HU" sz="10400" dirty="0">
                <a:solidFill>
                  <a:srgbClr val="FFFF00"/>
                </a:solidFill>
              </a:rPr>
              <a:t>Európában: </a:t>
            </a:r>
            <a:r>
              <a:rPr lang="hu-HU" sz="10400" dirty="0" err="1">
                <a:solidFill>
                  <a:srgbClr val="FFFF00"/>
                </a:solidFill>
              </a:rPr>
              <a:t>Ixodes</a:t>
            </a:r>
            <a:r>
              <a:rPr lang="hu-HU" sz="10400" dirty="0">
                <a:solidFill>
                  <a:srgbClr val="FFFF00"/>
                </a:solidFill>
              </a:rPr>
              <a:t> ricinus, </a:t>
            </a:r>
          </a:p>
          <a:p>
            <a:pPr lvl="1"/>
            <a:r>
              <a:rPr lang="hu-HU" sz="10400" dirty="0">
                <a:solidFill>
                  <a:srgbClr val="FFFF00"/>
                </a:solidFill>
              </a:rPr>
              <a:t>USA-ban: </a:t>
            </a:r>
            <a:r>
              <a:rPr lang="hu-HU" sz="10400" dirty="0" err="1">
                <a:solidFill>
                  <a:srgbClr val="FFFF00"/>
                </a:solidFill>
              </a:rPr>
              <a:t>Ixodes</a:t>
            </a:r>
            <a:r>
              <a:rPr lang="hu-HU" sz="10400" dirty="0">
                <a:solidFill>
                  <a:srgbClr val="FFFF00"/>
                </a:solidFill>
              </a:rPr>
              <a:t> </a:t>
            </a:r>
            <a:r>
              <a:rPr lang="hu-HU" sz="10400" dirty="0" err="1">
                <a:solidFill>
                  <a:srgbClr val="FFFF00"/>
                </a:solidFill>
              </a:rPr>
              <a:t>dammini</a:t>
            </a:r>
            <a:r>
              <a:rPr lang="hu-HU" sz="10400" dirty="0">
                <a:solidFill>
                  <a:srgbClr val="FFFF00"/>
                </a:solidFill>
              </a:rPr>
              <a:t>, </a:t>
            </a:r>
            <a:r>
              <a:rPr lang="hu-HU" sz="10400" dirty="0" err="1">
                <a:solidFill>
                  <a:srgbClr val="FFFF00"/>
                </a:solidFill>
              </a:rPr>
              <a:t>pacificus</a:t>
            </a:r>
            <a:r>
              <a:rPr lang="hu-HU" sz="10400" dirty="0">
                <a:solidFill>
                  <a:srgbClr val="FFFF00"/>
                </a:solidFill>
              </a:rPr>
              <a:t>, </a:t>
            </a:r>
            <a:r>
              <a:rPr lang="hu-HU" sz="10400" dirty="0" err="1">
                <a:solidFill>
                  <a:srgbClr val="FFFF00"/>
                </a:solidFill>
              </a:rPr>
              <a:t>scapularis</a:t>
            </a:r>
            <a:endParaRPr lang="hu-HU" sz="10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sz="10400" b="1" dirty="0">
                <a:solidFill>
                  <a:srgbClr val="FFFF00"/>
                </a:solidFill>
              </a:rPr>
              <a:t>A betegség több stádiumban terjed, amit egyéni genetikai variációk és a kezelés lényegesen módosíthatnak</a:t>
            </a:r>
          </a:p>
          <a:p>
            <a:pPr marL="0" indent="0">
              <a:buNone/>
            </a:pPr>
            <a:endParaRPr lang="hu-HU" sz="80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9216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B47955-1126-455D-A1F3-17A6A783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KÖSZÖNÖM A FIGYELMET!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32EA3CC-8B42-4875-98AC-89C6E624E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06051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3287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621C89-3167-42CA-8F76-2CB67AC0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5" y="-132292"/>
            <a:ext cx="10515600" cy="1289974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+mn-lt"/>
              </a:rPr>
              <a:t>         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Lyme </a:t>
            </a:r>
            <a:r>
              <a:rPr lang="hu-HU" b="1" dirty="0" err="1">
                <a:solidFill>
                  <a:srgbClr val="FFFF00"/>
                </a:solidFill>
                <a:latin typeface="+mn-lt"/>
              </a:rPr>
              <a:t>borreliosis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 stádiumai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639A910D-B36B-4A37-9EDA-3A1E5EFF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1016032"/>
            <a:ext cx="11942161" cy="53488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1. stádium: 7-14 nap </a:t>
            </a:r>
            <a:r>
              <a:rPr lang="hu-HU" sz="2600" dirty="0">
                <a:solidFill>
                  <a:srgbClr val="FFFF00"/>
                </a:solidFill>
              </a:rPr>
              <a:t>„flu-like” tünetek: szétszórtság, gyengeség, fejfájás, láz, </a:t>
            </a:r>
            <a:r>
              <a:rPr lang="hu-HU" sz="2600" dirty="0" err="1">
                <a:solidFill>
                  <a:srgbClr val="FFFF00"/>
                </a:solidFill>
              </a:rPr>
              <a:t>arthralgia</a:t>
            </a:r>
            <a:endParaRPr lang="hu-HU" sz="2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      </a:t>
            </a:r>
            <a:r>
              <a:rPr lang="hu-HU" sz="2600" b="1" u="sng" dirty="0">
                <a:solidFill>
                  <a:srgbClr val="FFFF00"/>
                </a:solidFill>
              </a:rPr>
              <a:t>korai lokalizált: ECM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2. stádium: 3-10 hét</a:t>
            </a:r>
            <a:endParaRPr lang="hu-HU" sz="2200" dirty="0">
              <a:solidFill>
                <a:srgbClr val="FFFF00"/>
              </a:solidFill>
            </a:endParaRPr>
          </a:p>
          <a:p>
            <a:pPr marL="457200" lvl="1" indent="0" algn="just">
              <a:buNone/>
            </a:pPr>
            <a:r>
              <a:rPr lang="hu-HU" sz="2600" b="1" u="sng" dirty="0">
                <a:solidFill>
                  <a:srgbClr val="FFFF00"/>
                </a:solidFill>
              </a:rPr>
              <a:t>korai </a:t>
            </a:r>
            <a:r>
              <a:rPr lang="hu-HU" sz="2600" b="1" u="sng" dirty="0" err="1">
                <a:solidFill>
                  <a:srgbClr val="FFFF00"/>
                </a:solidFill>
              </a:rPr>
              <a:t>disszeminált</a:t>
            </a:r>
            <a:r>
              <a:rPr lang="hu-HU" sz="2600" b="1" dirty="0">
                <a:solidFill>
                  <a:srgbClr val="FFFF00"/>
                </a:solidFill>
              </a:rPr>
              <a:t>: </a:t>
            </a:r>
            <a:r>
              <a:rPr lang="hu-HU" sz="2600" dirty="0">
                <a:solidFill>
                  <a:srgbClr val="FFFF00"/>
                </a:solidFill>
              </a:rPr>
              <a:t>a véráramban a kórokozók eljutnak a  különböző szervekig: </a:t>
            </a:r>
            <a:r>
              <a:rPr lang="hu-HU" sz="2600" b="1" dirty="0">
                <a:solidFill>
                  <a:srgbClr val="FFFF00"/>
                </a:solidFill>
              </a:rPr>
              <a:t>szív</a:t>
            </a:r>
            <a:r>
              <a:rPr lang="hu-HU" sz="2600" dirty="0">
                <a:solidFill>
                  <a:srgbClr val="FFFF00"/>
                </a:solidFill>
              </a:rPr>
              <a:t>, izom, agy, szem, multiplex bőr </a:t>
            </a:r>
            <a:r>
              <a:rPr lang="hu-HU" sz="2600" dirty="0" err="1">
                <a:solidFill>
                  <a:srgbClr val="FFFF00"/>
                </a:solidFill>
              </a:rPr>
              <a:t>laesiok</a:t>
            </a:r>
            <a:endParaRPr lang="hu-HU" sz="2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hu-HU" sz="2600" b="1" dirty="0">
                <a:solidFill>
                  <a:srgbClr val="FFFF00"/>
                </a:solidFill>
              </a:rPr>
              <a:t>3. stádium: </a:t>
            </a:r>
          </a:p>
          <a:p>
            <a:pPr marL="457200" lvl="1" indent="0" algn="just">
              <a:buNone/>
            </a:pPr>
            <a:r>
              <a:rPr lang="hu-HU" sz="2600" b="1" u="sng" dirty="0">
                <a:solidFill>
                  <a:srgbClr val="FFFF00"/>
                </a:solidFill>
              </a:rPr>
              <a:t>késői </a:t>
            </a:r>
            <a:r>
              <a:rPr lang="hu-HU" sz="2600" b="1" u="sng" dirty="0" err="1">
                <a:solidFill>
                  <a:srgbClr val="FFFF00"/>
                </a:solidFill>
              </a:rPr>
              <a:t>disszeminált</a:t>
            </a:r>
            <a:r>
              <a:rPr lang="hu-HU" sz="2600" b="1" dirty="0">
                <a:solidFill>
                  <a:srgbClr val="FFFF00"/>
                </a:solidFill>
              </a:rPr>
              <a:t>: </a:t>
            </a:r>
          </a:p>
          <a:p>
            <a:pPr lvl="1" algn="just"/>
            <a:r>
              <a:rPr lang="hu-HU" sz="2600" b="1" dirty="0" err="1">
                <a:solidFill>
                  <a:srgbClr val="FFFF00"/>
                </a:solidFill>
              </a:rPr>
              <a:t>kardológiai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manifesztációk,</a:t>
            </a:r>
          </a:p>
          <a:p>
            <a:pPr lvl="1" algn="just"/>
            <a:r>
              <a:rPr lang="hu-HU" sz="2600" dirty="0" err="1">
                <a:solidFill>
                  <a:srgbClr val="FFFF00"/>
                </a:solidFill>
              </a:rPr>
              <a:t>musculosceletalis</a:t>
            </a:r>
            <a:r>
              <a:rPr lang="hu-HU" sz="2600" dirty="0">
                <a:solidFill>
                  <a:srgbClr val="FFFF00"/>
                </a:solidFill>
              </a:rPr>
              <a:t> érintettség  </a:t>
            </a:r>
          </a:p>
          <a:p>
            <a:pPr lvl="1" algn="just"/>
            <a:r>
              <a:rPr lang="hu-HU" sz="2600" dirty="0" err="1">
                <a:solidFill>
                  <a:srgbClr val="FFFF00"/>
                </a:solidFill>
              </a:rPr>
              <a:t>nagyizületek</a:t>
            </a:r>
            <a:r>
              <a:rPr lang="hu-HU" sz="2600" dirty="0">
                <a:solidFill>
                  <a:srgbClr val="FFFF00"/>
                </a:solidFill>
              </a:rPr>
              <a:t>  - </a:t>
            </a:r>
            <a:r>
              <a:rPr lang="hu-HU" sz="2600" b="1" dirty="0" err="1">
                <a:solidFill>
                  <a:srgbClr val="FFFF00"/>
                </a:solidFill>
              </a:rPr>
              <a:t>monoartricularis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arthritis</a:t>
            </a:r>
            <a:endParaRPr lang="hu-HU" sz="2600" b="1" dirty="0">
              <a:solidFill>
                <a:srgbClr val="FFFF00"/>
              </a:solidFill>
            </a:endParaRPr>
          </a:p>
          <a:p>
            <a:pPr lvl="1" algn="just"/>
            <a:r>
              <a:rPr lang="hu-HU" sz="2600" dirty="0">
                <a:solidFill>
                  <a:srgbClr val="FFFF00"/>
                </a:solidFill>
              </a:rPr>
              <a:t>késői </a:t>
            </a:r>
            <a:r>
              <a:rPr lang="hu-HU" sz="2600" b="1" dirty="0">
                <a:solidFill>
                  <a:srgbClr val="FFFF00"/>
                </a:solidFill>
              </a:rPr>
              <a:t>neurológiai tünetek</a:t>
            </a:r>
            <a:r>
              <a:rPr lang="hu-HU" sz="2600" dirty="0">
                <a:solidFill>
                  <a:srgbClr val="FFFF00"/>
                </a:solidFill>
              </a:rPr>
              <a:t>: szédülés, végtag zsibbadás, </a:t>
            </a:r>
            <a:r>
              <a:rPr lang="hu-HU" sz="2600" dirty="0" err="1">
                <a:solidFill>
                  <a:srgbClr val="FFFF00"/>
                </a:solidFill>
              </a:rPr>
              <a:t>polyneuropathia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demyelinizáció</a:t>
            </a:r>
            <a:r>
              <a:rPr lang="hu-HU" sz="2600" dirty="0">
                <a:solidFill>
                  <a:srgbClr val="FFFF00"/>
                </a:solidFill>
              </a:rPr>
              <a:t> – multiplex sclerosis szerű kép, memóriazavarok, </a:t>
            </a:r>
            <a:r>
              <a:rPr lang="hu-HU" sz="2600" dirty="0" err="1">
                <a:solidFill>
                  <a:srgbClr val="FFFF00"/>
                </a:solidFill>
              </a:rPr>
              <a:t>encephalopathia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leukoencephalopathia</a:t>
            </a:r>
            <a:r>
              <a:rPr lang="hu-HU" sz="2600" dirty="0">
                <a:solidFill>
                  <a:srgbClr val="FFFF00"/>
                </a:solidFill>
              </a:rPr>
              <a:t>, pszichés zavarok – </a:t>
            </a:r>
            <a:r>
              <a:rPr lang="hu-HU" sz="2600" dirty="0" err="1">
                <a:solidFill>
                  <a:srgbClr val="FFFF00"/>
                </a:solidFill>
              </a:rPr>
              <a:t>mood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swing</a:t>
            </a:r>
            <a:r>
              <a:rPr lang="hu-HU" sz="2600" dirty="0">
                <a:solidFill>
                  <a:srgbClr val="FFFF00"/>
                </a:solidFill>
              </a:rPr>
              <a:t>, alvászavarok</a:t>
            </a:r>
          </a:p>
        </p:txBody>
      </p:sp>
    </p:spTree>
    <p:extLst>
      <p:ext uri="{BB962C8B-B14F-4D97-AF65-F5344CB8AC3E}">
        <p14:creationId xmlns:p14="http://schemas.microsoft.com/office/powerpoint/2010/main" val="355986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4166D19-B9A2-4346-9C2A-76C5B349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15" y="1323478"/>
            <a:ext cx="7602371" cy="506011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78A45B2-C46F-4649-9AF0-30B66478F85F}"/>
              </a:ext>
            </a:extLst>
          </p:cNvPr>
          <p:cNvSpPr txBox="1"/>
          <p:nvPr/>
        </p:nvSpPr>
        <p:spPr>
          <a:xfrm>
            <a:off x="2111829" y="261257"/>
            <a:ext cx="7456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endParaRPr lang="hu-H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0A52FB5-F238-4614-9E3C-54D2558B7A23}"/>
              </a:ext>
            </a:extLst>
          </p:cNvPr>
          <p:cNvSpPr txBox="1"/>
          <p:nvPr/>
        </p:nvSpPr>
        <p:spPr>
          <a:xfrm>
            <a:off x="2095110" y="474376"/>
            <a:ext cx="778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Lyme </a:t>
            </a:r>
            <a:r>
              <a:rPr lang="hu-HU" sz="4400" b="1" dirty="0" err="1">
                <a:solidFill>
                  <a:srgbClr val="FFFF00"/>
                </a:solidFill>
              </a:rPr>
              <a:t>borreliosis</a:t>
            </a:r>
            <a:r>
              <a:rPr lang="hu-HU" sz="4400" b="1" dirty="0">
                <a:solidFill>
                  <a:srgbClr val="FFFF00"/>
                </a:solidFill>
              </a:rPr>
              <a:t> </a:t>
            </a:r>
            <a:r>
              <a:rPr lang="hu-HU" sz="4400" b="1" dirty="0" err="1">
                <a:solidFill>
                  <a:srgbClr val="FFFF00"/>
                </a:solidFill>
              </a:rPr>
              <a:t>pathogenesise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AFC4433-C46C-4994-A0BB-77315C5DAF6F}"/>
              </a:ext>
            </a:extLst>
          </p:cNvPr>
          <p:cNvSpPr txBox="1"/>
          <p:nvPr/>
        </p:nvSpPr>
        <p:spPr>
          <a:xfrm>
            <a:off x="285224" y="1812024"/>
            <a:ext cx="114006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FFFF00"/>
                </a:solidFill>
              </a:rPr>
              <a:t>Kontamináció: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A </a:t>
            </a:r>
            <a:r>
              <a:rPr lang="hu-HU" sz="2600" dirty="0" err="1">
                <a:solidFill>
                  <a:srgbClr val="FFFF00"/>
                </a:solidFill>
              </a:rPr>
              <a:t>spirocheta</a:t>
            </a:r>
            <a:r>
              <a:rPr lang="hu-HU" sz="2600" dirty="0">
                <a:solidFill>
                  <a:srgbClr val="FFFF00"/>
                </a:solidFill>
              </a:rPr>
              <a:t> a kullancs „nyálával” a bőrbe kerül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3-32 nap (átlag 7 nap) inkubáció után migráció indul </a:t>
            </a:r>
            <a:r>
              <a:rPr lang="hu-HU" sz="2600" dirty="0" err="1">
                <a:solidFill>
                  <a:srgbClr val="FFFF00"/>
                </a:solidFill>
              </a:rPr>
              <a:t>testszerte</a:t>
            </a:r>
            <a:endParaRPr lang="hu-HU" sz="2600" dirty="0">
              <a:solidFill>
                <a:srgbClr val="FFFF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Primer ECM, a kórokozó a bőrben </a:t>
            </a:r>
            <a:r>
              <a:rPr lang="hu-HU" sz="2600" dirty="0" err="1">
                <a:solidFill>
                  <a:srgbClr val="FFFF00"/>
                </a:solidFill>
              </a:rPr>
              <a:t>perivascularis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infiltratiot</a:t>
            </a:r>
            <a:r>
              <a:rPr lang="hu-HU" sz="2600" dirty="0">
                <a:solidFill>
                  <a:srgbClr val="FFFF00"/>
                </a:solidFill>
              </a:rPr>
              <a:t> okoz következményes gyulladással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600" dirty="0">
              <a:solidFill>
                <a:srgbClr val="FFFF00"/>
              </a:solidFill>
            </a:endParaRPr>
          </a:p>
          <a:p>
            <a:pPr algn="just"/>
            <a:r>
              <a:rPr lang="hu-HU" sz="2600" b="1" dirty="0">
                <a:solidFill>
                  <a:srgbClr val="FFFF00"/>
                </a:solidFill>
              </a:rPr>
              <a:t>Távoli invázió: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hu-HU" sz="2600" b="1" dirty="0" err="1">
                <a:solidFill>
                  <a:srgbClr val="FFFF00"/>
                </a:solidFill>
              </a:rPr>
              <a:t>lymphaticus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(regionális nyirokcsomók megnagyobbodása)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bőr </a:t>
            </a:r>
            <a:r>
              <a:rPr lang="hu-HU" sz="2600" dirty="0" err="1">
                <a:solidFill>
                  <a:srgbClr val="FFFF00"/>
                </a:solidFill>
              </a:rPr>
              <a:t>vascularisation</a:t>
            </a:r>
            <a:r>
              <a:rPr lang="hu-HU" sz="2600" dirty="0">
                <a:solidFill>
                  <a:srgbClr val="FFFF00"/>
                </a:solidFill>
              </a:rPr>
              <a:t> keresztül kerül a </a:t>
            </a:r>
            <a:r>
              <a:rPr lang="hu-HU" sz="2600" b="1" dirty="0">
                <a:solidFill>
                  <a:srgbClr val="FFFF00"/>
                </a:solidFill>
              </a:rPr>
              <a:t>véráramba</a:t>
            </a:r>
            <a:r>
              <a:rPr lang="hu-HU" sz="2600" dirty="0">
                <a:solidFill>
                  <a:srgbClr val="FFFF00"/>
                </a:solidFill>
              </a:rPr>
              <a:t> szekunder </a:t>
            </a:r>
            <a:r>
              <a:rPr lang="hu-HU" sz="2600" dirty="0" err="1">
                <a:solidFill>
                  <a:srgbClr val="FFFF00"/>
                </a:solidFill>
              </a:rPr>
              <a:t>annuláris</a:t>
            </a:r>
            <a:r>
              <a:rPr lang="hu-HU" sz="2600" dirty="0">
                <a:solidFill>
                  <a:srgbClr val="FFFF00"/>
                </a:solidFill>
              </a:rPr>
              <a:t> </a:t>
            </a:r>
            <a:r>
              <a:rPr lang="hu-HU" sz="2600" dirty="0" err="1">
                <a:solidFill>
                  <a:srgbClr val="FFFF00"/>
                </a:solidFill>
              </a:rPr>
              <a:t>léziókat</a:t>
            </a:r>
            <a:r>
              <a:rPr lang="hu-HU" sz="2600" dirty="0">
                <a:solidFill>
                  <a:srgbClr val="FFFF00"/>
                </a:solidFill>
              </a:rPr>
              <a:t> okozva, valamint minden szervet elérve - dominánsan: </a:t>
            </a:r>
            <a:r>
              <a:rPr lang="hu-HU" sz="2600" dirty="0" err="1">
                <a:solidFill>
                  <a:srgbClr val="FFFF00"/>
                </a:solidFill>
              </a:rPr>
              <a:t>izületek</a:t>
            </a:r>
            <a:r>
              <a:rPr lang="hu-HU" sz="2600" dirty="0">
                <a:solidFill>
                  <a:srgbClr val="FFFF00"/>
                </a:solidFill>
              </a:rPr>
              <a:t>, idegrendszer, szem, </a:t>
            </a:r>
            <a:r>
              <a:rPr lang="hu-HU" sz="2600" b="1" dirty="0">
                <a:solidFill>
                  <a:srgbClr val="FFFF00"/>
                </a:solidFill>
              </a:rPr>
              <a:t>szív (USA-ban 4-10%?, Európában 0.3-0.4%)</a:t>
            </a:r>
          </a:p>
        </p:txBody>
      </p:sp>
    </p:spTree>
    <p:extLst>
      <p:ext uri="{BB962C8B-B14F-4D97-AF65-F5344CB8AC3E}">
        <p14:creationId xmlns:p14="http://schemas.microsoft.com/office/powerpoint/2010/main" val="20937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A7C15D-5838-4E1B-A1C1-B60A2F37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56481"/>
            <a:ext cx="11571515" cy="1325563"/>
          </a:xfrm>
        </p:spPr>
        <p:txBody>
          <a:bodyPr/>
          <a:lstStyle/>
          <a:p>
            <a:r>
              <a:rPr lang="hu-HU" b="1" dirty="0" err="1">
                <a:solidFill>
                  <a:srgbClr val="FFFF00"/>
                </a:solidFill>
                <a:latin typeface="+mn-lt"/>
              </a:rPr>
              <a:t>Erythema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FFFF00"/>
                </a:solidFill>
                <a:latin typeface="+mn-lt"/>
              </a:rPr>
              <a:t>chronicum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FFFF00"/>
                </a:solidFill>
                <a:latin typeface="+mn-lt"/>
              </a:rPr>
              <a:t>migrans</a:t>
            </a:r>
            <a:r>
              <a:rPr lang="hu-HU" b="1" dirty="0">
                <a:solidFill>
                  <a:srgbClr val="FFFF00"/>
                </a:solidFill>
                <a:latin typeface="+mn-lt"/>
              </a:rPr>
              <a:t> és </a:t>
            </a:r>
            <a:r>
              <a:rPr lang="hu-HU" b="1" dirty="0" err="1">
                <a:solidFill>
                  <a:srgbClr val="FFFF00"/>
                </a:solidFill>
                <a:latin typeface="+mn-lt"/>
              </a:rPr>
              <a:t>lymphocytoma</a:t>
            </a:r>
            <a:endParaRPr lang="hu-H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DFA1C7-29B4-4EEB-B778-F98367A66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04" y="2474752"/>
            <a:ext cx="3610157" cy="3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6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432345-7D2E-4769-ADED-D2EA0D3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837"/>
            <a:ext cx="10515600" cy="1098957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  <a:latin typeface="+mn-lt"/>
              </a:rPr>
              <a:t>Lyme betegség kardiológiai tünetei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1AB2F2-2BD6-4A92-910E-4B9500ED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58" y="1666233"/>
            <a:ext cx="9999677" cy="482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rgbClr val="FFFF00"/>
                </a:solidFill>
              </a:rPr>
              <a:t>Korai szakban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                                                        </a:t>
            </a:r>
            <a:r>
              <a:rPr lang="hu-HU" sz="2600" b="1" u="sng" dirty="0">
                <a:solidFill>
                  <a:srgbClr val="FFFF00"/>
                </a:solidFill>
              </a:rPr>
              <a:t>Késői szakban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általános rossz közérzet                                         szívelégtelenség tünetei: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fáradékonyság,                                                              fulladás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kimerültség,                                                                   szapora szívdobogás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bizonytalan mellkasi fájdalom,                                   </a:t>
            </a:r>
            <a:r>
              <a:rPr lang="hu-HU" sz="2600" dirty="0" err="1">
                <a:solidFill>
                  <a:srgbClr val="FFFF00"/>
                </a:solidFill>
              </a:rPr>
              <a:t>oedema</a:t>
            </a:r>
            <a:endParaRPr lang="hu-HU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szédülés,                                                                         </a:t>
            </a:r>
            <a:r>
              <a:rPr lang="hu-HU" sz="2600" dirty="0" err="1">
                <a:solidFill>
                  <a:srgbClr val="FFFF00"/>
                </a:solidFill>
              </a:rPr>
              <a:t>cyanosis</a:t>
            </a:r>
            <a:endParaRPr lang="hu-HU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</a:t>
            </a:r>
            <a:r>
              <a:rPr lang="hu-HU" sz="2600" dirty="0" err="1">
                <a:solidFill>
                  <a:srgbClr val="FFFF00"/>
                </a:solidFill>
              </a:rPr>
              <a:t>collaptiform</a:t>
            </a:r>
            <a:r>
              <a:rPr lang="hu-HU" sz="2600" dirty="0">
                <a:solidFill>
                  <a:srgbClr val="FFFF00"/>
                </a:solidFill>
              </a:rPr>
              <a:t> rosszullét,                                                szív felett zörej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ájulás  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FF00"/>
                </a:solidFill>
              </a:rPr>
              <a:t>    </a:t>
            </a:r>
            <a:r>
              <a:rPr lang="hu-HU" sz="2600" b="1" u="sng" dirty="0">
                <a:solidFill>
                  <a:srgbClr val="FFFF00"/>
                </a:solidFill>
              </a:rPr>
              <a:t>HIRTELEN SZÍVHALÁL!</a:t>
            </a:r>
          </a:p>
          <a:p>
            <a:pPr marL="0" indent="0">
              <a:buNone/>
            </a:pPr>
            <a:r>
              <a:rPr lang="hu-HU" sz="2600" b="1">
                <a:solidFill>
                  <a:srgbClr val="FFFF00"/>
                </a:solidFill>
              </a:rPr>
              <a:t>TELJES </a:t>
            </a:r>
            <a:r>
              <a:rPr lang="hu-HU" sz="2600" b="1" dirty="0">
                <a:solidFill>
                  <a:srgbClr val="FFFF00"/>
                </a:solidFill>
              </a:rPr>
              <a:t>TÜNETMENTESSÉG IS LEHET!</a:t>
            </a:r>
          </a:p>
          <a:p>
            <a:pPr marL="0" indent="0">
              <a:buNone/>
            </a:pPr>
            <a:endParaRPr lang="hu-HU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6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F272A82-D9B1-43EB-B674-2E418815D83E}"/>
              </a:ext>
            </a:extLst>
          </p:cNvPr>
          <p:cNvSpPr txBox="1"/>
          <p:nvPr/>
        </p:nvSpPr>
        <p:spPr>
          <a:xfrm>
            <a:off x="1240367" y="163570"/>
            <a:ext cx="9711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</a:rPr>
              <a:t>Vizsgálatok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4AB3DC1-B014-4BCA-87E0-A58B7C2A8EF5}"/>
              </a:ext>
            </a:extLst>
          </p:cNvPr>
          <p:cNvSpPr txBox="1"/>
          <p:nvPr/>
        </p:nvSpPr>
        <p:spPr>
          <a:xfrm>
            <a:off x="1006987" y="1323136"/>
            <a:ext cx="1032933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Laboratóriumi leletek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Mérsékelt </a:t>
            </a:r>
            <a:r>
              <a:rPr lang="hu-HU" sz="2600" dirty="0" err="1">
                <a:solidFill>
                  <a:srgbClr val="FFFF00"/>
                </a:solidFill>
              </a:rPr>
              <a:t>We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fvs</a:t>
            </a:r>
            <a:r>
              <a:rPr lang="hu-HU" sz="2600" dirty="0">
                <a:solidFill>
                  <a:srgbClr val="FFFF00"/>
                </a:solidFill>
              </a:rPr>
              <a:t> szám, totál immunglobulin szint emelkedés</a:t>
            </a:r>
          </a:p>
          <a:p>
            <a:pPr algn="just"/>
            <a:r>
              <a:rPr lang="hu-HU" sz="2600" dirty="0">
                <a:solidFill>
                  <a:srgbClr val="FFFF00"/>
                </a:solidFill>
              </a:rPr>
              <a:t>Diszkrét májfunkciós eltérések: totál bilirubin és gamma-GT szint emelkedés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Szerológiai vizsgálatok: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ELISA – </a:t>
            </a:r>
            <a:r>
              <a:rPr lang="hu-HU" sz="2600" dirty="0" err="1">
                <a:solidFill>
                  <a:srgbClr val="FFFF00"/>
                </a:solidFill>
              </a:rPr>
              <a:t>IgM</a:t>
            </a:r>
            <a:r>
              <a:rPr lang="hu-HU" sz="2600" dirty="0">
                <a:solidFill>
                  <a:srgbClr val="FFFF00"/>
                </a:solidFill>
              </a:rPr>
              <a:t>, </a:t>
            </a:r>
            <a:r>
              <a:rPr lang="hu-HU" sz="2600" dirty="0" err="1">
                <a:solidFill>
                  <a:srgbClr val="FFFF00"/>
                </a:solidFill>
              </a:rPr>
              <a:t>IgG</a:t>
            </a:r>
            <a:r>
              <a:rPr lang="hu-HU" sz="2600" dirty="0">
                <a:solidFill>
                  <a:srgbClr val="FFFF00"/>
                </a:solidFill>
              </a:rPr>
              <a:t> – a vérvétel ideje, a </a:t>
            </a:r>
            <a:r>
              <a:rPr lang="hu-HU" sz="2600" dirty="0" err="1">
                <a:solidFill>
                  <a:srgbClr val="FFFF00"/>
                </a:solidFill>
              </a:rPr>
              <a:t>titer</a:t>
            </a:r>
            <a:r>
              <a:rPr lang="hu-HU" sz="2600" dirty="0">
                <a:solidFill>
                  <a:srgbClr val="FFFF00"/>
                </a:solidFill>
              </a:rPr>
              <a:t> szintje és változása informatív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Western </a:t>
            </a:r>
            <a:r>
              <a:rPr lang="hu-HU" sz="2600" dirty="0" err="1">
                <a:solidFill>
                  <a:srgbClr val="FFFF00"/>
                </a:solidFill>
              </a:rPr>
              <a:t>blot</a:t>
            </a:r>
            <a:endParaRPr lang="hu-HU" sz="2600" dirty="0">
              <a:solidFill>
                <a:srgbClr val="FFFF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FFFF00"/>
                </a:solidFill>
              </a:rPr>
              <a:t>PCR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EKG,</a:t>
            </a:r>
            <a:r>
              <a:rPr lang="hu-HU" sz="2600" b="1" dirty="0">
                <a:solidFill>
                  <a:srgbClr val="FFFF00"/>
                </a:solidFill>
              </a:rPr>
              <a:t>   </a:t>
            </a:r>
            <a:r>
              <a:rPr lang="hu-HU" sz="2600" b="1" u="sng" dirty="0">
                <a:solidFill>
                  <a:srgbClr val="FFFF00"/>
                </a:solidFill>
              </a:rPr>
              <a:t>Mellkas röntgen,</a:t>
            </a:r>
            <a:r>
              <a:rPr lang="hu-HU" sz="2600" b="1" dirty="0">
                <a:solidFill>
                  <a:srgbClr val="FFFF00"/>
                </a:solidFill>
              </a:rPr>
              <a:t>    </a:t>
            </a:r>
            <a:r>
              <a:rPr lang="hu-HU" sz="2600" b="1" u="sng" dirty="0" err="1">
                <a:solidFill>
                  <a:srgbClr val="FFFF00"/>
                </a:solidFill>
              </a:rPr>
              <a:t>Echocardiographia</a:t>
            </a:r>
            <a:endParaRPr lang="hu-HU" sz="2600" b="1" u="sng" dirty="0">
              <a:solidFill>
                <a:srgbClr val="FFFF00"/>
              </a:solidFill>
            </a:endParaRP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Gallium </a:t>
            </a:r>
            <a:r>
              <a:rPr lang="hu-HU" sz="2600" b="1" u="sng" dirty="0" err="1">
                <a:solidFill>
                  <a:srgbClr val="FFFF00"/>
                </a:solidFill>
              </a:rPr>
              <a:t>szcintigráfia</a:t>
            </a:r>
            <a:endParaRPr lang="hu-HU" sz="2600" b="1" u="sng" dirty="0">
              <a:solidFill>
                <a:srgbClr val="FFFF00"/>
              </a:solidFill>
            </a:endParaRP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MR</a:t>
            </a:r>
          </a:p>
          <a:p>
            <a:pPr algn="just"/>
            <a:r>
              <a:rPr lang="hu-HU" sz="2600" b="1" u="sng" dirty="0">
                <a:solidFill>
                  <a:srgbClr val="FFFF00"/>
                </a:solidFill>
              </a:rPr>
              <a:t>Kórokozó kimutatása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dirty="0">
                <a:solidFill>
                  <a:srgbClr val="FFFF00"/>
                </a:solidFill>
              </a:rPr>
              <a:t>szövetekből (</a:t>
            </a:r>
            <a:r>
              <a:rPr lang="hu-HU" sz="2600" b="1" dirty="0" err="1">
                <a:solidFill>
                  <a:srgbClr val="FFFF00"/>
                </a:solidFill>
              </a:rPr>
              <a:t>endomyocardialis</a:t>
            </a:r>
            <a:r>
              <a:rPr lang="hu-HU" sz="2600" b="1" dirty="0">
                <a:solidFill>
                  <a:srgbClr val="FFFF00"/>
                </a:solidFill>
              </a:rPr>
              <a:t> </a:t>
            </a:r>
            <a:r>
              <a:rPr lang="hu-HU" sz="2600" b="1" dirty="0" err="1">
                <a:solidFill>
                  <a:srgbClr val="FFFF00"/>
                </a:solidFill>
              </a:rPr>
              <a:t>biopsza</a:t>
            </a:r>
            <a:r>
              <a:rPr lang="hu-HU" sz="2600" dirty="0">
                <a:solidFill>
                  <a:srgbClr val="FFFF00"/>
                </a:solidFill>
              </a:rPr>
              <a:t>), vérből, </a:t>
            </a:r>
            <a:r>
              <a:rPr lang="hu-HU" sz="2600" dirty="0" err="1">
                <a:solidFill>
                  <a:srgbClr val="FFFF00"/>
                </a:solidFill>
              </a:rPr>
              <a:t>cerebrospinális</a:t>
            </a:r>
            <a:r>
              <a:rPr lang="hu-HU" sz="2600" dirty="0">
                <a:solidFill>
                  <a:srgbClr val="FFFF00"/>
                </a:solidFill>
              </a:rPr>
              <a:t> és </a:t>
            </a:r>
            <a:r>
              <a:rPr lang="hu-HU" sz="2600" dirty="0" err="1">
                <a:solidFill>
                  <a:srgbClr val="FFFF00"/>
                </a:solidFill>
              </a:rPr>
              <a:t>izületi</a:t>
            </a:r>
            <a:r>
              <a:rPr lang="hu-HU" sz="2600" dirty="0">
                <a:solidFill>
                  <a:srgbClr val="FFFF00"/>
                </a:solidFill>
              </a:rPr>
              <a:t> folyadékból: tenyésztéssel, immunhisztokémiai eljárással, fény-, elektron- és sötét látóteres mikroszkópos vizsgálattal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3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1947</Words>
  <Application>Microsoft Office PowerPoint</Application>
  <PresentationFormat>Szélesvásznú</PresentationFormat>
  <Paragraphs>317</Paragraphs>
  <Slides>30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LYME BORRELIOSIS </vt:lpstr>
      <vt:lpstr>PowerPoint-bemutató</vt:lpstr>
      <vt:lpstr>Lyme betegség</vt:lpstr>
      <vt:lpstr>         Lyme borreliosis stádiumai</vt:lpstr>
      <vt:lpstr>PowerPoint-bemutató</vt:lpstr>
      <vt:lpstr>PowerPoint-bemutató</vt:lpstr>
      <vt:lpstr>Erythema chronicum migrans és lymphocytoma</vt:lpstr>
      <vt:lpstr>Lyme betegség kardiológiai tünetei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                ESET  III. </vt:lpstr>
      <vt:lpstr>ESET III.</vt:lpstr>
      <vt:lpstr>PowerPoint-bemutató</vt:lpstr>
      <vt:lpstr>                  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LYME BORRELIOSIS</dc:title>
  <dc:creator>Stef Györgyi</dc:creator>
  <cp:lastModifiedBy>Stef Györgyi</cp:lastModifiedBy>
  <cp:revision>145</cp:revision>
  <dcterms:created xsi:type="dcterms:W3CDTF">2019-11-11T08:55:46Z</dcterms:created>
  <dcterms:modified xsi:type="dcterms:W3CDTF">2019-11-20T06:57:25Z</dcterms:modified>
</cp:coreProperties>
</file>