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2"/>
  </p:notesMasterIdLst>
  <p:sldIdLst>
    <p:sldId id="257" r:id="rId2"/>
    <p:sldId id="273" r:id="rId3"/>
    <p:sldId id="258" r:id="rId4"/>
    <p:sldId id="277" r:id="rId5"/>
    <p:sldId id="259" r:id="rId6"/>
    <p:sldId id="278" r:id="rId7"/>
    <p:sldId id="261" r:id="rId8"/>
    <p:sldId id="279" r:id="rId9"/>
    <p:sldId id="280" r:id="rId10"/>
    <p:sldId id="281" r:id="rId11"/>
    <p:sldId id="282" r:id="rId12"/>
    <p:sldId id="283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74" r:id="rId28"/>
    <p:sldId id="299" r:id="rId29"/>
    <p:sldId id="300" r:id="rId30"/>
    <p:sldId id="301" r:id="rId31"/>
    <p:sldId id="302" r:id="rId32"/>
    <p:sldId id="303" r:id="rId33"/>
    <p:sldId id="304" r:id="rId34"/>
    <p:sldId id="306" r:id="rId35"/>
    <p:sldId id="307" r:id="rId36"/>
    <p:sldId id="308" r:id="rId37"/>
    <p:sldId id="309" r:id="rId38"/>
    <p:sldId id="310" r:id="rId39"/>
    <p:sldId id="311" r:id="rId40"/>
    <p:sldId id="312" r:id="rId41"/>
    <p:sldId id="313" r:id="rId42"/>
    <p:sldId id="314" r:id="rId43"/>
    <p:sldId id="315" r:id="rId44"/>
    <p:sldId id="316" r:id="rId45"/>
    <p:sldId id="317" r:id="rId46"/>
    <p:sldId id="318" r:id="rId47"/>
    <p:sldId id="319" r:id="rId48"/>
    <p:sldId id="320" r:id="rId49"/>
    <p:sldId id="321" r:id="rId50"/>
    <p:sldId id="322" r:id="rId51"/>
    <p:sldId id="323" r:id="rId52"/>
    <p:sldId id="324" r:id="rId53"/>
    <p:sldId id="325" r:id="rId54"/>
    <p:sldId id="276" r:id="rId55"/>
    <p:sldId id="327" r:id="rId56"/>
    <p:sldId id="275" r:id="rId57"/>
    <p:sldId id="329" r:id="rId58"/>
    <p:sldId id="305" r:id="rId59"/>
    <p:sldId id="331" r:id="rId60"/>
    <p:sldId id="332" r:id="rId61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26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D64046-07E6-402C-86BD-52355EB2B23A}" type="datetimeFigureOut">
              <a:rPr lang="hu-HU" smtClean="0"/>
              <a:t>2019. 11. 12.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5FCD9F-2FA2-4F88-826F-73CC4C26476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29575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FCD9F-2FA2-4F88-826F-73CC4C264764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64530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5416B-6EA8-44D8-A08C-97C320F23E9A}" type="datetimeFigureOut">
              <a:rPr lang="hu-HU" smtClean="0"/>
              <a:t>2019. 11. 12.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9FEB3-89ED-408C-8C98-050B68FDEB1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31485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5416B-6EA8-44D8-A08C-97C320F23E9A}" type="datetimeFigureOut">
              <a:rPr lang="hu-HU" smtClean="0"/>
              <a:t>2019. 11. 12.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9FEB3-89ED-408C-8C98-050B68FDEB1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77014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5416B-6EA8-44D8-A08C-97C320F23E9A}" type="datetimeFigureOut">
              <a:rPr lang="hu-HU" smtClean="0"/>
              <a:t>2019. 11. 12.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9FEB3-89ED-408C-8C98-050B68FDEB1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473237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946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3" name="Rectangle 218">
            <a:extLst/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64D0E24-121A-406C-A833-80F758DBC4F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4" name="Rectangle 219">
            <a:extLst/>
          </p:cNvPr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220">
            <a:extLst/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400578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5416B-6EA8-44D8-A08C-97C320F23E9A}" type="datetimeFigureOut">
              <a:rPr lang="hu-HU" smtClean="0"/>
              <a:t>2019. 11. 12.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9FEB3-89ED-408C-8C98-050B68FDEB1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57309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5416B-6EA8-44D8-A08C-97C320F23E9A}" type="datetimeFigureOut">
              <a:rPr lang="hu-HU" smtClean="0"/>
              <a:t>2019. 11. 12.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9FEB3-89ED-408C-8C98-050B68FDEB1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20341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5416B-6EA8-44D8-A08C-97C320F23E9A}" type="datetimeFigureOut">
              <a:rPr lang="hu-HU" smtClean="0"/>
              <a:t>2019. 11. 12.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9FEB3-89ED-408C-8C98-050B68FDEB1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26429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5416B-6EA8-44D8-A08C-97C320F23E9A}" type="datetimeFigureOut">
              <a:rPr lang="hu-HU" smtClean="0"/>
              <a:t>2019. 11. 12.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9FEB3-89ED-408C-8C98-050B68FDEB1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50985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5416B-6EA8-44D8-A08C-97C320F23E9A}" type="datetimeFigureOut">
              <a:rPr lang="hu-HU" smtClean="0"/>
              <a:t>2019. 11. 12.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9FEB3-89ED-408C-8C98-050B68FDEB1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19709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5416B-6EA8-44D8-A08C-97C320F23E9A}" type="datetimeFigureOut">
              <a:rPr lang="hu-HU" smtClean="0"/>
              <a:t>2019. 11. 12.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9FEB3-89ED-408C-8C98-050B68FDEB1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2662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5416B-6EA8-44D8-A08C-97C320F23E9A}" type="datetimeFigureOut">
              <a:rPr lang="hu-HU" smtClean="0"/>
              <a:t>2019. 11. 12.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9FEB3-89ED-408C-8C98-050B68FDEB1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00626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5416B-6EA8-44D8-A08C-97C320F23E9A}" type="datetimeFigureOut">
              <a:rPr lang="hu-HU" smtClean="0"/>
              <a:t>2019. 11. 12.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9FEB3-89ED-408C-8C98-050B68FDEB1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4141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25416B-6EA8-44D8-A08C-97C320F23E9A}" type="datetimeFigureOut">
              <a:rPr lang="hu-HU" smtClean="0"/>
              <a:t>2019. 11. 12.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9FEB3-89ED-408C-8C98-050B68FDEB1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17291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7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418217" y="1081653"/>
            <a:ext cx="3089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A gerinc felépítése és mozgásai</a:t>
            </a:r>
            <a:endParaRPr lang="hu-HU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790823" y="5226784"/>
            <a:ext cx="635317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>
                <a:latin typeface="+mn-lt"/>
              </a:rPr>
              <a:t>Semmelweis Egyetem, </a:t>
            </a:r>
            <a:r>
              <a:rPr lang="hu-HU" altLang="hu-HU" sz="2000" dirty="0" err="1" smtClean="0">
                <a:latin typeface="+mn-lt"/>
              </a:rPr>
              <a:t>ÁOK</a:t>
            </a:r>
            <a:endParaRPr lang="hu-HU" altLang="hu-HU" sz="2000" dirty="0">
              <a:latin typeface="+mn-lt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en-GB" altLang="hu-HU" sz="2000" dirty="0">
              <a:latin typeface="+mn-lt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>
                <a:latin typeface="+mn-lt"/>
              </a:rPr>
              <a:t>Dr. Kocsis Katalin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 smtClean="0">
                <a:latin typeface="+mn-lt"/>
              </a:rPr>
              <a:t>Anatómiai, Szövet- és Fejlődéstani Intézet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 smtClean="0">
                <a:latin typeface="+mn-lt"/>
              </a:rPr>
              <a:t>2019.11.12.</a:t>
            </a:r>
            <a:endParaRPr lang="hu-HU" altLang="hu-HU" sz="2000" dirty="0">
              <a:latin typeface="+mn-lt"/>
            </a:endParaRPr>
          </a:p>
        </p:txBody>
      </p:sp>
      <p:pic>
        <p:nvPicPr>
          <p:cNvPr id="5" name="Picture 2" descr="https://i.ytimg.com/vi/PelKUiKnOo4/maxresdefaul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4" t="23264" r="38697"/>
          <a:stretch/>
        </p:blipFill>
        <p:spPr bwMode="auto">
          <a:xfrm>
            <a:off x="5261622" y="2059191"/>
            <a:ext cx="1411579" cy="265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www.rct.uk/sites/default/files/collection-online/8/6/852033-15520618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" y="95250"/>
            <a:ext cx="4608513" cy="636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99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title"/>
          </p:nvPr>
        </p:nvSpPr>
        <p:spPr>
          <a:xfrm>
            <a:off x="914400" y="230188"/>
            <a:ext cx="8229600" cy="1143000"/>
          </a:xfrm>
        </p:spPr>
        <p:txBody>
          <a:bodyPr/>
          <a:lstStyle/>
          <a:p>
            <a:pPr algn="r" eaLnBrk="1" hangingPunct="1"/>
            <a:r>
              <a:rPr lang="hu-HU" altLang="en-US" smtClean="0"/>
              <a:t>A thoracalis csigolyák</a:t>
            </a:r>
          </a:p>
        </p:txBody>
      </p:sp>
      <p:pic>
        <p:nvPicPr>
          <p:cNvPr id="11267" name="Picture 5" descr="Th 10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1519238"/>
            <a:ext cx="30861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6" descr="Th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788" y="3749675"/>
            <a:ext cx="354330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7" descr="Th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254000"/>
            <a:ext cx="2943225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AutoShape 9"/>
          <p:cNvSpPr>
            <a:spLocks noChangeArrowheads="1"/>
          </p:cNvSpPr>
          <p:nvPr/>
        </p:nvSpPr>
        <p:spPr bwMode="auto">
          <a:xfrm rot="1509558">
            <a:off x="695325" y="1639888"/>
            <a:ext cx="1060450" cy="231775"/>
          </a:xfrm>
          <a:prstGeom prst="leftArrow">
            <a:avLst>
              <a:gd name="adj1" fmla="val 50000"/>
              <a:gd name="adj2" fmla="val 1143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271" name="AutoShape 10"/>
          <p:cNvSpPr>
            <a:spLocks noChangeArrowheads="1"/>
          </p:cNvSpPr>
          <p:nvPr/>
        </p:nvSpPr>
        <p:spPr bwMode="auto">
          <a:xfrm rot="-3619436">
            <a:off x="3413918" y="5161757"/>
            <a:ext cx="290513" cy="209550"/>
          </a:xfrm>
          <a:prstGeom prst="leftArrow">
            <a:avLst>
              <a:gd name="adj1" fmla="val 50000"/>
              <a:gd name="adj2" fmla="val 3465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272" name="Text Box 11"/>
          <p:cNvSpPr txBox="1">
            <a:spLocks noChangeArrowheads="1"/>
          </p:cNvSpPr>
          <p:nvPr/>
        </p:nvSpPr>
        <p:spPr bwMode="auto">
          <a:xfrm>
            <a:off x="3084513" y="1647825"/>
            <a:ext cx="2689225" cy="3667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 err="1" smtClean="0"/>
              <a:t>processus</a:t>
            </a:r>
            <a:r>
              <a:rPr lang="hu-HU" altLang="en-US" sz="1800" dirty="0" smtClean="0"/>
              <a:t> </a:t>
            </a:r>
            <a:r>
              <a:rPr lang="hu-HU" altLang="en-US" sz="1800" dirty="0" err="1" smtClean="0"/>
              <a:t>transversus</a:t>
            </a:r>
            <a:endParaRPr lang="hu-HU" altLang="en-US" sz="1800" dirty="0"/>
          </a:p>
        </p:txBody>
      </p:sp>
      <p:sp>
        <p:nvSpPr>
          <p:cNvPr id="11273" name="Text Box 12"/>
          <p:cNvSpPr txBox="1">
            <a:spLocks noChangeArrowheads="1"/>
          </p:cNvSpPr>
          <p:nvPr/>
        </p:nvSpPr>
        <p:spPr bwMode="auto">
          <a:xfrm>
            <a:off x="531813" y="3870325"/>
            <a:ext cx="2689225" cy="3667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 err="1" smtClean="0"/>
              <a:t>fovea</a:t>
            </a:r>
            <a:r>
              <a:rPr lang="hu-HU" altLang="en-US" sz="1800" dirty="0" smtClean="0"/>
              <a:t> </a:t>
            </a:r>
            <a:r>
              <a:rPr lang="hu-HU" altLang="en-US" sz="1800" dirty="0" err="1" smtClean="0"/>
              <a:t>costalis</a:t>
            </a:r>
            <a:r>
              <a:rPr lang="hu-HU" altLang="en-US" sz="1800" dirty="0" smtClean="0"/>
              <a:t> </a:t>
            </a:r>
            <a:r>
              <a:rPr lang="hu-HU" altLang="en-US" sz="1800" dirty="0" err="1" smtClean="0"/>
              <a:t>sup</a:t>
            </a:r>
            <a:r>
              <a:rPr lang="hu-HU" altLang="en-US" sz="1800" dirty="0" smtClean="0"/>
              <a:t>.</a:t>
            </a:r>
            <a:endParaRPr lang="hu-HU" altLang="en-US" sz="1800" dirty="0"/>
          </a:p>
        </p:txBody>
      </p:sp>
      <p:sp>
        <p:nvSpPr>
          <p:cNvPr id="11274" name="Text Box 13"/>
          <p:cNvSpPr txBox="1">
            <a:spLocks noChangeArrowheads="1"/>
          </p:cNvSpPr>
          <p:nvPr/>
        </p:nvSpPr>
        <p:spPr bwMode="auto">
          <a:xfrm>
            <a:off x="188913" y="5826125"/>
            <a:ext cx="2689225" cy="3667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 err="1" smtClean="0"/>
              <a:t>fovea</a:t>
            </a:r>
            <a:r>
              <a:rPr lang="hu-HU" altLang="en-US" sz="1800" dirty="0" smtClean="0"/>
              <a:t> </a:t>
            </a:r>
            <a:r>
              <a:rPr lang="hu-HU" altLang="en-US" sz="1800" dirty="0" err="1" smtClean="0"/>
              <a:t>costalis</a:t>
            </a:r>
            <a:r>
              <a:rPr lang="hu-HU" altLang="en-US" sz="1800" dirty="0" smtClean="0"/>
              <a:t> </a:t>
            </a:r>
            <a:r>
              <a:rPr lang="hu-HU" altLang="en-US" sz="1800" dirty="0" err="1" smtClean="0"/>
              <a:t>inf</a:t>
            </a:r>
            <a:r>
              <a:rPr lang="hu-HU" altLang="en-US" sz="1800" dirty="0" smtClean="0"/>
              <a:t>.</a:t>
            </a:r>
            <a:endParaRPr lang="hu-HU" altLang="en-US" sz="1800" dirty="0"/>
          </a:p>
        </p:txBody>
      </p:sp>
      <p:sp>
        <p:nvSpPr>
          <p:cNvPr id="11275" name="Text Box 14"/>
          <p:cNvSpPr txBox="1">
            <a:spLocks noChangeArrowheads="1"/>
          </p:cNvSpPr>
          <p:nvPr/>
        </p:nvSpPr>
        <p:spPr bwMode="auto">
          <a:xfrm>
            <a:off x="3160713" y="3032125"/>
            <a:ext cx="2689225" cy="6413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 err="1" smtClean="0"/>
              <a:t>fovea</a:t>
            </a:r>
            <a:r>
              <a:rPr lang="hu-HU" altLang="en-US" sz="1800" dirty="0" smtClean="0"/>
              <a:t> </a:t>
            </a:r>
            <a:r>
              <a:rPr lang="hu-HU" altLang="en-US" sz="1800" dirty="0" err="1" smtClean="0"/>
              <a:t>costalis</a:t>
            </a:r>
            <a:r>
              <a:rPr lang="hu-HU" altLang="en-US" sz="1800" dirty="0" smtClean="0"/>
              <a:t> </a:t>
            </a:r>
            <a:r>
              <a:rPr lang="hu-HU" altLang="en-US" sz="1800" dirty="0" err="1" smtClean="0"/>
              <a:t>transversalis</a:t>
            </a:r>
            <a:endParaRPr lang="hu-HU" altLang="en-US" sz="1800" dirty="0"/>
          </a:p>
        </p:txBody>
      </p:sp>
      <p:sp>
        <p:nvSpPr>
          <p:cNvPr id="11276" name="Line 15"/>
          <p:cNvSpPr>
            <a:spLocks noChangeShapeType="1"/>
          </p:cNvSpPr>
          <p:nvPr/>
        </p:nvSpPr>
        <p:spPr bwMode="auto">
          <a:xfrm flipH="1">
            <a:off x="2682875" y="1997075"/>
            <a:ext cx="409575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277" name="Line 16"/>
          <p:cNvSpPr>
            <a:spLocks noChangeShapeType="1"/>
          </p:cNvSpPr>
          <p:nvPr/>
        </p:nvSpPr>
        <p:spPr bwMode="auto">
          <a:xfrm flipH="1" flipV="1">
            <a:off x="3200400" y="2370138"/>
            <a:ext cx="420688" cy="661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278" name="Line 17"/>
          <p:cNvSpPr>
            <a:spLocks noChangeShapeType="1"/>
          </p:cNvSpPr>
          <p:nvPr/>
        </p:nvSpPr>
        <p:spPr bwMode="auto">
          <a:xfrm>
            <a:off x="3946525" y="3670300"/>
            <a:ext cx="131763" cy="1009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279" name="Line 18"/>
          <p:cNvSpPr>
            <a:spLocks noChangeShapeType="1"/>
          </p:cNvSpPr>
          <p:nvPr/>
        </p:nvSpPr>
        <p:spPr bwMode="auto">
          <a:xfrm>
            <a:off x="2984500" y="4211638"/>
            <a:ext cx="276225" cy="625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280" name="Line 19"/>
          <p:cNvSpPr>
            <a:spLocks noChangeShapeType="1"/>
          </p:cNvSpPr>
          <p:nvPr/>
        </p:nvSpPr>
        <p:spPr bwMode="auto">
          <a:xfrm flipV="1">
            <a:off x="2840038" y="5329238"/>
            <a:ext cx="468312" cy="5064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41926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hu-HU" altLang="en-US" smtClean="0"/>
              <a:t>A bordák</a:t>
            </a:r>
          </a:p>
        </p:txBody>
      </p:sp>
      <p:pic>
        <p:nvPicPr>
          <p:cNvPr id="12291" name="Picture 5" descr="th bordaval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154488"/>
            <a:ext cx="5692775" cy="2703512"/>
          </a:xfrm>
          <a:noFill/>
        </p:spPr>
      </p:pic>
      <p:pic>
        <p:nvPicPr>
          <p:cNvPr id="12292" name="Picture 7" descr="th bordava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36675"/>
            <a:ext cx="3286125" cy="2763838"/>
          </a:xfrm>
          <a:noFill/>
        </p:spPr>
      </p:pic>
      <p:sp>
        <p:nvSpPr>
          <p:cNvPr id="12293" name="Text Box 9"/>
          <p:cNvSpPr txBox="1">
            <a:spLocks noChangeArrowheads="1"/>
          </p:cNvSpPr>
          <p:nvPr/>
        </p:nvSpPr>
        <p:spPr bwMode="auto">
          <a:xfrm>
            <a:off x="3294063" y="1123950"/>
            <a:ext cx="5849937" cy="29797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en-US" sz="1800" dirty="0"/>
              <a:t>A 12 pár borda közül a legtöbb három ponton illeszkedik a csigolyákhoz: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en-US" sz="1800" dirty="0"/>
              <a:t>      1) A saját csigolya </a:t>
            </a:r>
            <a:r>
              <a:rPr lang="hu-HU" altLang="en-US" sz="1800" dirty="0" err="1"/>
              <a:t>processus</a:t>
            </a:r>
            <a:r>
              <a:rPr lang="hu-HU" altLang="en-US" sz="1800" dirty="0"/>
              <a:t> </a:t>
            </a:r>
            <a:r>
              <a:rPr lang="hu-HU" altLang="en-US" sz="1800" dirty="0" err="1"/>
              <a:t>transversusahoz</a:t>
            </a:r>
            <a:endParaRPr lang="hu-HU" altLang="en-US" sz="180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en-US" sz="1800" dirty="0"/>
              <a:t>      2) illetve </a:t>
            </a:r>
            <a:r>
              <a:rPr lang="hu-HU" altLang="en-US" sz="1800" dirty="0" err="1"/>
              <a:t>fovea</a:t>
            </a:r>
            <a:r>
              <a:rPr lang="hu-HU" altLang="en-US" sz="1800" dirty="0"/>
              <a:t> </a:t>
            </a:r>
            <a:r>
              <a:rPr lang="hu-HU" altLang="en-US" sz="1800" dirty="0" err="1"/>
              <a:t>costalis</a:t>
            </a:r>
            <a:r>
              <a:rPr lang="hu-HU" altLang="en-US" sz="1800" dirty="0"/>
              <a:t> </a:t>
            </a:r>
            <a:r>
              <a:rPr lang="hu-HU" altLang="en-US" sz="1800" dirty="0" err="1"/>
              <a:t>superiorjához</a:t>
            </a:r>
            <a:endParaRPr lang="hu-HU" altLang="en-US" sz="180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en-US" sz="1800" dirty="0"/>
              <a:t>      3) és a </a:t>
            </a:r>
            <a:r>
              <a:rPr lang="hu-HU" altLang="en-US" sz="1800" dirty="0" err="1"/>
              <a:t>fellette</a:t>
            </a:r>
            <a:r>
              <a:rPr lang="hu-HU" altLang="en-US" sz="1800" dirty="0"/>
              <a:t> elhelyezkedő csigolya  </a:t>
            </a:r>
            <a:r>
              <a:rPr lang="hu-HU" altLang="en-US" sz="1800" dirty="0" err="1"/>
              <a:t>fovea</a:t>
            </a:r>
            <a:r>
              <a:rPr lang="hu-HU" altLang="en-US" sz="1800" dirty="0"/>
              <a:t> </a:t>
            </a:r>
            <a:r>
              <a:rPr lang="hu-HU" altLang="en-US" sz="1800" dirty="0" err="1"/>
              <a:t>costalis</a:t>
            </a:r>
            <a:r>
              <a:rPr lang="hu-HU" altLang="en-US" sz="1800" dirty="0"/>
              <a:t> 	</a:t>
            </a:r>
            <a:r>
              <a:rPr lang="hu-HU" altLang="en-US" sz="1800" dirty="0" err="1"/>
              <a:t>inferiorjához</a:t>
            </a:r>
            <a:r>
              <a:rPr lang="hu-HU" altLang="en-US" sz="1800" dirty="0"/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en-US" sz="1800" dirty="0"/>
              <a:t>Kapcsolódnak a </a:t>
            </a:r>
            <a:r>
              <a:rPr lang="hu-HU" altLang="en-US" sz="1800" dirty="0" err="1"/>
              <a:t>discus</a:t>
            </a:r>
            <a:r>
              <a:rPr lang="hu-HU" altLang="en-US" sz="1800" dirty="0"/>
              <a:t> </a:t>
            </a:r>
            <a:r>
              <a:rPr lang="hu-HU" altLang="en-US" sz="1800" dirty="0" err="1"/>
              <a:t>intervertebralishoz</a:t>
            </a:r>
            <a:r>
              <a:rPr lang="hu-HU" altLang="en-US" sz="1800" dirty="0"/>
              <a:t> is.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en-US" sz="1800" dirty="0"/>
              <a:t>Kivételek: 1,11,12 bordák.</a:t>
            </a:r>
          </a:p>
        </p:txBody>
      </p:sp>
    </p:spTree>
    <p:extLst>
      <p:ext uri="{BB962C8B-B14F-4D97-AF65-F5344CB8AC3E}">
        <p14:creationId xmlns:p14="http://schemas.microsoft.com/office/powerpoint/2010/main" val="1796440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A lumbalis csigolyák</a:t>
            </a:r>
          </a:p>
        </p:txBody>
      </p:sp>
      <p:pic>
        <p:nvPicPr>
          <p:cNvPr id="13315" name="Picture 5" descr="lumbali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1350" y="2376488"/>
            <a:ext cx="3670300" cy="2971800"/>
          </a:xfrm>
          <a:noFill/>
        </p:spPr>
      </p:pic>
      <p:pic>
        <p:nvPicPr>
          <p:cNvPr id="13316" name="Picture 7" descr="lumbalis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1400" y="2890838"/>
            <a:ext cx="3632200" cy="1943100"/>
          </a:xfrm>
          <a:noFill/>
        </p:spPr>
      </p:pic>
      <p:sp>
        <p:nvSpPr>
          <p:cNvPr id="13317" name="Text Box 9"/>
          <p:cNvSpPr txBox="1">
            <a:spLocks noChangeArrowheads="1"/>
          </p:cNvSpPr>
          <p:nvPr/>
        </p:nvSpPr>
        <p:spPr bwMode="auto">
          <a:xfrm>
            <a:off x="5253038" y="1365250"/>
            <a:ext cx="2889250" cy="13287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en-US" sz="1800"/>
              <a:t>Processus transversus seu costarius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en-US" sz="1800"/>
              <a:t>Tulajdonképpen bordamaradvány!</a:t>
            </a:r>
          </a:p>
        </p:txBody>
      </p:sp>
      <p:sp>
        <p:nvSpPr>
          <p:cNvPr id="13318" name="Text Box 10"/>
          <p:cNvSpPr txBox="1">
            <a:spLocks noChangeArrowheads="1"/>
          </p:cNvSpPr>
          <p:nvPr/>
        </p:nvSpPr>
        <p:spPr bwMode="auto">
          <a:xfrm>
            <a:off x="465138" y="1509713"/>
            <a:ext cx="3962400" cy="7794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en-US" sz="1800" dirty="0" err="1"/>
              <a:t>Processus</a:t>
            </a:r>
            <a:r>
              <a:rPr lang="hu-HU" altLang="en-US" sz="1800" dirty="0"/>
              <a:t> </a:t>
            </a:r>
            <a:r>
              <a:rPr lang="hu-HU" altLang="en-US" sz="1800" dirty="0" err="1"/>
              <a:t>accessorius</a:t>
            </a:r>
            <a:endParaRPr lang="hu-HU" altLang="en-US" sz="1800" dirty="0"/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en-US" sz="1800" dirty="0"/>
              <a:t>Valódi harántnyúlvány!</a:t>
            </a:r>
          </a:p>
        </p:txBody>
      </p:sp>
      <p:sp>
        <p:nvSpPr>
          <p:cNvPr id="13319" name="Line 11"/>
          <p:cNvSpPr>
            <a:spLocks noChangeShapeType="1"/>
          </p:cNvSpPr>
          <p:nvPr/>
        </p:nvSpPr>
        <p:spPr bwMode="auto">
          <a:xfrm flipH="1">
            <a:off x="1654175" y="2278063"/>
            <a:ext cx="30163" cy="1306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320" name="Line 12"/>
          <p:cNvSpPr>
            <a:spLocks noChangeShapeType="1"/>
          </p:cNvSpPr>
          <p:nvPr/>
        </p:nvSpPr>
        <p:spPr bwMode="auto">
          <a:xfrm flipH="1">
            <a:off x="3309938" y="2351088"/>
            <a:ext cx="260350" cy="1176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321" name="Line 13"/>
          <p:cNvSpPr>
            <a:spLocks noChangeShapeType="1"/>
          </p:cNvSpPr>
          <p:nvPr/>
        </p:nvSpPr>
        <p:spPr bwMode="auto">
          <a:xfrm flipH="1">
            <a:off x="3948113" y="2206625"/>
            <a:ext cx="1306512" cy="1349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322" name="Text Box 14"/>
          <p:cNvSpPr txBox="1">
            <a:spLocks noChangeArrowheads="1"/>
          </p:cNvSpPr>
          <p:nvPr/>
        </p:nvSpPr>
        <p:spPr bwMode="auto">
          <a:xfrm>
            <a:off x="900113" y="5700713"/>
            <a:ext cx="7388225" cy="6413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en-US" sz="1800" dirty="0" smtClean="0"/>
              <a:t>A </a:t>
            </a:r>
            <a:r>
              <a:rPr lang="hu-HU" altLang="en-US" sz="1800" dirty="0" err="1"/>
              <a:t>processus</a:t>
            </a:r>
            <a:r>
              <a:rPr lang="hu-HU" altLang="en-US" sz="1800" dirty="0"/>
              <a:t> </a:t>
            </a:r>
            <a:r>
              <a:rPr lang="hu-HU" altLang="en-US" sz="1800" dirty="0" err="1"/>
              <a:t>spinosusok</a:t>
            </a:r>
            <a:r>
              <a:rPr lang="hu-HU" altLang="en-US" sz="1800" dirty="0"/>
              <a:t> közötti rés tág, lehetőséget adva a </a:t>
            </a:r>
            <a:r>
              <a:rPr lang="hu-HU" altLang="en-US" sz="1800" dirty="0" err="1"/>
              <a:t>lumbalpunctiora</a:t>
            </a:r>
            <a:endParaRPr lang="hu-HU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052764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hu-HU" altLang="en-US" sz="4000" smtClean="0"/>
              <a:t>Lumbalis cisterna, </a:t>
            </a:r>
            <a:br>
              <a:rPr lang="hu-HU" altLang="en-US" sz="4000" smtClean="0"/>
            </a:br>
            <a:r>
              <a:rPr lang="hu-HU" altLang="en-US" sz="4000" smtClean="0"/>
              <a:t>lumbalpunctio</a:t>
            </a:r>
          </a:p>
        </p:txBody>
      </p:sp>
      <p:pic>
        <p:nvPicPr>
          <p:cNvPr id="16387" name="Picture 5" descr="lumbalpunctio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1275" y="2349500"/>
            <a:ext cx="5095875" cy="4291013"/>
          </a:xfrm>
          <a:noFill/>
        </p:spPr>
      </p:pic>
      <p:pic>
        <p:nvPicPr>
          <p:cNvPr id="16388" name="Picture 7" descr="lumbalpunctio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188913"/>
            <a:ext cx="3924300" cy="2032000"/>
          </a:xfrm>
          <a:noFill/>
        </p:spPr>
      </p:pic>
      <p:sp>
        <p:nvSpPr>
          <p:cNvPr id="16389" name="Text Box 9"/>
          <p:cNvSpPr txBox="1">
            <a:spLocks noChangeArrowheads="1"/>
          </p:cNvSpPr>
          <p:nvPr/>
        </p:nvSpPr>
        <p:spPr bwMode="auto">
          <a:xfrm>
            <a:off x="283770" y="2119313"/>
            <a:ext cx="3382962" cy="38020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50000"/>
              </a:spcBef>
              <a:buFontTx/>
              <a:buNone/>
            </a:pPr>
            <a:r>
              <a:rPr lang="hu-HU" altLang="en-US" sz="1800" dirty="0"/>
              <a:t>bőr</a:t>
            </a:r>
          </a:p>
          <a:p>
            <a:pPr algn="ctr" eaLnBrk="1" hangingPunct="1">
              <a:lnSpc>
                <a:spcPct val="125000"/>
              </a:lnSpc>
              <a:spcBef>
                <a:spcPct val="50000"/>
              </a:spcBef>
              <a:buFontTx/>
              <a:buNone/>
            </a:pPr>
            <a:r>
              <a:rPr lang="hu-HU" altLang="en-US" sz="1800" dirty="0" err="1"/>
              <a:t>lig</a:t>
            </a:r>
            <a:r>
              <a:rPr lang="hu-HU" altLang="en-US" sz="1800" dirty="0"/>
              <a:t>. </a:t>
            </a:r>
            <a:r>
              <a:rPr lang="hu-HU" altLang="en-US" sz="1800" dirty="0" err="1"/>
              <a:t>supraspinale</a:t>
            </a:r>
            <a:endParaRPr lang="hu-HU" altLang="en-US" sz="1800" dirty="0"/>
          </a:p>
          <a:p>
            <a:pPr algn="ctr" eaLnBrk="1" hangingPunct="1">
              <a:lnSpc>
                <a:spcPct val="125000"/>
              </a:lnSpc>
              <a:spcBef>
                <a:spcPct val="50000"/>
              </a:spcBef>
              <a:buFontTx/>
              <a:buNone/>
            </a:pPr>
            <a:r>
              <a:rPr lang="hu-HU" altLang="en-US" sz="1800" dirty="0" err="1"/>
              <a:t>lig</a:t>
            </a:r>
            <a:r>
              <a:rPr lang="hu-HU" altLang="en-US" sz="1800" dirty="0"/>
              <a:t> </a:t>
            </a:r>
            <a:r>
              <a:rPr lang="hu-HU" altLang="en-US" sz="1800" dirty="0" err="1"/>
              <a:t>interspinale</a:t>
            </a:r>
            <a:endParaRPr lang="hu-HU" altLang="en-US" sz="1800" dirty="0"/>
          </a:p>
          <a:p>
            <a:pPr algn="ctr" eaLnBrk="1" hangingPunct="1">
              <a:lnSpc>
                <a:spcPct val="125000"/>
              </a:lnSpc>
              <a:spcBef>
                <a:spcPct val="50000"/>
              </a:spcBef>
              <a:buFontTx/>
              <a:buNone/>
            </a:pPr>
            <a:r>
              <a:rPr lang="hu-HU" altLang="en-US" sz="1800" dirty="0" err="1"/>
              <a:t>lig</a:t>
            </a:r>
            <a:r>
              <a:rPr lang="hu-HU" altLang="en-US" sz="1800" dirty="0"/>
              <a:t>. </a:t>
            </a:r>
            <a:r>
              <a:rPr lang="hu-HU" altLang="en-US" sz="1800" dirty="0" err="1"/>
              <a:t>flavum</a:t>
            </a:r>
            <a:endParaRPr lang="hu-HU" altLang="en-US" sz="1800" dirty="0"/>
          </a:p>
          <a:p>
            <a:pPr algn="ctr" eaLnBrk="1" hangingPunct="1">
              <a:lnSpc>
                <a:spcPct val="125000"/>
              </a:lnSpc>
              <a:spcBef>
                <a:spcPct val="50000"/>
              </a:spcBef>
              <a:buFontTx/>
              <a:buNone/>
            </a:pPr>
            <a:r>
              <a:rPr lang="hu-HU" altLang="en-US" sz="1800" dirty="0" err="1">
                <a:solidFill>
                  <a:srgbClr val="FF0000"/>
                </a:solidFill>
              </a:rPr>
              <a:t>cavum</a:t>
            </a:r>
            <a:r>
              <a:rPr lang="hu-HU" altLang="en-US" sz="1800" dirty="0">
                <a:solidFill>
                  <a:srgbClr val="FF0000"/>
                </a:solidFill>
              </a:rPr>
              <a:t> </a:t>
            </a:r>
            <a:r>
              <a:rPr lang="hu-HU" altLang="en-US" sz="1800" dirty="0" err="1">
                <a:solidFill>
                  <a:srgbClr val="FF0000"/>
                </a:solidFill>
              </a:rPr>
              <a:t>epidurale</a:t>
            </a:r>
            <a:endParaRPr lang="hu-HU" altLang="en-US" sz="1800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125000"/>
              </a:lnSpc>
              <a:spcBef>
                <a:spcPct val="50000"/>
              </a:spcBef>
              <a:buFontTx/>
              <a:buNone/>
            </a:pPr>
            <a:r>
              <a:rPr lang="hu-HU" altLang="en-US" sz="1800" dirty="0"/>
              <a:t>dura mater </a:t>
            </a:r>
            <a:r>
              <a:rPr lang="hu-HU" altLang="en-US" sz="1800" dirty="0" err="1"/>
              <a:t>spinalis</a:t>
            </a:r>
            <a:endParaRPr lang="hu-HU" altLang="en-US" sz="1800" dirty="0"/>
          </a:p>
          <a:p>
            <a:pPr algn="ctr" eaLnBrk="1" hangingPunct="1">
              <a:lnSpc>
                <a:spcPct val="125000"/>
              </a:lnSpc>
              <a:spcBef>
                <a:spcPct val="50000"/>
              </a:spcBef>
              <a:buFontTx/>
              <a:buNone/>
            </a:pPr>
            <a:r>
              <a:rPr lang="hu-HU" altLang="en-US" sz="1800" dirty="0" err="1"/>
              <a:t>arachnoidea</a:t>
            </a:r>
            <a:endParaRPr lang="hu-HU" altLang="en-US" sz="1800" dirty="0"/>
          </a:p>
          <a:p>
            <a:pPr algn="ctr" eaLnBrk="1" hangingPunct="1">
              <a:lnSpc>
                <a:spcPct val="125000"/>
              </a:lnSpc>
              <a:spcBef>
                <a:spcPct val="50000"/>
              </a:spcBef>
              <a:buFontTx/>
              <a:buNone/>
            </a:pPr>
            <a:r>
              <a:rPr lang="hu-HU" altLang="en-US" sz="1800" dirty="0" err="1">
                <a:solidFill>
                  <a:srgbClr val="FF0000"/>
                </a:solidFill>
              </a:rPr>
              <a:t>cavum</a:t>
            </a:r>
            <a:r>
              <a:rPr lang="hu-HU" altLang="en-US" sz="1800" dirty="0">
                <a:solidFill>
                  <a:srgbClr val="FF0000"/>
                </a:solidFill>
              </a:rPr>
              <a:t> </a:t>
            </a:r>
            <a:r>
              <a:rPr lang="hu-HU" altLang="en-US" sz="1800" dirty="0" err="1">
                <a:solidFill>
                  <a:srgbClr val="FF0000"/>
                </a:solidFill>
              </a:rPr>
              <a:t>subarachnoidale</a:t>
            </a:r>
            <a:endParaRPr lang="hu-HU" alt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7750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88913"/>
            <a:ext cx="2782888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141663"/>
            <a:ext cx="2771775" cy="293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8"/>
          <a:stretch>
            <a:fillRect/>
          </a:stretch>
        </p:blipFill>
        <p:spPr bwMode="auto">
          <a:xfrm>
            <a:off x="0" y="3402013"/>
            <a:ext cx="2262188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7" descr="coccyge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5661025"/>
            <a:ext cx="75565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Rectangle 8"/>
          <p:cNvSpPr>
            <a:spLocks noChangeArrowheads="1"/>
          </p:cNvSpPr>
          <p:nvPr/>
        </p:nvSpPr>
        <p:spPr bwMode="auto">
          <a:xfrm>
            <a:off x="0" y="0"/>
            <a:ext cx="6084888" cy="76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4400" dirty="0" err="1"/>
              <a:t>Sacrum</a:t>
            </a:r>
            <a:r>
              <a:rPr lang="hu-HU" altLang="hu-HU" sz="4400" dirty="0"/>
              <a:t>, </a:t>
            </a:r>
            <a:r>
              <a:rPr lang="hu-HU" altLang="hu-HU" sz="4400" dirty="0" err="1"/>
              <a:t>coccyx</a:t>
            </a:r>
            <a:endParaRPr lang="hu-HU" altLang="hu-HU" sz="4400" dirty="0"/>
          </a:p>
        </p:txBody>
      </p:sp>
      <p:sp>
        <p:nvSpPr>
          <p:cNvPr id="21511" name="Text Box 9"/>
          <p:cNvSpPr txBox="1">
            <a:spLocks noChangeArrowheads="1"/>
          </p:cNvSpPr>
          <p:nvPr/>
        </p:nvSpPr>
        <p:spPr bwMode="auto">
          <a:xfrm>
            <a:off x="250825" y="1125538"/>
            <a:ext cx="5292725" cy="2016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/>
              <a:t>5 keresztcsonti, ill. 2-4 ágyéki csigolya összecsontosodásából keletkeznek (synostosis).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/>
              <a:t>A farkcsont meglehetősen csökevényes, maga is összecsontosodhat a sacrummal, elsősorban férfiakban.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/>
              <a:t>Szülésnél gondot okozhat.</a:t>
            </a:r>
          </a:p>
        </p:txBody>
      </p:sp>
      <p:sp>
        <p:nvSpPr>
          <p:cNvPr id="21512" name="Text Box 10"/>
          <p:cNvSpPr txBox="1">
            <a:spLocks noChangeArrowheads="1"/>
          </p:cNvSpPr>
          <p:nvPr/>
        </p:nvSpPr>
        <p:spPr bwMode="auto">
          <a:xfrm>
            <a:off x="2555875" y="4005263"/>
            <a:ext cx="3168650" cy="7794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 err="1"/>
              <a:t>Facies</a:t>
            </a:r>
            <a:r>
              <a:rPr lang="hu-HU" altLang="hu-HU" sz="1800" dirty="0"/>
              <a:t> </a:t>
            </a:r>
            <a:r>
              <a:rPr lang="hu-HU" altLang="hu-HU" sz="1800" dirty="0" err="1"/>
              <a:t>auricularis</a:t>
            </a:r>
            <a:endParaRPr lang="hu-HU" altLang="hu-HU" sz="180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/>
              <a:t>(rostos porc)</a:t>
            </a:r>
          </a:p>
        </p:txBody>
      </p:sp>
      <p:sp>
        <p:nvSpPr>
          <p:cNvPr id="21513" name="Line 11"/>
          <p:cNvSpPr>
            <a:spLocks noChangeShapeType="1"/>
          </p:cNvSpPr>
          <p:nvPr/>
        </p:nvSpPr>
        <p:spPr bwMode="auto">
          <a:xfrm flipH="1">
            <a:off x="1476375" y="4437063"/>
            <a:ext cx="107950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1841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Farokcsont (os coccygis) </a:t>
            </a:r>
          </a:p>
        </p:txBody>
      </p:sp>
      <p:pic>
        <p:nvPicPr>
          <p:cNvPr id="23555" name="Picture 5" descr="coccygeu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6238" y="1822450"/>
            <a:ext cx="3073400" cy="4019550"/>
          </a:xfrm>
          <a:noFill/>
        </p:spPr>
      </p:pic>
      <p:sp>
        <p:nvSpPr>
          <p:cNvPr id="23556" name="Text Box 7"/>
          <p:cNvSpPr txBox="1">
            <a:spLocks noChangeArrowheads="1"/>
          </p:cNvSpPr>
          <p:nvPr/>
        </p:nvSpPr>
        <p:spPr bwMode="auto">
          <a:xfrm>
            <a:off x="3919538" y="1958975"/>
            <a:ext cx="4803775" cy="2016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en-US" sz="1800" dirty="0"/>
              <a:t>A farok maradványa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en-US" sz="1800" dirty="0"/>
              <a:t>4-6 csökevényes csigolya, amely néha összecsontosodik (férfiakban) a </a:t>
            </a:r>
            <a:r>
              <a:rPr lang="hu-HU" altLang="en-US" sz="1800" dirty="0" err="1"/>
              <a:t>sacrummal</a:t>
            </a:r>
            <a:r>
              <a:rPr lang="hu-HU" altLang="en-US" sz="1800" dirty="0"/>
              <a:t> is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en-US" sz="1800" dirty="0"/>
              <a:t>Elhelyezkedése miatt a medence kimenetét szűkítheti</a:t>
            </a:r>
          </a:p>
        </p:txBody>
      </p:sp>
    </p:spTree>
    <p:extLst>
      <p:ext uri="{BB962C8B-B14F-4D97-AF65-F5344CB8AC3E}">
        <p14:creationId xmlns:p14="http://schemas.microsoft.com/office/powerpoint/2010/main" val="2108941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092807" y="3136612"/>
            <a:ext cx="5527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CSIGOLYÁK KÖZTI KAPCSOLATOK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378039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eaLnBrk="1" hangingPunct="1"/>
            <a:r>
              <a:rPr lang="hu-HU" altLang="en-US" smtClean="0"/>
              <a:t>A csigolyák összeköttetései</a:t>
            </a:r>
          </a:p>
        </p:txBody>
      </p:sp>
      <p:pic>
        <p:nvPicPr>
          <p:cNvPr id="6147" name="Picture 7" descr="atlas axi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3188" y="4572000"/>
            <a:ext cx="2921000" cy="2286000"/>
          </a:xfrm>
          <a:noFill/>
        </p:spPr>
      </p:pic>
      <p:sp>
        <p:nvSpPr>
          <p:cNvPr id="6148" name="Text Box 5"/>
          <p:cNvSpPr txBox="1">
            <a:spLocks noChangeArrowheads="1"/>
          </p:cNvSpPr>
          <p:nvPr/>
        </p:nvSpPr>
        <p:spPr bwMode="auto">
          <a:xfrm>
            <a:off x="404813" y="1190625"/>
            <a:ext cx="5934075" cy="31178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en-US" sz="1800" dirty="0"/>
              <a:t>Folyamatos összeköttetések:</a:t>
            </a:r>
          </a:p>
          <a:p>
            <a:pPr>
              <a:spcBef>
                <a:spcPct val="50000"/>
              </a:spcBef>
              <a:buNone/>
            </a:pPr>
            <a:r>
              <a:rPr lang="hu-HU" altLang="en-US" sz="1800" dirty="0"/>
              <a:t>	- </a:t>
            </a:r>
            <a:r>
              <a:rPr lang="hu-HU" altLang="en-US" sz="1800" dirty="0" err="1" smtClean="0"/>
              <a:t>syndesmosis</a:t>
            </a:r>
            <a:endParaRPr lang="hu-HU" altLang="en-US" sz="180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en-US" sz="1800" dirty="0"/>
              <a:t>	- </a:t>
            </a:r>
            <a:r>
              <a:rPr lang="hu-HU" altLang="en-US" sz="1800" dirty="0" err="1"/>
              <a:t>synchondrosis</a:t>
            </a:r>
            <a:r>
              <a:rPr lang="hu-HU" altLang="en-US" sz="1800" dirty="0"/>
              <a:t> (</a:t>
            </a:r>
            <a:r>
              <a:rPr lang="hu-HU" altLang="en-US" sz="1800" dirty="0" err="1"/>
              <a:t>discus</a:t>
            </a:r>
            <a:r>
              <a:rPr lang="hu-HU" altLang="en-US" sz="1800" dirty="0"/>
              <a:t> </a:t>
            </a:r>
            <a:r>
              <a:rPr lang="hu-HU" altLang="en-US" sz="1800" dirty="0" err="1"/>
              <a:t>intevertebralis</a:t>
            </a:r>
            <a:r>
              <a:rPr lang="hu-HU" altLang="en-US" sz="1800" dirty="0"/>
              <a:t>)</a:t>
            </a:r>
          </a:p>
          <a:p>
            <a:pPr>
              <a:spcBef>
                <a:spcPct val="50000"/>
              </a:spcBef>
              <a:buNone/>
            </a:pPr>
            <a:r>
              <a:rPr lang="hu-HU" altLang="en-US" sz="1800" dirty="0"/>
              <a:t>	-</a:t>
            </a:r>
            <a:r>
              <a:rPr lang="hu-HU" altLang="en-US" sz="1800" dirty="0" err="1"/>
              <a:t>synostosis</a:t>
            </a:r>
            <a:r>
              <a:rPr lang="hu-HU" altLang="en-US" sz="1800" dirty="0"/>
              <a:t> (</a:t>
            </a:r>
            <a:r>
              <a:rPr lang="hu-HU" altLang="en-US" sz="1800" dirty="0" err="1"/>
              <a:t>sacrum</a:t>
            </a:r>
            <a:r>
              <a:rPr lang="hu-HU" altLang="en-US" sz="1800" dirty="0"/>
              <a:t>; </a:t>
            </a:r>
            <a:r>
              <a:rPr lang="hu-HU" altLang="en-US" sz="1800" dirty="0" err="1"/>
              <a:t>coccyx</a:t>
            </a:r>
            <a:r>
              <a:rPr lang="hu-HU" altLang="en-US" sz="1800" dirty="0"/>
              <a:t>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en-US" sz="1800" dirty="0" smtClean="0"/>
              <a:t>Ízületek </a:t>
            </a:r>
            <a:r>
              <a:rPr lang="hu-HU" altLang="en-US" sz="1800" dirty="0" smtClean="0"/>
              <a:t>- </a:t>
            </a:r>
            <a:r>
              <a:rPr lang="hu-HU" altLang="en-US" sz="1800" dirty="0"/>
              <a:t>minden egymás melletti csigolya között két 	 	  feszes </a:t>
            </a:r>
            <a:r>
              <a:rPr lang="hu-HU" altLang="en-US" sz="1800" dirty="0" smtClean="0"/>
              <a:t>ízület (art. </a:t>
            </a:r>
            <a:r>
              <a:rPr lang="hu-HU" altLang="en-US" sz="1800" dirty="0" err="1" smtClean="0"/>
              <a:t>zygapophysealis</a:t>
            </a:r>
            <a:r>
              <a:rPr lang="hu-HU" altLang="en-US" sz="1800" dirty="0" smtClean="0"/>
              <a:t>)</a:t>
            </a:r>
            <a:endParaRPr lang="hu-HU" altLang="en-US" sz="180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en-US" sz="1800" dirty="0"/>
              <a:t>	- kivétel: art. </a:t>
            </a:r>
            <a:r>
              <a:rPr lang="hu-HU" altLang="en-US" sz="1800" dirty="0" err="1" smtClean="0"/>
              <a:t>atlantooccipitalis</a:t>
            </a:r>
            <a:r>
              <a:rPr lang="hu-HU" altLang="en-US" sz="1800" dirty="0" smtClean="0"/>
              <a:t> (tojásízület)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en-US" sz="1800" dirty="0" smtClean="0"/>
              <a:t>		art. </a:t>
            </a:r>
            <a:r>
              <a:rPr lang="hu-HU" altLang="en-US" sz="1800" dirty="0" err="1" smtClean="0"/>
              <a:t>atlantoaxialis</a:t>
            </a:r>
            <a:r>
              <a:rPr lang="hu-HU" altLang="en-US" sz="1800" dirty="0" smtClean="0"/>
              <a:t> </a:t>
            </a:r>
            <a:r>
              <a:rPr lang="hu-HU" altLang="en-US" sz="1800" dirty="0"/>
              <a:t>(</a:t>
            </a:r>
            <a:r>
              <a:rPr lang="hu-HU" altLang="en-US" sz="1800" dirty="0" smtClean="0"/>
              <a:t>forgóízület</a:t>
            </a:r>
            <a:r>
              <a:rPr lang="hu-HU" altLang="en-US" sz="1800" dirty="0"/>
              <a:t>)</a:t>
            </a:r>
          </a:p>
        </p:txBody>
      </p:sp>
      <p:pic>
        <p:nvPicPr>
          <p:cNvPr id="6150" name="Picture 9" descr="ligamentumok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78600" y="947738"/>
            <a:ext cx="2565400" cy="3886200"/>
          </a:xfrm>
          <a:noFill/>
        </p:spPr>
      </p:pic>
    </p:spTree>
    <p:extLst>
      <p:ext uri="{BB962C8B-B14F-4D97-AF65-F5344CB8AC3E}">
        <p14:creationId xmlns:p14="http://schemas.microsoft.com/office/powerpoint/2010/main" val="324549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hu-HU" sz="4000" smtClean="0"/>
              <a:t>Syndesmosis,</a:t>
            </a:r>
            <a:br>
              <a:rPr lang="en-US" altLang="hu-HU" sz="4000" smtClean="0"/>
            </a:br>
            <a:r>
              <a:rPr lang="en-US" altLang="hu-HU" sz="4000" smtClean="0"/>
              <a:t> synchondrosis</a:t>
            </a:r>
          </a:p>
        </p:txBody>
      </p:sp>
      <p:pic>
        <p:nvPicPr>
          <p:cNvPr id="3" name="Picture 5" descr="gericcsatorna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19225" y="1701800"/>
            <a:ext cx="4321175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325438" y="842963"/>
            <a:ext cx="2959100" cy="3667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dirty="0" err="1"/>
              <a:t>lig</a:t>
            </a:r>
            <a:r>
              <a:rPr lang="hu-HU" altLang="hu-HU" dirty="0"/>
              <a:t>. </a:t>
            </a:r>
            <a:r>
              <a:rPr lang="hu-HU" altLang="hu-HU" dirty="0" err="1"/>
              <a:t>longitudinale</a:t>
            </a:r>
            <a:r>
              <a:rPr lang="hu-HU" altLang="hu-HU" dirty="0"/>
              <a:t> </a:t>
            </a:r>
            <a:r>
              <a:rPr lang="hu-HU" altLang="hu-HU" dirty="0" smtClean="0"/>
              <a:t>ant.</a:t>
            </a:r>
            <a:endParaRPr lang="en-US" altLang="hu-HU" dirty="0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3308350" y="6064250"/>
            <a:ext cx="29591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dirty="0" err="1" smtClean="0"/>
              <a:t>lig</a:t>
            </a:r>
            <a:r>
              <a:rPr lang="hu-HU" altLang="hu-HU" dirty="0" smtClean="0"/>
              <a:t>. </a:t>
            </a:r>
            <a:r>
              <a:rPr lang="hu-HU" altLang="hu-HU" dirty="0" err="1" smtClean="0"/>
              <a:t>longitudinale</a:t>
            </a:r>
            <a:r>
              <a:rPr lang="hu-HU" altLang="hu-HU" dirty="0" smtClean="0"/>
              <a:t> post.</a:t>
            </a:r>
            <a:endParaRPr lang="en-US" altLang="hu-HU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5894388" y="1744663"/>
            <a:ext cx="2959100" cy="3667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hu-HU" altLang="hu-HU" dirty="0" err="1" smtClean="0"/>
              <a:t>lig</a:t>
            </a:r>
            <a:r>
              <a:rPr lang="hu-HU" altLang="hu-HU" dirty="0" smtClean="0"/>
              <a:t>. s</a:t>
            </a:r>
            <a:r>
              <a:rPr lang="en-US" altLang="hu-HU" dirty="0" err="1" smtClean="0"/>
              <a:t>upraspinal</a:t>
            </a:r>
            <a:r>
              <a:rPr lang="hu-HU" altLang="hu-HU" dirty="0"/>
              <a:t>e</a:t>
            </a:r>
            <a:endParaRPr lang="en-US" altLang="hu-HU" dirty="0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5862638" y="3157538"/>
            <a:ext cx="2959100" cy="3667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hu-HU" altLang="hu-HU" dirty="0" err="1" smtClean="0"/>
              <a:t>lig</a:t>
            </a:r>
            <a:r>
              <a:rPr lang="hu-HU" altLang="hu-HU" dirty="0" smtClean="0"/>
              <a:t>. i</a:t>
            </a:r>
            <a:r>
              <a:rPr lang="en-US" altLang="hu-HU" dirty="0" err="1" smtClean="0"/>
              <a:t>nterspinal</a:t>
            </a:r>
            <a:r>
              <a:rPr lang="hu-HU" altLang="hu-HU" dirty="0"/>
              <a:t>e</a:t>
            </a:r>
            <a:endParaRPr lang="en-US" altLang="hu-HU" dirty="0"/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5956300" y="4319588"/>
            <a:ext cx="2959100" cy="3667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hu-HU" altLang="hu-HU" dirty="0" smtClean="0"/>
              <a:t>l</a:t>
            </a:r>
            <a:r>
              <a:rPr lang="en-US" altLang="hu-HU" dirty="0" err="1" smtClean="0"/>
              <a:t>ig</a:t>
            </a:r>
            <a:r>
              <a:rPr lang="en-US" altLang="hu-HU" dirty="0"/>
              <a:t>. </a:t>
            </a:r>
            <a:r>
              <a:rPr lang="en-US" altLang="hu-HU" dirty="0" err="1"/>
              <a:t>flavum</a:t>
            </a:r>
            <a:endParaRPr lang="en-US" altLang="hu-HU" dirty="0"/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1395413" y="1192213"/>
            <a:ext cx="168275" cy="14684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 flipH="1" flipV="1">
            <a:off x="3068638" y="4332288"/>
            <a:ext cx="360362" cy="17208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" name="Line 15"/>
          <p:cNvSpPr>
            <a:spLocks noChangeShapeType="1"/>
          </p:cNvSpPr>
          <p:nvPr/>
        </p:nvSpPr>
        <p:spPr bwMode="auto">
          <a:xfrm flipH="1">
            <a:off x="5583238" y="1927225"/>
            <a:ext cx="300037" cy="13350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" name="Line 16"/>
          <p:cNvSpPr>
            <a:spLocks noChangeShapeType="1"/>
          </p:cNvSpPr>
          <p:nvPr/>
        </p:nvSpPr>
        <p:spPr bwMode="auto">
          <a:xfrm flipH="1">
            <a:off x="4981575" y="3333750"/>
            <a:ext cx="877888" cy="4810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" name="Line 17"/>
          <p:cNvSpPr>
            <a:spLocks noChangeShapeType="1"/>
          </p:cNvSpPr>
          <p:nvPr/>
        </p:nvSpPr>
        <p:spPr bwMode="auto">
          <a:xfrm flipH="1" flipV="1">
            <a:off x="3754438" y="3598863"/>
            <a:ext cx="2189162" cy="914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276225" y="5967413"/>
            <a:ext cx="27305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dirty="0" err="1" smtClean="0"/>
              <a:t>discus</a:t>
            </a:r>
            <a:r>
              <a:rPr lang="hu-HU" altLang="hu-HU" dirty="0" smtClean="0"/>
              <a:t> i</a:t>
            </a:r>
            <a:r>
              <a:rPr lang="en-US" altLang="hu-HU" dirty="0" err="1" smtClean="0"/>
              <a:t>ntervertebral</a:t>
            </a:r>
            <a:r>
              <a:rPr lang="hu-HU" altLang="hu-HU" dirty="0" smtClean="0"/>
              <a:t>is</a:t>
            </a:r>
            <a:r>
              <a:rPr lang="en-US" altLang="hu-HU" dirty="0" smtClean="0"/>
              <a:t> </a:t>
            </a:r>
            <a:endParaRPr lang="en-US" altLang="hu-HU" dirty="0"/>
          </a:p>
        </p:txBody>
      </p:sp>
      <p:sp>
        <p:nvSpPr>
          <p:cNvPr id="15" name="Line 19"/>
          <p:cNvSpPr>
            <a:spLocks noChangeShapeType="1"/>
          </p:cNvSpPr>
          <p:nvPr/>
        </p:nvSpPr>
        <p:spPr bwMode="auto">
          <a:xfrm flipV="1">
            <a:off x="1347788" y="3417888"/>
            <a:ext cx="841375" cy="2514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2249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375" y="3429000"/>
            <a:ext cx="5618388" cy="3274588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200649" cy="4311736"/>
          </a:xfrm>
          <a:prstGeom prst="rect">
            <a:avLst/>
          </a:prstGeom>
        </p:spPr>
      </p:pic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914400" y="114300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u-HU" altLang="hu-HU" dirty="0" err="1" smtClean="0"/>
              <a:t>Discus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intervertebralis</a:t>
            </a:r>
            <a:endParaRPr lang="en-US" altLang="hu-HU" dirty="0" smtClean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018300" y="1681430"/>
            <a:ext cx="4066812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hu-HU" altLang="hu-HU" sz="1600" dirty="0" err="1" smtClean="0"/>
              <a:t>anulus</a:t>
            </a:r>
            <a:r>
              <a:rPr lang="hu-HU" altLang="hu-HU" sz="1600" dirty="0" smtClean="0"/>
              <a:t> </a:t>
            </a:r>
            <a:r>
              <a:rPr lang="hu-HU" altLang="hu-HU" sz="1600" dirty="0" err="1" smtClean="0"/>
              <a:t>fibrosus</a:t>
            </a:r>
            <a:endParaRPr lang="hu-HU" altLang="hu-HU" sz="1600" dirty="0" smtClean="0"/>
          </a:p>
          <a:p>
            <a:pPr algn="l" eaLnBrk="1" hangingPunct="1">
              <a:spcBef>
                <a:spcPct val="50000"/>
              </a:spcBef>
            </a:pPr>
            <a:r>
              <a:rPr lang="hu-HU" altLang="hu-HU" sz="1600" dirty="0" err="1" smtClean="0"/>
              <a:t>nucleus</a:t>
            </a:r>
            <a:r>
              <a:rPr lang="hu-HU" altLang="hu-HU" sz="1600" dirty="0" smtClean="0"/>
              <a:t> </a:t>
            </a:r>
            <a:r>
              <a:rPr lang="hu-HU" altLang="hu-HU" sz="1600" dirty="0" err="1" smtClean="0"/>
              <a:t>pulposus</a:t>
            </a:r>
            <a:r>
              <a:rPr lang="hu-HU" altLang="hu-HU" sz="1600" dirty="0" smtClean="0"/>
              <a:t> (</a:t>
            </a:r>
            <a:r>
              <a:rPr lang="hu-HU" altLang="hu-HU" sz="1600" dirty="0" err="1" smtClean="0"/>
              <a:t>chorda</a:t>
            </a:r>
            <a:r>
              <a:rPr lang="hu-HU" altLang="hu-HU" sz="1600" dirty="0" smtClean="0"/>
              <a:t> </a:t>
            </a:r>
            <a:r>
              <a:rPr lang="hu-HU" altLang="hu-HU" sz="1600" dirty="0" err="1" smtClean="0"/>
              <a:t>dorsalis</a:t>
            </a:r>
            <a:r>
              <a:rPr lang="hu-HU" altLang="hu-HU" sz="1600" dirty="0" smtClean="0"/>
              <a:t> maradvány)</a:t>
            </a:r>
          </a:p>
          <a:p>
            <a:pPr algn="l" eaLnBrk="1" hangingPunct="1">
              <a:spcBef>
                <a:spcPct val="50000"/>
              </a:spcBef>
            </a:pPr>
            <a:r>
              <a:rPr lang="hu-HU" altLang="hu-HU" sz="1600" dirty="0"/>
              <a:t> </a:t>
            </a:r>
            <a:r>
              <a:rPr lang="hu-HU" altLang="hu-HU" sz="1600" dirty="0" smtClean="0"/>
              <a:t>       (</a:t>
            </a:r>
            <a:r>
              <a:rPr lang="hu-HU" altLang="hu-HU" sz="1600" dirty="0" err="1" smtClean="0"/>
              <a:t>hyalin</a:t>
            </a:r>
            <a:r>
              <a:rPr lang="hu-HU" altLang="hu-HU" sz="1600" dirty="0" smtClean="0"/>
              <a:t> porc zárólemez)</a:t>
            </a:r>
            <a:endParaRPr lang="en-US" altLang="hu-HU" sz="1600" dirty="0"/>
          </a:p>
        </p:txBody>
      </p:sp>
    </p:spTree>
    <p:extLst>
      <p:ext uri="{BB962C8B-B14F-4D97-AF65-F5344CB8AC3E}">
        <p14:creationId xmlns:p14="http://schemas.microsoft.com/office/powerpoint/2010/main" val="190920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136" y="0"/>
            <a:ext cx="7271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6488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3" y="621378"/>
            <a:ext cx="9144000" cy="6236622"/>
          </a:xfrm>
          <a:prstGeom prst="rect">
            <a:avLst/>
          </a:prstGeom>
        </p:spPr>
      </p:pic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914400" y="114300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u-HU" altLang="hu-HU" dirty="0" err="1" smtClean="0"/>
              <a:t>Discus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intervertebralis</a:t>
            </a:r>
            <a:endParaRPr lang="en-US" altLang="hu-HU" dirty="0" smtClean="0"/>
          </a:p>
        </p:txBody>
      </p:sp>
    </p:spTree>
    <p:extLst>
      <p:ext uri="{BB962C8B-B14F-4D97-AF65-F5344CB8AC3E}">
        <p14:creationId xmlns:p14="http://schemas.microsoft.com/office/powerpoint/2010/main" val="384976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Grp="1" noChangeArrowheads="1"/>
          </p:cNvSpPr>
          <p:nvPr>
            <p:ph type="title"/>
          </p:nvPr>
        </p:nvSpPr>
        <p:spPr>
          <a:xfrm>
            <a:off x="5302250" y="274638"/>
            <a:ext cx="3816350" cy="1143000"/>
          </a:xfrm>
        </p:spPr>
        <p:txBody>
          <a:bodyPr/>
          <a:lstStyle/>
          <a:p>
            <a:pPr eaLnBrk="1" hangingPunct="1"/>
            <a:r>
              <a:rPr lang="en-US" altLang="hu-HU" sz="3600" dirty="0" smtClean="0"/>
              <a:t>Disc</a:t>
            </a:r>
            <a:r>
              <a:rPr lang="hu-HU" altLang="hu-HU" sz="3600" dirty="0" err="1" smtClean="0"/>
              <a:t>us</a:t>
            </a:r>
            <a:r>
              <a:rPr lang="en-US" altLang="hu-HU" sz="3600" dirty="0" smtClean="0"/>
              <a:t> hernia</a:t>
            </a:r>
          </a:p>
        </p:txBody>
      </p:sp>
      <p:pic>
        <p:nvPicPr>
          <p:cNvPr id="29699" name="Picture 5" descr="discush sem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75" y="233363"/>
            <a:ext cx="5118100" cy="2060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0" name="Picture 7" descr="discusherni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9913" y="2722563"/>
            <a:ext cx="8066087" cy="32305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786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8415"/>
            <a:ext cx="9144000" cy="6409585"/>
          </a:xfrm>
          <a:prstGeom prst="rect">
            <a:avLst/>
          </a:prstGeom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914400" y="114300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u-HU" altLang="hu-HU" dirty="0" err="1" smtClean="0"/>
              <a:t>Ligamentumok</a:t>
            </a:r>
            <a:endParaRPr lang="en-US" altLang="hu-HU" dirty="0" smtClean="0"/>
          </a:p>
        </p:txBody>
      </p:sp>
    </p:spTree>
    <p:extLst>
      <p:ext uri="{BB962C8B-B14F-4D97-AF65-F5344CB8AC3E}">
        <p14:creationId xmlns:p14="http://schemas.microsoft.com/office/powerpoint/2010/main" val="245967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7070" r="3477"/>
          <a:stretch/>
        </p:blipFill>
        <p:spPr>
          <a:xfrm>
            <a:off x="130628" y="0"/>
            <a:ext cx="5075853" cy="68580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/>
          <a:srcRect r="5703"/>
          <a:stretch/>
        </p:blipFill>
        <p:spPr>
          <a:xfrm>
            <a:off x="4608513" y="2076450"/>
            <a:ext cx="4441371" cy="3012132"/>
          </a:xfrm>
          <a:prstGeom prst="rect">
            <a:avLst/>
          </a:prstGeom>
        </p:spPr>
      </p:pic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914400" y="114300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u-HU" altLang="hu-HU" dirty="0" err="1" smtClean="0"/>
              <a:t>Ligamentumok</a:t>
            </a:r>
            <a:endParaRPr lang="en-US" altLang="hu-HU" dirty="0" smtClean="0"/>
          </a:p>
        </p:txBody>
      </p:sp>
    </p:spTree>
    <p:extLst>
      <p:ext uri="{BB962C8B-B14F-4D97-AF65-F5344CB8AC3E}">
        <p14:creationId xmlns:p14="http://schemas.microsoft.com/office/powerpoint/2010/main" val="55243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2282"/>
            <a:ext cx="3972127" cy="5276505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357" y="2705272"/>
            <a:ext cx="5023618" cy="4023515"/>
          </a:xfrm>
          <a:prstGeom prst="rect">
            <a:avLst/>
          </a:prstGeom>
        </p:spPr>
      </p:pic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914400" y="142875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u-HU" altLang="hu-HU" dirty="0" err="1" smtClean="0"/>
              <a:t>Ligamentumok</a:t>
            </a:r>
            <a:r>
              <a:rPr lang="hu-HU" altLang="hu-HU" dirty="0" smtClean="0"/>
              <a:t>, </a:t>
            </a:r>
            <a:r>
              <a:rPr lang="hu-HU" altLang="hu-HU" dirty="0" err="1" smtClean="0"/>
              <a:t>cervicalis</a:t>
            </a:r>
            <a:r>
              <a:rPr lang="hu-HU" altLang="hu-HU" dirty="0" smtClean="0"/>
              <a:t> gerinc</a:t>
            </a:r>
            <a:endParaRPr lang="en-US" altLang="hu-HU" dirty="0" smtClean="0"/>
          </a:p>
        </p:txBody>
      </p:sp>
    </p:spTree>
    <p:extLst>
      <p:ext uri="{BB962C8B-B14F-4D97-AF65-F5344CB8AC3E}">
        <p14:creationId xmlns:p14="http://schemas.microsoft.com/office/powerpoint/2010/main" val="240287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092807" y="3136612"/>
            <a:ext cx="4035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ATLAS ÉS </a:t>
            </a:r>
            <a:r>
              <a:rPr lang="hu-HU" sz="3200" dirty="0" err="1" smtClean="0"/>
              <a:t>AXIS</a:t>
            </a:r>
            <a:r>
              <a:rPr lang="hu-HU" sz="3200" dirty="0" smtClean="0"/>
              <a:t> ÍZÜLETEI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254933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365919" y="746091"/>
            <a:ext cx="8469313" cy="600164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hu-HU" sz="1600" b="1" u="sng" dirty="0" err="1">
                <a:latin typeface="+mn-lt"/>
              </a:rPr>
              <a:t>articulatio</a:t>
            </a:r>
            <a:r>
              <a:rPr lang="hu-HU" sz="1600" b="1" u="sng" dirty="0">
                <a:latin typeface="+mn-lt"/>
              </a:rPr>
              <a:t> </a:t>
            </a:r>
            <a:r>
              <a:rPr lang="hu-HU" sz="1600" b="1" u="sng" dirty="0" err="1">
                <a:latin typeface="+mn-lt"/>
              </a:rPr>
              <a:t>atlanto-occipitalis</a:t>
            </a:r>
            <a:r>
              <a:rPr lang="hu-HU" sz="1600" b="1" u="sng" dirty="0">
                <a:latin typeface="+mn-lt"/>
              </a:rPr>
              <a:t>:</a:t>
            </a:r>
            <a:endParaRPr lang="hu-HU" sz="1600" dirty="0">
              <a:latin typeface="+mn-lt"/>
            </a:endParaRPr>
          </a:p>
          <a:p>
            <a:pPr algn="l"/>
            <a:r>
              <a:rPr lang="hu-HU" sz="1600" dirty="0">
                <a:latin typeface="+mn-lt"/>
              </a:rPr>
              <a:t>- (kombinált) ellipszoid típus</a:t>
            </a:r>
          </a:p>
          <a:p>
            <a:pPr algn="l"/>
            <a:r>
              <a:rPr lang="hu-HU" sz="1600" dirty="0">
                <a:latin typeface="+mn-lt"/>
              </a:rPr>
              <a:t>- felszínek: </a:t>
            </a:r>
            <a:r>
              <a:rPr lang="hu-HU" sz="1600" dirty="0" err="1">
                <a:latin typeface="+mn-lt"/>
              </a:rPr>
              <a:t>ízfej</a:t>
            </a:r>
            <a:r>
              <a:rPr lang="hu-HU" sz="1600" dirty="0">
                <a:latin typeface="+mn-lt"/>
              </a:rPr>
              <a:t>: </a:t>
            </a:r>
            <a:r>
              <a:rPr lang="hu-HU" sz="1600" dirty="0" err="1">
                <a:latin typeface="+mn-lt"/>
              </a:rPr>
              <a:t>condyli</a:t>
            </a:r>
            <a:r>
              <a:rPr lang="hu-HU" sz="1600" dirty="0">
                <a:latin typeface="+mn-lt"/>
              </a:rPr>
              <a:t> </a:t>
            </a:r>
            <a:r>
              <a:rPr lang="hu-HU" sz="1600" dirty="0" err="1">
                <a:latin typeface="+mn-lt"/>
              </a:rPr>
              <a:t>occipitales</a:t>
            </a:r>
            <a:r>
              <a:rPr lang="hu-HU" sz="1600" dirty="0">
                <a:latin typeface="+mn-lt"/>
              </a:rPr>
              <a:t>, ízvápa: </a:t>
            </a:r>
            <a:r>
              <a:rPr lang="hu-HU" sz="1600" dirty="0" err="1">
                <a:latin typeface="+mn-lt"/>
              </a:rPr>
              <a:t>atlas</a:t>
            </a:r>
            <a:r>
              <a:rPr lang="hu-HU" sz="1600" dirty="0">
                <a:latin typeface="+mn-lt"/>
              </a:rPr>
              <a:t> </a:t>
            </a:r>
            <a:r>
              <a:rPr lang="hu-HU" sz="1600" dirty="0" err="1">
                <a:latin typeface="+mn-lt"/>
              </a:rPr>
              <a:t>fovea</a:t>
            </a:r>
            <a:r>
              <a:rPr lang="hu-HU" sz="1600" dirty="0">
                <a:latin typeface="+mn-lt"/>
              </a:rPr>
              <a:t> </a:t>
            </a:r>
            <a:r>
              <a:rPr lang="hu-HU" sz="1600" dirty="0" err="1">
                <a:latin typeface="+mn-lt"/>
              </a:rPr>
              <a:t>articularis</a:t>
            </a:r>
            <a:r>
              <a:rPr lang="hu-HU" sz="1600" dirty="0">
                <a:latin typeface="+mn-lt"/>
              </a:rPr>
              <a:t> </a:t>
            </a:r>
            <a:r>
              <a:rPr lang="hu-HU" sz="1600" dirty="0" err="1">
                <a:latin typeface="+mn-lt"/>
              </a:rPr>
              <a:t>superior</a:t>
            </a:r>
            <a:endParaRPr lang="hu-HU" sz="1600" dirty="0">
              <a:latin typeface="+mn-lt"/>
            </a:endParaRPr>
          </a:p>
          <a:p>
            <a:pPr algn="l"/>
            <a:r>
              <a:rPr lang="hu-HU" sz="1600" dirty="0">
                <a:latin typeface="+mn-lt"/>
              </a:rPr>
              <a:t>- mozgásai: </a:t>
            </a:r>
            <a:endParaRPr lang="hu-HU" sz="1600" dirty="0" smtClean="0">
              <a:latin typeface="+mn-lt"/>
            </a:endParaRPr>
          </a:p>
          <a:p>
            <a:pPr algn="l"/>
            <a:r>
              <a:rPr lang="hu-HU" sz="1600" dirty="0">
                <a:latin typeface="+mn-lt"/>
              </a:rPr>
              <a:t>	</a:t>
            </a:r>
            <a:r>
              <a:rPr lang="hu-HU" sz="1600" dirty="0" smtClean="0">
                <a:latin typeface="+mn-lt"/>
              </a:rPr>
              <a:t>-fej </a:t>
            </a:r>
            <a:r>
              <a:rPr lang="hu-HU" sz="1600" dirty="0">
                <a:latin typeface="+mn-lt"/>
              </a:rPr>
              <a:t>bólintása + </a:t>
            </a:r>
            <a:r>
              <a:rPr lang="hu-HU" sz="1600" dirty="0" err="1">
                <a:latin typeface="+mn-lt"/>
              </a:rPr>
              <a:t>hátreszegése</a:t>
            </a:r>
            <a:r>
              <a:rPr lang="hu-HU" sz="1600" dirty="0">
                <a:latin typeface="+mn-lt"/>
              </a:rPr>
              <a:t> (igenlő mozdulat) -&gt; haránt tengely körül</a:t>
            </a:r>
          </a:p>
          <a:p>
            <a:pPr algn="l"/>
            <a:r>
              <a:rPr lang="hu-HU" sz="1600" dirty="0" smtClean="0">
                <a:latin typeface="+mn-lt"/>
              </a:rPr>
              <a:t>	-fej </a:t>
            </a:r>
            <a:r>
              <a:rPr lang="hu-HU" sz="1600" dirty="0">
                <a:latin typeface="+mn-lt"/>
              </a:rPr>
              <a:t>ingatása egyik válltól a másikig -&gt; </a:t>
            </a:r>
            <a:r>
              <a:rPr lang="hu-HU" sz="1600" dirty="0" err="1">
                <a:latin typeface="+mn-lt"/>
              </a:rPr>
              <a:t>sagittális</a:t>
            </a:r>
            <a:r>
              <a:rPr lang="hu-HU" sz="1600" dirty="0">
                <a:latin typeface="+mn-lt"/>
              </a:rPr>
              <a:t> tengely körül</a:t>
            </a:r>
          </a:p>
          <a:p>
            <a:pPr algn="l"/>
            <a:r>
              <a:rPr lang="hu-HU" sz="1600" b="1" u="sng" dirty="0" err="1">
                <a:latin typeface="+mn-lt"/>
              </a:rPr>
              <a:t>articulatio</a:t>
            </a:r>
            <a:r>
              <a:rPr lang="hu-HU" sz="1600" b="1" u="sng" dirty="0">
                <a:latin typeface="+mn-lt"/>
              </a:rPr>
              <a:t> </a:t>
            </a:r>
            <a:r>
              <a:rPr lang="hu-HU" sz="1600" b="1" u="sng" dirty="0" err="1">
                <a:latin typeface="+mn-lt"/>
              </a:rPr>
              <a:t>atlantoaxialis</a:t>
            </a:r>
            <a:r>
              <a:rPr lang="hu-HU" sz="1600" b="1" u="sng" dirty="0">
                <a:latin typeface="+mn-lt"/>
              </a:rPr>
              <a:t>:</a:t>
            </a:r>
            <a:endParaRPr lang="hu-HU" sz="1600" dirty="0">
              <a:latin typeface="+mn-lt"/>
            </a:endParaRPr>
          </a:p>
          <a:p>
            <a:pPr algn="l"/>
            <a:r>
              <a:rPr lang="hu-HU" sz="1600" dirty="0">
                <a:latin typeface="+mn-lt"/>
              </a:rPr>
              <a:t>- forgó, függőleges tengelyű (kúp) ízület</a:t>
            </a:r>
          </a:p>
          <a:p>
            <a:pPr algn="l"/>
            <a:r>
              <a:rPr lang="hu-HU" sz="1600" dirty="0">
                <a:latin typeface="+mn-lt"/>
              </a:rPr>
              <a:t>- tulajdonképpen </a:t>
            </a:r>
            <a:r>
              <a:rPr lang="hu-HU" sz="1600" dirty="0" smtClean="0">
                <a:latin typeface="+mn-lt"/>
              </a:rPr>
              <a:t>3 (4) </a:t>
            </a:r>
            <a:r>
              <a:rPr lang="hu-HU" sz="1600" dirty="0">
                <a:latin typeface="+mn-lt"/>
              </a:rPr>
              <a:t>ízület: </a:t>
            </a:r>
            <a:endParaRPr lang="hu-HU" sz="1600" dirty="0" smtClean="0">
              <a:latin typeface="+mn-lt"/>
            </a:endParaRPr>
          </a:p>
          <a:p>
            <a:pPr algn="l"/>
            <a:r>
              <a:rPr lang="hu-HU" sz="1600" dirty="0">
                <a:latin typeface="+mn-lt"/>
              </a:rPr>
              <a:t>	</a:t>
            </a:r>
            <a:r>
              <a:rPr lang="hu-HU" sz="1600" dirty="0" smtClean="0">
                <a:latin typeface="+mn-lt"/>
              </a:rPr>
              <a:t>2 art. </a:t>
            </a:r>
            <a:r>
              <a:rPr lang="hu-HU" sz="1600" dirty="0" err="1" smtClean="0">
                <a:latin typeface="+mn-lt"/>
              </a:rPr>
              <a:t>atlantoaxialis</a:t>
            </a:r>
            <a:r>
              <a:rPr lang="hu-HU" sz="1600" dirty="0" smtClean="0">
                <a:latin typeface="+mn-lt"/>
              </a:rPr>
              <a:t> </a:t>
            </a:r>
            <a:r>
              <a:rPr lang="hu-HU" sz="1600" dirty="0" err="1" smtClean="0">
                <a:latin typeface="+mn-lt"/>
              </a:rPr>
              <a:t>lateralis</a:t>
            </a:r>
            <a:r>
              <a:rPr lang="hu-HU" sz="1600" dirty="0" smtClean="0">
                <a:latin typeface="+mn-lt"/>
              </a:rPr>
              <a:t>: kétoldalt </a:t>
            </a:r>
            <a:r>
              <a:rPr lang="hu-HU" sz="1600" dirty="0">
                <a:latin typeface="+mn-lt"/>
              </a:rPr>
              <a:t>az </a:t>
            </a:r>
            <a:r>
              <a:rPr lang="hu-HU" sz="1600" dirty="0" err="1">
                <a:latin typeface="+mn-lt"/>
              </a:rPr>
              <a:t>atlas</a:t>
            </a:r>
            <a:r>
              <a:rPr lang="hu-HU" sz="1600" dirty="0">
                <a:latin typeface="+mn-lt"/>
              </a:rPr>
              <a:t> alsó ízfelszínei az </a:t>
            </a:r>
            <a:r>
              <a:rPr lang="hu-HU" sz="1600" dirty="0" err="1">
                <a:latin typeface="+mn-lt"/>
              </a:rPr>
              <a:t>axis</a:t>
            </a:r>
            <a:r>
              <a:rPr lang="hu-HU" sz="1600" dirty="0">
                <a:latin typeface="+mn-lt"/>
              </a:rPr>
              <a:t> testén felül lévő </a:t>
            </a:r>
            <a:r>
              <a:rPr lang="hu-HU" sz="1600" dirty="0" err="1">
                <a:latin typeface="+mn-lt"/>
              </a:rPr>
              <a:t>háztetőszerűen</a:t>
            </a:r>
            <a:r>
              <a:rPr lang="hu-HU" sz="1600" dirty="0">
                <a:latin typeface="+mn-lt"/>
              </a:rPr>
              <a:t> lejtő ízfelszínekkel egyesülnek</a:t>
            </a:r>
            <a:endParaRPr lang="hu-HU" sz="1600" dirty="0" smtClean="0">
              <a:latin typeface="+mn-lt"/>
            </a:endParaRPr>
          </a:p>
          <a:p>
            <a:pPr algn="l"/>
            <a:r>
              <a:rPr lang="hu-HU" sz="1600" dirty="0">
                <a:latin typeface="+mn-lt"/>
              </a:rPr>
              <a:t>	</a:t>
            </a:r>
            <a:r>
              <a:rPr lang="hu-HU" sz="1600" dirty="0" smtClean="0">
                <a:latin typeface="+mn-lt"/>
              </a:rPr>
              <a:t>art. </a:t>
            </a:r>
            <a:r>
              <a:rPr lang="hu-HU" sz="1600" dirty="0" err="1" smtClean="0">
                <a:latin typeface="+mn-lt"/>
              </a:rPr>
              <a:t>atlantoaxialis</a:t>
            </a:r>
            <a:r>
              <a:rPr lang="hu-HU" sz="1600" dirty="0" smtClean="0">
                <a:latin typeface="+mn-lt"/>
              </a:rPr>
              <a:t> </a:t>
            </a:r>
            <a:r>
              <a:rPr lang="hu-HU" sz="1600" dirty="0" err="1" smtClean="0">
                <a:latin typeface="+mn-lt"/>
              </a:rPr>
              <a:t>mediana</a:t>
            </a:r>
            <a:r>
              <a:rPr lang="hu-HU" sz="1600" dirty="0" smtClean="0">
                <a:latin typeface="+mn-lt"/>
              </a:rPr>
              <a:t>, ahol</a:t>
            </a:r>
          </a:p>
          <a:p>
            <a:pPr algn="l"/>
            <a:r>
              <a:rPr lang="hu-HU" sz="1600" dirty="0">
                <a:latin typeface="+mn-lt"/>
              </a:rPr>
              <a:t>	</a:t>
            </a:r>
            <a:r>
              <a:rPr lang="hu-HU" sz="1600" dirty="0" smtClean="0">
                <a:latin typeface="+mn-lt"/>
              </a:rPr>
              <a:t>	</a:t>
            </a:r>
            <a:r>
              <a:rPr lang="hu-HU" sz="1600" dirty="0" smtClean="0">
                <a:latin typeface="+mn-lt"/>
              </a:rPr>
              <a:t>1: </a:t>
            </a:r>
            <a:r>
              <a:rPr lang="hu-HU" sz="1600" dirty="0" err="1">
                <a:latin typeface="+mn-lt"/>
              </a:rPr>
              <a:t>dens</a:t>
            </a:r>
            <a:r>
              <a:rPr lang="hu-HU" sz="1600" dirty="0">
                <a:latin typeface="+mn-lt"/>
              </a:rPr>
              <a:t> </a:t>
            </a:r>
            <a:r>
              <a:rPr lang="hu-HU" sz="1600" dirty="0" err="1">
                <a:latin typeface="+mn-lt"/>
              </a:rPr>
              <a:t>axis</a:t>
            </a:r>
            <a:r>
              <a:rPr lang="hu-HU" sz="1600" dirty="0">
                <a:latin typeface="+mn-lt"/>
              </a:rPr>
              <a:t> az </a:t>
            </a:r>
            <a:r>
              <a:rPr lang="hu-HU" sz="1600" dirty="0" err="1">
                <a:latin typeface="+mn-lt"/>
              </a:rPr>
              <a:t>atlas</a:t>
            </a:r>
            <a:r>
              <a:rPr lang="hu-HU" sz="1600" dirty="0">
                <a:latin typeface="+mn-lt"/>
              </a:rPr>
              <a:t> első ívével </a:t>
            </a:r>
            <a:r>
              <a:rPr lang="hu-HU" sz="1600" dirty="0" smtClean="0">
                <a:latin typeface="+mn-lt"/>
              </a:rPr>
              <a:t>ízesül</a:t>
            </a:r>
          </a:p>
          <a:p>
            <a:pPr algn="l"/>
            <a:r>
              <a:rPr lang="hu-HU" sz="1600" dirty="0">
                <a:latin typeface="+mn-lt"/>
              </a:rPr>
              <a:t>	</a:t>
            </a:r>
            <a:r>
              <a:rPr lang="hu-HU" sz="1600" dirty="0" smtClean="0">
                <a:latin typeface="+mn-lt"/>
              </a:rPr>
              <a:t>	</a:t>
            </a:r>
            <a:r>
              <a:rPr lang="hu-HU" sz="1600" dirty="0" smtClean="0">
                <a:latin typeface="+mn-lt"/>
              </a:rPr>
              <a:t>1: </a:t>
            </a:r>
            <a:r>
              <a:rPr lang="hu-HU" sz="1600" dirty="0" err="1">
                <a:latin typeface="+mn-lt"/>
              </a:rPr>
              <a:t>dens</a:t>
            </a:r>
            <a:r>
              <a:rPr lang="hu-HU" sz="1600" dirty="0">
                <a:latin typeface="+mn-lt"/>
              </a:rPr>
              <a:t> </a:t>
            </a:r>
            <a:r>
              <a:rPr lang="hu-HU" sz="1600" dirty="0" err="1">
                <a:latin typeface="+mn-lt"/>
              </a:rPr>
              <a:t>axis</a:t>
            </a:r>
            <a:r>
              <a:rPr lang="hu-HU" sz="1600" dirty="0">
                <a:latin typeface="+mn-lt"/>
              </a:rPr>
              <a:t> és </a:t>
            </a:r>
            <a:r>
              <a:rPr lang="hu-HU" sz="1600" dirty="0" err="1">
                <a:latin typeface="+mn-lt"/>
              </a:rPr>
              <a:t>lig</a:t>
            </a:r>
            <a:r>
              <a:rPr lang="hu-HU" sz="1600" dirty="0">
                <a:latin typeface="+mn-lt"/>
              </a:rPr>
              <a:t>. </a:t>
            </a:r>
            <a:r>
              <a:rPr lang="hu-HU" sz="1600" dirty="0" err="1">
                <a:latin typeface="+mn-lt"/>
              </a:rPr>
              <a:t>transversum</a:t>
            </a:r>
            <a:r>
              <a:rPr lang="hu-HU" sz="1600" dirty="0">
                <a:latin typeface="+mn-lt"/>
              </a:rPr>
              <a:t> </a:t>
            </a:r>
            <a:r>
              <a:rPr lang="hu-HU" sz="1600" dirty="0" err="1" smtClean="0">
                <a:latin typeface="+mn-lt"/>
              </a:rPr>
              <a:t>atlantis</a:t>
            </a:r>
            <a:r>
              <a:rPr lang="hu-HU" sz="1600" dirty="0" smtClean="0">
                <a:latin typeface="+mn-lt"/>
              </a:rPr>
              <a:t> alkot ízületet</a:t>
            </a:r>
            <a:endParaRPr lang="hu-HU" sz="1600" dirty="0">
              <a:latin typeface="+mn-lt"/>
            </a:endParaRPr>
          </a:p>
          <a:p>
            <a:pPr algn="l"/>
            <a:r>
              <a:rPr lang="hu-HU" sz="1600" dirty="0">
                <a:latin typeface="+mn-lt"/>
              </a:rPr>
              <a:t>- mozgás: fej rotációja („nem” mozdulat)</a:t>
            </a:r>
          </a:p>
          <a:p>
            <a:pPr algn="l"/>
            <a:r>
              <a:rPr lang="hu-HU" sz="1600" b="1" dirty="0">
                <a:latin typeface="+mn-lt"/>
              </a:rPr>
              <a:t> </a:t>
            </a:r>
            <a:endParaRPr lang="hu-HU" sz="1600" dirty="0">
              <a:latin typeface="+mn-lt"/>
            </a:endParaRPr>
          </a:p>
          <a:p>
            <a:pPr algn="l"/>
            <a:r>
              <a:rPr lang="hu-HU" sz="1600" b="1" u="sng" dirty="0">
                <a:latin typeface="+mn-lt"/>
              </a:rPr>
              <a:t>Az </a:t>
            </a:r>
            <a:r>
              <a:rPr lang="hu-HU" sz="1600" b="1" u="sng" dirty="0" err="1">
                <a:latin typeface="+mn-lt"/>
              </a:rPr>
              <a:t>atlas</a:t>
            </a:r>
            <a:r>
              <a:rPr lang="hu-HU" sz="1600" b="1" u="sng" dirty="0">
                <a:latin typeface="+mn-lt"/>
              </a:rPr>
              <a:t> ízületeinek közös szalagjai:</a:t>
            </a:r>
            <a:endParaRPr lang="hu-HU" sz="1600" dirty="0">
              <a:latin typeface="+mn-lt"/>
            </a:endParaRPr>
          </a:p>
          <a:p>
            <a:pPr algn="l"/>
            <a:r>
              <a:rPr lang="hu-HU" sz="1600" dirty="0">
                <a:latin typeface="+mn-lt"/>
              </a:rPr>
              <a:t>- </a:t>
            </a:r>
            <a:r>
              <a:rPr lang="hu-HU" sz="1600" dirty="0" err="1">
                <a:latin typeface="+mn-lt"/>
              </a:rPr>
              <a:t>ligamentum</a:t>
            </a:r>
            <a:r>
              <a:rPr lang="hu-HU" sz="1600" dirty="0">
                <a:latin typeface="+mn-lt"/>
              </a:rPr>
              <a:t> </a:t>
            </a:r>
            <a:r>
              <a:rPr lang="hu-HU" sz="1600" dirty="0" err="1">
                <a:latin typeface="+mn-lt"/>
              </a:rPr>
              <a:t>apicis</a:t>
            </a:r>
            <a:r>
              <a:rPr lang="hu-HU" sz="1600" dirty="0">
                <a:latin typeface="+mn-lt"/>
              </a:rPr>
              <a:t> </a:t>
            </a:r>
            <a:r>
              <a:rPr lang="hu-HU" sz="1600" dirty="0" err="1">
                <a:latin typeface="+mn-lt"/>
              </a:rPr>
              <a:t>dentis</a:t>
            </a:r>
            <a:endParaRPr lang="hu-HU" sz="1600" dirty="0">
              <a:latin typeface="+mn-lt"/>
            </a:endParaRPr>
          </a:p>
          <a:p>
            <a:pPr algn="l"/>
            <a:r>
              <a:rPr lang="hu-HU" sz="1600" dirty="0">
                <a:latin typeface="+mn-lt"/>
              </a:rPr>
              <a:t>- </a:t>
            </a:r>
            <a:r>
              <a:rPr lang="hu-HU" sz="1600" dirty="0" err="1">
                <a:latin typeface="+mn-lt"/>
              </a:rPr>
              <a:t>ligamentum</a:t>
            </a:r>
            <a:r>
              <a:rPr lang="hu-HU" sz="1600" dirty="0">
                <a:latin typeface="+mn-lt"/>
              </a:rPr>
              <a:t> </a:t>
            </a:r>
            <a:r>
              <a:rPr lang="hu-HU" sz="1600" dirty="0" err="1">
                <a:latin typeface="+mn-lt"/>
              </a:rPr>
              <a:t>alaria</a:t>
            </a:r>
            <a:endParaRPr lang="hu-HU" sz="1600" dirty="0">
              <a:latin typeface="+mn-lt"/>
            </a:endParaRPr>
          </a:p>
          <a:p>
            <a:pPr algn="l"/>
            <a:r>
              <a:rPr lang="hu-HU" sz="1600" dirty="0">
                <a:latin typeface="+mn-lt"/>
              </a:rPr>
              <a:t>- </a:t>
            </a:r>
            <a:r>
              <a:rPr lang="hu-HU" sz="1600" dirty="0" err="1">
                <a:latin typeface="+mn-lt"/>
              </a:rPr>
              <a:t>ligamentum</a:t>
            </a:r>
            <a:r>
              <a:rPr lang="hu-HU" sz="1600" dirty="0">
                <a:latin typeface="+mn-lt"/>
              </a:rPr>
              <a:t> </a:t>
            </a:r>
            <a:r>
              <a:rPr lang="hu-HU" sz="1600" dirty="0" err="1">
                <a:latin typeface="+mn-lt"/>
              </a:rPr>
              <a:t>transversum</a:t>
            </a:r>
            <a:r>
              <a:rPr lang="hu-HU" sz="1600" dirty="0">
                <a:latin typeface="+mn-lt"/>
              </a:rPr>
              <a:t> </a:t>
            </a:r>
            <a:r>
              <a:rPr lang="hu-HU" sz="1600" dirty="0" err="1">
                <a:latin typeface="+mn-lt"/>
              </a:rPr>
              <a:t>atlantis,a</a:t>
            </a:r>
            <a:r>
              <a:rPr lang="hu-HU" sz="1600" dirty="0">
                <a:latin typeface="+mn-lt"/>
              </a:rPr>
              <a:t> longitudinális szalagokkal a </a:t>
            </a:r>
            <a:r>
              <a:rPr lang="hu-HU" sz="1600" dirty="0" err="1">
                <a:latin typeface="+mn-lt"/>
              </a:rPr>
              <a:t>ligamentum</a:t>
            </a:r>
            <a:r>
              <a:rPr lang="hu-HU" sz="1600" dirty="0">
                <a:latin typeface="+mn-lt"/>
              </a:rPr>
              <a:t> </a:t>
            </a:r>
            <a:r>
              <a:rPr lang="hu-HU" sz="1600" dirty="0" err="1">
                <a:latin typeface="+mn-lt"/>
              </a:rPr>
              <a:t>cruciforme</a:t>
            </a:r>
            <a:r>
              <a:rPr lang="hu-HU" sz="1600" dirty="0">
                <a:latin typeface="+mn-lt"/>
              </a:rPr>
              <a:t> </a:t>
            </a:r>
            <a:r>
              <a:rPr lang="hu-HU" sz="1600" dirty="0" err="1">
                <a:latin typeface="+mn-lt"/>
              </a:rPr>
              <a:t>atlantist</a:t>
            </a:r>
            <a:r>
              <a:rPr lang="hu-HU" sz="1600" dirty="0">
                <a:latin typeface="+mn-lt"/>
              </a:rPr>
              <a:t> hozza létre</a:t>
            </a:r>
          </a:p>
          <a:p>
            <a:pPr algn="l"/>
            <a:r>
              <a:rPr lang="hu-HU" sz="1600" dirty="0">
                <a:latin typeface="+mn-lt"/>
              </a:rPr>
              <a:t>- </a:t>
            </a:r>
            <a:r>
              <a:rPr lang="hu-HU" sz="1600" dirty="0" err="1">
                <a:latin typeface="+mn-lt"/>
              </a:rPr>
              <a:t>membrana</a:t>
            </a:r>
            <a:r>
              <a:rPr lang="hu-HU" sz="1600" dirty="0">
                <a:latin typeface="+mn-lt"/>
              </a:rPr>
              <a:t> </a:t>
            </a:r>
            <a:r>
              <a:rPr lang="hu-HU" sz="1600" dirty="0" err="1">
                <a:latin typeface="+mn-lt"/>
              </a:rPr>
              <a:t>tectoria</a:t>
            </a:r>
            <a:r>
              <a:rPr lang="hu-HU" sz="1600" dirty="0">
                <a:latin typeface="+mn-lt"/>
              </a:rPr>
              <a:t> (</a:t>
            </a:r>
            <a:r>
              <a:rPr lang="hu-HU" sz="1600" dirty="0" err="1">
                <a:latin typeface="+mn-lt"/>
              </a:rPr>
              <a:t>ligamentum</a:t>
            </a:r>
            <a:r>
              <a:rPr lang="hu-HU" sz="1600" dirty="0">
                <a:latin typeface="+mn-lt"/>
              </a:rPr>
              <a:t> </a:t>
            </a:r>
            <a:r>
              <a:rPr lang="hu-HU" sz="1600" dirty="0" err="1">
                <a:latin typeface="+mn-lt"/>
              </a:rPr>
              <a:t>longitudinale</a:t>
            </a:r>
            <a:r>
              <a:rPr lang="hu-HU" sz="1600" dirty="0">
                <a:latin typeface="+mn-lt"/>
              </a:rPr>
              <a:t> </a:t>
            </a:r>
            <a:r>
              <a:rPr lang="hu-HU" sz="1600" dirty="0" err="1">
                <a:latin typeface="+mn-lt"/>
              </a:rPr>
              <a:t>posterior</a:t>
            </a:r>
            <a:r>
              <a:rPr lang="hu-HU" sz="1600" dirty="0">
                <a:latin typeface="+mn-lt"/>
              </a:rPr>
              <a:t> folytatása)</a:t>
            </a:r>
          </a:p>
          <a:p>
            <a:pPr algn="l"/>
            <a:r>
              <a:rPr lang="hu-HU" sz="1600" dirty="0">
                <a:latin typeface="+mn-lt"/>
              </a:rPr>
              <a:t>- </a:t>
            </a:r>
            <a:r>
              <a:rPr lang="hu-HU" sz="1600" dirty="0" err="1">
                <a:latin typeface="+mn-lt"/>
              </a:rPr>
              <a:t>membrana</a:t>
            </a:r>
            <a:r>
              <a:rPr lang="hu-HU" sz="1600" dirty="0">
                <a:latin typeface="+mn-lt"/>
              </a:rPr>
              <a:t> </a:t>
            </a:r>
            <a:r>
              <a:rPr lang="hu-HU" sz="1600" dirty="0" err="1">
                <a:latin typeface="+mn-lt"/>
              </a:rPr>
              <a:t>atlantooccipitalis</a:t>
            </a:r>
            <a:r>
              <a:rPr lang="hu-HU" sz="1600" dirty="0">
                <a:latin typeface="+mn-lt"/>
              </a:rPr>
              <a:t> </a:t>
            </a:r>
            <a:r>
              <a:rPr lang="hu-HU" sz="1600" dirty="0" err="1">
                <a:latin typeface="+mn-lt"/>
              </a:rPr>
              <a:t>anterior</a:t>
            </a:r>
            <a:r>
              <a:rPr lang="hu-HU" sz="1600" dirty="0">
                <a:latin typeface="+mn-lt"/>
              </a:rPr>
              <a:t> (</a:t>
            </a:r>
            <a:r>
              <a:rPr lang="hu-HU" sz="1600" dirty="0" err="1">
                <a:latin typeface="+mn-lt"/>
              </a:rPr>
              <a:t>ligamentum</a:t>
            </a:r>
            <a:r>
              <a:rPr lang="hu-HU" sz="1600" dirty="0">
                <a:latin typeface="+mn-lt"/>
              </a:rPr>
              <a:t> </a:t>
            </a:r>
            <a:r>
              <a:rPr lang="hu-HU" sz="1600" dirty="0" err="1">
                <a:latin typeface="+mn-lt"/>
              </a:rPr>
              <a:t>ligamentum</a:t>
            </a:r>
            <a:r>
              <a:rPr lang="hu-HU" sz="1600" dirty="0">
                <a:latin typeface="+mn-lt"/>
              </a:rPr>
              <a:t> </a:t>
            </a:r>
            <a:r>
              <a:rPr lang="hu-HU" sz="1600" dirty="0" err="1">
                <a:latin typeface="+mn-lt"/>
              </a:rPr>
              <a:t>longitudinale</a:t>
            </a:r>
            <a:r>
              <a:rPr lang="hu-HU" sz="1600" dirty="0">
                <a:latin typeface="+mn-lt"/>
              </a:rPr>
              <a:t> </a:t>
            </a:r>
            <a:r>
              <a:rPr lang="hu-HU" sz="1600" dirty="0" err="1">
                <a:latin typeface="+mn-lt"/>
              </a:rPr>
              <a:t>anterius</a:t>
            </a:r>
            <a:r>
              <a:rPr lang="hu-HU" sz="1600" dirty="0">
                <a:latin typeface="+mn-lt"/>
              </a:rPr>
              <a:t> folytatása)</a:t>
            </a:r>
          </a:p>
          <a:p>
            <a:pPr algn="l"/>
            <a:r>
              <a:rPr lang="hu-HU" sz="1600" dirty="0">
                <a:latin typeface="+mn-lt"/>
              </a:rPr>
              <a:t>- </a:t>
            </a:r>
            <a:r>
              <a:rPr lang="hu-HU" sz="1600" dirty="0" err="1">
                <a:latin typeface="+mn-lt"/>
              </a:rPr>
              <a:t>membrana</a:t>
            </a:r>
            <a:r>
              <a:rPr lang="hu-HU" sz="1600" dirty="0">
                <a:latin typeface="+mn-lt"/>
              </a:rPr>
              <a:t> </a:t>
            </a:r>
            <a:r>
              <a:rPr lang="hu-HU" sz="1600" dirty="0" err="1">
                <a:latin typeface="+mn-lt"/>
              </a:rPr>
              <a:t>atlantooccipitalis</a:t>
            </a:r>
            <a:r>
              <a:rPr lang="hu-HU" sz="1600" dirty="0">
                <a:latin typeface="+mn-lt"/>
              </a:rPr>
              <a:t> </a:t>
            </a:r>
            <a:r>
              <a:rPr lang="hu-HU" sz="1600" dirty="0" err="1">
                <a:latin typeface="+mn-lt"/>
              </a:rPr>
              <a:t>posterior</a:t>
            </a:r>
            <a:r>
              <a:rPr lang="hu-HU" sz="1600" dirty="0">
                <a:latin typeface="+mn-lt"/>
              </a:rPr>
              <a:t> (ligamenta </a:t>
            </a:r>
            <a:r>
              <a:rPr lang="hu-HU" sz="1600" dirty="0" err="1">
                <a:latin typeface="+mn-lt"/>
              </a:rPr>
              <a:t>flava</a:t>
            </a:r>
            <a:r>
              <a:rPr lang="hu-HU" sz="1600" dirty="0">
                <a:latin typeface="+mn-lt"/>
              </a:rPr>
              <a:t> folytatása</a:t>
            </a:r>
            <a:r>
              <a:rPr lang="hu-HU" sz="1600" dirty="0" smtClean="0">
                <a:latin typeface="+mn-lt"/>
              </a:rPr>
              <a:t>)</a:t>
            </a:r>
            <a:endParaRPr lang="hu-HU" sz="1600" dirty="0">
              <a:latin typeface="+mn-lt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114300" y="142875"/>
            <a:ext cx="90297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u-HU" altLang="hu-HU" dirty="0"/>
              <a:t>A</a:t>
            </a:r>
            <a:r>
              <a:rPr lang="hu-HU" altLang="hu-HU" dirty="0" smtClean="0"/>
              <a:t>tlas és </a:t>
            </a:r>
            <a:r>
              <a:rPr lang="hu-HU" altLang="hu-HU" dirty="0" err="1" smtClean="0"/>
              <a:t>axis</a:t>
            </a:r>
            <a:r>
              <a:rPr lang="hu-HU" altLang="hu-HU" dirty="0" smtClean="0"/>
              <a:t> ízületei</a:t>
            </a:r>
            <a:endParaRPr lang="en-US" altLang="hu-HU" dirty="0" smtClean="0"/>
          </a:p>
        </p:txBody>
      </p:sp>
    </p:spTree>
    <p:extLst>
      <p:ext uri="{BB962C8B-B14F-4D97-AF65-F5344CB8AC3E}">
        <p14:creationId xmlns:p14="http://schemas.microsoft.com/office/powerpoint/2010/main" val="244436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ermizan Halihanafiah 30&#10;Atlanto-Axial Joint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9" t="26831" r="10030" b="3725"/>
          <a:stretch>
            <a:fillRect/>
          </a:stretch>
        </p:blipFill>
        <p:spPr bwMode="auto">
          <a:xfrm>
            <a:off x="323850" y="3082925"/>
            <a:ext cx="3840163" cy="2600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4" descr="https://o.quizlet.com/i/VwkeHqpztJZWI0GFP5lnhw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5" b="8824"/>
          <a:stretch>
            <a:fillRect/>
          </a:stretch>
        </p:blipFill>
        <p:spPr bwMode="auto">
          <a:xfrm>
            <a:off x="323850" y="955675"/>
            <a:ext cx="3840163" cy="1944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5" name="Szövegdoboz 2"/>
          <p:cNvSpPr txBox="1">
            <a:spLocks noChangeArrowheads="1"/>
          </p:cNvSpPr>
          <p:nvPr/>
        </p:nvSpPr>
        <p:spPr bwMode="auto">
          <a:xfrm>
            <a:off x="306388" y="5757863"/>
            <a:ext cx="87137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hu-HU" altLang="hu-HU" sz="1800"/>
              <a:t>Bár a nyaki gerinc egészében is meglehetősen mozgékony, a fej mozgásai nagyobbrészt e két fejízületben valósulnak meg! </a:t>
            </a:r>
          </a:p>
        </p:txBody>
      </p:sp>
      <p:sp>
        <p:nvSpPr>
          <p:cNvPr id="7" name="Rectangle 4">
            <a:extLst/>
          </p:cNvPr>
          <p:cNvSpPr>
            <a:spLocks noChangeArrowheads="1"/>
          </p:cNvSpPr>
          <p:nvPr/>
        </p:nvSpPr>
        <p:spPr bwMode="auto">
          <a:xfrm>
            <a:off x="7261225" y="4113213"/>
            <a:ext cx="1331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altLang="hu-HU" dirty="0">
                <a:solidFill>
                  <a:srgbClr val="000000"/>
                </a:solidFill>
                <a:latin typeface="+mj-lt"/>
              </a:rPr>
              <a:t>2+1 tengely </a:t>
            </a:r>
          </a:p>
        </p:txBody>
      </p:sp>
      <p:grpSp>
        <p:nvGrpSpPr>
          <p:cNvPr id="6" name="Csoportba foglalás 5"/>
          <p:cNvGrpSpPr>
            <a:grpSpLocks/>
          </p:cNvGrpSpPr>
          <p:nvPr/>
        </p:nvGrpSpPr>
        <p:grpSpPr bwMode="auto">
          <a:xfrm>
            <a:off x="4164013" y="2327275"/>
            <a:ext cx="3657600" cy="2732088"/>
            <a:chOff x="4163888" y="2327175"/>
            <a:chExt cx="3657599" cy="2732879"/>
          </a:xfrm>
        </p:grpSpPr>
        <p:sp>
          <p:nvSpPr>
            <p:cNvPr id="12" name="Text Box 7">
              <a:extLst/>
            </p:cNvPr>
            <p:cNvSpPr txBox="1">
              <a:spLocks noChangeArrowheads="1"/>
            </p:cNvSpPr>
            <p:nvPr/>
          </p:nvSpPr>
          <p:spPr bwMode="auto">
            <a:xfrm>
              <a:off x="4163888" y="4105690"/>
              <a:ext cx="2568574" cy="954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4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auto" hangingPunct="1">
                <a:lnSpc>
                  <a:spcPct val="50000"/>
                </a:lnSpc>
                <a:spcBef>
                  <a:spcPct val="5000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hu-HU" altLang="hu-HU" sz="1600" kern="0" dirty="0">
                <a:solidFill>
                  <a:srgbClr val="FFFFFF"/>
                </a:solidFill>
              </a:endParaRPr>
            </a:p>
            <a:p>
              <a:pPr eaLnBrk="1" fontAlgn="auto" hangingPunct="1">
                <a:lnSpc>
                  <a:spcPct val="50000"/>
                </a:lnSpc>
                <a:spcBef>
                  <a:spcPct val="5000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r>
                <a:rPr lang="hu-HU" altLang="hu-HU" sz="1600" kern="0" dirty="0">
                  <a:solidFill>
                    <a:srgbClr val="00B050"/>
                  </a:solidFill>
                  <a:latin typeface="+mj-lt"/>
                </a:rPr>
                <a:t>art. </a:t>
              </a:r>
              <a:r>
                <a:rPr lang="hu-HU" altLang="hu-HU" sz="1600" kern="0" dirty="0" err="1">
                  <a:solidFill>
                    <a:srgbClr val="00B050"/>
                  </a:solidFill>
                  <a:latin typeface="+mj-lt"/>
                </a:rPr>
                <a:t>atlanto-axialis</a:t>
              </a:r>
              <a:r>
                <a:rPr lang="hu-HU" altLang="hu-HU" sz="1600" kern="0" dirty="0">
                  <a:solidFill>
                    <a:srgbClr val="00B050"/>
                  </a:solidFill>
                  <a:latin typeface="+mj-lt"/>
                </a:rPr>
                <a:t>:</a:t>
              </a:r>
            </a:p>
            <a:p>
              <a:pPr eaLnBrk="1" fontAlgn="auto" hangingPunct="1">
                <a:lnSpc>
                  <a:spcPct val="50000"/>
                </a:lnSpc>
                <a:spcBef>
                  <a:spcPct val="5000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r>
                <a:rPr lang="hu-HU" altLang="hu-HU" sz="1600" kern="0" dirty="0">
                  <a:solidFill>
                    <a:srgbClr val="CCCCFF"/>
                  </a:solidFill>
                  <a:latin typeface="+mj-lt"/>
                </a:rPr>
                <a:t>    </a:t>
              </a:r>
              <a:r>
                <a:rPr lang="hu-HU" altLang="hu-HU" sz="1600" kern="0" dirty="0">
                  <a:latin typeface="+mj-lt"/>
                </a:rPr>
                <a:t>art. </a:t>
              </a:r>
              <a:r>
                <a:rPr lang="hu-HU" altLang="hu-HU" sz="1600" kern="0" dirty="0" err="1">
                  <a:latin typeface="+mj-lt"/>
                </a:rPr>
                <a:t>trochoidea</a:t>
              </a:r>
              <a:endParaRPr lang="hu-HU" altLang="hu-HU" sz="1600" kern="0" dirty="0">
                <a:latin typeface="+mj-lt"/>
              </a:endParaRPr>
            </a:p>
            <a:p>
              <a:pPr eaLnBrk="1" fontAlgn="auto" hangingPunct="1">
                <a:lnSpc>
                  <a:spcPct val="50000"/>
                </a:lnSpc>
                <a:spcBef>
                  <a:spcPct val="5000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r>
                <a:rPr lang="hu-HU" altLang="hu-HU" sz="1600" kern="0" dirty="0">
                  <a:latin typeface="+mj-lt"/>
                </a:rPr>
                <a:t>    </a:t>
              </a:r>
              <a:r>
                <a:rPr lang="hu-HU" altLang="hu-HU" sz="1600" kern="0" dirty="0" smtClean="0">
                  <a:latin typeface="+mj-lt"/>
                </a:rPr>
                <a:t>vertikális tengellyel</a:t>
              </a:r>
              <a:endParaRPr lang="hu-HU" altLang="hu-HU" sz="1600" kern="0" dirty="0">
                <a:latin typeface="+mj-lt"/>
              </a:endParaRPr>
            </a:p>
          </p:txBody>
        </p:sp>
        <p:sp>
          <p:nvSpPr>
            <p:cNvPr id="5134" name="Line 10"/>
            <p:cNvSpPr>
              <a:spLocks noChangeShapeType="1"/>
            </p:cNvSpPr>
            <p:nvPr/>
          </p:nvSpPr>
          <p:spPr bwMode="auto">
            <a:xfrm flipV="1">
              <a:off x="7821487" y="2327175"/>
              <a:ext cx="0" cy="1008063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5" name="Csoportba foglalás 4"/>
          <p:cNvGrpSpPr>
            <a:grpSpLocks/>
          </p:cNvGrpSpPr>
          <p:nvPr/>
        </p:nvGrpSpPr>
        <p:grpSpPr bwMode="auto">
          <a:xfrm>
            <a:off x="4202113" y="2551113"/>
            <a:ext cx="4627562" cy="1287462"/>
            <a:chOff x="4202686" y="2550349"/>
            <a:chExt cx="4626863" cy="1288127"/>
          </a:xfrm>
        </p:grpSpPr>
        <p:grpSp>
          <p:nvGrpSpPr>
            <p:cNvPr id="5129" name="Group 13"/>
            <p:cNvGrpSpPr>
              <a:grpSpLocks/>
            </p:cNvGrpSpPr>
            <p:nvPr/>
          </p:nvGrpSpPr>
          <p:grpSpPr bwMode="auto">
            <a:xfrm>
              <a:off x="7173787" y="3335238"/>
              <a:ext cx="1655762" cy="503238"/>
              <a:chOff x="3742" y="2251"/>
              <a:chExt cx="1043" cy="317"/>
            </a:xfrm>
          </p:grpSpPr>
          <p:sp>
            <p:nvSpPr>
              <p:cNvPr id="5131" name="Line 11"/>
              <p:cNvSpPr>
                <a:spLocks noChangeShapeType="1"/>
              </p:cNvSpPr>
              <p:nvPr/>
            </p:nvSpPr>
            <p:spPr bwMode="auto">
              <a:xfrm>
                <a:off x="4150" y="2251"/>
                <a:ext cx="635" cy="0"/>
              </a:xfrm>
              <a:prstGeom prst="line">
                <a:avLst/>
              </a:prstGeom>
              <a:noFill/>
              <a:ln w="38100">
                <a:solidFill>
                  <a:srgbClr val="00B0F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 flipH="1">
                <a:off x="3742" y="2251"/>
                <a:ext cx="408" cy="317"/>
              </a:xfrm>
              <a:prstGeom prst="line">
                <a:avLst/>
              </a:prstGeom>
              <a:noFill/>
              <a:ln w="38100">
                <a:solidFill>
                  <a:srgbClr val="00B0F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18" name="Text Box 7">
              <a:extLst/>
            </p:cNvPr>
            <p:cNvSpPr txBox="1">
              <a:spLocks noChangeArrowheads="1"/>
            </p:cNvSpPr>
            <p:nvPr/>
          </p:nvSpPr>
          <p:spPr bwMode="auto">
            <a:xfrm>
              <a:off x="4202686" y="2550349"/>
              <a:ext cx="2144388" cy="830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4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r>
                <a:rPr lang="hu-HU" altLang="hu-HU" sz="1600" kern="0" dirty="0">
                  <a:solidFill>
                    <a:srgbClr val="00B0F0"/>
                  </a:solidFill>
                  <a:latin typeface="+mj-lt"/>
                </a:rPr>
                <a:t>art. </a:t>
              </a:r>
              <a:r>
                <a:rPr lang="hu-HU" altLang="hu-HU" sz="1600" kern="0" dirty="0" err="1">
                  <a:solidFill>
                    <a:srgbClr val="00B0F0"/>
                  </a:solidFill>
                  <a:latin typeface="+mj-lt"/>
                </a:rPr>
                <a:t>atlanto-occipitalis</a:t>
              </a:r>
              <a:r>
                <a:rPr lang="hu-HU" altLang="hu-HU" sz="1600" kern="0" dirty="0">
                  <a:solidFill>
                    <a:srgbClr val="00B0F0"/>
                  </a:solidFill>
                  <a:latin typeface="+mj-lt"/>
                </a:rPr>
                <a:t>: 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r>
                <a:rPr lang="hu-HU" altLang="hu-HU" sz="1600" kern="0" dirty="0">
                  <a:latin typeface="+mj-lt"/>
                </a:rPr>
                <a:t>art. </a:t>
              </a:r>
              <a:r>
                <a:rPr lang="hu-HU" altLang="hu-HU" sz="1600" kern="0" dirty="0" err="1" smtClean="0">
                  <a:latin typeface="+mj-lt"/>
                </a:rPr>
                <a:t>ellipsoidea</a:t>
              </a:r>
              <a:r>
                <a:rPr lang="hu-HU" altLang="hu-HU" sz="1600" kern="0" dirty="0" smtClean="0">
                  <a:latin typeface="+mj-lt"/>
                </a:rPr>
                <a:t> </a:t>
              </a:r>
              <a:r>
                <a:rPr lang="hu-HU" altLang="hu-HU" sz="1600" kern="0" dirty="0" err="1">
                  <a:latin typeface="+mj-lt"/>
                </a:rPr>
                <a:t>sagittalis</a:t>
              </a:r>
              <a:endParaRPr lang="hu-HU" altLang="hu-HU" sz="1600" kern="0" dirty="0">
                <a:latin typeface="+mj-lt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r>
                <a:rPr lang="hu-HU" altLang="hu-HU" sz="1600" kern="0" dirty="0">
                  <a:latin typeface="+mj-lt"/>
                </a:rPr>
                <a:t>és haránttengellyel</a:t>
              </a:r>
            </a:p>
          </p:txBody>
        </p:sp>
      </p:grpSp>
      <p:sp>
        <p:nvSpPr>
          <p:cNvPr id="5128" name="Szövegdoboz 1"/>
          <p:cNvSpPr txBox="1">
            <a:spLocks noChangeArrowheads="1"/>
          </p:cNvSpPr>
          <p:nvPr/>
        </p:nvSpPr>
        <p:spPr bwMode="auto">
          <a:xfrm>
            <a:off x="3602038" y="142875"/>
            <a:ext cx="2122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de-DE" sz="2800">
                <a:latin typeface="Arial" panose="020B0604020202020204" pitchFamily="34" charset="0"/>
                <a:cs typeface="Arial" panose="020B0604020202020204" pitchFamily="34" charset="0"/>
              </a:rPr>
              <a:t>A fej ízületei</a:t>
            </a:r>
            <a:endParaRPr lang="de-DE" altLang="de-DE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2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3244"/>
            <a:ext cx="9113463" cy="6004756"/>
          </a:xfrm>
          <a:prstGeom prst="rect">
            <a:avLst/>
          </a:prstGeom>
        </p:spPr>
      </p:pic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114300" y="142875"/>
            <a:ext cx="90297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u-HU" altLang="hu-HU" dirty="0"/>
              <a:t>A</a:t>
            </a:r>
            <a:r>
              <a:rPr lang="hu-HU" altLang="hu-HU" dirty="0" smtClean="0"/>
              <a:t>tlas és </a:t>
            </a:r>
            <a:r>
              <a:rPr lang="hu-HU" altLang="hu-HU" dirty="0" err="1" smtClean="0"/>
              <a:t>axis</a:t>
            </a:r>
            <a:r>
              <a:rPr lang="hu-HU" altLang="hu-HU" dirty="0" smtClean="0"/>
              <a:t> ízületei</a:t>
            </a:r>
            <a:endParaRPr lang="en-US" altLang="hu-HU" dirty="0" smtClean="0"/>
          </a:p>
        </p:txBody>
      </p:sp>
    </p:spTree>
    <p:extLst>
      <p:ext uri="{BB962C8B-B14F-4D97-AF65-F5344CB8AC3E}">
        <p14:creationId xmlns:p14="http://schemas.microsoft.com/office/powerpoint/2010/main" val="355444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695451"/>
            <a:ext cx="9146868" cy="4591050"/>
          </a:xfrm>
          <a:prstGeom prst="rect">
            <a:avLst/>
          </a:prstGeom>
        </p:spPr>
      </p:pic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114300" y="142875"/>
            <a:ext cx="90297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u-HU" altLang="hu-HU" dirty="0"/>
              <a:t>A</a:t>
            </a:r>
            <a:r>
              <a:rPr lang="hu-HU" altLang="hu-HU" dirty="0" smtClean="0"/>
              <a:t>tlas és </a:t>
            </a:r>
            <a:r>
              <a:rPr lang="hu-HU" altLang="hu-HU" dirty="0" err="1" smtClean="0"/>
              <a:t>axis</a:t>
            </a:r>
            <a:r>
              <a:rPr lang="hu-HU" altLang="hu-HU" dirty="0" smtClean="0"/>
              <a:t> ízületei</a:t>
            </a:r>
            <a:endParaRPr lang="en-US" altLang="hu-HU" dirty="0" smtClean="0"/>
          </a:p>
        </p:txBody>
      </p:sp>
    </p:spTree>
    <p:extLst>
      <p:ext uri="{BB962C8B-B14F-4D97-AF65-F5344CB8AC3E}">
        <p14:creationId xmlns:p14="http://schemas.microsoft.com/office/powerpoint/2010/main" val="347267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5"/>
          <p:cNvGraphicFramePr>
            <a:graphicFrameLocks noChangeAspect="1"/>
          </p:cNvGraphicFramePr>
          <p:nvPr/>
        </p:nvGraphicFramePr>
        <p:xfrm>
          <a:off x="0" y="0"/>
          <a:ext cx="489585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Image" r:id="rId3" imgW="4000000" imgH="4584127" progId="Photoshop.Image.7">
                  <p:embed/>
                </p:oleObj>
              </mc:Choice>
              <mc:Fallback>
                <p:oleObj name="Image" r:id="rId3" imgW="4000000" imgH="4584127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489585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4897438" y="0"/>
            <a:ext cx="4411662" cy="577081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en-US" sz="1800" b="1" dirty="0"/>
              <a:t>„Gerincesek törzse”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hu-HU" altLang="en-US" sz="1800" b="1" dirty="0"/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en-US" sz="1800" dirty="0"/>
              <a:t>Gerincoszlop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hu-HU" altLang="en-US" sz="1800" dirty="0"/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hu-HU" altLang="en-US" sz="1800" dirty="0"/>
              <a:t> Mozgásban betöltött szerep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hu-HU" altLang="en-US" sz="1800" dirty="0"/>
              <a:t> Gerincvelő védelme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hu-HU" altLang="en-US" sz="180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en-US" sz="1800" dirty="0"/>
              <a:t>- ált 33-35 csigolyából áll: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en-US" sz="1800" dirty="0"/>
              <a:t>	- 7 nyaki (v. </a:t>
            </a:r>
            <a:r>
              <a:rPr lang="hu-HU" altLang="en-US" sz="1800" dirty="0" err="1"/>
              <a:t>cervicales</a:t>
            </a:r>
            <a:r>
              <a:rPr lang="hu-HU" altLang="en-US" sz="1800" dirty="0"/>
              <a:t>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en-US" sz="1800" dirty="0"/>
              <a:t>	- 12 háti (v. </a:t>
            </a:r>
            <a:r>
              <a:rPr lang="hu-HU" altLang="en-US" sz="1800" dirty="0" err="1"/>
              <a:t>thoracicae</a:t>
            </a:r>
            <a:r>
              <a:rPr lang="hu-HU" altLang="en-US" sz="1800" dirty="0"/>
              <a:t>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en-US" sz="1800" dirty="0"/>
              <a:t>	- 5 ágyéki (v. </a:t>
            </a:r>
            <a:r>
              <a:rPr lang="hu-HU" altLang="en-US" sz="1800" dirty="0" err="1"/>
              <a:t>lumbales</a:t>
            </a:r>
            <a:r>
              <a:rPr lang="hu-HU" altLang="en-US" sz="1800" dirty="0"/>
              <a:t>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en-US" sz="1800" dirty="0"/>
              <a:t>	- 5 keresztcsonti </a:t>
            </a:r>
            <a:r>
              <a:rPr lang="hu-HU" altLang="en-US" sz="1800" dirty="0" smtClean="0"/>
              <a:t>(</a:t>
            </a:r>
            <a:r>
              <a:rPr lang="hu-HU" altLang="en-US" sz="1800" dirty="0" err="1" smtClean="0"/>
              <a:t>sacrum</a:t>
            </a:r>
            <a:r>
              <a:rPr lang="hu-HU" altLang="en-US" sz="1800" dirty="0"/>
              <a:t>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en-US" sz="1800" dirty="0"/>
              <a:t>	- 4-6 </a:t>
            </a:r>
            <a:r>
              <a:rPr lang="hu-HU" altLang="en-US" sz="1800" dirty="0" err="1"/>
              <a:t>farokcsonti</a:t>
            </a:r>
            <a:r>
              <a:rPr lang="hu-HU" altLang="en-US" sz="1800" dirty="0"/>
              <a:t> (v. </a:t>
            </a:r>
            <a:r>
              <a:rPr lang="hu-HU" altLang="en-US" sz="1800" dirty="0" err="1"/>
              <a:t>coccygeae</a:t>
            </a:r>
            <a:r>
              <a:rPr lang="hu-HU" altLang="en-US" sz="1800" dirty="0"/>
              <a:t>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en-US" sz="1800" dirty="0"/>
              <a:t>	(</a:t>
            </a:r>
            <a:r>
              <a:rPr lang="hu-HU" altLang="en-US" sz="1800" dirty="0" err="1"/>
              <a:t>coccyx</a:t>
            </a:r>
            <a:r>
              <a:rPr lang="hu-HU" altLang="en-US" sz="1800" dirty="0" smtClean="0"/>
              <a:t>)</a:t>
            </a:r>
            <a:endParaRPr lang="hu-HU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4228692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624" y="634355"/>
            <a:ext cx="6664651" cy="6152325"/>
          </a:xfrm>
          <a:prstGeom prst="rect">
            <a:avLst/>
          </a:prstGeom>
        </p:spPr>
      </p:pic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114300" y="142875"/>
            <a:ext cx="90297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u-HU" altLang="hu-HU" dirty="0"/>
              <a:t>A</a:t>
            </a:r>
            <a:r>
              <a:rPr lang="hu-HU" altLang="hu-HU" dirty="0" smtClean="0"/>
              <a:t>tlas és </a:t>
            </a:r>
            <a:r>
              <a:rPr lang="hu-HU" altLang="hu-HU" dirty="0" err="1" smtClean="0"/>
              <a:t>axis</a:t>
            </a:r>
            <a:r>
              <a:rPr lang="hu-HU" altLang="hu-HU" dirty="0" smtClean="0"/>
              <a:t> ízületei</a:t>
            </a:r>
            <a:endParaRPr lang="en-US" altLang="hu-HU" dirty="0" smtClean="0"/>
          </a:p>
        </p:txBody>
      </p:sp>
    </p:spTree>
    <p:extLst>
      <p:ext uri="{BB962C8B-B14F-4D97-AF65-F5344CB8AC3E}">
        <p14:creationId xmlns:p14="http://schemas.microsoft.com/office/powerpoint/2010/main" val="406828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135" y="3016474"/>
            <a:ext cx="6176865" cy="3841525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13" y="1"/>
            <a:ext cx="4214474" cy="3429000"/>
          </a:xfrm>
          <a:prstGeom prst="rect">
            <a:avLst/>
          </a:prstGeom>
        </p:spPr>
      </p:pic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114300" y="142875"/>
            <a:ext cx="90297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u-HU" altLang="hu-HU" dirty="0" smtClean="0"/>
              <a:t>Atlas és </a:t>
            </a:r>
            <a:r>
              <a:rPr lang="hu-HU" altLang="hu-HU" dirty="0" err="1" smtClean="0"/>
              <a:t>axis</a:t>
            </a:r>
            <a:r>
              <a:rPr lang="hu-HU" altLang="hu-HU" dirty="0" smtClean="0"/>
              <a:t> </a:t>
            </a:r>
          </a:p>
          <a:p>
            <a:pPr algn="r"/>
            <a:r>
              <a:rPr lang="hu-HU" altLang="hu-HU" dirty="0" smtClean="0"/>
              <a:t>körüli topográfia</a:t>
            </a:r>
            <a:endParaRPr lang="en-US" altLang="hu-HU" dirty="0" smtClean="0"/>
          </a:p>
        </p:txBody>
      </p:sp>
    </p:spTree>
    <p:extLst>
      <p:ext uri="{BB962C8B-B14F-4D97-AF65-F5344CB8AC3E}">
        <p14:creationId xmlns:p14="http://schemas.microsoft.com/office/powerpoint/2010/main" val="216473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092807" y="3136612"/>
            <a:ext cx="45682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GERINCOSZLOP EGÉSZBEN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325516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b="8606"/>
          <a:stretch/>
        </p:blipFill>
        <p:spPr>
          <a:xfrm>
            <a:off x="88424" y="0"/>
            <a:ext cx="840699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16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hu-HU" altLang="en-US" smtClean="0"/>
              <a:t>A gerinc egészben</a:t>
            </a:r>
          </a:p>
        </p:txBody>
      </p:sp>
      <p:pic>
        <p:nvPicPr>
          <p:cNvPr id="24579" name="Picture 3" descr="gerinc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9888" y="0"/>
            <a:ext cx="1784350" cy="6858000"/>
          </a:xfrm>
          <a:noFill/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0" y="552450"/>
            <a:ext cx="2074863" cy="366713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en-US" sz="1800"/>
              <a:t>Cervicalis lordosis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0" y="4265613"/>
            <a:ext cx="2066925" cy="366712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en-US" sz="1800"/>
              <a:t>Lumbalis lordosis</a:t>
            </a: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0" y="2249488"/>
            <a:ext cx="2320925" cy="366712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en-US" sz="1800"/>
              <a:t>Thoracalis kyphosis</a:t>
            </a: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0" y="5543550"/>
            <a:ext cx="2320925" cy="366713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en-US" sz="1800"/>
              <a:t>Sacralis kyphosis</a:t>
            </a:r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3817938" y="1495425"/>
            <a:ext cx="5049837" cy="27035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en-US" sz="1800" dirty="0"/>
              <a:t>A gerinc görbületei születéskor még nincsenek jelen, a mozgás fejlődésével párhuzamosan alakulnak ki.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en-US" sz="1800" dirty="0"/>
              <a:t>A szerepük a rugalmasabb erőátvitel biztosítása, energiát nyelnek el (rugó!)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hu-HU" altLang="en-US" sz="180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en-US" sz="1800" dirty="0"/>
              <a:t>Oldalirányú elhajlás (</a:t>
            </a:r>
            <a:r>
              <a:rPr lang="hu-HU" altLang="en-US" sz="1800" dirty="0" err="1"/>
              <a:t>scoliosis</a:t>
            </a:r>
            <a:r>
              <a:rPr lang="hu-HU" altLang="en-US" sz="1800" dirty="0"/>
              <a:t>) normálisan </a:t>
            </a:r>
            <a:r>
              <a:rPr lang="hu-HU" altLang="en-US" sz="1800" dirty="0" smtClean="0"/>
              <a:t>minimális.</a:t>
            </a:r>
            <a:endParaRPr lang="hu-HU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243448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Súlyvo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32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2700338" y="0"/>
            <a:ext cx="6443662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en-US" dirty="0"/>
              <a:t>Statikai összefüggések: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en-US" dirty="0"/>
              <a:t> súlyvonal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2071689" y="697287"/>
            <a:ext cx="6443662" cy="22159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en-US" sz="1200" dirty="0"/>
              <a:t>A test súlyvonala a következő pontokon halad át: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en-US" sz="1200" dirty="0"/>
              <a:t>	art. </a:t>
            </a:r>
            <a:r>
              <a:rPr lang="hu-HU" altLang="en-US" sz="1200" dirty="0" err="1" smtClean="0"/>
              <a:t>atlantooccipitalis</a:t>
            </a:r>
            <a:endParaRPr lang="hu-HU" altLang="en-US" sz="120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en-US" sz="1200" dirty="0"/>
              <a:t>	alsó </a:t>
            </a:r>
            <a:r>
              <a:rPr lang="hu-HU" altLang="en-US" sz="1200" dirty="0" err="1"/>
              <a:t>lumbalis</a:t>
            </a:r>
            <a:r>
              <a:rPr lang="hu-HU" altLang="en-US" sz="1200" dirty="0"/>
              <a:t> csigolyatestek eleje, a </a:t>
            </a:r>
            <a:r>
              <a:rPr lang="hu-HU" altLang="en-US" sz="1200" dirty="0" err="1" smtClean="0"/>
              <a:t>promontorium</a:t>
            </a:r>
            <a:r>
              <a:rPr lang="hu-HU" altLang="en-US" sz="1200" dirty="0" smtClean="0"/>
              <a:t> előtt</a:t>
            </a:r>
            <a:endParaRPr lang="hu-HU" altLang="en-US" sz="120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en-US" sz="1200" dirty="0"/>
              <a:t>	</a:t>
            </a:r>
            <a:r>
              <a:rPr lang="hu-HU" altLang="en-US" sz="1200" dirty="0" err="1"/>
              <a:t>caput</a:t>
            </a:r>
            <a:r>
              <a:rPr lang="hu-HU" altLang="en-US" sz="1200" dirty="0"/>
              <a:t> </a:t>
            </a:r>
            <a:r>
              <a:rPr lang="hu-HU" altLang="en-US" sz="1200" dirty="0" err="1"/>
              <a:t>femoris</a:t>
            </a:r>
            <a:r>
              <a:rPr lang="hu-HU" altLang="en-US" sz="1200" dirty="0"/>
              <a:t> középpontja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en-US" sz="1200" dirty="0"/>
              <a:t>	a lábboltozat legmagasabb pontja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hu-HU" altLang="en-US" sz="120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en-US" sz="1200" dirty="0"/>
              <a:t>Az alátámasztás és a terhelés egy </a:t>
            </a:r>
            <a:r>
              <a:rPr lang="hu-HU" altLang="en-US" sz="1200" dirty="0" smtClean="0"/>
              <a:t>vonalban</a:t>
            </a:r>
            <a:endParaRPr lang="hu-HU" altLang="en-US" sz="120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en-US" sz="1200" dirty="0"/>
              <a:t>Ehhez az álláshoz a medencének 60-65 fokkal előre kell </a:t>
            </a:r>
            <a:r>
              <a:rPr lang="hu-HU" altLang="en-US" sz="1200" dirty="0" err="1" smtClean="0"/>
              <a:t>dőlnie</a:t>
            </a:r>
            <a:r>
              <a:rPr lang="hu-HU" altLang="en-US" sz="1200" dirty="0" smtClean="0"/>
              <a:t> </a:t>
            </a:r>
            <a:r>
              <a:rPr lang="hu-HU" altLang="en-US" sz="1200" dirty="0"/>
              <a:t>– </a:t>
            </a:r>
            <a:r>
              <a:rPr lang="hu-HU" altLang="en-US" sz="1200" dirty="0" err="1"/>
              <a:t>Inclinatio</a:t>
            </a:r>
            <a:r>
              <a:rPr lang="hu-HU" altLang="en-US" sz="1200" dirty="0"/>
              <a:t> </a:t>
            </a:r>
            <a:r>
              <a:rPr lang="hu-HU" altLang="en-US" sz="1200" dirty="0" err="1"/>
              <a:t>pelvis</a:t>
            </a:r>
            <a:endParaRPr lang="hu-HU" altLang="en-US" sz="1200" dirty="0"/>
          </a:p>
        </p:txBody>
      </p:sp>
      <p:pic>
        <p:nvPicPr>
          <p:cNvPr id="5" name="Picture 5" descr="tart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43298"/>
            <a:ext cx="3076539" cy="334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5039142" y="3290500"/>
            <a:ext cx="10711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en-US" sz="1200" dirty="0"/>
              <a:t>Domború hát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110269" y="3195802"/>
            <a:ext cx="10118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en-US" sz="1200" dirty="0"/>
              <a:t>Nyerges hát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7219575" y="3167144"/>
            <a:ext cx="8579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en-US" sz="1200" dirty="0"/>
              <a:t>Lapos hát</a:t>
            </a:r>
          </a:p>
        </p:txBody>
      </p:sp>
    </p:spTree>
    <p:extLst>
      <p:ext uri="{BB962C8B-B14F-4D97-AF65-F5344CB8AC3E}">
        <p14:creationId xmlns:p14="http://schemas.microsoft.com/office/powerpoint/2010/main" val="14872825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scolio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163" y="2060575"/>
            <a:ext cx="268763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250825" y="1125538"/>
            <a:ext cx="4716463" cy="825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77800" algn="l"/>
                <a:tab pos="355600" algn="l"/>
                <a:tab pos="542925" algn="l"/>
                <a:tab pos="1076325" algn="l"/>
                <a:tab pos="43053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77800" algn="l"/>
                <a:tab pos="355600" algn="l"/>
                <a:tab pos="542925" algn="l"/>
                <a:tab pos="1076325" algn="l"/>
                <a:tab pos="43053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77800" algn="l"/>
                <a:tab pos="355600" algn="l"/>
                <a:tab pos="542925" algn="l"/>
                <a:tab pos="1076325" algn="l"/>
                <a:tab pos="43053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77800" algn="l"/>
                <a:tab pos="355600" algn="l"/>
                <a:tab pos="542925" algn="l"/>
                <a:tab pos="1076325" algn="l"/>
                <a:tab pos="43053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77800" algn="l"/>
                <a:tab pos="355600" algn="l"/>
                <a:tab pos="542925" algn="l"/>
                <a:tab pos="1076325" algn="l"/>
                <a:tab pos="43053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  <a:tab pos="355600" algn="l"/>
                <a:tab pos="542925" algn="l"/>
                <a:tab pos="1076325" algn="l"/>
                <a:tab pos="43053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  <a:tab pos="355600" algn="l"/>
                <a:tab pos="542925" algn="l"/>
                <a:tab pos="1076325" algn="l"/>
                <a:tab pos="43053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  <a:tab pos="355600" algn="l"/>
                <a:tab pos="542925" algn="l"/>
                <a:tab pos="1076325" algn="l"/>
                <a:tab pos="43053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  <a:tab pos="355600" algn="l"/>
                <a:tab pos="542925" algn="l"/>
                <a:tab pos="1076325" algn="l"/>
                <a:tab pos="43053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en-US" sz="1600" dirty="0"/>
              <a:t>Ált kompenzált: két ellentétes irányú görbület</a:t>
            </a:r>
            <a:r>
              <a:rPr lang="en-US" altLang="en-US" sz="1600" dirty="0"/>
              <a:t>.</a:t>
            </a:r>
            <a:endParaRPr lang="hu-HU" altLang="en-US" sz="1600" dirty="0"/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1600" dirty="0"/>
              <a:t>A súlyvonal közel a </a:t>
            </a:r>
            <a:r>
              <a:rPr lang="hu-HU" altLang="en-US" sz="1600" dirty="0" err="1"/>
              <a:t>med</a:t>
            </a:r>
            <a:r>
              <a:rPr lang="hu-HU" altLang="en-US" sz="1600" dirty="0"/>
              <a:t>. </a:t>
            </a:r>
            <a:r>
              <a:rPr lang="hu-HU" altLang="en-US" sz="1600" dirty="0" err="1"/>
              <a:t>sagittalis</a:t>
            </a:r>
            <a:r>
              <a:rPr lang="hu-HU" altLang="en-US" sz="1600" dirty="0"/>
              <a:t> síkban.</a:t>
            </a:r>
            <a:endParaRPr lang="en-US" altLang="en-US" sz="1600" dirty="0"/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0" y="0"/>
            <a:ext cx="9144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3600"/>
              <a:t>Scoliosis</a:t>
            </a:r>
            <a:r>
              <a:rPr lang="en-US" altLang="en-US" sz="2000" b="1"/>
              <a:t> 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000" b="1"/>
          </a:p>
        </p:txBody>
      </p:sp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765175"/>
            <a:ext cx="3810000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640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381095" y="3127185"/>
            <a:ext cx="4675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GERINCOSZLOP MOZGÁSAI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162590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3798" t="3473"/>
          <a:stretch/>
        </p:blipFill>
        <p:spPr>
          <a:xfrm>
            <a:off x="0" y="238125"/>
            <a:ext cx="7479780" cy="661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88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movements ne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5" y="-3187"/>
            <a:ext cx="6334125" cy="526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83356" y="3251166"/>
            <a:ext cx="8469313" cy="3293209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hu-HU" sz="1600" u="sng" dirty="0" smtClean="0">
                <a:latin typeface="+mn-lt"/>
              </a:rPr>
              <a:t>Nyaki gerinc: mozgékony</a:t>
            </a:r>
          </a:p>
          <a:p>
            <a:pPr algn="l"/>
            <a:r>
              <a:rPr lang="hu-HU" sz="1600" dirty="0" smtClean="0">
                <a:latin typeface="+mn-lt"/>
              </a:rPr>
              <a:t>ízületi felszínek: vízszintes állásúak</a:t>
            </a:r>
          </a:p>
          <a:p>
            <a:pPr algn="l"/>
            <a:r>
              <a:rPr lang="hu-HU" sz="1600" dirty="0" smtClean="0">
                <a:latin typeface="+mn-lt"/>
              </a:rPr>
              <a:t>mozgások:</a:t>
            </a:r>
          </a:p>
          <a:p>
            <a:pPr algn="l"/>
            <a:r>
              <a:rPr lang="hu-HU" sz="1600" dirty="0" smtClean="0">
                <a:latin typeface="+mn-lt"/>
              </a:rPr>
              <a:t>          </a:t>
            </a:r>
            <a:r>
              <a:rPr lang="hu-HU" sz="1600" dirty="0" err="1" smtClean="0">
                <a:latin typeface="+mn-lt"/>
              </a:rPr>
              <a:t>lateralis</a:t>
            </a:r>
            <a:r>
              <a:rPr lang="hu-HU" sz="1600" dirty="0" smtClean="0">
                <a:latin typeface="+mn-lt"/>
              </a:rPr>
              <a:t> </a:t>
            </a:r>
            <a:r>
              <a:rPr lang="hu-HU" sz="1600" dirty="0" err="1" smtClean="0">
                <a:latin typeface="+mn-lt"/>
              </a:rPr>
              <a:t>flexio</a:t>
            </a:r>
            <a:endParaRPr lang="hu-HU" sz="1600" dirty="0" smtClean="0">
              <a:latin typeface="+mn-lt"/>
            </a:endParaRPr>
          </a:p>
          <a:p>
            <a:pPr algn="l">
              <a:spcBef>
                <a:spcPct val="0"/>
              </a:spcBef>
              <a:buFontTx/>
              <a:buNone/>
            </a:pPr>
            <a:r>
              <a:rPr lang="hu-HU" altLang="hu-HU" sz="1600" dirty="0" smtClean="0">
                <a:latin typeface="+mn-lt"/>
              </a:rPr>
              <a:t>          </a:t>
            </a:r>
            <a:r>
              <a:rPr lang="hu-HU" altLang="hu-HU" sz="1600" dirty="0" err="1" smtClean="0">
                <a:latin typeface="+mn-lt"/>
              </a:rPr>
              <a:t>ventralflexio</a:t>
            </a:r>
            <a:r>
              <a:rPr lang="hu-HU" altLang="hu-HU" sz="1600" dirty="0" smtClean="0">
                <a:latin typeface="+mn-lt"/>
              </a:rPr>
              <a:t> és </a:t>
            </a:r>
            <a:r>
              <a:rPr lang="hu-HU" altLang="hu-HU" sz="1600" dirty="0" err="1" smtClean="0">
                <a:latin typeface="+mn-lt"/>
              </a:rPr>
              <a:t>dorsalflexio</a:t>
            </a:r>
            <a:r>
              <a:rPr lang="hu-HU" altLang="hu-HU" sz="1600" dirty="0" smtClean="0">
                <a:latin typeface="+mn-lt"/>
              </a:rPr>
              <a:t> </a:t>
            </a:r>
            <a:r>
              <a:rPr lang="hu-HU" altLang="hu-HU" sz="1600" dirty="0">
                <a:latin typeface="+mn-lt"/>
              </a:rPr>
              <a:t>(</a:t>
            </a:r>
            <a:r>
              <a:rPr lang="hu-HU" altLang="hu-HU" sz="1600" dirty="0" err="1" smtClean="0">
                <a:latin typeface="+mn-lt"/>
              </a:rPr>
              <a:t>extensio</a:t>
            </a:r>
            <a:r>
              <a:rPr lang="hu-HU" altLang="hu-HU" sz="1600" dirty="0" smtClean="0">
                <a:latin typeface="+mn-lt"/>
              </a:rPr>
              <a:t>)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hu-HU" altLang="hu-HU" sz="1600" dirty="0">
                <a:latin typeface="+mn-lt"/>
              </a:rPr>
              <a:t> </a:t>
            </a:r>
            <a:r>
              <a:rPr lang="hu-HU" altLang="hu-HU" sz="1600" dirty="0" smtClean="0">
                <a:latin typeface="+mn-lt"/>
              </a:rPr>
              <a:t>         </a:t>
            </a:r>
            <a:r>
              <a:rPr lang="hu-HU" altLang="hu-HU" sz="1600" dirty="0" err="1" smtClean="0">
                <a:latin typeface="+mn-lt"/>
              </a:rPr>
              <a:t>rotatio</a:t>
            </a:r>
            <a:endParaRPr lang="hu-HU" altLang="hu-HU" sz="1600" dirty="0">
              <a:latin typeface="+mn-lt"/>
            </a:endParaRPr>
          </a:p>
          <a:p>
            <a:pPr algn="l"/>
            <a:endParaRPr lang="hu-HU" sz="1600" dirty="0" smtClean="0">
              <a:latin typeface="+mn-lt"/>
            </a:endParaRPr>
          </a:p>
          <a:p>
            <a:pPr algn="l"/>
            <a:r>
              <a:rPr lang="hu-HU" sz="1600" dirty="0" err="1" smtClean="0">
                <a:latin typeface="+mn-lt"/>
              </a:rPr>
              <a:t>articulatio</a:t>
            </a:r>
            <a:r>
              <a:rPr lang="hu-HU" sz="1600" dirty="0" smtClean="0">
                <a:latin typeface="+mn-lt"/>
              </a:rPr>
              <a:t> </a:t>
            </a:r>
            <a:r>
              <a:rPr lang="hu-HU" sz="1600" dirty="0" err="1" smtClean="0">
                <a:latin typeface="+mn-lt"/>
              </a:rPr>
              <a:t>atlanto-occipitalis</a:t>
            </a:r>
            <a:endParaRPr lang="hu-HU" sz="1600" dirty="0">
              <a:latin typeface="+mn-lt"/>
            </a:endParaRPr>
          </a:p>
          <a:p>
            <a:pPr algn="l"/>
            <a:r>
              <a:rPr lang="hu-HU" sz="1600" dirty="0">
                <a:latin typeface="+mn-lt"/>
              </a:rPr>
              <a:t>mozgások : </a:t>
            </a:r>
          </a:p>
          <a:p>
            <a:pPr algn="l"/>
            <a:r>
              <a:rPr lang="hu-HU" sz="1600" dirty="0">
                <a:latin typeface="+mn-lt"/>
              </a:rPr>
              <a:t>	-fej bólintása + </a:t>
            </a:r>
            <a:r>
              <a:rPr lang="hu-HU" sz="1600" dirty="0" err="1">
                <a:latin typeface="+mn-lt"/>
              </a:rPr>
              <a:t>hátreszegése</a:t>
            </a:r>
            <a:r>
              <a:rPr lang="hu-HU" sz="1600" dirty="0">
                <a:latin typeface="+mn-lt"/>
              </a:rPr>
              <a:t> (igenlő mozdulat) -&gt; haránt tengely körül</a:t>
            </a:r>
          </a:p>
          <a:p>
            <a:pPr algn="l"/>
            <a:r>
              <a:rPr lang="hu-HU" sz="1600" dirty="0">
                <a:latin typeface="+mn-lt"/>
              </a:rPr>
              <a:t>	-fej ingatása egyik válltól a másikig -&gt; </a:t>
            </a:r>
            <a:r>
              <a:rPr lang="hu-HU" sz="1600" dirty="0" err="1">
                <a:latin typeface="+mn-lt"/>
              </a:rPr>
              <a:t>sagittális</a:t>
            </a:r>
            <a:r>
              <a:rPr lang="hu-HU" sz="1600" dirty="0">
                <a:latin typeface="+mn-lt"/>
              </a:rPr>
              <a:t> tengely körül</a:t>
            </a:r>
          </a:p>
          <a:p>
            <a:pPr algn="l"/>
            <a:r>
              <a:rPr lang="hu-HU" sz="1600" dirty="0" err="1" smtClean="0">
                <a:latin typeface="+mn-lt"/>
              </a:rPr>
              <a:t>articulatio</a:t>
            </a:r>
            <a:r>
              <a:rPr lang="hu-HU" sz="1600" dirty="0" smtClean="0">
                <a:latin typeface="+mn-lt"/>
              </a:rPr>
              <a:t> </a:t>
            </a:r>
            <a:r>
              <a:rPr lang="hu-HU" sz="1600" dirty="0" err="1" smtClean="0">
                <a:latin typeface="+mn-lt"/>
              </a:rPr>
              <a:t>atlanto-axial</a:t>
            </a:r>
            <a:r>
              <a:rPr lang="hu-HU" sz="1600" dirty="0" err="1" smtClean="0">
                <a:latin typeface="+mn-lt"/>
              </a:rPr>
              <a:t>is</a:t>
            </a:r>
            <a:endParaRPr lang="hu-HU" sz="1600" dirty="0">
              <a:latin typeface="+mn-lt"/>
            </a:endParaRPr>
          </a:p>
          <a:p>
            <a:pPr algn="l"/>
            <a:r>
              <a:rPr lang="hu-HU" sz="1600" dirty="0" smtClean="0">
                <a:latin typeface="+mn-lt"/>
              </a:rPr>
              <a:t>mozgás: </a:t>
            </a:r>
            <a:r>
              <a:rPr lang="hu-HU" sz="1600" dirty="0">
                <a:latin typeface="+mn-lt"/>
              </a:rPr>
              <a:t>fej rotációja („nem” mozdulat</a:t>
            </a:r>
            <a:r>
              <a:rPr lang="hu-HU" sz="1600" dirty="0" smtClean="0">
                <a:latin typeface="+mn-lt"/>
              </a:rPr>
              <a:t>) (függőleges tengely körül)</a:t>
            </a:r>
            <a:endParaRPr lang="hu-HU" altLang="hu-HU" sz="16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4912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548383" y="3136612"/>
            <a:ext cx="19898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CSIGOLYÁK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212275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509" y="0"/>
            <a:ext cx="6142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59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movements tru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009" y="0"/>
            <a:ext cx="5741992" cy="687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25424" y="1089025"/>
            <a:ext cx="5651501" cy="35394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77800" algn="l"/>
                <a:tab pos="355600" algn="l"/>
                <a:tab pos="43053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77800" algn="l"/>
                <a:tab pos="355600" algn="l"/>
                <a:tab pos="43053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77800" algn="l"/>
                <a:tab pos="355600" algn="l"/>
                <a:tab pos="43053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77800" algn="l"/>
                <a:tab pos="355600" algn="l"/>
                <a:tab pos="43053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77800" algn="l"/>
                <a:tab pos="355600" algn="l"/>
                <a:tab pos="43053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  <a:tab pos="355600" algn="l"/>
                <a:tab pos="43053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  <a:tab pos="355600" algn="l"/>
                <a:tab pos="43053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  <a:tab pos="355600" algn="l"/>
                <a:tab pos="43053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  <a:tab pos="355600" algn="l"/>
                <a:tab pos="43053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600" u="sng" dirty="0" smtClean="0">
                <a:latin typeface="+mn-lt"/>
              </a:rPr>
              <a:t>Háti szakasz (legkevésbé mozgékony)</a:t>
            </a:r>
            <a:endParaRPr lang="hu-HU" altLang="hu-HU" sz="1600" u="sng" dirty="0">
              <a:latin typeface="+mn-lt"/>
            </a:endParaRPr>
          </a:p>
          <a:p>
            <a:pPr>
              <a:spcBef>
                <a:spcPct val="0"/>
              </a:spcBef>
              <a:buNone/>
            </a:pPr>
            <a:r>
              <a:rPr lang="hu-HU" sz="1600" dirty="0">
                <a:latin typeface="+mn-lt"/>
              </a:rPr>
              <a:t>ízületi felszínek: </a:t>
            </a:r>
            <a:r>
              <a:rPr lang="hu-HU" sz="1600" dirty="0" err="1" smtClean="0">
                <a:latin typeface="+mn-lt"/>
              </a:rPr>
              <a:t>frontalis</a:t>
            </a:r>
            <a:r>
              <a:rPr lang="hu-HU" sz="1600" dirty="0" smtClean="0">
                <a:latin typeface="+mn-lt"/>
              </a:rPr>
              <a:t> </a:t>
            </a:r>
            <a:r>
              <a:rPr lang="hu-HU" sz="1600" dirty="0">
                <a:latin typeface="+mn-lt"/>
              </a:rPr>
              <a:t>állásúak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sz="1600" dirty="0" smtClean="0">
                <a:latin typeface="+mn-lt"/>
              </a:rPr>
              <a:t>mozgások </a:t>
            </a:r>
            <a:r>
              <a:rPr lang="hu-HU" altLang="hu-HU" sz="1600" dirty="0" smtClean="0">
                <a:latin typeface="+mn-lt"/>
              </a:rPr>
              <a:t>: relatíve kevés</a:t>
            </a:r>
            <a:endParaRPr lang="hu-HU" altLang="hu-HU" sz="16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600" dirty="0">
                <a:latin typeface="+mn-lt"/>
              </a:rPr>
              <a:t>		</a:t>
            </a:r>
            <a:r>
              <a:rPr lang="hu-HU" altLang="hu-HU" sz="1600" dirty="0" err="1" smtClean="0">
                <a:latin typeface="+mn-lt"/>
              </a:rPr>
              <a:t>rotatio</a:t>
            </a:r>
            <a:endParaRPr lang="hu-HU" altLang="hu-HU" sz="16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600" dirty="0">
                <a:latin typeface="+mn-lt"/>
              </a:rPr>
              <a:t>		</a:t>
            </a:r>
            <a:r>
              <a:rPr lang="hu-HU" altLang="hu-HU" sz="1600" dirty="0" err="1" smtClean="0">
                <a:latin typeface="+mn-lt"/>
              </a:rPr>
              <a:t>lateralis</a:t>
            </a:r>
            <a:r>
              <a:rPr lang="hu-HU" altLang="hu-HU" sz="1600" dirty="0" smtClean="0">
                <a:latin typeface="+mn-lt"/>
              </a:rPr>
              <a:t> </a:t>
            </a:r>
            <a:r>
              <a:rPr lang="hu-HU" altLang="hu-HU" sz="1600" dirty="0" err="1" smtClean="0">
                <a:latin typeface="+mn-lt"/>
              </a:rPr>
              <a:t>flexio</a:t>
            </a:r>
            <a:endParaRPr lang="hu-HU" altLang="hu-HU" sz="16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600" dirty="0">
                <a:latin typeface="+mn-lt"/>
              </a:rPr>
              <a:t>	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600" u="sng" dirty="0" smtClean="0">
                <a:latin typeface="+mn-lt"/>
              </a:rPr>
              <a:t>Ágyéki szakasz</a:t>
            </a:r>
            <a:endParaRPr lang="hu-HU" altLang="hu-HU" sz="1600" u="sng" dirty="0">
              <a:latin typeface="+mn-lt"/>
            </a:endParaRPr>
          </a:p>
          <a:p>
            <a:pPr>
              <a:spcBef>
                <a:spcPct val="0"/>
              </a:spcBef>
              <a:buNone/>
            </a:pPr>
            <a:r>
              <a:rPr lang="hu-HU" sz="1600" dirty="0">
                <a:latin typeface="+mn-lt"/>
              </a:rPr>
              <a:t>ízületi felszínek: </a:t>
            </a:r>
            <a:r>
              <a:rPr lang="hu-HU" sz="1600" dirty="0" err="1" smtClean="0">
                <a:latin typeface="+mn-lt"/>
              </a:rPr>
              <a:t>sagittalis</a:t>
            </a:r>
            <a:r>
              <a:rPr lang="hu-HU" sz="1600" dirty="0" smtClean="0">
                <a:latin typeface="+mn-lt"/>
              </a:rPr>
              <a:t> </a:t>
            </a:r>
            <a:r>
              <a:rPr lang="hu-HU" sz="1600" dirty="0">
                <a:latin typeface="+mn-lt"/>
              </a:rPr>
              <a:t>állásúak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sz="1600" dirty="0" smtClean="0">
                <a:latin typeface="+mn-lt"/>
              </a:rPr>
              <a:t>mozgások </a:t>
            </a:r>
            <a:r>
              <a:rPr lang="hu-HU" altLang="hu-HU" sz="1600" dirty="0" smtClean="0">
                <a:latin typeface="+mn-lt"/>
              </a:rPr>
              <a:t>:</a:t>
            </a:r>
            <a:endParaRPr lang="hu-HU" altLang="hu-HU" sz="16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600" dirty="0">
                <a:latin typeface="+mn-lt"/>
              </a:rPr>
              <a:t>		</a:t>
            </a:r>
            <a:r>
              <a:rPr lang="hu-HU" altLang="hu-HU" sz="1600" dirty="0" err="1" smtClean="0">
                <a:latin typeface="+mn-lt"/>
              </a:rPr>
              <a:t>ventralflexio</a:t>
            </a:r>
            <a:r>
              <a:rPr lang="hu-HU" altLang="hu-HU" sz="1600" dirty="0" smtClean="0">
                <a:latin typeface="+mn-lt"/>
              </a:rPr>
              <a:t> és </a:t>
            </a:r>
            <a:r>
              <a:rPr lang="hu-HU" altLang="hu-HU" sz="1600" dirty="0" err="1" smtClean="0">
                <a:latin typeface="+mn-lt"/>
              </a:rPr>
              <a:t>dorsalflexio</a:t>
            </a:r>
            <a:r>
              <a:rPr lang="hu-HU" altLang="hu-HU" sz="1600" dirty="0" smtClean="0">
                <a:latin typeface="+mn-lt"/>
              </a:rPr>
              <a:t> (</a:t>
            </a:r>
            <a:r>
              <a:rPr lang="hu-HU" altLang="hu-HU" sz="1600" dirty="0" err="1" smtClean="0">
                <a:latin typeface="+mn-lt"/>
              </a:rPr>
              <a:t>extensio</a:t>
            </a:r>
            <a:r>
              <a:rPr lang="hu-HU" altLang="hu-HU" sz="1600" dirty="0" smtClean="0">
                <a:latin typeface="+mn-lt"/>
              </a:rPr>
              <a:t>)</a:t>
            </a:r>
            <a:endParaRPr lang="hu-HU" altLang="hu-HU" sz="16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600" dirty="0">
                <a:latin typeface="+mn-lt"/>
              </a:rPr>
              <a:t>		</a:t>
            </a:r>
            <a:r>
              <a:rPr lang="hu-HU" altLang="hu-HU" sz="1600" dirty="0" err="1" smtClean="0">
                <a:latin typeface="+mn-lt"/>
              </a:rPr>
              <a:t>lateralis</a:t>
            </a:r>
            <a:r>
              <a:rPr lang="hu-HU" altLang="hu-HU" sz="1600" dirty="0" smtClean="0">
                <a:latin typeface="+mn-lt"/>
              </a:rPr>
              <a:t> </a:t>
            </a:r>
            <a:r>
              <a:rPr lang="hu-HU" altLang="hu-HU" sz="1600" dirty="0" err="1" smtClean="0">
                <a:latin typeface="+mn-lt"/>
              </a:rPr>
              <a:t>flexio</a:t>
            </a:r>
            <a:endParaRPr lang="hu-HU" altLang="hu-HU" sz="16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endParaRPr lang="hu-HU" altLang="hu-HU" sz="16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600" dirty="0">
                <a:latin typeface="+mn-lt"/>
              </a:rPr>
              <a:t>	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600" dirty="0">
                <a:latin typeface="+mn-lt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01287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b="6666"/>
          <a:stretch/>
        </p:blipFill>
        <p:spPr>
          <a:xfrm>
            <a:off x="251417" y="0"/>
            <a:ext cx="8529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86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132588" y="3136612"/>
            <a:ext cx="19800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HÁTIZMOK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379461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92566" cy="6858000"/>
          </a:xfrm>
          <a:prstGeom prst="rect">
            <a:avLst/>
          </a:prstGeom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914400" y="114300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u-HU" altLang="hu-HU" dirty="0" smtClean="0"/>
              <a:t>Hátizmok</a:t>
            </a:r>
            <a:endParaRPr lang="en-US" altLang="hu-HU" dirty="0" smtClean="0"/>
          </a:p>
        </p:txBody>
      </p:sp>
    </p:spTree>
    <p:extLst>
      <p:ext uri="{BB962C8B-B14F-4D97-AF65-F5344CB8AC3E}">
        <p14:creationId xmlns:p14="http://schemas.microsoft.com/office/powerpoint/2010/main" val="74915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backkk">
            <a:extLst>
              <a:ext uri="{FF2B5EF4-FFF2-40B4-BE49-F238E27FC236}">
                <a16:creationId xmlns:a16="http://schemas.microsoft.com/office/drawing/2014/main" id="{509D4B76-A986-475E-8D4B-A7AC9A7A5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6" y="1130281"/>
            <a:ext cx="3236912" cy="276380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914400" y="114300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u-HU" altLang="hu-HU" dirty="0"/>
              <a:t>Hátizmok</a:t>
            </a:r>
            <a:endParaRPr lang="en-US" altLang="hu-HU" dirty="0" smtClean="0"/>
          </a:p>
        </p:txBody>
      </p:sp>
      <p:sp>
        <p:nvSpPr>
          <p:cNvPr id="4" name="Szövegdoboz 3"/>
          <p:cNvSpPr txBox="1"/>
          <p:nvPr/>
        </p:nvSpPr>
        <p:spPr>
          <a:xfrm>
            <a:off x="247650" y="114300"/>
            <a:ext cx="327134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u="sng" dirty="0" smtClean="0"/>
              <a:t>Felszínes </a:t>
            </a:r>
            <a:r>
              <a:rPr lang="hu-HU" u="sng" dirty="0" smtClean="0"/>
              <a:t>(</a:t>
            </a:r>
            <a:r>
              <a:rPr lang="hu-HU" u="sng" dirty="0" err="1" smtClean="0"/>
              <a:t>extrinsic</a:t>
            </a:r>
            <a:r>
              <a:rPr lang="hu-HU" u="sng" dirty="0" smtClean="0"/>
              <a:t>) </a:t>
            </a:r>
            <a:r>
              <a:rPr lang="hu-HU" u="sng" dirty="0" smtClean="0"/>
              <a:t>hátizmok</a:t>
            </a:r>
            <a:endParaRPr lang="hu-HU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m. </a:t>
            </a:r>
            <a:r>
              <a:rPr lang="hu-HU" dirty="0" err="1" smtClean="0"/>
              <a:t>trapezius</a:t>
            </a: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m. </a:t>
            </a:r>
            <a:r>
              <a:rPr lang="hu-HU" dirty="0" err="1" smtClean="0"/>
              <a:t>latissimus</a:t>
            </a:r>
            <a:r>
              <a:rPr lang="hu-HU" dirty="0" smtClean="0"/>
              <a:t> </a:t>
            </a:r>
            <a:r>
              <a:rPr lang="hu-HU" dirty="0" err="1" smtClean="0"/>
              <a:t>dorsi</a:t>
            </a: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m. </a:t>
            </a:r>
            <a:r>
              <a:rPr lang="hu-HU" dirty="0" err="1" smtClean="0"/>
              <a:t>levator</a:t>
            </a:r>
            <a:r>
              <a:rPr lang="hu-HU" dirty="0" smtClean="0"/>
              <a:t> </a:t>
            </a:r>
            <a:r>
              <a:rPr lang="hu-HU" dirty="0" err="1" smtClean="0"/>
              <a:t>scapulae</a:t>
            </a: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m. </a:t>
            </a:r>
            <a:r>
              <a:rPr lang="hu-HU" dirty="0" err="1" smtClean="0"/>
              <a:t>serratus</a:t>
            </a:r>
            <a:r>
              <a:rPr lang="hu-HU" dirty="0" smtClean="0"/>
              <a:t> </a:t>
            </a:r>
            <a:r>
              <a:rPr lang="hu-HU" dirty="0" err="1" smtClean="0"/>
              <a:t>posterior</a:t>
            </a:r>
            <a:r>
              <a:rPr lang="hu-HU" dirty="0" smtClean="0"/>
              <a:t> </a:t>
            </a:r>
            <a:r>
              <a:rPr lang="hu-HU" dirty="0" err="1" smtClean="0"/>
              <a:t>superior</a:t>
            </a: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m. </a:t>
            </a:r>
            <a:r>
              <a:rPr lang="hu-HU" dirty="0" err="1" smtClean="0"/>
              <a:t>serratus</a:t>
            </a:r>
            <a:r>
              <a:rPr lang="hu-HU" dirty="0" smtClean="0"/>
              <a:t> </a:t>
            </a:r>
            <a:r>
              <a:rPr lang="hu-HU" dirty="0" err="1" smtClean="0"/>
              <a:t>posterior</a:t>
            </a:r>
            <a:r>
              <a:rPr lang="hu-HU" dirty="0" smtClean="0"/>
              <a:t> </a:t>
            </a:r>
            <a:r>
              <a:rPr lang="hu-HU" dirty="0" err="1" smtClean="0"/>
              <a:t>inferior</a:t>
            </a: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m. </a:t>
            </a:r>
            <a:r>
              <a:rPr lang="hu-HU" dirty="0" err="1" smtClean="0"/>
              <a:t>rhomboideus</a:t>
            </a:r>
            <a:r>
              <a:rPr lang="hu-HU" dirty="0" smtClean="0"/>
              <a:t> </a:t>
            </a:r>
            <a:r>
              <a:rPr lang="hu-HU" dirty="0" smtClean="0"/>
              <a:t>major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m. </a:t>
            </a:r>
            <a:r>
              <a:rPr lang="hu-HU" dirty="0" err="1" smtClean="0"/>
              <a:t>rhomboideus</a:t>
            </a:r>
            <a:r>
              <a:rPr lang="hu-HU" dirty="0" smtClean="0"/>
              <a:t> </a:t>
            </a:r>
            <a:r>
              <a:rPr lang="hu-HU" dirty="0" smtClean="0"/>
              <a:t>minor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164478" y="2609508"/>
            <a:ext cx="358341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u="sng" dirty="0" smtClean="0"/>
              <a:t>Mély </a:t>
            </a:r>
            <a:r>
              <a:rPr lang="hu-HU" u="sng" dirty="0" smtClean="0"/>
              <a:t>(</a:t>
            </a:r>
            <a:r>
              <a:rPr lang="hu-HU" u="sng" dirty="0" err="1" smtClean="0"/>
              <a:t>intrinsic</a:t>
            </a:r>
            <a:r>
              <a:rPr lang="hu-HU" u="sng" dirty="0" smtClean="0"/>
              <a:t>, autochton) hátizmok</a:t>
            </a:r>
            <a:endParaRPr lang="hu-HU" u="sng" dirty="0" smtClean="0"/>
          </a:p>
          <a:p>
            <a:r>
              <a:rPr lang="hu-HU" dirty="0" err="1" smtClean="0"/>
              <a:t>medialis</a:t>
            </a:r>
            <a:r>
              <a:rPr lang="hu-HU" dirty="0" smtClean="0"/>
              <a:t> köteg</a:t>
            </a: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m. </a:t>
            </a:r>
            <a:r>
              <a:rPr lang="hu-HU" dirty="0" err="1" smtClean="0"/>
              <a:t>spinalis</a:t>
            </a: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mm. </a:t>
            </a:r>
            <a:r>
              <a:rPr lang="hu-HU" dirty="0" err="1" smtClean="0"/>
              <a:t>interspinales</a:t>
            </a: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mm. </a:t>
            </a:r>
            <a:r>
              <a:rPr lang="hu-HU" dirty="0" err="1" smtClean="0"/>
              <a:t>transversospinales</a:t>
            </a:r>
            <a:endParaRPr lang="hu-HU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semispinalis</a:t>
            </a:r>
            <a:r>
              <a:rPr lang="hu-HU" dirty="0" smtClean="0"/>
              <a:t> (</a:t>
            </a:r>
            <a:r>
              <a:rPr lang="hu-HU" dirty="0" smtClean="0"/>
              <a:t>5-7)</a:t>
            </a:r>
            <a:endParaRPr lang="hu-HU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multifidus</a:t>
            </a:r>
            <a:r>
              <a:rPr lang="hu-HU" dirty="0" smtClean="0"/>
              <a:t> (3-4)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rotatores</a:t>
            </a:r>
            <a:r>
              <a:rPr lang="hu-HU" dirty="0" smtClean="0"/>
              <a:t> (1-2)</a:t>
            </a:r>
          </a:p>
          <a:p>
            <a:r>
              <a:rPr lang="hu-HU" dirty="0" err="1" smtClean="0"/>
              <a:t>lateralis</a:t>
            </a:r>
            <a:r>
              <a:rPr lang="hu-HU" dirty="0" smtClean="0"/>
              <a:t> köteg </a:t>
            </a:r>
            <a:r>
              <a:rPr lang="hu-HU" dirty="0" err="1" smtClean="0"/>
              <a:t>tract</a:t>
            </a: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m. </a:t>
            </a:r>
            <a:r>
              <a:rPr lang="hu-HU" dirty="0" err="1" smtClean="0"/>
              <a:t>splenius</a:t>
            </a:r>
            <a:r>
              <a:rPr lang="hu-HU" dirty="0" smtClean="0"/>
              <a:t> </a:t>
            </a:r>
            <a:r>
              <a:rPr lang="hu-HU" dirty="0" err="1" smtClean="0"/>
              <a:t>capitis</a:t>
            </a:r>
            <a:r>
              <a:rPr lang="hu-HU" dirty="0" smtClean="0"/>
              <a:t> </a:t>
            </a:r>
            <a:r>
              <a:rPr lang="hu-HU" dirty="0" smtClean="0"/>
              <a:t>et </a:t>
            </a:r>
            <a:r>
              <a:rPr lang="hu-HU" dirty="0" err="1" smtClean="0"/>
              <a:t>cervicis</a:t>
            </a: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m. </a:t>
            </a:r>
            <a:r>
              <a:rPr lang="hu-HU" dirty="0" err="1" smtClean="0"/>
              <a:t>longissimus</a:t>
            </a: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m. </a:t>
            </a:r>
            <a:r>
              <a:rPr lang="hu-HU" dirty="0" err="1" smtClean="0"/>
              <a:t>iliocostalis</a:t>
            </a: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mm. </a:t>
            </a:r>
            <a:r>
              <a:rPr lang="hu-HU" dirty="0" err="1" smtClean="0"/>
              <a:t>levatores</a:t>
            </a:r>
            <a:r>
              <a:rPr lang="hu-HU" dirty="0" smtClean="0"/>
              <a:t> </a:t>
            </a:r>
            <a:r>
              <a:rPr lang="hu-HU" dirty="0" err="1" smtClean="0"/>
              <a:t>costarum</a:t>
            </a: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mm. </a:t>
            </a:r>
            <a:r>
              <a:rPr lang="hu-HU" dirty="0" err="1" smtClean="0"/>
              <a:t>intertransversarii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4187826" y="5010165"/>
            <a:ext cx="48101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u="sng" dirty="0" err="1" smtClean="0"/>
              <a:t>Regio</a:t>
            </a:r>
            <a:r>
              <a:rPr lang="hu-HU" u="sng" dirty="0" smtClean="0"/>
              <a:t> </a:t>
            </a:r>
            <a:r>
              <a:rPr lang="hu-HU" u="sng" dirty="0" err="1" smtClean="0"/>
              <a:t>nuchae</a:t>
            </a:r>
            <a:r>
              <a:rPr lang="hu-HU" u="sng" dirty="0" smtClean="0"/>
              <a:t>, mm. </a:t>
            </a:r>
            <a:r>
              <a:rPr lang="hu-HU" u="sng" dirty="0" err="1" smtClean="0"/>
              <a:t>suboccipitales</a:t>
            </a:r>
            <a:endParaRPr lang="hu-HU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m. </a:t>
            </a:r>
            <a:r>
              <a:rPr lang="hu-HU" dirty="0" err="1" smtClean="0"/>
              <a:t>rectus</a:t>
            </a:r>
            <a:r>
              <a:rPr lang="hu-HU" dirty="0" smtClean="0"/>
              <a:t> </a:t>
            </a:r>
            <a:r>
              <a:rPr lang="hu-HU" dirty="0" err="1" smtClean="0"/>
              <a:t>capitis</a:t>
            </a:r>
            <a:r>
              <a:rPr lang="hu-HU" dirty="0" smtClean="0"/>
              <a:t> </a:t>
            </a:r>
            <a:r>
              <a:rPr lang="hu-HU" dirty="0" err="1" smtClean="0"/>
              <a:t>posterior</a:t>
            </a:r>
            <a:r>
              <a:rPr lang="hu-HU" dirty="0" smtClean="0"/>
              <a:t> major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m. </a:t>
            </a:r>
            <a:r>
              <a:rPr lang="hu-HU" dirty="0" err="1" smtClean="0"/>
              <a:t>rectus</a:t>
            </a:r>
            <a:r>
              <a:rPr lang="hu-HU" dirty="0" smtClean="0"/>
              <a:t> </a:t>
            </a:r>
            <a:r>
              <a:rPr lang="hu-HU" dirty="0" err="1" smtClean="0"/>
              <a:t>capitis</a:t>
            </a:r>
            <a:r>
              <a:rPr lang="hu-HU" dirty="0" smtClean="0"/>
              <a:t> </a:t>
            </a:r>
            <a:r>
              <a:rPr lang="hu-HU" dirty="0" err="1" smtClean="0"/>
              <a:t>posterior</a:t>
            </a:r>
            <a:r>
              <a:rPr lang="hu-HU" dirty="0" smtClean="0"/>
              <a:t> minor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m. </a:t>
            </a:r>
            <a:r>
              <a:rPr lang="hu-HU" dirty="0" err="1" smtClean="0"/>
              <a:t>obliquus</a:t>
            </a:r>
            <a:r>
              <a:rPr lang="hu-HU" dirty="0" smtClean="0"/>
              <a:t> </a:t>
            </a:r>
            <a:r>
              <a:rPr lang="hu-HU" dirty="0" err="1" smtClean="0"/>
              <a:t>capitis</a:t>
            </a:r>
            <a:r>
              <a:rPr lang="hu-HU" dirty="0" smtClean="0"/>
              <a:t> </a:t>
            </a:r>
            <a:r>
              <a:rPr lang="hu-HU" dirty="0" err="1" smtClean="0"/>
              <a:t>superior</a:t>
            </a: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m. </a:t>
            </a:r>
            <a:r>
              <a:rPr lang="hu-HU" dirty="0" err="1" smtClean="0"/>
              <a:t>obliquus</a:t>
            </a:r>
            <a:r>
              <a:rPr lang="hu-HU" dirty="0" smtClean="0"/>
              <a:t> </a:t>
            </a:r>
            <a:r>
              <a:rPr lang="hu-HU" dirty="0" err="1" smtClean="0"/>
              <a:t>capitis</a:t>
            </a:r>
            <a:r>
              <a:rPr lang="hu-HU" dirty="0" smtClean="0"/>
              <a:t> </a:t>
            </a:r>
            <a:r>
              <a:rPr lang="hu-HU" dirty="0" err="1" smtClean="0"/>
              <a:t>inferior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4248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hu-HU" dirty="0" smtClean="0"/>
              <a:t>Sulcus </a:t>
            </a:r>
            <a:r>
              <a:rPr lang="en-US" altLang="hu-HU" dirty="0" err="1" smtClean="0"/>
              <a:t>dorsi</a:t>
            </a:r>
            <a:endParaRPr lang="en-US" altLang="hu-HU" dirty="0" smtClean="0"/>
          </a:p>
        </p:txBody>
      </p:sp>
      <p:pic>
        <p:nvPicPr>
          <p:cNvPr id="31747" name="Picture 5" descr="lumbalis km cop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8138" y="1600200"/>
            <a:ext cx="5926137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8" name="Text Box 7"/>
          <p:cNvSpPr txBox="1">
            <a:spLocks noChangeArrowheads="1"/>
          </p:cNvSpPr>
          <p:nvPr/>
        </p:nvSpPr>
        <p:spPr bwMode="auto">
          <a:xfrm>
            <a:off x="0" y="2670175"/>
            <a:ext cx="2235200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dirty="0" err="1" smtClean="0"/>
              <a:t>Fascia</a:t>
            </a:r>
            <a:r>
              <a:rPr lang="hu-HU" altLang="hu-HU" dirty="0" smtClean="0"/>
              <a:t> t</a:t>
            </a:r>
            <a:r>
              <a:rPr lang="en-US" altLang="hu-HU" dirty="0" err="1" smtClean="0"/>
              <a:t>horaco</a:t>
            </a:r>
            <a:r>
              <a:rPr lang="hu-HU" altLang="hu-HU" dirty="0" err="1" smtClean="0"/>
              <a:t>lumbalis</a:t>
            </a:r>
            <a:r>
              <a:rPr lang="hu-HU" altLang="hu-HU" dirty="0" smtClean="0"/>
              <a:t> (mély réteg)</a:t>
            </a:r>
            <a:endParaRPr lang="en-US" altLang="hu-HU" dirty="0"/>
          </a:p>
        </p:txBody>
      </p:sp>
      <p:sp>
        <p:nvSpPr>
          <p:cNvPr id="31749" name="Text Box 8"/>
          <p:cNvSpPr txBox="1">
            <a:spLocks noChangeArrowheads="1"/>
          </p:cNvSpPr>
          <p:nvPr/>
        </p:nvSpPr>
        <p:spPr bwMode="auto">
          <a:xfrm>
            <a:off x="122238" y="5664498"/>
            <a:ext cx="2235200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dirty="0" err="1"/>
              <a:t>Fascia</a:t>
            </a:r>
            <a:r>
              <a:rPr lang="hu-HU" altLang="hu-HU" dirty="0"/>
              <a:t> t</a:t>
            </a:r>
            <a:r>
              <a:rPr lang="en-US" altLang="hu-HU" dirty="0" err="1"/>
              <a:t>horaco</a:t>
            </a:r>
            <a:r>
              <a:rPr lang="hu-HU" altLang="hu-HU" dirty="0" err="1"/>
              <a:t>lumbalis</a:t>
            </a:r>
            <a:r>
              <a:rPr lang="hu-HU" altLang="hu-HU" dirty="0"/>
              <a:t> </a:t>
            </a:r>
            <a:r>
              <a:rPr lang="hu-HU" altLang="hu-HU" dirty="0" smtClean="0"/>
              <a:t>(felszínes </a:t>
            </a:r>
            <a:r>
              <a:rPr lang="hu-HU" altLang="hu-HU" dirty="0"/>
              <a:t>réteg)</a:t>
            </a:r>
            <a:endParaRPr lang="en-US" altLang="hu-HU" dirty="0"/>
          </a:p>
        </p:txBody>
      </p:sp>
      <p:sp>
        <p:nvSpPr>
          <p:cNvPr id="31750" name="Line 9"/>
          <p:cNvSpPr>
            <a:spLocks noChangeShapeType="1"/>
          </p:cNvSpPr>
          <p:nvPr/>
        </p:nvSpPr>
        <p:spPr bwMode="auto">
          <a:xfrm>
            <a:off x="1698625" y="3309938"/>
            <a:ext cx="493713" cy="1030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1751" name="Line 10"/>
          <p:cNvSpPr>
            <a:spLocks noChangeShapeType="1"/>
          </p:cNvSpPr>
          <p:nvPr/>
        </p:nvSpPr>
        <p:spPr bwMode="auto">
          <a:xfrm>
            <a:off x="2176463" y="3294063"/>
            <a:ext cx="755650" cy="625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1752" name="Line 11"/>
          <p:cNvSpPr>
            <a:spLocks noChangeShapeType="1"/>
          </p:cNvSpPr>
          <p:nvPr/>
        </p:nvSpPr>
        <p:spPr bwMode="auto">
          <a:xfrm flipV="1">
            <a:off x="1973263" y="5384800"/>
            <a:ext cx="493712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1753" name="Line 12"/>
          <p:cNvSpPr>
            <a:spLocks noChangeShapeType="1"/>
          </p:cNvSpPr>
          <p:nvPr/>
        </p:nvSpPr>
        <p:spPr bwMode="auto">
          <a:xfrm flipV="1">
            <a:off x="2220913" y="5661025"/>
            <a:ext cx="1233487" cy="260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1754" name="Oval 13"/>
          <p:cNvSpPr>
            <a:spLocks noChangeArrowheads="1"/>
          </p:cNvSpPr>
          <p:nvPr/>
        </p:nvSpPr>
        <p:spPr bwMode="auto">
          <a:xfrm>
            <a:off x="4602163" y="3802063"/>
            <a:ext cx="2509837" cy="1741487"/>
          </a:xfrm>
          <a:prstGeom prst="ellipse">
            <a:avLst/>
          </a:prstGeom>
          <a:solidFill>
            <a:srgbClr val="FFFF00">
              <a:alpha val="30196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96056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950" y="1023938"/>
            <a:ext cx="4365625" cy="571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11" name="AutoShape 7"/>
          <p:cNvSpPr>
            <a:spLocks/>
          </p:cNvSpPr>
          <p:nvPr/>
        </p:nvSpPr>
        <p:spPr bwMode="auto">
          <a:xfrm>
            <a:off x="6218238" y="5349875"/>
            <a:ext cx="1987550" cy="609600"/>
          </a:xfrm>
          <a:prstGeom prst="callout1">
            <a:avLst>
              <a:gd name="adj1" fmla="val 18750"/>
              <a:gd name="adj2" fmla="val -3833"/>
              <a:gd name="adj3" fmla="val -72917"/>
              <a:gd name="adj4" fmla="val -89537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1800">
                <a:solidFill>
                  <a:schemeClr val="tx1"/>
                </a:solidFill>
              </a:rPr>
              <a:t>Proc. spinosus</a:t>
            </a:r>
          </a:p>
        </p:txBody>
      </p:sp>
      <p:sp>
        <p:nvSpPr>
          <p:cNvPr id="47112" name="AutoShape 8"/>
          <p:cNvSpPr>
            <a:spLocks/>
          </p:cNvSpPr>
          <p:nvPr/>
        </p:nvSpPr>
        <p:spPr bwMode="auto">
          <a:xfrm>
            <a:off x="792163" y="1692275"/>
            <a:ext cx="1987550" cy="609600"/>
          </a:xfrm>
          <a:prstGeom prst="callout1">
            <a:avLst>
              <a:gd name="adj1" fmla="val 18750"/>
              <a:gd name="adj2" fmla="val 103833"/>
              <a:gd name="adj3" fmla="val 164583"/>
              <a:gd name="adj4" fmla="val 15663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hu-HU" altLang="hu-HU" sz="1800">
                <a:solidFill>
                  <a:schemeClr val="tx1"/>
                </a:solidFill>
              </a:rPr>
              <a:t>M. trapezius</a:t>
            </a:r>
          </a:p>
        </p:txBody>
      </p:sp>
      <p:sp>
        <p:nvSpPr>
          <p:cNvPr id="47113" name="AutoShape 9"/>
          <p:cNvSpPr>
            <a:spLocks/>
          </p:cNvSpPr>
          <p:nvPr/>
        </p:nvSpPr>
        <p:spPr bwMode="auto">
          <a:xfrm>
            <a:off x="801688" y="5172075"/>
            <a:ext cx="1987550" cy="609600"/>
          </a:xfrm>
          <a:prstGeom prst="callout1">
            <a:avLst>
              <a:gd name="adj1" fmla="val 18750"/>
              <a:gd name="adj2" fmla="val 103833"/>
              <a:gd name="adj3" fmla="val -89583"/>
              <a:gd name="adj4" fmla="val 150398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hu-HU" altLang="hu-HU" sz="1800">
                <a:solidFill>
                  <a:schemeClr val="tx1"/>
                </a:solidFill>
              </a:rPr>
              <a:t>M. latissimus dorsi</a:t>
            </a:r>
          </a:p>
        </p:txBody>
      </p:sp>
      <p:sp>
        <p:nvSpPr>
          <p:cNvPr id="47114" name="AutoShape 10"/>
          <p:cNvSpPr>
            <a:spLocks/>
          </p:cNvSpPr>
          <p:nvPr/>
        </p:nvSpPr>
        <p:spPr bwMode="auto">
          <a:xfrm>
            <a:off x="5710238" y="1209675"/>
            <a:ext cx="2584450" cy="609600"/>
          </a:xfrm>
          <a:prstGeom prst="callout1">
            <a:avLst>
              <a:gd name="adj1" fmla="val 18750"/>
              <a:gd name="adj2" fmla="val -2949"/>
              <a:gd name="adj3" fmla="val 204167"/>
              <a:gd name="adj4" fmla="val -49204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1800">
                <a:solidFill>
                  <a:schemeClr val="tx1"/>
                </a:solidFill>
              </a:rPr>
              <a:t>Vertebra prominens, proc. spinosus</a:t>
            </a:r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>
          <a:xfrm>
            <a:off x="914400" y="114300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u-HU" altLang="hu-HU" dirty="0"/>
              <a:t>Hátizmok</a:t>
            </a:r>
            <a:endParaRPr lang="en-US" altLang="hu-HU" dirty="0" smtClean="0"/>
          </a:p>
        </p:txBody>
      </p:sp>
    </p:spTree>
    <p:extLst>
      <p:ext uri="{BB962C8B-B14F-4D97-AF65-F5344CB8AC3E}">
        <p14:creationId xmlns:p14="http://schemas.microsoft.com/office/powerpoint/2010/main" val="21821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025" y="1011238"/>
            <a:ext cx="4329113" cy="572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4" name="AutoShape 7"/>
          <p:cNvSpPr>
            <a:spLocks/>
          </p:cNvSpPr>
          <p:nvPr/>
        </p:nvSpPr>
        <p:spPr bwMode="auto">
          <a:xfrm>
            <a:off x="6478588" y="3914775"/>
            <a:ext cx="1987550" cy="609600"/>
          </a:xfrm>
          <a:prstGeom prst="callout1">
            <a:avLst>
              <a:gd name="adj1" fmla="val 18750"/>
              <a:gd name="adj2" fmla="val -3833"/>
              <a:gd name="adj3" fmla="val -150000"/>
              <a:gd name="adj4" fmla="val -85384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1800">
                <a:solidFill>
                  <a:schemeClr val="tx1"/>
                </a:solidFill>
              </a:rPr>
              <a:t>M. rhomboideus major</a:t>
            </a:r>
          </a:p>
        </p:txBody>
      </p:sp>
      <p:sp>
        <p:nvSpPr>
          <p:cNvPr id="48135" name="AutoShape 8"/>
          <p:cNvSpPr>
            <a:spLocks/>
          </p:cNvSpPr>
          <p:nvPr/>
        </p:nvSpPr>
        <p:spPr bwMode="auto">
          <a:xfrm>
            <a:off x="1014413" y="1349375"/>
            <a:ext cx="1987550" cy="609600"/>
          </a:xfrm>
          <a:prstGeom prst="callout1">
            <a:avLst>
              <a:gd name="adj1" fmla="val 18750"/>
              <a:gd name="adj2" fmla="val 103833"/>
              <a:gd name="adj3" fmla="val 79167"/>
              <a:gd name="adj4" fmla="val 163977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hu-HU" altLang="hu-HU" sz="1800" dirty="0">
                <a:solidFill>
                  <a:schemeClr val="tx1"/>
                </a:solidFill>
              </a:rPr>
              <a:t>M. </a:t>
            </a:r>
            <a:r>
              <a:rPr lang="hu-HU" altLang="hu-HU" sz="1800" dirty="0" err="1">
                <a:solidFill>
                  <a:schemeClr val="tx1"/>
                </a:solidFill>
              </a:rPr>
              <a:t>splenius</a:t>
            </a:r>
            <a:r>
              <a:rPr lang="hu-HU" altLang="hu-HU" sz="1800" dirty="0">
                <a:solidFill>
                  <a:schemeClr val="tx1"/>
                </a:solidFill>
              </a:rPr>
              <a:t> </a:t>
            </a:r>
            <a:r>
              <a:rPr lang="hu-HU" altLang="hu-HU" sz="1800" dirty="0" err="1">
                <a:solidFill>
                  <a:schemeClr val="tx1"/>
                </a:solidFill>
              </a:rPr>
              <a:t>capitis</a:t>
            </a:r>
            <a:endParaRPr lang="hu-HU" altLang="hu-HU" sz="1800" dirty="0">
              <a:solidFill>
                <a:schemeClr val="tx1"/>
              </a:solidFill>
            </a:endParaRPr>
          </a:p>
        </p:txBody>
      </p:sp>
      <p:sp>
        <p:nvSpPr>
          <p:cNvPr id="48136" name="AutoShape 9"/>
          <p:cNvSpPr>
            <a:spLocks/>
          </p:cNvSpPr>
          <p:nvPr/>
        </p:nvSpPr>
        <p:spPr bwMode="auto">
          <a:xfrm>
            <a:off x="5637213" y="1476375"/>
            <a:ext cx="2330450" cy="609600"/>
          </a:xfrm>
          <a:prstGeom prst="callout1">
            <a:avLst>
              <a:gd name="adj1" fmla="val 18750"/>
              <a:gd name="adj2" fmla="val -3269"/>
              <a:gd name="adj3" fmla="val 122917"/>
              <a:gd name="adj4" fmla="val -31269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1800">
                <a:solidFill>
                  <a:schemeClr val="tx1"/>
                </a:solidFill>
              </a:rPr>
              <a:t>M. levator scapulae</a:t>
            </a:r>
          </a:p>
        </p:txBody>
      </p:sp>
      <p:sp>
        <p:nvSpPr>
          <p:cNvPr id="48137" name="AutoShape 10"/>
          <p:cNvSpPr>
            <a:spLocks/>
          </p:cNvSpPr>
          <p:nvPr/>
        </p:nvSpPr>
        <p:spPr bwMode="auto">
          <a:xfrm>
            <a:off x="6691313" y="3000375"/>
            <a:ext cx="1987550" cy="609600"/>
          </a:xfrm>
          <a:prstGeom prst="callout1">
            <a:avLst>
              <a:gd name="adj1" fmla="val 18750"/>
              <a:gd name="adj2" fmla="val -3833"/>
              <a:gd name="adj3" fmla="val -97917"/>
              <a:gd name="adj4" fmla="val -93532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1800">
                <a:solidFill>
                  <a:schemeClr val="tx1"/>
                </a:solidFill>
              </a:rPr>
              <a:t>M. rhomboideus minor</a:t>
            </a:r>
          </a:p>
        </p:txBody>
      </p:sp>
      <p:sp>
        <p:nvSpPr>
          <p:cNvPr id="48138" name="AutoShape 11"/>
          <p:cNvSpPr>
            <a:spLocks/>
          </p:cNvSpPr>
          <p:nvPr/>
        </p:nvSpPr>
        <p:spPr bwMode="auto">
          <a:xfrm>
            <a:off x="6332538" y="5092700"/>
            <a:ext cx="1987550" cy="609600"/>
          </a:xfrm>
          <a:prstGeom prst="callout1">
            <a:avLst>
              <a:gd name="adj1" fmla="val 18750"/>
              <a:gd name="adj2" fmla="val -3833"/>
              <a:gd name="adj3" fmla="val -131250"/>
              <a:gd name="adj4" fmla="val -54231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1800">
                <a:solidFill>
                  <a:schemeClr val="tx1"/>
                </a:solidFill>
              </a:rPr>
              <a:t>M. latissimus dorsi</a:t>
            </a: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>
          <a:xfrm>
            <a:off x="914400" y="114300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u-HU" altLang="hu-HU" dirty="0"/>
              <a:t>Hátizmok</a:t>
            </a:r>
            <a:endParaRPr lang="en-US" altLang="hu-HU" dirty="0" smtClean="0"/>
          </a:p>
        </p:txBody>
      </p:sp>
      <p:sp>
        <p:nvSpPr>
          <p:cNvPr id="14" name="AutoShape 8"/>
          <p:cNvSpPr>
            <a:spLocks/>
          </p:cNvSpPr>
          <p:nvPr/>
        </p:nvSpPr>
        <p:spPr bwMode="auto">
          <a:xfrm>
            <a:off x="0" y="2085975"/>
            <a:ext cx="2530475" cy="609600"/>
          </a:xfrm>
          <a:prstGeom prst="callout1">
            <a:avLst>
              <a:gd name="adj1" fmla="val 18750"/>
              <a:gd name="adj2" fmla="val 103833"/>
              <a:gd name="adj3" fmla="val 79167"/>
              <a:gd name="adj4" fmla="val 163977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hu-HU" altLang="hu-HU" sz="1800" dirty="0" smtClean="0">
                <a:solidFill>
                  <a:schemeClr val="tx1"/>
                </a:solidFill>
              </a:rPr>
              <a:t>M. </a:t>
            </a:r>
            <a:r>
              <a:rPr lang="hu-HU" altLang="hu-HU" sz="1800" dirty="0" err="1" smtClean="0">
                <a:solidFill>
                  <a:schemeClr val="tx1"/>
                </a:solidFill>
              </a:rPr>
              <a:t>serratus</a:t>
            </a:r>
            <a:r>
              <a:rPr lang="hu-HU" altLang="hu-HU" sz="1800" dirty="0" smtClean="0">
                <a:solidFill>
                  <a:schemeClr val="tx1"/>
                </a:solidFill>
              </a:rPr>
              <a:t> post. </a:t>
            </a:r>
            <a:r>
              <a:rPr lang="hu-HU" altLang="hu-HU" sz="1800" dirty="0" err="1" smtClean="0">
                <a:solidFill>
                  <a:schemeClr val="tx1"/>
                </a:solidFill>
              </a:rPr>
              <a:t>sup</a:t>
            </a:r>
            <a:r>
              <a:rPr lang="hu-HU" altLang="hu-HU" sz="1800" dirty="0" smtClean="0">
                <a:solidFill>
                  <a:schemeClr val="tx1"/>
                </a:solidFill>
              </a:rPr>
              <a:t>.</a:t>
            </a:r>
            <a:endParaRPr lang="hu-HU" altLang="hu-HU" sz="1800" dirty="0">
              <a:solidFill>
                <a:schemeClr val="tx1"/>
              </a:solidFill>
            </a:endParaRPr>
          </a:p>
        </p:txBody>
      </p:sp>
      <p:sp>
        <p:nvSpPr>
          <p:cNvPr id="15" name="AutoShape 8"/>
          <p:cNvSpPr>
            <a:spLocks/>
          </p:cNvSpPr>
          <p:nvPr/>
        </p:nvSpPr>
        <p:spPr bwMode="auto">
          <a:xfrm>
            <a:off x="352425" y="3872706"/>
            <a:ext cx="2309019" cy="609600"/>
          </a:xfrm>
          <a:prstGeom prst="callout1">
            <a:avLst>
              <a:gd name="adj1" fmla="val 18750"/>
              <a:gd name="adj2" fmla="val 103833"/>
              <a:gd name="adj3" fmla="val 79167"/>
              <a:gd name="adj4" fmla="val 163977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hu-HU" altLang="hu-HU" sz="1800" dirty="0">
                <a:solidFill>
                  <a:schemeClr val="tx1"/>
                </a:solidFill>
              </a:rPr>
              <a:t>M. </a:t>
            </a:r>
            <a:r>
              <a:rPr lang="hu-HU" altLang="hu-HU" sz="1800" dirty="0" err="1">
                <a:solidFill>
                  <a:schemeClr val="tx1"/>
                </a:solidFill>
              </a:rPr>
              <a:t>serratus</a:t>
            </a:r>
            <a:r>
              <a:rPr lang="hu-HU" altLang="hu-HU" sz="1800" dirty="0">
                <a:solidFill>
                  <a:schemeClr val="tx1"/>
                </a:solidFill>
              </a:rPr>
              <a:t> post</a:t>
            </a:r>
            <a:r>
              <a:rPr lang="hu-HU" altLang="hu-HU" sz="1800" dirty="0" smtClean="0">
                <a:solidFill>
                  <a:schemeClr val="tx1"/>
                </a:solidFill>
              </a:rPr>
              <a:t>. </a:t>
            </a:r>
            <a:r>
              <a:rPr lang="hu-HU" altLang="hu-HU" sz="1800" dirty="0" err="1" smtClean="0">
                <a:solidFill>
                  <a:schemeClr val="tx1"/>
                </a:solidFill>
              </a:rPr>
              <a:t>inf</a:t>
            </a:r>
            <a:endParaRPr lang="hu-HU" altLang="hu-H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85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ábláza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564750"/>
              </p:ext>
            </p:extLst>
          </p:nvPr>
        </p:nvGraphicFramePr>
        <p:xfrm>
          <a:off x="138456" y="185113"/>
          <a:ext cx="8798154" cy="6700914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030468">
                  <a:extLst>
                    <a:ext uri="{9D8B030D-6E8A-4147-A177-3AD203B41FA5}">
                      <a16:colId xmlns:a16="http://schemas.microsoft.com/office/drawing/2014/main" val="1464775304"/>
                    </a:ext>
                  </a:extLst>
                </a:gridCol>
                <a:gridCol w="1493310">
                  <a:extLst>
                    <a:ext uri="{9D8B030D-6E8A-4147-A177-3AD203B41FA5}">
                      <a16:colId xmlns:a16="http://schemas.microsoft.com/office/drawing/2014/main" val="2436003304"/>
                    </a:ext>
                  </a:extLst>
                </a:gridCol>
                <a:gridCol w="2444443">
                  <a:extLst>
                    <a:ext uri="{9D8B030D-6E8A-4147-A177-3AD203B41FA5}">
                      <a16:colId xmlns:a16="http://schemas.microsoft.com/office/drawing/2014/main" val="494444205"/>
                    </a:ext>
                  </a:extLst>
                </a:gridCol>
                <a:gridCol w="2445017">
                  <a:extLst>
                    <a:ext uri="{9D8B030D-6E8A-4147-A177-3AD203B41FA5}">
                      <a16:colId xmlns:a16="http://schemas.microsoft.com/office/drawing/2014/main" val="599016511"/>
                    </a:ext>
                  </a:extLst>
                </a:gridCol>
                <a:gridCol w="1384916">
                  <a:extLst>
                    <a:ext uri="{9D8B030D-6E8A-4147-A177-3AD203B41FA5}">
                      <a16:colId xmlns:a16="http://schemas.microsoft.com/office/drawing/2014/main" val="2133190973"/>
                    </a:ext>
                  </a:extLst>
                </a:gridCol>
              </a:tblGrid>
              <a:tr h="1961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csoport</a:t>
                      </a:r>
                      <a:endParaRPr lang="hu-H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név</a:t>
                      </a:r>
                      <a:endParaRPr lang="hu-H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eredés</a:t>
                      </a:r>
                      <a:endParaRPr lang="hu-H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tapadás</a:t>
                      </a:r>
                      <a:endParaRPr lang="hu-H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részek</a:t>
                      </a:r>
                      <a:endParaRPr lang="hu-H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extLst>
                  <a:ext uri="{0D108BD9-81ED-4DB2-BD59-A6C34878D82A}">
                    <a16:rowId xmlns:a16="http://schemas.microsoft.com/office/drawing/2014/main" val="2600732392"/>
                  </a:ext>
                </a:extLst>
              </a:tr>
              <a:tr h="617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00" dirty="0">
                          <a:effectLst/>
                        </a:rPr>
                        <a:t> </a:t>
                      </a:r>
                      <a:endParaRPr lang="hu-HU" sz="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00" dirty="0">
                          <a:effectLst/>
                        </a:rPr>
                        <a:t> </a:t>
                      </a:r>
                      <a:endParaRPr lang="hu-HU" sz="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00" dirty="0">
                          <a:effectLst/>
                        </a:rPr>
                        <a:t> </a:t>
                      </a:r>
                      <a:endParaRPr lang="hu-HU" sz="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00" dirty="0">
                          <a:effectLst/>
                        </a:rPr>
                        <a:t> </a:t>
                      </a:r>
                      <a:endParaRPr lang="hu-HU" sz="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00" dirty="0">
                          <a:effectLst/>
                        </a:rPr>
                        <a:t> </a:t>
                      </a:r>
                      <a:endParaRPr lang="hu-HU" sz="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extLst>
                  <a:ext uri="{0D108BD9-81ED-4DB2-BD59-A6C34878D82A}">
                    <a16:rowId xmlns:a16="http://schemas.microsoft.com/office/drawing/2014/main" val="2724697062"/>
                  </a:ext>
                </a:extLst>
              </a:tr>
              <a:tr h="1961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u="sng" dirty="0" err="1">
                          <a:solidFill>
                            <a:schemeClr val="tx1"/>
                          </a:solidFill>
                          <a:effectLst/>
                        </a:rPr>
                        <a:t>Intrinsic</a:t>
                      </a:r>
                      <a:r>
                        <a:rPr lang="hu-HU" sz="1000" u="sng" dirty="0">
                          <a:solidFill>
                            <a:schemeClr val="tx1"/>
                          </a:solidFill>
                          <a:effectLst/>
                        </a:rPr>
                        <a:t> hátizmok</a:t>
                      </a:r>
                      <a:endParaRPr lang="hu-H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>
                          <a:effectLst/>
                        </a:rPr>
                        <a:t> </a:t>
                      </a:r>
                      <a:endParaRPr lang="hu-H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>
                          <a:effectLst/>
                        </a:rPr>
                        <a:t> </a:t>
                      </a:r>
                      <a:endParaRPr lang="hu-H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</a:rPr>
                        <a:t> 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</a:rPr>
                        <a:t> 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extLst>
                  <a:ext uri="{0D108BD9-81ED-4DB2-BD59-A6C34878D82A}">
                    <a16:rowId xmlns:a16="http://schemas.microsoft.com/office/drawing/2014/main" val="1926328645"/>
                  </a:ext>
                </a:extLst>
              </a:tr>
              <a:tr h="784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00" dirty="0">
                          <a:effectLst/>
                        </a:rPr>
                        <a:t> </a:t>
                      </a:r>
                      <a:endParaRPr lang="hu-HU" sz="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00" dirty="0">
                          <a:effectLst/>
                        </a:rPr>
                        <a:t> </a:t>
                      </a:r>
                      <a:endParaRPr lang="hu-HU" sz="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00" dirty="0">
                          <a:effectLst/>
                        </a:rPr>
                        <a:t> </a:t>
                      </a:r>
                      <a:endParaRPr lang="hu-HU" sz="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00" dirty="0">
                          <a:effectLst/>
                        </a:rPr>
                        <a:t> </a:t>
                      </a:r>
                      <a:endParaRPr lang="hu-HU" sz="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00" dirty="0">
                          <a:effectLst/>
                        </a:rPr>
                        <a:t> </a:t>
                      </a:r>
                      <a:endParaRPr lang="hu-HU" sz="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extLst>
                  <a:ext uri="{0D108BD9-81ED-4DB2-BD59-A6C34878D82A}">
                    <a16:rowId xmlns:a16="http://schemas.microsoft.com/office/drawing/2014/main" val="220627898"/>
                  </a:ext>
                </a:extLst>
              </a:tr>
              <a:tr h="1961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 err="1">
                          <a:solidFill>
                            <a:schemeClr val="tx1"/>
                          </a:solidFill>
                          <a:effectLst/>
                        </a:rPr>
                        <a:t>Lateralis</a:t>
                      </a:r>
                      <a:r>
                        <a:rPr lang="hu-HU" sz="1000" dirty="0">
                          <a:solidFill>
                            <a:schemeClr val="tx1"/>
                          </a:solidFill>
                          <a:effectLst/>
                        </a:rPr>
                        <a:t> köteg</a:t>
                      </a:r>
                      <a:endParaRPr lang="hu-H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</a:rPr>
                        <a:t> 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</a:rPr>
                        <a:t> 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</a:rPr>
                        <a:t> 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</a:rPr>
                        <a:t> 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extLst>
                  <a:ext uri="{0D108BD9-81ED-4DB2-BD59-A6C34878D82A}">
                    <a16:rowId xmlns:a16="http://schemas.microsoft.com/office/drawing/2014/main" val="4283166263"/>
                  </a:ext>
                </a:extLst>
              </a:tr>
              <a:tr h="784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00" u="none" strike="noStrike" dirty="0">
                          <a:effectLst/>
                        </a:rPr>
                        <a:t> </a:t>
                      </a:r>
                      <a:endParaRPr lang="hu-HU" sz="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00" dirty="0">
                          <a:effectLst/>
                        </a:rPr>
                        <a:t> </a:t>
                      </a:r>
                      <a:endParaRPr lang="hu-HU" sz="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00" dirty="0">
                          <a:effectLst/>
                        </a:rPr>
                        <a:t> </a:t>
                      </a:r>
                      <a:endParaRPr lang="hu-HU" sz="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00" dirty="0">
                          <a:effectLst/>
                        </a:rPr>
                        <a:t> </a:t>
                      </a:r>
                      <a:endParaRPr lang="hu-HU" sz="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00" dirty="0">
                          <a:effectLst/>
                        </a:rPr>
                        <a:t> </a:t>
                      </a:r>
                      <a:endParaRPr lang="hu-HU" sz="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extLst>
                  <a:ext uri="{0D108BD9-81ED-4DB2-BD59-A6C34878D82A}">
                    <a16:rowId xmlns:a16="http://schemas.microsoft.com/office/drawing/2014/main" val="1296049653"/>
                  </a:ext>
                </a:extLst>
              </a:tr>
              <a:tr h="1961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u="sng">
                          <a:effectLst/>
                        </a:rPr>
                        <a:t>Sacrospinalis izmok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</a:rPr>
                        <a:t>m. iliocostalis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 err="1">
                          <a:effectLst/>
                        </a:rPr>
                        <a:t>sacrum</a:t>
                      </a:r>
                      <a:r>
                        <a:rPr lang="hu-HU" sz="1000" dirty="0">
                          <a:effectLst/>
                        </a:rPr>
                        <a:t>, </a:t>
                      </a:r>
                      <a:r>
                        <a:rPr lang="hu-HU" sz="1000" dirty="0" err="1">
                          <a:effectLst/>
                        </a:rPr>
                        <a:t>crista</a:t>
                      </a:r>
                      <a:r>
                        <a:rPr lang="hu-HU" sz="1000" dirty="0">
                          <a:effectLst/>
                        </a:rPr>
                        <a:t> </a:t>
                      </a:r>
                      <a:r>
                        <a:rPr lang="hu-HU" sz="1000" dirty="0" err="1">
                          <a:effectLst/>
                        </a:rPr>
                        <a:t>iliaca</a:t>
                      </a:r>
                      <a:r>
                        <a:rPr lang="hu-HU" sz="1000" dirty="0">
                          <a:effectLst/>
                        </a:rPr>
                        <a:t>, </a:t>
                      </a:r>
                      <a:r>
                        <a:rPr lang="hu-HU" sz="1000" dirty="0" err="1">
                          <a:effectLst/>
                        </a:rPr>
                        <a:t>fascia</a:t>
                      </a:r>
                      <a:r>
                        <a:rPr lang="hu-HU" sz="1000" dirty="0">
                          <a:effectLst/>
                        </a:rPr>
                        <a:t> </a:t>
                      </a:r>
                      <a:r>
                        <a:rPr lang="hu-HU" sz="1000" dirty="0" err="1" smtClean="0">
                          <a:effectLst/>
                        </a:rPr>
                        <a:t>thoracolumbalis</a:t>
                      </a:r>
                      <a:r>
                        <a:rPr lang="hu-HU" sz="1000" dirty="0" smtClean="0">
                          <a:effectLst/>
                        </a:rPr>
                        <a:t>, </a:t>
                      </a:r>
                      <a:r>
                        <a:rPr lang="hu-HU" sz="1000" dirty="0">
                          <a:effectLst/>
                        </a:rPr>
                        <a:t>bordák</a:t>
                      </a:r>
                      <a:endParaRPr lang="hu-H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 smtClean="0">
                          <a:effectLst/>
                        </a:rPr>
                        <a:t>bordák, </a:t>
                      </a:r>
                      <a:r>
                        <a:rPr lang="hu-HU" sz="1000" dirty="0" err="1">
                          <a:effectLst/>
                        </a:rPr>
                        <a:t>C4-C6</a:t>
                      </a:r>
                      <a:r>
                        <a:rPr lang="hu-HU" sz="1000" dirty="0">
                          <a:effectLst/>
                        </a:rPr>
                        <a:t> </a:t>
                      </a:r>
                      <a:r>
                        <a:rPr lang="hu-HU" sz="1000" dirty="0" err="1">
                          <a:effectLst/>
                        </a:rPr>
                        <a:t>proc</a:t>
                      </a:r>
                      <a:r>
                        <a:rPr lang="hu-HU" sz="1000" dirty="0">
                          <a:effectLst/>
                        </a:rPr>
                        <a:t>. </a:t>
                      </a:r>
                      <a:r>
                        <a:rPr lang="hu-HU" sz="1000" dirty="0" err="1">
                          <a:effectLst/>
                        </a:rPr>
                        <a:t>transv</a:t>
                      </a:r>
                      <a:r>
                        <a:rPr lang="hu-HU" sz="1000" dirty="0">
                          <a:effectLst/>
                        </a:rPr>
                        <a:t>.</a:t>
                      </a:r>
                      <a:endParaRPr lang="hu-H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 err="1">
                          <a:effectLst/>
                        </a:rPr>
                        <a:t>lumborum</a:t>
                      </a:r>
                      <a:r>
                        <a:rPr lang="hu-HU" sz="1000" dirty="0">
                          <a:effectLst/>
                        </a:rPr>
                        <a:t>, </a:t>
                      </a:r>
                      <a:r>
                        <a:rPr lang="hu-HU" sz="1000" dirty="0" err="1">
                          <a:effectLst/>
                        </a:rPr>
                        <a:t>thoracis</a:t>
                      </a:r>
                      <a:r>
                        <a:rPr lang="hu-HU" sz="1000" dirty="0">
                          <a:effectLst/>
                        </a:rPr>
                        <a:t>, </a:t>
                      </a:r>
                      <a:r>
                        <a:rPr lang="hu-HU" sz="1000" dirty="0" err="1">
                          <a:effectLst/>
                        </a:rPr>
                        <a:t>cervicis</a:t>
                      </a:r>
                      <a:endParaRPr lang="hu-H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extLst>
                  <a:ext uri="{0D108BD9-81ED-4DB2-BD59-A6C34878D82A}">
                    <a16:rowId xmlns:a16="http://schemas.microsoft.com/office/drawing/2014/main" val="596503345"/>
                  </a:ext>
                </a:extLst>
              </a:tr>
              <a:tr h="3923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u="sng">
                          <a:effectLst/>
                        </a:rPr>
                        <a:t>Sacrospinalis izmok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</a:rPr>
                        <a:t>m. longissimus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 err="1">
                          <a:effectLst/>
                        </a:rPr>
                        <a:t>sacrum</a:t>
                      </a:r>
                      <a:r>
                        <a:rPr lang="hu-HU" sz="1000" dirty="0">
                          <a:effectLst/>
                        </a:rPr>
                        <a:t>, </a:t>
                      </a:r>
                      <a:r>
                        <a:rPr lang="hu-HU" sz="1000" dirty="0" err="1">
                          <a:effectLst/>
                        </a:rPr>
                        <a:t>crista</a:t>
                      </a:r>
                      <a:r>
                        <a:rPr lang="hu-HU" sz="1000" dirty="0">
                          <a:effectLst/>
                        </a:rPr>
                        <a:t> </a:t>
                      </a:r>
                      <a:r>
                        <a:rPr lang="hu-HU" sz="1000" dirty="0" err="1">
                          <a:effectLst/>
                        </a:rPr>
                        <a:t>iliaca</a:t>
                      </a:r>
                      <a:r>
                        <a:rPr lang="hu-HU" sz="1000" dirty="0">
                          <a:effectLst/>
                        </a:rPr>
                        <a:t>, </a:t>
                      </a:r>
                      <a:r>
                        <a:rPr lang="hu-HU" sz="1000" dirty="0" err="1">
                          <a:effectLst/>
                        </a:rPr>
                        <a:t>lumbalis</a:t>
                      </a:r>
                      <a:r>
                        <a:rPr lang="hu-HU" sz="1000" dirty="0">
                          <a:effectLst/>
                        </a:rPr>
                        <a:t> </a:t>
                      </a:r>
                      <a:r>
                        <a:rPr lang="hu-HU" sz="1000" dirty="0" err="1">
                          <a:effectLst/>
                        </a:rPr>
                        <a:t>vertebra</a:t>
                      </a:r>
                      <a:r>
                        <a:rPr lang="hu-HU" sz="1000" dirty="0">
                          <a:effectLst/>
                        </a:rPr>
                        <a:t> </a:t>
                      </a:r>
                      <a:r>
                        <a:rPr lang="hu-HU" sz="1000" dirty="0" err="1">
                          <a:effectLst/>
                        </a:rPr>
                        <a:t>proc</a:t>
                      </a:r>
                      <a:r>
                        <a:rPr lang="hu-HU" sz="1000" dirty="0">
                          <a:effectLst/>
                        </a:rPr>
                        <a:t>. spin., </a:t>
                      </a:r>
                      <a:r>
                        <a:rPr lang="hu-HU" sz="1000" dirty="0" err="1" smtClean="0">
                          <a:effectLst/>
                        </a:rPr>
                        <a:t>thoracalis</a:t>
                      </a:r>
                      <a:r>
                        <a:rPr lang="hu-HU" sz="1000" dirty="0" smtClean="0">
                          <a:effectLst/>
                        </a:rPr>
                        <a:t> </a:t>
                      </a:r>
                      <a:r>
                        <a:rPr lang="hu-HU" sz="1000" dirty="0">
                          <a:effectLst/>
                        </a:rPr>
                        <a:t>és </a:t>
                      </a:r>
                      <a:r>
                        <a:rPr lang="hu-HU" sz="1000" dirty="0" err="1" smtClean="0">
                          <a:effectLst/>
                        </a:rPr>
                        <a:t>cervicalis</a:t>
                      </a:r>
                      <a:r>
                        <a:rPr lang="hu-HU" sz="1000" dirty="0" smtClean="0">
                          <a:effectLst/>
                        </a:rPr>
                        <a:t> </a:t>
                      </a:r>
                      <a:r>
                        <a:rPr lang="hu-HU" sz="1000" dirty="0" err="1">
                          <a:effectLst/>
                        </a:rPr>
                        <a:t>vertebra</a:t>
                      </a:r>
                      <a:r>
                        <a:rPr lang="hu-HU" sz="1000" dirty="0">
                          <a:effectLst/>
                        </a:rPr>
                        <a:t> </a:t>
                      </a:r>
                      <a:r>
                        <a:rPr lang="hu-HU" sz="1000" dirty="0" err="1">
                          <a:effectLst/>
                        </a:rPr>
                        <a:t>proc</a:t>
                      </a:r>
                      <a:r>
                        <a:rPr lang="hu-HU" sz="1000" dirty="0">
                          <a:effectLst/>
                        </a:rPr>
                        <a:t>. </a:t>
                      </a:r>
                      <a:r>
                        <a:rPr lang="hu-HU" sz="1000" dirty="0" err="1">
                          <a:effectLst/>
                        </a:rPr>
                        <a:t>transv</a:t>
                      </a:r>
                      <a:r>
                        <a:rPr lang="hu-HU" sz="1000" dirty="0">
                          <a:effectLst/>
                        </a:rPr>
                        <a:t>. </a:t>
                      </a:r>
                      <a:endParaRPr lang="hu-H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</a:rPr>
                        <a:t>bordák, lumbalis vertebra proc. costalis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</a:rPr>
                        <a:t>cervicalis vertebra proc. transv., proc. mastoideus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</a:rPr>
                        <a:t>thoracis, cervicis, capitis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extLst>
                  <a:ext uri="{0D108BD9-81ED-4DB2-BD59-A6C34878D82A}">
                    <a16:rowId xmlns:a16="http://schemas.microsoft.com/office/drawing/2014/main" val="1946807157"/>
                  </a:ext>
                </a:extLst>
              </a:tr>
              <a:tr h="784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00" u="none" strike="noStrike" dirty="0">
                          <a:effectLst/>
                        </a:rPr>
                        <a:t> </a:t>
                      </a:r>
                      <a:endParaRPr lang="hu-HU" sz="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00" dirty="0">
                          <a:effectLst/>
                        </a:rPr>
                        <a:t> </a:t>
                      </a:r>
                      <a:endParaRPr lang="hu-HU" sz="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00" dirty="0">
                          <a:effectLst/>
                        </a:rPr>
                        <a:t> </a:t>
                      </a:r>
                      <a:endParaRPr lang="hu-HU" sz="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00" dirty="0">
                          <a:effectLst/>
                        </a:rPr>
                        <a:t> </a:t>
                      </a:r>
                      <a:endParaRPr lang="hu-HU" sz="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00" dirty="0">
                          <a:effectLst/>
                        </a:rPr>
                        <a:t> </a:t>
                      </a:r>
                      <a:endParaRPr lang="hu-HU" sz="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extLst>
                  <a:ext uri="{0D108BD9-81ED-4DB2-BD59-A6C34878D82A}">
                    <a16:rowId xmlns:a16="http://schemas.microsoft.com/office/drawing/2014/main" val="2199061904"/>
                  </a:ext>
                </a:extLst>
              </a:tr>
              <a:tr h="3923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u="sng">
                          <a:effectLst/>
                        </a:rPr>
                        <a:t>Spinotransversalis izmok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</a:rPr>
                        <a:t>m. splenius cervicis and capitis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 err="1" smtClean="0">
                          <a:effectLst/>
                        </a:rPr>
                        <a:t>thoracalis</a:t>
                      </a:r>
                      <a:r>
                        <a:rPr lang="hu-HU" sz="1000" baseline="0" dirty="0" smtClean="0">
                          <a:effectLst/>
                        </a:rPr>
                        <a:t> és </a:t>
                      </a:r>
                      <a:r>
                        <a:rPr lang="hu-HU" sz="1000" dirty="0" err="1" smtClean="0">
                          <a:effectLst/>
                        </a:rPr>
                        <a:t>cervicalis</a:t>
                      </a:r>
                      <a:r>
                        <a:rPr lang="hu-HU" sz="1000" dirty="0" smtClean="0">
                          <a:effectLst/>
                        </a:rPr>
                        <a:t> </a:t>
                      </a:r>
                      <a:r>
                        <a:rPr lang="hu-HU" sz="1000" dirty="0" err="1" smtClean="0">
                          <a:effectLst/>
                        </a:rPr>
                        <a:t>vertebra</a:t>
                      </a:r>
                      <a:r>
                        <a:rPr lang="hu-HU" sz="1000" dirty="0" smtClean="0">
                          <a:effectLst/>
                        </a:rPr>
                        <a:t> </a:t>
                      </a:r>
                      <a:r>
                        <a:rPr lang="hu-HU" sz="1000" dirty="0" err="1" smtClean="0">
                          <a:effectLst/>
                        </a:rPr>
                        <a:t>proc</a:t>
                      </a:r>
                      <a:r>
                        <a:rPr lang="hu-HU" sz="1000" dirty="0" smtClean="0">
                          <a:effectLst/>
                        </a:rPr>
                        <a:t>. spin., </a:t>
                      </a:r>
                      <a:r>
                        <a:rPr lang="hu-HU" sz="1000" dirty="0" err="1" smtClean="0">
                          <a:effectLst/>
                        </a:rPr>
                        <a:t>lig</a:t>
                      </a:r>
                      <a:r>
                        <a:rPr lang="hu-HU" sz="1000" dirty="0" smtClean="0">
                          <a:effectLst/>
                        </a:rPr>
                        <a:t>. </a:t>
                      </a:r>
                      <a:r>
                        <a:rPr lang="hu-HU" sz="1000" dirty="0" err="1" smtClean="0">
                          <a:effectLst/>
                        </a:rPr>
                        <a:t>nuchae</a:t>
                      </a:r>
                      <a:endParaRPr lang="hu-H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</a:rPr>
                        <a:t>C1 C2 proc. transv., os occipitale, proc. mastoideus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</a:rPr>
                        <a:t>cervicis, capitis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extLst>
                  <a:ext uri="{0D108BD9-81ED-4DB2-BD59-A6C34878D82A}">
                    <a16:rowId xmlns:a16="http://schemas.microsoft.com/office/drawing/2014/main" val="2929450263"/>
                  </a:ext>
                </a:extLst>
              </a:tr>
              <a:tr h="784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00" u="none" strike="noStrike" dirty="0">
                          <a:effectLst/>
                        </a:rPr>
                        <a:t> </a:t>
                      </a:r>
                      <a:endParaRPr lang="hu-HU" sz="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00" dirty="0">
                          <a:effectLst/>
                        </a:rPr>
                        <a:t> </a:t>
                      </a:r>
                      <a:endParaRPr lang="hu-HU" sz="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00" dirty="0">
                          <a:effectLst/>
                        </a:rPr>
                        <a:t> </a:t>
                      </a:r>
                      <a:endParaRPr lang="hu-HU" sz="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00" dirty="0">
                          <a:effectLst/>
                        </a:rPr>
                        <a:t> </a:t>
                      </a:r>
                      <a:endParaRPr lang="hu-HU" sz="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00" dirty="0">
                          <a:effectLst/>
                        </a:rPr>
                        <a:t> </a:t>
                      </a:r>
                      <a:endParaRPr lang="hu-HU" sz="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extLst>
                  <a:ext uri="{0D108BD9-81ED-4DB2-BD59-A6C34878D82A}">
                    <a16:rowId xmlns:a16="http://schemas.microsoft.com/office/drawing/2014/main" val="1857062610"/>
                  </a:ext>
                </a:extLst>
              </a:tr>
              <a:tr h="3923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u="sng">
                          <a:effectLst/>
                        </a:rPr>
                        <a:t>Intertransversalis izmok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>
                          <a:effectLst/>
                        </a:rPr>
                        <a:t>mm. </a:t>
                      </a:r>
                      <a:r>
                        <a:rPr lang="hu-HU" sz="1000" dirty="0" err="1">
                          <a:effectLst/>
                        </a:rPr>
                        <a:t>intertransversarii</a:t>
                      </a:r>
                      <a:endParaRPr lang="hu-H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 err="1">
                          <a:effectLst/>
                        </a:rPr>
                        <a:t>lumbalis</a:t>
                      </a:r>
                      <a:r>
                        <a:rPr lang="hu-HU" sz="1000" dirty="0">
                          <a:effectLst/>
                        </a:rPr>
                        <a:t> </a:t>
                      </a:r>
                      <a:r>
                        <a:rPr lang="hu-HU" sz="1000" dirty="0" err="1">
                          <a:effectLst/>
                        </a:rPr>
                        <a:t>vertebra</a:t>
                      </a:r>
                      <a:r>
                        <a:rPr lang="hu-HU" sz="1000" dirty="0">
                          <a:effectLst/>
                        </a:rPr>
                        <a:t>: </a:t>
                      </a:r>
                      <a:r>
                        <a:rPr lang="hu-HU" sz="1000" dirty="0" err="1">
                          <a:effectLst/>
                        </a:rPr>
                        <a:t>proc</a:t>
                      </a:r>
                      <a:r>
                        <a:rPr lang="hu-HU" sz="1000" dirty="0">
                          <a:effectLst/>
                        </a:rPr>
                        <a:t>. </a:t>
                      </a:r>
                      <a:r>
                        <a:rPr lang="hu-HU" sz="1000" dirty="0" err="1">
                          <a:effectLst/>
                        </a:rPr>
                        <a:t>mam</a:t>
                      </a:r>
                      <a:r>
                        <a:rPr lang="hu-HU" sz="1000" dirty="0">
                          <a:effectLst/>
                        </a:rPr>
                        <a:t>., </a:t>
                      </a:r>
                      <a:r>
                        <a:rPr lang="hu-HU" sz="1000" dirty="0" err="1">
                          <a:effectLst/>
                        </a:rPr>
                        <a:t>proc</a:t>
                      </a:r>
                      <a:r>
                        <a:rPr lang="hu-HU" sz="1000" dirty="0">
                          <a:effectLst/>
                        </a:rPr>
                        <a:t>. </a:t>
                      </a:r>
                      <a:r>
                        <a:rPr lang="hu-HU" sz="1000" dirty="0" err="1">
                          <a:effectLst/>
                        </a:rPr>
                        <a:t>costalis</a:t>
                      </a:r>
                      <a:r>
                        <a:rPr lang="hu-HU" sz="1000" dirty="0">
                          <a:effectLst/>
                        </a:rPr>
                        <a:t>, </a:t>
                      </a:r>
                      <a:r>
                        <a:rPr lang="hu-HU" sz="1000" dirty="0" err="1">
                          <a:effectLst/>
                        </a:rPr>
                        <a:t>cervicalis</a:t>
                      </a:r>
                      <a:r>
                        <a:rPr lang="hu-HU" sz="1000" dirty="0">
                          <a:effectLst/>
                        </a:rPr>
                        <a:t> </a:t>
                      </a:r>
                      <a:r>
                        <a:rPr lang="hu-HU" sz="1000" dirty="0" err="1">
                          <a:effectLst/>
                        </a:rPr>
                        <a:t>vertebra</a:t>
                      </a:r>
                      <a:r>
                        <a:rPr lang="hu-HU" sz="1000" dirty="0">
                          <a:effectLst/>
                        </a:rPr>
                        <a:t>: </a:t>
                      </a:r>
                      <a:r>
                        <a:rPr lang="hu-HU" sz="1000" dirty="0" err="1">
                          <a:effectLst/>
                        </a:rPr>
                        <a:t>proc</a:t>
                      </a:r>
                      <a:r>
                        <a:rPr lang="hu-HU" sz="1000" dirty="0">
                          <a:effectLst/>
                        </a:rPr>
                        <a:t>. </a:t>
                      </a:r>
                      <a:r>
                        <a:rPr lang="hu-HU" sz="1000" dirty="0" err="1">
                          <a:effectLst/>
                        </a:rPr>
                        <a:t>transversus</a:t>
                      </a:r>
                      <a:r>
                        <a:rPr lang="hu-HU" sz="1000" dirty="0">
                          <a:effectLst/>
                        </a:rPr>
                        <a:t> </a:t>
                      </a:r>
                      <a:r>
                        <a:rPr lang="hu-HU" sz="1000" dirty="0" err="1">
                          <a:effectLst/>
                        </a:rPr>
                        <a:t>tuberculumok</a:t>
                      </a:r>
                      <a:endParaRPr lang="hu-H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 err="1">
                          <a:effectLst/>
                        </a:rPr>
                        <a:t>lumbalis</a:t>
                      </a:r>
                      <a:r>
                        <a:rPr lang="hu-HU" sz="1000" dirty="0">
                          <a:effectLst/>
                        </a:rPr>
                        <a:t> </a:t>
                      </a:r>
                      <a:r>
                        <a:rPr lang="hu-HU" sz="1000" dirty="0" err="1">
                          <a:effectLst/>
                        </a:rPr>
                        <a:t>vertebra</a:t>
                      </a:r>
                      <a:r>
                        <a:rPr lang="hu-HU" sz="1000" dirty="0">
                          <a:effectLst/>
                        </a:rPr>
                        <a:t>: </a:t>
                      </a:r>
                      <a:r>
                        <a:rPr lang="hu-HU" sz="1000" dirty="0" err="1">
                          <a:effectLst/>
                        </a:rPr>
                        <a:t>proc</a:t>
                      </a:r>
                      <a:r>
                        <a:rPr lang="hu-HU" sz="1000" dirty="0">
                          <a:effectLst/>
                        </a:rPr>
                        <a:t>. </a:t>
                      </a:r>
                      <a:r>
                        <a:rPr lang="hu-HU" sz="1000" dirty="0" err="1">
                          <a:effectLst/>
                        </a:rPr>
                        <a:t>mam</a:t>
                      </a:r>
                      <a:r>
                        <a:rPr lang="hu-HU" sz="1000" dirty="0">
                          <a:effectLst/>
                        </a:rPr>
                        <a:t>., </a:t>
                      </a:r>
                      <a:r>
                        <a:rPr lang="hu-HU" sz="1000" dirty="0" err="1">
                          <a:effectLst/>
                        </a:rPr>
                        <a:t>proc</a:t>
                      </a:r>
                      <a:r>
                        <a:rPr lang="hu-HU" sz="1000" dirty="0">
                          <a:effectLst/>
                        </a:rPr>
                        <a:t>. </a:t>
                      </a:r>
                      <a:r>
                        <a:rPr lang="hu-HU" sz="1000" dirty="0" err="1">
                          <a:effectLst/>
                        </a:rPr>
                        <a:t>costalis</a:t>
                      </a:r>
                      <a:r>
                        <a:rPr lang="hu-HU" sz="1000" dirty="0">
                          <a:effectLst/>
                        </a:rPr>
                        <a:t>, </a:t>
                      </a:r>
                      <a:r>
                        <a:rPr lang="hu-HU" sz="1000" dirty="0" err="1">
                          <a:effectLst/>
                        </a:rPr>
                        <a:t>cervicalis</a:t>
                      </a:r>
                      <a:r>
                        <a:rPr lang="hu-HU" sz="1000" dirty="0">
                          <a:effectLst/>
                        </a:rPr>
                        <a:t> </a:t>
                      </a:r>
                      <a:r>
                        <a:rPr lang="hu-HU" sz="1000" dirty="0" err="1">
                          <a:effectLst/>
                        </a:rPr>
                        <a:t>vertebra</a:t>
                      </a:r>
                      <a:r>
                        <a:rPr lang="hu-HU" sz="1000" dirty="0">
                          <a:effectLst/>
                        </a:rPr>
                        <a:t>: </a:t>
                      </a:r>
                      <a:r>
                        <a:rPr lang="hu-HU" sz="1000" dirty="0" err="1">
                          <a:effectLst/>
                        </a:rPr>
                        <a:t>proc</a:t>
                      </a:r>
                      <a:r>
                        <a:rPr lang="hu-HU" sz="1000" dirty="0">
                          <a:effectLst/>
                        </a:rPr>
                        <a:t>. </a:t>
                      </a:r>
                      <a:r>
                        <a:rPr lang="hu-HU" sz="1000" dirty="0" err="1">
                          <a:effectLst/>
                        </a:rPr>
                        <a:t>transversus</a:t>
                      </a:r>
                      <a:r>
                        <a:rPr lang="hu-HU" sz="1000" dirty="0">
                          <a:effectLst/>
                        </a:rPr>
                        <a:t> </a:t>
                      </a:r>
                      <a:r>
                        <a:rPr lang="hu-HU" sz="1000" dirty="0" err="1">
                          <a:effectLst/>
                        </a:rPr>
                        <a:t>tuberculumok</a:t>
                      </a:r>
                      <a:endParaRPr lang="hu-H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</a:rPr>
                        <a:t>lumborum med. és lat., cervicis ant. és post.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extLst>
                  <a:ext uri="{0D108BD9-81ED-4DB2-BD59-A6C34878D82A}">
                    <a16:rowId xmlns:a16="http://schemas.microsoft.com/office/drawing/2014/main" val="32813057"/>
                  </a:ext>
                </a:extLst>
              </a:tr>
              <a:tr h="3923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u="sng">
                          <a:effectLst/>
                        </a:rPr>
                        <a:t>Intertransversalis izmok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 smtClean="0">
                          <a:effectLst/>
                        </a:rPr>
                        <a:t>mm. </a:t>
                      </a:r>
                      <a:r>
                        <a:rPr lang="hu-HU" sz="1000" dirty="0" err="1">
                          <a:effectLst/>
                        </a:rPr>
                        <a:t>levatores</a:t>
                      </a:r>
                      <a:r>
                        <a:rPr lang="hu-HU" sz="1000" dirty="0">
                          <a:effectLst/>
                        </a:rPr>
                        <a:t> </a:t>
                      </a:r>
                      <a:r>
                        <a:rPr lang="hu-HU" sz="1000" dirty="0" err="1">
                          <a:effectLst/>
                        </a:rPr>
                        <a:t>costarum</a:t>
                      </a:r>
                      <a:r>
                        <a:rPr lang="hu-HU" sz="1000" dirty="0">
                          <a:effectLst/>
                        </a:rPr>
                        <a:t> (</a:t>
                      </a:r>
                      <a:r>
                        <a:rPr lang="hu-HU" sz="1000" dirty="0" err="1">
                          <a:effectLst/>
                        </a:rPr>
                        <a:t>longus</a:t>
                      </a:r>
                      <a:r>
                        <a:rPr lang="hu-HU" sz="1000" dirty="0">
                          <a:effectLst/>
                        </a:rPr>
                        <a:t> et </a:t>
                      </a:r>
                      <a:r>
                        <a:rPr lang="hu-HU" sz="1000" dirty="0" err="1">
                          <a:effectLst/>
                        </a:rPr>
                        <a:t>brevis</a:t>
                      </a:r>
                      <a:r>
                        <a:rPr lang="hu-HU" sz="1000" dirty="0">
                          <a:effectLst/>
                        </a:rPr>
                        <a:t>)</a:t>
                      </a:r>
                      <a:endParaRPr lang="hu-H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</a:rPr>
                        <a:t>proc. transv.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</a:rPr>
                        <a:t>bordák (eggyel vagy 2-vel lentebbi)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</a:rPr>
                        <a:t>thorax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extLst>
                  <a:ext uri="{0D108BD9-81ED-4DB2-BD59-A6C34878D82A}">
                    <a16:rowId xmlns:a16="http://schemas.microsoft.com/office/drawing/2014/main" val="3485738456"/>
                  </a:ext>
                </a:extLst>
              </a:tr>
              <a:tr h="784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00" dirty="0">
                          <a:effectLst/>
                        </a:rPr>
                        <a:t> </a:t>
                      </a:r>
                      <a:endParaRPr lang="hu-HU" sz="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00" dirty="0">
                          <a:effectLst/>
                        </a:rPr>
                        <a:t> </a:t>
                      </a:r>
                      <a:endParaRPr lang="hu-HU" sz="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00" dirty="0">
                          <a:effectLst/>
                        </a:rPr>
                        <a:t> </a:t>
                      </a:r>
                      <a:endParaRPr lang="hu-HU" sz="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00" dirty="0">
                          <a:effectLst/>
                        </a:rPr>
                        <a:t> </a:t>
                      </a:r>
                      <a:endParaRPr lang="hu-HU" sz="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00" dirty="0">
                          <a:effectLst/>
                        </a:rPr>
                        <a:t> </a:t>
                      </a:r>
                      <a:endParaRPr lang="hu-HU" sz="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extLst>
                  <a:ext uri="{0D108BD9-81ED-4DB2-BD59-A6C34878D82A}">
                    <a16:rowId xmlns:a16="http://schemas.microsoft.com/office/drawing/2014/main" val="3091972738"/>
                  </a:ext>
                </a:extLst>
              </a:tr>
              <a:tr h="1961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 err="1">
                          <a:solidFill>
                            <a:schemeClr val="tx1"/>
                          </a:solidFill>
                          <a:effectLst/>
                        </a:rPr>
                        <a:t>Medialis</a:t>
                      </a:r>
                      <a:r>
                        <a:rPr lang="hu-HU" sz="1000" dirty="0">
                          <a:solidFill>
                            <a:schemeClr val="tx1"/>
                          </a:solidFill>
                          <a:effectLst/>
                        </a:rPr>
                        <a:t> köteg</a:t>
                      </a:r>
                      <a:endParaRPr lang="hu-H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>
                          <a:effectLst/>
                        </a:rPr>
                        <a:t> </a:t>
                      </a:r>
                      <a:endParaRPr lang="hu-H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</a:rPr>
                        <a:t> 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>
                          <a:effectLst/>
                        </a:rPr>
                        <a:t> </a:t>
                      </a:r>
                      <a:endParaRPr lang="hu-H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>
                          <a:effectLst/>
                        </a:rPr>
                        <a:t> </a:t>
                      </a:r>
                      <a:endParaRPr lang="hu-H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extLst>
                  <a:ext uri="{0D108BD9-81ED-4DB2-BD59-A6C34878D82A}">
                    <a16:rowId xmlns:a16="http://schemas.microsoft.com/office/drawing/2014/main" val="2199062700"/>
                  </a:ext>
                </a:extLst>
              </a:tr>
              <a:tr h="784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00" u="none" strike="noStrike" dirty="0">
                          <a:effectLst/>
                        </a:rPr>
                        <a:t> </a:t>
                      </a:r>
                      <a:endParaRPr lang="hu-HU" sz="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00" dirty="0">
                          <a:effectLst/>
                        </a:rPr>
                        <a:t> </a:t>
                      </a:r>
                      <a:endParaRPr lang="hu-HU" sz="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00" dirty="0">
                          <a:effectLst/>
                        </a:rPr>
                        <a:t> </a:t>
                      </a:r>
                      <a:endParaRPr lang="hu-HU" sz="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00" dirty="0">
                          <a:effectLst/>
                        </a:rPr>
                        <a:t> </a:t>
                      </a:r>
                      <a:endParaRPr lang="hu-HU" sz="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00" dirty="0">
                          <a:effectLst/>
                        </a:rPr>
                        <a:t> </a:t>
                      </a:r>
                      <a:endParaRPr lang="hu-HU" sz="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extLst>
                  <a:ext uri="{0D108BD9-81ED-4DB2-BD59-A6C34878D82A}">
                    <a16:rowId xmlns:a16="http://schemas.microsoft.com/office/drawing/2014/main" val="2504245245"/>
                  </a:ext>
                </a:extLst>
              </a:tr>
              <a:tr h="1961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u="sng">
                          <a:effectLst/>
                        </a:rPr>
                        <a:t>Spinalis izmok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</a:rPr>
                        <a:t>mm. interspinales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</a:rPr>
                        <a:t>proc. spin.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</a:rPr>
                        <a:t>proc. spin.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</a:rPr>
                        <a:t>cervicis, lumborum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extLst>
                  <a:ext uri="{0D108BD9-81ED-4DB2-BD59-A6C34878D82A}">
                    <a16:rowId xmlns:a16="http://schemas.microsoft.com/office/drawing/2014/main" val="261980322"/>
                  </a:ext>
                </a:extLst>
              </a:tr>
              <a:tr h="1961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u="sng">
                          <a:effectLst/>
                        </a:rPr>
                        <a:t>Spinalis izmok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 smtClean="0">
                          <a:effectLst/>
                        </a:rPr>
                        <a:t>mm. </a:t>
                      </a:r>
                      <a:r>
                        <a:rPr lang="hu-HU" sz="1000" dirty="0" err="1" smtClean="0">
                          <a:effectLst/>
                        </a:rPr>
                        <a:t>spinalis</a:t>
                      </a:r>
                      <a:endParaRPr lang="hu-H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</a:rPr>
                        <a:t>proc. spin. lateralis felszín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</a:rPr>
                        <a:t>proc. spin.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</a:rPr>
                        <a:t>thoracis, cervicis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extLst>
                  <a:ext uri="{0D108BD9-81ED-4DB2-BD59-A6C34878D82A}">
                    <a16:rowId xmlns:a16="http://schemas.microsoft.com/office/drawing/2014/main" val="1821882872"/>
                  </a:ext>
                </a:extLst>
              </a:tr>
              <a:tr h="784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00" u="none" strike="noStrike" dirty="0">
                          <a:effectLst/>
                        </a:rPr>
                        <a:t> </a:t>
                      </a:r>
                      <a:endParaRPr lang="hu-HU" sz="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00" dirty="0">
                          <a:effectLst/>
                        </a:rPr>
                        <a:t> </a:t>
                      </a:r>
                      <a:endParaRPr lang="hu-HU" sz="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00" dirty="0">
                          <a:effectLst/>
                        </a:rPr>
                        <a:t> </a:t>
                      </a:r>
                      <a:endParaRPr lang="hu-HU" sz="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00">
                          <a:effectLst/>
                        </a:rPr>
                        <a:t> </a:t>
                      </a:r>
                      <a:endParaRPr lang="hu-HU" sz="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00" dirty="0">
                          <a:effectLst/>
                        </a:rPr>
                        <a:t> </a:t>
                      </a:r>
                      <a:endParaRPr lang="hu-HU" sz="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extLst>
                  <a:ext uri="{0D108BD9-81ED-4DB2-BD59-A6C34878D82A}">
                    <a16:rowId xmlns:a16="http://schemas.microsoft.com/office/drawing/2014/main" val="906412271"/>
                  </a:ext>
                </a:extLst>
              </a:tr>
              <a:tr h="3923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u="sng">
                          <a:effectLst/>
                        </a:rPr>
                        <a:t>Transversospinalis izmok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</a:rPr>
                        <a:t>mm. rotatores breves and longi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 err="1">
                          <a:effectLst/>
                        </a:rPr>
                        <a:t>proc</a:t>
                      </a:r>
                      <a:r>
                        <a:rPr lang="hu-HU" sz="1000" dirty="0">
                          <a:effectLst/>
                        </a:rPr>
                        <a:t>. </a:t>
                      </a:r>
                      <a:r>
                        <a:rPr lang="hu-HU" sz="1000" dirty="0" err="1">
                          <a:effectLst/>
                        </a:rPr>
                        <a:t>transv</a:t>
                      </a:r>
                      <a:r>
                        <a:rPr lang="hu-HU" sz="1000" dirty="0">
                          <a:effectLst/>
                        </a:rPr>
                        <a:t>.</a:t>
                      </a:r>
                      <a:endParaRPr lang="hu-H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 err="1">
                          <a:effectLst/>
                        </a:rPr>
                        <a:t>proc</a:t>
                      </a:r>
                      <a:r>
                        <a:rPr lang="hu-HU" sz="1000" dirty="0">
                          <a:effectLst/>
                        </a:rPr>
                        <a:t>. spin., 1-2 csigolyával fentebb</a:t>
                      </a:r>
                      <a:endParaRPr lang="hu-H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>
                          <a:effectLst/>
                        </a:rPr>
                        <a:t>mindenütt</a:t>
                      </a:r>
                      <a:endParaRPr lang="hu-H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extLst>
                  <a:ext uri="{0D108BD9-81ED-4DB2-BD59-A6C34878D82A}">
                    <a16:rowId xmlns:a16="http://schemas.microsoft.com/office/drawing/2014/main" val="3278248110"/>
                  </a:ext>
                </a:extLst>
              </a:tr>
              <a:tr h="3923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u="sng">
                          <a:effectLst/>
                        </a:rPr>
                        <a:t>Transversospinalis izmok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>
                          <a:effectLst/>
                        </a:rPr>
                        <a:t>m. multifidus</a:t>
                      </a:r>
                      <a:endParaRPr lang="hu-H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</a:rPr>
                        <a:t>sacrum, ilium, proc. transv.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</a:rPr>
                        <a:t>proc. spin., 3-4 csigolya távolságra (felfelé)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 smtClean="0">
                          <a:effectLst/>
                        </a:rPr>
                        <a:t>mindenütt, </a:t>
                      </a:r>
                      <a:r>
                        <a:rPr lang="hu-HU" sz="1000" dirty="0" err="1" smtClean="0">
                          <a:effectLst/>
                        </a:rPr>
                        <a:t>lumbalis</a:t>
                      </a:r>
                      <a:r>
                        <a:rPr lang="hu-HU" sz="1000" dirty="0" smtClean="0">
                          <a:effectLst/>
                        </a:rPr>
                        <a:t> </a:t>
                      </a:r>
                      <a:r>
                        <a:rPr lang="hu-HU" sz="1000" dirty="0">
                          <a:effectLst/>
                        </a:rPr>
                        <a:t>rész </a:t>
                      </a:r>
                      <a:r>
                        <a:rPr lang="hu-HU" sz="1000" dirty="0" smtClean="0">
                          <a:effectLst/>
                        </a:rPr>
                        <a:t>erősebb</a:t>
                      </a:r>
                      <a:endParaRPr lang="hu-H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extLst>
                  <a:ext uri="{0D108BD9-81ED-4DB2-BD59-A6C34878D82A}">
                    <a16:rowId xmlns:a16="http://schemas.microsoft.com/office/drawing/2014/main" val="2922431420"/>
                  </a:ext>
                </a:extLst>
              </a:tr>
              <a:tr h="3623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u="sng">
                          <a:effectLst/>
                        </a:rPr>
                        <a:t>Transversospinalis izmok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</a:rPr>
                        <a:t>m. semispinalis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</a:rPr>
                        <a:t>proc. transv.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</a:rPr>
                        <a:t>proc. spin., 5-7 csigolya távolságra, os occipitale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</a:rPr>
                        <a:t>thoracis, cervicis, capitis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extLst>
                  <a:ext uri="{0D108BD9-81ED-4DB2-BD59-A6C34878D82A}">
                    <a16:rowId xmlns:a16="http://schemas.microsoft.com/office/drawing/2014/main" val="807588444"/>
                  </a:ext>
                </a:extLst>
              </a:tr>
              <a:tr h="754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00" dirty="0">
                          <a:effectLst/>
                        </a:rPr>
                        <a:t> </a:t>
                      </a:r>
                      <a:endParaRPr lang="hu-HU" sz="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00" dirty="0">
                          <a:effectLst/>
                        </a:rPr>
                        <a:t> </a:t>
                      </a:r>
                      <a:endParaRPr lang="hu-HU" sz="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00">
                          <a:effectLst/>
                        </a:rPr>
                        <a:t> </a:t>
                      </a:r>
                      <a:endParaRPr lang="hu-HU" sz="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00" dirty="0">
                          <a:effectLst/>
                        </a:rPr>
                        <a:t> </a:t>
                      </a:r>
                      <a:endParaRPr lang="hu-HU" sz="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00" dirty="0">
                          <a:effectLst/>
                        </a:rPr>
                        <a:t> </a:t>
                      </a:r>
                      <a:endParaRPr lang="hu-HU" sz="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extLst>
                  <a:ext uri="{0D108BD9-81ED-4DB2-BD59-A6C34878D82A}">
                    <a16:rowId xmlns:a16="http://schemas.microsoft.com/office/drawing/2014/main" val="561870111"/>
                  </a:ext>
                </a:extLst>
              </a:tr>
              <a:tr h="3923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u="sng" dirty="0" err="1">
                          <a:solidFill>
                            <a:schemeClr val="tx1"/>
                          </a:solidFill>
                          <a:effectLst/>
                        </a:rPr>
                        <a:t>Suboccipitalis</a:t>
                      </a:r>
                      <a:r>
                        <a:rPr lang="hu-HU" sz="1000" u="sng" dirty="0">
                          <a:solidFill>
                            <a:schemeClr val="tx1"/>
                          </a:solidFill>
                          <a:effectLst/>
                        </a:rPr>
                        <a:t> izmok</a:t>
                      </a:r>
                      <a:endParaRPr lang="hu-H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>
                          <a:effectLst/>
                        </a:rPr>
                        <a:t> </a:t>
                      </a:r>
                      <a:endParaRPr lang="hu-H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>
                          <a:effectLst/>
                        </a:rPr>
                        <a:t> </a:t>
                      </a:r>
                      <a:endParaRPr lang="hu-H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>
                          <a:effectLst/>
                        </a:rPr>
                        <a:t> </a:t>
                      </a:r>
                      <a:endParaRPr lang="hu-H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</a:rPr>
                        <a:t> 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extLst>
                  <a:ext uri="{0D108BD9-81ED-4DB2-BD59-A6C34878D82A}">
                    <a16:rowId xmlns:a16="http://schemas.microsoft.com/office/drawing/2014/main" val="3988892299"/>
                  </a:ext>
                </a:extLst>
              </a:tr>
              <a:tr h="3923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</a:rPr>
                        <a:t> 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</a:rPr>
                        <a:t>m. rectus capitis posterior minor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</a:rPr>
                        <a:t>atlas arcus post.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</a:rPr>
                        <a:t>os occipitale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</a:rPr>
                        <a:t> 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extLst>
                  <a:ext uri="{0D108BD9-81ED-4DB2-BD59-A6C34878D82A}">
                    <a16:rowId xmlns:a16="http://schemas.microsoft.com/office/drawing/2014/main" val="3562573362"/>
                  </a:ext>
                </a:extLst>
              </a:tr>
              <a:tr h="3923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</a:rPr>
                        <a:t> 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</a:rPr>
                        <a:t>m. rectus capitis posterior major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</a:rPr>
                        <a:t>axis proc. spin.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</a:rPr>
                        <a:t>os occipitale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</a:rPr>
                        <a:t> 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extLst>
                  <a:ext uri="{0D108BD9-81ED-4DB2-BD59-A6C34878D82A}">
                    <a16:rowId xmlns:a16="http://schemas.microsoft.com/office/drawing/2014/main" val="722249248"/>
                  </a:ext>
                </a:extLst>
              </a:tr>
              <a:tr h="1961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</a:rPr>
                        <a:t> 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</a:rPr>
                        <a:t>m. obliquus capitis inferior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</a:rPr>
                        <a:t>axis proc. spin.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</a:rPr>
                        <a:t>atlas proc. transv.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</a:rPr>
                        <a:t> 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extLst>
                  <a:ext uri="{0D108BD9-81ED-4DB2-BD59-A6C34878D82A}">
                    <a16:rowId xmlns:a16="http://schemas.microsoft.com/office/drawing/2014/main" val="518623155"/>
                  </a:ext>
                </a:extLst>
              </a:tr>
              <a:tr h="1961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</a:rPr>
                        <a:t> 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</a:rPr>
                        <a:t>m. obliquus capitis superior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</a:rPr>
                        <a:t>atlas proc. transv.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</a:rPr>
                        <a:t>os occipitale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>
                          <a:effectLst/>
                        </a:rPr>
                        <a:t> </a:t>
                      </a:r>
                      <a:endParaRPr lang="hu-H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29" marR="14429" marT="0" marB="0"/>
                </a:tc>
                <a:extLst>
                  <a:ext uri="{0D108BD9-81ED-4DB2-BD59-A6C34878D82A}">
                    <a16:rowId xmlns:a16="http://schemas.microsoft.com/office/drawing/2014/main" val="6025157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547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0" y="304800"/>
            <a:ext cx="5921375" cy="787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altLang="en-US" smtClean="0"/>
              <a:t>A csigolya részei</a:t>
            </a:r>
          </a:p>
        </p:txBody>
      </p:sp>
      <p:pic>
        <p:nvPicPr>
          <p:cNvPr id="3" name="Picture 5" descr="Th 10 szin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5175" y="3079750"/>
            <a:ext cx="3073400" cy="3454400"/>
          </a:xfrm>
          <a:prstGeom prst="rect">
            <a:avLst/>
          </a:prstGeom>
          <a:noFill/>
        </p:spPr>
      </p:pic>
      <p:pic>
        <p:nvPicPr>
          <p:cNvPr id="4" name="Picture 7" descr="Th 6 szin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46700" y="1255713"/>
            <a:ext cx="3543300" cy="2921000"/>
          </a:xfrm>
          <a:prstGeom prst="rect">
            <a:avLst/>
          </a:prstGeom>
          <a:noFill/>
        </p:spPr>
      </p:pic>
      <p:sp>
        <p:nvSpPr>
          <p:cNvPr id="5" name="Line 15"/>
          <p:cNvSpPr>
            <a:spLocks noChangeShapeType="1"/>
          </p:cNvSpPr>
          <p:nvPr/>
        </p:nvSpPr>
        <p:spPr bwMode="auto">
          <a:xfrm>
            <a:off x="3700463" y="1684338"/>
            <a:ext cx="2438400" cy="841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" name="Line 16"/>
          <p:cNvSpPr>
            <a:spLocks noChangeShapeType="1"/>
          </p:cNvSpPr>
          <p:nvPr/>
        </p:nvSpPr>
        <p:spPr bwMode="auto">
          <a:xfrm flipH="1">
            <a:off x="2336800" y="1843088"/>
            <a:ext cx="130175" cy="1989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" name="Line 17"/>
          <p:cNvSpPr>
            <a:spLocks noChangeShapeType="1"/>
          </p:cNvSpPr>
          <p:nvPr/>
        </p:nvSpPr>
        <p:spPr bwMode="auto">
          <a:xfrm flipV="1">
            <a:off x="6169025" y="2322513"/>
            <a:ext cx="942975" cy="1190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" name="Line 19"/>
          <p:cNvSpPr>
            <a:spLocks noChangeShapeType="1"/>
          </p:cNvSpPr>
          <p:nvPr/>
        </p:nvSpPr>
        <p:spPr bwMode="auto">
          <a:xfrm flipH="1">
            <a:off x="2771775" y="3614738"/>
            <a:ext cx="798513" cy="107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494088" y="3314700"/>
            <a:ext cx="2689225" cy="3667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/>
              <a:t>Arcus vertebrae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044575" y="1501775"/>
            <a:ext cx="2689225" cy="3667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/>
              <a:t>Corpus vertebrae</a:t>
            </a:r>
          </a:p>
        </p:txBody>
      </p:sp>
      <p:sp>
        <p:nvSpPr>
          <p:cNvPr id="11" name="Line 20"/>
          <p:cNvSpPr>
            <a:spLocks noChangeShapeType="1"/>
          </p:cNvSpPr>
          <p:nvPr/>
        </p:nvSpPr>
        <p:spPr bwMode="auto">
          <a:xfrm flipH="1">
            <a:off x="3570288" y="5297488"/>
            <a:ext cx="1611312" cy="115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" name="Line 21"/>
          <p:cNvSpPr>
            <a:spLocks noChangeShapeType="1"/>
          </p:cNvSpPr>
          <p:nvPr/>
        </p:nvSpPr>
        <p:spPr bwMode="auto">
          <a:xfrm flipH="1" flipV="1">
            <a:off x="7489825" y="2220913"/>
            <a:ext cx="274638" cy="2917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" name="Line 22"/>
          <p:cNvSpPr>
            <a:spLocks noChangeShapeType="1"/>
          </p:cNvSpPr>
          <p:nvPr/>
        </p:nvSpPr>
        <p:spPr bwMode="auto">
          <a:xfrm flipH="1" flipV="1">
            <a:off x="2322513" y="6008688"/>
            <a:ext cx="3324225" cy="87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" name="Line 23"/>
          <p:cNvSpPr>
            <a:spLocks noChangeShapeType="1"/>
          </p:cNvSpPr>
          <p:nvPr/>
        </p:nvSpPr>
        <p:spPr bwMode="auto">
          <a:xfrm flipH="1" flipV="1">
            <a:off x="7983538" y="3598863"/>
            <a:ext cx="333375" cy="2308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5" name="Line 24"/>
          <p:cNvSpPr>
            <a:spLocks noChangeShapeType="1"/>
          </p:cNvSpPr>
          <p:nvPr/>
        </p:nvSpPr>
        <p:spPr bwMode="auto">
          <a:xfrm flipH="1">
            <a:off x="2960688" y="4586288"/>
            <a:ext cx="668337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6" name="Line 25"/>
          <p:cNvSpPr>
            <a:spLocks noChangeShapeType="1"/>
          </p:cNvSpPr>
          <p:nvPr/>
        </p:nvSpPr>
        <p:spPr bwMode="auto">
          <a:xfrm flipH="1" flipV="1">
            <a:off x="7272338" y="2859088"/>
            <a:ext cx="14287" cy="1552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3625850" y="4159250"/>
            <a:ext cx="3835400" cy="6413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/>
              <a:t>Processus articularis sup/inf.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/>
              <a:t>(feszes izületek)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5192713" y="5127625"/>
            <a:ext cx="2689225" cy="3667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/>
              <a:t>Processus transversus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5673725" y="5911850"/>
            <a:ext cx="2689225" cy="3667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/>
              <a:t>Processus spinosus</a:t>
            </a:r>
          </a:p>
        </p:txBody>
      </p:sp>
      <p:sp>
        <p:nvSpPr>
          <p:cNvPr id="20" name="Text Box 26"/>
          <p:cNvSpPr txBox="1">
            <a:spLocks noChangeArrowheads="1"/>
          </p:cNvSpPr>
          <p:nvPr/>
        </p:nvSpPr>
        <p:spPr bwMode="auto">
          <a:xfrm>
            <a:off x="246063" y="2257425"/>
            <a:ext cx="1585912" cy="6413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/>
              <a:t>Foramen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/>
              <a:t> vertebrale</a:t>
            </a:r>
          </a:p>
        </p:txBody>
      </p:sp>
      <p:sp>
        <p:nvSpPr>
          <p:cNvPr id="21" name="Line 27"/>
          <p:cNvSpPr>
            <a:spLocks noChangeShapeType="1"/>
          </p:cNvSpPr>
          <p:nvPr/>
        </p:nvSpPr>
        <p:spPr bwMode="auto">
          <a:xfrm>
            <a:off x="1176338" y="2903538"/>
            <a:ext cx="1160462" cy="1973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2" name="Oval 28"/>
          <p:cNvSpPr>
            <a:spLocks noChangeArrowheads="1"/>
          </p:cNvSpPr>
          <p:nvPr/>
        </p:nvSpPr>
        <p:spPr bwMode="auto">
          <a:xfrm>
            <a:off x="6934200" y="2514600"/>
            <a:ext cx="292100" cy="508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3" name="Text Box 29"/>
          <p:cNvSpPr txBox="1">
            <a:spLocks noChangeArrowheads="1"/>
          </p:cNvSpPr>
          <p:nvPr/>
        </p:nvSpPr>
        <p:spPr bwMode="auto">
          <a:xfrm>
            <a:off x="7162800" y="831850"/>
            <a:ext cx="1698625" cy="6413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en-US" sz="1800" dirty="0" err="1"/>
              <a:t>Foramen</a:t>
            </a:r>
            <a:r>
              <a:rPr lang="hu-HU" altLang="en-US" sz="1800" dirty="0"/>
              <a:t> </a:t>
            </a:r>
            <a:r>
              <a:rPr lang="hu-HU" altLang="en-US" sz="1800" dirty="0" err="1"/>
              <a:t>intervertebrale</a:t>
            </a:r>
            <a:endParaRPr lang="hu-HU" altLang="en-US" sz="1800" dirty="0"/>
          </a:p>
        </p:txBody>
      </p:sp>
      <p:sp>
        <p:nvSpPr>
          <p:cNvPr id="24" name="Line 30"/>
          <p:cNvSpPr>
            <a:spLocks noChangeShapeType="1"/>
          </p:cNvSpPr>
          <p:nvPr/>
        </p:nvSpPr>
        <p:spPr bwMode="auto">
          <a:xfrm flipH="1">
            <a:off x="7073900" y="1485900"/>
            <a:ext cx="622300" cy="1181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737921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0" y="1020763"/>
            <a:ext cx="4402138" cy="570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8" name="AutoShape 7"/>
          <p:cNvSpPr>
            <a:spLocks/>
          </p:cNvSpPr>
          <p:nvPr/>
        </p:nvSpPr>
        <p:spPr bwMode="auto">
          <a:xfrm>
            <a:off x="6586538" y="3254375"/>
            <a:ext cx="1987550" cy="609600"/>
          </a:xfrm>
          <a:prstGeom prst="callout1">
            <a:avLst>
              <a:gd name="adj1" fmla="val 18750"/>
              <a:gd name="adj2" fmla="val -3833"/>
              <a:gd name="adj3" fmla="val 35417"/>
              <a:gd name="adj4" fmla="val -82509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1800">
                <a:solidFill>
                  <a:schemeClr val="tx1"/>
                </a:solidFill>
              </a:rPr>
              <a:t>M. iliocostalis</a:t>
            </a:r>
          </a:p>
        </p:txBody>
      </p:sp>
      <p:sp>
        <p:nvSpPr>
          <p:cNvPr id="49159" name="AutoShape 8"/>
          <p:cNvSpPr>
            <a:spLocks/>
          </p:cNvSpPr>
          <p:nvPr/>
        </p:nvSpPr>
        <p:spPr bwMode="auto">
          <a:xfrm>
            <a:off x="5624513" y="1114425"/>
            <a:ext cx="1987550" cy="609600"/>
          </a:xfrm>
          <a:prstGeom prst="callout1">
            <a:avLst>
              <a:gd name="adj1" fmla="val 18750"/>
              <a:gd name="adj2" fmla="val -3833"/>
              <a:gd name="adj3" fmla="val 130208"/>
              <a:gd name="adj4" fmla="val -4944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1800">
                <a:solidFill>
                  <a:schemeClr val="tx1"/>
                </a:solidFill>
              </a:rPr>
              <a:t>M. splenius capitis</a:t>
            </a:r>
          </a:p>
        </p:txBody>
      </p:sp>
      <p:sp>
        <p:nvSpPr>
          <p:cNvPr id="49160" name="AutoShape 9"/>
          <p:cNvSpPr>
            <a:spLocks/>
          </p:cNvSpPr>
          <p:nvPr/>
        </p:nvSpPr>
        <p:spPr bwMode="auto">
          <a:xfrm>
            <a:off x="6523038" y="4092575"/>
            <a:ext cx="1987550" cy="609600"/>
          </a:xfrm>
          <a:prstGeom prst="callout1">
            <a:avLst>
              <a:gd name="adj1" fmla="val 18750"/>
              <a:gd name="adj2" fmla="val -3833"/>
              <a:gd name="adj3" fmla="val -47917"/>
              <a:gd name="adj4" fmla="val -90815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1800">
                <a:solidFill>
                  <a:schemeClr val="tx1"/>
                </a:solidFill>
              </a:rPr>
              <a:t>M. longissimus </a:t>
            </a:r>
          </a:p>
        </p:txBody>
      </p:sp>
      <p:sp>
        <p:nvSpPr>
          <p:cNvPr id="49161" name="AutoShape 10"/>
          <p:cNvSpPr>
            <a:spLocks/>
          </p:cNvSpPr>
          <p:nvPr/>
        </p:nvSpPr>
        <p:spPr bwMode="auto">
          <a:xfrm>
            <a:off x="6319838" y="4994275"/>
            <a:ext cx="1987550" cy="609600"/>
          </a:xfrm>
          <a:prstGeom prst="callout1">
            <a:avLst>
              <a:gd name="adj1" fmla="val 18750"/>
              <a:gd name="adj2" fmla="val -3833"/>
              <a:gd name="adj3" fmla="val -143750"/>
              <a:gd name="adj4" fmla="val -90815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1800">
                <a:solidFill>
                  <a:schemeClr val="tx1"/>
                </a:solidFill>
              </a:rPr>
              <a:t>M. spinalis</a:t>
            </a:r>
          </a:p>
        </p:txBody>
      </p:sp>
      <p:sp>
        <p:nvSpPr>
          <p:cNvPr id="49162" name="AutoShape 11"/>
          <p:cNvSpPr>
            <a:spLocks/>
          </p:cNvSpPr>
          <p:nvPr/>
        </p:nvSpPr>
        <p:spPr bwMode="auto">
          <a:xfrm>
            <a:off x="5935663" y="1536700"/>
            <a:ext cx="2254250" cy="609600"/>
          </a:xfrm>
          <a:prstGeom prst="callout1">
            <a:avLst>
              <a:gd name="adj1" fmla="val 18750"/>
              <a:gd name="adj2" fmla="val -3380"/>
              <a:gd name="adj3" fmla="val 142190"/>
              <a:gd name="adj4" fmla="val -54014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1800">
                <a:solidFill>
                  <a:schemeClr val="tx1"/>
                </a:solidFill>
              </a:rPr>
              <a:t>M. splenius cervicis</a:t>
            </a:r>
          </a:p>
        </p:txBody>
      </p:sp>
      <p:sp>
        <p:nvSpPr>
          <p:cNvPr id="49163" name="Text Box 12"/>
          <p:cNvSpPr txBox="1">
            <a:spLocks noChangeArrowheads="1"/>
          </p:cNvSpPr>
          <p:nvPr/>
        </p:nvSpPr>
        <p:spPr bwMode="auto">
          <a:xfrm>
            <a:off x="606425" y="5472113"/>
            <a:ext cx="20129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tabLst>
                <a:tab pos="177800" algn="l"/>
              </a:tabLs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177800" algn="l"/>
              </a:tabLs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177800" algn="l"/>
              </a:tabLs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177800" algn="l"/>
              </a:tabLs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177800" algn="l"/>
              </a:tabLs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1800">
                <a:solidFill>
                  <a:schemeClr val="tx1"/>
                </a:solidFill>
              </a:rPr>
              <a:t>M. erector spinae:</a:t>
            </a:r>
          </a:p>
          <a:p>
            <a:r>
              <a:rPr lang="hu-HU" altLang="hu-HU" sz="1800">
                <a:solidFill>
                  <a:schemeClr val="tx1"/>
                </a:solidFill>
              </a:rPr>
              <a:t>	m. iliocostalis</a:t>
            </a:r>
          </a:p>
          <a:p>
            <a:r>
              <a:rPr lang="hu-HU" altLang="hu-HU" sz="1800">
                <a:solidFill>
                  <a:schemeClr val="tx1"/>
                </a:solidFill>
              </a:rPr>
              <a:t>	m. longissimus</a:t>
            </a:r>
          </a:p>
          <a:p>
            <a:r>
              <a:rPr lang="hu-HU" altLang="hu-HU" sz="1800">
                <a:solidFill>
                  <a:schemeClr val="tx1"/>
                </a:solidFill>
              </a:rPr>
              <a:t>	m. spinalis</a:t>
            </a:r>
          </a:p>
        </p:txBody>
      </p:sp>
      <p:sp>
        <p:nvSpPr>
          <p:cNvPr id="13" name="Rectangle 4"/>
          <p:cNvSpPr txBox="1">
            <a:spLocks noChangeArrowheads="1"/>
          </p:cNvSpPr>
          <p:nvPr/>
        </p:nvSpPr>
        <p:spPr>
          <a:xfrm>
            <a:off x="914400" y="114300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u-HU" altLang="hu-HU" dirty="0"/>
              <a:t>Hátizmok</a:t>
            </a:r>
            <a:endParaRPr lang="en-US" altLang="hu-HU" dirty="0" smtClean="0"/>
          </a:p>
        </p:txBody>
      </p:sp>
    </p:spTree>
    <p:extLst>
      <p:ext uri="{BB962C8B-B14F-4D97-AF65-F5344CB8AC3E}">
        <p14:creationId xmlns:p14="http://schemas.microsoft.com/office/powerpoint/2010/main" val="208647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775" y="1033463"/>
            <a:ext cx="2641600" cy="570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2" name="AutoShape 7"/>
          <p:cNvSpPr>
            <a:spLocks/>
          </p:cNvSpPr>
          <p:nvPr/>
        </p:nvSpPr>
        <p:spPr bwMode="auto">
          <a:xfrm>
            <a:off x="833438" y="5480050"/>
            <a:ext cx="1987550" cy="609600"/>
          </a:xfrm>
          <a:prstGeom prst="callout1">
            <a:avLst>
              <a:gd name="adj1" fmla="val 18750"/>
              <a:gd name="adj2" fmla="val 103833"/>
              <a:gd name="adj3" fmla="val -79690"/>
              <a:gd name="adj4" fmla="val 162861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hu-HU" altLang="hu-HU" sz="1800">
                <a:solidFill>
                  <a:schemeClr val="tx1"/>
                </a:solidFill>
              </a:rPr>
              <a:t>M. iliocostalis</a:t>
            </a:r>
          </a:p>
        </p:txBody>
      </p:sp>
      <p:sp>
        <p:nvSpPr>
          <p:cNvPr id="50183" name="AutoShape 8"/>
          <p:cNvSpPr>
            <a:spLocks/>
          </p:cNvSpPr>
          <p:nvPr/>
        </p:nvSpPr>
        <p:spPr bwMode="auto">
          <a:xfrm>
            <a:off x="776288" y="2051050"/>
            <a:ext cx="2574925" cy="609600"/>
          </a:xfrm>
          <a:prstGeom prst="callout1">
            <a:avLst>
              <a:gd name="adj1" fmla="val 18750"/>
              <a:gd name="adj2" fmla="val 102958"/>
              <a:gd name="adj3" fmla="val -57815"/>
              <a:gd name="adj4" fmla="val 144204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hu-HU" altLang="hu-HU" sz="1800">
                <a:solidFill>
                  <a:schemeClr val="tx1"/>
                </a:solidFill>
              </a:rPr>
              <a:t>M. semispinalis capitis</a:t>
            </a:r>
          </a:p>
        </p:txBody>
      </p:sp>
      <p:sp>
        <p:nvSpPr>
          <p:cNvPr id="50184" name="AutoShape 9"/>
          <p:cNvSpPr>
            <a:spLocks/>
          </p:cNvSpPr>
          <p:nvPr/>
        </p:nvSpPr>
        <p:spPr bwMode="auto">
          <a:xfrm>
            <a:off x="525463" y="4768850"/>
            <a:ext cx="1987550" cy="609600"/>
          </a:xfrm>
          <a:prstGeom prst="callout1">
            <a:avLst>
              <a:gd name="adj1" fmla="val 18750"/>
              <a:gd name="adj2" fmla="val 103833"/>
              <a:gd name="adj3" fmla="val -79690"/>
              <a:gd name="adj4" fmla="val 193051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hu-HU" altLang="hu-HU" sz="1800">
                <a:solidFill>
                  <a:schemeClr val="tx1"/>
                </a:solidFill>
              </a:rPr>
              <a:t>M. longissimus </a:t>
            </a:r>
          </a:p>
        </p:txBody>
      </p:sp>
      <p:sp>
        <p:nvSpPr>
          <p:cNvPr id="50185" name="AutoShape 10"/>
          <p:cNvSpPr>
            <a:spLocks/>
          </p:cNvSpPr>
          <p:nvPr/>
        </p:nvSpPr>
        <p:spPr bwMode="auto">
          <a:xfrm>
            <a:off x="476250" y="4010025"/>
            <a:ext cx="1987550" cy="609600"/>
          </a:xfrm>
          <a:prstGeom prst="callout1">
            <a:avLst>
              <a:gd name="adj1" fmla="val 18750"/>
              <a:gd name="adj2" fmla="val 103833"/>
              <a:gd name="adj3" fmla="val -38542"/>
              <a:gd name="adj4" fmla="val 206708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hu-HU" altLang="hu-HU" sz="1800">
                <a:solidFill>
                  <a:schemeClr val="tx1"/>
                </a:solidFill>
              </a:rPr>
              <a:t>M. spinalis</a:t>
            </a:r>
          </a:p>
        </p:txBody>
      </p:sp>
      <p:sp>
        <p:nvSpPr>
          <p:cNvPr id="50186" name="AutoShape 11"/>
          <p:cNvSpPr>
            <a:spLocks/>
          </p:cNvSpPr>
          <p:nvPr/>
        </p:nvSpPr>
        <p:spPr bwMode="auto">
          <a:xfrm>
            <a:off x="811213" y="1457325"/>
            <a:ext cx="2498725" cy="609600"/>
          </a:xfrm>
          <a:prstGeom prst="callout1">
            <a:avLst>
              <a:gd name="adj1" fmla="val 18750"/>
              <a:gd name="adj2" fmla="val 103051"/>
              <a:gd name="adj3" fmla="val 41148"/>
              <a:gd name="adj4" fmla="val 135389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hu-HU" altLang="hu-HU" sz="1800">
                <a:solidFill>
                  <a:schemeClr val="tx1"/>
                </a:solidFill>
              </a:rPr>
              <a:t>M. longissimus capitis</a:t>
            </a:r>
          </a:p>
        </p:txBody>
      </p:sp>
      <p:sp>
        <p:nvSpPr>
          <p:cNvPr id="50187" name="AutoShape 12"/>
          <p:cNvSpPr>
            <a:spLocks/>
          </p:cNvSpPr>
          <p:nvPr/>
        </p:nvSpPr>
        <p:spPr bwMode="auto">
          <a:xfrm>
            <a:off x="630238" y="2981325"/>
            <a:ext cx="2203450" cy="609600"/>
          </a:xfrm>
          <a:prstGeom prst="callout1">
            <a:avLst>
              <a:gd name="adj1" fmla="val 18750"/>
              <a:gd name="adj2" fmla="val 103458"/>
              <a:gd name="adj3" fmla="val 1565"/>
              <a:gd name="adj4" fmla="val 175431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hu-HU" altLang="hu-HU" sz="1800">
                <a:solidFill>
                  <a:schemeClr val="tx1"/>
                </a:solidFill>
              </a:rPr>
              <a:t>M. semispinalis cervicis et thoracis</a:t>
            </a:r>
          </a:p>
        </p:txBody>
      </p:sp>
      <p:sp>
        <p:nvSpPr>
          <p:cNvPr id="13" name="Rectangle 4"/>
          <p:cNvSpPr txBox="1">
            <a:spLocks noChangeArrowheads="1"/>
          </p:cNvSpPr>
          <p:nvPr/>
        </p:nvSpPr>
        <p:spPr>
          <a:xfrm>
            <a:off x="914400" y="114300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u-HU" altLang="hu-HU" dirty="0"/>
              <a:t>Hátizmok</a:t>
            </a:r>
            <a:endParaRPr lang="en-US" altLang="hu-HU" dirty="0" smtClean="0"/>
          </a:p>
        </p:txBody>
      </p:sp>
    </p:spTree>
    <p:extLst>
      <p:ext uri="{BB962C8B-B14F-4D97-AF65-F5344CB8AC3E}">
        <p14:creationId xmlns:p14="http://schemas.microsoft.com/office/powerpoint/2010/main" val="83335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1028700"/>
            <a:ext cx="2684463" cy="571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06" name="AutoShape 7"/>
          <p:cNvSpPr>
            <a:spLocks/>
          </p:cNvSpPr>
          <p:nvPr/>
        </p:nvSpPr>
        <p:spPr bwMode="auto">
          <a:xfrm>
            <a:off x="819150" y="3562350"/>
            <a:ext cx="1987550" cy="609600"/>
          </a:xfrm>
          <a:prstGeom prst="callout1">
            <a:avLst>
              <a:gd name="adj1" fmla="val 18750"/>
              <a:gd name="adj2" fmla="val 103833"/>
              <a:gd name="adj3" fmla="val -1042"/>
              <a:gd name="adj4" fmla="val 186583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hu-HU" altLang="hu-HU" sz="1800">
                <a:solidFill>
                  <a:schemeClr val="tx1"/>
                </a:solidFill>
              </a:rPr>
              <a:t>M. semispinalis</a:t>
            </a:r>
          </a:p>
        </p:txBody>
      </p:sp>
      <p:sp>
        <p:nvSpPr>
          <p:cNvPr id="51207" name="AutoShape 8"/>
          <p:cNvSpPr>
            <a:spLocks/>
          </p:cNvSpPr>
          <p:nvPr/>
        </p:nvSpPr>
        <p:spPr bwMode="auto">
          <a:xfrm>
            <a:off x="6243638" y="5435600"/>
            <a:ext cx="1987550" cy="609600"/>
          </a:xfrm>
          <a:prstGeom prst="callout1">
            <a:avLst>
              <a:gd name="adj1" fmla="val 18750"/>
              <a:gd name="adj2" fmla="val -3833"/>
              <a:gd name="adj3" fmla="val -28648"/>
              <a:gd name="adj4" fmla="val -81231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1800">
                <a:solidFill>
                  <a:schemeClr val="tx1"/>
                </a:solidFill>
              </a:rPr>
              <a:t>Mm. interspinales</a:t>
            </a:r>
          </a:p>
        </p:txBody>
      </p:sp>
      <p:sp>
        <p:nvSpPr>
          <p:cNvPr id="51208" name="AutoShape 9"/>
          <p:cNvSpPr>
            <a:spLocks/>
          </p:cNvSpPr>
          <p:nvPr/>
        </p:nvSpPr>
        <p:spPr bwMode="auto">
          <a:xfrm>
            <a:off x="6240463" y="4508500"/>
            <a:ext cx="2254250" cy="609600"/>
          </a:xfrm>
          <a:prstGeom prst="callout1">
            <a:avLst>
              <a:gd name="adj1" fmla="val 18750"/>
              <a:gd name="adj2" fmla="val -3380"/>
              <a:gd name="adj3" fmla="val 90106"/>
              <a:gd name="adj4" fmla="val -59083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1800">
                <a:solidFill>
                  <a:schemeClr val="tx1"/>
                </a:solidFill>
              </a:rPr>
              <a:t>Mm. intertransversarii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>
          <a:xfrm>
            <a:off x="914400" y="114300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u-HU" altLang="hu-HU" dirty="0"/>
              <a:t>Hátizmok</a:t>
            </a:r>
            <a:endParaRPr lang="en-US" altLang="hu-HU" dirty="0" smtClean="0"/>
          </a:p>
        </p:txBody>
      </p:sp>
    </p:spTree>
    <p:extLst>
      <p:ext uri="{BB962C8B-B14F-4D97-AF65-F5344CB8AC3E}">
        <p14:creationId xmlns:p14="http://schemas.microsoft.com/office/powerpoint/2010/main" val="372252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023938"/>
            <a:ext cx="3198813" cy="571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29" name="AutoShape 7"/>
          <p:cNvSpPr>
            <a:spLocks/>
          </p:cNvSpPr>
          <p:nvPr/>
        </p:nvSpPr>
        <p:spPr bwMode="auto">
          <a:xfrm>
            <a:off x="533400" y="2095500"/>
            <a:ext cx="1987550" cy="609600"/>
          </a:xfrm>
          <a:prstGeom prst="callout1">
            <a:avLst>
              <a:gd name="adj1" fmla="val 18750"/>
              <a:gd name="adj2" fmla="val 103833"/>
              <a:gd name="adj3" fmla="val 111458"/>
              <a:gd name="adj4" fmla="val 188019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hu-HU" altLang="hu-HU" sz="1800">
              <a:solidFill>
                <a:schemeClr val="tx1"/>
              </a:solidFill>
            </a:endParaRPr>
          </a:p>
        </p:txBody>
      </p:sp>
      <p:sp>
        <p:nvSpPr>
          <p:cNvPr id="52230" name="AutoShape 8"/>
          <p:cNvSpPr>
            <a:spLocks/>
          </p:cNvSpPr>
          <p:nvPr/>
        </p:nvSpPr>
        <p:spPr bwMode="auto">
          <a:xfrm>
            <a:off x="6618288" y="2432050"/>
            <a:ext cx="1987550" cy="609600"/>
          </a:xfrm>
          <a:prstGeom prst="callout1">
            <a:avLst>
              <a:gd name="adj1" fmla="val 18750"/>
              <a:gd name="adj2" fmla="val -3833"/>
              <a:gd name="adj3" fmla="val 111981"/>
              <a:gd name="adj4" fmla="val -92255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endParaRPr lang="hu-HU" altLang="hu-HU" sz="1800">
              <a:solidFill>
                <a:schemeClr val="tx1"/>
              </a:solidFill>
            </a:endParaRPr>
          </a:p>
        </p:txBody>
      </p:sp>
      <p:sp>
        <p:nvSpPr>
          <p:cNvPr id="52232" name="AutoShape 10"/>
          <p:cNvSpPr>
            <a:spLocks/>
          </p:cNvSpPr>
          <p:nvPr/>
        </p:nvSpPr>
        <p:spPr bwMode="auto">
          <a:xfrm>
            <a:off x="539750" y="2073275"/>
            <a:ext cx="1987550" cy="609600"/>
          </a:xfrm>
          <a:prstGeom prst="callout1">
            <a:avLst>
              <a:gd name="adj1" fmla="val 18750"/>
              <a:gd name="adj2" fmla="val 103833"/>
              <a:gd name="adj3" fmla="val 31773"/>
              <a:gd name="adj4" fmla="val 185144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hu-HU" altLang="hu-HU" sz="1800">
                <a:solidFill>
                  <a:schemeClr val="tx1"/>
                </a:solidFill>
              </a:rPr>
              <a:t>Mm. rotatores</a:t>
            </a:r>
          </a:p>
        </p:txBody>
      </p:sp>
      <p:sp>
        <p:nvSpPr>
          <p:cNvPr id="52233" name="AutoShape 11"/>
          <p:cNvSpPr>
            <a:spLocks/>
          </p:cNvSpPr>
          <p:nvPr/>
        </p:nvSpPr>
        <p:spPr bwMode="auto">
          <a:xfrm>
            <a:off x="6624638" y="2409825"/>
            <a:ext cx="1987550" cy="609600"/>
          </a:xfrm>
          <a:prstGeom prst="callout1">
            <a:avLst>
              <a:gd name="adj1" fmla="val 18750"/>
              <a:gd name="adj2" fmla="val -3833"/>
              <a:gd name="adj3" fmla="val -52083"/>
              <a:gd name="adj4" fmla="val -90097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1800" dirty="0">
                <a:solidFill>
                  <a:schemeClr val="tx1"/>
                </a:solidFill>
              </a:rPr>
              <a:t>Mm. </a:t>
            </a:r>
            <a:r>
              <a:rPr lang="hu-HU" altLang="hu-HU" sz="1800" dirty="0" err="1">
                <a:solidFill>
                  <a:schemeClr val="tx1"/>
                </a:solidFill>
              </a:rPr>
              <a:t>multifidi</a:t>
            </a:r>
            <a:endParaRPr lang="hu-HU" altLang="hu-HU" sz="1800" dirty="0">
              <a:solidFill>
                <a:schemeClr val="tx1"/>
              </a:solidFill>
            </a:endParaRP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>
          <a:xfrm>
            <a:off x="914400" y="114300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u-HU" altLang="hu-HU" dirty="0"/>
              <a:t>Hátizmok</a:t>
            </a:r>
            <a:endParaRPr lang="en-US" altLang="hu-HU" dirty="0" smtClean="0"/>
          </a:p>
        </p:txBody>
      </p:sp>
    </p:spTree>
    <p:extLst>
      <p:ext uri="{BB962C8B-B14F-4D97-AF65-F5344CB8AC3E}">
        <p14:creationId xmlns:p14="http://schemas.microsoft.com/office/powerpoint/2010/main" val="373279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/>
          </p:cNvPr>
          <p:cNvSpPr/>
          <p:nvPr/>
        </p:nvSpPr>
        <p:spPr>
          <a:xfrm>
            <a:off x="4787900" y="222250"/>
            <a:ext cx="4154488" cy="6407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pic>
        <p:nvPicPr>
          <p:cNvPr id="12291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2"/>
          <a:stretch>
            <a:fillRect/>
          </a:stretch>
        </p:blipFill>
        <p:spPr bwMode="auto">
          <a:xfrm>
            <a:off x="204788" y="222250"/>
            <a:ext cx="5411787" cy="640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" r="7138" b="59953"/>
          <a:stretch>
            <a:fillRect/>
          </a:stretch>
        </p:blipFill>
        <p:spPr bwMode="auto">
          <a:xfrm>
            <a:off x="4878388" y="222250"/>
            <a:ext cx="3973512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Kép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2" r="2957" b="59134"/>
          <a:stretch>
            <a:fillRect/>
          </a:stretch>
        </p:blipFill>
        <p:spPr bwMode="auto">
          <a:xfrm>
            <a:off x="4787900" y="3284538"/>
            <a:ext cx="4154488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Szövegdoboz 4">
            <a:extLst/>
          </p:cNvPr>
          <p:cNvSpPr txBox="1">
            <a:spLocks noChangeArrowheads="1"/>
          </p:cNvSpPr>
          <p:nvPr/>
        </p:nvSpPr>
        <p:spPr bwMode="auto">
          <a:xfrm>
            <a:off x="1938338" y="5718175"/>
            <a:ext cx="1944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hu-HU" altLang="hu-HU" sz="1800" b="1" dirty="0">
                <a:solidFill>
                  <a:srgbClr val="000000"/>
                </a:solidFill>
                <a:latin typeface="+mj-lt"/>
              </a:rPr>
              <a:t>1. m. </a:t>
            </a:r>
            <a:r>
              <a:rPr lang="hu-HU" altLang="hu-HU" sz="1800" b="1" dirty="0" err="1">
                <a:solidFill>
                  <a:srgbClr val="000000"/>
                </a:solidFill>
                <a:latin typeface="+mj-lt"/>
              </a:rPr>
              <a:t>trapezius</a:t>
            </a:r>
            <a:endParaRPr lang="hu-HU" altLang="hu-HU" sz="18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4823" name="Szövegdoboz 10">
            <a:extLst/>
          </p:cNvPr>
          <p:cNvSpPr txBox="1">
            <a:spLocks noChangeArrowheads="1"/>
          </p:cNvSpPr>
          <p:nvPr/>
        </p:nvSpPr>
        <p:spPr bwMode="auto">
          <a:xfrm>
            <a:off x="4645025" y="2792413"/>
            <a:ext cx="4206875" cy="6461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hu-HU" altLang="hu-HU" sz="1800" b="1" dirty="0">
                <a:solidFill>
                  <a:srgbClr val="000000"/>
                </a:solidFill>
                <a:latin typeface="+mj-lt"/>
              </a:rPr>
              <a:t>2. m. </a:t>
            </a:r>
            <a:r>
              <a:rPr lang="hu-HU" altLang="hu-HU" sz="1800" b="1" dirty="0" err="1">
                <a:solidFill>
                  <a:srgbClr val="000000"/>
                </a:solidFill>
                <a:latin typeface="+mj-lt"/>
              </a:rPr>
              <a:t>splenius</a:t>
            </a:r>
            <a:r>
              <a:rPr lang="hu-HU" altLang="hu-HU" sz="18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altLang="hu-HU" sz="1800" b="1" dirty="0" err="1">
                <a:solidFill>
                  <a:srgbClr val="000000"/>
                </a:solidFill>
                <a:latin typeface="+mj-lt"/>
              </a:rPr>
              <a:t>capitis</a:t>
            </a:r>
            <a:r>
              <a:rPr lang="hu-HU" altLang="hu-HU" sz="1800" b="1" dirty="0">
                <a:solidFill>
                  <a:srgbClr val="000000"/>
                </a:solidFill>
                <a:latin typeface="+mj-lt"/>
              </a:rPr>
              <a:t> és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hu-HU" altLang="hu-HU" sz="1800" b="1" dirty="0">
                <a:solidFill>
                  <a:srgbClr val="000000"/>
                </a:solidFill>
                <a:latin typeface="+mj-lt"/>
              </a:rPr>
              <a:t>m. </a:t>
            </a:r>
            <a:r>
              <a:rPr lang="hu-HU" altLang="hu-HU" sz="1800" b="1" dirty="0" err="1">
                <a:solidFill>
                  <a:srgbClr val="000000"/>
                </a:solidFill>
                <a:latin typeface="+mj-lt"/>
              </a:rPr>
              <a:t>longissimus</a:t>
            </a:r>
            <a:r>
              <a:rPr lang="hu-HU" altLang="hu-HU" sz="18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altLang="hu-HU" sz="1800" b="1" dirty="0" err="1">
                <a:solidFill>
                  <a:srgbClr val="000000"/>
                </a:solidFill>
                <a:latin typeface="+mj-lt"/>
              </a:rPr>
              <a:t>capitis</a:t>
            </a:r>
            <a:endParaRPr lang="hu-HU" altLang="hu-HU" sz="18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4824" name="Szövegdoboz 11">
            <a:extLst/>
          </p:cNvPr>
          <p:cNvSpPr txBox="1">
            <a:spLocks noChangeArrowheads="1"/>
          </p:cNvSpPr>
          <p:nvPr/>
        </p:nvSpPr>
        <p:spPr bwMode="auto">
          <a:xfrm>
            <a:off x="5397500" y="5983288"/>
            <a:ext cx="30686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hu-HU" altLang="hu-HU" sz="1800" b="1" dirty="0">
                <a:solidFill>
                  <a:srgbClr val="000000"/>
                </a:solidFill>
                <a:latin typeface="+mj-lt"/>
              </a:rPr>
              <a:t>3. m. </a:t>
            </a:r>
            <a:r>
              <a:rPr lang="hu-HU" altLang="hu-HU" sz="1800" b="1" dirty="0" err="1">
                <a:solidFill>
                  <a:srgbClr val="000000"/>
                </a:solidFill>
                <a:latin typeface="+mj-lt"/>
              </a:rPr>
              <a:t>semispinalis</a:t>
            </a:r>
            <a:r>
              <a:rPr lang="hu-HU" altLang="hu-HU" sz="18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altLang="hu-HU" sz="1800" b="1" dirty="0" err="1">
                <a:solidFill>
                  <a:srgbClr val="000000"/>
                </a:solidFill>
                <a:latin typeface="+mj-lt"/>
              </a:rPr>
              <a:t>capitis</a:t>
            </a:r>
            <a:endParaRPr lang="hu-HU" altLang="hu-HU" sz="1800" b="1" dirty="0">
              <a:solidFill>
                <a:srgbClr val="000000"/>
              </a:solidFill>
              <a:latin typeface="+mj-lt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hu-HU" altLang="hu-HU" sz="1800" b="1" dirty="0">
                <a:solidFill>
                  <a:srgbClr val="000000"/>
                </a:solidFill>
                <a:latin typeface="+mj-lt"/>
              </a:rPr>
              <a:t>4. </a:t>
            </a:r>
            <a:r>
              <a:rPr lang="hu-HU" altLang="hu-HU" sz="1800" b="1" dirty="0" err="1">
                <a:solidFill>
                  <a:srgbClr val="000000"/>
                </a:solidFill>
                <a:latin typeface="+mj-lt"/>
              </a:rPr>
              <a:t>musculi</a:t>
            </a:r>
            <a:r>
              <a:rPr lang="hu-HU" altLang="hu-HU" sz="18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altLang="hu-HU" sz="1800" b="1" dirty="0" err="1">
                <a:solidFill>
                  <a:srgbClr val="000000"/>
                </a:solidFill>
                <a:latin typeface="+mj-lt"/>
              </a:rPr>
              <a:t>suboccipitales</a:t>
            </a:r>
            <a:endParaRPr lang="hu-HU" altLang="hu-HU" sz="18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3563938" y="220663"/>
            <a:ext cx="1743075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2400" dirty="0">
                <a:latin typeface="+mj-lt"/>
              </a:rPr>
              <a:t>Tarkóizmok</a:t>
            </a:r>
            <a:endParaRPr lang="de-DE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576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Kép 1">
            <a:extLst>
              <a:ext uri="{FF2B5EF4-FFF2-40B4-BE49-F238E27FC236}">
                <a16:creationId xmlns:a16="http://schemas.microsoft.com/office/drawing/2014/main" id="{8C2B1A95-1244-4995-BC38-A5F7C5D2A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765175"/>
            <a:ext cx="8442325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3" name="Szövegdoboz 3">
            <a:extLst>
              <a:ext uri="{FF2B5EF4-FFF2-40B4-BE49-F238E27FC236}">
                <a16:creationId xmlns:a16="http://schemas.microsoft.com/office/drawing/2014/main" id="{9CFA46BB-2DDB-4C10-B2A3-7C379ECB8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488" y="215900"/>
            <a:ext cx="3722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hu-HU" altLang="hu-HU" sz="2000" b="1" dirty="0" err="1" smtClean="0">
                <a:latin typeface="+mj-lt"/>
              </a:rPr>
              <a:t>SUBOCCIPITALIS</a:t>
            </a:r>
            <a:r>
              <a:rPr lang="hu-HU" altLang="hu-HU" sz="2000" b="1" dirty="0" smtClean="0">
                <a:latin typeface="+mj-lt"/>
              </a:rPr>
              <a:t> IZMOK</a:t>
            </a:r>
            <a:endParaRPr lang="hu-HU" altLang="hu-HU" sz="2000" b="1" dirty="0">
              <a:latin typeface="+mj-lt"/>
            </a:endParaRPr>
          </a:p>
        </p:txBody>
      </p:sp>
      <p:sp>
        <p:nvSpPr>
          <p:cNvPr id="35844" name="Szövegdoboz 4">
            <a:extLst>
              <a:ext uri="{FF2B5EF4-FFF2-40B4-BE49-F238E27FC236}">
                <a16:creationId xmlns:a16="http://schemas.microsoft.com/office/drawing/2014/main" id="{4171E818-AE0B-4DEC-A395-A741252BF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088" y="6021388"/>
            <a:ext cx="837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hu-HU" altLang="hu-HU" sz="1800" b="1" dirty="0" err="1" smtClean="0">
                <a:latin typeface="+mj-lt"/>
              </a:rPr>
              <a:t>trigonum</a:t>
            </a:r>
            <a:r>
              <a:rPr lang="hu-HU" altLang="hu-HU" sz="1800" b="1" dirty="0" smtClean="0">
                <a:latin typeface="+mj-lt"/>
              </a:rPr>
              <a:t> </a:t>
            </a:r>
            <a:r>
              <a:rPr lang="hu-HU" altLang="hu-HU" sz="1800" b="1" dirty="0" err="1" smtClean="0">
                <a:latin typeface="+mj-lt"/>
              </a:rPr>
              <a:t>suboccipitale</a:t>
            </a:r>
            <a:r>
              <a:rPr lang="hu-HU" altLang="hu-HU" sz="1800" b="1" dirty="0" smtClean="0">
                <a:latin typeface="+mj-lt"/>
              </a:rPr>
              <a:t>: </a:t>
            </a:r>
            <a:r>
              <a:rPr lang="hu-HU" altLang="hu-HU" sz="1800" dirty="0" smtClean="0">
                <a:latin typeface="+mj-lt"/>
              </a:rPr>
              <a:t>a. </a:t>
            </a:r>
            <a:r>
              <a:rPr lang="hu-HU" altLang="hu-HU" sz="1800" dirty="0" err="1" smtClean="0">
                <a:latin typeface="+mj-lt"/>
              </a:rPr>
              <a:t>vertebralis</a:t>
            </a:r>
            <a:r>
              <a:rPr lang="hu-HU" altLang="hu-HU" sz="1800" dirty="0" smtClean="0">
                <a:latin typeface="+mj-lt"/>
              </a:rPr>
              <a:t>, n. </a:t>
            </a:r>
            <a:r>
              <a:rPr lang="hu-HU" altLang="hu-HU" sz="1800" dirty="0" err="1" smtClean="0">
                <a:latin typeface="+mj-lt"/>
              </a:rPr>
              <a:t>suboccipitalis</a:t>
            </a:r>
            <a:endParaRPr lang="hu-HU" altLang="hu-HU" sz="1800" dirty="0">
              <a:latin typeface="+mj-lt"/>
            </a:endParaRPr>
          </a:p>
        </p:txBody>
      </p:sp>
      <p:sp>
        <p:nvSpPr>
          <p:cNvPr id="6" name="Szabadkézi sokszög 5">
            <a:extLst>
              <a:ext uri="{FF2B5EF4-FFF2-40B4-BE49-F238E27FC236}">
                <a16:creationId xmlns:a16="http://schemas.microsoft.com/office/drawing/2014/main" id="{1603A28F-A237-46DE-9B8B-2835219FCD28}"/>
              </a:ext>
            </a:extLst>
          </p:cNvPr>
          <p:cNvSpPr/>
          <p:nvPr/>
        </p:nvSpPr>
        <p:spPr>
          <a:xfrm>
            <a:off x="3544888" y="1263650"/>
            <a:ext cx="1625600" cy="2455863"/>
          </a:xfrm>
          <a:custGeom>
            <a:avLst/>
            <a:gdLst>
              <a:gd name="connsiteX0" fmla="*/ 0 w 1671145"/>
              <a:gd name="connsiteY0" fmla="*/ 2380593 h 2380593"/>
              <a:gd name="connsiteX1" fmla="*/ 1608083 w 1671145"/>
              <a:gd name="connsiteY1" fmla="*/ 1466193 h 2380593"/>
              <a:gd name="connsiteX2" fmla="*/ 1671145 w 1671145"/>
              <a:gd name="connsiteY2" fmla="*/ 0 h 2380593"/>
              <a:gd name="connsiteX3" fmla="*/ 31531 w 1671145"/>
              <a:gd name="connsiteY3" fmla="*/ 2333297 h 2380593"/>
              <a:gd name="connsiteX0" fmla="*/ 31531 w 1702676"/>
              <a:gd name="connsiteY0" fmla="*/ 2380593 h 2380593"/>
              <a:gd name="connsiteX1" fmla="*/ 1639614 w 1702676"/>
              <a:gd name="connsiteY1" fmla="*/ 1466193 h 2380593"/>
              <a:gd name="connsiteX2" fmla="*/ 1702676 w 1702676"/>
              <a:gd name="connsiteY2" fmla="*/ 0 h 2380593"/>
              <a:gd name="connsiteX3" fmla="*/ 0 w 1702676"/>
              <a:gd name="connsiteY3" fmla="*/ 2380593 h 2380593"/>
              <a:gd name="connsiteX0" fmla="*/ 31531 w 1702676"/>
              <a:gd name="connsiteY0" fmla="*/ 2380593 h 2380593"/>
              <a:gd name="connsiteX1" fmla="*/ 1639614 w 1702676"/>
              <a:gd name="connsiteY1" fmla="*/ 1466193 h 2380593"/>
              <a:gd name="connsiteX2" fmla="*/ 1702676 w 1702676"/>
              <a:gd name="connsiteY2" fmla="*/ 0 h 2380593"/>
              <a:gd name="connsiteX3" fmla="*/ 0 w 1702676"/>
              <a:gd name="connsiteY3" fmla="*/ 2380593 h 2380593"/>
              <a:gd name="connsiteX4" fmla="*/ 31531 w 1702676"/>
              <a:gd name="connsiteY4" fmla="*/ 2380593 h 2380593"/>
              <a:gd name="connsiteX0" fmla="*/ 0 w 1702676"/>
              <a:gd name="connsiteY0" fmla="*/ 2380593 h 2380593"/>
              <a:gd name="connsiteX1" fmla="*/ 1639614 w 1702676"/>
              <a:gd name="connsiteY1" fmla="*/ 1466193 h 2380593"/>
              <a:gd name="connsiteX2" fmla="*/ 1702676 w 1702676"/>
              <a:gd name="connsiteY2" fmla="*/ 0 h 2380593"/>
              <a:gd name="connsiteX3" fmla="*/ 0 w 1702676"/>
              <a:gd name="connsiteY3" fmla="*/ 2380593 h 2380593"/>
              <a:gd name="connsiteX0" fmla="*/ 0 w 1689028"/>
              <a:gd name="connsiteY0" fmla="*/ 2489775 h 2489775"/>
              <a:gd name="connsiteX1" fmla="*/ 1625966 w 1689028"/>
              <a:gd name="connsiteY1" fmla="*/ 1466193 h 2489775"/>
              <a:gd name="connsiteX2" fmla="*/ 1689028 w 1689028"/>
              <a:gd name="connsiteY2" fmla="*/ 0 h 2489775"/>
              <a:gd name="connsiteX3" fmla="*/ 0 w 1689028"/>
              <a:gd name="connsiteY3" fmla="*/ 2489775 h 2489775"/>
              <a:gd name="connsiteX0" fmla="*/ 0 w 1625966"/>
              <a:gd name="connsiteY0" fmla="*/ 2455655 h 2455655"/>
              <a:gd name="connsiteX1" fmla="*/ 1625966 w 1625966"/>
              <a:gd name="connsiteY1" fmla="*/ 1432073 h 2455655"/>
              <a:gd name="connsiteX2" fmla="*/ 1525254 w 1625966"/>
              <a:gd name="connsiteY2" fmla="*/ 0 h 2455655"/>
              <a:gd name="connsiteX3" fmla="*/ 0 w 1625966"/>
              <a:gd name="connsiteY3" fmla="*/ 2455655 h 2455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5966" h="2455655">
                <a:moveTo>
                  <a:pt x="0" y="2455655"/>
                </a:moveTo>
                <a:lnTo>
                  <a:pt x="1625966" y="1432073"/>
                </a:lnTo>
                <a:lnTo>
                  <a:pt x="1525254" y="0"/>
                </a:lnTo>
                <a:lnTo>
                  <a:pt x="0" y="2455655"/>
                </a:lnTo>
                <a:close/>
              </a:path>
            </a:pathLst>
          </a:custGeom>
          <a:noFill/>
          <a:ln>
            <a:solidFill>
              <a:srgbClr val="0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693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églalap 1"/>
          <p:cNvSpPr>
            <a:spLocks noChangeArrowheads="1"/>
          </p:cNvSpPr>
          <p:nvPr/>
        </p:nvSpPr>
        <p:spPr bwMode="auto">
          <a:xfrm>
            <a:off x="1116013" y="304800"/>
            <a:ext cx="6464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400" b="1" dirty="0">
                <a:latin typeface="+mn-lt"/>
              </a:rPr>
              <a:t>Mély nyakizmok</a:t>
            </a:r>
            <a:r>
              <a:rPr lang="hu-HU" altLang="hu-HU" sz="1800" b="1" dirty="0">
                <a:latin typeface="+mn-lt"/>
              </a:rPr>
              <a:t>: </a:t>
            </a:r>
            <a:r>
              <a:rPr lang="hu-HU" altLang="hu-HU" sz="1800" dirty="0">
                <a:latin typeface="+mn-lt"/>
              </a:rPr>
              <a:t>a</a:t>
            </a:r>
            <a:r>
              <a:rPr lang="hu-HU" altLang="hu-HU" sz="1800" b="1" dirty="0">
                <a:latin typeface="+mn-lt"/>
              </a:rPr>
              <a:t> </a:t>
            </a:r>
            <a:r>
              <a:rPr lang="hu-HU" altLang="hu-HU" sz="1800" dirty="0" err="1">
                <a:latin typeface="+mn-lt"/>
              </a:rPr>
              <a:t>prevertebralis</a:t>
            </a:r>
            <a:r>
              <a:rPr lang="hu-HU" altLang="hu-HU" sz="1800" dirty="0">
                <a:latin typeface="+mn-lt"/>
              </a:rPr>
              <a:t> izmok és a </a:t>
            </a:r>
            <a:r>
              <a:rPr lang="hu-HU" altLang="hu-HU" sz="1800" dirty="0" err="1">
                <a:latin typeface="+mn-lt"/>
              </a:rPr>
              <a:t>scalenus</a:t>
            </a:r>
            <a:r>
              <a:rPr lang="hu-HU" altLang="hu-HU" sz="1800" dirty="0">
                <a:latin typeface="+mn-lt"/>
              </a:rPr>
              <a:t> izmok</a:t>
            </a:r>
          </a:p>
        </p:txBody>
      </p:sp>
      <p:pic>
        <p:nvPicPr>
          <p:cNvPr id="11267" name="Picture 5" descr="https://cobocards.s3.amazonaws.com/card/480_300/6/6zo9z04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981075"/>
            <a:ext cx="7031037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462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 descr="qaya">
            <a:extLst>
              <a:ext uri="{FF2B5EF4-FFF2-40B4-BE49-F238E27FC236}">
                <a16:creationId xmlns:a16="http://schemas.microsoft.com/office/drawing/2014/main" id="{26118BC6-ACF7-4F2A-9426-9AC251456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40"/>
          <a:stretch>
            <a:fillRect/>
          </a:stretch>
        </p:blipFill>
        <p:spPr bwMode="auto">
          <a:xfrm>
            <a:off x="215900" y="4799013"/>
            <a:ext cx="8785225" cy="1800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2" descr="1">
            <a:extLst>
              <a:ext uri="{FF2B5EF4-FFF2-40B4-BE49-F238E27FC236}">
                <a16:creationId xmlns:a16="http://schemas.microsoft.com/office/drawing/2014/main" id="{82A61DF5-C3EC-49E4-A97E-79E0E5419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613569"/>
            <a:ext cx="8529637" cy="2044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3" descr="2">
            <a:extLst>
              <a:ext uri="{FF2B5EF4-FFF2-40B4-BE49-F238E27FC236}">
                <a16:creationId xmlns:a16="http://schemas.microsoft.com/office/drawing/2014/main" id="{55052175-3DBA-46B6-923C-30AE4C16D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462" y="2771775"/>
            <a:ext cx="5118100" cy="1800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60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8" descr="gv szegmensek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019425" cy="6858000"/>
          </a:xfrm>
          <a:noFill/>
        </p:spPr>
      </p:pic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hu-HU" altLang="en-US" sz="4000" smtClean="0"/>
              <a:t>Gerincvelő, </a:t>
            </a:r>
            <a:br>
              <a:rPr lang="hu-HU" altLang="en-US" sz="4000" smtClean="0"/>
            </a:br>
            <a:r>
              <a:rPr lang="hu-HU" altLang="en-US" sz="4000" smtClean="0"/>
              <a:t>gerincvelői idegek</a:t>
            </a:r>
          </a:p>
        </p:txBody>
      </p:sp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3189288" y="1630363"/>
            <a:ext cx="1871662" cy="40814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en-US" sz="1800" dirty="0"/>
              <a:t>8 </a:t>
            </a:r>
            <a:r>
              <a:rPr lang="hu-HU" altLang="en-US" sz="1800" dirty="0" err="1"/>
              <a:t>cervicalis</a:t>
            </a:r>
            <a:r>
              <a:rPr lang="hu-HU" altLang="en-US" sz="1800" dirty="0"/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hu-HU" altLang="en-US" sz="180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en-US" sz="1800" dirty="0"/>
              <a:t>12 </a:t>
            </a:r>
            <a:r>
              <a:rPr lang="hu-HU" altLang="en-US" sz="1800" dirty="0" err="1"/>
              <a:t>thoracalis</a:t>
            </a:r>
            <a:endParaRPr lang="hu-HU" altLang="en-US" sz="1800" dirty="0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hu-HU" altLang="en-US" sz="1800" dirty="0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hu-HU" altLang="en-US" sz="180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en-US" sz="1800" dirty="0"/>
              <a:t>5 </a:t>
            </a:r>
            <a:r>
              <a:rPr lang="hu-HU" altLang="en-US" sz="1800" dirty="0" err="1"/>
              <a:t>lumbalis</a:t>
            </a:r>
            <a:endParaRPr lang="hu-HU" altLang="en-US" sz="1800" dirty="0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hu-HU" altLang="en-US" sz="180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en-US" sz="1800" dirty="0"/>
              <a:t>5 </a:t>
            </a:r>
            <a:r>
              <a:rPr lang="hu-HU" altLang="en-US" sz="1800" dirty="0" err="1"/>
              <a:t>sacralis</a:t>
            </a:r>
            <a:endParaRPr lang="hu-HU" altLang="en-US" sz="180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en-US" sz="1800" u="sng" dirty="0"/>
              <a:t>1 </a:t>
            </a:r>
            <a:r>
              <a:rPr lang="hu-HU" altLang="en-US" sz="1800" u="sng" dirty="0" err="1"/>
              <a:t>coccygealis</a:t>
            </a:r>
            <a:endParaRPr lang="hu-HU" altLang="en-US" sz="1800" u="sng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en-US" sz="1800" dirty="0"/>
              <a:t>31 pár</a:t>
            </a:r>
          </a:p>
        </p:txBody>
      </p:sp>
      <p:sp>
        <p:nvSpPr>
          <p:cNvPr id="15365" name="Text Box 10"/>
          <p:cNvSpPr txBox="1">
            <a:spLocks noChangeArrowheads="1"/>
          </p:cNvSpPr>
          <p:nvPr/>
        </p:nvSpPr>
        <p:spPr bwMode="auto">
          <a:xfrm>
            <a:off x="5219700" y="1674813"/>
            <a:ext cx="3924300" cy="38052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en-US" sz="1800"/>
              <a:t>C1-8 – megfelelő csigolya </a:t>
            </a:r>
            <a:r>
              <a:rPr lang="hu-HU" altLang="en-US" sz="1800" b="1"/>
              <a:t>felett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hu-HU" altLang="en-US" sz="1800" b="1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en-US" sz="1800"/>
              <a:t>Th1-Co1 – megfelelő csigolya </a:t>
            </a:r>
            <a:r>
              <a:rPr lang="hu-HU" altLang="en-US" sz="1800" b="1"/>
              <a:t>alatt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hu-HU" altLang="en-US" sz="1800" b="1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en-US" sz="1800"/>
              <a:t>A lumbalis illetve sacralis gyökök több csigolyányit haladnak lefelé a durazsákon belül: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hu-HU" altLang="en-US" sz="1800"/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en-US" sz="1800"/>
              <a:t>cauda equina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en-US" sz="1800"/>
              <a:t>lumbalis cisterna</a:t>
            </a:r>
          </a:p>
        </p:txBody>
      </p:sp>
      <p:sp>
        <p:nvSpPr>
          <p:cNvPr id="15366" name="AutoShape 11"/>
          <p:cNvSpPr>
            <a:spLocks noChangeArrowheads="1"/>
          </p:cNvSpPr>
          <p:nvPr/>
        </p:nvSpPr>
        <p:spPr bwMode="auto">
          <a:xfrm rot="10800000">
            <a:off x="7092950" y="4191000"/>
            <a:ext cx="215900" cy="4318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174159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1636713"/>
            <a:ext cx="3487738" cy="510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1014413"/>
            <a:ext cx="3573463" cy="572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914400" y="114300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u-HU" altLang="hu-HU" dirty="0" smtClean="0"/>
              <a:t>Hátizmok, beidegzés</a:t>
            </a:r>
            <a:endParaRPr lang="en-US" altLang="hu-HU" dirty="0" smtClean="0"/>
          </a:p>
        </p:txBody>
      </p:sp>
    </p:spTree>
    <p:extLst>
      <p:ext uri="{BB962C8B-B14F-4D97-AF65-F5344CB8AC3E}">
        <p14:creationId xmlns:p14="http://schemas.microsoft.com/office/powerpoint/2010/main" val="419473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ábláza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2233799"/>
              </p:ext>
            </p:extLst>
          </p:nvPr>
        </p:nvGraphicFramePr>
        <p:xfrm>
          <a:off x="386497" y="756784"/>
          <a:ext cx="8305015" cy="54186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4523">
                  <a:extLst>
                    <a:ext uri="{9D8B030D-6E8A-4147-A177-3AD203B41FA5}">
                      <a16:colId xmlns:a16="http://schemas.microsoft.com/office/drawing/2014/main" val="585376387"/>
                    </a:ext>
                  </a:extLst>
                </a:gridCol>
                <a:gridCol w="1402968">
                  <a:extLst>
                    <a:ext uri="{9D8B030D-6E8A-4147-A177-3AD203B41FA5}">
                      <a16:colId xmlns:a16="http://schemas.microsoft.com/office/drawing/2014/main" val="2497645409"/>
                    </a:ext>
                  </a:extLst>
                </a:gridCol>
                <a:gridCol w="1592930">
                  <a:extLst>
                    <a:ext uri="{9D8B030D-6E8A-4147-A177-3AD203B41FA5}">
                      <a16:colId xmlns:a16="http://schemas.microsoft.com/office/drawing/2014/main" val="3518353617"/>
                    </a:ext>
                  </a:extLst>
                </a:gridCol>
                <a:gridCol w="2275618">
                  <a:extLst>
                    <a:ext uri="{9D8B030D-6E8A-4147-A177-3AD203B41FA5}">
                      <a16:colId xmlns:a16="http://schemas.microsoft.com/office/drawing/2014/main" val="1537535741"/>
                    </a:ext>
                  </a:extLst>
                </a:gridCol>
                <a:gridCol w="1588976">
                  <a:extLst>
                    <a:ext uri="{9D8B030D-6E8A-4147-A177-3AD203B41FA5}">
                      <a16:colId xmlns:a16="http://schemas.microsoft.com/office/drawing/2014/main" val="206859876"/>
                    </a:ext>
                  </a:extLst>
                </a:gridCol>
              </a:tblGrid>
              <a:tr h="1906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 </a:t>
                      </a:r>
                      <a:endParaRPr lang="hu-H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679" marR="156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cervicalis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679" marR="156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thoracalis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679" marR="156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lumbalis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679" marR="156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sacrum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679" marR="15679" marT="0" marB="0" anchor="ctr"/>
                </a:tc>
                <a:extLst>
                  <a:ext uri="{0D108BD9-81ED-4DB2-BD59-A6C34878D82A}">
                    <a16:rowId xmlns:a16="http://schemas.microsoft.com/office/drawing/2014/main" val="1118437715"/>
                  </a:ext>
                </a:extLst>
              </a:tr>
              <a:tr h="4838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corpus</a:t>
                      </a:r>
                      <a:endParaRPr lang="hu-H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679" marR="156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kis, négyszögletes</a:t>
                      </a:r>
                      <a:endParaRPr lang="hu-H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679" marR="156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"szív" alakú / háromszögletű, a caput costae számára ízületi felszín(ek)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679" marR="156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nagy, vastag, bab alakú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679" marR="156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összeolvadtak, corpus, promontorium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679" marR="15679" marT="0" marB="0" anchor="ctr"/>
                </a:tc>
                <a:extLst>
                  <a:ext uri="{0D108BD9-81ED-4DB2-BD59-A6C34878D82A}">
                    <a16:rowId xmlns:a16="http://schemas.microsoft.com/office/drawing/2014/main" val="3932596073"/>
                  </a:ext>
                </a:extLst>
              </a:tr>
              <a:tr h="2902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foramen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679" marR="156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tág, háromszögletű</a:t>
                      </a:r>
                      <a:endParaRPr lang="hu-H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679" marR="156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szűk, kerek</a:t>
                      </a:r>
                      <a:endParaRPr lang="hu-H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679" marR="156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szűk, háromszögletű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679" marR="156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canalis sacralis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679" marR="15679" marT="0" marB="0" anchor="ctr"/>
                </a:tc>
                <a:extLst>
                  <a:ext uri="{0D108BD9-81ED-4DB2-BD59-A6C34878D82A}">
                    <a16:rowId xmlns:a16="http://schemas.microsoft.com/office/drawing/2014/main" val="2847449166"/>
                  </a:ext>
                </a:extLst>
              </a:tr>
              <a:tr h="3870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processus spinosus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679" marR="156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rövid, a vége osztott (az 1. és a 7. kivételével)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679" marR="156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hosszú, lefelé áll</a:t>
                      </a:r>
                      <a:endParaRPr lang="hu-H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679" marR="156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széles, nagy, horizontalis állású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679" marR="156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crista sacralis mediana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679" marR="15679" marT="0" marB="0" anchor="ctr"/>
                </a:tc>
                <a:extLst>
                  <a:ext uri="{0D108BD9-81ED-4DB2-BD59-A6C34878D82A}">
                    <a16:rowId xmlns:a16="http://schemas.microsoft.com/office/drawing/2014/main" val="4291945858"/>
                  </a:ext>
                </a:extLst>
              </a:tr>
              <a:tr h="10643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processus transversus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679" marR="156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két gyökérrel ered (eredeti processus trasversus és bordakezdemény): foramen transversarium, tuberculum ant. et post.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679" marR="156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 dirty="0" err="1">
                          <a:effectLst/>
                        </a:rPr>
                        <a:t>tuberculum</a:t>
                      </a:r>
                      <a:r>
                        <a:rPr lang="hu-HU" sz="1200" dirty="0">
                          <a:effectLst/>
                        </a:rPr>
                        <a:t> </a:t>
                      </a:r>
                      <a:r>
                        <a:rPr lang="hu-HU" sz="1200" dirty="0" err="1">
                          <a:effectLst/>
                        </a:rPr>
                        <a:t>costae-hez</a:t>
                      </a:r>
                      <a:r>
                        <a:rPr lang="hu-HU" sz="1200" dirty="0">
                          <a:effectLst/>
                        </a:rPr>
                        <a:t> ízületi felszín</a:t>
                      </a:r>
                      <a:endParaRPr lang="hu-H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679" marR="156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 dirty="0" err="1">
                          <a:effectLst/>
                        </a:rPr>
                        <a:t>processus</a:t>
                      </a:r>
                      <a:r>
                        <a:rPr lang="hu-HU" sz="1200" dirty="0">
                          <a:effectLst/>
                        </a:rPr>
                        <a:t> </a:t>
                      </a:r>
                      <a:r>
                        <a:rPr lang="hu-HU" sz="1200" dirty="0" err="1">
                          <a:effectLst/>
                        </a:rPr>
                        <a:t>costalis</a:t>
                      </a:r>
                      <a:r>
                        <a:rPr lang="hu-HU" sz="1200" dirty="0">
                          <a:effectLst/>
                        </a:rPr>
                        <a:t> (bordakezdeményből), az eredeti </a:t>
                      </a:r>
                      <a:r>
                        <a:rPr lang="hu-HU" sz="1200" dirty="0" err="1">
                          <a:effectLst/>
                        </a:rPr>
                        <a:t>processus</a:t>
                      </a:r>
                      <a:r>
                        <a:rPr lang="hu-HU" sz="1200" dirty="0">
                          <a:effectLst/>
                        </a:rPr>
                        <a:t> </a:t>
                      </a:r>
                      <a:r>
                        <a:rPr lang="hu-HU" sz="1200" dirty="0" err="1">
                          <a:effectLst/>
                        </a:rPr>
                        <a:t>transversus</a:t>
                      </a:r>
                      <a:r>
                        <a:rPr lang="hu-HU" sz="1200" dirty="0">
                          <a:effectLst/>
                        </a:rPr>
                        <a:t> kicsi (</a:t>
                      </a:r>
                      <a:r>
                        <a:rPr lang="hu-HU" sz="1200" dirty="0" err="1">
                          <a:effectLst/>
                        </a:rPr>
                        <a:t>processus</a:t>
                      </a:r>
                      <a:r>
                        <a:rPr lang="hu-HU" sz="1200" dirty="0">
                          <a:effectLst/>
                        </a:rPr>
                        <a:t> </a:t>
                      </a:r>
                      <a:r>
                        <a:rPr lang="hu-HU" sz="1200" dirty="0" err="1">
                          <a:effectLst/>
                        </a:rPr>
                        <a:t>accessorius</a:t>
                      </a:r>
                      <a:r>
                        <a:rPr lang="hu-HU" sz="1200" dirty="0">
                          <a:effectLst/>
                        </a:rPr>
                        <a:t>)</a:t>
                      </a:r>
                      <a:endParaRPr lang="hu-H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679" marR="156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ala / pars lateralis (az eredeti bordakezdeményekből), crista sacralis lateralis (az eredeti processus transversusokból),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679" marR="15679" marT="0" marB="0" anchor="ctr"/>
                </a:tc>
                <a:extLst>
                  <a:ext uri="{0D108BD9-81ED-4DB2-BD59-A6C34878D82A}">
                    <a16:rowId xmlns:a16="http://schemas.microsoft.com/office/drawing/2014/main" val="244801979"/>
                  </a:ext>
                </a:extLst>
              </a:tr>
              <a:tr h="7740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processus articularis felszín állása 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679" marR="156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horizontalis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679" marR="156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frontalis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679" marR="156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 dirty="0" err="1">
                          <a:effectLst/>
                        </a:rPr>
                        <a:t>sagittalis</a:t>
                      </a:r>
                      <a:endParaRPr lang="hu-H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679" marR="156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2 </a:t>
                      </a:r>
                      <a:r>
                        <a:rPr lang="hu-HU" sz="1200" dirty="0" err="1">
                          <a:effectLst/>
                        </a:rPr>
                        <a:t>facies</a:t>
                      </a:r>
                      <a:r>
                        <a:rPr lang="hu-HU" sz="1200" dirty="0">
                          <a:effectLst/>
                        </a:rPr>
                        <a:t> </a:t>
                      </a:r>
                      <a:r>
                        <a:rPr lang="hu-HU" sz="1200" dirty="0" err="1">
                          <a:effectLst/>
                        </a:rPr>
                        <a:t>articularis</a:t>
                      </a:r>
                      <a:r>
                        <a:rPr lang="hu-HU" sz="1200" dirty="0">
                          <a:effectLst/>
                        </a:rPr>
                        <a:t> </a:t>
                      </a:r>
                      <a:r>
                        <a:rPr lang="hu-HU" sz="1200" dirty="0" err="1">
                          <a:effectLst/>
                        </a:rPr>
                        <a:t>superior</a:t>
                      </a:r>
                      <a:r>
                        <a:rPr lang="hu-HU" sz="1200" dirty="0">
                          <a:effectLst/>
                        </a:rPr>
                        <a:t>, a többiből: </a:t>
                      </a:r>
                      <a:r>
                        <a:rPr lang="hu-HU" sz="1200" dirty="0" err="1">
                          <a:effectLst/>
                        </a:rPr>
                        <a:t>crista</a:t>
                      </a:r>
                      <a:r>
                        <a:rPr lang="hu-HU" sz="1200" dirty="0">
                          <a:effectLst/>
                        </a:rPr>
                        <a:t> </a:t>
                      </a:r>
                      <a:r>
                        <a:rPr lang="hu-HU" sz="1200" dirty="0" err="1">
                          <a:effectLst/>
                        </a:rPr>
                        <a:t>sacralis</a:t>
                      </a:r>
                      <a:r>
                        <a:rPr lang="hu-HU" sz="1200" dirty="0">
                          <a:effectLst/>
                        </a:rPr>
                        <a:t> </a:t>
                      </a:r>
                      <a:r>
                        <a:rPr lang="hu-HU" sz="1200" dirty="0" err="1">
                          <a:effectLst/>
                        </a:rPr>
                        <a:t>intermedia</a:t>
                      </a:r>
                      <a:r>
                        <a:rPr lang="hu-HU" sz="1200" dirty="0">
                          <a:effectLst/>
                        </a:rPr>
                        <a:t>-t (</a:t>
                      </a:r>
                      <a:r>
                        <a:rPr lang="hu-HU" sz="1200" dirty="0" err="1">
                          <a:effectLst/>
                        </a:rPr>
                        <a:t>medialis</a:t>
                      </a:r>
                      <a:r>
                        <a:rPr lang="hu-HU" sz="1200" dirty="0">
                          <a:effectLst/>
                        </a:rPr>
                        <a:t>) alkotja</a:t>
                      </a:r>
                      <a:endParaRPr lang="hu-H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679" marR="15679" marT="0" marB="0" anchor="ctr"/>
                </a:tc>
                <a:extLst>
                  <a:ext uri="{0D108BD9-81ED-4DB2-BD59-A6C34878D82A}">
                    <a16:rowId xmlns:a16="http://schemas.microsoft.com/office/drawing/2014/main" val="3801796537"/>
                  </a:ext>
                </a:extLst>
              </a:tr>
              <a:tr h="11611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különlegesség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679" marR="156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1.: atlas, 2.: axis, 7.: vertebra prominens, a. vertebral (6.-1.)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679" marR="156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1., 11. és 12. bordák csak a saját csigolyájukkal ízesülnek, a többi ezen kívül az eggyel feljebb levővel is</a:t>
                      </a:r>
                      <a:endParaRPr lang="hu-H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679" marR="156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processus mamillaris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a laminák és a processus spinosusok között széles rés (lumbarpunctio lehetővé válik)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679" marR="156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 dirty="0" err="1">
                          <a:effectLst/>
                        </a:rPr>
                        <a:t>foramen</a:t>
                      </a:r>
                      <a:r>
                        <a:rPr lang="hu-HU" sz="1200" dirty="0">
                          <a:effectLst/>
                        </a:rPr>
                        <a:t> </a:t>
                      </a:r>
                      <a:r>
                        <a:rPr lang="hu-HU" sz="1200" dirty="0" err="1">
                          <a:effectLst/>
                        </a:rPr>
                        <a:t>intervertebrale</a:t>
                      </a:r>
                      <a:r>
                        <a:rPr lang="hu-HU" sz="1200" dirty="0">
                          <a:effectLst/>
                        </a:rPr>
                        <a:t> rejtett, a csatornája T alakban szétválik, és mint </a:t>
                      </a:r>
                      <a:r>
                        <a:rPr lang="hu-HU" sz="1200" dirty="0" err="1">
                          <a:effectLst/>
                        </a:rPr>
                        <a:t>foramina</a:t>
                      </a:r>
                      <a:r>
                        <a:rPr lang="hu-HU" sz="1200" dirty="0">
                          <a:effectLst/>
                        </a:rPr>
                        <a:t> </a:t>
                      </a:r>
                      <a:r>
                        <a:rPr lang="hu-HU" sz="1200" dirty="0" err="1">
                          <a:effectLst/>
                        </a:rPr>
                        <a:t>sacralia</a:t>
                      </a:r>
                      <a:r>
                        <a:rPr lang="hu-HU" sz="1200" dirty="0">
                          <a:effectLst/>
                        </a:rPr>
                        <a:t> </a:t>
                      </a:r>
                      <a:r>
                        <a:rPr lang="hu-HU" sz="1200" dirty="0" err="1">
                          <a:effectLst/>
                        </a:rPr>
                        <a:t>pelvina</a:t>
                      </a:r>
                      <a:r>
                        <a:rPr lang="hu-HU" sz="1200" dirty="0">
                          <a:effectLst/>
                        </a:rPr>
                        <a:t> és </a:t>
                      </a:r>
                      <a:r>
                        <a:rPr lang="hu-HU" sz="1200" dirty="0" err="1">
                          <a:effectLst/>
                        </a:rPr>
                        <a:t>dorsalia</a:t>
                      </a:r>
                      <a:r>
                        <a:rPr lang="hu-HU" sz="1200" dirty="0">
                          <a:effectLst/>
                        </a:rPr>
                        <a:t> nyílik a </a:t>
                      </a:r>
                      <a:r>
                        <a:rPr lang="hu-HU" sz="1200" dirty="0" err="1">
                          <a:effectLst/>
                        </a:rPr>
                        <a:t>sacrum</a:t>
                      </a:r>
                      <a:r>
                        <a:rPr lang="hu-HU" sz="1200" dirty="0">
                          <a:effectLst/>
                        </a:rPr>
                        <a:t> első és hátsó felszínén</a:t>
                      </a:r>
                      <a:endParaRPr lang="hu-H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679" marR="15679" marT="0" marB="0" anchor="ctr"/>
                </a:tc>
                <a:extLst>
                  <a:ext uri="{0D108BD9-81ED-4DB2-BD59-A6C34878D82A}">
                    <a16:rowId xmlns:a16="http://schemas.microsoft.com/office/drawing/2014/main" val="21600485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77162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81125" y="4370207"/>
            <a:ext cx="1279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Referenciák</a:t>
            </a:r>
            <a:endParaRPr lang="hu-HU" dirty="0"/>
          </a:p>
        </p:txBody>
      </p:sp>
      <p:pic>
        <p:nvPicPr>
          <p:cNvPr id="54280" name="Picture 8" descr="Képtalálat a következőre: „grays anatomy for students”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34674"/>
            <a:ext cx="1404938" cy="187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300" y="4834674"/>
            <a:ext cx="1597193" cy="1873250"/>
          </a:xfrm>
          <a:prstGeom prst="rect">
            <a:avLst/>
          </a:prstGeom>
        </p:spPr>
      </p:pic>
      <p:pic>
        <p:nvPicPr>
          <p:cNvPr id="54284" name="Picture 12" descr="Képtalálat a következőre: „thieme atlas of anatomy”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855" y="4834674"/>
            <a:ext cx="1376925" cy="185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97964" y="1561269"/>
            <a:ext cx="3676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KÖSZÖNÖM A FIGYELMET!</a:t>
            </a:r>
            <a:endParaRPr lang="hu-HU" sz="2400" dirty="0"/>
          </a:p>
        </p:txBody>
      </p:sp>
      <p:pic>
        <p:nvPicPr>
          <p:cNvPr id="2050" name="Picture 2" descr="https://wonderfabi.files.wordpress.com/2018/07/eliminate-back-pain-with-tadasana-yoga-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440" y="219058"/>
            <a:ext cx="4393986" cy="439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87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69520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5029200" y="2341984"/>
            <a:ext cx="2957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CSIGOLYÁK HOMOLÓG RÉSZEI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05121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 descr="gv km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26088" y="382588"/>
            <a:ext cx="3124200" cy="259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altLang="hu-HU" dirty="0" smtClean="0"/>
              <a:t>Nyaki csigolyák</a:t>
            </a:r>
            <a:endParaRPr lang="en-US" altLang="hu-HU" dirty="0" smtClean="0"/>
          </a:p>
        </p:txBody>
      </p:sp>
      <p:pic>
        <p:nvPicPr>
          <p:cNvPr id="4" name="Picture 5" descr="nyaki c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4088" y="2986088"/>
            <a:ext cx="2889250" cy="233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741488" y="1501775"/>
            <a:ext cx="2689225" cy="3667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dirty="0" smtClean="0"/>
              <a:t>corpus</a:t>
            </a:r>
            <a:endParaRPr lang="en-US" altLang="hu-HU" dirty="0"/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4030663" y="4906963"/>
            <a:ext cx="3240087" cy="3667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hu-HU" altLang="hu-HU" dirty="0" err="1" smtClean="0"/>
              <a:t>proc</a:t>
            </a:r>
            <a:r>
              <a:rPr lang="hu-HU" altLang="hu-HU" dirty="0" smtClean="0"/>
              <a:t>. art. </a:t>
            </a:r>
            <a:r>
              <a:rPr lang="hu-HU" altLang="hu-HU" dirty="0" err="1" smtClean="0"/>
              <a:t>sup</a:t>
            </a:r>
            <a:r>
              <a:rPr lang="hu-HU" altLang="hu-HU" dirty="0" smtClean="0"/>
              <a:t>.</a:t>
            </a:r>
            <a:endParaRPr lang="en-US" altLang="hu-HU" dirty="0"/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3321050" y="2282825"/>
            <a:ext cx="2689225" cy="3667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dirty="0" err="1" smtClean="0"/>
              <a:t>processus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transversus</a:t>
            </a:r>
            <a:endParaRPr lang="en-US" altLang="hu-HU" dirty="0"/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695325" y="5564188"/>
            <a:ext cx="2689225" cy="3667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dirty="0" err="1" smtClean="0"/>
              <a:t>procesus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spinosus</a:t>
            </a:r>
            <a:endParaRPr lang="en-US" altLang="hu-HU" dirty="0"/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3773488" y="5494338"/>
            <a:ext cx="1585912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dirty="0" err="1" smtClean="0"/>
              <a:t>foramen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ve</a:t>
            </a:r>
            <a:r>
              <a:rPr lang="en-US" altLang="hu-HU" dirty="0" err="1" smtClean="0"/>
              <a:t>rtebra</a:t>
            </a:r>
            <a:r>
              <a:rPr lang="hu-HU" altLang="hu-HU" dirty="0" smtClean="0"/>
              <a:t>le</a:t>
            </a:r>
            <a:endParaRPr lang="en-US" altLang="hu-HU" dirty="0"/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4016375" y="4051300"/>
            <a:ext cx="2689225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dirty="0" err="1" smtClean="0"/>
              <a:t>foramen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transversarium</a:t>
            </a:r>
            <a:endParaRPr lang="en-US" altLang="hu-HU" dirty="0"/>
          </a:p>
        </p:txBody>
      </p:sp>
      <p:sp>
        <p:nvSpPr>
          <p:cNvPr id="11" name="Line 16"/>
          <p:cNvSpPr>
            <a:spLocks noChangeShapeType="1"/>
          </p:cNvSpPr>
          <p:nvPr/>
        </p:nvSpPr>
        <p:spPr bwMode="auto">
          <a:xfrm flipH="1" flipV="1">
            <a:off x="2395538" y="4092575"/>
            <a:ext cx="1377950" cy="137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" name="Line 17"/>
          <p:cNvSpPr>
            <a:spLocks noChangeShapeType="1"/>
          </p:cNvSpPr>
          <p:nvPr/>
        </p:nvSpPr>
        <p:spPr bwMode="auto">
          <a:xfrm flipH="1">
            <a:off x="2438400" y="1887538"/>
            <a:ext cx="479425" cy="1581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" name="Line 18"/>
          <p:cNvSpPr>
            <a:spLocks noChangeShapeType="1"/>
          </p:cNvSpPr>
          <p:nvPr/>
        </p:nvSpPr>
        <p:spPr bwMode="auto">
          <a:xfrm flipH="1">
            <a:off x="3338513" y="2627313"/>
            <a:ext cx="406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" name="Line 19"/>
          <p:cNvSpPr>
            <a:spLocks noChangeShapeType="1"/>
          </p:cNvSpPr>
          <p:nvPr/>
        </p:nvSpPr>
        <p:spPr bwMode="auto">
          <a:xfrm flipH="1">
            <a:off x="3527425" y="2627313"/>
            <a:ext cx="231775" cy="869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5" name="Line 20"/>
          <p:cNvSpPr>
            <a:spLocks noChangeShapeType="1"/>
          </p:cNvSpPr>
          <p:nvPr/>
        </p:nvSpPr>
        <p:spPr bwMode="auto">
          <a:xfrm flipH="1" flipV="1">
            <a:off x="3208338" y="3556000"/>
            <a:ext cx="796925" cy="784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6" name="Line 21"/>
          <p:cNvSpPr>
            <a:spLocks noChangeShapeType="1"/>
          </p:cNvSpPr>
          <p:nvPr/>
        </p:nvSpPr>
        <p:spPr bwMode="auto">
          <a:xfrm flipH="1" flipV="1">
            <a:off x="3251200" y="3817938"/>
            <a:ext cx="769938" cy="1262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7" name="Line 22"/>
          <p:cNvSpPr>
            <a:spLocks noChangeShapeType="1"/>
          </p:cNvSpPr>
          <p:nvPr/>
        </p:nvSpPr>
        <p:spPr bwMode="auto">
          <a:xfrm flipV="1">
            <a:off x="2336800" y="4719638"/>
            <a:ext cx="84138" cy="854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8" name="AutoShape 26"/>
          <p:cNvSpPr>
            <a:spLocks noChangeArrowheads="1"/>
          </p:cNvSpPr>
          <p:nvPr/>
        </p:nvSpPr>
        <p:spPr bwMode="auto">
          <a:xfrm rot="18711886">
            <a:off x="1365250" y="3111501"/>
            <a:ext cx="155575" cy="939800"/>
          </a:xfrm>
          <a:prstGeom prst="upArrow">
            <a:avLst>
              <a:gd name="adj1" fmla="val 50000"/>
              <a:gd name="adj2" fmla="val 15102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9" name="Text Box 27"/>
          <p:cNvSpPr txBox="1">
            <a:spLocks noChangeArrowheads="1"/>
          </p:cNvSpPr>
          <p:nvPr/>
        </p:nvSpPr>
        <p:spPr bwMode="auto">
          <a:xfrm>
            <a:off x="304800" y="2178050"/>
            <a:ext cx="1698625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dirty="0" err="1"/>
              <a:t>i</a:t>
            </a:r>
            <a:r>
              <a:rPr lang="hu-HU" altLang="hu-HU" dirty="0" err="1" smtClean="0"/>
              <a:t>ncisura</a:t>
            </a:r>
            <a:r>
              <a:rPr lang="hu-HU" altLang="hu-HU" dirty="0" smtClean="0"/>
              <a:t> vert.</a:t>
            </a:r>
            <a:endParaRPr lang="en-US" altLang="hu-HU" dirty="0"/>
          </a:p>
        </p:txBody>
      </p:sp>
    </p:spTree>
    <p:extLst>
      <p:ext uri="{BB962C8B-B14F-4D97-AF65-F5344CB8AC3E}">
        <p14:creationId xmlns:p14="http://schemas.microsoft.com/office/powerpoint/2010/main" val="149413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hu-HU" smtClean="0"/>
              <a:t>Atlas, axis</a:t>
            </a:r>
          </a:p>
        </p:txBody>
      </p:sp>
      <p:pic>
        <p:nvPicPr>
          <p:cNvPr id="3" name="Picture 5" descr="ax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30800" y="2622550"/>
            <a:ext cx="30226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7" descr="atla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1950" y="844550"/>
            <a:ext cx="3729038" cy="218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9" descr="atlas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4650" y="3676650"/>
            <a:ext cx="3775075" cy="232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676400" y="368300"/>
            <a:ext cx="23114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dirty="0" err="1" smtClean="0"/>
              <a:t>arcus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anterior</a:t>
            </a:r>
            <a:endParaRPr lang="en-US" altLang="hu-HU" dirty="0"/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1244600" y="6223000"/>
            <a:ext cx="23114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dirty="0" err="1" smtClean="0"/>
              <a:t>arcus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posterior</a:t>
            </a:r>
            <a:endParaRPr lang="en-US" altLang="hu-HU" dirty="0"/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2840442" y="3576677"/>
            <a:ext cx="23114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dirty="0" err="1" smtClean="0"/>
              <a:t>facies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articularis</a:t>
            </a:r>
            <a:endParaRPr lang="en-US" altLang="hu-HU" dirty="0"/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4165600" y="1485900"/>
            <a:ext cx="2311400" cy="368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dirty="0" err="1" smtClean="0"/>
              <a:t>massa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lateralis</a:t>
            </a:r>
            <a:endParaRPr lang="en-US" altLang="hu-HU" dirty="0"/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 rot="20957213">
            <a:off x="2679700" y="1206500"/>
            <a:ext cx="901700" cy="1193800"/>
          </a:xfrm>
          <a:prstGeom prst="rect">
            <a:avLst/>
          </a:prstGeom>
          <a:solidFill>
            <a:schemeClr val="accent1">
              <a:alpha val="3411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190500" y="3187700"/>
            <a:ext cx="2514600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dirty="0" err="1"/>
              <a:t>facies</a:t>
            </a:r>
            <a:r>
              <a:rPr lang="hu-HU" altLang="hu-HU" dirty="0"/>
              <a:t> </a:t>
            </a:r>
            <a:r>
              <a:rPr lang="hu-HU" altLang="hu-HU" dirty="0" err="1"/>
              <a:t>articularis</a:t>
            </a:r>
            <a:r>
              <a:rPr lang="hu-HU" altLang="hu-HU" dirty="0"/>
              <a:t> </a:t>
            </a:r>
            <a:r>
              <a:rPr lang="hu-HU" altLang="hu-HU" dirty="0" err="1" smtClean="0"/>
              <a:t>superior</a:t>
            </a:r>
            <a:endParaRPr lang="en-US" altLang="hu-HU" dirty="0"/>
          </a:p>
        </p:txBody>
      </p:sp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3581400" y="5664200"/>
            <a:ext cx="30607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dirty="0" err="1" smtClean="0"/>
              <a:t>facies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articularis</a:t>
            </a:r>
            <a:r>
              <a:rPr lang="hu-HU" altLang="hu-HU" dirty="0" smtClean="0"/>
              <a:t> i</a:t>
            </a:r>
            <a:r>
              <a:rPr lang="en-US" altLang="hu-HU" dirty="0" err="1" smtClean="0"/>
              <a:t>nf</a:t>
            </a:r>
            <a:r>
              <a:rPr lang="hu-HU" altLang="hu-HU" dirty="0" err="1" smtClean="0"/>
              <a:t>erior</a:t>
            </a:r>
            <a:endParaRPr lang="en-US" altLang="hu-HU" dirty="0"/>
          </a:p>
        </p:txBody>
      </p:sp>
      <p:sp>
        <p:nvSpPr>
          <p:cNvPr id="13" name="Line 18"/>
          <p:cNvSpPr>
            <a:spLocks noChangeShapeType="1"/>
          </p:cNvSpPr>
          <p:nvPr/>
        </p:nvSpPr>
        <p:spPr bwMode="auto">
          <a:xfrm flipH="1" flipV="1">
            <a:off x="1600200" y="5448300"/>
            <a:ext cx="469900" cy="774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" name="Line 19"/>
          <p:cNvSpPr>
            <a:spLocks noChangeShapeType="1"/>
          </p:cNvSpPr>
          <p:nvPr/>
        </p:nvSpPr>
        <p:spPr bwMode="auto">
          <a:xfrm flipV="1">
            <a:off x="2641600" y="5549900"/>
            <a:ext cx="292100" cy="673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5" name="Line 20"/>
          <p:cNvSpPr>
            <a:spLocks noChangeShapeType="1"/>
          </p:cNvSpPr>
          <p:nvPr/>
        </p:nvSpPr>
        <p:spPr bwMode="auto">
          <a:xfrm flipH="1">
            <a:off x="1930400" y="736600"/>
            <a:ext cx="165100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6" name="Line 21"/>
          <p:cNvSpPr>
            <a:spLocks noChangeShapeType="1"/>
          </p:cNvSpPr>
          <p:nvPr/>
        </p:nvSpPr>
        <p:spPr bwMode="auto">
          <a:xfrm flipH="1">
            <a:off x="2590800" y="736600"/>
            <a:ext cx="342900" cy="419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7" name="Line 22"/>
          <p:cNvSpPr>
            <a:spLocks noChangeShapeType="1"/>
          </p:cNvSpPr>
          <p:nvPr/>
        </p:nvSpPr>
        <p:spPr bwMode="auto">
          <a:xfrm flipH="1">
            <a:off x="3124200" y="1676400"/>
            <a:ext cx="1041400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8" name="Line 24"/>
          <p:cNvSpPr>
            <a:spLocks noChangeShapeType="1"/>
          </p:cNvSpPr>
          <p:nvPr/>
        </p:nvSpPr>
        <p:spPr bwMode="auto">
          <a:xfrm flipH="1" flipV="1">
            <a:off x="3086100" y="4572000"/>
            <a:ext cx="825500" cy="109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9" name="Line 25"/>
          <p:cNvSpPr>
            <a:spLocks noChangeShapeType="1"/>
          </p:cNvSpPr>
          <p:nvPr/>
        </p:nvSpPr>
        <p:spPr bwMode="auto">
          <a:xfrm flipH="1">
            <a:off x="2260600" y="3911600"/>
            <a:ext cx="584200" cy="12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0" name="Text Box 26"/>
          <p:cNvSpPr txBox="1">
            <a:spLocks noChangeArrowheads="1"/>
          </p:cNvSpPr>
          <p:nvPr/>
        </p:nvSpPr>
        <p:spPr bwMode="auto">
          <a:xfrm>
            <a:off x="6464300" y="2057400"/>
            <a:ext cx="2311400" cy="3667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dirty="0" smtClean="0"/>
              <a:t>d</a:t>
            </a:r>
            <a:r>
              <a:rPr lang="en-US" altLang="hu-HU" dirty="0" err="1" smtClean="0"/>
              <a:t>ens</a:t>
            </a:r>
            <a:r>
              <a:rPr lang="en-US" altLang="hu-HU" dirty="0" smtClean="0"/>
              <a:t> </a:t>
            </a:r>
            <a:r>
              <a:rPr lang="en-US" altLang="hu-HU" dirty="0"/>
              <a:t>axis</a:t>
            </a:r>
          </a:p>
        </p:txBody>
      </p:sp>
      <p:sp>
        <p:nvSpPr>
          <p:cNvPr id="21" name="AutoShape 28"/>
          <p:cNvSpPr>
            <a:spLocks noChangeArrowheads="1"/>
          </p:cNvSpPr>
          <p:nvPr/>
        </p:nvSpPr>
        <p:spPr bwMode="auto">
          <a:xfrm>
            <a:off x="762000" y="1993900"/>
            <a:ext cx="1168400" cy="457200"/>
          </a:xfrm>
          <a:prstGeom prst="curvedUpArrow">
            <a:avLst>
              <a:gd name="adj1" fmla="val 51111"/>
              <a:gd name="adj2" fmla="val 102222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22" name="Line 27"/>
          <p:cNvSpPr>
            <a:spLocks noChangeShapeType="1"/>
          </p:cNvSpPr>
          <p:nvPr/>
        </p:nvSpPr>
        <p:spPr bwMode="auto">
          <a:xfrm flipH="1">
            <a:off x="6604000" y="2413000"/>
            <a:ext cx="508000" cy="520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3" name="Line 23"/>
          <p:cNvSpPr>
            <a:spLocks noChangeShapeType="1"/>
          </p:cNvSpPr>
          <p:nvPr/>
        </p:nvSpPr>
        <p:spPr bwMode="auto">
          <a:xfrm flipV="1">
            <a:off x="1092200" y="1600200"/>
            <a:ext cx="215900" cy="1587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4" name="Text Box 29"/>
          <p:cNvSpPr txBox="1">
            <a:spLocks noChangeArrowheads="1"/>
          </p:cNvSpPr>
          <p:nvPr/>
        </p:nvSpPr>
        <p:spPr bwMode="auto">
          <a:xfrm>
            <a:off x="0" y="190500"/>
            <a:ext cx="1600200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dirty="0" err="1" smtClean="0"/>
              <a:t>sulcus</a:t>
            </a:r>
            <a:r>
              <a:rPr lang="hu-HU" altLang="hu-HU" dirty="0" smtClean="0"/>
              <a:t> art. </a:t>
            </a:r>
            <a:r>
              <a:rPr lang="hu-HU" altLang="hu-HU" dirty="0" err="1" smtClean="0"/>
              <a:t>vertebrae</a:t>
            </a:r>
            <a:endParaRPr lang="en-US" altLang="hu-HU" dirty="0"/>
          </a:p>
        </p:txBody>
      </p:sp>
      <p:sp>
        <p:nvSpPr>
          <p:cNvPr id="25" name="Line 30"/>
          <p:cNvSpPr>
            <a:spLocks noChangeShapeType="1"/>
          </p:cNvSpPr>
          <p:nvPr/>
        </p:nvSpPr>
        <p:spPr bwMode="auto">
          <a:xfrm>
            <a:off x="774700" y="812800"/>
            <a:ext cx="1397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6667500" y="5499100"/>
            <a:ext cx="2324100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dirty="0" err="1" smtClean="0"/>
              <a:t>facies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articularis</a:t>
            </a:r>
            <a:r>
              <a:rPr lang="hu-HU" altLang="hu-HU" dirty="0" smtClean="0"/>
              <a:t> p</a:t>
            </a:r>
            <a:r>
              <a:rPr lang="en-US" altLang="hu-HU" dirty="0" err="1" smtClean="0"/>
              <a:t>osterior</a:t>
            </a:r>
            <a:endParaRPr lang="en-US" altLang="hu-HU" dirty="0"/>
          </a:p>
        </p:txBody>
      </p:sp>
      <p:sp>
        <p:nvSpPr>
          <p:cNvPr id="27" name="Line 32"/>
          <p:cNvSpPr>
            <a:spLocks noChangeShapeType="1"/>
          </p:cNvSpPr>
          <p:nvPr/>
        </p:nvSpPr>
        <p:spPr bwMode="auto">
          <a:xfrm flipH="1" flipV="1">
            <a:off x="6616700" y="3238500"/>
            <a:ext cx="838200" cy="2247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0134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493</TotalTime>
  <Words>1522</Words>
  <Application>Microsoft Office PowerPoint</Application>
  <PresentationFormat>Diavetítés a képernyőre (4:3 oldalarány)</PresentationFormat>
  <Paragraphs>485</Paragraphs>
  <Slides>60</Slides>
  <Notes>1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60</vt:i4>
      </vt:variant>
    </vt:vector>
  </HeadingPairs>
  <TitlesOfParts>
    <vt:vector size="66" baseType="lpstr">
      <vt:lpstr>Arial</vt:lpstr>
      <vt:lpstr>Calibri</vt:lpstr>
      <vt:lpstr>Calibri Light</vt:lpstr>
      <vt:lpstr>Times New Roman</vt:lpstr>
      <vt:lpstr>Office-téma</vt:lpstr>
      <vt:lpstr>Image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A thoracalis csigolyák</vt:lpstr>
      <vt:lpstr>A bordák</vt:lpstr>
      <vt:lpstr>A lumbalis csigolyák</vt:lpstr>
      <vt:lpstr>Lumbalis cisterna,  lumbalpunctio</vt:lpstr>
      <vt:lpstr>PowerPoint-bemutató</vt:lpstr>
      <vt:lpstr>Farokcsont (os coccygis) </vt:lpstr>
      <vt:lpstr>PowerPoint-bemutató</vt:lpstr>
      <vt:lpstr>A csigolyák összeköttetései</vt:lpstr>
      <vt:lpstr>PowerPoint-bemutató</vt:lpstr>
      <vt:lpstr>PowerPoint-bemutató</vt:lpstr>
      <vt:lpstr>PowerPoint-bemutató</vt:lpstr>
      <vt:lpstr>Discus hernia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A gerinc egészben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Sulcus dorsi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Gerincvelő,  gerincvelői idegek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Kocsis</dc:creator>
  <cp:lastModifiedBy>kkocsis</cp:lastModifiedBy>
  <cp:revision>30</cp:revision>
  <dcterms:created xsi:type="dcterms:W3CDTF">2019-11-10T06:18:25Z</dcterms:created>
  <dcterms:modified xsi:type="dcterms:W3CDTF">2019-11-12T15:51:03Z</dcterms:modified>
</cp:coreProperties>
</file>