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62"/>
  </p:notesMasterIdLst>
  <p:sldIdLst>
    <p:sldId id="256" r:id="rId2"/>
    <p:sldId id="330" r:id="rId3"/>
    <p:sldId id="345" r:id="rId4"/>
    <p:sldId id="342" r:id="rId5"/>
    <p:sldId id="341" r:id="rId6"/>
    <p:sldId id="328" r:id="rId7"/>
    <p:sldId id="346" r:id="rId8"/>
    <p:sldId id="268" r:id="rId9"/>
    <p:sldId id="344" r:id="rId10"/>
    <p:sldId id="348" r:id="rId11"/>
    <p:sldId id="269" r:id="rId12"/>
    <p:sldId id="343" r:id="rId13"/>
    <p:sldId id="331" r:id="rId14"/>
    <p:sldId id="312" r:id="rId15"/>
    <p:sldId id="316" r:id="rId16"/>
    <p:sldId id="271" r:id="rId17"/>
    <p:sldId id="313" r:id="rId18"/>
    <p:sldId id="319" r:id="rId19"/>
    <p:sldId id="323" r:id="rId20"/>
    <p:sldId id="274" r:id="rId21"/>
    <p:sldId id="325" r:id="rId22"/>
    <p:sldId id="350" r:id="rId23"/>
    <p:sldId id="276" r:id="rId24"/>
    <p:sldId id="332" r:id="rId25"/>
    <p:sldId id="321" r:id="rId26"/>
    <p:sldId id="320" r:id="rId27"/>
    <p:sldId id="279" r:id="rId28"/>
    <p:sldId id="280" r:id="rId29"/>
    <p:sldId id="354" r:id="rId30"/>
    <p:sldId id="333" r:id="rId31"/>
    <p:sldId id="282" r:id="rId32"/>
    <p:sldId id="337" r:id="rId33"/>
    <p:sldId id="338" r:id="rId34"/>
    <p:sldId id="293" r:id="rId35"/>
    <p:sldId id="288" r:id="rId36"/>
    <p:sldId id="355" r:id="rId37"/>
    <p:sldId id="308" r:id="rId38"/>
    <p:sldId id="284" r:id="rId39"/>
    <p:sldId id="283" r:id="rId40"/>
    <p:sldId id="357" r:id="rId41"/>
    <p:sldId id="356" r:id="rId42"/>
    <p:sldId id="285" r:id="rId43"/>
    <p:sldId id="306" r:id="rId44"/>
    <p:sldId id="351" r:id="rId45"/>
    <p:sldId id="286" r:id="rId46"/>
    <p:sldId id="287" r:id="rId47"/>
    <p:sldId id="259" r:id="rId48"/>
    <p:sldId id="281" r:id="rId49"/>
    <p:sldId id="339" r:id="rId50"/>
    <p:sldId id="340" r:id="rId51"/>
    <p:sldId id="290" r:id="rId52"/>
    <p:sldId id="291" r:id="rId53"/>
    <p:sldId id="292" r:id="rId54"/>
    <p:sldId id="294" r:id="rId55"/>
    <p:sldId id="295" r:id="rId56"/>
    <p:sldId id="296" r:id="rId57"/>
    <p:sldId id="297" r:id="rId58"/>
    <p:sldId id="298" r:id="rId59"/>
    <p:sldId id="336" r:id="rId60"/>
    <p:sldId id="315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353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D677D-6677-4B24-8CF0-8783B4EEFA3D}" type="datetimeFigureOut">
              <a:rPr lang="hu-HU" smtClean="0"/>
              <a:t>2019. 12. 16.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591F7-BCDD-43C7-B748-E76BF3A89E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15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konyvtar.hu/hu/tartalom/tamop425/2011_0001_524_Neurologia/ch01s10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konyvtar.hu/hu/tartalom/tamop425/2011_0001_524_Elettan/ch10s07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ie/blog/the-asymmetric-brain/201811/can-i-have-hug-the-surprising-neuroscience-embracing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Hypothalamus</a:t>
            </a:r>
            <a:r>
              <a:rPr lang="hu-HU" dirty="0"/>
              <a:t>, </a:t>
            </a:r>
            <a:r>
              <a:rPr lang="hu-HU" dirty="0" err="1"/>
              <a:t>hypophysis</a:t>
            </a:r>
            <a:r>
              <a:rPr lang="hu-HU" dirty="0"/>
              <a:t>, </a:t>
            </a:r>
            <a:r>
              <a:rPr lang="hu-HU" dirty="0" err="1"/>
              <a:t>portális</a:t>
            </a:r>
            <a:r>
              <a:rPr lang="hu-HU" dirty="0"/>
              <a:t> keringés, endokrin rendszer,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27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583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76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III.agykamra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sagittalis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hasadékot képező ürege és az eredeti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diencephalonhólyag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tetejének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embryonalis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hámréteg alakjában való visszamaradása folytán a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diencephalon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két fele csak néhány helyen függ össze egymással, mégpedig: 1. a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mesencephalonba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való átmenetnél a </a:t>
            </a:r>
            <a:r>
              <a:rPr lang="hu-HU" i="1" dirty="0" err="1">
                <a:solidFill>
                  <a:schemeClr val="tx2">
                    <a:lumMod val="50000"/>
                  </a:schemeClr>
                </a:solidFill>
              </a:rPr>
              <a:t>commissura</a:t>
            </a:r>
            <a:r>
              <a:rPr lang="hu-H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i="1" dirty="0" err="1">
                <a:solidFill>
                  <a:schemeClr val="tx2">
                    <a:lumMod val="50000"/>
                  </a:schemeClr>
                </a:solidFill>
              </a:rPr>
              <a:t>habenularum</a:t>
            </a:r>
            <a:r>
              <a:rPr lang="hu-HU" i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és </a:t>
            </a:r>
            <a:r>
              <a:rPr lang="hu-HU" i="1" dirty="0" err="1">
                <a:solidFill>
                  <a:schemeClr val="tx2">
                    <a:lumMod val="50000"/>
                  </a:schemeClr>
                </a:solidFill>
              </a:rPr>
              <a:t>commissura</a:t>
            </a:r>
            <a:r>
              <a:rPr lang="hu-H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i="1" dirty="0" err="1">
                <a:solidFill>
                  <a:schemeClr val="tx2">
                    <a:lumMod val="50000"/>
                  </a:schemeClr>
                </a:solidFill>
              </a:rPr>
              <a:t>posterior</a:t>
            </a:r>
            <a:r>
              <a:rPr lang="hu-HU" i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révén; 2. a két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thalamus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a középen egy kis darabon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összenőtt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, ez az </a:t>
            </a:r>
            <a:r>
              <a:rPr lang="hu-HU" i="1" dirty="0" err="1">
                <a:solidFill>
                  <a:schemeClr val="tx2">
                    <a:lumMod val="50000"/>
                  </a:schemeClr>
                </a:solidFill>
              </a:rPr>
              <a:t>adhesio</a:t>
            </a:r>
            <a:r>
              <a:rPr lang="hu-H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i="1" dirty="0" err="1">
                <a:solidFill>
                  <a:schemeClr val="tx2">
                    <a:lumMod val="50000"/>
                  </a:schemeClr>
                </a:solidFill>
              </a:rPr>
              <a:t>interthalamica</a:t>
            </a:r>
            <a:r>
              <a:rPr lang="hu-HU" i="1" dirty="0">
                <a:solidFill>
                  <a:schemeClr val="tx2">
                    <a:lumMod val="50000"/>
                  </a:schemeClr>
                </a:solidFill>
              </a:rPr>
              <a:t>, 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ahol a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thalamus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középvonali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magvai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összefolynak; 3. a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diencephalon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alsó felszínén a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hypothalamus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szürkeállománya, főleg </a:t>
            </a:r>
            <a:r>
              <a:rPr lang="hu-HU" dirty="0" err="1">
                <a:solidFill>
                  <a:schemeClr val="tx2">
                    <a:lumMod val="50000"/>
                  </a:schemeClr>
                </a:solidFill>
              </a:rPr>
              <a:t>caudalisan</a:t>
            </a:r>
            <a:r>
              <a:rPr lang="hu-HU" dirty="0">
                <a:solidFill>
                  <a:schemeClr val="tx2">
                    <a:lumMod val="50000"/>
                  </a:schemeClr>
                </a:solidFill>
              </a:rPr>
              <a:t> elég vastag rétegben összefügg a középvonalban.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26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hlinkClick r:id="rId3"/>
              </a:rPr>
              <a:t>https://www.tankonyvtar.hu/hu/tartalom/tamop425/2011_0001_524_Neurologia/ch01s10.html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60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arcuatus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(ARC)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bázisán helyezkedik el. Ebben a magban két,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neurokémiailag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azonosítható, eltérő funkciójú sejtpopuláció van: az egyikből táplálékfelvételt indukáló („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”), a másikból a táplálékfelvételt elutasító („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”) projekció indul ki. (Az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az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projekciók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neurotranszmittereit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39-1. táblázatban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foglaljuk össze.) A két populáció neuronjai alkotják a táplálékfelvétel szabályozásának primer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szenzorait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rajtuk helyezkednek el azok a receptorok, amelyek a zsírraktárak állapotát jelző hormonokra érzékenyek (ez utóbbiak voltaképpen a tápláltsági állapot hosszú távú jelzőmolekulái, l. alább).</a:t>
            </a:r>
          </a:p>
          <a:p>
            <a:r>
              <a:rPr lang="hu-HU" dirty="0">
                <a:hlinkClick r:id="rId3"/>
              </a:rPr>
              <a:t>https://www.tankonyvtar.hu/hu/tartalom/tamop425/2011_0001_524_Elettan/ch10s07.html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835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arcuatus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sejtjeinek egy része az 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orexigén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pálya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kiindulópontja. Ezek a sejtek két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peptidet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koexpresszálnak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 egyik az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Y-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neuropeptid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NPY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 másik az ún. “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agouti-related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protein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AgRP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név eredete egy egerekben észlelt genetikai rendellenességre vezethető vissza). Ezeket a neuronokat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NPY-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AgRP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-neuronok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ként ismerjük.</a:t>
            </a:r>
          </a:p>
          <a:p>
            <a:pPr fontAlgn="base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 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anorexigén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pályá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elindító neuronok ugyanúgy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arcuatusban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helyezkednek el, mint az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neuronok. Ezek 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proopiomelanokortin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-neuronok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POMC-neuronok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transzmitterük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hu-H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melanokortin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rendszer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hez tartozó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peptid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 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el-G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MSH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amely a POMC-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poszttranszlációs módosítással keletkezik. Az </a:t>
            </a:r>
            <a:r>
              <a:rPr lang="el-G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MSH az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projekcióban a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melanokortin-4-receptorok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 (MC4) hat. Az MC4-receptorok genetikai hibáját emberben (és kísérleti állatokban) elhízás követi, mivel kiesik a táplálékfelvételt gátló mechanizmus. Valószínűleg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melanokortin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rendszer túlműködése közvetíti a súlyos betegségeket és rosszindulatú daganatokat kísérő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étvágytalanságot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következményes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cachexiát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(l. alább). A POMC-neuronok további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anorexigén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transzmittere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néven ismert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peptid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 név eredetileg a </a:t>
            </a:r>
            <a:r>
              <a:rPr lang="hu-H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cocaine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hu-H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amphetamine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regulated</a:t>
            </a:r>
            <a:r>
              <a:rPr lang="hu-H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-ből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származik); a neuronokat </a:t>
            </a:r>
            <a:r>
              <a:rPr lang="hu-H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POMC/CART neuronok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ként is említik.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6318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</a:rPr>
              <a:t>különleges </a:t>
            </a:r>
            <a:r>
              <a:rPr lang="hu-HU" b="1" dirty="0" err="1">
                <a:solidFill>
                  <a:srgbClr val="C00000"/>
                </a:solidFill>
              </a:rPr>
              <a:t>portális</a:t>
            </a:r>
            <a:r>
              <a:rPr lang="hu-HU" b="1" dirty="0">
                <a:solidFill>
                  <a:srgbClr val="C00000"/>
                </a:solidFill>
              </a:rPr>
              <a:t> rendszer:</a:t>
            </a:r>
            <a:r>
              <a:rPr lang="hu-HU" dirty="0">
                <a:solidFill>
                  <a:srgbClr val="002060"/>
                </a:solidFill>
              </a:rPr>
              <a:t> a. </a:t>
            </a:r>
            <a:r>
              <a:rPr lang="hu-HU" dirty="0" err="1">
                <a:solidFill>
                  <a:srgbClr val="002060"/>
                </a:solidFill>
              </a:rPr>
              <a:t>hypophysealis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sup</a:t>
            </a:r>
            <a:r>
              <a:rPr lang="hu-HU" dirty="0">
                <a:solidFill>
                  <a:srgbClr val="002060"/>
                </a:solidFill>
              </a:rPr>
              <a:t>! dugóhúzó erek: első </a:t>
            </a:r>
            <a:r>
              <a:rPr lang="hu-HU" dirty="0" err="1">
                <a:solidFill>
                  <a:srgbClr val="002060"/>
                </a:solidFill>
              </a:rPr>
              <a:t>kapillarizáció</a:t>
            </a:r>
            <a:r>
              <a:rPr lang="hu-HU" dirty="0">
                <a:solidFill>
                  <a:srgbClr val="002060"/>
                </a:solidFill>
              </a:rPr>
              <a:t>: </a:t>
            </a:r>
            <a:r>
              <a:rPr lang="hu-HU" dirty="0" err="1">
                <a:solidFill>
                  <a:srgbClr val="002060"/>
                </a:solidFill>
              </a:rPr>
              <a:t>eminentia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mediana</a:t>
            </a:r>
            <a:r>
              <a:rPr lang="hu-HU" dirty="0">
                <a:solidFill>
                  <a:srgbClr val="002060"/>
                </a:solidFill>
              </a:rPr>
              <a:t>; második: </a:t>
            </a:r>
            <a:r>
              <a:rPr lang="hu-HU" dirty="0" err="1">
                <a:solidFill>
                  <a:srgbClr val="002060"/>
                </a:solidFill>
              </a:rPr>
              <a:t>adenohypophysis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dirty="0" err="1">
                <a:solidFill>
                  <a:srgbClr val="002060"/>
                </a:solidFill>
              </a:rPr>
              <a:t>neurohypophysis</a:t>
            </a:r>
            <a:r>
              <a:rPr lang="hu-HU" dirty="0">
                <a:solidFill>
                  <a:srgbClr val="002060"/>
                </a:solidFill>
              </a:rPr>
              <a:t>: nincs </a:t>
            </a:r>
            <a:r>
              <a:rPr lang="hu-HU" dirty="0" err="1">
                <a:solidFill>
                  <a:srgbClr val="002060"/>
                </a:solidFill>
              </a:rPr>
              <a:t>portális</a:t>
            </a:r>
            <a:r>
              <a:rPr lang="hu-HU" dirty="0">
                <a:solidFill>
                  <a:srgbClr val="002060"/>
                </a:solidFill>
              </a:rPr>
              <a:t> rendszer</a:t>
            </a:r>
          </a:p>
          <a:p>
            <a:r>
              <a:rPr lang="hu-HU" dirty="0">
                <a:solidFill>
                  <a:srgbClr val="002060"/>
                </a:solidFill>
              </a:rPr>
              <a:t>vér-agy-gát: az </a:t>
            </a:r>
            <a:r>
              <a:rPr lang="hu-HU" dirty="0" err="1">
                <a:solidFill>
                  <a:srgbClr val="002060"/>
                </a:solidFill>
              </a:rPr>
              <a:t>endothelsejtek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fenesztráltak</a:t>
            </a:r>
            <a:r>
              <a:rPr lang="hu-HU" dirty="0">
                <a:solidFill>
                  <a:srgbClr val="002060"/>
                </a:solidFill>
              </a:rPr>
              <a:t>,  vér-agy-gát hiányzik mindenhol (a </a:t>
            </a:r>
            <a:r>
              <a:rPr lang="hu-HU" dirty="0" err="1">
                <a:solidFill>
                  <a:srgbClr val="002060"/>
                </a:solidFill>
              </a:rPr>
              <a:t>portális</a:t>
            </a:r>
            <a:r>
              <a:rPr lang="hu-HU" dirty="0">
                <a:solidFill>
                  <a:srgbClr val="002060"/>
                </a:solidFill>
              </a:rPr>
              <a:t> rendszerben éppúgy, mint a </a:t>
            </a:r>
            <a:r>
              <a:rPr lang="hu-HU" dirty="0" err="1">
                <a:solidFill>
                  <a:srgbClr val="002060"/>
                </a:solidFill>
              </a:rPr>
              <a:t>neurohypophysis</a:t>
            </a:r>
            <a:r>
              <a:rPr lang="hu-HU" dirty="0">
                <a:solidFill>
                  <a:srgbClr val="002060"/>
                </a:solidFill>
              </a:rPr>
              <a:t> területén)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91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>
                <a:hlinkClick r:id="rId3"/>
              </a:rPr>
              <a:t>https://www.psychologytoday.com/ie/blog/the-asymmetric-brain/201811/can-i-have-hug-the-surprising-neuroscience-embracing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591F7-BCDD-43C7-B748-E76BF3A89EEB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32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968183" TargetMode="External"/><Relationship Id="rId2" Type="http://schemas.openxmlformats.org/officeDocument/2006/relationships/hyperlink" Target="https://www.ncbi.nlm.nih.gov/pubmed/2857383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cbi.nlm.nih.gov/pmc/articles/PMC2533683/" TargetMode="External"/><Relationship Id="rId4" Type="http://schemas.openxmlformats.org/officeDocument/2006/relationships/hyperlink" Target="https://www.ncbi.nlm.nih.gov/books/NBK97287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162847" TargetMode="Externa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konyvtar.hu/hu/tartalom/tamop425/2011_0001_524_Neurologia/ch01s10.html" TargetMode="External"/><Relationship Id="rId2" Type="http://schemas.openxmlformats.org/officeDocument/2006/relationships/hyperlink" Target="https://www.tankonyvtar.hu/hu/tartalom/tamop425/2011_0001_524_Funkcionalis_anatomia_3/ch01s03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ankonyvtar.hu/hu/tartalom/tamop425/2011_0001_524_Elettan/ch10s07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ED1C8E-025A-4F90-B720-650843E690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b="0" cap="none" dirty="0" err="1">
                <a:latin typeface="+mn-lt"/>
                <a:cs typeface="Arial" panose="020B0604020202020204" pitchFamily="34" charset="0"/>
              </a:rPr>
              <a:t>Hypothalamo-Hypophysealis</a:t>
            </a:r>
            <a:r>
              <a:rPr lang="hu-HU" b="0" cap="none" dirty="0">
                <a:latin typeface="+mn-lt"/>
                <a:cs typeface="Arial" panose="020B0604020202020204" pitchFamily="34" charset="0"/>
              </a:rPr>
              <a:t> Rendszer, </a:t>
            </a:r>
            <a:r>
              <a:rPr lang="hu-HU" b="0" cap="none" dirty="0" err="1">
                <a:latin typeface="+mn-lt"/>
                <a:cs typeface="Arial" panose="020B0604020202020204" pitchFamily="34" charset="0"/>
              </a:rPr>
              <a:t>Hypophysis</a:t>
            </a:r>
            <a:endParaRPr lang="hu-HU" b="0" cap="none" dirty="0">
              <a:latin typeface="+mn-lt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6D01650-9521-484F-B9BF-E6EDA48100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2800" b="1" dirty="0"/>
              <a:t>H.-</a:t>
            </a:r>
            <a:r>
              <a:rPr lang="hu-HU" sz="2800" b="1" dirty="0" err="1"/>
              <a:t>Minkó</a:t>
            </a:r>
            <a:r>
              <a:rPr lang="hu-HU" sz="2800" b="1" dirty="0"/>
              <a:t> Krisztina</a:t>
            </a:r>
          </a:p>
          <a:p>
            <a:r>
              <a:rPr lang="hu-HU" sz="2800" b="1" dirty="0"/>
              <a:t>SE, AOK, Anatómiai, Szövet- és Fejlődéstani Intézet</a:t>
            </a:r>
          </a:p>
          <a:p>
            <a:r>
              <a:rPr lang="hu-HU" sz="28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60127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DE546D7-C3FF-430E-B479-44F768FE32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362" y="357249"/>
            <a:ext cx="7669276" cy="6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9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" y="1489616"/>
            <a:ext cx="9144000" cy="4229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altLang="hu-HU" sz="2400" dirty="0" err="1">
                <a:solidFill>
                  <a:srgbClr val="00B0F0"/>
                </a:solidFill>
              </a:rPr>
              <a:t>Exokrin</a:t>
            </a:r>
            <a:r>
              <a:rPr lang="hu-HU" altLang="hu-HU" sz="2400" dirty="0">
                <a:solidFill>
                  <a:srgbClr val="00B0F0"/>
                </a:solidFill>
              </a:rPr>
              <a:t> mirigyek</a:t>
            </a:r>
          </a:p>
          <a:p>
            <a:pPr eaLnBrk="1" hangingPunct="1"/>
            <a:endParaRPr lang="hu-HU" altLang="hu-HU" dirty="0">
              <a:solidFill>
                <a:srgbClr val="002060"/>
              </a:solidFill>
            </a:endParaRPr>
          </a:p>
          <a:p>
            <a:pPr lvl="1" eaLnBrk="1" hangingPunct="1"/>
            <a:r>
              <a:rPr lang="hu-HU" altLang="hu-HU" sz="2200" dirty="0">
                <a:solidFill>
                  <a:srgbClr val="002060"/>
                </a:solidFill>
              </a:rPr>
              <a:t>lumennel rendelkeznek</a:t>
            </a:r>
          </a:p>
          <a:p>
            <a:pPr lvl="1" eaLnBrk="1" hangingPunct="1"/>
            <a:r>
              <a:rPr lang="hu-HU" altLang="hu-HU" sz="2200" dirty="0" err="1">
                <a:solidFill>
                  <a:srgbClr val="002060"/>
                </a:solidFill>
              </a:rPr>
              <a:t>apikális</a:t>
            </a:r>
            <a:r>
              <a:rPr lang="hu-HU" altLang="hu-HU" sz="2200" dirty="0">
                <a:solidFill>
                  <a:srgbClr val="002060"/>
                </a:solidFill>
              </a:rPr>
              <a:t> szekréció</a:t>
            </a:r>
          </a:p>
          <a:p>
            <a:pPr lvl="1" eaLnBrk="1" hangingPunct="1"/>
            <a:r>
              <a:rPr lang="hu-HU" altLang="hu-HU" sz="2200" dirty="0">
                <a:solidFill>
                  <a:srgbClr val="002060"/>
                </a:solidFill>
              </a:rPr>
              <a:t>kivezetőcső</a:t>
            </a:r>
          </a:p>
          <a:p>
            <a:pPr lvl="1" eaLnBrk="1" hangingPunct="1"/>
            <a:endParaRPr lang="hu-HU" altLang="hu-HU" sz="1400" dirty="0">
              <a:solidFill>
                <a:srgbClr val="00B0F0"/>
              </a:solidFill>
            </a:endParaRPr>
          </a:p>
          <a:p>
            <a:pPr eaLnBrk="1" hangingPunct="1"/>
            <a:r>
              <a:rPr lang="hu-HU" altLang="hu-HU" sz="2500" dirty="0">
                <a:solidFill>
                  <a:srgbClr val="00B0F0"/>
                </a:solidFill>
              </a:rPr>
              <a:t>Endokrin mirigyek  </a:t>
            </a:r>
            <a:r>
              <a:rPr lang="hu-HU" altLang="hu-HU" sz="2400" dirty="0">
                <a:solidFill>
                  <a:srgbClr val="00B0F0"/>
                </a:solidFill>
              </a:rPr>
              <a:t>(hormontermelés)</a:t>
            </a:r>
          </a:p>
          <a:p>
            <a:pPr eaLnBrk="1" hangingPunct="1"/>
            <a:endParaRPr lang="hu-HU" altLang="hu-HU" sz="2500" dirty="0">
              <a:solidFill>
                <a:srgbClr val="00B0F0"/>
              </a:solidFill>
            </a:endParaRPr>
          </a:p>
          <a:p>
            <a:pPr lvl="1" eaLnBrk="1" hangingPunct="1"/>
            <a:r>
              <a:rPr lang="hu-HU" altLang="hu-HU" sz="2200" dirty="0">
                <a:solidFill>
                  <a:srgbClr val="002060"/>
                </a:solidFill>
              </a:rPr>
              <a:t>sejtcsoportok, oszlopok, </a:t>
            </a:r>
            <a:r>
              <a:rPr lang="hu-HU" altLang="hu-HU" sz="2200" dirty="0" err="1">
                <a:solidFill>
                  <a:srgbClr val="002060"/>
                </a:solidFill>
              </a:rPr>
              <a:t>follikulusok</a:t>
            </a:r>
            <a:endParaRPr lang="hu-HU" altLang="hu-HU" sz="2200" dirty="0">
              <a:solidFill>
                <a:srgbClr val="002060"/>
              </a:solidFill>
            </a:endParaRPr>
          </a:p>
          <a:p>
            <a:pPr lvl="1" eaLnBrk="1" hangingPunct="1"/>
            <a:r>
              <a:rPr lang="hu-HU" altLang="hu-HU" sz="2200" dirty="0">
                <a:solidFill>
                  <a:srgbClr val="002060"/>
                </a:solidFill>
              </a:rPr>
              <a:t>nincs kivezetőcső</a:t>
            </a:r>
          </a:p>
          <a:p>
            <a:pPr lvl="1" eaLnBrk="1" hangingPunct="1"/>
            <a:r>
              <a:rPr lang="hu-HU" altLang="hu-HU" sz="2200" dirty="0">
                <a:solidFill>
                  <a:srgbClr val="002060"/>
                </a:solidFill>
              </a:rPr>
              <a:t>sok kapilláris</a:t>
            </a:r>
          </a:p>
          <a:p>
            <a:pPr lvl="1" eaLnBrk="1" hangingPunct="1"/>
            <a:r>
              <a:rPr lang="hu-HU" altLang="hu-HU" sz="2200" dirty="0" err="1">
                <a:solidFill>
                  <a:srgbClr val="002060"/>
                </a:solidFill>
              </a:rPr>
              <a:t>bazolaterális</a:t>
            </a:r>
            <a:r>
              <a:rPr lang="hu-HU" altLang="hu-HU" sz="2200" dirty="0">
                <a:solidFill>
                  <a:srgbClr val="002060"/>
                </a:solidFill>
              </a:rPr>
              <a:t> szekréció a szövetközti térbe/vérbe</a:t>
            </a:r>
          </a:p>
          <a:p>
            <a:pPr lvl="1"/>
            <a:r>
              <a:rPr lang="hu-HU" altLang="hu-HU" sz="2200" dirty="0" err="1">
                <a:solidFill>
                  <a:srgbClr val="002060"/>
                </a:solidFill>
              </a:rPr>
              <a:t>lamina</a:t>
            </a:r>
            <a:r>
              <a:rPr lang="hu-HU" altLang="hu-HU" sz="2200" dirty="0">
                <a:solidFill>
                  <a:srgbClr val="002060"/>
                </a:solidFill>
              </a:rPr>
              <a:t> </a:t>
            </a:r>
            <a:r>
              <a:rPr lang="hu-HU" altLang="hu-HU" sz="2200" dirty="0" err="1">
                <a:solidFill>
                  <a:srgbClr val="002060"/>
                </a:solidFill>
              </a:rPr>
              <a:t>basalis</a:t>
            </a:r>
            <a:endParaRPr lang="hu-HU" altLang="hu-HU" sz="2200" dirty="0">
              <a:solidFill>
                <a:srgbClr val="002060"/>
              </a:solidFill>
            </a:endParaRPr>
          </a:p>
          <a:p>
            <a:pPr lvl="1" eaLnBrk="1" hangingPunct="1"/>
            <a:endParaRPr lang="hu-HU" altLang="hu-HU" b="1" dirty="0"/>
          </a:p>
        </p:txBody>
      </p:sp>
      <p:pic>
        <p:nvPicPr>
          <p:cNvPr id="3076" name="Picture 4" descr="mirigyek sema"/>
          <p:cNvPicPr>
            <a:picLocks noChangeAspect="1" noChangeArrowheads="1"/>
          </p:cNvPicPr>
          <p:nvPr/>
        </p:nvPicPr>
        <p:blipFill>
          <a:blip r:embed="rId2" cstate="email">
            <a:lum bright="-24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849" y="561504"/>
            <a:ext cx="4386035" cy="573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9577A8A-A805-4442-A090-6F2B22813D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041" y="446283"/>
            <a:ext cx="7467918" cy="59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5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6EE0B5-3684-48DA-BB84-DE0CDBDF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Hypothalamus</a:t>
            </a:r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3A3B5F4-7F82-4B11-B9D2-C39F50502402}"/>
              </a:ext>
            </a:extLst>
          </p:cNvPr>
          <p:cNvSpPr txBox="1"/>
          <p:nvPr/>
        </p:nvSpPr>
        <p:spPr>
          <a:xfrm>
            <a:off x="2735492" y="598739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A9386E-424E-4C47-82C3-96822274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972" y="2940713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C4FC32F-3F2B-4D0D-A403-6903B65BF287}"/>
              </a:ext>
            </a:extLst>
          </p:cNvPr>
          <p:cNvSpPr txBox="1"/>
          <p:nvPr/>
        </p:nvSpPr>
        <p:spPr>
          <a:xfrm flipH="1">
            <a:off x="987971" y="2123090"/>
            <a:ext cx="94172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800" dirty="0">
                <a:solidFill>
                  <a:srgbClr val="002060"/>
                </a:solidFill>
              </a:rPr>
              <a:t>A </a:t>
            </a:r>
            <a:r>
              <a:rPr lang="hu-HU" altLang="hu-HU" sz="2800" b="1" dirty="0" err="1">
                <a:solidFill>
                  <a:srgbClr val="002060"/>
                </a:solidFill>
              </a:rPr>
              <a:t>diencephalon</a:t>
            </a:r>
            <a:r>
              <a:rPr lang="hu-HU" altLang="hu-HU" sz="2800" b="1" dirty="0">
                <a:solidFill>
                  <a:srgbClr val="002060"/>
                </a:solidFill>
              </a:rPr>
              <a:t> része </a:t>
            </a:r>
            <a:r>
              <a:rPr lang="hu-HU" altLang="hu-HU" sz="2800" dirty="0">
                <a:solidFill>
                  <a:srgbClr val="002060"/>
                </a:solidFill>
              </a:rPr>
              <a:t>(az </a:t>
            </a:r>
            <a:r>
              <a:rPr lang="hu-HU" altLang="hu-HU" sz="2800" dirty="0" err="1">
                <a:solidFill>
                  <a:srgbClr val="002060"/>
                </a:solidFill>
              </a:rPr>
              <a:t>epi</a:t>
            </a:r>
            <a:r>
              <a:rPr lang="hu-HU" altLang="hu-HU" sz="2800" dirty="0">
                <a:solidFill>
                  <a:srgbClr val="002060"/>
                </a:solidFill>
              </a:rPr>
              <a:t>-, </a:t>
            </a:r>
            <a:r>
              <a:rPr lang="hu-HU" altLang="hu-HU" sz="2800" dirty="0" err="1">
                <a:solidFill>
                  <a:srgbClr val="002060"/>
                </a:solidFill>
              </a:rPr>
              <a:t>meta</a:t>
            </a:r>
            <a:r>
              <a:rPr lang="hu-HU" altLang="hu-HU" sz="2800" dirty="0">
                <a:solidFill>
                  <a:srgbClr val="002060"/>
                </a:solidFill>
              </a:rPr>
              <a:t>-, </a:t>
            </a:r>
            <a:r>
              <a:rPr lang="hu-HU" altLang="hu-HU" sz="2800" dirty="0" err="1">
                <a:solidFill>
                  <a:srgbClr val="002060"/>
                </a:solidFill>
              </a:rPr>
              <a:t>subthalamus</a:t>
            </a:r>
            <a:r>
              <a:rPr lang="hu-HU" altLang="hu-HU" sz="2800" dirty="0">
                <a:solidFill>
                  <a:srgbClr val="002060"/>
                </a:solidFill>
              </a:rPr>
              <a:t> és </a:t>
            </a:r>
            <a:r>
              <a:rPr lang="hu-HU" altLang="hu-HU" sz="2800" dirty="0" err="1">
                <a:solidFill>
                  <a:srgbClr val="002060"/>
                </a:solidFill>
              </a:rPr>
              <a:t>thalamus</a:t>
            </a:r>
            <a:r>
              <a:rPr lang="hu-HU" altLang="hu-HU" sz="2800" dirty="0">
                <a:solidFill>
                  <a:srgbClr val="002060"/>
                </a:solidFill>
              </a:rPr>
              <a:t> </a:t>
            </a:r>
            <a:r>
              <a:rPr lang="hu-HU" altLang="hu-HU" sz="2800" dirty="0" err="1">
                <a:solidFill>
                  <a:srgbClr val="002060"/>
                </a:solidFill>
              </a:rPr>
              <a:t>dorsalis</a:t>
            </a:r>
            <a:r>
              <a:rPr lang="hu-HU" altLang="hu-HU" sz="2800" dirty="0">
                <a:solidFill>
                  <a:srgbClr val="002060"/>
                </a:solidFill>
              </a:rPr>
              <a:t> mellett)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2800" dirty="0">
              <a:solidFill>
                <a:srgbClr val="002060"/>
              </a:solidFill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800" dirty="0">
                <a:solidFill>
                  <a:srgbClr val="002060"/>
                </a:solidFill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800" dirty="0">
                <a:solidFill>
                  <a:srgbClr val="002060"/>
                </a:solidFill>
              </a:rPr>
              <a:t>A III. agykamra  két oldalán található a </a:t>
            </a:r>
            <a:r>
              <a:rPr lang="hu-HU" altLang="hu-HU" sz="2800" dirty="0" err="1">
                <a:solidFill>
                  <a:srgbClr val="002060"/>
                </a:solidFill>
              </a:rPr>
              <a:t>sulcus</a:t>
            </a:r>
            <a:r>
              <a:rPr lang="hu-HU" altLang="hu-HU" sz="2800" dirty="0">
                <a:solidFill>
                  <a:srgbClr val="002060"/>
                </a:solidFill>
              </a:rPr>
              <a:t> </a:t>
            </a:r>
            <a:r>
              <a:rPr lang="hu-HU" altLang="hu-HU" sz="2800" dirty="0" err="1">
                <a:solidFill>
                  <a:srgbClr val="002060"/>
                </a:solidFill>
              </a:rPr>
              <a:t>hypothalamicus</a:t>
            </a:r>
            <a:r>
              <a:rPr lang="hu-HU" altLang="hu-HU" sz="2800" dirty="0">
                <a:solidFill>
                  <a:srgbClr val="002060"/>
                </a:solidFill>
              </a:rPr>
              <a:t> alatt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19318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51144B-D159-407A-8FF3-E4C48AC2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Diencephalon</a:t>
            </a:r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3F22499-C6BB-452B-B6E8-99E0C8B753B6}"/>
              </a:ext>
            </a:extLst>
          </p:cNvPr>
          <p:cNvSpPr/>
          <p:nvPr/>
        </p:nvSpPr>
        <p:spPr>
          <a:xfrm>
            <a:off x="404223" y="1633029"/>
            <a:ext cx="1119051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000" dirty="0">
                <a:solidFill>
                  <a:srgbClr val="002060"/>
                </a:solidFill>
              </a:rPr>
              <a:t>A </a:t>
            </a:r>
            <a:r>
              <a:rPr lang="hu-HU" sz="2000" b="1" dirty="0">
                <a:solidFill>
                  <a:srgbClr val="002060"/>
                </a:solidFill>
              </a:rPr>
              <a:t>köztiagy </a:t>
            </a:r>
            <a:r>
              <a:rPr lang="hu-HU" sz="2000" i="1" dirty="0">
                <a:solidFill>
                  <a:srgbClr val="002060"/>
                </a:solidFill>
              </a:rPr>
              <a:t>(</a:t>
            </a:r>
            <a:r>
              <a:rPr lang="hu-HU" sz="2000" i="1" dirty="0" err="1">
                <a:solidFill>
                  <a:srgbClr val="002060"/>
                </a:solidFill>
              </a:rPr>
              <a:t>diencephalon</a:t>
            </a:r>
            <a:r>
              <a:rPr lang="hu-HU" sz="2000" i="1" dirty="0">
                <a:solidFill>
                  <a:srgbClr val="002060"/>
                </a:solidFill>
              </a:rPr>
              <a:t>) </a:t>
            </a:r>
            <a:r>
              <a:rPr lang="hu-HU" sz="2000" dirty="0">
                <a:solidFill>
                  <a:srgbClr val="002060"/>
                </a:solidFill>
              </a:rPr>
              <a:t>a középaggyal ellentétben, majdnem teljesen két különálló félre szétvált agyvelőrész. </a:t>
            </a:r>
          </a:p>
          <a:p>
            <a:pPr fontAlgn="base"/>
            <a:r>
              <a:rPr lang="hu-HU" sz="2000" dirty="0">
                <a:solidFill>
                  <a:srgbClr val="002060"/>
                </a:solidFill>
              </a:rPr>
              <a:t>A köztiagy meglehetősen rejtett helyzetű, elölről, </a:t>
            </a:r>
            <a:r>
              <a:rPr lang="hu-HU" sz="2000" dirty="0" err="1">
                <a:solidFill>
                  <a:srgbClr val="002060"/>
                </a:solidFill>
              </a:rPr>
              <a:t>felülről</a:t>
            </a:r>
            <a:r>
              <a:rPr lang="hu-HU" sz="2000" dirty="0">
                <a:solidFill>
                  <a:srgbClr val="002060"/>
                </a:solidFill>
              </a:rPr>
              <a:t> és oldalról a </a:t>
            </a:r>
            <a:r>
              <a:rPr lang="hu-HU" sz="2000" dirty="0" err="1">
                <a:solidFill>
                  <a:srgbClr val="002060"/>
                </a:solidFill>
              </a:rPr>
              <a:t>hemispheriumok</a:t>
            </a:r>
            <a:r>
              <a:rPr lang="hu-HU" sz="2000" dirty="0">
                <a:solidFill>
                  <a:srgbClr val="002060"/>
                </a:solidFill>
              </a:rPr>
              <a:t> borítják be, hátrafelé a középagyban folytatódik. Csupán alsó felszíne fekszik szabadon a fossa </a:t>
            </a:r>
            <a:r>
              <a:rPr lang="hu-HU" sz="2000" dirty="0" err="1">
                <a:solidFill>
                  <a:srgbClr val="002060"/>
                </a:solidFill>
              </a:rPr>
              <a:t>interpeduncularis</a:t>
            </a:r>
            <a:r>
              <a:rPr lang="hu-HU" sz="2000" dirty="0">
                <a:solidFill>
                  <a:srgbClr val="002060"/>
                </a:solidFill>
              </a:rPr>
              <a:t> és a látóidegek kereszteződése között. Ez az agyalapi felszín az ékcsont testének felső felszínéhez </a:t>
            </a:r>
            <a:r>
              <a:rPr lang="hu-HU" sz="2000" i="1" dirty="0">
                <a:solidFill>
                  <a:srgbClr val="002060"/>
                </a:solidFill>
              </a:rPr>
              <a:t>(</a:t>
            </a:r>
            <a:r>
              <a:rPr lang="hu-HU" sz="2000" i="1" dirty="0" err="1">
                <a:solidFill>
                  <a:srgbClr val="002060"/>
                </a:solidFill>
              </a:rPr>
              <a:t>sella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turcica</a:t>
            </a:r>
            <a:r>
              <a:rPr lang="hu-HU" sz="2000" i="1" dirty="0">
                <a:solidFill>
                  <a:srgbClr val="002060"/>
                </a:solidFill>
              </a:rPr>
              <a:t>) </a:t>
            </a:r>
            <a:r>
              <a:rPr lang="hu-HU" sz="2000" dirty="0">
                <a:solidFill>
                  <a:srgbClr val="002060"/>
                </a:solidFill>
              </a:rPr>
              <a:t>illeszkedik.</a:t>
            </a:r>
          </a:p>
          <a:p>
            <a:pPr fontAlgn="base"/>
            <a:r>
              <a:rPr lang="hu-HU" sz="2000" dirty="0">
                <a:solidFill>
                  <a:srgbClr val="002060"/>
                </a:solidFill>
              </a:rPr>
              <a:t>A </a:t>
            </a:r>
            <a:r>
              <a:rPr lang="hu-HU" sz="2000" dirty="0" err="1">
                <a:solidFill>
                  <a:srgbClr val="002060"/>
                </a:solidFill>
              </a:rPr>
              <a:t>diencephalon</a:t>
            </a:r>
            <a:r>
              <a:rPr lang="hu-HU" sz="2000" dirty="0">
                <a:solidFill>
                  <a:srgbClr val="002060"/>
                </a:solidFill>
              </a:rPr>
              <a:t> több részre osztható:</a:t>
            </a:r>
          </a:p>
          <a:p>
            <a:pPr fontAlgn="base"/>
            <a:endParaRPr lang="hu-HU" sz="2000" dirty="0">
              <a:solidFill>
                <a:srgbClr val="002060"/>
              </a:solidFill>
            </a:endParaRPr>
          </a:p>
          <a:p>
            <a:pPr fontAlgn="base"/>
            <a:r>
              <a:rPr lang="hu-HU" sz="2000" b="0" i="0" dirty="0" err="1">
                <a:solidFill>
                  <a:srgbClr val="002060"/>
                </a:solidFill>
                <a:effectLst/>
              </a:rPr>
              <a:t>Thalamus</a:t>
            </a:r>
            <a:endParaRPr lang="hu-HU" sz="2000" b="0" i="0" dirty="0">
              <a:solidFill>
                <a:srgbClr val="002060"/>
              </a:solidFill>
              <a:effectLst/>
            </a:endParaRPr>
          </a:p>
          <a:p>
            <a:pPr fontAlgn="base"/>
            <a:r>
              <a:rPr lang="hu-HU" sz="2000" b="1" dirty="0" err="1">
                <a:solidFill>
                  <a:srgbClr val="C00000"/>
                </a:solidFill>
              </a:rPr>
              <a:t>Hypothalamus</a:t>
            </a:r>
            <a:endParaRPr lang="hu-HU" sz="2000" b="1" dirty="0">
              <a:solidFill>
                <a:srgbClr val="C00000"/>
              </a:solidFill>
            </a:endParaRPr>
          </a:p>
          <a:p>
            <a:pPr fontAlgn="base"/>
            <a:r>
              <a:rPr lang="hu-HU" sz="2000" b="0" i="0" dirty="0" err="1">
                <a:solidFill>
                  <a:srgbClr val="002060"/>
                </a:solidFill>
                <a:effectLst/>
              </a:rPr>
              <a:t>Metathalamus</a:t>
            </a:r>
            <a:endParaRPr lang="hu-HU" sz="2000" b="0" i="0" dirty="0">
              <a:solidFill>
                <a:srgbClr val="002060"/>
              </a:solidFill>
              <a:effectLst/>
            </a:endParaRPr>
          </a:p>
          <a:p>
            <a:pPr fontAlgn="base"/>
            <a:r>
              <a:rPr lang="hu-HU" sz="2000" dirty="0" err="1">
                <a:solidFill>
                  <a:srgbClr val="002060"/>
                </a:solidFill>
              </a:rPr>
              <a:t>Epithalamus</a:t>
            </a:r>
            <a:endParaRPr lang="hu-HU" sz="2000" dirty="0">
              <a:solidFill>
                <a:srgbClr val="002060"/>
              </a:solidFill>
            </a:endParaRPr>
          </a:p>
          <a:p>
            <a:pPr fontAlgn="base"/>
            <a:r>
              <a:rPr lang="hu-HU" sz="2000" b="0" i="0" dirty="0" err="1">
                <a:solidFill>
                  <a:srgbClr val="002060"/>
                </a:solidFill>
                <a:effectLst/>
              </a:rPr>
              <a:t>Subthalamus</a:t>
            </a:r>
            <a:endParaRPr lang="hu-HU" sz="2000" b="0" i="0" dirty="0">
              <a:solidFill>
                <a:srgbClr val="002060"/>
              </a:solidFill>
              <a:effectLst/>
            </a:endParaRPr>
          </a:p>
          <a:p>
            <a:pPr fontAlgn="base"/>
            <a:endParaRPr lang="hu-HU" b="0" i="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2050" name="Picture 2" descr="Képtalálat a következőre: „diencephalon inferior view”">
            <a:extLst>
              <a:ext uri="{FF2B5EF4-FFF2-40B4-BE49-F238E27FC236}">
                <a16:creationId xmlns:a16="http://schemas.microsoft.com/office/drawing/2014/main" id="{F3F405F2-EB7E-4683-911B-78F47AF0A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892" y="3261360"/>
            <a:ext cx="4158827" cy="311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07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1C7237E-0222-4C67-9E6F-043C29408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65" y="339657"/>
            <a:ext cx="11676669" cy="617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65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NrHpth0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937" y="692696"/>
            <a:ext cx="9128064" cy="553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ihandform 4"/>
          <p:cNvSpPr/>
          <p:nvPr/>
        </p:nvSpPr>
        <p:spPr>
          <a:xfrm>
            <a:off x="5030136" y="3158327"/>
            <a:ext cx="1419283" cy="953669"/>
          </a:xfrm>
          <a:custGeom>
            <a:avLst/>
            <a:gdLst>
              <a:gd name="connsiteX0" fmla="*/ 437566 w 1419283"/>
              <a:gd name="connsiteY0" fmla="*/ 953669 h 953669"/>
              <a:gd name="connsiteX1" fmla="*/ 448785 w 1419283"/>
              <a:gd name="connsiteY1" fmla="*/ 841473 h 953669"/>
              <a:gd name="connsiteX2" fmla="*/ 403907 w 1419283"/>
              <a:gd name="connsiteY2" fmla="*/ 639519 h 953669"/>
              <a:gd name="connsiteX3" fmla="*/ 230002 w 1419283"/>
              <a:gd name="connsiteY3" fmla="*/ 560982 h 953669"/>
              <a:gd name="connsiteX4" fmla="*/ 129026 w 1419283"/>
              <a:gd name="connsiteY4" fmla="*/ 560982 h 953669"/>
              <a:gd name="connsiteX5" fmla="*/ 72928 w 1419283"/>
              <a:gd name="connsiteY5" fmla="*/ 482445 h 953669"/>
              <a:gd name="connsiteX6" fmla="*/ 0 w 1419283"/>
              <a:gd name="connsiteY6" fmla="*/ 336589 h 953669"/>
              <a:gd name="connsiteX7" fmla="*/ 140245 w 1419283"/>
              <a:gd name="connsiteY7" fmla="*/ 263662 h 953669"/>
              <a:gd name="connsiteX8" fmla="*/ 224393 w 1419283"/>
              <a:gd name="connsiteY8" fmla="*/ 190734 h 953669"/>
              <a:gd name="connsiteX9" fmla="*/ 241222 w 1419283"/>
              <a:gd name="connsiteY9" fmla="*/ 33659 h 953669"/>
              <a:gd name="connsiteX10" fmla="*/ 252442 w 1419283"/>
              <a:gd name="connsiteY10" fmla="*/ 11220 h 953669"/>
              <a:gd name="connsiteX11" fmla="*/ 392687 w 1419283"/>
              <a:gd name="connsiteY11" fmla="*/ 89757 h 953669"/>
              <a:gd name="connsiteX12" fmla="*/ 678788 w 1419283"/>
              <a:gd name="connsiteY12" fmla="*/ 100977 h 953669"/>
              <a:gd name="connsiteX13" fmla="*/ 925620 w 1419283"/>
              <a:gd name="connsiteY13" fmla="*/ 72928 h 953669"/>
              <a:gd name="connsiteX14" fmla="*/ 1166842 w 1419283"/>
              <a:gd name="connsiteY14" fmla="*/ 22440 h 953669"/>
              <a:gd name="connsiteX15" fmla="*/ 1419283 w 1419283"/>
              <a:gd name="connsiteY15" fmla="*/ 0 h 953669"/>
              <a:gd name="connsiteX16" fmla="*/ 1301477 w 1419283"/>
              <a:gd name="connsiteY16" fmla="*/ 78538 h 953669"/>
              <a:gd name="connsiteX17" fmla="*/ 1402454 w 1419283"/>
              <a:gd name="connsiteY17" fmla="*/ 5610 h 953669"/>
              <a:gd name="connsiteX18" fmla="*/ 1222940 w 1419283"/>
              <a:gd name="connsiteY18" fmla="*/ 286101 h 953669"/>
              <a:gd name="connsiteX19" fmla="*/ 1054645 w 1419283"/>
              <a:gd name="connsiteY19" fmla="*/ 280491 h 953669"/>
              <a:gd name="connsiteX20" fmla="*/ 1015377 w 1419283"/>
              <a:gd name="connsiteY20" fmla="*/ 314150 h 953669"/>
              <a:gd name="connsiteX21" fmla="*/ 992937 w 1419283"/>
              <a:gd name="connsiteY21" fmla="*/ 415127 h 953669"/>
              <a:gd name="connsiteX22" fmla="*/ 992937 w 1419283"/>
              <a:gd name="connsiteY22" fmla="*/ 555372 h 953669"/>
              <a:gd name="connsiteX23" fmla="*/ 959278 w 1419283"/>
              <a:gd name="connsiteY23" fmla="*/ 633910 h 953669"/>
              <a:gd name="connsiteX24" fmla="*/ 835863 w 1419283"/>
              <a:gd name="connsiteY24" fmla="*/ 673178 h 953669"/>
              <a:gd name="connsiteX25" fmla="*/ 757325 w 1419283"/>
              <a:gd name="connsiteY25" fmla="*/ 633910 h 953669"/>
              <a:gd name="connsiteX26" fmla="*/ 684398 w 1419283"/>
              <a:gd name="connsiteY26" fmla="*/ 712447 h 953669"/>
              <a:gd name="connsiteX27" fmla="*/ 673178 w 1419283"/>
              <a:gd name="connsiteY27" fmla="*/ 779765 h 953669"/>
              <a:gd name="connsiteX28" fmla="*/ 437566 w 1419283"/>
              <a:gd name="connsiteY28" fmla="*/ 953669 h 953669"/>
              <a:gd name="connsiteX0" fmla="*/ 437566 w 1419283"/>
              <a:gd name="connsiteY0" fmla="*/ 953669 h 953669"/>
              <a:gd name="connsiteX1" fmla="*/ 448785 w 1419283"/>
              <a:gd name="connsiteY1" fmla="*/ 841473 h 953669"/>
              <a:gd name="connsiteX2" fmla="*/ 403907 w 1419283"/>
              <a:gd name="connsiteY2" fmla="*/ 639519 h 953669"/>
              <a:gd name="connsiteX3" fmla="*/ 230002 w 1419283"/>
              <a:gd name="connsiteY3" fmla="*/ 560982 h 953669"/>
              <a:gd name="connsiteX4" fmla="*/ 129026 w 1419283"/>
              <a:gd name="connsiteY4" fmla="*/ 560982 h 953669"/>
              <a:gd name="connsiteX5" fmla="*/ 72928 w 1419283"/>
              <a:gd name="connsiteY5" fmla="*/ 482445 h 953669"/>
              <a:gd name="connsiteX6" fmla="*/ 0 w 1419283"/>
              <a:gd name="connsiteY6" fmla="*/ 336589 h 953669"/>
              <a:gd name="connsiteX7" fmla="*/ 140245 w 1419283"/>
              <a:gd name="connsiteY7" fmla="*/ 263662 h 953669"/>
              <a:gd name="connsiteX8" fmla="*/ 224393 w 1419283"/>
              <a:gd name="connsiteY8" fmla="*/ 190734 h 953669"/>
              <a:gd name="connsiteX9" fmla="*/ 241222 w 1419283"/>
              <a:gd name="connsiteY9" fmla="*/ 33659 h 953669"/>
              <a:gd name="connsiteX10" fmla="*/ 252442 w 1419283"/>
              <a:gd name="connsiteY10" fmla="*/ 11220 h 953669"/>
              <a:gd name="connsiteX11" fmla="*/ 392687 w 1419283"/>
              <a:gd name="connsiteY11" fmla="*/ 89757 h 953669"/>
              <a:gd name="connsiteX12" fmla="*/ 678788 w 1419283"/>
              <a:gd name="connsiteY12" fmla="*/ 100977 h 953669"/>
              <a:gd name="connsiteX13" fmla="*/ 925620 w 1419283"/>
              <a:gd name="connsiteY13" fmla="*/ 72928 h 953669"/>
              <a:gd name="connsiteX14" fmla="*/ 1166842 w 1419283"/>
              <a:gd name="connsiteY14" fmla="*/ 22440 h 953669"/>
              <a:gd name="connsiteX15" fmla="*/ 1419283 w 1419283"/>
              <a:gd name="connsiteY15" fmla="*/ 0 h 953669"/>
              <a:gd name="connsiteX16" fmla="*/ 1402454 w 1419283"/>
              <a:gd name="connsiteY16" fmla="*/ 5610 h 953669"/>
              <a:gd name="connsiteX17" fmla="*/ 1222940 w 1419283"/>
              <a:gd name="connsiteY17" fmla="*/ 286101 h 953669"/>
              <a:gd name="connsiteX18" fmla="*/ 1054645 w 1419283"/>
              <a:gd name="connsiteY18" fmla="*/ 280491 h 953669"/>
              <a:gd name="connsiteX19" fmla="*/ 1015377 w 1419283"/>
              <a:gd name="connsiteY19" fmla="*/ 314150 h 953669"/>
              <a:gd name="connsiteX20" fmla="*/ 992937 w 1419283"/>
              <a:gd name="connsiteY20" fmla="*/ 415127 h 953669"/>
              <a:gd name="connsiteX21" fmla="*/ 992937 w 1419283"/>
              <a:gd name="connsiteY21" fmla="*/ 555372 h 953669"/>
              <a:gd name="connsiteX22" fmla="*/ 959278 w 1419283"/>
              <a:gd name="connsiteY22" fmla="*/ 633910 h 953669"/>
              <a:gd name="connsiteX23" fmla="*/ 835863 w 1419283"/>
              <a:gd name="connsiteY23" fmla="*/ 673178 h 953669"/>
              <a:gd name="connsiteX24" fmla="*/ 757325 w 1419283"/>
              <a:gd name="connsiteY24" fmla="*/ 633910 h 953669"/>
              <a:gd name="connsiteX25" fmla="*/ 684398 w 1419283"/>
              <a:gd name="connsiteY25" fmla="*/ 712447 h 953669"/>
              <a:gd name="connsiteX26" fmla="*/ 673178 w 1419283"/>
              <a:gd name="connsiteY26" fmla="*/ 779765 h 953669"/>
              <a:gd name="connsiteX27" fmla="*/ 437566 w 1419283"/>
              <a:gd name="connsiteY27" fmla="*/ 953669 h 95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19283" h="953669">
                <a:moveTo>
                  <a:pt x="437566" y="953669"/>
                </a:moveTo>
                <a:lnTo>
                  <a:pt x="448785" y="841473"/>
                </a:lnTo>
                <a:lnTo>
                  <a:pt x="403907" y="639519"/>
                </a:lnTo>
                <a:lnTo>
                  <a:pt x="230002" y="560982"/>
                </a:lnTo>
                <a:lnTo>
                  <a:pt x="129026" y="560982"/>
                </a:lnTo>
                <a:lnTo>
                  <a:pt x="72928" y="482445"/>
                </a:lnTo>
                <a:lnTo>
                  <a:pt x="0" y="336589"/>
                </a:lnTo>
                <a:lnTo>
                  <a:pt x="140245" y="263662"/>
                </a:lnTo>
                <a:lnTo>
                  <a:pt x="224393" y="190734"/>
                </a:lnTo>
                <a:lnTo>
                  <a:pt x="241222" y="33659"/>
                </a:lnTo>
                <a:lnTo>
                  <a:pt x="252442" y="11220"/>
                </a:lnTo>
                <a:lnTo>
                  <a:pt x="392687" y="89757"/>
                </a:lnTo>
                <a:lnTo>
                  <a:pt x="678788" y="100977"/>
                </a:lnTo>
                <a:lnTo>
                  <a:pt x="925620" y="72928"/>
                </a:lnTo>
                <a:lnTo>
                  <a:pt x="1166842" y="22440"/>
                </a:lnTo>
                <a:lnTo>
                  <a:pt x="1419283" y="0"/>
                </a:lnTo>
                <a:lnTo>
                  <a:pt x="1402454" y="5610"/>
                </a:lnTo>
                <a:lnTo>
                  <a:pt x="1222940" y="286101"/>
                </a:lnTo>
                <a:lnTo>
                  <a:pt x="1054645" y="280491"/>
                </a:lnTo>
                <a:lnTo>
                  <a:pt x="1015377" y="314150"/>
                </a:lnTo>
                <a:lnTo>
                  <a:pt x="992937" y="415127"/>
                </a:lnTo>
                <a:lnTo>
                  <a:pt x="992937" y="555372"/>
                </a:lnTo>
                <a:lnTo>
                  <a:pt x="959278" y="633910"/>
                </a:lnTo>
                <a:lnTo>
                  <a:pt x="835863" y="673178"/>
                </a:lnTo>
                <a:lnTo>
                  <a:pt x="757325" y="633910"/>
                </a:lnTo>
                <a:lnTo>
                  <a:pt x="684398" y="712447"/>
                </a:lnTo>
                <a:lnTo>
                  <a:pt x="673178" y="779765"/>
                </a:lnTo>
                <a:lnTo>
                  <a:pt x="437566" y="953669"/>
                </a:lnTo>
                <a:close/>
              </a:path>
            </a:pathLst>
          </a:custGeom>
          <a:solidFill>
            <a:srgbClr val="7030A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223D6B-9D7C-4D32-A022-F7435272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Hypothalamus</a:t>
            </a:r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DE3F2B0-954C-453D-A122-796A75154C2A}"/>
              </a:ext>
            </a:extLst>
          </p:cNvPr>
          <p:cNvSpPr/>
          <p:nvPr/>
        </p:nvSpPr>
        <p:spPr>
          <a:xfrm>
            <a:off x="523603" y="2307333"/>
            <a:ext cx="111143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A </a:t>
            </a:r>
            <a:r>
              <a:rPr lang="hu-HU" dirty="0" err="1">
                <a:solidFill>
                  <a:srgbClr val="002060"/>
                </a:solidFill>
              </a:rPr>
              <a:t>diencephalonnak</a:t>
            </a:r>
            <a:r>
              <a:rPr lang="hu-HU" dirty="0">
                <a:solidFill>
                  <a:srgbClr val="002060"/>
                </a:solidFill>
              </a:rPr>
              <a:t> a </a:t>
            </a:r>
            <a:r>
              <a:rPr lang="hu-HU" dirty="0" err="1">
                <a:solidFill>
                  <a:srgbClr val="002060"/>
                </a:solidFill>
              </a:rPr>
              <a:t>thalamus</a:t>
            </a:r>
            <a:r>
              <a:rPr lang="hu-HU" dirty="0">
                <a:solidFill>
                  <a:srgbClr val="002060"/>
                </a:solidFill>
              </a:rPr>
              <a:t> alatt található része, amely a III. agykamra alsó részét határolja oldalról és hátulról. A III. agykamra felé, a </a:t>
            </a:r>
            <a:r>
              <a:rPr lang="hu-HU" dirty="0" err="1">
                <a:solidFill>
                  <a:srgbClr val="002060"/>
                </a:solidFill>
              </a:rPr>
              <a:t>thalamus</a:t>
            </a:r>
            <a:r>
              <a:rPr lang="hu-HU" dirty="0">
                <a:solidFill>
                  <a:srgbClr val="002060"/>
                </a:solidFill>
              </a:rPr>
              <a:t> és a </a:t>
            </a:r>
            <a:r>
              <a:rPr lang="hu-HU" dirty="0" err="1">
                <a:solidFill>
                  <a:srgbClr val="002060"/>
                </a:solidFill>
              </a:rPr>
              <a:t>hypothalamus</a:t>
            </a:r>
            <a:r>
              <a:rPr lang="hu-HU" dirty="0">
                <a:solidFill>
                  <a:srgbClr val="002060"/>
                </a:solidFill>
              </a:rPr>
              <a:t> átmenetét jelző </a:t>
            </a:r>
            <a:r>
              <a:rPr lang="hu-HU" i="1" dirty="0" err="1">
                <a:solidFill>
                  <a:srgbClr val="002060"/>
                </a:solidFill>
              </a:rPr>
              <a:t>sulcus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hypothalamicus</a:t>
            </a:r>
            <a:r>
              <a:rPr lang="hu-HU" i="1" dirty="0">
                <a:solidFill>
                  <a:srgbClr val="002060"/>
                </a:solidFill>
              </a:rPr>
              <a:t> </a:t>
            </a:r>
            <a:r>
              <a:rPr lang="hu-HU" dirty="0">
                <a:solidFill>
                  <a:srgbClr val="002060"/>
                </a:solidFill>
              </a:rPr>
              <a:t>alatt, trapéz alakú felszínnel tekint. Felfelé </a:t>
            </a:r>
            <a:r>
              <a:rPr lang="hu-HU" dirty="0" err="1">
                <a:solidFill>
                  <a:srgbClr val="002060"/>
                </a:solidFill>
              </a:rPr>
              <a:t>összenőtt</a:t>
            </a:r>
            <a:r>
              <a:rPr lang="hu-HU" dirty="0">
                <a:solidFill>
                  <a:srgbClr val="002060"/>
                </a:solidFill>
              </a:rPr>
              <a:t> a </a:t>
            </a:r>
            <a:r>
              <a:rPr lang="hu-HU" dirty="0" err="1">
                <a:solidFill>
                  <a:srgbClr val="002060"/>
                </a:solidFill>
              </a:rPr>
              <a:t>thalamus</a:t>
            </a:r>
            <a:r>
              <a:rPr lang="hu-HU" dirty="0">
                <a:solidFill>
                  <a:srgbClr val="002060"/>
                </a:solidFill>
              </a:rPr>
              <a:t> alsó felszínével, hátrafelé a </a:t>
            </a:r>
            <a:r>
              <a:rPr lang="hu-HU" dirty="0" err="1">
                <a:solidFill>
                  <a:srgbClr val="002060"/>
                </a:solidFill>
              </a:rPr>
              <a:t>mesencephalon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tegmentumába</a:t>
            </a:r>
            <a:r>
              <a:rPr lang="hu-HU" dirty="0">
                <a:solidFill>
                  <a:srgbClr val="002060"/>
                </a:solidFill>
              </a:rPr>
              <a:t> megy át. Szabadon a </a:t>
            </a:r>
            <a:r>
              <a:rPr lang="hu-HU" dirty="0" err="1">
                <a:solidFill>
                  <a:srgbClr val="002060"/>
                </a:solidFill>
              </a:rPr>
              <a:t>hypothalamusból</a:t>
            </a:r>
            <a:r>
              <a:rPr lang="hu-HU" dirty="0">
                <a:solidFill>
                  <a:srgbClr val="002060"/>
                </a:solidFill>
              </a:rPr>
              <a:t> csak az agyalapi felszínen látunk aránylag sokat. Elülső felszínéhez tapadva látjuk rajta a szemidegek kereszteződését, a </a:t>
            </a:r>
            <a:r>
              <a:rPr lang="hu-HU" i="1" dirty="0" err="1">
                <a:solidFill>
                  <a:srgbClr val="002060"/>
                </a:solidFill>
              </a:rPr>
              <a:t>chiasma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opticum</a:t>
            </a:r>
            <a:r>
              <a:rPr lang="hu-HU" dirty="0" err="1">
                <a:solidFill>
                  <a:srgbClr val="002060"/>
                </a:solidFill>
              </a:rPr>
              <a:t>ot</a:t>
            </a:r>
            <a:r>
              <a:rPr lang="hu-HU" dirty="0">
                <a:solidFill>
                  <a:srgbClr val="002060"/>
                </a:solidFill>
              </a:rPr>
              <a:t> és annak folytatásaként a </a:t>
            </a:r>
            <a:r>
              <a:rPr lang="hu-HU" dirty="0" err="1">
                <a:solidFill>
                  <a:srgbClr val="002060"/>
                </a:solidFill>
              </a:rPr>
              <a:t>mesencephalon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crusjait</a:t>
            </a:r>
            <a:r>
              <a:rPr lang="hu-HU" dirty="0">
                <a:solidFill>
                  <a:srgbClr val="002060"/>
                </a:solidFill>
              </a:rPr>
              <a:t> keresztező </a:t>
            </a:r>
            <a:r>
              <a:rPr lang="hu-HU" i="1" dirty="0" err="1">
                <a:solidFill>
                  <a:srgbClr val="002060"/>
                </a:solidFill>
              </a:rPr>
              <a:t>tractus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opticus</a:t>
            </a:r>
            <a:r>
              <a:rPr lang="hu-HU" dirty="0" err="1">
                <a:solidFill>
                  <a:srgbClr val="002060"/>
                </a:solidFill>
              </a:rPr>
              <a:t>okat</a:t>
            </a:r>
            <a:r>
              <a:rPr lang="hu-HU" dirty="0">
                <a:solidFill>
                  <a:srgbClr val="002060"/>
                </a:solidFill>
              </a:rPr>
              <a:t>. A </a:t>
            </a:r>
            <a:r>
              <a:rPr lang="hu-HU" dirty="0" err="1">
                <a:solidFill>
                  <a:srgbClr val="002060"/>
                </a:solidFill>
              </a:rPr>
              <a:t>chiasma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opticum</a:t>
            </a:r>
            <a:r>
              <a:rPr lang="hu-HU" dirty="0">
                <a:solidFill>
                  <a:srgbClr val="002060"/>
                </a:solidFill>
              </a:rPr>
              <a:t> mögött kúp alakú szürke domb emelkedik ki, a </a:t>
            </a:r>
            <a:r>
              <a:rPr lang="hu-HU" i="1" dirty="0" err="1">
                <a:solidFill>
                  <a:srgbClr val="002060"/>
                </a:solidFill>
              </a:rPr>
              <a:t>tuber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cinereum</a:t>
            </a:r>
            <a:r>
              <a:rPr lang="hu-HU" i="1" dirty="0">
                <a:solidFill>
                  <a:srgbClr val="002060"/>
                </a:solidFill>
              </a:rPr>
              <a:t>. </a:t>
            </a:r>
            <a:r>
              <a:rPr lang="hu-HU" dirty="0">
                <a:solidFill>
                  <a:srgbClr val="002060"/>
                </a:solidFill>
              </a:rPr>
              <a:t>A III. agykamra hegyes nyúlványa </a:t>
            </a:r>
            <a:r>
              <a:rPr lang="hu-HU" i="1" dirty="0">
                <a:solidFill>
                  <a:srgbClr val="002060"/>
                </a:solidFill>
              </a:rPr>
              <a:t>(</a:t>
            </a:r>
            <a:r>
              <a:rPr lang="hu-HU" i="1" dirty="0" err="1">
                <a:solidFill>
                  <a:srgbClr val="002060"/>
                </a:solidFill>
              </a:rPr>
              <a:t>recessus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infundibuli</a:t>
            </a:r>
            <a:r>
              <a:rPr lang="hu-HU" i="1" dirty="0">
                <a:solidFill>
                  <a:srgbClr val="002060"/>
                </a:solidFill>
              </a:rPr>
              <a:t>) </a:t>
            </a:r>
            <a:r>
              <a:rPr lang="hu-HU" dirty="0">
                <a:solidFill>
                  <a:srgbClr val="002060"/>
                </a:solidFill>
              </a:rPr>
              <a:t>nyúlik le a </a:t>
            </a:r>
            <a:r>
              <a:rPr lang="hu-HU" i="1" dirty="0" err="1">
                <a:solidFill>
                  <a:srgbClr val="002060"/>
                </a:solidFill>
              </a:rPr>
              <a:t>tuber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cinereum</a:t>
            </a:r>
            <a:r>
              <a:rPr lang="hu-HU" dirty="0" err="1">
                <a:solidFill>
                  <a:srgbClr val="002060"/>
                </a:solidFill>
              </a:rPr>
              <a:t>ba</a:t>
            </a:r>
            <a:r>
              <a:rPr lang="hu-HU" dirty="0">
                <a:solidFill>
                  <a:srgbClr val="002060"/>
                </a:solidFill>
              </a:rPr>
              <a:t>, amely lefelé </a:t>
            </a:r>
            <a:r>
              <a:rPr lang="hu-HU" dirty="0" err="1">
                <a:solidFill>
                  <a:srgbClr val="002060"/>
                </a:solidFill>
              </a:rPr>
              <a:t>tölcsérszerűen</a:t>
            </a:r>
            <a:r>
              <a:rPr lang="hu-HU" dirty="0">
                <a:solidFill>
                  <a:srgbClr val="002060"/>
                </a:solidFill>
              </a:rPr>
              <a:t> elvékonyodva </a:t>
            </a:r>
            <a:r>
              <a:rPr lang="hu-HU" i="1" dirty="0">
                <a:solidFill>
                  <a:srgbClr val="002060"/>
                </a:solidFill>
              </a:rPr>
              <a:t>(</a:t>
            </a:r>
            <a:r>
              <a:rPr lang="hu-HU" i="1" dirty="0" err="1">
                <a:solidFill>
                  <a:srgbClr val="002060"/>
                </a:solidFill>
              </a:rPr>
              <a:t>processus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infundibuli</a:t>
            </a:r>
            <a:r>
              <a:rPr lang="hu-HU" i="1" dirty="0">
                <a:solidFill>
                  <a:srgbClr val="002060"/>
                </a:solidFill>
              </a:rPr>
              <a:t>), </a:t>
            </a:r>
            <a:r>
              <a:rPr lang="hu-HU" dirty="0">
                <a:solidFill>
                  <a:srgbClr val="002060"/>
                </a:solidFill>
              </a:rPr>
              <a:t>mint a már leírt </a:t>
            </a:r>
            <a:r>
              <a:rPr lang="hu-HU" dirty="0" err="1">
                <a:solidFill>
                  <a:srgbClr val="002060"/>
                </a:solidFill>
              </a:rPr>
              <a:t>hypophysisnyél</a:t>
            </a:r>
            <a:r>
              <a:rPr lang="hu-HU" dirty="0">
                <a:solidFill>
                  <a:srgbClr val="002060"/>
                </a:solidFill>
              </a:rPr>
              <a:t>, a </a:t>
            </a:r>
            <a:r>
              <a:rPr lang="hu-HU" i="1" dirty="0" err="1">
                <a:solidFill>
                  <a:srgbClr val="002060"/>
                </a:solidFill>
              </a:rPr>
              <a:t>diaphragma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sellae</a:t>
            </a:r>
            <a:r>
              <a:rPr lang="hu-HU" i="1" dirty="0">
                <a:solidFill>
                  <a:srgbClr val="002060"/>
                </a:solidFill>
              </a:rPr>
              <a:t> </a:t>
            </a:r>
            <a:r>
              <a:rPr lang="hu-HU" dirty="0">
                <a:solidFill>
                  <a:srgbClr val="002060"/>
                </a:solidFill>
              </a:rPr>
              <a:t>nyílásán keresztül belép a </a:t>
            </a:r>
            <a:r>
              <a:rPr lang="hu-HU" dirty="0" err="1">
                <a:solidFill>
                  <a:srgbClr val="002060"/>
                </a:solidFill>
              </a:rPr>
              <a:t>sella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turcica</a:t>
            </a:r>
            <a:r>
              <a:rPr lang="hu-HU" dirty="0">
                <a:solidFill>
                  <a:srgbClr val="002060"/>
                </a:solidFill>
              </a:rPr>
              <a:t> üregébe (lásd </a:t>
            </a:r>
            <a:r>
              <a:rPr lang="hu-HU" dirty="0" err="1">
                <a:solidFill>
                  <a:srgbClr val="002060"/>
                </a:solidFill>
              </a:rPr>
              <a:t>hypophysisnyél</a:t>
            </a:r>
            <a:r>
              <a:rPr lang="hu-HU" dirty="0">
                <a:solidFill>
                  <a:srgbClr val="002060"/>
                </a:solidFill>
              </a:rPr>
              <a:t>). A </a:t>
            </a:r>
            <a:r>
              <a:rPr lang="hu-HU" i="1" dirty="0" err="1">
                <a:solidFill>
                  <a:srgbClr val="002060"/>
                </a:solidFill>
              </a:rPr>
              <a:t>tuber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cinereum</a:t>
            </a:r>
            <a:r>
              <a:rPr lang="hu-HU" i="1" dirty="0">
                <a:solidFill>
                  <a:srgbClr val="002060"/>
                </a:solidFill>
              </a:rPr>
              <a:t> </a:t>
            </a:r>
            <a:r>
              <a:rPr lang="hu-HU" dirty="0">
                <a:solidFill>
                  <a:srgbClr val="002060"/>
                </a:solidFill>
              </a:rPr>
              <a:t>mögött páros fehérállománnyal borított, egészben gömb alakú testek </a:t>
            </a:r>
            <a:r>
              <a:rPr lang="hu-HU" i="1" dirty="0">
                <a:solidFill>
                  <a:srgbClr val="002060"/>
                </a:solidFill>
              </a:rPr>
              <a:t>(</a:t>
            </a:r>
            <a:r>
              <a:rPr lang="hu-HU" i="1" dirty="0" err="1">
                <a:solidFill>
                  <a:srgbClr val="002060"/>
                </a:solidFill>
              </a:rPr>
              <a:t>corpora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mamillaria</a:t>
            </a:r>
            <a:r>
              <a:rPr lang="hu-HU" i="1" dirty="0">
                <a:solidFill>
                  <a:srgbClr val="002060"/>
                </a:solidFill>
              </a:rPr>
              <a:t>) </a:t>
            </a:r>
            <a:r>
              <a:rPr lang="hu-HU" dirty="0">
                <a:solidFill>
                  <a:srgbClr val="002060"/>
                </a:solidFill>
              </a:rPr>
              <a:t>domborodnak elő. Ezek mögött már a </a:t>
            </a:r>
            <a:r>
              <a:rPr lang="hu-HU" dirty="0" err="1">
                <a:solidFill>
                  <a:srgbClr val="002060"/>
                </a:solidFill>
              </a:rPr>
              <a:t>mesencephalonhoz</a:t>
            </a:r>
            <a:r>
              <a:rPr lang="hu-HU" dirty="0">
                <a:solidFill>
                  <a:srgbClr val="002060"/>
                </a:solidFill>
              </a:rPr>
              <a:t> tartozó </a:t>
            </a:r>
            <a:r>
              <a:rPr lang="hu-HU" i="1" dirty="0" err="1">
                <a:solidFill>
                  <a:srgbClr val="002060"/>
                </a:solidFill>
              </a:rPr>
              <a:t>substantia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perforata</a:t>
            </a:r>
            <a:r>
              <a:rPr lang="hu-HU" i="1" dirty="0">
                <a:solidFill>
                  <a:srgbClr val="002060"/>
                </a:solidFill>
              </a:rPr>
              <a:t> </a:t>
            </a:r>
            <a:r>
              <a:rPr lang="hu-HU" i="1" dirty="0" err="1">
                <a:solidFill>
                  <a:srgbClr val="002060"/>
                </a:solidFill>
              </a:rPr>
              <a:t>posterior</a:t>
            </a:r>
            <a:r>
              <a:rPr lang="hu-HU" i="1" dirty="0">
                <a:solidFill>
                  <a:srgbClr val="002060"/>
                </a:solidFill>
              </a:rPr>
              <a:t> </a:t>
            </a:r>
            <a:r>
              <a:rPr lang="hu-HU" dirty="0">
                <a:solidFill>
                  <a:srgbClr val="002060"/>
                </a:solidFill>
              </a:rPr>
              <a:t>kezdődik.</a:t>
            </a:r>
          </a:p>
        </p:txBody>
      </p:sp>
    </p:spTree>
    <p:extLst>
      <p:ext uri="{BB962C8B-B14F-4D97-AF65-F5344CB8AC3E}">
        <p14:creationId xmlns:p14="http://schemas.microsoft.com/office/powerpoint/2010/main" val="2359064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BF8AE-75F5-4C73-B50B-5C70578D4D7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Hypothalamus</a:t>
            </a:r>
            <a:r>
              <a:rPr lang="hu-HU" dirty="0"/>
              <a:t> -Fejlődés</a:t>
            </a:r>
          </a:p>
        </p:txBody>
      </p:sp>
      <p:pic>
        <p:nvPicPr>
          <p:cNvPr id="3" name="Inhaltsplatzhalter 3" descr="Benning12_7-03.jpg">
            <a:extLst>
              <a:ext uri="{FF2B5EF4-FFF2-40B4-BE49-F238E27FC236}">
                <a16:creationId xmlns:a16="http://schemas.microsoft.com/office/drawing/2014/main" id="{3A42E6F3-C779-44FA-8BC2-E2FF79B6B9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4100" y="1619095"/>
            <a:ext cx="4395869" cy="4934105"/>
          </a:xfrm>
          <a:prstGeom prst="rect">
            <a:avLst/>
          </a:prstGeom>
        </p:spPr>
      </p:pic>
      <p:pic>
        <p:nvPicPr>
          <p:cNvPr id="4" name="Grafik 4" descr="Benning12_7-01.jpg">
            <a:extLst>
              <a:ext uri="{FF2B5EF4-FFF2-40B4-BE49-F238E27FC236}">
                <a16:creationId xmlns:a16="http://schemas.microsoft.com/office/drawing/2014/main" id="{FD6F2F7F-6EFE-494A-8A17-7EF315D8EC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57798" y="936467"/>
            <a:ext cx="5682345" cy="5176940"/>
          </a:xfrm>
          <a:prstGeom prst="rect">
            <a:avLst/>
          </a:prstGeom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18388336-CF43-4B51-A987-A949EB39F494}"/>
              </a:ext>
            </a:extLst>
          </p:cNvPr>
          <p:cNvSpPr txBox="1"/>
          <p:nvPr/>
        </p:nvSpPr>
        <p:spPr>
          <a:xfrm>
            <a:off x="10468000" y="61838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Benninghof</a:t>
            </a:r>
          </a:p>
        </p:txBody>
      </p:sp>
    </p:spTree>
    <p:extLst>
      <p:ext uri="{BB962C8B-B14F-4D97-AF65-F5344CB8AC3E}">
        <p14:creationId xmlns:p14="http://schemas.microsoft.com/office/powerpoint/2010/main" val="1051928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26354-4F20-4B78-AEC4-C1709EBA72A5}"/>
              </a:ext>
            </a:extLst>
          </p:cNvPr>
          <p:cNvSpPr txBox="1">
            <a:spLocks/>
          </p:cNvSpPr>
          <p:nvPr/>
        </p:nvSpPr>
        <p:spPr>
          <a:xfrm>
            <a:off x="620484" y="457200"/>
            <a:ext cx="10220235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err="1"/>
              <a:t>Hypothalamus</a:t>
            </a:r>
            <a:r>
              <a:rPr lang="hu-HU" dirty="0"/>
              <a:t> – lehetséges felosztások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3BCA6B-191D-4ED1-910D-1D3CC3363085}"/>
              </a:ext>
            </a:extLst>
          </p:cNvPr>
          <p:cNvSpPr txBox="1">
            <a:spLocks/>
          </p:cNvSpPr>
          <p:nvPr/>
        </p:nvSpPr>
        <p:spPr>
          <a:xfrm>
            <a:off x="554962" y="1600200"/>
            <a:ext cx="327351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hu-HU" sz="2800" dirty="0">
                <a:solidFill>
                  <a:srgbClr val="002060"/>
                </a:solidFill>
              </a:rPr>
              <a:t>Hosszanti, </a:t>
            </a:r>
            <a:r>
              <a:rPr lang="hu-HU" sz="2800" dirty="0" err="1">
                <a:solidFill>
                  <a:srgbClr val="002060"/>
                </a:solidFill>
              </a:rPr>
              <a:t>medio</a:t>
            </a:r>
            <a:r>
              <a:rPr lang="hu-HU" sz="2800" dirty="0">
                <a:solidFill>
                  <a:srgbClr val="002060"/>
                </a:solidFill>
              </a:rPr>
              <a:t>-laterális</a:t>
            </a:r>
          </a:p>
          <a:p>
            <a:pPr lvl="1"/>
            <a:endParaRPr lang="hu-HU" sz="2800" dirty="0">
              <a:solidFill>
                <a:srgbClr val="002060"/>
              </a:solidFill>
            </a:endParaRPr>
          </a:p>
          <a:p>
            <a:pPr marL="274320" lvl="1" indent="0">
              <a:buNone/>
            </a:pPr>
            <a:r>
              <a:rPr lang="hu-HU" sz="2800" dirty="0">
                <a:solidFill>
                  <a:srgbClr val="002060"/>
                </a:solidFill>
              </a:rPr>
              <a:t>- periventrikuláris</a:t>
            </a:r>
          </a:p>
          <a:p>
            <a:pPr marL="274320" lvl="1" indent="0">
              <a:buNone/>
            </a:pPr>
            <a:r>
              <a:rPr lang="hu-HU" sz="2800" dirty="0">
                <a:solidFill>
                  <a:srgbClr val="002060"/>
                </a:solidFill>
              </a:rPr>
              <a:t>- mediális</a:t>
            </a:r>
          </a:p>
          <a:p>
            <a:pPr marL="274320" lvl="1" indent="0">
              <a:buNone/>
            </a:pPr>
            <a:r>
              <a:rPr lang="hu-HU" sz="2800" dirty="0">
                <a:solidFill>
                  <a:srgbClr val="002060"/>
                </a:solidFill>
              </a:rPr>
              <a:t>- laterális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9979772-8903-47FF-B396-8F050B4C7E92}"/>
              </a:ext>
            </a:extLst>
          </p:cNvPr>
          <p:cNvSpPr txBox="1">
            <a:spLocks/>
          </p:cNvSpPr>
          <p:nvPr/>
        </p:nvSpPr>
        <p:spPr>
          <a:xfrm>
            <a:off x="3893999" y="1534709"/>
            <a:ext cx="408275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Rostsűrűség szerint</a:t>
            </a:r>
            <a:b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>
                <a:solidFill>
                  <a:srgbClr val="002060"/>
                </a:solidFill>
              </a:rPr>
              <a:t>Elülső rész: </a:t>
            </a:r>
            <a:r>
              <a:rPr lang="hu-HU" sz="2800" dirty="0" err="1">
                <a:solidFill>
                  <a:srgbClr val="002060"/>
                </a:solidFill>
              </a:rPr>
              <a:t>myelinben</a:t>
            </a:r>
            <a:r>
              <a:rPr lang="hu-HU" sz="2800" dirty="0">
                <a:solidFill>
                  <a:srgbClr val="002060"/>
                </a:solidFill>
              </a:rPr>
              <a:t> szegény, sok szürkeállomány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>
                <a:solidFill>
                  <a:srgbClr val="002060"/>
                </a:solidFill>
              </a:rPr>
              <a:t>Hátsó rész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 err="1">
                <a:solidFill>
                  <a:srgbClr val="002060"/>
                </a:solidFill>
              </a:rPr>
              <a:t>myelinben</a:t>
            </a:r>
            <a:r>
              <a:rPr lang="hu-HU" sz="2800" dirty="0">
                <a:solidFill>
                  <a:srgbClr val="002060"/>
                </a:solidFill>
              </a:rPr>
              <a:t> gazdag, kevés szürkeállomány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DD1A3D3-C4CB-4D69-9521-41E6AE7B6E49}"/>
              </a:ext>
            </a:extLst>
          </p:cNvPr>
          <p:cNvSpPr txBox="1">
            <a:spLocks/>
          </p:cNvSpPr>
          <p:nvPr/>
        </p:nvSpPr>
        <p:spPr>
          <a:xfrm>
            <a:off x="8094959" y="1508760"/>
            <a:ext cx="374281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Regionális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antero-posterior</a:t>
            </a:r>
            <a:r>
              <a:rPr lang="hu-HU" sz="2800" baseline="0" dirty="0">
                <a:solidFill>
                  <a:srgbClr val="002060"/>
                </a:solidFill>
              </a:rPr>
              <a:t> felosztás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2800" baseline="0" dirty="0">
              <a:solidFill>
                <a:srgbClr val="002060"/>
              </a:solidFill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preoptica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(elülső)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hu-HU" sz="2800" dirty="0">
                <a:solidFill>
                  <a:srgbClr val="002060"/>
                </a:solidFill>
              </a:rPr>
              <a:t>Regio tuberalis (intermedier)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Regio mamillaris (hátsó)</a:t>
            </a:r>
          </a:p>
        </p:txBody>
      </p:sp>
    </p:spTree>
    <p:extLst>
      <p:ext uri="{BB962C8B-B14F-4D97-AF65-F5344CB8AC3E}">
        <p14:creationId xmlns:p14="http://schemas.microsoft.com/office/powerpoint/2010/main" val="228638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254687-0792-481B-954C-375A4440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984" y="697283"/>
            <a:ext cx="10509336" cy="1356360"/>
          </a:xfrm>
        </p:spPr>
        <p:txBody>
          <a:bodyPr>
            <a:normAutofit fontScale="90000"/>
          </a:bodyPr>
          <a:lstStyle/>
          <a:p>
            <a:r>
              <a:rPr lang="hu-HU" dirty="0"/>
              <a:t>A </a:t>
            </a:r>
            <a:r>
              <a:rPr lang="hu-HU" dirty="0" err="1"/>
              <a:t>hypothalamus</a:t>
            </a:r>
            <a:r>
              <a:rPr lang="hu-HU" dirty="0"/>
              <a:t> az idegrendszer része, kapcsolatban áll az endokrin/hormonrendszerrel is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F3FEA013-A6EB-48EC-A321-7314517B978E}"/>
              </a:ext>
            </a:extLst>
          </p:cNvPr>
          <p:cNvSpPr/>
          <p:nvPr/>
        </p:nvSpPr>
        <p:spPr>
          <a:xfrm>
            <a:off x="713984" y="2699694"/>
            <a:ext cx="105093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solidFill>
                  <a:schemeClr val="accent2">
                    <a:lumMod val="50000"/>
                  </a:schemeClr>
                </a:solidFill>
              </a:rPr>
              <a:t>A hormonok olyan a molekulák, amelyek az endokrin mirigyekben szabadulnak fel, majd  a vérbe jutva a megfelelő receptorokon keresztül befolyásolhatják a célsejtek aktivitását, függetlenül a célsejtek </a:t>
            </a:r>
            <a:r>
              <a:rPr lang="hu-HU" altLang="hu-HU" sz="2400" dirty="0" err="1">
                <a:solidFill>
                  <a:schemeClr val="accent2">
                    <a:lumMod val="50000"/>
                  </a:schemeClr>
                </a:solidFill>
              </a:rPr>
              <a:t>testbeli</a:t>
            </a:r>
            <a:r>
              <a:rPr lang="hu-HU" altLang="hu-HU" sz="2400" dirty="0">
                <a:solidFill>
                  <a:schemeClr val="accent2">
                    <a:lumMod val="50000"/>
                  </a:schemeClr>
                </a:solidFill>
              </a:rPr>
              <a:t> elhelyezkedésétől.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6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6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6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004990-BCE1-42B7-B197-44F89550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613" y="4392465"/>
            <a:ext cx="10647124" cy="95924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Az endokrin mirigyek egy részének működését a </a:t>
            </a:r>
            <a:r>
              <a:rPr kumimoji="0" lang="hu-HU" altLang="hu-HU" sz="3200" b="0" i="0" u="none" strike="noStrike" cap="none" normalizeH="0" baseline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hypothalamo-hypophysis</a:t>
            </a:r>
            <a:r>
              <a:rPr kumimoji="0" lang="hu-HU" altLang="hu-HU" sz="3200" b="0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 rendszer szabályozza. </a:t>
            </a:r>
          </a:p>
        </p:txBody>
      </p:sp>
    </p:spTree>
    <p:extLst>
      <p:ext uri="{BB962C8B-B14F-4D97-AF65-F5344CB8AC3E}">
        <p14:creationId xmlns:p14="http://schemas.microsoft.com/office/powerpoint/2010/main" val="4209814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931488"/>
              </p:ext>
            </p:extLst>
          </p:nvPr>
        </p:nvGraphicFramePr>
        <p:xfrm>
          <a:off x="870854" y="293513"/>
          <a:ext cx="10504715" cy="6247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0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9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6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7968">
                <a:tc>
                  <a:txBody>
                    <a:bodyPr/>
                    <a:lstStyle/>
                    <a:p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 err="1"/>
                        <a:t>Periventricularis</a:t>
                      </a:r>
                      <a:r>
                        <a:rPr lang="hu-HU" sz="2400" dirty="0"/>
                        <a:t> zóna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Mediális </a:t>
                      </a:r>
                      <a:r>
                        <a:rPr lang="hu-HU" sz="2400" baseline="0" dirty="0"/>
                        <a:t>zóna</a:t>
                      </a:r>
                      <a:endParaRPr lang="hu-H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/>
                        <a:t>Laterális</a:t>
                      </a:r>
                      <a:r>
                        <a:rPr lang="hu-HU" sz="2400" baseline="0" dirty="0"/>
                        <a:t> zóna</a:t>
                      </a:r>
                      <a:endParaRPr lang="hu-H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371">
                <a:tc>
                  <a:txBody>
                    <a:bodyPr/>
                    <a:lstStyle/>
                    <a:p>
                      <a:r>
                        <a:rPr lang="hu-HU" dirty="0" err="1"/>
                        <a:t>Preoptikus</a:t>
                      </a:r>
                      <a:r>
                        <a:rPr lang="hu-HU" dirty="0"/>
                        <a:t> régió</a:t>
                      </a:r>
                    </a:p>
                    <a:p>
                      <a:endParaRPr lang="hu-H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Nucl</a:t>
                      </a:r>
                      <a:r>
                        <a:rPr lang="hu-HU" dirty="0"/>
                        <a:t>. preopticus medianus</a:t>
                      </a:r>
                    </a:p>
                    <a:p>
                      <a:r>
                        <a:rPr lang="hu-HU" dirty="0" err="1"/>
                        <a:t>Nucll</a:t>
                      </a:r>
                      <a:r>
                        <a:rPr lang="hu-HU" dirty="0"/>
                        <a:t>.</a:t>
                      </a:r>
                      <a:r>
                        <a:rPr lang="hu-HU" baseline="0" dirty="0"/>
                        <a:t> </a:t>
                      </a:r>
                      <a:r>
                        <a:rPr lang="hu-HU" dirty="0"/>
                        <a:t>periventriculares</a:t>
                      </a:r>
                    </a:p>
                    <a:p>
                      <a:r>
                        <a:rPr lang="hu-HU" b="1" dirty="0" err="1"/>
                        <a:t>Nucl</a:t>
                      </a:r>
                      <a:r>
                        <a:rPr lang="hu-HU" b="1" dirty="0"/>
                        <a:t>.</a:t>
                      </a:r>
                      <a:r>
                        <a:rPr lang="hu-HU" b="1" baseline="0" dirty="0"/>
                        <a:t> suprachiasmaticus</a:t>
                      </a:r>
                      <a:endParaRPr lang="hu-HU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Area preoptica med.</a:t>
                      </a:r>
                    </a:p>
                    <a:p>
                      <a:r>
                        <a:rPr lang="hu-HU" dirty="0"/>
                        <a:t>Area hypothal.</a:t>
                      </a:r>
                      <a:r>
                        <a:rPr lang="hu-HU" baseline="0" dirty="0"/>
                        <a:t> ant.</a:t>
                      </a:r>
                    </a:p>
                    <a:p>
                      <a:r>
                        <a:rPr lang="hu-HU" b="1" baseline="0" dirty="0" err="1"/>
                        <a:t>Nucl</a:t>
                      </a:r>
                      <a:r>
                        <a:rPr lang="hu-HU" b="1" baseline="0" dirty="0"/>
                        <a:t>. paraventricularis</a:t>
                      </a:r>
                    </a:p>
                    <a:p>
                      <a:r>
                        <a:rPr lang="hu-HU" b="1" baseline="0" dirty="0" err="1"/>
                        <a:t>Nucl</a:t>
                      </a:r>
                      <a:r>
                        <a:rPr lang="hu-HU" b="1" baseline="0" dirty="0"/>
                        <a:t>. </a:t>
                      </a:r>
                      <a:r>
                        <a:rPr lang="hu-HU" b="1" baseline="0" dirty="0" err="1"/>
                        <a:t>supraopticus</a:t>
                      </a:r>
                      <a:endParaRPr lang="hu-HU" b="1" baseline="0" dirty="0"/>
                    </a:p>
                    <a:p>
                      <a:r>
                        <a:rPr lang="hu-HU" b="0" baseline="0" dirty="0" err="1"/>
                        <a:t>Nucll</a:t>
                      </a:r>
                      <a:r>
                        <a:rPr lang="hu-HU" b="0" baseline="0" dirty="0"/>
                        <a:t>. </a:t>
                      </a:r>
                      <a:r>
                        <a:rPr lang="hu-HU" b="0" baseline="0" dirty="0" err="1"/>
                        <a:t>interstitiales</a:t>
                      </a:r>
                      <a:r>
                        <a:rPr lang="hu-HU" b="0" baseline="0" dirty="0"/>
                        <a:t> hypoth. ant.</a:t>
                      </a:r>
                      <a:endParaRPr lang="hu-HU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8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Area preoptica lat.</a:t>
                      </a:r>
                    </a:p>
                    <a:p>
                      <a:r>
                        <a:rPr lang="hu-HU" dirty="0"/>
                        <a:t>Area hypoth. lat.</a:t>
                      </a:r>
                    </a:p>
                    <a:p>
                      <a:r>
                        <a:rPr lang="hu-HU" dirty="0"/>
                        <a:t>Nucll. interstitiales hypoth. ant.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8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9371">
                <a:tc>
                  <a:txBody>
                    <a:bodyPr/>
                    <a:lstStyle/>
                    <a:p>
                      <a:r>
                        <a:rPr lang="hu-HU" dirty="0" err="1"/>
                        <a:t>Tuberalis</a:t>
                      </a:r>
                      <a:r>
                        <a:rPr lang="hu-HU" dirty="0"/>
                        <a:t> </a:t>
                      </a:r>
                      <a:r>
                        <a:rPr lang="hu-HU" baseline="0" dirty="0"/>
                        <a:t>régió</a:t>
                      </a:r>
                      <a:endParaRPr lang="hu-HU" dirty="0"/>
                    </a:p>
                    <a:p>
                      <a:endParaRPr lang="hu-HU" dirty="0"/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 err="1"/>
                        <a:t>Nucl</a:t>
                      </a:r>
                      <a:r>
                        <a:rPr lang="hu-HU" b="1" dirty="0"/>
                        <a:t>. </a:t>
                      </a:r>
                      <a:r>
                        <a:rPr lang="hu-HU" b="1" dirty="0" err="1"/>
                        <a:t>arcuatus</a:t>
                      </a:r>
                      <a:r>
                        <a:rPr lang="hu-HU" b="1" dirty="0"/>
                        <a:t> (infundibularis)</a:t>
                      </a:r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i="0" dirty="0" err="1"/>
                        <a:t>Nucl</a:t>
                      </a:r>
                      <a:r>
                        <a:rPr lang="hu-HU" b="1" i="0" dirty="0"/>
                        <a:t>. ventromedialis</a:t>
                      </a:r>
                    </a:p>
                    <a:p>
                      <a:r>
                        <a:rPr lang="hu-HU" b="1" i="0" dirty="0" err="1"/>
                        <a:t>Nucl</a:t>
                      </a:r>
                      <a:r>
                        <a:rPr lang="hu-HU" b="1" i="0" dirty="0"/>
                        <a:t>.</a:t>
                      </a:r>
                      <a:r>
                        <a:rPr lang="hu-HU" b="1" i="0" baseline="0" dirty="0"/>
                        <a:t> dorsomedialis</a:t>
                      </a:r>
                      <a:endParaRPr lang="hu-HU" b="1" i="0" dirty="0"/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Area hypoth. lat</a:t>
                      </a:r>
                    </a:p>
                    <a:p>
                      <a:r>
                        <a:rPr lang="hu-HU" dirty="0" err="1"/>
                        <a:t>Nucll</a:t>
                      </a:r>
                      <a:r>
                        <a:rPr lang="hu-HU" dirty="0"/>
                        <a:t>. </a:t>
                      </a:r>
                      <a:r>
                        <a:rPr lang="hu-HU" dirty="0" err="1"/>
                        <a:t>tuberales</a:t>
                      </a:r>
                      <a:r>
                        <a:rPr lang="hu-HU" dirty="0"/>
                        <a:t> lat</a:t>
                      </a:r>
                    </a:p>
                    <a:p>
                      <a:r>
                        <a:rPr lang="hu-HU" dirty="0" err="1"/>
                        <a:t>Nucl</a:t>
                      </a:r>
                      <a:r>
                        <a:rPr lang="hu-HU" dirty="0"/>
                        <a:t>. </a:t>
                      </a:r>
                      <a:r>
                        <a:rPr lang="hu-HU" dirty="0" err="1"/>
                        <a:t>tuberomamillaris</a:t>
                      </a:r>
                      <a:endParaRPr lang="hu-HU" dirty="0"/>
                    </a:p>
                  </a:txBody>
                  <a:tcPr>
                    <a:solidFill>
                      <a:srgbClr val="FF000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0816">
                <a:tc>
                  <a:txBody>
                    <a:bodyPr/>
                    <a:lstStyle/>
                    <a:p>
                      <a:r>
                        <a:rPr lang="hu-HU" dirty="0" err="1"/>
                        <a:t>Mamillaris</a:t>
                      </a:r>
                      <a:r>
                        <a:rPr lang="hu-HU" dirty="0"/>
                        <a:t> régió</a:t>
                      </a:r>
                    </a:p>
                    <a:p>
                      <a:endParaRPr lang="hu-HU" dirty="0"/>
                    </a:p>
                    <a:p>
                      <a:endParaRPr lang="hu-HU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err="1"/>
                        <a:t>Nucl</a:t>
                      </a:r>
                      <a:r>
                        <a:rPr lang="hu-HU" dirty="0"/>
                        <a:t>. </a:t>
                      </a:r>
                      <a:r>
                        <a:rPr lang="hu-HU" dirty="0" err="1"/>
                        <a:t>periventricularis</a:t>
                      </a:r>
                      <a:r>
                        <a:rPr lang="hu-HU" dirty="0"/>
                        <a:t> post</a:t>
                      </a:r>
                    </a:p>
                    <a:p>
                      <a:r>
                        <a:rPr lang="hu-HU" dirty="0"/>
                        <a:t>Area hypoth. post.</a:t>
                      </a:r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b="1" dirty="0"/>
                        <a:t>Nucll. mamillares med.</a:t>
                      </a:r>
                      <a:r>
                        <a:rPr lang="hu-HU" b="1" baseline="0" dirty="0"/>
                        <a:t> et lat.</a:t>
                      </a:r>
                      <a:endParaRPr lang="hu-HU" b="1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Area hypoth. lat</a:t>
                      </a:r>
                    </a:p>
                    <a:p>
                      <a:r>
                        <a:rPr lang="hu-HU" b="1" dirty="0" err="1"/>
                        <a:t>Nucl</a:t>
                      </a:r>
                      <a:r>
                        <a:rPr lang="hu-HU" b="1" dirty="0"/>
                        <a:t>.</a:t>
                      </a:r>
                      <a:r>
                        <a:rPr lang="hu-HU" b="1" baseline="0" dirty="0"/>
                        <a:t> tuberomamillaris</a:t>
                      </a:r>
                      <a:endParaRPr lang="hu-HU" b="1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 descr="Benning12_7-12.jpg">
            <a:extLst>
              <a:ext uri="{FF2B5EF4-FFF2-40B4-BE49-F238E27FC236}">
                <a16:creationId xmlns:a16="http://schemas.microsoft.com/office/drawing/2014/main" id="{993081C1-5142-4123-83CA-FA36BC642C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1670" y="205139"/>
            <a:ext cx="7506245" cy="65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8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70F220B-C7FC-4DA3-A7BE-9AA242831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787" y="307749"/>
            <a:ext cx="6658426" cy="62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05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6427" y="1950720"/>
            <a:ext cx="9875519" cy="3949337"/>
          </a:xfrm>
        </p:spPr>
        <p:txBody>
          <a:bodyPr>
            <a:noAutofit/>
          </a:bodyPr>
          <a:lstStyle/>
          <a:p>
            <a:r>
              <a:rPr lang="hu-HU" sz="2000" b="1" dirty="0" err="1">
                <a:solidFill>
                  <a:srgbClr val="C00000"/>
                </a:solidFill>
              </a:rPr>
              <a:t>Neuroszekéciós</a:t>
            </a:r>
            <a:r>
              <a:rPr lang="hu-HU" sz="2000" b="1" dirty="0">
                <a:solidFill>
                  <a:srgbClr val="C00000"/>
                </a:solidFill>
              </a:rPr>
              <a:t> sejtek</a:t>
            </a:r>
          </a:p>
          <a:p>
            <a:r>
              <a:rPr lang="hu-HU" sz="2000" b="1" dirty="0" err="1">
                <a:solidFill>
                  <a:schemeClr val="accent2">
                    <a:lumMod val="50000"/>
                  </a:schemeClr>
                </a:solidFill>
              </a:rPr>
              <a:t>Magnocelluláris</a:t>
            </a: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</a:rPr>
              <a:t> magok: 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vetület a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</a:rPr>
              <a:t>neurohipofízishez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 (Tr. supraoptico- és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</a:rPr>
              <a:t>paraventriculohypophysealis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hu-HU" sz="20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Nucl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. paraventricularis</a:t>
            </a:r>
          </a:p>
          <a:p>
            <a:pPr lvl="1"/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Nucl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supraopticus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2000" b="1" dirty="0" err="1">
                <a:solidFill>
                  <a:schemeClr val="accent2">
                    <a:lumMod val="50000"/>
                  </a:schemeClr>
                </a:solidFill>
              </a:rPr>
              <a:t>Parvocelluláris</a:t>
            </a:r>
            <a:r>
              <a:rPr lang="hu-HU" sz="2000" b="1" dirty="0">
                <a:solidFill>
                  <a:schemeClr val="accent2">
                    <a:lumMod val="50000"/>
                  </a:schemeClr>
                </a:solidFill>
              </a:rPr>
              <a:t> magok: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</a:rPr>
              <a:t>Eminentia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</a:rPr>
              <a:t>mediana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 felé, ahol szabályozó hormonokat szabadítanak fel az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</a:rPr>
              <a:t>adenohipofízis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 számára (Tr. </a:t>
            </a:r>
            <a:r>
              <a:rPr lang="hu-HU" sz="2000" dirty="0" err="1">
                <a:solidFill>
                  <a:schemeClr val="accent2">
                    <a:lumMod val="50000"/>
                  </a:schemeClr>
                </a:solidFill>
              </a:rPr>
              <a:t>tuberoinfundibularis</a:t>
            </a:r>
            <a:r>
              <a:rPr lang="hu-HU" sz="20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hu-HU" sz="20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Nucl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arcuatus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(infundibularis)</a:t>
            </a:r>
          </a:p>
          <a:p>
            <a:pPr lvl="1"/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Nucl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ventro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- és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dorsomedialis</a:t>
            </a:r>
            <a:endParaRPr lang="hu-H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Hypothalamus – </a:t>
            </a:r>
            <a:r>
              <a:rPr lang="hu-HU" dirty="0" err="1"/>
              <a:t>Hypophysis</a:t>
            </a:r>
            <a:r>
              <a:rPr lang="hu-HU" dirty="0"/>
              <a:t> magok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71500" y="1409700"/>
            <a:ext cx="9872871" cy="4038600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hu-HU" sz="7400" b="1" dirty="0" err="1">
                <a:solidFill>
                  <a:srgbClr val="C00000"/>
                </a:solidFill>
              </a:rPr>
              <a:t>Neuronális</a:t>
            </a:r>
            <a:r>
              <a:rPr lang="hu-HU" sz="7400" b="1" dirty="0">
                <a:solidFill>
                  <a:srgbClr val="C00000"/>
                </a:solidFill>
              </a:rPr>
              <a:t> (</a:t>
            </a:r>
            <a:r>
              <a:rPr lang="hu-HU" sz="7400" b="1" dirty="0" err="1">
                <a:solidFill>
                  <a:srgbClr val="C00000"/>
                </a:solidFill>
              </a:rPr>
              <a:t>szinaptikus</a:t>
            </a:r>
            <a:r>
              <a:rPr lang="hu-HU" sz="7400" b="1" dirty="0">
                <a:solidFill>
                  <a:srgbClr val="C00000"/>
                </a:solidFill>
              </a:rPr>
              <a:t>) összeköttetés más központokkal</a:t>
            </a:r>
          </a:p>
          <a:p>
            <a:pPr marL="45720" indent="0">
              <a:buNone/>
            </a:pPr>
            <a:r>
              <a:rPr lang="hu-HU" sz="7400" b="1" dirty="0" err="1">
                <a:solidFill>
                  <a:srgbClr val="002060"/>
                </a:solidFill>
              </a:rPr>
              <a:t>Cirkadián</a:t>
            </a:r>
            <a:r>
              <a:rPr lang="hu-HU" sz="7400" b="1" dirty="0">
                <a:solidFill>
                  <a:srgbClr val="002060"/>
                </a:solidFill>
              </a:rPr>
              <a:t> ritmus, biológiai óra</a:t>
            </a:r>
          </a:p>
          <a:p>
            <a:pPr lvl="1"/>
            <a:r>
              <a:rPr lang="hu-HU" sz="7400" dirty="0" err="1">
                <a:solidFill>
                  <a:srgbClr val="002060"/>
                </a:solidFill>
              </a:rPr>
              <a:t>Nucl</a:t>
            </a:r>
            <a:r>
              <a:rPr lang="hu-HU" sz="7400" dirty="0">
                <a:solidFill>
                  <a:srgbClr val="002060"/>
                </a:solidFill>
              </a:rPr>
              <a:t>. suprachiasmaticus</a:t>
            </a:r>
          </a:p>
          <a:p>
            <a:pPr marL="45720" indent="0">
              <a:buNone/>
            </a:pPr>
            <a:r>
              <a:rPr lang="hu-HU" sz="7400" b="1" dirty="0">
                <a:solidFill>
                  <a:srgbClr val="002060"/>
                </a:solidFill>
              </a:rPr>
              <a:t>Limbikus rendszer </a:t>
            </a:r>
            <a:r>
              <a:rPr lang="hu-HU" sz="7400" dirty="0">
                <a:solidFill>
                  <a:srgbClr val="002060"/>
                </a:solidFill>
              </a:rPr>
              <a:t>(érzések, viselkedés)</a:t>
            </a:r>
          </a:p>
          <a:p>
            <a:pPr lvl="1"/>
            <a:r>
              <a:rPr lang="hu-HU" sz="7400" dirty="0">
                <a:solidFill>
                  <a:srgbClr val="002060"/>
                </a:solidFill>
              </a:rPr>
              <a:t> </a:t>
            </a:r>
            <a:r>
              <a:rPr lang="hu-HU" sz="7400" dirty="0" err="1">
                <a:solidFill>
                  <a:srgbClr val="002060"/>
                </a:solidFill>
              </a:rPr>
              <a:t>Nucll</a:t>
            </a:r>
            <a:r>
              <a:rPr lang="hu-HU" sz="7400" dirty="0">
                <a:solidFill>
                  <a:srgbClr val="002060"/>
                </a:solidFill>
              </a:rPr>
              <a:t>. </a:t>
            </a:r>
            <a:r>
              <a:rPr lang="hu-HU" sz="7400" dirty="0" err="1">
                <a:solidFill>
                  <a:srgbClr val="002060"/>
                </a:solidFill>
              </a:rPr>
              <a:t>mamillares</a:t>
            </a:r>
            <a:r>
              <a:rPr lang="hu-HU" sz="7400" dirty="0">
                <a:solidFill>
                  <a:srgbClr val="002060"/>
                </a:solidFill>
              </a:rPr>
              <a:t> </a:t>
            </a:r>
            <a:r>
              <a:rPr lang="hu-HU" sz="7400" dirty="0" err="1">
                <a:solidFill>
                  <a:srgbClr val="002060"/>
                </a:solidFill>
              </a:rPr>
              <a:t>med</a:t>
            </a:r>
            <a:r>
              <a:rPr lang="hu-HU" sz="7400" dirty="0">
                <a:solidFill>
                  <a:srgbClr val="002060"/>
                </a:solidFill>
              </a:rPr>
              <a:t>. </a:t>
            </a:r>
            <a:r>
              <a:rPr lang="hu-HU" sz="7400" dirty="0" err="1">
                <a:solidFill>
                  <a:srgbClr val="002060"/>
                </a:solidFill>
              </a:rPr>
              <a:t>et</a:t>
            </a:r>
            <a:r>
              <a:rPr lang="hu-HU" sz="7400" dirty="0">
                <a:solidFill>
                  <a:srgbClr val="002060"/>
                </a:solidFill>
              </a:rPr>
              <a:t> lat.</a:t>
            </a:r>
          </a:p>
          <a:p>
            <a:pPr marL="45720" indent="0">
              <a:buNone/>
            </a:pPr>
            <a:r>
              <a:rPr lang="hu-HU" sz="7400" b="1" dirty="0">
                <a:solidFill>
                  <a:srgbClr val="002060"/>
                </a:solidFill>
              </a:rPr>
              <a:t>Anyagcserefunkciók</a:t>
            </a:r>
          </a:p>
          <a:p>
            <a:pPr marL="45720" indent="0">
              <a:buNone/>
            </a:pPr>
            <a:r>
              <a:rPr lang="hu-HU" sz="7400" dirty="0">
                <a:solidFill>
                  <a:srgbClr val="002060"/>
                </a:solidFill>
              </a:rPr>
              <a:t>Víz, tápanyagfelvétel, hőmérsékletszabályozás</a:t>
            </a:r>
          </a:p>
          <a:p>
            <a:pPr marL="45720" indent="0">
              <a:buNone/>
            </a:pPr>
            <a:r>
              <a:rPr lang="hu-HU" sz="8000" dirty="0">
                <a:solidFill>
                  <a:srgbClr val="002060"/>
                </a:solidFill>
              </a:rPr>
              <a:t>Metabolizmus intenzitásának ellenőrzése</a:t>
            </a:r>
          </a:p>
          <a:p>
            <a:pPr marL="274320" lvl="1" indent="0">
              <a:buNone/>
            </a:pPr>
            <a:endParaRPr lang="hu-HU" sz="6400" dirty="0"/>
          </a:p>
          <a:p>
            <a:pPr lvl="2"/>
            <a:r>
              <a:rPr lang="hu-HU" sz="6400" dirty="0">
                <a:solidFill>
                  <a:srgbClr val="00B0F0"/>
                </a:solidFill>
              </a:rPr>
              <a:t>Parasympathicus </a:t>
            </a:r>
          </a:p>
          <a:p>
            <a:pPr lvl="3"/>
            <a:r>
              <a:rPr lang="hu-HU" sz="6400" dirty="0">
                <a:solidFill>
                  <a:srgbClr val="00B0F0"/>
                </a:solidFill>
              </a:rPr>
              <a:t>Nucl praeopticus lat.</a:t>
            </a:r>
          </a:p>
          <a:p>
            <a:pPr lvl="3"/>
            <a:r>
              <a:rPr lang="hu-HU" sz="6400" dirty="0">
                <a:solidFill>
                  <a:srgbClr val="00B0F0"/>
                </a:solidFill>
              </a:rPr>
              <a:t>Area hypoth. ant.</a:t>
            </a:r>
          </a:p>
          <a:p>
            <a:pPr lvl="2"/>
            <a:r>
              <a:rPr lang="hu-HU" sz="6400" dirty="0">
                <a:solidFill>
                  <a:srgbClr val="00B0F0"/>
                </a:solidFill>
              </a:rPr>
              <a:t>Sympathicus</a:t>
            </a:r>
          </a:p>
          <a:p>
            <a:pPr lvl="3"/>
            <a:r>
              <a:rPr lang="hu-HU" sz="6400" dirty="0">
                <a:solidFill>
                  <a:srgbClr val="00B0F0"/>
                </a:solidFill>
              </a:rPr>
              <a:t> Nucl praeopticus med.</a:t>
            </a:r>
          </a:p>
          <a:p>
            <a:pPr lvl="3"/>
            <a:r>
              <a:rPr lang="hu-HU" sz="6400" dirty="0">
                <a:solidFill>
                  <a:srgbClr val="00B0F0"/>
                </a:solidFill>
              </a:rPr>
              <a:t>Area hypoth. post.</a:t>
            </a:r>
          </a:p>
          <a:p>
            <a:endParaRPr lang="hu-HU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421130" y="377508"/>
            <a:ext cx="9986010" cy="1143000"/>
          </a:xfrm>
        </p:spPr>
        <p:txBody>
          <a:bodyPr>
            <a:normAutofit fontScale="90000"/>
          </a:bodyPr>
          <a:lstStyle/>
          <a:p>
            <a:pPr lvl="0"/>
            <a:r>
              <a:rPr lang="hu-HU" dirty="0"/>
              <a:t>Hypothalamus – nem-</a:t>
            </a:r>
            <a:r>
              <a:rPr lang="hu-HU" dirty="0" err="1"/>
              <a:t>hypophyseális</a:t>
            </a:r>
            <a:r>
              <a:rPr lang="hu-HU" dirty="0"/>
              <a:t> magok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06EB2A-7F8E-4A0E-B221-37057E8D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32" y="473762"/>
            <a:ext cx="11128734" cy="135636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00B0F0"/>
                </a:solidFill>
                <a:latin typeface="+mn-lt"/>
              </a:rPr>
              <a:t>A </a:t>
            </a:r>
            <a:r>
              <a:rPr lang="hu-HU" dirty="0" err="1">
                <a:solidFill>
                  <a:srgbClr val="00B0F0"/>
                </a:solidFill>
                <a:latin typeface="+mn-lt"/>
              </a:rPr>
              <a:t>hypothalamus</a:t>
            </a:r>
            <a:r>
              <a:rPr lang="hu-HU" dirty="0">
                <a:solidFill>
                  <a:srgbClr val="00B0F0"/>
                </a:solidFill>
                <a:latin typeface="+mn-lt"/>
              </a:rPr>
              <a:t> legfontosabb összeköttetései</a:t>
            </a:r>
            <a:br>
              <a:rPr lang="hu-HU" dirty="0">
                <a:solidFill>
                  <a:srgbClr val="00B0F0"/>
                </a:solidFill>
                <a:latin typeface="+mn-lt"/>
              </a:rPr>
            </a:br>
            <a:endParaRPr lang="hu-HU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Inhaltsplatzhalter 3" descr="Benning12_7-15.jpg">
            <a:extLst>
              <a:ext uri="{FF2B5EF4-FFF2-40B4-BE49-F238E27FC236}">
                <a16:creationId xmlns:a16="http://schemas.microsoft.com/office/drawing/2014/main" id="{1DB2875E-067A-40EA-815B-6EAB13E2A0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582" y="1243559"/>
            <a:ext cx="5365754" cy="52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8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24373A-833C-42A5-9616-0582B707A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Tehát összefoglalva….</a:t>
            </a:r>
            <a:br>
              <a:rPr lang="hu-HU" dirty="0"/>
            </a:br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277A117-44A8-4CB1-8542-C3E4B91E9A06}"/>
              </a:ext>
            </a:extLst>
          </p:cNvPr>
          <p:cNvSpPr/>
          <p:nvPr/>
        </p:nvSpPr>
        <p:spPr>
          <a:xfrm>
            <a:off x="876300" y="1842100"/>
            <a:ext cx="1043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hypothalamus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az autonóm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mûködések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centruma, amely a III. kamra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periventricularis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szürkeállományának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massa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intermedia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alá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esô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része. </a:t>
            </a:r>
          </a:p>
          <a:p>
            <a:pPr fontAlgn="base"/>
            <a:endParaRPr lang="hu-HU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Ide tartoznak a </a:t>
            </a:r>
            <a:r>
              <a:rPr lang="hu-HU" i="1" dirty="0" err="1">
                <a:solidFill>
                  <a:schemeClr val="accent1">
                    <a:lumMod val="50000"/>
                  </a:schemeClr>
                </a:solidFill>
              </a:rPr>
              <a:t>corpora</a:t>
            </a:r>
            <a:r>
              <a:rPr lang="hu-HU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i="1" dirty="0" err="1">
                <a:solidFill>
                  <a:schemeClr val="accent1">
                    <a:lumMod val="50000"/>
                  </a:schemeClr>
                </a:solidFill>
              </a:rPr>
              <a:t>mamillaria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a </a:t>
            </a:r>
            <a:r>
              <a:rPr lang="hu-HU" i="1" dirty="0" err="1">
                <a:solidFill>
                  <a:schemeClr val="accent1">
                    <a:lumMod val="50000"/>
                  </a:schemeClr>
                </a:solidFill>
              </a:rPr>
              <a:t>tuber</a:t>
            </a:r>
            <a:r>
              <a:rPr lang="hu-HU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i="1" dirty="0" err="1">
                <a:solidFill>
                  <a:schemeClr val="accent1">
                    <a:lumMod val="50000"/>
                  </a:schemeClr>
                </a:solidFill>
              </a:rPr>
              <a:t>cinereum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 és az </a:t>
            </a:r>
            <a:r>
              <a:rPr lang="hu-HU" i="1" dirty="0" err="1">
                <a:solidFill>
                  <a:schemeClr val="accent1">
                    <a:lumMod val="50000"/>
                  </a:schemeClr>
                </a:solidFill>
              </a:rPr>
              <a:t>infundibulum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.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medialis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elôagyi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köteg, amely a szaglás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kérgi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centrumait köti össze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mesencephalonnal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mindkét oldalon a III. kamra fala mellett húzódik.</a:t>
            </a:r>
          </a:p>
          <a:p>
            <a:pPr fontAlgn="base"/>
            <a:endParaRPr lang="hu-HU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Rostralis magcsoportjának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fôbb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tagjai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nucl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praeopticus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supraopticus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suprachiasmalis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paraventricularis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. A két utóbbi mag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supraoptico-hypophysealis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pályán keresztül áll kapcsolatban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neurohypophysissel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ezek termelik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vasopressint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és az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oxytocint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. Ezen kívül elkülönítjük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medialis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magcsoportot, amelyhez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tuberomamillaris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magok tartoznak, és a hátsó magcsoportot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supramamillaris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mamillaris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magokkal.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hypothalamusnak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gazdag összeköttetései vannak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thalamusszal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basalis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ganglionokkal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az agykéreggel,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limbicus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lebennyel és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frontalis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lebennyel.</a:t>
            </a:r>
          </a:p>
        </p:txBody>
      </p:sp>
    </p:spTree>
    <p:extLst>
      <p:ext uri="{BB962C8B-B14F-4D97-AF65-F5344CB8AC3E}">
        <p14:creationId xmlns:p14="http://schemas.microsoft.com/office/powerpoint/2010/main" val="2259041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814" y="-34758"/>
            <a:ext cx="8229600" cy="1143000"/>
          </a:xfrm>
        </p:spPr>
        <p:txBody>
          <a:bodyPr/>
          <a:lstStyle/>
          <a:p>
            <a:r>
              <a:rPr lang="hu-HU" dirty="0"/>
              <a:t>Hypothalamus - Neuropeptidek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1524001" y="1124744"/>
          <a:ext cx="9144000" cy="576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Peptid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Szintézis fő helye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Szabályozási szerep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Galanin (GAL)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elülső hypothalamus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alvás, energiaháztartás,</a:t>
                      </a:r>
                      <a:r>
                        <a:rPr lang="hu-HU" baseline="0" dirty="0"/>
                        <a:t> </a:t>
                      </a:r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orexigen</a:t>
                      </a:r>
                      <a:r>
                        <a:rPr lang="hu-HU" dirty="0"/>
                        <a:t> (étvágyfokozó)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Neuropeptid Y (NPY)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Nucll. arcuatus, suprachiasmaticus, ventro- és dorsomedialis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energiaháztartás, erősen </a:t>
                      </a:r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orexigen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Proopiomelanocortin</a:t>
                      </a:r>
                      <a:r>
                        <a:rPr lang="hu-HU" baseline="0" dirty="0"/>
                        <a:t> (POMC) és </a:t>
                      </a:r>
                      <a:br>
                        <a:rPr lang="hu-HU" baseline="0" dirty="0"/>
                      </a:br>
                      <a:r>
                        <a:rPr lang="el-GR" baseline="0" dirty="0">
                          <a:latin typeface="Calibri"/>
                        </a:rPr>
                        <a:t>α</a:t>
                      </a:r>
                      <a:r>
                        <a:rPr lang="hu-HU" baseline="0" dirty="0">
                          <a:latin typeface="Calibri"/>
                        </a:rPr>
                        <a:t>-melanocyta stimuláló hormon (</a:t>
                      </a:r>
                      <a:r>
                        <a:rPr lang="el-GR" baseline="0" dirty="0">
                          <a:latin typeface="+mn-lt"/>
                        </a:rPr>
                        <a:t>α</a:t>
                      </a:r>
                      <a:r>
                        <a:rPr lang="hu-HU" baseline="0" dirty="0">
                          <a:latin typeface="+mn-lt"/>
                        </a:rPr>
                        <a:t>-MSH)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Nucl arcuatus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energiaháztartás, erősen </a:t>
                      </a:r>
                      <a:r>
                        <a:rPr lang="hu-HU" dirty="0">
                          <a:solidFill>
                            <a:srgbClr val="7030A0"/>
                          </a:solidFill>
                        </a:rPr>
                        <a:t>anorexigen</a:t>
                      </a:r>
                      <a:r>
                        <a:rPr lang="hu-HU" baseline="0" dirty="0"/>
                        <a:t> (étvágy csökkentő)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Agouti-related</a:t>
                      </a:r>
                      <a:r>
                        <a:rPr lang="hu-HU" baseline="0" dirty="0"/>
                        <a:t> peptid (AgRP)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Nucl arcuatus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energiaháztartás, </a:t>
                      </a:r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orexigen</a:t>
                      </a:r>
                      <a:r>
                        <a:rPr lang="hu-HU" dirty="0"/>
                        <a:t>, az </a:t>
                      </a:r>
                      <a:r>
                        <a:rPr lang="el-GR" baseline="0" dirty="0">
                          <a:latin typeface="+mn-lt"/>
                        </a:rPr>
                        <a:t>α</a:t>
                      </a:r>
                      <a:r>
                        <a:rPr lang="hu-HU" baseline="0" dirty="0">
                          <a:latin typeface="+mn-lt"/>
                        </a:rPr>
                        <a:t>-MSH antagonistája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Cocain and amphetamin</a:t>
                      </a:r>
                      <a:r>
                        <a:rPr lang="hu-HU" baseline="0" dirty="0"/>
                        <a:t> regulated transcript (CART)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Nucl arcuatus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7030A0"/>
                          </a:solidFill>
                        </a:rPr>
                        <a:t>anorexigen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Melanin-koncentráló hormon (MCH)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Area hypoth.</a:t>
                      </a:r>
                      <a:r>
                        <a:rPr lang="hu-HU" baseline="0" dirty="0"/>
                        <a:t> lat. és post.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/>
                        <a:t>erősen </a:t>
                      </a:r>
                      <a:r>
                        <a:rPr lang="hu-HU" dirty="0">
                          <a:solidFill>
                            <a:srgbClr val="C00000"/>
                          </a:solidFill>
                        </a:rPr>
                        <a:t>orexigen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6360">
                <a:tc>
                  <a:txBody>
                    <a:bodyPr/>
                    <a:lstStyle/>
                    <a:p>
                      <a:r>
                        <a:rPr lang="hu-HU" dirty="0"/>
                        <a:t>Orexinek (hypocretinek)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Area hypoth. lat. és post.</a:t>
                      </a:r>
                      <a:r>
                        <a:rPr lang="hu-HU" baseline="0" dirty="0"/>
                        <a:t>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ébrenléti</a:t>
                      </a:r>
                      <a:r>
                        <a:rPr lang="hu-HU" baseline="0" dirty="0"/>
                        <a:t> állapot fenntartása, </a:t>
                      </a:r>
                      <a:r>
                        <a:rPr lang="hu-HU" baseline="0" dirty="0">
                          <a:solidFill>
                            <a:srgbClr val="C00000"/>
                          </a:solidFill>
                        </a:rPr>
                        <a:t>orexigen</a:t>
                      </a:r>
                      <a:endParaRPr lang="hu-H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Grafik 4" descr="masik tabl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94928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832304" y="2060848"/>
            <a:ext cx="864096" cy="288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e 6"/>
          <p:cNvSpPr/>
          <p:nvPr/>
        </p:nvSpPr>
        <p:spPr>
          <a:xfrm>
            <a:off x="7680176" y="2780928"/>
            <a:ext cx="1224136" cy="3600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e 7"/>
          <p:cNvSpPr/>
          <p:nvPr/>
        </p:nvSpPr>
        <p:spPr>
          <a:xfrm>
            <a:off x="8904312" y="4293096"/>
            <a:ext cx="864096" cy="3600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e 8"/>
          <p:cNvSpPr/>
          <p:nvPr/>
        </p:nvSpPr>
        <p:spPr>
          <a:xfrm>
            <a:off x="8832304" y="5301208"/>
            <a:ext cx="1224136" cy="3600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e 9"/>
          <p:cNvSpPr/>
          <p:nvPr/>
        </p:nvSpPr>
        <p:spPr>
          <a:xfrm>
            <a:off x="9048328" y="6093296"/>
            <a:ext cx="720080" cy="3600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e 10"/>
          <p:cNvSpPr/>
          <p:nvPr/>
        </p:nvSpPr>
        <p:spPr>
          <a:xfrm>
            <a:off x="7680176" y="3356992"/>
            <a:ext cx="136815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e 11"/>
          <p:cNvSpPr/>
          <p:nvPr/>
        </p:nvSpPr>
        <p:spPr>
          <a:xfrm>
            <a:off x="8904312" y="4725144"/>
            <a:ext cx="100811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9D5FB44-7928-49E2-975C-CD7E64443B3E}"/>
              </a:ext>
            </a:extLst>
          </p:cNvPr>
          <p:cNvSpPr/>
          <p:nvPr/>
        </p:nvSpPr>
        <p:spPr>
          <a:xfrm>
            <a:off x="7839020" y="2458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táplálékfelvételt indukáló („</a:t>
            </a:r>
            <a:r>
              <a:rPr lang="hu-HU" dirty="0" err="1">
                <a:solidFill>
                  <a:srgbClr val="002060"/>
                </a:solidFill>
              </a:rPr>
              <a:t>orexigén</a:t>
            </a:r>
            <a:r>
              <a:rPr lang="hu-HU" dirty="0">
                <a:solidFill>
                  <a:srgbClr val="002060"/>
                </a:solidFill>
              </a:rPr>
              <a:t>”), </a:t>
            </a:r>
          </a:p>
          <a:p>
            <a:r>
              <a:rPr lang="hu-HU" dirty="0">
                <a:solidFill>
                  <a:srgbClr val="002060"/>
                </a:solidFill>
              </a:rPr>
              <a:t>táplálékfelvételt elutasító („</a:t>
            </a:r>
            <a:r>
              <a:rPr lang="hu-HU" dirty="0" err="1">
                <a:solidFill>
                  <a:srgbClr val="002060"/>
                </a:solidFill>
              </a:rPr>
              <a:t>anorexigén</a:t>
            </a:r>
            <a:r>
              <a:rPr lang="hu-HU" dirty="0">
                <a:solidFill>
                  <a:srgbClr val="002060"/>
                </a:solidFill>
              </a:rPr>
              <a:t>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500" y="457200"/>
            <a:ext cx="9875520" cy="1356360"/>
          </a:xfrm>
        </p:spPr>
        <p:txBody>
          <a:bodyPr>
            <a:normAutofit/>
          </a:bodyPr>
          <a:lstStyle/>
          <a:p>
            <a:r>
              <a:rPr lang="hu-HU" dirty="0" err="1"/>
              <a:t>Hypothalamus</a:t>
            </a:r>
            <a:r>
              <a:rPr lang="hu-HU" dirty="0"/>
              <a:t> és elhízás</a:t>
            </a:r>
          </a:p>
        </p:txBody>
      </p:sp>
      <p:pic>
        <p:nvPicPr>
          <p:cNvPr id="4" name="Picture 5" descr="92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0" y="1538159"/>
            <a:ext cx="7823200" cy="47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16F90F-E24D-413B-8711-8DFD134A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hypophysis</a:t>
            </a:r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9E41AC4-637B-4913-8EC3-E2AF90030317}"/>
              </a:ext>
            </a:extLst>
          </p:cNvPr>
          <p:cNvSpPr/>
          <p:nvPr/>
        </p:nvSpPr>
        <p:spPr>
          <a:xfrm>
            <a:off x="523875" y="2036237"/>
            <a:ext cx="11144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hu-HU" sz="2400" dirty="0" err="1">
                <a:solidFill>
                  <a:schemeClr val="accent1">
                    <a:lumMod val="50000"/>
                  </a:schemeClr>
                </a:solidFill>
              </a:rPr>
              <a:t>hypophysis</a:t>
            </a:r>
            <a:r>
              <a:rPr lang="hu-HU" sz="2400" dirty="0">
                <a:solidFill>
                  <a:schemeClr val="accent1">
                    <a:lumMod val="50000"/>
                  </a:schemeClr>
                </a:solidFill>
              </a:rPr>
              <a:t> részei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hu-HU" dirty="0">
                <a:solidFill>
                  <a:srgbClr val="222222"/>
                </a:solidFill>
              </a:rPr>
              <a:t> </a:t>
            </a:r>
            <a:r>
              <a:rPr lang="hu-HU" b="1" i="1" dirty="0" err="1">
                <a:solidFill>
                  <a:srgbClr val="C00000"/>
                </a:solidFill>
              </a:rPr>
              <a:t>neurohypophysis</a:t>
            </a:r>
            <a:r>
              <a:rPr lang="hu-HU" b="1" dirty="0">
                <a:solidFill>
                  <a:srgbClr val="C00000"/>
                </a:solidFill>
              </a:rPr>
              <a:t> (hátsó lebeny) 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és az </a:t>
            </a:r>
            <a:r>
              <a:rPr lang="hu-HU" b="1" i="1" dirty="0" err="1">
                <a:solidFill>
                  <a:srgbClr val="C00000"/>
                </a:solidFill>
              </a:rPr>
              <a:t>adenohypophysis</a:t>
            </a:r>
            <a:r>
              <a:rPr lang="hu-HU" b="1" dirty="0">
                <a:solidFill>
                  <a:srgbClr val="C00000"/>
                </a:solidFill>
              </a:rPr>
              <a:t> (</a:t>
            </a:r>
            <a:r>
              <a:rPr lang="hu-HU" b="1" dirty="0" err="1">
                <a:solidFill>
                  <a:srgbClr val="C00000"/>
                </a:solidFill>
              </a:rPr>
              <a:t>elülsô</a:t>
            </a:r>
            <a:r>
              <a:rPr lang="hu-HU" b="1" dirty="0">
                <a:solidFill>
                  <a:srgbClr val="C00000"/>
                </a:solidFill>
              </a:rPr>
              <a:t> lebeny). </a:t>
            </a:r>
          </a:p>
          <a:p>
            <a:pPr fontAlgn="base"/>
            <a:endParaRPr lang="hu-HU" b="1" dirty="0">
              <a:solidFill>
                <a:srgbClr val="C00000"/>
              </a:solidFill>
            </a:endParaRPr>
          </a:p>
          <a:p>
            <a:pPr fontAlgn="base"/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Csak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neurohypophysisnek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van közvetlen összeköttetése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hypothalamus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supraopticus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paraventricularis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magjaival. Az összeköttetések nemcsak idegi, hanem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neurosecretoros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mûködésûek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is, ezek a hormonok a vérbe jutnak.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vasopressin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antidiureticus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hormon, melynek kiválasztását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nucl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supraopticusban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lévô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osmoreceptorok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szabályozzák. A mag károsodása diabetes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insipidust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okoz (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polyuria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polydipsia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). Az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oxytocint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paraventricularis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magok termelik, a hormon a méh összehúzódását okozza, és befolyásolja a tejelválasztást.</a:t>
            </a:r>
          </a:p>
          <a:p>
            <a:pPr fontAlgn="base"/>
            <a:endParaRPr lang="hu-HU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tuberoinfundibularis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kötegen keresztül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releasing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hormonok hatására az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adenohypophysisben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az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eosinophil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sejtek termelik a növekedési hormont,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somatotropint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(STH), a </a:t>
            </a:r>
            <a:r>
              <a:rPr lang="hu-HU" i="1" dirty="0" err="1">
                <a:solidFill>
                  <a:schemeClr val="accent1">
                    <a:lumMod val="50000"/>
                  </a:schemeClr>
                </a:solidFill>
              </a:rPr>
              <a:t>prolactint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 és a tejelválasztást stimuláló (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luteinizáló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) hormont (LTH), valamint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folliculusstimuláló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hormont.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basophil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sejtek termelik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thyreotrop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hormont (TSH), az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adrenocorticotrop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hormont (ACTH), a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chromophob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vagy gamma-sejtek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</a:rPr>
              <a:t>feltehetôen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 szintén az ACTH-termelésben vesznek részt.</a:t>
            </a:r>
            <a:endParaRPr lang="hu-HU" b="0" i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4999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7D92229-0D29-4E43-8ABA-FF71788545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691" y="391789"/>
            <a:ext cx="9130618" cy="60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4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Hypophysis</a:t>
            </a:r>
            <a:r>
              <a:rPr lang="hu-HU" dirty="0"/>
              <a:t> – szerkezet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3476" y="2223479"/>
            <a:ext cx="3898776" cy="4024922"/>
          </a:xfrm>
        </p:spPr>
        <p:txBody>
          <a:bodyPr>
            <a:normAutofit/>
          </a:bodyPr>
          <a:lstStyle/>
          <a:p>
            <a:r>
              <a:rPr lang="hu-HU" dirty="0"/>
              <a:t>Glandula pituitaria</a:t>
            </a:r>
          </a:p>
          <a:p>
            <a:r>
              <a:rPr lang="hu-HU" dirty="0">
                <a:solidFill>
                  <a:srgbClr val="C00000"/>
                </a:solidFill>
              </a:rPr>
              <a:t>Adenohypophysis</a:t>
            </a:r>
          </a:p>
          <a:p>
            <a:pPr lvl="1"/>
            <a:r>
              <a:rPr lang="hu-HU" dirty="0">
                <a:solidFill>
                  <a:srgbClr val="C00000"/>
                </a:solidFill>
              </a:rPr>
              <a:t>Pars infundibularis</a:t>
            </a:r>
          </a:p>
          <a:p>
            <a:pPr lvl="1"/>
            <a:r>
              <a:rPr lang="hu-HU" dirty="0">
                <a:solidFill>
                  <a:srgbClr val="C00000"/>
                </a:solidFill>
              </a:rPr>
              <a:t>Pars distalis</a:t>
            </a:r>
          </a:p>
          <a:p>
            <a:pPr lvl="1"/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Pars intermedia</a:t>
            </a:r>
          </a:p>
          <a:p>
            <a:r>
              <a:rPr lang="hu-HU" dirty="0">
                <a:solidFill>
                  <a:srgbClr val="0070C0"/>
                </a:solidFill>
              </a:rPr>
              <a:t>Neurohypophysis</a:t>
            </a:r>
          </a:p>
          <a:p>
            <a:pPr lvl="1"/>
            <a:r>
              <a:rPr lang="hu-HU" dirty="0">
                <a:solidFill>
                  <a:srgbClr val="0070C0"/>
                </a:solidFill>
              </a:rPr>
              <a:t>Eminentia mediana (Infundibulum, Tuber cinereum)</a:t>
            </a:r>
          </a:p>
          <a:p>
            <a:pPr lvl="1"/>
            <a:r>
              <a:rPr lang="hu-HU" dirty="0" err="1">
                <a:solidFill>
                  <a:srgbClr val="0070C0"/>
                </a:solidFill>
              </a:rPr>
              <a:t>Lobus</a:t>
            </a:r>
            <a:r>
              <a:rPr lang="hu-HU" dirty="0">
                <a:solidFill>
                  <a:srgbClr val="0070C0"/>
                </a:solidFill>
              </a:rPr>
              <a:t> </a:t>
            </a:r>
            <a:r>
              <a:rPr lang="hu-HU" dirty="0" err="1">
                <a:solidFill>
                  <a:srgbClr val="0070C0"/>
                </a:solidFill>
              </a:rPr>
              <a:t>posterior</a:t>
            </a:r>
            <a:endParaRPr lang="hu-HU" dirty="0">
              <a:solidFill>
                <a:srgbClr val="0070C0"/>
              </a:solidFill>
            </a:endParaRPr>
          </a:p>
        </p:txBody>
      </p:sp>
      <p:pic>
        <p:nvPicPr>
          <p:cNvPr id="4" name="Picture 2" descr="http://www.schefffler.de/modell/fb/bilder/hypophyse/adenoneurohy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7291" y="1722437"/>
            <a:ext cx="6684830" cy="441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0056" y="1256814"/>
            <a:ext cx="4095524" cy="37563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Hypophysis – Fejlődés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7044" y="2123270"/>
            <a:ext cx="5122912" cy="4525963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Neurohypophysis</a:t>
            </a:r>
            <a:endParaRPr lang="hu-HU" sz="2800" b="1" dirty="0"/>
          </a:p>
          <a:p>
            <a:pPr marL="45720" indent="0">
              <a:buNone/>
            </a:pPr>
            <a:r>
              <a:rPr lang="hu-HU" dirty="0" err="1">
                <a:solidFill>
                  <a:srgbClr val="002060"/>
                </a:solidFill>
              </a:rPr>
              <a:t>Diencephalon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ventrális</a:t>
            </a:r>
            <a:r>
              <a:rPr lang="hu-HU" dirty="0">
                <a:solidFill>
                  <a:srgbClr val="002060"/>
                </a:solidFill>
              </a:rPr>
              <a:t> kiemelkedése</a:t>
            </a:r>
          </a:p>
          <a:p>
            <a:endParaRPr lang="hu-HU" dirty="0"/>
          </a:p>
          <a:p>
            <a:r>
              <a:rPr lang="hu-HU" sz="2800" b="1" dirty="0" err="1"/>
              <a:t>Adenohypophysis</a:t>
            </a:r>
            <a:endParaRPr lang="hu-HU" sz="2800" b="1" dirty="0"/>
          </a:p>
          <a:p>
            <a:endParaRPr lang="hu-HU" dirty="0"/>
          </a:p>
          <a:p>
            <a:pPr marL="274320" lvl="1" indent="0">
              <a:buNone/>
            </a:pP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Hypophysis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plakod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, ektoderma</a:t>
            </a:r>
          </a:p>
          <a:p>
            <a:pPr marL="274320" lvl="1" indent="0">
              <a:buNone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Pars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infundibularis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distalis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Rathke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-tasakból kivándorolt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epithel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sejtek</a:t>
            </a:r>
          </a:p>
          <a:p>
            <a:pPr marL="274320" lvl="1" indent="0">
              <a:buNone/>
            </a:pP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Pars intermedia: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Rathke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-tasak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lumene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epitheliuma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 (Kolloid </a:t>
            </a:r>
            <a:r>
              <a:rPr lang="hu-HU" dirty="0" err="1">
                <a:solidFill>
                  <a:schemeClr val="accent2">
                    <a:lumMod val="50000"/>
                  </a:schemeClr>
                </a:solidFill>
              </a:rPr>
              <a:t>cysta</a:t>
            </a:r>
            <a:r>
              <a:rPr lang="hu-HU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lvl="1"/>
            <a:endParaRPr lang="hu-HU" dirty="0"/>
          </a:p>
        </p:txBody>
      </p:sp>
      <p:sp>
        <p:nvSpPr>
          <p:cNvPr id="5" name="Ellipse 4"/>
          <p:cNvSpPr/>
          <p:nvPr/>
        </p:nvSpPr>
        <p:spPr>
          <a:xfrm>
            <a:off x="8400256" y="2336933"/>
            <a:ext cx="720080" cy="72008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805" y="363758"/>
            <a:ext cx="5069989" cy="597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044" y="3017720"/>
            <a:ext cx="4537762" cy="34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4225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Dokumentumok\EMBRIOLÓGIA\Embriológia speckoll\A német nyelvű kurzus 2007-től\2012-2013\Előadások\II félév\3 ARC és FEJ 2013 02 20\Képek\Hinrichsen Springer 1990\Hinrichsen 23-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75920"/>
            <a:ext cx="3923928" cy="5240136"/>
          </a:xfrm>
          <a:prstGeom prst="rect">
            <a:avLst/>
          </a:prstGeom>
          <a:noFill/>
        </p:spPr>
      </p:pic>
      <p:pic>
        <p:nvPicPr>
          <p:cNvPr id="4099" name="Picture 3" descr="J:\Dokumentumok\EMBRIOLÓGIA\Embriológia speckoll\A német nyelvű kurzus 2007-től\2012-2013\Előadások\II félév\3 ARC és FEJ 2013 02 20\Képek\Hinrichsen Springer 1990\Hinrichsen 23-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342" y="1540913"/>
            <a:ext cx="5286339" cy="4941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822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42" name="Object 2"/>
          <p:cNvGraphicFramePr>
            <a:graphicFrameLocks noChangeAspect="1"/>
          </p:cNvGraphicFramePr>
          <p:nvPr/>
        </p:nvGraphicFramePr>
        <p:xfrm>
          <a:off x="1521768" y="482600"/>
          <a:ext cx="9144000" cy="589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Image" r:id="rId3" imgW="4320457" imgH="2785057" progId="Photoshop.Image.7">
                  <p:embed/>
                </p:oleObj>
              </mc:Choice>
              <mc:Fallback>
                <p:oleObj name="Image" r:id="rId3" imgW="4320457" imgH="2785057" progId="Photoshop.Image.7">
                  <p:embed/>
                  <p:pic>
                    <p:nvPicPr>
                      <p:cNvPr id="266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768" y="482600"/>
                        <a:ext cx="9144000" cy="589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43" name="Text Box 5"/>
          <p:cNvSpPr txBox="1">
            <a:spLocks noChangeArrowheads="1"/>
          </p:cNvSpPr>
          <p:nvPr/>
        </p:nvSpPr>
        <p:spPr bwMode="auto">
          <a:xfrm>
            <a:off x="8112224" y="6427013"/>
            <a:ext cx="38989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 dirty="0" err="1">
                <a:solidFill>
                  <a:srgbClr val="990033"/>
                </a:solidFill>
              </a:rPr>
              <a:t>O’Rahilly</a:t>
            </a:r>
            <a:r>
              <a:rPr lang="hu-HU" sz="1000" dirty="0">
                <a:solidFill>
                  <a:srgbClr val="990033"/>
                </a:solidFill>
              </a:rPr>
              <a:t> &amp; Müller, </a:t>
            </a:r>
            <a:r>
              <a:rPr lang="hu-HU" sz="1000" dirty="0" err="1">
                <a:solidFill>
                  <a:srgbClr val="990033"/>
                </a:solidFill>
              </a:rPr>
              <a:t>Embryologie</a:t>
            </a:r>
            <a:r>
              <a:rPr lang="hu-HU" sz="1000" dirty="0">
                <a:solidFill>
                  <a:srgbClr val="990033"/>
                </a:solidFill>
              </a:rPr>
              <a:t> und </a:t>
            </a:r>
            <a:r>
              <a:rPr lang="hu-HU" sz="1000" dirty="0" err="1">
                <a:solidFill>
                  <a:srgbClr val="990033"/>
                </a:solidFill>
              </a:rPr>
              <a:t>Teratologie</a:t>
            </a:r>
            <a:r>
              <a:rPr lang="hu-HU" sz="1000" dirty="0">
                <a:solidFill>
                  <a:srgbClr val="990033"/>
                </a:solidFill>
              </a:rPr>
              <a:t> </a:t>
            </a:r>
            <a:r>
              <a:rPr lang="hu-HU" sz="1000" dirty="0" err="1">
                <a:solidFill>
                  <a:srgbClr val="990033"/>
                </a:solidFill>
              </a:rPr>
              <a:t>des</a:t>
            </a:r>
            <a:r>
              <a:rPr lang="hu-HU" sz="1000" dirty="0">
                <a:solidFill>
                  <a:srgbClr val="990033"/>
                </a:solidFill>
              </a:rPr>
              <a:t> </a:t>
            </a:r>
            <a:r>
              <a:rPr lang="hu-HU" sz="1000" dirty="0" err="1">
                <a:solidFill>
                  <a:srgbClr val="990033"/>
                </a:solidFill>
              </a:rPr>
              <a:t>Menschens</a:t>
            </a:r>
            <a:r>
              <a:rPr lang="hu-HU" sz="1000" dirty="0">
                <a:solidFill>
                  <a:srgbClr val="990033"/>
                </a:solidFill>
              </a:rPr>
              <a:t> 1999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9912424" y="3429001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notochord</a:t>
            </a:r>
            <a:endParaRPr lang="de-DE" sz="1000" b="1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8544272" y="3675222"/>
            <a:ext cx="1656184" cy="32984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811833" y="416995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Rathke</a:t>
            </a:r>
            <a:r>
              <a:rPr lang="hu-HU" sz="1000" b="1" dirty="0"/>
              <a:t> tasak:</a:t>
            </a:r>
          </a:p>
          <a:p>
            <a:r>
              <a:rPr lang="hu-HU" sz="1000" b="1" dirty="0"/>
              <a:t>az </a:t>
            </a:r>
            <a:r>
              <a:rPr lang="hu-HU" sz="1000" b="1" dirty="0" err="1"/>
              <a:t>adenohypophysis</a:t>
            </a:r>
            <a:r>
              <a:rPr lang="hu-HU" sz="1000" b="1" dirty="0"/>
              <a:t> kezdeménye</a:t>
            </a:r>
            <a:endParaRPr lang="de-DE" sz="1000" b="1" dirty="0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3791744" y="3821846"/>
            <a:ext cx="1656184" cy="5223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9290670" y="661041"/>
            <a:ext cx="1243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/>
              <a:t>Határvonal:</a:t>
            </a:r>
            <a:endParaRPr lang="de-DE" sz="1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6093768" y="642701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szomiták</a:t>
            </a:r>
            <a:r>
              <a:rPr lang="hu-HU" sz="1000" b="1" dirty="0"/>
              <a:t>, pontosabban </a:t>
            </a:r>
            <a:r>
              <a:rPr lang="hu-HU" sz="1000" b="1" dirty="0" err="1"/>
              <a:t>szklerotomok</a:t>
            </a:r>
            <a:endParaRPr lang="de-DE" sz="1000" b="1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7680176" y="5487035"/>
            <a:ext cx="864096" cy="95614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7733320" y="5717089"/>
            <a:ext cx="916320" cy="744037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6039664" y="3758844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FFC000"/>
                </a:solidFill>
              </a:rPr>
              <a:t>Zunge</a:t>
            </a:r>
            <a:endParaRPr lang="de-DE" sz="1000" b="1" dirty="0">
              <a:solidFill>
                <a:srgbClr val="FFC000"/>
              </a:solidFill>
            </a:endParaRPr>
          </a:p>
        </p:txBody>
      </p:sp>
      <p:sp>
        <p:nvSpPr>
          <p:cNvPr id="27" name="Szövegdoboz 26"/>
          <p:cNvSpPr txBox="1"/>
          <p:nvPr/>
        </p:nvSpPr>
        <p:spPr>
          <a:xfrm rot="5400000">
            <a:off x="7494279" y="4932805"/>
            <a:ext cx="1087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b="1" dirty="0" err="1">
                <a:solidFill>
                  <a:srgbClr val="FFC000"/>
                </a:solidFill>
              </a:rPr>
              <a:t>Speiserohr</a:t>
            </a:r>
            <a:endParaRPr lang="de-DE" sz="1000" b="1" dirty="0">
              <a:solidFill>
                <a:srgbClr val="FFC000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ECF3C27-DFAF-40C0-9AF6-358842C9BED3}"/>
              </a:ext>
            </a:extLst>
          </p:cNvPr>
          <p:cNvSpPr/>
          <p:nvPr/>
        </p:nvSpPr>
        <p:spPr>
          <a:xfrm>
            <a:off x="825808" y="414819"/>
            <a:ext cx="139192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E6181190-ADEC-4AEC-9211-89FF28CF47D2}"/>
              </a:ext>
            </a:extLst>
          </p:cNvPr>
          <p:cNvSpPr/>
          <p:nvPr/>
        </p:nvSpPr>
        <p:spPr>
          <a:xfrm>
            <a:off x="1775841" y="347038"/>
            <a:ext cx="937568" cy="574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785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2144505" y="313151"/>
            <a:ext cx="8366813" cy="6112701"/>
            <a:chOff x="-118531" y="0"/>
            <a:chExt cx="8851409" cy="6851201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-118531" y="0"/>
              <a:ext cx="8851409" cy="6851201"/>
              <a:chOff x="-108520" y="7105"/>
              <a:chExt cx="8851409" cy="6851201"/>
            </a:xfrm>
          </p:grpSpPr>
          <p:grpSp>
            <p:nvGrpSpPr>
              <p:cNvPr id="3" name="Csoportba foglalás 2"/>
              <p:cNvGrpSpPr/>
              <p:nvPr/>
            </p:nvGrpSpPr>
            <p:grpSpPr>
              <a:xfrm>
                <a:off x="-108520" y="7105"/>
                <a:ext cx="8822810" cy="6851201"/>
                <a:chOff x="-108520" y="7105"/>
                <a:chExt cx="8822810" cy="6851201"/>
              </a:xfrm>
            </p:grpSpPr>
            <p:pic>
              <p:nvPicPr>
                <p:cNvPr id="21505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8636" y="7105"/>
                  <a:ext cx="7995654" cy="68512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1506" name="Szövegdoboz 4"/>
                <p:cNvSpPr txBox="1">
                  <a:spLocks noChangeArrowheads="1"/>
                </p:cNvSpPr>
                <p:nvPr/>
              </p:nvSpPr>
              <p:spPr bwMode="auto">
                <a:xfrm>
                  <a:off x="1331913" y="3500438"/>
                  <a:ext cx="1800225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hu-HU" sz="14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adenohypophysis</a:t>
                  </a:r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,</a:t>
                  </a:r>
                </a:p>
                <a:p>
                  <a:pPr algn="ctr"/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pars distalis</a:t>
                  </a:r>
                </a:p>
              </p:txBody>
            </p:sp>
            <p:sp>
              <p:nvSpPr>
                <p:cNvPr id="21508" name="Szövegdoboz 9"/>
                <p:cNvSpPr txBox="1">
                  <a:spLocks noChangeArrowheads="1"/>
                </p:cNvSpPr>
                <p:nvPr/>
              </p:nvSpPr>
              <p:spPr bwMode="auto">
                <a:xfrm>
                  <a:off x="4716463" y="3500438"/>
                  <a:ext cx="1800225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hu-HU" sz="14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adenohypophysis</a:t>
                  </a:r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,</a:t>
                  </a:r>
                </a:p>
                <a:p>
                  <a:pPr algn="ctr"/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pars </a:t>
                  </a:r>
                  <a:r>
                    <a:rPr lang="hu-HU" sz="14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intermedia</a:t>
                  </a:r>
                  <a:endParaRPr lang="hu-HU" sz="140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1510" name="Szövegdoboz 13"/>
                <p:cNvSpPr txBox="1">
                  <a:spLocks noChangeArrowheads="1"/>
                </p:cNvSpPr>
                <p:nvPr/>
              </p:nvSpPr>
              <p:spPr bwMode="auto">
                <a:xfrm>
                  <a:off x="4067175" y="333375"/>
                  <a:ext cx="1800225" cy="522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hu-HU" sz="1400" b="1" dirty="0" err="1">
                      <a:solidFill>
                        <a:srgbClr val="C00000"/>
                      </a:solidFill>
                      <a:latin typeface="Calibri" pitchFamily="34" charset="0"/>
                    </a:rPr>
                    <a:t>neurohypophysis</a:t>
                  </a:r>
                  <a:r>
                    <a:rPr lang="hu-HU" sz="1400" b="1" dirty="0">
                      <a:solidFill>
                        <a:srgbClr val="C00000"/>
                      </a:solidFill>
                      <a:latin typeface="Calibri" pitchFamily="34" charset="0"/>
                    </a:rPr>
                    <a:t>,</a:t>
                  </a:r>
                </a:p>
                <a:p>
                  <a:pPr algn="ctr"/>
                  <a:r>
                    <a:rPr lang="hu-HU" sz="1400" b="1" dirty="0">
                      <a:solidFill>
                        <a:srgbClr val="C00000"/>
                      </a:solidFill>
                      <a:latin typeface="Calibri" pitchFamily="34" charset="0"/>
                    </a:rPr>
                    <a:t>pars distalis</a:t>
                  </a:r>
                </a:p>
              </p:txBody>
            </p:sp>
            <p:sp>
              <p:nvSpPr>
                <p:cNvPr id="21512" name="Szövegdoboz 16"/>
                <p:cNvSpPr txBox="1">
                  <a:spLocks noChangeArrowheads="1"/>
                </p:cNvSpPr>
                <p:nvPr/>
              </p:nvSpPr>
              <p:spPr bwMode="auto">
                <a:xfrm>
                  <a:off x="1835150" y="260350"/>
                  <a:ext cx="1800225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hu-HU" sz="1400" b="1" dirty="0" err="1">
                      <a:solidFill>
                        <a:srgbClr val="C00000"/>
                      </a:solidFill>
                      <a:latin typeface="Calibri" pitchFamily="34" charset="0"/>
                    </a:rPr>
                    <a:t>neurohypophysis</a:t>
                  </a:r>
                  <a:r>
                    <a:rPr lang="hu-HU" sz="1400" b="1" dirty="0">
                      <a:solidFill>
                        <a:srgbClr val="C00000"/>
                      </a:solidFill>
                      <a:latin typeface="Calibri" pitchFamily="34" charset="0"/>
                    </a:rPr>
                    <a:t>,</a:t>
                  </a:r>
                </a:p>
                <a:p>
                  <a:pPr algn="ctr"/>
                  <a:r>
                    <a:rPr lang="hu-HU" sz="1400" b="1" dirty="0" err="1">
                      <a:solidFill>
                        <a:srgbClr val="C00000"/>
                      </a:solidFill>
                      <a:latin typeface="Calibri" pitchFamily="34" charset="0"/>
                    </a:rPr>
                    <a:t>infundibulum</a:t>
                  </a:r>
                  <a:endParaRPr lang="hu-HU" sz="1400" b="1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21514" name="Szövegdoboz 20"/>
                <p:cNvSpPr txBox="1">
                  <a:spLocks noChangeArrowheads="1"/>
                </p:cNvSpPr>
                <p:nvPr/>
              </p:nvSpPr>
              <p:spPr bwMode="auto">
                <a:xfrm>
                  <a:off x="5364163" y="2205038"/>
                  <a:ext cx="1800225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hu-HU" sz="14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hypophysis</a:t>
                  </a:r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 ürege</a:t>
                  </a:r>
                </a:p>
              </p:txBody>
            </p:sp>
            <p:sp>
              <p:nvSpPr>
                <p:cNvPr id="13" name="Szövegdoboz 4"/>
                <p:cNvSpPr txBox="1">
                  <a:spLocks noChangeArrowheads="1"/>
                </p:cNvSpPr>
                <p:nvPr/>
              </p:nvSpPr>
              <p:spPr bwMode="auto">
                <a:xfrm>
                  <a:off x="-108520" y="1626383"/>
                  <a:ext cx="1800225" cy="52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hu-HU" sz="14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adenohypophysis</a:t>
                  </a:r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,</a:t>
                  </a:r>
                </a:p>
                <a:p>
                  <a:pPr algn="ctr"/>
                  <a:r>
                    <a:rPr lang="hu-HU" sz="14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pars </a:t>
                  </a:r>
                  <a:r>
                    <a:rPr lang="hu-HU" sz="14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34" charset="0"/>
                    </a:rPr>
                    <a:t>tuberalis</a:t>
                  </a:r>
                  <a:endParaRPr lang="hu-HU" sz="140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4" name="Szövegdoboz 3"/>
              <p:cNvSpPr txBox="1"/>
              <p:nvPr/>
            </p:nvSpPr>
            <p:spPr>
              <a:xfrm>
                <a:off x="6942665" y="1682655"/>
                <a:ext cx="128693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kutya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Szövegdoboz 18"/>
              <p:cNvSpPr txBox="1"/>
              <p:nvPr/>
            </p:nvSpPr>
            <p:spPr>
              <a:xfrm>
                <a:off x="6942663" y="3833097"/>
                <a:ext cx="1800226" cy="5864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macska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Szövegdoboz 19"/>
              <p:cNvSpPr txBox="1"/>
              <p:nvPr/>
            </p:nvSpPr>
            <p:spPr>
              <a:xfrm>
                <a:off x="6942664" y="6334780"/>
                <a:ext cx="149013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sertés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Szövegdoboz 20"/>
              <p:cNvSpPr txBox="1"/>
              <p:nvPr/>
            </p:nvSpPr>
            <p:spPr>
              <a:xfrm>
                <a:off x="4560620" y="6327414"/>
                <a:ext cx="149013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ló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Szövegdoboz 21"/>
              <p:cNvSpPr txBox="1"/>
              <p:nvPr/>
            </p:nvSpPr>
            <p:spPr>
              <a:xfrm>
                <a:off x="3485871" y="3854451"/>
                <a:ext cx="149013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marha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" name="Egyenes összekötő nyíllal 6"/>
            <p:cNvCxnSpPr>
              <a:stCxn id="21506" idx="0"/>
            </p:cNvCxnSpPr>
            <p:nvPr/>
          </p:nvCxnSpPr>
          <p:spPr>
            <a:xfrm flipV="1">
              <a:off x="2222014" y="2917070"/>
              <a:ext cx="827088" cy="576263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/>
            <p:cNvCxnSpPr>
              <a:stCxn id="21508" idx="0"/>
            </p:cNvCxnSpPr>
            <p:nvPr/>
          </p:nvCxnSpPr>
          <p:spPr>
            <a:xfrm flipH="1" flipV="1">
              <a:off x="4849327" y="2558295"/>
              <a:ext cx="757237" cy="935038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/>
            <p:nvPr/>
          </p:nvCxnSpPr>
          <p:spPr>
            <a:xfrm flipH="1">
              <a:off x="4716463" y="908050"/>
              <a:ext cx="215900" cy="72072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 flipH="1">
              <a:off x="2195513" y="765175"/>
              <a:ext cx="360362" cy="431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 flipH="1">
              <a:off x="4572000" y="2349500"/>
              <a:ext cx="936625" cy="0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V="1">
              <a:off x="969604" y="1196976"/>
              <a:ext cx="632184" cy="485679"/>
            </a:xfrm>
            <a:prstGeom prst="straightConnector1">
              <a:avLst/>
            </a:prstGeom>
            <a:ln w="381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Ív 1"/>
            <p:cNvSpPr/>
            <p:nvPr/>
          </p:nvSpPr>
          <p:spPr>
            <a:xfrm>
              <a:off x="467545" y="0"/>
              <a:ext cx="1367606" cy="1682655"/>
            </a:xfrm>
            <a:prstGeom prst="arc">
              <a:avLst>
                <a:gd name="adj1" fmla="val 5988984"/>
                <a:gd name="adj2" fmla="val 19295169"/>
              </a:avLst>
            </a:prstGeom>
            <a:ln w="41275">
              <a:solidFill>
                <a:srgbClr val="215968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Szövegdoboz 7">
            <a:extLst>
              <a:ext uri="{FF2B5EF4-FFF2-40B4-BE49-F238E27FC236}">
                <a16:creationId xmlns:a16="http://schemas.microsoft.com/office/drawing/2014/main" id="{9C94B9DF-D5F3-4784-A651-23D48B61C8BA}"/>
              </a:ext>
            </a:extLst>
          </p:cNvPr>
          <p:cNvSpPr txBox="1"/>
          <p:nvPr/>
        </p:nvSpPr>
        <p:spPr>
          <a:xfrm flipH="1">
            <a:off x="571739" y="4985267"/>
            <a:ext cx="2020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különböző részek aránya</a:t>
            </a:r>
          </a:p>
          <a:p>
            <a:r>
              <a:rPr lang="hu-HU" dirty="0">
                <a:solidFill>
                  <a:schemeClr val="accent1">
                    <a:lumMod val="50000"/>
                  </a:schemeClr>
                </a:solidFill>
              </a:rPr>
              <a:t>a különböző állatokban eltérő. </a:t>
            </a:r>
          </a:p>
        </p:txBody>
      </p:sp>
    </p:spTree>
    <p:extLst>
      <p:ext uri="{BB962C8B-B14F-4D97-AF65-F5344CB8AC3E}">
        <p14:creationId xmlns:p14="http://schemas.microsoft.com/office/powerpoint/2010/main" val="61267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105AC1-B6DC-4613-AC9A-A379B25F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Hypophysis</a:t>
            </a:r>
            <a:r>
              <a:rPr lang="hu-HU" dirty="0"/>
              <a:t> és a </a:t>
            </a:r>
            <a:r>
              <a:rPr lang="hu-HU" dirty="0" err="1"/>
              <a:t>sella</a:t>
            </a:r>
            <a:r>
              <a:rPr lang="hu-HU" dirty="0"/>
              <a:t> </a:t>
            </a:r>
            <a:r>
              <a:rPr lang="hu-HU" dirty="0" err="1"/>
              <a:t>turcica</a:t>
            </a:r>
            <a:r>
              <a:rPr lang="hu-HU" dirty="0"/>
              <a:t> környéke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87C0D6D-5F7F-4739-95EA-746034B905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4"/>
          <a:stretch/>
        </p:blipFill>
        <p:spPr>
          <a:xfrm>
            <a:off x="3380035" y="1965960"/>
            <a:ext cx="4955841" cy="351645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8BAC1B7-D4A9-4889-B3EB-6ABFD25622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84" y="5664169"/>
            <a:ext cx="7936595" cy="6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2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DAC255-C39B-42C1-BE74-D9ADF72B0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Vérellátás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307E26B-96D5-41A4-8560-885E9FDA9BBC}"/>
              </a:ext>
            </a:extLst>
          </p:cNvPr>
          <p:cNvSpPr/>
          <p:nvPr/>
        </p:nvSpPr>
        <p:spPr>
          <a:xfrm>
            <a:off x="1481651" y="56987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002060"/>
                </a:solidFill>
              </a:rPr>
              <a:t>két artéria: mindkettő az a. </a:t>
            </a:r>
            <a:r>
              <a:rPr lang="hu-HU" dirty="0" err="1">
                <a:solidFill>
                  <a:srgbClr val="002060"/>
                </a:solidFill>
              </a:rPr>
              <a:t>carotis</a:t>
            </a:r>
            <a:r>
              <a:rPr lang="hu-HU" dirty="0">
                <a:solidFill>
                  <a:srgbClr val="002060"/>
                </a:solidFill>
              </a:rPr>
              <a:t> int. ága: a. </a:t>
            </a:r>
            <a:r>
              <a:rPr lang="hu-HU" dirty="0" err="1">
                <a:solidFill>
                  <a:srgbClr val="002060"/>
                </a:solidFill>
              </a:rPr>
              <a:t>hypophysealis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sup</a:t>
            </a:r>
            <a:r>
              <a:rPr lang="hu-HU" dirty="0">
                <a:solidFill>
                  <a:srgbClr val="002060"/>
                </a:solidFill>
              </a:rPr>
              <a:t>. (pars </a:t>
            </a:r>
            <a:r>
              <a:rPr lang="hu-HU" dirty="0" err="1">
                <a:solidFill>
                  <a:srgbClr val="002060"/>
                </a:solidFill>
              </a:rPr>
              <a:t>liberaból</a:t>
            </a:r>
            <a:r>
              <a:rPr lang="hu-HU" dirty="0">
                <a:solidFill>
                  <a:srgbClr val="002060"/>
                </a:solidFill>
              </a:rPr>
              <a:t>) és </a:t>
            </a:r>
            <a:r>
              <a:rPr lang="hu-HU" dirty="0" err="1">
                <a:solidFill>
                  <a:srgbClr val="002060"/>
                </a:solidFill>
              </a:rPr>
              <a:t>inf</a:t>
            </a:r>
            <a:r>
              <a:rPr lang="hu-HU" dirty="0">
                <a:solidFill>
                  <a:srgbClr val="002060"/>
                </a:solidFill>
              </a:rPr>
              <a:t>. (pars </a:t>
            </a:r>
            <a:r>
              <a:rPr lang="hu-HU" dirty="0" err="1">
                <a:solidFill>
                  <a:srgbClr val="002060"/>
                </a:solidFill>
              </a:rPr>
              <a:t>cavernosából</a:t>
            </a:r>
            <a:r>
              <a:rPr lang="hu-HU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4D12F3D-9B48-48C0-83DE-E9F377210D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595" y="388039"/>
            <a:ext cx="7781493" cy="53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14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edahunmuh.files.wordpress.com/2010/05/arteries-and-veinds-of-hypothalamus-and-hypophysi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22" y="258431"/>
            <a:ext cx="5454266" cy="634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ig 4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8266" y="457200"/>
            <a:ext cx="471923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Benning11_0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871" y="346348"/>
            <a:ext cx="5654740" cy="616530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9622" y="274638"/>
            <a:ext cx="5416378" cy="1498178"/>
          </a:xfrm>
        </p:spPr>
        <p:txBody>
          <a:bodyPr>
            <a:normAutofit/>
          </a:bodyPr>
          <a:lstStyle/>
          <a:p>
            <a:r>
              <a:rPr lang="hu-HU" dirty="0" err="1"/>
              <a:t>Hypophysis</a:t>
            </a:r>
            <a:r>
              <a:rPr lang="hu-HU" dirty="0"/>
              <a:t> - </a:t>
            </a:r>
            <a:r>
              <a:rPr lang="hu-HU" sz="3600" dirty="0"/>
              <a:t>Vérellátás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69092" y="1772816"/>
            <a:ext cx="34918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3200" b="1" dirty="0" err="1">
                <a:solidFill>
                  <a:srgbClr val="002060"/>
                </a:solidFill>
              </a:rPr>
              <a:t>Neurohypophysis</a:t>
            </a:r>
            <a:endParaRPr lang="hu-HU" sz="3200" b="1" dirty="0">
              <a:solidFill>
                <a:srgbClr val="002060"/>
              </a:solidFill>
            </a:endParaRPr>
          </a:p>
          <a:p>
            <a:pPr defTabSz="914400">
              <a:spcBef>
                <a:spcPct val="20000"/>
              </a:spcBef>
              <a:defRPr/>
            </a:pPr>
            <a:r>
              <a:rPr lang="hu-HU" sz="3200" dirty="0">
                <a:solidFill>
                  <a:srgbClr val="002060"/>
                </a:solidFill>
              </a:rPr>
              <a:t>-Közvetlen ellátás</a:t>
            </a:r>
          </a:p>
          <a:p>
            <a:pPr marL="34290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hu-HU" sz="3200" b="1" dirty="0" err="1">
                <a:solidFill>
                  <a:srgbClr val="002060"/>
                </a:solidFill>
              </a:rPr>
              <a:t>Adenohypophysis</a:t>
            </a:r>
            <a:endParaRPr lang="hu-HU" sz="3200" b="1" dirty="0">
              <a:solidFill>
                <a:srgbClr val="002060"/>
              </a:solidFill>
            </a:endParaRPr>
          </a:p>
          <a:p>
            <a:pPr marL="742950" lvl="1" indent="-285750" defTabSz="914400">
              <a:spcBef>
                <a:spcPct val="20000"/>
              </a:spcBef>
              <a:defRPr/>
            </a:pPr>
            <a:r>
              <a:rPr lang="hu-HU" sz="2800" b="1" dirty="0" err="1">
                <a:solidFill>
                  <a:srgbClr val="C00000"/>
                </a:solidFill>
              </a:rPr>
              <a:t>Portális</a:t>
            </a:r>
            <a:r>
              <a:rPr lang="hu-HU" sz="2800" b="1" dirty="0">
                <a:solidFill>
                  <a:srgbClr val="C00000"/>
                </a:solidFill>
              </a:rPr>
              <a:t> keringés: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>
                <a:solidFill>
                  <a:srgbClr val="002060"/>
                </a:solidFill>
              </a:rPr>
              <a:t>Kapilláris képződés az </a:t>
            </a:r>
            <a:r>
              <a:rPr lang="hu-HU" sz="2800" dirty="0" err="1">
                <a:solidFill>
                  <a:srgbClr val="002060"/>
                </a:solidFill>
              </a:rPr>
              <a:t>eminentia</a:t>
            </a:r>
            <a:r>
              <a:rPr lang="hu-HU" sz="2800" dirty="0">
                <a:solidFill>
                  <a:srgbClr val="002060"/>
                </a:solidFill>
              </a:rPr>
              <a:t> </a:t>
            </a:r>
            <a:r>
              <a:rPr lang="hu-HU" sz="2800" dirty="0" err="1">
                <a:solidFill>
                  <a:srgbClr val="002060"/>
                </a:solidFill>
              </a:rPr>
              <a:t>medianaban</a:t>
            </a:r>
            <a:r>
              <a:rPr lang="hu-HU" sz="2800" dirty="0">
                <a:solidFill>
                  <a:srgbClr val="002060"/>
                </a:solidFill>
              </a:rPr>
              <a:t> ahol nincs vér-agy gát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 err="1">
                <a:solidFill>
                  <a:srgbClr val="002060"/>
                </a:solidFill>
              </a:rPr>
              <a:t>Vv</a:t>
            </a:r>
            <a:r>
              <a:rPr lang="hu-HU" sz="2800" dirty="0">
                <a:solidFill>
                  <a:srgbClr val="002060"/>
                </a:solidFill>
              </a:rPr>
              <a:t>. portales hypophysiales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>
                <a:solidFill>
                  <a:srgbClr val="002060"/>
                </a:solidFill>
              </a:rPr>
              <a:t>Második kapillárisképződés az </a:t>
            </a:r>
            <a:r>
              <a:rPr lang="hu-HU" sz="2800" dirty="0" err="1">
                <a:solidFill>
                  <a:srgbClr val="002060"/>
                </a:solidFill>
              </a:rPr>
              <a:t>adenohypophysisben</a:t>
            </a:r>
            <a:endParaRPr lang="hu-HU" sz="2800" dirty="0">
              <a:solidFill>
                <a:srgbClr val="002060"/>
              </a:solidFill>
            </a:endParaRP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hu-HU" sz="2800" dirty="0" err="1">
                <a:solidFill>
                  <a:srgbClr val="002060"/>
                </a:solidFill>
              </a:rPr>
              <a:t>Vv</a:t>
            </a:r>
            <a:r>
              <a:rPr lang="hu-HU" sz="2800" dirty="0">
                <a:solidFill>
                  <a:srgbClr val="002060"/>
                </a:solidFill>
              </a:rPr>
              <a:t>. hypophysiales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hu-HU" sz="28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hu-HU" sz="28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hu-HU" sz="28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hu-HU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115F211-64A3-4258-82D0-39D97D95CD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468" y="457200"/>
            <a:ext cx="6779063" cy="617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0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4D045A-7E40-4069-BB6B-24C4266E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</a:t>
            </a:r>
            <a:r>
              <a:rPr lang="hu-HU" dirty="0" err="1"/>
              <a:t>portális</a:t>
            </a:r>
            <a:r>
              <a:rPr lang="hu-HU" dirty="0"/>
              <a:t> keringés jelentősége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7CB8B5E-68A0-46FD-BB53-E9CEC2252B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00" y="1706880"/>
            <a:ext cx="6277803" cy="47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92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07484B-1AE4-49C6-AC7C-AE8DC269B39B}"/>
              </a:ext>
            </a:extLst>
          </p:cNvPr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/>
              <a:t>A hypophysis szövettana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590AE-F2B9-4073-8036-327C06F1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310" y="1156780"/>
            <a:ext cx="6592047" cy="51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2">
            <a:extLst>
              <a:ext uri="{FF2B5EF4-FFF2-40B4-BE49-F238E27FC236}">
                <a16:creationId xmlns:a16="http://schemas.microsoft.com/office/drawing/2014/main" id="{5E418B89-57FD-459C-8E33-9D70DF962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605" y="5826126"/>
            <a:ext cx="2305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 dirty="0">
                <a:latin typeface="Calibri" pitchFamily="34" charset="0"/>
              </a:rPr>
              <a:t>Menschliche Hypophyse, Mediansagittalschnitt)</a:t>
            </a:r>
            <a:endParaRPr lang="hu-HU" sz="1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59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o.quizlet.com/wT9aOfxN2Q0XVlW9SMBAg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513" y="1643448"/>
            <a:ext cx="4950406" cy="47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Hypophysis</a:t>
            </a:r>
            <a:r>
              <a:rPr lang="hu-HU" dirty="0"/>
              <a:t>-szövettan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7115" y="1890178"/>
            <a:ext cx="9872871" cy="4038600"/>
          </a:xfrm>
        </p:spPr>
        <p:txBody>
          <a:bodyPr>
            <a:normAutofit lnSpcReduction="10000"/>
          </a:bodyPr>
          <a:lstStyle/>
          <a:p>
            <a:r>
              <a:rPr lang="hu-HU" sz="3200" b="1" dirty="0" err="1">
                <a:solidFill>
                  <a:srgbClr val="002060"/>
                </a:solidFill>
              </a:rPr>
              <a:t>Neurohypophysis</a:t>
            </a:r>
            <a:endParaRPr lang="hu-HU" sz="3200" b="1" dirty="0">
              <a:solidFill>
                <a:srgbClr val="002060"/>
              </a:solidFill>
            </a:endParaRPr>
          </a:p>
          <a:p>
            <a:endParaRPr lang="hu-HU" sz="2800" b="1" dirty="0">
              <a:solidFill>
                <a:srgbClr val="002060"/>
              </a:solidFill>
            </a:endParaRPr>
          </a:p>
          <a:p>
            <a:pPr lvl="1"/>
            <a:r>
              <a:rPr lang="hu-HU" dirty="0" err="1">
                <a:solidFill>
                  <a:srgbClr val="002060"/>
                </a:solidFill>
              </a:rPr>
              <a:t>Myelinhüvely</a:t>
            </a:r>
            <a:r>
              <a:rPr lang="hu-HU" dirty="0">
                <a:solidFill>
                  <a:srgbClr val="002060"/>
                </a:solidFill>
              </a:rPr>
              <a:t> nélküli </a:t>
            </a:r>
            <a:r>
              <a:rPr lang="hu-HU" dirty="0" err="1">
                <a:solidFill>
                  <a:srgbClr val="002060"/>
                </a:solidFill>
              </a:rPr>
              <a:t>axonok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Nucll</a:t>
            </a:r>
            <a:r>
              <a:rPr lang="hu-HU" dirty="0">
                <a:solidFill>
                  <a:srgbClr val="002060"/>
                </a:solidFill>
              </a:rPr>
              <a:t>. </a:t>
            </a:r>
            <a:r>
              <a:rPr lang="hu-HU" dirty="0" err="1">
                <a:solidFill>
                  <a:srgbClr val="002060"/>
                </a:solidFill>
              </a:rPr>
              <a:t>supraopticus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et</a:t>
            </a:r>
            <a:endParaRPr lang="hu-HU" dirty="0">
              <a:solidFill>
                <a:srgbClr val="002060"/>
              </a:solidFill>
            </a:endParaRPr>
          </a:p>
          <a:p>
            <a:pPr marL="274320" lvl="1" indent="0">
              <a:buNone/>
            </a:pP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paraventricularis</a:t>
            </a:r>
            <a:endParaRPr lang="hu-HU" dirty="0">
              <a:solidFill>
                <a:srgbClr val="002060"/>
              </a:solidFill>
            </a:endParaRPr>
          </a:p>
          <a:p>
            <a:pPr lvl="2"/>
            <a:r>
              <a:rPr lang="hu-HU" dirty="0" err="1">
                <a:solidFill>
                  <a:srgbClr val="002060"/>
                </a:solidFill>
              </a:rPr>
              <a:t>axontransport</a:t>
            </a:r>
            <a:endParaRPr lang="hu-HU" dirty="0">
              <a:solidFill>
                <a:srgbClr val="002060"/>
              </a:solidFill>
            </a:endParaRPr>
          </a:p>
          <a:p>
            <a:pPr lvl="2"/>
            <a:r>
              <a:rPr lang="hu-HU" dirty="0">
                <a:solidFill>
                  <a:srgbClr val="002060"/>
                </a:solidFill>
              </a:rPr>
              <a:t>Herring testek</a:t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>
                <a:solidFill>
                  <a:srgbClr val="002060"/>
                </a:solidFill>
              </a:rPr>
              <a:t>(Neurophysin I + </a:t>
            </a:r>
            <a:r>
              <a:rPr lang="hu-HU" dirty="0">
                <a:solidFill>
                  <a:srgbClr val="7030A0"/>
                </a:solidFill>
              </a:rPr>
              <a:t>Oxytocin</a:t>
            </a:r>
            <a:r>
              <a:rPr lang="hu-HU" dirty="0"/>
              <a:t>, </a:t>
            </a:r>
            <a:br>
              <a:rPr lang="hu-HU" dirty="0"/>
            </a:br>
            <a:r>
              <a:rPr lang="hu-HU" dirty="0">
                <a:solidFill>
                  <a:srgbClr val="002060"/>
                </a:solidFill>
              </a:rPr>
              <a:t>vagy </a:t>
            </a:r>
            <a:r>
              <a:rPr lang="hu-HU" dirty="0" err="1">
                <a:solidFill>
                  <a:srgbClr val="002060"/>
                </a:solidFill>
              </a:rPr>
              <a:t>Neurophysin</a:t>
            </a:r>
            <a:r>
              <a:rPr lang="hu-HU" dirty="0">
                <a:solidFill>
                  <a:srgbClr val="002060"/>
                </a:solidFill>
              </a:rPr>
              <a:t> II + </a:t>
            </a:r>
            <a:r>
              <a:rPr lang="hu-HU" dirty="0"/>
              <a:t/>
            </a:r>
            <a:br>
              <a:rPr lang="hu-HU" dirty="0"/>
            </a:br>
            <a:r>
              <a:rPr lang="hu-HU" dirty="0">
                <a:solidFill>
                  <a:srgbClr val="7030A0"/>
                </a:solidFill>
              </a:rPr>
              <a:t>Vasopressin </a:t>
            </a:r>
            <a:r>
              <a:rPr lang="hu-HU" dirty="0">
                <a:solidFill>
                  <a:srgbClr val="002060"/>
                </a:solidFill>
              </a:rPr>
              <a:t>(ADH))</a:t>
            </a:r>
          </a:p>
          <a:p>
            <a:pPr lvl="1"/>
            <a:r>
              <a:rPr lang="hu-HU" dirty="0" err="1">
                <a:solidFill>
                  <a:srgbClr val="002060"/>
                </a:solidFill>
              </a:rPr>
              <a:t>Pituicyták</a:t>
            </a:r>
            <a:r>
              <a:rPr lang="hu-HU" dirty="0">
                <a:solidFill>
                  <a:srgbClr val="002060"/>
                </a:solidFill>
              </a:rPr>
              <a:t/>
            </a:r>
            <a:br>
              <a:rPr lang="hu-HU" dirty="0">
                <a:solidFill>
                  <a:srgbClr val="002060"/>
                </a:solidFill>
              </a:rPr>
            </a:br>
            <a:r>
              <a:rPr lang="hu-HU" dirty="0" err="1">
                <a:solidFill>
                  <a:srgbClr val="002060"/>
                </a:solidFill>
              </a:rPr>
              <a:t>neurohypophysis</a:t>
            </a:r>
            <a:r>
              <a:rPr lang="hu-HU" dirty="0">
                <a:solidFill>
                  <a:srgbClr val="002060"/>
                </a:solidFill>
              </a:rPr>
              <a:t> specifikus </a:t>
            </a:r>
            <a:r>
              <a:rPr lang="hu-HU" dirty="0" err="1">
                <a:solidFill>
                  <a:srgbClr val="002060"/>
                </a:solidFill>
              </a:rPr>
              <a:t>gliasejtek</a:t>
            </a:r>
            <a:r>
              <a:rPr lang="hu-HU" dirty="0">
                <a:solidFill>
                  <a:srgbClr val="002060"/>
                </a:solidFill>
              </a:rPr>
              <a:t/>
            </a:r>
            <a:br>
              <a:rPr lang="hu-HU" dirty="0">
                <a:solidFill>
                  <a:srgbClr val="002060"/>
                </a:solidFill>
              </a:rPr>
            </a:br>
            <a:endParaRPr lang="hu-HU" dirty="0">
              <a:solidFill>
                <a:srgbClr val="002060"/>
              </a:solidFill>
            </a:endParaRPr>
          </a:p>
          <a:p>
            <a:pPr lvl="1"/>
            <a:r>
              <a:rPr lang="hu-HU" dirty="0" err="1">
                <a:solidFill>
                  <a:srgbClr val="002060"/>
                </a:solidFill>
              </a:rPr>
              <a:t>Fenesztrált</a:t>
            </a:r>
            <a:r>
              <a:rPr lang="hu-HU" dirty="0">
                <a:solidFill>
                  <a:srgbClr val="002060"/>
                </a:solidFill>
              </a:rPr>
              <a:t> kapillárisok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973" y="380539"/>
            <a:ext cx="3948483" cy="609692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45737" y="781486"/>
            <a:ext cx="36385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Herring test és </a:t>
            </a:r>
            <a:r>
              <a:rPr lang="hu-HU" sz="2400" dirty="0" err="1">
                <a:solidFill>
                  <a:srgbClr val="002060"/>
                </a:solidFill>
              </a:rPr>
              <a:t>pituiciták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err="1">
                <a:solidFill>
                  <a:srgbClr val="002060"/>
                </a:solidFill>
              </a:rPr>
              <a:t>neurohypophysisben</a:t>
            </a:r>
            <a:endParaRPr lang="hu-HU" sz="2400" dirty="0">
              <a:solidFill>
                <a:srgbClr val="002060"/>
              </a:solidFill>
            </a:endParaRP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 err="1">
                <a:solidFill>
                  <a:srgbClr val="002060"/>
                </a:solidFill>
              </a:rPr>
              <a:t>axonális</a:t>
            </a:r>
            <a:r>
              <a:rPr lang="hu-HU" sz="2400" dirty="0">
                <a:solidFill>
                  <a:srgbClr val="002060"/>
                </a:solidFill>
              </a:rPr>
              <a:t> transzport: 2-3mm/h;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 err="1">
                <a:solidFill>
                  <a:srgbClr val="002060"/>
                </a:solidFill>
              </a:rPr>
              <a:t>Neuroszekréció</a:t>
            </a:r>
            <a:r>
              <a:rPr lang="hu-HU" sz="2400" dirty="0">
                <a:solidFill>
                  <a:srgbClr val="002060"/>
                </a:solidFill>
              </a:rPr>
              <a:t>: akciós potenciál hatására</a:t>
            </a:r>
          </a:p>
          <a:p>
            <a:endParaRPr lang="hu-HU" sz="2400" dirty="0">
              <a:solidFill>
                <a:srgbClr val="002060"/>
              </a:solidFill>
            </a:endParaRPr>
          </a:p>
          <a:p>
            <a:r>
              <a:rPr lang="hu-HU" sz="2400" dirty="0" err="1">
                <a:solidFill>
                  <a:srgbClr val="002060"/>
                </a:solidFill>
              </a:rPr>
              <a:t>neuroszekrációs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err="1">
                <a:solidFill>
                  <a:srgbClr val="002060"/>
                </a:solidFill>
              </a:rPr>
              <a:t>vezikulum</a:t>
            </a:r>
            <a:r>
              <a:rPr lang="hu-HU" sz="2400" dirty="0">
                <a:solidFill>
                  <a:srgbClr val="002060"/>
                </a:solidFill>
              </a:rPr>
              <a:t>: 100-300 nm</a:t>
            </a:r>
          </a:p>
          <a:p>
            <a:r>
              <a:rPr lang="hu-HU" sz="2400" dirty="0">
                <a:solidFill>
                  <a:srgbClr val="002060"/>
                </a:solidFill>
              </a:rPr>
              <a:t>mellettük </a:t>
            </a:r>
            <a:r>
              <a:rPr lang="hu-HU" sz="2400" dirty="0" err="1">
                <a:solidFill>
                  <a:srgbClr val="002060"/>
                </a:solidFill>
              </a:rPr>
              <a:t>szinaptikus</a:t>
            </a:r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err="1">
                <a:solidFill>
                  <a:srgbClr val="002060"/>
                </a:solidFill>
              </a:rPr>
              <a:t>vezikulumok</a:t>
            </a:r>
            <a:r>
              <a:rPr lang="hu-HU" sz="2400" dirty="0">
                <a:solidFill>
                  <a:srgbClr val="002060"/>
                </a:solidFill>
              </a:rPr>
              <a:t> (30 nm): </a:t>
            </a:r>
            <a:r>
              <a:rPr lang="hu-HU" sz="2400" dirty="0" err="1">
                <a:solidFill>
                  <a:srgbClr val="002060"/>
                </a:solidFill>
              </a:rPr>
              <a:t>katecholaminokkal</a:t>
            </a:r>
            <a:r>
              <a:rPr lang="hu-HU" sz="2400" dirty="0">
                <a:solidFill>
                  <a:srgbClr val="002060"/>
                </a:solidFill>
              </a:rPr>
              <a:t>, </a:t>
            </a:r>
            <a:r>
              <a:rPr lang="hu-HU" sz="2400" dirty="0" err="1">
                <a:solidFill>
                  <a:srgbClr val="002060"/>
                </a:solidFill>
              </a:rPr>
              <a:t>enkefalinokkal</a:t>
            </a:r>
            <a:endParaRPr lang="de-D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94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10B1A23-1781-4720-BB02-2A856FB8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14"/>
          <a:stretch/>
        </p:blipFill>
        <p:spPr>
          <a:xfrm>
            <a:off x="1579161" y="487680"/>
            <a:ext cx="9294232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94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Hypophysis – Szövettan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3000" y="2057400"/>
            <a:ext cx="10308771" cy="4354286"/>
          </a:xfrm>
        </p:spPr>
        <p:txBody>
          <a:bodyPr>
            <a:normAutofit fontScale="92500" lnSpcReduction="10000"/>
          </a:bodyPr>
          <a:lstStyle/>
          <a:p>
            <a:r>
              <a:rPr lang="hu-HU" sz="3500" b="1" dirty="0" err="1">
                <a:solidFill>
                  <a:srgbClr val="002060"/>
                </a:solidFill>
              </a:rPr>
              <a:t>Adenohypophysis</a:t>
            </a:r>
            <a:endParaRPr lang="hu-HU" sz="3500" b="1" dirty="0">
              <a:solidFill>
                <a:srgbClr val="002060"/>
              </a:solidFill>
            </a:endParaRPr>
          </a:p>
          <a:p>
            <a:endParaRPr lang="hu-HU" sz="3500" b="1" dirty="0">
              <a:solidFill>
                <a:srgbClr val="002060"/>
              </a:solidFill>
            </a:endParaRPr>
          </a:p>
          <a:p>
            <a:pPr lvl="1"/>
            <a:r>
              <a:rPr lang="hu-HU" b="1" dirty="0" err="1">
                <a:solidFill>
                  <a:srgbClr val="002060"/>
                </a:solidFill>
              </a:rPr>
              <a:t>Chromophil</a:t>
            </a:r>
            <a:r>
              <a:rPr lang="hu-HU" b="1" dirty="0">
                <a:solidFill>
                  <a:srgbClr val="002060"/>
                </a:solidFill>
              </a:rPr>
              <a:t> sejtek</a:t>
            </a:r>
          </a:p>
          <a:p>
            <a:pPr lvl="2"/>
            <a:r>
              <a:rPr lang="hu-HU" b="1" dirty="0" err="1">
                <a:solidFill>
                  <a:srgbClr val="002060"/>
                </a:solidFill>
              </a:rPr>
              <a:t>acidophil</a:t>
            </a:r>
            <a:r>
              <a:rPr lang="hu-HU" b="1" dirty="0">
                <a:solidFill>
                  <a:srgbClr val="002060"/>
                </a:solidFill>
              </a:rPr>
              <a:t> (</a:t>
            </a:r>
            <a:r>
              <a:rPr lang="el-GR" b="1" dirty="0">
                <a:solidFill>
                  <a:srgbClr val="002060"/>
                </a:solidFill>
              </a:rPr>
              <a:t>α</a:t>
            </a:r>
            <a:r>
              <a:rPr lang="hu-HU" b="1" dirty="0">
                <a:solidFill>
                  <a:srgbClr val="002060"/>
                </a:solidFill>
              </a:rPr>
              <a:t>) sejtek</a:t>
            </a:r>
          </a:p>
          <a:p>
            <a:pPr lvl="3"/>
            <a:r>
              <a:rPr lang="hu-HU" dirty="0" err="1">
                <a:solidFill>
                  <a:srgbClr val="002060"/>
                </a:solidFill>
              </a:rPr>
              <a:t>mammotróp</a:t>
            </a:r>
            <a:r>
              <a:rPr lang="hu-HU" dirty="0">
                <a:solidFill>
                  <a:srgbClr val="002060"/>
                </a:solidFill>
              </a:rPr>
              <a:t> sejtek (Prolactin (PRL))</a:t>
            </a:r>
          </a:p>
          <a:p>
            <a:pPr lvl="3"/>
            <a:r>
              <a:rPr lang="hu-HU" dirty="0" err="1">
                <a:solidFill>
                  <a:srgbClr val="002060"/>
                </a:solidFill>
              </a:rPr>
              <a:t>Somatotróp</a:t>
            </a:r>
            <a:r>
              <a:rPr lang="hu-HU" dirty="0">
                <a:solidFill>
                  <a:srgbClr val="002060"/>
                </a:solidFill>
              </a:rPr>
              <a:t> sejtek  (Somatotrop hormon (STH)=Growth hormone (GH)), egyes sejtek PRL-t is termelnek </a:t>
            </a:r>
            <a:r>
              <a:rPr lang="hu-HU" sz="1500" dirty="0">
                <a:solidFill>
                  <a:srgbClr val="002060"/>
                </a:solidFill>
              </a:rPr>
              <a:t>(</a:t>
            </a:r>
            <a:r>
              <a:rPr lang="hu-HU" sz="1500" dirty="0" err="1">
                <a:solidFill>
                  <a:srgbClr val="002060"/>
                </a:solidFill>
              </a:rPr>
              <a:t>mammosomatotróp</a:t>
            </a:r>
            <a:r>
              <a:rPr lang="hu-HU" sz="1500" dirty="0">
                <a:solidFill>
                  <a:srgbClr val="002060"/>
                </a:solidFill>
              </a:rPr>
              <a:t> sejtek, nem keverendő össze a </a:t>
            </a:r>
            <a:r>
              <a:rPr lang="hu-HU" sz="1500" dirty="0" err="1">
                <a:solidFill>
                  <a:srgbClr val="002060"/>
                </a:solidFill>
              </a:rPr>
              <a:t>somatomammotropin</a:t>
            </a:r>
            <a:r>
              <a:rPr lang="hu-HU" sz="1500" dirty="0">
                <a:solidFill>
                  <a:srgbClr val="002060"/>
                </a:solidFill>
              </a:rPr>
              <a:t> hormonnal amely a placenta terméke</a:t>
            </a:r>
            <a:endParaRPr lang="hu-HU" dirty="0">
              <a:solidFill>
                <a:srgbClr val="002060"/>
              </a:solidFill>
            </a:endParaRPr>
          </a:p>
          <a:p>
            <a:pPr lvl="2"/>
            <a:r>
              <a:rPr lang="hu-HU" b="1" dirty="0" err="1">
                <a:solidFill>
                  <a:srgbClr val="002060"/>
                </a:solidFill>
              </a:rPr>
              <a:t>basophil</a:t>
            </a:r>
            <a:r>
              <a:rPr lang="hu-HU" b="1" dirty="0">
                <a:solidFill>
                  <a:srgbClr val="002060"/>
                </a:solidFill>
              </a:rPr>
              <a:t> (</a:t>
            </a:r>
            <a:r>
              <a:rPr lang="el-GR" b="1" dirty="0">
                <a:solidFill>
                  <a:srgbClr val="002060"/>
                </a:solidFill>
              </a:rPr>
              <a:t>β</a:t>
            </a:r>
            <a:r>
              <a:rPr lang="hu-HU" b="1" dirty="0">
                <a:solidFill>
                  <a:srgbClr val="002060"/>
                </a:solidFill>
              </a:rPr>
              <a:t>) sejtek</a:t>
            </a:r>
          </a:p>
          <a:p>
            <a:pPr lvl="3"/>
            <a:r>
              <a:rPr lang="hu-HU" dirty="0" err="1">
                <a:solidFill>
                  <a:srgbClr val="002060"/>
                </a:solidFill>
              </a:rPr>
              <a:t>Kortikotróp</a:t>
            </a:r>
            <a:r>
              <a:rPr lang="hu-HU" dirty="0">
                <a:solidFill>
                  <a:srgbClr val="002060"/>
                </a:solidFill>
              </a:rPr>
              <a:t> sejtek (Proopiomelanocortin (POMC), Corticotropin (ACTH), </a:t>
            </a:r>
            <a:r>
              <a:rPr lang="el-GR" dirty="0">
                <a:solidFill>
                  <a:srgbClr val="002060"/>
                </a:solidFill>
              </a:rPr>
              <a:t>α</a:t>
            </a:r>
            <a:r>
              <a:rPr lang="hu-HU" dirty="0">
                <a:solidFill>
                  <a:srgbClr val="002060"/>
                </a:solidFill>
              </a:rPr>
              <a:t>-Melanotropin (</a:t>
            </a:r>
            <a:r>
              <a:rPr lang="el-GR" dirty="0">
                <a:solidFill>
                  <a:srgbClr val="002060"/>
                </a:solidFill>
              </a:rPr>
              <a:t>α</a:t>
            </a:r>
            <a:r>
              <a:rPr lang="hu-HU" dirty="0">
                <a:solidFill>
                  <a:srgbClr val="002060"/>
                </a:solidFill>
              </a:rPr>
              <a:t>-MSH), </a:t>
            </a:r>
            <a:r>
              <a:rPr lang="el-GR" dirty="0">
                <a:solidFill>
                  <a:srgbClr val="002060"/>
                </a:solidFill>
              </a:rPr>
              <a:t>β</a:t>
            </a:r>
            <a:r>
              <a:rPr lang="hu-HU" dirty="0">
                <a:solidFill>
                  <a:srgbClr val="002060"/>
                </a:solidFill>
              </a:rPr>
              <a:t>-endorfin)</a:t>
            </a:r>
          </a:p>
          <a:p>
            <a:pPr lvl="3"/>
            <a:r>
              <a:rPr lang="hu-HU" dirty="0" err="1">
                <a:solidFill>
                  <a:srgbClr val="002060"/>
                </a:solidFill>
              </a:rPr>
              <a:t>thyrotróp</a:t>
            </a:r>
            <a:r>
              <a:rPr lang="hu-HU" dirty="0">
                <a:solidFill>
                  <a:srgbClr val="002060"/>
                </a:solidFill>
              </a:rPr>
              <a:t> sejtek (Thyrotropin (TSH))</a:t>
            </a:r>
          </a:p>
          <a:p>
            <a:pPr lvl="3"/>
            <a:r>
              <a:rPr lang="hu-HU" dirty="0" err="1">
                <a:solidFill>
                  <a:srgbClr val="002060"/>
                </a:solidFill>
              </a:rPr>
              <a:t>gonadotróp</a:t>
            </a:r>
            <a:r>
              <a:rPr lang="hu-HU" dirty="0">
                <a:solidFill>
                  <a:srgbClr val="002060"/>
                </a:solidFill>
              </a:rPr>
              <a:t> sejtek (</a:t>
            </a:r>
            <a:r>
              <a:rPr lang="hu-HU" dirty="0" err="1">
                <a:solidFill>
                  <a:srgbClr val="002060"/>
                </a:solidFill>
              </a:rPr>
              <a:t>Follikuls</a:t>
            </a:r>
            <a:r>
              <a:rPr lang="hu-HU" dirty="0">
                <a:solidFill>
                  <a:srgbClr val="002060"/>
                </a:solidFill>
              </a:rPr>
              <a:t> stimuláló hormon (FSH), Luteinizáló hormon (LH))</a:t>
            </a:r>
          </a:p>
          <a:p>
            <a:pPr lvl="1"/>
            <a:r>
              <a:rPr lang="hu-HU" b="1" dirty="0" err="1">
                <a:solidFill>
                  <a:srgbClr val="002060"/>
                </a:solidFill>
              </a:rPr>
              <a:t>Chromophob</a:t>
            </a:r>
            <a:r>
              <a:rPr lang="hu-HU" b="1" dirty="0">
                <a:solidFill>
                  <a:srgbClr val="002060"/>
                </a:solidFill>
              </a:rPr>
              <a:t> (</a:t>
            </a:r>
            <a:r>
              <a:rPr lang="el-GR" b="1" dirty="0">
                <a:solidFill>
                  <a:srgbClr val="002060"/>
                </a:solidFill>
              </a:rPr>
              <a:t>γ</a:t>
            </a:r>
            <a:r>
              <a:rPr lang="hu-HU" b="1" dirty="0">
                <a:solidFill>
                  <a:srgbClr val="002060"/>
                </a:solidFill>
              </a:rPr>
              <a:t>) sejtek</a:t>
            </a:r>
          </a:p>
          <a:p>
            <a:pPr lvl="2"/>
            <a:r>
              <a:rPr lang="hu-HU" dirty="0">
                <a:solidFill>
                  <a:srgbClr val="002060"/>
                </a:solidFill>
              </a:rPr>
              <a:t>Ismeretlen funkció, lehetnek kimerült hormontermelő sejtek, lehetnek őssejtek is, vagy eddig ismeretlen hormont termelő sejtek is</a:t>
            </a:r>
            <a:endParaRPr lang="hu-HU" dirty="0"/>
          </a:p>
        </p:txBody>
      </p:sp>
      <p:pic>
        <p:nvPicPr>
          <p:cNvPr id="4" name="Picture 4" descr="http://faculty.une.edu/com/abell/histo/antpit.jpg">
            <a:extLst>
              <a:ext uri="{FF2B5EF4-FFF2-40B4-BE49-F238E27FC236}">
                <a16:creationId xmlns:a16="http://schemas.microsoft.com/office/drawing/2014/main" id="{9DCEE7CA-9892-4E9A-8B61-C95199BF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061" y="2862329"/>
            <a:ext cx="648072" cy="78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faculty.une.edu/com/abell/histo/antpit.jpg">
            <a:extLst>
              <a:ext uri="{FF2B5EF4-FFF2-40B4-BE49-F238E27FC236}">
                <a16:creationId xmlns:a16="http://schemas.microsoft.com/office/drawing/2014/main" id="{9BE7246F-1790-4613-910D-F9B9B65E5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057" y="4070375"/>
            <a:ext cx="7200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faculty.une.edu/com/abell/histo/antpit.jpg">
            <a:extLst>
              <a:ext uri="{FF2B5EF4-FFF2-40B4-BE49-F238E27FC236}">
                <a16:creationId xmlns:a16="http://schemas.microsoft.com/office/drawing/2014/main" id="{B677EF71-8574-44B3-A405-0E95F6F36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505" y="5463540"/>
            <a:ext cx="43204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faculty.une.edu/com/abell/histo/antpi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50" y="328047"/>
            <a:ext cx="5258103" cy="430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library.med.utah.edu/WebPath/jpeg4/ENDO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110733"/>
            <a:ext cx="5720133" cy="340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663953" y="3429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hematoxilin-eosin</a:t>
            </a:r>
            <a:endParaRPr lang="hu-HU" dirty="0"/>
          </a:p>
        </p:txBody>
      </p:sp>
      <p:sp>
        <p:nvSpPr>
          <p:cNvPr id="8" name="Textfeld 7"/>
          <p:cNvSpPr txBox="1"/>
          <p:nvPr/>
        </p:nvSpPr>
        <p:spPr>
          <a:xfrm>
            <a:off x="10895856" y="263500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Gömöri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880" y="345491"/>
            <a:ext cx="8229600" cy="61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7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13" y="1007040"/>
            <a:ext cx="7751379" cy="5633785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AE21423-BDF8-4AAA-8061-03F35D684178}"/>
              </a:ext>
            </a:extLst>
          </p:cNvPr>
          <p:cNvSpPr txBox="1">
            <a:spLocks/>
          </p:cNvSpPr>
          <p:nvPr/>
        </p:nvSpPr>
        <p:spPr>
          <a:xfrm>
            <a:off x="1074267" y="426036"/>
            <a:ext cx="10237470" cy="7780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/>
              <a:t>Az agyalapi mirigy hatása a perifériás endokrin szervekre</a:t>
            </a:r>
          </a:p>
        </p:txBody>
      </p:sp>
    </p:spTree>
    <p:extLst>
      <p:ext uri="{BB962C8B-B14F-4D97-AF65-F5344CB8AC3E}">
        <p14:creationId xmlns:p14="http://schemas.microsoft.com/office/powerpoint/2010/main" val="3906849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115" y="308472"/>
            <a:ext cx="8501396" cy="62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8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87ADBFA-9BBE-4BDE-AF1A-E1C9559513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40" y="357402"/>
            <a:ext cx="7516201" cy="60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47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421" y="430825"/>
            <a:ext cx="4380792" cy="59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69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ACTH</a:t>
            </a:r>
          </a:p>
        </p:txBody>
      </p:sp>
      <p:pic>
        <p:nvPicPr>
          <p:cNvPr id="4" name="Picture 3" descr="M45278-018-f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940" y="483365"/>
            <a:ext cx="8892480" cy="589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433" y="509392"/>
            <a:ext cx="9875520" cy="1356360"/>
          </a:xfrm>
        </p:spPr>
        <p:txBody>
          <a:bodyPr/>
          <a:lstStyle/>
          <a:p>
            <a:r>
              <a:rPr lang="hu-HU" dirty="0"/>
              <a:t>PRL</a:t>
            </a:r>
          </a:p>
        </p:txBody>
      </p:sp>
      <p:pic>
        <p:nvPicPr>
          <p:cNvPr id="4" name="Picture 2" descr="M45278-018-f007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681" y="989012"/>
            <a:ext cx="9015413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12" y="83732"/>
            <a:ext cx="9875520" cy="1356360"/>
          </a:xfrm>
        </p:spPr>
        <p:txBody>
          <a:bodyPr/>
          <a:lstStyle/>
          <a:p>
            <a:r>
              <a:rPr lang="hu-HU" dirty="0"/>
              <a:t>FSH, LH</a:t>
            </a:r>
          </a:p>
        </p:txBody>
      </p:sp>
      <p:pic>
        <p:nvPicPr>
          <p:cNvPr id="4" name="Picture 21" descr="M45278-018-f008"/>
          <p:cNvPicPr>
            <a:picLocks noChangeAspect="1" noChangeArrowheads="1"/>
          </p:cNvPicPr>
          <p:nvPr/>
        </p:nvPicPr>
        <p:blipFill>
          <a:blip r:embed="rId2" cstate="email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0"/>
          <a:stretch>
            <a:fillRect/>
          </a:stretch>
        </p:blipFill>
        <p:spPr bwMode="auto">
          <a:xfrm>
            <a:off x="5696548" y="582886"/>
            <a:ext cx="5938242" cy="534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22400" y="3709284"/>
            <a:ext cx="288925" cy="288925"/>
            <a:chOff x="4837" y="2677"/>
            <a:chExt cx="2160" cy="2160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837" y="3397"/>
              <a:ext cx="1440" cy="144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800">
                <a:solidFill>
                  <a:srgbClr val="000000"/>
                </a:solidFill>
              </a:endParaRP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V="1">
              <a:off x="6097" y="2677"/>
              <a:ext cx="900" cy="9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06403" y="1162339"/>
            <a:ext cx="5009681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>
                <a:solidFill>
                  <a:srgbClr val="002060"/>
                </a:solidFill>
                <a:latin typeface="+mn-lt"/>
              </a:rPr>
              <a:t>FSH: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Másodlagos nemi jellegek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Oocyta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/tüsző érése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Méh nyálkahártya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proliferációs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szakasz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>
                <a:solidFill>
                  <a:srgbClr val="002060"/>
                </a:solidFill>
                <a:latin typeface="+mn-lt"/>
              </a:rPr>
              <a:t>LH: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Peteérés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Méhnyálkahártya szekréciós szakasz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Cortex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: progeszteron előállítása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53694" y="3699296"/>
            <a:ext cx="3338513" cy="264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>
                <a:solidFill>
                  <a:srgbClr val="002060"/>
                </a:solidFill>
                <a:latin typeface="+mn-lt"/>
              </a:rPr>
              <a:t>FSH – Sertolli sejtek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Inhibintermelés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LH –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Leydig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sejtek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Testosterontermelés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Másodlagos nemi jellegek</a:t>
            </a:r>
          </a:p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A férfi szexuális funkciók pubertás után folyamatosak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40126" y="1282929"/>
            <a:ext cx="157163" cy="314325"/>
            <a:chOff x="1597" y="3037"/>
            <a:chExt cx="1440" cy="2700"/>
          </a:xfrm>
        </p:grpSpPr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1597" y="3037"/>
              <a:ext cx="1440" cy="1440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800">
                <a:solidFill>
                  <a:srgbClr val="000000"/>
                </a:solidFill>
              </a:endParaRP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317" y="4477"/>
              <a:ext cx="1" cy="12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000000"/>
                </a:solidFill>
              </a:endParaRP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1777" y="5197"/>
              <a:ext cx="108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u-HU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194920" cy="1143000"/>
          </a:xfrm>
        </p:spPr>
        <p:txBody>
          <a:bodyPr/>
          <a:lstStyle/>
          <a:p>
            <a:r>
              <a:rPr lang="hu-HU" dirty="0"/>
              <a:t>GH</a:t>
            </a:r>
          </a:p>
        </p:txBody>
      </p:sp>
      <p:pic>
        <p:nvPicPr>
          <p:cNvPr id="4" name="Picture 5" descr="növhotmonMAGYA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8244" y="613648"/>
            <a:ext cx="3191379" cy="581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400" y="1270930"/>
            <a:ext cx="5400600" cy="4925144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000" dirty="0">
                <a:solidFill>
                  <a:srgbClr val="002060"/>
                </a:solidFill>
              </a:rPr>
              <a:t>A növekedés fő szabályozója, csontok hosszanti növekedése, porc  megnövekedett sejtosztódása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000" dirty="0">
                <a:solidFill>
                  <a:srgbClr val="002060"/>
                </a:solidFill>
              </a:rPr>
              <a:t>Egyéb hormonok, amelyek támogatják a növekedést: pajzsmirigyhormon, </a:t>
            </a:r>
            <a:r>
              <a:rPr lang="hu-HU" altLang="hu-HU" sz="2000" dirty="0" err="1">
                <a:solidFill>
                  <a:srgbClr val="002060"/>
                </a:solidFill>
              </a:rPr>
              <a:t>ösztrogének</a:t>
            </a:r>
            <a:r>
              <a:rPr lang="hu-HU" altLang="hu-HU" sz="2000" dirty="0">
                <a:solidFill>
                  <a:srgbClr val="002060"/>
                </a:solidFill>
              </a:rPr>
              <a:t>, androgének, </a:t>
            </a:r>
            <a:r>
              <a:rPr lang="hu-HU" altLang="hu-HU" sz="2000" dirty="0" err="1">
                <a:solidFill>
                  <a:srgbClr val="002060"/>
                </a:solidFill>
              </a:rPr>
              <a:t>glülokortikoidok</a:t>
            </a:r>
            <a:r>
              <a:rPr lang="hu-HU" altLang="hu-HU" sz="2000" dirty="0">
                <a:solidFill>
                  <a:srgbClr val="002060"/>
                </a:solidFill>
              </a:rPr>
              <a:t>, inzulin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hu-HU" altLang="hu-HU" sz="2000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A GH hatása a májra </a:t>
            </a:r>
          </a:p>
          <a:p>
            <a:pPr marL="45720" indent="0">
              <a:buNone/>
            </a:pPr>
            <a:r>
              <a:rPr lang="hu-HU" dirty="0" err="1">
                <a:solidFill>
                  <a:srgbClr val="002060"/>
                </a:solidFill>
              </a:rPr>
              <a:t>Somatomedint</a:t>
            </a:r>
            <a:r>
              <a:rPr lang="hu-HU" dirty="0">
                <a:solidFill>
                  <a:srgbClr val="002060"/>
                </a:solidFill>
              </a:rPr>
              <a:t> állít elő ami gátolja a további hormontermelést</a:t>
            </a:r>
          </a:p>
          <a:p>
            <a:r>
              <a:rPr lang="hu-HU" dirty="0">
                <a:solidFill>
                  <a:srgbClr val="002060"/>
                </a:solidFill>
              </a:rPr>
              <a:t>S</a:t>
            </a:r>
            <a:r>
              <a:rPr lang="en-US" dirty="0" err="1">
                <a:solidFill>
                  <a:srgbClr val="002060"/>
                </a:solidFill>
              </a:rPr>
              <a:t>omatotropin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R</a:t>
            </a:r>
            <a:r>
              <a:rPr lang="en-US" dirty="0" err="1">
                <a:solidFill>
                  <a:srgbClr val="002060"/>
                </a:solidFill>
              </a:rPr>
              <a:t>elease</a:t>
            </a:r>
            <a:r>
              <a:rPr lang="en-US" dirty="0">
                <a:solidFill>
                  <a:srgbClr val="002060"/>
                </a:solidFill>
              </a:rPr>
              <a:t>–</a:t>
            </a:r>
            <a:r>
              <a:rPr lang="hu-HU" dirty="0">
                <a:solidFill>
                  <a:srgbClr val="002060"/>
                </a:solidFill>
              </a:rPr>
              <a:t>I</a:t>
            </a:r>
            <a:r>
              <a:rPr lang="en-US" dirty="0" err="1">
                <a:solidFill>
                  <a:srgbClr val="002060"/>
                </a:solidFill>
              </a:rPr>
              <a:t>nhibiting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F</a:t>
            </a:r>
            <a:r>
              <a:rPr lang="en-US" dirty="0">
                <a:solidFill>
                  <a:srgbClr val="002060"/>
                </a:solidFill>
              </a:rPr>
              <a:t>actor (SRIF)</a:t>
            </a:r>
            <a:r>
              <a:rPr lang="hu-HU" dirty="0">
                <a:solidFill>
                  <a:srgbClr val="002060"/>
                </a:solidFill>
              </a:rPr>
              <a:t>= </a:t>
            </a:r>
            <a:r>
              <a:rPr lang="hu-HU" dirty="0" err="1">
                <a:solidFill>
                  <a:srgbClr val="002060"/>
                </a:solidFill>
              </a:rPr>
              <a:t>Somatostatin</a:t>
            </a:r>
            <a:endParaRPr lang="hu-HU" sz="1900" dirty="0">
              <a:solidFill>
                <a:srgbClr val="00206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93044" y="6061392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Máj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067128" cy="1143000"/>
          </a:xfrm>
        </p:spPr>
        <p:txBody>
          <a:bodyPr/>
          <a:lstStyle/>
          <a:p>
            <a:r>
              <a:rPr lang="hu-HU" dirty="0"/>
              <a:t>TSH</a:t>
            </a:r>
          </a:p>
        </p:txBody>
      </p:sp>
      <p:pic>
        <p:nvPicPr>
          <p:cNvPr id="4" name="Picture 5" descr="pajzsmirigy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6671" y="370453"/>
            <a:ext cx="3089373" cy="61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90782" y="1205315"/>
            <a:ext cx="47416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400" dirty="0">
                <a:solidFill>
                  <a:srgbClr val="002060"/>
                </a:solidFill>
                <a:latin typeface="+mn-lt"/>
              </a:rPr>
              <a:t>Elősegíti a T3 és T4 felszabadulását,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400" dirty="0">
                <a:solidFill>
                  <a:srgbClr val="002060"/>
                </a:solidFill>
                <a:latin typeface="+mn-lt"/>
              </a:rPr>
              <a:t>valamint a mirigy növekedését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hu-HU" altLang="hu-HU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62216" y="2193320"/>
            <a:ext cx="5958068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dirty="0">
                <a:solidFill>
                  <a:srgbClr val="002060"/>
                </a:solidFill>
                <a:latin typeface="+mn-lt"/>
              </a:rPr>
              <a:t>Pajzsmirigyhormonok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dirty="0">
                <a:solidFill>
                  <a:srgbClr val="002060"/>
                </a:solidFill>
                <a:latin typeface="+mn-lt"/>
              </a:rPr>
              <a:t>(T3 (Trijodtironin) és T4 (Tyroxin)):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Elősegítik az idegrendszer normális fejlődését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dirty="0" err="1">
                <a:solidFill>
                  <a:srgbClr val="002060"/>
                </a:solidFill>
                <a:latin typeface="+mn-lt"/>
              </a:rPr>
              <a:t>Pre</a:t>
            </a: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- és </a:t>
            </a:r>
            <a:r>
              <a:rPr lang="hu-HU" altLang="hu-HU" sz="2000" dirty="0" err="1">
                <a:solidFill>
                  <a:srgbClr val="002060"/>
                </a:solidFill>
                <a:latin typeface="+mn-lt"/>
              </a:rPr>
              <a:t>posztnatálisan</a:t>
            </a:r>
            <a:endParaRPr lang="hu-HU" altLang="hu-HU" sz="2000" dirty="0">
              <a:solidFill>
                <a:srgbClr val="002060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Extracelluláris mátrixfehérjék összeszerelése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Anyagcsere: megnövekedett bázis metabolizmus, hőtermelés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Megnövekedett pulzusszám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Koleszterin homeosztázis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Megnövekedett vércukorszint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hu-HU" altLang="hu-HU" sz="2000" dirty="0">
              <a:solidFill>
                <a:srgbClr val="002060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 negatív visszacsatolás a hipofízis és </a:t>
            </a:r>
            <a:r>
              <a:rPr lang="hu-HU" altLang="hu-HU" sz="2000" dirty="0" err="1">
                <a:solidFill>
                  <a:srgbClr val="002060"/>
                </a:solidFill>
                <a:latin typeface="+mn-lt"/>
              </a:rPr>
              <a:t>hipothalamus</a:t>
            </a:r>
            <a:r>
              <a:rPr lang="hu-HU" altLang="hu-HU" sz="2000" dirty="0">
                <a:solidFill>
                  <a:srgbClr val="002060"/>
                </a:solidFill>
                <a:latin typeface="+mn-lt"/>
              </a:rPr>
              <a:t> felé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217616" y="6102082"/>
            <a:ext cx="15121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dirty="0"/>
              <a:t>pajzsmirigy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563" y="258029"/>
            <a:ext cx="9875520" cy="1356360"/>
          </a:xfrm>
        </p:spPr>
        <p:txBody>
          <a:bodyPr/>
          <a:lstStyle/>
          <a:p>
            <a:r>
              <a:rPr lang="hu-HU" dirty="0" err="1"/>
              <a:t>Oxytocin</a:t>
            </a:r>
            <a:r>
              <a:rPr lang="hu-HU"/>
              <a:t> és ADH</a:t>
            </a:r>
            <a:endParaRPr lang="hu-HU" dirty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811962" y="484342"/>
            <a:ext cx="6578600" cy="5222875"/>
            <a:chOff x="1728" y="1008"/>
            <a:chExt cx="3075" cy="2851"/>
          </a:xfrm>
        </p:grpSpPr>
        <p:pic>
          <p:nvPicPr>
            <p:cNvPr id="5" name="Picture 4" descr="M45278-018-f015"/>
            <p:cNvPicPr>
              <a:picLocks noChangeAspect="1" noChangeArrowheads="1"/>
            </p:cNvPicPr>
            <p:nvPr/>
          </p:nvPicPr>
          <p:blipFill>
            <a:blip r:embed="rId2" cstate="email">
              <a:lum bright="-24000" contrast="4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" y="1008"/>
              <a:ext cx="3059" cy="2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746" y="1061"/>
              <a:ext cx="823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800">
                <a:solidFill>
                  <a:srgbClr val="000000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728" y="1819"/>
              <a:ext cx="347" cy="15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hu-HU" sz="180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00427" y="5842913"/>
            <a:ext cx="683589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+mn-lt"/>
              </a:rPr>
              <a:t>Arteriola  			</a:t>
            </a:r>
            <a:r>
              <a:rPr lang="hu-HU" altLang="hu-HU" sz="1800" dirty="0" err="1">
                <a:solidFill>
                  <a:srgbClr val="000000"/>
                </a:solidFill>
                <a:latin typeface="+mn-lt"/>
              </a:rPr>
              <a:t>Nephron</a:t>
            </a:r>
            <a:r>
              <a:rPr lang="hu-HU" altLang="hu-HU" sz="1800" dirty="0">
                <a:solidFill>
                  <a:srgbClr val="000000"/>
                </a:solidFill>
                <a:latin typeface="+mn-lt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+mn-lt"/>
              </a:rPr>
              <a:t>Myometrium</a:t>
            </a:r>
            <a:r>
              <a:rPr lang="hu-HU" altLang="hu-HU" sz="1800" dirty="0">
                <a:solidFill>
                  <a:srgbClr val="000000"/>
                </a:solidFill>
                <a:latin typeface="+mn-lt"/>
              </a:rPr>
              <a:t>		 Emlő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D9CECB2-A64F-4D94-9B53-6B92C7664C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294" y="6236158"/>
            <a:ext cx="5537701" cy="275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2977" y="254317"/>
            <a:ext cx="9875520" cy="1356360"/>
          </a:xfrm>
        </p:spPr>
        <p:txBody>
          <a:bodyPr/>
          <a:lstStyle/>
          <a:p>
            <a:r>
              <a:rPr lang="hu-HU" dirty="0"/>
              <a:t>Társas viselkedés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7040" y="1722437"/>
            <a:ext cx="4724400" cy="452596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hu-HU" sz="2800" dirty="0" err="1">
                <a:solidFill>
                  <a:srgbClr val="002060"/>
                </a:solidFill>
              </a:rPr>
              <a:t>Oxytocin</a:t>
            </a:r>
            <a:endParaRPr lang="hu-HU" sz="2800" dirty="0">
              <a:solidFill>
                <a:srgbClr val="002060"/>
              </a:solidFill>
            </a:endParaRPr>
          </a:p>
          <a:p>
            <a:pPr marL="45720" indent="0">
              <a:buNone/>
            </a:pPr>
            <a:r>
              <a:rPr lang="hu-HU" sz="2800" dirty="0">
                <a:solidFill>
                  <a:srgbClr val="002060"/>
                </a:solidFill>
              </a:rPr>
              <a:t>Szülői gondoskodás</a:t>
            </a:r>
          </a:p>
          <a:p>
            <a:pPr marL="274320" lvl="1" indent="0">
              <a:buNone/>
            </a:pPr>
            <a:r>
              <a:rPr lang="hu-HU" sz="2800" dirty="0">
                <a:hlinkClick r:id="rId2"/>
              </a:rPr>
              <a:t>https://www.ncbi.nlm.nih.gov/pubmed/28573830</a:t>
            </a:r>
            <a:endParaRPr lang="hu-HU" sz="2800" dirty="0"/>
          </a:p>
          <a:p>
            <a:pPr marL="274320" lvl="1" indent="0">
              <a:buNone/>
            </a:pPr>
            <a:endParaRPr lang="hu-HU" sz="2800" dirty="0">
              <a:solidFill>
                <a:srgbClr val="002060"/>
              </a:solidFill>
            </a:endParaRPr>
          </a:p>
          <a:p>
            <a:pPr marL="274320" lvl="1" indent="0">
              <a:buNone/>
            </a:pPr>
            <a:r>
              <a:rPr lang="hu-HU" sz="2800" dirty="0">
                <a:solidFill>
                  <a:srgbClr val="002060"/>
                </a:solidFill>
              </a:rPr>
              <a:t>Érzelmi kötődés</a:t>
            </a:r>
          </a:p>
          <a:p>
            <a:pPr marL="274320" lvl="1" indent="0">
              <a:buNone/>
            </a:pPr>
            <a:r>
              <a:rPr lang="hu-HU" sz="2800" dirty="0">
                <a:hlinkClick r:id="rId3"/>
              </a:rPr>
              <a:t>https://www.ncbi.nlm.nih.gov/pubmed/28968183</a:t>
            </a:r>
            <a:endParaRPr lang="hu-HU" sz="2800" dirty="0"/>
          </a:p>
          <a:p>
            <a:pPr lvl="1"/>
            <a:endParaRPr lang="hu-HU" sz="2800" dirty="0"/>
          </a:p>
          <a:p>
            <a:endParaRPr lang="hu-HU" sz="2800" dirty="0"/>
          </a:p>
          <a:p>
            <a:endParaRPr lang="hu-HU" sz="2800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6581264" y="1279848"/>
            <a:ext cx="4355976" cy="496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hu-HU" sz="2800" dirty="0" err="1">
                <a:solidFill>
                  <a:srgbClr val="002060"/>
                </a:solidFill>
              </a:rPr>
              <a:t>Vazopressin</a:t>
            </a:r>
            <a:r>
              <a:rPr lang="hu-HU" sz="2800" dirty="0">
                <a:solidFill>
                  <a:srgbClr val="002060"/>
                </a:solidFill>
              </a:rPr>
              <a:t> (Receptor)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hu-HU" sz="2800" dirty="0">
              <a:solidFill>
                <a:srgbClr val="002060"/>
              </a:solidFill>
            </a:endParaRPr>
          </a:p>
          <a:p>
            <a:pPr lvl="1">
              <a:spcBef>
                <a:spcPct val="20000"/>
              </a:spcBef>
            </a:pPr>
            <a:r>
              <a:rPr lang="hu-HU" sz="2800" dirty="0">
                <a:solidFill>
                  <a:srgbClr val="002060"/>
                </a:solidFill>
              </a:rPr>
              <a:t>Érzelmi kötődés főleg hímnemben</a:t>
            </a:r>
          </a:p>
          <a:p>
            <a:pPr lvl="1">
              <a:spcBef>
                <a:spcPct val="20000"/>
              </a:spcBef>
            </a:pPr>
            <a:r>
              <a:rPr lang="hu-HU" sz="2800" dirty="0">
                <a:solidFill>
                  <a:srgbClr val="002060"/>
                </a:solidFill>
              </a:rPr>
              <a:t>pocok</a:t>
            </a:r>
          </a:p>
          <a:p>
            <a:pPr lvl="1">
              <a:spcBef>
                <a:spcPct val="20000"/>
              </a:spcBef>
            </a:pPr>
            <a:r>
              <a:rPr lang="hu-HU" sz="2800" dirty="0">
                <a:hlinkClick r:id="rId4"/>
              </a:rPr>
              <a:t>https://www.ncbi.nlm.nih.gov/books/NBK97287/</a:t>
            </a:r>
            <a:endParaRPr lang="hu-HU" sz="2800" dirty="0"/>
          </a:p>
          <a:p>
            <a:pPr lvl="1">
              <a:spcBef>
                <a:spcPct val="20000"/>
              </a:spcBef>
            </a:pPr>
            <a:r>
              <a:rPr lang="hu-HU" sz="2800" dirty="0">
                <a:solidFill>
                  <a:srgbClr val="002060"/>
                </a:solidFill>
              </a:rPr>
              <a:t>ember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>
                <a:hlinkClick r:id="rId5"/>
              </a:rPr>
              <a:t>https://www.ncbi.nlm.nih.gov/pmc/articles/PMC2533683/</a:t>
            </a:r>
            <a:endParaRPr lang="hu-HU" sz="28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hu-HU" sz="2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4328" y="2584624"/>
            <a:ext cx="4720281" cy="4038600"/>
          </a:xfrm>
        </p:spPr>
        <p:txBody>
          <a:bodyPr/>
          <a:lstStyle/>
          <a:p>
            <a:r>
              <a:rPr lang="hu-HU" dirty="0"/>
              <a:t>„</a:t>
            </a:r>
            <a:r>
              <a:rPr lang="en-US" dirty="0"/>
              <a:t> Low intensity, non-noxious, stimulation of </a:t>
            </a:r>
            <a:r>
              <a:rPr lang="en-US" dirty="0" err="1"/>
              <a:t>cutaneous</a:t>
            </a:r>
            <a:r>
              <a:rPr lang="en-US" dirty="0"/>
              <a:t> somatosensory nerves has been shown to trigger </a:t>
            </a:r>
            <a:r>
              <a:rPr lang="en-US" dirty="0" err="1"/>
              <a:t>oxytocin</a:t>
            </a:r>
            <a:r>
              <a:rPr lang="en-US" dirty="0"/>
              <a:t> release and is associated with increased social motivation, plus reduced physiological and </a:t>
            </a:r>
            <a:r>
              <a:rPr lang="en-US" dirty="0" err="1"/>
              <a:t>behavioural</a:t>
            </a:r>
            <a:r>
              <a:rPr lang="en-US" dirty="0"/>
              <a:t> reactivity to stressors.</a:t>
            </a:r>
            <a:r>
              <a:rPr lang="hu-HU" dirty="0"/>
              <a:t>” </a:t>
            </a:r>
          </a:p>
          <a:p>
            <a:r>
              <a:rPr lang="hu-HU" dirty="0">
                <a:hlinkClick r:id="rId3"/>
              </a:rPr>
              <a:t>https://www.ncbi.nlm.nih.gov/pubmed/28162847</a:t>
            </a:r>
            <a:endParaRPr lang="hu-HU" dirty="0"/>
          </a:p>
          <a:p>
            <a:endParaRPr lang="hu-HU" dirty="0"/>
          </a:p>
        </p:txBody>
      </p:sp>
      <p:pic>
        <p:nvPicPr>
          <p:cNvPr id="5122" name="Picture 2" descr="Képtalálat a következőre: „hug”">
            <a:extLst>
              <a:ext uri="{FF2B5EF4-FFF2-40B4-BE49-F238E27FC236}">
                <a16:creationId xmlns:a16="http://schemas.microsoft.com/office/drawing/2014/main" id="{A6221D00-D3CA-443D-B706-E38AA236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21" y="1118284"/>
            <a:ext cx="3540212" cy="47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éptalálat a következőre: „hug”">
            <a:extLst>
              <a:ext uri="{FF2B5EF4-FFF2-40B4-BE49-F238E27FC236}">
                <a16:creationId xmlns:a16="http://schemas.microsoft.com/office/drawing/2014/main" id="{B6E235C6-C112-4870-899B-189A77B0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827" y="3991233"/>
            <a:ext cx="3482635" cy="261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éptalálat a következőre: „hug”">
            <a:extLst>
              <a:ext uri="{FF2B5EF4-FFF2-40B4-BE49-F238E27FC236}">
                <a16:creationId xmlns:a16="http://schemas.microsoft.com/office/drawing/2014/main" id="{8A5BA448-4429-4F7C-AEB5-6C377BE8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2916" y="376879"/>
            <a:ext cx="3101546" cy="31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éptalálat a következőre: „hug”">
            <a:extLst>
              <a:ext uri="{FF2B5EF4-FFF2-40B4-BE49-F238E27FC236}">
                <a16:creationId xmlns:a16="http://schemas.microsoft.com/office/drawing/2014/main" id="{0EE29DFF-EA34-4113-915E-A0FC15F8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861" y="345988"/>
            <a:ext cx="3977998" cy="218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198D31-DE2B-4507-A0F2-B237DB7C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3711146"/>
            <a:ext cx="9875520" cy="1356360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</a:p>
        </p:txBody>
      </p:sp>
      <p:pic>
        <p:nvPicPr>
          <p:cNvPr id="6148" name="Picture 4" descr="Képtalálat a következőre: „hug”">
            <a:extLst>
              <a:ext uri="{FF2B5EF4-FFF2-40B4-BE49-F238E27FC236}">
                <a16:creationId xmlns:a16="http://schemas.microsoft.com/office/drawing/2014/main" id="{AE251431-E9DF-4911-B0FC-CF5755A0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2468" y="679622"/>
            <a:ext cx="4847063" cy="32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7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274638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Hypothalamo – </a:t>
            </a:r>
            <a:r>
              <a:rPr lang="hu-HU" dirty="0" err="1"/>
              <a:t>hypophysis</a:t>
            </a:r>
            <a:r>
              <a:rPr lang="hu-HU" dirty="0"/>
              <a:t> rendszer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027549" y="124101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Az idegrendszer többi része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228959" y="2276873"/>
            <a:ext cx="383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Hypothalamus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19537" y="3645025"/>
            <a:ext cx="402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Hypophysis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631505" y="4859869"/>
            <a:ext cx="486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Perifériás endokrin szerv/sejt</a:t>
            </a:r>
          </a:p>
        </p:txBody>
      </p:sp>
      <p:sp>
        <p:nvSpPr>
          <p:cNvPr id="10" name="Gebogener Pfeil 9"/>
          <p:cNvSpPr/>
          <p:nvPr/>
        </p:nvSpPr>
        <p:spPr>
          <a:xfrm rot="6763489">
            <a:off x="4755765" y="1519203"/>
            <a:ext cx="1139288" cy="1130823"/>
          </a:xfrm>
          <a:prstGeom prst="circularArrow">
            <a:avLst>
              <a:gd name="adj1" fmla="val 6895"/>
              <a:gd name="adj2" fmla="val 1077950"/>
              <a:gd name="adj3" fmla="val 20376820"/>
              <a:gd name="adj4" fmla="val 10800000"/>
              <a:gd name="adj5" fmla="val 921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3" name="Gebogener Pfeil 12"/>
          <p:cNvSpPr/>
          <p:nvPr/>
        </p:nvSpPr>
        <p:spPr>
          <a:xfrm rot="3640967" flipH="1" flipV="1">
            <a:off x="2234159" y="1658005"/>
            <a:ext cx="1139288" cy="1130823"/>
          </a:xfrm>
          <a:prstGeom prst="circularArrow">
            <a:avLst>
              <a:gd name="adj1" fmla="val 6895"/>
              <a:gd name="adj2" fmla="val 1077950"/>
              <a:gd name="adj3" fmla="val 20376820"/>
              <a:gd name="adj4" fmla="val 10800000"/>
              <a:gd name="adj5" fmla="val 921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Pfeil nach unten 13"/>
          <p:cNvSpPr/>
          <p:nvPr/>
        </p:nvSpPr>
        <p:spPr>
          <a:xfrm>
            <a:off x="3608314" y="2852936"/>
            <a:ext cx="360039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extfeld 14"/>
          <p:cNvSpPr txBox="1"/>
          <p:nvPr/>
        </p:nvSpPr>
        <p:spPr>
          <a:xfrm>
            <a:off x="4007768" y="279370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Szabályozó hormonok</a:t>
            </a:r>
          </a:p>
          <a:p>
            <a:r>
              <a:rPr lang="hu-HU" dirty="0"/>
              <a:t>-</a:t>
            </a:r>
            <a:r>
              <a:rPr lang="hu-HU" dirty="0" err="1"/>
              <a:t>releasing</a:t>
            </a:r>
            <a:r>
              <a:rPr lang="hu-HU" dirty="0"/>
              <a:t> Hormon (</a:t>
            </a:r>
            <a:r>
              <a:rPr lang="hu-HU" dirty="0" err="1"/>
              <a:t>Liberin</a:t>
            </a:r>
            <a:r>
              <a:rPr lang="hu-HU" dirty="0"/>
              <a:t>)</a:t>
            </a:r>
          </a:p>
          <a:p>
            <a:r>
              <a:rPr lang="hu-HU" dirty="0"/>
              <a:t>-release </a:t>
            </a:r>
            <a:r>
              <a:rPr lang="hu-HU" dirty="0" err="1"/>
              <a:t>inhibiting</a:t>
            </a:r>
            <a:r>
              <a:rPr lang="hu-HU" dirty="0"/>
              <a:t> Hormon (</a:t>
            </a:r>
            <a:r>
              <a:rPr lang="hu-HU" dirty="0" err="1"/>
              <a:t>Statin</a:t>
            </a:r>
            <a:r>
              <a:rPr lang="hu-HU" dirty="0"/>
              <a:t>)</a:t>
            </a:r>
          </a:p>
        </p:txBody>
      </p:sp>
      <p:sp>
        <p:nvSpPr>
          <p:cNvPr id="16" name="Pfeil nach unten 15"/>
          <p:cNvSpPr/>
          <p:nvPr/>
        </p:nvSpPr>
        <p:spPr>
          <a:xfrm>
            <a:off x="3608314" y="4077072"/>
            <a:ext cx="360039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extfeld 16"/>
          <p:cNvSpPr txBox="1"/>
          <p:nvPr/>
        </p:nvSpPr>
        <p:spPr>
          <a:xfrm>
            <a:off x="4079776" y="42210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Hypophysis</a:t>
            </a:r>
            <a:r>
              <a:rPr lang="hu-HU" dirty="0"/>
              <a:t> hormon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807968" y="19168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Neurotranszmitter</a:t>
            </a:r>
            <a:endParaRPr lang="hu-HU" dirty="0"/>
          </a:p>
        </p:txBody>
      </p:sp>
      <p:sp>
        <p:nvSpPr>
          <p:cNvPr id="19" name="Pfeil nach unten 18"/>
          <p:cNvSpPr/>
          <p:nvPr/>
        </p:nvSpPr>
        <p:spPr>
          <a:xfrm>
            <a:off x="3608314" y="5229200"/>
            <a:ext cx="360039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feld 19"/>
          <p:cNvSpPr txBox="1"/>
          <p:nvPr/>
        </p:nvSpPr>
        <p:spPr>
          <a:xfrm>
            <a:off x="4151784" y="54452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Hormon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775521" y="6180312"/>
            <a:ext cx="402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Célszerv/sejt</a:t>
            </a:r>
          </a:p>
        </p:txBody>
      </p:sp>
      <p:sp>
        <p:nvSpPr>
          <p:cNvPr id="22" name="Gebogener Pfeil 21"/>
          <p:cNvSpPr/>
          <p:nvPr/>
        </p:nvSpPr>
        <p:spPr>
          <a:xfrm rot="16200000" flipV="1">
            <a:off x="3957036" y="95356"/>
            <a:ext cx="3384376" cy="8035441"/>
          </a:xfrm>
          <a:prstGeom prst="circularArrow">
            <a:avLst>
              <a:gd name="adj1" fmla="val 2493"/>
              <a:gd name="adj2" fmla="val 1142319"/>
              <a:gd name="adj3" fmla="val 20579431"/>
              <a:gd name="adj4" fmla="val 10800000"/>
              <a:gd name="adj5" fmla="val 39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 rot="2104832">
            <a:off x="8146565" y="3032816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Negatív visszacsatolás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057326-DA9C-4274-8102-3869971E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Referenciák, felhasznált irodalom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71F2E384-44A4-4807-A00A-54E2F6530096}"/>
              </a:ext>
            </a:extLst>
          </p:cNvPr>
          <p:cNvSpPr/>
          <p:nvPr/>
        </p:nvSpPr>
        <p:spPr>
          <a:xfrm>
            <a:off x="664027" y="1965960"/>
            <a:ext cx="1094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2"/>
              </a:rPr>
              <a:t>https://www.tankonyvtar.hu/hu/tartalom/tamop425/2011_0001_524_Funkcionalis_anatomia_3/ch01s03.html</a:t>
            </a:r>
            <a:endParaRPr lang="hu-HU" dirty="0"/>
          </a:p>
          <a:p>
            <a:endParaRPr lang="hu-HU" dirty="0"/>
          </a:p>
          <a:p>
            <a:r>
              <a:rPr lang="hu-HU" dirty="0">
                <a:hlinkClick r:id="rId3"/>
              </a:rPr>
              <a:t>https://www.tankonyvtar.hu/hu/tartalom/tamop425/2011_0001_524_Neurologia/ch01s10.html</a:t>
            </a:r>
            <a:endParaRPr lang="hu-HU" dirty="0"/>
          </a:p>
          <a:p>
            <a:endParaRPr lang="hu-HU" dirty="0"/>
          </a:p>
          <a:p>
            <a:r>
              <a:rPr lang="hu-HU" dirty="0">
                <a:hlinkClick r:id="rId4"/>
              </a:rPr>
              <a:t>https://www.tankonyvtar.hu/hu/tartalom/tamop425/2011_0001_524_Elettan/ch10s07.html</a:t>
            </a:r>
            <a:endParaRPr lang="hu-HU" dirty="0"/>
          </a:p>
          <a:p>
            <a:endParaRPr lang="hu-HU" dirty="0"/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Dr. Dávid Csaba, Dr. Magyar Attila, és Dr. Tóth Zsuzsanna előadásai</a:t>
            </a:r>
          </a:p>
        </p:txBody>
      </p:sp>
    </p:spTree>
    <p:extLst>
      <p:ext uri="{BB962C8B-B14F-4D97-AF65-F5344CB8AC3E}">
        <p14:creationId xmlns:p14="http://schemas.microsoft.com/office/powerpoint/2010/main" val="3837800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C031931-81D1-4342-9F8D-695C3380FB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582" y="612240"/>
            <a:ext cx="8196676" cy="59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3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534130" y="739776"/>
            <a:ext cx="2964851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altLang="hu-HU" b="1" dirty="0"/>
              <a:t>Endokrin Szervek</a:t>
            </a:r>
          </a:p>
          <a:p>
            <a:endParaRPr lang="hu-HU" altLang="hu-HU" dirty="0"/>
          </a:p>
          <a:p>
            <a:r>
              <a:rPr lang="hu-HU" altLang="hu-HU" dirty="0" err="1"/>
              <a:t>Hypophysis</a:t>
            </a:r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Glandula pinealis</a:t>
            </a:r>
          </a:p>
          <a:p>
            <a:endParaRPr lang="hu-HU" altLang="hu-HU" dirty="0"/>
          </a:p>
          <a:p>
            <a:r>
              <a:rPr lang="hu-HU" altLang="hu-HU" dirty="0" err="1"/>
              <a:t>Glandula</a:t>
            </a:r>
            <a:r>
              <a:rPr lang="hu-HU" altLang="hu-HU" dirty="0"/>
              <a:t> </a:t>
            </a:r>
            <a:r>
              <a:rPr lang="hu-HU" altLang="hu-HU" dirty="0" err="1"/>
              <a:t>thyroidea</a:t>
            </a:r>
            <a:r>
              <a:rPr lang="hu-HU" altLang="hu-HU" dirty="0"/>
              <a:t> (C-sejtek)</a:t>
            </a:r>
          </a:p>
          <a:p>
            <a:endParaRPr lang="hu-HU" altLang="hu-HU" dirty="0"/>
          </a:p>
          <a:p>
            <a:r>
              <a:rPr lang="hu-HU" altLang="hu-HU" dirty="0"/>
              <a:t>Glandula parathyroidea</a:t>
            </a:r>
          </a:p>
          <a:p>
            <a:endParaRPr lang="hu-HU" altLang="hu-HU" dirty="0"/>
          </a:p>
          <a:p>
            <a:r>
              <a:rPr lang="hu-HU" altLang="hu-HU" dirty="0"/>
              <a:t>Glandula suprarenalis</a:t>
            </a:r>
          </a:p>
          <a:p>
            <a:endParaRPr lang="hu-HU" altLang="hu-HU" dirty="0"/>
          </a:p>
          <a:p>
            <a:r>
              <a:rPr lang="hu-HU" altLang="hu-HU" dirty="0" err="1"/>
              <a:t>Langerhans</a:t>
            </a:r>
            <a:r>
              <a:rPr lang="hu-HU" altLang="hu-HU" dirty="0"/>
              <a:t> szigetek</a:t>
            </a:r>
          </a:p>
          <a:p>
            <a:endParaRPr lang="hu-HU" altLang="hu-HU" dirty="0"/>
          </a:p>
          <a:p>
            <a:r>
              <a:rPr lang="hu-HU" altLang="hu-HU" dirty="0" err="1"/>
              <a:t>Ovarium</a:t>
            </a:r>
            <a:r>
              <a:rPr lang="hu-HU" altLang="hu-HU" dirty="0"/>
              <a:t>/</a:t>
            </a:r>
            <a:r>
              <a:rPr lang="hu-HU" altLang="hu-HU" dirty="0" err="1"/>
              <a:t>Testis</a:t>
            </a:r>
            <a:endParaRPr lang="hu-HU" altLang="hu-HU" dirty="0"/>
          </a:p>
          <a:p>
            <a:endParaRPr lang="hu-HU" altLang="hu-HU" dirty="0"/>
          </a:p>
          <a:p>
            <a:r>
              <a:rPr lang="hu-HU" altLang="hu-HU" dirty="0"/>
              <a:t>Placenta</a:t>
            </a:r>
          </a:p>
          <a:p>
            <a:endParaRPr lang="hu-HU" altLang="hu-HU" dirty="0"/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7925803" y="804661"/>
            <a:ext cx="3239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altLang="hu-HU" b="1" dirty="0"/>
              <a:t>Egyéb hormontermelő szervek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7905751" y="1436690"/>
            <a:ext cx="247535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altLang="hu-HU" dirty="0"/>
              <a:t>Idegrendszer</a:t>
            </a:r>
          </a:p>
          <a:p>
            <a:endParaRPr lang="hu-HU" altLang="hu-HU" dirty="0"/>
          </a:p>
          <a:p>
            <a:r>
              <a:rPr lang="hu-HU" altLang="hu-HU" dirty="0"/>
              <a:t>Hypothalamus</a:t>
            </a:r>
          </a:p>
          <a:p>
            <a:endParaRPr lang="hu-HU" altLang="hu-HU" dirty="0"/>
          </a:p>
          <a:p>
            <a:r>
              <a:rPr lang="hu-HU" altLang="hu-HU" dirty="0" err="1"/>
              <a:t>Gastrointestinális</a:t>
            </a:r>
            <a:r>
              <a:rPr lang="hu-HU" altLang="hu-HU" dirty="0"/>
              <a:t> sejtek</a:t>
            </a:r>
          </a:p>
          <a:p>
            <a:endParaRPr lang="hu-HU" altLang="hu-HU" dirty="0"/>
          </a:p>
          <a:p>
            <a:r>
              <a:rPr lang="hu-HU" altLang="hu-HU" dirty="0"/>
              <a:t>Atrium cordis</a:t>
            </a:r>
          </a:p>
          <a:p>
            <a:endParaRPr lang="hu-HU" altLang="hu-HU" dirty="0"/>
          </a:p>
          <a:p>
            <a:r>
              <a:rPr lang="hu-HU" altLang="hu-HU" dirty="0">
                <a:solidFill>
                  <a:schemeClr val="accent2">
                    <a:lumMod val="50000"/>
                  </a:schemeClr>
                </a:solidFill>
              </a:rPr>
              <a:t>Vese</a:t>
            </a:r>
          </a:p>
          <a:p>
            <a:endParaRPr lang="hu-HU" altLang="hu-H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altLang="hu-HU" dirty="0">
                <a:solidFill>
                  <a:schemeClr val="accent2">
                    <a:lumMod val="50000"/>
                  </a:schemeClr>
                </a:solidFill>
              </a:rPr>
              <a:t>Máj</a:t>
            </a:r>
          </a:p>
          <a:p>
            <a:endParaRPr lang="hu-HU" altLang="hu-H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altLang="hu-HU" dirty="0">
                <a:solidFill>
                  <a:schemeClr val="accent2">
                    <a:lumMod val="50000"/>
                  </a:schemeClr>
                </a:solidFill>
              </a:rPr>
              <a:t>Stb.</a:t>
            </a:r>
          </a:p>
        </p:txBody>
      </p:sp>
      <p:pic>
        <p:nvPicPr>
          <p:cNvPr id="7173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email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0514" y="2531382"/>
            <a:ext cx="3868964" cy="3909566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F307C66B-95D8-454A-B90C-C0C95AC473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40" y="358126"/>
            <a:ext cx="7737135" cy="61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947"/>
      </p:ext>
    </p:extLst>
  </p:cSld>
  <p:clrMapOvr>
    <a:masterClrMapping/>
  </p:clrMapOvr>
</p:sld>
</file>

<file path=ppt/theme/theme1.xml><?xml version="1.0" encoding="utf-8"?>
<a:theme xmlns:a="http://schemas.openxmlformats.org/drawingml/2006/main" name="Báz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TM03457444[[fn=Alap]]</Template>
  <TotalTime>4423</TotalTime>
  <Words>1381</Words>
  <Application>Microsoft Office PowerPoint</Application>
  <PresentationFormat>Szélesvásznú</PresentationFormat>
  <Paragraphs>378</Paragraphs>
  <Slides>60</Slides>
  <Notes>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5" baseType="lpstr">
      <vt:lpstr>Arial</vt:lpstr>
      <vt:lpstr>Calibri</vt:lpstr>
      <vt:lpstr>Corbel</vt:lpstr>
      <vt:lpstr>Bázis</vt:lpstr>
      <vt:lpstr>Image</vt:lpstr>
      <vt:lpstr>Hypothalamo-Hypophysealis Rendszer, Hypophysis</vt:lpstr>
      <vt:lpstr>A hypothalamus az idegrendszer része, kapcsolatban áll az endokrin/hormonrendszerrel is</vt:lpstr>
      <vt:lpstr>PowerPoint-bemutató</vt:lpstr>
      <vt:lpstr>PowerPoint-bemutató</vt:lpstr>
      <vt:lpstr>PowerPoint-bemutató</vt:lpstr>
      <vt:lpstr>Hypothalamo – hypophysis rendszer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Hypothalamus</vt:lpstr>
      <vt:lpstr>Diencephalon</vt:lpstr>
      <vt:lpstr>PowerPoint-bemutató</vt:lpstr>
      <vt:lpstr>PowerPoint-bemutató</vt:lpstr>
      <vt:lpstr>Hypothalamus</vt:lpstr>
      <vt:lpstr>PowerPoint-bemutató</vt:lpstr>
      <vt:lpstr>PowerPoint-bemutató</vt:lpstr>
      <vt:lpstr>PowerPoint-bemutató</vt:lpstr>
      <vt:lpstr>PowerPoint-bemutató</vt:lpstr>
      <vt:lpstr>PowerPoint-bemutató</vt:lpstr>
      <vt:lpstr>Hypothalamus – Hypophysis magok</vt:lpstr>
      <vt:lpstr>Hypothalamus – nem-hypophyseális magok</vt:lpstr>
      <vt:lpstr>A hypothalamus legfontosabb összeköttetései </vt:lpstr>
      <vt:lpstr>Tehát összefoglalva…. </vt:lpstr>
      <vt:lpstr>Hypothalamus - Neuropeptidek</vt:lpstr>
      <vt:lpstr>Hypothalamus és elhízás</vt:lpstr>
      <vt:lpstr>A hypophysis</vt:lpstr>
      <vt:lpstr>Hypophysis – szerkezet</vt:lpstr>
      <vt:lpstr>Hypophysis – Fejlődés</vt:lpstr>
      <vt:lpstr>PowerPoint-bemutató</vt:lpstr>
      <vt:lpstr>PowerPoint-bemutató</vt:lpstr>
      <vt:lpstr>PowerPoint-bemutató</vt:lpstr>
      <vt:lpstr>PowerPoint-bemutató</vt:lpstr>
      <vt:lpstr>Hypophysis és a sella turcica környéke</vt:lpstr>
      <vt:lpstr>Vérellátás</vt:lpstr>
      <vt:lpstr>PowerPoint-bemutató</vt:lpstr>
      <vt:lpstr>Hypophysis - Vérellátás</vt:lpstr>
      <vt:lpstr>A portális keringés jelentősége</vt:lpstr>
      <vt:lpstr>PowerPoint-bemutató</vt:lpstr>
      <vt:lpstr>Hypophysis-szövettan</vt:lpstr>
      <vt:lpstr>PowerPoint-bemutató</vt:lpstr>
      <vt:lpstr>PowerPoint-bemutató</vt:lpstr>
      <vt:lpstr>Hypophysis – Szövettan</vt:lpstr>
      <vt:lpstr>PowerPoint-bemutató</vt:lpstr>
      <vt:lpstr>PowerPoint-bemutató</vt:lpstr>
      <vt:lpstr>PowerPoint-bemutató</vt:lpstr>
      <vt:lpstr>PowerPoint-bemutató</vt:lpstr>
      <vt:lpstr>PowerPoint-bemutató</vt:lpstr>
      <vt:lpstr>ACTH</vt:lpstr>
      <vt:lpstr>PRL</vt:lpstr>
      <vt:lpstr>FSH, LH</vt:lpstr>
      <vt:lpstr>GH</vt:lpstr>
      <vt:lpstr>TSH</vt:lpstr>
      <vt:lpstr>Oxytocin és ADH</vt:lpstr>
      <vt:lpstr>Társas viselkedés</vt:lpstr>
      <vt:lpstr>PowerPoint-bemutató</vt:lpstr>
      <vt:lpstr>Köszönöm a figyelmet!</vt:lpstr>
      <vt:lpstr>Referenciák, felhasznált irodalom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Kriszta</dc:creator>
  <cp:lastModifiedBy>Gergely Cséplő</cp:lastModifiedBy>
  <cp:revision>66</cp:revision>
  <dcterms:created xsi:type="dcterms:W3CDTF">2019-11-29T08:03:42Z</dcterms:created>
  <dcterms:modified xsi:type="dcterms:W3CDTF">2019-12-16T16:10:50Z</dcterms:modified>
</cp:coreProperties>
</file>