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1" r:id="rId6"/>
    <p:sldId id="269" r:id="rId7"/>
    <p:sldId id="262" r:id="rId8"/>
    <p:sldId id="263" r:id="rId9"/>
    <p:sldId id="278" r:id="rId10"/>
    <p:sldId id="279" r:id="rId11"/>
    <p:sldId id="264" r:id="rId12"/>
    <p:sldId id="277" r:id="rId13"/>
    <p:sldId id="281" r:id="rId14"/>
    <p:sldId id="282" r:id="rId15"/>
    <p:sldId id="280" r:id="rId16"/>
    <p:sldId id="283" r:id="rId17"/>
    <p:sldId id="290" r:id="rId18"/>
    <p:sldId id="289" r:id="rId19"/>
    <p:sldId id="284" r:id="rId20"/>
    <p:sldId id="287" r:id="rId21"/>
    <p:sldId id="286" r:id="rId22"/>
    <p:sldId id="288" r:id="rId23"/>
    <p:sldId id="291" r:id="rId24"/>
    <p:sldId id="292" r:id="rId25"/>
    <p:sldId id="293" r:id="rId26"/>
    <p:sldId id="285" r:id="rId27"/>
    <p:sldId id="267" r:id="rId28"/>
    <p:sldId id="268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819" autoAdjust="0"/>
  </p:normalViewPr>
  <p:slideViewPr>
    <p:cSldViewPr>
      <p:cViewPr>
        <p:scale>
          <a:sx n="100" d="100"/>
          <a:sy n="100" d="100"/>
        </p:scale>
        <p:origin x="240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06739-0975-41B7-AB1A-00B70D5A6859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13084-40D3-4D80-934B-B0BA41D62A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01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Fujita</a:t>
            </a:r>
            <a:r>
              <a:rPr lang="hu-HU" dirty="0"/>
              <a:t> </a:t>
            </a:r>
            <a:r>
              <a:rPr lang="hu-HU" dirty="0" err="1"/>
              <a:t>InTech</a:t>
            </a:r>
            <a:r>
              <a:rPr lang="hu-HU" dirty="0"/>
              <a:t> Open 2013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084-40D3-4D80-934B-B0BA41D62AD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527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Leong</a:t>
            </a:r>
            <a:r>
              <a:rPr lang="hu-HU" dirty="0"/>
              <a:t> Front </a:t>
            </a:r>
            <a:r>
              <a:rPr lang="hu-HU" dirty="0" err="1"/>
              <a:t>Cardiovasc</a:t>
            </a:r>
            <a:r>
              <a:rPr lang="hu-HU" dirty="0"/>
              <a:t> </a:t>
            </a:r>
            <a:r>
              <a:rPr lang="hu-HU" dirty="0" err="1"/>
              <a:t>Med</a:t>
            </a:r>
            <a:r>
              <a:rPr lang="hu-HU" dirty="0"/>
              <a:t> 2017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084-40D3-4D80-934B-B0BA41D62ADD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460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Romanuolo</a:t>
            </a:r>
            <a:r>
              <a:rPr lang="hu-HU" dirty="0"/>
              <a:t>, </a:t>
            </a:r>
            <a:r>
              <a:rPr lang="hu-HU" dirty="0" err="1"/>
              <a:t>Stem</a:t>
            </a:r>
            <a:r>
              <a:rPr lang="hu-HU" dirty="0"/>
              <a:t>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Rep</a:t>
            </a:r>
            <a:r>
              <a:rPr lang="hu-HU" dirty="0"/>
              <a:t> 2019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084-40D3-4D80-934B-B0BA41D62ADD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370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Dai </a:t>
            </a:r>
            <a:r>
              <a:rPr lang="hu-HU" dirty="0" err="1"/>
              <a:t>Stem</a:t>
            </a:r>
            <a:r>
              <a:rPr lang="hu-HU" dirty="0"/>
              <a:t> </a:t>
            </a:r>
            <a:r>
              <a:rPr lang="hu-HU" dirty="0" err="1"/>
              <a:t>Cells</a:t>
            </a:r>
            <a:r>
              <a:rPr lang="hu-HU" baseline="0" dirty="0"/>
              <a:t> Int 2017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084-40D3-4D80-934B-B0BA41D62ADD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433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Jabbour</a:t>
            </a:r>
            <a:r>
              <a:rPr lang="hu-HU" dirty="0" smtClean="0"/>
              <a:t> </a:t>
            </a:r>
            <a:r>
              <a:rPr lang="hu-HU" dirty="0" err="1" smtClean="0"/>
              <a:t>Heart</a:t>
            </a:r>
            <a:r>
              <a:rPr lang="hu-HU" dirty="0" smtClean="0"/>
              <a:t> 2019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084-40D3-4D80-934B-B0BA41D62ADD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634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084-40D3-4D80-934B-B0BA41D62ADD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70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Li</a:t>
            </a:r>
            <a:r>
              <a:rPr lang="hu-HU" dirty="0"/>
              <a:t>, </a:t>
            </a:r>
            <a:r>
              <a:rPr lang="hu-HU" dirty="0" err="1"/>
              <a:t>Circulation</a:t>
            </a:r>
            <a:r>
              <a:rPr lang="hu-HU" dirty="0"/>
              <a:t>, 2018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084-40D3-4D80-934B-B0BA41D62AD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59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Lemcke</a:t>
            </a:r>
            <a:r>
              <a:rPr lang="hu-HU" dirty="0"/>
              <a:t> </a:t>
            </a:r>
            <a:r>
              <a:rPr lang="hu-HU" dirty="0" err="1"/>
              <a:t>Stem</a:t>
            </a:r>
            <a:r>
              <a:rPr lang="hu-HU" dirty="0"/>
              <a:t> </a:t>
            </a:r>
            <a:r>
              <a:rPr lang="hu-HU" dirty="0" err="1"/>
              <a:t>Cells</a:t>
            </a:r>
            <a:r>
              <a:rPr lang="hu-HU" dirty="0"/>
              <a:t> Int 2018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084-40D3-4D80-934B-B0BA41D62AD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79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Tang </a:t>
            </a:r>
            <a:r>
              <a:rPr lang="hu-HU" dirty="0" err="1"/>
              <a:t>Nature</a:t>
            </a:r>
            <a:r>
              <a:rPr lang="hu-HU" dirty="0"/>
              <a:t> </a:t>
            </a:r>
            <a:r>
              <a:rPr lang="hu-HU" dirty="0" err="1"/>
              <a:t>Comm</a:t>
            </a:r>
            <a:r>
              <a:rPr lang="hu-HU" dirty="0"/>
              <a:t> 2017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084-40D3-4D80-934B-B0BA41D62AD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559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Leri</a:t>
            </a:r>
            <a:r>
              <a:rPr lang="hu-HU" dirty="0" smtClean="0"/>
              <a:t> </a:t>
            </a:r>
            <a:r>
              <a:rPr lang="hu-HU" dirty="0" err="1" smtClean="0"/>
              <a:t>Stem</a:t>
            </a:r>
            <a:r>
              <a:rPr lang="hu-HU" dirty="0" smtClean="0"/>
              <a:t> </a:t>
            </a:r>
            <a:r>
              <a:rPr lang="hu-HU" dirty="0" err="1" smtClean="0"/>
              <a:t>Cell</a:t>
            </a:r>
            <a:r>
              <a:rPr lang="hu-HU" dirty="0" smtClean="0"/>
              <a:t> Res 2014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084-40D3-4D80-934B-B0BA41D62AD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73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Beltrami</a:t>
            </a:r>
            <a:r>
              <a:rPr lang="hu-HU" dirty="0" smtClean="0"/>
              <a:t> </a:t>
            </a:r>
            <a:r>
              <a:rPr lang="hu-HU" dirty="0" err="1" smtClean="0"/>
              <a:t>Cell</a:t>
            </a:r>
            <a:r>
              <a:rPr lang="hu-HU" dirty="0" smtClean="0"/>
              <a:t> 2003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084-40D3-4D80-934B-B0BA41D62AD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483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Leri</a:t>
            </a:r>
            <a:r>
              <a:rPr lang="hu-HU" dirty="0" smtClean="0"/>
              <a:t> </a:t>
            </a:r>
            <a:r>
              <a:rPr lang="hu-HU" dirty="0" err="1" smtClean="0"/>
              <a:t>Stem</a:t>
            </a:r>
            <a:r>
              <a:rPr lang="hu-HU" dirty="0" smtClean="0"/>
              <a:t> </a:t>
            </a:r>
            <a:r>
              <a:rPr lang="hu-HU" dirty="0" err="1" smtClean="0"/>
              <a:t>Cell</a:t>
            </a:r>
            <a:r>
              <a:rPr lang="hu-HU" dirty="0" smtClean="0"/>
              <a:t> </a:t>
            </a:r>
            <a:r>
              <a:rPr lang="hu-HU" dirty="0" err="1" smtClean="0"/>
              <a:t>Rep</a:t>
            </a:r>
            <a:r>
              <a:rPr lang="hu-HU" dirty="0" smtClean="0"/>
              <a:t> 2014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084-40D3-4D80-934B-B0BA41D62AD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651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Lara-</a:t>
            </a:r>
            <a:r>
              <a:rPr lang="hu-HU" dirty="0" err="1" smtClean="0"/>
              <a:t>Astiaso</a:t>
            </a:r>
            <a:r>
              <a:rPr lang="hu-HU" dirty="0" smtClean="0"/>
              <a:t> SpringerPlus 2012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084-40D3-4D80-934B-B0BA41D62AD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10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Shi</a:t>
            </a:r>
            <a:r>
              <a:rPr lang="hu-HU" dirty="0" smtClean="0"/>
              <a:t> </a:t>
            </a:r>
            <a:r>
              <a:rPr lang="hu-HU" dirty="0" err="1" smtClean="0"/>
              <a:t>Stem</a:t>
            </a:r>
            <a:r>
              <a:rPr lang="hu-HU" dirty="0" smtClean="0"/>
              <a:t> </a:t>
            </a:r>
            <a:r>
              <a:rPr lang="hu-HU" dirty="0" err="1" smtClean="0"/>
              <a:t>Cell</a:t>
            </a:r>
            <a:r>
              <a:rPr lang="hu-HU" dirty="0" smtClean="0"/>
              <a:t> Res 2016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084-40D3-4D80-934B-B0BA41D62AD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1F98-931C-45D7-B9CE-F7C565F7DDB1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7300-1C8B-49B4-BAF5-DD58092C8C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1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1F98-931C-45D7-B9CE-F7C565F7DDB1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7300-1C8B-49B4-BAF5-DD58092C8C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03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1F98-931C-45D7-B9CE-F7C565F7DDB1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7300-1C8B-49B4-BAF5-DD58092C8C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17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1F98-931C-45D7-B9CE-F7C565F7DDB1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7300-1C8B-49B4-BAF5-DD58092C8C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58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1F98-931C-45D7-B9CE-F7C565F7DDB1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7300-1C8B-49B4-BAF5-DD58092C8C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7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1F98-931C-45D7-B9CE-F7C565F7DDB1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7300-1C8B-49B4-BAF5-DD58092C8C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11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1F98-931C-45D7-B9CE-F7C565F7DDB1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7300-1C8B-49B4-BAF5-DD58092C8C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66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1F98-931C-45D7-B9CE-F7C565F7DDB1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7300-1C8B-49B4-BAF5-DD58092C8C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87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1F98-931C-45D7-B9CE-F7C565F7DDB1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7300-1C8B-49B4-BAF5-DD58092C8C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92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1F98-931C-45D7-B9CE-F7C565F7DDB1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7300-1C8B-49B4-BAF5-DD58092C8C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78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1F98-931C-45D7-B9CE-F7C565F7DDB1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7300-1C8B-49B4-BAF5-DD58092C8C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58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1F98-931C-45D7-B9CE-F7C565F7DDB1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7300-1C8B-49B4-BAF5-DD58092C8C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72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59" y="0"/>
            <a:ext cx="6812882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881163"/>
          </a:xfrm>
        </p:spPr>
        <p:txBody>
          <a:bodyPr/>
          <a:lstStyle/>
          <a:p>
            <a:r>
              <a:rPr lang="hu-HU" b="1" cap="small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Herzregeneration</a:t>
            </a:r>
            <a:r>
              <a:rPr lang="hu-HU" b="1" cap="small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</a:t>
            </a:r>
            <a:r>
              <a:rPr lang="hu-HU" b="1" cap="small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Stammzellen</a:t>
            </a:r>
            <a:endParaRPr lang="de-DE" b="1" cap="small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927" y="5646611"/>
            <a:ext cx="3779912" cy="1036712"/>
          </a:xfrm>
        </p:spPr>
        <p:txBody>
          <a:bodyPr>
            <a:normAutofit lnSpcReduction="10000"/>
          </a:bodyPr>
          <a:lstStyle/>
          <a:p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Attila Magyar</a:t>
            </a:r>
          </a:p>
          <a:p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12.11.2019</a:t>
            </a:r>
            <a:endParaRPr lang="de-D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93967" y="218678"/>
            <a:ext cx="3550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cap="sm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Medizinische</a:t>
            </a:r>
            <a:r>
              <a:rPr lang="hu-HU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</a:t>
            </a:r>
            <a:r>
              <a:rPr lang="hu-HU" b="1" cap="sm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Embryologie</a:t>
            </a:r>
            <a:r>
              <a:rPr lang="hu-HU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I 2019/2020 </a:t>
            </a:r>
            <a:r>
              <a:rPr lang="hu-HU" b="1" cap="sm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Wintersemester</a:t>
            </a:r>
            <a:endParaRPr lang="hu-HU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7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b="1" dirty="0" err="1" smtClean="0"/>
              <a:t>Adulte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multipotente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Stammzellen</a:t>
            </a:r>
            <a:endParaRPr lang="hu-HU" sz="4400" b="1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54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767"/>
            <a:ext cx="9144000" cy="468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Knochenmarkszellen</a:t>
            </a:r>
            <a:r>
              <a:rPr lang="hu-HU" b="1" dirty="0" smtClean="0"/>
              <a:t> (BMNC und HSC)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BMNC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mononukleare</a:t>
            </a:r>
            <a:r>
              <a:rPr lang="hu-HU" dirty="0" smtClean="0"/>
              <a:t> </a:t>
            </a:r>
            <a:r>
              <a:rPr lang="hu-HU" dirty="0" err="1" smtClean="0"/>
              <a:t>Zellen</a:t>
            </a:r>
            <a:r>
              <a:rPr lang="hu-HU" dirty="0" smtClean="0"/>
              <a:t>: </a:t>
            </a:r>
            <a:r>
              <a:rPr lang="hu-HU" dirty="0" err="1" smtClean="0"/>
              <a:t>schnelle</a:t>
            </a:r>
            <a:r>
              <a:rPr lang="hu-HU" dirty="0" smtClean="0"/>
              <a:t>, </a:t>
            </a:r>
            <a:r>
              <a:rPr lang="hu-HU" dirty="0" err="1" smtClean="0"/>
              <a:t>einfache</a:t>
            </a:r>
            <a:r>
              <a:rPr lang="hu-HU" dirty="0" smtClean="0"/>
              <a:t> </a:t>
            </a:r>
            <a:r>
              <a:rPr lang="hu-HU" dirty="0" err="1" smtClean="0"/>
              <a:t>Isolierung</a:t>
            </a:r>
            <a:r>
              <a:rPr lang="hu-HU" dirty="0" smtClean="0"/>
              <a:t>, </a:t>
            </a:r>
            <a:r>
              <a:rPr lang="hu-HU" dirty="0" err="1" smtClean="0"/>
              <a:t>minimale</a:t>
            </a:r>
            <a:r>
              <a:rPr lang="hu-HU" dirty="0" smtClean="0"/>
              <a:t> </a:t>
            </a:r>
            <a:r>
              <a:rPr lang="hu-HU" dirty="0" err="1" smtClean="0"/>
              <a:t>Manipulation</a:t>
            </a:r>
            <a:endParaRPr lang="hu-HU" dirty="0" smtClean="0"/>
          </a:p>
          <a:p>
            <a:r>
              <a:rPr lang="hu-HU" dirty="0" err="1" smtClean="0"/>
              <a:t>kaum</a:t>
            </a:r>
            <a:r>
              <a:rPr lang="hu-HU" dirty="0" smtClean="0"/>
              <a:t> </a:t>
            </a:r>
            <a:r>
              <a:rPr lang="hu-HU" dirty="0" err="1" smtClean="0"/>
              <a:t>messbare</a:t>
            </a:r>
            <a:r>
              <a:rPr lang="hu-HU" dirty="0" smtClean="0"/>
              <a:t> (</a:t>
            </a:r>
            <a:r>
              <a:rPr lang="hu-HU" dirty="0" err="1" smtClean="0"/>
              <a:t>aber</a:t>
            </a:r>
            <a:r>
              <a:rPr lang="hu-HU" dirty="0" smtClean="0"/>
              <a:t> </a:t>
            </a:r>
            <a:r>
              <a:rPr lang="hu-HU" dirty="0" err="1" smtClean="0"/>
              <a:t>signifikante</a:t>
            </a:r>
            <a:r>
              <a:rPr lang="hu-HU" dirty="0" smtClean="0"/>
              <a:t>) </a:t>
            </a:r>
            <a:r>
              <a:rPr lang="hu-HU" dirty="0" err="1" smtClean="0"/>
              <a:t>Verbesserung</a:t>
            </a:r>
            <a:r>
              <a:rPr lang="hu-HU" dirty="0" smtClean="0"/>
              <a:t> der </a:t>
            </a:r>
            <a:r>
              <a:rPr lang="hu-HU" dirty="0" err="1" smtClean="0"/>
              <a:t>Herzparametern</a:t>
            </a:r>
            <a:endParaRPr lang="hu-HU" dirty="0" smtClean="0"/>
          </a:p>
          <a:p>
            <a:r>
              <a:rPr lang="hu-HU" dirty="0" err="1" smtClean="0"/>
              <a:t>sie</a:t>
            </a:r>
            <a:r>
              <a:rPr lang="hu-HU" dirty="0" smtClean="0"/>
              <a:t> </a:t>
            </a:r>
            <a:r>
              <a:rPr lang="hu-HU" dirty="0" err="1" smtClean="0"/>
              <a:t>erhöhen</a:t>
            </a:r>
            <a:r>
              <a:rPr lang="hu-HU" dirty="0" smtClean="0"/>
              <a:t>: </a:t>
            </a:r>
            <a:r>
              <a:rPr lang="hu-HU" dirty="0" err="1" smtClean="0"/>
              <a:t>Neovaskularisierung</a:t>
            </a:r>
            <a:r>
              <a:rPr lang="hu-HU" dirty="0" smtClean="0"/>
              <a:t>, </a:t>
            </a:r>
            <a:r>
              <a:rPr lang="hu-HU" dirty="0" err="1" smtClean="0"/>
              <a:t>Angiogenese</a:t>
            </a:r>
            <a:r>
              <a:rPr lang="hu-HU" dirty="0" smtClean="0"/>
              <a:t> der </a:t>
            </a:r>
            <a:r>
              <a:rPr lang="hu-HU" dirty="0" err="1" smtClean="0"/>
              <a:t>geschädigten</a:t>
            </a:r>
            <a:r>
              <a:rPr lang="hu-HU" dirty="0" smtClean="0"/>
              <a:t> </a:t>
            </a:r>
            <a:r>
              <a:rPr lang="hu-HU" dirty="0" err="1" smtClean="0"/>
              <a:t>Area</a:t>
            </a:r>
            <a:r>
              <a:rPr lang="hu-HU" dirty="0" smtClean="0"/>
              <a:t> (</a:t>
            </a:r>
            <a:r>
              <a:rPr lang="hu-HU" dirty="0" err="1" smtClean="0"/>
              <a:t>durch</a:t>
            </a:r>
            <a:r>
              <a:rPr lang="hu-HU" dirty="0" smtClean="0"/>
              <a:t> </a:t>
            </a:r>
            <a:r>
              <a:rPr lang="hu-HU" dirty="0" err="1" smtClean="0"/>
              <a:t>sezernierte</a:t>
            </a:r>
            <a:r>
              <a:rPr lang="hu-HU" dirty="0" smtClean="0"/>
              <a:t> </a:t>
            </a:r>
            <a:r>
              <a:rPr lang="hu-HU" dirty="0" err="1" smtClean="0"/>
              <a:t>Faktoren</a:t>
            </a:r>
            <a:r>
              <a:rPr lang="hu-HU" dirty="0" smtClean="0"/>
              <a:t>), </a:t>
            </a:r>
            <a:r>
              <a:rPr lang="hu-HU" dirty="0" err="1" smtClean="0"/>
              <a:t>aber</a:t>
            </a:r>
            <a:r>
              <a:rPr lang="hu-HU" dirty="0" smtClean="0"/>
              <a:t> </a:t>
            </a:r>
            <a:r>
              <a:rPr lang="hu-HU" b="1" dirty="0" err="1" smtClean="0"/>
              <a:t>kaum</a:t>
            </a:r>
            <a:r>
              <a:rPr lang="hu-HU" dirty="0" smtClean="0"/>
              <a:t>: </a:t>
            </a:r>
            <a:r>
              <a:rPr lang="hu-HU" dirty="0" err="1" smtClean="0"/>
              <a:t>Differenzierung</a:t>
            </a:r>
            <a:r>
              <a:rPr lang="hu-HU" dirty="0" smtClean="0"/>
              <a:t> in </a:t>
            </a:r>
            <a:r>
              <a:rPr lang="hu-HU" dirty="0" err="1" smtClean="0"/>
              <a:t>Myokardzellen</a:t>
            </a:r>
            <a:endParaRPr lang="hu-HU" dirty="0" smtClean="0"/>
          </a:p>
          <a:p>
            <a:r>
              <a:rPr lang="hu-HU" b="1" dirty="0" err="1" smtClean="0">
                <a:solidFill>
                  <a:srgbClr val="FF0000"/>
                </a:solidFill>
              </a:rPr>
              <a:t>sortierte</a:t>
            </a:r>
            <a:r>
              <a:rPr lang="hu-HU" b="1" dirty="0" smtClean="0">
                <a:solidFill>
                  <a:srgbClr val="FF0000"/>
                </a:solidFill>
              </a:rPr>
              <a:t> HSC</a:t>
            </a:r>
            <a:r>
              <a:rPr lang="hu-HU" dirty="0" smtClean="0"/>
              <a:t>: </a:t>
            </a:r>
            <a:r>
              <a:rPr lang="hu-HU" dirty="0" err="1" smtClean="0"/>
              <a:t>Lin</a:t>
            </a:r>
            <a:r>
              <a:rPr lang="hu-HU" baseline="30000" dirty="0" smtClean="0"/>
              <a:t>-</a:t>
            </a:r>
            <a:r>
              <a:rPr lang="hu-HU" dirty="0" smtClean="0"/>
              <a:t>; c-kit</a:t>
            </a:r>
            <a:r>
              <a:rPr lang="hu-HU" baseline="30000" dirty="0" smtClean="0"/>
              <a:t>+</a:t>
            </a:r>
            <a:r>
              <a:rPr lang="hu-HU" dirty="0" smtClean="0"/>
              <a:t>; </a:t>
            </a:r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einigen</a:t>
            </a:r>
            <a:r>
              <a:rPr lang="hu-HU" dirty="0" smtClean="0"/>
              <a:t> </a:t>
            </a:r>
            <a:r>
              <a:rPr lang="hu-HU" dirty="0" err="1" smtClean="0"/>
              <a:t>Untersuchungen</a:t>
            </a:r>
            <a:r>
              <a:rPr lang="hu-HU" dirty="0" smtClean="0"/>
              <a:t>: </a:t>
            </a:r>
            <a:r>
              <a:rPr lang="hu-HU" b="1" dirty="0" err="1" smtClean="0"/>
              <a:t>keine</a:t>
            </a:r>
            <a:r>
              <a:rPr lang="hu-HU" dirty="0" smtClean="0"/>
              <a:t> </a:t>
            </a:r>
            <a:r>
              <a:rPr lang="hu-HU" dirty="0" err="1" smtClean="0"/>
              <a:t>Umwandlung</a:t>
            </a:r>
            <a:r>
              <a:rPr lang="hu-HU" dirty="0" smtClean="0"/>
              <a:t> in </a:t>
            </a:r>
            <a:r>
              <a:rPr lang="hu-HU" dirty="0" err="1" smtClean="0"/>
              <a:t>Myokardiale</a:t>
            </a:r>
            <a:r>
              <a:rPr lang="hu-HU" dirty="0" smtClean="0"/>
              <a:t> </a:t>
            </a:r>
            <a:r>
              <a:rPr lang="hu-HU" dirty="0" err="1" smtClean="0"/>
              <a:t>Zellen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89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092"/>
            <a:ext cx="9144000" cy="42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Mesenchymale </a:t>
            </a:r>
            <a:r>
              <a:rPr lang="hu-HU" b="1" dirty="0" err="1" smtClean="0"/>
              <a:t>Stammzellen</a:t>
            </a:r>
            <a:r>
              <a:rPr lang="hu-HU" b="1" dirty="0" smtClean="0"/>
              <a:t>, MSC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Knochenmark</a:t>
            </a:r>
            <a:r>
              <a:rPr lang="hu-HU" dirty="0" smtClean="0"/>
              <a:t> </a:t>
            </a:r>
            <a:r>
              <a:rPr lang="hu-HU" dirty="0" err="1" smtClean="0"/>
              <a:t>isoliert</a:t>
            </a:r>
            <a:endParaRPr lang="hu-HU" dirty="0" smtClean="0"/>
          </a:p>
          <a:p>
            <a:r>
              <a:rPr lang="hu-HU" dirty="0" smtClean="0"/>
              <a:t>CD105</a:t>
            </a:r>
            <a:r>
              <a:rPr lang="hu-HU" baseline="30000" dirty="0" smtClean="0"/>
              <a:t>+</a:t>
            </a:r>
            <a:r>
              <a:rPr lang="hu-HU" dirty="0" smtClean="0"/>
              <a:t>; CD73</a:t>
            </a:r>
            <a:r>
              <a:rPr lang="hu-HU" baseline="30000" dirty="0" smtClean="0"/>
              <a:t>+</a:t>
            </a:r>
            <a:r>
              <a:rPr lang="hu-HU" dirty="0" smtClean="0"/>
              <a:t>, CD90</a:t>
            </a:r>
            <a:r>
              <a:rPr lang="hu-HU" baseline="30000" dirty="0" smtClean="0"/>
              <a:t>+</a:t>
            </a:r>
            <a:r>
              <a:rPr lang="hu-HU" dirty="0" smtClean="0"/>
              <a:t>, </a:t>
            </a:r>
            <a:r>
              <a:rPr lang="hu-HU" dirty="0" err="1" smtClean="0"/>
              <a:t>aber</a:t>
            </a:r>
            <a:r>
              <a:rPr lang="hu-HU" dirty="0" smtClean="0"/>
              <a:t> CD34</a:t>
            </a:r>
            <a:r>
              <a:rPr lang="hu-HU" baseline="30000" dirty="0" smtClean="0"/>
              <a:t>-</a:t>
            </a:r>
            <a:r>
              <a:rPr lang="hu-HU" dirty="0" smtClean="0"/>
              <a:t>, CD45</a:t>
            </a:r>
            <a:r>
              <a:rPr lang="hu-HU" baseline="30000" dirty="0" smtClean="0"/>
              <a:t>-</a:t>
            </a:r>
            <a:r>
              <a:rPr lang="hu-HU" dirty="0" smtClean="0"/>
              <a:t>, MHC II</a:t>
            </a:r>
            <a:r>
              <a:rPr lang="hu-HU" baseline="30000" dirty="0" smtClean="0"/>
              <a:t>-</a:t>
            </a:r>
          </a:p>
          <a:p>
            <a:r>
              <a:rPr lang="hu-HU" dirty="0" err="1" smtClean="0"/>
              <a:t>multipotente</a:t>
            </a:r>
            <a:r>
              <a:rPr lang="hu-HU" dirty="0" smtClean="0"/>
              <a:t>: </a:t>
            </a:r>
            <a:r>
              <a:rPr lang="hu-HU" dirty="0" err="1" smtClean="0"/>
              <a:t>Adipozyten</a:t>
            </a:r>
            <a:r>
              <a:rPr lang="hu-HU" dirty="0" smtClean="0"/>
              <a:t>, Chondrozyten, Osteoblasten</a:t>
            </a:r>
          </a:p>
          <a:p>
            <a:r>
              <a:rPr lang="hu-HU" dirty="0" err="1" smtClean="0"/>
              <a:t>Herzparameter</a:t>
            </a:r>
            <a:r>
              <a:rPr lang="hu-HU" dirty="0" smtClean="0"/>
              <a:t>: </a:t>
            </a:r>
            <a:r>
              <a:rPr lang="hu-HU" dirty="0" err="1" smtClean="0"/>
              <a:t>verbessert</a:t>
            </a:r>
            <a:r>
              <a:rPr lang="hu-HU" dirty="0" smtClean="0"/>
              <a:t> </a:t>
            </a:r>
            <a:r>
              <a:rPr lang="hu-HU" dirty="0" err="1" smtClean="0"/>
              <a:t>ohne</a:t>
            </a:r>
            <a:r>
              <a:rPr lang="hu-HU" dirty="0" smtClean="0"/>
              <a:t> </a:t>
            </a:r>
            <a:r>
              <a:rPr lang="hu-HU" dirty="0" err="1" smtClean="0"/>
              <a:t>höhere</a:t>
            </a:r>
            <a:r>
              <a:rPr lang="hu-HU" dirty="0" smtClean="0"/>
              <a:t> </a:t>
            </a:r>
            <a:r>
              <a:rPr lang="hu-HU" dirty="0" err="1" smtClean="0"/>
              <a:t>Stufe</a:t>
            </a:r>
            <a:r>
              <a:rPr lang="hu-HU" dirty="0" smtClean="0"/>
              <a:t> der </a:t>
            </a:r>
            <a:r>
              <a:rPr lang="hu-HU" dirty="0" err="1" smtClean="0"/>
              <a:t>Ansiedlung</a:t>
            </a:r>
            <a:r>
              <a:rPr lang="hu-HU" dirty="0" smtClean="0"/>
              <a:t> in der </a:t>
            </a:r>
            <a:r>
              <a:rPr lang="hu-HU" dirty="0" err="1" smtClean="0"/>
              <a:t>geschädigten</a:t>
            </a:r>
            <a:r>
              <a:rPr lang="hu-HU" dirty="0" smtClean="0"/>
              <a:t> </a:t>
            </a:r>
            <a:r>
              <a:rPr lang="hu-HU" dirty="0" err="1" smtClean="0"/>
              <a:t>Area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Differenzierung</a:t>
            </a:r>
            <a:r>
              <a:rPr lang="hu-HU" dirty="0" smtClean="0"/>
              <a:t> in </a:t>
            </a:r>
            <a:r>
              <a:rPr lang="hu-HU" dirty="0" err="1" smtClean="0"/>
              <a:t>Kardiomyozyten</a:t>
            </a:r>
            <a:endParaRPr lang="hu-HU" dirty="0" smtClean="0"/>
          </a:p>
          <a:p>
            <a:r>
              <a:rPr lang="hu-HU" dirty="0" smtClean="0"/>
              <a:t>in vivo: </a:t>
            </a:r>
            <a:r>
              <a:rPr lang="hu-HU" dirty="0" err="1" smtClean="0"/>
              <a:t>schwache</a:t>
            </a:r>
            <a:r>
              <a:rPr lang="hu-HU" dirty="0" smtClean="0"/>
              <a:t> </a:t>
            </a:r>
            <a:r>
              <a:rPr lang="hu-HU" dirty="0" err="1" smtClean="0"/>
              <a:t>Differenzierung</a:t>
            </a:r>
            <a:r>
              <a:rPr lang="hu-HU" dirty="0" smtClean="0"/>
              <a:t> in </a:t>
            </a:r>
            <a:r>
              <a:rPr lang="hu-HU" dirty="0" err="1" smtClean="0"/>
              <a:t>Kardiomyozyten</a:t>
            </a:r>
            <a:r>
              <a:rPr lang="hu-HU" dirty="0" smtClean="0"/>
              <a:t>; in vitro </a:t>
            </a:r>
            <a:r>
              <a:rPr lang="hu-HU" dirty="0" err="1" smtClean="0"/>
              <a:t>geht</a:t>
            </a:r>
            <a:r>
              <a:rPr lang="hu-HU" dirty="0" smtClean="0"/>
              <a:t> </a:t>
            </a:r>
            <a:r>
              <a:rPr lang="hu-HU" dirty="0" err="1" smtClean="0"/>
              <a:t>besser</a:t>
            </a:r>
            <a:r>
              <a:rPr lang="hu-HU" dirty="0" smtClean="0"/>
              <a:t> (</a:t>
            </a:r>
            <a:r>
              <a:rPr lang="hu-HU" dirty="0" err="1" smtClean="0"/>
              <a:t>Chemikalien</a:t>
            </a:r>
            <a:r>
              <a:rPr lang="hu-HU" dirty="0" smtClean="0"/>
              <a:t>, </a:t>
            </a:r>
            <a:r>
              <a:rPr lang="hu-HU" dirty="0" err="1" smtClean="0"/>
              <a:t>Kokulture</a:t>
            </a:r>
            <a:r>
              <a:rPr lang="hu-HU" dirty="0" smtClean="0"/>
              <a:t>); </a:t>
            </a:r>
            <a:r>
              <a:rPr lang="hu-HU" dirty="0" err="1" smtClean="0"/>
              <a:t>nicht</a:t>
            </a:r>
            <a:r>
              <a:rPr lang="hu-HU" dirty="0" smtClean="0"/>
              <a:t>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gleiche</a:t>
            </a:r>
            <a:r>
              <a:rPr lang="hu-HU" dirty="0" smtClean="0"/>
              <a:t> </a:t>
            </a:r>
            <a:r>
              <a:rPr lang="hu-HU" dirty="0" err="1" smtClean="0"/>
              <a:t>Zellen</a:t>
            </a:r>
            <a:r>
              <a:rPr lang="hu-HU" dirty="0" smtClean="0"/>
              <a:t> </a:t>
            </a:r>
            <a:r>
              <a:rPr lang="hu-HU" dirty="0" err="1" smtClean="0"/>
              <a:t>differenzieren</a:t>
            </a:r>
            <a:r>
              <a:rPr lang="hu-HU" dirty="0" smtClean="0"/>
              <a:t> </a:t>
            </a:r>
            <a:r>
              <a:rPr lang="hu-HU" dirty="0" err="1" smtClean="0"/>
              <a:t>sich</a:t>
            </a:r>
            <a:endParaRPr lang="hu-HU" dirty="0" smtClean="0"/>
          </a:p>
          <a:p>
            <a:r>
              <a:rPr lang="hu-HU" dirty="0" err="1" smtClean="0"/>
              <a:t>Sekretome</a:t>
            </a:r>
            <a:r>
              <a:rPr lang="hu-HU" dirty="0" smtClean="0"/>
              <a:t> der MSC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wichtig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5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56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multipotente</a:t>
            </a:r>
            <a:r>
              <a:rPr lang="hu-HU" b="1" dirty="0"/>
              <a:t>, </a:t>
            </a:r>
            <a:r>
              <a:rPr lang="hu-HU" b="1" dirty="0" err="1"/>
              <a:t>adulte</a:t>
            </a:r>
            <a:r>
              <a:rPr lang="hu-HU" b="1" dirty="0"/>
              <a:t> </a:t>
            </a:r>
            <a:r>
              <a:rPr lang="hu-HU" b="1" dirty="0" err="1"/>
              <a:t>Stammzellen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Ergebnisse</a:t>
            </a:r>
            <a:r>
              <a:rPr lang="hu-HU" dirty="0"/>
              <a:t> von </a:t>
            </a:r>
            <a:r>
              <a:rPr lang="hu-HU" dirty="0" err="1"/>
              <a:t>Phase</a:t>
            </a:r>
            <a:r>
              <a:rPr lang="hu-HU" dirty="0"/>
              <a:t> I: </a:t>
            </a:r>
          </a:p>
          <a:p>
            <a:r>
              <a:rPr lang="hu-HU" dirty="0"/>
              <a:t>10% </a:t>
            </a:r>
            <a:r>
              <a:rPr lang="hu-HU" dirty="0" err="1"/>
              <a:t>Verbesserung</a:t>
            </a:r>
            <a:r>
              <a:rPr lang="hu-HU" dirty="0"/>
              <a:t> der </a:t>
            </a:r>
            <a:r>
              <a:rPr lang="hu-HU" dirty="0" err="1"/>
              <a:t>Herzfunktionen</a:t>
            </a:r>
            <a:r>
              <a:rPr lang="hu-HU" dirty="0"/>
              <a:t> mit CSC; </a:t>
            </a:r>
          </a:p>
          <a:p>
            <a:r>
              <a:rPr lang="hu-HU" dirty="0"/>
              <a:t>4-5% mit </a:t>
            </a:r>
            <a:r>
              <a:rPr lang="hu-HU" dirty="0" err="1"/>
              <a:t>anderen</a:t>
            </a:r>
            <a:r>
              <a:rPr lang="hu-HU" dirty="0"/>
              <a:t> </a:t>
            </a:r>
            <a:r>
              <a:rPr lang="hu-HU" dirty="0" err="1"/>
              <a:t>Stammzellen</a:t>
            </a:r>
            <a:r>
              <a:rPr lang="hu-HU" dirty="0"/>
              <a:t> (</a:t>
            </a:r>
            <a:r>
              <a:rPr lang="hu-HU" dirty="0" err="1"/>
              <a:t>nicht</a:t>
            </a:r>
            <a:r>
              <a:rPr lang="hu-HU" dirty="0"/>
              <a:t>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viel</a:t>
            </a:r>
            <a:r>
              <a:rPr lang="hu-HU" dirty="0"/>
              <a:t>…)</a:t>
            </a:r>
          </a:p>
          <a:p>
            <a:endParaRPr lang="hu-HU" dirty="0"/>
          </a:p>
          <a:p>
            <a:r>
              <a:rPr lang="hu-HU" dirty="0" err="1"/>
              <a:t>deswegen</a:t>
            </a:r>
            <a:r>
              <a:rPr lang="hu-HU" dirty="0"/>
              <a:t> sind </a:t>
            </a:r>
            <a:r>
              <a:rPr lang="hu-HU" dirty="0" err="1"/>
              <a:t>neue</a:t>
            </a:r>
            <a:r>
              <a:rPr lang="hu-HU" dirty="0"/>
              <a:t> </a:t>
            </a:r>
            <a:r>
              <a:rPr lang="hu-HU" dirty="0" err="1"/>
              <a:t>Wege</a:t>
            </a:r>
            <a:r>
              <a:rPr lang="hu-HU" dirty="0"/>
              <a:t> </a:t>
            </a:r>
            <a:r>
              <a:rPr lang="hu-HU" dirty="0" err="1"/>
              <a:t>zu</a:t>
            </a:r>
            <a:r>
              <a:rPr lang="hu-HU" dirty="0"/>
              <a:t> </a:t>
            </a:r>
            <a:r>
              <a:rPr lang="hu-HU" dirty="0" err="1"/>
              <a:t>suchen</a:t>
            </a:r>
            <a:r>
              <a:rPr lang="hu-HU" dirty="0"/>
              <a:t>: </a:t>
            </a:r>
            <a:r>
              <a:rPr lang="hu-HU" dirty="0" err="1"/>
              <a:t>Mikropartikeln</a:t>
            </a:r>
            <a:r>
              <a:rPr lang="hu-HU" dirty="0"/>
              <a:t>, </a:t>
            </a:r>
            <a:r>
              <a:rPr lang="hu-HU" dirty="0" err="1"/>
              <a:t>synthetische</a:t>
            </a:r>
            <a:r>
              <a:rPr lang="hu-HU" dirty="0"/>
              <a:t> </a:t>
            </a:r>
            <a:r>
              <a:rPr lang="hu-HU" dirty="0" err="1"/>
              <a:t>Stammzellen</a:t>
            </a:r>
            <a:r>
              <a:rPr lang="hu-HU" dirty="0"/>
              <a:t>, 3D </a:t>
            </a:r>
            <a:r>
              <a:rPr lang="hu-HU" dirty="0" err="1"/>
              <a:t>Gewebe</a:t>
            </a:r>
            <a:r>
              <a:rPr lang="hu-HU" dirty="0"/>
              <a:t>, </a:t>
            </a:r>
            <a:r>
              <a:rPr lang="hu-HU" dirty="0" err="1"/>
              <a:t>usw</a:t>
            </a:r>
            <a:r>
              <a:rPr lang="hu-HU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9" y="0"/>
            <a:ext cx="5433435" cy="6858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5536" y="6206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synthetische</a:t>
            </a:r>
            <a:r>
              <a:rPr lang="hu-HU" dirty="0"/>
              <a:t> </a:t>
            </a:r>
            <a:r>
              <a:rPr lang="hu-HU" dirty="0" err="1"/>
              <a:t>Stammzelle</a:t>
            </a:r>
            <a:r>
              <a:rPr lang="hu-HU" dirty="0"/>
              <a:t> </a:t>
            </a:r>
            <a:r>
              <a:rPr lang="hu-HU" dirty="0" err="1"/>
              <a:t>aus</a:t>
            </a:r>
            <a:r>
              <a:rPr lang="hu-HU" dirty="0"/>
              <a:t> MSC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035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Kardiale</a:t>
            </a:r>
            <a:r>
              <a:rPr lang="hu-HU" b="1" dirty="0" smtClean="0"/>
              <a:t> </a:t>
            </a:r>
            <a:r>
              <a:rPr lang="hu-HU" b="1" dirty="0" err="1" smtClean="0"/>
              <a:t>Stammzellen</a:t>
            </a:r>
            <a:r>
              <a:rPr lang="hu-HU" b="1" dirty="0" smtClean="0"/>
              <a:t>, CSC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CSC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Herzen</a:t>
            </a:r>
            <a:r>
              <a:rPr lang="hu-HU" dirty="0" smtClean="0"/>
              <a:t>: c-kit</a:t>
            </a:r>
            <a:r>
              <a:rPr lang="hu-HU" baseline="30000" dirty="0" smtClean="0"/>
              <a:t>+</a:t>
            </a:r>
            <a:r>
              <a:rPr lang="hu-HU" dirty="0" smtClean="0"/>
              <a:t> </a:t>
            </a:r>
            <a:r>
              <a:rPr lang="hu-HU" dirty="0" err="1" smtClean="0"/>
              <a:t>Zellen</a:t>
            </a:r>
            <a:r>
              <a:rPr lang="hu-HU" dirty="0" smtClean="0"/>
              <a:t> sind </a:t>
            </a:r>
            <a:r>
              <a:rPr lang="hu-HU" dirty="0" err="1" smtClean="0"/>
              <a:t>isolierbar</a:t>
            </a:r>
            <a:r>
              <a:rPr lang="hu-HU" dirty="0" smtClean="0"/>
              <a:t>; </a:t>
            </a:r>
            <a:r>
              <a:rPr lang="hu-HU" dirty="0" err="1" smtClean="0"/>
              <a:t>diese</a:t>
            </a:r>
            <a:r>
              <a:rPr lang="hu-HU" dirty="0" smtClean="0"/>
              <a:t> </a:t>
            </a:r>
            <a:r>
              <a:rPr lang="hu-HU" dirty="0" err="1" smtClean="0"/>
              <a:t>Zellen</a:t>
            </a:r>
            <a:r>
              <a:rPr lang="hu-HU" dirty="0" smtClean="0"/>
              <a:t> sind </a:t>
            </a:r>
            <a:r>
              <a:rPr lang="hu-HU" dirty="0" err="1" smtClean="0"/>
              <a:t>auch</a:t>
            </a:r>
            <a:r>
              <a:rPr lang="hu-HU" dirty="0" smtClean="0"/>
              <a:t> Sca-1</a:t>
            </a:r>
            <a:r>
              <a:rPr lang="hu-HU" baseline="30000" dirty="0" smtClean="0"/>
              <a:t>+</a:t>
            </a:r>
            <a:r>
              <a:rPr lang="hu-HU" dirty="0" smtClean="0"/>
              <a:t>; </a:t>
            </a:r>
            <a:r>
              <a:rPr lang="hu-HU" dirty="0" err="1" smtClean="0"/>
              <a:t>diesae</a:t>
            </a:r>
            <a:r>
              <a:rPr lang="hu-HU" dirty="0" smtClean="0"/>
              <a:t> </a:t>
            </a:r>
            <a:r>
              <a:rPr lang="hu-HU" dirty="0" err="1" smtClean="0"/>
              <a:t>Zellen</a:t>
            </a:r>
            <a:r>
              <a:rPr lang="hu-HU" dirty="0" smtClean="0"/>
              <a:t> sind </a:t>
            </a:r>
            <a:r>
              <a:rPr lang="hu-HU" dirty="0" err="1" smtClean="0"/>
              <a:t>auch</a:t>
            </a:r>
            <a:r>
              <a:rPr lang="hu-HU" dirty="0" smtClean="0"/>
              <a:t> </a:t>
            </a:r>
            <a:r>
              <a:rPr lang="hu-HU" dirty="0"/>
              <a:t>CD105</a:t>
            </a:r>
            <a:r>
              <a:rPr lang="hu-HU" baseline="30000" dirty="0" smtClean="0"/>
              <a:t>+</a:t>
            </a:r>
            <a:r>
              <a:rPr lang="hu-HU" dirty="0" smtClean="0"/>
              <a:t>, CD90</a:t>
            </a:r>
            <a:r>
              <a:rPr lang="hu-HU" baseline="30000" dirty="0"/>
              <a:t>+</a:t>
            </a:r>
            <a:r>
              <a:rPr lang="hu-HU" dirty="0"/>
              <a:t>, </a:t>
            </a:r>
            <a:r>
              <a:rPr lang="hu-HU" dirty="0" err="1"/>
              <a:t>aber</a:t>
            </a:r>
            <a:r>
              <a:rPr lang="hu-HU" dirty="0"/>
              <a:t> CD34</a:t>
            </a:r>
            <a:r>
              <a:rPr lang="hu-HU" baseline="30000" dirty="0"/>
              <a:t>-</a:t>
            </a:r>
            <a:r>
              <a:rPr lang="hu-HU" dirty="0"/>
              <a:t>, </a:t>
            </a:r>
            <a:r>
              <a:rPr lang="hu-HU" dirty="0" smtClean="0"/>
              <a:t>CD45</a:t>
            </a:r>
            <a:r>
              <a:rPr lang="hu-HU" baseline="30000" dirty="0" smtClean="0"/>
              <a:t>-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err="1" smtClean="0"/>
              <a:t>multipotente</a:t>
            </a:r>
            <a:r>
              <a:rPr lang="hu-HU" dirty="0" smtClean="0"/>
              <a:t> </a:t>
            </a:r>
            <a:r>
              <a:rPr lang="hu-HU" dirty="0" err="1" smtClean="0"/>
              <a:t>Stammzellen</a:t>
            </a:r>
            <a:r>
              <a:rPr lang="hu-HU" dirty="0" smtClean="0"/>
              <a:t>: </a:t>
            </a:r>
            <a:r>
              <a:rPr lang="hu-HU" dirty="0" err="1" smtClean="0"/>
              <a:t>Kardiomyozyten</a:t>
            </a:r>
            <a:r>
              <a:rPr lang="hu-HU" dirty="0" smtClean="0"/>
              <a:t>, </a:t>
            </a:r>
            <a:r>
              <a:rPr lang="hu-HU" dirty="0" err="1" smtClean="0"/>
              <a:t>glatte</a:t>
            </a:r>
            <a:r>
              <a:rPr lang="hu-HU" dirty="0" smtClean="0"/>
              <a:t> </a:t>
            </a:r>
            <a:r>
              <a:rPr lang="hu-HU" dirty="0" err="1" smtClean="0"/>
              <a:t>Muskelzellen</a:t>
            </a:r>
            <a:r>
              <a:rPr lang="hu-HU" dirty="0" smtClean="0"/>
              <a:t>, </a:t>
            </a:r>
            <a:r>
              <a:rPr lang="hu-HU" dirty="0" err="1" smtClean="0"/>
              <a:t>Endothelzellen</a:t>
            </a:r>
            <a:endParaRPr lang="hu-HU" dirty="0" smtClean="0"/>
          </a:p>
          <a:p>
            <a:r>
              <a:rPr lang="hu-HU" dirty="0" err="1" smtClean="0"/>
              <a:t>Vorkommen</a:t>
            </a:r>
            <a:r>
              <a:rPr lang="hu-HU" dirty="0" smtClean="0"/>
              <a:t>: </a:t>
            </a:r>
            <a:r>
              <a:rPr lang="hu-HU" dirty="0" err="1" smtClean="0"/>
              <a:t>Atria</a:t>
            </a:r>
            <a:r>
              <a:rPr lang="hu-HU" dirty="0" smtClean="0"/>
              <a:t>; </a:t>
            </a:r>
            <a:r>
              <a:rPr lang="hu-HU" dirty="0" err="1" smtClean="0"/>
              <a:t>Ventrikelspitze</a:t>
            </a:r>
            <a:endParaRPr lang="hu-HU" dirty="0" smtClean="0"/>
          </a:p>
          <a:p>
            <a:r>
              <a:rPr lang="hu-HU" dirty="0" err="1" smtClean="0"/>
              <a:t>Häufigkeit</a:t>
            </a:r>
            <a:r>
              <a:rPr lang="hu-HU" dirty="0" smtClean="0"/>
              <a:t>: 1: 10.000</a:t>
            </a:r>
          </a:p>
          <a:p>
            <a:r>
              <a:rPr lang="hu-HU" dirty="0" smtClean="0"/>
              <a:t>in vitro: </a:t>
            </a:r>
            <a:r>
              <a:rPr lang="hu-HU" dirty="0" err="1" smtClean="0"/>
              <a:t>leicht</a:t>
            </a:r>
            <a:r>
              <a:rPr lang="hu-HU" dirty="0" smtClean="0"/>
              <a:t> </a:t>
            </a:r>
            <a:r>
              <a:rPr lang="hu-HU" dirty="0" err="1" smtClean="0"/>
              <a:t>zu</a:t>
            </a:r>
            <a:r>
              <a:rPr lang="hu-HU" dirty="0" smtClean="0"/>
              <a:t> </a:t>
            </a:r>
            <a:r>
              <a:rPr lang="hu-HU" dirty="0" err="1" smtClean="0"/>
              <a:t>züchten</a:t>
            </a:r>
            <a:r>
              <a:rPr lang="hu-HU" dirty="0" smtClean="0"/>
              <a:t>, </a:t>
            </a:r>
            <a:r>
              <a:rPr lang="hu-HU" dirty="0" err="1" smtClean="0"/>
              <a:t>ohne</a:t>
            </a:r>
            <a:r>
              <a:rPr lang="hu-HU" dirty="0" smtClean="0"/>
              <a:t> </a:t>
            </a:r>
            <a:r>
              <a:rPr lang="hu-HU" dirty="0" err="1" smtClean="0"/>
              <a:t>Differenzierung</a:t>
            </a:r>
            <a:r>
              <a:rPr lang="hu-HU" dirty="0" smtClean="0"/>
              <a:t> (</a:t>
            </a:r>
            <a:r>
              <a:rPr lang="hu-HU" dirty="0" err="1" smtClean="0"/>
              <a:t>stabiler</a:t>
            </a:r>
            <a:r>
              <a:rPr lang="hu-HU" dirty="0" smtClean="0"/>
              <a:t> </a:t>
            </a:r>
            <a:r>
              <a:rPr lang="hu-HU" dirty="0" err="1" smtClean="0"/>
              <a:t>Stammzellphänotyp</a:t>
            </a:r>
            <a:r>
              <a:rPr lang="hu-HU" dirty="0" smtClean="0"/>
              <a:t>); </a:t>
            </a:r>
            <a:r>
              <a:rPr lang="hu-HU" dirty="0" err="1" smtClean="0"/>
              <a:t>ohne</a:t>
            </a:r>
            <a:r>
              <a:rPr lang="hu-HU" dirty="0" smtClean="0"/>
              <a:t> </a:t>
            </a:r>
            <a:r>
              <a:rPr lang="hu-HU" dirty="0" err="1" smtClean="0"/>
              <a:t>Veralterung</a:t>
            </a:r>
            <a:r>
              <a:rPr lang="hu-HU" dirty="0" smtClean="0"/>
              <a:t>; </a:t>
            </a:r>
            <a:r>
              <a:rPr lang="hu-HU" dirty="0" err="1" smtClean="0"/>
              <a:t>leicht</a:t>
            </a:r>
            <a:r>
              <a:rPr lang="hu-HU" dirty="0" smtClean="0"/>
              <a:t> </a:t>
            </a:r>
            <a:r>
              <a:rPr lang="hu-HU" dirty="0" err="1" smtClean="0"/>
              <a:t>zu</a:t>
            </a:r>
            <a:r>
              <a:rPr lang="hu-HU" dirty="0" smtClean="0"/>
              <a:t> </a:t>
            </a:r>
            <a:r>
              <a:rPr lang="hu-HU" dirty="0" err="1" smtClean="0"/>
              <a:t>Differenzieren</a:t>
            </a:r>
            <a:endParaRPr lang="hu-HU" dirty="0" smtClean="0"/>
          </a:p>
          <a:p>
            <a:r>
              <a:rPr lang="hu-HU" dirty="0" err="1" smtClean="0"/>
              <a:t>klinische</a:t>
            </a:r>
            <a:r>
              <a:rPr lang="hu-HU" dirty="0" smtClean="0"/>
              <a:t> </a:t>
            </a:r>
            <a:r>
              <a:rPr lang="hu-HU" dirty="0" err="1" smtClean="0"/>
              <a:t>Prüfungen</a:t>
            </a:r>
            <a:r>
              <a:rPr lang="hu-HU" dirty="0" smtClean="0"/>
              <a:t>: Scipio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50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Herzregeneration</a:t>
            </a:r>
            <a:r>
              <a:rPr lang="hu-HU" b="1" dirty="0"/>
              <a:t> – </a:t>
            </a:r>
            <a:r>
              <a:rPr lang="hu-HU" b="1" dirty="0" err="1"/>
              <a:t>Gibt</a:t>
            </a:r>
            <a:r>
              <a:rPr lang="hu-HU" b="1" dirty="0"/>
              <a:t> es in </a:t>
            </a:r>
            <a:r>
              <a:rPr lang="hu-HU" b="1" dirty="0" err="1"/>
              <a:t>Gesunden</a:t>
            </a:r>
            <a:r>
              <a:rPr lang="hu-HU" b="1" dirty="0"/>
              <a:t>?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Nach</a:t>
            </a:r>
            <a:r>
              <a:rPr lang="hu-HU" dirty="0"/>
              <a:t> </a:t>
            </a:r>
            <a:r>
              <a:rPr lang="hu-HU" dirty="0" err="1"/>
              <a:t>neueren</a:t>
            </a:r>
            <a:r>
              <a:rPr lang="hu-HU" dirty="0"/>
              <a:t> </a:t>
            </a:r>
            <a:r>
              <a:rPr lang="hu-HU" dirty="0" err="1"/>
              <a:t>Ergebnissen</a:t>
            </a:r>
            <a:r>
              <a:rPr lang="hu-HU" dirty="0"/>
              <a:t>: es </a:t>
            </a:r>
            <a:r>
              <a:rPr lang="hu-HU" dirty="0" err="1"/>
              <a:t>gibt</a:t>
            </a:r>
            <a:r>
              <a:rPr lang="hu-HU" dirty="0"/>
              <a:t>, aber mit </a:t>
            </a:r>
            <a:r>
              <a:rPr lang="hu-HU" dirty="0" err="1"/>
              <a:t>ganz</a:t>
            </a:r>
            <a:r>
              <a:rPr lang="hu-HU" dirty="0"/>
              <a:t> </a:t>
            </a:r>
            <a:r>
              <a:rPr lang="hu-HU" dirty="0" err="1"/>
              <a:t>kleiner</a:t>
            </a:r>
            <a:r>
              <a:rPr lang="hu-HU" dirty="0"/>
              <a:t> </a:t>
            </a:r>
            <a:r>
              <a:rPr lang="hu-HU" dirty="0" err="1"/>
              <a:t>Rate</a:t>
            </a:r>
            <a:endParaRPr lang="hu-HU" dirty="0"/>
          </a:p>
          <a:p>
            <a:r>
              <a:rPr lang="hu-HU" dirty="0"/>
              <a:t>20 LJ: 1% pro </a:t>
            </a:r>
            <a:r>
              <a:rPr lang="hu-HU" dirty="0" err="1"/>
              <a:t>Jahr</a:t>
            </a:r>
            <a:r>
              <a:rPr lang="hu-HU" dirty="0"/>
              <a:t>; 70LJ: 0,4% pro </a:t>
            </a:r>
            <a:r>
              <a:rPr lang="hu-HU" dirty="0" err="1"/>
              <a:t>Jahr</a:t>
            </a:r>
            <a:endParaRPr lang="hu-HU" dirty="0"/>
          </a:p>
          <a:p>
            <a:r>
              <a:rPr lang="hu-HU" dirty="0" err="1"/>
              <a:t>ohne</a:t>
            </a:r>
            <a:r>
              <a:rPr lang="hu-HU" dirty="0"/>
              <a:t> </a:t>
            </a:r>
            <a:r>
              <a:rPr lang="hu-HU" dirty="0" err="1"/>
              <a:t>Herzkrankheiten</a:t>
            </a:r>
            <a:r>
              <a:rPr lang="hu-HU" dirty="0"/>
              <a:t>: </a:t>
            </a:r>
            <a:r>
              <a:rPr lang="hu-HU" dirty="0" err="1"/>
              <a:t>Überlastung</a:t>
            </a:r>
            <a:r>
              <a:rPr lang="hu-HU" dirty="0"/>
              <a:t>, </a:t>
            </a:r>
            <a:r>
              <a:rPr lang="hu-HU" dirty="0" err="1"/>
              <a:t>Altwerden</a:t>
            </a:r>
            <a:r>
              <a:rPr lang="hu-HU" dirty="0"/>
              <a:t>: 20 Million </a:t>
            </a:r>
            <a:r>
              <a:rPr lang="hu-HU" dirty="0" err="1"/>
              <a:t>Herzmuskelzellen</a:t>
            </a:r>
            <a:r>
              <a:rPr lang="hu-HU" dirty="0"/>
              <a:t> </a:t>
            </a:r>
            <a:r>
              <a:rPr lang="hu-HU" dirty="0" err="1"/>
              <a:t>gehen</a:t>
            </a:r>
            <a:r>
              <a:rPr lang="hu-HU" dirty="0"/>
              <a:t> </a:t>
            </a:r>
            <a:r>
              <a:rPr lang="hu-HU" dirty="0" err="1"/>
              <a:t>zugrunde</a:t>
            </a:r>
            <a:r>
              <a:rPr lang="hu-HU" dirty="0"/>
              <a:t> pro </a:t>
            </a:r>
            <a:r>
              <a:rPr lang="hu-HU" dirty="0" err="1"/>
              <a:t>Jahr</a:t>
            </a:r>
            <a:endParaRPr lang="hu-HU" dirty="0"/>
          </a:p>
          <a:p>
            <a:r>
              <a:rPr lang="hu-HU" dirty="0" err="1"/>
              <a:t>Myokardiale</a:t>
            </a:r>
            <a:r>
              <a:rPr lang="hu-HU" dirty="0"/>
              <a:t> </a:t>
            </a:r>
            <a:r>
              <a:rPr lang="hu-HU" dirty="0" err="1"/>
              <a:t>Infarkt</a:t>
            </a:r>
            <a:r>
              <a:rPr lang="hu-HU" dirty="0"/>
              <a:t>: 1-2 </a:t>
            </a:r>
            <a:r>
              <a:rPr lang="hu-HU" dirty="0" err="1"/>
              <a:t>Milliarden</a:t>
            </a:r>
            <a:endParaRPr lang="hu-HU" dirty="0"/>
          </a:p>
          <a:p>
            <a:r>
              <a:rPr lang="hu-HU" dirty="0" err="1"/>
              <a:t>linker</a:t>
            </a:r>
            <a:r>
              <a:rPr lang="hu-HU" dirty="0"/>
              <a:t> </a:t>
            </a:r>
            <a:r>
              <a:rPr lang="hu-HU" dirty="0" err="1"/>
              <a:t>Kammer</a:t>
            </a:r>
            <a:r>
              <a:rPr lang="hu-HU" dirty="0"/>
              <a:t> </a:t>
            </a:r>
            <a:r>
              <a:rPr lang="hu-HU" dirty="0" err="1"/>
              <a:t>besitzt</a:t>
            </a:r>
            <a:r>
              <a:rPr lang="hu-HU" dirty="0"/>
              <a:t>: 2-4 </a:t>
            </a:r>
            <a:r>
              <a:rPr lang="hu-HU" dirty="0" err="1"/>
              <a:t>Milliarden</a:t>
            </a:r>
            <a:r>
              <a:rPr lang="hu-HU" dirty="0"/>
              <a:t> </a:t>
            </a:r>
            <a:r>
              <a:rPr lang="hu-HU" dirty="0" err="1"/>
              <a:t>Kardiomyozyten</a:t>
            </a:r>
            <a:endParaRPr lang="hu-HU" dirty="0"/>
          </a:p>
          <a:p>
            <a:r>
              <a:rPr lang="hu-HU" dirty="0" err="1"/>
              <a:t>normale</a:t>
            </a:r>
            <a:r>
              <a:rPr lang="hu-HU" dirty="0"/>
              <a:t> </a:t>
            </a:r>
            <a:r>
              <a:rPr lang="hu-HU" dirty="0" err="1"/>
              <a:t>Regeneration</a:t>
            </a:r>
            <a:r>
              <a:rPr lang="hu-HU" dirty="0"/>
              <a:t> </a:t>
            </a:r>
            <a:r>
              <a:rPr lang="hu-HU" dirty="0" err="1"/>
              <a:t>schafft</a:t>
            </a:r>
            <a:r>
              <a:rPr lang="hu-HU" dirty="0"/>
              <a:t> es </a:t>
            </a:r>
            <a:r>
              <a:rPr lang="hu-HU" dirty="0" err="1"/>
              <a:t>nicht</a:t>
            </a:r>
            <a:r>
              <a:rPr lang="hu-HU" dirty="0"/>
              <a:t>, </a:t>
            </a:r>
            <a:r>
              <a:rPr lang="hu-HU" dirty="0" err="1"/>
              <a:t>eine</a:t>
            </a:r>
            <a:r>
              <a:rPr lang="hu-HU" dirty="0"/>
              <a:t> MI </a:t>
            </a:r>
            <a:r>
              <a:rPr lang="hu-HU" dirty="0" err="1"/>
              <a:t>zu</a:t>
            </a:r>
            <a:r>
              <a:rPr lang="hu-HU" dirty="0"/>
              <a:t> </a:t>
            </a:r>
            <a:r>
              <a:rPr lang="hu-HU" dirty="0" err="1"/>
              <a:t>heilen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53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73" y="0"/>
            <a:ext cx="6719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1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1" y="0"/>
            <a:ext cx="8586531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57291" y="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c-kit</a:t>
            </a:r>
          </a:p>
          <a:p>
            <a:r>
              <a:rPr lang="hu-H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Nkx2.5</a:t>
            </a:r>
            <a:endParaRPr lang="hu-H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75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96" y="1124744"/>
            <a:ext cx="6680000" cy="390666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43608" y="537321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Häufigkeit</a:t>
            </a:r>
            <a:r>
              <a:rPr lang="hu-HU" b="1" dirty="0" smtClean="0"/>
              <a:t> der </a:t>
            </a:r>
            <a:r>
              <a:rPr lang="hu-HU" b="1" dirty="0" err="1" smtClean="0"/>
              <a:t>CSCs</a:t>
            </a:r>
            <a:r>
              <a:rPr lang="hu-HU" b="1" dirty="0" smtClean="0"/>
              <a:t> in </a:t>
            </a:r>
            <a:r>
              <a:rPr lang="hu-HU" b="1" dirty="0" err="1" smtClean="0"/>
              <a:t>verschiedenen</a:t>
            </a:r>
            <a:r>
              <a:rPr lang="hu-HU" b="1" dirty="0" smtClean="0"/>
              <a:t> </a:t>
            </a:r>
            <a:r>
              <a:rPr lang="hu-HU" b="1" dirty="0" err="1" smtClean="0"/>
              <a:t>Herzregionen</a:t>
            </a:r>
            <a:r>
              <a:rPr lang="hu-HU" b="1" dirty="0" smtClean="0"/>
              <a:t> </a:t>
            </a:r>
          </a:p>
          <a:p>
            <a:pPr algn="ctr"/>
            <a:r>
              <a:rPr lang="hu-HU" b="1" dirty="0" smtClean="0"/>
              <a:t>(</a:t>
            </a:r>
            <a:r>
              <a:rPr lang="hu-HU" b="1" dirty="0" err="1" smtClean="0"/>
              <a:t>Maus</a:t>
            </a:r>
            <a:r>
              <a:rPr lang="hu-HU" b="1" dirty="0" smtClean="0"/>
              <a:t>; </a:t>
            </a:r>
            <a:r>
              <a:rPr lang="hu-HU" b="1" dirty="0" err="1" smtClean="0"/>
              <a:t>Lebensalter</a:t>
            </a:r>
            <a:r>
              <a:rPr lang="hu-HU" b="1" dirty="0" smtClean="0"/>
              <a:t> in </a:t>
            </a:r>
            <a:r>
              <a:rPr lang="hu-HU" b="1" dirty="0" err="1" smtClean="0"/>
              <a:t>Monaten</a:t>
            </a:r>
            <a:r>
              <a:rPr lang="hu-HU" b="1" dirty="0" smtClean="0"/>
              <a:t>); </a:t>
            </a:r>
            <a:r>
              <a:rPr lang="hu-HU" b="1" dirty="0" err="1" smtClean="0"/>
              <a:t>Base</a:t>
            </a:r>
            <a:r>
              <a:rPr lang="hu-HU" b="1" dirty="0" smtClean="0"/>
              <a:t>-MR (mid </a:t>
            </a:r>
            <a:r>
              <a:rPr lang="hu-HU" b="1" dirty="0" err="1" smtClean="0"/>
              <a:t>region</a:t>
            </a:r>
            <a:r>
              <a:rPr lang="hu-HU" b="1" dirty="0" smtClean="0"/>
              <a:t>) und </a:t>
            </a:r>
            <a:r>
              <a:rPr lang="hu-HU" b="1" dirty="0" err="1" smtClean="0"/>
              <a:t>Apex</a:t>
            </a:r>
            <a:r>
              <a:rPr lang="hu-HU" b="1" dirty="0" smtClean="0"/>
              <a:t>: </a:t>
            </a:r>
            <a:r>
              <a:rPr lang="hu-HU" b="1" dirty="0" err="1" smtClean="0"/>
              <a:t>Ventrikel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74918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Kardiospheren</a:t>
            </a:r>
            <a:r>
              <a:rPr lang="hu-HU" b="1" dirty="0" smtClean="0"/>
              <a:t> und CDC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Herzbiposie</a:t>
            </a:r>
            <a:r>
              <a:rPr lang="hu-HU" dirty="0" smtClean="0"/>
              <a:t>: in vitro </a:t>
            </a:r>
            <a:r>
              <a:rPr lang="hu-HU" dirty="0" err="1" smtClean="0"/>
              <a:t>Kultur</a:t>
            </a:r>
            <a:r>
              <a:rPr lang="hu-HU" dirty="0" smtClean="0"/>
              <a:t>: </a:t>
            </a:r>
            <a:r>
              <a:rPr lang="hu-HU" dirty="0" err="1" smtClean="0"/>
              <a:t>Kardiospheren</a:t>
            </a:r>
            <a:endParaRPr lang="hu-HU" dirty="0" smtClean="0"/>
          </a:p>
          <a:p>
            <a:r>
              <a:rPr lang="hu-HU" dirty="0" smtClean="0"/>
              <a:t>20-150 </a:t>
            </a:r>
            <a:r>
              <a:rPr lang="hu-HU" dirty="0" smtClean="0">
                <a:latin typeface="Symbol" panose="05050102010706020507" pitchFamily="18" charset="2"/>
              </a:rPr>
              <a:t>m</a:t>
            </a:r>
            <a:r>
              <a:rPr lang="hu-HU" dirty="0" smtClean="0"/>
              <a:t>m </a:t>
            </a:r>
            <a:r>
              <a:rPr lang="hu-HU" dirty="0" err="1" smtClean="0"/>
              <a:t>Durchmesser</a:t>
            </a:r>
            <a:endParaRPr lang="hu-HU" dirty="0" smtClean="0"/>
          </a:p>
          <a:p>
            <a:r>
              <a:rPr lang="hu-HU" dirty="0" err="1" smtClean="0"/>
              <a:t>ganz</a:t>
            </a:r>
            <a:r>
              <a:rPr lang="hu-HU" dirty="0" smtClean="0"/>
              <a:t> innen: CSC; </a:t>
            </a:r>
            <a:r>
              <a:rPr lang="hu-HU" dirty="0" err="1" smtClean="0"/>
              <a:t>umgegeben</a:t>
            </a:r>
            <a:r>
              <a:rPr lang="hu-HU" dirty="0" smtClean="0"/>
              <a:t> von </a:t>
            </a:r>
            <a:r>
              <a:rPr lang="hu-HU" dirty="0" err="1" smtClean="0"/>
              <a:t>committed</a:t>
            </a:r>
            <a:r>
              <a:rPr lang="hu-HU" dirty="0" smtClean="0"/>
              <a:t> </a:t>
            </a:r>
            <a:r>
              <a:rPr lang="hu-HU" dirty="0" err="1" smtClean="0"/>
              <a:t>Zellen</a:t>
            </a:r>
            <a:r>
              <a:rPr lang="hu-HU" dirty="0" smtClean="0"/>
              <a:t> (</a:t>
            </a:r>
            <a:r>
              <a:rPr lang="hu-HU" dirty="0" err="1" smtClean="0"/>
              <a:t>Myofibroblasten</a:t>
            </a:r>
            <a:r>
              <a:rPr lang="hu-HU" dirty="0" smtClean="0"/>
              <a:t>); </a:t>
            </a:r>
            <a:r>
              <a:rPr lang="hu-HU" dirty="0" err="1" smtClean="0"/>
              <a:t>ganz</a:t>
            </a:r>
            <a:r>
              <a:rPr lang="hu-HU" dirty="0" smtClean="0"/>
              <a:t> </a:t>
            </a:r>
            <a:r>
              <a:rPr lang="hu-HU" dirty="0" err="1" smtClean="0"/>
              <a:t>außen</a:t>
            </a:r>
            <a:r>
              <a:rPr lang="hu-HU" dirty="0" smtClean="0"/>
              <a:t>: </a:t>
            </a:r>
            <a:r>
              <a:rPr lang="hu-HU" dirty="0" err="1" smtClean="0"/>
              <a:t>differenzierte</a:t>
            </a:r>
            <a:r>
              <a:rPr lang="hu-HU" dirty="0" smtClean="0"/>
              <a:t> </a:t>
            </a:r>
            <a:r>
              <a:rPr lang="hu-HU" dirty="0" err="1" smtClean="0"/>
              <a:t>Zellen</a:t>
            </a:r>
            <a:r>
              <a:rPr lang="hu-HU" dirty="0" smtClean="0"/>
              <a:t> (</a:t>
            </a:r>
            <a:r>
              <a:rPr lang="hu-HU" dirty="0" err="1" smtClean="0"/>
              <a:t>glatte</a:t>
            </a:r>
            <a:r>
              <a:rPr lang="hu-HU" dirty="0" smtClean="0"/>
              <a:t> </a:t>
            </a:r>
            <a:r>
              <a:rPr lang="hu-HU" dirty="0" err="1" smtClean="0"/>
              <a:t>Muskelzellen</a:t>
            </a:r>
            <a:r>
              <a:rPr lang="hu-HU" dirty="0" smtClean="0"/>
              <a:t>, </a:t>
            </a:r>
            <a:r>
              <a:rPr lang="hu-HU" dirty="0" err="1" smtClean="0"/>
              <a:t>Endothelzellen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weitere</a:t>
            </a:r>
            <a:r>
              <a:rPr lang="hu-HU" dirty="0" smtClean="0"/>
              <a:t> </a:t>
            </a:r>
            <a:r>
              <a:rPr lang="hu-HU" dirty="0" err="1" smtClean="0"/>
              <a:t>Züchtung</a:t>
            </a:r>
            <a:r>
              <a:rPr lang="hu-HU" dirty="0" smtClean="0"/>
              <a:t> von </a:t>
            </a:r>
            <a:r>
              <a:rPr lang="hu-HU" dirty="0" err="1" smtClean="0"/>
              <a:t>Kardiospheren</a:t>
            </a:r>
            <a:r>
              <a:rPr lang="hu-HU" dirty="0" smtClean="0"/>
              <a:t> </a:t>
            </a:r>
            <a:r>
              <a:rPr lang="hu-HU" dirty="0" err="1" smtClean="0"/>
              <a:t>ihre</a:t>
            </a:r>
            <a:r>
              <a:rPr lang="hu-HU" dirty="0" smtClean="0"/>
              <a:t> </a:t>
            </a:r>
            <a:r>
              <a:rPr lang="hu-HU" dirty="0" err="1" smtClean="0"/>
              <a:t>Stammzellen</a:t>
            </a:r>
            <a:r>
              <a:rPr lang="hu-HU" dirty="0" smtClean="0"/>
              <a:t> (CDC: </a:t>
            </a:r>
            <a:r>
              <a:rPr lang="hu-HU" dirty="0" err="1" smtClean="0"/>
              <a:t>cardiosphere-derived</a:t>
            </a:r>
            <a:r>
              <a:rPr lang="hu-HU" dirty="0" smtClean="0"/>
              <a:t> </a:t>
            </a:r>
            <a:r>
              <a:rPr lang="hu-HU" dirty="0" err="1" smtClean="0"/>
              <a:t>cells</a:t>
            </a:r>
            <a:r>
              <a:rPr lang="hu-HU" dirty="0" smtClean="0"/>
              <a:t>) </a:t>
            </a:r>
            <a:r>
              <a:rPr lang="hu-HU" dirty="0" err="1" smtClean="0"/>
              <a:t>vermehren</a:t>
            </a:r>
            <a:r>
              <a:rPr lang="hu-HU" dirty="0" smtClean="0"/>
              <a:t> </a:t>
            </a:r>
            <a:r>
              <a:rPr lang="hu-HU" dirty="0" err="1" smtClean="0"/>
              <a:t>sich</a:t>
            </a:r>
            <a:endParaRPr lang="hu-HU" dirty="0" smtClean="0"/>
          </a:p>
          <a:p>
            <a:r>
              <a:rPr lang="hu-HU" dirty="0" err="1" smtClean="0"/>
              <a:t>klinische</a:t>
            </a:r>
            <a:r>
              <a:rPr lang="hu-HU" dirty="0" smtClean="0"/>
              <a:t> </a:t>
            </a:r>
            <a:r>
              <a:rPr lang="hu-HU" dirty="0" err="1" smtClean="0"/>
              <a:t>Prüfungen</a:t>
            </a:r>
            <a:r>
              <a:rPr lang="hu-HU" dirty="0" smtClean="0"/>
              <a:t> (</a:t>
            </a:r>
            <a:r>
              <a:rPr lang="hu-HU" dirty="0" err="1" smtClean="0"/>
              <a:t>Carduceus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1407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656"/>
            <a:ext cx="9144000" cy="467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55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0398"/>
            <a:ext cx="9144000" cy="28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83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557"/>
            <a:ext cx="9144000" cy="358288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71600" y="34964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CSC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132218" y="2937301"/>
            <a:ext cx="8856984" cy="86409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132218" y="3841997"/>
            <a:ext cx="8856984" cy="74172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971600" y="425881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CDC</a:t>
            </a:r>
            <a:endParaRPr lang="hu-H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/>
              <a:t>Verbesserung</a:t>
            </a:r>
            <a:r>
              <a:rPr lang="hu-HU" b="1" dirty="0"/>
              <a:t> der </a:t>
            </a:r>
            <a:r>
              <a:rPr lang="hu-HU" b="1" dirty="0" err="1"/>
              <a:t>Stammzellentechnik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den </a:t>
            </a:r>
            <a:r>
              <a:rPr lang="hu-HU" dirty="0" err="1"/>
              <a:t>Zelltyp</a:t>
            </a:r>
            <a:r>
              <a:rPr lang="hu-HU" dirty="0"/>
              <a:t> </a:t>
            </a:r>
            <a:r>
              <a:rPr lang="hu-HU" dirty="0" err="1"/>
              <a:t>auswählen</a:t>
            </a:r>
            <a:endParaRPr lang="hu-HU" dirty="0"/>
          </a:p>
          <a:p>
            <a:r>
              <a:rPr lang="hu-HU" dirty="0" err="1"/>
              <a:t>Zustellung</a:t>
            </a:r>
            <a:r>
              <a:rPr lang="hu-HU" dirty="0"/>
              <a:t> der </a:t>
            </a:r>
            <a:r>
              <a:rPr lang="hu-HU" dirty="0" err="1"/>
              <a:t>Stammzellen</a:t>
            </a:r>
            <a:endParaRPr lang="hu-HU" dirty="0"/>
          </a:p>
          <a:p>
            <a:r>
              <a:rPr lang="hu-HU" dirty="0" err="1"/>
              <a:t>nicht-genetische</a:t>
            </a:r>
            <a:r>
              <a:rPr lang="hu-HU" dirty="0"/>
              <a:t> </a:t>
            </a:r>
            <a:r>
              <a:rPr lang="hu-HU" dirty="0" err="1"/>
              <a:t>Erhöhung</a:t>
            </a:r>
            <a:r>
              <a:rPr lang="hu-HU" dirty="0"/>
              <a:t> der </a:t>
            </a:r>
            <a:r>
              <a:rPr lang="hu-HU" dirty="0" err="1"/>
              <a:t>Effektivität</a:t>
            </a:r>
            <a:endParaRPr lang="hu-HU" dirty="0"/>
          </a:p>
          <a:p>
            <a:r>
              <a:rPr lang="hu-HU" dirty="0" err="1"/>
              <a:t>genetische</a:t>
            </a:r>
            <a:r>
              <a:rPr lang="hu-HU" dirty="0"/>
              <a:t> </a:t>
            </a:r>
            <a:r>
              <a:rPr lang="hu-HU" dirty="0" err="1"/>
              <a:t>Erhöhung</a:t>
            </a:r>
            <a:r>
              <a:rPr lang="hu-HU" dirty="0"/>
              <a:t> der </a:t>
            </a:r>
            <a:r>
              <a:rPr lang="hu-HU" dirty="0" err="1"/>
              <a:t>Effektivität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201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Zelltyp</a:t>
            </a:r>
            <a:r>
              <a:rPr lang="hu-HU" b="1" dirty="0"/>
              <a:t> </a:t>
            </a:r>
            <a:r>
              <a:rPr lang="hu-HU" b="1" dirty="0" err="1"/>
              <a:t>auszuwählen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Zellreinigung</a:t>
            </a:r>
            <a:r>
              <a:rPr lang="hu-HU" dirty="0"/>
              <a:t>: </a:t>
            </a:r>
            <a:r>
              <a:rPr lang="hu-HU" dirty="0" err="1"/>
              <a:t>mehr</a:t>
            </a:r>
            <a:r>
              <a:rPr lang="hu-HU" dirty="0"/>
              <a:t> </a:t>
            </a:r>
            <a:r>
              <a:rPr lang="hu-HU" dirty="0" err="1"/>
              <a:t>konsistente</a:t>
            </a:r>
            <a:r>
              <a:rPr lang="hu-HU" dirty="0"/>
              <a:t> </a:t>
            </a:r>
            <a:r>
              <a:rPr lang="hu-HU" dirty="0" err="1"/>
              <a:t>Ergebnisse</a:t>
            </a:r>
            <a:endParaRPr lang="hu-HU" dirty="0"/>
          </a:p>
          <a:p>
            <a:r>
              <a:rPr lang="hu-HU" dirty="0"/>
              <a:t>ESCV </a:t>
            </a:r>
            <a:r>
              <a:rPr lang="hu-HU" dirty="0" err="1"/>
              <a:t>oder</a:t>
            </a:r>
            <a:r>
              <a:rPr lang="hu-HU" dirty="0"/>
              <a:t> </a:t>
            </a:r>
            <a:r>
              <a:rPr lang="hu-HU" dirty="0" err="1"/>
              <a:t>iPSC</a:t>
            </a:r>
            <a:r>
              <a:rPr lang="hu-HU" dirty="0"/>
              <a:t>: </a:t>
            </a:r>
            <a:r>
              <a:rPr lang="hu-HU" dirty="0" err="1"/>
              <a:t>unerlässlich</a:t>
            </a:r>
            <a:r>
              <a:rPr lang="hu-HU" dirty="0"/>
              <a:t>, </a:t>
            </a:r>
            <a:r>
              <a:rPr lang="hu-HU" dirty="0" err="1"/>
              <a:t>differenzierte</a:t>
            </a:r>
            <a:r>
              <a:rPr lang="hu-HU" dirty="0"/>
              <a:t> </a:t>
            </a:r>
            <a:r>
              <a:rPr lang="hu-HU" dirty="0" err="1"/>
              <a:t>Abkömmlinge</a:t>
            </a:r>
            <a:r>
              <a:rPr lang="hu-HU" dirty="0"/>
              <a:t> </a:t>
            </a:r>
            <a:r>
              <a:rPr lang="hu-HU" dirty="0" err="1"/>
              <a:t>zu</a:t>
            </a:r>
            <a:r>
              <a:rPr lang="hu-HU" dirty="0"/>
              <a:t> </a:t>
            </a:r>
            <a:r>
              <a:rPr lang="hu-HU" dirty="0" err="1"/>
              <a:t>sortieren</a:t>
            </a:r>
            <a:r>
              <a:rPr lang="hu-HU" dirty="0"/>
              <a:t>!</a:t>
            </a:r>
          </a:p>
          <a:p>
            <a:r>
              <a:rPr lang="hu-HU" dirty="0"/>
              <a:t>FACS, </a:t>
            </a:r>
            <a:r>
              <a:rPr lang="hu-HU" dirty="0" err="1"/>
              <a:t>magnetisches</a:t>
            </a:r>
            <a:r>
              <a:rPr lang="hu-HU" dirty="0"/>
              <a:t> </a:t>
            </a:r>
            <a:r>
              <a:rPr lang="hu-HU" dirty="0" err="1"/>
              <a:t>Perlchen</a:t>
            </a:r>
            <a:r>
              <a:rPr lang="hu-HU" dirty="0"/>
              <a:t> mit </a:t>
            </a:r>
            <a:r>
              <a:rPr lang="hu-HU" dirty="0" err="1"/>
              <a:t>monoklonale</a:t>
            </a:r>
            <a:r>
              <a:rPr lang="hu-HU" dirty="0"/>
              <a:t> AK</a:t>
            </a:r>
          </a:p>
          <a:p>
            <a:r>
              <a:rPr lang="hu-HU" dirty="0"/>
              <a:t>(90-99!% </a:t>
            </a:r>
            <a:r>
              <a:rPr lang="hu-HU" dirty="0" err="1"/>
              <a:t>Reinigung</a:t>
            </a:r>
            <a:r>
              <a:rPr lang="hu-HU" dirty="0"/>
              <a:t>, </a:t>
            </a:r>
            <a:r>
              <a:rPr lang="hu-HU" dirty="0" err="1"/>
              <a:t>d.h</a:t>
            </a:r>
            <a:r>
              <a:rPr lang="hu-HU" dirty="0"/>
              <a:t>. </a:t>
            </a:r>
            <a:r>
              <a:rPr lang="hu-HU" dirty="0" err="1"/>
              <a:t>uniforme</a:t>
            </a:r>
            <a:r>
              <a:rPr lang="hu-HU" dirty="0"/>
              <a:t> </a:t>
            </a:r>
            <a:r>
              <a:rPr lang="hu-HU" dirty="0" err="1"/>
              <a:t>Zellpopulation</a:t>
            </a:r>
            <a:r>
              <a:rPr lang="hu-HU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7950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67" y="12099"/>
            <a:ext cx="3921899" cy="68388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8367" cy="98072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39552" y="170080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Knchenmarkszellen</a:t>
            </a:r>
            <a:r>
              <a:rPr lang="hu-HU" dirty="0"/>
              <a:t>: </a:t>
            </a:r>
            <a:r>
              <a:rPr lang="hu-HU" dirty="0" err="1"/>
              <a:t>ohne</a:t>
            </a:r>
            <a:r>
              <a:rPr lang="hu-HU" dirty="0"/>
              <a:t> </a:t>
            </a:r>
            <a:r>
              <a:rPr lang="hu-HU" dirty="0" err="1"/>
              <a:t>Erythrozyten</a:t>
            </a:r>
            <a:r>
              <a:rPr lang="hu-HU" dirty="0"/>
              <a:t>, und </a:t>
            </a:r>
            <a:r>
              <a:rPr lang="hu-HU" dirty="0" err="1"/>
              <a:t>Blutplättchen</a:t>
            </a:r>
            <a:r>
              <a:rPr lang="hu-HU" dirty="0"/>
              <a:t>; </a:t>
            </a:r>
            <a:r>
              <a:rPr lang="hu-HU" dirty="0" err="1"/>
              <a:t>keinerleie</a:t>
            </a:r>
            <a:r>
              <a:rPr lang="hu-HU" dirty="0"/>
              <a:t> </a:t>
            </a:r>
            <a:r>
              <a:rPr lang="hu-HU" dirty="0" err="1"/>
              <a:t>Anreicherung</a:t>
            </a:r>
            <a:r>
              <a:rPr lang="hu-HU" dirty="0"/>
              <a:t> </a:t>
            </a:r>
            <a:r>
              <a:rPr lang="hu-HU" dirty="0" err="1"/>
              <a:t>für</a:t>
            </a:r>
            <a:r>
              <a:rPr lang="hu-HU" dirty="0"/>
              <a:t> </a:t>
            </a:r>
            <a:r>
              <a:rPr lang="hu-HU" dirty="0" err="1"/>
              <a:t>Stammzellen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79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Prävention</a:t>
            </a:r>
            <a:r>
              <a:rPr lang="hu-HU" dirty="0"/>
              <a:t> von und </a:t>
            </a:r>
            <a:r>
              <a:rPr lang="hu-HU" dirty="0" err="1"/>
              <a:t>Regeneration</a:t>
            </a:r>
            <a:r>
              <a:rPr lang="de-DE" dirty="0"/>
              <a:t> </a:t>
            </a:r>
            <a:r>
              <a:rPr lang="hu-HU" dirty="0" err="1"/>
              <a:t>nach</a:t>
            </a:r>
            <a:r>
              <a:rPr lang="de-DE" dirty="0"/>
              <a:t> MI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Arzneimittel</a:t>
            </a:r>
            <a:r>
              <a:rPr lang="hu-HU" dirty="0"/>
              <a:t>, </a:t>
            </a:r>
            <a:r>
              <a:rPr lang="hu-HU" dirty="0" err="1"/>
              <a:t>Chirurgie</a:t>
            </a:r>
            <a:r>
              <a:rPr lang="hu-HU" dirty="0"/>
              <a:t>: </a:t>
            </a:r>
            <a:r>
              <a:rPr lang="hu-HU" dirty="0" err="1"/>
              <a:t>nur</a:t>
            </a:r>
            <a:r>
              <a:rPr lang="hu-HU" dirty="0"/>
              <a:t> </a:t>
            </a:r>
            <a:r>
              <a:rPr lang="hu-HU" dirty="0" err="1"/>
              <a:t>palliativ</a:t>
            </a:r>
            <a:r>
              <a:rPr lang="hu-HU" dirty="0"/>
              <a:t> (</a:t>
            </a:r>
            <a:r>
              <a:rPr lang="hu-HU" dirty="0" err="1"/>
              <a:t>keine</a:t>
            </a:r>
            <a:r>
              <a:rPr lang="hu-HU" dirty="0"/>
              <a:t> </a:t>
            </a:r>
            <a:r>
              <a:rPr lang="hu-HU" dirty="0" err="1"/>
              <a:t>Prävention</a:t>
            </a:r>
            <a:r>
              <a:rPr lang="hu-HU" dirty="0"/>
              <a:t>, </a:t>
            </a:r>
            <a:r>
              <a:rPr lang="hu-HU" dirty="0" err="1"/>
              <a:t>keine</a:t>
            </a:r>
            <a:r>
              <a:rPr lang="hu-HU" dirty="0"/>
              <a:t> </a:t>
            </a:r>
            <a:r>
              <a:rPr lang="hu-HU" dirty="0" err="1"/>
              <a:t>Regeneration</a:t>
            </a:r>
            <a:r>
              <a:rPr lang="hu-HU" dirty="0"/>
              <a:t>)</a:t>
            </a:r>
          </a:p>
          <a:p>
            <a:r>
              <a:rPr lang="hu-HU" dirty="0" err="1"/>
              <a:t>Stammzelltherapie</a:t>
            </a:r>
            <a:r>
              <a:rPr lang="hu-HU" dirty="0"/>
              <a:t> mit </a:t>
            </a:r>
            <a:r>
              <a:rPr lang="hu-HU" dirty="0" err="1"/>
              <a:t>oder</a:t>
            </a:r>
            <a:r>
              <a:rPr lang="hu-HU" dirty="0"/>
              <a:t> </a:t>
            </a:r>
            <a:r>
              <a:rPr lang="hu-HU" dirty="0" err="1"/>
              <a:t>ohne</a:t>
            </a:r>
            <a:r>
              <a:rPr lang="hu-HU" dirty="0"/>
              <a:t> </a:t>
            </a:r>
            <a:r>
              <a:rPr lang="hu-HU" dirty="0" err="1"/>
              <a:t>Gentherapie</a:t>
            </a:r>
            <a:r>
              <a:rPr lang="hu-HU" dirty="0"/>
              <a:t>: </a:t>
            </a:r>
            <a:r>
              <a:rPr lang="hu-HU" dirty="0" err="1"/>
              <a:t>vielversprechend</a:t>
            </a:r>
            <a:r>
              <a:rPr lang="hu-HU" dirty="0"/>
              <a:t>; </a:t>
            </a:r>
            <a:r>
              <a:rPr lang="hu-HU" dirty="0" err="1"/>
              <a:t>Stammzellen</a:t>
            </a:r>
            <a:r>
              <a:rPr lang="hu-HU" dirty="0"/>
              <a:t> </a:t>
            </a:r>
            <a:r>
              <a:rPr lang="hu-HU" dirty="0" err="1"/>
              <a:t>oder</a:t>
            </a:r>
            <a:r>
              <a:rPr lang="hu-HU" dirty="0"/>
              <a:t> </a:t>
            </a:r>
            <a:r>
              <a:rPr lang="hu-HU" dirty="0" err="1"/>
              <a:t>sogar</a:t>
            </a:r>
            <a:r>
              <a:rPr lang="hu-HU" dirty="0"/>
              <a:t> in vitro </a:t>
            </a:r>
            <a:r>
              <a:rPr lang="hu-HU" dirty="0" err="1"/>
              <a:t>differenzierte</a:t>
            </a:r>
            <a:r>
              <a:rPr lang="hu-HU" dirty="0"/>
              <a:t> </a:t>
            </a:r>
            <a:r>
              <a:rPr lang="hu-HU" dirty="0" err="1"/>
              <a:t>Kardiomyozyten</a:t>
            </a:r>
            <a:r>
              <a:rPr lang="hu-HU" dirty="0"/>
              <a:t> in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geschädigte</a:t>
            </a:r>
            <a:r>
              <a:rPr lang="hu-HU" dirty="0"/>
              <a:t> </a:t>
            </a:r>
            <a:r>
              <a:rPr lang="hu-HU" dirty="0" err="1"/>
              <a:t>region</a:t>
            </a:r>
            <a:r>
              <a:rPr lang="hu-HU" dirty="0"/>
              <a:t> </a:t>
            </a:r>
            <a:r>
              <a:rPr lang="hu-HU" dirty="0" err="1"/>
              <a:t>zu</a:t>
            </a:r>
            <a:r>
              <a:rPr lang="hu-HU" dirty="0"/>
              <a:t> </a:t>
            </a:r>
            <a:r>
              <a:rPr lang="hu-HU" dirty="0" err="1"/>
              <a:t>injizieren</a:t>
            </a:r>
            <a:r>
              <a:rPr lang="hu-HU" dirty="0"/>
              <a:t>: </a:t>
            </a:r>
            <a:r>
              <a:rPr lang="hu-HU" dirty="0" err="1"/>
              <a:t>sie</a:t>
            </a:r>
            <a:r>
              <a:rPr lang="hu-HU" dirty="0"/>
              <a:t> </a:t>
            </a:r>
            <a:r>
              <a:rPr lang="hu-HU" dirty="0" err="1"/>
              <a:t>würden</a:t>
            </a:r>
            <a:r>
              <a:rPr lang="hu-HU" dirty="0"/>
              <a:t> </a:t>
            </a:r>
            <a:r>
              <a:rPr lang="hu-HU" dirty="0" err="1"/>
              <a:t>sich</a:t>
            </a:r>
            <a:r>
              <a:rPr lang="hu-HU" dirty="0"/>
              <a:t> in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Herzwand</a:t>
            </a:r>
            <a:r>
              <a:rPr lang="hu-HU" dirty="0"/>
              <a:t> </a:t>
            </a:r>
            <a:r>
              <a:rPr lang="hu-HU" dirty="0" err="1"/>
              <a:t>einbauen</a:t>
            </a:r>
            <a:r>
              <a:rPr lang="hu-HU" dirty="0"/>
              <a:t> und </a:t>
            </a:r>
            <a:r>
              <a:rPr lang="hu-HU" dirty="0" err="1"/>
              <a:t>als</a:t>
            </a:r>
            <a:r>
              <a:rPr lang="hu-HU" dirty="0"/>
              <a:t> </a:t>
            </a:r>
            <a:r>
              <a:rPr lang="hu-HU" dirty="0" err="1"/>
              <a:t>normale</a:t>
            </a:r>
            <a:r>
              <a:rPr lang="hu-HU" dirty="0"/>
              <a:t> </a:t>
            </a:r>
            <a:r>
              <a:rPr lang="hu-HU" dirty="0" err="1"/>
              <a:t>Kardiomyozyten</a:t>
            </a:r>
            <a:r>
              <a:rPr lang="hu-HU" dirty="0"/>
              <a:t> </a:t>
            </a:r>
            <a:r>
              <a:rPr lang="hu-HU" dirty="0" err="1"/>
              <a:t>funktionieren</a:t>
            </a:r>
            <a:endParaRPr lang="hu-HU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1298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24" y="0"/>
            <a:ext cx="4816548" cy="260034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2298700" cy="2032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12" y="1268760"/>
            <a:ext cx="4375787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46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68991" cy="17008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60" y="0"/>
            <a:ext cx="4295553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67544" y="263691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eine</a:t>
            </a:r>
            <a:r>
              <a:rPr lang="hu-HU" dirty="0"/>
              <a:t> 68 </a:t>
            </a:r>
            <a:r>
              <a:rPr lang="hu-HU" dirty="0" err="1"/>
              <a:t>jährige</a:t>
            </a:r>
            <a:r>
              <a:rPr lang="hu-HU" dirty="0"/>
              <a:t> </a:t>
            </a:r>
            <a:r>
              <a:rPr lang="hu-HU" dirty="0" err="1"/>
              <a:t>Frau</a:t>
            </a:r>
            <a:r>
              <a:rPr lang="hu-HU" dirty="0"/>
              <a:t> </a:t>
            </a:r>
            <a:r>
              <a:rPr lang="hu-HU" dirty="0" err="1"/>
              <a:t>wurde</a:t>
            </a:r>
            <a:r>
              <a:rPr lang="hu-HU" dirty="0"/>
              <a:t> </a:t>
            </a:r>
            <a:r>
              <a:rPr lang="hu-HU" dirty="0" err="1"/>
              <a:t>behandelt</a:t>
            </a:r>
            <a:r>
              <a:rPr lang="hu-HU" dirty="0"/>
              <a:t>….</a:t>
            </a:r>
          </a:p>
          <a:p>
            <a:endParaRPr lang="hu-HU" dirty="0"/>
          </a:p>
          <a:p>
            <a:r>
              <a:rPr lang="hu-HU" dirty="0" err="1"/>
              <a:t>eine</a:t>
            </a:r>
            <a:r>
              <a:rPr lang="hu-HU" dirty="0"/>
              <a:t> 10% </a:t>
            </a:r>
            <a:r>
              <a:rPr lang="hu-HU" dirty="0" err="1"/>
              <a:t>Verbesserung</a:t>
            </a:r>
            <a:r>
              <a:rPr lang="hu-HU" dirty="0"/>
              <a:t> der LVEF (</a:t>
            </a:r>
            <a:r>
              <a:rPr lang="hu-HU" dirty="0" err="1"/>
              <a:t>left</a:t>
            </a:r>
            <a:r>
              <a:rPr lang="hu-HU" dirty="0"/>
              <a:t> </a:t>
            </a:r>
            <a:r>
              <a:rPr lang="hu-HU" dirty="0" err="1"/>
              <a:t>ventricle</a:t>
            </a:r>
            <a:r>
              <a:rPr lang="hu-HU" dirty="0"/>
              <a:t> </a:t>
            </a:r>
            <a:r>
              <a:rPr lang="hu-HU" dirty="0" err="1"/>
              <a:t>ejection</a:t>
            </a:r>
            <a:r>
              <a:rPr lang="hu-HU" dirty="0"/>
              <a:t> </a:t>
            </a:r>
            <a:r>
              <a:rPr lang="hu-HU" dirty="0" err="1"/>
              <a:t>fraction</a:t>
            </a:r>
            <a:r>
              <a:rPr lang="hu-HU" dirty="0"/>
              <a:t>); und </a:t>
            </a:r>
            <a:r>
              <a:rPr lang="hu-HU" dirty="0" err="1"/>
              <a:t>NYHeart</a:t>
            </a:r>
            <a:r>
              <a:rPr lang="hu-HU" dirty="0"/>
              <a:t> </a:t>
            </a:r>
            <a:r>
              <a:rPr lang="hu-HU" dirty="0" err="1"/>
              <a:t>Ass</a:t>
            </a:r>
            <a:r>
              <a:rPr lang="hu-HU" dirty="0"/>
              <a:t> </a:t>
            </a:r>
            <a:r>
              <a:rPr lang="hu-HU" dirty="0" err="1"/>
              <a:t>class</a:t>
            </a:r>
            <a:r>
              <a:rPr lang="hu-HU" dirty="0"/>
              <a:t> III </a:t>
            </a:r>
            <a:r>
              <a:rPr lang="hu-HU" dirty="0" err="1"/>
              <a:t>zum</a:t>
            </a:r>
            <a:r>
              <a:rPr lang="hu-HU" dirty="0"/>
              <a:t> </a:t>
            </a:r>
            <a:r>
              <a:rPr lang="hu-HU" dirty="0" err="1"/>
              <a:t>class</a:t>
            </a:r>
            <a:r>
              <a:rPr lang="hu-HU" dirty="0"/>
              <a:t>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912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903"/>
            <a:ext cx="9144000" cy="42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25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6" y="0"/>
            <a:ext cx="7767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1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43" y="0"/>
            <a:ext cx="6480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4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Zustellen</a:t>
            </a:r>
            <a:r>
              <a:rPr lang="hu-HU" b="1" dirty="0"/>
              <a:t> der </a:t>
            </a:r>
            <a:r>
              <a:rPr lang="hu-HU" b="1" dirty="0" err="1"/>
              <a:t>Stammzellen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systematische</a:t>
            </a:r>
            <a:r>
              <a:rPr lang="hu-HU" dirty="0"/>
              <a:t> </a:t>
            </a:r>
            <a:r>
              <a:rPr lang="hu-HU" dirty="0" err="1"/>
              <a:t>Eingabe</a:t>
            </a:r>
            <a:r>
              <a:rPr lang="hu-HU" dirty="0"/>
              <a:t> (</a:t>
            </a:r>
            <a:r>
              <a:rPr lang="hu-HU" dirty="0" err="1"/>
              <a:t>intravenös</a:t>
            </a:r>
            <a:r>
              <a:rPr lang="hu-HU" dirty="0"/>
              <a:t>):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Stammzellen</a:t>
            </a:r>
            <a:r>
              <a:rPr lang="hu-HU" dirty="0"/>
              <a:t> </a:t>
            </a:r>
            <a:r>
              <a:rPr lang="hu-HU" dirty="0" err="1"/>
              <a:t>verteilen</a:t>
            </a:r>
            <a:r>
              <a:rPr lang="hu-HU" dirty="0"/>
              <a:t> </a:t>
            </a:r>
            <a:r>
              <a:rPr lang="hu-HU" dirty="0" err="1"/>
              <a:t>sich</a:t>
            </a:r>
            <a:r>
              <a:rPr lang="hu-HU" dirty="0"/>
              <a:t>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ganzen</a:t>
            </a:r>
            <a:r>
              <a:rPr lang="hu-HU" dirty="0"/>
              <a:t> </a:t>
            </a:r>
            <a:r>
              <a:rPr lang="hu-HU" dirty="0" smtClean="0"/>
              <a:t>Körper</a:t>
            </a:r>
            <a:r>
              <a:rPr lang="hu-HU" dirty="0"/>
              <a:t>, </a:t>
            </a:r>
            <a:r>
              <a:rPr lang="hu-HU" dirty="0" err="1" smtClean="0"/>
              <a:t>besondere</a:t>
            </a:r>
            <a:r>
              <a:rPr lang="hu-HU" dirty="0" err="1" smtClean="0"/>
              <a:t>s</a:t>
            </a:r>
            <a:r>
              <a:rPr lang="hu-HU" dirty="0" smtClean="0"/>
              <a:t> </a:t>
            </a:r>
            <a:r>
              <a:rPr lang="hu-HU" dirty="0" err="1" smtClean="0"/>
              <a:t>Problem</a:t>
            </a:r>
            <a:r>
              <a:rPr lang="hu-HU" dirty="0" smtClean="0"/>
              <a:t>: </a:t>
            </a:r>
            <a:r>
              <a:rPr lang="hu-HU" dirty="0" err="1"/>
              <a:t>Lunge</a:t>
            </a:r>
            <a:r>
              <a:rPr lang="hu-HU" dirty="0"/>
              <a:t>, </a:t>
            </a:r>
            <a:r>
              <a:rPr lang="hu-HU" dirty="0" err="1"/>
              <a:t>Leber</a:t>
            </a:r>
            <a:r>
              <a:rPr lang="hu-HU" dirty="0"/>
              <a:t>, </a:t>
            </a:r>
            <a:r>
              <a:rPr lang="hu-HU" dirty="0" err="1"/>
              <a:t>Milz</a:t>
            </a:r>
            <a:r>
              <a:rPr lang="hu-HU" dirty="0"/>
              <a:t> </a:t>
            </a:r>
            <a:r>
              <a:rPr lang="hu-HU" dirty="0" err="1"/>
              <a:t>filtiert</a:t>
            </a:r>
            <a:r>
              <a:rPr lang="hu-HU" dirty="0"/>
              <a:t> </a:t>
            </a:r>
            <a:r>
              <a:rPr lang="hu-HU" dirty="0" err="1"/>
              <a:t>sie</a:t>
            </a:r>
            <a:r>
              <a:rPr lang="hu-HU" dirty="0"/>
              <a:t> </a:t>
            </a:r>
            <a:r>
              <a:rPr lang="hu-HU" dirty="0" err="1"/>
              <a:t>aus</a:t>
            </a:r>
            <a:endParaRPr lang="hu-HU" dirty="0"/>
          </a:p>
          <a:p>
            <a:r>
              <a:rPr lang="hu-HU" dirty="0" err="1"/>
              <a:t>intrakardiale</a:t>
            </a:r>
            <a:r>
              <a:rPr lang="hu-HU" dirty="0"/>
              <a:t>; </a:t>
            </a:r>
            <a:r>
              <a:rPr lang="hu-HU" dirty="0" err="1"/>
              <a:t>Problem</a:t>
            </a:r>
            <a:r>
              <a:rPr lang="hu-HU" dirty="0"/>
              <a:t>: </a:t>
            </a:r>
            <a:r>
              <a:rPr lang="hu-HU" b="1" dirty="0" err="1"/>
              <a:t>die</a:t>
            </a:r>
            <a:r>
              <a:rPr lang="hu-HU" b="1" dirty="0"/>
              <a:t> </a:t>
            </a:r>
            <a:r>
              <a:rPr lang="hu-HU" b="1" dirty="0" err="1" smtClean="0"/>
              <a:t>meisten</a:t>
            </a:r>
            <a:r>
              <a:rPr lang="hu-HU" b="1" dirty="0" smtClean="0"/>
              <a:t>, </a:t>
            </a:r>
            <a:r>
              <a:rPr lang="hu-HU" b="1" dirty="0" err="1" smtClean="0"/>
              <a:t>injizierten</a:t>
            </a:r>
            <a:r>
              <a:rPr lang="hu-HU" b="1" dirty="0" smtClean="0"/>
              <a:t> </a:t>
            </a:r>
            <a:r>
              <a:rPr lang="hu-HU" b="1" dirty="0" err="1"/>
              <a:t>Zellen</a:t>
            </a:r>
            <a:r>
              <a:rPr lang="hu-HU" b="1" dirty="0"/>
              <a:t> </a:t>
            </a:r>
            <a:r>
              <a:rPr lang="hu-HU" b="1" dirty="0"/>
              <a:t>(90</a:t>
            </a:r>
            <a:r>
              <a:rPr lang="hu-HU" b="1" dirty="0" smtClean="0"/>
              <a:t>%) </a:t>
            </a:r>
            <a:r>
              <a:rPr lang="hu-HU" b="1" dirty="0" err="1" smtClean="0"/>
              <a:t>werden</a:t>
            </a:r>
            <a:r>
              <a:rPr lang="hu-HU" b="1" dirty="0" smtClean="0"/>
              <a:t> </a:t>
            </a:r>
            <a:r>
              <a:rPr lang="hu-HU" b="1" dirty="0" err="1"/>
              <a:t>innerhalb</a:t>
            </a:r>
            <a:r>
              <a:rPr lang="hu-HU" b="1" dirty="0"/>
              <a:t> von </a:t>
            </a:r>
            <a:r>
              <a:rPr lang="hu-HU" b="1" dirty="0" err="1"/>
              <a:t>Stunden</a:t>
            </a:r>
            <a:r>
              <a:rPr lang="hu-HU" b="1" dirty="0"/>
              <a:t>/</a:t>
            </a:r>
            <a:r>
              <a:rPr lang="hu-HU" b="1" dirty="0" err="1"/>
              <a:t>einen</a:t>
            </a:r>
            <a:r>
              <a:rPr lang="hu-HU" b="1" dirty="0"/>
              <a:t> Tag </a:t>
            </a:r>
            <a:r>
              <a:rPr lang="hu-HU" b="1" dirty="0" err="1" smtClean="0"/>
              <a:t>aus</a:t>
            </a:r>
            <a:r>
              <a:rPr lang="hu-HU" b="1" dirty="0" smtClean="0"/>
              <a:t> </a:t>
            </a:r>
            <a:r>
              <a:rPr lang="hu-HU" b="1" dirty="0" err="1" smtClean="0"/>
              <a:t>dem</a:t>
            </a:r>
            <a:r>
              <a:rPr lang="hu-HU" b="1" dirty="0" smtClean="0"/>
              <a:t> </a:t>
            </a:r>
            <a:r>
              <a:rPr lang="hu-HU" b="1" dirty="0" err="1" smtClean="0"/>
              <a:t>geschädigten</a:t>
            </a:r>
            <a:r>
              <a:rPr lang="hu-HU" b="1" dirty="0" smtClean="0"/>
              <a:t> </a:t>
            </a:r>
            <a:r>
              <a:rPr lang="hu-HU" b="1" dirty="0" err="1" smtClean="0"/>
              <a:t>Herzregion</a:t>
            </a:r>
            <a:r>
              <a:rPr lang="hu-HU" b="1" dirty="0" smtClean="0"/>
              <a:t> </a:t>
            </a:r>
            <a:r>
              <a:rPr lang="hu-HU" b="1" dirty="0" err="1" smtClean="0"/>
              <a:t>ausgewaschen</a:t>
            </a:r>
            <a:r>
              <a:rPr lang="hu-HU" dirty="0" smtClean="0"/>
              <a:t>; </a:t>
            </a:r>
          </a:p>
          <a:p>
            <a:r>
              <a:rPr lang="hu-HU" dirty="0" err="1" smtClean="0"/>
              <a:t>spezielle</a:t>
            </a:r>
            <a:r>
              <a:rPr lang="hu-HU" dirty="0" smtClean="0"/>
              <a:t> </a:t>
            </a:r>
            <a:r>
              <a:rPr lang="hu-HU" dirty="0" err="1"/>
              <a:t>myokardiale</a:t>
            </a:r>
            <a:r>
              <a:rPr lang="hu-HU" dirty="0"/>
              <a:t> </a:t>
            </a:r>
            <a:r>
              <a:rPr lang="hu-HU" dirty="0" err="1"/>
              <a:t>Katheter</a:t>
            </a:r>
            <a:r>
              <a:rPr lang="hu-HU" dirty="0"/>
              <a:t> (</a:t>
            </a:r>
            <a:r>
              <a:rPr lang="hu-HU" dirty="0" err="1"/>
              <a:t>zB</a:t>
            </a:r>
            <a:r>
              <a:rPr lang="hu-HU" dirty="0"/>
              <a:t>.: 3D </a:t>
            </a:r>
            <a:r>
              <a:rPr lang="hu-HU" dirty="0" err="1"/>
              <a:t>MyoStar</a:t>
            </a:r>
            <a:r>
              <a:rPr lang="hu-HU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5162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Stammzellen</a:t>
            </a:r>
            <a:r>
              <a:rPr lang="hu-HU" dirty="0" smtClean="0"/>
              <a:t> mit </a:t>
            </a:r>
            <a:r>
              <a:rPr lang="hu-HU" dirty="0" err="1" smtClean="0"/>
              <a:t>Verkapselung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encapsulation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biomaterials</a:t>
            </a:r>
            <a:r>
              <a:rPr lang="hu-HU" dirty="0" smtClean="0"/>
              <a:t>: </a:t>
            </a:r>
            <a:r>
              <a:rPr lang="hu-HU" dirty="0" err="1" smtClean="0"/>
              <a:t>Verkapseln</a:t>
            </a:r>
            <a:r>
              <a:rPr lang="hu-HU" dirty="0" smtClean="0"/>
              <a:t> mit </a:t>
            </a:r>
            <a:r>
              <a:rPr lang="hu-HU" dirty="0" err="1" smtClean="0"/>
              <a:t>Hydrogel</a:t>
            </a:r>
            <a:r>
              <a:rPr lang="hu-HU" dirty="0" smtClean="0"/>
              <a:t> (</a:t>
            </a:r>
            <a:r>
              <a:rPr lang="hu-HU" dirty="0" err="1" smtClean="0"/>
              <a:t>Hyaluronsäure-Gelatin</a:t>
            </a:r>
            <a:r>
              <a:rPr lang="hu-HU" dirty="0" smtClean="0"/>
              <a:t>) </a:t>
            </a:r>
            <a:r>
              <a:rPr lang="hu-HU" dirty="0" err="1" smtClean="0"/>
              <a:t>erhöht</a:t>
            </a:r>
            <a:r>
              <a:rPr lang="hu-HU" dirty="0" smtClean="0"/>
              <a:t> </a:t>
            </a:r>
            <a:r>
              <a:rPr lang="hu-HU" dirty="0" err="1"/>
              <a:t>stark</a:t>
            </a:r>
            <a:r>
              <a:rPr lang="hu-HU" dirty="0"/>
              <a:t>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Retention</a:t>
            </a:r>
            <a:r>
              <a:rPr lang="hu-HU" dirty="0" smtClean="0"/>
              <a:t> der </a:t>
            </a:r>
            <a:r>
              <a:rPr lang="hu-HU" dirty="0" err="1" smtClean="0"/>
              <a:t>Stammzellen</a:t>
            </a:r>
            <a:r>
              <a:rPr lang="hu-HU" dirty="0" smtClean="0"/>
              <a:t> an der </a:t>
            </a:r>
            <a:r>
              <a:rPr lang="hu-HU" dirty="0" err="1" smtClean="0"/>
              <a:t>Injektionsstelle</a:t>
            </a:r>
            <a:r>
              <a:rPr lang="hu-HU" dirty="0" smtClean="0"/>
              <a:t> (mit 50%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mehr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gelartige</a:t>
            </a:r>
            <a:r>
              <a:rPr lang="hu-HU" dirty="0" smtClean="0"/>
              <a:t> </a:t>
            </a:r>
            <a:r>
              <a:rPr lang="hu-HU" dirty="0" err="1" smtClean="0"/>
              <a:t>substanzen</a:t>
            </a:r>
            <a:r>
              <a:rPr lang="hu-HU" dirty="0" smtClean="0"/>
              <a:t> (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sich</a:t>
            </a:r>
            <a:r>
              <a:rPr lang="hu-HU" dirty="0" smtClean="0"/>
              <a:t> </a:t>
            </a:r>
            <a:r>
              <a:rPr lang="hu-HU" dirty="0" err="1" smtClean="0"/>
              <a:t>später</a:t>
            </a:r>
            <a:r>
              <a:rPr lang="hu-HU" dirty="0" smtClean="0"/>
              <a:t> </a:t>
            </a:r>
            <a:r>
              <a:rPr lang="hu-HU" dirty="0" err="1" smtClean="0"/>
              <a:t>verflüssigen</a:t>
            </a:r>
            <a:r>
              <a:rPr lang="hu-HU" dirty="0" smtClean="0"/>
              <a:t>) </a:t>
            </a:r>
            <a:r>
              <a:rPr lang="hu-HU" dirty="0" err="1" smtClean="0"/>
              <a:t>oder</a:t>
            </a:r>
            <a:r>
              <a:rPr lang="hu-HU" dirty="0" smtClean="0"/>
              <a:t>: Fibrin, </a:t>
            </a:r>
            <a:r>
              <a:rPr lang="hu-HU" dirty="0" err="1" smtClean="0"/>
              <a:t>Kollagen</a:t>
            </a:r>
            <a:r>
              <a:rPr lang="hu-HU" dirty="0" smtClean="0"/>
              <a:t>, </a:t>
            </a:r>
            <a:r>
              <a:rPr lang="hu-HU" dirty="0" err="1" smtClean="0"/>
              <a:t>Matrigel</a:t>
            </a:r>
            <a:endParaRPr lang="hu-HU" dirty="0" smtClean="0"/>
          </a:p>
          <a:p>
            <a:r>
              <a:rPr lang="hu-HU" dirty="0" err="1" smtClean="0"/>
              <a:t>Ihre</a:t>
            </a:r>
            <a:r>
              <a:rPr lang="hu-HU" dirty="0" smtClean="0"/>
              <a:t> </a:t>
            </a:r>
            <a:r>
              <a:rPr lang="hu-HU" dirty="0" err="1" smtClean="0"/>
              <a:t>Anwendung</a:t>
            </a:r>
            <a:r>
              <a:rPr lang="hu-HU" dirty="0" smtClean="0"/>
              <a:t> </a:t>
            </a:r>
            <a:r>
              <a:rPr lang="hu-HU" dirty="0" err="1" smtClean="0"/>
              <a:t>erhöht</a:t>
            </a:r>
            <a:r>
              <a:rPr lang="hu-HU" dirty="0" smtClean="0"/>
              <a:t> </a:t>
            </a:r>
            <a:r>
              <a:rPr lang="hu-HU" dirty="0" err="1" smtClean="0"/>
              <a:t>die</a:t>
            </a:r>
            <a:r>
              <a:rPr lang="hu-HU" dirty="0" smtClean="0"/>
              <a:t> LVEF und andere </a:t>
            </a:r>
            <a:r>
              <a:rPr lang="hu-HU" dirty="0" err="1" smtClean="0"/>
              <a:t>Parametern</a:t>
            </a:r>
            <a:endParaRPr lang="hu-HU" dirty="0" smtClean="0"/>
          </a:p>
          <a:p>
            <a:r>
              <a:rPr lang="hu-HU" dirty="0" err="1" smtClean="0"/>
              <a:t>diese</a:t>
            </a:r>
            <a:r>
              <a:rPr lang="hu-HU" dirty="0" smtClean="0"/>
              <a:t> </a:t>
            </a:r>
            <a:r>
              <a:rPr lang="hu-HU" dirty="0" err="1" smtClean="0"/>
              <a:t>Technik</a:t>
            </a:r>
            <a:r>
              <a:rPr lang="hu-HU" dirty="0" smtClean="0"/>
              <a:t> </a:t>
            </a:r>
            <a:r>
              <a:rPr lang="hu-HU" dirty="0" err="1" smtClean="0"/>
              <a:t>wurde</a:t>
            </a:r>
            <a:r>
              <a:rPr lang="hu-HU" dirty="0" smtClean="0"/>
              <a:t> </a:t>
            </a:r>
            <a:r>
              <a:rPr lang="hu-HU" dirty="0" err="1" smtClean="0"/>
              <a:t>ergänzt</a:t>
            </a:r>
            <a:r>
              <a:rPr lang="hu-HU" dirty="0" smtClean="0"/>
              <a:t>: </a:t>
            </a:r>
            <a:r>
              <a:rPr lang="hu-HU" dirty="0" err="1" smtClean="0"/>
              <a:t>Aufladen</a:t>
            </a:r>
            <a:r>
              <a:rPr lang="hu-HU" dirty="0" smtClean="0"/>
              <a:t> der </a:t>
            </a:r>
            <a:r>
              <a:rPr lang="hu-HU" dirty="0" err="1" smtClean="0"/>
              <a:t>Gele</a:t>
            </a:r>
            <a:r>
              <a:rPr lang="hu-HU" dirty="0" smtClean="0"/>
              <a:t> mit </a:t>
            </a:r>
            <a:r>
              <a:rPr lang="hu-HU" dirty="0" err="1" smtClean="0"/>
              <a:t>Faktoren</a:t>
            </a:r>
            <a:r>
              <a:rPr lang="hu-HU" dirty="0" smtClean="0"/>
              <a:t> (VEGF, IGF-1, TGF-</a:t>
            </a:r>
            <a:r>
              <a:rPr lang="hu-HU" dirty="0" smtClean="0">
                <a:latin typeface="Symbol" panose="05050102010706020507" pitchFamily="18" charset="2"/>
              </a:rPr>
              <a:t>b</a:t>
            </a:r>
            <a:r>
              <a:rPr lang="hu-HU" dirty="0" smtClean="0"/>
              <a:t>, </a:t>
            </a:r>
            <a:r>
              <a:rPr lang="hu-HU" dirty="0" err="1" smtClean="0"/>
              <a:t>usw</a:t>
            </a:r>
            <a:r>
              <a:rPr lang="hu-HU" dirty="0" smtClean="0"/>
              <a:t>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4288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Heart</a:t>
            </a:r>
            <a:r>
              <a:rPr lang="hu-HU" dirty="0" smtClean="0"/>
              <a:t> </a:t>
            </a:r>
            <a:r>
              <a:rPr lang="hu-HU" dirty="0" err="1" smtClean="0"/>
              <a:t>muscle</a:t>
            </a:r>
            <a:r>
              <a:rPr lang="hu-HU" dirty="0" smtClean="0"/>
              <a:t> patch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3D </a:t>
            </a:r>
            <a:r>
              <a:rPr lang="hu-HU" dirty="0" err="1" smtClean="0"/>
              <a:t>Oberfläche</a:t>
            </a:r>
            <a:r>
              <a:rPr lang="hu-HU" dirty="0" smtClean="0"/>
              <a:t>, </a:t>
            </a:r>
            <a:r>
              <a:rPr lang="hu-HU" dirty="0" err="1" smtClean="0"/>
              <a:t>worauf</a:t>
            </a:r>
            <a:r>
              <a:rPr lang="hu-HU" dirty="0" smtClean="0"/>
              <a:t> in </a:t>
            </a:r>
            <a:r>
              <a:rPr lang="hu-HU" dirty="0" err="1" smtClean="0"/>
              <a:t>virto</a:t>
            </a:r>
            <a:r>
              <a:rPr lang="hu-HU" dirty="0" smtClean="0"/>
              <a:t> </a:t>
            </a:r>
            <a:r>
              <a:rPr lang="hu-HU" dirty="0" err="1" smtClean="0"/>
              <a:t>differenzierte</a:t>
            </a:r>
            <a:r>
              <a:rPr lang="hu-HU" dirty="0" smtClean="0"/>
              <a:t> </a:t>
            </a:r>
            <a:r>
              <a:rPr lang="hu-HU" dirty="0" err="1" smtClean="0"/>
              <a:t>Herzmuskelzellen</a:t>
            </a:r>
            <a:r>
              <a:rPr lang="hu-HU" dirty="0" smtClean="0"/>
              <a:t> (</a:t>
            </a:r>
            <a:r>
              <a:rPr lang="hu-HU" dirty="0" err="1" smtClean="0"/>
              <a:t>z.B</a:t>
            </a:r>
            <a:r>
              <a:rPr lang="hu-HU" dirty="0" smtClean="0"/>
              <a:t>. </a:t>
            </a:r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iPSC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ECS) </a:t>
            </a:r>
            <a:r>
              <a:rPr lang="hu-HU" dirty="0" err="1" smtClean="0"/>
              <a:t>wachsen</a:t>
            </a:r>
            <a:endParaRPr lang="hu-HU" dirty="0" smtClean="0"/>
          </a:p>
          <a:p>
            <a:r>
              <a:rPr lang="hu-HU" dirty="0" err="1" smtClean="0"/>
              <a:t>diese</a:t>
            </a:r>
            <a:r>
              <a:rPr lang="hu-HU" dirty="0" smtClean="0"/>
              <a:t> Patch </a:t>
            </a:r>
            <a:r>
              <a:rPr lang="hu-HU" dirty="0" err="1" smtClean="0"/>
              <a:t>wird</a:t>
            </a:r>
            <a:r>
              <a:rPr lang="hu-HU" dirty="0" smtClean="0"/>
              <a:t> </a:t>
            </a:r>
            <a:r>
              <a:rPr lang="hu-HU" dirty="0" err="1" smtClean="0"/>
              <a:t>auf</a:t>
            </a:r>
            <a:r>
              <a:rPr lang="hu-HU" dirty="0" smtClean="0"/>
              <a:t> der </a:t>
            </a:r>
            <a:r>
              <a:rPr lang="hu-HU" dirty="0" err="1" smtClean="0"/>
              <a:t>geschädigten</a:t>
            </a:r>
            <a:r>
              <a:rPr lang="hu-HU" dirty="0" smtClean="0"/>
              <a:t> </a:t>
            </a:r>
            <a:r>
              <a:rPr lang="hu-HU" dirty="0" err="1" smtClean="0"/>
              <a:t>Herzoberfläche</a:t>
            </a:r>
            <a:r>
              <a:rPr lang="hu-HU" dirty="0" smtClean="0"/>
              <a:t> </a:t>
            </a:r>
            <a:r>
              <a:rPr lang="hu-HU" dirty="0" err="1" smtClean="0"/>
              <a:t>aufliegt</a:t>
            </a:r>
            <a:r>
              <a:rPr lang="hu-HU" dirty="0" smtClean="0"/>
              <a:t> (</a:t>
            </a:r>
            <a:r>
              <a:rPr lang="hu-HU" dirty="0" err="1" smtClean="0"/>
              <a:t>chirurgisch</a:t>
            </a:r>
            <a:r>
              <a:rPr lang="hu-HU" dirty="0" smtClean="0"/>
              <a:t>) und </a:t>
            </a:r>
            <a:r>
              <a:rPr lang="hu-HU" dirty="0" err="1" smtClean="0"/>
              <a:t>nimmt</a:t>
            </a:r>
            <a:r>
              <a:rPr lang="hu-HU" dirty="0" smtClean="0"/>
              <a:t>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Arbeit</a:t>
            </a:r>
            <a:r>
              <a:rPr lang="hu-HU" dirty="0" smtClean="0"/>
              <a:t> der </a:t>
            </a:r>
            <a:r>
              <a:rPr lang="hu-HU" dirty="0" err="1" smtClean="0"/>
              <a:t>ausgefallenen</a:t>
            </a:r>
            <a:r>
              <a:rPr lang="hu-HU" dirty="0" smtClean="0"/>
              <a:t> </a:t>
            </a:r>
            <a:r>
              <a:rPr lang="hu-HU" dirty="0" err="1" smtClean="0"/>
              <a:t>Herzmuskeln</a:t>
            </a:r>
            <a:r>
              <a:rPr lang="hu-HU" dirty="0" smtClean="0"/>
              <a:t> </a:t>
            </a:r>
            <a:r>
              <a:rPr lang="hu-HU" dirty="0" err="1" smtClean="0"/>
              <a:t>über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3738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041"/>
            <a:ext cx="9144000" cy="60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30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" y="0"/>
            <a:ext cx="9063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7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63674"/>
          </a:xfrm>
        </p:spPr>
        <p:txBody>
          <a:bodyPr>
            <a:normAutofit/>
          </a:bodyPr>
          <a:lstStyle/>
          <a:p>
            <a:r>
              <a:rPr lang="hu-HU" sz="4000" b="1" dirty="0" err="1"/>
              <a:t>Stammzellen</a:t>
            </a:r>
            <a:r>
              <a:rPr lang="hu-HU" sz="4000" b="1" dirty="0"/>
              <a:t> </a:t>
            </a:r>
            <a:r>
              <a:rPr lang="hu-HU" sz="4000" b="1" dirty="0" err="1"/>
              <a:t>für</a:t>
            </a:r>
            <a:r>
              <a:rPr lang="hu-HU" sz="4000" b="1" dirty="0"/>
              <a:t> </a:t>
            </a:r>
            <a:r>
              <a:rPr lang="hu-HU" sz="4000" b="1" dirty="0" err="1"/>
              <a:t>myokardiale</a:t>
            </a:r>
            <a:r>
              <a:rPr lang="hu-HU" sz="4000" b="1" dirty="0"/>
              <a:t> </a:t>
            </a:r>
            <a:r>
              <a:rPr lang="hu-HU" sz="4000" b="1" dirty="0" err="1"/>
              <a:t>Regeneration</a:t>
            </a:r>
            <a:r>
              <a:rPr lang="hu-HU" sz="4000" b="1" dirty="0"/>
              <a:t> – </a:t>
            </a:r>
            <a:r>
              <a:rPr lang="hu-HU" sz="4000" b="1" dirty="0" err="1"/>
              <a:t>welche</a:t>
            </a:r>
            <a:r>
              <a:rPr lang="hu-HU" sz="4000" b="1" dirty="0"/>
              <a:t>?</a:t>
            </a:r>
            <a:endParaRPr lang="de-DE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2348879"/>
            <a:ext cx="7886700" cy="3828083"/>
          </a:xfrm>
        </p:spPr>
        <p:txBody>
          <a:bodyPr/>
          <a:lstStyle/>
          <a:p>
            <a:r>
              <a:rPr lang="hu-HU" dirty="0" err="1"/>
              <a:t>multipotente</a:t>
            </a:r>
            <a:r>
              <a:rPr lang="hu-HU" dirty="0"/>
              <a:t> </a:t>
            </a:r>
            <a:r>
              <a:rPr lang="hu-HU" dirty="0" err="1"/>
              <a:t>adulte</a:t>
            </a:r>
            <a:r>
              <a:rPr lang="hu-HU" dirty="0"/>
              <a:t> </a:t>
            </a:r>
            <a:r>
              <a:rPr lang="hu-HU" dirty="0" err="1" smtClean="0"/>
              <a:t>Stammzellen</a:t>
            </a:r>
            <a:r>
              <a:rPr lang="hu-HU" dirty="0" smtClean="0"/>
              <a:t> (BMNC, HSC, CSC, CDC)</a:t>
            </a:r>
            <a:endParaRPr lang="hu-HU" dirty="0"/>
          </a:p>
          <a:p>
            <a:r>
              <a:rPr lang="hu-HU" dirty="0" err="1"/>
              <a:t>pluripotente</a:t>
            </a:r>
            <a:r>
              <a:rPr lang="hu-HU" dirty="0"/>
              <a:t> </a:t>
            </a:r>
            <a:r>
              <a:rPr lang="hu-HU" dirty="0" err="1"/>
              <a:t>embryonale</a:t>
            </a:r>
            <a:r>
              <a:rPr lang="hu-HU" dirty="0"/>
              <a:t> </a:t>
            </a:r>
            <a:r>
              <a:rPr lang="hu-HU" dirty="0" err="1"/>
              <a:t>Stammzellen</a:t>
            </a:r>
            <a:r>
              <a:rPr lang="hu-HU" dirty="0"/>
              <a:t> (ESC)</a:t>
            </a:r>
          </a:p>
          <a:p>
            <a:r>
              <a:rPr lang="hu-HU" dirty="0" err="1"/>
              <a:t>induzierte</a:t>
            </a:r>
            <a:r>
              <a:rPr lang="hu-HU" dirty="0"/>
              <a:t> </a:t>
            </a:r>
            <a:r>
              <a:rPr lang="hu-HU" dirty="0" err="1"/>
              <a:t>pluripotente</a:t>
            </a:r>
            <a:r>
              <a:rPr lang="hu-HU" dirty="0"/>
              <a:t> </a:t>
            </a:r>
            <a:r>
              <a:rPr lang="hu-HU" dirty="0" err="1"/>
              <a:t>Stammzellen</a:t>
            </a:r>
            <a:r>
              <a:rPr lang="hu-HU" dirty="0"/>
              <a:t> (</a:t>
            </a:r>
            <a:r>
              <a:rPr lang="hu-HU" dirty="0" err="1"/>
              <a:t>iPS</a:t>
            </a:r>
            <a:r>
              <a:rPr lang="hu-HU" dirty="0"/>
              <a:t>)</a:t>
            </a:r>
          </a:p>
          <a:p>
            <a:r>
              <a:rPr lang="hu-HU" dirty="0"/>
              <a:t>bei den </a:t>
            </a:r>
            <a:r>
              <a:rPr lang="hu-HU" dirty="0" err="1"/>
              <a:t>letzteren</a:t>
            </a:r>
            <a:r>
              <a:rPr lang="hu-HU" dirty="0"/>
              <a:t>: </a:t>
            </a:r>
            <a:r>
              <a:rPr lang="hu-HU" dirty="0" err="1"/>
              <a:t>schon</a:t>
            </a:r>
            <a:r>
              <a:rPr lang="hu-HU" dirty="0"/>
              <a:t> </a:t>
            </a:r>
            <a:r>
              <a:rPr lang="hu-HU" dirty="0" err="1"/>
              <a:t>vordifferenzierte</a:t>
            </a:r>
            <a:r>
              <a:rPr lang="hu-HU" dirty="0"/>
              <a:t> </a:t>
            </a:r>
            <a:r>
              <a:rPr lang="hu-HU" dirty="0" err="1"/>
              <a:t>oder</a:t>
            </a:r>
            <a:r>
              <a:rPr lang="hu-HU" dirty="0"/>
              <a:t> in situ </a:t>
            </a:r>
            <a:r>
              <a:rPr lang="hu-HU" dirty="0" err="1" smtClean="0"/>
              <a:t>differenzierende</a:t>
            </a:r>
            <a:r>
              <a:rPr lang="hu-HU" dirty="0" smtClean="0"/>
              <a:t> </a:t>
            </a:r>
            <a:r>
              <a:rPr lang="hu-HU" dirty="0" err="1" smtClean="0"/>
              <a:t>Zellen</a:t>
            </a:r>
            <a:r>
              <a:rPr lang="hu-HU" dirty="0" smtClean="0"/>
              <a:t> </a:t>
            </a:r>
            <a:r>
              <a:rPr lang="hu-HU" dirty="0" err="1" smtClean="0"/>
              <a:t>zu</a:t>
            </a:r>
            <a:r>
              <a:rPr lang="hu-HU" dirty="0" smtClean="0"/>
              <a:t> </a:t>
            </a:r>
            <a:r>
              <a:rPr lang="hu-HU" dirty="0" err="1" smtClean="0"/>
              <a:t>benutzen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1028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476"/>
            <a:ext cx="9144000" cy="5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19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31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https://www.youtube.com/watch?v=S2Z98Sn7hHs&amp;feature=youtu.be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322506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multipotente</a:t>
            </a:r>
            <a:r>
              <a:rPr lang="hu-HU" b="1" dirty="0"/>
              <a:t>, </a:t>
            </a:r>
            <a:r>
              <a:rPr lang="hu-HU" b="1" dirty="0" err="1"/>
              <a:t>adulte</a:t>
            </a:r>
            <a:r>
              <a:rPr lang="hu-HU" b="1" dirty="0"/>
              <a:t> </a:t>
            </a:r>
            <a:r>
              <a:rPr lang="hu-HU" b="1" dirty="0" err="1"/>
              <a:t>Stammzellen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2348879"/>
            <a:ext cx="7886700" cy="3828083"/>
          </a:xfrm>
        </p:spPr>
        <p:txBody>
          <a:bodyPr/>
          <a:lstStyle/>
          <a:p>
            <a:r>
              <a:rPr lang="hu-HU" dirty="0" err="1" smtClean="0"/>
              <a:t>Isolierung</a:t>
            </a:r>
            <a:r>
              <a:rPr lang="hu-HU" dirty="0" smtClean="0"/>
              <a:t> </a:t>
            </a:r>
            <a:r>
              <a:rPr lang="hu-HU" dirty="0" err="1" smtClean="0"/>
              <a:t>aus</a:t>
            </a:r>
            <a:r>
              <a:rPr lang="hu-HU" dirty="0" smtClean="0"/>
              <a:t>: </a:t>
            </a:r>
            <a:r>
              <a:rPr lang="hu-HU" b="1" dirty="0" err="1"/>
              <a:t>Knochenmark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Knochenmark-Mononukleare</a:t>
            </a:r>
            <a:r>
              <a:rPr lang="hu-HU" dirty="0" smtClean="0"/>
              <a:t> </a:t>
            </a:r>
            <a:r>
              <a:rPr lang="hu-HU" dirty="0" err="1" smtClean="0"/>
              <a:t>Zellen</a:t>
            </a:r>
            <a:r>
              <a:rPr lang="hu-HU" dirty="0" smtClean="0"/>
              <a:t>; HSC</a:t>
            </a:r>
            <a:r>
              <a:rPr lang="hu-HU" dirty="0"/>
              <a:t>, MSC), </a:t>
            </a:r>
            <a:r>
              <a:rPr lang="hu-HU" b="1" dirty="0" err="1"/>
              <a:t>Blut</a:t>
            </a:r>
            <a:r>
              <a:rPr lang="hu-HU" dirty="0"/>
              <a:t> (HSC, MSC), </a:t>
            </a:r>
            <a:r>
              <a:rPr lang="hu-HU" b="1" dirty="0" err="1" smtClean="0"/>
              <a:t>Herzgewebe</a:t>
            </a:r>
            <a:r>
              <a:rPr lang="hu-HU" dirty="0" smtClean="0"/>
              <a:t> (</a:t>
            </a:r>
            <a:r>
              <a:rPr lang="hu-HU" dirty="0" err="1" smtClean="0"/>
              <a:t>Biopsie</a:t>
            </a:r>
            <a:r>
              <a:rPr lang="hu-HU" dirty="0" smtClean="0"/>
              <a:t>)</a:t>
            </a:r>
            <a:endParaRPr lang="hu-HU" dirty="0"/>
          </a:p>
          <a:p>
            <a:r>
              <a:rPr lang="hu-HU" dirty="0" smtClean="0"/>
              <a:t>BMNC, HSC</a:t>
            </a:r>
            <a:r>
              <a:rPr lang="hu-HU" dirty="0"/>
              <a:t>, </a:t>
            </a:r>
            <a:r>
              <a:rPr lang="hu-HU" dirty="0" err="1" smtClean="0"/>
              <a:t>kardiale</a:t>
            </a:r>
            <a:r>
              <a:rPr lang="hu-HU" dirty="0" smtClean="0"/>
              <a:t> SC (CSC), </a:t>
            </a:r>
            <a:r>
              <a:rPr lang="hu-HU" dirty="0"/>
              <a:t>mesenchymale </a:t>
            </a:r>
            <a:r>
              <a:rPr lang="hu-HU" dirty="0" err="1" smtClean="0"/>
              <a:t>Stammzelle</a:t>
            </a:r>
            <a:r>
              <a:rPr lang="hu-HU" dirty="0" smtClean="0"/>
              <a:t> (MSC), </a:t>
            </a:r>
            <a:r>
              <a:rPr lang="hu-HU" dirty="0" err="1" smtClean="0"/>
              <a:t>Kardiospheren</a:t>
            </a:r>
            <a:r>
              <a:rPr lang="hu-HU" dirty="0" smtClean="0"/>
              <a:t> und </a:t>
            </a:r>
            <a:r>
              <a:rPr lang="hu-HU" dirty="0" err="1" smtClean="0"/>
              <a:t>Kardiospheren</a:t>
            </a:r>
            <a:r>
              <a:rPr lang="hu-HU" dirty="0" err="1" smtClean="0"/>
              <a:t>-Abkömmlinge</a:t>
            </a:r>
            <a:r>
              <a:rPr lang="hu-HU" dirty="0" smtClean="0"/>
              <a:t> (CDC)</a:t>
            </a:r>
            <a:endParaRPr lang="hu-HU" dirty="0"/>
          </a:p>
          <a:p>
            <a:r>
              <a:rPr lang="hu-HU" b="1" dirty="0" err="1"/>
              <a:t>viele</a:t>
            </a:r>
            <a:r>
              <a:rPr lang="hu-HU" b="1" dirty="0"/>
              <a:t> </a:t>
            </a:r>
            <a:r>
              <a:rPr lang="hu-HU" b="1" dirty="0" err="1"/>
              <a:t>präklinische</a:t>
            </a:r>
            <a:r>
              <a:rPr lang="hu-HU" b="1" dirty="0"/>
              <a:t> </a:t>
            </a:r>
            <a:r>
              <a:rPr lang="hu-HU" b="1" dirty="0" err="1"/>
              <a:t>oder</a:t>
            </a:r>
            <a:r>
              <a:rPr lang="hu-HU" b="1" dirty="0"/>
              <a:t> </a:t>
            </a:r>
            <a:r>
              <a:rPr lang="hu-HU" b="1" dirty="0" err="1"/>
              <a:t>klinische</a:t>
            </a:r>
            <a:r>
              <a:rPr lang="hu-HU" b="1" dirty="0"/>
              <a:t> </a:t>
            </a:r>
            <a:r>
              <a:rPr lang="hu-HU" b="1" dirty="0" err="1"/>
              <a:t>Prüfungen</a:t>
            </a:r>
            <a:r>
              <a:rPr lang="hu-HU" b="1" dirty="0"/>
              <a:t> </a:t>
            </a:r>
            <a:r>
              <a:rPr lang="hu-HU" dirty="0"/>
              <a:t>sind </a:t>
            </a:r>
            <a:r>
              <a:rPr lang="hu-HU" dirty="0" err="1"/>
              <a:t>erreichbar</a:t>
            </a:r>
            <a:r>
              <a:rPr lang="hu-HU" dirty="0"/>
              <a:t> mit </a:t>
            </a:r>
            <a:r>
              <a:rPr lang="hu-HU" dirty="0" err="1"/>
              <a:t>versprechenden</a:t>
            </a:r>
            <a:r>
              <a:rPr lang="hu-HU" dirty="0"/>
              <a:t> </a:t>
            </a:r>
            <a:r>
              <a:rPr lang="hu-HU" dirty="0" err="1"/>
              <a:t>Ergebnissen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50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88640"/>
            <a:ext cx="33227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addition to</a:t>
            </a:r>
            <a:r>
              <a:rPr lang="hu-HU" dirty="0"/>
              <a:t> </a:t>
            </a:r>
            <a:r>
              <a:rPr lang="en-US" dirty="0"/>
              <a:t>cardiomyocytes in the adult heart, there</a:t>
            </a:r>
          </a:p>
          <a:p>
            <a:r>
              <a:rPr lang="en-US" dirty="0"/>
              <a:t>are multiple </a:t>
            </a:r>
            <a:r>
              <a:rPr lang="en-US" dirty="0" err="1"/>
              <a:t>nonmyocyte</a:t>
            </a:r>
            <a:r>
              <a:rPr lang="en-US" dirty="0"/>
              <a:t> cell lineages with known</a:t>
            </a:r>
            <a:r>
              <a:rPr lang="hu-HU" dirty="0"/>
              <a:t> </a:t>
            </a:r>
            <a:r>
              <a:rPr lang="en-US" dirty="0"/>
              <a:t>molecular</a:t>
            </a:r>
            <a:r>
              <a:rPr lang="hu-HU" dirty="0"/>
              <a:t> </a:t>
            </a:r>
            <a:r>
              <a:rPr lang="en-US" dirty="0"/>
              <a:t>markers</a:t>
            </a:r>
            <a:r>
              <a:rPr lang="hu-HU" dirty="0"/>
              <a:t>,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endocardial </a:t>
            </a:r>
            <a:r>
              <a:rPr lang="de-DE" dirty="0" err="1"/>
              <a:t>cells</a:t>
            </a:r>
            <a:r>
              <a:rPr lang="de-DE" dirty="0"/>
              <a:t>,</a:t>
            </a:r>
            <a:r>
              <a:rPr lang="hu-HU" dirty="0"/>
              <a:t> </a:t>
            </a:r>
            <a:r>
              <a:rPr lang="en-US" dirty="0"/>
              <a:t>mesenchymal stromal cells or fibroblast cell lineages</a:t>
            </a:r>
            <a:r>
              <a:rPr lang="hu-HU" dirty="0"/>
              <a:t>, </a:t>
            </a:r>
            <a:r>
              <a:rPr lang="de-DE" dirty="0" err="1"/>
              <a:t>endothelial</a:t>
            </a:r>
            <a:r>
              <a:rPr lang="de-DE" dirty="0"/>
              <a:t> </a:t>
            </a:r>
            <a:r>
              <a:rPr lang="de-DE" dirty="0" err="1"/>
              <a:t>cells</a:t>
            </a:r>
            <a:r>
              <a:rPr lang="de-DE" dirty="0"/>
              <a:t>,</a:t>
            </a:r>
            <a:r>
              <a:rPr lang="hu-HU" dirty="0"/>
              <a:t> </a:t>
            </a:r>
            <a:r>
              <a:rPr lang="de-DE" dirty="0"/>
              <a:t>smooth </a:t>
            </a:r>
            <a:r>
              <a:rPr lang="de-DE" dirty="0" err="1"/>
              <a:t>muscle</a:t>
            </a:r>
            <a:r>
              <a:rPr lang="de-DE" dirty="0"/>
              <a:t> </a:t>
            </a:r>
            <a:r>
              <a:rPr lang="de-DE" dirty="0" err="1"/>
              <a:t>cells</a:t>
            </a:r>
            <a:r>
              <a:rPr lang="de-DE" dirty="0"/>
              <a:t>,</a:t>
            </a:r>
            <a:r>
              <a:rPr lang="hu-HU" dirty="0"/>
              <a:t> </a:t>
            </a:r>
            <a:r>
              <a:rPr lang="de-DE" dirty="0" err="1"/>
              <a:t>epicardial</a:t>
            </a:r>
            <a:r>
              <a:rPr lang="de-DE" dirty="0"/>
              <a:t> </a:t>
            </a:r>
            <a:r>
              <a:rPr lang="de-DE" dirty="0" err="1"/>
              <a:t>cells</a:t>
            </a:r>
            <a:r>
              <a:rPr lang="hu-HU" dirty="0"/>
              <a:t>.</a:t>
            </a:r>
          </a:p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indicated</a:t>
            </a:r>
            <a:r>
              <a:rPr lang="hu-HU" dirty="0"/>
              <a:t> </a:t>
            </a:r>
            <a:r>
              <a:rPr lang="en-US" dirty="0"/>
              <a:t>that all these </a:t>
            </a:r>
            <a:r>
              <a:rPr lang="en-US" dirty="0" err="1"/>
              <a:t>nonmyocytes</a:t>
            </a:r>
            <a:r>
              <a:rPr lang="en-US" dirty="0"/>
              <a:t> did not contribute to new</a:t>
            </a:r>
            <a:r>
              <a:rPr lang="hu-HU" dirty="0"/>
              <a:t> </a:t>
            </a:r>
            <a:r>
              <a:rPr lang="en-US" dirty="0"/>
              <a:t>myocytes, although the </a:t>
            </a:r>
            <a:r>
              <a:rPr lang="en-US" i="1" dirty="0" err="1"/>
              <a:t>aMHC-MerCreMer</a:t>
            </a:r>
            <a:r>
              <a:rPr lang="en-US" i="1" dirty="0"/>
              <a:t> </a:t>
            </a:r>
            <a:r>
              <a:rPr lang="en-US" dirty="0"/>
              <a:t>tracing data</a:t>
            </a:r>
            <a:r>
              <a:rPr lang="hu-HU" dirty="0"/>
              <a:t> </a:t>
            </a:r>
            <a:r>
              <a:rPr lang="en-US" dirty="0"/>
              <a:t>showed that virtually all myocytes in the injured heart</a:t>
            </a:r>
          </a:p>
          <a:p>
            <a:r>
              <a:rPr lang="en-US" dirty="0"/>
              <a:t>were derived from preexisting myocytes. Therefore, our</a:t>
            </a:r>
          </a:p>
          <a:p>
            <a:r>
              <a:rPr lang="en-US" dirty="0"/>
              <a:t>results supported the myocyte-to-myocyte, but not the</a:t>
            </a:r>
          </a:p>
          <a:p>
            <a:r>
              <a:rPr lang="de-DE" dirty="0" err="1"/>
              <a:t>nonmyocyte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myocyte</a:t>
            </a:r>
            <a:r>
              <a:rPr lang="de-DE" dirty="0"/>
              <a:t> </a:t>
            </a:r>
            <a:r>
              <a:rPr lang="de-DE" dirty="0" err="1"/>
              <a:t>conversion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in cardiac</a:t>
            </a:r>
          </a:p>
          <a:p>
            <a:r>
              <a:rPr lang="de-DE" dirty="0" err="1"/>
              <a:t>regeneration</a:t>
            </a:r>
            <a:r>
              <a:rPr lang="de-DE" dirty="0"/>
              <a:t>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86" y="0"/>
            <a:ext cx="5821213" cy="594928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923928" y="594928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CSC???</a:t>
            </a:r>
          </a:p>
          <a:p>
            <a:r>
              <a:rPr lang="hu-HU" dirty="0"/>
              <a:t>Sca1+, c-kit+ </a:t>
            </a:r>
            <a:r>
              <a:rPr lang="hu-HU" dirty="0" err="1"/>
              <a:t>Zellen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244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1" y="0"/>
            <a:ext cx="5620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4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multipotente</a:t>
            </a:r>
            <a:r>
              <a:rPr lang="hu-HU" b="1" dirty="0"/>
              <a:t>, </a:t>
            </a:r>
            <a:r>
              <a:rPr lang="hu-HU" b="1" dirty="0" err="1"/>
              <a:t>adulte</a:t>
            </a:r>
            <a:r>
              <a:rPr lang="hu-HU" b="1" dirty="0"/>
              <a:t> </a:t>
            </a:r>
            <a:r>
              <a:rPr lang="hu-HU" b="1" dirty="0" err="1"/>
              <a:t>Stammzellen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2060847"/>
            <a:ext cx="7886700" cy="4116115"/>
          </a:xfrm>
        </p:spPr>
        <p:txBody>
          <a:bodyPr/>
          <a:lstStyle/>
          <a:p>
            <a:r>
              <a:rPr lang="hu-HU" dirty="0" err="1"/>
              <a:t>Problemen</a:t>
            </a:r>
            <a:r>
              <a:rPr lang="hu-HU" dirty="0"/>
              <a:t>: </a:t>
            </a:r>
            <a:r>
              <a:rPr lang="hu-HU" dirty="0" err="1"/>
              <a:t>Immunantwort</a:t>
            </a:r>
            <a:r>
              <a:rPr lang="hu-HU" dirty="0"/>
              <a:t> (</a:t>
            </a:r>
            <a:r>
              <a:rPr lang="hu-HU" dirty="0" err="1"/>
              <a:t>Allogen</a:t>
            </a:r>
            <a:r>
              <a:rPr lang="hu-HU" dirty="0"/>
              <a:t>), </a:t>
            </a:r>
            <a:r>
              <a:rPr lang="hu-HU" dirty="0" err="1"/>
              <a:t>Arrhythmia</a:t>
            </a:r>
            <a:r>
              <a:rPr lang="hu-HU" dirty="0"/>
              <a:t> (</a:t>
            </a:r>
            <a:r>
              <a:rPr lang="hu-HU" dirty="0" err="1"/>
              <a:t>Herzrhytmusstörung</a:t>
            </a:r>
            <a:r>
              <a:rPr lang="hu-HU" dirty="0"/>
              <a:t>); </a:t>
            </a:r>
            <a:r>
              <a:rPr lang="hu-HU" dirty="0" err="1"/>
              <a:t>diese</a:t>
            </a:r>
            <a:r>
              <a:rPr lang="hu-HU" dirty="0"/>
              <a:t> sind aber </a:t>
            </a:r>
            <a:r>
              <a:rPr lang="hu-HU" dirty="0" err="1"/>
              <a:t>gut</a:t>
            </a:r>
            <a:r>
              <a:rPr lang="hu-HU" dirty="0"/>
              <a:t> </a:t>
            </a:r>
            <a:r>
              <a:rPr lang="hu-HU" dirty="0" err="1"/>
              <a:t>kontrollierbar</a:t>
            </a:r>
            <a:endParaRPr lang="hu-HU" dirty="0"/>
          </a:p>
          <a:p>
            <a:r>
              <a:rPr lang="hu-HU" dirty="0" err="1"/>
              <a:t>Phase</a:t>
            </a:r>
            <a:r>
              <a:rPr lang="hu-HU" dirty="0"/>
              <a:t> II und III (</a:t>
            </a:r>
            <a:r>
              <a:rPr lang="hu-HU" dirty="0" err="1"/>
              <a:t>klinische</a:t>
            </a:r>
            <a:r>
              <a:rPr lang="hu-HU" dirty="0"/>
              <a:t> </a:t>
            </a:r>
            <a:r>
              <a:rPr lang="hu-HU" dirty="0" err="1"/>
              <a:t>Prüfung</a:t>
            </a:r>
            <a:r>
              <a:rPr lang="hu-HU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331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ESC </a:t>
            </a:r>
            <a:r>
              <a:rPr lang="hu-HU" b="1" dirty="0" err="1"/>
              <a:t>oder</a:t>
            </a:r>
            <a:r>
              <a:rPr lang="hu-HU" b="1" dirty="0"/>
              <a:t> </a:t>
            </a:r>
            <a:r>
              <a:rPr lang="hu-HU" b="1" dirty="0" err="1"/>
              <a:t>iPSC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pluripotente</a:t>
            </a:r>
            <a:r>
              <a:rPr lang="hu-HU" dirty="0"/>
              <a:t>; </a:t>
            </a:r>
            <a:r>
              <a:rPr lang="hu-HU" dirty="0" err="1"/>
              <a:t>gut</a:t>
            </a:r>
            <a:r>
              <a:rPr lang="hu-HU" dirty="0"/>
              <a:t> </a:t>
            </a:r>
            <a:r>
              <a:rPr lang="hu-HU" dirty="0" err="1"/>
              <a:t>züchtbare</a:t>
            </a:r>
            <a:r>
              <a:rPr lang="hu-HU" dirty="0"/>
              <a:t> (in vitro), </a:t>
            </a:r>
            <a:r>
              <a:rPr lang="hu-HU" dirty="0" err="1"/>
              <a:t>deswegen</a:t>
            </a:r>
            <a:r>
              <a:rPr lang="hu-HU" dirty="0"/>
              <a:t> </a:t>
            </a:r>
            <a:r>
              <a:rPr lang="hu-HU" dirty="0" err="1"/>
              <a:t>genügende</a:t>
            </a:r>
            <a:r>
              <a:rPr lang="hu-HU" dirty="0"/>
              <a:t> </a:t>
            </a:r>
            <a:r>
              <a:rPr lang="hu-HU" dirty="0" err="1"/>
              <a:t>Menge</a:t>
            </a:r>
            <a:r>
              <a:rPr lang="hu-HU" dirty="0"/>
              <a:t> (</a:t>
            </a:r>
            <a:r>
              <a:rPr lang="hu-HU" dirty="0" err="1"/>
              <a:t>Zellbanken</a:t>
            </a:r>
            <a:r>
              <a:rPr lang="hu-HU" dirty="0"/>
              <a:t>); </a:t>
            </a:r>
            <a:r>
              <a:rPr lang="hu-HU" dirty="0" err="1"/>
              <a:t>beim</a:t>
            </a:r>
            <a:r>
              <a:rPr lang="hu-HU" dirty="0"/>
              <a:t> </a:t>
            </a:r>
            <a:r>
              <a:rPr lang="hu-HU" dirty="0" err="1"/>
              <a:t>iPSC</a:t>
            </a:r>
            <a:r>
              <a:rPr lang="hu-HU" dirty="0"/>
              <a:t>: </a:t>
            </a:r>
            <a:r>
              <a:rPr lang="hu-HU" dirty="0" err="1"/>
              <a:t>sogar</a:t>
            </a:r>
            <a:r>
              <a:rPr lang="hu-HU" dirty="0"/>
              <a:t> </a:t>
            </a:r>
            <a:r>
              <a:rPr lang="hu-HU" dirty="0" err="1"/>
              <a:t>autolog</a:t>
            </a:r>
            <a:endParaRPr lang="hu-HU" dirty="0"/>
          </a:p>
          <a:p>
            <a:r>
              <a:rPr lang="hu-HU" b="1" dirty="0" err="1"/>
              <a:t>Problemen</a:t>
            </a:r>
            <a:r>
              <a:rPr lang="hu-HU" dirty="0"/>
              <a:t>: </a:t>
            </a:r>
            <a:r>
              <a:rPr lang="hu-HU" dirty="0" err="1"/>
              <a:t>Tumorbildung</a:t>
            </a:r>
            <a:r>
              <a:rPr lang="hu-HU" dirty="0"/>
              <a:t> (</a:t>
            </a:r>
            <a:r>
              <a:rPr lang="hu-HU" dirty="0" err="1"/>
              <a:t>Teratom</a:t>
            </a:r>
            <a:r>
              <a:rPr lang="hu-HU" dirty="0"/>
              <a:t>; </a:t>
            </a:r>
            <a:r>
              <a:rPr lang="hu-HU" dirty="0" err="1"/>
              <a:t>dankbar</a:t>
            </a:r>
            <a:r>
              <a:rPr lang="hu-HU" dirty="0"/>
              <a:t> der </a:t>
            </a:r>
            <a:r>
              <a:rPr lang="hu-HU" dirty="0" err="1"/>
              <a:t>nicht-differenzierten</a:t>
            </a:r>
            <a:r>
              <a:rPr lang="hu-HU" dirty="0"/>
              <a:t> </a:t>
            </a:r>
            <a:r>
              <a:rPr lang="hu-HU" dirty="0" err="1"/>
              <a:t>Zellen</a:t>
            </a:r>
            <a:r>
              <a:rPr lang="hu-HU" dirty="0"/>
              <a:t>); </a:t>
            </a:r>
            <a:r>
              <a:rPr lang="hu-HU" dirty="0" err="1"/>
              <a:t>langzeitige</a:t>
            </a:r>
            <a:r>
              <a:rPr lang="hu-HU" dirty="0"/>
              <a:t> </a:t>
            </a:r>
            <a:r>
              <a:rPr lang="hu-HU" dirty="0" err="1"/>
              <a:t>Herstellung</a:t>
            </a:r>
            <a:r>
              <a:rPr lang="hu-HU" dirty="0"/>
              <a:t>, </a:t>
            </a:r>
            <a:r>
              <a:rPr lang="hu-HU" dirty="0" err="1"/>
              <a:t>damit</a:t>
            </a:r>
            <a:r>
              <a:rPr lang="hu-HU" dirty="0"/>
              <a:t> </a:t>
            </a:r>
            <a:r>
              <a:rPr lang="hu-HU" dirty="0" err="1"/>
              <a:t>verbunden</a:t>
            </a:r>
            <a:r>
              <a:rPr lang="hu-HU" dirty="0"/>
              <a:t>: </a:t>
            </a:r>
            <a:r>
              <a:rPr lang="hu-HU" dirty="0" err="1"/>
              <a:t>mögliche</a:t>
            </a:r>
            <a:r>
              <a:rPr lang="hu-HU" dirty="0"/>
              <a:t> </a:t>
            </a:r>
            <a:r>
              <a:rPr lang="hu-HU" dirty="0" err="1"/>
              <a:t>tumöröse</a:t>
            </a:r>
            <a:r>
              <a:rPr lang="hu-HU" dirty="0"/>
              <a:t> </a:t>
            </a:r>
            <a:r>
              <a:rPr lang="hu-HU" dirty="0" err="1"/>
              <a:t>Umwandlung</a:t>
            </a:r>
            <a:r>
              <a:rPr lang="hu-HU" dirty="0"/>
              <a:t>; </a:t>
            </a:r>
            <a:r>
              <a:rPr lang="hu-HU" dirty="0" err="1"/>
              <a:t>Allogene</a:t>
            </a:r>
            <a:r>
              <a:rPr lang="hu-HU" dirty="0"/>
              <a:t> (ESC): </a:t>
            </a:r>
            <a:r>
              <a:rPr lang="hu-HU" dirty="0" err="1"/>
              <a:t>Immunantwort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58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1089</Words>
  <Application>Microsoft Office PowerPoint</Application>
  <PresentationFormat>Diavetítés a képernyőre (4:3 oldalarány)</PresentationFormat>
  <Paragraphs>131</Paragraphs>
  <Slides>42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Lucida Sans Unicode</vt:lpstr>
      <vt:lpstr>Symbol</vt:lpstr>
      <vt:lpstr>Office-téma</vt:lpstr>
      <vt:lpstr>Herzregeneration mit Stammzellen</vt:lpstr>
      <vt:lpstr>Herzregeneration – Gibt es in Gesunden?</vt:lpstr>
      <vt:lpstr>Prävention von und Regeneration nach MI</vt:lpstr>
      <vt:lpstr>Stammzellen für myokardiale Regeneration – welche?</vt:lpstr>
      <vt:lpstr>multipotente, adulte Stammzellen</vt:lpstr>
      <vt:lpstr>PowerPoint-bemutató</vt:lpstr>
      <vt:lpstr>PowerPoint-bemutató</vt:lpstr>
      <vt:lpstr>multipotente, adulte Stammzellen</vt:lpstr>
      <vt:lpstr>ESC oder iPSC</vt:lpstr>
      <vt:lpstr>Adulte multipotente Stammzellen</vt:lpstr>
      <vt:lpstr>PowerPoint-bemutató</vt:lpstr>
      <vt:lpstr>Knochenmarkszellen (BMNC und HSC)</vt:lpstr>
      <vt:lpstr>PowerPoint-bemutató</vt:lpstr>
      <vt:lpstr>PowerPoint-bemutató</vt:lpstr>
      <vt:lpstr>Mesenchymale Stammzellen, MSC</vt:lpstr>
      <vt:lpstr>PowerPoint-bemutató</vt:lpstr>
      <vt:lpstr>multipotente, adulte Stammzellen</vt:lpstr>
      <vt:lpstr>PowerPoint-bemutató</vt:lpstr>
      <vt:lpstr>Kardiale Stammzellen, CSC</vt:lpstr>
      <vt:lpstr>PowerPoint-bemutató</vt:lpstr>
      <vt:lpstr>PowerPoint-bemutató</vt:lpstr>
      <vt:lpstr>PowerPoint-bemutató</vt:lpstr>
      <vt:lpstr>Kardiospheren und CDC</vt:lpstr>
      <vt:lpstr>PowerPoint-bemutató</vt:lpstr>
      <vt:lpstr>PowerPoint-bemutató</vt:lpstr>
      <vt:lpstr>PowerPoint-bemutató</vt:lpstr>
      <vt:lpstr>Verbesserung der Stammzellentechnik</vt:lpstr>
      <vt:lpstr>Zelltyp auszuwählen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Zustellen der Stammzellen</vt:lpstr>
      <vt:lpstr>Stammzellen mit Verkapselung</vt:lpstr>
      <vt:lpstr>Heart muscle patch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Herzregeneration mit Stammzellen</dc:title>
  <dc:creator>M</dc:creator>
  <cp:lastModifiedBy>Dr. Magyar Attila</cp:lastModifiedBy>
  <cp:revision>29</cp:revision>
  <dcterms:created xsi:type="dcterms:W3CDTF">2019-11-11T17:30:21Z</dcterms:created>
  <dcterms:modified xsi:type="dcterms:W3CDTF">2019-11-12T14:55:35Z</dcterms:modified>
</cp:coreProperties>
</file>