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60" r:id="rId4"/>
    <p:sldId id="271" r:id="rId5"/>
    <p:sldId id="259" r:id="rId6"/>
    <p:sldId id="267" r:id="rId7"/>
    <p:sldId id="266" r:id="rId8"/>
    <p:sldId id="265" r:id="rId9"/>
    <p:sldId id="268" r:id="rId10"/>
    <p:sldId id="278" r:id="rId11"/>
    <p:sldId id="270" r:id="rId12"/>
    <p:sldId id="263" r:id="rId13"/>
    <p:sldId id="279" r:id="rId14"/>
    <p:sldId id="269" r:id="rId15"/>
    <p:sldId id="273" r:id="rId16"/>
    <p:sldId id="277" r:id="rId17"/>
    <p:sldId id="264" r:id="rId18"/>
    <p:sldId id="262" r:id="rId19"/>
    <p:sldId id="272" r:id="rId20"/>
    <p:sldId id="276" r:id="rId21"/>
    <p:sldId id="275" r:id="rId22"/>
    <p:sldId id="274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46"/>
  </p:normalViewPr>
  <p:slideViewPr>
    <p:cSldViewPr snapToGrid="0" snapToObjects="1">
      <p:cViewPr>
        <p:scale>
          <a:sx n="98" d="100"/>
          <a:sy n="98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6903F-DE74-F041-AF7E-D65EF3B8F5BB}" type="datetimeFigureOut">
              <a:rPr lang="de-DE" smtClean="0"/>
              <a:t>23.09.19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0CEBB-9C94-B741-9272-4FBBC6E82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586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0CEBB-9C94-B741-9272-4FBBC6E82E7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49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4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0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6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0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7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9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1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1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1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1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4318" y="460405"/>
            <a:ext cx="10207690" cy="355438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36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36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gerincvelő mikroszkópiája; Rexed-zónák</a:t>
            </a:r>
            <a:br>
              <a:rPr lang="hu-HU" sz="36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reflexív fogalma, receptorok és </a:t>
            </a:r>
            <a:r>
              <a:rPr lang="hu-HU" sz="36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effektorok</a:t>
            </a:r>
            <a:r>
              <a:rPr lang="hu-HU" sz="36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/>
            </a:r>
            <a:br>
              <a:rPr lang="hu-HU" sz="36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hu-HU" sz="36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proprioceptív</a:t>
            </a:r>
            <a:r>
              <a:rPr lang="hu-HU" sz="36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reflex</a:t>
            </a:r>
            <a:endParaRPr lang="hu-HU" sz="36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785146"/>
            <a:ext cx="6400800" cy="146456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u-HU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Dr. </a:t>
            </a:r>
            <a:r>
              <a:rPr lang="hu-HU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Baksa Gábor </a:t>
            </a:r>
            <a:endParaRPr lang="hu-HU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defRPr/>
            </a:pPr>
            <a:r>
              <a:rPr lang="hu-HU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Anatómiai, Szövet- és Fejlődéstani Intézet</a:t>
            </a:r>
            <a:endParaRPr lang="hu-HU" sz="24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defRPr/>
            </a:pPr>
            <a:r>
              <a:rPr lang="hu-HU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2019.</a:t>
            </a:r>
            <a:endParaRPr lang="hu-HU" sz="24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0113" r="12529" b="22034"/>
          <a:stretch/>
        </p:blipFill>
        <p:spPr>
          <a:xfrm>
            <a:off x="2201120" y="245758"/>
            <a:ext cx="7764289" cy="631002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50590" y="3890075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 Verbindung 4"/>
          <p:cNvCxnSpPr>
            <a:endCxn id="3" idx="2"/>
          </p:cNvCxnSpPr>
          <p:nvPr/>
        </p:nvCxnSpPr>
        <p:spPr>
          <a:xfrm>
            <a:off x="1720312" y="4347275"/>
            <a:ext cx="20302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300004" y="4162609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IX.</a:t>
            </a:r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8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090249" y="128577"/>
            <a:ext cx="1992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Receptorok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936625"/>
            <a:ext cx="3849624" cy="561136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645742" y="936625"/>
            <a:ext cx="7601761" cy="5678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Olyan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speciálisan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differenciálódott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struktúrák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amelyek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környezeti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külső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vagy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belső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ingereket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ingerületté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alakítva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akciós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potenciálként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küldik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azokat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tovább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központi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idegrendszer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felé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afferens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idegrostokon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keresztül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Osztályozásuk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többféle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lehet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helyzetük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felvett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inger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forrása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jellege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alapján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Exteroceptorok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külső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környezeti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ing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ereket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vesznek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fel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Teleceptorok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távolabbról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jövő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ingerek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-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fül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Interoceptorok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visceroceptorok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):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belső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környezetet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érzékelik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pl.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ozmo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chemo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baroreceptorok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Mechanoreceptorok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elemii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tapintás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nyomás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Thermoreceptorok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hideg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meleg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érzékelése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Nociceptorok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fájdalominger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érzékelése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5239" y="706120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Duus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43523" y="128577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Reflexív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80225" y="1257293"/>
            <a:ext cx="1822935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reflexközpont</a:t>
            </a:r>
            <a:endParaRPr lang="de-DE" sz="20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425013" y="3538532"/>
            <a:ext cx="1351653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</a:t>
            </a:r>
            <a:endParaRPr lang="de-DE" sz="2000" b="1" dirty="0" smtClean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de-DE" sz="2000" b="1" dirty="0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érzékelő</a:t>
            </a:r>
            <a:r>
              <a:rPr lang="de-DE" sz="2000" b="1" dirty="0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b="1" dirty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099959" y="3595684"/>
            <a:ext cx="159370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effektor</a:t>
            </a:r>
            <a:endParaRPr lang="de-DE" sz="2000" b="1" dirty="0" smtClean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de-DE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végrehajtó</a:t>
            </a:r>
            <a:r>
              <a:rPr lang="de-DE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b="1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Gebogener Pfeil 5"/>
          <p:cNvSpPr/>
          <p:nvPr/>
        </p:nvSpPr>
        <p:spPr>
          <a:xfrm rot="18972015">
            <a:off x="3066148" y="1395654"/>
            <a:ext cx="4136181" cy="4218277"/>
          </a:xfrm>
          <a:prstGeom prst="circularArrow">
            <a:avLst>
              <a:gd name="adj1" fmla="val 800"/>
              <a:gd name="adj2" fmla="val 440488"/>
              <a:gd name="adj3" fmla="val 18365794"/>
              <a:gd name="adj4" fmla="val 13456557"/>
              <a:gd name="adj5" fmla="val 181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Gebogener Pfeil 6"/>
          <p:cNvSpPr/>
          <p:nvPr/>
        </p:nvSpPr>
        <p:spPr>
          <a:xfrm rot="13736412" flipH="1" flipV="1">
            <a:off x="4874209" y="1382066"/>
            <a:ext cx="4136181" cy="4218277"/>
          </a:xfrm>
          <a:prstGeom prst="circularArrow">
            <a:avLst>
              <a:gd name="adj1" fmla="val 800"/>
              <a:gd name="adj2" fmla="val 440488"/>
              <a:gd name="adj3" fmla="val 18365794"/>
              <a:gd name="adj4" fmla="val 13456557"/>
              <a:gd name="adj5" fmla="val 18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rot="18737023">
            <a:off x="3086106" y="1971679"/>
            <a:ext cx="1088760" cy="40011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323399"/>
              </a:avLst>
            </a:prstTxWarp>
            <a:spAutoFit/>
          </a:bodyPr>
          <a:lstStyle/>
          <a:p>
            <a:r>
              <a:rPr lang="de-DE" sz="2000" b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afferens</a:t>
            </a:r>
            <a:endParaRPr lang="de-DE" sz="2000" b="1" dirty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3150230">
            <a:off x="7986333" y="2037497"/>
            <a:ext cx="1088760" cy="40011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323399"/>
              </a:avLst>
            </a:prstTxWarp>
            <a:spAutoFit/>
          </a:bodyPr>
          <a:lstStyle/>
          <a:p>
            <a:r>
              <a:rPr lang="de-DE" sz="200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</a:t>
            </a:r>
            <a:r>
              <a:rPr lang="de-DE" sz="200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fferens</a:t>
            </a:r>
            <a:endParaRPr lang="de-DE" sz="2000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04881" y="5758327"/>
            <a:ext cx="107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Reflex: a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szervezett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akaratlan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gyors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azonos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kimenetelű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válasza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egy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ingerre</a:t>
            </a:r>
            <a:endParaRPr lang="de-DE" sz="24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93758" y="4845041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00B050"/>
                </a:solidFill>
              </a:rPr>
              <a:t>INGER</a:t>
            </a:r>
            <a:endParaRPr lang="de-DE" sz="2400" b="1">
              <a:solidFill>
                <a:srgbClr val="00B05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390943" y="4840019"/>
            <a:ext cx="1146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VÁLASZ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13" name="Pfeil nach oben 12"/>
          <p:cNvSpPr/>
          <p:nvPr/>
        </p:nvSpPr>
        <p:spPr>
          <a:xfrm>
            <a:off x="2857496" y="4357687"/>
            <a:ext cx="484632" cy="546736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oben 13"/>
          <p:cNvSpPr/>
          <p:nvPr/>
        </p:nvSpPr>
        <p:spPr>
          <a:xfrm flipV="1">
            <a:off x="8738141" y="4357687"/>
            <a:ext cx="484632" cy="54673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88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6" y="-58554"/>
            <a:ext cx="8518525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Idegrendszeri alapok...</a:t>
            </a:r>
            <a:b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(Dr.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Kozsurek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Márk előadásából)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5089526" y="2214243"/>
            <a:ext cx="287972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központi idegrendszer</a:t>
            </a:r>
            <a:endParaRPr lang="hu-HU" altLang="hu-HU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grpSp>
        <p:nvGrpSpPr>
          <p:cNvPr id="16388" name="Group 32"/>
          <p:cNvGrpSpPr>
            <a:grpSpLocks/>
          </p:cNvGrpSpPr>
          <p:nvPr/>
        </p:nvGrpSpPr>
        <p:grpSpPr bwMode="auto">
          <a:xfrm>
            <a:off x="2424113" y="2503169"/>
            <a:ext cx="4286250" cy="2327275"/>
            <a:chOff x="567" y="1980"/>
            <a:chExt cx="2700" cy="1466"/>
          </a:xfrm>
        </p:grpSpPr>
        <p:sp>
          <p:nvSpPr>
            <p:cNvPr id="16429" name="Text Box 7"/>
            <p:cNvSpPr txBox="1">
              <a:spLocks noChangeArrowheads="1"/>
            </p:cNvSpPr>
            <p:nvPr/>
          </p:nvSpPr>
          <p:spPr bwMode="auto">
            <a:xfrm>
              <a:off x="818" y="3213"/>
              <a:ext cx="24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dirty="0" smtClean="0">
                  <a:solidFill>
                    <a:srgbClr val="FFC00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bőr, izmok,  ízületek, ínak</a:t>
              </a:r>
              <a:endParaRPr lang="hu-HU" altLang="hu-HU" dirty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30" name="Line 10"/>
            <p:cNvSpPr>
              <a:spLocks noChangeShapeType="1"/>
            </p:cNvSpPr>
            <p:nvPr/>
          </p:nvSpPr>
          <p:spPr bwMode="auto">
            <a:xfrm flipV="1">
              <a:off x="567" y="1980"/>
              <a:ext cx="0" cy="136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31" name="Line 11"/>
            <p:cNvSpPr>
              <a:spLocks noChangeShapeType="1"/>
            </p:cNvSpPr>
            <p:nvPr/>
          </p:nvSpPr>
          <p:spPr bwMode="auto">
            <a:xfrm>
              <a:off x="567" y="1980"/>
              <a:ext cx="1588" cy="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32" name="Line 20"/>
            <p:cNvSpPr>
              <a:spLocks noChangeShapeType="1"/>
            </p:cNvSpPr>
            <p:nvPr/>
          </p:nvSpPr>
          <p:spPr bwMode="auto">
            <a:xfrm>
              <a:off x="567" y="3340"/>
              <a:ext cx="227" cy="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33" name="Text Box 22"/>
            <p:cNvSpPr txBox="1">
              <a:spLocks noChangeArrowheads="1"/>
            </p:cNvSpPr>
            <p:nvPr/>
          </p:nvSpPr>
          <p:spPr bwMode="auto">
            <a:xfrm>
              <a:off x="657" y="2024"/>
              <a:ext cx="15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dirty="0" err="1" smtClean="0">
                  <a:solidFill>
                    <a:srgbClr val="FFC00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somatoszenzoros</a:t>
              </a:r>
              <a:endParaRPr lang="hu-HU" altLang="hu-HU" dirty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sp>
        <p:nvSpPr>
          <p:cNvPr id="16389" name="Line 14"/>
          <p:cNvSpPr>
            <a:spLocks noChangeShapeType="1"/>
          </p:cNvSpPr>
          <p:nvPr/>
        </p:nvSpPr>
        <p:spPr bwMode="auto">
          <a:xfrm>
            <a:off x="8113713" y="228568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5379" name="Line 15"/>
          <p:cNvSpPr>
            <a:spLocks noChangeShapeType="1"/>
          </p:cNvSpPr>
          <p:nvPr/>
        </p:nvSpPr>
        <p:spPr bwMode="auto">
          <a:xfrm>
            <a:off x="9840913" y="2285682"/>
            <a:ext cx="0" cy="280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6391" name="Line 16"/>
          <p:cNvSpPr>
            <a:spLocks noChangeShapeType="1"/>
          </p:cNvSpPr>
          <p:nvPr/>
        </p:nvSpPr>
        <p:spPr bwMode="auto">
          <a:xfrm flipH="1">
            <a:off x="9337675" y="509396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hu-HU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6392" name="Text Box 23"/>
          <p:cNvSpPr txBox="1">
            <a:spLocks noChangeArrowheads="1"/>
          </p:cNvSpPr>
          <p:nvPr/>
        </p:nvSpPr>
        <p:spPr bwMode="auto">
          <a:xfrm>
            <a:off x="7680326" y="1780856"/>
            <a:ext cx="2087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visceromotoros</a:t>
            </a:r>
            <a:endParaRPr lang="hu-HU" altLang="hu-HU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6393" name="Text Box 27"/>
          <p:cNvSpPr txBox="1">
            <a:spLocks noChangeArrowheads="1"/>
          </p:cNvSpPr>
          <p:nvPr/>
        </p:nvSpPr>
        <p:spPr bwMode="auto">
          <a:xfrm>
            <a:off x="6648450" y="4870132"/>
            <a:ext cx="2808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simaizom </a:t>
            </a:r>
            <a:r>
              <a:rPr lang="hu-HU" altLang="hu-HU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hu-HU" altLang="hu-HU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mirigyek</a:t>
            </a:r>
            <a:endParaRPr lang="hu-HU" altLang="hu-HU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grpSp>
        <p:nvGrpSpPr>
          <p:cNvPr id="16394" name="Group 31"/>
          <p:cNvGrpSpPr>
            <a:grpSpLocks/>
          </p:cNvGrpSpPr>
          <p:nvPr/>
        </p:nvGrpSpPr>
        <p:grpSpPr bwMode="auto">
          <a:xfrm>
            <a:off x="2208214" y="1780856"/>
            <a:ext cx="3711575" cy="3427412"/>
            <a:chOff x="431" y="1525"/>
            <a:chExt cx="2338" cy="2159"/>
          </a:xfrm>
        </p:grpSpPr>
        <p:sp>
          <p:nvSpPr>
            <p:cNvPr id="16424" name="Line 12"/>
            <p:cNvSpPr>
              <a:spLocks noChangeShapeType="1"/>
            </p:cNvSpPr>
            <p:nvPr/>
          </p:nvSpPr>
          <p:spPr bwMode="auto">
            <a:xfrm flipV="1">
              <a:off x="431" y="1843"/>
              <a:ext cx="0" cy="1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25" name="Line 13"/>
            <p:cNvSpPr>
              <a:spLocks noChangeShapeType="1"/>
            </p:cNvSpPr>
            <p:nvPr/>
          </p:nvSpPr>
          <p:spPr bwMode="auto">
            <a:xfrm>
              <a:off x="431" y="1843"/>
              <a:ext cx="17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26" name="Line 21"/>
            <p:cNvSpPr>
              <a:spLocks noChangeShapeType="1"/>
            </p:cNvSpPr>
            <p:nvPr/>
          </p:nvSpPr>
          <p:spPr bwMode="auto">
            <a:xfrm flipH="1">
              <a:off x="431" y="3567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27" name="Text Box 26"/>
            <p:cNvSpPr txBox="1">
              <a:spLocks noChangeArrowheads="1"/>
            </p:cNvSpPr>
            <p:nvPr/>
          </p:nvSpPr>
          <p:spPr bwMode="auto">
            <a:xfrm>
              <a:off x="818" y="3451"/>
              <a:ext cx="19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dirty="0" smtClean="0">
                  <a:solidFill>
                    <a:srgbClr val="00206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belső szervek</a:t>
              </a:r>
              <a:endParaRPr lang="hu-HU" altLang="hu-HU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28" name="Text Box 30"/>
            <p:cNvSpPr txBox="1">
              <a:spLocks noChangeArrowheads="1"/>
            </p:cNvSpPr>
            <p:nvPr/>
          </p:nvSpPr>
          <p:spPr bwMode="auto">
            <a:xfrm>
              <a:off x="657" y="1525"/>
              <a:ext cx="15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dirty="0" err="1" smtClean="0">
                  <a:solidFill>
                    <a:srgbClr val="00206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visceroszenzoros</a:t>
              </a:r>
              <a:endParaRPr lang="hu-HU" altLang="hu-HU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grpSp>
        <p:nvGrpSpPr>
          <p:cNvPr id="16395" name="Group 34"/>
          <p:cNvGrpSpPr>
            <a:grpSpLocks/>
          </p:cNvGrpSpPr>
          <p:nvPr/>
        </p:nvGrpSpPr>
        <p:grpSpPr bwMode="auto">
          <a:xfrm>
            <a:off x="7458076" y="2503168"/>
            <a:ext cx="2309813" cy="2312988"/>
            <a:chOff x="3738" y="1980"/>
            <a:chExt cx="1455" cy="1457"/>
          </a:xfrm>
        </p:grpSpPr>
        <p:sp>
          <p:nvSpPr>
            <p:cNvPr id="16419" name="Text Box 9"/>
            <p:cNvSpPr txBox="1">
              <a:spLocks noChangeArrowheads="1"/>
            </p:cNvSpPr>
            <p:nvPr/>
          </p:nvSpPr>
          <p:spPr bwMode="auto">
            <a:xfrm>
              <a:off x="3738" y="3204"/>
              <a:ext cx="12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r>
                <a:rPr lang="hu-HU" altLang="hu-HU" dirty="0" smtClean="0">
                  <a:solidFill>
                    <a:srgbClr val="FFC00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vázizmok</a:t>
              </a:r>
              <a:endParaRPr lang="hu-HU" altLang="hu-HU" dirty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20" name="Line 17"/>
            <p:cNvSpPr>
              <a:spLocks noChangeShapeType="1"/>
            </p:cNvSpPr>
            <p:nvPr/>
          </p:nvSpPr>
          <p:spPr bwMode="auto">
            <a:xfrm>
              <a:off x="4151" y="1980"/>
              <a:ext cx="952" cy="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21" name="Line 18"/>
            <p:cNvSpPr>
              <a:spLocks noChangeShapeType="1"/>
            </p:cNvSpPr>
            <p:nvPr/>
          </p:nvSpPr>
          <p:spPr bwMode="auto">
            <a:xfrm>
              <a:off x="5103" y="1980"/>
              <a:ext cx="0" cy="136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22" name="Line 19"/>
            <p:cNvSpPr>
              <a:spLocks noChangeShapeType="1"/>
            </p:cNvSpPr>
            <p:nvPr/>
          </p:nvSpPr>
          <p:spPr bwMode="auto">
            <a:xfrm flipH="1">
              <a:off x="4922" y="3340"/>
              <a:ext cx="181" cy="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23" name="Text Box 33"/>
            <p:cNvSpPr txBox="1">
              <a:spLocks noChangeArrowheads="1"/>
            </p:cNvSpPr>
            <p:nvPr/>
          </p:nvSpPr>
          <p:spPr bwMode="auto">
            <a:xfrm>
              <a:off x="3878" y="2024"/>
              <a:ext cx="13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dirty="0" err="1" smtClean="0">
                  <a:solidFill>
                    <a:srgbClr val="FFC00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somatomotoros</a:t>
              </a:r>
              <a:endParaRPr lang="hu-HU" altLang="hu-HU" dirty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sp>
        <p:nvSpPr>
          <p:cNvPr id="16396" name="Oval 38"/>
          <p:cNvSpPr>
            <a:spLocks noChangeArrowheads="1"/>
          </p:cNvSpPr>
          <p:nvPr/>
        </p:nvSpPr>
        <p:spPr bwMode="auto">
          <a:xfrm>
            <a:off x="1631951" y="3365181"/>
            <a:ext cx="1439863" cy="7921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 altLang="hu-HU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grpSp>
        <p:nvGrpSpPr>
          <p:cNvPr id="16397" name="Group 47"/>
          <p:cNvGrpSpPr>
            <a:grpSpLocks/>
          </p:cNvGrpSpPr>
          <p:nvPr/>
        </p:nvGrpSpPr>
        <p:grpSpPr bwMode="auto">
          <a:xfrm>
            <a:off x="1774825" y="3509643"/>
            <a:ext cx="1081088" cy="433388"/>
            <a:chOff x="158" y="2614"/>
            <a:chExt cx="681" cy="273"/>
          </a:xfrm>
        </p:grpSpPr>
        <p:grpSp>
          <p:nvGrpSpPr>
            <p:cNvPr id="16410" name="Group 32"/>
            <p:cNvGrpSpPr>
              <a:grpSpLocks/>
            </p:cNvGrpSpPr>
            <p:nvPr/>
          </p:nvGrpSpPr>
          <p:grpSpPr bwMode="auto">
            <a:xfrm>
              <a:off x="567" y="2614"/>
              <a:ext cx="272" cy="181"/>
              <a:chOff x="567" y="2614"/>
              <a:chExt cx="272" cy="181"/>
            </a:xfrm>
          </p:grpSpPr>
          <p:sp>
            <p:nvSpPr>
              <p:cNvPr id="16415" name="Oval 28"/>
              <p:cNvSpPr>
                <a:spLocks noChangeArrowheads="1"/>
              </p:cNvSpPr>
              <p:nvPr/>
            </p:nvSpPr>
            <p:spPr bwMode="auto">
              <a:xfrm>
                <a:off x="657" y="2614"/>
                <a:ext cx="182" cy="18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altLang="hu-HU">
                  <a:solidFill>
                    <a:srgbClr val="002060"/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  <p:sp>
            <p:nvSpPr>
              <p:cNvPr id="16416" name="Line 29"/>
              <p:cNvSpPr>
                <a:spLocks noChangeShapeType="1"/>
              </p:cNvSpPr>
              <p:nvPr/>
            </p:nvSpPr>
            <p:spPr bwMode="auto">
              <a:xfrm>
                <a:off x="567" y="2704"/>
                <a:ext cx="90" cy="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>
                  <a:solidFill>
                    <a:srgbClr val="002060"/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  <p:sp>
            <p:nvSpPr>
              <p:cNvPr id="16417" name="Oval 30"/>
              <p:cNvSpPr>
                <a:spLocks noChangeArrowheads="1"/>
              </p:cNvSpPr>
              <p:nvPr/>
            </p:nvSpPr>
            <p:spPr bwMode="auto">
              <a:xfrm>
                <a:off x="703" y="2659"/>
                <a:ext cx="90" cy="91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altLang="hu-HU">
                  <a:solidFill>
                    <a:srgbClr val="002060"/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  <p:sp>
            <p:nvSpPr>
              <p:cNvPr id="16418" name="Oval 31"/>
              <p:cNvSpPr>
                <a:spLocks noChangeArrowheads="1"/>
              </p:cNvSpPr>
              <p:nvPr/>
            </p:nvSpPr>
            <p:spPr bwMode="auto">
              <a:xfrm>
                <a:off x="715" y="26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altLang="hu-HU">
                  <a:solidFill>
                    <a:srgbClr val="002060"/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p:grpSp>
        <p:sp>
          <p:nvSpPr>
            <p:cNvPr id="16411" name="Oval 34"/>
            <p:cNvSpPr>
              <a:spLocks noChangeArrowheads="1"/>
            </p:cNvSpPr>
            <p:nvPr/>
          </p:nvSpPr>
          <p:spPr bwMode="auto">
            <a:xfrm rot="10645598">
              <a:off x="158" y="2706"/>
              <a:ext cx="182" cy="18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altLang="hu-HU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12" name="Line 35"/>
            <p:cNvSpPr>
              <a:spLocks noChangeShapeType="1"/>
            </p:cNvSpPr>
            <p:nvPr/>
          </p:nvSpPr>
          <p:spPr bwMode="auto">
            <a:xfrm rot="10645598">
              <a:off x="339" y="2791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13" name="Oval 36"/>
            <p:cNvSpPr>
              <a:spLocks noChangeArrowheads="1"/>
            </p:cNvSpPr>
            <p:nvPr/>
          </p:nvSpPr>
          <p:spPr bwMode="auto">
            <a:xfrm rot="10645598">
              <a:off x="204" y="2751"/>
              <a:ext cx="90" cy="9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altLang="hu-HU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14" name="Oval 37"/>
            <p:cNvSpPr>
              <a:spLocks noChangeArrowheads="1"/>
            </p:cNvSpPr>
            <p:nvPr/>
          </p:nvSpPr>
          <p:spPr bwMode="auto">
            <a:xfrm rot="10645598">
              <a:off x="236" y="2780"/>
              <a:ext cx="45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altLang="hu-HU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sp>
        <p:nvSpPr>
          <p:cNvPr id="16398" name="Text Box 39"/>
          <p:cNvSpPr txBox="1">
            <a:spLocks noChangeArrowheads="1"/>
          </p:cNvSpPr>
          <p:nvPr/>
        </p:nvSpPr>
        <p:spPr bwMode="auto">
          <a:xfrm>
            <a:off x="3143250" y="3581082"/>
            <a:ext cx="2089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ÉRZŐ </a:t>
            </a:r>
            <a:r>
              <a:rPr lang="hu-HU" altLang="hu-HU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GGL.</a:t>
            </a:r>
            <a:endParaRPr lang="en-US" altLang="hu-HU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grpSp>
        <p:nvGrpSpPr>
          <p:cNvPr id="41" name="Group 50"/>
          <p:cNvGrpSpPr>
            <a:grpSpLocks/>
          </p:cNvGrpSpPr>
          <p:nvPr/>
        </p:nvGrpSpPr>
        <p:grpSpPr bwMode="auto">
          <a:xfrm>
            <a:off x="7321550" y="3293743"/>
            <a:ext cx="2686050" cy="863600"/>
            <a:chOff x="3652" y="2505"/>
            <a:chExt cx="1692" cy="544"/>
          </a:xfrm>
        </p:grpSpPr>
        <p:sp>
          <p:nvSpPr>
            <p:cNvPr id="16408" name="Rectangle 44"/>
            <p:cNvSpPr>
              <a:spLocks noChangeArrowheads="1"/>
            </p:cNvSpPr>
            <p:nvPr/>
          </p:nvSpPr>
          <p:spPr bwMode="auto">
            <a:xfrm>
              <a:off x="5139" y="2505"/>
              <a:ext cx="205" cy="54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 altLang="hu-HU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409" name="Text Box 45"/>
            <p:cNvSpPr txBox="1">
              <a:spLocks noChangeArrowheads="1"/>
            </p:cNvSpPr>
            <p:nvPr/>
          </p:nvSpPr>
          <p:spPr bwMode="auto">
            <a:xfrm>
              <a:off x="3652" y="2686"/>
              <a:ext cx="14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dirty="0" smtClean="0">
                  <a:solidFill>
                    <a:srgbClr val="00206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VEGETATÍV </a:t>
              </a:r>
              <a:r>
                <a:rPr lang="hu-HU" altLang="hu-HU" dirty="0">
                  <a:solidFill>
                    <a:srgbClr val="00206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GGL.</a:t>
              </a:r>
              <a:endParaRPr lang="en-US" altLang="hu-HU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grpSp>
        <p:nvGrpSpPr>
          <p:cNvPr id="7" name="Csoportba foglalás 6"/>
          <p:cNvGrpSpPr>
            <a:grpSpLocks/>
          </p:cNvGrpSpPr>
          <p:nvPr/>
        </p:nvGrpSpPr>
        <p:grpSpPr bwMode="auto">
          <a:xfrm>
            <a:off x="9732964" y="2282506"/>
            <a:ext cx="223837" cy="2805112"/>
            <a:chOff x="8604448" y="2929425"/>
            <a:chExt cx="223837" cy="2804625"/>
          </a:xfrm>
        </p:grpSpPr>
        <p:grpSp>
          <p:nvGrpSpPr>
            <p:cNvPr id="16401" name="Csoportba foglalás 3"/>
            <p:cNvGrpSpPr>
              <a:grpSpLocks/>
            </p:cNvGrpSpPr>
            <p:nvPr/>
          </p:nvGrpSpPr>
          <p:grpSpPr bwMode="auto">
            <a:xfrm>
              <a:off x="8604448" y="2929425"/>
              <a:ext cx="223837" cy="1612051"/>
              <a:chOff x="7339671" y="2925763"/>
              <a:chExt cx="223837" cy="1612051"/>
            </a:xfrm>
          </p:grpSpPr>
          <p:grpSp>
            <p:nvGrpSpPr>
              <p:cNvPr id="16403" name="Group 49"/>
              <p:cNvGrpSpPr>
                <a:grpSpLocks/>
              </p:cNvGrpSpPr>
              <p:nvPr/>
            </p:nvGrpSpPr>
            <p:grpSpPr bwMode="auto">
              <a:xfrm>
                <a:off x="7339671" y="4094902"/>
                <a:ext cx="223837" cy="442912"/>
                <a:chOff x="5167" y="2713"/>
                <a:chExt cx="141" cy="279"/>
              </a:xfrm>
            </p:grpSpPr>
            <p:sp>
              <p:nvSpPr>
                <p:cNvPr id="16405" name="Text Box 41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5167" y="2713"/>
                  <a:ext cx="10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u-HU" altLang="hu-HU">
                      <a:solidFill>
                        <a:srgbClr val="002060"/>
                      </a:solidFill>
                      <a:latin typeface="Palatino Linotype" charset="0"/>
                      <a:ea typeface="Palatino Linotype" charset="0"/>
                      <a:cs typeface="Palatino Linotype" charset="0"/>
                    </a:rPr>
                    <a:t>v</a:t>
                  </a:r>
                  <a:endParaRPr lang="en-US" altLang="hu-HU">
                    <a:solidFill>
                      <a:srgbClr val="002060"/>
                    </a:solidFill>
                    <a:latin typeface="Palatino Linotype" charset="0"/>
                    <a:ea typeface="Palatino Linotype" charset="0"/>
                    <a:cs typeface="Palatino Linotype" charset="0"/>
                  </a:endParaRPr>
                </a:p>
              </p:txBody>
            </p:sp>
            <p:sp>
              <p:nvSpPr>
                <p:cNvPr id="46" name="AutoShape 42"/>
                <p:cNvSpPr>
                  <a:spLocks noChangeArrowheads="1"/>
                </p:cNvSpPr>
                <p:nvPr/>
              </p:nvSpPr>
              <p:spPr bwMode="auto">
                <a:xfrm>
                  <a:off x="5172" y="2856"/>
                  <a:ext cx="136" cy="136"/>
                </a:xfrm>
                <a:prstGeom prst="star5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hu-HU">
                    <a:solidFill>
                      <a:srgbClr val="002060"/>
                    </a:solidFill>
                    <a:latin typeface="Palatino Linotype" charset="0"/>
                    <a:ea typeface="Palatino Linotype" charset="0"/>
                    <a:cs typeface="Palatino Linotype" charset="0"/>
                  </a:endParaRPr>
                </a:p>
              </p:txBody>
            </p:sp>
            <p:sp>
              <p:nvSpPr>
                <p:cNvPr id="16407" name="Oval 43"/>
                <p:cNvSpPr>
                  <a:spLocks noChangeArrowheads="1"/>
                </p:cNvSpPr>
                <p:nvPr/>
              </p:nvSpPr>
              <p:spPr bwMode="auto">
                <a:xfrm rot="10645598">
                  <a:off x="5217" y="2919"/>
                  <a:ext cx="45" cy="45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2060"/>
                    </a:solidFill>
                    <a:latin typeface="Palatino Linotype" charset="0"/>
                    <a:ea typeface="Palatino Linotype" charset="0"/>
                    <a:cs typeface="Palatino Linotype" charset="0"/>
                  </a:endParaRPr>
                </a:p>
              </p:txBody>
            </p:sp>
          </p:grpSp>
          <p:cxnSp>
            <p:nvCxnSpPr>
              <p:cNvPr id="3" name="Egyenes összekötő 2"/>
              <p:cNvCxnSpPr/>
              <p:nvPr/>
            </p:nvCxnSpPr>
            <p:spPr>
              <a:xfrm>
                <a:off x="7453971" y="2925763"/>
                <a:ext cx="0" cy="12237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Egyenes összekötő 5"/>
            <p:cNvCxnSpPr/>
            <p:nvPr/>
          </p:nvCxnSpPr>
          <p:spPr>
            <a:xfrm flipH="1">
              <a:off x="8712398" y="4497603"/>
              <a:ext cx="1587" cy="12364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Szövegdoboz 49"/>
          <p:cNvSpPr txBox="1"/>
          <p:nvPr/>
        </p:nvSpPr>
        <p:spPr>
          <a:xfrm>
            <a:off x="3201336" y="565542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</a:t>
            </a:r>
            <a:r>
              <a:rPr lang="hu-HU" b="1" dirty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	</a:t>
            </a:r>
            <a:r>
              <a:rPr lang="hu-HU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			</a:t>
            </a:r>
            <a:r>
              <a:rPr lang="hu-HU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effektor</a:t>
            </a:r>
            <a:endParaRPr lang="hu-HU" b="1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095182" y="3539330"/>
            <a:ext cx="204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ÁTKAPCSOLÁS!</a:t>
            </a:r>
            <a:endParaRPr lang="de-DE" b="1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69859" y="128577"/>
            <a:ext cx="5833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Proprioceptív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saját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nyújtási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7714" y="1026396"/>
            <a:ext cx="8282602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2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neuronos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monoszinaptikus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ín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/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megnyúlása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inger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amely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beindítja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klasszikus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példája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patella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német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„Stolperreflex“ ～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botlási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feladata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védelme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túlnyújtás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/-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feszítés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tkp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szakadása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ellen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továbbá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testhelyzet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megtartása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testtömeg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gravitáció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hatásával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szemben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antigravitációs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izmok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!!)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számos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ilyet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vizsgálunk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alsó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felső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végtagon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van a m.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masseternek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vizsgálható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afferens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/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efferens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beidegzés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beidegző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gerincvelői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szegmens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épsége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reflexközpont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areflexia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hypo-/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hyperreflexia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leszálló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pályák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moduláló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hatásáról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nyerhetünk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információt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  (ld.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pyramisjelek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effektor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tkp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ugyanabban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izomban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foglalnak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helyet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ezért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beszélünk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saját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reflexről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  <a:endParaRPr lang="de-DE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03" y="1026395"/>
            <a:ext cx="2600487" cy="54006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267016" y="6365094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Duus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proprioceptív reflexív sé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8624" b="8832"/>
          <a:stretch/>
        </p:blipFill>
        <p:spPr bwMode="auto">
          <a:xfrm>
            <a:off x="433954" y="1092398"/>
            <a:ext cx="4262438" cy="409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169859" y="128577"/>
            <a:ext cx="5833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Proprioceptív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saját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nyújtási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842225" y="952040"/>
            <a:ext cx="7228261" cy="42627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Miből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áll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reflexív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</a:t>
            </a:r>
            <a:r>
              <a:rPr lang="de-DE" b="1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izomorsó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-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nyújtására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feszítésére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reagáló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pl.</a:t>
            </a:r>
            <a:r>
              <a:rPr lang="de-DE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m. </a:t>
            </a: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quadriceps</a:t>
            </a:r>
            <a:r>
              <a:rPr lang="de-DE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femoris</a:t>
            </a:r>
            <a:r>
              <a:rPr lang="de-DE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állományában</a:t>
            </a:r>
            <a:endParaRPr lang="de-DE" i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afferens</a:t>
            </a:r>
            <a:r>
              <a:rPr lang="de-DE" b="1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szár</a:t>
            </a:r>
            <a:r>
              <a:rPr lang="de-DE" b="1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izomorsót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beidegző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idegvégződés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tkp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egy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spinalis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ganglionban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elhelyezkedő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pseudounipolaris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neuron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peri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fériás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nyúlványa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pl.</a:t>
            </a:r>
            <a:r>
              <a:rPr lang="de-DE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n. </a:t>
            </a: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femoralisszal</a:t>
            </a:r>
            <a:r>
              <a:rPr lang="de-DE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L2-4 </a:t>
            </a: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szegmensekhez</a:t>
            </a:r>
            <a:r>
              <a:rPr lang="de-DE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bemenő</a:t>
            </a:r>
            <a:r>
              <a:rPr lang="de-DE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érző</a:t>
            </a:r>
            <a:r>
              <a:rPr lang="de-DE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endParaRPr lang="de-DE" i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reflexközpont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gerincvelő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;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ide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lép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előbbi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pseudounipolaris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neuron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centralis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nyúlványa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átkapcsol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mellső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szarvban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elhelyez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kedő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𝛂-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motoneuronra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pl.</a:t>
            </a:r>
            <a:r>
              <a:rPr lang="de-DE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L2-4 </a:t>
            </a: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szegmensek</a:t>
            </a:r>
            <a:endParaRPr lang="de-DE" i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efferens</a:t>
            </a:r>
            <a:r>
              <a:rPr lang="de-DE" b="1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szár</a:t>
            </a:r>
            <a:r>
              <a:rPr lang="de-DE" b="1" u="sng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𝛂-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axonja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68712" y="5279925"/>
            <a:ext cx="115837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pl.</a:t>
            </a:r>
            <a:r>
              <a:rPr lang="de-DE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L2-4 </a:t>
            </a:r>
            <a:r>
              <a:rPr lang="de-DE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szegmensekből</a:t>
            </a:r>
            <a:r>
              <a:rPr lang="de-DE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n. </a:t>
            </a:r>
            <a:r>
              <a:rPr lang="de-DE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femoralisszal</a:t>
            </a:r>
            <a:r>
              <a:rPr lang="de-DE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kimenő</a:t>
            </a:r>
            <a:r>
              <a:rPr lang="de-DE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endParaRPr lang="de-DE" i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b="1" u="sng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effektor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munkaizomzata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amelybe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receptorként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működő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kiváltásához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ingerelt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izomorsó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ágyazódik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pl.</a:t>
            </a:r>
            <a:r>
              <a:rPr lang="de-DE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m. </a:t>
            </a:r>
            <a:r>
              <a:rPr lang="de-DE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quadriceps</a:t>
            </a:r>
            <a:endParaRPr lang="de-DE" i="1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39213" y="884903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Réthelyi</a:t>
            </a:r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- </a:t>
            </a:r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Szentágothai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3052915" y="3642851"/>
            <a:ext cx="14453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1229031" y="5078361"/>
            <a:ext cx="14453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2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689" y="1014786"/>
            <a:ext cx="4858793" cy="3600220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10874042" y="93377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"/>
          <a:stretch/>
        </p:blipFill>
        <p:spPr>
          <a:xfrm>
            <a:off x="843944" y="1005211"/>
            <a:ext cx="3813781" cy="552772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0424" y="6337287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Duus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118041" y="128577"/>
            <a:ext cx="3937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Hol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lesz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ez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még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fontos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?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25655" y="4696021"/>
            <a:ext cx="61808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Porckorongsérvek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fizikális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diagnosztikája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stb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endParaRPr lang="de-DE" sz="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1-1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indikátor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ínreflexének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renyhülése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vagy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kiesése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különösen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azonos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gerincvelői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szegmenshez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tartozó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dermatoma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érzészavarával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esetleg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gyengülésével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</a:t>
            </a:r>
          </a:p>
          <a:p>
            <a:pPr>
              <a:spcAft>
                <a:spcPts val="3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bénulásával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-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ellenoldalival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összehasonlítva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! -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fontos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diagnosztikai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jel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lehet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67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228907" y="128577"/>
            <a:ext cx="171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Reflexkör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10682" y="1257293"/>
            <a:ext cx="1762021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reflexközpont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425013" y="3538532"/>
            <a:ext cx="1351653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</a:t>
            </a:r>
            <a:endParaRPr lang="de-DE" sz="2000" b="1" dirty="0" smtClean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de-DE" sz="2000" b="1" dirty="0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érzékelő</a:t>
            </a:r>
            <a:r>
              <a:rPr lang="de-DE" sz="2000" b="1" dirty="0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b="1" dirty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099959" y="3595684"/>
            <a:ext cx="1593706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effektor</a:t>
            </a:r>
            <a:endParaRPr lang="de-DE" sz="2000" b="1" dirty="0" smtClean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de-DE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végrehajtó</a:t>
            </a:r>
            <a:r>
              <a:rPr lang="de-DE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b="1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Gebogener Pfeil 5"/>
          <p:cNvSpPr/>
          <p:nvPr/>
        </p:nvSpPr>
        <p:spPr>
          <a:xfrm rot="18972015">
            <a:off x="3066148" y="1395654"/>
            <a:ext cx="4136181" cy="4218277"/>
          </a:xfrm>
          <a:prstGeom prst="circularArrow">
            <a:avLst>
              <a:gd name="adj1" fmla="val 800"/>
              <a:gd name="adj2" fmla="val 440488"/>
              <a:gd name="adj3" fmla="val 18365794"/>
              <a:gd name="adj4" fmla="val 13456557"/>
              <a:gd name="adj5" fmla="val 181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Gebogener Pfeil 6"/>
          <p:cNvSpPr/>
          <p:nvPr/>
        </p:nvSpPr>
        <p:spPr>
          <a:xfrm rot="13736412" flipH="1" flipV="1">
            <a:off x="4874209" y="1382066"/>
            <a:ext cx="4136181" cy="4218277"/>
          </a:xfrm>
          <a:prstGeom prst="circularArrow">
            <a:avLst>
              <a:gd name="adj1" fmla="val 800"/>
              <a:gd name="adj2" fmla="val 440488"/>
              <a:gd name="adj3" fmla="val 18365794"/>
              <a:gd name="adj4" fmla="val 13456557"/>
              <a:gd name="adj5" fmla="val 18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rot="18737023">
            <a:off x="3086106" y="1971679"/>
            <a:ext cx="1088760" cy="40011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323399"/>
              </a:avLst>
            </a:prstTxWarp>
            <a:spAutoFit/>
          </a:bodyPr>
          <a:lstStyle/>
          <a:p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afferens</a:t>
            </a:r>
            <a:endParaRPr lang="de-DE" sz="2000" b="1" dirty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3150230">
            <a:off x="7986333" y="2037497"/>
            <a:ext cx="108876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>
                <a:gd name="adj" fmla="val 13323399"/>
              </a:avLst>
            </a:prstTxWarp>
            <a:spAutoFit/>
          </a:bodyPr>
          <a:lstStyle/>
          <a:p>
            <a:r>
              <a:rPr lang="de-DE" sz="2000" b="1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</a:t>
            </a:r>
            <a:r>
              <a:rPr lang="de-DE" sz="2000" b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fferens</a:t>
            </a:r>
            <a:endParaRPr lang="de-DE" sz="2000" b="1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0" name="Gebogener Pfeil 9"/>
          <p:cNvSpPr/>
          <p:nvPr/>
        </p:nvSpPr>
        <p:spPr>
          <a:xfrm rot="13992612">
            <a:off x="5953082" y="99943"/>
            <a:ext cx="4199678" cy="3786323"/>
          </a:xfrm>
          <a:prstGeom prst="circularArrow">
            <a:avLst>
              <a:gd name="adj1" fmla="val 800"/>
              <a:gd name="adj2" fmla="val 300922"/>
              <a:gd name="adj3" fmla="val 18365794"/>
              <a:gd name="adj4" fmla="val 13083915"/>
              <a:gd name="adj5" fmla="val 271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Gebogener Pfeil 10"/>
          <p:cNvSpPr/>
          <p:nvPr/>
        </p:nvSpPr>
        <p:spPr>
          <a:xfrm rot="19129521" flipH="1" flipV="1">
            <a:off x="1807971" y="111206"/>
            <a:ext cx="4199678" cy="3786323"/>
          </a:xfrm>
          <a:prstGeom prst="circularArrow">
            <a:avLst>
              <a:gd name="adj1" fmla="val 800"/>
              <a:gd name="adj2" fmla="val 300922"/>
              <a:gd name="adj3" fmla="val 18365794"/>
              <a:gd name="adj4" fmla="val 13083915"/>
              <a:gd name="adj5" fmla="val 271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18414462">
            <a:off x="4587573" y="2782792"/>
            <a:ext cx="1088760" cy="202975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863683"/>
              </a:avLst>
            </a:prstTxWarp>
            <a:spAutoFit/>
          </a:bodyPr>
          <a:lstStyle/>
          <a:p>
            <a:r>
              <a:rPr lang="de-DE" sz="20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beállítás</a:t>
            </a:r>
            <a:endParaRPr lang="de-DE" sz="20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2684384">
            <a:off x="6409199" y="2899118"/>
            <a:ext cx="1282260" cy="303724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863683"/>
              </a:avLst>
            </a:prstTxWarp>
            <a:spAutoFit/>
          </a:bodyPr>
          <a:lstStyle/>
          <a:p>
            <a:r>
              <a:rPr lang="de-DE" sz="2400" b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visszajelzés</a:t>
            </a:r>
            <a:endParaRPr lang="de-DE" sz="24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93758" y="4845041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00B050"/>
                </a:solidFill>
              </a:rPr>
              <a:t>INGER</a:t>
            </a:r>
            <a:endParaRPr lang="de-DE" sz="2400" b="1">
              <a:solidFill>
                <a:srgbClr val="00B05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390943" y="4840019"/>
            <a:ext cx="1146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VÁLASZ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17" name="Pfeil nach oben 16"/>
          <p:cNvSpPr/>
          <p:nvPr/>
        </p:nvSpPr>
        <p:spPr>
          <a:xfrm>
            <a:off x="2857496" y="4357687"/>
            <a:ext cx="484632" cy="546736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oben 17"/>
          <p:cNvSpPr/>
          <p:nvPr/>
        </p:nvSpPr>
        <p:spPr>
          <a:xfrm flipV="1">
            <a:off x="8738141" y="4357687"/>
            <a:ext cx="484632" cy="54673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7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19341" y="128577"/>
            <a:ext cx="253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Gamma-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hurok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7590" y="5611230"/>
            <a:ext cx="113896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Tulajdonképpen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egy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proprioceptív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reflexkör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ről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van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amelyik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csak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arra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alkalmas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hogy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meg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nyúlása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esetén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izmot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rövidítse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hanem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képes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ezzel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következő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ingerre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adott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válasz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érzékeny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ségét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beállítani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követő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szervomechanizmus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).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gyakorlatban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több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célt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szolgál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210682" y="1257293"/>
            <a:ext cx="1762021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reflexközpont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181357" y="3538532"/>
            <a:ext cx="1838966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</a:t>
            </a:r>
            <a:endParaRPr lang="de-DE" sz="2000" b="1" dirty="0" smtClean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de-DE" sz="2000" b="1" dirty="0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sz="2000" b="1" dirty="0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-/</a:t>
            </a:r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ínorsó</a:t>
            </a:r>
            <a:r>
              <a:rPr lang="de-DE" sz="2000" b="1" dirty="0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b="1" dirty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843481" y="3595684"/>
            <a:ext cx="2106667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effektor</a:t>
            </a:r>
            <a:endParaRPr lang="de-DE" sz="2000" b="1" dirty="0" smtClean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de-DE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munkaizomzat</a:t>
            </a:r>
            <a:r>
              <a:rPr lang="de-DE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b="1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" name="Gebogener Pfeil 6"/>
          <p:cNvSpPr/>
          <p:nvPr/>
        </p:nvSpPr>
        <p:spPr>
          <a:xfrm rot="18972015">
            <a:off x="3066148" y="1395654"/>
            <a:ext cx="4136181" cy="4218277"/>
          </a:xfrm>
          <a:prstGeom prst="circularArrow">
            <a:avLst>
              <a:gd name="adj1" fmla="val 800"/>
              <a:gd name="adj2" fmla="val 440488"/>
              <a:gd name="adj3" fmla="val 18365794"/>
              <a:gd name="adj4" fmla="val 13456557"/>
              <a:gd name="adj5" fmla="val 181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Gebogener Pfeil 7"/>
          <p:cNvSpPr/>
          <p:nvPr/>
        </p:nvSpPr>
        <p:spPr>
          <a:xfrm rot="13736412" flipH="1" flipV="1">
            <a:off x="4874209" y="1382066"/>
            <a:ext cx="4136181" cy="4218277"/>
          </a:xfrm>
          <a:prstGeom prst="circularArrow">
            <a:avLst>
              <a:gd name="adj1" fmla="val 800"/>
              <a:gd name="adj2" fmla="val 440488"/>
              <a:gd name="adj3" fmla="val 18365794"/>
              <a:gd name="adj4" fmla="val 13456557"/>
              <a:gd name="adj5" fmla="val 18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 rot="18737023">
            <a:off x="3086106" y="1971679"/>
            <a:ext cx="1088760" cy="40011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323399"/>
              </a:avLst>
            </a:prstTxWarp>
            <a:spAutoFit/>
          </a:bodyPr>
          <a:lstStyle/>
          <a:p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afferens</a:t>
            </a:r>
            <a:endParaRPr lang="de-DE" sz="2000" b="1" dirty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 rot="3150230">
            <a:off x="7986333" y="2037497"/>
            <a:ext cx="108876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>
                <a:gd name="adj" fmla="val 13323399"/>
              </a:avLst>
            </a:prstTxWarp>
            <a:spAutoFit/>
          </a:bodyPr>
          <a:lstStyle/>
          <a:p>
            <a:r>
              <a:rPr lang="de-DE" sz="2000" b="1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</a:t>
            </a:r>
            <a:r>
              <a:rPr lang="de-DE" sz="2000" b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fferens</a:t>
            </a:r>
            <a:endParaRPr lang="de-DE" sz="2000" b="1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1" name="Gebogener Pfeil 10"/>
          <p:cNvSpPr/>
          <p:nvPr/>
        </p:nvSpPr>
        <p:spPr>
          <a:xfrm rot="13992612">
            <a:off x="5953082" y="99943"/>
            <a:ext cx="4199678" cy="3786323"/>
          </a:xfrm>
          <a:prstGeom prst="circularArrow">
            <a:avLst>
              <a:gd name="adj1" fmla="val 800"/>
              <a:gd name="adj2" fmla="val 300922"/>
              <a:gd name="adj3" fmla="val 18365794"/>
              <a:gd name="adj4" fmla="val 13083915"/>
              <a:gd name="adj5" fmla="val 271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Gebogener Pfeil 11"/>
          <p:cNvSpPr/>
          <p:nvPr/>
        </p:nvSpPr>
        <p:spPr>
          <a:xfrm rot="19129521" flipH="1" flipV="1">
            <a:off x="1807971" y="111206"/>
            <a:ext cx="4199678" cy="3786323"/>
          </a:xfrm>
          <a:prstGeom prst="circularArrow">
            <a:avLst>
              <a:gd name="adj1" fmla="val 800"/>
              <a:gd name="adj2" fmla="val 300922"/>
              <a:gd name="adj3" fmla="val 18365794"/>
              <a:gd name="adj4" fmla="val 13083915"/>
              <a:gd name="adj5" fmla="val 271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 rot="18414462">
            <a:off x="4587573" y="2782792"/>
            <a:ext cx="1088760" cy="202975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863683"/>
              </a:avLst>
            </a:prstTxWarp>
            <a:spAutoFit/>
          </a:bodyPr>
          <a:lstStyle/>
          <a:p>
            <a:r>
              <a:rPr lang="de-DE" sz="20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beállítás</a:t>
            </a:r>
            <a:endParaRPr lang="de-DE" sz="20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2684384">
            <a:off x="6409199" y="2899118"/>
            <a:ext cx="1282260" cy="303724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863683"/>
              </a:avLst>
            </a:prstTxWarp>
            <a:spAutoFit/>
          </a:bodyPr>
          <a:lstStyle/>
          <a:p>
            <a:r>
              <a:rPr lang="de-DE" sz="2400" b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visszajelzés</a:t>
            </a:r>
            <a:endParaRPr lang="de-DE" sz="24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22217" y="4845041"/>
            <a:ext cx="275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B050"/>
                </a:solidFill>
              </a:rPr>
              <a:t>izom</a:t>
            </a:r>
            <a:r>
              <a:rPr lang="de-DE" sz="2400" b="1" dirty="0" smtClean="0">
                <a:solidFill>
                  <a:srgbClr val="00B050"/>
                </a:solidFill>
              </a:rPr>
              <a:t>/</a:t>
            </a:r>
            <a:r>
              <a:rPr lang="de-DE" sz="2400" b="1" dirty="0" err="1" smtClean="0">
                <a:solidFill>
                  <a:srgbClr val="00B050"/>
                </a:solidFill>
              </a:rPr>
              <a:t>ín</a:t>
            </a:r>
            <a:r>
              <a:rPr lang="de-DE" sz="2400" b="1" dirty="0" smtClean="0">
                <a:solidFill>
                  <a:srgbClr val="00B050"/>
                </a:solidFill>
              </a:rPr>
              <a:t> </a:t>
            </a:r>
            <a:r>
              <a:rPr lang="de-DE" sz="2400" b="1" dirty="0" err="1" smtClean="0">
                <a:solidFill>
                  <a:srgbClr val="00B050"/>
                </a:solidFill>
              </a:rPr>
              <a:t>megnyúlása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619409" y="4840019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izom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megrövidülése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17" name="Pfeil nach oben 16"/>
          <p:cNvSpPr/>
          <p:nvPr/>
        </p:nvSpPr>
        <p:spPr>
          <a:xfrm>
            <a:off x="2857496" y="4357687"/>
            <a:ext cx="484632" cy="546736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oben 17"/>
          <p:cNvSpPr/>
          <p:nvPr/>
        </p:nvSpPr>
        <p:spPr>
          <a:xfrm flipV="1">
            <a:off x="8738141" y="4357687"/>
            <a:ext cx="484632" cy="54673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6388262" y="994258"/>
            <a:ext cx="170431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𝛂</a:t>
            </a:r>
            <a:r>
              <a:rPr lang="de-DE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  <a:r>
              <a:rPr lang="de-DE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318901" y="1718561"/>
            <a:ext cx="1715534" cy="33855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𝛾-</a:t>
            </a:r>
            <a:r>
              <a:rPr lang="de-DE" sz="1600" dirty="0" err="1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motoneuronok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00689" y="128577"/>
            <a:ext cx="5371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Gamma-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hurok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izomorsó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ínorsó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6" y="712226"/>
            <a:ext cx="3837432" cy="589178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28244" y="3442879"/>
            <a:ext cx="30977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az</a:t>
            </a:r>
            <a:r>
              <a:rPr lang="de-DE" sz="1400" dirty="0" smtClean="0"/>
              <a:t> </a:t>
            </a:r>
            <a:r>
              <a:rPr lang="de-DE" sz="1400" dirty="0" err="1" smtClean="0"/>
              <a:t>izomhossz</a:t>
            </a:r>
            <a:r>
              <a:rPr lang="de-DE" sz="1400" dirty="0" smtClean="0"/>
              <a:t> </a:t>
            </a:r>
            <a:r>
              <a:rPr lang="de-DE" sz="1400" dirty="0" err="1" smtClean="0"/>
              <a:t>beállításának</a:t>
            </a:r>
            <a:r>
              <a:rPr lang="de-DE" sz="1400" dirty="0" smtClean="0"/>
              <a:t> </a:t>
            </a:r>
            <a:r>
              <a:rPr lang="de-DE" sz="1400" dirty="0" err="1" smtClean="0"/>
              <a:t>szabályozása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213494" y="6420626"/>
            <a:ext cx="34351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az</a:t>
            </a:r>
            <a:r>
              <a:rPr lang="de-DE" sz="1400" dirty="0" smtClean="0"/>
              <a:t> </a:t>
            </a:r>
            <a:r>
              <a:rPr lang="de-DE" sz="1400" dirty="0" err="1" smtClean="0"/>
              <a:t>izomrost</a:t>
            </a:r>
            <a:r>
              <a:rPr lang="de-DE" sz="1400" dirty="0" smtClean="0"/>
              <a:t> </a:t>
            </a:r>
            <a:r>
              <a:rPr lang="de-DE" sz="1400" dirty="0" err="1" smtClean="0"/>
              <a:t>előfeszítettségének</a:t>
            </a:r>
            <a:r>
              <a:rPr lang="de-DE" sz="1400" dirty="0" smtClean="0"/>
              <a:t> </a:t>
            </a:r>
            <a:r>
              <a:rPr lang="de-DE" sz="1400" dirty="0" err="1" smtClean="0"/>
              <a:t>szabályozása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4300732" y="958643"/>
            <a:ext cx="7856638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izomorsó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kötőszövetes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tokkal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rendelkező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receptorstruktúra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ami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munkaizomrostokkal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párhuzamosan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helyezkedik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feszülésére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megnyúlására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érzékeny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Összetétele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tokon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belül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intrafusalis</a:t>
            </a:r>
            <a:r>
              <a:rPr lang="de-DE" b="1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r>
              <a:rPr lang="de-DE" b="1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harántcsíkoltak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de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sokkal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kisebb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átmérőjűek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rö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videbbek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mint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munkaizomrostok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maglánc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sejtmagjai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egy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sorban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„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láncként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“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helyezkednek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magzsák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sejtmagjai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közepén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csoportosulnak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idegvégződések</a:t>
            </a:r>
            <a:endParaRPr lang="de-DE" b="1" u="sng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anulospiralis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zömmel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magzsák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körül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tekeredik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feszítést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érzékel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-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statikus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-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típusú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(„primer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végződés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“)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flower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spray: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főként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maglánc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jelenik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meg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nyújtást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érzékel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-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dinamikus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- II-es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típusú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(“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szekunder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végződés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“)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𝛾-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axonjai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intrafusalis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rostokat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motorosan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idegzik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elvileg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𝛾1-neuronok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magzsákhoz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𝛾2-neuronok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maglánchoz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989" y="501444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Duus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2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63" y="1068375"/>
            <a:ext cx="3189850" cy="280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6"/>
          <p:cNvSpPr txBox="1"/>
          <p:nvPr/>
        </p:nvSpPr>
        <p:spPr>
          <a:xfrm>
            <a:off x="6487101" y="1068374"/>
            <a:ext cx="4826962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4., 5.  	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uniculus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posterior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(hátsó kötél)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9.	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uniculus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lateralis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(oldalsó kötél)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12.	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uniculis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anterior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(elülső kötél)</a:t>
            </a:r>
          </a:p>
          <a:p>
            <a:pPr>
              <a:spcAft>
                <a:spcPts val="600"/>
              </a:spcAft>
            </a:pPr>
            <a:endParaRPr lang="hu-HU" sz="9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10. 	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fasciculus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proprius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posterior</a:t>
            </a:r>
            <a:endParaRPr lang="hu-HU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11. 	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fasciculus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proprius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lateralis</a:t>
            </a:r>
            <a:endParaRPr lang="hu-HU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17. 	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fasciculus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proprius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anterior</a:t>
            </a:r>
            <a:endParaRPr lang="hu-HU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18. 	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commissura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alba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Szövegdoboz 7"/>
          <p:cNvSpPr txBox="1"/>
          <p:nvPr/>
        </p:nvSpPr>
        <p:spPr>
          <a:xfrm>
            <a:off x="685495" y="1001315"/>
            <a:ext cx="52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787454" y="629781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fehérállomány</a:t>
            </a:r>
            <a:endParaRPr lang="de-DE" sz="20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229205" y="128577"/>
            <a:ext cx="5714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gerincvelő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keresztmetszeti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tagozódása</a:t>
            </a:r>
            <a:endParaRPr lang="de-DE" sz="24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13" name="Picture 4" descr="gv pályá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62" y="3969344"/>
            <a:ext cx="2863850" cy="268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zövegdoboz 2"/>
          <p:cNvSpPr txBox="1"/>
          <p:nvPr/>
        </p:nvSpPr>
        <p:spPr>
          <a:xfrm>
            <a:off x="1902100" y="6621854"/>
            <a:ext cx="1664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Réthelyi &amp; </a:t>
            </a:r>
            <a:r>
              <a:rPr lang="hu-HU" sz="1200" dirty="0" err="1" smtClean="0">
                <a:solidFill>
                  <a:srgbClr val="002060"/>
                </a:solidFill>
              </a:rPr>
              <a:t>Szentágothai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400925" y="4726997"/>
            <a:ext cx="23887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felszálló</a:t>
            </a:r>
          </a:p>
          <a:p>
            <a:pPr>
              <a:spcAft>
                <a:spcPts val="600"/>
              </a:spcAft>
            </a:pP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leszálló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endParaRPr lang="de-DE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asszociációs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pályák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416" y="654541"/>
            <a:ext cx="3787802" cy="561241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32946" y="6068334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Röhlich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6"/>
          <a:stretch/>
        </p:blipFill>
        <p:spPr bwMode="auto">
          <a:xfrm>
            <a:off x="6449240" y="940525"/>
            <a:ext cx="4249241" cy="532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0620103" y="6055271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Altdorfer</a:t>
            </a:r>
            <a:endParaRPr lang="de-DE" sz="120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975565" y="1606730"/>
            <a:ext cx="12514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  </a:t>
            </a:r>
            <a:r>
              <a:rPr lang="de-DE" dirty="0" err="1" smtClean="0"/>
              <a:t>izomorsó</a:t>
            </a:r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8999335" y="1330623"/>
            <a:ext cx="12075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intrafusalis</a:t>
            </a:r>
            <a:endParaRPr lang="de-DE" dirty="0" smtClean="0"/>
          </a:p>
          <a:p>
            <a:pPr algn="ctr"/>
            <a:r>
              <a:rPr lang="de-DE" dirty="0" err="1" smtClean="0"/>
              <a:t>rostok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948112" y="3567510"/>
            <a:ext cx="18509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  </a:t>
            </a:r>
            <a:r>
              <a:rPr lang="de-DE" dirty="0" err="1" smtClean="0"/>
              <a:t>kötőszövetes</a:t>
            </a:r>
            <a:r>
              <a:rPr lang="de-DE" dirty="0" smtClean="0"/>
              <a:t> </a:t>
            </a:r>
            <a:r>
              <a:rPr lang="de-DE" dirty="0" err="1" smtClean="0"/>
              <a:t>tok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8273248" y="5032156"/>
            <a:ext cx="16480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  </a:t>
            </a:r>
            <a:r>
              <a:rPr lang="de-DE" dirty="0" err="1" smtClean="0"/>
              <a:t>munkaizomzat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1674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00689" y="128577"/>
            <a:ext cx="5371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Gamma-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hurok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izomorsó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ínorsó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96"/>
          <a:stretch/>
        </p:blipFill>
        <p:spPr>
          <a:xfrm>
            <a:off x="221225" y="719451"/>
            <a:ext cx="3837432" cy="273993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30213" y="3276001"/>
            <a:ext cx="34351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az</a:t>
            </a:r>
            <a:r>
              <a:rPr lang="de-DE" sz="1400" dirty="0" smtClean="0"/>
              <a:t> </a:t>
            </a:r>
            <a:r>
              <a:rPr lang="de-DE" sz="1400" dirty="0" err="1" smtClean="0"/>
              <a:t>izomrost</a:t>
            </a:r>
            <a:r>
              <a:rPr lang="de-DE" sz="1400" dirty="0" smtClean="0"/>
              <a:t> </a:t>
            </a:r>
            <a:r>
              <a:rPr lang="de-DE" sz="1400" dirty="0" err="1" smtClean="0"/>
              <a:t>előfeszítettségének</a:t>
            </a:r>
            <a:r>
              <a:rPr lang="de-DE" sz="1400" dirty="0" smtClean="0"/>
              <a:t> </a:t>
            </a:r>
            <a:r>
              <a:rPr lang="de-DE" sz="1400" dirty="0" err="1" smtClean="0"/>
              <a:t>szabályozása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117989" y="501444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Duus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139941" y="719451"/>
            <a:ext cx="13220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Golgi-</a:t>
            </a:r>
            <a:r>
              <a:rPr lang="de-DE" dirty="0" err="1" smtClean="0"/>
              <a:t>ínorsó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239435" y="771384"/>
            <a:ext cx="7834581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Golgi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ínorsó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előbbi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vázizom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ínában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lokalizálódik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Ib-rostok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idegzik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statikus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fesztés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érzékelő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segít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feszítettségét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folyamatos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visszajelzései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révén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fiziológiás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  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tartományon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belül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szabályozni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endParaRPr lang="de-DE" sz="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ínorsó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izomorsó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monosynaptikus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nyújtási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reflexív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receptorai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de 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polisynaptikus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kapcsolatokkal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𝛾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hurkot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kialakítva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többrétű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szerepük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30213" y="3687102"/>
            <a:ext cx="12091772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𝛾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motoneuronokon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KIR-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ből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leszálló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pályarostok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végződnek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reticulospinalis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vestibulospinalis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corticospinalis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...). Az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intrafusalis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előfeszítettségének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fokozása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𝛾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keresztül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mozgásszabályozás</a:t>
            </a:r>
            <a:endParaRPr lang="de-DE" b="1" u="sng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izomhossz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automatikus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beállítása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kontrakció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ereje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/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gyorsasága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-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statikus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/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dinamikus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része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Járás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állás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összetett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koordinációt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igénylő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feladatok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során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antigravitációs</a:t>
            </a:r>
            <a:r>
              <a:rPr lang="de-DE" b="1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munkaizomzat</a:t>
            </a:r>
            <a:r>
              <a:rPr lang="de-DE" b="1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nyugalmi</a:t>
            </a:r>
            <a:r>
              <a:rPr lang="de-DE" b="1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tónusá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szabályozza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𝛾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hurok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06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14716" y="128577"/>
            <a:ext cx="4543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gamma-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hurok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működése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11949" y="1036698"/>
            <a:ext cx="176202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reflexközpont</a:t>
            </a:r>
            <a:endParaRPr lang="de-DE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endParaRPr lang="de-DE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1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szinapszis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181357" y="3980972"/>
            <a:ext cx="1838966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</a:t>
            </a:r>
            <a:endParaRPr lang="de-DE" sz="2000" b="1" dirty="0" smtClean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de-DE" sz="2000" b="1" dirty="0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sz="2000" b="1" dirty="0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-/</a:t>
            </a:r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ínorsó</a:t>
            </a:r>
            <a:r>
              <a:rPr lang="de-DE" sz="2000" b="1" dirty="0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b="1" dirty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843481" y="4038124"/>
            <a:ext cx="2106667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effektor</a:t>
            </a:r>
            <a:endParaRPr lang="de-DE" sz="2000" b="1" dirty="0" smtClean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de-DE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munkaizomzat</a:t>
            </a:r>
            <a:r>
              <a:rPr lang="de-DE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b="1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Gebogener Pfeil 5"/>
          <p:cNvSpPr/>
          <p:nvPr/>
        </p:nvSpPr>
        <p:spPr>
          <a:xfrm rot="18972015">
            <a:off x="3066148" y="1838094"/>
            <a:ext cx="4136181" cy="4218277"/>
          </a:xfrm>
          <a:prstGeom prst="circularArrow">
            <a:avLst>
              <a:gd name="adj1" fmla="val 800"/>
              <a:gd name="adj2" fmla="val 440488"/>
              <a:gd name="adj3" fmla="val 18365794"/>
              <a:gd name="adj4" fmla="val 13456557"/>
              <a:gd name="adj5" fmla="val 181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Gebogener Pfeil 6"/>
          <p:cNvSpPr/>
          <p:nvPr/>
        </p:nvSpPr>
        <p:spPr>
          <a:xfrm rot="13736412" flipH="1" flipV="1">
            <a:off x="4874209" y="1824506"/>
            <a:ext cx="4136181" cy="4218277"/>
          </a:xfrm>
          <a:prstGeom prst="circularArrow">
            <a:avLst>
              <a:gd name="adj1" fmla="val 800"/>
              <a:gd name="adj2" fmla="val 440488"/>
              <a:gd name="adj3" fmla="val 18365794"/>
              <a:gd name="adj4" fmla="val 13456557"/>
              <a:gd name="adj5" fmla="val 18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rot="18737023">
            <a:off x="3086106" y="2414119"/>
            <a:ext cx="1088760" cy="40011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323399"/>
              </a:avLst>
            </a:prstTxWarp>
            <a:spAutoFit/>
          </a:bodyPr>
          <a:lstStyle/>
          <a:p>
            <a:r>
              <a:rPr lang="de-DE" sz="2000" b="1" dirty="0" err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afferens</a:t>
            </a:r>
            <a:endParaRPr lang="de-DE" sz="2000" b="1" dirty="0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3150230">
            <a:off x="7986333" y="2479937"/>
            <a:ext cx="108876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>
                <a:gd name="adj" fmla="val 13323399"/>
              </a:avLst>
            </a:prstTxWarp>
            <a:spAutoFit/>
          </a:bodyPr>
          <a:lstStyle/>
          <a:p>
            <a:r>
              <a:rPr lang="de-DE" sz="2000" b="1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</a:t>
            </a:r>
            <a:r>
              <a:rPr lang="de-DE" sz="2000" b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fferens</a:t>
            </a:r>
            <a:endParaRPr lang="de-DE" sz="2000" b="1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0" name="Gebogener Pfeil 9"/>
          <p:cNvSpPr/>
          <p:nvPr/>
        </p:nvSpPr>
        <p:spPr>
          <a:xfrm rot="13992612">
            <a:off x="5953082" y="542383"/>
            <a:ext cx="4199678" cy="3786323"/>
          </a:xfrm>
          <a:prstGeom prst="circularArrow">
            <a:avLst>
              <a:gd name="adj1" fmla="val 800"/>
              <a:gd name="adj2" fmla="val 300922"/>
              <a:gd name="adj3" fmla="val 18365794"/>
              <a:gd name="adj4" fmla="val 13083915"/>
              <a:gd name="adj5" fmla="val 271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Gebogener Pfeil 10"/>
          <p:cNvSpPr/>
          <p:nvPr/>
        </p:nvSpPr>
        <p:spPr>
          <a:xfrm rot="19129521" flipH="1" flipV="1">
            <a:off x="1807971" y="553646"/>
            <a:ext cx="4199678" cy="3786323"/>
          </a:xfrm>
          <a:prstGeom prst="circularArrow">
            <a:avLst>
              <a:gd name="adj1" fmla="val 800"/>
              <a:gd name="adj2" fmla="val 300922"/>
              <a:gd name="adj3" fmla="val 18365794"/>
              <a:gd name="adj4" fmla="val 13083915"/>
              <a:gd name="adj5" fmla="val 271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18414462">
            <a:off x="4587573" y="3225232"/>
            <a:ext cx="1088760" cy="202975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863683"/>
              </a:avLst>
            </a:prstTxWarp>
            <a:spAutoFit/>
          </a:bodyPr>
          <a:lstStyle/>
          <a:p>
            <a:r>
              <a:rPr lang="de-DE" sz="20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beállítás</a:t>
            </a:r>
            <a:endParaRPr lang="de-DE" sz="20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2684384">
            <a:off x="6409199" y="3341558"/>
            <a:ext cx="1282260" cy="303724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863683"/>
              </a:avLst>
            </a:prstTxWarp>
            <a:spAutoFit/>
          </a:bodyPr>
          <a:lstStyle/>
          <a:p>
            <a:r>
              <a:rPr lang="de-DE" sz="2400" b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visszajelzés</a:t>
            </a:r>
            <a:endParaRPr lang="de-DE" sz="24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22217" y="5287481"/>
            <a:ext cx="275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B050"/>
                </a:solidFill>
              </a:rPr>
              <a:t>izom</a:t>
            </a:r>
            <a:r>
              <a:rPr lang="de-DE" sz="2400" b="1" dirty="0" smtClean="0">
                <a:solidFill>
                  <a:srgbClr val="00B050"/>
                </a:solidFill>
              </a:rPr>
              <a:t>/</a:t>
            </a:r>
            <a:r>
              <a:rPr lang="de-DE" sz="2400" b="1" dirty="0" err="1" smtClean="0">
                <a:solidFill>
                  <a:srgbClr val="00B050"/>
                </a:solidFill>
              </a:rPr>
              <a:t>ín</a:t>
            </a:r>
            <a:r>
              <a:rPr lang="de-DE" sz="2400" b="1" dirty="0" smtClean="0">
                <a:solidFill>
                  <a:srgbClr val="00B050"/>
                </a:solidFill>
              </a:rPr>
              <a:t> </a:t>
            </a:r>
            <a:r>
              <a:rPr lang="de-DE" sz="2400" b="1" dirty="0" err="1" smtClean="0">
                <a:solidFill>
                  <a:srgbClr val="00B050"/>
                </a:solidFill>
              </a:rPr>
              <a:t>megnyúlása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619409" y="5282459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izom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megrövidülése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16" name="Pfeil nach oben 15"/>
          <p:cNvSpPr/>
          <p:nvPr/>
        </p:nvSpPr>
        <p:spPr>
          <a:xfrm>
            <a:off x="2857496" y="4800127"/>
            <a:ext cx="484632" cy="546736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oben 16"/>
          <p:cNvSpPr/>
          <p:nvPr/>
        </p:nvSpPr>
        <p:spPr>
          <a:xfrm flipV="1">
            <a:off x="8738141" y="4800127"/>
            <a:ext cx="484632" cy="54673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6889708" y="1436698"/>
            <a:ext cx="197361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𝛂</a:t>
            </a:r>
            <a:r>
              <a:rPr lang="de-DE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  <a:r>
              <a:rPr lang="de-DE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motoneuronok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318901" y="1998773"/>
            <a:ext cx="1715534" cy="33855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𝛾-</a:t>
            </a:r>
            <a:r>
              <a:rPr lang="de-DE" sz="1600" dirty="0" err="1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motoneuronok</a:t>
            </a:r>
            <a:endParaRPr lang="de-DE" sz="1600" dirty="0">
              <a:solidFill>
                <a:srgbClr val="FFC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736790" y="3030119"/>
            <a:ext cx="280076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𝛂</a:t>
            </a:r>
            <a:r>
              <a:rPr lang="de-DE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-</a:t>
            </a:r>
            <a:r>
              <a:rPr lang="de-DE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motoneuronok</a:t>
            </a:r>
            <a:r>
              <a:rPr lang="de-DE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axonjai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182833" y="1436698"/>
            <a:ext cx="1100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00B050"/>
                </a:solidFill>
              </a:rPr>
              <a:t>ggl-sejtek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22" name="Pfeil nach oben 21"/>
          <p:cNvSpPr/>
          <p:nvPr/>
        </p:nvSpPr>
        <p:spPr>
          <a:xfrm rot="5400000">
            <a:off x="5989535" y="942209"/>
            <a:ext cx="183083" cy="1307342"/>
          </a:xfrm>
          <a:prstGeom prst="up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1310827" y="3030119"/>
            <a:ext cx="3133615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B050"/>
                </a:solidFill>
              </a:rPr>
              <a:t>ggl-sejtek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perifériás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nyúlványai</a:t>
            </a:r>
            <a:endParaRPr lang="de-DE" b="1" dirty="0" smtClean="0">
              <a:solidFill>
                <a:srgbClr val="00B050"/>
              </a:solidFill>
            </a:endParaRPr>
          </a:p>
          <a:p>
            <a:pPr algn="ctr"/>
            <a:r>
              <a:rPr lang="de-DE" b="1" dirty="0" smtClean="0">
                <a:solidFill>
                  <a:srgbClr val="00B050"/>
                </a:solidFill>
              </a:rPr>
              <a:t>(</a:t>
            </a:r>
            <a:r>
              <a:rPr lang="de-DE" b="1" dirty="0" err="1" smtClean="0">
                <a:solidFill>
                  <a:srgbClr val="00B050"/>
                </a:solidFill>
              </a:rPr>
              <a:t>izomorsó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Ia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és</a:t>
            </a:r>
            <a:r>
              <a:rPr lang="de-DE" b="1" dirty="0" smtClean="0">
                <a:solidFill>
                  <a:srgbClr val="00B050"/>
                </a:solidFill>
              </a:rPr>
              <a:t> II-es </a:t>
            </a:r>
            <a:r>
              <a:rPr lang="de-DE" b="1" dirty="0" err="1" smtClean="0">
                <a:solidFill>
                  <a:srgbClr val="00B050"/>
                </a:solidFill>
              </a:rPr>
              <a:t>rostjai</a:t>
            </a:r>
            <a:r>
              <a:rPr lang="de-DE" b="1" dirty="0" smtClean="0">
                <a:solidFill>
                  <a:srgbClr val="00B050"/>
                </a:solidFill>
              </a:rPr>
              <a:t>)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4318901" y="4067901"/>
            <a:ext cx="148951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600" dirty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𝛾-</a:t>
            </a:r>
            <a:r>
              <a:rPr lang="de-DE" sz="1600" dirty="0" err="1" smtClean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</a:t>
            </a:r>
            <a:endParaRPr lang="de-DE" sz="1600" dirty="0" smtClean="0">
              <a:solidFill>
                <a:srgbClr val="FFC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de-DE" sz="1600" dirty="0" err="1" smtClean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axonja</a:t>
            </a:r>
            <a:endParaRPr lang="de-DE" sz="1600" dirty="0">
              <a:solidFill>
                <a:srgbClr val="FFC000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6387910" y="4071808"/>
            <a:ext cx="120097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izomorsó</a:t>
            </a:r>
            <a:r>
              <a:rPr lang="de-DE" sz="1600" dirty="0" smtClean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:</a:t>
            </a:r>
          </a:p>
          <a:p>
            <a:pPr algn="ctr"/>
            <a:r>
              <a:rPr lang="de-DE" sz="1600" dirty="0" err="1" smtClean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Ia-rostok</a:t>
            </a:r>
            <a:endParaRPr lang="de-DE" sz="1600" dirty="0" smtClean="0">
              <a:solidFill>
                <a:srgbClr val="FFC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ctr"/>
            <a:r>
              <a:rPr lang="de-DE" sz="1600" dirty="0" smtClean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II-es </a:t>
            </a:r>
            <a:r>
              <a:rPr lang="de-DE" sz="1600" dirty="0" err="1" smtClean="0">
                <a:solidFill>
                  <a:srgbClr val="FFC00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endParaRPr lang="de-DE" sz="1600" dirty="0">
              <a:solidFill>
                <a:srgbClr val="FFC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12955" y="5928850"/>
            <a:ext cx="11567397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KIR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felől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érkező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utasításra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𝛾-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addigi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feszítettségi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/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nyújtási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állapottól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eltérő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hosszúságúra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is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tudják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állítani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intrafusalis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hosszát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aminek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hatására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munkaizomzat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rövidül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77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016748" y="611113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szürkeállomány</a:t>
            </a:r>
            <a:endParaRPr lang="de-DE" sz="20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97069" y="1308823"/>
            <a:ext cx="41553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columna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posterior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(～ </a:t>
            </a:r>
            <a:r>
              <a:rPr lang="de-DE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hátsó</a:t>
            </a:r>
            <a:r>
              <a:rPr lang="de-DE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columna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lateralis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(～ </a:t>
            </a:r>
            <a:r>
              <a:rPr lang="de-DE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oldalsó</a:t>
            </a:r>
            <a:r>
              <a:rPr lang="de-DE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columna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anterior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(～ </a:t>
            </a:r>
            <a:r>
              <a:rPr lang="de-DE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elülső</a:t>
            </a:r>
            <a:r>
              <a:rPr lang="de-DE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zona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intermedia</a:t>
            </a:r>
            <a:endParaRPr lang="de-DE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canalis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centralis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29205" y="128577"/>
            <a:ext cx="5714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gerincvelő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keresztmetszeti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tagozódása</a:t>
            </a:r>
            <a:endParaRPr lang="de-DE" sz="24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7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936" y="1063589"/>
            <a:ext cx="4418615" cy="554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9"/>
          <p:cNvSpPr txBox="1"/>
          <p:nvPr/>
        </p:nvSpPr>
        <p:spPr>
          <a:xfrm>
            <a:off x="9655564" y="1011223"/>
            <a:ext cx="1664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Réthelyi &amp; </a:t>
            </a:r>
            <a:r>
              <a:rPr lang="hu-HU" sz="1200" dirty="0" err="1" smtClean="0">
                <a:solidFill>
                  <a:srgbClr val="002060"/>
                </a:solidFill>
              </a:rPr>
              <a:t>Szentágothai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97069" y="4035187"/>
            <a:ext cx="361829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Rexed-zónák (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Rexed-laminák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gerincvelői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magok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6" y="917574"/>
            <a:ext cx="4203732" cy="532606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7143" y="6052366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Duus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418634" y="128577"/>
            <a:ext cx="333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gerincvelő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idegsejtjei</a:t>
            </a:r>
            <a:endParaRPr lang="de-DE" sz="24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72086" y="1052445"/>
            <a:ext cx="7085594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hátsó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szarvban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funicularis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neuronok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ezek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axonjai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valamelyik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kötegben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(=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funiculus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szállnak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központi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idegrendszerbe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mellső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szarvban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radicularis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neuronok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ezek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axonjai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elülső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gyökéren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(=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radix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anterior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keresztül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kilépnek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gerincvelőből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lehetnek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somatomotoros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(𝛂-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𝛾-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visceromotoros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(SY, PSY)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sejtek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szürkeállományban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mindenütt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commissuralis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sejtek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asszociációs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sejtek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relé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sejtek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gátló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hatású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interneuronok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pl.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Renshaw-sejtek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86162" y="2814641"/>
            <a:ext cx="109196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funicularis</a:t>
            </a:r>
            <a:r>
              <a:rPr lang="de-DE" sz="1200" dirty="0" smtClean="0"/>
              <a:t> </a:t>
            </a:r>
            <a:r>
              <a:rPr lang="de-DE" sz="1200" dirty="0" err="1" smtClean="0"/>
              <a:t>sejt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3888056" y="3376108"/>
            <a:ext cx="10700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commissuralis</a:t>
            </a:r>
            <a:endParaRPr lang="de-DE" sz="1200" dirty="0" smtClean="0"/>
          </a:p>
          <a:p>
            <a:r>
              <a:rPr lang="de-DE" sz="1200" dirty="0" err="1" smtClean="0"/>
              <a:t>sejt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3667093" y="4270681"/>
            <a:ext cx="9368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asszociációs</a:t>
            </a:r>
            <a:endParaRPr lang="de-DE" sz="1200" dirty="0" smtClean="0"/>
          </a:p>
          <a:p>
            <a:r>
              <a:rPr lang="de-DE" sz="1200" dirty="0" err="1" smtClean="0"/>
              <a:t>sejt</a:t>
            </a:r>
            <a:endParaRPr lang="de-DE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3789899" y="4763705"/>
            <a:ext cx="7918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relé</a:t>
            </a:r>
            <a:r>
              <a:rPr lang="de-DE" sz="1200" dirty="0" smtClean="0"/>
              <a:t> </a:t>
            </a:r>
            <a:r>
              <a:rPr lang="de-DE" sz="1200" dirty="0" err="1" smtClean="0"/>
              <a:t>sejt</a:t>
            </a:r>
            <a:r>
              <a:rPr lang="de-DE" sz="1200" dirty="0" smtClean="0"/>
              <a:t>   </a:t>
            </a:r>
            <a:endParaRPr lang="de-DE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3624229" y="5775367"/>
            <a:ext cx="10888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radicularis</a:t>
            </a:r>
            <a:r>
              <a:rPr lang="de-DE" sz="1200" dirty="0" smtClean="0"/>
              <a:t> </a:t>
            </a:r>
            <a:r>
              <a:rPr lang="de-DE" sz="1200" dirty="0" err="1" smtClean="0"/>
              <a:t>sejt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0149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958003" y="128577"/>
            <a:ext cx="2257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Rexed-zónák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3074" name="Picture 2" descr="https://upload.wikimedia.org/wikipedia/commons/1/1d/Bror_rex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8" y="271464"/>
            <a:ext cx="2479081" cy="25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40074" y="2971800"/>
            <a:ext cx="2908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Bror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Rexed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(1914-2002.) </a:t>
            </a:r>
          </a:p>
          <a:p>
            <a:pPr algn="ctr"/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Svédország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</p:txBody>
      </p:sp>
      <p:pic>
        <p:nvPicPr>
          <p:cNvPr id="11" name="Picture 2" descr="fig1 máso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47" y="1295408"/>
            <a:ext cx="5293481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7281648" y="1457333"/>
            <a:ext cx="2162394" cy="2771774"/>
            <a:chOff x="2880" y="845"/>
            <a:chExt cx="2239" cy="2859"/>
          </a:xfrm>
        </p:grpSpPr>
        <p:pic>
          <p:nvPicPr>
            <p:cNvPr id="13" name="Picture 4" descr="19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11" b="5006"/>
            <a:stretch>
              <a:fillRect/>
            </a:stretch>
          </p:blipFill>
          <p:spPr bwMode="auto">
            <a:xfrm>
              <a:off x="2880" y="845"/>
              <a:ext cx="2192" cy="2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2880" y="2659"/>
              <a:ext cx="2239" cy="1045"/>
            </a:xfrm>
            <a:custGeom>
              <a:avLst/>
              <a:gdLst>
                <a:gd name="T0" fmla="*/ 0 w 2239"/>
                <a:gd name="T1" fmla="*/ 0 h 1045"/>
                <a:gd name="T2" fmla="*/ 45 w 2239"/>
                <a:gd name="T3" fmla="*/ 181 h 1045"/>
                <a:gd name="T4" fmla="*/ 45 w 2239"/>
                <a:gd name="T5" fmla="*/ 680 h 1045"/>
                <a:gd name="T6" fmla="*/ 136 w 2239"/>
                <a:gd name="T7" fmla="*/ 953 h 1045"/>
                <a:gd name="T8" fmla="*/ 816 w 2239"/>
                <a:gd name="T9" fmla="*/ 1043 h 1045"/>
                <a:gd name="T10" fmla="*/ 1616 w 2239"/>
                <a:gd name="T11" fmla="*/ 967 h 1045"/>
                <a:gd name="T12" fmla="*/ 2239 w 2239"/>
                <a:gd name="T13" fmla="*/ 674 h 10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39"/>
                <a:gd name="T22" fmla="*/ 0 h 1045"/>
                <a:gd name="T23" fmla="*/ 2239 w 2239"/>
                <a:gd name="T24" fmla="*/ 1045 h 10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39" h="1045">
                  <a:moveTo>
                    <a:pt x="0" y="0"/>
                  </a:moveTo>
                  <a:cubicBezTo>
                    <a:pt x="19" y="34"/>
                    <a:pt x="38" y="68"/>
                    <a:pt x="45" y="181"/>
                  </a:cubicBezTo>
                  <a:cubicBezTo>
                    <a:pt x="52" y="294"/>
                    <a:pt x="30" y="551"/>
                    <a:pt x="45" y="680"/>
                  </a:cubicBezTo>
                  <a:cubicBezTo>
                    <a:pt x="60" y="809"/>
                    <a:pt x="8" y="893"/>
                    <a:pt x="136" y="953"/>
                  </a:cubicBezTo>
                  <a:cubicBezTo>
                    <a:pt x="264" y="1013"/>
                    <a:pt x="569" y="1041"/>
                    <a:pt x="816" y="1043"/>
                  </a:cubicBezTo>
                  <a:cubicBezTo>
                    <a:pt x="1063" y="1045"/>
                    <a:pt x="1379" y="1029"/>
                    <a:pt x="1616" y="967"/>
                  </a:cubicBezTo>
                  <a:cubicBezTo>
                    <a:pt x="1853" y="905"/>
                    <a:pt x="2109" y="735"/>
                    <a:pt x="2239" y="674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4105" y="845"/>
              <a:ext cx="998" cy="680"/>
            </a:xfrm>
            <a:custGeom>
              <a:avLst/>
              <a:gdLst>
                <a:gd name="T0" fmla="*/ 998 w 998"/>
                <a:gd name="T1" fmla="*/ 680 h 680"/>
                <a:gd name="T2" fmla="*/ 635 w 998"/>
                <a:gd name="T3" fmla="*/ 317 h 680"/>
                <a:gd name="T4" fmla="*/ 0 w 998"/>
                <a:gd name="T5" fmla="*/ 0 h 680"/>
                <a:gd name="T6" fmla="*/ 0 60000 65536"/>
                <a:gd name="T7" fmla="*/ 0 60000 65536"/>
                <a:gd name="T8" fmla="*/ 0 60000 65536"/>
                <a:gd name="T9" fmla="*/ 0 w 998"/>
                <a:gd name="T10" fmla="*/ 0 h 680"/>
                <a:gd name="T11" fmla="*/ 998 w 998"/>
                <a:gd name="T12" fmla="*/ 680 h 6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8" h="680">
                  <a:moveTo>
                    <a:pt x="998" y="680"/>
                  </a:moveTo>
                  <a:cubicBezTo>
                    <a:pt x="899" y="555"/>
                    <a:pt x="801" y="430"/>
                    <a:pt x="635" y="317"/>
                  </a:cubicBezTo>
                  <a:cubicBezTo>
                    <a:pt x="469" y="204"/>
                    <a:pt x="106" y="53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2880" y="966"/>
              <a:ext cx="2226" cy="2432"/>
            </a:xfrm>
            <a:custGeom>
              <a:avLst/>
              <a:gdLst>
                <a:gd name="T0" fmla="*/ 0 w 2226"/>
                <a:gd name="T1" fmla="*/ 1103 h 2432"/>
                <a:gd name="T2" fmla="*/ 136 w 2226"/>
                <a:gd name="T3" fmla="*/ 1103 h 2432"/>
                <a:gd name="T4" fmla="*/ 272 w 2226"/>
                <a:gd name="T5" fmla="*/ 1058 h 2432"/>
                <a:gd name="T6" fmla="*/ 363 w 2226"/>
                <a:gd name="T7" fmla="*/ 831 h 2432"/>
                <a:gd name="T8" fmla="*/ 408 w 2226"/>
                <a:gd name="T9" fmla="*/ 604 h 2432"/>
                <a:gd name="T10" fmla="*/ 408 w 2226"/>
                <a:gd name="T11" fmla="*/ 332 h 2432"/>
                <a:gd name="T12" fmla="*/ 564 w 2226"/>
                <a:gd name="T13" fmla="*/ 268 h 2432"/>
                <a:gd name="T14" fmla="*/ 862 w 2226"/>
                <a:gd name="T15" fmla="*/ 151 h 2432"/>
                <a:gd name="T16" fmla="*/ 1089 w 2226"/>
                <a:gd name="T17" fmla="*/ 151 h 2432"/>
                <a:gd name="T18" fmla="*/ 1270 w 2226"/>
                <a:gd name="T19" fmla="*/ 196 h 2432"/>
                <a:gd name="T20" fmla="*/ 1452 w 2226"/>
                <a:gd name="T21" fmla="*/ 15 h 2432"/>
                <a:gd name="T22" fmla="*/ 1315 w 2226"/>
                <a:gd name="T23" fmla="*/ 287 h 2432"/>
                <a:gd name="T24" fmla="*/ 1452 w 2226"/>
                <a:gd name="T25" fmla="*/ 604 h 2432"/>
                <a:gd name="T26" fmla="*/ 1361 w 2226"/>
                <a:gd name="T27" fmla="*/ 740 h 2432"/>
                <a:gd name="T28" fmla="*/ 1225 w 2226"/>
                <a:gd name="T29" fmla="*/ 876 h 2432"/>
                <a:gd name="T30" fmla="*/ 1361 w 2226"/>
                <a:gd name="T31" fmla="*/ 1013 h 2432"/>
                <a:gd name="T32" fmla="*/ 1497 w 2226"/>
                <a:gd name="T33" fmla="*/ 1103 h 2432"/>
                <a:gd name="T34" fmla="*/ 1769 w 2226"/>
                <a:gd name="T35" fmla="*/ 1058 h 2432"/>
                <a:gd name="T36" fmla="*/ 2045 w 2226"/>
                <a:gd name="T37" fmla="*/ 1062 h 2432"/>
                <a:gd name="T38" fmla="*/ 2177 w 2226"/>
                <a:gd name="T39" fmla="*/ 1330 h 2432"/>
                <a:gd name="T40" fmla="*/ 2186 w 2226"/>
                <a:gd name="T41" fmla="*/ 1544 h 2432"/>
                <a:gd name="T42" fmla="*/ 1934 w 2226"/>
                <a:gd name="T43" fmla="*/ 1755 h 2432"/>
                <a:gd name="T44" fmla="*/ 1857 w 2226"/>
                <a:gd name="T45" fmla="*/ 1949 h 2432"/>
                <a:gd name="T46" fmla="*/ 1622 w 2226"/>
                <a:gd name="T47" fmla="*/ 2184 h 2432"/>
                <a:gd name="T48" fmla="*/ 1311 w 2226"/>
                <a:gd name="T49" fmla="*/ 2202 h 2432"/>
                <a:gd name="T50" fmla="*/ 953 w 2226"/>
                <a:gd name="T51" fmla="*/ 2419 h 2432"/>
                <a:gd name="T52" fmla="*/ 680 w 2226"/>
                <a:gd name="T53" fmla="*/ 2283 h 2432"/>
                <a:gd name="T54" fmla="*/ 635 w 2226"/>
                <a:gd name="T55" fmla="*/ 1874 h 2432"/>
                <a:gd name="T56" fmla="*/ 454 w 2226"/>
                <a:gd name="T57" fmla="*/ 1512 h 2432"/>
                <a:gd name="T58" fmla="*/ 181 w 2226"/>
                <a:gd name="T59" fmla="*/ 1375 h 2432"/>
                <a:gd name="T60" fmla="*/ 0 w 2226"/>
                <a:gd name="T61" fmla="*/ 1375 h 243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226"/>
                <a:gd name="T94" fmla="*/ 0 h 2432"/>
                <a:gd name="T95" fmla="*/ 2226 w 2226"/>
                <a:gd name="T96" fmla="*/ 2432 h 243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226" h="2432">
                  <a:moveTo>
                    <a:pt x="0" y="1103"/>
                  </a:moveTo>
                  <a:cubicBezTo>
                    <a:pt x="45" y="1106"/>
                    <a:pt x="91" y="1110"/>
                    <a:pt x="136" y="1103"/>
                  </a:cubicBezTo>
                  <a:cubicBezTo>
                    <a:pt x="181" y="1096"/>
                    <a:pt x="234" y="1103"/>
                    <a:pt x="272" y="1058"/>
                  </a:cubicBezTo>
                  <a:cubicBezTo>
                    <a:pt x="310" y="1013"/>
                    <a:pt x="340" y="907"/>
                    <a:pt x="363" y="831"/>
                  </a:cubicBezTo>
                  <a:cubicBezTo>
                    <a:pt x="386" y="755"/>
                    <a:pt x="401" y="687"/>
                    <a:pt x="408" y="604"/>
                  </a:cubicBezTo>
                  <a:cubicBezTo>
                    <a:pt x="415" y="521"/>
                    <a:pt x="382" y="388"/>
                    <a:pt x="408" y="332"/>
                  </a:cubicBezTo>
                  <a:cubicBezTo>
                    <a:pt x="434" y="276"/>
                    <a:pt x="488" y="298"/>
                    <a:pt x="564" y="268"/>
                  </a:cubicBezTo>
                  <a:cubicBezTo>
                    <a:pt x="640" y="238"/>
                    <a:pt x="775" y="170"/>
                    <a:pt x="862" y="151"/>
                  </a:cubicBezTo>
                  <a:cubicBezTo>
                    <a:pt x="949" y="132"/>
                    <a:pt x="1021" y="144"/>
                    <a:pt x="1089" y="151"/>
                  </a:cubicBezTo>
                  <a:cubicBezTo>
                    <a:pt x="1157" y="158"/>
                    <a:pt x="1210" y="219"/>
                    <a:pt x="1270" y="196"/>
                  </a:cubicBezTo>
                  <a:cubicBezTo>
                    <a:pt x="1330" y="173"/>
                    <a:pt x="1445" y="0"/>
                    <a:pt x="1452" y="15"/>
                  </a:cubicBezTo>
                  <a:cubicBezTo>
                    <a:pt x="1459" y="30"/>
                    <a:pt x="1315" y="189"/>
                    <a:pt x="1315" y="287"/>
                  </a:cubicBezTo>
                  <a:cubicBezTo>
                    <a:pt x="1315" y="385"/>
                    <a:pt x="1444" y="529"/>
                    <a:pt x="1452" y="604"/>
                  </a:cubicBezTo>
                  <a:cubicBezTo>
                    <a:pt x="1460" y="679"/>
                    <a:pt x="1399" y="695"/>
                    <a:pt x="1361" y="740"/>
                  </a:cubicBezTo>
                  <a:cubicBezTo>
                    <a:pt x="1323" y="785"/>
                    <a:pt x="1225" y="831"/>
                    <a:pt x="1225" y="876"/>
                  </a:cubicBezTo>
                  <a:cubicBezTo>
                    <a:pt x="1225" y="921"/>
                    <a:pt x="1316" y="975"/>
                    <a:pt x="1361" y="1013"/>
                  </a:cubicBezTo>
                  <a:cubicBezTo>
                    <a:pt x="1406" y="1051"/>
                    <a:pt x="1429" y="1096"/>
                    <a:pt x="1497" y="1103"/>
                  </a:cubicBezTo>
                  <a:cubicBezTo>
                    <a:pt x="1565" y="1110"/>
                    <a:pt x="1678" y="1065"/>
                    <a:pt x="1769" y="1058"/>
                  </a:cubicBezTo>
                  <a:cubicBezTo>
                    <a:pt x="1860" y="1051"/>
                    <a:pt x="1977" y="1017"/>
                    <a:pt x="2045" y="1062"/>
                  </a:cubicBezTo>
                  <a:cubicBezTo>
                    <a:pt x="2113" y="1107"/>
                    <a:pt x="2153" y="1250"/>
                    <a:pt x="2177" y="1330"/>
                  </a:cubicBezTo>
                  <a:cubicBezTo>
                    <a:pt x="2201" y="1410"/>
                    <a:pt x="2226" y="1473"/>
                    <a:pt x="2186" y="1544"/>
                  </a:cubicBezTo>
                  <a:cubicBezTo>
                    <a:pt x="2146" y="1615"/>
                    <a:pt x="1989" y="1688"/>
                    <a:pt x="1934" y="1755"/>
                  </a:cubicBezTo>
                  <a:cubicBezTo>
                    <a:pt x="1879" y="1822"/>
                    <a:pt x="1909" y="1878"/>
                    <a:pt x="1857" y="1949"/>
                  </a:cubicBezTo>
                  <a:cubicBezTo>
                    <a:pt x="1805" y="2020"/>
                    <a:pt x="1713" y="2142"/>
                    <a:pt x="1622" y="2184"/>
                  </a:cubicBezTo>
                  <a:cubicBezTo>
                    <a:pt x="1531" y="2226"/>
                    <a:pt x="1422" y="2163"/>
                    <a:pt x="1311" y="2202"/>
                  </a:cubicBezTo>
                  <a:cubicBezTo>
                    <a:pt x="1200" y="2241"/>
                    <a:pt x="1058" y="2406"/>
                    <a:pt x="953" y="2419"/>
                  </a:cubicBezTo>
                  <a:cubicBezTo>
                    <a:pt x="848" y="2432"/>
                    <a:pt x="733" y="2374"/>
                    <a:pt x="680" y="2283"/>
                  </a:cubicBezTo>
                  <a:cubicBezTo>
                    <a:pt x="627" y="2192"/>
                    <a:pt x="673" y="2002"/>
                    <a:pt x="635" y="1874"/>
                  </a:cubicBezTo>
                  <a:cubicBezTo>
                    <a:pt x="597" y="1746"/>
                    <a:pt x="530" y="1595"/>
                    <a:pt x="454" y="1512"/>
                  </a:cubicBezTo>
                  <a:cubicBezTo>
                    <a:pt x="378" y="1429"/>
                    <a:pt x="257" y="1398"/>
                    <a:pt x="181" y="1375"/>
                  </a:cubicBezTo>
                  <a:cubicBezTo>
                    <a:pt x="105" y="1352"/>
                    <a:pt x="52" y="1363"/>
                    <a:pt x="0" y="137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9871076" y="1226500"/>
            <a:ext cx="1528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Dr. </a:t>
            </a:r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Kozsurek</a:t>
            </a:r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Márk</a:t>
            </a:r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előadásából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73656" y="57152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wikipedia.org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910392" y="4818449"/>
            <a:ext cx="80178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 1950-es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évektől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ismert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tagolása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gerincvelő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szürkeállományának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10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különböző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lemez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(I-X.)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oldalanként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Eltérő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sejtes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összetétel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03785" y="128577"/>
            <a:ext cx="5965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hátsó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Rexed-zónái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magjai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3" name="Picture 2" descr="fig1 máso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42" y="1028700"/>
            <a:ext cx="5387096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00038" y="871532"/>
            <a:ext cx="331212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Lamina I.:</a:t>
            </a:r>
          </a:p>
          <a:p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zona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vagy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nucleus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marginalis</a:t>
            </a:r>
            <a:endParaRPr lang="de-DE" u="sng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hő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fájdalomérzet</a:t>
            </a:r>
            <a:endParaRPr lang="de-DE" sz="1700" b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fő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bemenet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Lissauer-kötegből</a:t>
            </a:r>
            <a:endParaRPr lang="de-DE" sz="1700" b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17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zsigeri</a:t>
            </a:r>
            <a:r>
              <a:rPr lang="de-DE" sz="17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érző</a:t>
            </a:r>
            <a:r>
              <a:rPr lang="de-DE" sz="17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endParaRPr lang="de-DE" sz="17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17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agytörzsi</a:t>
            </a:r>
            <a:r>
              <a:rPr lang="de-DE" sz="17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monoaminerg</a:t>
            </a:r>
            <a:r>
              <a:rPr lang="de-DE" sz="17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endParaRPr lang="de-DE" sz="17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00038" y="3038475"/>
            <a:ext cx="395973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Lamina II.:</a:t>
            </a:r>
          </a:p>
          <a:p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substantia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gelatinosa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Rolandi</a:t>
            </a:r>
            <a:endParaRPr lang="de-DE" u="sng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bőrből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érkező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velőshüvely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nélküli</a:t>
            </a:r>
            <a:endParaRPr lang="de-DE" sz="1700" b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vékony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velőshüvelyű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fájdalomérző</a:t>
            </a:r>
            <a:endParaRPr lang="de-DE" sz="1700" b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endParaRPr lang="de-DE" sz="1700" b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17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agytörzsi</a:t>
            </a:r>
            <a:r>
              <a:rPr lang="de-DE" sz="17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monoaminerg</a:t>
            </a:r>
            <a:r>
              <a:rPr lang="de-DE" sz="17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endParaRPr lang="de-DE" sz="17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Bejövő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fájdalomérzet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modulációja</a:t>
            </a:r>
            <a:endParaRPr lang="de-DE" sz="1700" b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opioid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7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receptorok</a:t>
            </a:r>
            <a:r>
              <a:rPr lang="de-DE" sz="17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...)</a:t>
            </a:r>
            <a:endParaRPr lang="de-DE" sz="17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621921" y="5409515"/>
            <a:ext cx="5384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Lamina III-IV.:</a:t>
            </a:r>
          </a:p>
          <a:p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nucleus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proprius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columnae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dorsalis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vastag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velőshüvelyű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főleg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bőr</a:t>
            </a:r>
            <a:endParaRPr lang="de-DE" b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mechanoreceptoraiból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átkapcsolás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2.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neuronra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500813" y="4320241"/>
            <a:ext cx="364715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Lamina V-VI.:</a:t>
            </a:r>
          </a:p>
          <a:p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főleg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V: </a:t>
            </a:r>
          </a:p>
          <a:p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tapintási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zsigeri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érző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ingerek</a:t>
            </a:r>
            <a:endParaRPr lang="de-DE" b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agytörzsből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leszálló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kisugárzó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fájdalom</a:t>
            </a:r>
            <a:endParaRPr lang="de-DE" b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főleg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VI: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bőr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ízületi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receptorok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helyzetérzékelés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-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propriocepció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3534589" y="1500186"/>
            <a:ext cx="2680470" cy="35718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4259776" y="1543050"/>
            <a:ext cx="2055299" cy="229894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4608812" y="1678780"/>
            <a:ext cx="1905110" cy="373073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 flipV="1">
            <a:off x="7469289" y="2171701"/>
            <a:ext cx="2703411" cy="212740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5652586" y="4317533"/>
            <a:ext cx="266040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200" b="1" dirty="0" err="1" smtClean="0">
                <a:solidFill>
                  <a:srgbClr val="FF0000"/>
                </a:solidFill>
              </a:rPr>
              <a:t>Tr</a:t>
            </a:r>
            <a:r>
              <a:rPr lang="de-DE" sz="2200" b="1" dirty="0" smtClean="0">
                <a:solidFill>
                  <a:srgbClr val="FF0000"/>
                </a:solidFill>
              </a:rPr>
              <a:t>. </a:t>
            </a:r>
            <a:r>
              <a:rPr lang="de-DE" sz="2200" b="1" dirty="0" err="1" smtClean="0">
                <a:solidFill>
                  <a:srgbClr val="FF0000"/>
                </a:solidFill>
              </a:rPr>
              <a:t>spinothalamicus</a:t>
            </a:r>
            <a:endParaRPr lang="de-DE" sz="2200" b="1" dirty="0" smtClean="0">
              <a:solidFill>
                <a:srgbClr val="FF0000"/>
              </a:solidFill>
            </a:endParaRPr>
          </a:p>
          <a:p>
            <a:r>
              <a:rPr lang="de-DE" sz="2200" b="1" dirty="0" err="1" smtClean="0">
                <a:solidFill>
                  <a:srgbClr val="FF0000"/>
                </a:solidFill>
              </a:rPr>
              <a:t>asszociációs</a:t>
            </a:r>
            <a:r>
              <a:rPr lang="de-DE" sz="2200" b="1" dirty="0" smtClean="0">
                <a:solidFill>
                  <a:srgbClr val="FF0000"/>
                </a:solidFill>
              </a:rPr>
              <a:t> </a:t>
            </a:r>
            <a:r>
              <a:rPr lang="de-DE" sz="2200" b="1" dirty="0" err="1" smtClean="0">
                <a:solidFill>
                  <a:srgbClr val="FF0000"/>
                </a:solidFill>
              </a:rPr>
              <a:t>rostok</a:t>
            </a:r>
            <a:endParaRPr lang="de-DE" sz="2200" b="1" dirty="0" smtClean="0">
              <a:solidFill>
                <a:srgbClr val="FF0000"/>
              </a:solidFill>
            </a:endParaRPr>
          </a:p>
          <a:p>
            <a:r>
              <a:rPr lang="de-DE" sz="2200" b="1" dirty="0" err="1" smtClean="0">
                <a:solidFill>
                  <a:srgbClr val="FF0000"/>
                </a:solidFill>
              </a:rPr>
              <a:t>commissuralis</a:t>
            </a:r>
            <a:r>
              <a:rPr lang="de-DE" sz="2200" b="1" dirty="0" smtClean="0">
                <a:solidFill>
                  <a:srgbClr val="FF0000"/>
                </a:solidFill>
              </a:rPr>
              <a:t> </a:t>
            </a:r>
            <a:r>
              <a:rPr lang="de-DE" sz="2200" b="1" dirty="0" err="1" smtClean="0">
                <a:solidFill>
                  <a:srgbClr val="FF0000"/>
                </a:solidFill>
              </a:rPr>
              <a:t>rostok</a:t>
            </a:r>
            <a:endParaRPr lang="de-DE" sz="2200" b="1" dirty="0">
              <a:solidFill>
                <a:srgbClr val="FF0000"/>
              </a:solidFill>
            </a:endParaRPr>
          </a:p>
        </p:txBody>
      </p:sp>
      <p:sp>
        <p:nvSpPr>
          <p:cNvPr id="29" name="Freeform 9"/>
          <p:cNvSpPr>
            <a:spLocks/>
          </p:cNvSpPr>
          <p:nvPr/>
        </p:nvSpPr>
        <p:spPr bwMode="auto">
          <a:xfrm>
            <a:off x="6172194" y="1266172"/>
            <a:ext cx="1543055" cy="953142"/>
          </a:xfrm>
          <a:custGeom>
            <a:avLst/>
            <a:gdLst>
              <a:gd name="T0" fmla="*/ 65524067 w 1590"/>
              <a:gd name="T1" fmla="*/ 821570646 h 937"/>
              <a:gd name="T2" fmla="*/ 642640639 w 1590"/>
              <a:gd name="T3" fmla="*/ 1161790941 h 937"/>
              <a:gd name="T4" fmla="*/ 1255037824 w 1590"/>
              <a:gd name="T5" fmla="*/ 1320561484 h 937"/>
              <a:gd name="T6" fmla="*/ 1577617725 w 1590"/>
              <a:gd name="T7" fmla="*/ 1310480865 h 937"/>
              <a:gd name="T8" fmla="*/ 2081649217 w 1590"/>
              <a:gd name="T9" fmla="*/ 1295359936 h 937"/>
              <a:gd name="T10" fmla="*/ 2147483647 w 1590"/>
              <a:gd name="T11" fmla="*/ 1383564559 h 937"/>
              <a:gd name="T12" fmla="*/ 2147483647 w 1590"/>
              <a:gd name="T13" fmla="*/ 1696064144 h 937"/>
              <a:gd name="T14" fmla="*/ 2147483647 w 1590"/>
              <a:gd name="T15" fmla="*/ 2147483647 h 937"/>
              <a:gd name="T16" fmla="*/ 2147483647 w 1590"/>
              <a:gd name="T17" fmla="*/ 2147483647 h 937"/>
              <a:gd name="T18" fmla="*/ 2147483647 w 1590"/>
              <a:gd name="T19" fmla="*/ 1844754068 h 937"/>
              <a:gd name="T20" fmla="*/ 2147483647 w 1590"/>
              <a:gd name="T21" fmla="*/ 1192032798 h 937"/>
              <a:gd name="T22" fmla="*/ 2147483647 w 1590"/>
              <a:gd name="T23" fmla="*/ 657759793 h 937"/>
              <a:gd name="T24" fmla="*/ 2147483647 w 1590"/>
              <a:gd name="T25" fmla="*/ 244454316 h 937"/>
              <a:gd name="T26" fmla="*/ 2147483647 w 1590"/>
              <a:gd name="T27" fmla="*/ 22680605 h 937"/>
              <a:gd name="T28" fmla="*/ 1295360312 w 1590"/>
              <a:gd name="T29" fmla="*/ 110886858 h 937"/>
              <a:gd name="T30" fmla="*/ 244455974 w 1590"/>
              <a:gd name="T31" fmla="*/ 435986176 h 937"/>
              <a:gd name="T32" fmla="*/ 65524067 w 1590"/>
              <a:gd name="T33" fmla="*/ 821570646 h 93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590"/>
              <a:gd name="T52" fmla="*/ 0 h 937"/>
              <a:gd name="T53" fmla="*/ 1590 w 1590"/>
              <a:gd name="T54" fmla="*/ 937 h 93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590" h="937">
                <a:moveTo>
                  <a:pt x="26" y="326"/>
                </a:moveTo>
                <a:cubicBezTo>
                  <a:pt x="52" y="374"/>
                  <a:pt x="176" y="428"/>
                  <a:pt x="255" y="461"/>
                </a:cubicBezTo>
                <a:cubicBezTo>
                  <a:pt x="334" y="494"/>
                  <a:pt x="436" y="514"/>
                  <a:pt x="498" y="524"/>
                </a:cubicBezTo>
                <a:cubicBezTo>
                  <a:pt x="560" y="534"/>
                  <a:pt x="571" y="522"/>
                  <a:pt x="626" y="520"/>
                </a:cubicBezTo>
                <a:cubicBezTo>
                  <a:pt x="681" y="518"/>
                  <a:pt x="743" y="509"/>
                  <a:pt x="826" y="514"/>
                </a:cubicBezTo>
                <a:cubicBezTo>
                  <a:pt x="909" y="519"/>
                  <a:pt x="1035" y="523"/>
                  <a:pt x="1125" y="549"/>
                </a:cubicBezTo>
                <a:cubicBezTo>
                  <a:pt x="1215" y="575"/>
                  <a:pt x="1296" y="614"/>
                  <a:pt x="1366" y="673"/>
                </a:cubicBezTo>
                <a:cubicBezTo>
                  <a:pt x="1436" y="732"/>
                  <a:pt x="1506" y="867"/>
                  <a:pt x="1543" y="902"/>
                </a:cubicBezTo>
                <a:cubicBezTo>
                  <a:pt x="1580" y="937"/>
                  <a:pt x="1590" y="914"/>
                  <a:pt x="1586" y="886"/>
                </a:cubicBezTo>
                <a:cubicBezTo>
                  <a:pt x="1582" y="858"/>
                  <a:pt x="1539" y="801"/>
                  <a:pt x="1519" y="732"/>
                </a:cubicBezTo>
                <a:cubicBezTo>
                  <a:pt x="1499" y="663"/>
                  <a:pt x="1476" y="551"/>
                  <a:pt x="1466" y="473"/>
                </a:cubicBezTo>
                <a:cubicBezTo>
                  <a:pt x="1456" y="395"/>
                  <a:pt x="1476" y="324"/>
                  <a:pt x="1460" y="261"/>
                </a:cubicBezTo>
                <a:cubicBezTo>
                  <a:pt x="1444" y="198"/>
                  <a:pt x="1441" y="139"/>
                  <a:pt x="1372" y="97"/>
                </a:cubicBezTo>
                <a:cubicBezTo>
                  <a:pt x="1303" y="55"/>
                  <a:pt x="1186" y="18"/>
                  <a:pt x="1043" y="9"/>
                </a:cubicBezTo>
                <a:cubicBezTo>
                  <a:pt x="900" y="0"/>
                  <a:pt x="672" y="17"/>
                  <a:pt x="514" y="44"/>
                </a:cubicBezTo>
                <a:cubicBezTo>
                  <a:pt x="356" y="71"/>
                  <a:pt x="178" y="126"/>
                  <a:pt x="97" y="173"/>
                </a:cubicBezTo>
                <a:cubicBezTo>
                  <a:pt x="16" y="220"/>
                  <a:pt x="0" y="278"/>
                  <a:pt x="26" y="326"/>
                </a:cubicBezTo>
                <a:close/>
              </a:path>
            </a:pathLst>
          </a:custGeom>
          <a:solidFill>
            <a:srgbClr val="92D050">
              <a:alpha val="50195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10545620" y="950115"/>
            <a:ext cx="1528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Dr. </a:t>
            </a:r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Kozsurek</a:t>
            </a:r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Márk</a:t>
            </a:r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előadásából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7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19649" y="128577"/>
            <a:ext cx="9534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zona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intermedia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oldalsó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Rexed-zónái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magjai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3" name="Picture 2" descr="fig1 máso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63" y="1509303"/>
            <a:ext cx="4528275" cy="253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2394" y="1276947"/>
            <a:ext cx="12234439" cy="5678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Lamina VII.: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fontos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számos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interneuron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építik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fel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nucleus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dorsalis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vagy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nucleus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thoracicus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vagy</a:t>
            </a:r>
            <a:endParaRPr lang="de-DE" u="sng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Clarke-Stilling mag (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helyzete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Th9-L3)</a:t>
            </a:r>
          </a:p>
          <a:p>
            <a:pPr>
              <a:spcAft>
                <a:spcPts val="600"/>
              </a:spcAft>
            </a:pP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alsó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testfélből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ízületi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helyzetérzékelés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propiocepció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bőr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mechanoreceptorai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epikritikus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szenzibiltás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Ebből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indul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tr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spinocerebellaris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dorsalis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(Flechsig)</a:t>
            </a:r>
          </a:p>
          <a:p>
            <a:pPr>
              <a:spcAft>
                <a:spcPts val="600"/>
              </a:spcAft>
            </a:pPr>
            <a:endParaRPr lang="de-DE" sz="8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Nucelus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intermediolateralis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helyzete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oldalsó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Th1-L3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):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de-DE" b="1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lumbalisan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sympathicus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praeganglionaris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erednek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innen</a:t>
            </a:r>
          </a:p>
          <a:p>
            <a:pPr>
              <a:spcAft>
                <a:spcPts val="600"/>
              </a:spcAft>
            </a:pPr>
            <a:r>
              <a:rPr lang="de-DE" b="1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sacralisan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parasympathicus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praeganglionaris</a:t>
            </a:r>
            <a:r>
              <a:rPr lang="de-DE" b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r>
              <a:rPr lang="de-DE" b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lépnek</a:t>
            </a:r>
            <a:r>
              <a:rPr lang="de-DE" b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ki</a:t>
            </a:r>
            <a:r>
              <a:rPr lang="de-DE" b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belőlük</a:t>
            </a:r>
            <a:endParaRPr lang="de-DE" b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nucleus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intermediomedialis</a:t>
            </a:r>
            <a:r>
              <a:rPr lang="de-DE" u="sng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u="sng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helyzete</a:t>
            </a:r>
            <a:r>
              <a:rPr lang="de-DE" u="sng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 </a:t>
            </a:r>
            <a:r>
              <a:rPr lang="de-DE" u="sng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oldalsó</a:t>
            </a:r>
            <a:r>
              <a:rPr lang="de-DE" u="sng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</a:t>
            </a:r>
            <a:r>
              <a:rPr lang="de-DE" u="sng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Th1-L3) :</a:t>
            </a:r>
            <a:r>
              <a:rPr lang="de-DE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endParaRPr lang="de-DE" b="1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hu-HU" alt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Zsigerekből jövő érzőinformáció feldolgozása (zsigerek falának feszülése, fájdalom-, hő-, </a:t>
            </a:r>
            <a:r>
              <a:rPr lang="hu-HU" alt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mechano</a:t>
            </a:r>
            <a:r>
              <a:rPr lang="hu-HU" alt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 és </a:t>
            </a:r>
            <a:r>
              <a:rPr lang="hu-HU" alt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kemorecepció</a:t>
            </a:r>
            <a:r>
              <a:rPr lang="hu-HU" alt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), </a:t>
            </a:r>
            <a:endParaRPr lang="hu-HU" alt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hu-HU" alt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átkapcsolódás </a:t>
            </a:r>
            <a:r>
              <a:rPr lang="hu-HU" alt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2. neuronra 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interneuronok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pl.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Renshaw-féle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interneuronok</a:t>
            </a:r>
            <a:r>
              <a:rPr lang="de-DE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kéregből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corticospinalis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formatio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reticularisból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tr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reticulospinalis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leszálló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rostok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végződnek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itt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14375" y="828645"/>
            <a:ext cx="2129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Zona </a:t>
            </a:r>
            <a:r>
              <a:rPr lang="de-DE" sz="2000" b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intermedia</a:t>
            </a:r>
            <a:endParaRPr lang="de-DE" sz="20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951619" y="844034"/>
            <a:ext cx="4766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Lamina X.: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substantia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grisea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centralis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körül</a:t>
            </a:r>
            <a:endParaRPr lang="de-DE" u="sng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8594364" y="1213366"/>
            <a:ext cx="1306875" cy="156296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5272088" y="1828800"/>
            <a:ext cx="2214562" cy="94753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0748145" y="1443039"/>
            <a:ext cx="1528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Dr. </a:t>
            </a:r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Kozsurek</a:t>
            </a:r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Márk</a:t>
            </a:r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előadásából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58266" y="128577"/>
            <a:ext cx="6256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elülső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Rexed-zónái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magjai</a:t>
            </a:r>
            <a:endParaRPr lang="de-DE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2" descr="fig1 máso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63" y="1028700"/>
            <a:ext cx="5387096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6829425" y="2471738"/>
            <a:ext cx="1957388" cy="985838"/>
          </a:xfrm>
          <a:custGeom>
            <a:avLst/>
            <a:gdLst>
              <a:gd name="T0" fmla="*/ 2147483647 w 1984"/>
              <a:gd name="T1" fmla="*/ 1025704535 h 1006"/>
              <a:gd name="T2" fmla="*/ 2147483647 w 1984"/>
              <a:gd name="T3" fmla="*/ 1159271991 h 1006"/>
              <a:gd name="T4" fmla="*/ 2147483647 w 1984"/>
              <a:gd name="T5" fmla="*/ 1421368177 h 1006"/>
              <a:gd name="T6" fmla="*/ 2147483647 w 1984"/>
              <a:gd name="T7" fmla="*/ 1617940317 h 1006"/>
              <a:gd name="T8" fmla="*/ 1791832240 w 1984"/>
              <a:gd name="T9" fmla="*/ 1454130994 h 1006"/>
              <a:gd name="T10" fmla="*/ 1408768188 w 1984"/>
              <a:gd name="T11" fmla="*/ 619958485 h 1006"/>
              <a:gd name="T12" fmla="*/ 1108868874 w 1984"/>
              <a:gd name="T13" fmla="*/ 181451256 h 1006"/>
              <a:gd name="T14" fmla="*/ 609877861 w 1984"/>
              <a:gd name="T15" fmla="*/ 47883763 h 1006"/>
              <a:gd name="T16" fmla="*/ 133569092 w 1984"/>
              <a:gd name="T17" fmla="*/ 476310408 h 1006"/>
              <a:gd name="T18" fmla="*/ 27722518 w 1984"/>
              <a:gd name="T19" fmla="*/ 1083667321 h 1006"/>
              <a:gd name="T20" fmla="*/ 57964398 w 1984"/>
              <a:gd name="T21" fmla="*/ 1648182184 h 1006"/>
              <a:gd name="T22" fmla="*/ 370463771 w 1984"/>
              <a:gd name="T23" fmla="*/ 2147483647 h 1006"/>
              <a:gd name="T24" fmla="*/ 947578914 w 1984"/>
              <a:gd name="T25" fmla="*/ 2147483647 h 1006"/>
              <a:gd name="T26" fmla="*/ 1983364068 w 1984"/>
              <a:gd name="T27" fmla="*/ 2147483647 h 1006"/>
              <a:gd name="T28" fmla="*/ 2147483647 w 1984"/>
              <a:gd name="T29" fmla="*/ 2147483647 h 1006"/>
              <a:gd name="T30" fmla="*/ 2147483647 w 1984"/>
              <a:gd name="T31" fmla="*/ 2147483647 h 1006"/>
              <a:gd name="T32" fmla="*/ 2147483647 w 1984"/>
              <a:gd name="T33" fmla="*/ 1885077211 h 1006"/>
              <a:gd name="T34" fmla="*/ 2147483647 w 1984"/>
              <a:gd name="T35" fmla="*/ 1544856597 h 1006"/>
              <a:gd name="T36" fmla="*/ 2147483647 w 1984"/>
              <a:gd name="T37" fmla="*/ 1192034808 h 1006"/>
              <a:gd name="T38" fmla="*/ 2147483647 w 1984"/>
              <a:gd name="T39" fmla="*/ 995462668 h 1006"/>
              <a:gd name="T40" fmla="*/ 2147483647 w 1984"/>
              <a:gd name="T41" fmla="*/ 950099866 h 1006"/>
              <a:gd name="T42" fmla="*/ 2147483647 w 1984"/>
              <a:gd name="T43" fmla="*/ 1025704535 h 100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84"/>
              <a:gd name="T67" fmla="*/ 0 h 1006"/>
              <a:gd name="T68" fmla="*/ 1984 w 1984"/>
              <a:gd name="T69" fmla="*/ 1006 h 100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84" h="1006">
                <a:moveTo>
                  <a:pt x="1557" y="407"/>
                </a:moveTo>
                <a:cubicBezTo>
                  <a:pt x="1499" y="424"/>
                  <a:pt x="1440" y="434"/>
                  <a:pt x="1387" y="460"/>
                </a:cubicBezTo>
                <a:cubicBezTo>
                  <a:pt x="1334" y="486"/>
                  <a:pt x="1299" y="534"/>
                  <a:pt x="1239" y="564"/>
                </a:cubicBezTo>
                <a:cubicBezTo>
                  <a:pt x="1179" y="594"/>
                  <a:pt x="1116" y="640"/>
                  <a:pt x="1028" y="642"/>
                </a:cubicBezTo>
                <a:cubicBezTo>
                  <a:pt x="940" y="644"/>
                  <a:pt x="789" y="643"/>
                  <a:pt x="711" y="577"/>
                </a:cubicBezTo>
                <a:cubicBezTo>
                  <a:pt x="633" y="511"/>
                  <a:pt x="604" y="330"/>
                  <a:pt x="559" y="246"/>
                </a:cubicBezTo>
                <a:cubicBezTo>
                  <a:pt x="514" y="162"/>
                  <a:pt x="493" y="110"/>
                  <a:pt x="440" y="72"/>
                </a:cubicBezTo>
                <a:cubicBezTo>
                  <a:pt x="387" y="34"/>
                  <a:pt x="306" y="0"/>
                  <a:pt x="242" y="19"/>
                </a:cubicBezTo>
                <a:cubicBezTo>
                  <a:pt x="178" y="38"/>
                  <a:pt x="91" y="121"/>
                  <a:pt x="53" y="189"/>
                </a:cubicBezTo>
                <a:cubicBezTo>
                  <a:pt x="15" y="257"/>
                  <a:pt x="16" y="353"/>
                  <a:pt x="11" y="430"/>
                </a:cubicBezTo>
                <a:cubicBezTo>
                  <a:pt x="6" y="507"/>
                  <a:pt x="0" y="578"/>
                  <a:pt x="23" y="654"/>
                </a:cubicBezTo>
                <a:cubicBezTo>
                  <a:pt x="46" y="730"/>
                  <a:pt x="88" y="836"/>
                  <a:pt x="147" y="889"/>
                </a:cubicBezTo>
                <a:cubicBezTo>
                  <a:pt x="206" y="942"/>
                  <a:pt x="269" y="953"/>
                  <a:pt x="376" y="971"/>
                </a:cubicBezTo>
                <a:cubicBezTo>
                  <a:pt x="483" y="989"/>
                  <a:pt x="662" y="996"/>
                  <a:pt x="787" y="1000"/>
                </a:cubicBezTo>
                <a:cubicBezTo>
                  <a:pt x="912" y="1004"/>
                  <a:pt x="1004" y="1006"/>
                  <a:pt x="1128" y="995"/>
                </a:cubicBezTo>
                <a:cubicBezTo>
                  <a:pt x="1252" y="984"/>
                  <a:pt x="1408" y="977"/>
                  <a:pt x="1528" y="936"/>
                </a:cubicBezTo>
                <a:cubicBezTo>
                  <a:pt x="1648" y="895"/>
                  <a:pt x="1782" y="802"/>
                  <a:pt x="1851" y="748"/>
                </a:cubicBezTo>
                <a:cubicBezTo>
                  <a:pt x="1920" y="694"/>
                  <a:pt x="1926" y="659"/>
                  <a:pt x="1945" y="613"/>
                </a:cubicBezTo>
                <a:cubicBezTo>
                  <a:pt x="1964" y="567"/>
                  <a:pt x="1984" y="509"/>
                  <a:pt x="1965" y="473"/>
                </a:cubicBezTo>
                <a:cubicBezTo>
                  <a:pt x="1946" y="437"/>
                  <a:pt x="1866" y="411"/>
                  <a:pt x="1828" y="395"/>
                </a:cubicBezTo>
                <a:cubicBezTo>
                  <a:pt x="1790" y="379"/>
                  <a:pt x="1779" y="375"/>
                  <a:pt x="1734" y="377"/>
                </a:cubicBezTo>
                <a:cubicBezTo>
                  <a:pt x="1689" y="379"/>
                  <a:pt x="1594" y="401"/>
                  <a:pt x="1557" y="407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8298" y="1364219"/>
            <a:ext cx="1196032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Lamina VII.: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lemez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mellső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szarv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alkotásához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hozzájárul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Gátló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hatású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interneuronjai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Renshaw-sejtek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gylicin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gátló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hatású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neurotranszmiterrel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működnek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bemenetük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kérgi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beidegzés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leszálló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pályákon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keresztül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az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izmokat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beidegző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alfa-motoneuronok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axonkollateralisai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ingerlik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őket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ezzel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mintegy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negatív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visszacsatolási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kört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létrehozva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izmok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védelme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finom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motorika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beállítása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különösen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distalis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végtagizmokon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ún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kimeneti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vagy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rekurrens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gátlás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8298" y="5423834"/>
            <a:ext cx="12136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Lamina VIII.: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Lenhossék-féle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commissuralis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mag;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axonjai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commissura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albában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kereszteződnek</a:t>
            </a:r>
            <a:endParaRPr lang="de-DE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Lamina  IX.: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nagyméretű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radicularis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neuronok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mozgató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idegsejtek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=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motoneuronok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találhatók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itt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és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Renshaw-sejtek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443711" y="816999"/>
            <a:ext cx="2357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Dr. </a:t>
            </a:r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Kozsurek</a:t>
            </a:r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Márk</a:t>
            </a:r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előadásából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117364"/>
              </p:ext>
            </p:extLst>
          </p:nvPr>
        </p:nvGraphicFramePr>
        <p:xfrm>
          <a:off x="808040" y="160338"/>
          <a:ext cx="8713787" cy="6537326"/>
        </p:xfrm>
        <a:graphic>
          <a:graphicData uri="http://schemas.openxmlformats.org/drawingml/2006/table">
            <a:tbl>
              <a:tblPr/>
              <a:tblGrid>
                <a:gridCol w="3051175"/>
                <a:gridCol w="2759075"/>
                <a:gridCol w="2903537"/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Rexed lamina-klasszikus név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Itt végződő afferensek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Innen induló efferensek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lamina I. -zona marginalis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Marginalis sejteken (Waldeyer-sejtek): fájdalom- és hőérző</a:t>
                      </a:r>
                      <a:r>
                        <a:rPr kumimoji="0" lang="en-US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, </a:t>
                      </a: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visceralis afferensek, agytörzsből monoaminoerg leszálló rendszerek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Tr. spinothalamicus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Asszociációs rostok fasc. propriuson át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lamina II. -substantia gelatinosa (Rolandi)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Bőrből fájdalom érző rostok : vékony, vastag, agytörzsből monoaminoerg leszálló rendszerek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A</a:t>
                      </a: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 rostok </a:t>
                      </a:r>
                      <a:r>
                        <a:rPr kumimoji="0" lang="en-US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nagy r</a:t>
                      </a: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é</a:t>
                      </a:r>
                      <a:r>
                        <a:rPr kumimoji="0" lang="en-US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sze n</a:t>
                      </a: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em lép</a:t>
                      </a:r>
                      <a:r>
                        <a:rPr kumimoji="0" lang="en-US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ki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a II. lamin</a:t>
                      </a: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á</a:t>
                      </a:r>
                      <a:r>
                        <a:rPr kumimoji="0" lang="en-US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b</a:t>
                      </a: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ó</a:t>
                      </a:r>
                      <a:r>
                        <a:rPr kumimoji="0" lang="en-US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l</a:t>
                      </a:r>
                      <a:endParaRPr kumimoji="0" lang="hu-HU" altLang="hu-HU" sz="12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lamina III-IV. nucleus proprius columnae dorsalis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Bőr mechanoreceptoraiból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Tr. spinothalamicus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4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lamina</a:t>
                      </a:r>
                      <a:r>
                        <a:rPr kumimoji="0" lang="hu-HU" alt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 V-VI.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Tapintási és visceralia ingerek, fájdalom érző rostok továbbítása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Tr. spinothalamicus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Asszociációs gerincvelői rostok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hu-HU" sz="12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20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lamina VII. -nucleus dorsalis seu nucleus thoracicus (Clarke-Stilling mag)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-</a:t>
                      </a:r>
                      <a:r>
                        <a:rPr kumimoji="0" lang="hu-HU" altLang="hu-HU" sz="1400" b="1" i="0" u="sng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Th1-L3:cornu laterale: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 nucleus intermediolateralis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 nucleus intermediomedialis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-</a:t>
                      </a:r>
                      <a:r>
                        <a:rPr kumimoji="0" lang="hu-HU" altLang="hu-HU" sz="1400" b="1" i="0" u="sng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sacralisan: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Alsó testfél proprioceptív és bőrreceptorok epikritikus rostjai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2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-sok internunciális neuron a leszálló pályák és a motoneurnok közötti kapcsolatot hozzák létre, Renshaw sejtek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2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-tr.corticospinalis, tr. reticulospinalis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Tr</a:t>
                      </a:r>
                      <a:r>
                        <a:rPr kumimoji="0" lang="hu-HU" alt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. </a:t>
                      </a:r>
                      <a:r>
                        <a:rPr kumimoji="0" lang="hu-HU" alt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spinocerebellaris</a:t>
                      </a:r>
                      <a:r>
                        <a:rPr kumimoji="0" lang="hu-HU" alt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kumimoji="0" lang="hu-HU" alt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dorsalis</a:t>
                      </a:r>
                      <a:r>
                        <a:rPr kumimoji="0" lang="en-US" alt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kumimoji="0" lang="hu-HU" alt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(</a:t>
                      </a:r>
                      <a:r>
                        <a:rPr kumimoji="0" lang="hu-HU" alt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Flechsig</a:t>
                      </a:r>
                      <a:r>
                        <a:rPr kumimoji="0" lang="hu-HU" alt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-</a:t>
                      </a:r>
                      <a:r>
                        <a:rPr kumimoji="0" lang="hu-HU" altLang="hu-H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preganglionaris</a:t>
                      </a:r>
                      <a:r>
                        <a:rPr kumimoji="0" lang="hu-HU" alt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kumimoji="0" lang="hu-HU" altLang="hu-H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sympathicus</a:t>
                      </a:r>
                      <a:r>
                        <a:rPr kumimoji="0" lang="hu-HU" alt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 neuronok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-</a:t>
                      </a:r>
                      <a:r>
                        <a:rPr kumimoji="0" lang="hu-HU" altLang="hu-H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preganglionaris</a:t>
                      </a:r>
                      <a:r>
                        <a:rPr kumimoji="0" lang="hu-HU" alt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kumimoji="0" lang="hu-HU" altLang="hu-H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parasympathicus</a:t>
                      </a:r>
                      <a:r>
                        <a:rPr kumimoji="0" lang="hu-HU" alt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 neuronok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lamina VIII. -Lenhossék-féle comissuralis mag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hu-HU" sz="12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comissura albában kereszteződő rostok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lamina IX. -elölső szarv motoros magjai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hu-HU" sz="12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</a:t>
                      </a:r>
                      <a:r>
                        <a:rPr kumimoji="0" lang="el-GR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α</a:t>
                      </a: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</a:t>
                      </a: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motoneuronok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</a:t>
                      </a:r>
                      <a:r>
                        <a:rPr kumimoji="0" lang="el-GR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γ</a:t>
                      </a:r>
                      <a:r>
                        <a:rPr kumimoji="0" lang="hu-HU" altLang="hu-H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 motoneutonok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</a:rPr>
                        <a:t>lamina X.-substantia grisea centralis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hu-HU" sz="9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9658350" y="6420665"/>
            <a:ext cx="2345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Dr. Székely Andrea </a:t>
            </a:r>
            <a:r>
              <a:rPr lang="de-DE" sz="12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előadásából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1664</Words>
  <Application>Microsoft Macintosh PowerPoint</Application>
  <PresentationFormat>Breitbild</PresentationFormat>
  <Paragraphs>362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Palatino Linotype</vt:lpstr>
      <vt:lpstr>Wingdings</vt:lpstr>
      <vt:lpstr>Arial</vt:lpstr>
      <vt:lpstr>Calibri</vt:lpstr>
      <vt:lpstr>1_Office Theme</vt:lpstr>
      <vt:lpstr> A gerincvelő mikroszkópiája; Rexed-zónák A reflexív fogalma, receptorok és effektorok A proprioceptív reflex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Idegrendszeri alapok... (Dr. Kozsurek Márk előadásából)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 gerincvelő mikroszkópiája; Rexed-zónák A reflexív fogalma, receptorok és effektorok A proprioceptív reflex</dc:title>
  <dc:creator>Gabor Baksa</dc:creator>
  <cp:lastModifiedBy>Gabor Baksa</cp:lastModifiedBy>
  <cp:revision>96</cp:revision>
  <dcterms:created xsi:type="dcterms:W3CDTF">2019-09-20T10:54:18Z</dcterms:created>
  <dcterms:modified xsi:type="dcterms:W3CDTF">2019-09-23T09:45:49Z</dcterms:modified>
</cp:coreProperties>
</file>