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73" r:id="rId3"/>
    <p:sldId id="306" r:id="rId4"/>
    <p:sldId id="304" r:id="rId5"/>
    <p:sldId id="274" r:id="rId6"/>
    <p:sldId id="300" r:id="rId7"/>
    <p:sldId id="307" r:id="rId8"/>
    <p:sldId id="299" r:id="rId9"/>
    <p:sldId id="277" r:id="rId10"/>
    <p:sldId id="288" r:id="rId11"/>
    <p:sldId id="287" r:id="rId12"/>
    <p:sldId id="291" r:id="rId13"/>
    <p:sldId id="268" r:id="rId14"/>
    <p:sldId id="295" r:id="rId15"/>
    <p:sldId id="294" r:id="rId16"/>
    <p:sldId id="296" r:id="rId17"/>
    <p:sldId id="29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C3E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60"/>
  </p:normalViewPr>
  <p:slideViewPr>
    <p:cSldViewPr>
      <p:cViewPr varScale="1">
        <p:scale>
          <a:sx n="109" d="100"/>
          <a:sy n="109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22251AD-EFBC-497C-AF5A-7B7EE5DC730E}" type="datetimeFigureOut">
              <a:rPr lang="hu-HU" smtClean="0"/>
              <a:pPr>
                <a:defRPr/>
              </a:pPr>
              <a:t>2019. 09. 27.</a:t>
            </a:fld>
            <a:endParaRPr lang="hu-H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13C0BCE-00CF-4CDC-AFF1-E6C6CDE7735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3825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251AD-EFBC-497C-AF5A-7B7EE5DC730E}" type="datetimeFigureOut">
              <a:rPr lang="hu-HU" smtClean="0"/>
              <a:pPr>
                <a:defRPr/>
              </a:pPr>
              <a:t>2019. 09. 27.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C0BCE-00CF-4CDC-AFF1-E6C6CDE7735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95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251AD-EFBC-497C-AF5A-7B7EE5DC730E}" type="datetimeFigureOut">
              <a:rPr lang="hu-HU" smtClean="0"/>
              <a:pPr>
                <a:defRPr/>
              </a:pPr>
              <a:t>2019. 09. 27.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C0BCE-00CF-4CDC-AFF1-E6C6CDE7735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168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251AD-EFBC-497C-AF5A-7B7EE5DC730E}" type="datetimeFigureOut">
              <a:rPr lang="hu-HU" smtClean="0"/>
              <a:pPr>
                <a:defRPr/>
              </a:pPr>
              <a:t>2019. 09. 27.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C0BCE-00CF-4CDC-AFF1-E6C6CDE7735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302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2251AD-EFBC-497C-AF5A-7B7EE5DC730E}" type="datetimeFigureOut">
              <a:rPr lang="hu-HU" smtClean="0"/>
              <a:pPr>
                <a:defRPr/>
              </a:pPr>
              <a:t>2019. 09. 27.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pPr>
              <a:defRPr/>
            </a:pPr>
            <a:fld id="{413C0BCE-00CF-4CDC-AFF1-E6C6CDE7735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6949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251AD-EFBC-497C-AF5A-7B7EE5DC730E}" type="datetimeFigureOut">
              <a:rPr lang="hu-HU" smtClean="0"/>
              <a:pPr>
                <a:defRPr/>
              </a:pPr>
              <a:t>2019. 09. 27.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C0BCE-00CF-4CDC-AFF1-E6C6CDE7735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301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251AD-EFBC-497C-AF5A-7B7EE5DC730E}" type="datetimeFigureOut">
              <a:rPr lang="hu-HU" smtClean="0"/>
              <a:pPr>
                <a:defRPr/>
              </a:pPr>
              <a:t>2019. 09. 27.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C0BCE-00CF-4CDC-AFF1-E6C6CDE7735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062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251AD-EFBC-497C-AF5A-7B7EE5DC730E}" type="datetimeFigureOut">
              <a:rPr lang="hu-HU" smtClean="0"/>
              <a:pPr>
                <a:defRPr/>
              </a:pPr>
              <a:t>2019. 09. 27.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C0BCE-00CF-4CDC-AFF1-E6C6CDE7735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538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251AD-EFBC-497C-AF5A-7B7EE5DC730E}" type="datetimeFigureOut">
              <a:rPr lang="hu-HU" smtClean="0"/>
              <a:pPr>
                <a:defRPr/>
              </a:pPr>
              <a:t>2019. 09. 27.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C0BCE-00CF-4CDC-AFF1-E6C6CDE7735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954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251AD-EFBC-497C-AF5A-7B7EE5DC730E}" type="datetimeFigureOut">
              <a:rPr lang="hu-HU" smtClean="0"/>
              <a:pPr>
                <a:defRPr/>
              </a:pPr>
              <a:t>2019. 09. 27.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3C0BCE-00CF-4CDC-AFF1-E6C6CDE7735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475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722251AD-EFBC-497C-AF5A-7B7EE5DC730E}" type="datetimeFigureOut">
              <a:rPr lang="hu-HU" smtClean="0"/>
              <a:pPr>
                <a:defRPr/>
              </a:pPr>
              <a:t>2019. 09. 27.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3C0BCE-00CF-4CDC-AFF1-E6C6CDE7735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504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722251AD-EFBC-497C-AF5A-7B7EE5DC730E}" type="datetimeFigureOut">
              <a:rPr lang="hu-HU" smtClean="0"/>
              <a:pPr>
                <a:defRPr/>
              </a:pPr>
              <a:t>2019. 09. 27.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13C0BCE-00CF-4CDC-AFF1-E6C6CDE7735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69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 bwMode="auto">
          <a:xfrm>
            <a:off x="539552" y="1988840"/>
            <a:ext cx="7772400" cy="1470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u-HU" sz="4000" cap="none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hu-HU" sz="4000" cap="none" dirty="0" smtClean="0">
                <a:solidFill>
                  <a:srgbClr val="002060"/>
                </a:solidFill>
                <a:latin typeface="Arial" charset="0"/>
              </a:rPr>
            </a:br>
            <a:r>
              <a:rPr lang="hu-HU" sz="4000" cap="none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hu-HU" sz="4000" cap="none" dirty="0" smtClean="0">
                <a:solidFill>
                  <a:srgbClr val="002060"/>
                </a:solidFill>
                <a:latin typeface="Arial" charset="0"/>
              </a:rPr>
            </a:br>
            <a:endParaRPr lang="hu-HU" sz="2000" cap="none" dirty="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267744" y="2276872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err="1" smtClean="0"/>
              <a:t>Hand</a:t>
            </a:r>
            <a:r>
              <a:rPr lang="hu-HU" sz="4000" dirty="0" smtClean="0"/>
              <a:t>: </a:t>
            </a:r>
            <a:r>
              <a:rPr lang="hu-HU" sz="4000" dirty="0" err="1" smtClean="0"/>
              <a:t>Gelenke</a:t>
            </a:r>
            <a:r>
              <a:rPr lang="hu-HU" sz="4000" dirty="0" smtClean="0"/>
              <a:t>, </a:t>
            </a:r>
            <a:r>
              <a:rPr lang="hu-HU" sz="4000" smtClean="0"/>
              <a:t>Bewegungen</a:t>
            </a:r>
            <a:endParaRPr lang="hu-HU" sz="4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707904" y="486916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 smtClean="0"/>
              <a:t>Dr. Erzsébet Fehér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/>
          <a:srcRect r="2425"/>
          <a:stretch>
            <a:fillRect/>
          </a:stretch>
        </p:blipFill>
        <p:spPr bwMode="auto">
          <a:xfrm>
            <a:off x="180975" y="333375"/>
            <a:ext cx="8783638" cy="59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332656"/>
            <a:ext cx="4024312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46" y="908720"/>
            <a:ext cx="536416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508104" y="227171"/>
            <a:ext cx="3563888" cy="6370181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508104" y="39935"/>
            <a:ext cx="3600400" cy="6773441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/>
          </p:cNvPicPr>
          <p:nvPr/>
        </p:nvPicPr>
        <p:blipFill>
          <a:blip r:embed="rId2"/>
          <a:srcRect l="8684" t="1695" r="11620" b="4340"/>
          <a:stretch>
            <a:fillRect/>
          </a:stretch>
        </p:blipFill>
        <p:spPr bwMode="auto">
          <a:xfrm>
            <a:off x="105594" y="116632"/>
            <a:ext cx="4033019" cy="665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71488"/>
            <a:ext cx="4060825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4108" y="393203"/>
            <a:ext cx="4773733" cy="610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94" y="942667"/>
            <a:ext cx="5154612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3"/>
          <p:cNvPicPr>
            <a:picLocks noChangeAspect="1"/>
          </p:cNvPicPr>
          <p:nvPr/>
        </p:nvPicPr>
        <p:blipFill>
          <a:blip r:embed="rId3"/>
          <a:srcRect l="6171" r="-6171"/>
          <a:stretch>
            <a:fillRect/>
          </a:stretch>
        </p:blipFill>
        <p:spPr bwMode="auto">
          <a:xfrm>
            <a:off x="155135" y="3119438"/>
            <a:ext cx="5263096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rcRect b="8127"/>
          <a:stretch/>
        </p:blipFill>
        <p:spPr>
          <a:xfrm rot="10800000">
            <a:off x="5356101" y="548680"/>
            <a:ext cx="3626942" cy="5423682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333375"/>
            <a:ext cx="3846512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1"/>
          <p:cNvSpPr txBox="1">
            <a:spLocks noChangeArrowheads="1"/>
          </p:cNvSpPr>
          <p:nvPr/>
        </p:nvSpPr>
        <p:spPr bwMode="auto">
          <a:xfrm>
            <a:off x="428625" y="333375"/>
            <a:ext cx="37550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>
                <a:solidFill>
                  <a:srgbClr val="002060"/>
                </a:solidFill>
                <a:latin typeface="Palatino Linotype" pitchFamily="18" charset="0"/>
              </a:rPr>
              <a:t>Guyon </a:t>
            </a:r>
            <a:r>
              <a:rPr lang="hu-HU" sz="2000" dirty="0" err="1" smtClean="0">
                <a:solidFill>
                  <a:srgbClr val="002060"/>
                </a:solidFill>
                <a:latin typeface="Palatino Linotype" pitchFamily="18" charset="0"/>
              </a:rPr>
              <a:t>canal</a:t>
            </a:r>
            <a:r>
              <a:rPr lang="hu-HU" sz="2000" dirty="0" smtClean="0">
                <a:solidFill>
                  <a:srgbClr val="002060"/>
                </a:solidFill>
                <a:latin typeface="Palatino Linotype" pitchFamily="18" charset="0"/>
              </a:rPr>
              <a:t> und </a:t>
            </a:r>
            <a:r>
              <a:rPr lang="hu-HU" sz="2000" dirty="0" err="1">
                <a:solidFill>
                  <a:srgbClr val="002060"/>
                </a:solidFill>
                <a:latin typeface="Palatino Linotype" pitchFamily="18" charset="0"/>
              </a:rPr>
              <a:t>Canalis</a:t>
            </a:r>
            <a:r>
              <a:rPr lang="hu-HU" sz="2000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hu-HU" sz="2000" dirty="0" err="1">
                <a:solidFill>
                  <a:srgbClr val="002060"/>
                </a:solidFill>
                <a:latin typeface="Palatino Linotype" pitchFamily="18" charset="0"/>
              </a:rPr>
              <a:t>carpi</a:t>
            </a:r>
            <a:endParaRPr lang="hu-HU" sz="20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85" y="346370"/>
            <a:ext cx="4989513" cy="616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149548"/>
            <a:ext cx="3888233" cy="655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9" y="94333"/>
            <a:ext cx="4032002" cy="667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t="-8395" b="8395"/>
          <a:stretch/>
        </p:blipFill>
        <p:spPr>
          <a:xfrm rot="10800000">
            <a:off x="251520" y="332656"/>
            <a:ext cx="4595186" cy="6763919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  <a:sp3d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/>
          </p:cNvPicPr>
          <p:nvPr/>
        </p:nvPicPr>
        <p:blipFill>
          <a:blip r:embed="rId2"/>
          <a:srcRect l="10809" t="4680" r="17081" b="6641"/>
          <a:stretch>
            <a:fillRect/>
          </a:stretch>
        </p:blipFill>
        <p:spPr bwMode="auto">
          <a:xfrm>
            <a:off x="5755207" y="1124744"/>
            <a:ext cx="309562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2" y="3212976"/>
            <a:ext cx="5617527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3929" y="25597"/>
            <a:ext cx="2708275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4"/>
            <a:ext cx="4614358" cy="51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33375"/>
            <a:ext cx="3910012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50824" y="5445224"/>
            <a:ext cx="7927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Palatino Linotype" pitchFamily="18" charset="0"/>
              </a:rPr>
              <a:t>Sobotta</a:t>
            </a:r>
            <a:endParaRPr lang="hu-HU" sz="12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361177" y="220578"/>
            <a:ext cx="45817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600" dirty="0" err="1" smtClean="0">
                <a:solidFill>
                  <a:srgbClr val="002060"/>
                </a:solidFill>
                <a:latin typeface="Palatino Linotype" pitchFamily="18" charset="0"/>
              </a:rPr>
              <a:t>Articulationes</a:t>
            </a:r>
            <a:r>
              <a:rPr lang="hu-HU" sz="3600" dirty="0" smtClean="0">
                <a:solidFill>
                  <a:srgbClr val="002060"/>
                </a:solidFill>
                <a:latin typeface="Palatino Linotype" pitchFamily="18" charset="0"/>
              </a:rPr>
              <a:t> manus</a:t>
            </a:r>
            <a:endParaRPr lang="hu-HU" sz="3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75417" y="2120702"/>
            <a:ext cx="7273145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b="1" dirty="0" smtClean="0">
              <a:solidFill>
                <a:srgbClr val="002060"/>
              </a:solidFill>
              <a:latin typeface="Palatino Linotype" pitchFamily="18" charset="0"/>
            </a:endParaRPr>
          </a:p>
          <a:p>
            <a:r>
              <a:rPr lang="hu-HU" sz="2000" b="1" dirty="0" err="1" smtClean="0">
                <a:solidFill>
                  <a:srgbClr val="002060"/>
                </a:solidFill>
                <a:latin typeface="Palatino Linotype" pitchFamily="18" charset="0"/>
              </a:rPr>
              <a:t>Articulationes</a:t>
            </a:r>
            <a:r>
              <a:rPr lang="hu-HU" sz="2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hu-HU" sz="2000" b="1" dirty="0" err="1">
                <a:solidFill>
                  <a:srgbClr val="002060"/>
                </a:solidFill>
                <a:latin typeface="Palatino Linotype" pitchFamily="18" charset="0"/>
              </a:rPr>
              <a:t>carpi</a:t>
            </a:r>
            <a:r>
              <a:rPr lang="hu-HU" sz="2000" b="1" dirty="0">
                <a:solidFill>
                  <a:srgbClr val="002060"/>
                </a:solidFill>
                <a:latin typeface="Palatino Linotype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hu-HU" dirty="0" err="1">
                <a:solidFill>
                  <a:srgbClr val="002060"/>
                </a:solidFill>
                <a:latin typeface="Palatino Linotype" pitchFamily="18" charset="0"/>
              </a:rPr>
              <a:t>Articulatio</a:t>
            </a:r>
            <a:r>
              <a:rPr lang="hu-HU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latin typeface="Palatino Linotype" pitchFamily="18" charset="0"/>
              </a:rPr>
              <a:t>radiocarpea</a:t>
            </a:r>
            <a:r>
              <a:rPr lang="hu-HU" dirty="0">
                <a:solidFill>
                  <a:srgbClr val="002060"/>
                </a:solidFill>
                <a:latin typeface="Palatino Linotype" pitchFamily="18" charset="0"/>
              </a:rPr>
              <a:t> (</a:t>
            </a:r>
            <a:r>
              <a:rPr lang="hu-HU" dirty="0" err="1">
                <a:solidFill>
                  <a:srgbClr val="002060"/>
                </a:solidFill>
                <a:latin typeface="Palatino Linotype" pitchFamily="18" charset="0"/>
              </a:rPr>
              <a:t>proximalis</a:t>
            </a:r>
            <a:r>
              <a:rPr lang="hu-HU" dirty="0">
                <a:solidFill>
                  <a:srgbClr val="002060"/>
                </a:solidFill>
                <a:latin typeface="Palatino Linotype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hu-HU" dirty="0" err="1">
                <a:solidFill>
                  <a:srgbClr val="002060"/>
                </a:solidFill>
                <a:latin typeface="Palatino Linotype" pitchFamily="18" charset="0"/>
              </a:rPr>
              <a:t>Articulatio</a:t>
            </a:r>
            <a:r>
              <a:rPr lang="hu-HU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latin typeface="Palatino Linotype" pitchFamily="18" charset="0"/>
              </a:rPr>
              <a:t>intercarpea</a:t>
            </a:r>
            <a:r>
              <a:rPr lang="hu-HU" dirty="0">
                <a:solidFill>
                  <a:srgbClr val="002060"/>
                </a:solidFill>
                <a:latin typeface="Palatino Linotype" pitchFamily="18" charset="0"/>
              </a:rPr>
              <a:t>/ </a:t>
            </a:r>
            <a:r>
              <a:rPr lang="hu-HU" dirty="0" err="1">
                <a:solidFill>
                  <a:srgbClr val="002060"/>
                </a:solidFill>
                <a:latin typeface="Palatino Linotype" pitchFamily="18" charset="0"/>
              </a:rPr>
              <a:t>mediocarpea</a:t>
            </a:r>
            <a:r>
              <a:rPr lang="hu-HU" dirty="0">
                <a:solidFill>
                  <a:srgbClr val="002060"/>
                </a:solidFill>
                <a:latin typeface="Palatino Linotype" pitchFamily="18" charset="0"/>
              </a:rPr>
              <a:t> (</a:t>
            </a:r>
            <a:r>
              <a:rPr lang="hu-HU" dirty="0" err="1">
                <a:solidFill>
                  <a:srgbClr val="002060"/>
                </a:solidFill>
                <a:latin typeface="Palatino Linotype" pitchFamily="18" charset="0"/>
              </a:rPr>
              <a:t>distalis</a:t>
            </a:r>
            <a:r>
              <a:rPr lang="hu-HU" dirty="0">
                <a:solidFill>
                  <a:srgbClr val="002060"/>
                </a:solidFill>
                <a:latin typeface="Palatino Linotype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hu-HU" dirty="0" err="1">
                <a:solidFill>
                  <a:srgbClr val="002060"/>
                </a:solidFill>
                <a:latin typeface="Palatino Linotype" pitchFamily="18" charset="0"/>
              </a:rPr>
              <a:t>Articulatio</a:t>
            </a:r>
            <a:r>
              <a:rPr lang="hu-HU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latin typeface="Palatino Linotype" pitchFamily="18" charset="0"/>
              </a:rPr>
              <a:t>ossis</a:t>
            </a:r>
            <a:r>
              <a:rPr lang="hu-HU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latin typeface="Palatino Linotype" pitchFamily="18" charset="0"/>
              </a:rPr>
              <a:t>pisiformis</a:t>
            </a:r>
            <a:endParaRPr lang="hu-HU" dirty="0">
              <a:solidFill>
                <a:srgbClr val="002060"/>
              </a:solidFill>
              <a:latin typeface="Palatino Linotype" pitchFamily="18" charset="0"/>
            </a:endParaRPr>
          </a:p>
          <a:p>
            <a:endParaRPr lang="hu-HU" dirty="0">
              <a:solidFill>
                <a:srgbClr val="002060"/>
              </a:solidFill>
              <a:latin typeface="Palatino Linotype" pitchFamily="18" charset="0"/>
            </a:endParaRPr>
          </a:p>
          <a:p>
            <a:r>
              <a:rPr lang="hu-HU" sz="2000" b="1" dirty="0" err="1">
                <a:solidFill>
                  <a:srgbClr val="002060"/>
                </a:solidFill>
                <a:latin typeface="Palatino Linotype" pitchFamily="18" charset="0"/>
              </a:rPr>
              <a:t>Articulationes</a:t>
            </a:r>
            <a:r>
              <a:rPr lang="hu-HU" sz="2000" b="1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hu-HU" sz="2000" b="1" dirty="0" err="1">
                <a:solidFill>
                  <a:srgbClr val="002060"/>
                </a:solidFill>
                <a:latin typeface="Palatino Linotype" pitchFamily="18" charset="0"/>
              </a:rPr>
              <a:t>carpometacarpeae</a:t>
            </a:r>
            <a:r>
              <a:rPr lang="hu-HU" sz="2000" b="1" dirty="0">
                <a:solidFill>
                  <a:srgbClr val="002060"/>
                </a:solidFill>
                <a:latin typeface="Palatino Linotype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hu-HU" dirty="0" err="1">
                <a:solidFill>
                  <a:srgbClr val="002060"/>
                </a:solidFill>
                <a:latin typeface="Palatino Linotype" pitchFamily="18" charset="0"/>
              </a:rPr>
              <a:t>Articulatio</a:t>
            </a:r>
            <a:r>
              <a:rPr lang="hu-HU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latin typeface="Palatino Linotype" pitchFamily="18" charset="0"/>
              </a:rPr>
              <a:t>carpometacarpea</a:t>
            </a:r>
            <a:r>
              <a:rPr lang="hu-HU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latin typeface="Palatino Linotype" pitchFamily="18" charset="0"/>
              </a:rPr>
              <a:t>communis</a:t>
            </a:r>
            <a:endParaRPr lang="hu-HU" dirty="0">
              <a:solidFill>
                <a:srgbClr val="002060"/>
              </a:solidFill>
              <a:latin typeface="Palatino Linotype" pitchFamily="18" charset="0"/>
            </a:endParaRPr>
          </a:p>
          <a:p>
            <a:pPr>
              <a:buFontTx/>
              <a:buChar char="-"/>
            </a:pPr>
            <a:r>
              <a:rPr lang="hu-HU" dirty="0" err="1">
                <a:solidFill>
                  <a:srgbClr val="002060"/>
                </a:solidFill>
                <a:latin typeface="Palatino Linotype" pitchFamily="18" charset="0"/>
              </a:rPr>
              <a:t>Articulatio</a:t>
            </a:r>
            <a:r>
              <a:rPr lang="hu-HU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latin typeface="Palatino Linotype" pitchFamily="18" charset="0"/>
              </a:rPr>
              <a:t>carpometacarpea</a:t>
            </a:r>
            <a:r>
              <a:rPr lang="hu-HU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latin typeface="Palatino Linotype" pitchFamily="18" charset="0"/>
              </a:rPr>
              <a:t>pollicis</a:t>
            </a:r>
            <a:endParaRPr lang="hu-HU" dirty="0">
              <a:solidFill>
                <a:srgbClr val="002060"/>
              </a:solidFill>
              <a:latin typeface="Palatino Linotype" pitchFamily="18" charset="0"/>
            </a:endParaRPr>
          </a:p>
          <a:p>
            <a:pPr>
              <a:buFontTx/>
              <a:buChar char="-"/>
            </a:pPr>
            <a:endParaRPr lang="hu-HU" dirty="0">
              <a:solidFill>
                <a:srgbClr val="002060"/>
              </a:solidFill>
              <a:latin typeface="Palatino Linotype" pitchFamily="18" charset="0"/>
            </a:endParaRPr>
          </a:p>
          <a:p>
            <a:r>
              <a:rPr lang="hu-HU" sz="2000" b="1" dirty="0" err="1">
                <a:solidFill>
                  <a:srgbClr val="002060"/>
                </a:solidFill>
                <a:latin typeface="Palatino Linotype" pitchFamily="18" charset="0"/>
              </a:rPr>
              <a:t>Articulationes</a:t>
            </a:r>
            <a:r>
              <a:rPr lang="hu-HU" sz="2000" b="1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hu-HU" sz="2000" b="1" dirty="0" err="1">
                <a:solidFill>
                  <a:srgbClr val="002060"/>
                </a:solidFill>
                <a:latin typeface="Palatino Linotype" pitchFamily="18" charset="0"/>
              </a:rPr>
              <a:t>metacarpophalangeae</a:t>
            </a:r>
            <a:r>
              <a:rPr lang="hu-HU" sz="2000" b="1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hu-HU" dirty="0">
                <a:solidFill>
                  <a:srgbClr val="002060"/>
                </a:solidFill>
                <a:latin typeface="Palatino Linotype" pitchFamily="18" charset="0"/>
              </a:rPr>
              <a:t>(MCP) et </a:t>
            </a:r>
            <a:r>
              <a:rPr lang="hu-HU" dirty="0" err="1">
                <a:solidFill>
                  <a:srgbClr val="002060"/>
                </a:solidFill>
                <a:latin typeface="Palatino Linotype" pitchFamily="18" charset="0"/>
              </a:rPr>
              <a:t>intermetacarpeae</a:t>
            </a:r>
            <a:endParaRPr lang="hu-HU" dirty="0">
              <a:solidFill>
                <a:srgbClr val="002060"/>
              </a:solidFill>
              <a:latin typeface="Palatino Linotype" pitchFamily="18" charset="0"/>
            </a:endParaRPr>
          </a:p>
          <a:p>
            <a:endParaRPr lang="hu-HU" dirty="0">
              <a:solidFill>
                <a:srgbClr val="002060"/>
              </a:solidFill>
              <a:latin typeface="Palatino Linotype" pitchFamily="18" charset="0"/>
            </a:endParaRPr>
          </a:p>
          <a:p>
            <a:r>
              <a:rPr lang="hu-HU" sz="2000" b="1" dirty="0" err="1">
                <a:solidFill>
                  <a:srgbClr val="002060"/>
                </a:solidFill>
                <a:latin typeface="Palatino Linotype" pitchFamily="18" charset="0"/>
              </a:rPr>
              <a:t>Articulationes</a:t>
            </a:r>
            <a:r>
              <a:rPr lang="hu-HU" sz="2000" b="1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hu-HU" sz="2000" b="1" dirty="0" err="1">
                <a:solidFill>
                  <a:srgbClr val="002060"/>
                </a:solidFill>
                <a:latin typeface="Palatino Linotype" pitchFamily="18" charset="0"/>
              </a:rPr>
              <a:t>digitorum</a:t>
            </a:r>
            <a:r>
              <a:rPr lang="hu-HU" sz="2000" b="1" dirty="0">
                <a:solidFill>
                  <a:srgbClr val="002060"/>
                </a:solidFill>
                <a:latin typeface="Palatino Linotype" pitchFamily="18" charset="0"/>
              </a:rPr>
              <a:t> manus:</a:t>
            </a:r>
          </a:p>
          <a:p>
            <a:pPr>
              <a:buFontTx/>
              <a:buChar char="-"/>
            </a:pPr>
            <a:r>
              <a:rPr lang="hu-HU" dirty="0" err="1">
                <a:solidFill>
                  <a:srgbClr val="002060"/>
                </a:solidFill>
                <a:latin typeface="Palatino Linotype" pitchFamily="18" charset="0"/>
              </a:rPr>
              <a:t>Articulatio</a:t>
            </a:r>
            <a:r>
              <a:rPr lang="hu-HU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latin typeface="Palatino Linotype" pitchFamily="18" charset="0"/>
              </a:rPr>
              <a:t>interphalangealis</a:t>
            </a:r>
            <a:r>
              <a:rPr lang="hu-HU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latin typeface="Palatino Linotype" pitchFamily="18" charset="0"/>
              </a:rPr>
              <a:t>proximalis</a:t>
            </a:r>
            <a:r>
              <a:rPr lang="hu-HU" dirty="0">
                <a:solidFill>
                  <a:srgbClr val="002060"/>
                </a:solidFill>
                <a:latin typeface="Palatino Linotype" pitchFamily="18" charset="0"/>
              </a:rPr>
              <a:t> (PIP)</a:t>
            </a:r>
          </a:p>
          <a:p>
            <a:pPr>
              <a:buFontTx/>
              <a:buChar char="-"/>
            </a:pPr>
            <a:r>
              <a:rPr lang="hu-HU" dirty="0" err="1">
                <a:solidFill>
                  <a:srgbClr val="002060"/>
                </a:solidFill>
                <a:latin typeface="Palatino Linotype" pitchFamily="18" charset="0"/>
              </a:rPr>
              <a:t>Articulatio</a:t>
            </a:r>
            <a:r>
              <a:rPr lang="hu-HU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latin typeface="Palatino Linotype" pitchFamily="18" charset="0"/>
              </a:rPr>
              <a:t>interphalangealis</a:t>
            </a:r>
            <a:r>
              <a:rPr lang="hu-HU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latin typeface="Palatino Linotype" pitchFamily="18" charset="0"/>
              </a:rPr>
              <a:t>distalis</a:t>
            </a:r>
            <a:r>
              <a:rPr lang="hu-HU" dirty="0">
                <a:solidFill>
                  <a:srgbClr val="002060"/>
                </a:solidFill>
                <a:latin typeface="Palatino Linotype" pitchFamily="18" charset="0"/>
              </a:rPr>
              <a:t> (DIP)</a:t>
            </a:r>
          </a:p>
          <a:p>
            <a:endParaRPr lang="hu-HU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9456" y="620688"/>
            <a:ext cx="350747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75417" y="2034111"/>
            <a:ext cx="28809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 dirty="0" err="1">
                <a:solidFill>
                  <a:srgbClr val="002060"/>
                </a:solidFill>
                <a:latin typeface="Palatino Linotype" pitchFamily="18" charset="0"/>
              </a:rPr>
              <a:t>Articulatio</a:t>
            </a:r>
            <a:r>
              <a:rPr lang="hu-HU" sz="2000" b="1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hu-HU" sz="2000" b="1" dirty="0" err="1">
                <a:solidFill>
                  <a:srgbClr val="002060"/>
                </a:solidFill>
                <a:latin typeface="Palatino Linotype" pitchFamily="18" charset="0"/>
              </a:rPr>
              <a:t>radiocarpea</a:t>
            </a:r>
            <a:endParaRPr lang="hu-HU" sz="2000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30" y="933979"/>
            <a:ext cx="4608835" cy="319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761456" y="244871"/>
            <a:ext cx="3876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 err="1">
                <a:solidFill>
                  <a:srgbClr val="002060"/>
                </a:solidFill>
                <a:latin typeface="Palatino Linotype" pitchFamily="18" charset="0"/>
              </a:rPr>
              <a:t>Articulatio</a:t>
            </a:r>
            <a:r>
              <a:rPr lang="hu-HU" sz="2800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hu-HU" sz="2800" dirty="0" err="1">
                <a:solidFill>
                  <a:srgbClr val="002060"/>
                </a:solidFill>
                <a:latin typeface="Palatino Linotype" pitchFamily="18" charset="0"/>
              </a:rPr>
              <a:t>radiocarpea</a:t>
            </a:r>
            <a:endParaRPr lang="hu-HU" sz="28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27538" y="4797425"/>
            <a:ext cx="504825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1095375" y="4552950"/>
            <a:ext cx="33321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rgbClr val="002060"/>
                </a:solidFill>
                <a:latin typeface="Palatino Linotype" pitchFamily="18" charset="0"/>
              </a:rPr>
              <a:t>12: Articulatio radioulnaris distalis</a:t>
            </a:r>
          </a:p>
          <a:p>
            <a:r>
              <a:rPr lang="hu-HU" sz="1600">
                <a:solidFill>
                  <a:srgbClr val="002060"/>
                </a:solidFill>
                <a:latin typeface="Palatino Linotype" pitchFamily="18" charset="0"/>
              </a:rPr>
              <a:t>13: Discus articularis</a:t>
            </a:r>
          </a:p>
          <a:p>
            <a:r>
              <a:rPr lang="hu-HU" sz="1600">
                <a:solidFill>
                  <a:srgbClr val="002060"/>
                </a:solidFill>
                <a:latin typeface="Palatino Linotype" pitchFamily="18" charset="0"/>
              </a:rPr>
              <a:t>14: Recessus sacciformis</a:t>
            </a:r>
          </a:p>
          <a:p>
            <a:r>
              <a:rPr lang="hu-HU" sz="1600">
                <a:solidFill>
                  <a:srgbClr val="002060"/>
                </a:solidFill>
                <a:latin typeface="Palatino Linotype" pitchFamily="18" charset="0"/>
              </a:rPr>
              <a:t>15: Articulatio radiocarpea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750" y="5806249"/>
            <a:ext cx="1938338" cy="36671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 err="1">
                <a:solidFill>
                  <a:schemeClr val="bg1"/>
                </a:solidFill>
                <a:latin typeface="Palatino Linotype" pitchFamily="18" charset="0"/>
              </a:rPr>
              <a:t>Discus</a:t>
            </a:r>
            <a:r>
              <a:rPr lang="hu-HU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Palatino Linotype" pitchFamily="18" charset="0"/>
              </a:rPr>
              <a:t>articularis</a:t>
            </a:r>
            <a:endParaRPr lang="hu-HU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240966" y="964031"/>
            <a:ext cx="3579506" cy="5025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633663"/>
            <a:ext cx="2997200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692150"/>
            <a:ext cx="2881312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441325" y="5241925"/>
            <a:ext cx="3324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19: Lig. radiocarpeum volare</a:t>
            </a:r>
          </a:p>
          <a:p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20: Lig. ulnocarpeum volare</a:t>
            </a:r>
          </a:p>
          <a:p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22: Lig. collaterale carpi ulnare</a:t>
            </a: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5292725" y="1125538"/>
            <a:ext cx="3371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18: Lig. radiocarpeum dorsale</a:t>
            </a:r>
          </a:p>
          <a:p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23: Lig. collaterale carpi radiale</a:t>
            </a:r>
          </a:p>
        </p:txBody>
      </p:sp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2700338" y="96838"/>
            <a:ext cx="3876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>
                <a:solidFill>
                  <a:srgbClr val="002060"/>
                </a:solidFill>
                <a:latin typeface="Palatino Linotype" pitchFamily="18" charset="0"/>
              </a:rPr>
              <a:t>Articulatio radiocarpea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l="21419" t="3436" r="5751" b="13448"/>
          <a:stretch>
            <a:fillRect/>
          </a:stretch>
        </p:blipFill>
        <p:spPr bwMode="auto">
          <a:xfrm>
            <a:off x="5407025" y="2060848"/>
            <a:ext cx="305435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 l="9258" t="5408" r="9258" b="4900"/>
          <a:stretch>
            <a:fillRect/>
          </a:stretch>
        </p:blipFill>
        <p:spPr bwMode="auto">
          <a:xfrm>
            <a:off x="596542" y="620713"/>
            <a:ext cx="3117354" cy="452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7"/>
          <p:cNvSpPr txBox="1">
            <a:spLocks noChangeArrowheads="1"/>
          </p:cNvSpPr>
          <p:nvPr/>
        </p:nvSpPr>
        <p:spPr bwMode="auto">
          <a:xfrm>
            <a:off x="468313" y="115888"/>
            <a:ext cx="8040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>
                <a:solidFill>
                  <a:srgbClr val="002060"/>
                </a:solidFill>
                <a:latin typeface="Palatino Linotype" pitchFamily="18" charset="0"/>
              </a:rPr>
              <a:t>Articulatio carpometacarpea pollicis és communis</a:t>
            </a:r>
          </a:p>
        </p:txBody>
      </p:sp>
      <p:pic>
        <p:nvPicPr>
          <p:cNvPr id="2150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9475" y="842963"/>
            <a:ext cx="3686175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95536" y="764704"/>
            <a:ext cx="271827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763922"/>
            <a:ext cx="3097213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4"/>
          <p:cNvSpPr txBox="1">
            <a:spLocks noChangeArrowheads="1"/>
          </p:cNvSpPr>
          <p:nvPr/>
        </p:nvSpPr>
        <p:spPr bwMode="auto">
          <a:xfrm>
            <a:off x="4689475" y="4990405"/>
            <a:ext cx="39501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u="sng" dirty="0" err="1">
                <a:solidFill>
                  <a:srgbClr val="002060"/>
                </a:solidFill>
                <a:latin typeface="Palatino Linotype" pitchFamily="18" charset="0"/>
              </a:rPr>
              <a:t>pollicis</a:t>
            </a:r>
            <a:r>
              <a:rPr lang="hu-HU" sz="1600" u="sng" dirty="0">
                <a:solidFill>
                  <a:srgbClr val="002060"/>
                </a:solidFill>
                <a:latin typeface="Palatino Linotype" pitchFamily="18" charset="0"/>
              </a:rPr>
              <a:t>:</a:t>
            </a:r>
            <a:r>
              <a:rPr lang="hu-HU" sz="1600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hu-HU" sz="1600" dirty="0" err="1">
                <a:solidFill>
                  <a:srgbClr val="002060"/>
                </a:solidFill>
                <a:latin typeface="Palatino Linotype" pitchFamily="18" charset="0"/>
              </a:rPr>
              <a:t>Os</a:t>
            </a:r>
            <a:r>
              <a:rPr lang="hu-HU" sz="1600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hu-HU" sz="1600" dirty="0" err="1">
                <a:solidFill>
                  <a:srgbClr val="002060"/>
                </a:solidFill>
                <a:latin typeface="Palatino Linotype" pitchFamily="18" charset="0"/>
              </a:rPr>
              <a:t>trapezium</a:t>
            </a:r>
            <a:r>
              <a:rPr lang="hu-HU" sz="1600" dirty="0">
                <a:solidFill>
                  <a:srgbClr val="002060"/>
                </a:solidFill>
                <a:latin typeface="Palatino Linotype" pitchFamily="18" charset="0"/>
              </a:rPr>
              <a:t> és az I. </a:t>
            </a:r>
            <a:r>
              <a:rPr lang="hu-HU" sz="1600" dirty="0" err="1">
                <a:solidFill>
                  <a:srgbClr val="002060"/>
                </a:solidFill>
                <a:latin typeface="Palatino Linotype" pitchFamily="18" charset="0"/>
              </a:rPr>
              <a:t>metacarpus</a:t>
            </a:r>
            <a:endParaRPr lang="hu-HU" sz="1600" dirty="0">
              <a:solidFill>
                <a:srgbClr val="002060"/>
              </a:solidFill>
              <a:latin typeface="Palatino Linotype" pitchFamily="18" charset="0"/>
            </a:endParaRPr>
          </a:p>
          <a:p>
            <a:r>
              <a:rPr lang="hu-HU" sz="1600" dirty="0">
                <a:solidFill>
                  <a:srgbClr val="002060"/>
                </a:solidFill>
                <a:latin typeface="Palatino Linotype" pitchFamily="18" charset="0"/>
              </a:rPr>
              <a:t>Nincsenek </a:t>
            </a:r>
            <a:r>
              <a:rPr lang="hu-HU" sz="1600" dirty="0" err="1">
                <a:solidFill>
                  <a:srgbClr val="002060"/>
                </a:solidFill>
                <a:latin typeface="Palatino Linotype" pitchFamily="18" charset="0"/>
              </a:rPr>
              <a:t>ligamentumok</a:t>
            </a:r>
            <a:r>
              <a:rPr lang="hu-HU" sz="1600" dirty="0">
                <a:solidFill>
                  <a:srgbClr val="002060"/>
                </a:solidFill>
                <a:latin typeface="Palatino Linotype" pitchFamily="18" charset="0"/>
              </a:rPr>
              <a:t>, laza </a:t>
            </a:r>
            <a:r>
              <a:rPr lang="hu-HU" sz="1600" dirty="0" err="1">
                <a:solidFill>
                  <a:srgbClr val="002060"/>
                </a:solidFill>
                <a:latin typeface="Palatino Linotype" pitchFamily="18" charset="0"/>
              </a:rPr>
              <a:t>capsula</a:t>
            </a:r>
            <a:r>
              <a:rPr lang="hu-HU" sz="1600" dirty="0">
                <a:solidFill>
                  <a:srgbClr val="002060"/>
                </a:solidFill>
                <a:latin typeface="Palatino Linotype" pitchFamily="18" charset="0"/>
              </a:rPr>
              <a:t>!</a:t>
            </a:r>
          </a:p>
          <a:p>
            <a:r>
              <a:rPr lang="hu-HU" sz="1600" dirty="0" err="1">
                <a:solidFill>
                  <a:srgbClr val="002060"/>
                </a:solidFill>
                <a:latin typeface="Palatino Linotype" pitchFamily="18" charset="0"/>
              </a:rPr>
              <a:t>Opposition</a:t>
            </a:r>
            <a:r>
              <a:rPr lang="hu-HU" sz="1600" dirty="0">
                <a:solidFill>
                  <a:srgbClr val="002060"/>
                </a:solidFill>
                <a:latin typeface="Palatino Linotype" pitchFamily="18" charset="0"/>
              </a:rPr>
              <a:t> – </a:t>
            </a:r>
            <a:r>
              <a:rPr lang="hu-HU" sz="1600" dirty="0" err="1">
                <a:solidFill>
                  <a:srgbClr val="002060"/>
                </a:solidFill>
                <a:latin typeface="Palatino Linotype" pitchFamily="18" charset="0"/>
              </a:rPr>
              <a:t>Reposition</a:t>
            </a:r>
            <a:endParaRPr lang="hu-HU" sz="1600" dirty="0">
              <a:solidFill>
                <a:srgbClr val="002060"/>
              </a:solidFill>
              <a:latin typeface="Palatino Linotype" pitchFamily="18" charset="0"/>
            </a:endParaRPr>
          </a:p>
          <a:p>
            <a:r>
              <a:rPr lang="hu-HU" sz="1600" dirty="0" err="1">
                <a:solidFill>
                  <a:srgbClr val="002060"/>
                </a:solidFill>
                <a:latin typeface="Palatino Linotype" pitchFamily="18" charset="0"/>
              </a:rPr>
              <a:t>Abduktion</a:t>
            </a:r>
            <a:r>
              <a:rPr lang="hu-HU" sz="1600" dirty="0">
                <a:solidFill>
                  <a:srgbClr val="002060"/>
                </a:solidFill>
                <a:latin typeface="Palatino Linotype" pitchFamily="18" charset="0"/>
              </a:rPr>
              <a:t> – </a:t>
            </a:r>
            <a:r>
              <a:rPr lang="hu-HU" sz="1600" dirty="0" err="1">
                <a:solidFill>
                  <a:srgbClr val="002060"/>
                </a:solidFill>
                <a:latin typeface="Palatino Linotype" pitchFamily="18" charset="0"/>
              </a:rPr>
              <a:t>Adduktion</a:t>
            </a:r>
            <a:endParaRPr lang="hu-HU" sz="1600" dirty="0">
              <a:solidFill>
                <a:srgbClr val="002060"/>
              </a:solidFill>
              <a:latin typeface="Palatino Linotype" pitchFamily="18" charset="0"/>
            </a:endParaRPr>
          </a:p>
          <a:p>
            <a:r>
              <a:rPr lang="hu-HU" sz="1600" dirty="0" err="1">
                <a:solidFill>
                  <a:srgbClr val="002060"/>
                </a:solidFill>
                <a:latin typeface="Palatino Linotype" pitchFamily="18" charset="0"/>
              </a:rPr>
              <a:t>Circumduktion</a:t>
            </a:r>
            <a:endParaRPr lang="hu-HU" sz="1600" dirty="0">
              <a:solidFill>
                <a:srgbClr val="002060"/>
              </a:solidFill>
              <a:latin typeface="Palatino Linotype" pitchFamily="18" charset="0"/>
            </a:endParaRPr>
          </a:p>
          <a:p>
            <a:r>
              <a:rPr lang="hu-HU" sz="2800" b="1" dirty="0" smtClean="0">
                <a:solidFill>
                  <a:srgbClr val="002060"/>
                </a:solidFill>
                <a:latin typeface="Palatino Linotype" pitchFamily="18" charset="0"/>
              </a:rPr>
              <a:t>Art</a:t>
            </a:r>
            <a:r>
              <a:rPr lang="hu-HU" sz="2800" b="1" dirty="0">
                <a:solidFill>
                  <a:srgbClr val="002060"/>
                </a:solidFill>
                <a:latin typeface="Palatino Linotype" pitchFamily="18" charset="0"/>
              </a:rPr>
              <a:t>. </a:t>
            </a:r>
            <a:r>
              <a:rPr lang="hu-HU" sz="2800" b="1" dirty="0" err="1">
                <a:solidFill>
                  <a:srgbClr val="002060"/>
                </a:solidFill>
                <a:latin typeface="Palatino Linotype" pitchFamily="18" charset="0"/>
              </a:rPr>
              <a:t>sellaris</a:t>
            </a:r>
            <a:endParaRPr lang="hu-HU" sz="2800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0725" y="908050"/>
            <a:ext cx="44338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141663"/>
            <a:ext cx="44672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1720850" y="115888"/>
            <a:ext cx="601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>
                <a:solidFill>
                  <a:srgbClr val="002060"/>
                </a:solidFill>
                <a:latin typeface="Palatino Linotype" pitchFamily="18" charset="0"/>
              </a:rPr>
              <a:t>Articulationes metacarpophalangeae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395536" y="4653136"/>
            <a:ext cx="393729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 u="sng" dirty="0">
                <a:solidFill>
                  <a:srgbClr val="002060"/>
                </a:solidFill>
                <a:latin typeface="Palatino Linotype" pitchFamily="18" charset="0"/>
              </a:rPr>
              <a:t>Art. </a:t>
            </a:r>
            <a:r>
              <a:rPr lang="hu-HU" sz="2400" b="1" u="sng" dirty="0" err="1">
                <a:solidFill>
                  <a:srgbClr val="002060"/>
                </a:solidFill>
                <a:latin typeface="Palatino Linotype" pitchFamily="18" charset="0"/>
              </a:rPr>
              <a:t>metacarpophalangeae</a:t>
            </a:r>
            <a:r>
              <a:rPr lang="hu-HU" sz="2400" b="1" dirty="0">
                <a:solidFill>
                  <a:srgbClr val="002060"/>
                </a:solidFill>
                <a:latin typeface="Palatino Linotype" pitchFamily="18" charset="0"/>
              </a:rPr>
              <a:t>:</a:t>
            </a:r>
          </a:p>
          <a:p>
            <a:r>
              <a:rPr lang="hu-HU" dirty="0" err="1" smtClean="0">
                <a:solidFill>
                  <a:srgbClr val="002060"/>
                </a:solidFill>
                <a:latin typeface="Palatino Linotype" pitchFamily="18" charset="0"/>
              </a:rPr>
              <a:t>Eingeschränkes</a:t>
            </a:r>
            <a:r>
              <a:rPr lang="hu-HU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hu-HU" dirty="0" err="1" smtClean="0">
                <a:solidFill>
                  <a:srgbClr val="002060"/>
                </a:solidFill>
                <a:latin typeface="Palatino Linotype" pitchFamily="18" charset="0"/>
              </a:rPr>
              <a:t>Kugelgelenke</a:t>
            </a:r>
            <a:r>
              <a:rPr lang="hu-HU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</a:p>
          <a:p>
            <a:r>
              <a:rPr lang="hu-HU" dirty="0" smtClean="0">
                <a:solidFill>
                  <a:srgbClr val="002060"/>
                </a:solidFill>
                <a:latin typeface="Palatino Linotype" pitchFamily="18" charset="0"/>
              </a:rPr>
              <a:t>-</a:t>
            </a:r>
            <a:r>
              <a:rPr lang="hu-HU" dirty="0" err="1" smtClean="0">
                <a:solidFill>
                  <a:srgbClr val="002060"/>
                </a:solidFill>
                <a:latin typeface="Palatino Linotype" pitchFamily="18" charset="0"/>
              </a:rPr>
              <a:t>flexio</a:t>
            </a:r>
            <a:r>
              <a:rPr lang="hu-HU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hu-HU" dirty="0">
                <a:solidFill>
                  <a:srgbClr val="002060"/>
                </a:solidFill>
                <a:latin typeface="Palatino Linotype" pitchFamily="18" charset="0"/>
              </a:rPr>
              <a:t>– </a:t>
            </a:r>
            <a:r>
              <a:rPr lang="hu-HU" dirty="0" err="1">
                <a:solidFill>
                  <a:srgbClr val="002060"/>
                </a:solidFill>
                <a:latin typeface="Palatino Linotype" pitchFamily="18" charset="0"/>
              </a:rPr>
              <a:t>extensio</a:t>
            </a:r>
            <a:endParaRPr lang="hu-HU" dirty="0">
              <a:solidFill>
                <a:srgbClr val="002060"/>
              </a:solidFill>
              <a:latin typeface="Palatino Linotype" pitchFamily="18" charset="0"/>
            </a:endParaRPr>
          </a:p>
          <a:p>
            <a:pPr>
              <a:buFontTx/>
              <a:buChar char="-"/>
            </a:pPr>
            <a:r>
              <a:rPr lang="hu-HU" dirty="0" err="1" smtClean="0">
                <a:solidFill>
                  <a:srgbClr val="002060"/>
                </a:solidFill>
                <a:latin typeface="Palatino Linotype" pitchFamily="18" charset="0"/>
              </a:rPr>
              <a:t>abduktio</a:t>
            </a:r>
            <a:r>
              <a:rPr lang="hu-HU" dirty="0" smtClean="0">
                <a:solidFill>
                  <a:srgbClr val="002060"/>
                </a:solidFill>
                <a:latin typeface="Palatino Linotype" pitchFamily="18" charset="0"/>
              </a:rPr>
              <a:t> - </a:t>
            </a:r>
            <a:r>
              <a:rPr lang="hu-HU" dirty="0" err="1" smtClean="0">
                <a:solidFill>
                  <a:srgbClr val="002060"/>
                </a:solidFill>
                <a:latin typeface="Palatino Linotype" pitchFamily="18" charset="0"/>
              </a:rPr>
              <a:t>adduktio</a:t>
            </a:r>
            <a:endParaRPr lang="hu-HU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pic>
        <p:nvPicPr>
          <p:cNvPr id="22533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0" y="765175"/>
            <a:ext cx="29829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4"/>
          <p:cNvSpPr txBox="1">
            <a:spLocks noChangeArrowheads="1"/>
          </p:cNvSpPr>
          <p:nvPr/>
        </p:nvSpPr>
        <p:spPr bwMode="auto">
          <a:xfrm>
            <a:off x="2116138" y="188913"/>
            <a:ext cx="5264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>
                <a:solidFill>
                  <a:srgbClr val="002060"/>
                </a:solidFill>
                <a:latin typeface="Palatino Linotype" pitchFamily="18" charset="0"/>
              </a:rPr>
              <a:t>Articulationes interphalangeae</a:t>
            </a:r>
          </a:p>
        </p:txBody>
      </p:sp>
      <p:pic>
        <p:nvPicPr>
          <p:cNvPr id="2355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051" y="908050"/>
            <a:ext cx="3631278" cy="453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742951"/>
            <a:ext cx="2232248" cy="540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742950"/>
            <a:ext cx="1465262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33375"/>
            <a:ext cx="55372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215531"/>
            <a:ext cx="5537200" cy="320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63105"/>
            <a:ext cx="2520280" cy="6058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appan">
  <a:themeElements>
    <a:clrScheme name="Szappa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zappa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appa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1145</TotalTime>
  <Words>171</Words>
  <Application>Microsoft Office PowerPoint</Application>
  <PresentationFormat>Diavetítés a képernyőre (4:3 oldalarány)</PresentationFormat>
  <Paragraphs>47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Garamond</vt:lpstr>
      <vt:lpstr>Palatino Linotype</vt:lpstr>
      <vt:lpstr>Szappan</vt:lpstr>
      <vt:lpstr>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kéz ízületei, inai és izmai</dc:title>
  <dc:creator>Baksa Gábor</dc:creator>
  <cp:lastModifiedBy>labor</cp:lastModifiedBy>
  <cp:revision>97</cp:revision>
  <dcterms:created xsi:type="dcterms:W3CDTF">2011-10-23T07:59:47Z</dcterms:created>
  <dcterms:modified xsi:type="dcterms:W3CDTF">2019-09-27T07:27:14Z</dcterms:modified>
</cp:coreProperties>
</file>