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62" r:id="rId3"/>
    <p:sldId id="260" r:id="rId4"/>
    <p:sldId id="300" r:id="rId5"/>
    <p:sldId id="284" r:id="rId6"/>
    <p:sldId id="263" r:id="rId7"/>
    <p:sldId id="264" r:id="rId8"/>
    <p:sldId id="265" r:id="rId9"/>
    <p:sldId id="285" r:id="rId10"/>
    <p:sldId id="286" r:id="rId11"/>
    <p:sldId id="289" r:id="rId12"/>
    <p:sldId id="279" r:id="rId13"/>
    <p:sldId id="278" r:id="rId14"/>
    <p:sldId id="287" r:id="rId15"/>
    <p:sldId id="290" r:id="rId16"/>
    <p:sldId id="266" r:id="rId17"/>
    <p:sldId id="291" r:id="rId18"/>
    <p:sldId id="269" r:id="rId19"/>
    <p:sldId id="259" r:id="rId20"/>
    <p:sldId id="273" r:id="rId21"/>
    <p:sldId id="274" r:id="rId22"/>
    <p:sldId id="275" r:id="rId23"/>
    <p:sldId id="276" r:id="rId24"/>
    <p:sldId id="277" r:id="rId25"/>
    <p:sldId id="271" r:id="rId26"/>
    <p:sldId id="272" r:id="rId27"/>
    <p:sldId id="280" r:id="rId28"/>
    <p:sldId id="281" r:id="rId29"/>
    <p:sldId id="282" r:id="rId30"/>
    <p:sldId id="283" r:id="rId31"/>
    <p:sldId id="292" r:id="rId32"/>
    <p:sldId id="301" r:id="rId33"/>
    <p:sldId id="270" r:id="rId34"/>
    <p:sldId id="293" r:id="rId35"/>
    <p:sldId id="294" r:id="rId36"/>
    <p:sldId id="268" r:id="rId37"/>
    <p:sldId id="295" r:id="rId38"/>
    <p:sldId id="296" r:id="rId39"/>
    <p:sldId id="297" r:id="rId40"/>
    <p:sldId id="298" r:id="rId41"/>
    <p:sldId id="257" r:id="rId42"/>
    <p:sldId id="299" r:id="rId4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21881-D187-4F22-A9EF-73357E6CDB2F}" type="datetimeFigureOut">
              <a:rPr lang="hu-HU" smtClean="0"/>
              <a:t>2019. 11. 08.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BF8D9-B493-4005-9CFF-B8EB784D362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2961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E162-EDE2-4DC0-8833-85A10F9BE5D8}" type="slidenum">
              <a:rPr lang="hu-HU" smtClean="0"/>
              <a:pPr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2074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4096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C4E207-A23C-4A26-BD11-8BD20FB84242}" type="slidenum">
              <a:rPr lang="hu-HU" altLang="hu-H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703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4301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F4B0A8-784E-4997-B3FA-8C33FFA26E3D}" type="slidenum">
              <a:rPr lang="hu-HU" altLang="hu-H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971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E162-EDE2-4DC0-8833-85A10F9BE5D8}" type="slidenum">
              <a:rPr lang="hu-HU" smtClean="0"/>
              <a:pPr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5433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E162-EDE2-4DC0-8833-85A10F9BE5D8}" type="slidenum">
              <a:rPr lang="hu-HU" smtClean="0"/>
              <a:pPr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5950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E162-EDE2-4DC0-8833-85A10F9BE5D8}" type="slidenum">
              <a:rPr lang="hu-HU" smtClean="0"/>
              <a:pPr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0863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E162-EDE2-4DC0-8833-85A10F9BE5D8}" type="slidenum">
              <a:rPr lang="hu-HU" smtClean="0"/>
              <a:pPr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1793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E162-EDE2-4DC0-8833-85A10F9BE5D8}" type="slidenum">
              <a:rPr lang="hu-HU" smtClean="0"/>
              <a:pPr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5291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E162-EDE2-4DC0-8833-85A10F9BE5D8}" type="slidenum">
              <a:rPr lang="hu-HU" smtClean="0"/>
              <a:pPr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0730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E162-EDE2-4DC0-8833-85A10F9BE5D8}" type="slidenum">
              <a:rPr lang="hu-HU" smtClean="0"/>
              <a:pPr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136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E162-EDE2-4DC0-8833-85A10F9BE5D8}" type="slidenum">
              <a:rPr lang="hu-HU" smtClean="0"/>
              <a:pPr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1708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E162-EDE2-4DC0-8833-85A10F9BE5D8}" type="slidenum">
              <a:rPr lang="hu-HU" smtClean="0"/>
              <a:pPr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564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0C46F-39B0-49A8-99AF-1C68BF5AFECF}" type="datetimeFigureOut">
              <a:rPr lang="hu-HU" smtClean="0"/>
              <a:t>2019. 11. 08.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67DF-F608-4ED3-8418-F8F14E1BA8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5377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0C46F-39B0-49A8-99AF-1C68BF5AFECF}" type="datetimeFigureOut">
              <a:rPr lang="hu-HU" smtClean="0"/>
              <a:t>2019. 11. 08.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67DF-F608-4ED3-8418-F8F14E1BA8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510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0C46F-39B0-49A8-99AF-1C68BF5AFECF}" type="datetimeFigureOut">
              <a:rPr lang="hu-HU" smtClean="0"/>
              <a:t>2019. 11. 08.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67DF-F608-4ED3-8418-F8F14E1BA8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1199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946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F902C-647E-45A1-9F25-A316691305D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4910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0C46F-39B0-49A8-99AF-1C68BF5AFECF}" type="datetimeFigureOut">
              <a:rPr lang="hu-HU" smtClean="0"/>
              <a:t>2019. 11. 08.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67DF-F608-4ED3-8418-F8F14E1BA8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5116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0C46F-39B0-49A8-99AF-1C68BF5AFECF}" type="datetimeFigureOut">
              <a:rPr lang="hu-HU" smtClean="0"/>
              <a:t>2019. 11. 08.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67DF-F608-4ED3-8418-F8F14E1BA8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977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0C46F-39B0-49A8-99AF-1C68BF5AFECF}" type="datetimeFigureOut">
              <a:rPr lang="hu-HU" smtClean="0"/>
              <a:t>2019. 11. 08.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67DF-F608-4ED3-8418-F8F14E1BA8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883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0C46F-39B0-49A8-99AF-1C68BF5AFECF}" type="datetimeFigureOut">
              <a:rPr lang="hu-HU" smtClean="0"/>
              <a:t>2019. 11. 08.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67DF-F608-4ED3-8418-F8F14E1BA8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0064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0C46F-39B0-49A8-99AF-1C68BF5AFECF}" type="datetimeFigureOut">
              <a:rPr lang="hu-HU" smtClean="0"/>
              <a:t>2019. 11. 08.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67DF-F608-4ED3-8418-F8F14E1BA8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7154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0C46F-39B0-49A8-99AF-1C68BF5AFECF}" type="datetimeFigureOut">
              <a:rPr lang="hu-HU" smtClean="0"/>
              <a:t>2019. 11. 08.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67DF-F608-4ED3-8418-F8F14E1BA8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443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0C46F-39B0-49A8-99AF-1C68BF5AFECF}" type="datetimeFigureOut">
              <a:rPr lang="hu-HU" smtClean="0"/>
              <a:t>2019. 11. 08.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67DF-F608-4ED3-8418-F8F14E1BA8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0660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0C46F-39B0-49A8-99AF-1C68BF5AFECF}" type="datetimeFigureOut">
              <a:rPr lang="hu-HU" smtClean="0"/>
              <a:t>2019. 11. 08.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B67DF-F608-4ED3-8418-F8F14E1BA8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260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0C46F-39B0-49A8-99AF-1C68BF5AFECF}" type="datetimeFigureOut">
              <a:rPr lang="hu-HU" smtClean="0"/>
              <a:t>2019. 11. 08.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B67DF-F608-4ED3-8418-F8F14E1BA87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671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496291" y="756458"/>
            <a:ext cx="93850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err="1" smtClean="0"/>
              <a:t>Woche</a:t>
            </a:r>
            <a:r>
              <a:rPr lang="hu-HU" sz="4000" b="1" dirty="0" smtClean="0"/>
              <a:t>: </a:t>
            </a:r>
            <a:r>
              <a:rPr lang="hu-HU" sz="4000" b="1" dirty="0" err="1" smtClean="0"/>
              <a:t>Wirbelsäule</a:t>
            </a:r>
            <a:r>
              <a:rPr lang="hu-HU" sz="4000" b="1" dirty="0" smtClean="0"/>
              <a:t>: </a:t>
            </a:r>
            <a:r>
              <a:rPr lang="hu-HU" sz="4000" b="1" dirty="0" err="1" smtClean="0"/>
              <a:t>Aufbau</a:t>
            </a:r>
            <a:r>
              <a:rPr lang="hu-HU" sz="4000" b="1" dirty="0" smtClean="0"/>
              <a:t>, </a:t>
            </a:r>
            <a:r>
              <a:rPr lang="hu-HU" sz="4000" b="1" dirty="0" err="1" smtClean="0"/>
              <a:t>Gelenke</a:t>
            </a:r>
            <a:r>
              <a:rPr lang="hu-HU" sz="4000" b="1" dirty="0" smtClean="0"/>
              <a:t>, </a:t>
            </a:r>
            <a:r>
              <a:rPr lang="hu-HU" sz="4000" b="1" dirty="0" err="1" smtClean="0"/>
              <a:t>Bewegungen</a:t>
            </a:r>
            <a:endParaRPr lang="hu-HU" sz="40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3499658" y="2568633"/>
            <a:ext cx="5719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i="1" dirty="0" smtClean="0"/>
              <a:t>Dr. Fehér Erzsébet</a:t>
            </a:r>
            <a:endParaRPr lang="hu-HU" sz="4000" i="1" dirty="0"/>
          </a:p>
        </p:txBody>
      </p:sp>
    </p:spTree>
    <p:extLst>
      <p:ext uri="{BB962C8B-B14F-4D97-AF65-F5344CB8AC3E}">
        <p14:creationId xmlns:p14="http://schemas.microsoft.com/office/powerpoint/2010/main" val="3584384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lumbar_ADR_anatomy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4743450" cy="5040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intervertebral-disk máso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886" y="1612323"/>
            <a:ext cx="4706937" cy="504031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23949" y="332509"/>
            <a:ext cx="5577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sz="3200" b="1" dirty="0" err="1">
                <a:solidFill>
                  <a:schemeClr val="tx2"/>
                </a:solidFill>
              </a:rPr>
              <a:t>synchondrosis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09268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1767" y="1318290"/>
            <a:ext cx="4250545" cy="19818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u-HU" altLang="hu-HU" sz="2400" u="sng" dirty="0" err="1" smtClean="0"/>
              <a:t>lig</a:t>
            </a:r>
            <a:r>
              <a:rPr lang="hu-HU" altLang="hu-HU" sz="2400" u="sng" dirty="0"/>
              <a:t>. </a:t>
            </a:r>
            <a:r>
              <a:rPr lang="hu-HU" altLang="hu-HU" sz="2400" u="sng" dirty="0" err="1"/>
              <a:t>longitudinale</a:t>
            </a:r>
            <a:r>
              <a:rPr lang="hu-HU" altLang="hu-HU" sz="2400" u="sng" dirty="0"/>
              <a:t> </a:t>
            </a:r>
            <a:r>
              <a:rPr lang="hu-HU" altLang="hu-HU" sz="2400" u="sng" dirty="0" err="1" smtClean="0"/>
              <a:t>anterius</a:t>
            </a:r>
            <a:endParaRPr lang="hu-HU" altLang="hu-HU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hu-HU" altLang="hu-HU" sz="2400" u="sng" dirty="0" err="1" smtClean="0"/>
              <a:t>lig</a:t>
            </a:r>
            <a:r>
              <a:rPr lang="hu-HU" altLang="hu-HU" sz="2400" u="sng" dirty="0"/>
              <a:t>. </a:t>
            </a:r>
            <a:r>
              <a:rPr lang="hu-HU" altLang="hu-HU" sz="2400" u="sng" dirty="0" err="1"/>
              <a:t>longitudinale</a:t>
            </a:r>
            <a:r>
              <a:rPr lang="hu-HU" altLang="hu-HU" sz="2400" u="sng" dirty="0"/>
              <a:t> </a:t>
            </a:r>
            <a:r>
              <a:rPr lang="hu-HU" altLang="hu-HU" sz="2400" u="sng" dirty="0" err="1"/>
              <a:t>posterius</a:t>
            </a:r>
            <a:r>
              <a:rPr lang="hu-HU" altLang="hu-HU" sz="2400" dirty="0"/>
              <a:t> </a:t>
            </a:r>
            <a:endParaRPr lang="hu-HU" altLang="hu-HU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hu-HU" altLang="hu-HU" sz="2400" dirty="0" err="1" smtClean="0"/>
              <a:t>membrana</a:t>
            </a:r>
            <a:r>
              <a:rPr lang="hu-HU" altLang="hu-HU" sz="2400" dirty="0" smtClean="0"/>
              <a:t> </a:t>
            </a:r>
            <a:r>
              <a:rPr lang="hu-HU" altLang="hu-HU" sz="2400" dirty="0" err="1" smtClean="0"/>
              <a:t>tectoria</a:t>
            </a:r>
            <a:endParaRPr lang="hu-HU" altLang="hu-HU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hu-HU" altLang="hu-HU" sz="2400" u="sng" dirty="0" err="1" smtClean="0"/>
              <a:t>ligg</a:t>
            </a:r>
            <a:r>
              <a:rPr lang="hu-HU" altLang="hu-HU" sz="2400" u="sng" dirty="0"/>
              <a:t>. </a:t>
            </a:r>
            <a:r>
              <a:rPr lang="hu-HU" altLang="hu-HU" sz="2400" u="sng" dirty="0" err="1" smtClean="0"/>
              <a:t>flava</a:t>
            </a:r>
            <a:endParaRPr lang="hu-HU" altLang="hu-HU" sz="24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631767" y="324196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sz="3200" dirty="0" err="1" smtClean="0">
                <a:solidFill>
                  <a:schemeClr val="folHlink"/>
                </a:solidFill>
              </a:rPr>
              <a:t>syndesmosis</a:t>
            </a:r>
            <a:endParaRPr lang="hu-HU" altLang="hu-HU" sz="3200" dirty="0">
              <a:solidFill>
                <a:schemeClr val="folHlink"/>
              </a:solidFill>
            </a:endParaRPr>
          </a:p>
        </p:txBody>
      </p:sp>
      <p:pic>
        <p:nvPicPr>
          <p:cNvPr id="4" name="Picture 5" descr="dp_ligaments-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215" y="324196"/>
            <a:ext cx="6016135" cy="604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40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6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4" y="841768"/>
            <a:ext cx="8765713" cy="470972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1731" name="Group 3"/>
          <p:cNvGrpSpPr>
            <a:grpSpLocks/>
          </p:cNvGrpSpPr>
          <p:nvPr/>
        </p:nvGrpSpPr>
        <p:grpSpPr bwMode="auto">
          <a:xfrm>
            <a:off x="2208213" y="1322389"/>
            <a:ext cx="7891462" cy="2763837"/>
            <a:chOff x="431" y="833"/>
            <a:chExt cx="4971" cy="1741"/>
          </a:xfrm>
        </p:grpSpPr>
        <p:sp>
          <p:nvSpPr>
            <p:cNvPr id="15381" name="Freeform 4"/>
            <p:cNvSpPr>
              <a:spLocks/>
            </p:cNvSpPr>
            <p:nvPr/>
          </p:nvSpPr>
          <p:spPr bwMode="auto">
            <a:xfrm>
              <a:off x="1940" y="833"/>
              <a:ext cx="406" cy="862"/>
            </a:xfrm>
            <a:custGeom>
              <a:avLst/>
              <a:gdLst>
                <a:gd name="T0" fmla="*/ 168 w 406"/>
                <a:gd name="T1" fmla="*/ 7 h 862"/>
                <a:gd name="T2" fmla="*/ 169 w 406"/>
                <a:gd name="T3" fmla="*/ 193 h 862"/>
                <a:gd name="T4" fmla="*/ 169 w 406"/>
                <a:gd name="T5" fmla="*/ 284 h 862"/>
                <a:gd name="T6" fmla="*/ 124 w 406"/>
                <a:gd name="T7" fmla="*/ 511 h 862"/>
                <a:gd name="T8" fmla="*/ 78 w 406"/>
                <a:gd name="T9" fmla="*/ 647 h 862"/>
                <a:gd name="T10" fmla="*/ 0 w 406"/>
                <a:gd name="T11" fmla="*/ 847 h 862"/>
                <a:gd name="T12" fmla="*/ 78 w 406"/>
                <a:gd name="T13" fmla="*/ 737 h 862"/>
                <a:gd name="T14" fmla="*/ 172 w 406"/>
                <a:gd name="T15" fmla="*/ 683 h 862"/>
                <a:gd name="T16" fmla="*/ 268 w 406"/>
                <a:gd name="T17" fmla="*/ 679 h 862"/>
                <a:gd name="T18" fmla="*/ 350 w 406"/>
                <a:gd name="T19" fmla="*/ 556 h 862"/>
                <a:gd name="T20" fmla="*/ 400 w 406"/>
                <a:gd name="T21" fmla="*/ 391 h 862"/>
                <a:gd name="T22" fmla="*/ 316 w 406"/>
                <a:gd name="T23" fmla="*/ 235 h 862"/>
                <a:gd name="T24" fmla="*/ 260 w 406"/>
                <a:gd name="T25" fmla="*/ 148 h 862"/>
                <a:gd name="T26" fmla="*/ 168 w 406"/>
                <a:gd name="T27" fmla="*/ 7 h 8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06" h="862">
                  <a:moveTo>
                    <a:pt x="168" y="7"/>
                  </a:moveTo>
                  <a:cubicBezTo>
                    <a:pt x="153" y="14"/>
                    <a:pt x="169" y="147"/>
                    <a:pt x="169" y="193"/>
                  </a:cubicBezTo>
                  <a:cubicBezTo>
                    <a:pt x="169" y="239"/>
                    <a:pt x="176" y="231"/>
                    <a:pt x="169" y="284"/>
                  </a:cubicBezTo>
                  <a:cubicBezTo>
                    <a:pt x="162" y="337"/>
                    <a:pt x="139" y="451"/>
                    <a:pt x="124" y="511"/>
                  </a:cubicBezTo>
                  <a:cubicBezTo>
                    <a:pt x="109" y="571"/>
                    <a:pt x="99" y="591"/>
                    <a:pt x="78" y="647"/>
                  </a:cubicBezTo>
                  <a:cubicBezTo>
                    <a:pt x="57" y="703"/>
                    <a:pt x="0" y="832"/>
                    <a:pt x="0" y="847"/>
                  </a:cubicBezTo>
                  <a:cubicBezTo>
                    <a:pt x="0" y="862"/>
                    <a:pt x="49" y="764"/>
                    <a:pt x="78" y="737"/>
                  </a:cubicBezTo>
                  <a:cubicBezTo>
                    <a:pt x="107" y="710"/>
                    <a:pt x="141" y="693"/>
                    <a:pt x="172" y="683"/>
                  </a:cubicBezTo>
                  <a:cubicBezTo>
                    <a:pt x="203" y="673"/>
                    <a:pt x="238" y="700"/>
                    <a:pt x="268" y="679"/>
                  </a:cubicBezTo>
                  <a:cubicBezTo>
                    <a:pt x="298" y="658"/>
                    <a:pt x="328" y="604"/>
                    <a:pt x="350" y="556"/>
                  </a:cubicBezTo>
                  <a:cubicBezTo>
                    <a:pt x="372" y="508"/>
                    <a:pt x="406" y="445"/>
                    <a:pt x="400" y="391"/>
                  </a:cubicBezTo>
                  <a:cubicBezTo>
                    <a:pt x="394" y="337"/>
                    <a:pt x="339" y="275"/>
                    <a:pt x="316" y="235"/>
                  </a:cubicBezTo>
                  <a:cubicBezTo>
                    <a:pt x="293" y="195"/>
                    <a:pt x="285" y="186"/>
                    <a:pt x="260" y="148"/>
                  </a:cubicBezTo>
                  <a:cubicBezTo>
                    <a:pt x="235" y="110"/>
                    <a:pt x="183" y="0"/>
                    <a:pt x="168" y="7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5382" name="Freeform 5"/>
            <p:cNvSpPr>
              <a:spLocks/>
            </p:cNvSpPr>
            <p:nvPr/>
          </p:nvSpPr>
          <p:spPr bwMode="auto">
            <a:xfrm>
              <a:off x="3334" y="2381"/>
              <a:ext cx="233" cy="193"/>
            </a:xfrm>
            <a:custGeom>
              <a:avLst/>
              <a:gdLst>
                <a:gd name="T0" fmla="*/ 0 w 233"/>
                <a:gd name="T1" fmla="*/ 51 h 193"/>
                <a:gd name="T2" fmla="*/ 53 w 233"/>
                <a:gd name="T3" fmla="*/ 25 h 193"/>
                <a:gd name="T4" fmla="*/ 101 w 233"/>
                <a:gd name="T5" fmla="*/ 10 h 193"/>
                <a:gd name="T6" fmla="*/ 155 w 233"/>
                <a:gd name="T7" fmla="*/ 1 h 193"/>
                <a:gd name="T8" fmla="*/ 226 w 233"/>
                <a:gd name="T9" fmla="*/ 6 h 193"/>
                <a:gd name="T10" fmla="*/ 197 w 233"/>
                <a:gd name="T11" fmla="*/ 28 h 193"/>
                <a:gd name="T12" fmla="*/ 173 w 233"/>
                <a:gd name="T13" fmla="*/ 82 h 193"/>
                <a:gd name="T14" fmla="*/ 194 w 233"/>
                <a:gd name="T15" fmla="*/ 124 h 193"/>
                <a:gd name="T16" fmla="*/ 212 w 233"/>
                <a:gd name="T17" fmla="*/ 166 h 193"/>
                <a:gd name="T18" fmla="*/ 140 w 233"/>
                <a:gd name="T19" fmla="*/ 184 h 193"/>
                <a:gd name="T20" fmla="*/ 95 w 233"/>
                <a:gd name="T21" fmla="*/ 187 h 193"/>
                <a:gd name="T22" fmla="*/ 101 w 233"/>
                <a:gd name="T23" fmla="*/ 145 h 193"/>
                <a:gd name="T24" fmla="*/ 89 w 233"/>
                <a:gd name="T25" fmla="*/ 112 h 193"/>
                <a:gd name="T26" fmla="*/ 56 w 233"/>
                <a:gd name="T27" fmla="*/ 73 h 193"/>
                <a:gd name="T28" fmla="*/ 0 w 233"/>
                <a:gd name="T29" fmla="*/ 51 h 19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33" h="193">
                  <a:moveTo>
                    <a:pt x="0" y="51"/>
                  </a:moveTo>
                  <a:cubicBezTo>
                    <a:pt x="0" y="43"/>
                    <a:pt x="36" y="32"/>
                    <a:pt x="53" y="25"/>
                  </a:cubicBezTo>
                  <a:cubicBezTo>
                    <a:pt x="70" y="18"/>
                    <a:pt x="84" y="14"/>
                    <a:pt x="101" y="10"/>
                  </a:cubicBezTo>
                  <a:cubicBezTo>
                    <a:pt x="118" y="6"/>
                    <a:pt x="134" y="2"/>
                    <a:pt x="155" y="1"/>
                  </a:cubicBezTo>
                  <a:cubicBezTo>
                    <a:pt x="176" y="0"/>
                    <a:pt x="219" y="2"/>
                    <a:pt x="226" y="6"/>
                  </a:cubicBezTo>
                  <a:cubicBezTo>
                    <a:pt x="233" y="10"/>
                    <a:pt x="206" y="15"/>
                    <a:pt x="197" y="28"/>
                  </a:cubicBezTo>
                  <a:cubicBezTo>
                    <a:pt x="188" y="41"/>
                    <a:pt x="174" y="66"/>
                    <a:pt x="173" y="82"/>
                  </a:cubicBezTo>
                  <a:cubicBezTo>
                    <a:pt x="172" y="98"/>
                    <a:pt x="188" y="110"/>
                    <a:pt x="194" y="124"/>
                  </a:cubicBezTo>
                  <a:cubicBezTo>
                    <a:pt x="200" y="138"/>
                    <a:pt x="221" y="156"/>
                    <a:pt x="212" y="166"/>
                  </a:cubicBezTo>
                  <a:cubicBezTo>
                    <a:pt x="203" y="176"/>
                    <a:pt x="159" y="181"/>
                    <a:pt x="140" y="184"/>
                  </a:cubicBezTo>
                  <a:cubicBezTo>
                    <a:pt x="121" y="187"/>
                    <a:pt x="101" y="193"/>
                    <a:pt x="95" y="187"/>
                  </a:cubicBezTo>
                  <a:cubicBezTo>
                    <a:pt x="89" y="181"/>
                    <a:pt x="102" y="157"/>
                    <a:pt x="101" y="145"/>
                  </a:cubicBezTo>
                  <a:cubicBezTo>
                    <a:pt x="100" y="133"/>
                    <a:pt x="97" y="124"/>
                    <a:pt x="89" y="112"/>
                  </a:cubicBezTo>
                  <a:cubicBezTo>
                    <a:pt x="81" y="100"/>
                    <a:pt x="71" y="83"/>
                    <a:pt x="56" y="73"/>
                  </a:cubicBezTo>
                  <a:cubicBezTo>
                    <a:pt x="41" y="63"/>
                    <a:pt x="12" y="56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5383" name="Line 6"/>
            <p:cNvSpPr>
              <a:spLocks noChangeShapeType="1"/>
            </p:cNvSpPr>
            <p:nvPr/>
          </p:nvSpPr>
          <p:spPr bwMode="auto">
            <a:xfrm>
              <a:off x="431" y="1389"/>
              <a:ext cx="1451" cy="0"/>
            </a:xfrm>
            <a:prstGeom prst="line">
              <a:avLst/>
            </a:prstGeom>
            <a:noFill/>
            <a:ln w="28575">
              <a:solidFill>
                <a:srgbClr val="66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5384" name="Line 7"/>
            <p:cNvSpPr>
              <a:spLocks noChangeShapeType="1"/>
            </p:cNvSpPr>
            <p:nvPr/>
          </p:nvSpPr>
          <p:spPr bwMode="auto">
            <a:xfrm>
              <a:off x="3950" y="2386"/>
              <a:ext cx="1452" cy="0"/>
            </a:xfrm>
            <a:prstGeom prst="line">
              <a:avLst/>
            </a:prstGeom>
            <a:noFill/>
            <a:ln w="28575">
              <a:solidFill>
                <a:srgbClr val="66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01736" name="Group 8"/>
          <p:cNvGrpSpPr>
            <a:grpSpLocks/>
          </p:cNvGrpSpPr>
          <p:nvPr/>
        </p:nvGrpSpPr>
        <p:grpSpPr bwMode="auto">
          <a:xfrm>
            <a:off x="1992313" y="2657475"/>
            <a:ext cx="6985000" cy="2846388"/>
            <a:chOff x="295" y="1674"/>
            <a:chExt cx="4400" cy="1793"/>
          </a:xfrm>
        </p:grpSpPr>
        <p:sp>
          <p:nvSpPr>
            <p:cNvPr id="15375" name="Freeform 9"/>
            <p:cNvSpPr>
              <a:spLocks/>
            </p:cNvSpPr>
            <p:nvPr/>
          </p:nvSpPr>
          <p:spPr bwMode="auto">
            <a:xfrm>
              <a:off x="1714" y="1674"/>
              <a:ext cx="325" cy="1793"/>
            </a:xfrm>
            <a:custGeom>
              <a:avLst/>
              <a:gdLst>
                <a:gd name="T0" fmla="*/ 224 w 325"/>
                <a:gd name="T1" fmla="*/ 0 h 1793"/>
                <a:gd name="T2" fmla="*/ 188 w 325"/>
                <a:gd name="T3" fmla="*/ 84 h 1793"/>
                <a:gd name="T4" fmla="*/ 188 w 325"/>
                <a:gd name="T5" fmla="*/ 177 h 1793"/>
                <a:gd name="T6" fmla="*/ 188 w 325"/>
                <a:gd name="T7" fmla="*/ 225 h 1793"/>
                <a:gd name="T8" fmla="*/ 197 w 325"/>
                <a:gd name="T9" fmla="*/ 276 h 1793"/>
                <a:gd name="T10" fmla="*/ 194 w 325"/>
                <a:gd name="T11" fmla="*/ 342 h 1793"/>
                <a:gd name="T12" fmla="*/ 191 w 325"/>
                <a:gd name="T13" fmla="*/ 384 h 1793"/>
                <a:gd name="T14" fmla="*/ 182 w 325"/>
                <a:gd name="T15" fmla="*/ 495 h 1793"/>
                <a:gd name="T16" fmla="*/ 168 w 325"/>
                <a:gd name="T17" fmla="*/ 577 h 1793"/>
                <a:gd name="T18" fmla="*/ 149 w 325"/>
                <a:gd name="T19" fmla="*/ 657 h 1793"/>
                <a:gd name="T20" fmla="*/ 123 w 325"/>
                <a:gd name="T21" fmla="*/ 758 h 1793"/>
                <a:gd name="T22" fmla="*/ 80 w 325"/>
                <a:gd name="T23" fmla="*/ 852 h 1793"/>
                <a:gd name="T24" fmla="*/ 38 w 325"/>
                <a:gd name="T25" fmla="*/ 960 h 1793"/>
                <a:gd name="T26" fmla="*/ 17 w 325"/>
                <a:gd name="T27" fmla="*/ 1167 h 1793"/>
                <a:gd name="T28" fmla="*/ 17 w 325"/>
                <a:gd name="T29" fmla="*/ 1260 h 1793"/>
                <a:gd name="T30" fmla="*/ 17 w 325"/>
                <a:gd name="T31" fmla="*/ 1386 h 1793"/>
                <a:gd name="T32" fmla="*/ 5 w 325"/>
                <a:gd name="T33" fmla="*/ 1728 h 1793"/>
                <a:gd name="T34" fmla="*/ 50 w 325"/>
                <a:gd name="T35" fmla="*/ 1722 h 1793"/>
                <a:gd name="T36" fmla="*/ 77 w 325"/>
                <a:gd name="T37" fmla="*/ 1302 h 1793"/>
                <a:gd name="T38" fmla="*/ 77 w 325"/>
                <a:gd name="T39" fmla="*/ 1212 h 1793"/>
                <a:gd name="T40" fmla="*/ 77 w 325"/>
                <a:gd name="T41" fmla="*/ 1166 h 1793"/>
                <a:gd name="T42" fmla="*/ 77 w 325"/>
                <a:gd name="T43" fmla="*/ 1076 h 1793"/>
                <a:gd name="T44" fmla="*/ 80 w 325"/>
                <a:gd name="T45" fmla="*/ 984 h 1793"/>
                <a:gd name="T46" fmla="*/ 119 w 325"/>
                <a:gd name="T47" fmla="*/ 879 h 1793"/>
                <a:gd name="T48" fmla="*/ 152 w 325"/>
                <a:gd name="T49" fmla="*/ 816 h 1793"/>
                <a:gd name="T50" fmla="*/ 179 w 325"/>
                <a:gd name="T51" fmla="*/ 768 h 1793"/>
                <a:gd name="T52" fmla="*/ 239 w 325"/>
                <a:gd name="T53" fmla="*/ 633 h 1793"/>
                <a:gd name="T54" fmla="*/ 287 w 325"/>
                <a:gd name="T55" fmla="*/ 561 h 1793"/>
                <a:gd name="T56" fmla="*/ 304 w 325"/>
                <a:gd name="T57" fmla="*/ 441 h 1793"/>
                <a:gd name="T58" fmla="*/ 304 w 325"/>
                <a:gd name="T59" fmla="*/ 395 h 1793"/>
                <a:gd name="T60" fmla="*/ 304 w 325"/>
                <a:gd name="T61" fmla="*/ 350 h 1793"/>
                <a:gd name="T62" fmla="*/ 304 w 325"/>
                <a:gd name="T63" fmla="*/ 305 h 1793"/>
                <a:gd name="T64" fmla="*/ 317 w 325"/>
                <a:gd name="T65" fmla="*/ 216 h 1793"/>
                <a:gd name="T66" fmla="*/ 257 w 325"/>
                <a:gd name="T67" fmla="*/ 183 h 1793"/>
                <a:gd name="T68" fmla="*/ 233 w 325"/>
                <a:gd name="T69" fmla="*/ 153 h 1793"/>
                <a:gd name="T70" fmla="*/ 213 w 325"/>
                <a:gd name="T71" fmla="*/ 123 h 1793"/>
                <a:gd name="T72" fmla="*/ 213 w 325"/>
                <a:gd name="T73" fmla="*/ 78 h 1793"/>
                <a:gd name="T74" fmla="*/ 224 w 325"/>
                <a:gd name="T75" fmla="*/ 0 h 179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25" h="1793">
                  <a:moveTo>
                    <a:pt x="224" y="0"/>
                  </a:moveTo>
                  <a:cubicBezTo>
                    <a:pt x="220" y="1"/>
                    <a:pt x="194" y="55"/>
                    <a:pt x="188" y="84"/>
                  </a:cubicBezTo>
                  <a:cubicBezTo>
                    <a:pt x="182" y="113"/>
                    <a:pt x="188" y="154"/>
                    <a:pt x="188" y="177"/>
                  </a:cubicBezTo>
                  <a:cubicBezTo>
                    <a:pt x="188" y="200"/>
                    <a:pt x="187" y="209"/>
                    <a:pt x="188" y="225"/>
                  </a:cubicBezTo>
                  <a:cubicBezTo>
                    <a:pt x="189" y="241"/>
                    <a:pt x="196" y="257"/>
                    <a:pt x="197" y="276"/>
                  </a:cubicBezTo>
                  <a:cubicBezTo>
                    <a:pt x="198" y="295"/>
                    <a:pt x="195" y="324"/>
                    <a:pt x="194" y="342"/>
                  </a:cubicBezTo>
                  <a:cubicBezTo>
                    <a:pt x="193" y="360"/>
                    <a:pt x="193" y="359"/>
                    <a:pt x="191" y="384"/>
                  </a:cubicBezTo>
                  <a:cubicBezTo>
                    <a:pt x="189" y="409"/>
                    <a:pt x="186" y="463"/>
                    <a:pt x="182" y="495"/>
                  </a:cubicBezTo>
                  <a:cubicBezTo>
                    <a:pt x="178" y="527"/>
                    <a:pt x="173" y="550"/>
                    <a:pt x="168" y="577"/>
                  </a:cubicBezTo>
                  <a:cubicBezTo>
                    <a:pt x="163" y="604"/>
                    <a:pt x="156" y="627"/>
                    <a:pt x="149" y="657"/>
                  </a:cubicBezTo>
                  <a:cubicBezTo>
                    <a:pt x="142" y="687"/>
                    <a:pt x="134" y="726"/>
                    <a:pt x="123" y="758"/>
                  </a:cubicBezTo>
                  <a:cubicBezTo>
                    <a:pt x="112" y="790"/>
                    <a:pt x="94" y="818"/>
                    <a:pt x="80" y="852"/>
                  </a:cubicBezTo>
                  <a:cubicBezTo>
                    <a:pt x="66" y="886"/>
                    <a:pt x="48" y="908"/>
                    <a:pt x="38" y="960"/>
                  </a:cubicBezTo>
                  <a:cubicBezTo>
                    <a:pt x="28" y="1012"/>
                    <a:pt x="20" y="1117"/>
                    <a:pt x="17" y="1167"/>
                  </a:cubicBezTo>
                  <a:cubicBezTo>
                    <a:pt x="14" y="1217"/>
                    <a:pt x="17" y="1224"/>
                    <a:pt x="17" y="1260"/>
                  </a:cubicBezTo>
                  <a:cubicBezTo>
                    <a:pt x="17" y="1296"/>
                    <a:pt x="19" y="1308"/>
                    <a:pt x="17" y="1386"/>
                  </a:cubicBezTo>
                  <a:cubicBezTo>
                    <a:pt x="15" y="1464"/>
                    <a:pt x="0" y="1672"/>
                    <a:pt x="5" y="1728"/>
                  </a:cubicBezTo>
                  <a:cubicBezTo>
                    <a:pt x="10" y="1784"/>
                    <a:pt x="38" y="1793"/>
                    <a:pt x="50" y="1722"/>
                  </a:cubicBezTo>
                  <a:cubicBezTo>
                    <a:pt x="62" y="1651"/>
                    <a:pt x="72" y="1387"/>
                    <a:pt x="77" y="1302"/>
                  </a:cubicBezTo>
                  <a:cubicBezTo>
                    <a:pt x="82" y="1217"/>
                    <a:pt x="77" y="1235"/>
                    <a:pt x="77" y="1212"/>
                  </a:cubicBezTo>
                  <a:cubicBezTo>
                    <a:pt x="77" y="1189"/>
                    <a:pt x="77" y="1189"/>
                    <a:pt x="77" y="1166"/>
                  </a:cubicBezTo>
                  <a:cubicBezTo>
                    <a:pt x="77" y="1143"/>
                    <a:pt x="76" y="1106"/>
                    <a:pt x="77" y="1076"/>
                  </a:cubicBezTo>
                  <a:cubicBezTo>
                    <a:pt x="78" y="1046"/>
                    <a:pt x="73" y="1017"/>
                    <a:pt x="80" y="984"/>
                  </a:cubicBezTo>
                  <a:cubicBezTo>
                    <a:pt x="87" y="951"/>
                    <a:pt x="107" y="907"/>
                    <a:pt x="119" y="879"/>
                  </a:cubicBezTo>
                  <a:cubicBezTo>
                    <a:pt x="131" y="851"/>
                    <a:pt x="142" y="834"/>
                    <a:pt x="152" y="816"/>
                  </a:cubicBezTo>
                  <a:cubicBezTo>
                    <a:pt x="162" y="798"/>
                    <a:pt x="164" y="798"/>
                    <a:pt x="179" y="768"/>
                  </a:cubicBezTo>
                  <a:cubicBezTo>
                    <a:pt x="194" y="738"/>
                    <a:pt x="221" y="668"/>
                    <a:pt x="239" y="633"/>
                  </a:cubicBezTo>
                  <a:cubicBezTo>
                    <a:pt x="257" y="598"/>
                    <a:pt x="276" y="593"/>
                    <a:pt x="287" y="561"/>
                  </a:cubicBezTo>
                  <a:cubicBezTo>
                    <a:pt x="298" y="529"/>
                    <a:pt x="301" y="469"/>
                    <a:pt x="304" y="441"/>
                  </a:cubicBezTo>
                  <a:cubicBezTo>
                    <a:pt x="307" y="413"/>
                    <a:pt x="304" y="410"/>
                    <a:pt x="304" y="395"/>
                  </a:cubicBezTo>
                  <a:cubicBezTo>
                    <a:pt x="304" y="380"/>
                    <a:pt x="304" y="365"/>
                    <a:pt x="304" y="350"/>
                  </a:cubicBezTo>
                  <a:cubicBezTo>
                    <a:pt x="304" y="335"/>
                    <a:pt x="302" y="327"/>
                    <a:pt x="304" y="305"/>
                  </a:cubicBezTo>
                  <a:cubicBezTo>
                    <a:pt x="306" y="283"/>
                    <a:pt x="325" y="236"/>
                    <a:pt x="317" y="216"/>
                  </a:cubicBezTo>
                  <a:cubicBezTo>
                    <a:pt x="309" y="196"/>
                    <a:pt x="271" y="193"/>
                    <a:pt x="257" y="183"/>
                  </a:cubicBezTo>
                  <a:cubicBezTo>
                    <a:pt x="243" y="173"/>
                    <a:pt x="240" y="163"/>
                    <a:pt x="233" y="153"/>
                  </a:cubicBezTo>
                  <a:cubicBezTo>
                    <a:pt x="226" y="143"/>
                    <a:pt x="216" y="135"/>
                    <a:pt x="213" y="123"/>
                  </a:cubicBezTo>
                  <a:cubicBezTo>
                    <a:pt x="210" y="111"/>
                    <a:pt x="211" y="98"/>
                    <a:pt x="213" y="78"/>
                  </a:cubicBezTo>
                  <a:cubicBezTo>
                    <a:pt x="215" y="58"/>
                    <a:pt x="231" y="0"/>
                    <a:pt x="224" y="0"/>
                  </a:cubicBezTo>
                  <a:close/>
                </a:path>
              </a:pathLst>
            </a:custGeom>
            <a:solidFill>
              <a:srgbClr val="3333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5376" name="Freeform 10"/>
            <p:cNvSpPr>
              <a:spLocks/>
            </p:cNvSpPr>
            <p:nvPr/>
          </p:nvSpPr>
          <p:spPr bwMode="auto">
            <a:xfrm>
              <a:off x="3010" y="2679"/>
              <a:ext cx="181" cy="779"/>
            </a:xfrm>
            <a:custGeom>
              <a:avLst/>
              <a:gdLst>
                <a:gd name="T0" fmla="*/ 89 w 181"/>
                <a:gd name="T1" fmla="*/ 33 h 779"/>
                <a:gd name="T2" fmla="*/ 68 w 181"/>
                <a:gd name="T3" fmla="*/ 96 h 779"/>
                <a:gd name="T4" fmla="*/ 50 w 181"/>
                <a:gd name="T5" fmla="*/ 168 h 779"/>
                <a:gd name="T6" fmla="*/ 32 w 181"/>
                <a:gd name="T7" fmla="*/ 240 h 779"/>
                <a:gd name="T8" fmla="*/ 20 w 181"/>
                <a:gd name="T9" fmla="*/ 324 h 779"/>
                <a:gd name="T10" fmla="*/ 6 w 181"/>
                <a:gd name="T11" fmla="*/ 479 h 779"/>
                <a:gd name="T12" fmla="*/ 6 w 181"/>
                <a:gd name="T13" fmla="*/ 570 h 779"/>
                <a:gd name="T14" fmla="*/ 6 w 181"/>
                <a:gd name="T15" fmla="*/ 751 h 779"/>
                <a:gd name="T16" fmla="*/ 41 w 181"/>
                <a:gd name="T17" fmla="*/ 741 h 779"/>
                <a:gd name="T18" fmla="*/ 51 w 181"/>
                <a:gd name="T19" fmla="*/ 660 h 779"/>
                <a:gd name="T20" fmla="*/ 51 w 181"/>
                <a:gd name="T21" fmla="*/ 524 h 779"/>
                <a:gd name="T22" fmla="*/ 51 w 181"/>
                <a:gd name="T23" fmla="*/ 388 h 779"/>
                <a:gd name="T24" fmla="*/ 74 w 181"/>
                <a:gd name="T25" fmla="*/ 294 h 779"/>
                <a:gd name="T26" fmla="*/ 101 w 181"/>
                <a:gd name="T27" fmla="*/ 225 h 779"/>
                <a:gd name="T28" fmla="*/ 167 w 181"/>
                <a:gd name="T29" fmla="*/ 165 h 779"/>
                <a:gd name="T30" fmla="*/ 176 w 181"/>
                <a:gd name="T31" fmla="*/ 51 h 779"/>
                <a:gd name="T32" fmla="*/ 134 w 181"/>
                <a:gd name="T33" fmla="*/ 42 h 779"/>
                <a:gd name="T34" fmla="*/ 104 w 181"/>
                <a:gd name="T35" fmla="*/ 0 h 779"/>
                <a:gd name="T36" fmla="*/ 89 w 181"/>
                <a:gd name="T37" fmla="*/ 33 h 77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81" h="779">
                  <a:moveTo>
                    <a:pt x="89" y="33"/>
                  </a:moveTo>
                  <a:cubicBezTo>
                    <a:pt x="85" y="43"/>
                    <a:pt x="74" y="74"/>
                    <a:pt x="68" y="96"/>
                  </a:cubicBezTo>
                  <a:cubicBezTo>
                    <a:pt x="62" y="118"/>
                    <a:pt x="56" y="144"/>
                    <a:pt x="50" y="168"/>
                  </a:cubicBezTo>
                  <a:cubicBezTo>
                    <a:pt x="44" y="192"/>
                    <a:pt x="37" y="214"/>
                    <a:pt x="32" y="240"/>
                  </a:cubicBezTo>
                  <a:cubicBezTo>
                    <a:pt x="27" y="266"/>
                    <a:pt x="24" y="284"/>
                    <a:pt x="20" y="324"/>
                  </a:cubicBezTo>
                  <a:cubicBezTo>
                    <a:pt x="16" y="364"/>
                    <a:pt x="8" y="438"/>
                    <a:pt x="6" y="479"/>
                  </a:cubicBezTo>
                  <a:cubicBezTo>
                    <a:pt x="4" y="520"/>
                    <a:pt x="6" y="525"/>
                    <a:pt x="6" y="570"/>
                  </a:cubicBezTo>
                  <a:cubicBezTo>
                    <a:pt x="6" y="615"/>
                    <a:pt x="0" y="723"/>
                    <a:pt x="6" y="751"/>
                  </a:cubicBezTo>
                  <a:cubicBezTo>
                    <a:pt x="12" y="779"/>
                    <a:pt x="34" y="756"/>
                    <a:pt x="41" y="741"/>
                  </a:cubicBezTo>
                  <a:cubicBezTo>
                    <a:pt x="48" y="726"/>
                    <a:pt x="49" y="696"/>
                    <a:pt x="51" y="660"/>
                  </a:cubicBezTo>
                  <a:cubicBezTo>
                    <a:pt x="53" y="624"/>
                    <a:pt x="51" y="569"/>
                    <a:pt x="51" y="524"/>
                  </a:cubicBezTo>
                  <a:cubicBezTo>
                    <a:pt x="51" y="479"/>
                    <a:pt x="47" y="426"/>
                    <a:pt x="51" y="388"/>
                  </a:cubicBezTo>
                  <a:cubicBezTo>
                    <a:pt x="55" y="350"/>
                    <a:pt x="66" y="321"/>
                    <a:pt x="74" y="294"/>
                  </a:cubicBezTo>
                  <a:cubicBezTo>
                    <a:pt x="82" y="267"/>
                    <a:pt x="86" y="246"/>
                    <a:pt x="101" y="225"/>
                  </a:cubicBezTo>
                  <a:cubicBezTo>
                    <a:pt x="116" y="204"/>
                    <a:pt x="154" y="194"/>
                    <a:pt x="167" y="165"/>
                  </a:cubicBezTo>
                  <a:cubicBezTo>
                    <a:pt x="180" y="136"/>
                    <a:pt x="181" y="71"/>
                    <a:pt x="176" y="51"/>
                  </a:cubicBezTo>
                  <a:cubicBezTo>
                    <a:pt x="171" y="31"/>
                    <a:pt x="146" y="51"/>
                    <a:pt x="134" y="42"/>
                  </a:cubicBezTo>
                  <a:cubicBezTo>
                    <a:pt x="122" y="33"/>
                    <a:pt x="110" y="9"/>
                    <a:pt x="104" y="0"/>
                  </a:cubicBezTo>
                  <a:cubicBezTo>
                    <a:pt x="104" y="0"/>
                    <a:pt x="89" y="33"/>
                    <a:pt x="89" y="33"/>
                  </a:cubicBez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5377" name="Text Box 11"/>
            <p:cNvSpPr txBox="1">
              <a:spLocks noChangeArrowheads="1"/>
            </p:cNvSpPr>
            <p:nvPr/>
          </p:nvSpPr>
          <p:spPr bwMode="auto">
            <a:xfrm>
              <a:off x="295" y="2659"/>
              <a:ext cx="108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hu-HU" altLang="hu-HU" sz="1200" b="1">
                  <a:solidFill>
                    <a:srgbClr val="0033CC"/>
                  </a:solidFill>
                </a:rPr>
                <a:t>lig. longitudinale ant.</a:t>
              </a:r>
            </a:p>
          </p:txBody>
        </p:sp>
        <p:sp>
          <p:nvSpPr>
            <p:cNvPr id="15378" name="Line 12"/>
            <p:cNvSpPr>
              <a:spLocks noChangeShapeType="1"/>
            </p:cNvSpPr>
            <p:nvPr/>
          </p:nvSpPr>
          <p:spPr bwMode="auto">
            <a:xfrm>
              <a:off x="1338" y="2750"/>
              <a:ext cx="363" cy="0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5379" name="Text Box 13"/>
            <p:cNvSpPr txBox="1">
              <a:spLocks noChangeArrowheads="1"/>
            </p:cNvSpPr>
            <p:nvPr/>
          </p:nvSpPr>
          <p:spPr bwMode="auto">
            <a:xfrm>
              <a:off x="3878" y="3067"/>
              <a:ext cx="81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hu-HU" altLang="hu-HU" sz="1200" b="1">
                  <a:solidFill>
                    <a:srgbClr val="FF9900"/>
                  </a:solidFill>
                </a:rPr>
                <a:t>ligg. flava</a:t>
              </a:r>
            </a:p>
          </p:txBody>
        </p:sp>
        <p:sp>
          <p:nvSpPr>
            <p:cNvPr id="15380" name="Line 14"/>
            <p:cNvSpPr>
              <a:spLocks noChangeShapeType="1"/>
            </p:cNvSpPr>
            <p:nvPr/>
          </p:nvSpPr>
          <p:spPr bwMode="auto">
            <a:xfrm flipH="1" flipV="1">
              <a:off x="3107" y="3067"/>
              <a:ext cx="771" cy="9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01743" name="Group 15"/>
          <p:cNvGrpSpPr>
            <a:grpSpLocks/>
          </p:cNvGrpSpPr>
          <p:nvPr/>
        </p:nvGrpSpPr>
        <p:grpSpPr bwMode="auto">
          <a:xfrm>
            <a:off x="5373689" y="2041525"/>
            <a:ext cx="4899025" cy="1830388"/>
            <a:chOff x="2425" y="1286"/>
            <a:chExt cx="3086" cy="1153"/>
          </a:xfrm>
        </p:grpSpPr>
        <p:sp>
          <p:nvSpPr>
            <p:cNvPr id="15373" name="Freeform 16"/>
            <p:cNvSpPr>
              <a:spLocks/>
            </p:cNvSpPr>
            <p:nvPr/>
          </p:nvSpPr>
          <p:spPr bwMode="auto">
            <a:xfrm>
              <a:off x="2425" y="1286"/>
              <a:ext cx="224" cy="1153"/>
            </a:xfrm>
            <a:custGeom>
              <a:avLst/>
              <a:gdLst>
                <a:gd name="T0" fmla="*/ 79 w 224"/>
                <a:gd name="T1" fmla="*/ 6 h 1153"/>
                <a:gd name="T2" fmla="*/ 101 w 224"/>
                <a:gd name="T3" fmla="*/ 109 h 1153"/>
                <a:gd name="T4" fmla="*/ 104 w 224"/>
                <a:gd name="T5" fmla="*/ 175 h 1153"/>
                <a:gd name="T6" fmla="*/ 107 w 224"/>
                <a:gd name="T7" fmla="*/ 238 h 1153"/>
                <a:gd name="T8" fmla="*/ 128 w 224"/>
                <a:gd name="T9" fmla="*/ 313 h 1153"/>
                <a:gd name="T10" fmla="*/ 158 w 224"/>
                <a:gd name="T11" fmla="*/ 403 h 1153"/>
                <a:gd name="T12" fmla="*/ 183 w 224"/>
                <a:gd name="T13" fmla="*/ 466 h 1153"/>
                <a:gd name="T14" fmla="*/ 219 w 224"/>
                <a:gd name="T15" fmla="*/ 606 h 1153"/>
                <a:gd name="T16" fmla="*/ 215 w 224"/>
                <a:gd name="T17" fmla="*/ 722 h 1153"/>
                <a:gd name="T18" fmla="*/ 183 w 224"/>
                <a:gd name="T19" fmla="*/ 829 h 1153"/>
                <a:gd name="T20" fmla="*/ 147 w 224"/>
                <a:gd name="T21" fmla="*/ 874 h 1153"/>
                <a:gd name="T22" fmla="*/ 83 w 224"/>
                <a:gd name="T23" fmla="*/ 1014 h 1153"/>
                <a:gd name="T24" fmla="*/ 39 w 224"/>
                <a:gd name="T25" fmla="*/ 1098 h 1153"/>
                <a:gd name="T26" fmla="*/ 1 w 224"/>
                <a:gd name="T27" fmla="*/ 1146 h 1153"/>
                <a:gd name="T28" fmla="*/ 47 w 224"/>
                <a:gd name="T29" fmla="*/ 1055 h 1153"/>
                <a:gd name="T30" fmla="*/ 92 w 224"/>
                <a:gd name="T31" fmla="*/ 965 h 1153"/>
                <a:gd name="T32" fmla="*/ 123 w 224"/>
                <a:gd name="T33" fmla="*/ 866 h 1153"/>
                <a:gd name="T34" fmla="*/ 123 w 224"/>
                <a:gd name="T35" fmla="*/ 806 h 1153"/>
                <a:gd name="T36" fmla="*/ 137 w 224"/>
                <a:gd name="T37" fmla="*/ 738 h 1153"/>
                <a:gd name="T38" fmla="*/ 163 w 224"/>
                <a:gd name="T39" fmla="*/ 634 h 1153"/>
                <a:gd name="T40" fmla="*/ 173 w 224"/>
                <a:gd name="T41" fmla="*/ 511 h 1153"/>
                <a:gd name="T42" fmla="*/ 155 w 224"/>
                <a:gd name="T43" fmla="*/ 451 h 1153"/>
                <a:gd name="T44" fmla="*/ 125 w 224"/>
                <a:gd name="T45" fmla="*/ 364 h 1153"/>
                <a:gd name="T46" fmla="*/ 95 w 224"/>
                <a:gd name="T47" fmla="*/ 271 h 1153"/>
                <a:gd name="T48" fmla="*/ 80 w 224"/>
                <a:gd name="T49" fmla="*/ 145 h 1153"/>
                <a:gd name="T50" fmla="*/ 79 w 224"/>
                <a:gd name="T51" fmla="*/ 66 h 1153"/>
                <a:gd name="T52" fmla="*/ 79 w 224"/>
                <a:gd name="T53" fmla="*/ 6 h 115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24" h="1153">
                  <a:moveTo>
                    <a:pt x="79" y="6"/>
                  </a:moveTo>
                  <a:cubicBezTo>
                    <a:pt x="83" y="13"/>
                    <a:pt x="97" y="81"/>
                    <a:pt x="101" y="109"/>
                  </a:cubicBezTo>
                  <a:cubicBezTo>
                    <a:pt x="105" y="137"/>
                    <a:pt x="103" y="154"/>
                    <a:pt x="104" y="175"/>
                  </a:cubicBezTo>
                  <a:cubicBezTo>
                    <a:pt x="105" y="196"/>
                    <a:pt x="103" y="215"/>
                    <a:pt x="107" y="238"/>
                  </a:cubicBezTo>
                  <a:cubicBezTo>
                    <a:pt x="111" y="261"/>
                    <a:pt x="120" y="286"/>
                    <a:pt x="128" y="313"/>
                  </a:cubicBezTo>
                  <a:cubicBezTo>
                    <a:pt x="136" y="340"/>
                    <a:pt x="149" y="378"/>
                    <a:pt x="158" y="403"/>
                  </a:cubicBezTo>
                  <a:cubicBezTo>
                    <a:pt x="167" y="428"/>
                    <a:pt x="173" y="432"/>
                    <a:pt x="183" y="466"/>
                  </a:cubicBezTo>
                  <a:cubicBezTo>
                    <a:pt x="193" y="500"/>
                    <a:pt x="214" y="563"/>
                    <a:pt x="219" y="606"/>
                  </a:cubicBezTo>
                  <a:cubicBezTo>
                    <a:pt x="224" y="649"/>
                    <a:pt x="221" y="685"/>
                    <a:pt x="215" y="722"/>
                  </a:cubicBezTo>
                  <a:cubicBezTo>
                    <a:pt x="209" y="759"/>
                    <a:pt x="194" y="804"/>
                    <a:pt x="183" y="829"/>
                  </a:cubicBezTo>
                  <a:cubicBezTo>
                    <a:pt x="172" y="854"/>
                    <a:pt x="164" y="843"/>
                    <a:pt x="147" y="874"/>
                  </a:cubicBezTo>
                  <a:cubicBezTo>
                    <a:pt x="130" y="905"/>
                    <a:pt x="101" y="977"/>
                    <a:pt x="83" y="1014"/>
                  </a:cubicBezTo>
                  <a:cubicBezTo>
                    <a:pt x="65" y="1051"/>
                    <a:pt x="53" y="1076"/>
                    <a:pt x="39" y="1098"/>
                  </a:cubicBezTo>
                  <a:cubicBezTo>
                    <a:pt x="25" y="1120"/>
                    <a:pt x="0" y="1153"/>
                    <a:pt x="1" y="1146"/>
                  </a:cubicBezTo>
                  <a:cubicBezTo>
                    <a:pt x="2" y="1139"/>
                    <a:pt x="32" y="1085"/>
                    <a:pt x="47" y="1055"/>
                  </a:cubicBezTo>
                  <a:cubicBezTo>
                    <a:pt x="62" y="1025"/>
                    <a:pt x="79" y="996"/>
                    <a:pt x="92" y="965"/>
                  </a:cubicBezTo>
                  <a:cubicBezTo>
                    <a:pt x="105" y="934"/>
                    <a:pt x="118" y="892"/>
                    <a:pt x="123" y="866"/>
                  </a:cubicBezTo>
                  <a:cubicBezTo>
                    <a:pt x="128" y="840"/>
                    <a:pt x="121" y="827"/>
                    <a:pt x="123" y="806"/>
                  </a:cubicBezTo>
                  <a:cubicBezTo>
                    <a:pt x="125" y="785"/>
                    <a:pt x="130" y="767"/>
                    <a:pt x="137" y="738"/>
                  </a:cubicBezTo>
                  <a:cubicBezTo>
                    <a:pt x="144" y="709"/>
                    <a:pt x="157" y="672"/>
                    <a:pt x="163" y="634"/>
                  </a:cubicBezTo>
                  <a:cubicBezTo>
                    <a:pt x="169" y="596"/>
                    <a:pt x="174" y="541"/>
                    <a:pt x="173" y="511"/>
                  </a:cubicBezTo>
                  <a:cubicBezTo>
                    <a:pt x="172" y="481"/>
                    <a:pt x="163" y="475"/>
                    <a:pt x="155" y="451"/>
                  </a:cubicBezTo>
                  <a:cubicBezTo>
                    <a:pt x="147" y="427"/>
                    <a:pt x="135" y="394"/>
                    <a:pt x="125" y="364"/>
                  </a:cubicBezTo>
                  <a:cubicBezTo>
                    <a:pt x="115" y="334"/>
                    <a:pt x="102" y="307"/>
                    <a:pt x="95" y="271"/>
                  </a:cubicBezTo>
                  <a:cubicBezTo>
                    <a:pt x="88" y="235"/>
                    <a:pt x="83" y="179"/>
                    <a:pt x="80" y="145"/>
                  </a:cubicBezTo>
                  <a:cubicBezTo>
                    <a:pt x="77" y="111"/>
                    <a:pt x="79" y="89"/>
                    <a:pt x="79" y="66"/>
                  </a:cubicBezTo>
                  <a:cubicBezTo>
                    <a:pt x="79" y="43"/>
                    <a:pt x="74" y="0"/>
                    <a:pt x="79" y="6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5374" name="Line 17"/>
            <p:cNvSpPr>
              <a:spLocks noChangeShapeType="1"/>
            </p:cNvSpPr>
            <p:nvPr/>
          </p:nvSpPr>
          <p:spPr bwMode="auto">
            <a:xfrm>
              <a:off x="4649" y="1888"/>
              <a:ext cx="862" cy="0"/>
            </a:xfrm>
            <a:prstGeom prst="line">
              <a:avLst/>
            </a:prstGeom>
            <a:noFill/>
            <a:ln w="28575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01746" name="Group 18"/>
          <p:cNvGrpSpPr>
            <a:grpSpLocks/>
          </p:cNvGrpSpPr>
          <p:nvPr/>
        </p:nvGrpSpPr>
        <p:grpSpPr bwMode="auto">
          <a:xfrm>
            <a:off x="5294313" y="1828801"/>
            <a:ext cx="4762500" cy="3725863"/>
            <a:chOff x="2375" y="1152"/>
            <a:chExt cx="3000" cy="2347"/>
          </a:xfrm>
        </p:grpSpPr>
        <p:grpSp>
          <p:nvGrpSpPr>
            <p:cNvPr id="15367" name="Group 19"/>
            <p:cNvGrpSpPr>
              <a:grpSpLocks/>
            </p:cNvGrpSpPr>
            <p:nvPr/>
          </p:nvGrpSpPr>
          <p:grpSpPr bwMode="auto">
            <a:xfrm>
              <a:off x="2375" y="1152"/>
              <a:ext cx="1639" cy="2347"/>
              <a:chOff x="2375" y="1152"/>
              <a:chExt cx="1639" cy="2347"/>
            </a:xfrm>
          </p:grpSpPr>
          <p:sp>
            <p:nvSpPr>
              <p:cNvPr id="15371" name="Freeform 20"/>
              <p:cNvSpPr>
                <a:spLocks/>
              </p:cNvSpPr>
              <p:nvPr/>
            </p:nvSpPr>
            <p:spPr bwMode="auto">
              <a:xfrm>
                <a:off x="2375" y="1152"/>
                <a:ext cx="330" cy="2347"/>
              </a:xfrm>
              <a:custGeom>
                <a:avLst/>
                <a:gdLst>
                  <a:gd name="T0" fmla="*/ 112 w 330"/>
                  <a:gd name="T1" fmla="*/ 18 h 2347"/>
                  <a:gd name="T2" fmla="*/ 142 w 330"/>
                  <a:gd name="T3" fmla="*/ 39 h 2347"/>
                  <a:gd name="T4" fmla="*/ 187 w 330"/>
                  <a:gd name="T5" fmla="*/ 146 h 2347"/>
                  <a:gd name="T6" fmla="*/ 256 w 330"/>
                  <a:gd name="T7" fmla="*/ 405 h 2347"/>
                  <a:gd name="T8" fmla="*/ 307 w 330"/>
                  <a:gd name="T9" fmla="*/ 621 h 2347"/>
                  <a:gd name="T10" fmla="*/ 328 w 330"/>
                  <a:gd name="T11" fmla="*/ 765 h 2347"/>
                  <a:gd name="T12" fmla="*/ 295 w 330"/>
                  <a:gd name="T13" fmla="*/ 945 h 2347"/>
                  <a:gd name="T14" fmla="*/ 175 w 330"/>
                  <a:gd name="T15" fmla="*/ 1221 h 2347"/>
                  <a:gd name="T16" fmla="*/ 97 w 330"/>
                  <a:gd name="T17" fmla="*/ 1524 h 2347"/>
                  <a:gd name="T18" fmla="*/ 67 w 330"/>
                  <a:gd name="T19" fmla="*/ 1761 h 2347"/>
                  <a:gd name="T20" fmla="*/ 43 w 330"/>
                  <a:gd name="T21" fmla="*/ 2226 h 2347"/>
                  <a:gd name="T22" fmla="*/ 4 w 330"/>
                  <a:gd name="T23" fmla="*/ 2277 h 2347"/>
                  <a:gd name="T24" fmla="*/ 19 w 330"/>
                  <a:gd name="T25" fmla="*/ 1806 h 2347"/>
                  <a:gd name="T26" fmla="*/ 58 w 330"/>
                  <a:gd name="T27" fmla="*/ 1455 h 2347"/>
                  <a:gd name="T28" fmla="*/ 112 w 330"/>
                  <a:gd name="T29" fmla="*/ 1248 h 2347"/>
                  <a:gd name="T30" fmla="*/ 166 w 330"/>
                  <a:gd name="T31" fmla="*/ 1131 h 2347"/>
                  <a:gd name="T32" fmla="*/ 271 w 330"/>
                  <a:gd name="T33" fmla="*/ 864 h 2347"/>
                  <a:gd name="T34" fmla="*/ 271 w 330"/>
                  <a:gd name="T35" fmla="*/ 678 h 2347"/>
                  <a:gd name="T36" fmla="*/ 238 w 330"/>
                  <a:gd name="T37" fmla="*/ 531 h 2347"/>
                  <a:gd name="T38" fmla="*/ 211 w 330"/>
                  <a:gd name="T39" fmla="*/ 399 h 2347"/>
                  <a:gd name="T40" fmla="*/ 142 w 330"/>
                  <a:gd name="T41" fmla="*/ 146 h 2347"/>
                  <a:gd name="T42" fmla="*/ 112 w 330"/>
                  <a:gd name="T43" fmla="*/ 18 h 234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0" h="2347">
                    <a:moveTo>
                      <a:pt x="112" y="18"/>
                    </a:moveTo>
                    <a:cubicBezTo>
                      <a:pt x="112" y="0"/>
                      <a:pt x="129" y="18"/>
                      <a:pt x="142" y="39"/>
                    </a:cubicBezTo>
                    <a:cubicBezTo>
                      <a:pt x="155" y="60"/>
                      <a:pt x="168" y="85"/>
                      <a:pt x="187" y="146"/>
                    </a:cubicBezTo>
                    <a:cubicBezTo>
                      <a:pt x="206" y="207"/>
                      <a:pt x="236" y="326"/>
                      <a:pt x="256" y="405"/>
                    </a:cubicBezTo>
                    <a:cubicBezTo>
                      <a:pt x="276" y="484"/>
                      <a:pt x="295" y="561"/>
                      <a:pt x="307" y="621"/>
                    </a:cubicBezTo>
                    <a:cubicBezTo>
                      <a:pt x="319" y="681"/>
                      <a:pt x="330" y="711"/>
                      <a:pt x="328" y="765"/>
                    </a:cubicBezTo>
                    <a:cubicBezTo>
                      <a:pt x="326" y="819"/>
                      <a:pt x="320" y="869"/>
                      <a:pt x="295" y="945"/>
                    </a:cubicBezTo>
                    <a:cubicBezTo>
                      <a:pt x="270" y="1021"/>
                      <a:pt x="208" y="1124"/>
                      <a:pt x="175" y="1221"/>
                    </a:cubicBezTo>
                    <a:cubicBezTo>
                      <a:pt x="142" y="1318"/>
                      <a:pt x="115" y="1434"/>
                      <a:pt x="97" y="1524"/>
                    </a:cubicBezTo>
                    <a:cubicBezTo>
                      <a:pt x="79" y="1614"/>
                      <a:pt x="76" y="1644"/>
                      <a:pt x="67" y="1761"/>
                    </a:cubicBezTo>
                    <a:cubicBezTo>
                      <a:pt x="58" y="1878"/>
                      <a:pt x="54" y="2140"/>
                      <a:pt x="43" y="2226"/>
                    </a:cubicBezTo>
                    <a:cubicBezTo>
                      <a:pt x="32" y="2312"/>
                      <a:pt x="8" y="2347"/>
                      <a:pt x="4" y="2277"/>
                    </a:cubicBezTo>
                    <a:cubicBezTo>
                      <a:pt x="0" y="2207"/>
                      <a:pt x="10" y="1943"/>
                      <a:pt x="19" y="1806"/>
                    </a:cubicBezTo>
                    <a:cubicBezTo>
                      <a:pt x="28" y="1669"/>
                      <a:pt x="43" y="1548"/>
                      <a:pt x="58" y="1455"/>
                    </a:cubicBezTo>
                    <a:cubicBezTo>
                      <a:pt x="73" y="1362"/>
                      <a:pt x="94" y="1302"/>
                      <a:pt x="112" y="1248"/>
                    </a:cubicBezTo>
                    <a:cubicBezTo>
                      <a:pt x="130" y="1194"/>
                      <a:pt x="139" y="1195"/>
                      <a:pt x="166" y="1131"/>
                    </a:cubicBezTo>
                    <a:cubicBezTo>
                      <a:pt x="193" y="1067"/>
                      <a:pt x="254" y="939"/>
                      <a:pt x="271" y="864"/>
                    </a:cubicBezTo>
                    <a:cubicBezTo>
                      <a:pt x="288" y="789"/>
                      <a:pt x="276" y="733"/>
                      <a:pt x="271" y="678"/>
                    </a:cubicBezTo>
                    <a:cubicBezTo>
                      <a:pt x="266" y="623"/>
                      <a:pt x="248" y="577"/>
                      <a:pt x="238" y="531"/>
                    </a:cubicBezTo>
                    <a:cubicBezTo>
                      <a:pt x="228" y="485"/>
                      <a:pt x="227" y="463"/>
                      <a:pt x="211" y="399"/>
                    </a:cubicBezTo>
                    <a:cubicBezTo>
                      <a:pt x="195" y="335"/>
                      <a:pt x="158" y="209"/>
                      <a:pt x="142" y="146"/>
                    </a:cubicBezTo>
                    <a:cubicBezTo>
                      <a:pt x="126" y="83"/>
                      <a:pt x="112" y="36"/>
                      <a:pt x="112" y="18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372" name="Line 21"/>
              <p:cNvSpPr>
                <a:spLocks noChangeShapeType="1"/>
              </p:cNvSpPr>
              <p:nvPr/>
            </p:nvSpPr>
            <p:spPr bwMode="auto">
              <a:xfrm>
                <a:off x="3243" y="1434"/>
                <a:ext cx="771" cy="0"/>
              </a:xfrm>
              <a:prstGeom prst="line">
                <a:avLst/>
              </a:prstGeom>
              <a:noFill/>
              <a:ln w="28575">
                <a:solidFill>
                  <a:srgbClr val="96969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5368" name="Text Box 22"/>
            <p:cNvSpPr txBox="1">
              <a:spLocks noChangeArrowheads="1"/>
            </p:cNvSpPr>
            <p:nvPr/>
          </p:nvSpPr>
          <p:spPr bwMode="auto">
            <a:xfrm>
              <a:off x="4014" y="3203"/>
              <a:ext cx="13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hu-HU" altLang="hu-HU" sz="1200" b="1">
                  <a:solidFill>
                    <a:srgbClr val="000000"/>
                  </a:solidFill>
                </a:rPr>
                <a:t>lig. longitudinale post.</a:t>
              </a:r>
            </a:p>
          </p:txBody>
        </p:sp>
        <p:sp>
          <p:nvSpPr>
            <p:cNvPr id="15369" name="Line 23"/>
            <p:cNvSpPr>
              <a:spLocks noChangeShapeType="1"/>
            </p:cNvSpPr>
            <p:nvPr/>
          </p:nvSpPr>
          <p:spPr bwMode="auto">
            <a:xfrm flipH="1" flipV="1">
              <a:off x="2517" y="3158"/>
              <a:ext cx="1406" cy="13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5370" name="Line 24"/>
            <p:cNvSpPr>
              <a:spLocks noChangeShapeType="1"/>
            </p:cNvSpPr>
            <p:nvPr/>
          </p:nvSpPr>
          <p:spPr bwMode="auto">
            <a:xfrm>
              <a:off x="4077" y="3363"/>
              <a:ext cx="1044" cy="0"/>
            </a:xfrm>
            <a:prstGeom prst="line">
              <a:avLst/>
            </a:prstGeom>
            <a:noFill/>
            <a:ln w="2857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16370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1208644" y="844906"/>
            <a:ext cx="9989380" cy="5536167"/>
            <a:chOff x="1183705" y="928033"/>
            <a:chExt cx="9989380" cy="5536167"/>
          </a:xfrm>
        </p:grpSpPr>
        <p:grpSp>
          <p:nvGrpSpPr>
            <p:cNvPr id="2" name="Csoportba foglalás 1"/>
            <p:cNvGrpSpPr/>
            <p:nvPr/>
          </p:nvGrpSpPr>
          <p:grpSpPr>
            <a:xfrm>
              <a:off x="1183705" y="928033"/>
              <a:ext cx="9989380" cy="5536167"/>
              <a:chOff x="1842275" y="1138238"/>
              <a:chExt cx="8825725" cy="4889501"/>
            </a:xfrm>
          </p:grpSpPr>
          <p:pic>
            <p:nvPicPr>
              <p:cNvPr id="14338" name="Picture 2" descr="333"/>
              <p:cNvPicPr>
                <a:picLocks noChangeAspect="1" noChangeArrowheads="1"/>
              </p:cNvPicPr>
              <p:nvPr/>
            </p:nvPicPr>
            <p:blipFill>
              <a:blip r:embed="rId2">
                <a:lum bright="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275" y="1138238"/>
                <a:ext cx="8424863" cy="4451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39" name="Line 3"/>
              <p:cNvSpPr>
                <a:spLocks noChangeShapeType="1"/>
              </p:cNvSpPr>
              <p:nvPr/>
            </p:nvSpPr>
            <p:spPr bwMode="auto">
              <a:xfrm>
                <a:off x="9048750" y="4076700"/>
                <a:ext cx="0" cy="151288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4340" name="Text Box 4"/>
              <p:cNvSpPr txBox="1">
                <a:spLocks noChangeArrowheads="1"/>
              </p:cNvSpPr>
              <p:nvPr/>
            </p:nvSpPr>
            <p:spPr bwMode="auto">
              <a:xfrm>
                <a:off x="7932738" y="5661026"/>
                <a:ext cx="2735262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hu-HU" altLang="hu-HU" sz="1800" b="1"/>
                  <a:t>lig. longitudinale post.</a:t>
                </a:r>
              </a:p>
            </p:txBody>
          </p:sp>
          <p:sp>
            <p:nvSpPr>
              <p:cNvPr id="14343" name="Rectangle 7"/>
              <p:cNvSpPr>
                <a:spLocks noChangeArrowheads="1"/>
              </p:cNvSpPr>
              <p:nvPr/>
            </p:nvSpPr>
            <p:spPr bwMode="auto">
              <a:xfrm>
                <a:off x="8256589" y="3789364"/>
                <a:ext cx="1584325" cy="28733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3"/>
                  </a:buBlip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Font typeface="Wingdings" panose="05000000000000000000" pitchFamily="2" charset="2"/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hu-HU" altLang="hu-HU" sz="1800"/>
              </a:p>
            </p:txBody>
          </p:sp>
        </p:grpSp>
        <p:sp>
          <p:nvSpPr>
            <p:cNvPr id="14341" name="Oval 5"/>
            <p:cNvSpPr>
              <a:spLocks noChangeArrowheads="1"/>
            </p:cNvSpPr>
            <p:nvPr/>
          </p:nvSpPr>
          <p:spPr bwMode="auto">
            <a:xfrm>
              <a:off x="6167438" y="2565400"/>
              <a:ext cx="792162" cy="115093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14342" name="Text Box 6"/>
            <p:cNvSpPr txBox="1">
              <a:spLocks noChangeArrowheads="1"/>
            </p:cNvSpPr>
            <p:nvPr/>
          </p:nvSpPr>
          <p:spPr bwMode="auto">
            <a:xfrm>
              <a:off x="5951538" y="2276476"/>
              <a:ext cx="143986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hu-HU" altLang="hu-HU" sz="1800" b="1" dirty="0" err="1">
                  <a:solidFill>
                    <a:srgbClr val="000000"/>
                  </a:solidFill>
                </a:rPr>
                <a:t>dens</a:t>
              </a:r>
              <a:r>
                <a:rPr lang="hu-HU" altLang="hu-HU" sz="1800" b="1" dirty="0">
                  <a:solidFill>
                    <a:srgbClr val="000000"/>
                  </a:solidFill>
                </a:rPr>
                <a:t> </a:t>
              </a:r>
              <a:r>
                <a:rPr lang="hu-HU" altLang="hu-HU" sz="1800" b="1" dirty="0" err="1">
                  <a:solidFill>
                    <a:srgbClr val="000000"/>
                  </a:solidFill>
                </a:rPr>
                <a:t>axis</a:t>
              </a:r>
              <a:endParaRPr lang="hu-HU" altLang="hu-HU" sz="18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30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404851" y="499629"/>
            <a:ext cx="9803822" cy="5626850"/>
            <a:chOff x="1992313" y="333375"/>
            <a:chExt cx="8351836" cy="4820516"/>
          </a:xfrm>
        </p:grpSpPr>
        <p:pic>
          <p:nvPicPr>
            <p:cNvPr id="27650" name="Picture 4" descr="vertebr_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662" y="333375"/>
              <a:ext cx="8338487" cy="482051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651" name="Rectangle 5"/>
            <p:cNvSpPr>
              <a:spLocks noChangeArrowheads="1"/>
            </p:cNvSpPr>
            <p:nvPr/>
          </p:nvSpPr>
          <p:spPr bwMode="auto">
            <a:xfrm>
              <a:off x="1992313" y="2349501"/>
              <a:ext cx="1943100" cy="574675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</p:grpSp>
    </p:spTree>
    <p:extLst>
      <p:ext uri="{BB962C8B-B14F-4D97-AF65-F5344CB8AC3E}">
        <p14:creationId xmlns:p14="http://schemas.microsoft.com/office/powerpoint/2010/main" val="33916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682603" y="300124"/>
            <a:ext cx="89646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hu-HU" altLang="hu-HU" sz="2800" b="1" dirty="0" err="1">
                <a:solidFill>
                  <a:schemeClr val="tx2"/>
                </a:solidFill>
              </a:rPr>
              <a:t>articulationes</a:t>
            </a:r>
            <a:r>
              <a:rPr lang="hu-HU" altLang="hu-HU" sz="2800" b="1" dirty="0">
                <a:solidFill>
                  <a:schemeClr val="tx2"/>
                </a:solidFill>
              </a:rPr>
              <a:t> </a:t>
            </a:r>
            <a:r>
              <a:rPr lang="hu-HU" altLang="hu-HU" sz="2800" b="1" dirty="0" err="1" smtClean="0">
                <a:solidFill>
                  <a:schemeClr val="tx2"/>
                </a:solidFill>
              </a:rPr>
              <a:t>zygapophyseales</a:t>
            </a:r>
            <a:endParaRPr lang="hu-HU" altLang="hu-HU" sz="2800" dirty="0">
              <a:solidFill>
                <a:schemeClr val="tx2"/>
              </a:solidFill>
            </a:endParaRPr>
          </a:p>
        </p:txBody>
      </p:sp>
      <p:pic>
        <p:nvPicPr>
          <p:cNvPr id="33795" name="Picture 6" descr="CervicalSpine_Fig01_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03" y="1363287"/>
            <a:ext cx="9734574" cy="492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54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Gerinc10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1544" y="908720"/>
            <a:ext cx="4280204" cy="5040560"/>
          </a:xfrm>
          <a:prstGeom prst="rect">
            <a:avLst/>
          </a:prstGeom>
        </p:spPr>
      </p:pic>
      <p:pic>
        <p:nvPicPr>
          <p:cNvPr id="3" name="Kép 2" descr="Gerinc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16081" y="908720"/>
            <a:ext cx="3549043" cy="468052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306213" y="127086"/>
            <a:ext cx="4206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/>
              <a:t>Joints</a:t>
            </a:r>
            <a:r>
              <a:rPr lang="hu-HU" sz="2400" dirty="0"/>
              <a:t> </a:t>
            </a:r>
            <a:r>
              <a:rPr lang="hu-HU" sz="2400" dirty="0" err="1"/>
              <a:t>between</a:t>
            </a:r>
            <a:r>
              <a:rPr lang="hu-HU" sz="2400" dirty="0"/>
              <a:t> </a:t>
            </a:r>
            <a:r>
              <a:rPr lang="hu-HU" sz="2400" dirty="0" err="1"/>
              <a:t>vertebrae</a:t>
            </a:r>
            <a:endParaRPr lang="hu-HU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4439816" y="2492897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>
                <a:solidFill>
                  <a:srgbClr val="00B0F0"/>
                </a:solidFill>
              </a:rPr>
              <a:t>oblique</a:t>
            </a:r>
            <a:r>
              <a:rPr lang="hu-HU" sz="1400" b="1" dirty="0">
                <a:solidFill>
                  <a:srgbClr val="00B0F0"/>
                </a:solidFill>
              </a:rPr>
              <a:t> </a:t>
            </a:r>
            <a:r>
              <a:rPr lang="hu-HU" sz="1400" b="1" dirty="0" err="1">
                <a:solidFill>
                  <a:srgbClr val="00B0F0"/>
                </a:solidFill>
              </a:rPr>
              <a:t>plane</a:t>
            </a:r>
            <a:endParaRPr lang="hu-HU" sz="1400" b="1" dirty="0">
              <a:solidFill>
                <a:srgbClr val="00B0F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660193" y="4797153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>
                <a:solidFill>
                  <a:srgbClr val="00B0F0"/>
                </a:solidFill>
              </a:rPr>
              <a:t>coronal</a:t>
            </a:r>
            <a:r>
              <a:rPr lang="hu-HU" sz="1400" b="1" dirty="0">
                <a:solidFill>
                  <a:srgbClr val="00B0F0"/>
                </a:solidFill>
              </a:rPr>
              <a:t> </a:t>
            </a:r>
            <a:r>
              <a:rPr lang="hu-HU" sz="1400" b="1" dirty="0" err="1">
                <a:solidFill>
                  <a:srgbClr val="00B0F0"/>
                </a:solidFill>
              </a:rPr>
              <a:t>plane</a:t>
            </a:r>
            <a:endParaRPr lang="hu-HU" sz="1400" b="1" dirty="0">
              <a:solidFill>
                <a:srgbClr val="00B0F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832304" y="4942174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>
                <a:solidFill>
                  <a:srgbClr val="00B0F0"/>
                </a:solidFill>
              </a:rPr>
              <a:t>sagittal</a:t>
            </a:r>
            <a:r>
              <a:rPr lang="hu-HU" sz="1400" b="1" dirty="0">
                <a:solidFill>
                  <a:srgbClr val="00B0F0"/>
                </a:solidFill>
              </a:rPr>
              <a:t> </a:t>
            </a:r>
            <a:r>
              <a:rPr lang="hu-HU" sz="1400" b="1" dirty="0" err="1">
                <a:solidFill>
                  <a:srgbClr val="00B0F0"/>
                </a:solidFill>
              </a:rPr>
              <a:t>plane</a:t>
            </a:r>
            <a:endParaRPr lang="hu-HU" sz="1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5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vertebr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6" y="425450"/>
            <a:ext cx="8640763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Oval 6"/>
          <p:cNvSpPr>
            <a:spLocks noChangeArrowheads="1"/>
          </p:cNvSpPr>
          <p:nvPr/>
        </p:nvSpPr>
        <p:spPr bwMode="auto">
          <a:xfrm>
            <a:off x="2084388" y="1946276"/>
            <a:ext cx="457200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sp>
        <p:nvSpPr>
          <p:cNvPr id="34820" name="Oval 12"/>
          <p:cNvSpPr>
            <a:spLocks noChangeArrowheads="1"/>
          </p:cNvSpPr>
          <p:nvPr/>
        </p:nvSpPr>
        <p:spPr bwMode="auto">
          <a:xfrm>
            <a:off x="3719513" y="1916114"/>
            <a:ext cx="457200" cy="3587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sp>
        <p:nvSpPr>
          <p:cNvPr id="34821" name="Line 13"/>
          <p:cNvSpPr>
            <a:spLocks noChangeShapeType="1"/>
          </p:cNvSpPr>
          <p:nvPr/>
        </p:nvSpPr>
        <p:spPr bwMode="auto">
          <a:xfrm flipH="1">
            <a:off x="3109913" y="5373689"/>
            <a:ext cx="393700" cy="338137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4822" name="Line 14"/>
          <p:cNvSpPr>
            <a:spLocks noChangeShapeType="1"/>
          </p:cNvSpPr>
          <p:nvPr/>
        </p:nvSpPr>
        <p:spPr bwMode="auto">
          <a:xfrm flipH="1">
            <a:off x="3071813" y="4724400"/>
            <a:ext cx="393700" cy="338138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4823" name="Line 15"/>
          <p:cNvSpPr>
            <a:spLocks noChangeShapeType="1"/>
          </p:cNvSpPr>
          <p:nvPr/>
        </p:nvSpPr>
        <p:spPr bwMode="auto">
          <a:xfrm flipH="1" flipV="1">
            <a:off x="4978401" y="2611438"/>
            <a:ext cx="396875" cy="169862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4824" name="Line 16"/>
          <p:cNvSpPr>
            <a:spLocks noChangeShapeType="1"/>
          </p:cNvSpPr>
          <p:nvPr/>
        </p:nvSpPr>
        <p:spPr bwMode="auto">
          <a:xfrm flipV="1">
            <a:off x="6070601" y="2540000"/>
            <a:ext cx="360363" cy="215900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4825" name="Line 17"/>
          <p:cNvSpPr>
            <a:spLocks noChangeShapeType="1"/>
          </p:cNvSpPr>
          <p:nvPr/>
        </p:nvSpPr>
        <p:spPr bwMode="auto">
          <a:xfrm flipV="1">
            <a:off x="5659439" y="4137026"/>
            <a:ext cx="174625" cy="487363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4826" name="Line 18"/>
          <p:cNvSpPr>
            <a:spLocks noChangeShapeType="1"/>
          </p:cNvSpPr>
          <p:nvPr/>
        </p:nvSpPr>
        <p:spPr bwMode="auto">
          <a:xfrm flipV="1">
            <a:off x="5473701" y="5084763"/>
            <a:ext cx="174625" cy="487362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4827" name="Line 19"/>
          <p:cNvSpPr>
            <a:spLocks noChangeShapeType="1"/>
          </p:cNvSpPr>
          <p:nvPr/>
        </p:nvSpPr>
        <p:spPr bwMode="auto">
          <a:xfrm flipV="1">
            <a:off x="7951788" y="2451100"/>
            <a:ext cx="355600" cy="431800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4828" name="Line 20"/>
          <p:cNvSpPr>
            <a:spLocks noChangeShapeType="1"/>
          </p:cNvSpPr>
          <p:nvPr/>
        </p:nvSpPr>
        <p:spPr bwMode="auto">
          <a:xfrm flipH="1" flipV="1">
            <a:off x="9158288" y="2425700"/>
            <a:ext cx="419100" cy="381000"/>
          </a:xfrm>
          <a:prstGeom prst="lin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4829" name="Oval 21"/>
          <p:cNvSpPr>
            <a:spLocks noChangeArrowheads="1"/>
          </p:cNvSpPr>
          <p:nvPr/>
        </p:nvSpPr>
        <p:spPr bwMode="auto">
          <a:xfrm rot="16200000">
            <a:off x="8397876" y="5522913"/>
            <a:ext cx="457200" cy="263525"/>
          </a:xfrm>
          <a:prstGeom prst="ellipse">
            <a:avLst/>
          </a:prstGeom>
          <a:solidFill>
            <a:schemeClr val="accent1">
              <a:alpha val="32941"/>
            </a:schemeClr>
          </a:solidFill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  <p:sp>
        <p:nvSpPr>
          <p:cNvPr id="34830" name="Oval 22"/>
          <p:cNvSpPr>
            <a:spLocks noChangeArrowheads="1"/>
          </p:cNvSpPr>
          <p:nvPr/>
        </p:nvSpPr>
        <p:spPr bwMode="auto">
          <a:xfrm rot="16200000">
            <a:off x="8207376" y="4198938"/>
            <a:ext cx="457200" cy="358775"/>
          </a:xfrm>
          <a:prstGeom prst="ellipse">
            <a:avLst/>
          </a:prstGeom>
          <a:solidFill>
            <a:schemeClr val="accent1">
              <a:alpha val="32941"/>
            </a:schemeClr>
          </a:solidFill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</p:spTree>
    <p:extLst>
      <p:ext uri="{BB962C8B-B14F-4D97-AF65-F5344CB8AC3E}">
        <p14:creationId xmlns:p14="http://schemas.microsoft.com/office/powerpoint/2010/main" val="264148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Gerinc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0876" y="177874"/>
            <a:ext cx="6047931" cy="6389435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26299" y="297523"/>
            <a:ext cx="2633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err="1"/>
              <a:t>Intervertebral</a:t>
            </a:r>
            <a:r>
              <a:rPr lang="hu-HU" sz="2800" dirty="0"/>
              <a:t> </a:t>
            </a:r>
            <a:r>
              <a:rPr lang="hu-HU" sz="2800" dirty="0" err="1"/>
              <a:t>foramen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02519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atloc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4" y="354014"/>
            <a:ext cx="1831975" cy="15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79" name="Picture 3" descr="fej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866776"/>
            <a:ext cx="1703388" cy="14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0" name="Picture 4" descr="fej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4" y="2408238"/>
            <a:ext cx="2630487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1" name="Picture 5" descr="fej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1" y="85725"/>
            <a:ext cx="2994025" cy="466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2" name="Picture 6" descr="fej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4" y="2462213"/>
            <a:ext cx="252253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3" name="Picture 7" descr="fej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13" y="4976813"/>
            <a:ext cx="2030412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4" name="Picture 8" descr="fej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6" y="4881564"/>
            <a:ext cx="2212975" cy="17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5" name="Picture 9" descr="fej0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1" y="4837114"/>
            <a:ext cx="2212975" cy="19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6" name="Text Box 10"/>
          <p:cNvSpPr txBox="1">
            <a:spLocks noChangeArrowheads="1"/>
          </p:cNvSpPr>
          <p:nvPr/>
        </p:nvSpPr>
        <p:spPr bwMode="auto">
          <a:xfrm>
            <a:off x="9383714" y="4338638"/>
            <a:ext cx="12414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/>
              <a:t>(C1-C7)</a:t>
            </a:r>
            <a:endParaRPr lang="hu-HU" altLang="hu-HU"/>
          </a:p>
        </p:txBody>
      </p:sp>
      <p:sp>
        <p:nvSpPr>
          <p:cNvPr id="101387" name="Text Box 11"/>
          <p:cNvSpPr txBox="1">
            <a:spLocks noChangeArrowheads="1"/>
          </p:cNvSpPr>
          <p:nvPr/>
        </p:nvSpPr>
        <p:spPr bwMode="auto">
          <a:xfrm>
            <a:off x="3689351" y="1767463"/>
            <a:ext cx="35972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 dirty="0"/>
              <a:t>1, </a:t>
            </a:r>
            <a:r>
              <a:rPr lang="hu-HU" altLang="hu-HU" b="1" dirty="0" err="1"/>
              <a:t>Articulatio</a:t>
            </a:r>
            <a:r>
              <a:rPr lang="hu-HU" altLang="hu-HU" b="1" dirty="0"/>
              <a:t> </a:t>
            </a:r>
            <a:r>
              <a:rPr lang="hu-HU" altLang="hu-HU" b="1" dirty="0" err="1"/>
              <a:t>atlantooccipitalis</a:t>
            </a:r>
            <a:r>
              <a:rPr lang="hu-HU" altLang="hu-HU" b="1" dirty="0"/>
              <a:t> (</a:t>
            </a:r>
            <a:r>
              <a:rPr lang="hu-HU" altLang="hu-HU" b="1" dirty="0" err="1" smtClean="0"/>
              <a:t>Os</a:t>
            </a:r>
            <a:r>
              <a:rPr lang="hu-HU" altLang="hu-HU" b="1" dirty="0" smtClean="0"/>
              <a:t> occipitale-C1</a:t>
            </a:r>
            <a:r>
              <a:rPr lang="hu-HU" altLang="hu-HU" b="1" dirty="0"/>
              <a:t>)</a:t>
            </a:r>
            <a:endParaRPr lang="hu-HU" altLang="hu-HU" dirty="0"/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3841751" y="3937001"/>
            <a:ext cx="31480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/>
              <a:t>2, Articulatio atlantoaxialis (C1-C2)</a:t>
            </a:r>
            <a:endParaRPr lang="hu-HU" altLang="hu-HU"/>
          </a:p>
        </p:txBody>
      </p:sp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377032" y="137895"/>
            <a:ext cx="26717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3600" dirty="0" err="1" smtClean="0"/>
              <a:t>Kopfgelenke</a:t>
            </a:r>
            <a:r>
              <a:rPr lang="hu-HU" altLang="hu-HU" sz="3600" dirty="0" smtClean="0"/>
              <a:t> </a:t>
            </a:r>
            <a:endParaRPr lang="hu-HU" altLang="hu-HU" dirty="0"/>
          </a:p>
        </p:txBody>
      </p:sp>
      <p:sp>
        <p:nvSpPr>
          <p:cNvPr id="101390" name="Text Box 14"/>
          <p:cNvSpPr txBox="1">
            <a:spLocks noChangeArrowheads="1"/>
          </p:cNvSpPr>
          <p:nvPr/>
        </p:nvSpPr>
        <p:spPr bwMode="auto">
          <a:xfrm>
            <a:off x="3795713" y="881063"/>
            <a:ext cx="152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 i="1"/>
              <a:t>os occipitale</a:t>
            </a:r>
            <a:endParaRPr lang="hu-HU" altLang="hu-HU"/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3797300" y="3571876"/>
            <a:ext cx="762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 i="1"/>
              <a:t>atlas</a:t>
            </a:r>
            <a:endParaRPr lang="hu-HU" altLang="hu-HU"/>
          </a:p>
        </p:txBody>
      </p:sp>
      <p:sp>
        <p:nvSpPr>
          <p:cNvPr id="101392" name="Text Box 16"/>
          <p:cNvSpPr txBox="1">
            <a:spLocks noChangeArrowheads="1"/>
          </p:cNvSpPr>
          <p:nvPr/>
        </p:nvSpPr>
        <p:spPr bwMode="auto">
          <a:xfrm>
            <a:off x="3832225" y="4740276"/>
            <a:ext cx="609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 i="1"/>
              <a:t>axis</a:t>
            </a:r>
            <a:endParaRPr lang="hu-HU" altLang="hu-HU"/>
          </a:p>
        </p:txBody>
      </p:sp>
      <p:pic>
        <p:nvPicPr>
          <p:cNvPr id="101393" name="Picture 17" descr="atlax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5064125"/>
            <a:ext cx="205740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94" name="Line 18"/>
          <p:cNvSpPr>
            <a:spLocks noChangeShapeType="1"/>
          </p:cNvSpPr>
          <p:nvPr/>
        </p:nvSpPr>
        <p:spPr bwMode="auto">
          <a:xfrm flipH="1">
            <a:off x="2762251" y="3986213"/>
            <a:ext cx="53975" cy="912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01395" name="Line 19"/>
          <p:cNvSpPr>
            <a:spLocks noChangeShapeType="1"/>
          </p:cNvSpPr>
          <p:nvPr/>
        </p:nvSpPr>
        <p:spPr bwMode="auto">
          <a:xfrm>
            <a:off x="3783013" y="5062539"/>
            <a:ext cx="0" cy="1590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1256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Gerinc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7608" y="620688"/>
            <a:ext cx="3962680" cy="5523216"/>
          </a:xfrm>
          <a:prstGeom prst="rect">
            <a:avLst/>
          </a:prstGeom>
        </p:spPr>
      </p:pic>
      <p:pic>
        <p:nvPicPr>
          <p:cNvPr id="3" name="Kép 2" descr="Gerinc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8088" y="383444"/>
            <a:ext cx="3024337" cy="6430596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1919536" y="47667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Vertebrae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142454" y="292524"/>
            <a:ext cx="34912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Curvatures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vertebral</a:t>
            </a:r>
            <a:r>
              <a:rPr lang="hu-HU" dirty="0"/>
              <a:t> </a:t>
            </a:r>
            <a:r>
              <a:rPr lang="hu-HU" dirty="0" err="1"/>
              <a:t>column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9192344" y="2492897"/>
            <a:ext cx="902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/>
              <a:t>kyphosis</a:t>
            </a:r>
            <a:endParaRPr lang="hu-HU" sz="1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9046295" y="3717033"/>
            <a:ext cx="902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/>
              <a:t>kyphosis</a:t>
            </a:r>
            <a:endParaRPr lang="hu-HU" sz="1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9251028" y="1782688"/>
            <a:ext cx="902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/>
              <a:t>lordosis</a:t>
            </a:r>
            <a:endParaRPr lang="hu-HU" sz="14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9643365" y="3074520"/>
            <a:ext cx="902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/>
              <a:t>lordosis</a:t>
            </a:r>
            <a:endParaRPr lang="hu-HU" sz="1400" dirty="0"/>
          </a:p>
        </p:txBody>
      </p:sp>
      <p:sp>
        <p:nvSpPr>
          <p:cNvPr id="10" name="Szabadkézi sokszög 9"/>
          <p:cNvSpPr/>
          <p:nvPr/>
        </p:nvSpPr>
        <p:spPr>
          <a:xfrm>
            <a:off x="8455453" y="5687461"/>
            <a:ext cx="1451642" cy="306728"/>
          </a:xfrm>
          <a:custGeom>
            <a:avLst/>
            <a:gdLst>
              <a:gd name="connsiteX0" fmla="*/ 4368 w 1451642"/>
              <a:gd name="connsiteY0" fmla="*/ 90769 h 306728"/>
              <a:gd name="connsiteX1" fmla="*/ 53007 w 1451642"/>
              <a:gd name="connsiteY1" fmla="*/ 158862 h 306728"/>
              <a:gd name="connsiteX2" fmla="*/ 53007 w 1451642"/>
              <a:gd name="connsiteY2" fmla="*/ 168590 h 306728"/>
              <a:gd name="connsiteX3" fmla="*/ 111373 w 1451642"/>
              <a:gd name="connsiteY3" fmla="*/ 285322 h 306728"/>
              <a:gd name="connsiteX4" fmla="*/ 335109 w 1451642"/>
              <a:gd name="connsiteY4" fmla="*/ 285322 h 306728"/>
              <a:gd name="connsiteX5" fmla="*/ 558845 w 1451642"/>
              <a:gd name="connsiteY5" fmla="*/ 275594 h 306728"/>
              <a:gd name="connsiteX6" fmla="*/ 782581 w 1451642"/>
              <a:gd name="connsiteY6" fmla="*/ 295050 h 306728"/>
              <a:gd name="connsiteX7" fmla="*/ 986862 w 1451642"/>
              <a:gd name="connsiteY7" fmla="*/ 304777 h 306728"/>
              <a:gd name="connsiteX8" fmla="*/ 1210598 w 1451642"/>
              <a:gd name="connsiteY8" fmla="*/ 256139 h 306728"/>
              <a:gd name="connsiteX9" fmla="*/ 1327330 w 1451642"/>
              <a:gd name="connsiteY9" fmla="*/ 256139 h 306728"/>
              <a:gd name="connsiteX10" fmla="*/ 1414879 w 1451642"/>
              <a:gd name="connsiteY10" fmla="*/ 246411 h 306728"/>
              <a:gd name="connsiteX11" fmla="*/ 1424607 w 1451642"/>
              <a:gd name="connsiteY11" fmla="*/ 12948 h 306728"/>
              <a:gd name="connsiteX12" fmla="*/ 1064683 w 1451642"/>
              <a:gd name="connsiteY12" fmla="*/ 32403 h 306728"/>
              <a:gd name="connsiteX13" fmla="*/ 821492 w 1451642"/>
              <a:gd name="connsiteY13" fmla="*/ 51858 h 306728"/>
              <a:gd name="connsiteX14" fmla="*/ 490751 w 1451642"/>
              <a:gd name="connsiteY14" fmla="*/ 100496 h 306728"/>
              <a:gd name="connsiteX15" fmla="*/ 344836 w 1451642"/>
              <a:gd name="connsiteY15" fmla="*/ 100496 h 306728"/>
              <a:gd name="connsiteX16" fmla="*/ 179466 w 1451642"/>
              <a:gd name="connsiteY16" fmla="*/ 61586 h 306728"/>
              <a:gd name="connsiteX17" fmla="*/ 4368 w 1451642"/>
              <a:gd name="connsiteY17" fmla="*/ 90769 h 306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51642" h="306728">
                <a:moveTo>
                  <a:pt x="4368" y="90769"/>
                </a:moveTo>
                <a:cubicBezTo>
                  <a:pt x="-16709" y="106982"/>
                  <a:pt x="44901" y="145892"/>
                  <a:pt x="53007" y="158862"/>
                </a:cubicBezTo>
                <a:cubicBezTo>
                  <a:pt x="61113" y="171832"/>
                  <a:pt x="43279" y="147514"/>
                  <a:pt x="53007" y="168590"/>
                </a:cubicBezTo>
                <a:cubicBezTo>
                  <a:pt x="62735" y="189666"/>
                  <a:pt x="64356" y="265867"/>
                  <a:pt x="111373" y="285322"/>
                </a:cubicBezTo>
                <a:cubicBezTo>
                  <a:pt x="158390" y="304777"/>
                  <a:pt x="260530" y="286943"/>
                  <a:pt x="335109" y="285322"/>
                </a:cubicBezTo>
                <a:cubicBezTo>
                  <a:pt x="409688" y="283701"/>
                  <a:pt x="484266" y="273973"/>
                  <a:pt x="558845" y="275594"/>
                </a:cubicBezTo>
                <a:cubicBezTo>
                  <a:pt x="633424" y="277215"/>
                  <a:pt x="711245" y="290186"/>
                  <a:pt x="782581" y="295050"/>
                </a:cubicBezTo>
                <a:cubicBezTo>
                  <a:pt x="853917" y="299914"/>
                  <a:pt x="915526" y="311262"/>
                  <a:pt x="986862" y="304777"/>
                </a:cubicBezTo>
                <a:cubicBezTo>
                  <a:pt x="1058198" y="298292"/>
                  <a:pt x="1153853" y="264245"/>
                  <a:pt x="1210598" y="256139"/>
                </a:cubicBezTo>
                <a:cubicBezTo>
                  <a:pt x="1267343" y="248033"/>
                  <a:pt x="1293283" y="257760"/>
                  <a:pt x="1327330" y="256139"/>
                </a:cubicBezTo>
                <a:cubicBezTo>
                  <a:pt x="1361377" y="254518"/>
                  <a:pt x="1398666" y="286943"/>
                  <a:pt x="1414879" y="246411"/>
                </a:cubicBezTo>
                <a:cubicBezTo>
                  <a:pt x="1431092" y="205879"/>
                  <a:pt x="1482973" y="48616"/>
                  <a:pt x="1424607" y="12948"/>
                </a:cubicBezTo>
                <a:cubicBezTo>
                  <a:pt x="1366241" y="-22720"/>
                  <a:pt x="1165202" y="25918"/>
                  <a:pt x="1064683" y="32403"/>
                </a:cubicBezTo>
                <a:cubicBezTo>
                  <a:pt x="964164" y="38888"/>
                  <a:pt x="917147" y="40509"/>
                  <a:pt x="821492" y="51858"/>
                </a:cubicBezTo>
                <a:cubicBezTo>
                  <a:pt x="725837" y="63207"/>
                  <a:pt x="570194" y="92390"/>
                  <a:pt x="490751" y="100496"/>
                </a:cubicBezTo>
                <a:cubicBezTo>
                  <a:pt x="411308" y="108602"/>
                  <a:pt x="396717" y="106981"/>
                  <a:pt x="344836" y="100496"/>
                </a:cubicBezTo>
                <a:cubicBezTo>
                  <a:pt x="292955" y="94011"/>
                  <a:pt x="231347" y="68071"/>
                  <a:pt x="179466" y="61586"/>
                </a:cubicBezTo>
                <a:cubicBezTo>
                  <a:pt x="127585" y="55101"/>
                  <a:pt x="25445" y="74556"/>
                  <a:pt x="4368" y="90769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Egyenes összekötő 11"/>
          <p:cNvCxnSpPr/>
          <p:nvPr/>
        </p:nvCxnSpPr>
        <p:spPr>
          <a:xfrm>
            <a:off x="8904312" y="4902741"/>
            <a:ext cx="0" cy="9380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abadkézi sokszög 20"/>
          <p:cNvSpPr/>
          <p:nvPr/>
        </p:nvSpPr>
        <p:spPr>
          <a:xfrm>
            <a:off x="9274751" y="4922197"/>
            <a:ext cx="145083" cy="788251"/>
          </a:xfrm>
          <a:custGeom>
            <a:avLst/>
            <a:gdLst>
              <a:gd name="connsiteX0" fmla="*/ 50833 w 145083"/>
              <a:gd name="connsiteY0" fmla="*/ 0 h 788251"/>
              <a:gd name="connsiteX1" fmla="*/ 50833 w 145083"/>
              <a:gd name="connsiteY1" fmla="*/ 107004 h 788251"/>
              <a:gd name="connsiteX2" fmla="*/ 80016 w 145083"/>
              <a:gd name="connsiteY2" fmla="*/ 145915 h 788251"/>
              <a:gd name="connsiteX3" fmla="*/ 138382 w 145083"/>
              <a:gd name="connsiteY3" fmla="*/ 243191 h 788251"/>
              <a:gd name="connsiteX4" fmla="*/ 138382 w 145083"/>
              <a:gd name="connsiteY4" fmla="*/ 311285 h 788251"/>
              <a:gd name="connsiteX5" fmla="*/ 89744 w 145083"/>
              <a:gd name="connsiteY5" fmla="*/ 359923 h 788251"/>
              <a:gd name="connsiteX6" fmla="*/ 11922 w 145083"/>
              <a:gd name="connsiteY6" fmla="*/ 437744 h 788251"/>
              <a:gd name="connsiteX7" fmla="*/ 2195 w 145083"/>
              <a:gd name="connsiteY7" fmla="*/ 505838 h 788251"/>
              <a:gd name="connsiteX8" fmla="*/ 31378 w 145083"/>
              <a:gd name="connsiteY8" fmla="*/ 573932 h 788251"/>
              <a:gd name="connsiteX9" fmla="*/ 70288 w 145083"/>
              <a:gd name="connsiteY9" fmla="*/ 603115 h 788251"/>
              <a:gd name="connsiteX10" fmla="*/ 118927 w 145083"/>
              <a:gd name="connsiteY10" fmla="*/ 622570 h 788251"/>
              <a:gd name="connsiteX11" fmla="*/ 128654 w 145083"/>
              <a:gd name="connsiteY11" fmla="*/ 661481 h 788251"/>
              <a:gd name="connsiteX12" fmla="*/ 128654 w 145083"/>
              <a:gd name="connsiteY12" fmla="*/ 768485 h 788251"/>
              <a:gd name="connsiteX13" fmla="*/ 118927 w 145083"/>
              <a:gd name="connsiteY13" fmla="*/ 787940 h 788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5083" h="788251">
                <a:moveTo>
                  <a:pt x="50833" y="0"/>
                </a:moveTo>
                <a:cubicBezTo>
                  <a:pt x="48401" y="41342"/>
                  <a:pt x="45969" y="82685"/>
                  <a:pt x="50833" y="107004"/>
                </a:cubicBezTo>
                <a:cubicBezTo>
                  <a:pt x="55697" y="131323"/>
                  <a:pt x="65424" y="123217"/>
                  <a:pt x="80016" y="145915"/>
                </a:cubicBezTo>
                <a:cubicBezTo>
                  <a:pt x="94608" y="168613"/>
                  <a:pt x="128654" y="215629"/>
                  <a:pt x="138382" y="243191"/>
                </a:cubicBezTo>
                <a:cubicBezTo>
                  <a:pt x="148110" y="270753"/>
                  <a:pt x="146488" y="291830"/>
                  <a:pt x="138382" y="311285"/>
                </a:cubicBezTo>
                <a:cubicBezTo>
                  <a:pt x="130276" y="330740"/>
                  <a:pt x="89744" y="359923"/>
                  <a:pt x="89744" y="359923"/>
                </a:cubicBezTo>
                <a:cubicBezTo>
                  <a:pt x="68667" y="380999"/>
                  <a:pt x="26513" y="413425"/>
                  <a:pt x="11922" y="437744"/>
                </a:cubicBezTo>
                <a:cubicBezTo>
                  <a:pt x="-2670" y="462063"/>
                  <a:pt x="-1048" y="483140"/>
                  <a:pt x="2195" y="505838"/>
                </a:cubicBezTo>
                <a:cubicBezTo>
                  <a:pt x="5438" y="528536"/>
                  <a:pt x="20029" y="557719"/>
                  <a:pt x="31378" y="573932"/>
                </a:cubicBezTo>
                <a:cubicBezTo>
                  <a:pt x="42727" y="590145"/>
                  <a:pt x="55696" y="595009"/>
                  <a:pt x="70288" y="603115"/>
                </a:cubicBezTo>
                <a:cubicBezTo>
                  <a:pt x="84880" y="611221"/>
                  <a:pt x="109199" y="612842"/>
                  <a:pt x="118927" y="622570"/>
                </a:cubicBezTo>
                <a:cubicBezTo>
                  <a:pt x="128655" y="632298"/>
                  <a:pt x="127033" y="637162"/>
                  <a:pt x="128654" y="661481"/>
                </a:cubicBezTo>
                <a:cubicBezTo>
                  <a:pt x="130275" y="685800"/>
                  <a:pt x="130275" y="747409"/>
                  <a:pt x="128654" y="768485"/>
                </a:cubicBezTo>
                <a:cubicBezTo>
                  <a:pt x="127033" y="789561"/>
                  <a:pt x="122980" y="788750"/>
                  <a:pt x="118927" y="78794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558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4084" y="231747"/>
            <a:ext cx="10750032" cy="246157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hu-HU" altLang="hu-HU" sz="6600" dirty="0" smtClean="0"/>
              <a:t>art. </a:t>
            </a:r>
            <a:r>
              <a:rPr lang="hu-HU" altLang="hu-HU" sz="6600" dirty="0" err="1" smtClean="0"/>
              <a:t>atlanto-occipitalis</a:t>
            </a:r>
            <a:endParaRPr lang="hu-HU" altLang="hu-HU" sz="6600" dirty="0" smtClean="0"/>
          </a:p>
        </p:txBody>
      </p:sp>
      <p:pic>
        <p:nvPicPr>
          <p:cNvPr id="5" name="Picture 4" descr="qq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76" y="1321666"/>
            <a:ext cx="4560887" cy="5472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Kép1 máso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41" y="3869806"/>
            <a:ext cx="6435725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53041" y="3174083"/>
            <a:ext cx="3483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b="1" dirty="0"/>
              <a:t>art. </a:t>
            </a:r>
            <a:r>
              <a:rPr lang="hu-HU" altLang="hu-HU" b="1" dirty="0" err="1"/>
              <a:t>elipsoidea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7106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2135188" y="333375"/>
            <a:ext cx="82296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hu-HU" altLang="hu-HU" sz="3600" dirty="0"/>
              <a:t>art. </a:t>
            </a:r>
            <a:r>
              <a:rPr lang="hu-HU" altLang="hu-HU" sz="3600" dirty="0" err="1"/>
              <a:t>atlantoaxialis</a:t>
            </a:r>
            <a:endParaRPr lang="en-GB" altLang="hu-HU" sz="3600" dirty="0"/>
          </a:p>
          <a:p>
            <a:pPr eaLnBrk="1" hangingPunct="1">
              <a:defRPr/>
            </a:pPr>
            <a:endParaRPr lang="hu-HU" altLang="hu-HU" sz="3600" b="1" dirty="0"/>
          </a:p>
        </p:txBody>
      </p:sp>
      <p:pic>
        <p:nvPicPr>
          <p:cNvPr id="8195" name="Picture 3" descr="facet_j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916113"/>
            <a:ext cx="4679950" cy="4254500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6" name="Group 4"/>
          <p:cNvGrpSpPr>
            <a:grpSpLocks/>
          </p:cNvGrpSpPr>
          <p:nvPr/>
        </p:nvGrpSpPr>
        <p:grpSpPr bwMode="auto">
          <a:xfrm>
            <a:off x="2278063" y="2060576"/>
            <a:ext cx="3168650" cy="1800225"/>
            <a:chOff x="475" y="1298"/>
            <a:chExt cx="1996" cy="1134"/>
          </a:xfrm>
        </p:grpSpPr>
        <p:sp>
          <p:nvSpPr>
            <p:cNvPr id="8198" name="Rectangle 5"/>
            <p:cNvSpPr>
              <a:spLocks noChangeArrowheads="1"/>
            </p:cNvSpPr>
            <p:nvPr/>
          </p:nvSpPr>
          <p:spPr bwMode="auto">
            <a:xfrm>
              <a:off x="475" y="2069"/>
              <a:ext cx="771" cy="36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8199" name="Rectangle 6"/>
            <p:cNvSpPr>
              <a:spLocks noChangeArrowheads="1"/>
            </p:cNvSpPr>
            <p:nvPr/>
          </p:nvSpPr>
          <p:spPr bwMode="auto">
            <a:xfrm>
              <a:off x="1700" y="2069"/>
              <a:ext cx="771" cy="36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  <p:sp>
          <p:nvSpPr>
            <p:cNvPr id="8200" name="Oval 7"/>
            <p:cNvSpPr>
              <a:spLocks noChangeArrowheads="1"/>
            </p:cNvSpPr>
            <p:nvPr/>
          </p:nvSpPr>
          <p:spPr bwMode="auto">
            <a:xfrm>
              <a:off x="1246" y="1298"/>
              <a:ext cx="499" cy="77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</p:grpSp>
      <p:sp>
        <p:nvSpPr>
          <p:cNvPr id="192520" name="Rectangle 8"/>
          <p:cNvSpPr>
            <a:spLocks noChangeArrowheads="1"/>
          </p:cNvSpPr>
          <p:nvPr/>
        </p:nvSpPr>
        <p:spPr bwMode="auto">
          <a:xfrm>
            <a:off x="6600825" y="2997200"/>
            <a:ext cx="381635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altLang="hu-HU" sz="24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  <a:r>
              <a:rPr lang="hu-HU" altLang="hu-HU" sz="24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  </a:t>
            </a:r>
            <a:r>
              <a:rPr lang="hu-HU" altLang="hu-HU" sz="24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facies</a:t>
            </a:r>
            <a:r>
              <a:rPr lang="hu-HU" altLang="hu-HU" sz="24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art. </a:t>
            </a:r>
            <a:r>
              <a:rPr lang="hu-HU" altLang="hu-HU" sz="24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inf</a:t>
            </a:r>
            <a:r>
              <a:rPr lang="hu-HU" altLang="hu-HU" sz="24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 </a:t>
            </a:r>
            <a:r>
              <a:rPr lang="hu-HU" altLang="hu-HU" sz="24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atlantis</a:t>
            </a:r>
            <a:r>
              <a:rPr lang="hu-HU" altLang="hu-HU" sz="24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-</a:t>
            </a:r>
          </a:p>
          <a:p>
            <a:pPr eaLnBrk="1" hangingPunct="1">
              <a:defRPr/>
            </a:pPr>
            <a:r>
              <a:rPr lang="hu-HU" altLang="hu-HU" sz="24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</a:t>
            </a:r>
            <a:r>
              <a:rPr lang="hu-HU" altLang="hu-HU" sz="24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facies</a:t>
            </a:r>
            <a:r>
              <a:rPr lang="hu-HU" altLang="hu-HU" sz="24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art. </a:t>
            </a:r>
            <a:r>
              <a:rPr lang="hu-HU" altLang="hu-HU" sz="24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sup</a:t>
            </a:r>
            <a:r>
              <a:rPr lang="hu-HU" altLang="hu-HU" sz="24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 </a:t>
            </a:r>
            <a:r>
              <a:rPr lang="hu-HU" altLang="hu-HU" sz="24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axis</a:t>
            </a:r>
            <a:endParaRPr lang="hu-HU" altLang="hu-HU" sz="2400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endParaRPr lang="hu-HU" altLang="hu-HU" sz="2400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hu-HU" altLang="hu-HU" sz="24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2.  </a:t>
            </a:r>
            <a:r>
              <a:rPr lang="hu-HU" altLang="hu-HU" sz="2400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dens</a:t>
            </a:r>
            <a:r>
              <a:rPr lang="hu-HU" altLang="hu-HU" sz="24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hu-HU" altLang="hu-HU" sz="2400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axis</a:t>
            </a:r>
            <a:r>
              <a:rPr lang="hu-HU" altLang="hu-HU" sz="24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hu-HU" altLang="hu-HU" sz="2400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facies</a:t>
            </a:r>
            <a:r>
              <a:rPr lang="hu-HU" altLang="hu-HU" sz="24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art. </a:t>
            </a:r>
            <a:r>
              <a:rPr lang="hu-HU" altLang="hu-HU" sz="24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</a:t>
            </a:r>
            <a:r>
              <a:rPr lang="hu-HU" altLang="hu-HU" sz="2400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tlantis</a:t>
            </a:r>
            <a:r>
              <a:rPr lang="hu-HU" altLang="hu-HU" sz="24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+ </a:t>
            </a:r>
            <a:r>
              <a:rPr lang="hu-HU" altLang="hu-HU" sz="2400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lig</a:t>
            </a:r>
            <a:r>
              <a:rPr lang="hu-HU" altLang="hu-HU" sz="24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 </a:t>
            </a:r>
            <a:r>
              <a:rPr lang="hu-HU" altLang="hu-HU" sz="24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hu-HU" altLang="hu-HU" sz="2400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rans</a:t>
            </a:r>
            <a:r>
              <a:rPr lang="hu-HU" altLang="hu-HU" sz="24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 </a:t>
            </a:r>
            <a:r>
              <a:rPr lang="hu-HU" altLang="hu-HU" sz="2400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atlantis</a:t>
            </a:r>
            <a:endParaRPr lang="hu-HU" altLang="hu-HU" sz="2400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98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47851" y="188913"/>
            <a:ext cx="8374063" cy="1079500"/>
          </a:xfrm>
        </p:spPr>
        <p:txBody>
          <a:bodyPr/>
          <a:lstStyle/>
          <a:p>
            <a:pPr marL="990600" lvl="1" indent="-533400">
              <a:buFont typeface="Wingdings" panose="05000000000000000000" pitchFamily="2" charset="2"/>
              <a:buAutoNum type="alphaLcPeriod"/>
              <a:defRPr/>
            </a:pPr>
            <a:r>
              <a:rPr lang="hu-HU" altLang="hu-HU" i="1"/>
              <a:t>facies art. ant. dentis axis – fovea dentis</a:t>
            </a:r>
          </a:p>
          <a:p>
            <a:pPr marL="990600" lvl="1" indent="-533400">
              <a:buFont typeface="Wingdings" panose="05000000000000000000" pitchFamily="2" charset="2"/>
              <a:buAutoNum type="alphaLcPeriod"/>
              <a:defRPr/>
            </a:pPr>
            <a:r>
              <a:rPr lang="hu-HU" altLang="hu-HU" i="1"/>
              <a:t>facies art. post. dentis axis – lig. transversum atlantis</a:t>
            </a:r>
            <a:endParaRPr lang="hu-HU" altLang="hu-HU"/>
          </a:p>
        </p:txBody>
      </p:sp>
      <p:pic>
        <p:nvPicPr>
          <p:cNvPr id="9219" name="Picture 3" descr="777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341438"/>
            <a:ext cx="8064500" cy="5245100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6096000" y="3500439"/>
            <a:ext cx="0" cy="2378075"/>
            <a:chOff x="2880" y="2205"/>
            <a:chExt cx="0" cy="1498"/>
          </a:xfrm>
        </p:grpSpPr>
        <p:sp>
          <p:nvSpPr>
            <p:cNvPr id="9222" name="Line 5"/>
            <p:cNvSpPr>
              <a:spLocks noChangeShapeType="1"/>
            </p:cNvSpPr>
            <p:nvPr/>
          </p:nvSpPr>
          <p:spPr bwMode="auto">
            <a:xfrm>
              <a:off x="2880" y="2205"/>
              <a:ext cx="0" cy="49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9223" name="Line 6"/>
            <p:cNvSpPr>
              <a:spLocks noChangeShapeType="1"/>
            </p:cNvSpPr>
            <p:nvPr/>
          </p:nvSpPr>
          <p:spPr bwMode="auto">
            <a:xfrm flipV="1">
              <a:off x="2880" y="3249"/>
              <a:ext cx="0" cy="45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93543" name="Text Box 7"/>
          <p:cNvSpPr txBox="1">
            <a:spLocks noChangeArrowheads="1"/>
          </p:cNvSpPr>
          <p:nvPr/>
        </p:nvSpPr>
        <p:spPr bwMode="auto">
          <a:xfrm>
            <a:off x="6594072" y="6057784"/>
            <a:ext cx="3313113" cy="369332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hu-HU" altLang="hu-HU" sz="1800" dirty="0">
                <a:solidFill>
                  <a:schemeClr val="bg1"/>
                </a:solidFill>
              </a:rPr>
              <a:t>vö.: art. </a:t>
            </a:r>
            <a:r>
              <a:rPr lang="hu-HU" altLang="hu-HU" sz="1800" dirty="0" err="1">
                <a:solidFill>
                  <a:schemeClr val="bg1"/>
                </a:solidFill>
              </a:rPr>
              <a:t>radioulnaris</a:t>
            </a:r>
            <a:r>
              <a:rPr lang="hu-HU" altLang="hu-HU" sz="1800" dirty="0">
                <a:solidFill>
                  <a:schemeClr val="bg1"/>
                </a:solidFill>
              </a:rPr>
              <a:t> </a:t>
            </a:r>
            <a:r>
              <a:rPr lang="hu-HU" altLang="hu-HU" sz="1800" dirty="0" err="1">
                <a:solidFill>
                  <a:schemeClr val="bg1"/>
                </a:solidFill>
              </a:rPr>
              <a:t>proximalis</a:t>
            </a:r>
            <a:endParaRPr lang="en-GB" altLang="hu-H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1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96516" y="203074"/>
            <a:ext cx="8496300" cy="769516"/>
          </a:xfrm>
        </p:spPr>
        <p:txBody>
          <a:bodyPr>
            <a:normAutofit/>
          </a:bodyPr>
          <a:lstStyle/>
          <a:p>
            <a:pPr marL="457200" lvl="1" indent="0" eaLnBrk="1" hangingPunct="1">
              <a:buNone/>
              <a:defRPr/>
            </a:pPr>
            <a:r>
              <a:rPr lang="hu-HU" altLang="hu-HU" sz="3200" b="1" dirty="0" smtClean="0"/>
              <a:t>art</a:t>
            </a:r>
            <a:r>
              <a:rPr lang="hu-HU" altLang="hu-HU" sz="3200" b="1" dirty="0"/>
              <a:t>. </a:t>
            </a:r>
            <a:r>
              <a:rPr lang="hu-HU" altLang="hu-HU" sz="3200" b="1" dirty="0" err="1"/>
              <a:t>trochoidea</a:t>
            </a:r>
            <a:r>
              <a:rPr lang="hu-HU" altLang="hu-HU" sz="3200" b="1" dirty="0"/>
              <a:t>:</a:t>
            </a:r>
            <a:r>
              <a:rPr lang="hu-HU" altLang="hu-HU" sz="3200" dirty="0"/>
              <a:t> </a:t>
            </a:r>
            <a:r>
              <a:rPr lang="hu-HU" altLang="hu-HU" sz="3200" dirty="0" err="1" smtClean="0"/>
              <a:t>rotatio</a:t>
            </a:r>
            <a:endParaRPr lang="hu-HU" altLang="hu-HU" sz="3200" dirty="0"/>
          </a:p>
        </p:txBody>
      </p:sp>
      <p:pic>
        <p:nvPicPr>
          <p:cNvPr id="10243" name="Picture 3" descr="atlasaxis3-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700213"/>
            <a:ext cx="5975350" cy="4919662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5735639" y="1700213"/>
            <a:ext cx="903287" cy="4570412"/>
            <a:chOff x="2608" y="1661"/>
            <a:chExt cx="499" cy="2359"/>
          </a:xfrm>
        </p:grpSpPr>
        <p:sp>
          <p:nvSpPr>
            <p:cNvPr id="10245" name="Line 5"/>
            <p:cNvSpPr>
              <a:spLocks noChangeShapeType="1"/>
            </p:cNvSpPr>
            <p:nvPr/>
          </p:nvSpPr>
          <p:spPr bwMode="auto">
            <a:xfrm>
              <a:off x="2880" y="1706"/>
              <a:ext cx="0" cy="2314"/>
            </a:xfrm>
            <a:prstGeom prst="line">
              <a:avLst/>
            </a:pr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0246" name="AutoShape 6"/>
            <p:cNvSpPr>
              <a:spLocks noChangeArrowheads="1"/>
            </p:cNvSpPr>
            <p:nvPr/>
          </p:nvSpPr>
          <p:spPr bwMode="auto">
            <a:xfrm rot="10800000">
              <a:off x="2608" y="1661"/>
              <a:ext cx="499" cy="136"/>
            </a:xfrm>
            <a:prstGeom prst="curvedUpArrow">
              <a:avLst>
                <a:gd name="adj1" fmla="val 73518"/>
                <a:gd name="adj2" fmla="val 147070"/>
                <a:gd name="adj3" fmla="val 4631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hu-HU" altLang="hu-HU" sz="1800"/>
            </a:p>
          </p:txBody>
        </p:sp>
      </p:grpSp>
    </p:spTree>
    <p:extLst>
      <p:ext uri="{BB962C8B-B14F-4D97-AF65-F5344CB8AC3E}">
        <p14:creationId xmlns:p14="http://schemas.microsoft.com/office/powerpoint/2010/main" val="277472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55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78" y="462572"/>
            <a:ext cx="9242310" cy="556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704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Gerinc08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5640" y="663670"/>
            <a:ext cx="6624736" cy="5636161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971884" y="181206"/>
            <a:ext cx="188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Atlas, </a:t>
            </a:r>
            <a:r>
              <a:rPr lang="hu-HU" sz="2400" dirty="0" err="1"/>
              <a:t>axis</a:t>
            </a:r>
            <a:endParaRPr lang="hu-HU" sz="2400" dirty="0"/>
          </a:p>
        </p:txBody>
      </p:sp>
      <p:sp>
        <p:nvSpPr>
          <p:cNvPr id="4" name="Ellipszis 3"/>
          <p:cNvSpPr/>
          <p:nvPr/>
        </p:nvSpPr>
        <p:spPr>
          <a:xfrm>
            <a:off x="2855640" y="2348880"/>
            <a:ext cx="1080120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4664224" y="908720"/>
            <a:ext cx="1080120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4511824" y="2492896"/>
            <a:ext cx="1080120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3287688" y="3717032"/>
            <a:ext cx="648072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5519936" y="4293096"/>
            <a:ext cx="648072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abadkézi sokszög 8"/>
          <p:cNvSpPr/>
          <p:nvPr/>
        </p:nvSpPr>
        <p:spPr>
          <a:xfrm>
            <a:off x="3206708" y="1663430"/>
            <a:ext cx="768662" cy="473734"/>
          </a:xfrm>
          <a:custGeom>
            <a:avLst/>
            <a:gdLst>
              <a:gd name="connsiteX0" fmla="*/ 48815 w 768662"/>
              <a:gd name="connsiteY0" fmla="*/ 0 h 473734"/>
              <a:gd name="connsiteX1" fmla="*/ 48815 w 768662"/>
              <a:gd name="connsiteY1" fmla="*/ 68093 h 473734"/>
              <a:gd name="connsiteX2" fmla="*/ 29360 w 768662"/>
              <a:gd name="connsiteY2" fmla="*/ 107004 h 473734"/>
              <a:gd name="connsiteX3" fmla="*/ 177 w 768662"/>
              <a:gd name="connsiteY3" fmla="*/ 262647 h 473734"/>
              <a:gd name="connsiteX4" fmla="*/ 19632 w 768662"/>
              <a:gd name="connsiteY4" fmla="*/ 321013 h 473734"/>
              <a:gd name="connsiteX5" fmla="*/ 68271 w 768662"/>
              <a:gd name="connsiteY5" fmla="*/ 398834 h 473734"/>
              <a:gd name="connsiteX6" fmla="*/ 321190 w 768662"/>
              <a:gd name="connsiteY6" fmla="*/ 466927 h 473734"/>
              <a:gd name="connsiteX7" fmla="*/ 399011 w 768662"/>
              <a:gd name="connsiteY7" fmla="*/ 466927 h 473734"/>
              <a:gd name="connsiteX8" fmla="*/ 603292 w 768662"/>
              <a:gd name="connsiteY8" fmla="*/ 428017 h 473734"/>
              <a:gd name="connsiteX9" fmla="*/ 642203 w 768662"/>
              <a:gd name="connsiteY9" fmla="*/ 408561 h 473734"/>
              <a:gd name="connsiteX10" fmla="*/ 768662 w 768662"/>
              <a:gd name="connsiteY10" fmla="*/ 350196 h 473734"/>
              <a:gd name="connsiteX11" fmla="*/ 768662 w 768662"/>
              <a:gd name="connsiteY11" fmla="*/ 350196 h 473734"/>
              <a:gd name="connsiteX12" fmla="*/ 768662 w 768662"/>
              <a:gd name="connsiteY12" fmla="*/ 350196 h 47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8662" h="473734">
                <a:moveTo>
                  <a:pt x="48815" y="0"/>
                </a:moveTo>
                <a:cubicBezTo>
                  <a:pt x="50436" y="25129"/>
                  <a:pt x="52058" y="50259"/>
                  <a:pt x="48815" y="68093"/>
                </a:cubicBezTo>
                <a:cubicBezTo>
                  <a:pt x="45572" y="85927"/>
                  <a:pt x="37466" y="74578"/>
                  <a:pt x="29360" y="107004"/>
                </a:cubicBezTo>
                <a:cubicBezTo>
                  <a:pt x="21254" y="139430"/>
                  <a:pt x="1798" y="226979"/>
                  <a:pt x="177" y="262647"/>
                </a:cubicBezTo>
                <a:cubicBezTo>
                  <a:pt x="-1444" y="298315"/>
                  <a:pt x="8283" y="298315"/>
                  <a:pt x="19632" y="321013"/>
                </a:cubicBezTo>
                <a:cubicBezTo>
                  <a:pt x="30981" y="343711"/>
                  <a:pt x="18011" y="374515"/>
                  <a:pt x="68271" y="398834"/>
                </a:cubicBezTo>
                <a:cubicBezTo>
                  <a:pt x="118531" y="423153"/>
                  <a:pt x="266067" y="455578"/>
                  <a:pt x="321190" y="466927"/>
                </a:cubicBezTo>
                <a:cubicBezTo>
                  <a:pt x="376313" y="478276"/>
                  <a:pt x="351994" y="473412"/>
                  <a:pt x="399011" y="466927"/>
                </a:cubicBezTo>
                <a:cubicBezTo>
                  <a:pt x="446028" y="460442"/>
                  <a:pt x="562760" y="437745"/>
                  <a:pt x="603292" y="428017"/>
                </a:cubicBezTo>
                <a:cubicBezTo>
                  <a:pt x="643824" y="418289"/>
                  <a:pt x="642203" y="408561"/>
                  <a:pt x="642203" y="408561"/>
                </a:cubicBezTo>
                <a:lnTo>
                  <a:pt x="768662" y="350196"/>
                </a:lnTo>
                <a:lnTo>
                  <a:pt x="768662" y="350196"/>
                </a:lnTo>
                <a:lnTo>
                  <a:pt x="768662" y="350196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abadkézi sokszög 9"/>
          <p:cNvSpPr/>
          <p:nvPr/>
        </p:nvSpPr>
        <p:spPr>
          <a:xfrm flipH="1">
            <a:off x="4664224" y="1663430"/>
            <a:ext cx="744094" cy="473734"/>
          </a:xfrm>
          <a:custGeom>
            <a:avLst/>
            <a:gdLst>
              <a:gd name="connsiteX0" fmla="*/ 48815 w 768662"/>
              <a:gd name="connsiteY0" fmla="*/ 0 h 473734"/>
              <a:gd name="connsiteX1" fmla="*/ 48815 w 768662"/>
              <a:gd name="connsiteY1" fmla="*/ 68093 h 473734"/>
              <a:gd name="connsiteX2" fmla="*/ 29360 w 768662"/>
              <a:gd name="connsiteY2" fmla="*/ 107004 h 473734"/>
              <a:gd name="connsiteX3" fmla="*/ 177 w 768662"/>
              <a:gd name="connsiteY3" fmla="*/ 262647 h 473734"/>
              <a:gd name="connsiteX4" fmla="*/ 19632 w 768662"/>
              <a:gd name="connsiteY4" fmla="*/ 321013 h 473734"/>
              <a:gd name="connsiteX5" fmla="*/ 68271 w 768662"/>
              <a:gd name="connsiteY5" fmla="*/ 398834 h 473734"/>
              <a:gd name="connsiteX6" fmla="*/ 321190 w 768662"/>
              <a:gd name="connsiteY6" fmla="*/ 466927 h 473734"/>
              <a:gd name="connsiteX7" fmla="*/ 399011 w 768662"/>
              <a:gd name="connsiteY7" fmla="*/ 466927 h 473734"/>
              <a:gd name="connsiteX8" fmla="*/ 603292 w 768662"/>
              <a:gd name="connsiteY8" fmla="*/ 428017 h 473734"/>
              <a:gd name="connsiteX9" fmla="*/ 642203 w 768662"/>
              <a:gd name="connsiteY9" fmla="*/ 408561 h 473734"/>
              <a:gd name="connsiteX10" fmla="*/ 768662 w 768662"/>
              <a:gd name="connsiteY10" fmla="*/ 350196 h 473734"/>
              <a:gd name="connsiteX11" fmla="*/ 768662 w 768662"/>
              <a:gd name="connsiteY11" fmla="*/ 350196 h 473734"/>
              <a:gd name="connsiteX12" fmla="*/ 768662 w 768662"/>
              <a:gd name="connsiteY12" fmla="*/ 350196 h 47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8662" h="473734">
                <a:moveTo>
                  <a:pt x="48815" y="0"/>
                </a:moveTo>
                <a:cubicBezTo>
                  <a:pt x="50436" y="25129"/>
                  <a:pt x="52058" y="50259"/>
                  <a:pt x="48815" y="68093"/>
                </a:cubicBezTo>
                <a:cubicBezTo>
                  <a:pt x="45572" y="85927"/>
                  <a:pt x="37466" y="74578"/>
                  <a:pt x="29360" y="107004"/>
                </a:cubicBezTo>
                <a:cubicBezTo>
                  <a:pt x="21254" y="139430"/>
                  <a:pt x="1798" y="226979"/>
                  <a:pt x="177" y="262647"/>
                </a:cubicBezTo>
                <a:cubicBezTo>
                  <a:pt x="-1444" y="298315"/>
                  <a:pt x="8283" y="298315"/>
                  <a:pt x="19632" y="321013"/>
                </a:cubicBezTo>
                <a:cubicBezTo>
                  <a:pt x="30981" y="343711"/>
                  <a:pt x="18011" y="374515"/>
                  <a:pt x="68271" y="398834"/>
                </a:cubicBezTo>
                <a:cubicBezTo>
                  <a:pt x="118531" y="423153"/>
                  <a:pt x="266067" y="455578"/>
                  <a:pt x="321190" y="466927"/>
                </a:cubicBezTo>
                <a:cubicBezTo>
                  <a:pt x="376313" y="478276"/>
                  <a:pt x="351994" y="473412"/>
                  <a:pt x="399011" y="466927"/>
                </a:cubicBezTo>
                <a:cubicBezTo>
                  <a:pt x="446028" y="460442"/>
                  <a:pt x="562760" y="437745"/>
                  <a:pt x="603292" y="428017"/>
                </a:cubicBezTo>
                <a:cubicBezTo>
                  <a:pt x="643824" y="418289"/>
                  <a:pt x="642203" y="408561"/>
                  <a:pt x="642203" y="408561"/>
                </a:cubicBezTo>
                <a:lnTo>
                  <a:pt x="768662" y="350196"/>
                </a:lnTo>
                <a:lnTo>
                  <a:pt x="768662" y="350196"/>
                </a:lnTo>
                <a:lnTo>
                  <a:pt x="768662" y="350196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1775520" y="1772817"/>
            <a:ext cx="1431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>
                <a:solidFill>
                  <a:srgbClr val="FF0000"/>
                </a:solidFill>
              </a:rPr>
              <a:t>vertebral</a:t>
            </a:r>
            <a:r>
              <a:rPr lang="hu-HU" sz="1400" dirty="0">
                <a:solidFill>
                  <a:srgbClr val="FF0000"/>
                </a:solidFill>
              </a:rPr>
              <a:t> </a:t>
            </a:r>
            <a:r>
              <a:rPr lang="hu-HU" sz="1400" dirty="0" err="1">
                <a:solidFill>
                  <a:srgbClr val="FF0000"/>
                </a:solidFill>
              </a:rPr>
              <a:t>artery</a:t>
            </a:r>
            <a:endParaRPr lang="hu-HU" sz="1400" dirty="0">
              <a:solidFill>
                <a:srgbClr val="FF0000"/>
              </a:solidFill>
            </a:endParaRPr>
          </a:p>
        </p:txBody>
      </p:sp>
      <p:cxnSp>
        <p:nvCxnSpPr>
          <p:cNvPr id="13" name="Egyenes összekötő 12"/>
          <p:cNvCxnSpPr/>
          <p:nvPr/>
        </p:nvCxnSpPr>
        <p:spPr>
          <a:xfrm>
            <a:off x="6384032" y="1663430"/>
            <a:ext cx="3096344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flipV="1">
            <a:off x="7932204" y="663670"/>
            <a:ext cx="0" cy="2549306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doboz 18"/>
          <p:cNvSpPr txBox="1"/>
          <p:nvPr/>
        </p:nvSpPr>
        <p:spPr>
          <a:xfrm>
            <a:off x="9267417" y="1196753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/>
              <a:t>anterior</a:t>
            </a:r>
            <a:endParaRPr lang="hu-HU" sz="14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9342546" y="1746408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/>
              <a:t>posterior</a:t>
            </a:r>
            <a:endParaRPr lang="hu-HU" sz="1400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8112224" y="365872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right - </a:t>
            </a:r>
            <a:r>
              <a:rPr lang="hu-HU" sz="1400" dirty="0" err="1"/>
              <a:t>left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186059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Gerinc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5720" y="404664"/>
            <a:ext cx="4680520" cy="636946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47195" y="285586"/>
            <a:ext cx="1796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Atlas, </a:t>
            </a:r>
            <a:r>
              <a:rPr lang="hu-HU" sz="2400" dirty="0" err="1"/>
              <a:t>axis</a:t>
            </a:r>
            <a:endParaRPr lang="hu-HU" sz="2400" dirty="0"/>
          </a:p>
        </p:txBody>
      </p:sp>
      <p:cxnSp>
        <p:nvCxnSpPr>
          <p:cNvPr id="5" name="Egyenes összekötő 4"/>
          <p:cNvCxnSpPr/>
          <p:nvPr/>
        </p:nvCxnSpPr>
        <p:spPr>
          <a:xfrm flipV="1">
            <a:off x="6312024" y="1988840"/>
            <a:ext cx="0" cy="180020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6744072" y="1553418"/>
            <a:ext cx="7920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400" dirty="0" err="1"/>
              <a:t>rotation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378274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8325" y="549275"/>
            <a:ext cx="8497888" cy="59769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u-HU" altLang="hu-HU" b="1" dirty="0" smtClean="0">
                <a:solidFill>
                  <a:schemeClr val="folHlink"/>
                </a:solidFill>
              </a:rPr>
              <a:t>(</a:t>
            </a:r>
            <a:r>
              <a:rPr lang="hu-HU" altLang="hu-HU" b="1" dirty="0" err="1" smtClean="0">
                <a:solidFill>
                  <a:schemeClr val="folHlink"/>
                </a:solidFill>
              </a:rPr>
              <a:t>ventralis</a:t>
            </a:r>
            <a:r>
              <a:rPr lang="hu-HU" altLang="hu-HU" b="1" dirty="0" smtClean="0">
                <a:solidFill>
                  <a:schemeClr val="folHlink"/>
                </a:solidFill>
              </a:rPr>
              <a:t>)</a:t>
            </a:r>
            <a:endParaRPr lang="hu-HU" altLang="hu-HU" b="1" dirty="0">
              <a:solidFill>
                <a:schemeClr val="folHlink"/>
              </a:solidFill>
            </a:endParaRPr>
          </a:p>
          <a:p>
            <a:pPr marL="0" indent="0">
              <a:buNone/>
              <a:defRPr/>
            </a:pPr>
            <a:r>
              <a:rPr lang="hu-HU" altLang="hu-HU" sz="1800" dirty="0">
                <a:cs typeface="Arial"/>
              </a:rPr>
              <a:t>						</a:t>
            </a:r>
            <a:endParaRPr lang="hu-HU" altLang="hu-HU" sz="18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altLang="hu-HU" dirty="0"/>
              <a:t>m. </a:t>
            </a:r>
            <a:r>
              <a:rPr lang="hu-HU" altLang="hu-HU" dirty="0" err="1"/>
              <a:t>sternocleidomastoideus</a:t>
            </a:r>
            <a:endParaRPr lang="hu-HU" altLang="hu-HU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altLang="hu-HU" dirty="0"/>
              <a:t>m. </a:t>
            </a:r>
            <a:r>
              <a:rPr lang="hu-HU" altLang="hu-HU" dirty="0" err="1"/>
              <a:t>rectus</a:t>
            </a:r>
            <a:r>
              <a:rPr lang="hu-HU" altLang="hu-HU" dirty="0"/>
              <a:t> </a:t>
            </a:r>
            <a:r>
              <a:rPr lang="hu-HU" altLang="hu-HU" dirty="0" err="1"/>
              <a:t>capitis</a:t>
            </a:r>
            <a:r>
              <a:rPr lang="hu-HU" altLang="hu-HU" dirty="0"/>
              <a:t> </a:t>
            </a:r>
            <a:r>
              <a:rPr lang="hu-HU" altLang="hu-HU" dirty="0" err="1"/>
              <a:t>lateralis</a:t>
            </a:r>
            <a:endParaRPr lang="hu-HU" altLang="hu-HU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altLang="hu-HU" dirty="0"/>
              <a:t>m. </a:t>
            </a:r>
            <a:r>
              <a:rPr lang="hu-HU" altLang="hu-HU" dirty="0" err="1"/>
              <a:t>rectus</a:t>
            </a:r>
            <a:r>
              <a:rPr lang="hu-HU" altLang="hu-HU" dirty="0"/>
              <a:t> </a:t>
            </a:r>
            <a:r>
              <a:rPr lang="hu-HU" altLang="hu-HU" dirty="0" err="1"/>
              <a:t>capitis</a:t>
            </a:r>
            <a:r>
              <a:rPr lang="hu-HU" altLang="hu-HU" dirty="0"/>
              <a:t> </a:t>
            </a:r>
            <a:r>
              <a:rPr lang="hu-HU" altLang="hu-HU" dirty="0" err="1"/>
              <a:t>anterior</a:t>
            </a:r>
            <a:endParaRPr lang="hu-HU" altLang="hu-HU" b="1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altLang="hu-HU" dirty="0"/>
              <a:t>m. </a:t>
            </a:r>
            <a:r>
              <a:rPr lang="hu-HU" altLang="hu-HU" dirty="0" err="1"/>
              <a:t>longus</a:t>
            </a:r>
            <a:r>
              <a:rPr lang="hu-HU" altLang="hu-HU" dirty="0"/>
              <a:t> </a:t>
            </a:r>
            <a:r>
              <a:rPr lang="hu-HU" altLang="hu-HU" dirty="0" err="1"/>
              <a:t>capitis</a:t>
            </a:r>
            <a:endParaRPr lang="hu-HU" altLang="hu-HU" dirty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hu-HU" altLang="hu-HU" dirty="0"/>
          </a:p>
          <a:p>
            <a:pPr eaLnBrk="1" hangingPunct="1">
              <a:lnSpc>
                <a:spcPct val="90000"/>
              </a:lnSpc>
              <a:defRPr/>
            </a:pPr>
            <a:r>
              <a:rPr lang="hu-HU" altLang="hu-HU" b="1" dirty="0" smtClean="0">
                <a:solidFill>
                  <a:schemeClr val="folHlink"/>
                </a:solidFill>
              </a:rPr>
              <a:t>(</a:t>
            </a:r>
            <a:r>
              <a:rPr lang="hu-HU" altLang="hu-HU" b="1" dirty="0" err="1" smtClean="0">
                <a:solidFill>
                  <a:schemeClr val="folHlink"/>
                </a:solidFill>
              </a:rPr>
              <a:t>dorsalis</a:t>
            </a:r>
            <a:r>
              <a:rPr lang="hu-HU" altLang="hu-HU" b="1" dirty="0" smtClean="0">
                <a:solidFill>
                  <a:schemeClr val="folHlink"/>
                </a:solidFill>
              </a:rPr>
              <a:t>)</a:t>
            </a:r>
            <a:endParaRPr lang="hu-HU" altLang="hu-HU" sz="1800" dirty="0">
              <a:latin typeface="+mj-lt"/>
            </a:endParaRPr>
          </a:p>
          <a:p>
            <a:pPr marL="723900" lvl="1" indent="-368300">
              <a:buSzPct val="100000"/>
              <a:buFont typeface="+mj-lt"/>
              <a:buAutoNum type="arabicPeriod"/>
              <a:defRPr/>
            </a:pPr>
            <a:r>
              <a:rPr lang="hu-HU" altLang="hu-HU" dirty="0"/>
              <a:t>m. </a:t>
            </a:r>
            <a:r>
              <a:rPr lang="hu-HU" altLang="hu-HU" dirty="0" err="1"/>
              <a:t>trapezius</a:t>
            </a:r>
            <a:r>
              <a:rPr lang="hu-HU" altLang="hu-HU" dirty="0"/>
              <a:t> </a:t>
            </a:r>
            <a:endParaRPr lang="hu-HU" altLang="hu-HU" dirty="0" smtClean="0"/>
          </a:p>
          <a:p>
            <a:pPr marL="723900" lvl="1" indent="-368300">
              <a:buSzPct val="100000"/>
              <a:buFont typeface="+mj-lt"/>
              <a:buAutoNum type="arabicPeriod"/>
              <a:defRPr/>
            </a:pPr>
            <a:r>
              <a:rPr lang="hu-HU" altLang="hu-HU" dirty="0" smtClean="0"/>
              <a:t>m</a:t>
            </a:r>
            <a:r>
              <a:rPr lang="hu-HU" altLang="hu-HU" dirty="0"/>
              <a:t>. </a:t>
            </a:r>
            <a:r>
              <a:rPr lang="hu-HU" altLang="hu-HU" dirty="0" err="1"/>
              <a:t>splenius</a:t>
            </a:r>
            <a:r>
              <a:rPr lang="hu-HU" altLang="hu-HU" dirty="0"/>
              <a:t> </a:t>
            </a:r>
            <a:r>
              <a:rPr lang="hu-HU" altLang="hu-HU" dirty="0" err="1"/>
              <a:t>capitis</a:t>
            </a:r>
            <a:r>
              <a:rPr lang="hu-HU" altLang="hu-HU" dirty="0"/>
              <a:t>, m. </a:t>
            </a:r>
            <a:r>
              <a:rPr lang="hu-HU" altLang="hu-HU" dirty="0" err="1"/>
              <a:t>longissimus</a:t>
            </a:r>
            <a:r>
              <a:rPr lang="hu-HU" altLang="hu-HU" dirty="0"/>
              <a:t> </a:t>
            </a:r>
            <a:r>
              <a:rPr lang="hu-HU" altLang="hu-HU" dirty="0" err="1"/>
              <a:t>capitis</a:t>
            </a:r>
            <a:endParaRPr lang="hu-HU" altLang="hu-HU" dirty="0"/>
          </a:p>
          <a:p>
            <a:pPr marL="723900" lvl="1" indent="-368300">
              <a:buSzPct val="100000"/>
              <a:buFont typeface="+mj-lt"/>
              <a:buAutoNum type="arabicPeriod"/>
              <a:defRPr/>
            </a:pPr>
            <a:r>
              <a:rPr lang="hu-HU" altLang="hu-HU" dirty="0"/>
              <a:t>m. </a:t>
            </a:r>
            <a:r>
              <a:rPr lang="hu-HU" altLang="hu-HU" dirty="0" err="1"/>
              <a:t>semispinalis</a:t>
            </a:r>
            <a:r>
              <a:rPr lang="hu-HU" altLang="hu-HU" dirty="0"/>
              <a:t> </a:t>
            </a:r>
            <a:r>
              <a:rPr lang="hu-HU" altLang="hu-HU" dirty="0" err="1"/>
              <a:t>capitis</a:t>
            </a:r>
            <a:endParaRPr lang="hu-HU" altLang="hu-HU" dirty="0"/>
          </a:p>
          <a:p>
            <a:pPr marL="723900" lvl="1" indent="-368300">
              <a:buSzPct val="100000"/>
              <a:buFont typeface="+mj-lt"/>
              <a:buAutoNum type="arabicPeriod"/>
              <a:defRPr/>
            </a:pPr>
            <a:r>
              <a:rPr lang="hu-HU" altLang="hu-HU" dirty="0"/>
              <a:t>m. </a:t>
            </a:r>
            <a:r>
              <a:rPr lang="hu-HU" altLang="hu-HU" dirty="0" err="1"/>
              <a:t>rectus</a:t>
            </a:r>
            <a:r>
              <a:rPr lang="hu-HU" altLang="hu-HU" dirty="0"/>
              <a:t> </a:t>
            </a:r>
            <a:r>
              <a:rPr lang="hu-HU" altLang="hu-HU" dirty="0" err="1"/>
              <a:t>capitis</a:t>
            </a:r>
            <a:r>
              <a:rPr lang="hu-HU" altLang="hu-HU" dirty="0"/>
              <a:t> </a:t>
            </a:r>
            <a:r>
              <a:rPr lang="hu-HU" altLang="hu-HU" dirty="0" err="1"/>
              <a:t>posterior</a:t>
            </a:r>
            <a:r>
              <a:rPr lang="hu-HU" altLang="hu-HU" dirty="0"/>
              <a:t> major et minor,</a:t>
            </a:r>
          </a:p>
          <a:p>
            <a:pPr marL="723900" lvl="1" indent="0">
              <a:buNone/>
              <a:defRPr/>
            </a:pPr>
            <a:r>
              <a:rPr lang="hu-HU" altLang="hu-HU" dirty="0"/>
              <a:t>m. </a:t>
            </a:r>
            <a:r>
              <a:rPr lang="hu-HU" altLang="hu-HU" dirty="0" err="1"/>
              <a:t>obliquus</a:t>
            </a:r>
            <a:r>
              <a:rPr lang="hu-HU" altLang="hu-HU" dirty="0"/>
              <a:t> </a:t>
            </a:r>
            <a:r>
              <a:rPr lang="hu-HU" altLang="hu-HU" dirty="0" err="1"/>
              <a:t>capitis</a:t>
            </a:r>
            <a:r>
              <a:rPr lang="hu-HU" altLang="hu-HU" dirty="0"/>
              <a:t> </a:t>
            </a:r>
            <a:r>
              <a:rPr lang="hu-HU" altLang="hu-HU" dirty="0" err="1"/>
              <a:t>superior</a:t>
            </a:r>
            <a:r>
              <a:rPr lang="hu-HU" altLang="hu-HU" dirty="0"/>
              <a:t> et </a:t>
            </a:r>
            <a:r>
              <a:rPr lang="hu-HU" altLang="hu-HU" dirty="0" err="1"/>
              <a:t>inferior</a:t>
            </a:r>
            <a:endParaRPr lang="hu-HU" altLang="hu-HU" dirty="0"/>
          </a:p>
        </p:txBody>
      </p:sp>
      <p:sp>
        <p:nvSpPr>
          <p:cNvPr id="2" name="Jobb oldali kapcsos zárójel 1"/>
          <p:cNvSpPr/>
          <p:nvPr/>
        </p:nvSpPr>
        <p:spPr>
          <a:xfrm>
            <a:off x="6662739" y="1847851"/>
            <a:ext cx="288925" cy="9366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17412" name="Szövegdoboz 4"/>
          <p:cNvSpPr txBox="1">
            <a:spLocks noChangeArrowheads="1"/>
          </p:cNvSpPr>
          <p:nvPr/>
        </p:nvSpPr>
        <p:spPr bwMode="auto">
          <a:xfrm>
            <a:off x="7135813" y="2116138"/>
            <a:ext cx="3046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000" b="1" dirty="0" smtClean="0"/>
              <a:t>mm. </a:t>
            </a:r>
            <a:r>
              <a:rPr lang="hu-HU" altLang="hu-HU" sz="2000" b="1" dirty="0" err="1" smtClean="0"/>
              <a:t>prevertebrales</a:t>
            </a:r>
            <a:r>
              <a:rPr lang="hu-HU" altLang="hu-HU" sz="2000" b="1" dirty="0" smtClean="0"/>
              <a:t> </a:t>
            </a:r>
            <a:endParaRPr lang="hu-HU" altLang="hu-HU" sz="2000" b="1" dirty="0"/>
          </a:p>
        </p:txBody>
      </p:sp>
      <p:sp>
        <p:nvSpPr>
          <p:cNvPr id="8" name="Jobb oldali kapcsos zárójel 7"/>
          <p:cNvSpPr/>
          <p:nvPr/>
        </p:nvSpPr>
        <p:spPr>
          <a:xfrm>
            <a:off x="8259764" y="5013326"/>
            <a:ext cx="261937" cy="79216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17414" name="Szövegdoboz 4"/>
          <p:cNvSpPr txBox="1">
            <a:spLocks noChangeArrowheads="1"/>
          </p:cNvSpPr>
          <p:nvPr/>
        </p:nvSpPr>
        <p:spPr bwMode="auto">
          <a:xfrm>
            <a:off x="8521701" y="5010151"/>
            <a:ext cx="2035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000" b="1"/>
              <a:t>mm. suboccipitales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5968538" y="241069"/>
            <a:ext cx="5702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/>
              <a:t>Kopfbewegung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18242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115889"/>
            <a:ext cx="7345363" cy="64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Egyenes összekötő 3"/>
          <p:cNvCxnSpPr/>
          <p:nvPr/>
        </p:nvCxnSpPr>
        <p:spPr>
          <a:xfrm>
            <a:off x="7234239" y="1368425"/>
            <a:ext cx="19446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>
            <a:off x="7250114" y="1581150"/>
            <a:ext cx="194468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7094538" y="1878013"/>
            <a:ext cx="143986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97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/>
          <a:stretch>
            <a:fillRect/>
          </a:stretch>
        </p:blipFill>
        <p:spPr bwMode="auto">
          <a:xfrm>
            <a:off x="1728789" y="222250"/>
            <a:ext cx="5411787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r="7138" b="59953"/>
          <a:stretch>
            <a:fillRect/>
          </a:stretch>
        </p:blipFill>
        <p:spPr bwMode="auto">
          <a:xfrm>
            <a:off x="6402388" y="222251"/>
            <a:ext cx="3973512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r="2957" b="59134"/>
          <a:stretch>
            <a:fillRect/>
          </a:stretch>
        </p:blipFill>
        <p:spPr bwMode="auto">
          <a:xfrm>
            <a:off x="6311900" y="3284539"/>
            <a:ext cx="4154488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Szövegdoboz 4"/>
          <p:cNvSpPr txBox="1">
            <a:spLocks noChangeArrowheads="1"/>
          </p:cNvSpPr>
          <p:nvPr/>
        </p:nvSpPr>
        <p:spPr bwMode="auto">
          <a:xfrm>
            <a:off x="3462339" y="5718175"/>
            <a:ext cx="1944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800" b="1">
                <a:solidFill>
                  <a:srgbClr val="000000"/>
                </a:solidFill>
              </a:rPr>
              <a:t>1. m. trapezius</a:t>
            </a:r>
          </a:p>
        </p:txBody>
      </p:sp>
      <p:sp>
        <p:nvSpPr>
          <p:cNvPr id="19463" name="Szövegdoboz 10"/>
          <p:cNvSpPr txBox="1">
            <a:spLocks noChangeArrowheads="1"/>
          </p:cNvSpPr>
          <p:nvPr/>
        </p:nvSpPr>
        <p:spPr bwMode="auto">
          <a:xfrm>
            <a:off x="6259513" y="2870994"/>
            <a:ext cx="4206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800" b="1" dirty="0">
                <a:solidFill>
                  <a:srgbClr val="000000"/>
                </a:solidFill>
              </a:rPr>
              <a:t>2. m. </a:t>
            </a:r>
            <a:r>
              <a:rPr lang="hu-HU" altLang="hu-HU" sz="1800" b="1" dirty="0" err="1">
                <a:solidFill>
                  <a:srgbClr val="000000"/>
                </a:solidFill>
              </a:rPr>
              <a:t>splenius</a:t>
            </a:r>
            <a:r>
              <a:rPr lang="hu-HU" altLang="hu-HU" sz="1800" b="1" dirty="0">
                <a:solidFill>
                  <a:srgbClr val="000000"/>
                </a:solidFill>
              </a:rPr>
              <a:t> et </a:t>
            </a:r>
            <a:r>
              <a:rPr lang="hu-HU" altLang="hu-HU" sz="1800" b="1" dirty="0" err="1">
                <a:solidFill>
                  <a:srgbClr val="000000"/>
                </a:solidFill>
              </a:rPr>
              <a:t>longissimus</a:t>
            </a:r>
            <a:r>
              <a:rPr lang="hu-HU" altLang="hu-HU" sz="1800" b="1" dirty="0">
                <a:solidFill>
                  <a:srgbClr val="000000"/>
                </a:solidFill>
              </a:rPr>
              <a:t> </a:t>
            </a:r>
            <a:r>
              <a:rPr lang="hu-HU" altLang="hu-HU" sz="1800" b="1" dirty="0" err="1">
                <a:solidFill>
                  <a:srgbClr val="000000"/>
                </a:solidFill>
              </a:rPr>
              <a:t>capitis</a:t>
            </a:r>
            <a:endParaRPr lang="hu-HU" altLang="hu-HU" sz="1800" b="1" dirty="0">
              <a:solidFill>
                <a:srgbClr val="000000"/>
              </a:solidFill>
            </a:endParaRPr>
          </a:p>
        </p:txBody>
      </p:sp>
      <p:sp>
        <p:nvSpPr>
          <p:cNvPr id="19464" name="Szövegdoboz 11"/>
          <p:cNvSpPr txBox="1">
            <a:spLocks noChangeArrowheads="1"/>
          </p:cNvSpPr>
          <p:nvPr/>
        </p:nvSpPr>
        <p:spPr bwMode="auto">
          <a:xfrm>
            <a:off x="6788496" y="6088063"/>
            <a:ext cx="2935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800" b="1" dirty="0">
                <a:solidFill>
                  <a:srgbClr val="000000"/>
                </a:solidFill>
              </a:rPr>
              <a:t>3. m. </a:t>
            </a:r>
            <a:r>
              <a:rPr lang="hu-HU" altLang="hu-HU" sz="1800" b="1" dirty="0" err="1">
                <a:solidFill>
                  <a:srgbClr val="000000"/>
                </a:solidFill>
              </a:rPr>
              <a:t>semispinalis</a:t>
            </a:r>
            <a:r>
              <a:rPr lang="hu-HU" altLang="hu-HU" sz="1800" b="1" dirty="0">
                <a:solidFill>
                  <a:srgbClr val="000000"/>
                </a:solidFill>
              </a:rPr>
              <a:t> </a:t>
            </a:r>
            <a:r>
              <a:rPr lang="hu-HU" altLang="hu-HU" sz="1800" b="1" dirty="0" err="1">
                <a:solidFill>
                  <a:srgbClr val="000000"/>
                </a:solidFill>
              </a:rPr>
              <a:t>capitis</a:t>
            </a:r>
            <a:endParaRPr lang="hu-HU" altLang="hu-HU" sz="18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800" b="1" dirty="0">
                <a:solidFill>
                  <a:srgbClr val="000000"/>
                </a:solidFill>
              </a:rPr>
              <a:t>4. mm. </a:t>
            </a:r>
            <a:r>
              <a:rPr lang="hu-HU" altLang="hu-HU" sz="1800" b="1" dirty="0" err="1">
                <a:solidFill>
                  <a:srgbClr val="000000"/>
                </a:solidFill>
              </a:rPr>
              <a:t>suboccipitales</a:t>
            </a:r>
            <a:endParaRPr lang="hu-HU" altLang="hu-HU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8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sigo-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6" y="0"/>
            <a:ext cx="2606675" cy="223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3" name="Picture 3" descr="csigo-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066800"/>
            <a:ext cx="1984375" cy="16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4" name="Picture 4" descr="csigo-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819401"/>
            <a:ext cx="1984375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5" name="Picture 5" descr="Th10-L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6" y="2197100"/>
            <a:ext cx="2352675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6" name="Picture 6" descr="gerin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33376"/>
            <a:ext cx="4657725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7" name="Picture 7" descr="ger-moz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4610100"/>
            <a:ext cx="25400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8" name="Picture 8" descr="sacrum-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057400"/>
            <a:ext cx="1162050" cy="12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2800351" y="757238"/>
            <a:ext cx="4175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C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2776539" y="2230438"/>
            <a:ext cx="6000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Th</a:t>
            </a:r>
          </a:p>
        </p:txBody>
      </p:sp>
      <p:sp>
        <p:nvSpPr>
          <p:cNvPr id="102411" name="Text Box 11"/>
          <p:cNvSpPr txBox="1">
            <a:spLocks noChangeArrowheads="1"/>
          </p:cNvSpPr>
          <p:nvPr/>
        </p:nvSpPr>
        <p:spPr bwMode="auto">
          <a:xfrm>
            <a:off x="2840038" y="4175125"/>
            <a:ext cx="4429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L</a:t>
            </a:r>
          </a:p>
        </p:txBody>
      </p:sp>
      <p:sp>
        <p:nvSpPr>
          <p:cNvPr id="102412" name="Text Box 12"/>
          <p:cNvSpPr txBox="1">
            <a:spLocks noChangeArrowheads="1"/>
          </p:cNvSpPr>
          <p:nvPr/>
        </p:nvSpPr>
        <p:spPr bwMode="auto">
          <a:xfrm>
            <a:off x="2828926" y="5792788"/>
            <a:ext cx="442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S</a:t>
            </a:r>
          </a:p>
        </p:txBody>
      </p:sp>
      <p:sp>
        <p:nvSpPr>
          <p:cNvPr id="102413" name="Text Box 13"/>
          <p:cNvSpPr txBox="1">
            <a:spLocks noChangeArrowheads="1"/>
          </p:cNvSpPr>
          <p:nvPr/>
        </p:nvSpPr>
        <p:spPr bwMode="auto">
          <a:xfrm>
            <a:off x="8347076" y="2687638"/>
            <a:ext cx="9429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/>
              <a:t>Th10</a:t>
            </a:r>
            <a:endParaRPr lang="hu-HU" altLang="hu-HU"/>
          </a:p>
        </p:txBody>
      </p:sp>
      <p:sp>
        <p:nvSpPr>
          <p:cNvPr id="102414" name="Text Box 14"/>
          <p:cNvSpPr txBox="1">
            <a:spLocks noChangeArrowheads="1"/>
          </p:cNvSpPr>
          <p:nvPr/>
        </p:nvSpPr>
        <p:spPr bwMode="auto">
          <a:xfrm>
            <a:off x="8401051" y="5835650"/>
            <a:ext cx="6778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/>
              <a:t>L2</a:t>
            </a:r>
            <a:endParaRPr lang="hu-HU" altLang="hu-HU"/>
          </a:p>
        </p:txBody>
      </p:sp>
      <p:sp>
        <p:nvSpPr>
          <p:cNvPr id="102415" name="Text Box 15"/>
          <p:cNvSpPr txBox="1">
            <a:spLocks noChangeArrowheads="1"/>
          </p:cNvSpPr>
          <p:nvPr/>
        </p:nvSpPr>
        <p:spPr bwMode="auto">
          <a:xfrm>
            <a:off x="7473951" y="1419225"/>
            <a:ext cx="574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/>
              <a:t>C</a:t>
            </a:r>
            <a:endParaRPr lang="hu-HU" altLang="hu-HU"/>
          </a:p>
        </p:txBody>
      </p:sp>
      <p:sp>
        <p:nvSpPr>
          <p:cNvPr id="102416" name="Text Box 16"/>
          <p:cNvSpPr txBox="1">
            <a:spLocks noChangeArrowheads="1"/>
          </p:cNvSpPr>
          <p:nvPr/>
        </p:nvSpPr>
        <p:spPr bwMode="auto">
          <a:xfrm>
            <a:off x="7478714" y="2833688"/>
            <a:ext cx="6572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/>
              <a:t>Th</a:t>
            </a:r>
            <a:endParaRPr lang="hu-HU" altLang="hu-HU"/>
          </a:p>
        </p:txBody>
      </p:sp>
      <p:sp>
        <p:nvSpPr>
          <p:cNvPr id="102417" name="Text Box 17"/>
          <p:cNvSpPr txBox="1">
            <a:spLocks noChangeArrowheads="1"/>
          </p:cNvSpPr>
          <p:nvPr/>
        </p:nvSpPr>
        <p:spPr bwMode="auto">
          <a:xfrm>
            <a:off x="8939213" y="161925"/>
            <a:ext cx="6143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/>
              <a:t>Th</a:t>
            </a:r>
            <a:endParaRPr lang="hu-HU" altLang="hu-HU"/>
          </a:p>
        </p:txBody>
      </p:sp>
      <p:sp>
        <p:nvSpPr>
          <p:cNvPr id="102418" name="Text Box 18"/>
          <p:cNvSpPr txBox="1">
            <a:spLocks noChangeArrowheads="1"/>
          </p:cNvSpPr>
          <p:nvPr/>
        </p:nvSpPr>
        <p:spPr bwMode="auto">
          <a:xfrm>
            <a:off x="2787651" y="6432550"/>
            <a:ext cx="9128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Cc</a:t>
            </a:r>
          </a:p>
        </p:txBody>
      </p:sp>
    </p:spTree>
    <p:extLst>
      <p:ext uri="{BB962C8B-B14F-4D97-AF65-F5344CB8AC3E}">
        <p14:creationId xmlns:p14="http://schemas.microsoft.com/office/powerpoint/2010/main" val="2643111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9" y="765175"/>
            <a:ext cx="84423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Szövegdoboz 4"/>
          <p:cNvSpPr txBox="1">
            <a:spLocks noChangeArrowheads="1"/>
          </p:cNvSpPr>
          <p:nvPr/>
        </p:nvSpPr>
        <p:spPr bwMode="auto">
          <a:xfrm>
            <a:off x="1970089" y="6021389"/>
            <a:ext cx="837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800" b="1" dirty="0" err="1"/>
              <a:t>trigonum</a:t>
            </a:r>
            <a:r>
              <a:rPr lang="hu-HU" altLang="hu-HU" sz="1800" b="1" dirty="0"/>
              <a:t> </a:t>
            </a:r>
            <a:r>
              <a:rPr lang="hu-HU" altLang="hu-HU" sz="1800" b="1" dirty="0" err="1"/>
              <a:t>suboccipitale</a:t>
            </a:r>
            <a:r>
              <a:rPr lang="hu-HU" altLang="hu-HU" sz="1800" b="1" dirty="0"/>
              <a:t>: </a:t>
            </a:r>
            <a:r>
              <a:rPr lang="hu-HU" altLang="hu-HU" sz="1800" dirty="0"/>
              <a:t>a. </a:t>
            </a:r>
            <a:r>
              <a:rPr lang="hu-HU" altLang="hu-HU" sz="1800" dirty="0" smtClean="0"/>
              <a:t>vertebralis, </a:t>
            </a:r>
            <a:r>
              <a:rPr lang="hu-HU" altLang="hu-HU" sz="1800" dirty="0" err="1"/>
              <a:t>nervus</a:t>
            </a:r>
            <a:r>
              <a:rPr lang="hu-HU" altLang="hu-HU" sz="1800" dirty="0"/>
              <a:t> </a:t>
            </a:r>
            <a:r>
              <a:rPr lang="hu-HU" altLang="hu-HU" sz="1800" dirty="0" err="1"/>
              <a:t>suboccipitalis</a:t>
            </a:r>
            <a:r>
              <a:rPr lang="hu-HU" altLang="hu-HU" sz="1800" dirty="0"/>
              <a:t> (ex C1)</a:t>
            </a:r>
          </a:p>
        </p:txBody>
      </p:sp>
      <p:sp>
        <p:nvSpPr>
          <p:cNvPr id="6" name="Szabadkézi sokszög 5"/>
          <p:cNvSpPr/>
          <p:nvPr/>
        </p:nvSpPr>
        <p:spPr>
          <a:xfrm>
            <a:off x="5068888" y="1263651"/>
            <a:ext cx="1625600" cy="2455863"/>
          </a:xfrm>
          <a:custGeom>
            <a:avLst/>
            <a:gdLst>
              <a:gd name="connsiteX0" fmla="*/ 0 w 1671145"/>
              <a:gd name="connsiteY0" fmla="*/ 2380593 h 2380593"/>
              <a:gd name="connsiteX1" fmla="*/ 1608083 w 1671145"/>
              <a:gd name="connsiteY1" fmla="*/ 1466193 h 2380593"/>
              <a:gd name="connsiteX2" fmla="*/ 1671145 w 1671145"/>
              <a:gd name="connsiteY2" fmla="*/ 0 h 2380593"/>
              <a:gd name="connsiteX3" fmla="*/ 31531 w 1671145"/>
              <a:gd name="connsiteY3" fmla="*/ 2333297 h 2380593"/>
              <a:gd name="connsiteX0" fmla="*/ 31531 w 1702676"/>
              <a:gd name="connsiteY0" fmla="*/ 2380593 h 2380593"/>
              <a:gd name="connsiteX1" fmla="*/ 1639614 w 1702676"/>
              <a:gd name="connsiteY1" fmla="*/ 1466193 h 2380593"/>
              <a:gd name="connsiteX2" fmla="*/ 1702676 w 1702676"/>
              <a:gd name="connsiteY2" fmla="*/ 0 h 2380593"/>
              <a:gd name="connsiteX3" fmla="*/ 0 w 1702676"/>
              <a:gd name="connsiteY3" fmla="*/ 2380593 h 2380593"/>
              <a:gd name="connsiteX0" fmla="*/ 31531 w 1702676"/>
              <a:gd name="connsiteY0" fmla="*/ 2380593 h 2380593"/>
              <a:gd name="connsiteX1" fmla="*/ 1639614 w 1702676"/>
              <a:gd name="connsiteY1" fmla="*/ 1466193 h 2380593"/>
              <a:gd name="connsiteX2" fmla="*/ 1702676 w 1702676"/>
              <a:gd name="connsiteY2" fmla="*/ 0 h 2380593"/>
              <a:gd name="connsiteX3" fmla="*/ 0 w 1702676"/>
              <a:gd name="connsiteY3" fmla="*/ 2380593 h 2380593"/>
              <a:gd name="connsiteX4" fmla="*/ 31531 w 1702676"/>
              <a:gd name="connsiteY4" fmla="*/ 2380593 h 2380593"/>
              <a:gd name="connsiteX0" fmla="*/ 0 w 1702676"/>
              <a:gd name="connsiteY0" fmla="*/ 2380593 h 2380593"/>
              <a:gd name="connsiteX1" fmla="*/ 1639614 w 1702676"/>
              <a:gd name="connsiteY1" fmla="*/ 1466193 h 2380593"/>
              <a:gd name="connsiteX2" fmla="*/ 1702676 w 1702676"/>
              <a:gd name="connsiteY2" fmla="*/ 0 h 2380593"/>
              <a:gd name="connsiteX3" fmla="*/ 0 w 1702676"/>
              <a:gd name="connsiteY3" fmla="*/ 2380593 h 2380593"/>
              <a:gd name="connsiteX0" fmla="*/ 0 w 1689028"/>
              <a:gd name="connsiteY0" fmla="*/ 2489775 h 2489775"/>
              <a:gd name="connsiteX1" fmla="*/ 1625966 w 1689028"/>
              <a:gd name="connsiteY1" fmla="*/ 1466193 h 2489775"/>
              <a:gd name="connsiteX2" fmla="*/ 1689028 w 1689028"/>
              <a:gd name="connsiteY2" fmla="*/ 0 h 2489775"/>
              <a:gd name="connsiteX3" fmla="*/ 0 w 1689028"/>
              <a:gd name="connsiteY3" fmla="*/ 2489775 h 2489775"/>
              <a:gd name="connsiteX0" fmla="*/ 0 w 1625966"/>
              <a:gd name="connsiteY0" fmla="*/ 2455655 h 2455655"/>
              <a:gd name="connsiteX1" fmla="*/ 1625966 w 1625966"/>
              <a:gd name="connsiteY1" fmla="*/ 1432073 h 2455655"/>
              <a:gd name="connsiteX2" fmla="*/ 1525254 w 1625966"/>
              <a:gd name="connsiteY2" fmla="*/ 0 h 2455655"/>
              <a:gd name="connsiteX3" fmla="*/ 0 w 1625966"/>
              <a:gd name="connsiteY3" fmla="*/ 2455655 h 2455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966" h="2455655">
                <a:moveTo>
                  <a:pt x="0" y="2455655"/>
                </a:moveTo>
                <a:lnTo>
                  <a:pt x="1625966" y="1432073"/>
                </a:lnTo>
                <a:lnTo>
                  <a:pt x="1525254" y="0"/>
                </a:lnTo>
                <a:lnTo>
                  <a:pt x="0" y="2455655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752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51089" y="404814"/>
            <a:ext cx="7559675" cy="5832475"/>
          </a:xfrm>
        </p:spPr>
        <p:txBody>
          <a:bodyPr>
            <a:normAutofit/>
          </a:bodyPr>
          <a:lstStyle/>
          <a:p>
            <a:pPr marL="609600" indent="-609600">
              <a:buClr>
                <a:schemeClr val="folHlink"/>
              </a:buClr>
              <a:buFont typeface="Wingdings" panose="05000000000000000000" pitchFamily="2" charset="2"/>
              <a:buAutoNum type="arabicPeriod"/>
              <a:defRPr/>
            </a:pPr>
            <a:r>
              <a:rPr lang="hu-HU" altLang="hu-HU" sz="2400" b="1" dirty="0" err="1" smtClean="0">
                <a:solidFill>
                  <a:schemeClr val="folHlink"/>
                </a:solidFill>
              </a:rPr>
              <a:t>Rückenmuskulatur</a:t>
            </a:r>
            <a:endParaRPr lang="hu-HU" altLang="hu-HU" sz="2400" b="1" dirty="0">
              <a:solidFill>
                <a:schemeClr val="folHlink"/>
              </a:solidFill>
            </a:endParaRPr>
          </a:p>
          <a:p>
            <a:pPr marL="609600" indent="-609600">
              <a:defRPr/>
            </a:pPr>
            <a:r>
              <a:rPr lang="hu-HU" altLang="hu-HU" sz="2000" b="1" dirty="0" err="1" smtClean="0"/>
              <a:t>Oberflächlichen</a:t>
            </a:r>
            <a:endParaRPr lang="hu-HU" altLang="hu-HU" sz="2000" b="1" dirty="0" smtClean="0"/>
          </a:p>
          <a:p>
            <a:pPr marL="609600" indent="-609600">
              <a:defRPr/>
            </a:pPr>
            <a:r>
              <a:rPr lang="hu-HU" altLang="hu-HU" sz="2000" dirty="0" err="1" smtClean="0"/>
              <a:t>spinohumeralis</a:t>
            </a:r>
            <a:r>
              <a:rPr lang="hu-HU" altLang="hu-HU" sz="2000" dirty="0" smtClean="0"/>
              <a:t> izmok</a:t>
            </a:r>
          </a:p>
          <a:p>
            <a:pPr marL="609600" indent="-609600">
              <a:defRPr/>
            </a:pP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trapezius</a:t>
            </a:r>
            <a:r>
              <a:rPr lang="hu-HU" altLang="hu-HU" sz="2000" dirty="0" smtClean="0"/>
              <a:t>, </a:t>
            </a:r>
            <a:r>
              <a:rPr lang="hu-HU" altLang="hu-HU" sz="2000" dirty="0" err="1" smtClean="0"/>
              <a:t>rhomboidei</a:t>
            </a:r>
            <a:r>
              <a:rPr lang="hu-HU" altLang="hu-HU" sz="2000" dirty="0"/>
              <a:t>, </a:t>
            </a:r>
            <a:r>
              <a:rPr lang="hu-HU" altLang="hu-HU" sz="2000" dirty="0" err="1"/>
              <a:t>latissimus</a:t>
            </a:r>
            <a:r>
              <a:rPr lang="hu-HU" altLang="hu-HU" sz="2000" dirty="0"/>
              <a:t> </a:t>
            </a:r>
            <a:r>
              <a:rPr lang="hu-HU" altLang="hu-HU" sz="2000" dirty="0" err="1"/>
              <a:t>dorsi</a:t>
            </a:r>
            <a:r>
              <a:rPr lang="hu-HU" altLang="hu-HU" sz="2000" dirty="0"/>
              <a:t>, </a:t>
            </a:r>
            <a:r>
              <a:rPr lang="hu-HU" altLang="hu-HU" sz="2000" dirty="0" err="1"/>
              <a:t>levator</a:t>
            </a:r>
            <a:r>
              <a:rPr lang="hu-HU" altLang="hu-HU" sz="2000" dirty="0"/>
              <a:t> </a:t>
            </a:r>
            <a:r>
              <a:rPr lang="hu-HU" altLang="hu-HU" sz="2000" dirty="0" err="1"/>
              <a:t>scapulae</a:t>
            </a:r>
            <a:r>
              <a:rPr lang="hu-HU" altLang="hu-HU" sz="2000" dirty="0"/>
              <a:t> </a:t>
            </a:r>
            <a:endParaRPr lang="hu-HU" altLang="hu-HU" sz="2000" dirty="0" smtClean="0"/>
          </a:p>
          <a:p>
            <a:pPr marL="609600" indent="-609600">
              <a:defRPr/>
            </a:pPr>
            <a:r>
              <a:rPr lang="hu-HU" altLang="hu-HU" sz="2000" b="1" dirty="0" err="1" smtClean="0"/>
              <a:t>Tiefen</a:t>
            </a:r>
            <a:r>
              <a:rPr lang="hu-HU" altLang="hu-HU" sz="2000" b="1" dirty="0" smtClean="0"/>
              <a:t> </a:t>
            </a:r>
            <a:r>
              <a:rPr lang="hu-HU" altLang="hu-HU" sz="2000" b="1" dirty="0" err="1" smtClean="0"/>
              <a:t>Rückenmuskeln</a:t>
            </a:r>
            <a:r>
              <a:rPr lang="hu-HU" altLang="hu-HU" sz="2000" b="1" dirty="0" smtClean="0"/>
              <a:t> (</a:t>
            </a:r>
            <a:r>
              <a:rPr lang="hu-HU" altLang="hu-HU" sz="2000" b="1" dirty="0" err="1" smtClean="0"/>
              <a:t>autochthone</a:t>
            </a:r>
            <a:r>
              <a:rPr lang="hu-HU" altLang="hu-HU" sz="2000" b="1" dirty="0" smtClean="0"/>
              <a:t>)</a:t>
            </a:r>
            <a:endParaRPr lang="hu-HU" altLang="hu-HU" sz="2400" b="1" dirty="0"/>
          </a:p>
          <a:p>
            <a:pPr marL="990600" lvl="1" indent="-533400">
              <a:defRPr/>
            </a:pPr>
            <a:r>
              <a:rPr lang="hu-HU" altLang="hu-HU" sz="2000" dirty="0"/>
              <a:t>m. </a:t>
            </a:r>
            <a:r>
              <a:rPr lang="hu-HU" altLang="hu-HU" sz="2000" dirty="0" err="1"/>
              <a:t>splenius</a:t>
            </a:r>
            <a:r>
              <a:rPr lang="hu-HU" altLang="hu-HU" sz="2000" dirty="0"/>
              <a:t> </a:t>
            </a:r>
            <a:r>
              <a:rPr lang="hu-HU" altLang="hu-HU" sz="2000" dirty="0" err="1"/>
              <a:t>cervicis</a:t>
            </a:r>
            <a:endParaRPr lang="hu-HU" altLang="hu-HU" sz="2000" dirty="0"/>
          </a:p>
          <a:p>
            <a:pPr marL="990600" lvl="1" indent="-533400">
              <a:defRPr/>
            </a:pPr>
            <a:r>
              <a:rPr lang="hu-HU" altLang="hu-HU" sz="2000" dirty="0"/>
              <a:t>m. </a:t>
            </a:r>
            <a:r>
              <a:rPr lang="hu-HU" altLang="hu-HU" sz="2000" dirty="0" err="1"/>
              <a:t>erector</a:t>
            </a:r>
            <a:r>
              <a:rPr lang="hu-HU" altLang="hu-HU" sz="2000" dirty="0"/>
              <a:t> </a:t>
            </a:r>
            <a:r>
              <a:rPr lang="hu-HU" altLang="hu-HU" sz="2000" dirty="0" err="1"/>
              <a:t>spinae</a:t>
            </a:r>
            <a:endParaRPr lang="hu-HU" altLang="hu-HU" sz="2000" dirty="0"/>
          </a:p>
          <a:p>
            <a:pPr marL="1371600" lvl="2" indent="-457200">
              <a:defRPr/>
            </a:pPr>
            <a:r>
              <a:rPr lang="hu-HU" altLang="hu-HU" sz="1800" dirty="0"/>
              <a:t>m. </a:t>
            </a:r>
            <a:r>
              <a:rPr lang="hu-HU" altLang="hu-HU" sz="1800" dirty="0" err="1"/>
              <a:t>spinalis</a:t>
            </a:r>
            <a:endParaRPr lang="hu-HU" altLang="hu-HU" sz="1800" dirty="0"/>
          </a:p>
          <a:p>
            <a:pPr marL="1371600" lvl="2" indent="-457200">
              <a:defRPr/>
            </a:pPr>
            <a:r>
              <a:rPr lang="hu-HU" altLang="hu-HU" sz="1800" dirty="0"/>
              <a:t>m. </a:t>
            </a:r>
            <a:r>
              <a:rPr lang="hu-HU" altLang="hu-HU" sz="1800" dirty="0" err="1"/>
              <a:t>longissimus</a:t>
            </a:r>
            <a:endParaRPr lang="hu-HU" altLang="hu-HU" sz="1800" dirty="0"/>
          </a:p>
          <a:p>
            <a:pPr marL="1371600" lvl="2" indent="-457200">
              <a:defRPr/>
            </a:pPr>
            <a:r>
              <a:rPr lang="hu-HU" altLang="hu-HU" sz="1800" dirty="0"/>
              <a:t>m. </a:t>
            </a:r>
            <a:r>
              <a:rPr lang="hu-HU" altLang="hu-HU" sz="1800" dirty="0" err="1"/>
              <a:t>iliocostalis</a:t>
            </a:r>
            <a:endParaRPr lang="hu-HU" altLang="hu-HU" sz="1800" dirty="0"/>
          </a:p>
          <a:p>
            <a:pPr marL="990600" lvl="1" indent="-533400">
              <a:defRPr/>
            </a:pPr>
            <a:r>
              <a:rPr lang="hu-HU" altLang="hu-HU" sz="2000" dirty="0"/>
              <a:t>mm. </a:t>
            </a:r>
            <a:r>
              <a:rPr lang="hu-HU" altLang="hu-HU" sz="2000" dirty="0" err="1"/>
              <a:t>transversospinales</a:t>
            </a:r>
            <a:endParaRPr lang="hu-HU" altLang="hu-HU" sz="2000" dirty="0"/>
          </a:p>
          <a:p>
            <a:pPr marL="1371600" lvl="2" indent="-457200">
              <a:defRPr/>
            </a:pPr>
            <a:r>
              <a:rPr lang="hu-HU" altLang="hu-HU" sz="1800" dirty="0"/>
              <a:t>mm. </a:t>
            </a:r>
            <a:r>
              <a:rPr lang="hu-HU" altLang="hu-HU" sz="1800" dirty="0" err="1"/>
              <a:t>semispinales</a:t>
            </a:r>
            <a:endParaRPr lang="hu-HU" altLang="hu-HU" sz="1800" dirty="0"/>
          </a:p>
          <a:p>
            <a:pPr marL="1371600" lvl="2" indent="-457200">
              <a:defRPr/>
            </a:pPr>
            <a:r>
              <a:rPr lang="hu-HU" altLang="hu-HU" sz="1800" dirty="0"/>
              <a:t>mm. </a:t>
            </a:r>
            <a:r>
              <a:rPr lang="hu-HU" altLang="hu-HU" sz="1800" dirty="0" err="1"/>
              <a:t>multifidi</a:t>
            </a:r>
            <a:endParaRPr lang="hu-HU" altLang="hu-HU" sz="1800" dirty="0"/>
          </a:p>
          <a:p>
            <a:pPr marL="1371600" lvl="2" indent="-457200">
              <a:defRPr/>
            </a:pPr>
            <a:r>
              <a:rPr lang="hu-HU" altLang="hu-HU" sz="1800" dirty="0"/>
              <a:t>mm. </a:t>
            </a:r>
            <a:r>
              <a:rPr lang="hu-HU" altLang="hu-HU" sz="1800" dirty="0" err="1" smtClean="0"/>
              <a:t>rotatore</a:t>
            </a:r>
            <a:endParaRPr lang="hu-HU" altLang="hu-HU" sz="1800" dirty="0"/>
          </a:p>
        </p:txBody>
      </p:sp>
      <p:sp>
        <p:nvSpPr>
          <p:cNvPr id="109574" name="AutoShape 6"/>
          <p:cNvSpPr>
            <a:spLocks/>
          </p:cNvSpPr>
          <p:nvPr/>
        </p:nvSpPr>
        <p:spPr bwMode="auto">
          <a:xfrm>
            <a:off x="9191626" y="2205039"/>
            <a:ext cx="360363" cy="3024187"/>
          </a:xfrm>
          <a:prstGeom prst="rightBrace">
            <a:avLst>
              <a:gd name="adj1" fmla="val 69934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hu-HU" altLang="hu-HU" sz="1800"/>
          </a:p>
        </p:txBody>
      </p:sp>
    </p:spTree>
    <p:extLst>
      <p:ext uri="{BB962C8B-B14F-4D97-AF65-F5344CB8AC3E}">
        <p14:creationId xmlns:p14="http://schemas.microsoft.com/office/powerpoint/2010/main" val="336655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62" y="0"/>
            <a:ext cx="3480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29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Gerinc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3997" y="0"/>
            <a:ext cx="6519476" cy="644069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600846" y="388815"/>
            <a:ext cx="2455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/>
              <a:t>Bewegungen</a:t>
            </a:r>
            <a:endParaRPr lang="hu-HU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822256" y="1901926"/>
            <a:ext cx="3456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Flexion – forwards and backwards</a:t>
            </a:r>
          </a:p>
          <a:p>
            <a:endParaRPr lang="en-US" dirty="0"/>
          </a:p>
          <a:p>
            <a:r>
              <a:rPr lang="hu-HU" dirty="0" err="1" smtClean="0"/>
              <a:t>Flexion</a:t>
            </a:r>
            <a:r>
              <a:rPr lang="hu-HU" dirty="0" smtClean="0"/>
              <a:t> </a:t>
            </a:r>
            <a:r>
              <a:rPr lang="en-US" dirty="0" smtClean="0"/>
              <a:t>laterally</a:t>
            </a:r>
            <a:endParaRPr lang="en-US" dirty="0"/>
          </a:p>
          <a:p>
            <a:endParaRPr lang="en-US" dirty="0"/>
          </a:p>
          <a:p>
            <a:r>
              <a:rPr lang="en-US" dirty="0"/>
              <a:t>Torsion</a:t>
            </a:r>
          </a:p>
        </p:txBody>
      </p:sp>
    </p:spTree>
    <p:extLst>
      <p:ext uri="{BB962C8B-B14F-4D97-AF65-F5344CB8AC3E}">
        <p14:creationId xmlns:p14="http://schemas.microsoft.com/office/powerpoint/2010/main" val="418241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15889"/>
            <a:ext cx="4248150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Csoportba foglalás 1"/>
          <p:cNvGrpSpPr/>
          <p:nvPr/>
        </p:nvGrpSpPr>
        <p:grpSpPr>
          <a:xfrm>
            <a:off x="6612255" y="456221"/>
            <a:ext cx="5125315" cy="4431663"/>
            <a:chOff x="5972176" y="132025"/>
            <a:chExt cx="4464050" cy="3811587"/>
          </a:xfrm>
        </p:grpSpPr>
        <p:pic>
          <p:nvPicPr>
            <p:cNvPr id="39939" name="Picture 3" descr="backk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2176" y="132025"/>
              <a:ext cx="4464050" cy="381158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églalap 4"/>
            <p:cNvSpPr/>
            <p:nvPr/>
          </p:nvSpPr>
          <p:spPr>
            <a:xfrm>
              <a:off x="8472488" y="1125538"/>
              <a:ext cx="1871662" cy="1008062"/>
            </a:xfrm>
            <a:prstGeom prst="rect">
              <a:avLst/>
            </a:prstGeom>
            <a:solidFill>
              <a:srgbClr val="FFFF00">
                <a:alpha val="34000"/>
              </a:srgbClr>
            </a:solidFill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hu-HU"/>
            </a:p>
          </p:txBody>
        </p:sp>
      </p:grpSp>
      <p:sp>
        <p:nvSpPr>
          <p:cNvPr id="3" name="Szabadkézi sokszög 2"/>
          <p:cNvSpPr/>
          <p:nvPr/>
        </p:nvSpPr>
        <p:spPr>
          <a:xfrm>
            <a:off x="3552826" y="2514600"/>
            <a:ext cx="136525" cy="2000250"/>
          </a:xfrm>
          <a:custGeom>
            <a:avLst/>
            <a:gdLst>
              <a:gd name="connsiteX0" fmla="*/ 38552 w 136469"/>
              <a:gd name="connsiteY0" fmla="*/ 377 h 2000634"/>
              <a:gd name="connsiteX1" fmla="*/ 452 w 136469"/>
              <a:gd name="connsiteY1" fmla="*/ 238502 h 2000634"/>
              <a:gd name="connsiteX2" fmla="*/ 19502 w 136469"/>
              <a:gd name="connsiteY2" fmla="*/ 667127 h 2000634"/>
              <a:gd name="connsiteX3" fmla="*/ 48077 w 136469"/>
              <a:gd name="connsiteY3" fmla="*/ 1219577 h 2000634"/>
              <a:gd name="connsiteX4" fmla="*/ 67127 w 136469"/>
              <a:gd name="connsiteY4" fmla="*/ 1629152 h 2000634"/>
              <a:gd name="connsiteX5" fmla="*/ 133802 w 136469"/>
              <a:gd name="connsiteY5" fmla="*/ 2000627 h 2000634"/>
              <a:gd name="connsiteX6" fmla="*/ 124277 w 136469"/>
              <a:gd name="connsiteY6" fmla="*/ 1638677 h 2000634"/>
              <a:gd name="connsiteX7" fmla="*/ 133802 w 136469"/>
              <a:gd name="connsiteY7" fmla="*/ 1267202 h 2000634"/>
              <a:gd name="connsiteX8" fmla="*/ 114752 w 136469"/>
              <a:gd name="connsiteY8" fmla="*/ 848102 h 2000634"/>
              <a:gd name="connsiteX9" fmla="*/ 114752 w 136469"/>
              <a:gd name="connsiteY9" fmla="*/ 495677 h 2000634"/>
              <a:gd name="connsiteX10" fmla="*/ 105227 w 136469"/>
              <a:gd name="connsiteY10" fmla="*/ 190877 h 2000634"/>
              <a:gd name="connsiteX11" fmla="*/ 38552 w 136469"/>
              <a:gd name="connsiteY11" fmla="*/ 377 h 200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469" h="2000634">
                <a:moveTo>
                  <a:pt x="38552" y="377"/>
                </a:moveTo>
                <a:cubicBezTo>
                  <a:pt x="21090" y="8314"/>
                  <a:pt x="3627" y="127377"/>
                  <a:pt x="452" y="238502"/>
                </a:cubicBezTo>
                <a:cubicBezTo>
                  <a:pt x="-2723" y="349627"/>
                  <a:pt x="11565" y="503615"/>
                  <a:pt x="19502" y="667127"/>
                </a:cubicBezTo>
                <a:cubicBezTo>
                  <a:pt x="27439" y="830639"/>
                  <a:pt x="40140" y="1059240"/>
                  <a:pt x="48077" y="1219577"/>
                </a:cubicBezTo>
                <a:cubicBezTo>
                  <a:pt x="56014" y="1379914"/>
                  <a:pt x="52839" y="1498977"/>
                  <a:pt x="67127" y="1629152"/>
                </a:cubicBezTo>
                <a:cubicBezTo>
                  <a:pt x="81415" y="1759327"/>
                  <a:pt x="124277" y="1999040"/>
                  <a:pt x="133802" y="2000627"/>
                </a:cubicBezTo>
                <a:cubicBezTo>
                  <a:pt x="143327" y="2002215"/>
                  <a:pt x="124277" y="1760914"/>
                  <a:pt x="124277" y="1638677"/>
                </a:cubicBezTo>
                <a:cubicBezTo>
                  <a:pt x="124277" y="1516440"/>
                  <a:pt x="135389" y="1398964"/>
                  <a:pt x="133802" y="1267202"/>
                </a:cubicBezTo>
                <a:cubicBezTo>
                  <a:pt x="132215" y="1135440"/>
                  <a:pt x="117927" y="976689"/>
                  <a:pt x="114752" y="848102"/>
                </a:cubicBezTo>
                <a:cubicBezTo>
                  <a:pt x="111577" y="719515"/>
                  <a:pt x="116339" y="605214"/>
                  <a:pt x="114752" y="495677"/>
                </a:cubicBezTo>
                <a:cubicBezTo>
                  <a:pt x="113165" y="386140"/>
                  <a:pt x="116339" y="270252"/>
                  <a:pt x="105227" y="190877"/>
                </a:cubicBezTo>
                <a:cubicBezTo>
                  <a:pt x="94115" y="111502"/>
                  <a:pt x="56014" y="-7560"/>
                  <a:pt x="38552" y="377"/>
                </a:cubicBezTo>
                <a:close/>
              </a:path>
            </a:pathLst>
          </a:custGeom>
          <a:solidFill>
            <a:srgbClr val="FFFF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6" name="Szabadkézi sokszög 5"/>
          <p:cNvSpPr/>
          <p:nvPr/>
        </p:nvSpPr>
        <p:spPr>
          <a:xfrm>
            <a:off x="3303589" y="1914526"/>
            <a:ext cx="422275" cy="3914775"/>
          </a:xfrm>
          <a:custGeom>
            <a:avLst/>
            <a:gdLst>
              <a:gd name="connsiteX0" fmla="*/ 106082 w 404663"/>
              <a:gd name="connsiteY0" fmla="*/ 183 h 3903404"/>
              <a:gd name="connsiteX1" fmla="*/ 287057 w 404663"/>
              <a:gd name="connsiteY1" fmla="*/ 609783 h 3903404"/>
              <a:gd name="connsiteX2" fmla="*/ 239432 w 404663"/>
              <a:gd name="connsiteY2" fmla="*/ 866958 h 3903404"/>
              <a:gd name="connsiteX3" fmla="*/ 277532 w 404663"/>
              <a:gd name="connsiteY3" fmla="*/ 1495608 h 3903404"/>
              <a:gd name="connsiteX4" fmla="*/ 296582 w 404663"/>
              <a:gd name="connsiteY4" fmla="*/ 2000433 h 3903404"/>
              <a:gd name="connsiteX5" fmla="*/ 325157 w 404663"/>
              <a:gd name="connsiteY5" fmla="*/ 2410008 h 3903404"/>
              <a:gd name="connsiteX6" fmla="*/ 391832 w 404663"/>
              <a:gd name="connsiteY6" fmla="*/ 2752908 h 3903404"/>
              <a:gd name="connsiteX7" fmla="*/ 391832 w 404663"/>
              <a:gd name="connsiteY7" fmla="*/ 3829233 h 3903404"/>
              <a:gd name="connsiteX8" fmla="*/ 258482 w 404663"/>
              <a:gd name="connsiteY8" fmla="*/ 3762558 h 3903404"/>
              <a:gd name="connsiteX9" fmla="*/ 172757 w 404663"/>
              <a:gd name="connsiteY9" fmla="*/ 3381558 h 3903404"/>
              <a:gd name="connsiteX10" fmla="*/ 153707 w 404663"/>
              <a:gd name="connsiteY10" fmla="*/ 2933883 h 3903404"/>
              <a:gd name="connsiteX11" fmla="*/ 153707 w 404663"/>
              <a:gd name="connsiteY11" fmla="*/ 2295708 h 3903404"/>
              <a:gd name="connsiteX12" fmla="*/ 87032 w 404663"/>
              <a:gd name="connsiteY12" fmla="*/ 1781358 h 3903404"/>
              <a:gd name="connsiteX13" fmla="*/ 1307 w 404663"/>
              <a:gd name="connsiteY13" fmla="*/ 1228908 h 3903404"/>
              <a:gd name="connsiteX14" fmla="*/ 39407 w 404663"/>
              <a:gd name="connsiteY14" fmla="*/ 552633 h 3903404"/>
              <a:gd name="connsiteX15" fmla="*/ 106082 w 404663"/>
              <a:gd name="connsiteY15" fmla="*/ 183 h 3903404"/>
              <a:gd name="connsiteX0" fmla="*/ 106082 w 404663"/>
              <a:gd name="connsiteY0" fmla="*/ 44 h 3903265"/>
              <a:gd name="connsiteX1" fmla="*/ 268007 w 404663"/>
              <a:gd name="connsiteY1" fmla="*/ 523919 h 3903265"/>
              <a:gd name="connsiteX2" fmla="*/ 239432 w 404663"/>
              <a:gd name="connsiteY2" fmla="*/ 866819 h 3903265"/>
              <a:gd name="connsiteX3" fmla="*/ 277532 w 404663"/>
              <a:gd name="connsiteY3" fmla="*/ 1495469 h 3903265"/>
              <a:gd name="connsiteX4" fmla="*/ 296582 w 404663"/>
              <a:gd name="connsiteY4" fmla="*/ 2000294 h 3903265"/>
              <a:gd name="connsiteX5" fmla="*/ 325157 w 404663"/>
              <a:gd name="connsiteY5" fmla="*/ 2409869 h 3903265"/>
              <a:gd name="connsiteX6" fmla="*/ 391832 w 404663"/>
              <a:gd name="connsiteY6" fmla="*/ 2752769 h 3903265"/>
              <a:gd name="connsiteX7" fmla="*/ 391832 w 404663"/>
              <a:gd name="connsiteY7" fmla="*/ 3829094 h 3903265"/>
              <a:gd name="connsiteX8" fmla="*/ 258482 w 404663"/>
              <a:gd name="connsiteY8" fmla="*/ 3762419 h 3903265"/>
              <a:gd name="connsiteX9" fmla="*/ 172757 w 404663"/>
              <a:gd name="connsiteY9" fmla="*/ 3381419 h 3903265"/>
              <a:gd name="connsiteX10" fmla="*/ 153707 w 404663"/>
              <a:gd name="connsiteY10" fmla="*/ 2933744 h 3903265"/>
              <a:gd name="connsiteX11" fmla="*/ 153707 w 404663"/>
              <a:gd name="connsiteY11" fmla="*/ 2295569 h 3903265"/>
              <a:gd name="connsiteX12" fmla="*/ 87032 w 404663"/>
              <a:gd name="connsiteY12" fmla="*/ 1781219 h 3903265"/>
              <a:gd name="connsiteX13" fmla="*/ 1307 w 404663"/>
              <a:gd name="connsiteY13" fmla="*/ 1228769 h 3903265"/>
              <a:gd name="connsiteX14" fmla="*/ 39407 w 404663"/>
              <a:gd name="connsiteY14" fmla="*/ 552494 h 3903265"/>
              <a:gd name="connsiteX15" fmla="*/ 106082 w 404663"/>
              <a:gd name="connsiteY15" fmla="*/ 44 h 3903265"/>
              <a:gd name="connsiteX0" fmla="*/ 106082 w 404663"/>
              <a:gd name="connsiteY0" fmla="*/ 44 h 3903265"/>
              <a:gd name="connsiteX1" fmla="*/ 268007 w 404663"/>
              <a:gd name="connsiteY1" fmla="*/ 523919 h 3903265"/>
              <a:gd name="connsiteX2" fmla="*/ 239432 w 404663"/>
              <a:gd name="connsiteY2" fmla="*/ 866819 h 3903265"/>
              <a:gd name="connsiteX3" fmla="*/ 277532 w 404663"/>
              <a:gd name="connsiteY3" fmla="*/ 1495469 h 3903265"/>
              <a:gd name="connsiteX4" fmla="*/ 296582 w 404663"/>
              <a:gd name="connsiteY4" fmla="*/ 2000294 h 3903265"/>
              <a:gd name="connsiteX5" fmla="*/ 325157 w 404663"/>
              <a:gd name="connsiteY5" fmla="*/ 2350492 h 3903265"/>
              <a:gd name="connsiteX6" fmla="*/ 391832 w 404663"/>
              <a:gd name="connsiteY6" fmla="*/ 2752769 h 3903265"/>
              <a:gd name="connsiteX7" fmla="*/ 391832 w 404663"/>
              <a:gd name="connsiteY7" fmla="*/ 3829094 h 3903265"/>
              <a:gd name="connsiteX8" fmla="*/ 258482 w 404663"/>
              <a:gd name="connsiteY8" fmla="*/ 3762419 h 3903265"/>
              <a:gd name="connsiteX9" fmla="*/ 172757 w 404663"/>
              <a:gd name="connsiteY9" fmla="*/ 3381419 h 3903265"/>
              <a:gd name="connsiteX10" fmla="*/ 153707 w 404663"/>
              <a:gd name="connsiteY10" fmla="*/ 2933744 h 3903265"/>
              <a:gd name="connsiteX11" fmla="*/ 153707 w 404663"/>
              <a:gd name="connsiteY11" fmla="*/ 2295569 h 3903265"/>
              <a:gd name="connsiteX12" fmla="*/ 87032 w 404663"/>
              <a:gd name="connsiteY12" fmla="*/ 1781219 h 3903265"/>
              <a:gd name="connsiteX13" fmla="*/ 1307 w 404663"/>
              <a:gd name="connsiteY13" fmla="*/ 1228769 h 3903265"/>
              <a:gd name="connsiteX14" fmla="*/ 39407 w 404663"/>
              <a:gd name="connsiteY14" fmla="*/ 552494 h 3903265"/>
              <a:gd name="connsiteX15" fmla="*/ 106082 w 404663"/>
              <a:gd name="connsiteY15" fmla="*/ 44 h 3903265"/>
              <a:gd name="connsiteX0" fmla="*/ 106082 w 402237"/>
              <a:gd name="connsiteY0" fmla="*/ 44 h 3914251"/>
              <a:gd name="connsiteX1" fmla="*/ 268007 w 402237"/>
              <a:gd name="connsiteY1" fmla="*/ 523919 h 3914251"/>
              <a:gd name="connsiteX2" fmla="*/ 239432 w 402237"/>
              <a:gd name="connsiteY2" fmla="*/ 866819 h 3914251"/>
              <a:gd name="connsiteX3" fmla="*/ 277532 w 402237"/>
              <a:gd name="connsiteY3" fmla="*/ 1495469 h 3914251"/>
              <a:gd name="connsiteX4" fmla="*/ 296582 w 402237"/>
              <a:gd name="connsiteY4" fmla="*/ 2000294 h 3914251"/>
              <a:gd name="connsiteX5" fmla="*/ 325157 w 402237"/>
              <a:gd name="connsiteY5" fmla="*/ 2350492 h 3914251"/>
              <a:gd name="connsiteX6" fmla="*/ 385894 w 402237"/>
              <a:gd name="connsiteY6" fmla="*/ 2604327 h 3914251"/>
              <a:gd name="connsiteX7" fmla="*/ 391832 w 402237"/>
              <a:gd name="connsiteY7" fmla="*/ 3829094 h 3914251"/>
              <a:gd name="connsiteX8" fmla="*/ 258482 w 402237"/>
              <a:gd name="connsiteY8" fmla="*/ 3762419 h 3914251"/>
              <a:gd name="connsiteX9" fmla="*/ 172757 w 402237"/>
              <a:gd name="connsiteY9" fmla="*/ 3381419 h 3914251"/>
              <a:gd name="connsiteX10" fmla="*/ 153707 w 402237"/>
              <a:gd name="connsiteY10" fmla="*/ 2933744 h 3914251"/>
              <a:gd name="connsiteX11" fmla="*/ 153707 w 402237"/>
              <a:gd name="connsiteY11" fmla="*/ 2295569 h 3914251"/>
              <a:gd name="connsiteX12" fmla="*/ 87032 w 402237"/>
              <a:gd name="connsiteY12" fmla="*/ 1781219 h 3914251"/>
              <a:gd name="connsiteX13" fmla="*/ 1307 w 402237"/>
              <a:gd name="connsiteY13" fmla="*/ 1228769 h 3914251"/>
              <a:gd name="connsiteX14" fmla="*/ 39407 w 402237"/>
              <a:gd name="connsiteY14" fmla="*/ 552494 h 3914251"/>
              <a:gd name="connsiteX15" fmla="*/ 106082 w 402237"/>
              <a:gd name="connsiteY15" fmla="*/ 44 h 3914251"/>
              <a:gd name="connsiteX0" fmla="*/ 106082 w 422035"/>
              <a:gd name="connsiteY0" fmla="*/ 44 h 3914251"/>
              <a:gd name="connsiteX1" fmla="*/ 268007 w 422035"/>
              <a:gd name="connsiteY1" fmla="*/ 523919 h 3914251"/>
              <a:gd name="connsiteX2" fmla="*/ 239432 w 422035"/>
              <a:gd name="connsiteY2" fmla="*/ 866819 h 3914251"/>
              <a:gd name="connsiteX3" fmla="*/ 277532 w 422035"/>
              <a:gd name="connsiteY3" fmla="*/ 1495469 h 3914251"/>
              <a:gd name="connsiteX4" fmla="*/ 296582 w 422035"/>
              <a:gd name="connsiteY4" fmla="*/ 2000294 h 3914251"/>
              <a:gd name="connsiteX5" fmla="*/ 325157 w 422035"/>
              <a:gd name="connsiteY5" fmla="*/ 2350492 h 3914251"/>
              <a:gd name="connsiteX6" fmla="*/ 385894 w 422035"/>
              <a:gd name="connsiteY6" fmla="*/ 2604327 h 3914251"/>
              <a:gd name="connsiteX7" fmla="*/ 391832 w 422035"/>
              <a:gd name="connsiteY7" fmla="*/ 3829094 h 3914251"/>
              <a:gd name="connsiteX8" fmla="*/ 258482 w 422035"/>
              <a:gd name="connsiteY8" fmla="*/ 3762419 h 3914251"/>
              <a:gd name="connsiteX9" fmla="*/ 172757 w 422035"/>
              <a:gd name="connsiteY9" fmla="*/ 3381419 h 3914251"/>
              <a:gd name="connsiteX10" fmla="*/ 153707 w 422035"/>
              <a:gd name="connsiteY10" fmla="*/ 2933744 h 3914251"/>
              <a:gd name="connsiteX11" fmla="*/ 153707 w 422035"/>
              <a:gd name="connsiteY11" fmla="*/ 2295569 h 3914251"/>
              <a:gd name="connsiteX12" fmla="*/ 87032 w 422035"/>
              <a:gd name="connsiteY12" fmla="*/ 1781219 h 3914251"/>
              <a:gd name="connsiteX13" fmla="*/ 1307 w 422035"/>
              <a:gd name="connsiteY13" fmla="*/ 1228769 h 3914251"/>
              <a:gd name="connsiteX14" fmla="*/ 39407 w 422035"/>
              <a:gd name="connsiteY14" fmla="*/ 552494 h 3914251"/>
              <a:gd name="connsiteX15" fmla="*/ 106082 w 422035"/>
              <a:gd name="connsiteY15" fmla="*/ 44 h 391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2035" h="3914251">
                <a:moveTo>
                  <a:pt x="106082" y="44"/>
                </a:moveTo>
                <a:cubicBezTo>
                  <a:pt x="144182" y="-4719"/>
                  <a:pt x="245782" y="379457"/>
                  <a:pt x="268007" y="523919"/>
                </a:cubicBezTo>
                <a:cubicBezTo>
                  <a:pt x="290232" y="668381"/>
                  <a:pt x="237845" y="704894"/>
                  <a:pt x="239432" y="866819"/>
                </a:cubicBezTo>
                <a:cubicBezTo>
                  <a:pt x="241020" y="1028744"/>
                  <a:pt x="268007" y="1306557"/>
                  <a:pt x="277532" y="1495469"/>
                </a:cubicBezTo>
                <a:cubicBezTo>
                  <a:pt x="287057" y="1684381"/>
                  <a:pt x="288645" y="1857790"/>
                  <a:pt x="296582" y="2000294"/>
                </a:cubicBezTo>
                <a:cubicBezTo>
                  <a:pt x="304520" y="2142798"/>
                  <a:pt x="310272" y="2249820"/>
                  <a:pt x="325157" y="2350492"/>
                </a:cubicBezTo>
                <a:cubicBezTo>
                  <a:pt x="340042" y="2451164"/>
                  <a:pt x="321343" y="2369769"/>
                  <a:pt x="385894" y="2604327"/>
                </a:cubicBezTo>
                <a:cubicBezTo>
                  <a:pt x="450445" y="2838885"/>
                  <a:pt x="413067" y="3636079"/>
                  <a:pt x="391832" y="3829094"/>
                </a:cubicBezTo>
                <a:cubicBezTo>
                  <a:pt x="370597" y="4022109"/>
                  <a:pt x="294994" y="3837031"/>
                  <a:pt x="258482" y="3762419"/>
                </a:cubicBezTo>
                <a:cubicBezTo>
                  <a:pt x="221970" y="3687807"/>
                  <a:pt x="190219" y="3519531"/>
                  <a:pt x="172757" y="3381419"/>
                </a:cubicBezTo>
                <a:cubicBezTo>
                  <a:pt x="155295" y="3243307"/>
                  <a:pt x="156882" y="3114719"/>
                  <a:pt x="153707" y="2933744"/>
                </a:cubicBezTo>
                <a:cubicBezTo>
                  <a:pt x="150532" y="2752769"/>
                  <a:pt x="164819" y="2487656"/>
                  <a:pt x="153707" y="2295569"/>
                </a:cubicBezTo>
                <a:cubicBezTo>
                  <a:pt x="142595" y="2103482"/>
                  <a:pt x="112432" y="1959019"/>
                  <a:pt x="87032" y="1781219"/>
                </a:cubicBezTo>
                <a:cubicBezTo>
                  <a:pt x="61632" y="1603419"/>
                  <a:pt x="9244" y="1433557"/>
                  <a:pt x="1307" y="1228769"/>
                </a:cubicBezTo>
                <a:cubicBezTo>
                  <a:pt x="-6631" y="1023982"/>
                  <a:pt x="23532" y="750932"/>
                  <a:pt x="39407" y="552494"/>
                </a:cubicBezTo>
                <a:cubicBezTo>
                  <a:pt x="55282" y="354056"/>
                  <a:pt x="67982" y="4807"/>
                  <a:pt x="106082" y="44"/>
                </a:cubicBezTo>
                <a:close/>
              </a:path>
            </a:pathLst>
          </a:custGeom>
          <a:solidFill>
            <a:srgbClr val="FFFF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7" name="Szabadkézi sokszög 6"/>
          <p:cNvSpPr/>
          <p:nvPr/>
        </p:nvSpPr>
        <p:spPr>
          <a:xfrm>
            <a:off x="3060700" y="2041526"/>
            <a:ext cx="400050" cy="3402013"/>
          </a:xfrm>
          <a:custGeom>
            <a:avLst/>
            <a:gdLst>
              <a:gd name="connsiteX0" fmla="*/ 299629 w 400141"/>
              <a:gd name="connsiteY0" fmla="*/ 3386 h 3402669"/>
              <a:gd name="connsiteX1" fmla="*/ 278364 w 400141"/>
              <a:gd name="connsiteY1" fmla="*/ 343627 h 3402669"/>
              <a:gd name="connsiteX2" fmla="*/ 235834 w 400141"/>
              <a:gd name="connsiteY2" fmla="*/ 694502 h 3402669"/>
              <a:gd name="connsiteX3" fmla="*/ 214569 w 400141"/>
              <a:gd name="connsiteY3" fmla="*/ 960316 h 3402669"/>
              <a:gd name="connsiteX4" fmla="*/ 235834 w 400141"/>
              <a:gd name="connsiteY4" fmla="*/ 1215497 h 3402669"/>
              <a:gd name="connsiteX5" fmla="*/ 299629 w 400141"/>
              <a:gd name="connsiteY5" fmla="*/ 1523841 h 3402669"/>
              <a:gd name="connsiteX6" fmla="*/ 363424 w 400141"/>
              <a:gd name="connsiteY6" fmla="*/ 1970409 h 3402669"/>
              <a:gd name="connsiteX7" fmla="*/ 374057 w 400141"/>
              <a:gd name="connsiteY7" fmla="*/ 2555200 h 3402669"/>
              <a:gd name="connsiteX8" fmla="*/ 384690 w 400141"/>
              <a:gd name="connsiteY8" fmla="*/ 2969869 h 3402669"/>
              <a:gd name="connsiteX9" fmla="*/ 395322 w 400141"/>
              <a:gd name="connsiteY9" fmla="*/ 3395172 h 3402669"/>
              <a:gd name="connsiteX10" fmla="*/ 299629 w 400141"/>
              <a:gd name="connsiteY10" fmla="*/ 3214418 h 3402669"/>
              <a:gd name="connsiteX11" fmla="*/ 214569 w 400141"/>
              <a:gd name="connsiteY11" fmla="*/ 2874176 h 3402669"/>
              <a:gd name="connsiteX12" fmla="*/ 129508 w 400141"/>
              <a:gd name="connsiteY12" fmla="*/ 2342548 h 3402669"/>
              <a:gd name="connsiteX13" fmla="*/ 23183 w 400141"/>
              <a:gd name="connsiteY13" fmla="*/ 1757758 h 3402669"/>
              <a:gd name="connsiteX14" fmla="*/ 1917 w 400141"/>
              <a:gd name="connsiteY14" fmla="*/ 1268660 h 3402669"/>
              <a:gd name="connsiteX15" fmla="*/ 55080 w 400141"/>
              <a:gd name="connsiteY15" fmla="*/ 768930 h 3402669"/>
              <a:gd name="connsiteX16" fmla="*/ 225201 w 400141"/>
              <a:gd name="connsiteY16" fmla="*/ 205404 h 3402669"/>
              <a:gd name="connsiteX17" fmla="*/ 299629 w 400141"/>
              <a:gd name="connsiteY17" fmla="*/ 3386 h 3402669"/>
              <a:gd name="connsiteX0" fmla="*/ 299629 w 400141"/>
              <a:gd name="connsiteY0" fmla="*/ 3386 h 3402669"/>
              <a:gd name="connsiteX1" fmla="*/ 278364 w 400141"/>
              <a:gd name="connsiteY1" fmla="*/ 343627 h 3402669"/>
              <a:gd name="connsiteX2" fmla="*/ 235834 w 400141"/>
              <a:gd name="connsiteY2" fmla="*/ 694502 h 3402669"/>
              <a:gd name="connsiteX3" fmla="*/ 214569 w 400141"/>
              <a:gd name="connsiteY3" fmla="*/ 960316 h 3402669"/>
              <a:gd name="connsiteX4" fmla="*/ 235834 w 400141"/>
              <a:gd name="connsiteY4" fmla="*/ 1215497 h 3402669"/>
              <a:gd name="connsiteX5" fmla="*/ 287753 w 400141"/>
              <a:gd name="connsiteY5" fmla="*/ 1529779 h 3402669"/>
              <a:gd name="connsiteX6" fmla="*/ 363424 w 400141"/>
              <a:gd name="connsiteY6" fmla="*/ 1970409 h 3402669"/>
              <a:gd name="connsiteX7" fmla="*/ 374057 w 400141"/>
              <a:gd name="connsiteY7" fmla="*/ 2555200 h 3402669"/>
              <a:gd name="connsiteX8" fmla="*/ 384690 w 400141"/>
              <a:gd name="connsiteY8" fmla="*/ 2969869 h 3402669"/>
              <a:gd name="connsiteX9" fmla="*/ 395322 w 400141"/>
              <a:gd name="connsiteY9" fmla="*/ 3395172 h 3402669"/>
              <a:gd name="connsiteX10" fmla="*/ 299629 w 400141"/>
              <a:gd name="connsiteY10" fmla="*/ 3214418 h 3402669"/>
              <a:gd name="connsiteX11" fmla="*/ 214569 w 400141"/>
              <a:gd name="connsiteY11" fmla="*/ 2874176 h 3402669"/>
              <a:gd name="connsiteX12" fmla="*/ 129508 w 400141"/>
              <a:gd name="connsiteY12" fmla="*/ 2342548 h 3402669"/>
              <a:gd name="connsiteX13" fmla="*/ 23183 w 400141"/>
              <a:gd name="connsiteY13" fmla="*/ 1757758 h 3402669"/>
              <a:gd name="connsiteX14" fmla="*/ 1917 w 400141"/>
              <a:gd name="connsiteY14" fmla="*/ 1268660 h 3402669"/>
              <a:gd name="connsiteX15" fmla="*/ 55080 w 400141"/>
              <a:gd name="connsiteY15" fmla="*/ 768930 h 3402669"/>
              <a:gd name="connsiteX16" fmla="*/ 225201 w 400141"/>
              <a:gd name="connsiteY16" fmla="*/ 205404 h 3402669"/>
              <a:gd name="connsiteX17" fmla="*/ 299629 w 400141"/>
              <a:gd name="connsiteY17" fmla="*/ 3386 h 3402669"/>
              <a:gd name="connsiteX0" fmla="*/ 299629 w 400141"/>
              <a:gd name="connsiteY0" fmla="*/ 3386 h 3402669"/>
              <a:gd name="connsiteX1" fmla="*/ 278364 w 400141"/>
              <a:gd name="connsiteY1" fmla="*/ 343627 h 3402669"/>
              <a:gd name="connsiteX2" fmla="*/ 235834 w 400141"/>
              <a:gd name="connsiteY2" fmla="*/ 694502 h 3402669"/>
              <a:gd name="connsiteX3" fmla="*/ 220506 w 400141"/>
              <a:gd name="connsiteY3" fmla="*/ 984067 h 3402669"/>
              <a:gd name="connsiteX4" fmla="*/ 235834 w 400141"/>
              <a:gd name="connsiteY4" fmla="*/ 1215497 h 3402669"/>
              <a:gd name="connsiteX5" fmla="*/ 287753 w 400141"/>
              <a:gd name="connsiteY5" fmla="*/ 1529779 h 3402669"/>
              <a:gd name="connsiteX6" fmla="*/ 363424 w 400141"/>
              <a:gd name="connsiteY6" fmla="*/ 1970409 h 3402669"/>
              <a:gd name="connsiteX7" fmla="*/ 374057 w 400141"/>
              <a:gd name="connsiteY7" fmla="*/ 2555200 h 3402669"/>
              <a:gd name="connsiteX8" fmla="*/ 384690 w 400141"/>
              <a:gd name="connsiteY8" fmla="*/ 2969869 h 3402669"/>
              <a:gd name="connsiteX9" fmla="*/ 395322 w 400141"/>
              <a:gd name="connsiteY9" fmla="*/ 3395172 h 3402669"/>
              <a:gd name="connsiteX10" fmla="*/ 299629 w 400141"/>
              <a:gd name="connsiteY10" fmla="*/ 3214418 h 3402669"/>
              <a:gd name="connsiteX11" fmla="*/ 214569 w 400141"/>
              <a:gd name="connsiteY11" fmla="*/ 2874176 h 3402669"/>
              <a:gd name="connsiteX12" fmla="*/ 129508 w 400141"/>
              <a:gd name="connsiteY12" fmla="*/ 2342548 h 3402669"/>
              <a:gd name="connsiteX13" fmla="*/ 23183 w 400141"/>
              <a:gd name="connsiteY13" fmla="*/ 1757758 h 3402669"/>
              <a:gd name="connsiteX14" fmla="*/ 1917 w 400141"/>
              <a:gd name="connsiteY14" fmla="*/ 1268660 h 3402669"/>
              <a:gd name="connsiteX15" fmla="*/ 55080 w 400141"/>
              <a:gd name="connsiteY15" fmla="*/ 768930 h 3402669"/>
              <a:gd name="connsiteX16" fmla="*/ 225201 w 400141"/>
              <a:gd name="connsiteY16" fmla="*/ 205404 h 3402669"/>
              <a:gd name="connsiteX17" fmla="*/ 299629 w 400141"/>
              <a:gd name="connsiteY17" fmla="*/ 3386 h 3402669"/>
              <a:gd name="connsiteX0" fmla="*/ 299629 w 400141"/>
              <a:gd name="connsiteY0" fmla="*/ 3386 h 3402669"/>
              <a:gd name="connsiteX1" fmla="*/ 278364 w 400141"/>
              <a:gd name="connsiteY1" fmla="*/ 343627 h 3402669"/>
              <a:gd name="connsiteX2" fmla="*/ 247709 w 400141"/>
              <a:gd name="connsiteY2" fmla="*/ 658876 h 3402669"/>
              <a:gd name="connsiteX3" fmla="*/ 220506 w 400141"/>
              <a:gd name="connsiteY3" fmla="*/ 984067 h 3402669"/>
              <a:gd name="connsiteX4" fmla="*/ 235834 w 400141"/>
              <a:gd name="connsiteY4" fmla="*/ 1215497 h 3402669"/>
              <a:gd name="connsiteX5" fmla="*/ 287753 w 400141"/>
              <a:gd name="connsiteY5" fmla="*/ 1529779 h 3402669"/>
              <a:gd name="connsiteX6" fmla="*/ 363424 w 400141"/>
              <a:gd name="connsiteY6" fmla="*/ 1970409 h 3402669"/>
              <a:gd name="connsiteX7" fmla="*/ 374057 w 400141"/>
              <a:gd name="connsiteY7" fmla="*/ 2555200 h 3402669"/>
              <a:gd name="connsiteX8" fmla="*/ 384690 w 400141"/>
              <a:gd name="connsiteY8" fmla="*/ 2969869 h 3402669"/>
              <a:gd name="connsiteX9" fmla="*/ 395322 w 400141"/>
              <a:gd name="connsiteY9" fmla="*/ 3395172 h 3402669"/>
              <a:gd name="connsiteX10" fmla="*/ 299629 w 400141"/>
              <a:gd name="connsiteY10" fmla="*/ 3214418 h 3402669"/>
              <a:gd name="connsiteX11" fmla="*/ 214569 w 400141"/>
              <a:gd name="connsiteY11" fmla="*/ 2874176 h 3402669"/>
              <a:gd name="connsiteX12" fmla="*/ 129508 w 400141"/>
              <a:gd name="connsiteY12" fmla="*/ 2342548 h 3402669"/>
              <a:gd name="connsiteX13" fmla="*/ 23183 w 400141"/>
              <a:gd name="connsiteY13" fmla="*/ 1757758 h 3402669"/>
              <a:gd name="connsiteX14" fmla="*/ 1917 w 400141"/>
              <a:gd name="connsiteY14" fmla="*/ 1268660 h 3402669"/>
              <a:gd name="connsiteX15" fmla="*/ 55080 w 400141"/>
              <a:gd name="connsiteY15" fmla="*/ 768930 h 3402669"/>
              <a:gd name="connsiteX16" fmla="*/ 225201 w 400141"/>
              <a:gd name="connsiteY16" fmla="*/ 205404 h 3402669"/>
              <a:gd name="connsiteX17" fmla="*/ 299629 w 400141"/>
              <a:gd name="connsiteY17" fmla="*/ 3386 h 340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0141" h="3402669">
                <a:moveTo>
                  <a:pt x="299629" y="3386"/>
                </a:moveTo>
                <a:cubicBezTo>
                  <a:pt x="308489" y="26423"/>
                  <a:pt x="287017" y="234379"/>
                  <a:pt x="278364" y="343627"/>
                </a:cubicBezTo>
                <a:cubicBezTo>
                  <a:pt x="269711" y="452875"/>
                  <a:pt x="257352" y="552136"/>
                  <a:pt x="247709" y="658876"/>
                </a:cubicBezTo>
                <a:cubicBezTo>
                  <a:pt x="238066" y="765616"/>
                  <a:pt x="222485" y="891297"/>
                  <a:pt x="220506" y="984067"/>
                </a:cubicBezTo>
                <a:cubicBezTo>
                  <a:pt x="218527" y="1076837"/>
                  <a:pt x="224626" y="1124545"/>
                  <a:pt x="235834" y="1215497"/>
                </a:cubicBezTo>
                <a:cubicBezTo>
                  <a:pt x="247042" y="1306449"/>
                  <a:pt x="266488" y="1403960"/>
                  <a:pt x="287753" y="1529779"/>
                </a:cubicBezTo>
                <a:cubicBezTo>
                  <a:pt x="309018" y="1655598"/>
                  <a:pt x="349040" y="1799506"/>
                  <a:pt x="363424" y="1970409"/>
                </a:cubicBezTo>
                <a:cubicBezTo>
                  <a:pt x="377808" y="2141313"/>
                  <a:pt x="370513" y="2388623"/>
                  <a:pt x="374057" y="2555200"/>
                </a:cubicBezTo>
                <a:cubicBezTo>
                  <a:pt x="377601" y="2721777"/>
                  <a:pt x="381146" y="2829874"/>
                  <a:pt x="384690" y="2969869"/>
                </a:cubicBezTo>
                <a:cubicBezTo>
                  <a:pt x="388234" y="3109864"/>
                  <a:pt x="409499" y="3354414"/>
                  <a:pt x="395322" y="3395172"/>
                </a:cubicBezTo>
                <a:cubicBezTo>
                  <a:pt x="381145" y="3435930"/>
                  <a:pt x="329754" y="3301251"/>
                  <a:pt x="299629" y="3214418"/>
                </a:cubicBezTo>
                <a:cubicBezTo>
                  <a:pt x="269504" y="3127585"/>
                  <a:pt x="242922" y="3019488"/>
                  <a:pt x="214569" y="2874176"/>
                </a:cubicBezTo>
                <a:cubicBezTo>
                  <a:pt x="186216" y="2728864"/>
                  <a:pt x="161406" y="2528618"/>
                  <a:pt x="129508" y="2342548"/>
                </a:cubicBezTo>
                <a:cubicBezTo>
                  <a:pt x="97610" y="2156478"/>
                  <a:pt x="44448" y="1936739"/>
                  <a:pt x="23183" y="1757758"/>
                </a:cubicBezTo>
                <a:cubicBezTo>
                  <a:pt x="1918" y="1578777"/>
                  <a:pt x="-3399" y="1433465"/>
                  <a:pt x="1917" y="1268660"/>
                </a:cubicBezTo>
                <a:cubicBezTo>
                  <a:pt x="7233" y="1103855"/>
                  <a:pt x="17866" y="946139"/>
                  <a:pt x="55080" y="768930"/>
                </a:cubicBezTo>
                <a:cubicBezTo>
                  <a:pt x="92294" y="591721"/>
                  <a:pt x="184443" y="332995"/>
                  <a:pt x="225201" y="205404"/>
                </a:cubicBezTo>
                <a:cubicBezTo>
                  <a:pt x="265959" y="77813"/>
                  <a:pt x="290769" y="-19651"/>
                  <a:pt x="299629" y="3386"/>
                </a:cubicBezTo>
                <a:close/>
              </a:path>
            </a:pathLst>
          </a:custGeom>
          <a:solidFill>
            <a:srgbClr val="FFFF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401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4" y="115889"/>
            <a:ext cx="4454525" cy="66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backk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258" y="273829"/>
            <a:ext cx="5199778" cy="443948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58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01608" y="135957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Pathology</a:t>
            </a:r>
            <a:r>
              <a:rPr lang="hu-HU" dirty="0"/>
              <a:t> </a:t>
            </a:r>
          </a:p>
        </p:txBody>
      </p:sp>
      <p:grpSp>
        <p:nvGrpSpPr>
          <p:cNvPr id="8" name="Csoportba foglalás 7"/>
          <p:cNvGrpSpPr/>
          <p:nvPr/>
        </p:nvGrpSpPr>
        <p:grpSpPr>
          <a:xfrm>
            <a:off x="1764400" y="241069"/>
            <a:ext cx="9707163" cy="6100609"/>
            <a:chOff x="1847528" y="908721"/>
            <a:chExt cx="8688492" cy="5541023"/>
          </a:xfrm>
        </p:grpSpPr>
        <p:pic>
          <p:nvPicPr>
            <p:cNvPr id="2" name="Kép 1" descr="Gerinc1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7528" y="908721"/>
              <a:ext cx="3239268" cy="5541023"/>
            </a:xfrm>
            <a:prstGeom prst="rect">
              <a:avLst/>
            </a:prstGeom>
          </p:spPr>
        </p:pic>
        <p:pic>
          <p:nvPicPr>
            <p:cNvPr id="3" name="Kép 2" descr="Gerinc16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9897" y="1628800"/>
              <a:ext cx="5376123" cy="3384376"/>
            </a:xfrm>
            <a:prstGeom prst="rect">
              <a:avLst/>
            </a:prstGeom>
          </p:spPr>
        </p:pic>
        <p:sp>
          <p:nvSpPr>
            <p:cNvPr id="5" name="Ellipszis 4"/>
            <p:cNvSpPr/>
            <p:nvPr/>
          </p:nvSpPr>
          <p:spPr>
            <a:xfrm>
              <a:off x="2999656" y="6021288"/>
              <a:ext cx="1152128" cy="2880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Ellipszis 5"/>
            <p:cNvSpPr/>
            <p:nvPr/>
          </p:nvSpPr>
          <p:spPr>
            <a:xfrm>
              <a:off x="6528048" y="4725144"/>
              <a:ext cx="1152128" cy="3600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Ellipszis 6"/>
            <p:cNvSpPr/>
            <p:nvPr/>
          </p:nvSpPr>
          <p:spPr>
            <a:xfrm>
              <a:off x="7968208" y="4725144"/>
              <a:ext cx="1058462" cy="3600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36972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smtClean="0"/>
              <a:t>Lumbalpunctio</a:t>
            </a:r>
          </a:p>
        </p:txBody>
      </p:sp>
      <p:pic>
        <p:nvPicPr>
          <p:cNvPr id="46083" name="Picture 5" descr="l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412876"/>
            <a:ext cx="63373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" descr="spinaltap2"/>
          <p:cNvPicPr>
            <a:picLocks noChangeAspect="1" noChangeArrowheads="1"/>
          </p:cNvPicPr>
          <p:nvPr/>
        </p:nvPicPr>
        <p:blipFill>
          <a:blip r:embed="rId3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3860800"/>
            <a:ext cx="3852863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07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790_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60350"/>
            <a:ext cx="6186488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58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4"/>
          <p:cNvSpPr>
            <a:spLocks noGrp="1" noChangeArrowheads="1"/>
          </p:cNvSpPr>
          <p:nvPr>
            <p:ph type="title"/>
          </p:nvPr>
        </p:nvSpPr>
        <p:spPr>
          <a:xfrm>
            <a:off x="1703389" y="274639"/>
            <a:ext cx="8785225" cy="70643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altLang="hu-HU" dirty="0" err="1" smtClean="0"/>
              <a:t>Discus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hernia</a:t>
            </a:r>
            <a:endParaRPr lang="hu-HU" altLang="hu-HU" dirty="0" smtClean="0"/>
          </a:p>
        </p:txBody>
      </p:sp>
      <p:pic>
        <p:nvPicPr>
          <p:cNvPr id="48131" name="Picture 6" descr="180px-Discusprola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341439"/>
            <a:ext cx="4616450" cy="5184775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iskrivlen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981076"/>
            <a:ext cx="6481763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2711450" y="6021389"/>
            <a:ext cx="6408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hu-HU" altLang="hu-HU" sz="2000" b="1"/>
              <a:t>  lordosis               kyphosis                 scoliosis</a:t>
            </a:r>
          </a:p>
        </p:txBody>
      </p:sp>
    </p:spTree>
    <p:extLst>
      <p:ext uri="{BB962C8B-B14F-4D97-AF65-F5344CB8AC3E}">
        <p14:creationId xmlns:p14="http://schemas.microsoft.com/office/powerpoint/2010/main" val="229435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discusher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692151"/>
            <a:ext cx="338296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Line 6"/>
          <p:cNvSpPr>
            <a:spLocks noChangeShapeType="1"/>
          </p:cNvSpPr>
          <p:nvPr/>
        </p:nvSpPr>
        <p:spPr bwMode="auto">
          <a:xfrm flipH="1">
            <a:off x="4008438" y="3429000"/>
            <a:ext cx="792162" cy="2159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149509" name="Picture 5" descr="whip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49276"/>
            <a:ext cx="8713788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Scoliosis treat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143000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Spina Bifida Occul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858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Szövegdoboz 5"/>
          <p:cNvSpPr txBox="1">
            <a:spLocks noChangeArrowheads="1"/>
          </p:cNvSpPr>
          <p:nvPr/>
        </p:nvSpPr>
        <p:spPr bwMode="auto">
          <a:xfrm>
            <a:off x="2286000" y="609600"/>
            <a:ext cx="1905000" cy="4000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000"/>
              <a:t>scoliosis</a:t>
            </a:r>
          </a:p>
        </p:txBody>
      </p:sp>
      <p:sp>
        <p:nvSpPr>
          <p:cNvPr id="9222" name="Szövegdoboz 6"/>
          <p:cNvSpPr txBox="1">
            <a:spLocks noChangeArrowheads="1"/>
          </p:cNvSpPr>
          <p:nvPr/>
        </p:nvSpPr>
        <p:spPr bwMode="auto">
          <a:xfrm>
            <a:off x="5410200" y="304800"/>
            <a:ext cx="2667000" cy="4000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000"/>
              <a:t>spina bifida occulta</a:t>
            </a:r>
          </a:p>
        </p:txBody>
      </p:sp>
      <p:pic>
        <p:nvPicPr>
          <p:cNvPr id="9223" name="Picture 6" descr="Műtét előt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5720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Szövegdoboz 8"/>
          <p:cNvSpPr txBox="1">
            <a:spLocks noChangeArrowheads="1"/>
          </p:cNvSpPr>
          <p:nvPr/>
        </p:nvSpPr>
        <p:spPr bwMode="auto">
          <a:xfrm>
            <a:off x="1752600" y="3733801"/>
            <a:ext cx="2286000" cy="7080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000"/>
              <a:t>pectus excavatum (tölcsérmellkas)</a:t>
            </a:r>
          </a:p>
        </p:txBody>
      </p:sp>
      <p:pic>
        <p:nvPicPr>
          <p:cNvPr id="9225" name="Picture 8" descr="http://www.doctortipster.com/wp-content/uploads/2011/04/spina-bifida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819401"/>
            <a:ext cx="32575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 descr="Pectus Carinat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20574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Szövegdoboz 11"/>
          <p:cNvSpPr txBox="1">
            <a:spLocks noChangeArrowheads="1"/>
          </p:cNvSpPr>
          <p:nvPr/>
        </p:nvSpPr>
        <p:spPr bwMode="auto">
          <a:xfrm>
            <a:off x="4648200" y="3124201"/>
            <a:ext cx="2286000" cy="7080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000"/>
              <a:t>pectus carinatum (tyúkmellkas)</a:t>
            </a:r>
          </a:p>
        </p:txBody>
      </p:sp>
    </p:spTree>
    <p:extLst>
      <p:ext uri="{BB962C8B-B14F-4D97-AF65-F5344CB8AC3E}">
        <p14:creationId xmlns:p14="http://schemas.microsoft.com/office/powerpoint/2010/main" val="18429835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DSCF01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1412876"/>
            <a:ext cx="5253038" cy="394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5" descr="kyphosis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60350"/>
            <a:ext cx="314960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54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4" descr="gerinck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341438"/>
            <a:ext cx="6565900" cy="51689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4656138" y="1412876"/>
            <a:ext cx="446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hu-HU" altLang="hu-HU" sz="1800" b="1">
                <a:solidFill>
                  <a:srgbClr val="000000"/>
                </a:solidFill>
              </a:rPr>
              <a:t>primer: thoracalis, sacralis kyphosis</a:t>
            </a:r>
          </a:p>
        </p:txBody>
      </p:sp>
      <p:grpSp>
        <p:nvGrpSpPr>
          <p:cNvPr id="105480" name="Group 8"/>
          <p:cNvGrpSpPr>
            <a:grpSpLocks/>
          </p:cNvGrpSpPr>
          <p:nvPr/>
        </p:nvGrpSpPr>
        <p:grpSpPr bwMode="auto">
          <a:xfrm>
            <a:off x="6456363" y="5661026"/>
            <a:ext cx="576262" cy="720725"/>
            <a:chOff x="3107" y="3566"/>
            <a:chExt cx="363" cy="454"/>
          </a:xfrm>
        </p:grpSpPr>
        <p:sp>
          <p:nvSpPr>
            <p:cNvPr id="23560" name="Line 6"/>
            <p:cNvSpPr>
              <a:spLocks noChangeShapeType="1"/>
            </p:cNvSpPr>
            <p:nvPr/>
          </p:nvSpPr>
          <p:spPr bwMode="auto">
            <a:xfrm flipV="1">
              <a:off x="3379" y="3884"/>
              <a:ext cx="91" cy="13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3561" name="Line 7"/>
            <p:cNvSpPr>
              <a:spLocks noChangeShapeType="1"/>
            </p:cNvSpPr>
            <p:nvPr/>
          </p:nvSpPr>
          <p:spPr bwMode="auto">
            <a:xfrm flipV="1">
              <a:off x="3107" y="3566"/>
              <a:ext cx="182" cy="4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5232400" y="1773238"/>
            <a:ext cx="381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hu-HU" altLang="hu-HU" sz="1800" b="1">
                <a:solidFill>
                  <a:srgbClr val="000000"/>
                </a:solidFill>
              </a:rPr>
              <a:t>fej emelése: cervicalis lordosis</a:t>
            </a: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5448301" y="2133601"/>
            <a:ext cx="3457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hu-HU" altLang="hu-HU" sz="1800" b="1">
                <a:solidFill>
                  <a:srgbClr val="000000"/>
                </a:solidFill>
              </a:rPr>
              <a:t>ülés, állás: lumbalis lordosis</a:t>
            </a:r>
          </a:p>
        </p:txBody>
      </p:sp>
    </p:spTree>
    <p:extLst>
      <p:ext uri="{BB962C8B-B14F-4D97-AF65-F5344CB8AC3E}">
        <p14:creationId xmlns:p14="http://schemas.microsoft.com/office/powerpoint/2010/main" val="3396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7" grpId="0"/>
      <p:bldP spid="105482" grpId="0"/>
      <p:bldP spid="10548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Gerinc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7528" y="1052736"/>
            <a:ext cx="8451941" cy="344579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22008" y="320651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/>
              <a:t>Bauelemente</a:t>
            </a:r>
            <a:r>
              <a:rPr lang="hu-HU" sz="2000" dirty="0" smtClean="0"/>
              <a:t> </a:t>
            </a:r>
            <a:r>
              <a:rPr lang="hu-HU" sz="2000" dirty="0" err="1" smtClean="0"/>
              <a:t>eines</a:t>
            </a:r>
            <a:r>
              <a:rPr lang="hu-HU" sz="2000" dirty="0" smtClean="0"/>
              <a:t> </a:t>
            </a:r>
            <a:r>
              <a:rPr lang="hu-HU" sz="2000" dirty="0" err="1" smtClean="0"/>
              <a:t>Wirbels</a:t>
            </a:r>
            <a:endParaRPr lang="hu-HU" sz="2000" dirty="0"/>
          </a:p>
        </p:txBody>
      </p:sp>
      <p:sp>
        <p:nvSpPr>
          <p:cNvPr id="4" name="Ellipszis 3"/>
          <p:cNvSpPr/>
          <p:nvPr/>
        </p:nvSpPr>
        <p:spPr>
          <a:xfrm>
            <a:off x="5159897" y="1988840"/>
            <a:ext cx="921943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5165191" y="3356992"/>
            <a:ext cx="921943" cy="43204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8256240" y="908720"/>
            <a:ext cx="2160240" cy="151216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8400256" y="3573016"/>
            <a:ext cx="1296144" cy="576064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4108700" y="3573016"/>
            <a:ext cx="1056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/>
              <a:t>Vertebral</a:t>
            </a:r>
            <a:r>
              <a:rPr lang="hu-HU" sz="1400" dirty="0"/>
              <a:t> </a:t>
            </a:r>
            <a:r>
              <a:rPr lang="hu-HU" sz="1400" dirty="0" err="1"/>
              <a:t>foramen</a:t>
            </a:r>
            <a:endParaRPr lang="hu-HU" sz="1400" dirty="0"/>
          </a:p>
        </p:txBody>
      </p:sp>
      <p:cxnSp>
        <p:nvCxnSpPr>
          <p:cNvPr id="10" name="Egyenes összekötő 9"/>
          <p:cNvCxnSpPr/>
          <p:nvPr/>
        </p:nvCxnSpPr>
        <p:spPr>
          <a:xfrm flipH="1" flipV="1">
            <a:off x="3719738" y="2924944"/>
            <a:ext cx="576063" cy="720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92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Gerinc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486" y="3089326"/>
            <a:ext cx="4608512" cy="356845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661615" y="299258"/>
            <a:ext cx="31871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err="1"/>
              <a:t>Cervical</a:t>
            </a:r>
            <a:r>
              <a:rPr lang="hu-HU" sz="2000" dirty="0"/>
              <a:t> </a:t>
            </a:r>
            <a:r>
              <a:rPr lang="hu-HU" sz="2000" dirty="0" err="1"/>
              <a:t>vertebrae</a:t>
            </a:r>
            <a:r>
              <a:rPr lang="hu-HU" sz="2000" dirty="0"/>
              <a:t>, III-VII</a:t>
            </a:r>
          </a:p>
        </p:txBody>
      </p:sp>
      <p:grpSp>
        <p:nvGrpSpPr>
          <p:cNvPr id="4" name="Csoportba foglalás 3"/>
          <p:cNvGrpSpPr/>
          <p:nvPr/>
        </p:nvGrpSpPr>
        <p:grpSpPr>
          <a:xfrm>
            <a:off x="4721629" y="299258"/>
            <a:ext cx="6804265" cy="3173773"/>
            <a:chOff x="5391681" y="717762"/>
            <a:chExt cx="6134213" cy="2755269"/>
          </a:xfrm>
        </p:grpSpPr>
        <p:pic>
          <p:nvPicPr>
            <p:cNvPr id="5" name="Kép 4" descr="Gerinc07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29618" y="717762"/>
              <a:ext cx="6096276" cy="2755269"/>
            </a:xfrm>
            <a:prstGeom prst="rect">
              <a:avLst/>
            </a:prstGeom>
          </p:spPr>
        </p:pic>
        <p:sp>
          <p:nvSpPr>
            <p:cNvPr id="3" name="Ellipszis 2"/>
            <p:cNvSpPr/>
            <p:nvPr/>
          </p:nvSpPr>
          <p:spPr>
            <a:xfrm>
              <a:off x="8477756" y="1732055"/>
              <a:ext cx="720080" cy="36952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Ellipszis 6"/>
            <p:cNvSpPr/>
            <p:nvPr/>
          </p:nvSpPr>
          <p:spPr>
            <a:xfrm>
              <a:off x="5391681" y="963402"/>
              <a:ext cx="1445720" cy="2568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Ellipszis 7"/>
            <p:cNvSpPr/>
            <p:nvPr/>
          </p:nvSpPr>
          <p:spPr>
            <a:xfrm>
              <a:off x="5561500" y="2443126"/>
              <a:ext cx="1008112" cy="36952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43060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Gerinc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1818" y="2817397"/>
            <a:ext cx="3278152" cy="3710332"/>
          </a:xfrm>
          <a:prstGeom prst="rect">
            <a:avLst/>
          </a:prstGeom>
        </p:spPr>
      </p:pic>
      <p:pic>
        <p:nvPicPr>
          <p:cNvPr id="4" name="Kép 3" descr="Gerinc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73760" y="2610486"/>
            <a:ext cx="4337251" cy="402479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93402" y="190381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vertebra</a:t>
            </a:r>
            <a:r>
              <a:rPr lang="hu-HU" dirty="0" smtClean="0"/>
              <a:t> </a:t>
            </a:r>
            <a:r>
              <a:rPr lang="hu-HU" dirty="0" err="1" smtClean="0"/>
              <a:t>thoracica</a:t>
            </a:r>
            <a:endParaRPr lang="hu-HU" dirty="0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966179" y="0"/>
            <a:ext cx="7028192" cy="2709850"/>
            <a:chOff x="2855641" y="247093"/>
            <a:chExt cx="6034339" cy="2462757"/>
          </a:xfrm>
        </p:grpSpPr>
        <p:pic>
          <p:nvPicPr>
            <p:cNvPr id="2" name="Kép 1" descr="Gerinc08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55641" y="247093"/>
              <a:ext cx="6034339" cy="2462757"/>
            </a:xfrm>
            <a:prstGeom prst="rect">
              <a:avLst/>
            </a:prstGeom>
          </p:spPr>
        </p:pic>
        <p:sp>
          <p:nvSpPr>
            <p:cNvPr id="5" name="Ellipszis 4"/>
            <p:cNvSpPr/>
            <p:nvPr/>
          </p:nvSpPr>
          <p:spPr>
            <a:xfrm>
              <a:off x="4079776" y="306767"/>
              <a:ext cx="1368152" cy="36952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Ellipszis 6"/>
            <p:cNvSpPr/>
            <p:nvPr/>
          </p:nvSpPr>
          <p:spPr>
            <a:xfrm>
              <a:off x="4537521" y="1844824"/>
              <a:ext cx="1630486" cy="36952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Ellipszis 7"/>
            <p:cNvSpPr/>
            <p:nvPr/>
          </p:nvSpPr>
          <p:spPr>
            <a:xfrm>
              <a:off x="6096000" y="836712"/>
              <a:ext cx="1144961" cy="57606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" name="Szövegdoboz 8"/>
          <p:cNvSpPr txBox="1"/>
          <p:nvPr/>
        </p:nvSpPr>
        <p:spPr>
          <a:xfrm>
            <a:off x="10328083" y="264796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 </a:t>
            </a:r>
            <a:r>
              <a:rPr lang="hu-HU" dirty="0" err="1" smtClean="0"/>
              <a:t>vertebra</a:t>
            </a:r>
            <a:r>
              <a:rPr lang="hu-HU" dirty="0" smtClean="0"/>
              <a:t> </a:t>
            </a:r>
            <a:r>
              <a:rPr lang="hu-HU" dirty="0" err="1"/>
              <a:t>l</a:t>
            </a:r>
            <a:r>
              <a:rPr lang="hu-HU" dirty="0" err="1" smtClean="0"/>
              <a:t>umbalis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7643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41069" y="1039090"/>
            <a:ext cx="27368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hu-HU" altLang="hu-HU" sz="2400" dirty="0" smtClean="0">
                <a:solidFill>
                  <a:schemeClr val="folHlink"/>
                </a:solidFill>
              </a:rPr>
              <a:t> </a:t>
            </a:r>
            <a:r>
              <a:rPr lang="hu-HU" altLang="hu-HU" sz="2400" dirty="0" err="1" smtClean="0">
                <a:solidFill>
                  <a:schemeClr val="folHlink"/>
                </a:solidFill>
                <a:effectLst/>
              </a:rPr>
              <a:t>synostosis</a:t>
            </a:r>
            <a:endParaRPr lang="hu-HU" altLang="hu-HU" sz="2400" dirty="0" smtClean="0">
              <a:solidFill>
                <a:schemeClr val="folHlink"/>
              </a:solidFill>
              <a:effectLst/>
            </a:endParaRPr>
          </a:p>
          <a:p>
            <a:pPr eaLnBrk="1" hangingPunct="1">
              <a:defRPr/>
            </a:pPr>
            <a:r>
              <a:rPr lang="hu-HU" altLang="hu-HU" sz="2400" dirty="0" smtClean="0">
                <a:solidFill>
                  <a:schemeClr val="folHlink"/>
                </a:solidFill>
                <a:effectLst/>
              </a:rPr>
              <a:t> </a:t>
            </a:r>
            <a:r>
              <a:rPr lang="hu-HU" altLang="hu-HU" sz="2400" dirty="0" err="1" smtClean="0">
                <a:solidFill>
                  <a:schemeClr val="folHlink"/>
                </a:solidFill>
                <a:effectLst/>
              </a:rPr>
              <a:t>synchondrosis</a:t>
            </a:r>
            <a:endParaRPr lang="hu-HU" altLang="hu-HU" sz="2400" dirty="0" smtClean="0">
              <a:solidFill>
                <a:schemeClr val="folHlink"/>
              </a:solidFill>
              <a:effectLst/>
            </a:endParaRPr>
          </a:p>
          <a:p>
            <a:pPr eaLnBrk="1" hangingPunct="1">
              <a:defRPr/>
            </a:pPr>
            <a:r>
              <a:rPr lang="hu-HU" altLang="hu-HU" sz="2400" dirty="0" smtClean="0">
                <a:solidFill>
                  <a:schemeClr val="folHlink"/>
                </a:solidFill>
                <a:effectLst/>
              </a:rPr>
              <a:t> </a:t>
            </a:r>
            <a:r>
              <a:rPr lang="hu-HU" altLang="hu-HU" sz="2400" dirty="0" err="1" smtClean="0">
                <a:solidFill>
                  <a:schemeClr val="folHlink"/>
                </a:solidFill>
                <a:effectLst/>
              </a:rPr>
              <a:t>syndesmosis</a:t>
            </a:r>
            <a:endParaRPr lang="hu-HU" altLang="hu-HU" sz="2400" dirty="0" smtClean="0">
              <a:solidFill>
                <a:schemeClr val="folHlink"/>
              </a:solidFill>
              <a:effectLst/>
            </a:endParaRPr>
          </a:p>
          <a:p>
            <a:pPr eaLnBrk="1" hangingPunct="1">
              <a:defRPr/>
            </a:pPr>
            <a:r>
              <a:rPr lang="hu-HU" altLang="hu-HU" sz="2400" dirty="0" smtClean="0">
                <a:solidFill>
                  <a:schemeClr val="folHlink"/>
                </a:solidFill>
                <a:effectLst/>
              </a:rPr>
              <a:t> </a:t>
            </a:r>
            <a:r>
              <a:rPr lang="hu-HU" altLang="hu-HU" sz="2400" dirty="0" err="1" smtClean="0">
                <a:solidFill>
                  <a:schemeClr val="folHlink"/>
                </a:solidFill>
                <a:effectLst/>
              </a:rPr>
              <a:t>articulationes</a:t>
            </a:r>
            <a:endParaRPr lang="hu-HU" altLang="hu-HU" sz="2400" dirty="0" smtClean="0">
              <a:solidFill>
                <a:schemeClr val="folHlink"/>
              </a:solidFill>
              <a:effectLst/>
            </a:endParaRPr>
          </a:p>
        </p:txBody>
      </p:sp>
      <p:pic>
        <p:nvPicPr>
          <p:cNvPr id="4" name="Picture 5" descr="AXI_sacrum_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410" y="540501"/>
            <a:ext cx="499745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566450" y="269649"/>
            <a:ext cx="5394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err="1" smtClean="0"/>
              <a:t>Wirbel</a:t>
            </a:r>
            <a:r>
              <a:rPr lang="hu-HU" sz="4400" dirty="0" smtClean="0"/>
              <a:t> </a:t>
            </a:r>
            <a:r>
              <a:rPr lang="hu-HU" sz="4400" dirty="0" err="1" smtClean="0"/>
              <a:t>Verbindungen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189812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371</Words>
  <Application>Microsoft Office PowerPoint</Application>
  <PresentationFormat>Szélesvásznú</PresentationFormat>
  <Paragraphs>134</Paragraphs>
  <Slides>42</Slides>
  <Notes>12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Lumbalpunctio</vt:lpstr>
      <vt:lpstr>PowerPoint-bemutató</vt:lpstr>
      <vt:lpstr>Discus hernia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labor</dc:creator>
  <cp:lastModifiedBy>labor</cp:lastModifiedBy>
  <cp:revision>13</cp:revision>
  <dcterms:created xsi:type="dcterms:W3CDTF">2019-11-04T12:00:09Z</dcterms:created>
  <dcterms:modified xsi:type="dcterms:W3CDTF">2019-11-08T08:19:15Z</dcterms:modified>
</cp:coreProperties>
</file>