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33"/>
  </p:notesMasterIdLst>
  <p:sldIdLst>
    <p:sldId id="256" r:id="rId2"/>
    <p:sldId id="257" r:id="rId3"/>
    <p:sldId id="262" r:id="rId4"/>
    <p:sldId id="261" r:id="rId5"/>
    <p:sldId id="259" r:id="rId6"/>
    <p:sldId id="258" r:id="rId7"/>
    <p:sldId id="263" r:id="rId8"/>
    <p:sldId id="264" r:id="rId9"/>
    <p:sldId id="265" r:id="rId10"/>
    <p:sldId id="260" r:id="rId11"/>
    <p:sldId id="267" r:id="rId12"/>
    <p:sldId id="268" r:id="rId13"/>
    <p:sldId id="266"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77367"/>
  </p:normalViewPr>
  <p:slideViewPr>
    <p:cSldViewPr snapToGrid="0" snapToObjects="1" showGuides="1">
      <p:cViewPr>
        <p:scale>
          <a:sx n="87" d="100"/>
          <a:sy n="87" d="100"/>
        </p:scale>
        <p:origin x="1352" y="144"/>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AFA7F-882A-BB49-9F1F-F382F18579D2}" type="datetimeFigureOut">
              <a:rPr lang="en-US" smtClean="0"/>
              <a:t>12/2/19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845242-A5AE-F342-BBDE-9921FFDA3F97}" type="slidenum">
              <a:rPr lang="en-US" smtClean="0"/>
              <a:t>‹#›</a:t>
            </a:fld>
            <a:endParaRPr lang="en-US"/>
          </a:p>
        </p:txBody>
      </p:sp>
    </p:spTree>
    <p:extLst>
      <p:ext uri="{BB962C8B-B14F-4D97-AF65-F5344CB8AC3E}">
        <p14:creationId xmlns:p14="http://schemas.microsoft.com/office/powerpoint/2010/main" val="1775881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3BE3E3-A404-8940-92ED-1BAAB9D091FD}" type="slidenum">
              <a:rPr lang="en-US" smtClean="0"/>
              <a:t>3</a:t>
            </a:fld>
            <a:endParaRPr lang="en-US"/>
          </a:p>
        </p:txBody>
      </p:sp>
    </p:spTree>
    <p:extLst>
      <p:ext uri="{BB962C8B-B14F-4D97-AF65-F5344CB8AC3E}">
        <p14:creationId xmlns:p14="http://schemas.microsoft.com/office/powerpoint/2010/main" val="515205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3BE3E3-A404-8940-92ED-1BAAB9D091FD}" type="slidenum">
              <a:rPr lang="en-US" smtClean="0"/>
              <a:t>5</a:t>
            </a:fld>
            <a:endParaRPr lang="en-US"/>
          </a:p>
        </p:txBody>
      </p:sp>
    </p:spTree>
    <p:extLst>
      <p:ext uri="{BB962C8B-B14F-4D97-AF65-F5344CB8AC3E}">
        <p14:creationId xmlns:p14="http://schemas.microsoft.com/office/powerpoint/2010/main" val="59412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3BE3E3-A404-8940-92ED-1BAAB9D091FD}" type="slidenum">
              <a:rPr lang="en-US" smtClean="0"/>
              <a:t>7</a:t>
            </a:fld>
            <a:endParaRPr lang="en-US"/>
          </a:p>
        </p:txBody>
      </p:sp>
    </p:spTree>
    <p:extLst>
      <p:ext uri="{BB962C8B-B14F-4D97-AF65-F5344CB8AC3E}">
        <p14:creationId xmlns:p14="http://schemas.microsoft.com/office/powerpoint/2010/main" val="376781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sz="2000" b="0" i="0" kern="1200" dirty="0" err="1" smtClean="0">
                <a:solidFill>
                  <a:schemeClr val="tx1"/>
                </a:solidFill>
                <a:effectLst/>
                <a:latin typeface="+mn-lt"/>
                <a:ea typeface="+mn-ea"/>
                <a:cs typeface="+mn-cs"/>
              </a:rPr>
              <a:t>az</a:t>
            </a:r>
            <a:r>
              <a:rPr lang="en-US" sz="2000" b="0" i="0" kern="1200" dirty="0" smtClean="0">
                <a:solidFill>
                  <a:schemeClr val="tx1"/>
                </a:solidFill>
                <a:effectLst/>
                <a:latin typeface="+mn-lt"/>
                <a:ea typeface="+mn-ea"/>
                <a:cs typeface="+mn-cs"/>
              </a:rPr>
              <a:t> </a:t>
            </a:r>
            <a:r>
              <a:rPr lang="en-US" sz="2000" b="0" i="0" kern="1200" dirty="0" err="1" smtClean="0">
                <a:solidFill>
                  <a:schemeClr val="tx1"/>
                </a:solidFill>
                <a:effectLst/>
                <a:latin typeface="+mn-lt"/>
                <a:ea typeface="+mn-ea"/>
                <a:cs typeface="+mn-cs"/>
              </a:rPr>
              <a:t>Erk-útvonal</a:t>
            </a:r>
            <a:r>
              <a:rPr lang="en-US" sz="2000" b="0" i="0" kern="1200" dirty="0" smtClean="0">
                <a:solidFill>
                  <a:schemeClr val="tx1"/>
                </a:solidFill>
                <a:effectLst/>
                <a:latin typeface="+mn-lt"/>
                <a:ea typeface="+mn-ea"/>
                <a:cs typeface="+mn-cs"/>
              </a:rPr>
              <a:t> </a:t>
            </a:r>
            <a:r>
              <a:rPr lang="en-US" sz="2000" b="0" i="0" kern="1200" dirty="0" err="1" smtClean="0">
                <a:solidFill>
                  <a:schemeClr val="tx1"/>
                </a:solidFill>
                <a:effectLst/>
                <a:latin typeface="+mn-lt"/>
                <a:ea typeface="+mn-ea"/>
                <a:cs typeface="+mn-cs"/>
              </a:rPr>
              <a:t>gátolja</a:t>
            </a:r>
            <a:r>
              <a:rPr lang="en-US" sz="2000" b="0" i="0" kern="1200" dirty="0" smtClean="0">
                <a:solidFill>
                  <a:schemeClr val="tx1"/>
                </a:solidFill>
                <a:effectLst/>
                <a:latin typeface="+mn-lt"/>
                <a:ea typeface="+mn-ea"/>
                <a:cs typeface="+mn-cs"/>
              </a:rPr>
              <a:t> a </a:t>
            </a:r>
            <a:r>
              <a:rPr lang="en-US" sz="2000" b="0" i="0" kern="1200" dirty="0" err="1" smtClean="0">
                <a:solidFill>
                  <a:schemeClr val="tx1"/>
                </a:solidFill>
                <a:effectLst/>
                <a:latin typeface="+mn-lt"/>
                <a:ea typeface="+mn-ea"/>
                <a:cs typeface="+mn-cs"/>
              </a:rPr>
              <a:t>PrE-specifikációt</a:t>
            </a:r>
            <a:r>
              <a:rPr lang="en-US" sz="2000" b="0" i="0" kern="1200" dirty="0" smtClean="0">
                <a:solidFill>
                  <a:schemeClr val="tx1"/>
                </a:solidFill>
                <a:effectLst/>
                <a:latin typeface="+mn-lt"/>
                <a:ea typeface="+mn-ea"/>
                <a:cs typeface="+mn-cs"/>
              </a:rPr>
              <a:t>, </a:t>
            </a:r>
            <a:r>
              <a:rPr lang="en-US" sz="2000" b="0" i="0" kern="1200" dirty="0" err="1" smtClean="0">
                <a:solidFill>
                  <a:schemeClr val="tx1"/>
                </a:solidFill>
                <a:effectLst/>
                <a:latin typeface="+mn-lt"/>
                <a:ea typeface="+mn-ea"/>
                <a:cs typeface="+mn-cs"/>
              </a:rPr>
              <a:t>miközben</a:t>
            </a:r>
            <a:r>
              <a:rPr lang="en-US" sz="2000" b="0" i="0" kern="1200" dirty="0" smtClean="0">
                <a:solidFill>
                  <a:schemeClr val="tx1"/>
                </a:solidFill>
                <a:effectLst/>
                <a:latin typeface="+mn-lt"/>
                <a:ea typeface="+mn-ea"/>
                <a:cs typeface="+mn-cs"/>
              </a:rPr>
              <a:t> </a:t>
            </a:r>
            <a:r>
              <a:rPr lang="en-US" sz="2000" b="0" i="0" kern="1200" dirty="0" err="1" smtClean="0">
                <a:solidFill>
                  <a:schemeClr val="tx1"/>
                </a:solidFill>
                <a:effectLst/>
                <a:latin typeface="+mn-lt"/>
                <a:ea typeface="+mn-ea"/>
                <a:cs typeface="+mn-cs"/>
              </a:rPr>
              <a:t>elősegíti</a:t>
            </a:r>
            <a:r>
              <a:rPr lang="en-US" sz="2000" b="0" i="0" kern="1200" dirty="0" smtClean="0">
                <a:solidFill>
                  <a:schemeClr val="tx1"/>
                </a:solidFill>
                <a:effectLst/>
                <a:latin typeface="+mn-lt"/>
                <a:ea typeface="+mn-ea"/>
                <a:cs typeface="+mn-cs"/>
              </a:rPr>
              <a:t> </a:t>
            </a:r>
            <a:r>
              <a:rPr lang="en-US" sz="2000" b="0" i="0" kern="1200" dirty="0" err="1" smtClean="0">
                <a:solidFill>
                  <a:schemeClr val="tx1"/>
                </a:solidFill>
                <a:effectLst/>
                <a:latin typeface="+mn-lt"/>
                <a:ea typeface="+mn-ea"/>
                <a:cs typeface="+mn-cs"/>
              </a:rPr>
              <a:t>az</a:t>
            </a:r>
            <a:r>
              <a:rPr lang="en-US" sz="2000" b="0" i="0" kern="1200" dirty="0" smtClean="0">
                <a:solidFill>
                  <a:schemeClr val="tx1"/>
                </a:solidFill>
                <a:effectLst/>
                <a:latin typeface="+mn-lt"/>
                <a:ea typeface="+mn-ea"/>
                <a:cs typeface="+mn-cs"/>
              </a:rPr>
              <a:t> Epi-</a:t>
            </a:r>
            <a:r>
              <a:rPr lang="en-US" sz="2000" b="0" i="0" kern="1200" dirty="0" err="1" smtClean="0">
                <a:solidFill>
                  <a:schemeClr val="tx1"/>
                </a:solidFill>
                <a:effectLst/>
                <a:latin typeface="+mn-lt"/>
                <a:ea typeface="+mn-ea"/>
                <a:cs typeface="+mn-cs"/>
              </a:rPr>
              <a:t>identitást</a:t>
            </a:r>
            <a:r>
              <a:rPr lang="en-US" sz="2000" b="0" i="0" kern="1200" dirty="0" smtClean="0">
                <a:solidFill>
                  <a:schemeClr val="tx1"/>
                </a:solidFill>
                <a:effectLst/>
                <a:latin typeface="+mn-lt"/>
                <a:ea typeface="+mn-ea"/>
                <a:cs typeface="+mn-cs"/>
              </a:rPr>
              <a:t>, </a:t>
            </a:r>
            <a:r>
              <a:rPr lang="en-US" sz="2000" b="0" i="0" kern="1200" dirty="0" err="1" smtClean="0">
                <a:solidFill>
                  <a:schemeClr val="tx1"/>
                </a:solidFill>
                <a:effectLst/>
                <a:latin typeface="+mn-lt"/>
                <a:ea typeface="+mn-ea"/>
                <a:cs typeface="+mn-cs"/>
              </a:rPr>
              <a:t>amelyet</a:t>
            </a:r>
            <a:r>
              <a:rPr lang="en-US" sz="2000" b="0" i="0" kern="1200" dirty="0" smtClean="0">
                <a:solidFill>
                  <a:schemeClr val="tx1"/>
                </a:solidFill>
                <a:effectLst/>
                <a:latin typeface="+mn-lt"/>
                <a:ea typeface="+mn-ea"/>
                <a:cs typeface="+mn-cs"/>
              </a:rPr>
              <a:t> a </a:t>
            </a:r>
            <a:r>
              <a:rPr lang="en-US" sz="2000" b="0" i="0" kern="1200" dirty="0" err="1" smtClean="0">
                <a:solidFill>
                  <a:schemeClr val="tx1"/>
                </a:solidFill>
                <a:effectLst/>
                <a:latin typeface="+mn-lt"/>
                <a:ea typeface="+mn-ea"/>
                <a:cs typeface="+mn-cs"/>
              </a:rPr>
              <a:t>Nanog</a:t>
            </a:r>
            <a:r>
              <a:rPr lang="en-US" sz="2000" b="0" i="0" kern="1200" dirty="0" smtClean="0">
                <a:solidFill>
                  <a:schemeClr val="tx1"/>
                </a:solidFill>
                <a:effectLst/>
                <a:latin typeface="+mn-lt"/>
                <a:ea typeface="+mn-ea"/>
                <a:cs typeface="+mn-cs"/>
              </a:rPr>
              <a:t> </a:t>
            </a:r>
            <a:r>
              <a:rPr lang="en-US" sz="2000" b="0" i="0" kern="1200" dirty="0" err="1" smtClean="0">
                <a:solidFill>
                  <a:schemeClr val="tx1"/>
                </a:solidFill>
                <a:effectLst/>
                <a:latin typeface="+mn-lt"/>
                <a:ea typeface="+mn-ea"/>
                <a:cs typeface="+mn-cs"/>
              </a:rPr>
              <a:t>expresszió</a:t>
            </a:r>
            <a:r>
              <a:rPr lang="en-US" sz="2000" b="0" i="0" kern="1200" dirty="0" smtClean="0">
                <a:solidFill>
                  <a:schemeClr val="tx1"/>
                </a:solidFill>
                <a:effectLst/>
                <a:latin typeface="+mn-lt"/>
                <a:ea typeface="+mn-ea"/>
                <a:cs typeface="+mn-cs"/>
              </a:rPr>
              <a:t> </a:t>
            </a:r>
            <a:r>
              <a:rPr lang="en-US" sz="2000" b="0" i="0" kern="1200" dirty="0" err="1" smtClean="0">
                <a:solidFill>
                  <a:schemeClr val="tx1"/>
                </a:solidFill>
                <a:effectLst/>
                <a:latin typeface="+mn-lt"/>
                <a:ea typeface="+mn-ea"/>
                <a:cs typeface="+mn-cs"/>
              </a:rPr>
              <a:t>jelenít</a:t>
            </a:r>
            <a:r>
              <a:rPr lang="en-US" sz="2000" b="0" i="0" kern="1200" dirty="0" smtClean="0">
                <a:solidFill>
                  <a:schemeClr val="tx1"/>
                </a:solidFill>
                <a:effectLst/>
                <a:latin typeface="+mn-lt"/>
                <a:ea typeface="+mn-ea"/>
                <a:cs typeface="+mn-cs"/>
              </a:rPr>
              <a:t> meg </a:t>
            </a:r>
            <a:r>
              <a:rPr lang="en-US" sz="2000" b="0" i="0" kern="1200" dirty="0" err="1" smtClean="0">
                <a:solidFill>
                  <a:schemeClr val="tx1"/>
                </a:solidFill>
                <a:effectLst/>
                <a:latin typeface="+mn-lt"/>
                <a:ea typeface="+mn-ea"/>
                <a:cs typeface="+mn-cs"/>
              </a:rPr>
              <a:t>minden</a:t>
            </a:r>
            <a:r>
              <a:rPr lang="en-US" sz="2000" b="0" i="0" kern="1200" dirty="0" smtClean="0">
                <a:solidFill>
                  <a:schemeClr val="tx1"/>
                </a:solidFill>
                <a:effectLst/>
                <a:latin typeface="+mn-lt"/>
                <a:ea typeface="+mn-ea"/>
                <a:cs typeface="+mn-cs"/>
              </a:rPr>
              <a:t> ICM-</a:t>
            </a:r>
            <a:r>
              <a:rPr lang="en-US" sz="2000" b="0" i="0" kern="1200" dirty="0" err="1" smtClean="0">
                <a:solidFill>
                  <a:schemeClr val="tx1"/>
                </a:solidFill>
                <a:effectLst/>
                <a:latin typeface="+mn-lt"/>
                <a:ea typeface="+mn-ea"/>
                <a:cs typeface="+mn-cs"/>
              </a:rPr>
              <a:t>sejtben</a:t>
            </a:r>
            <a:endParaRPr lang="en-US" sz="2000" b="0" i="0" kern="1200" dirty="0" smtClean="0">
              <a:solidFill>
                <a:schemeClr val="tx1"/>
              </a:solidFill>
              <a:effectLst/>
              <a:latin typeface="+mn-lt"/>
              <a:ea typeface="+mn-ea"/>
              <a:cs typeface="+mn-cs"/>
            </a:endParaRPr>
          </a:p>
          <a:p>
            <a:endParaRPr lang="en-US" sz="2000" b="0" i="0" kern="1200" dirty="0" smtClean="0">
              <a:solidFill>
                <a:schemeClr val="tx1"/>
              </a:solidFill>
              <a:effectLst/>
              <a:latin typeface="+mn-lt"/>
              <a:ea typeface="+mn-ea"/>
              <a:cs typeface="+mn-cs"/>
            </a:endParaRPr>
          </a:p>
          <a:p>
            <a:r>
              <a:rPr lang="hu-HU" sz="2000" dirty="0" smtClean="0"/>
              <a:t>az FGF4 beadása </a:t>
            </a:r>
            <a:r>
              <a:rPr lang="hu-HU" sz="2000" dirty="0" err="1" smtClean="0"/>
              <a:t>PrE</a:t>
            </a:r>
            <a:r>
              <a:rPr lang="hu-HU" sz="2000" dirty="0" smtClean="0"/>
              <a:t>-sejteket indukál, az </a:t>
            </a:r>
            <a:r>
              <a:rPr lang="hu-HU" sz="2000" dirty="0" err="1" smtClean="0"/>
              <a:t>Epi</a:t>
            </a:r>
            <a:r>
              <a:rPr lang="hu-HU" sz="2000" dirty="0" smtClean="0"/>
              <a:t>-sejtek rovására. Az ICM </a:t>
            </a:r>
            <a:r>
              <a:rPr lang="hu-HU" sz="2000" dirty="0" err="1" smtClean="0"/>
              <a:t>prekurzornak</a:t>
            </a:r>
            <a:r>
              <a:rPr lang="hu-HU" sz="2000" dirty="0" smtClean="0"/>
              <a:t> bináris sorsa van, amely függ az alacsony vagy magas Erk aktivitástól, vagy akár </a:t>
            </a:r>
            <a:r>
              <a:rPr lang="hu-HU" sz="2000" dirty="0" err="1" smtClean="0"/>
              <a:t>Epi</a:t>
            </a:r>
            <a:r>
              <a:rPr lang="hu-HU" sz="2000" dirty="0" smtClean="0"/>
              <a:t>, vagy egy </a:t>
            </a:r>
            <a:r>
              <a:rPr lang="hu-HU" sz="2000" dirty="0" err="1" smtClean="0"/>
              <a:t>PrE</a:t>
            </a:r>
            <a:r>
              <a:rPr lang="hu-HU" sz="2000" dirty="0" smtClean="0"/>
              <a:t> identitáshoz vezet.</a:t>
            </a:r>
          </a:p>
          <a:p>
            <a:endParaRPr lang="hu-HU" sz="2000" dirty="0" smtClean="0"/>
          </a:p>
          <a:p>
            <a:r>
              <a:rPr lang="hu-HU" sz="2000" dirty="0" smtClean="0"/>
              <a:t>a </a:t>
            </a:r>
            <a:r>
              <a:rPr lang="hu-HU" sz="2000" dirty="0" err="1" smtClean="0"/>
              <a:t>Nanog</a:t>
            </a:r>
            <a:r>
              <a:rPr lang="hu-HU" sz="2000" dirty="0" smtClean="0"/>
              <a:t> és a Gata6 kizárólagos kifejezése nem elegendő a sejt azonosságának rögzítéséhez</a:t>
            </a:r>
            <a:endParaRPr lang="en-US" sz="2000" dirty="0"/>
          </a:p>
        </p:txBody>
      </p:sp>
      <p:sp>
        <p:nvSpPr>
          <p:cNvPr id="4" name="Slide Number Placeholder 3"/>
          <p:cNvSpPr>
            <a:spLocks noGrp="1"/>
          </p:cNvSpPr>
          <p:nvPr>
            <p:ph type="sldNum" sz="quarter" idx="10"/>
          </p:nvPr>
        </p:nvSpPr>
        <p:spPr/>
        <p:txBody>
          <a:bodyPr/>
          <a:lstStyle/>
          <a:p>
            <a:fld id="{75845242-A5AE-F342-BBDE-9921FFDA3F97}" type="slidenum">
              <a:rPr lang="en-US" smtClean="0"/>
              <a:t>11</a:t>
            </a:fld>
            <a:endParaRPr lang="en-US"/>
          </a:p>
        </p:txBody>
      </p:sp>
    </p:spTree>
    <p:extLst>
      <p:ext uri="{BB962C8B-B14F-4D97-AF65-F5344CB8AC3E}">
        <p14:creationId xmlns:p14="http://schemas.microsoft.com/office/powerpoint/2010/main" val="912165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5845242-A5AE-F342-BBDE-9921FFDA3F97}" type="slidenum">
              <a:rPr lang="en-US" smtClean="0"/>
              <a:t>13</a:t>
            </a:fld>
            <a:endParaRPr lang="en-US"/>
          </a:p>
        </p:txBody>
      </p:sp>
    </p:spTree>
    <p:extLst>
      <p:ext uri="{BB962C8B-B14F-4D97-AF65-F5344CB8AC3E}">
        <p14:creationId xmlns:p14="http://schemas.microsoft.com/office/powerpoint/2010/main" val="654244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845242-A5AE-F342-BBDE-9921FFDA3F97}" type="slidenum">
              <a:rPr lang="en-US" smtClean="0"/>
              <a:t>14</a:t>
            </a:fld>
            <a:endParaRPr lang="en-US"/>
          </a:p>
        </p:txBody>
      </p:sp>
    </p:spTree>
    <p:extLst>
      <p:ext uri="{BB962C8B-B14F-4D97-AF65-F5344CB8AC3E}">
        <p14:creationId xmlns:p14="http://schemas.microsoft.com/office/powerpoint/2010/main" val="30283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5845242-A5AE-F342-BBDE-9921FFDA3F97}" type="slidenum">
              <a:rPr lang="en-US" smtClean="0"/>
              <a:t>17</a:t>
            </a:fld>
            <a:endParaRPr lang="en-US"/>
          </a:p>
        </p:txBody>
      </p:sp>
    </p:spTree>
    <p:extLst>
      <p:ext uri="{BB962C8B-B14F-4D97-AF65-F5344CB8AC3E}">
        <p14:creationId xmlns:p14="http://schemas.microsoft.com/office/powerpoint/2010/main" val="453953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845242-A5AE-F342-BBDE-9921FFDA3F97}" type="slidenum">
              <a:rPr lang="en-US" smtClean="0"/>
              <a:t>26</a:t>
            </a:fld>
            <a:endParaRPr lang="en-US"/>
          </a:p>
        </p:txBody>
      </p:sp>
    </p:spTree>
    <p:extLst>
      <p:ext uri="{BB962C8B-B14F-4D97-AF65-F5344CB8AC3E}">
        <p14:creationId xmlns:p14="http://schemas.microsoft.com/office/powerpoint/2010/main" val="1097605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2F953FE1-CF0D-7943-BDEE-FFF0E030023E}" type="datetimeFigureOut">
              <a:rPr lang="en-US" smtClean="0"/>
              <a:t>12/2/19</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30BAB15-691F-3048-8975-2542767F1E75}"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64751483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953FE1-CF0D-7943-BDEE-FFF0E030023E}" type="datetimeFigureOut">
              <a:rPr lang="en-US" smtClean="0"/>
              <a:t>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BAB15-691F-3048-8975-2542767F1E75}" type="slidenum">
              <a:rPr lang="en-US" smtClean="0"/>
              <a:t>‹#›</a:t>
            </a:fld>
            <a:endParaRPr lang="en-US"/>
          </a:p>
        </p:txBody>
      </p:sp>
    </p:spTree>
    <p:extLst>
      <p:ext uri="{BB962C8B-B14F-4D97-AF65-F5344CB8AC3E}">
        <p14:creationId xmlns:p14="http://schemas.microsoft.com/office/powerpoint/2010/main" val="2018870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953FE1-CF0D-7943-BDEE-FFF0E030023E}" type="datetimeFigureOut">
              <a:rPr lang="en-US" smtClean="0"/>
              <a:t>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BAB15-691F-3048-8975-2542767F1E75}" type="slidenum">
              <a:rPr lang="en-US" smtClean="0"/>
              <a:t>‹#›</a:t>
            </a:fld>
            <a:endParaRPr lang="en-US"/>
          </a:p>
        </p:txBody>
      </p:sp>
    </p:spTree>
    <p:extLst>
      <p:ext uri="{BB962C8B-B14F-4D97-AF65-F5344CB8AC3E}">
        <p14:creationId xmlns:p14="http://schemas.microsoft.com/office/powerpoint/2010/main" val="91814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953FE1-CF0D-7943-BDEE-FFF0E030023E}" type="datetimeFigureOut">
              <a:rPr lang="en-US" smtClean="0"/>
              <a:t>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BAB15-691F-3048-8975-2542767F1E75}" type="slidenum">
              <a:rPr lang="en-US" smtClean="0"/>
              <a:t>‹#›</a:t>
            </a:fld>
            <a:endParaRPr lang="en-US"/>
          </a:p>
        </p:txBody>
      </p:sp>
    </p:spTree>
    <p:extLst>
      <p:ext uri="{BB962C8B-B14F-4D97-AF65-F5344CB8AC3E}">
        <p14:creationId xmlns:p14="http://schemas.microsoft.com/office/powerpoint/2010/main" val="127637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2F953FE1-CF0D-7943-BDEE-FFF0E030023E}" type="datetimeFigureOut">
              <a:rPr lang="en-US" smtClean="0"/>
              <a:t>12/2/19</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30BAB15-691F-3048-8975-2542767F1E75}"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0064801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953FE1-CF0D-7943-BDEE-FFF0E030023E}" type="datetimeFigureOut">
              <a:rPr lang="en-US" smtClean="0"/>
              <a:t>12/2/19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BAB15-691F-3048-8975-2542767F1E75}" type="slidenum">
              <a:rPr lang="en-US" smtClean="0"/>
              <a:t>‹#›</a:t>
            </a:fld>
            <a:endParaRPr lang="en-US"/>
          </a:p>
        </p:txBody>
      </p:sp>
    </p:spTree>
    <p:extLst>
      <p:ext uri="{BB962C8B-B14F-4D97-AF65-F5344CB8AC3E}">
        <p14:creationId xmlns:p14="http://schemas.microsoft.com/office/powerpoint/2010/main" val="97593691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953FE1-CF0D-7943-BDEE-FFF0E030023E}" type="datetimeFigureOut">
              <a:rPr lang="en-US" smtClean="0"/>
              <a:t>12/2/19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0BAB15-691F-3048-8975-2542767F1E75}" type="slidenum">
              <a:rPr lang="en-US" smtClean="0"/>
              <a:t>‹#›</a:t>
            </a:fld>
            <a:endParaRPr lang="en-US"/>
          </a:p>
        </p:txBody>
      </p:sp>
    </p:spTree>
    <p:extLst>
      <p:ext uri="{BB962C8B-B14F-4D97-AF65-F5344CB8AC3E}">
        <p14:creationId xmlns:p14="http://schemas.microsoft.com/office/powerpoint/2010/main" val="9156739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953FE1-CF0D-7943-BDEE-FFF0E030023E}" type="datetimeFigureOut">
              <a:rPr lang="en-US" smtClean="0"/>
              <a:t>12/2/19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0BAB15-691F-3048-8975-2542767F1E75}" type="slidenum">
              <a:rPr lang="en-US" smtClean="0"/>
              <a:t>‹#›</a:t>
            </a:fld>
            <a:endParaRPr lang="en-US"/>
          </a:p>
        </p:txBody>
      </p:sp>
    </p:spTree>
    <p:extLst>
      <p:ext uri="{BB962C8B-B14F-4D97-AF65-F5344CB8AC3E}">
        <p14:creationId xmlns:p14="http://schemas.microsoft.com/office/powerpoint/2010/main" val="1374849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53FE1-CF0D-7943-BDEE-FFF0E030023E}" type="datetimeFigureOut">
              <a:rPr lang="en-US" smtClean="0"/>
              <a:t>12/2/19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0BAB15-691F-3048-8975-2542767F1E75}" type="slidenum">
              <a:rPr lang="en-US" smtClean="0"/>
              <a:t>‹#›</a:t>
            </a:fld>
            <a:endParaRPr lang="en-US"/>
          </a:p>
        </p:txBody>
      </p:sp>
    </p:spTree>
    <p:extLst>
      <p:ext uri="{BB962C8B-B14F-4D97-AF65-F5344CB8AC3E}">
        <p14:creationId xmlns:p14="http://schemas.microsoft.com/office/powerpoint/2010/main" val="16789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F953FE1-CF0D-7943-BDEE-FFF0E030023E}" type="datetimeFigureOut">
              <a:rPr lang="en-US" smtClean="0"/>
              <a:t>12/2/19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30BAB15-691F-3048-8975-2542767F1E75}"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026304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F953FE1-CF0D-7943-BDEE-FFF0E030023E}" type="datetimeFigureOut">
              <a:rPr lang="en-US" smtClean="0"/>
              <a:t>12/2/19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30BAB15-691F-3048-8975-2542767F1E75}"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59567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F953FE1-CF0D-7943-BDEE-FFF0E030023E}" type="datetimeFigureOut">
              <a:rPr lang="en-US" smtClean="0"/>
              <a:t>12/2/19</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30BAB15-691F-3048-8975-2542767F1E75}"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76739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royalsocietypublishing.org/doi/full/10.1098/rstb.2013.0541?url_ver=Z39.88-2003&amp;rfr_id=ori:rid:crossref.org&amp;rfr_dat=cr_pub%3dpubmed" TargetMode="External"/><Relationship Id="rId3" Type="http://schemas.openxmlformats.org/officeDocument/2006/relationships/hyperlink" Target="https://royalsocietypublishing.org/doi/full/10.1098/rstb.2013.0535?url_ver=Z39.88-2003&amp;rfr_id=ori:rid:crossref.org&amp;rfr_dat=cr_pub%3dpubm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800" dirty="0" err="1" smtClean="0"/>
              <a:t>Entoderma</a:t>
            </a:r>
            <a:r>
              <a:rPr lang="en-US" sz="4800" dirty="0" smtClean="0"/>
              <a:t> </a:t>
            </a:r>
            <a:r>
              <a:rPr lang="en-US" sz="4800" dirty="0" err="1" smtClean="0"/>
              <a:t>és</a:t>
            </a:r>
            <a:r>
              <a:rPr lang="en-US" sz="4800" dirty="0" smtClean="0"/>
              <a:t> </a:t>
            </a:r>
            <a:r>
              <a:rPr lang="en-US" sz="4800" dirty="0" err="1" smtClean="0"/>
              <a:t>hámőssejtek</a:t>
            </a:r>
            <a:endParaRPr lang="en-US" sz="4800" dirty="0"/>
          </a:p>
        </p:txBody>
      </p:sp>
      <p:sp>
        <p:nvSpPr>
          <p:cNvPr id="6" name="Subtitle 5"/>
          <p:cNvSpPr>
            <a:spLocks noGrp="1"/>
          </p:cNvSpPr>
          <p:nvPr>
            <p:ph type="subTitle" idx="1"/>
          </p:nvPr>
        </p:nvSpPr>
        <p:spPr/>
        <p:txBody>
          <a:bodyPr>
            <a:normAutofit fontScale="77500" lnSpcReduction="20000"/>
          </a:bodyPr>
          <a:lstStyle/>
          <a:p>
            <a:r>
              <a:rPr lang="en-US" dirty="0" smtClean="0"/>
              <a:t>Dr. </a:t>
            </a:r>
            <a:r>
              <a:rPr lang="en-US" dirty="0" err="1" smtClean="0"/>
              <a:t>Bódi</a:t>
            </a:r>
            <a:r>
              <a:rPr lang="en-US" dirty="0" smtClean="0"/>
              <a:t> </a:t>
            </a:r>
            <a:r>
              <a:rPr lang="en-US" dirty="0" err="1" smtClean="0"/>
              <a:t>Ildikó</a:t>
            </a:r>
            <a:endParaRPr lang="en-US" dirty="0" smtClean="0"/>
          </a:p>
          <a:p>
            <a:r>
              <a:rPr lang="en-US" dirty="0" err="1" smtClean="0"/>
              <a:t>Semmelweis</a:t>
            </a:r>
            <a:r>
              <a:rPr lang="en-US" dirty="0" smtClean="0"/>
              <a:t> </a:t>
            </a:r>
            <a:r>
              <a:rPr lang="en-US" dirty="0" err="1" smtClean="0"/>
              <a:t>Egyetem</a:t>
            </a:r>
            <a:r>
              <a:rPr lang="en-US" dirty="0" smtClean="0"/>
              <a:t>, </a:t>
            </a:r>
            <a:r>
              <a:rPr lang="en-US" dirty="0" err="1" smtClean="0"/>
              <a:t>Anatómiai</a:t>
            </a:r>
            <a:r>
              <a:rPr lang="en-US" dirty="0" smtClean="0"/>
              <a:t>, </a:t>
            </a:r>
            <a:r>
              <a:rPr lang="en-US" dirty="0" err="1" smtClean="0"/>
              <a:t>Szövet</a:t>
            </a:r>
            <a:r>
              <a:rPr lang="en-US" dirty="0" smtClean="0"/>
              <a:t>- </a:t>
            </a:r>
            <a:r>
              <a:rPr lang="en-US" dirty="0" err="1" smtClean="0"/>
              <a:t>és</a:t>
            </a:r>
            <a:r>
              <a:rPr lang="en-US" dirty="0" smtClean="0"/>
              <a:t> </a:t>
            </a:r>
            <a:r>
              <a:rPr lang="en-US" dirty="0" err="1" smtClean="0"/>
              <a:t>Fejlődéstani</a:t>
            </a:r>
            <a:r>
              <a:rPr lang="en-US" dirty="0" smtClean="0"/>
              <a:t> </a:t>
            </a:r>
            <a:r>
              <a:rPr lang="en-US" dirty="0" err="1" smtClean="0"/>
              <a:t>Intézet</a:t>
            </a:r>
            <a:endParaRPr lang="en-US" dirty="0" smtClean="0"/>
          </a:p>
          <a:p>
            <a:r>
              <a:rPr lang="en-US" sz="1600" dirty="0" smtClean="0"/>
              <a:t>2019. November 20.</a:t>
            </a:r>
            <a:endParaRPr lang="en-US" sz="1600" dirty="0"/>
          </a:p>
        </p:txBody>
      </p:sp>
    </p:spTree>
    <p:extLst>
      <p:ext uri="{BB962C8B-B14F-4D97-AF65-F5344CB8AC3E}">
        <p14:creationId xmlns:p14="http://schemas.microsoft.com/office/powerpoint/2010/main" val="1601655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1081" y="294477"/>
            <a:ext cx="10089502" cy="830997"/>
          </a:xfrm>
          <a:prstGeom prst="rect">
            <a:avLst/>
          </a:prstGeom>
        </p:spPr>
        <p:txBody>
          <a:bodyPr wrap="square">
            <a:spAutoFit/>
          </a:bodyPr>
          <a:lstStyle/>
          <a:p>
            <a:pPr algn="ctr"/>
            <a:r>
              <a:rPr lang="en-US" sz="2400" b="1" i="0" smtClean="0">
                <a:solidFill>
                  <a:srgbClr val="333132"/>
                </a:solidFill>
                <a:effectLst/>
                <a:latin typeface="Proxima Nova" charset="0"/>
              </a:rPr>
              <a:t>The core molecular regulatory network for primitive endoderm versus epiblast cell specification</a:t>
            </a:r>
            <a:endParaRPr lang="en-US" sz="2400" b="1" i="0">
              <a:solidFill>
                <a:srgbClr val="333132"/>
              </a:solidFill>
              <a:effectLst/>
              <a:latin typeface="Proxima Nova" charset="0"/>
            </a:endParaRPr>
          </a:p>
        </p:txBody>
      </p:sp>
      <p:pic>
        <p:nvPicPr>
          <p:cNvPr id="4098" name="Picture 2" descr="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1735494"/>
            <a:ext cx="4762500" cy="40671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0702" y="6418489"/>
            <a:ext cx="7439608" cy="369332"/>
          </a:xfrm>
          <a:prstGeom prst="rect">
            <a:avLst/>
          </a:prstGeom>
        </p:spPr>
        <p:txBody>
          <a:bodyPr wrap="square">
            <a:spAutoFit/>
          </a:bodyPr>
          <a:lstStyle/>
          <a:p>
            <a:r>
              <a:rPr lang="en-US" dirty="0" smtClean="0"/>
              <a:t>https://</a:t>
            </a:r>
            <a:r>
              <a:rPr lang="en-US" dirty="0" err="1" smtClean="0"/>
              <a:t>royalsocietypublishing.org</a:t>
            </a:r>
            <a:r>
              <a:rPr lang="en-US" dirty="0" smtClean="0"/>
              <a:t>/</a:t>
            </a:r>
            <a:r>
              <a:rPr lang="en-US" dirty="0" err="1" smtClean="0"/>
              <a:t>doi</a:t>
            </a:r>
            <a:r>
              <a:rPr lang="en-US" dirty="0" smtClean="0"/>
              <a:t>/full/10.1098/rstb.2013.0537</a:t>
            </a:r>
            <a:endParaRPr lang="en-US" dirty="0"/>
          </a:p>
        </p:txBody>
      </p:sp>
      <p:sp>
        <p:nvSpPr>
          <p:cNvPr id="5" name="TextBox 4"/>
          <p:cNvSpPr txBox="1"/>
          <p:nvPr/>
        </p:nvSpPr>
        <p:spPr>
          <a:xfrm>
            <a:off x="1971872" y="5915037"/>
            <a:ext cx="8327921" cy="923330"/>
          </a:xfrm>
          <a:prstGeom prst="rect">
            <a:avLst/>
          </a:prstGeom>
          <a:noFill/>
        </p:spPr>
        <p:txBody>
          <a:bodyPr wrap="none" rtlCol="0">
            <a:spAutoFit/>
          </a:bodyPr>
          <a:lstStyle/>
          <a:p>
            <a:r>
              <a:rPr lang="en-US" dirty="0"/>
              <a:t>Epi and </a:t>
            </a:r>
            <a:r>
              <a:rPr lang="en-US" dirty="0" err="1"/>
              <a:t>PrE</a:t>
            </a:r>
            <a:r>
              <a:rPr lang="en-US" dirty="0"/>
              <a:t> cells specify within the ICM in an apparent random salt and pepper pattern.</a:t>
            </a:r>
          </a:p>
          <a:p>
            <a:r>
              <a:rPr lang="en-US" dirty="0" smtClean="0"/>
              <a:t/>
            </a:r>
            <a:br>
              <a:rPr lang="en-US" dirty="0" smtClean="0"/>
            </a:br>
            <a:endParaRPr lang="en-US" dirty="0"/>
          </a:p>
        </p:txBody>
      </p:sp>
      <p:sp>
        <p:nvSpPr>
          <p:cNvPr id="6" name="Rectangle 5"/>
          <p:cNvSpPr/>
          <p:nvPr/>
        </p:nvSpPr>
        <p:spPr>
          <a:xfrm>
            <a:off x="827315" y="1911516"/>
            <a:ext cx="2662334" cy="2677656"/>
          </a:xfrm>
          <a:prstGeom prst="rect">
            <a:avLst/>
          </a:prstGeom>
        </p:spPr>
        <p:txBody>
          <a:bodyPr wrap="square">
            <a:spAutoFit/>
          </a:bodyPr>
          <a:lstStyle/>
          <a:p>
            <a:pPr algn="just"/>
            <a:r>
              <a:rPr lang="en-US" sz="2400" dirty="0">
                <a:solidFill>
                  <a:srgbClr val="333132"/>
                </a:solidFill>
                <a:latin typeface="Proxima Nova" charset="0"/>
              </a:rPr>
              <a:t>T</a:t>
            </a:r>
            <a:r>
              <a:rPr lang="en-US" sz="2400" b="0" i="0" dirty="0" smtClean="0">
                <a:solidFill>
                  <a:srgbClr val="333132"/>
                </a:solidFill>
                <a:effectLst/>
                <a:latin typeface="Proxima Nova" charset="0"/>
              </a:rPr>
              <a:t>he early ICM progenitors co-express </a:t>
            </a:r>
            <a:r>
              <a:rPr lang="en-US" sz="2400" b="0" i="0" dirty="0" err="1" smtClean="0">
                <a:solidFill>
                  <a:srgbClr val="333132"/>
                </a:solidFill>
                <a:effectLst/>
                <a:latin typeface="Proxima Nova" charset="0"/>
              </a:rPr>
              <a:t>Nanog</a:t>
            </a:r>
            <a:r>
              <a:rPr lang="en-US" sz="2400" b="0" i="0" dirty="0" smtClean="0">
                <a:solidFill>
                  <a:srgbClr val="333132"/>
                </a:solidFill>
                <a:effectLst/>
                <a:latin typeface="Proxima Nova" charset="0"/>
              </a:rPr>
              <a:t> and Gata6 before acquiring distinct identities cell by cell. </a:t>
            </a:r>
            <a:endParaRPr lang="en-US" sz="2400" dirty="0"/>
          </a:p>
        </p:txBody>
      </p:sp>
    </p:spTree>
    <p:extLst>
      <p:ext uri="{BB962C8B-B14F-4D97-AF65-F5344CB8AC3E}">
        <p14:creationId xmlns:p14="http://schemas.microsoft.com/office/powerpoint/2010/main" val="966727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9848" y="685800"/>
            <a:ext cx="7723589" cy="461665"/>
          </a:xfrm>
          <a:prstGeom prst="rect">
            <a:avLst/>
          </a:prstGeom>
        </p:spPr>
        <p:txBody>
          <a:bodyPr wrap="none">
            <a:spAutoFit/>
          </a:bodyPr>
          <a:lstStyle/>
          <a:p>
            <a:r>
              <a:rPr lang="en-US" sz="2400" b="0" i="0" dirty="0" smtClean="0">
                <a:solidFill>
                  <a:srgbClr val="333132"/>
                </a:solidFill>
                <a:effectLst/>
                <a:latin typeface="Proxima Nova" charset="0"/>
              </a:rPr>
              <a:t>expression of </a:t>
            </a:r>
            <a:r>
              <a:rPr lang="en-US" sz="2400" b="0" i="0" dirty="0" err="1" smtClean="0">
                <a:solidFill>
                  <a:srgbClr val="333132"/>
                </a:solidFill>
                <a:effectLst/>
                <a:latin typeface="Proxima Nova" charset="0"/>
              </a:rPr>
              <a:t>Nanog</a:t>
            </a:r>
            <a:r>
              <a:rPr lang="en-US" sz="2400" b="0" i="0" dirty="0" smtClean="0">
                <a:solidFill>
                  <a:srgbClr val="333132"/>
                </a:solidFill>
                <a:effectLst/>
                <a:latin typeface="Proxima Nova" charset="0"/>
              </a:rPr>
              <a:t> and Gata6 depends on FGF4 expression</a:t>
            </a:r>
            <a:endParaRPr lang="en-US" sz="2400" dirty="0"/>
          </a:p>
        </p:txBody>
      </p:sp>
      <p:sp>
        <p:nvSpPr>
          <p:cNvPr id="3" name="Rectangle 2"/>
          <p:cNvSpPr/>
          <p:nvPr/>
        </p:nvSpPr>
        <p:spPr>
          <a:xfrm>
            <a:off x="1309848" y="1565797"/>
            <a:ext cx="9662952" cy="830997"/>
          </a:xfrm>
          <a:prstGeom prst="rect">
            <a:avLst/>
          </a:prstGeom>
        </p:spPr>
        <p:txBody>
          <a:bodyPr wrap="square">
            <a:spAutoFit/>
          </a:bodyPr>
          <a:lstStyle/>
          <a:p>
            <a:r>
              <a:rPr lang="en-US" sz="2400" b="0" i="0" dirty="0" smtClean="0">
                <a:solidFill>
                  <a:srgbClr val="333132"/>
                </a:solidFill>
                <a:effectLst/>
                <a:latin typeface="Proxima Nova" charset="0"/>
              </a:rPr>
              <a:t>the </a:t>
            </a:r>
            <a:r>
              <a:rPr lang="en-US" sz="2400" b="0" i="0" dirty="0" err="1" smtClean="0">
                <a:solidFill>
                  <a:srgbClr val="333132"/>
                </a:solidFill>
                <a:effectLst/>
                <a:latin typeface="Proxima Nova" charset="0"/>
              </a:rPr>
              <a:t>Erk</a:t>
            </a:r>
            <a:r>
              <a:rPr lang="en-US" sz="2400" b="0" i="0" dirty="0" smtClean="0">
                <a:solidFill>
                  <a:srgbClr val="333132"/>
                </a:solidFill>
                <a:effectLst/>
                <a:latin typeface="Proxima Nova" charset="0"/>
              </a:rPr>
              <a:t> pathway inhibits </a:t>
            </a:r>
            <a:r>
              <a:rPr lang="en-US" sz="2400" b="0" i="0" dirty="0" err="1" smtClean="0">
                <a:solidFill>
                  <a:srgbClr val="333132"/>
                </a:solidFill>
                <a:effectLst/>
                <a:latin typeface="Proxima Nova" charset="0"/>
              </a:rPr>
              <a:t>PrE</a:t>
            </a:r>
            <a:r>
              <a:rPr lang="en-US" sz="2400" b="0" i="0" dirty="0" smtClean="0">
                <a:solidFill>
                  <a:srgbClr val="333132"/>
                </a:solidFill>
                <a:effectLst/>
                <a:latin typeface="Proxima Nova" charset="0"/>
              </a:rPr>
              <a:t> specification while promoting Epi identity, visualized by </a:t>
            </a:r>
            <a:r>
              <a:rPr lang="en-US" sz="2400" b="0" i="0" dirty="0" err="1" smtClean="0">
                <a:solidFill>
                  <a:srgbClr val="333132"/>
                </a:solidFill>
                <a:effectLst/>
                <a:latin typeface="Proxima Nova" charset="0"/>
              </a:rPr>
              <a:t>Nanog</a:t>
            </a:r>
            <a:r>
              <a:rPr lang="en-US" sz="2400" b="0" i="0" dirty="0" smtClean="0">
                <a:solidFill>
                  <a:srgbClr val="333132"/>
                </a:solidFill>
                <a:effectLst/>
                <a:latin typeface="Proxima Nova" charset="0"/>
              </a:rPr>
              <a:t> expression in all ICM cells</a:t>
            </a:r>
            <a:endParaRPr lang="en-US" sz="2400" dirty="0"/>
          </a:p>
        </p:txBody>
      </p:sp>
      <p:sp>
        <p:nvSpPr>
          <p:cNvPr id="4" name="Rectangle 3"/>
          <p:cNvSpPr/>
          <p:nvPr/>
        </p:nvSpPr>
        <p:spPr>
          <a:xfrm>
            <a:off x="1309848" y="2815126"/>
            <a:ext cx="9662952" cy="1200329"/>
          </a:xfrm>
          <a:prstGeom prst="rect">
            <a:avLst/>
          </a:prstGeom>
        </p:spPr>
        <p:txBody>
          <a:bodyPr wrap="square">
            <a:spAutoFit/>
          </a:bodyPr>
          <a:lstStyle/>
          <a:p>
            <a:r>
              <a:rPr lang="en-US" sz="2400" b="0" i="0" dirty="0" smtClean="0">
                <a:solidFill>
                  <a:srgbClr val="333132"/>
                </a:solidFill>
                <a:effectLst/>
                <a:latin typeface="Proxima Nova" charset="0"/>
              </a:rPr>
              <a:t>FGF4 administration induces </a:t>
            </a:r>
            <a:r>
              <a:rPr lang="en-US" sz="2400" b="0" i="0" dirty="0" err="1" smtClean="0">
                <a:solidFill>
                  <a:srgbClr val="333132"/>
                </a:solidFill>
                <a:effectLst/>
                <a:latin typeface="Proxima Nova" charset="0"/>
              </a:rPr>
              <a:t>PrE</a:t>
            </a:r>
            <a:r>
              <a:rPr lang="en-US" sz="2400" b="0" i="0" dirty="0" smtClean="0">
                <a:solidFill>
                  <a:srgbClr val="333132"/>
                </a:solidFill>
                <a:effectLst/>
                <a:latin typeface="Proxima Nova" charset="0"/>
              </a:rPr>
              <a:t> cells, at the expense of the Epi cells. </a:t>
            </a:r>
            <a:r>
              <a:rPr lang="en-US" sz="2400" dirty="0"/>
              <a:t>T</a:t>
            </a:r>
            <a:r>
              <a:rPr lang="en-US" sz="2400" dirty="0" smtClean="0"/>
              <a:t>he </a:t>
            </a:r>
            <a:r>
              <a:rPr lang="en-US" sz="2400" dirty="0"/>
              <a:t>ICM precursor has a binary fate choice, which is dependent on low or high </a:t>
            </a:r>
            <a:r>
              <a:rPr lang="en-US" sz="2400" dirty="0" err="1"/>
              <a:t>Erk</a:t>
            </a:r>
            <a:r>
              <a:rPr lang="en-US" sz="2400" dirty="0"/>
              <a:t> activity leading either to an Epi or to a </a:t>
            </a:r>
            <a:r>
              <a:rPr lang="en-US" sz="2400" dirty="0" err="1"/>
              <a:t>PrE</a:t>
            </a:r>
            <a:r>
              <a:rPr lang="en-US" sz="2400" dirty="0"/>
              <a:t> identity, respectively. </a:t>
            </a:r>
          </a:p>
        </p:txBody>
      </p:sp>
      <p:sp>
        <p:nvSpPr>
          <p:cNvPr id="5" name="Rectangle 4"/>
          <p:cNvSpPr/>
          <p:nvPr/>
        </p:nvSpPr>
        <p:spPr>
          <a:xfrm>
            <a:off x="1309848" y="4679387"/>
            <a:ext cx="10415987" cy="830997"/>
          </a:xfrm>
          <a:prstGeom prst="rect">
            <a:avLst/>
          </a:prstGeom>
        </p:spPr>
        <p:txBody>
          <a:bodyPr wrap="square">
            <a:spAutoFit/>
          </a:bodyPr>
          <a:lstStyle/>
          <a:p>
            <a:r>
              <a:rPr lang="en-US" sz="2400" b="0" i="0" dirty="0" err="1" smtClean="0">
                <a:solidFill>
                  <a:srgbClr val="333132"/>
                </a:solidFill>
                <a:effectLst/>
                <a:latin typeface="Proxima Nova" charset="0"/>
              </a:rPr>
              <a:t>Grabarek</a:t>
            </a:r>
            <a:r>
              <a:rPr lang="en-US" sz="2400" b="0" i="0" dirty="0" smtClean="0">
                <a:solidFill>
                  <a:srgbClr val="333132"/>
                </a:solidFill>
                <a:effectLst/>
                <a:latin typeface="Proxima Nova" charset="0"/>
              </a:rPr>
              <a:t> </a:t>
            </a:r>
            <a:r>
              <a:rPr lang="en-US" sz="2400" b="0" i="1" dirty="0" smtClean="0">
                <a:solidFill>
                  <a:srgbClr val="333132"/>
                </a:solidFill>
                <a:effectLst/>
                <a:latin typeface="Proxima Nova" charset="0"/>
              </a:rPr>
              <a:t>et al.</a:t>
            </a:r>
            <a:r>
              <a:rPr lang="en-US" sz="2400" b="0" i="0" dirty="0" smtClean="0">
                <a:solidFill>
                  <a:srgbClr val="333132"/>
                </a:solidFill>
                <a:effectLst/>
                <a:latin typeface="Proxima Nova" charset="0"/>
              </a:rPr>
              <a:t> showed that plasticity is lost in all ICM cells only after the late blastocyst stage.</a:t>
            </a:r>
            <a:endParaRPr lang="en-US" sz="2400" dirty="0"/>
          </a:p>
        </p:txBody>
      </p:sp>
      <p:sp>
        <p:nvSpPr>
          <p:cNvPr id="6" name="Rectangle 5"/>
          <p:cNvSpPr/>
          <p:nvPr/>
        </p:nvSpPr>
        <p:spPr>
          <a:xfrm>
            <a:off x="1309848" y="5828969"/>
            <a:ext cx="9662952" cy="830997"/>
          </a:xfrm>
          <a:prstGeom prst="rect">
            <a:avLst/>
          </a:prstGeom>
        </p:spPr>
        <p:txBody>
          <a:bodyPr wrap="square">
            <a:spAutoFit/>
          </a:bodyPr>
          <a:lstStyle/>
          <a:p>
            <a:r>
              <a:rPr lang="en-US" sz="2400" b="0" i="0" dirty="0" smtClean="0">
                <a:solidFill>
                  <a:srgbClr val="333132"/>
                </a:solidFill>
                <a:effectLst/>
                <a:latin typeface="Proxima Nova" charset="0"/>
              </a:rPr>
              <a:t>the expression of </a:t>
            </a:r>
            <a:r>
              <a:rPr lang="en-US" sz="2400" b="0" i="0" dirty="0" err="1" smtClean="0">
                <a:solidFill>
                  <a:srgbClr val="333132"/>
                </a:solidFill>
                <a:effectLst/>
                <a:latin typeface="Proxima Nova" charset="0"/>
              </a:rPr>
              <a:t>Nanog</a:t>
            </a:r>
            <a:r>
              <a:rPr lang="en-US" sz="2400" b="0" i="0" dirty="0" smtClean="0">
                <a:solidFill>
                  <a:srgbClr val="333132"/>
                </a:solidFill>
                <a:effectLst/>
                <a:latin typeface="Proxima Nova" charset="0"/>
              </a:rPr>
              <a:t> and Gata6 in an exclusive manner is not sufficient to lock the cell identity</a:t>
            </a:r>
            <a:endParaRPr lang="en-US" sz="2400" dirty="0"/>
          </a:p>
        </p:txBody>
      </p:sp>
    </p:spTree>
    <p:extLst>
      <p:ext uri="{BB962C8B-B14F-4D97-AF65-F5344CB8AC3E}">
        <p14:creationId xmlns:p14="http://schemas.microsoft.com/office/powerpoint/2010/main" val="1834900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1080" y="162580"/>
            <a:ext cx="6737742" cy="523220"/>
          </a:xfrm>
          <a:prstGeom prst="rect">
            <a:avLst/>
          </a:prstGeom>
        </p:spPr>
        <p:txBody>
          <a:bodyPr wrap="none">
            <a:spAutoFit/>
          </a:bodyPr>
          <a:lstStyle/>
          <a:p>
            <a:r>
              <a:rPr lang="en-US" sz="2800" b="0" i="1" dirty="0" err="1" smtClean="0">
                <a:solidFill>
                  <a:srgbClr val="333132"/>
                </a:solidFill>
                <a:effectLst/>
                <a:latin typeface="Proxima Nova" charset="0"/>
              </a:rPr>
              <a:t>Nanog</a:t>
            </a:r>
            <a:r>
              <a:rPr lang="en-US" sz="2800" b="0" i="0" dirty="0" smtClean="0">
                <a:solidFill>
                  <a:srgbClr val="333132"/>
                </a:solidFill>
                <a:effectLst/>
                <a:latin typeface="Proxima Nova" charset="0"/>
              </a:rPr>
              <a:t> requirements for epiblast specification</a:t>
            </a:r>
            <a:endParaRPr lang="en-US" sz="2800" b="0" i="0" dirty="0">
              <a:solidFill>
                <a:srgbClr val="333132"/>
              </a:solidFill>
              <a:effectLst/>
              <a:latin typeface="Proxima Nova" charset="0"/>
            </a:endParaRPr>
          </a:p>
        </p:txBody>
      </p:sp>
      <p:sp>
        <p:nvSpPr>
          <p:cNvPr id="3" name="Rectangle 2"/>
          <p:cNvSpPr/>
          <p:nvPr/>
        </p:nvSpPr>
        <p:spPr>
          <a:xfrm>
            <a:off x="1091864" y="1272040"/>
            <a:ext cx="10008271" cy="461665"/>
          </a:xfrm>
          <a:prstGeom prst="rect">
            <a:avLst/>
          </a:prstGeom>
        </p:spPr>
        <p:txBody>
          <a:bodyPr wrap="square">
            <a:spAutoFit/>
          </a:bodyPr>
          <a:lstStyle/>
          <a:p>
            <a:r>
              <a:rPr lang="en-US" sz="2400" b="0" i="0" dirty="0" smtClean="0">
                <a:solidFill>
                  <a:srgbClr val="333132"/>
                </a:solidFill>
                <a:effectLst/>
                <a:latin typeface="Proxima Nova" charset="0"/>
              </a:rPr>
              <a:t>A </a:t>
            </a:r>
            <a:r>
              <a:rPr lang="en-US" sz="2400" b="0" i="0" dirty="0" err="1" smtClean="0">
                <a:solidFill>
                  <a:srgbClr val="333132"/>
                </a:solidFill>
                <a:effectLst/>
                <a:latin typeface="Proxima Nova" charset="0"/>
              </a:rPr>
              <a:t>Nanog-nak</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alapvető</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szerepe</a:t>
            </a:r>
            <a:r>
              <a:rPr lang="en-US" sz="2400" b="0" i="0" dirty="0" smtClean="0">
                <a:solidFill>
                  <a:srgbClr val="333132"/>
                </a:solidFill>
                <a:effectLst/>
                <a:latin typeface="Proxima Nova" charset="0"/>
              </a:rPr>
              <a:t> van </a:t>
            </a:r>
            <a:r>
              <a:rPr lang="en-US" sz="2400" b="0" i="0" dirty="0" err="1" smtClean="0">
                <a:solidFill>
                  <a:srgbClr val="333132"/>
                </a:solidFill>
                <a:effectLst/>
                <a:latin typeface="Proxima Nova" charset="0"/>
              </a:rPr>
              <a:t>az</a:t>
            </a:r>
            <a:r>
              <a:rPr lang="en-US" sz="2400" b="0" i="0" dirty="0" smtClean="0">
                <a:solidFill>
                  <a:srgbClr val="333132"/>
                </a:solidFill>
                <a:effectLst/>
                <a:latin typeface="Proxima Nova" charset="0"/>
              </a:rPr>
              <a:t> epiblast </a:t>
            </a:r>
            <a:r>
              <a:rPr lang="en-US" sz="2400" b="0" i="0" dirty="0" err="1" smtClean="0">
                <a:solidFill>
                  <a:srgbClr val="333132"/>
                </a:solidFill>
                <a:effectLst/>
                <a:latin typeface="Proxima Nova" charset="0"/>
              </a:rPr>
              <a:t>differenciálódásában</a:t>
            </a:r>
            <a:r>
              <a:rPr lang="en-US" sz="2400" b="0" i="0" dirty="0" smtClean="0">
                <a:solidFill>
                  <a:srgbClr val="333132"/>
                </a:solidFill>
                <a:effectLst/>
                <a:latin typeface="Proxima Nova" charset="0"/>
              </a:rPr>
              <a:t> </a:t>
            </a:r>
            <a:endParaRPr lang="en-US" sz="2400" dirty="0"/>
          </a:p>
        </p:txBody>
      </p:sp>
      <p:sp>
        <p:nvSpPr>
          <p:cNvPr id="4" name="Rectangle 3"/>
          <p:cNvSpPr/>
          <p:nvPr/>
        </p:nvSpPr>
        <p:spPr>
          <a:xfrm>
            <a:off x="1125894" y="2523379"/>
            <a:ext cx="9974241" cy="830997"/>
          </a:xfrm>
          <a:prstGeom prst="rect">
            <a:avLst/>
          </a:prstGeom>
        </p:spPr>
        <p:txBody>
          <a:bodyPr wrap="square">
            <a:spAutoFit/>
          </a:bodyPr>
          <a:lstStyle/>
          <a:p>
            <a:r>
              <a:rPr lang="en-US" sz="2400" b="0" i="0" dirty="0" smtClean="0">
                <a:solidFill>
                  <a:srgbClr val="333132"/>
                </a:solidFill>
                <a:effectLst/>
                <a:latin typeface="Proxima Nova" charset="0"/>
              </a:rPr>
              <a:t>Indeed, in </a:t>
            </a:r>
            <a:r>
              <a:rPr lang="en-US" sz="2400" b="0" i="1" dirty="0" err="1" smtClean="0">
                <a:solidFill>
                  <a:srgbClr val="333132"/>
                </a:solidFill>
                <a:effectLst/>
                <a:latin typeface="Proxima Nova" charset="0"/>
              </a:rPr>
              <a:t>Nanog</a:t>
            </a:r>
            <a:r>
              <a:rPr lang="en-US" sz="2400" b="0" i="1" baseline="30000" dirty="0" smtClean="0">
                <a:solidFill>
                  <a:srgbClr val="333132"/>
                </a:solidFill>
                <a:effectLst/>
                <a:latin typeface="Proxima Nova" charset="0"/>
              </a:rPr>
              <a:t>−/−</a:t>
            </a:r>
            <a:r>
              <a:rPr lang="en-US" sz="2400" b="0" i="0" dirty="0" smtClean="0">
                <a:solidFill>
                  <a:srgbClr val="333132"/>
                </a:solidFill>
                <a:effectLst/>
                <a:latin typeface="Proxima Nova" charset="0"/>
              </a:rPr>
              <a:t> embryos, all ICM cells express Gata6. This also confirms that </a:t>
            </a:r>
            <a:r>
              <a:rPr lang="en-US" sz="2400" b="0" i="0" dirty="0" err="1" smtClean="0">
                <a:solidFill>
                  <a:srgbClr val="333132"/>
                </a:solidFill>
                <a:effectLst/>
                <a:latin typeface="Proxima Nova" charset="0"/>
              </a:rPr>
              <a:t>Nanog</a:t>
            </a:r>
            <a:r>
              <a:rPr lang="en-US" sz="2400" b="0" i="0" dirty="0" smtClean="0">
                <a:solidFill>
                  <a:srgbClr val="333132"/>
                </a:solidFill>
                <a:effectLst/>
                <a:latin typeface="Proxima Nova" charset="0"/>
              </a:rPr>
              <a:t> represses Gata6 expression </a:t>
            </a:r>
            <a:r>
              <a:rPr lang="en-US" sz="2400" b="0" i="1" dirty="0" smtClean="0">
                <a:solidFill>
                  <a:srgbClr val="333132"/>
                </a:solidFill>
                <a:effectLst/>
                <a:latin typeface="Proxima Nova" charset="0"/>
              </a:rPr>
              <a:t>in vivo</a:t>
            </a:r>
            <a:r>
              <a:rPr lang="en-US" sz="2400" b="0" i="0" dirty="0" smtClean="0">
                <a:solidFill>
                  <a:srgbClr val="333132"/>
                </a:solidFill>
                <a:effectLst/>
                <a:latin typeface="Proxima Nova" charset="0"/>
              </a:rPr>
              <a:t>.</a:t>
            </a:r>
            <a:endParaRPr lang="en-US" sz="2400" dirty="0"/>
          </a:p>
        </p:txBody>
      </p:sp>
      <p:sp>
        <p:nvSpPr>
          <p:cNvPr id="5" name="Rectangle 4"/>
          <p:cNvSpPr/>
          <p:nvPr/>
        </p:nvSpPr>
        <p:spPr>
          <a:xfrm>
            <a:off x="1125894" y="3774718"/>
            <a:ext cx="9846906" cy="1200329"/>
          </a:xfrm>
          <a:prstGeom prst="rect">
            <a:avLst/>
          </a:prstGeom>
        </p:spPr>
        <p:txBody>
          <a:bodyPr wrap="square">
            <a:spAutoFit/>
          </a:bodyPr>
          <a:lstStyle/>
          <a:p>
            <a:pPr algn="just"/>
            <a:r>
              <a:rPr lang="en-US" sz="2400" b="0" i="0" dirty="0" smtClean="0">
                <a:solidFill>
                  <a:srgbClr val="333132"/>
                </a:solidFill>
                <a:effectLst/>
                <a:latin typeface="Proxima Nova" charset="0"/>
              </a:rPr>
              <a:t>The ICM marker Oct4 and the </a:t>
            </a:r>
            <a:r>
              <a:rPr lang="en-US" sz="2400" b="0" i="0" dirty="0" err="1" smtClean="0">
                <a:solidFill>
                  <a:srgbClr val="333132"/>
                </a:solidFill>
                <a:effectLst/>
                <a:latin typeface="Proxima Nova" charset="0"/>
              </a:rPr>
              <a:t>trophectoderm</a:t>
            </a:r>
            <a:r>
              <a:rPr lang="en-US" sz="2400" b="0" i="0" dirty="0" smtClean="0">
                <a:solidFill>
                  <a:srgbClr val="333132"/>
                </a:solidFill>
                <a:effectLst/>
                <a:latin typeface="Proxima Nova" charset="0"/>
              </a:rPr>
              <a:t> marker Cdx2 are correctly expressed in these mutants, demonstrating that cell specification between ICM and </a:t>
            </a:r>
            <a:r>
              <a:rPr lang="en-US" sz="2400" b="0" i="0" dirty="0" err="1" smtClean="0">
                <a:solidFill>
                  <a:srgbClr val="333132"/>
                </a:solidFill>
                <a:effectLst/>
                <a:latin typeface="Proxima Nova" charset="0"/>
              </a:rPr>
              <a:t>trophectoderm</a:t>
            </a:r>
            <a:r>
              <a:rPr lang="en-US" sz="2400" b="0" i="0" dirty="0" smtClean="0">
                <a:solidFill>
                  <a:srgbClr val="333132"/>
                </a:solidFill>
                <a:effectLst/>
                <a:latin typeface="Proxima Nova" charset="0"/>
              </a:rPr>
              <a:t> occurs properly.</a:t>
            </a:r>
            <a:endParaRPr lang="en-US" sz="2400" dirty="0"/>
          </a:p>
        </p:txBody>
      </p:sp>
      <p:sp>
        <p:nvSpPr>
          <p:cNvPr id="6" name="Rectangle 5"/>
          <p:cNvSpPr/>
          <p:nvPr/>
        </p:nvSpPr>
        <p:spPr>
          <a:xfrm>
            <a:off x="1125894" y="5682734"/>
            <a:ext cx="10463132" cy="830997"/>
          </a:xfrm>
          <a:prstGeom prst="rect">
            <a:avLst/>
          </a:prstGeom>
        </p:spPr>
        <p:txBody>
          <a:bodyPr wrap="square">
            <a:spAutoFit/>
          </a:bodyPr>
          <a:lstStyle/>
          <a:p>
            <a:r>
              <a:rPr lang="en-US" sz="2400" b="0" i="1" dirty="0" smtClean="0">
                <a:solidFill>
                  <a:srgbClr val="333132"/>
                </a:solidFill>
                <a:effectLst/>
                <a:latin typeface="Proxima Nova" charset="0"/>
              </a:rPr>
              <a:t>Fgf4</a:t>
            </a:r>
            <a:r>
              <a:rPr lang="en-US" sz="2400" b="0" i="0" dirty="0" smtClean="0">
                <a:solidFill>
                  <a:srgbClr val="333132"/>
                </a:solidFill>
                <a:effectLst/>
                <a:latin typeface="Proxima Nova" charset="0"/>
              </a:rPr>
              <a:t> was shown to be expressed specifically in Epi precursor cells of wild-type embryos</a:t>
            </a:r>
            <a:endParaRPr lang="en-US" sz="2400" dirty="0"/>
          </a:p>
        </p:txBody>
      </p:sp>
    </p:spTree>
    <p:extLst>
      <p:ext uri="{BB962C8B-B14F-4D97-AF65-F5344CB8AC3E}">
        <p14:creationId xmlns:p14="http://schemas.microsoft.com/office/powerpoint/2010/main" val="6627073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4369" y="162580"/>
            <a:ext cx="8852039" cy="523220"/>
          </a:xfrm>
          <a:prstGeom prst="rect">
            <a:avLst/>
          </a:prstGeom>
        </p:spPr>
        <p:txBody>
          <a:bodyPr wrap="none">
            <a:spAutoFit/>
          </a:bodyPr>
          <a:lstStyle/>
          <a:p>
            <a:r>
              <a:rPr lang="en-US" sz="2800" b="0" i="1" dirty="0" smtClean="0">
                <a:solidFill>
                  <a:srgbClr val="333132"/>
                </a:solidFill>
                <a:effectLst/>
                <a:latin typeface="Proxima Nova" charset="0"/>
              </a:rPr>
              <a:t>Gata6</a:t>
            </a:r>
            <a:r>
              <a:rPr lang="en-US" sz="2800" b="0" i="0" dirty="0" smtClean="0">
                <a:solidFill>
                  <a:srgbClr val="333132"/>
                </a:solidFill>
                <a:effectLst/>
                <a:latin typeface="Proxima Nova" charset="0"/>
              </a:rPr>
              <a:t> </a:t>
            </a:r>
            <a:r>
              <a:rPr lang="en-US" sz="2800" b="0" i="0" dirty="0" err="1" smtClean="0">
                <a:solidFill>
                  <a:srgbClr val="333132"/>
                </a:solidFill>
                <a:effectLst/>
                <a:latin typeface="Proxima Nova" charset="0"/>
              </a:rPr>
              <a:t>szükséges</a:t>
            </a:r>
            <a:r>
              <a:rPr lang="en-US" sz="2800" b="0" i="0" dirty="0" smtClean="0">
                <a:solidFill>
                  <a:srgbClr val="333132"/>
                </a:solidFill>
                <a:effectLst/>
                <a:latin typeface="Proxima Nova" charset="0"/>
              </a:rPr>
              <a:t> a </a:t>
            </a:r>
            <a:r>
              <a:rPr lang="en-US" sz="2800" b="0" i="0" dirty="0" err="1" smtClean="0">
                <a:solidFill>
                  <a:srgbClr val="333132"/>
                </a:solidFill>
                <a:effectLst/>
                <a:latin typeface="Proxima Nova" charset="0"/>
              </a:rPr>
              <a:t>primitív</a:t>
            </a:r>
            <a:r>
              <a:rPr lang="en-US" sz="2800" b="0" i="0" dirty="0" smtClean="0">
                <a:solidFill>
                  <a:srgbClr val="333132"/>
                </a:solidFill>
                <a:effectLst/>
                <a:latin typeface="Proxima Nova" charset="0"/>
              </a:rPr>
              <a:t> </a:t>
            </a:r>
            <a:r>
              <a:rPr lang="en-US" sz="2800" b="0" i="0" dirty="0" err="1" smtClean="0">
                <a:solidFill>
                  <a:srgbClr val="333132"/>
                </a:solidFill>
                <a:effectLst/>
                <a:latin typeface="Proxima Nova" charset="0"/>
              </a:rPr>
              <a:t>endoderma</a:t>
            </a:r>
            <a:r>
              <a:rPr lang="en-US" sz="2800" b="0" i="0" dirty="0" smtClean="0">
                <a:solidFill>
                  <a:srgbClr val="333132"/>
                </a:solidFill>
                <a:effectLst/>
                <a:latin typeface="Proxima Nova" charset="0"/>
              </a:rPr>
              <a:t> </a:t>
            </a:r>
            <a:r>
              <a:rPr lang="en-US" sz="2800" b="0" i="0" dirty="0" err="1" smtClean="0">
                <a:solidFill>
                  <a:srgbClr val="333132"/>
                </a:solidFill>
                <a:effectLst/>
                <a:latin typeface="Proxima Nova" charset="0"/>
              </a:rPr>
              <a:t>differenciálódásához</a:t>
            </a:r>
            <a:endParaRPr lang="en-US" sz="2800" b="0" i="0" dirty="0">
              <a:solidFill>
                <a:srgbClr val="333132"/>
              </a:solidFill>
              <a:effectLst/>
              <a:latin typeface="Proxima Nova" charset="0"/>
            </a:endParaRPr>
          </a:p>
        </p:txBody>
      </p:sp>
      <p:sp>
        <p:nvSpPr>
          <p:cNvPr id="3" name="Rectangle 2"/>
          <p:cNvSpPr/>
          <p:nvPr/>
        </p:nvSpPr>
        <p:spPr>
          <a:xfrm>
            <a:off x="999793" y="1340703"/>
            <a:ext cx="10574693" cy="830997"/>
          </a:xfrm>
          <a:prstGeom prst="rect">
            <a:avLst/>
          </a:prstGeom>
        </p:spPr>
        <p:txBody>
          <a:bodyPr wrap="square">
            <a:spAutoFit/>
          </a:bodyPr>
          <a:lstStyle/>
          <a:p>
            <a:r>
              <a:rPr lang="en-US" sz="2400" b="0" i="1" dirty="0" smtClean="0">
                <a:solidFill>
                  <a:srgbClr val="333132"/>
                </a:solidFill>
                <a:effectLst/>
                <a:latin typeface="Proxima Nova" charset="0"/>
              </a:rPr>
              <a:t>Gata6</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mutáns</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hám</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őssejtek</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még</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retinsav</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jelenlétében</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sem</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képesek</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primitív</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endodermává</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differenciálódni</a:t>
            </a:r>
            <a:endParaRPr lang="en-US" sz="2400" dirty="0"/>
          </a:p>
        </p:txBody>
      </p:sp>
      <p:sp>
        <p:nvSpPr>
          <p:cNvPr id="4" name="Rectangle 3"/>
          <p:cNvSpPr/>
          <p:nvPr/>
        </p:nvSpPr>
        <p:spPr>
          <a:xfrm>
            <a:off x="999792" y="3022460"/>
            <a:ext cx="10747173" cy="461665"/>
          </a:xfrm>
          <a:prstGeom prst="rect">
            <a:avLst/>
          </a:prstGeom>
        </p:spPr>
        <p:txBody>
          <a:bodyPr wrap="square">
            <a:spAutoFit/>
          </a:bodyPr>
          <a:lstStyle/>
          <a:p>
            <a:pPr algn="just"/>
            <a:r>
              <a:rPr lang="en-US" sz="2400" b="0" i="1" dirty="0" smtClean="0">
                <a:solidFill>
                  <a:srgbClr val="333132"/>
                </a:solidFill>
                <a:effectLst/>
                <a:latin typeface="Proxima Nova" charset="0"/>
              </a:rPr>
              <a:t>Gata6</a:t>
            </a:r>
            <a:r>
              <a:rPr lang="en-US" sz="2400" b="0" i="0" dirty="0" smtClean="0">
                <a:solidFill>
                  <a:srgbClr val="333132"/>
                </a:solidFill>
                <a:effectLst/>
                <a:latin typeface="Proxima Nova" charset="0"/>
              </a:rPr>
              <a:t> </a:t>
            </a:r>
            <a:r>
              <a:rPr lang="en-US" sz="2400" dirty="0" err="1">
                <a:solidFill>
                  <a:srgbClr val="333132"/>
                </a:solidFill>
                <a:latin typeface="Proxima Nova" charset="0"/>
              </a:rPr>
              <a:t>szükséges</a:t>
            </a:r>
            <a:r>
              <a:rPr lang="en-US" sz="2400" dirty="0">
                <a:solidFill>
                  <a:srgbClr val="333132"/>
                </a:solidFill>
                <a:latin typeface="Proxima Nova" charset="0"/>
              </a:rPr>
              <a:t> a </a:t>
            </a:r>
            <a:r>
              <a:rPr lang="en-US" sz="2400" dirty="0" err="1">
                <a:solidFill>
                  <a:srgbClr val="333132"/>
                </a:solidFill>
                <a:latin typeface="Proxima Nova" charset="0"/>
              </a:rPr>
              <a:t>primitív</a:t>
            </a:r>
            <a:r>
              <a:rPr lang="en-US" sz="2400" dirty="0">
                <a:solidFill>
                  <a:srgbClr val="333132"/>
                </a:solidFill>
                <a:latin typeface="Proxima Nova" charset="0"/>
              </a:rPr>
              <a:t> </a:t>
            </a:r>
            <a:r>
              <a:rPr lang="en-US" sz="2400" dirty="0" err="1">
                <a:solidFill>
                  <a:srgbClr val="333132"/>
                </a:solidFill>
                <a:latin typeface="Proxima Nova" charset="0"/>
              </a:rPr>
              <a:t>endoderma</a:t>
            </a:r>
            <a:r>
              <a:rPr lang="en-US" sz="2400" dirty="0">
                <a:solidFill>
                  <a:srgbClr val="333132"/>
                </a:solidFill>
                <a:latin typeface="Proxima Nova" charset="0"/>
              </a:rPr>
              <a:t> </a:t>
            </a:r>
            <a:r>
              <a:rPr lang="en-US" sz="2400" dirty="0" err="1" smtClean="0">
                <a:solidFill>
                  <a:srgbClr val="333132"/>
                </a:solidFill>
                <a:latin typeface="Proxima Nova" charset="0"/>
              </a:rPr>
              <a:t>differenciálódásához</a:t>
            </a:r>
            <a:endParaRPr lang="en-US" sz="2400" dirty="0"/>
          </a:p>
        </p:txBody>
      </p:sp>
      <p:sp>
        <p:nvSpPr>
          <p:cNvPr id="5" name="Rectangle 4"/>
          <p:cNvSpPr/>
          <p:nvPr/>
        </p:nvSpPr>
        <p:spPr>
          <a:xfrm>
            <a:off x="999792" y="4508360"/>
            <a:ext cx="10747173" cy="830997"/>
          </a:xfrm>
          <a:prstGeom prst="rect">
            <a:avLst/>
          </a:prstGeom>
        </p:spPr>
        <p:txBody>
          <a:bodyPr wrap="square">
            <a:spAutoFit/>
          </a:bodyPr>
          <a:lstStyle/>
          <a:p>
            <a:pPr algn="just"/>
            <a:r>
              <a:rPr lang="en-US" sz="2400" b="0" i="0" dirty="0" smtClean="0">
                <a:solidFill>
                  <a:srgbClr val="333132"/>
                </a:solidFill>
                <a:effectLst/>
                <a:latin typeface="Proxima Nova" charset="0"/>
              </a:rPr>
              <a:t>Fgf4 </a:t>
            </a:r>
            <a:r>
              <a:rPr lang="en-US" sz="2400" b="0" i="0" dirty="0" err="1" smtClean="0">
                <a:solidFill>
                  <a:srgbClr val="333132"/>
                </a:solidFill>
                <a:effectLst/>
                <a:latin typeface="Proxima Nova" charset="0"/>
              </a:rPr>
              <a:t>és</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Nanog</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mutáns</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embriókban</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kimutatták</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hogy</a:t>
            </a:r>
            <a:r>
              <a:rPr lang="en-US" sz="2400" b="0" i="0" dirty="0" smtClean="0">
                <a:solidFill>
                  <a:srgbClr val="333132"/>
                </a:solidFill>
                <a:effectLst/>
                <a:latin typeface="Proxima Nova" charset="0"/>
              </a:rPr>
              <a:t> a Gata6 </a:t>
            </a:r>
            <a:r>
              <a:rPr lang="en-US" sz="2400" b="0" i="0" dirty="0" err="1" smtClean="0">
                <a:solidFill>
                  <a:srgbClr val="333132"/>
                </a:solidFill>
                <a:effectLst/>
                <a:latin typeface="Proxima Nova" charset="0"/>
              </a:rPr>
              <a:t>expresszió</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nem</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függ</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az</a:t>
            </a:r>
            <a:r>
              <a:rPr lang="en-US" sz="2400" b="0" i="0" dirty="0" smtClean="0">
                <a:solidFill>
                  <a:srgbClr val="333132"/>
                </a:solidFill>
                <a:effectLst/>
                <a:latin typeface="Proxima Nova" charset="0"/>
              </a:rPr>
              <a:t> Fgf4 </a:t>
            </a:r>
            <a:r>
              <a:rPr lang="en-US" sz="2400" b="0" i="0" dirty="0" err="1" smtClean="0">
                <a:solidFill>
                  <a:srgbClr val="333132"/>
                </a:solidFill>
                <a:effectLst/>
                <a:latin typeface="Proxima Nova" charset="0"/>
              </a:rPr>
              <a:t>jelenlététől</a:t>
            </a:r>
            <a:endParaRPr lang="en-US" sz="2400" dirty="0"/>
          </a:p>
        </p:txBody>
      </p:sp>
    </p:spTree>
    <p:extLst>
      <p:ext uri="{BB962C8B-B14F-4D97-AF65-F5344CB8AC3E}">
        <p14:creationId xmlns:p14="http://schemas.microsoft.com/office/powerpoint/2010/main" val="720259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889844"/>
            <a:ext cx="9601200" cy="3693319"/>
          </a:xfrm>
          <a:prstGeom prst="rect">
            <a:avLst/>
          </a:prstGeom>
        </p:spPr>
        <p:txBody>
          <a:bodyPr wrap="square">
            <a:spAutoFit/>
          </a:bodyPr>
          <a:lstStyle/>
          <a:p>
            <a:pPr marL="285750" indent="-285750" algn="just">
              <a:buFont typeface="Arial" charset="0"/>
              <a:buChar char="•"/>
            </a:pPr>
            <a:r>
              <a:rPr lang="hu-HU" dirty="0"/>
              <a:t>Annak ellenére, hogy az Oct4 hatással van </a:t>
            </a:r>
            <a:r>
              <a:rPr lang="hu-HU" dirty="0" smtClean="0"/>
              <a:t>a hám őssejtek </a:t>
            </a:r>
            <a:r>
              <a:rPr lang="hu-HU" dirty="0" err="1" smtClean="0"/>
              <a:t>pluripotenciájára</a:t>
            </a:r>
            <a:r>
              <a:rPr lang="hu-HU" dirty="0"/>
              <a:t>, az Oct4 mutáns embriók megfelelő arányban termelnek </a:t>
            </a:r>
            <a:r>
              <a:rPr lang="hu-HU" dirty="0" err="1" smtClean="0"/>
              <a:t>Epiblast</a:t>
            </a:r>
            <a:r>
              <a:rPr lang="hu-HU" dirty="0" smtClean="0"/>
              <a:t> (</a:t>
            </a:r>
            <a:r>
              <a:rPr lang="hu-HU" dirty="0" err="1" smtClean="0"/>
              <a:t>Epi</a:t>
            </a:r>
            <a:r>
              <a:rPr lang="hu-HU" dirty="0" smtClean="0"/>
              <a:t>) </a:t>
            </a:r>
            <a:r>
              <a:rPr lang="hu-HU" dirty="0"/>
              <a:t>és </a:t>
            </a:r>
            <a:r>
              <a:rPr lang="hu-HU" dirty="0" smtClean="0"/>
              <a:t>Pre </a:t>
            </a:r>
            <a:r>
              <a:rPr lang="hu-HU" dirty="0" err="1" smtClean="0"/>
              <a:t>Epithel</a:t>
            </a:r>
            <a:r>
              <a:rPr lang="hu-HU" dirty="0" smtClean="0"/>
              <a:t> (</a:t>
            </a:r>
            <a:r>
              <a:rPr lang="hu-HU" dirty="0" err="1" smtClean="0"/>
              <a:t>PrE</a:t>
            </a:r>
            <a:r>
              <a:rPr lang="hu-HU" dirty="0" smtClean="0"/>
              <a:t>) sejteket</a:t>
            </a:r>
            <a:endParaRPr lang="hu-HU" dirty="0"/>
          </a:p>
          <a:p>
            <a:pPr marL="285750" indent="-285750" algn="just">
              <a:buFont typeface="Arial" charset="0"/>
              <a:buChar char="•"/>
            </a:pPr>
            <a:endParaRPr lang="hu-HU" dirty="0"/>
          </a:p>
          <a:p>
            <a:pPr marL="285750" indent="-285750" algn="just">
              <a:buFont typeface="Arial" charset="0"/>
              <a:buChar char="•"/>
            </a:pPr>
            <a:r>
              <a:rPr lang="en-US" dirty="0"/>
              <a:t/>
            </a:r>
            <a:br>
              <a:rPr lang="en-US" dirty="0"/>
            </a:br>
            <a:r>
              <a:rPr lang="en-US" dirty="0" err="1"/>
              <a:t>Ez</a:t>
            </a:r>
            <a:r>
              <a:rPr lang="en-US" dirty="0"/>
              <a:t> </a:t>
            </a:r>
            <a:r>
              <a:rPr lang="en-US" dirty="0" err="1"/>
              <a:t>arra</a:t>
            </a:r>
            <a:r>
              <a:rPr lang="en-US" dirty="0"/>
              <a:t> </a:t>
            </a:r>
            <a:r>
              <a:rPr lang="en-US" dirty="0" err="1"/>
              <a:t>utal</a:t>
            </a:r>
            <a:r>
              <a:rPr lang="en-US" dirty="0"/>
              <a:t>, </a:t>
            </a:r>
            <a:r>
              <a:rPr lang="en-US" dirty="0" err="1"/>
              <a:t>hogy</a:t>
            </a:r>
            <a:r>
              <a:rPr lang="en-US" dirty="0"/>
              <a:t> </a:t>
            </a:r>
            <a:r>
              <a:rPr lang="en-US" dirty="0" err="1"/>
              <a:t>az</a:t>
            </a:r>
            <a:r>
              <a:rPr lang="en-US" dirty="0"/>
              <a:t> Oct4 </a:t>
            </a:r>
            <a:r>
              <a:rPr lang="en-US" dirty="0" err="1"/>
              <a:t>nélkülözhetetlen</a:t>
            </a:r>
            <a:r>
              <a:rPr lang="en-US" dirty="0"/>
              <a:t> </a:t>
            </a:r>
            <a:r>
              <a:rPr lang="en-US" dirty="0" err="1"/>
              <a:t>az</a:t>
            </a:r>
            <a:r>
              <a:rPr lang="en-US" dirty="0"/>
              <a:t> Epi </a:t>
            </a:r>
            <a:r>
              <a:rPr lang="en-US" dirty="0" err="1"/>
              <a:t>és</a:t>
            </a:r>
            <a:r>
              <a:rPr lang="en-US" dirty="0"/>
              <a:t> a </a:t>
            </a:r>
            <a:r>
              <a:rPr lang="en-US" dirty="0" err="1"/>
              <a:t>PrE</a:t>
            </a:r>
            <a:r>
              <a:rPr lang="en-US" dirty="0"/>
              <a:t> </a:t>
            </a:r>
            <a:r>
              <a:rPr lang="en-US" dirty="0" err="1"/>
              <a:t>specifikációhoz</a:t>
            </a:r>
            <a:r>
              <a:rPr lang="en-US" dirty="0"/>
              <a:t>.</a:t>
            </a:r>
          </a:p>
          <a:p>
            <a:pPr marL="285750" indent="-285750" algn="just">
              <a:buFont typeface="Arial" charset="0"/>
              <a:buChar char="•"/>
            </a:pPr>
            <a:endParaRPr lang="en-US" dirty="0"/>
          </a:p>
          <a:p>
            <a:pPr marL="285750" indent="-285750" algn="just">
              <a:buFont typeface="Arial" charset="0"/>
              <a:buChar char="•"/>
            </a:pPr>
            <a:r>
              <a:rPr lang="en-US" dirty="0"/>
              <a:t/>
            </a:r>
            <a:br>
              <a:rPr lang="en-US" dirty="0"/>
            </a:br>
            <a:r>
              <a:rPr lang="en-US" dirty="0" err="1"/>
              <a:t>Az</a:t>
            </a:r>
            <a:r>
              <a:rPr lang="en-US" dirty="0"/>
              <a:t> RTK-</a:t>
            </a:r>
            <a:r>
              <a:rPr lang="en-US" dirty="0" err="1"/>
              <a:t>útvonal</a:t>
            </a:r>
            <a:r>
              <a:rPr lang="en-US" dirty="0"/>
              <a:t> </a:t>
            </a:r>
            <a:r>
              <a:rPr lang="en-US" dirty="0" err="1"/>
              <a:t>nem</a:t>
            </a:r>
            <a:r>
              <a:rPr lang="en-US" dirty="0"/>
              <a:t> </a:t>
            </a:r>
            <a:r>
              <a:rPr lang="en-US" dirty="0" err="1"/>
              <a:t>befolyásolja</a:t>
            </a:r>
            <a:r>
              <a:rPr lang="en-US" dirty="0"/>
              <a:t> </a:t>
            </a:r>
            <a:r>
              <a:rPr lang="en-US" dirty="0" err="1"/>
              <a:t>az</a:t>
            </a:r>
            <a:r>
              <a:rPr lang="en-US" dirty="0"/>
              <a:t> </a:t>
            </a:r>
            <a:r>
              <a:rPr lang="en-US" dirty="0" smtClean="0"/>
              <a:t>ICM (inner cell mass) -</a:t>
            </a:r>
            <a:r>
              <a:rPr lang="en-US" dirty="0" err="1" smtClean="0"/>
              <a:t>sejt</a:t>
            </a:r>
            <a:r>
              <a:rPr lang="en-US" dirty="0" smtClean="0"/>
              <a:t> </a:t>
            </a:r>
            <a:r>
              <a:rPr lang="en-US" dirty="0" err="1"/>
              <a:t>specifikációját</a:t>
            </a:r>
            <a:r>
              <a:rPr lang="en-US" dirty="0"/>
              <a:t> </a:t>
            </a:r>
            <a:r>
              <a:rPr lang="en-US" dirty="0" err="1"/>
              <a:t>az</a:t>
            </a:r>
            <a:r>
              <a:rPr lang="en-US" dirty="0"/>
              <a:t> </a:t>
            </a:r>
            <a:r>
              <a:rPr lang="en-US" dirty="0" err="1"/>
              <a:t>emberi</a:t>
            </a:r>
            <a:r>
              <a:rPr lang="en-US" dirty="0"/>
              <a:t> </a:t>
            </a:r>
            <a:r>
              <a:rPr lang="en-US" dirty="0" err="1"/>
              <a:t>embriókban</a:t>
            </a:r>
            <a:r>
              <a:rPr lang="en-US" dirty="0"/>
              <a:t>, </a:t>
            </a:r>
            <a:r>
              <a:rPr lang="en-US" dirty="0" err="1"/>
              <a:t>míg</a:t>
            </a:r>
            <a:r>
              <a:rPr lang="en-US" dirty="0"/>
              <a:t> a </a:t>
            </a:r>
            <a:r>
              <a:rPr lang="en-US" dirty="0" err="1"/>
              <a:t>Nanog</a:t>
            </a:r>
            <a:r>
              <a:rPr lang="en-US" dirty="0"/>
              <a:t> </a:t>
            </a:r>
            <a:r>
              <a:rPr lang="en-US" dirty="0" err="1"/>
              <a:t>és</a:t>
            </a:r>
            <a:r>
              <a:rPr lang="en-US" dirty="0"/>
              <a:t> a Gata6 </a:t>
            </a:r>
            <a:r>
              <a:rPr lang="en-US" dirty="0" smtClean="0"/>
              <a:t>salt and pepper </a:t>
            </a:r>
            <a:r>
              <a:rPr lang="en-US" dirty="0" err="1" smtClean="0"/>
              <a:t>expressziója</a:t>
            </a:r>
            <a:r>
              <a:rPr lang="en-US" dirty="0" smtClean="0"/>
              <a:t> </a:t>
            </a:r>
            <a:r>
              <a:rPr lang="en-US" dirty="0" err="1"/>
              <a:t>jelen</a:t>
            </a:r>
            <a:r>
              <a:rPr lang="en-US" dirty="0"/>
              <a:t> van</a:t>
            </a:r>
          </a:p>
          <a:p>
            <a:pPr algn="just"/>
            <a:endParaRPr lang="en-US" dirty="0"/>
          </a:p>
          <a:p>
            <a:pPr marL="285750" indent="-285750" algn="just">
              <a:buFont typeface="Arial" charset="0"/>
              <a:buChar char="•"/>
            </a:pPr>
            <a:r>
              <a:rPr lang="hu-HU" dirty="0"/>
              <a:t>A Bmp4 valóban kifejezetten az </a:t>
            </a:r>
            <a:r>
              <a:rPr lang="hu-HU" dirty="0" err="1"/>
              <a:t>Epi</a:t>
            </a:r>
            <a:r>
              <a:rPr lang="hu-HU" dirty="0"/>
              <a:t> </a:t>
            </a:r>
            <a:r>
              <a:rPr lang="hu-HU" dirty="0" err="1"/>
              <a:t>prekurzorokban</a:t>
            </a:r>
            <a:r>
              <a:rPr lang="hu-HU" dirty="0"/>
              <a:t> </a:t>
            </a:r>
            <a:r>
              <a:rPr lang="hu-HU" dirty="0" err="1"/>
              <a:t>expresszálódik</a:t>
            </a:r>
            <a:r>
              <a:rPr lang="hu-HU" dirty="0"/>
              <a:t> az E3.5-nél [15], és szerepet játszik az extraembrionális </a:t>
            </a:r>
            <a:r>
              <a:rPr lang="hu-HU" dirty="0" err="1"/>
              <a:t>endodermák</a:t>
            </a:r>
            <a:r>
              <a:rPr lang="hu-HU" dirty="0"/>
              <a:t> vonalának differenciálódásában, valószínűleg már a </a:t>
            </a:r>
            <a:r>
              <a:rPr lang="hu-HU" dirty="0" err="1"/>
              <a:t>PrE</a:t>
            </a:r>
            <a:r>
              <a:rPr lang="hu-HU" dirty="0"/>
              <a:t> kialakulásakor az </a:t>
            </a:r>
            <a:r>
              <a:rPr lang="hu-HU" dirty="0" err="1"/>
              <a:t>embrioid</a:t>
            </a:r>
            <a:r>
              <a:rPr lang="hu-HU" dirty="0"/>
              <a:t> testekben </a:t>
            </a:r>
            <a:endParaRPr lang="en-US" dirty="0"/>
          </a:p>
        </p:txBody>
      </p:sp>
    </p:spTree>
    <p:extLst>
      <p:ext uri="{BB962C8B-B14F-4D97-AF65-F5344CB8AC3E}">
        <p14:creationId xmlns:p14="http://schemas.microsoft.com/office/powerpoint/2010/main" val="863923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5102" y="1046177"/>
            <a:ext cx="9417698" cy="1938992"/>
          </a:xfrm>
          <a:prstGeom prst="rect">
            <a:avLst/>
          </a:prstGeom>
        </p:spPr>
        <p:txBody>
          <a:bodyPr wrap="square">
            <a:spAutoFit/>
          </a:bodyPr>
          <a:lstStyle/>
          <a:p>
            <a:pPr algn="just"/>
            <a:r>
              <a:rPr lang="en-US" sz="2400" b="0" i="0" dirty="0" smtClean="0">
                <a:solidFill>
                  <a:srgbClr val="333132"/>
                </a:solidFill>
                <a:effectLst/>
                <a:latin typeface="Proxima Nova" charset="0"/>
              </a:rPr>
              <a:t>Fgf4 </a:t>
            </a:r>
            <a:r>
              <a:rPr lang="en-US" sz="2400" b="0" i="0" dirty="0" err="1" smtClean="0">
                <a:solidFill>
                  <a:srgbClr val="333132"/>
                </a:solidFill>
                <a:effectLst/>
                <a:latin typeface="Proxima Nova" charset="0"/>
              </a:rPr>
              <a:t>dinamikus</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expressziója</a:t>
            </a:r>
            <a:r>
              <a:rPr lang="en-US" sz="2400" b="0" i="0" dirty="0" smtClean="0">
                <a:solidFill>
                  <a:srgbClr val="333132"/>
                </a:solidFill>
                <a:effectLst/>
                <a:latin typeface="Proxima Nova" charset="0"/>
              </a:rPr>
              <a:t> a </a:t>
            </a:r>
            <a:r>
              <a:rPr lang="en-US" sz="2400" b="0" i="0" dirty="0" err="1" smtClean="0">
                <a:solidFill>
                  <a:srgbClr val="333132"/>
                </a:solidFill>
                <a:effectLst/>
                <a:latin typeface="Proxima Nova" charset="0"/>
              </a:rPr>
              <a:t>preimplantáció</a:t>
            </a:r>
            <a:r>
              <a:rPr lang="en-US" sz="2400" b="0" i="0" dirty="0" smtClean="0">
                <a:solidFill>
                  <a:srgbClr val="333132"/>
                </a:solidFill>
                <a:effectLst/>
                <a:latin typeface="Proxima Nova" charset="0"/>
              </a:rPr>
              <a:t> </a:t>
            </a:r>
            <a:r>
              <a:rPr lang="en-US" sz="2400" b="0" i="0" dirty="0" err="1" smtClean="0">
                <a:solidFill>
                  <a:srgbClr val="333132"/>
                </a:solidFill>
                <a:effectLst/>
                <a:latin typeface="Proxima Nova" charset="0"/>
              </a:rPr>
              <a:t>során</a:t>
            </a:r>
            <a:r>
              <a:rPr lang="en-US" sz="2400" dirty="0" smtClean="0">
                <a:solidFill>
                  <a:srgbClr val="333132"/>
                </a:solidFill>
                <a:latin typeface="Proxima Nova" charset="0"/>
              </a:rPr>
              <a:t>:</a:t>
            </a:r>
          </a:p>
          <a:p>
            <a:pPr algn="just"/>
            <a:endParaRPr lang="en-US" sz="2400" dirty="0">
              <a:solidFill>
                <a:srgbClr val="333132"/>
              </a:solidFill>
              <a:latin typeface="Proxima Nova" charset="0"/>
            </a:endParaRPr>
          </a:p>
          <a:p>
            <a:pPr algn="just"/>
            <a:r>
              <a:rPr lang="en-US" sz="2400" dirty="0" err="1" smtClean="0">
                <a:solidFill>
                  <a:srgbClr val="333132"/>
                </a:solidFill>
                <a:latin typeface="Proxima Nova" charset="0"/>
              </a:rPr>
              <a:t>Koncentrációja</a:t>
            </a:r>
            <a:r>
              <a:rPr lang="en-US" sz="2400" dirty="0" smtClean="0">
                <a:solidFill>
                  <a:srgbClr val="333132"/>
                </a:solidFill>
                <a:latin typeface="Proxima Nova" charset="0"/>
              </a:rPr>
              <a:t> 2 </a:t>
            </a:r>
            <a:r>
              <a:rPr lang="en-US" sz="2400" dirty="0" err="1" smtClean="0">
                <a:solidFill>
                  <a:srgbClr val="333132"/>
                </a:solidFill>
                <a:latin typeface="Proxima Nova" charset="0"/>
              </a:rPr>
              <a:t>sejtes</a:t>
            </a:r>
            <a:r>
              <a:rPr lang="en-US" sz="2400" dirty="0" smtClean="0">
                <a:solidFill>
                  <a:srgbClr val="333132"/>
                </a:solidFill>
                <a:latin typeface="Proxima Nova" charset="0"/>
              </a:rPr>
              <a:t> </a:t>
            </a:r>
            <a:r>
              <a:rPr lang="en-US" sz="2400" dirty="0" err="1" smtClean="0">
                <a:solidFill>
                  <a:srgbClr val="333132"/>
                </a:solidFill>
                <a:latin typeface="Proxima Nova" charset="0"/>
              </a:rPr>
              <a:t>állapotban</a:t>
            </a:r>
            <a:r>
              <a:rPr lang="en-US" sz="2400" dirty="0" smtClean="0">
                <a:solidFill>
                  <a:srgbClr val="333132"/>
                </a:solidFill>
                <a:latin typeface="Proxima Nova" charset="0"/>
              </a:rPr>
              <a:t> a </a:t>
            </a:r>
            <a:r>
              <a:rPr lang="en-US" sz="2400" dirty="0" err="1" smtClean="0">
                <a:solidFill>
                  <a:srgbClr val="333132"/>
                </a:solidFill>
                <a:latin typeface="Proxima Nova" charset="0"/>
              </a:rPr>
              <a:t>legmagasabb</a:t>
            </a:r>
            <a:r>
              <a:rPr lang="en-US" sz="2400" dirty="0" smtClean="0">
                <a:solidFill>
                  <a:srgbClr val="333132"/>
                </a:solidFill>
                <a:latin typeface="Proxima Nova" charset="0"/>
              </a:rPr>
              <a:t>, </a:t>
            </a:r>
            <a:r>
              <a:rPr lang="en-US" sz="2400" dirty="0" err="1" smtClean="0">
                <a:solidFill>
                  <a:srgbClr val="333132"/>
                </a:solidFill>
                <a:latin typeface="Proxima Nova" charset="0"/>
              </a:rPr>
              <a:t>majd</a:t>
            </a:r>
            <a:r>
              <a:rPr lang="en-US" sz="2400" dirty="0" smtClean="0">
                <a:solidFill>
                  <a:srgbClr val="333132"/>
                </a:solidFill>
                <a:latin typeface="Proxima Nova" charset="0"/>
              </a:rPr>
              <a:t> a salt and </a:t>
            </a:r>
            <a:r>
              <a:rPr lang="en-US" sz="2400" dirty="0" err="1" smtClean="0">
                <a:solidFill>
                  <a:srgbClr val="333132"/>
                </a:solidFill>
                <a:latin typeface="Proxima Nova" charset="0"/>
              </a:rPr>
              <a:t>pappern</a:t>
            </a:r>
            <a:r>
              <a:rPr lang="en-US" sz="2400" dirty="0" smtClean="0">
                <a:solidFill>
                  <a:srgbClr val="333132"/>
                </a:solidFill>
                <a:latin typeface="Proxima Nova" charset="0"/>
              </a:rPr>
              <a:t> </a:t>
            </a:r>
            <a:r>
              <a:rPr lang="en-US" sz="2400" dirty="0" err="1" smtClean="0">
                <a:solidFill>
                  <a:srgbClr val="333132"/>
                </a:solidFill>
                <a:latin typeface="Proxima Nova" charset="0"/>
              </a:rPr>
              <a:t>mintázat</a:t>
            </a:r>
            <a:r>
              <a:rPr lang="en-US" sz="2400" dirty="0" smtClean="0">
                <a:solidFill>
                  <a:srgbClr val="333132"/>
                </a:solidFill>
                <a:latin typeface="Proxima Nova" charset="0"/>
              </a:rPr>
              <a:t> </a:t>
            </a:r>
            <a:r>
              <a:rPr lang="en-US" sz="2400" dirty="0" err="1" smtClean="0">
                <a:solidFill>
                  <a:srgbClr val="333132"/>
                </a:solidFill>
                <a:latin typeface="Proxima Nova" charset="0"/>
              </a:rPr>
              <a:t>kialakítása</a:t>
            </a:r>
            <a:r>
              <a:rPr lang="en-US" sz="2400" dirty="0" smtClean="0">
                <a:solidFill>
                  <a:srgbClr val="333132"/>
                </a:solidFill>
                <a:latin typeface="Proxima Nova" charset="0"/>
              </a:rPr>
              <a:t> </a:t>
            </a:r>
            <a:r>
              <a:rPr lang="en-US" sz="2400" dirty="0" err="1" smtClean="0">
                <a:solidFill>
                  <a:srgbClr val="333132"/>
                </a:solidFill>
                <a:latin typeface="Proxima Nova" charset="0"/>
              </a:rPr>
              <a:t>után</a:t>
            </a:r>
            <a:r>
              <a:rPr lang="en-US" sz="2400" dirty="0" smtClean="0">
                <a:solidFill>
                  <a:srgbClr val="333132"/>
                </a:solidFill>
                <a:latin typeface="Proxima Nova" charset="0"/>
              </a:rPr>
              <a:t>, </a:t>
            </a:r>
            <a:r>
              <a:rPr lang="en-US" sz="2400" dirty="0" err="1" smtClean="0">
                <a:solidFill>
                  <a:srgbClr val="333132"/>
                </a:solidFill>
                <a:latin typeface="Proxima Nova" charset="0"/>
              </a:rPr>
              <a:t>fokozatosan</a:t>
            </a:r>
            <a:r>
              <a:rPr lang="en-US" sz="2400" dirty="0" smtClean="0">
                <a:solidFill>
                  <a:srgbClr val="333132"/>
                </a:solidFill>
                <a:latin typeface="Proxima Nova" charset="0"/>
              </a:rPr>
              <a:t> </a:t>
            </a:r>
            <a:r>
              <a:rPr lang="en-US" sz="2400" dirty="0" err="1" smtClean="0">
                <a:solidFill>
                  <a:srgbClr val="333132"/>
                </a:solidFill>
                <a:latin typeface="Proxima Nova" charset="0"/>
              </a:rPr>
              <a:t>csökken</a:t>
            </a:r>
            <a:r>
              <a:rPr lang="en-US" sz="2400" dirty="0" smtClean="0">
                <a:solidFill>
                  <a:srgbClr val="333132"/>
                </a:solidFill>
                <a:latin typeface="Proxima Nova" charset="0"/>
              </a:rPr>
              <a:t>. </a:t>
            </a:r>
            <a:r>
              <a:rPr lang="en-US" sz="2400" dirty="0" err="1" smtClean="0">
                <a:solidFill>
                  <a:srgbClr val="333132"/>
                </a:solidFill>
                <a:latin typeface="Proxima Nova" charset="0"/>
              </a:rPr>
              <a:t>Csak</a:t>
            </a:r>
            <a:r>
              <a:rPr lang="en-US" sz="2400" dirty="0" smtClean="0">
                <a:solidFill>
                  <a:srgbClr val="333132"/>
                </a:solidFill>
                <a:latin typeface="Proxima Nova" charset="0"/>
              </a:rPr>
              <a:t> </a:t>
            </a:r>
            <a:r>
              <a:rPr lang="en-US" sz="2400" dirty="0" err="1" smtClean="0">
                <a:solidFill>
                  <a:srgbClr val="333132"/>
                </a:solidFill>
                <a:latin typeface="Proxima Nova" charset="0"/>
              </a:rPr>
              <a:t>az</a:t>
            </a:r>
            <a:r>
              <a:rPr lang="en-US" sz="2400" dirty="0" smtClean="0">
                <a:solidFill>
                  <a:srgbClr val="333132"/>
                </a:solidFill>
                <a:latin typeface="Proxima Nova" charset="0"/>
              </a:rPr>
              <a:t> epiblast </a:t>
            </a:r>
            <a:r>
              <a:rPr lang="en-US" sz="2400" dirty="0" err="1" smtClean="0">
                <a:solidFill>
                  <a:srgbClr val="333132"/>
                </a:solidFill>
                <a:latin typeface="Proxima Nova" charset="0"/>
              </a:rPr>
              <a:t>sejtekben</a:t>
            </a:r>
            <a:r>
              <a:rPr lang="en-US" sz="2400" dirty="0" smtClean="0">
                <a:solidFill>
                  <a:srgbClr val="333132"/>
                </a:solidFill>
                <a:latin typeface="Proxima Nova" charset="0"/>
              </a:rPr>
              <a:t> </a:t>
            </a:r>
            <a:r>
              <a:rPr lang="en-US" sz="2400" dirty="0" err="1" smtClean="0">
                <a:solidFill>
                  <a:srgbClr val="333132"/>
                </a:solidFill>
                <a:latin typeface="Proxima Nova" charset="0"/>
              </a:rPr>
              <a:t>mutat</a:t>
            </a:r>
            <a:r>
              <a:rPr lang="en-US" sz="2400" dirty="0" smtClean="0">
                <a:solidFill>
                  <a:srgbClr val="333132"/>
                </a:solidFill>
                <a:latin typeface="Proxima Nova" charset="0"/>
              </a:rPr>
              <a:t> </a:t>
            </a:r>
            <a:r>
              <a:rPr lang="en-US" sz="2400" dirty="0" err="1" smtClean="0">
                <a:solidFill>
                  <a:srgbClr val="333132"/>
                </a:solidFill>
                <a:latin typeface="Proxima Nova" charset="0"/>
              </a:rPr>
              <a:t>magas</a:t>
            </a:r>
            <a:r>
              <a:rPr lang="en-US" sz="2400" dirty="0" smtClean="0">
                <a:solidFill>
                  <a:srgbClr val="333132"/>
                </a:solidFill>
                <a:latin typeface="Proxima Nova" charset="0"/>
              </a:rPr>
              <a:t> </a:t>
            </a:r>
            <a:r>
              <a:rPr lang="en-US" sz="2400" dirty="0" err="1" smtClean="0">
                <a:solidFill>
                  <a:srgbClr val="333132"/>
                </a:solidFill>
                <a:latin typeface="Proxima Nova" charset="0"/>
              </a:rPr>
              <a:t>koncentrációt</a:t>
            </a:r>
            <a:endParaRPr lang="en-US" sz="2400" dirty="0"/>
          </a:p>
        </p:txBody>
      </p:sp>
    </p:spTree>
    <p:extLst>
      <p:ext uri="{BB962C8B-B14F-4D97-AF65-F5344CB8AC3E}">
        <p14:creationId xmlns:p14="http://schemas.microsoft.com/office/powerpoint/2010/main" val="1664235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5715" y="162580"/>
            <a:ext cx="5285806" cy="523220"/>
          </a:xfrm>
          <a:prstGeom prst="rect">
            <a:avLst/>
          </a:prstGeom>
        </p:spPr>
        <p:txBody>
          <a:bodyPr wrap="none">
            <a:spAutoFit/>
          </a:bodyPr>
          <a:lstStyle/>
          <a:p>
            <a:r>
              <a:rPr lang="en-US" sz="2800" dirty="0" err="1" smtClean="0"/>
              <a:t>Primitív</a:t>
            </a:r>
            <a:r>
              <a:rPr lang="en-US" sz="2800" dirty="0" smtClean="0"/>
              <a:t> </a:t>
            </a:r>
            <a:r>
              <a:rPr lang="en-US" sz="2800" dirty="0" err="1" smtClean="0"/>
              <a:t>endoderma</a:t>
            </a:r>
            <a:r>
              <a:rPr lang="en-US" sz="2800" dirty="0" smtClean="0"/>
              <a:t> </a:t>
            </a:r>
            <a:r>
              <a:rPr lang="en-US" sz="2800" dirty="0" err="1" smtClean="0"/>
              <a:t>differenciáció</a:t>
            </a:r>
            <a:endParaRPr lang="en-US" sz="2800" dirty="0"/>
          </a:p>
        </p:txBody>
      </p:sp>
      <p:sp>
        <p:nvSpPr>
          <p:cNvPr id="3" name="TextBox 2"/>
          <p:cNvSpPr txBox="1"/>
          <p:nvPr/>
        </p:nvSpPr>
        <p:spPr>
          <a:xfrm>
            <a:off x="975199" y="964663"/>
            <a:ext cx="10705523" cy="6001643"/>
          </a:xfrm>
          <a:prstGeom prst="rect">
            <a:avLst/>
          </a:prstGeom>
          <a:noFill/>
        </p:spPr>
        <p:txBody>
          <a:bodyPr wrap="square" rtlCol="0">
            <a:spAutoFit/>
          </a:bodyPr>
          <a:lstStyle/>
          <a:p>
            <a:pPr algn="just"/>
            <a:r>
              <a:rPr lang="en-US" sz="2400" dirty="0" err="1" smtClean="0"/>
              <a:t>Az</a:t>
            </a:r>
            <a:r>
              <a:rPr lang="en-US" sz="2400" dirty="0" smtClean="0"/>
              <a:t> epiblast </a:t>
            </a:r>
            <a:r>
              <a:rPr lang="en-US" sz="2400" dirty="0" err="1" smtClean="0"/>
              <a:t>sejtke</a:t>
            </a:r>
            <a:r>
              <a:rPr lang="en-US" sz="2400" dirty="0" smtClean="0"/>
              <a:t> Fgf4 </a:t>
            </a:r>
            <a:r>
              <a:rPr lang="en-US" sz="2400" dirty="0" err="1" smtClean="0"/>
              <a:t>általi</a:t>
            </a:r>
            <a:r>
              <a:rPr lang="en-US" sz="2400" dirty="0" smtClean="0"/>
              <a:t> </a:t>
            </a:r>
            <a:r>
              <a:rPr lang="en-US" sz="2400" dirty="0" err="1" smtClean="0"/>
              <a:t>aktiválásra</a:t>
            </a:r>
            <a:r>
              <a:rPr lang="en-US" sz="2400" dirty="0" smtClean="0"/>
              <a:t> van </a:t>
            </a:r>
            <a:r>
              <a:rPr lang="en-US" sz="2400" dirty="0" err="1" smtClean="0"/>
              <a:t>szükség</a:t>
            </a:r>
            <a:r>
              <a:rPr lang="en-US" sz="2400" dirty="0" smtClean="0"/>
              <a:t>, </a:t>
            </a:r>
            <a:r>
              <a:rPr lang="en-US" sz="2400" dirty="0" err="1" smtClean="0"/>
              <a:t>amit</a:t>
            </a:r>
            <a:r>
              <a:rPr lang="en-US" sz="2400" dirty="0" smtClean="0"/>
              <a:t> a </a:t>
            </a:r>
            <a:r>
              <a:rPr lang="en-US" sz="2400" dirty="0" err="1" smtClean="0"/>
              <a:t>Nanog</a:t>
            </a:r>
            <a:r>
              <a:rPr lang="en-US" sz="2400" dirty="0" smtClean="0"/>
              <a:t> </a:t>
            </a:r>
            <a:r>
              <a:rPr lang="en-US" sz="2400" dirty="0" err="1" smtClean="0"/>
              <a:t>irányít</a:t>
            </a:r>
            <a:r>
              <a:rPr lang="en-US" sz="2400" dirty="0" smtClean="0"/>
              <a:t>.</a:t>
            </a:r>
          </a:p>
          <a:p>
            <a:pPr algn="just"/>
            <a:endParaRPr lang="en-US" sz="2400" dirty="0"/>
          </a:p>
          <a:p>
            <a:pPr algn="just"/>
            <a:r>
              <a:rPr lang="en-US" sz="2400" dirty="0" err="1" smtClean="0"/>
              <a:t>Az</a:t>
            </a:r>
            <a:r>
              <a:rPr lang="en-US" sz="2400" dirty="0" smtClean="0"/>
              <a:t> Fgf4 </a:t>
            </a:r>
            <a:r>
              <a:rPr lang="en-US" sz="2400" dirty="0" err="1" smtClean="0"/>
              <a:t>nem</a:t>
            </a:r>
            <a:r>
              <a:rPr lang="en-US" sz="2400" dirty="0" smtClean="0"/>
              <a:t> </a:t>
            </a:r>
            <a:r>
              <a:rPr lang="en-US" sz="2400" dirty="0" err="1" smtClean="0"/>
              <a:t>képes</a:t>
            </a:r>
            <a:r>
              <a:rPr lang="en-US" sz="2400" dirty="0" smtClean="0"/>
              <a:t> </a:t>
            </a:r>
            <a:r>
              <a:rPr lang="en-US" sz="2400" dirty="0" err="1" smtClean="0"/>
              <a:t>önmagában</a:t>
            </a:r>
            <a:r>
              <a:rPr lang="en-US" sz="2400" dirty="0" smtClean="0"/>
              <a:t> </a:t>
            </a:r>
            <a:r>
              <a:rPr lang="en-US" sz="2400" dirty="0" err="1" smtClean="0"/>
              <a:t>aktiválni</a:t>
            </a:r>
            <a:r>
              <a:rPr lang="en-US" sz="2400" dirty="0" smtClean="0"/>
              <a:t> a Sox17-et </a:t>
            </a:r>
            <a:r>
              <a:rPr lang="en-US" sz="2400" dirty="0" err="1" smtClean="0"/>
              <a:t>és</a:t>
            </a:r>
            <a:r>
              <a:rPr lang="en-US" sz="2400" dirty="0" smtClean="0"/>
              <a:t> a Gata4-et Gata6 </a:t>
            </a:r>
            <a:r>
              <a:rPr lang="en-US" sz="2400" dirty="0" err="1" smtClean="0"/>
              <a:t>hiányában</a:t>
            </a:r>
            <a:endParaRPr lang="en-US" sz="2400" dirty="0" smtClean="0"/>
          </a:p>
          <a:p>
            <a:pPr algn="just"/>
            <a:endParaRPr lang="en-US" sz="2400" dirty="0"/>
          </a:p>
          <a:p>
            <a:pPr algn="just"/>
            <a:endParaRPr lang="en-US" sz="2400" dirty="0" smtClean="0"/>
          </a:p>
          <a:p>
            <a:pPr algn="just"/>
            <a:r>
              <a:rPr lang="en-US" sz="2400" dirty="0" smtClean="0"/>
              <a:t>Oct4-deleted </a:t>
            </a:r>
            <a:r>
              <a:rPr lang="en-US" sz="2400" dirty="0" err="1" smtClean="0"/>
              <a:t>embriókban</a:t>
            </a:r>
            <a:r>
              <a:rPr lang="en-US" sz="2400" dirty="0" smtClean="0"/>
              <a:t> </a:t>
            </a:r>
            <a:r>
              <a:rPr lang="en-US" sz="2400" dirty="0" err="1" smtClean="0"/>
              <a:t>nincs</a:t>
            </a:r>
            <a:r>
              <a:rPr lang="en-US" sz="2400" dirty="0" smtClean="0"/>
              <a:t> Fgf4 </a:t>
            </a:r>
            <a:r>
              <a:rPr lang="en-US" sz="2400" dirty="0" err="1" smtClean="0"/>
              <a:t>expresszió</a:t>
            </a:r>
            <a:endParaRPr lang="en-US" sz="2400" dirty="0"/>
          </a:p>
          <a:p>
            <a:pPr algn="just"/>
            <a:endParaRPr lang="en-US" sz="2400" dirty="0" smtClean="0"/>
          </a:p>
          <a:p>
            <a:pPr algn="just"/>
            <a:r>
              <a:rPr lang="en-US" sz="2400" dirty="0" err="1" smtClean="0"/>
              <a:t>Az</a:t>
            </a:r>
            <a:r>
              <a:rPr lang="en-US" sz="2400" dirty="0" smtClean="0"/>
              <a:t> Fgf4 </a:t>
            </a:r>
            <a:r>
              <a:rPr lang="en-US" sz="2400" dirty="0" err="1" smtClean="0"/>
              <a:t>expresszió</a:t>
            </a:r>
            <a:r>
              <a:rPr lang="en-US" sz="2400" dirty="0" smtClean="0"/>
              <a:t> </a:t>
            </a:r>
            <a:r>
              <a:rPr lang="en-US" sz="2400" dirty="0" err="1" smtClean="0"/>
              <a:t>után</a:t>
            </a:r>
            <a:r>
              <a:rPr lang="en-US" sz="2400" dirty="0" smtClean="0"/>
              <a:t> </a:t>
            </a:r>
            <a:r>
              <a:rPr lang="en-US" sz="2400" dirty="0" err="1" smtClean="0"/>
              <a:t>az</a:t>
            </a:r>
            <a:r>
              <a:rPr lang="en-US" sz="2400" dirty="0" smtClean="0"/>
              <a:t> epiblast </a:t>
            </a:r>
            <a:r>
              <a:rPr lang="en-US" sz="2400" dirty="0" err="1" smtClean="0"/>
              <a:t>sejtekből</a:t>
            </a:r>
            <a:r>
              <a:rPr lang="en-US" sz="2400" dirty="0" smtClean="0"/>
              <a:t> </a:t>
            </a:r>
            <a:r>
              <a:rPr lang="en-US" sz="2400" dirty="0" err="1" smtClean="0"/>
              <a:t>kialakulnak</a:t>
            </a:r>
            <a:r>
              <a:rPr lang="en-US" sz="2400" dirty="0" smtClean="0"/>
              <a:t> a </a:t>
            </a:r>
            <a:r>
              <a:rPr lang="en-US" sz="2400" dirty="0" err="1" smtClean="0"/>
              <a:t>primitív</a:t>
            </a:r>
            <a:r>
              <a:rPr lang="en-US" sz="2400" dirty="0" smtClean="0"/>
              <a:t> </a:t>
            </a:r>
            <a:r>
              <a:rPr lang="en-US" sz="2400" dirty="0" err="1" smtClean="0"/>
              <a:t>endoderma</a:t>
            </a:r>
            <a:r>
              <a:rPr lang="en-US" sz="2400" dirty="0" smtClean="0"/>
              <a:t> </a:t>
            </a:r>
            <a:r>
              <a:rPr lang="en-US" sz="2400" dirty="0" err="1" smtClean="0"/>
              <a:t>sejtek</a:t>
            </a:r>
            <a:r>
              <a:rPr lang="en-US" sz="2400" dirty="0" smtClean="0"/>
              <a:t>, </a:t>
            </a:r>
            <a:r>
              <a:rPr lang="en-US" sz="2400" dirty="0" err="1" smtClean="0"/>
              <a:t>melyek</a:t>
            </a:r>
            <a:r>
              <a:rPr lang="en-US" sz="2400" dirty="0" smtClean="0"/>
              <a:t> </a:t>
            </a:r>
            <a:r>
              <a:rPr lang="en-US" sz="2400" dirty="0" err="1" smtClean="0"/>
              <a:t>az</a:t>
            </a:r>
            <a:r>
              <a:rPr lang="en-US" sz="2400" dirty="0" smtClean="0"/>
              <a:t> </a:t>
            </a:r>
            <a:r>
              <a:rPr lang="en-US" sz="2400" dirty="0" err="1" smtClean="0"/>
              <a:t>belső</a:t>
            </a:r>
            <a:r>
              <a:rPr lang="en-US" sz="2400" dirty="0" smtClean="0"/>
              <a:t> </a:t>
            </a:r>
            <a:r>
              <a:rPr lang="en-US" sz="2400" dirty="0" err="1" smtClean="0"/>
              <a:t>sejtcsoporthoz</a:t>
            </a:r>
            <a:r>
              <a:rPr lang="en-US" sz="2400" dirty="0" smtClean="0"/>
              <a:t> </a:t>
            </a:r>
            <a:r>
              <a:rPr lang="en-US" sz="2400" dirty="0" err="1"/>
              <a:t>k</a:t>
            </a:r>
            <a:r>
              <a:rPr lang="en-US" sz="2400" dirty="0" err="1" smtClean="0"/>
              <a:t>apcsolódva</a:t>
            </a:r>
            <a:r>
              <a:rPr lang="en-US" sz="2400" dirty="0" smtClean="0"/>
              <a:t> </a:t>
            </a:r>
            <a:r>
              <a:rPr lang="en-US" sz="2400" dirty="0" err="1" smtClean="0"/>
              <a:t>érintkeznek</a:t>
            </a:r>
            <a:r>
              <a:rPr lang="en-US" sz="2400" dirty="0" smtClean="0"/>
              <a:t> a blastocoel </a:t>
            </a:r>
            <a:r>
              <a:rPr lang="en-US" sz="2400" dirty="0" err="1" smtClean="0"/>
              <a:t>üregével</a:t>
            </a:r>
            <a:endParaRPr lang="en-US" sz="2400" dirty="0" smtClean="0"/>
          </a:p>
          <a:p>
            <a:pPr algn="just"/>
            <a:endParaRPr lang="en-US" sz="2400" dirty="0"/>
          </a:p>
          <a:p>
            <a:pPr algn="just"/>
            <a:r>
              <a:rPr lang="en-US" sz="2400" dirty="0" err="1" smtClean="0"/>
              <a:t>Mielőtt</a:t>
            </a:r>
            <a:r>
              <a:rPr lang="en-US" sz="2400" dirty="0" smtClean="0"/>
              <a:t> </a:t>
            </a:r>
            <a:r>
              <a:rPr lang="en-US" sz="2400" dirty="0" err="1" smtClean="0"/>
              <a:t>még</a:t>
            </a:r>
            <a:r>
              <a:rPr lang="en-US" sz="2400" dirty="0" smtClean="0"/>
              <a:t> “</a:t>
            </a:r>
            <a:r>
              <a:rPr lang="en-US" sz="2400" dirty="0" err="1" smtClean="0"/>
              <a:t>kiválnának</a:t>
            </a:r>
            <a:r>
              <a:rPr lang="en-US" sz="2400" dirty="0" smtClean="0"/>
              <a:t>” </a:t>
            </a:r>
            <a:r>
              <a:rPr lang="en-US" sz="2400" dirty="0" err="1" smtClean="0"/>
              <a:t>az</a:t>
            </a:r>
            <a:r>
              <a:rPr lang="en-US" sz="2400" dirty="0" smtClean="0"/>
              <a:t> epiblast </a:t>
            </a:r>
            <a:r>
              <a:rPr lang="en-US" sz="2400" dirty="0" err="1" smtClean="0"/>
              <a:t>sejtekből</a:t>
            </a:r>
            <a:r>
              <a:rPr lang="en-US" sz="2400" dirty="0" smtClean="0"/>
              <a:t> el </a:t>
            </a:r>
            <a:r>
              <a:rPr lang="en-US" sz="2400" dirty="0" err="1" smtClean="0"/>
              <a:t>kezdik</a:t>
            </a:r>
            <a:r>
              <a:rPr lang="en-US" sz="2400" dirty="0" smtClean="0"/>
              <a:t> </a:t>
            </a:r>
            <a:r>
              <a:rPr lang="en-US" sz="2400" dirty="0" err="1" smtClean="0"/>
              <a:t>expresszálni</a:t>
            </a:r>
            <a:r>
              <a:rPr lang="en-US" sz="2400" dirty="0" smtClean="0"/>
              <a:t> a </a:t>
            </a:r>
            <a:r>
              <a:rPr lang="en-US" sz="2400" dirty="0"/>
              <a:t>Gata6, Sox17, Serpinh1, </a:t>
            </a:r>
            <a:r>
              <a:rPr lang="en-US" sz="2400" dirty="0" smtClean="0"/>
              <a:t>Laminin1-et, </a:t>
            </a:r>
          </a:p>
          <a:p>
            <a:pPr algn="just"/>
            <a:r>
              <a:rPr lang="en-US" sz="2400" dirty="0" err="1" smtClean="0"/>
              <a:t>amit</a:t>
            </a:r>
            <a:r>
              <a:rPr lang="en-US" sz="2400" dirty="0" smtClean="0"/>
              <a:t> a </a:t>
            </a:r>
            <a:r>
              <a:rPr lang="en-US" sz="2400" dirty="0"/>
              <a:t>Gata4, Lrp2, </a:t>
            </a:r>
            <a:r>
              <a:rPr lang="en-US" sz="2400" dirty="0" err="1"/>
              <a:t>Pdgfra</a:t>
            </a:r>
            <a:r>
              <a:rPr lang="en-US" sz="2400" dirty="0"/>
              <a:t>, Col4a</a:t>
            </a:r>
            <a:r>
              <a:rPr lang="en-US" sz="2400" dirty="0" smtClean="0"/>
              <a:t> </a:t>
            </a:r>
            <a:r>
              <a:rPr lang="en-US" sz="2400" dirty="0" err="1" smtClean="0"/>
              <a:t>expressziója</a:t>
            </a:r>
            <a:r>
              <a:rPr lang="en-US" sz="2400" dirty="0" smtClean="0"/>
              <a:t> </a:t>
            </a:r>
            <a:r>
              <a:rPr lang="en-US" sz="2400" dirty="0" err="1" smtClean="0"/>
              <a:t>követ</a:t>
            </a:r>
            <a:endParaRPr lang="en-US" sz="2400" dirty="0" smtClean="0"/>
          </a:p>
          <a:p>
            <a:pPr algn="just"/>
            <a:endParaRPr lang="en-US" sz="2400" dirty="0"/>
          </a:p>
        </p:txBody>
      </p:sp>
    </p:spTree>
    <p:extLst>
      <p:ext uri="{BB962C8B-B14F-4D97-AF65-F5344CB8AC3E}">
        <p14:creationId xmlns:p14="http://schemas.microsoft.com/office/powerpoint/2010/main" val="1257438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0076" y="0"/>
            <a:ext cx="4871847" cy="369332"/>
          </a:xfrm>
          <a:prstGeom prst="rect">
            <a:avLst/>
          </a:prstGeom>
        </p:spPr>
        <p:txBody>
          <a:bodyPr wrap="none">
            <a:spAutoFit/>
          </a:bodyPr>
          <a:lstStyle/>
          <a:p>
            <a:r>
              <a:rPr lang="en-US" b="0" i="0" smtClean="0">
                <a:solidFill>
                  <a:srgbClr val="333132"/>
                </a:solidFill>
                <a:effectLst/>
                <a:latin typeface="Proxima Nova" charset="0"/>
              </a:rPr>
              <a:t>Cell sorting mechanisms and epithelium formation</a:t>
            </a:r>
            <a:endParaRPr lang="en-US" b="0" i="0">
              <a:solidFill>
                <a:srgbClr val="333132"/>
              </a:solidFill>
              <a:effectLst/>
              <a:latin typeface="Proxima Nova" charset="0"/>
            </a:endParaRPr>
          </a:p>
        </p:txBody>
      </p:sp>
      <p:sp>
        <p:nvSpPr>
          <p:cNvPr id="3" name="Rectangle 2"/>
          <p:cNvSpPr/>
          <p:nvPr/>
        </p:nvSpPr>
        <p:spPr>
          <a:xfrm>
            <a:off x="1107232" y="713244"/>
            <a:ext cx="8988489" cy="5632311"/>
          </a:xfrm>
          <a:prstGeom prst="rect">
            <a:avLst/>
          </a:prstGeom>
        </p:spPr>
        <p:txBody>
          <a:bodyPr wrap="square">
            <a:spAutoFit/>
          </a:bodyPr>
          <a:lstStyle/>
          <a:p>
            <a:r>
              <a:rPr lang="en-US" dirty="0" smtClean="0"/>
              <a:t>A </a:t>
            </a:r>
            <a:r>
              <a:rPr lang="en-US" dirty="0" err="1" smtClean="0"/>
              <a:t>kadherinek</a:t>
            </a:r>
            <a:r>
              <a:rPr lang="en-US" dirty="0" smtClean="0"/>
              <a:t> </a:t>
            </a:r>
            <a:r>
              <a:rPr lang="en-US" dirty="0" err="1"/>
              <a:t>eltávolítása</a:t>
            </a:r>
            <a:r>
              <a:rPr lang="en-US" dirty="0"/>
              <a:t> </a:t>
            </a:r>
            <a:r>
              <a:rPr lang="en-US" dirty="0" err="1"/>
              <a:t>nem</a:t>
            </a:r>
            <a:r>
              <a:rPr lang="en-US" dirty="0"/>
              <a:t> </a:t>
            </a:r>
            <a:r>
              <a:rPr lang="en-US" dirty="0" err="1"/>
              <a:t>akadályozta</a:t>
            </a:r>
            <a:r>
              <a:rPr lang="en-US" dirty="0"/>
              <a:t> meg a </a:t>
            </a:r>
            <a:r>
              <a:rPr lang="en-US" dirty="0" err="1"/>
              <a:t>sejtek</a:t>
            </a:r>
            <a:r>
              <a:rPr lang="en-US" dirty="0"/>
              <a:t> </a:t>
            </a:r>
            <a:r>
              <a:rPr lang="en-US" dirty="0" err="1"/>
              <a:t>szortírozását</a:t>
            </a:r>
            <a:r>
              <a:rPr lang="en-US" dirty="0"/>
              <a:t>, </a:t>
            </a:r>
            <a:r>
              <a:rPr lang="en-US" dirty="0" err="1"/>
              <a:t>amikor</a:t>
            </a:r>
            <a:r>
              <a:rPr lang="en-US" dirty="0"/>
              <a:t> a </a:t>
            </a:r>
            <a:r>
              <a:rPr lang="en-US" dirty="0" err="1"/>
              <a:t>sejteket</a:t>
            </a:r>
            <a:r>
              <a:rPr lang="en-US" dirty="0"/>
              <a:t> </a:t>
            </a:r>
            <a:r>
              <a:rPr lang="en-US" dirty="0" err="1"/>
              <a:t>elsősorban</a:t>
            </a:r>
            <a:r>
              <a:rPr lang="en-US" dirty="0"/>
              <a:t> </a:t>
            </a:r>
            <a:r>
              <a:rPr lang="en-US" dirty="0" err="1"/>
              <a:t>retinsavval</a:t>
            </a:r>
            <a:r>
              <a:rPr lang="en-US" dirty="0"/>
              <a:t> </a:t>
            </a:r>
            <a:r>
              <a:rPr lang="en-US" dirty="0" err="1"/>
              <a:t>kezelték</a:t>
            </a:r>
            <a:r>
              <a:rPr lang="en-US" dirty="0"/>
              <a:t>, </a:t>
            </a:r>
            <a:r>
              <a:rPr lang="en-US" dirty="0" err="1"/>
              <a:t>amelyet</a:t>
            </a:r>
            <a:r>
              <a:rPr lang="en-US" dirty="0"/>
              <a:t> a </a:t>
            </a:r>
            <a:r>
              <a:rPr lang="en-US" dirty="0" smtClean="0"/>
              <a:t>primer </a:t>
            </a:r>
            <a:r>
              <a:rPr lang="en-US" dirty="0" err="1" smtClean="0"/>
              <a:t>epithel</a:t>
            </a:r>
            <a:r>
              <a:rPr lang="en-US" dirty="0" smtClean="0"/>
              <a:t> </a:t>
            </a:r>
            <a:r>
              <a:rPr lang="en-US" dirty="0" err="1"/>
              <a:t>differenciálódás</a:t>
            </a:r>
            <a:r>
              <a:rPr lang="en-US" dirty="0"/>
              <a:t> </a:t>
            </a:r>
            <a:r>
              <a:rPr lang="en-US" dirty="0" err="1"/>
              <a:t>alapjául</a:t>
            </a:r>
            <a:r>
              <a:rPr lang="en-US" dirty="0"/>
              <a:t> </a:t>
            </a:r>
            <a:r>
              <a:rPr lang="en-US" dirty="0" err="1" smtClean="0"/>
              <a:t>használtak</a:t>
            </a:r>
            <a:r>
              <a:rPr lang="en-US" dirty="0" smtClean="0"/>
              <a:t>.</a:t>
            </a:r>
          </a:p>
          <a:p>
            <a:endParaRPr lang="en-US" dirty="0">
              <a:solidFill>
                <a:srgbClr val="333132"/>
              </a:solidFill>
              <a:latin typeface="Proxima Nova" charset="0"/>
            </a:endParaRPr>
          </a:p>
          <a:p>
            <a:r>
              <a:rPr lang="en-US" b="0" i="0" dirty="0" err="1" smtClean="0">
                <a:solidFill>
                  <a:srgbClr val="333132"/>
                </a:solidFill>
                <a:effectLst/>
                <a:latin typeface="Proxima Nova" charset="0"/>
              </a:rPr>
              <a:t>Az</a:t>
            </a:r>
            <a:r>
              <a:rPr lang="en-US" b="0" i="0" dirty="0" smtClean="0">
                <a:solidFill>
                  <a:srgbClr val="333132"/>
                </a:solidFill>
                <a:effectLst/>
                <a:latin typeface="Proxima Nova" charset="0"/>
              </a:rPr>
              <a:t> Oct4 </a:t>
            </a:r>
            <a:r>
              <a:rPr lang="en-US" b="0" i="0" dirty="0" err="1" smtClean="0">
                <a:solidFill>
                  <a:srgbClr val="333132"/>
                </a:solidFill>
                <a:effectLst/>
                <a:latin typeface="Proxima Nova" charset="0"/>
              </a:rPr>
              <a:t>inaktiválása</a:t>
            </a:r>
            <a:r>
              <a:rPr lang="en-US" b="0" i="0" dirty="0" smtClean="0">
                <a:solidFill>
                  <a:srgbClr val="333132"/>
                </a:solidFill>
                <a:effectLst/>
                <a:latin typeface="Proxima Nova" charset="0"/>
              </a:rPr>
              <a:t> </a:t>
            </a:r>
            <a:r>
              <a:rPr lang="en-US" b="0" i="0" dirty="0" err="1" smtClean="0">
                <a:solidFill>
                  <a:srgbClr val="333132"/>
                </a:solidFill>
                <a:effectLst/>
                <a:latin typeface="Proxima Nova" charset="0"/>
              </a:rPr>
              <a:t>hibás</a:t>
            </a:r>
            <a:r>
              <a:rPr lang="en-US" b="0" i="0" dirty="0" smtClean="0">
                <a:solidFill>
                  <a:srgbClr val="333132"/>
                </a:solidFill>
                <a:effectLst/>
                <a:latin typeface="Proxima Nova" charset="0"/>
              </a:rPr>
              <a:t> </a:t>
            </a:r>
            <a:r>
              <a:rPr lang="en-US" b="0" i="0" dirty="0" err="1" smtClean="0">
                <a:solidFill>
                  <a:srgbClr val="333132"/>
                </a:solidFill>
                <a:effectLst/>
                <a:latin typeface="Proxima Nova" charset="0"/>
              </a:rPr>
              <a:t>sejt</a:t>
            </a:r>
            <a:r>
              <a:rPr lang="en-US" b="0" i="0" dirty="0" smtClean="0">
                <a:solidFill>
                  <a:srgbClr val="333132"/>
                </a:solidFill>
                <a:effectLst/>
                <a:latin typeface="Proxima Nova" charset="0"/>
              </a:rPr>
              <a:t> sorting-</a:t>
            </a:r>
            <a:r>
              <a:rPr lang="en-US" b="0" i="0" dirty="0" err="1" smtClean="0">
                <a:solidFill>
                  <a:srgbClr val="333132"/>
                </a:solidFill>
                <a:effectLst/>
                <a:latin typeface="Proxima Nova" charset="0"/>
              </a:rPr>
              <a:t>hoz</a:t>
            </a:r>
            <a:r>
              <a:rPr lang="en-US" b="0" i="0" dirty="0" smtClean="0">
                <a:solidFill>
                  <a:srgbClr val="333132"/>
                </a:solidFill>
                <a:effectLst/>
                <a:latin typeface="Proxima Nova" charset="0"/>
              </a:rPr>
              <a:t> </a:t>
            </a:r>
            <a:r>
              <a:rPr lang="en-US" b="0" i="0" dirty="0" err="1" smtClean="0">
                <a:solidFill>
                  <a:srgbClr val="333132"/>
                </a:solidFill>
                <a:effectLst/>
                <a:latin typeface="Proxima Nova" charset="0"/>
              </a:rPr>
              <a:t>vezet</a:t>
            </a:r>
            <a:r>
              <a:rPr lang="en-US" b="0" i="0" dirty="0" smtClean="0">
                <a:solidFill>
                  <a:srgbClr val="333132"/>
                </a:solidFill>
                <a:effectLst/>
                <a:latin typeface="Proxima Nova" charset="0"/>
              </a:rPr>
              <a:t>, </a:t>
            </a:r>
            <a:r>
              <a:rPr lang="en-US" b="0" i="0" dirty="0" err="1" smtClean="0">
                <a:solidFill>
                  <a:srgbClr val="333132"/>
                </a:solidFill>
                <a:effectLst/>
                <a:latin typeface="Proxima Nova" charset="0"/>
              </a:rPr>
              <a:t>így</a:t>
            </a:r>
            <a:r>
              <a:rPr lang="en-US" b="0" i="0" dirty="0" smtClean="0">
                <a:solidFill>
                  <a:srgbClr val="333132"/>
                </a:solidFill>
                <a:effectLst/>
                <a:latin typeface="Proxima Nova" charset="0"/>
              </a:rPr>
              <a:t> a Dab2 </a:t>
            </a:r>
            <a:r>
              <a:rPr lang="en-US" b="0" i="0" dirty="0" err="1" smtClean="0">
                <a:solidFill>
                  <a:srgbClr val="333132"/>
                </a:solidFill>
                <a:effectLst/>
                <a:latin typeface="Proxima Nova" charset="0"/>
              </a:rPr>
              <a:t>vagy</a:t>
            </a:r>
            <a:r>
              <a:rPr lang="en-US" b="0" i="0" dirty="0" smtClean="0">
                <a:solidFill>
                  <a:srgbClr val="333132"/>
                </a:solidFill>
                <a:effectLst/>
                <a:latin typeface="Proxima Nova" charset="0"/>
              </a:rPr>
              <a:t> </a:t>
            </a:r>
            <a:r>
              <a:rPr lang="en-US" b="0" i="0" dirty="0" err="1" smtClean="0">
                <a:solidFill>
                  <a:srgbClr val="333132"/>
                </a:solidFill>
                <a:effectLst/>
                <a:latin typeface="Proxima Nova" charset="0"/>
              </a:rPr>
              <a:t>az</a:t>
            </a:r>
            <a:r>
              <a:rPr lang="en-US" b="0" i="0" dirty="0" smtClean="0">
                <a:solidFill>
                  <a:srgbClr val="333132"/>
                </a:solidFill>
                <a:effectLst/>
                <a:latin typeface="Proxima Nova" charset="0"/>
              </a:rPr>
              <a:t> </a:t>
            </a:r>
            <a:r>
              <a:rPr lang="en-US" dirty="0" smtClean="0"/>
              <a:t>α-fetoprotein-t </a:t>
            </a:r>
            <a:r>
              <a:rPr lang="en-US" dirty="0" err="1" smtClean="0"/>
              <a:t>expresszáló</a:t>
            </a:r>
            <a:r>
              <a:rPr lang="en-US" dirty="0" smtClean="0"/>
              <a:t> </a:t>
            </a:r>
            <a:r>
              <a:rPr lang="en-US" dirty="0" err="1" smtClean="0"/>
              <a:t>sejtek</a:t>
            </a:r>
            <a:r>
              <a:rPr lang="en-US" dirty="0" smtClean="0"/>
              <a:t> </a:t>
            </a:r>
            <a:r>
              <a:rPr lang="en-US" dirty="0" err="1" smtClean="0"/>
              <a:t>egy</a:t>
            </a:r>
            <a:r>
              <a:rPr lang="en-US" dirty="0" smtClean="0"/>
              <a:t> </a:t>
            </a:r>
            <a:r>
              <a:rPr lang="en-US" dirty="0" err="1" smtClean="0"/>
              <a:t>csomóban</a:t>
            </a:r>
            <a:r>
              <a:rPr lang="en-US" dirty="0" smtClean="0"/>
              <a:t> </a:t>
            </a:r>
            <a:r>
              <a:rPr lang="en-US" dirty="0" err="1" smtClean="0"/>
              <a:t>maradnak</a:t>
            </a:r>
            <a:endParaRPr lang="en-US" dirty="0" smtClean="0"/>
          </a:p>
          <a:p>
            <a:endParaRPr lang="en-US" dirty="0" smtClean="0"/>
          </a:p>
          <a:p>
            <a:r>
              <a:rPr lang="en-US" dirty="0" err="1" smtClean="0"/>
              <a:t>Az</a:t>
            </a:r>
            <a:r>
              <a:rPr lang="en-US" dirty="0" smtClean="0"/>
              <a:t> </a:t>
            </a:r>
            <a:r>
              <a:rPr lang="en-US" dirty="0" err="1" smtClean="0"/>
              <a:t>embrionális</a:t>
            </a:r>
            <a:r>
              <a:rPr lang="en-US" dirty="0" smtClean="0"/>
              <a:t> </a:t>
            </a:r>
            <a:r>
              <a:rPr lang="en-US" dirty="0" err="1" smtClean="0"/>
              <a:t>fejlődés</a:t>
            </a:r>
            <a:r>
              <a:rPr lang="en-US" dirty="0" smtClean="0"/>
              <a:t>  4,5 </a:t>
            </a:r>
            <a:r>
              <a:rPr lang="en-US" dirty="0" err="1" smtClean="0"/>
              <a:t>napján</a:t>
            </a:r>
            <a:r>
              <a:rPr lang="en-US" dirty="0" smtClean="0"/>
              <a:t> a </a:t>
            </a:r>
            <a:r>
              <a:rPr lang="en-US" dirty="0" err="1" smtClean="0"/>
              <a:t>primitív</a:t>
            </a:r>
            <a:r>
              <a:rPr lang="en-US" dirty="0" smtClean="0"/>
              <a:t> </a:t>
            </a:r>
            <a:r>
              <a:rPr lang="en-US" dirty="0" err="1" smtClean="0"/>
              <a:t>endoderma</a:t>
            </a:r>
            <a:r>
              <a:rPr lang="en-US" dirty="0" smtClean="0"/>
              <a:t> </a:t>
            </a:r>
            <a:r>
              <a:rPr lang="en-US" dirty="0" err="1" smtClean="0"/>
              <a:t>sejtjeiben</a:t>
            </a:r>
            <a:r>
              <a:rPr lang="en-US" dirty="0" smtClean="0"/>
              <a:t> </a:t>
            </a:r>
            <a:r>
              <a:rPr lang="en-US" dirty="0" err="1" smtClean="0"/>
              <a:t>magas</a:t>
            </a:r>
            <a:r>
              <a:rPr lang="en-US" dirty="0" smtClean="0"/>
              <a:t> </a:t>
            </a:r>
            <a:r>
              <a:rPr lang="en-US" dirty="0" err="1" smtClean="0"/>
              <a:t>koncentrációban</a:t>
            </a:r>
            <a:r>
              <a:rPr lang="en-US" dirty="0" smtClean="0"/>
              <a:t> </a:t>
            </a:r>
            <a:r>
              <a:rPr lang="en-US" dirty="0" err="1" smtClean="0"/>
              <a:t>expresszálódik</a:t>
            </a:r>
            <a:r>
              <a:rPr lang="en-US" dirty="0" smtClean="0"/>
              <a:t> </a:t>
            </a:r>
            <a:r>
              <a:rPr lang="en-US" dirty="0" err="1" smtClean="0"/>
              <a:t>az</a:t>
            </a:r>
            <a:r>
              <a:rPr lang="en-US" dirty="0" smtClean="0"/>
              <a:t> </a:t>
            </a:r>
            <a:r>
              <a:rPr lang="en-US" dirty="0" err="1" smtClean="0"/>
              <a:t>atipikus</a:t>
            </a:r>
            <a:r>
              <a:rPr lang="en-US" dirty="0" smtClean="0"/>
              <a:t> protein </a:t>
            </a:r>
            <a:r>
              <a:rPr lang="en-US" dirty="0" err="1" smtClean="0"/>
              <a:t>kináz</a:t>
            </a:r>
            <a:r>
              <a:rPr lang="en-US" dirty="0" smtClean="0"/>
              <a:t> C, </a:t>
            </a:r>
            <a:r>
              <a:rPr lang="en-US" dirty="0" err="1" smtClean="0"/>
              <a:t>melynek</a:t>
            </a:r>
            <a:r>
              <a:rPr lang="en-US" dirty="0" smtClean="0"/>
              <a:t> </a:t>
            </a:r>
            <a:r>
              <a:rPr lang="en-US" dirty="0" err="1" smtClean="0"/>
              <a:t>hiányában</a:t>
            </a:r>
            <a:r>
              <a:rPr lang="en-US" dirty="0" smtClean="0"/>
              <a:t> </a:t>
            </a:r>
            <a:r>
              <a:rPr lang="en-US" dirty="0" err="1" smtClean="0"/>
              <a:t>az</a:t>
            </a:r>
            <a:r>
              <a:rPr lang="en-US" dirty="0" smtClean="0"/>
              <a:t> epithelium </a:t>
            </a:r>
            <a:r>
              <a:rPr lang="en-US" dirty="0" err="1" smtClean="0"/>
              <a:t>kialakulásában</a:t>
            </a:r>
            <a:r>
              <a:rPr lang="en-US" dirty="0" smtClean="0"/>
              <a:t> </a:t>
            </a:r>
            <a:r>
              <a:rPr lang="en-US" dirty="0" err="1" smtClean="0"/>
              <a:t>defektus</a:t>
            </a:r>
            <a:r>
              <a:rPr lang="en-US" dirty="0" smtClean="0"/>
              <a:t> </a:t>
            </a:r>
            <a:r>
              <a:rPr lang="en-US" dirty="0" err="1" smtClean="0"/>
              <a:t>lép</a:t>
            </a:r>
            <a:r>
              <a:rPr lang="en-US" dirty="0" smtClean="0"/>
              <a:t> </a:t>
            </a:r>
            <a:r>
              <a:rPr lang="en-US" dirty="0" err="1" smtClean="0"/>
              <a:t>fel</a:t>
            </a:r>
            <a:r>
              <a:rPr lang="en-US" dirty="0" smtClean="0"/>
              <a:t>.</a:t>
            </a:r>
          </a:p>
          <a:p>
            <a:endParaRPr lang="en-US" dirty="0"/>
          </a:p>
          <a:p>
            <a:r>
              <a:rPr lang="en-US" dirty="0" smtClean="0"/>
              <a:t>Protein </a:t>
            </a:r>
            <a:r>
              <a:rPr lang="en-US" dirty="0" err="1" smtClean="0"/>
              <a:t>kináz</a:t>
            </a:r>
            <a:r>
              <a:rPr lang="en-US" dirty="0" smtClean="0"/>
              <a:t> C </a:t>
            </a:r>
            <a:r>
              <a:rPr lang="en-US" dirty="0" err="1" smtClean="0"/>
              <a:t>gátlása</a:t>
            </a:r>
            <a:r>
              <a:rPr lang="en-US" dirty="0" smtClean="0"/>
              <a:t> </a:t>
            </a:r>
            <a:r>
              <a:rPr lang="en-US" dirty="0" err="1" smtClean="0"/>
              <a:t>során</a:t>
            </a:r>
            <a:r>
              <a:rPr lang="en-US" dirty="0" smtClean="0"/>
              <a:t> a Gata4 </a:t>
            </a:r>
            <a:r>
              <a:rPr lang="en-US" dirty="0" err="1" smtClean="0"/>
              <a:t>nem</a:t>
            </a:r>
            <a:r>
              <a:rPr lang="en-US" dirty="0" smtClean="0"/>
              <a:t> a </a:t>
            </a:r>
            <a:r>
              <a:rPr lang="en-US" dirty="0" err="1" smtClean="0"/>
              <a:t>magban</a:t>
            </a:r>
            <a:r>
              <a:rPr lang="en-US" dirty="0" smtClean="0"/>
              <a:t>, </a:t>
            </a:r>
            <a:r>
              <a:rPr lang="en-US" dirty="0" err="1" smtClean="0"/>
              <a:t>hanem</a:t>
            </a:r>
            <a:r>
              <a:rPr lang="en-US" dirty="0" smtClean="0"/>
              <a:t> a </a:t>
            </a:r>
            <a:r>
              <a:rPr lang="en-US" dirty="0" err="1" smtClean="0"/>
              <a:t>citoplazmában</a:t>
            </a:r>
            <a:r>
              <a:rPr lang="en-US" dirty="0" smtClean="0"/>
              <a:t> fog </a:t>
            </a:r>
            <a:r>
              <a:rPr lang="en-US" dirty="0" err="1" smtClean="0"/>
              <a:t>expresszálódni</a:t>
            </a:r>
            <a:r>
              <a:rPr lang="en-US" dirty="0" smtClean="0"/>
              <a:t>.</a:t>
            </a:r>
          </a:p>
          <a:p>
            <a:r>
              <a:rPr lang="en-US" dirty="0" err="1" smtClean="0"/>
              <a:t>Habár</a:t>
            </a:r>
            <a:r>
              <a:rPr lang="en-US" dirty="0" smtClean="0"/>
              <a:t> a Gata4 </a:t>
            </a:r>
            <a:r>
              <a:rPr lang="en-US" dirty="0" err="1" smtClean="0"/>
              <a:t>deficiens</a:t>
            </a:r>
            <a:r>
              <a:rPr lang="en-US" dirty="0" smtClean="0"/>
              <a:t> </a:t>
            </a:r>
            <a:r>
              <a:rPr lang="en-US" dirty="0" err="1" smtClean="0"/>
              <a:t>embriók</a:t>
            </a:r>
            <a:r>
              <a:rPr lang="en-US" dirty="0" smtClean="0"/>
              <a:t> </a:t>
            </a:r>
            <a:r>
              <a:rPr lang="en-US" dirty="0" err="1" smtClean="0"/>
              <a:t>túlélik</a:t>
            </a:r>
            <a:r>
              <a:rPr lang="en-US" dirty="0" smtClean="0"/>
              <a:t> </a:t>
            </a:r>
            <a:r>
              <a:rPr lang="en-US" dirty="0" err="1" smtClean="0"/>
              <a:t>ezt</a:t>
            </a:r>
            <a:r>
              <a:rPr lang="en-US" dirty="0" smtClean="0"/>
              <a:t> </a:t>
            </a:r>
            <a:r>
              <a:rPr lang="en-US" dirty="0" err="1" smtClean="0"/>
              <a:t>az</a:t>
            </a:r>
            <a:r>
              <a:rPr lang="en-US" dirty="0" smtClean="0"/>
              <a:t> </a:t>
            </a:r>
            <a:r>
              <a:rPr lang="en-US" dirty="0" err="1" smtClean="0"/>
              <a:t>állapotot</a:t>
            </a:r>
            <a:r>
              <a:rPr lang="en-US" dirty="0" smtClean="0"/>
              <a:t>, a </a:t>
            </a:r>
            <a:r>
              <a:rPr lang="en-US" dirty="0" err="1" smtClean="0"/>
              <a:t>későbbiekben</a:t>
            </a:r>
            <a:r>
              <a:rPr lang="en-US" dirty="0" smtClean="0"/>
              <a:t> </a:t>
            </a:r>
            <a:r>
              <a:rPr lang="en-US" dirty="0" err="1" smtClean="0"/>
              <a:t>elpusztulnak</a:t>
            </a:r>
            <a:r>
              <a:rPr lang="en-US" dirty="0" smtClean="0"/>
              <a:t> a </a:t>
            </a:r>
            <a:r>
              <a:rPr lang="en-US" dirty="0" err="1" smtClean="0"/>
              <a:t>rossz</a:t>
            </a:r>
            <a:r>
              <a:rPr lang="en-US" dirty="0" smtClean="0"/>
              <a:t> </a:t>
            </a:r>
            <a:r>
              <a:rPr lang="en-US" dirty="0" err="1" smtClean="0"/>
              <a:t>implantáció</a:t>
            </a:r>
            <a:r>
              <a:rPr lang="en-US" dirty="0" smtClean="0"/>
              <a:t> </a:t>
            </a:r>
            <a:r>
              <a:rPr lang="en-US" dirty="0" err="1" smtClean="0"/>
              <a:t>miatt</a:t>
            </a:r>
            <a:r>
              <a:rPr lang="en-US" dirty="0" smtClean="0"/>
              <a:t>.</a:t>
            </a:r>
          </a:p>
          <a:p>
            <a:endParaRPr lang="en-US" dirty="0"/>
          </a:p>
          <a:p>
            <a:r>
              <a:rPr lang="en-US" dirty="0" smtClean="0"/>
              <a:t>A PKC </a:t>
            </a:r>
            <a:r>
              <a:rPr lang="en-US" dirty="0" err="1" smtClean="0"/>
              <a:t>és</a:t>
            </a:r>
            <a:r>
              <a:rPr lang="en-US" dirty="0" smtClean="0"/>
              <a:t> </a:t>
            </a:r>
            <a:r>
              <a:rPr lang="en-US" dirty="0" err="1" smtClean="0"/>
              <a:t>az</a:t>
            </a:r>
            <a:r>
              <a:rPr lang="en-US" dirty="0" smtClean="0"/>
              <a:t> integrin </a:t>
            </a:r>
            <a:r>
              <a:rPr lang="en-US" dirty="0" err="1" smtClean="0"/>
              <a:t>útvonalak</a:t>
            </a:r>
            <a:r>
              <a:rPr lang="en-US" dirty="0" smtClean="0"/>
              <a:t> </a:t>
            </a:r>
            <a:r>
              <a:rPr lang="en-US" dirty="0" err="1" smtClean="0"/>
              <a:t>egymás</a:t>
            </a:r>
            <a:r>
              <a:rPr lang="en-US" dirty="0" smtClean="0"/>
              <a:t> </a:t>
            </a:r>
            <a:r>
              <a:rPr lang="en-US" dirty="0" err="1" smtClean="0"/>
              <a:t>közötti</a:t>
            </a:r>
            <a:r>
              <a:rPr lang="en-US" dirty="0" smtClean="0"/>
              <a:t> </a:t>
            </a:r>
            <a:r>
              <a:rPr lang="en-US" dirty="0" err="1" smtClean="0"/>
              <a:t>potenciális</a:t>
            </a:r>
            <a:r>
              <a:rPr lang="en-US" dirty="0" smtClean="0"/>
              <a:t> </a:t>
            </a:r>
            <a:r>
              <a:rPr lang="en-US" dirty="0" err="1" smtClean="0"/>
              <a:t>kölcsönhatásai</a:t>
            </a:r>
            <a:r>
              <a:rPr lang="en-US" dirty="0" smtClean="0"/>
              <a:t> </a:t>
            </a:r>
            <a:r>
              <a:rPr lang="en-US" dirty="0" err="1" smtClean="0"/>
              <a:t>feltétele</a:t>
            </a:r>
            <a:r>
              <a:rPr lang="en-US" dirty="0" smtClean="0"/>
              <a:t> </a:t>
            </a:r>
            <a:r>
              <a:rPr lang="en-US" dirty="0" err="1" smtClean="0"/>
              <a:t>annak</a:t>
            </a:r>
            <a:r>
              <a:rPr lang="en-US" dirty="0" smtClean="0"/>
              <a:t>, </a:t>
            </a:r>
            <a:r>
              <a:rPr lang="en-US" dirty="0" err="1" smtClean="0"/>
              <a:t>hogy</a:t>
            </a:r>
            <a:r>
              <a:rPr lang="en-US" dirty="0" smtClean="0"/>
              <a:t> </a:t>
            </a:r>
            <a:r>
              <a:rPr lang="en-US" dirty="0" err="1" smtClean="0"/>
              <a:t>kialakuljanak</a:t>
            </a:r>
            <a:r>
              <a:rPr lang="en-US" dirty="0" smtClean="0"/>
              <a:t> </a:t>
            </a:r>
            <a:r>
              <a:rPr lang="en-US" dirty="0" err="1" smtClean="0"/>
              <a:t>az</a:t>
            </a:r>
            <a:r>
              <a:rPr lang="en-US" dirty="0" smtClean="0"/>
              <a:t> </a:t>
            </a:r>
            <a:r>
              <a:rPr lang="en-US" dirty="0" err="1" smtClean="0"/>
              <a:t>epithelialis</a:t>
            </a:r>
            <a:r>
              <a:rPr lang="en-US" dirty="0" smtClean="0"/>
              <a:t> </a:t>
            </a:r>
            <a:r>
              <a:rPr lang="en-US" dirty="0" err="1" smtClean="0"/>
              <a:t>polaritások</a:t>
            </a:r>
            <a:endParaRPr lang="en-US" dirty="0" smtClean="0"/>
          </a:p>
          <a:p>
            <a:endParaRPr lang="en-US" dirty="0"/>
          </a:p>
          <a:p>
            <a:r>
              <a:rPr lang="en-US" dirty="0" smtClean="0"/>
              <a:t>Sox17 </a:t>
            </a:r>
            <a:r>
              <a:rPr lang="en-US" dirty="0" err="1" smtClean="0"/>
              <a:t>szerepe</a:t>
            </a:r>
            <a:r>
              <a:rPr lang="en-US" dirty="0" smtClean="0"/>
              <a:t> </a:t>
            </a:r>
            <a:r>
              <a:rPr lang="en-US" dirty="0" err="1" smtClean="0"/>
              <a:t>az</a:t>
            </a:r>
            <a:r>
              <a:rPr lang="en-US" dirty="0" smtClean="0"/>
              <a:t> </a:t>
            </a:r>
            <a:r>
              <a:rPr lang="en-US" dirty="0" err="1" smtClean="0"/>
              <a:t>epitelium</a:t>
            </a:r>
            <a:r>
              <a:rPr lang="en-US" dirty="0" smtClean="0"/>
              <a:t> </a:t>
            </a:r>
            <a:r>
              <a:rPr lang="en-US" dirty="0" err="1" smtClean="0"/>
              <a:t>fenntartásában</a:t>
            </a:r>
            <a:endParaRPr lang="en-US" dirty="0"/>
          </a:p>
        </p:txBody>
      </p:sp>
    </p:spTree>
    <p:extLst>
      <p:ext uri="{BB962C8B-B14F-4D97-AF65-F5344CB8AC3E}">
        <p14:creationId xmlns:p14="http://schemas.microsoft.com/office/powerpoint/2010/main" val="117102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206" y="0"/>
            <a:ext cx="3397566" cy="48612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4769" y="0"/>
            <a:ext cx="4334933" cy="48612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735" y="4861249"/>
            <a:ext cx="7404359" cy="1991934"/>
          </a:xfrm>
          <a:prstGeom prst="rect">
            <a:avLst/>
          </a:prstGeom>
        </p:spPr>
      </p:pic>
    </p:spTree>
    <p:extLst>
      <p:ext uri="{BB962C8B-B14F-4D97-AF65-F5344CB8AC3E}">
        <p14:creationId xmlns:p14="http://schemas.microsoft.com/office/powerpoint/2010/main" val="9128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2387" y="-33513"/>
            <a:ext cx="6312287" cy="830997"/>
          </a:xfrm>
          <a:prstGeom prst="rect">
            <a:avLst/>
          </a:prstGeom>
        </p:spPr>
        <p:txBody>
          <a:bodyPr wrap="square">
            <a:spAutoFit/>
          </a:bodyPr>
          <a:lstStyle/>
          <a:p>
            <a:pPr algn="ctr" fontAlgn="base"/>
            <a:r>
              <a:rPr lang="en-US" sz="2400" b="1" i="0" smtClean="0">
                <a:solidFill>
                  <a:srgbClr val="121212"/>
                </a:solidFill>
                <a:effectLst/>
                <a:latin typeface="Effra" charset="0"/>
              </a:rPr>
              <a:t>Stem cells drive dynamic tissue turnover in epithelia</a:t>
            </a:r>
            <a:endParaRPr lang="en-US" sz="2400" b="1" i="0">
              <a:solidFill>
                <a:srgbClr val="121212"/>
              </a:solidFill>
              <a:effectLst/>
              <a:latin typeface="Effra" charset="0"/>
            </a:endParaRPr>
          </a:p>
        </p:txBody>
      </p:sp>
      <p:sp>
        <p:nvSpPr>
          <p:cNvPr id="3" name="Rectangle 2"/>
          <p:cNvSpPr/>
          <p:nvPr/>
        </p:nvSpPr>
        <p:spPr>
          <a:xfrm>
            <a:off x="6725188" y="4893974"/>
            <a:ext cx="6096000" cy="646331"/>
          </a:xfrm>
          <a:prstGeom prst="rect">
            <a:avLst/>
          </a:prstGeom>
        </p:spPr>
        <p:txBody>
          <a:bodyPr>
            <a:spAutoFit/>
          </a:bodyPr>
          <a:lstStyle/>
          <a:p>
            <a:r>
              <a:rPr lang="en-US" b="0" i="0" smtClean="0">
                <a:solidFill>
                  <a:srgbClr val="121313"/>
                </a:solidFill>
                <a:effectLst/>
                <a:latin typeface="Effra" charset="0"/>
              </a:rPr>
              <a:t>the intestinal epithelium is one of the fastest self-renewing tissues and completely regenerates within 3-5 days</a:t>
            </a:r>
            <a:endParaRPr lang="en-US"/>
          </a:p>
        </p:txBody>
      </p:sp>
      <p:sp>
        <p:nvSpPr>
          <p:cNvPr id="4" name="Rectangle 3"/>
          <p:cNvSpPr/>
          <p:nvPr/>
        </p:nvSpPr>
        <p:spPr>
          <a:xfrm>
            <a:off x="629188" y="5206149"/>
            <a:ext cx="6096000" cy="1477328"/>
          </a:xfrm>
          <a:prstGeom prst="rect">
            <a:avLst/>
          </a:prstGeom>
        </p:spPr>
        <p:txBody>
          <a:bodyPr>
            <a:spAutoFit/>
          </a:bodyPr>
          <a:lstStyle/>
          <a:p>
            <a:pPr algn="just"/>
            <a:r>
              <a:rPr lang="en-US" b="0" i="0" smtClean="0">
                <a:solidFill>
                  <a:srgbClr val="121313"/>
                </a:solidFill>
                <a:effectLst/>
                <a:latin typeface="Effra" charset="0"/>
              </a:rPr>
              <a:t>these stem cells migrate out of their niche, they differentiate either into the absorptive or secretory lineages and finally into one of four differentiated cell types: enterocytes, mucin-secreting goblet cells, peptide hormone-secreting neuroendocrine cells and microbicide-secreting Paneth cells </a:t>
            </a:r>
            <a:endParaRPr lang="en-US"/>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4539"/>
          <a:stretch/>
        </p:blipFill>
        <p:spPr bwMode="auto">
          <a:xfrm>
            <a:off x="7197190" y="0"/>
            <a:ext cx="4994810" cy="47241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7688"/>
          <a:stretch/>
        </p:blipFill>
        <p:spPr bwMode="auto">
          <a:xfrm>
            <a:off x="762000" y="551763"/>
            <a:ext cx="2698376" cy="44846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0576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Primer </a:t>
            </a:r>
            <a:r>
              <a:rPr lang="en-US" dirty="0" err="1" smtClean="0"/>
              <a:t>szövetek</a:t>
            </a:r>
            <a:endParaRPr lang="en-US" dirty="0"/>
          </a:p>
        </p:txBody>
      </p:sp>
    </p:spTree>
    <p:extLst>
      <p:ext uri="{BB962C8B-B14F-4D97-AF65-F5344CB8AC3E}">
        <p14:creationId xmlns:p14="http://schemas.microsoft.com/office/powerpoint/2010/main" val="524957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6118" y="731094"/>
            <a:ext cx="10237694" cy="1015663"/>
          </a:xfrm>
          <a:prstGeom prst="rect">
            <a:avLst/>
          </a:prstGeom>
        </p:spPr>
        <p:txBody>
          <a:bodyPr wrap="square">
            <a:spAutoFit/>
          </a:bodyPr>
          <a:lstStyle/>
          <a:p>
            <a:pPr algn="just"/>
            <a:r>
              <a:rPr lang="en-US" sz="2000" b="0" i="0" dirty="0" smtClean="0">
                <a:solidFill>
                  <a:srgbClr val="121313"/>
                </a:solidFill>
                <a:effectLst/>
                <a:latin typeface="Effra" charset="0"/>
              </a:rPr>
              <a:t>It has been shown that co-culturing LGR5</a:t>
            </a:r>
            <a:r>
              <a:rPr lang="en-US" sz="2000" b="0" i="0" baseline="30000" dirty="0" smtClean="0">
                <a:solidFill>
                  <a:srgbClr val="121313"/>
                </a:solidFill>
                <a:effectLst/>
                <a:latin typeface="Effra" charset="0"/>
              </a:rPr>
              <a:t>+</a:t>
            </a:r>
            <a:r>
              <a:rPr lang="en-US" sz="2000" b="0" i="0" dirty="0" smtClean="0">
                <a:solidFill>
                  <a:srgbClr val="121313"/>
                </a:solidFill>
                <a:effectLst/>
                <a:latin typeface="Effra" charset="0"/>
              </a:rPr>
              <a:t> ISCs with a Paneth cell-enriched population or adding exogenous WNT3A, enhances the efficiency of LGR5</a:t>
            </a:r>
            <a:r>
              <a:rPr lang="en-US" sz="2000" b="0" i="0" baseline="30000" dirty="0" smtClean="0">
                <a:solidFill>
                  <a:srgbClr val="121313"/>
                </a:solidFill>
                <a:effectLst/>
                <a:latin typeface="Effra" charset="0"/>
              </a:rPr>
              <a:t>+</a:t>
            </a:r>
            <a:r>
              <a:rPr lang="en-US" sz="2000" b="0" i="0" dirty="0" smtClean="0">
                <a:solidFill>
                  <a:srgbClr val="121313"/>
                </a:solidFill>
                <a:effectLst/>
                <a:latin typeface="Effra" charset="0"/>
              </a:rPr>
              <a:t> ISCs in forming differentiated intestinal organoids </a:t>
            </a:r>
            <a:r>
              <a:rPr lang="en-US" sz="2000" b="0" i="1" dirty="0" smtClean="0">
                <a:solidFill>
                  <a:srgbClr val="121313"/>
                </a:solidFill>
                <a:effectLst/>
                <a:latin typeface="Effra" charset="0"/>
              </a:rPr>
              <a:t>in vitro</a:t>
            </a:r>
            <a:r>
              <a:rPr lang="en-US" sz="2000" b="0" i="0" dirty="0" smtClean="0">
                <a:solidFill>
                  <a:srgbClr val="121313"/>
                </a:solidFill>
                <a:effectLst/>
                <a:latin typeface="Effra" charset="0"/>
              </a:rPr>
              <a:t> </a:t>
            </a:r>
            <a:endParaRPr lang="en-US" sz="2000" dirty="0"/>
          </a:p>
        </p:txBody>
      </p:sp>
      <p:sp>
        <p:nvSpPr>
          <p:cNvPr id="3" name="Rectangle 2"/>
          <p:cNvSpPr/>
          <p:nvPr/>
        </p:nvSpPr>
        <p:spPr>
          <a:xfrm>
            <a:off x="986118" y="1963288"/>
            <a:ext cx="10112188" cy="1477328"/>
          </a:xfrm>
          <a:prstGeom prst="rect">
            <a:avLst/>
          </a:prstGeom>
        </p:spPr>
        <p:txBody>
          <a:bodyPr wrap="square">
            <a:spAutoFit/>
          </a:bodyPr>
          <a:lstStyle/>
          <a:p>
            <a:pPr algn="just"/>
            <a:r>
              <a:rPr lang="en-US" b="0" i="0" dirty="0" smtClean="0">
                <a:solidFill>
                  <a:srgbClr val="121313"/>
                </a:solidFill>
                <a:effectLst/>
              </a:rPr>
              <a:t>Paneth cells play a role in immunity and host-defense, but also secrete important signaling molecules such as WNT3, EGF and Notch ligand DLL4, </a:t>
            </a:r>
            <a:r>
              <a:rPr lang="en-US" dirty="0"/>
              <a:t> suggesting that they might signal to ISCs. In line with this, it has been shown that co-culturing LGR5</a:t>
            </a:r>
            <a:r>
              <a:rPr lang="en-US" baseline="30000" dirty="0"/>
              <a:t>+</a:t>
            </a:r>
            <a:r>
              <a:rPr lang="en-US" dirty="0"/>
              <a:t> ISCs with a Paneth cell-enriched population or adding exogenous WNT3A, enhances the efficiency of LGR5</a:t>
            </a:r>
            <a:r>
              <a:rPr lang="en-US" baseline="30000" dirty="0"/>
              <a:t>+</a:t>
            </a:r>
            <a:r>
              <a:rPr lang="en-US" dirty="0"/>
              <a:t> ISCs in forming differentiated intestinal organoids </a:t>
            </a:r>
            <a:r>
              <a:rPr lang="en-US" i="1" dirty="0"/>
              <a:t>in vitro</a:t>
            </a:r>
            <a:r>
              <a:rPr lang="en-US" dirty="0"/>
              <a:t> </a:t>
            </a:r>
          </a:p>
        </p:txBody>
      </p:sp>
      <p:sp>
        <p:nvSpPr>
          <p:cNvPr id="4" name="Rectangle 3"/>
          <p:cNvSpPr/>
          <p:nvPr/>
        </p:nvSpPr>
        <p:spPr>
          <a:xfrm>
            <a:off x="986117" y="3607859"/>
            <a:ext cx="9771529" cy="923330"/>
          </a:xfrm>
          <a:prstGeom prst="rect">
            <a:avLst/>
          </a:prstGeom>
        </p:spPr>
        <p:txBody>
          <a:bodyPr wrap="square">
            <a:spAutoFit/>
          </a:bodyPr>
          <a:lstStyle/>
          <a:p>
            <a:r>
              <a:rPr lang="en-US" b="0" i="0" dirty="0" smtClean="0">
                <a:solidFill>
                  <a:srgbClr val="121313"/>
                </a:solidFill>
                <a:effectLst/>
                <a:latin typeface="Effra" charset="0"/>
              </a:rPr>
              <a:t>depletion of Paneth cells </a:t>
            </a:r>
            <a:r>
              <a:rPr lang="en-US" b="0" i="1" dirty="0" smtClean="0">
                <a:solidFill>
                  <a:srgbClr val="121313"/>
                </a:solidFill>
                <a:effectLst/>
                <a:latin typeface="Effra" charset="0"/>
              </a:rPr>
              <a:t>in vivo</a:t>
            </a:r>
            <a:r>
              <a:rPr lang="en-US" b="0" i="0" dirty="0" smtClean="0">
                <a:solidFill>
                  <a:srgbClr val="121313"/>
                </a:solidFill>
                <a:effectLst/>
                <a:latin typeface="Effra" charset="0"/>
              </a:rPr>
              <a:t> using three different genetic mouse models leads to reduced stem cell numbers </a:t>
            </a:r>
            <a:r>
              <a:rPr lang="en-US" dirty="0"/>
              <a:t>indicating that daughter cells of LGR5</a:t>
            </a:r>
            <a:r>
              <a:rPr lang="en-US" baseline="30000" dirty="0"/>
              <a:t>+</a:t>
            </a:r>
            <a:r>
              <a:rPr lang="en-US" dirty="0"/>
              <a:t> ISCs provide essential niche signals for these stem cells</a:t>
            </a:r>
            <a:r>
              <a:rPr lang="en-US" dirty="0" smtClean="0"/>
              <a:t>.</a:t>
            </a:r>
            <a:endParaRPr lang="en-US" dirty="0"/>
          </a:p>
        </p:txBody>
      </p:sp>
      <p:sp>
        <p:nvSpPr>
          <p:cNvPr id="5" name="Rectangle 4"/>
          <p:cNvSpPr/>
          <p:nvPr/>
        </p:nvSpPr>
        <p:spPr>
          <a:xfrm>
            <a:off x="986116" y="4531189"/>
            <a:ext cx="10112189" cy="646331"/>
          </a:xfrm>
          <a:prstGeom prst="rect">
            <a:avLst/>
          </a:prstGeom>
        </p:spPr>
        <p:txBody>
          <a:bodyPr wrap="square">
            <a:spAutoFit/>
          </a:bodyPr>
          <a:lstStyle/>
          <a:p>
            <a:r>
              <a:rPr lang="en-US" dirty="0">
                <a:solidFill>
                  <a:srgbClr val="121313"/>
                </a:solidFill>
                <a:latin typeface="Effra" charset="0"/>
              </a:rPr>
              <a:t>D</a:t>
            </a:r>
            <a:r>
              <a:rPr lang="en-US" b="0" i="0" dirty="0" smtClean="0">
                <a:solidFill>
                  <a:srgbClr val="121313"/>
                </a:solidFill>
                <a:effectLst/>
                <a:latin typeface="Effra" charset="0"/>
              </a:rPr>
              <a:t>eletion of epithelial </a:t>
            </a:r>
            <a:r>
              <a:rPr lang="en-US" b="0" i="1" dirty="0" smtClean="0">
                <a:solidFill>
                  <a:srgbClr val="121313"/>
                </a:solidFill>
                <a:effectLst/>
                <a:latin typeface="Effra" charset="0"/>
              </a:rPr>
              <a:t>Wnt3</a:t>
            </a:r>
            <a:r>
              <a:rPr lang="en-US" b="0" i="0" dirty="0" smtClean="0">
                <a:solidFill>
                  <a:srgbClr val="121313"/>
                </a:solidFill>
                <a:effectLst/>
                <a:latin typeface="Effra" charset="0"/>
              </a:rPr>
              <a:t>, although necessary for organoid cultures, has no effect on stem cell function in adult mice, as stromal secretion of WNTs could fully support intestinal homeostasis </a:t>
            </a:r>
            <a:endParaRPr lang="en-US" dirty="0"/>
          </a:p>
        </p:txBody>
      </p:sp>
      <p:sp>
        <p:nvSpPr>
          <p:cNvPr id="6" name="Rectangle 5"/>
          <p:cNvSpPr/>
          <p:nvPr/>
        </p:nvSpPr>
        <p:spPr>
          <a:xfrm>
            <a:off x="986116" y="5348825"/>
            <a:ext cx="10416990" cy="923330"/>
          </a:xfrm>
          <a:prstGeom prst="rect">
            <a:avLst/>
          </a:prstGeom>
        </p:spPr>
        <p:txBody>
          <a:bodyPr wrap="square">
            <a:spAutoFit/>
          </a:bodyPr>
          <a:lstStyle/>
          <a:p>
            <a:pPr algn="just"/>
            <a:r>
              <a:rPr lang="en-US" b="0" i="0" dirty="0" smtClean="0">
                <a:solidFill>
                  <a:srgbClr val="121313"/>
                </a:solidFill>
                <a:effectLst/>
                <a:latin typeface="Effra" charset="0"/>
              </a:rPr>
              <a:t>Interestingly, WNT alone is not sufficient to promote LGR5</a:t>
            </a:r>
            <a:r>
              <a:rPr lang="en-US" b="0" i="0" baseline="30000" dirty="0" smtClean="0">
                <a:solidFill>
                  <a:srgbClr val="121313"/>
                </a:solidFill>
                <a:effectLst/>
                <a:latin typeface="Effra" charset="0"/>
              </a:rPr>
              <a:t>+</a:t>
            </a:r>
            <a:r>
              <a:rPr lang="en-US" b="0" i="0" dirty="0" smtClean="0">
                <a:solidFill>
                  <a:srgbClr val="121313"/>
                </a:solidFill>
                <a:effectLst/>
                <a:latin typeface="Effra" charset="0"/>
              </a:rPr>
              <a:t> ISC self-renewal, but additional signals from R-</a:t>
            </a:r>
            <a:r>
              <a:rPr lang="en-US" b="0" i="0" dirty="0" err="1" smtClean="0">
                <a:solidFill>
                  <a:srgbClr val="121313"/>
                </a:solidFill>
                <a:effectLst/>
                <a:latin typeface="Effra" charset="0"/>
              </a:rPr>
              <a:t>spondins</a:t>
            </a:r>
            <a:r>
              <a:rPr lang="en-US" b="0" i="0" dirty="0" smtClean="0">
                <a:solidFill>
                  <a:srgbClr val="121313"/>
                </a:solidFill>
                <a:effectLst/>
                <a:latin typeface="Effra" charset="0"/>
              </a:rPr>
              <a:t> are required. WNT stabilizes R-</a:t>
            </a:r>
            <a:r>
              <a:rPr lang="en-US" b="0" i="0" dirty="0" err="1" smtClean="0">
                <a:solidFill>
                  <a:srgbClr val="121313"/>
                </a:solidFill>
                <a:effectLst/>
                <a:latin typeface="Effra" charset="0"/>
              </a:rPr>
              <a:t>spondin</a:t>
            </a:r>
            <a:r>
              <a:rPr lang="en-US" b="0" i="0" dirty="0" smtClean="0">
                <a:solidFill>
                  <a:srgbClr val="121313"/>
                </a:solidFill>
                <a:effectLst/>
                <a:latin typeface="Effra" charset="0"/>
              </a:rPr>
              <a:t> receptor expression (LGR4, LGR5, LGR6), enabling R-</a:t>
            </a:r>
            <a:r>
              <a:rPr lang="en-US" b="0" i="0" dirty="0" err="1" smtClean="0">
                <a:solidFill>
                  <a:srgbClr val="121313"/>
                </a:solidFill>
                <a:effectLst/>
                <a:latin typeface="Effra" charset="0"/>
              </a:rPr>
              <a:t>spondin</a:t>
            </a:r>
            <a:r>
              <a:rPr lang="en-US" b="0" i="0" dirty="0" smtClean="0">
                <a:solidFill>
                  <a:srgbClr val="121313"/>
                </a:solidFill>
                <a:effectLst/>
                <a:latin typeface="Effra" charset="0"/>
              </a:rPr>
              <a:t> to drive stem cell expansion</a:t>
            </a:r>
            <a:endParaRPr lang="en-US" dirty="0"/>
          </a:p>
        </p:txBody>
      </p:sp>
    </p:spTree>
    <p:extLst>
      <p:ext uri="{BB962C8B-B14F-4D97-AF65-F5344CB8AC3E}">
        <p14:creationId xmlns:p14="http://schemas.microsoft.com/office/powerpoint/2010/main" val="1106565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8871" y="2905883"/>
            <a:ext cx="10094258" cy="1200329"/>
          </a:xfrm>
          <a:prstGeom prst="rect">
            <a:avLst/>
          </a:prstGeom>
        </p:spPr>
        <p:txBody>
          <a:bodyPr wrap="square">
            <a:spAutoFit/>
          </a:bodyPr>
          <a:lstStyle/>
          <a:p>
            <a:pPr algn="just"/>
            <a:r>
              <a:rPr lang="en-US" sz="2400" b="0" i="0" smtClean="0">
                <a:solidFill>
                  <a:srgbClr val="121313"/>
                </a:solidFill>
                <a:effectLst/>
                <a:latin typeface="Effra" charset="0"/>
              </a:rPr>
              <a:t>Collectively this indicates that Paneth cells are a dispensable source of WNT </a:t>
            </a:r>
            <a:r>
              <a:rPr lang="en-US" sz="2400" b="0" i="1" smtClean="0">
                <a:solidFill>
                  <a:srgbClr val="121313"/>
                </a:solidFill>
                <a:effectLst/>
                <a:latin typeface="Effra" charset="0"/>
              </a:rPr>
              <a:t>in vivo</a:t>
            </a:r>
            <a:r>
              <a:rPr lang="en-US" sz="2400" b="0" i="0" smtClean="0">
                <a:solidFill>
                  <a:srgbClr val="121313"/>
                </a:solidFill>
                <a:effectLst/>
                <a:latin typeface="Effra" charset="0"/>
              </a:rPr>
              <a:t>, and thus the outcome of Paneth cell depletion might be dependent on the approach used and its indirect impact on the WNT signaling status of the niche</a:t>
            </a:r>
            <a:endParaRPr lang="en-US" sz="2400"/>
          </a:p>
        </p:txBody>
      </p:sp>
    </p:spTree>
    <p:extLst>
      <p:ext uri="{BB962C8B-B14F-4D97-AF65-F5344CB8AC3E}">
        <p14:creationId xmlns:p14="http://schemas.microsoft.com/office/powerpoint/2010/main" val="642331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75" y="0"/>
            <a:ext cx="8604250" cy="4248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0" y="4402312"/>
            <a:ext cx="12371294" cy="2585323"/>
          </a:xfrm>
          <a:prstGeom prst="rect">
            <a:avLst/>
          </a:prstGeom>
        </p:spPr>
        <p:txBody>
          <a:bodyPr wrap="square">
            <a:spAutoFit/>
          </a:bodyPr>
          <a:lstStyle/>
          <a:p>
            <a:r>
              <a:rPr lang="en-US" b="1" i="0" dirty="0" smtClean="0">
                <a:solidFill>
                  <a:srgbClr val="6B6B6B"/>
                </a:solidFill>
                <a:effectLst/>
                <a:latin typeface="Effra" charset="0"/>
              </a:rPr>
              <a:t>Niche-</a:t>
            </a:r>
            <a:r>
              <a:rPr lang="en-US" b="1" i="0" dirty="0" err="1" smtClean="0">
                <a:solidFill>
                  <a:srgbClr val="6B6B6B"/>
                </a:solidFill>
                <a:effectLst/>
                <a:latin typeface="Effra" charset="0"/>
              </a:rPr>
              <a:t>controled</a:t>
            </a:r>
            <a:r>
              <a:rPr lang="en-US" b="1" i="0" dirty="0" smtClean="0">
                <a:solidFill>
                  <a:srgbClr val="6B6B6B"/>
                </a:solidFill>
                <a:effectLst/>
                <a:latin typeface="Effra" charset="0"/>
              </a:rPr>
              <a:t> differentiation trajectories and plasticity in epithelia.</a:t>
            </a:r>
            <a:r>
              <a:rPr lang="en-US" b="0" i="0" dirty="0" smtClean="0">
                <a:solidFill>
                  <a:srgbClr val="6B6B6B"/>
                </a:solidFill>
                <a:effectLst/>
                <a:latin typeface="Effra" charset="0"/>
              </a:rPr>
              <a:t> (A) In the intestine, progenitors and also enterocytes can dedifferentiate to LGR5</a:t>
            </a:r>
            <a:r>
              <a:rPr lang="en-US" b="0" i="0" baseline="30000" dirty="0" smtClean="0">
                <a:solidFill>
                  <a:srgbClr val="6B6B6B"/>
                </a:solidFill>
                <a:effectLst/>
                <a:latin typeface="Effra" charset="0"/>
              </a:rPr>
              <a:t>+</a:t>
            </a:r>
            <a:r>
              <a:rPr lang="en-US" b="0" i="0" dirty="0" smtClean="0">
                <a:solidFill>
                  <a:srgbClr val="6B6B6B"/>
                </a:solidFill>
                <a:effectLst/>
                <a:latin typeface="Effra" charset="0"/>
              </a:rPr>
              <a:t> intestinal stem cells (ISCs) through WNT-mediated niche signals. (B) In the skin, the immediate progeny of hair follicle stem cells (HFSCs) as well as more distant populations located in the </a:t>
            </a:r>
            <a:r>
              <a:rPr lang="en-US" b="0" i="0" dirty="0" err="1" smtClean="0">
                <a:solidFill>
                  <a:srgbClr val="6B6B6B"/>
                </a:solidFill>
                <a:effectLst/>
                <a:latin typeface="Effra" charset="0"/>
              </a:rPr>
              <a:t>interfollicular</a:t>
            </a:r>
            <a:r>
              <a:rPr lang="en-US" b="0" i="0" dirty="0" smtClean="0">
                <a:solidFill>
                  <a:srgbClr val="6B6B6B"/>
                </a:solidFill>
                <a:effectLst/>
                <a:latin typeface="Effra" charset="0"/>
              </a:rPr>
              <a:t> epidermis (IFE), infundibulum and sebaceous glands can repopulate the bulge stem cell niche upon HFSC loss. The precise signals that control this plasticity are unclear but </a:t>
            </a:r>
            <a:r>
              <a:rPr lang="en-US" b="0" i="1" dirty="0" smtClean="0">
                <a:solidFill>
                  <a:srgbClr val="6B6B6B"/>
                </a:solidFill>
                <a:effectLst/>
                <a:latin typeface="Effra" charset="0"/>
              </a:rPr>
              <a:t>in vitro</a:t>
            </a:r>
            <a:r>
              <a:rPr lang="en-US" b="0" i="0" dirty="0" smtClean="0">
                <a:solidFill>
                  <a:srgbClr val="6B6B6B"/>
                </a:solidFill>
                <a:effectLst/>
                <a:latin typeface="Effra" charset="0"/>
              </a:rPr>
              <a:t> studies implicate sonic hedgehog (SHH) signaling in this process. In response to wounding, HFSCs are able to migrate into the IFE to regenerate the epidermis and, vice versa, IFE stem cells can generate hair follicles upon transplantation. Although experimental evidence for many dedifferentiation events is compelling (solid arrows) for others it is preliminary (broken arrows). (C) In the lung proximal airway epithelium, secretory cells can dedifferentiate into basal cells through signals that involve direct cell-cell contact and the transcription factor YAP.</a:t>
            </a:r>
            <a:endParaRPr lang="en-US" dirty="0"/>
          </a:p>
        </p:txBody>
      </p:sp>
    </p:spTree>
    <p:extLst>
      <p:ext uri="{BB962C8B-B14F-4D97-AF65-F5344CB8AC3E}">
        <p14:creationId xmlns:p14="http://schemas.microsoft.com/office/powerpoint/2010/main" val="108030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9152" y="224135"/>
            <a:ext cx="9054353" cy="1200329"/>
          </a:xfrm>
          <a:prstGeom prst="rect">
            <a:avLst/>
          </a:prstGeom>
        </p:spPr>
        <p:txBody>
          <a:bodyPr wrap="square">
            <a:spAutoFit/>
          </a:bodyPr>
          <a:lstStyle/>
          <a:p>
            <a:r>
              <a:rPr lang="en-US" dirty="0" err="1" smtClean="0">
                <a:solidFill>
                  <a:srgbClr val="000000"/>
                </a:solidFill>
                <a:effectLst/>
                <a:latin typeface="Times New Roman" charset="0"/>
                <a:ea typeface="ＭＳ 明朝" charset="-128"/>
              </a:rPr>
              <a:t>Az</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epithel</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sejtekre</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jellemző</a:t>
            </a:r>
            <a:r>
              <a:rPr lang="en-US" dirty="0" smtClean="0">
                <a:solidFill>
                  <a:srgbClr val="000000"/>
                </a:solidFill>
                <a:effectLst/>
                <a:latin typeface="Times New Roman" charset="0"/>
                <a:ea typeface="ＭＳ 明朝" charset="-128"/>
              </a:rPr>
              <a:t> KIF </a:t>
            </a:r>
            <a:r>
              <a:rPr lang="en-US" dirty="0" smtClean="0">
                <a:solidFill>
                  <a:srgbClr val="000000"/>
                </a:solidFill>
                <a:effectLst/>
                <a:latin typeface="Times New Roman" charset="0"/>
                <a:ea typeface="ＭＳ 明朝" charset="-128"/>
              </a:rPr>
              <a:t>(keratin </a:t>
            </a:r>
            <a:r>
              <a:rPr lang="en-US" dirty="0" err="1" smtClean="0">
                <a:solidFill>
                  <a:srgbClr val="000000"/>
                </a:solidFill>
                <a:effectLst/>
                <a:latin typeface="Times New Roman" charset="0"/>
                <a:ea typeface="ＭＳ 明朝" charset="-128"/>
              </a:rPr>
              <a:t>intermedier</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filamentum</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proteinek</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közül</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megkülönböztetünk</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savas</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I.típus</a:t>
            </a:r>
            <a:r>
              <a:rPr lang="en-US" dirty="0" smtClean="0">
                <a:solidFill>
                  <a:srgbClr val="000000"/>
                </a:solidFill>
                <a:effectLst/>
                <a:latin typeface="Times New Roman" charset="0"/>
                <a:ea typeface="ＭＳ 明朝" charset="-128"/>
              </a:rPr>
              <a:t>: K9-K23) </a:t>
            </a:r>
            <a:r>
              <a:rPr lang="en-US" dirty="0" err="1" smtClean="0">
                <a:solidFill>
                  <a:srgbClr val="000000"/>
                </a:solidFill>
                <a:effectLst/>
                <a:latin typeface="Times New Roman" charset="0"/>
                <a:ea typeface="ＭＳ 明朝" charset="-128"/>
              </a:rPr>
              <a:t>és</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bázikus</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II.típus</a:t>
            </a:r>
            <a:r>
              <a:rPr lang="en-US" dirty="0" smtClean="0">
                <a:solidFill>
                  <a:srgbClr val="000000"/>
                </a:solidFill>
                <a:effectLst/>
                <a:latin typeface="Times New Roman" charset="0"/>
                <a:ea typeface="ＭＳ 明朝" charset="-128"/>
              </a:rPr>
              <a:t>: K1-K8 </a:t>
            </a:r>
            <a:r>
              <a:rPr lang="en-US" dirty="0" err="1" smtClean="0">
                <a:solidFill>
                  <a:srgbClr val="000000"/>
                </a:solidFill>
                <a:effectLst/>
                <a:latin typeface="Times New Roman" charset="0"/>
                <a:ea typeface="ＭＳ 明朝" charset="-128"/>
              </a:rPr>
              <a:t>és</a:t>
            </a:r>
            <a:r>
              <a:rPr lang="en-US" dirty="0" smtClean="0">
                <a:solidFill>
                  <a:srgbClr val="000000"/>
                </a:solidFill>
                <a:effectLst/>
                <a:latin typeface="Times New Roman" charset="0"/>
                <a:ea typeface="ＭＳ 明朝" charset="-128"/>
              </a:rPr>
              <a:t> K71-K80) </a:t>
            </a:r>
            <a:r>
              <a:rPr lang="en-US" dirty="0" err="1" smtClean="0">
                <a:solidFill>
                  <a:srgbClr val="000000"/>
                </a:solidFill>
                <a:effectLst/>
                <a:latin typeface="Times New Roman" charset="0"/>
                <a:ea typeface="ＭＳ 明朝" charset="-128"/>
              </a:rPr>
              <a:t>csoportot</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Odaka</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és</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mtsai</a:t>
            </a:r>
            <a:r>
              <a:rPr lang="en-US" dirty="0" smtClean="0">
                <a:solidFill>
                  <a:srgbClr val="000000"/>
                </a:solidFill>
                <a:effectLst/>
                <a:latin typeface="Times New Roman" charset="0"/>
                <a:ea typeface="ＭＳ 明朝" charset="-128"/>
              </a:rPr>
              <a:t> 2013). A KIF-ok </a:t>
            </a:r>
            <a:r>
              <a:rPr lang="en-US" dirty="0" err="1" smtClean="0">
                <a:solidFill>
                  <a:srgbClr val="000000"/>
                </a:solidFill>
                <a:effectLst/>
                <a:latin typeface="Times New Roman" charset="0"/>
                <a:ea typeface="ＭＳ 明朝" charset="-128"/>
              </a:rPr>
              <a:t>megjelenési</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formái</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egy</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adott</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sejtvonal</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jellemző</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indikátorai</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lehetnek</a:t>
            </a:r>
            <a:r>
              <a:rPr lang="en-US" dirty="0" smtClean="0">
                <a:solidFill>
                  <a:srgbClr val="000000"/>
                </a:solidFill>
                <a:effectLst/>
                <a:latin typeface="Times New Roman" charset="0"/>
                <a:ea typeface="ＭＳ 明朝" charset="-128"/>
              </a:rPr>
              <a:t>. </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3003177" y="1205865"/>
            <a:ext cx="5396230" cy="5652135"/>
          </a:xfrm>
          <a:prstGeom prst="rect">
            <a:avLst/>
          </a:prstGeom>
        </p:spPr>
      </p:pic>
    </p:spTree>
    <p:extLst>
      <p:ext uri="{BB962C8B-B14F-4D97-AF65-F5344CB8AC3E}">
        <p14:creationId xmlns:p14="http://schemas.microsoft.com/office/powerpoint/2010/main" val="1330657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7788" y="776825"/>
            <a:ext cx="9036424" cy="1338828"/>
          </a:xfrm>
          <a:prstGeom prst="rect">
            <a:avLst/>
          </a:prstGeom>
        </p:spPr>
        <p:txBody>
          <a:bodyPr wrap="square">
            <a:spAutoFit/>
          </a:bodyPr>
          <a:lstStyle/>
          <a:p>
            <a:pPr indent="457200" algn="just">
              <a:lnSpc>
                <a:spcPct val="150000"/>
              </a:lnSpc>
              <a:spcBef>
                <a:spcPts val="1200"/>
              </a:spcBef>
            </a:pPr>
            <a:r>
              <a:rPr lang="en-US" dirty="0" smtClean="0">
                <a:solidFill>
                  <a:srgbClr val="000000"/>
                </a:solidFill>
                <a:effectLst/>
                <a:latin typeface="Times New Roman" charset="0"/>
                <a:ea typeface="ＭＳ 明朝" charset="-128"/>
                <a:cs typeface="Times New Roman" charset="0"/>
              </a:rPr>
              <a:t>A </a:t>
            </a:r>
            <a:r>
              <a:rPr lang="en-US" dirty="0" smtClean="0">
                <a:solidFill>
                  <a:srgbClr val="000000"/>
                </a:solidFill>
                <a:effectLst/>
                <a:latin typeface="Times New Roman" charset="0"/>
                <a:ea typeface="ＭＳ 明朝" charset="-128"/>
                <a:cs typeface="Times New Roman" charset="0"/>
              </a:rPr>
              <a:t>Thymus </a:t>
            </a:r>
            <a:r>
              <a:rPr lang="en-US" dirty="0" err="1" smtClean="0">
                <a:solidFill>
                  <a:srgbClr val="000000"/>
                </a:solidFill>
                <a:effectLst/>
                <a:latin typeface="Times New Roman" charset="0"/>
                <a:ea typeface="ＭＳ 明朝" charset="-128"/>
                <a:cs typeface="Times New Roman" charset="0"/>
              </a:rPr>
              <a:t>epithel</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sejtek</a:t>
            </a:r>
            <a:r>
              <a:rPr lang="en-US" dirty="0" smtClean="0">
                <a:solidFill>
                  <a:srgbClr val="000000"/>
                </a:solidFill>
                <a:effectLst/>
                <a:latin typeface="Times New Roman" charset="0"/>
                <a:ea typeface="ＭＳ 明朝" charset="-128"/>
                <a:cs typeface="Times New Roman" charset="0"/>
              </a:rPr>
              <a:t> (TEC) </a:t>
            </a:r>
            <a:r>
              <a:rPr lang="en-US" dirty="0" err="1" smtClean="0">
                <a:solidFill>
                  <a:srgbClr val="000000"/>
                </a:solidFill>
                <a:effectLst/>
                <a:latin typeface="Times New Roman" charset="0"/>
                <a:ea typeface="ＭＳ 明朝" charset="-128"/>
                <a:cs typeface="Times New Roman" charset="0"/>
              </a:rPr>
              <a:t>fenotípusát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funkcióját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figyelembe</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véve</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megkülönböztetünk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cTEC-eket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kérgi</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mTEC-eket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velő</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Az</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egér</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cTEC-ekben</a:t>
            </a:r>
            <a:r>
              <a:rPr lang="en-US" dirty="0" smtClean="0">
                <a:solidFill>
                  <a:srgbClr val="000000"/>
                </a:solidFill>
                <a:effectLst/>
                <a:latin typeface="Times New Roman" charset="0"/>
                <a:ea typeface="ＭＳ 明朝" charset="-128"/>
                <a:cs typeface="Times New Roman" charset="0"/>
              </a:rPr>
              <a:t> K8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K18 </a:t>
            </a:r>
            <a:r>
              <a:rPr lang="en-US" dirty="0" err="1" smtClean="0">
                <a:solidFill>
                  <a:srgbClr val="000000"/>
                </a:solidFill>
                <a:effectLst/>
                <a:latin typeface="Times New Roman" charset="0"/>
                <a:ea typeface="ＭＳ 明朝" charset="-128"/>
                <a:cs typeface="Times New Roman" charset="0"/>
              </a:rPr>
              <a:t>expresszálódik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míg</a:t>
            </a:r>
            <a:r>
              <a:rPr lang="en-US" dirty="0" smtClean="0">
                <a:solidFill>
                  <a:srgbClr val="000000"/>
                </a:solidFill>
                <a:effectLst/>
                <a:latin typeface="Times New Roman" charset="0"/>
                <a:ea typeface="ＭＳ 明朝" charset="-128"/>
                <a:cs typeface="Times New Roman" charset="0"/>
              </a:rPr>
              <a:t> a </a:t>
            </a:r>
            <a:r>
              <a:rPr lang="en-US" dirty="0" err="1" smtClean="0">
                <a:solidFill>
                  <a:srgbClr val="000000"/>
                </a:solidFill>
                <a:effectLst/>
                <a:latin typeface="Times New Roman" charset="0"/>
                <a:ea typeface="ＭＳ 明朝" charset="-128"/>
                <a:cs typeface="Times New Roman" charset="0"/>
              </a:rPr>
              <a:t>velőállományban</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kétféle</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mTEC-ek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populációról</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számoltak</a:t>
            </a:r>
            <a:r>
              <a:rPr lang="en-US" dirty="0" smtClean="0">
                <a:solidFill>
                  <a:srgbClr val="000000"/>
                </a:solidFill>
                <a:effectLst/>
                <a:latin typeface="Times New Roman" charset="0"/>
                <a:ea typeface="ＭＳ 明朝" charset="-128"/>
                <a:cs typeface="Times New Roman" charset="0"/>
              </a:rPr>
              <a:t> be: 	</a:t>
            </a:r>
            <a:endParaRPr lang="en-US" dirty="0">
              <a:effectLst/>
              <a:latin typeface="Times New Roman" charset="0"/>
              <a:ea typeface="ＭＳ 明朝" charset="-128"/>
              <a:cs typeface="Times New Roman" charset="0"/>
            </a:endParaRPr>
          </a:p>
        </p:txBody>
      </p:sp>
      <p:sp>
        <p:nvSpPr>
          <p:cNvPr id="3" name="Rectangle 2"/>
          <p:cNvSpPr/>
          <p:nvPr/>
        </p:nvSpPr>
        <p:spPr>
          <a:xfrm>
            <a:off x="681318" y="2510100"/>
            <a:ext cx="10363200" cy="1338828"/>
          </a:xfrm>
          <a:prstGeom prst="rect">
            <a:avLst/>
          </a:prstGeom>
        </p:spPr>
        <p:txBody>
          <a:bodyPr wrap="square">
            <a:spAutoFit/>
          </a:bodyPr>
          <a:lstStyle/>
          <a:p>
            <a:pPr indent="457200" algn="just">
              <a:lnSpc>
                <a:spcPct val="150000"/>
              </a:lnSpc>
              <a:spcBef>
                <a:spcPts val="1200"/>
              </a:spcBef>
            </a:pPr>
            <a:r>
              <a:rPr lang="en-US" b="1" dirty="0" smtClean="0">
                <a:solidFill>
                  <a:srgbClr val="000000"/>
                </a:solidFill>
                <a:effectLst/>
                <a:latin typeface="Times New Roman" charset="0"/>
                <a:ea typeface="ＭＳ 明朝" charset="-128"/>
                <a:cs typeface="Times New Roman" charset="0"/>
              </a:rPr>
              <a:t>1.</a:t>
            </a:r>
            <a:r>
              <a:rPr lang="en-US" dirty="0" smtClean="0">
                <a:solidFill>
                  <a:srgbClr val="000000"/>
                </a:solidFill>
                <a:effectLst/>
                <a:latin typeface="Times New Roman" charset="0"/>
                <a:ea typeface="ＭＳ 明朝" charset="-128"/>
                <a:cs typeface="Times New Roman" charset="0"/>
              </a:rPr>
              <a:t> a </a:t>
            </a:r>
            <a:r>
              <a:rPr lang="en-US" dirty="0" err="1" smtClean="0">
                <a:solidFill>
                  <a:srgbClr val="000000"/>
                </a:solidFill>
                <a:effectLst/>
                <a:latin typeface="Times New Roman" charset="0"/>
                <a:ea typeface="ＭＳ 明朝" charset="-128"/>
                <a:cs typeface="Times New Roman" charset="0"/>
              </a:rPr>
              <a:t>nagyobb</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számban</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előforduló</a:t>
            </a:r>
            <a:r>
              <a:rPr lang="en-US" dirty="0" smtClean="0">
                <a:solidFill>
                  <a:srgbClr val="000000"/>
                </a:solidFill>
                <a:effectLst/>
                <a:latin typeface="Times New Roman" charset="0"/>
                <a:ea typeface="ＭＳ 明朝" charset="-128"/>
                <a:cs typeface="Times New Roman" charset="0"/>
              </a:rPr>
              <a:t> </a:t>
            </a:r>
            <a:r>
              <a:rPr lang="en-US" b="1" dirty="0" smtClean="0">
                <a:solidFill>
                  <a:srgbClr val="000000"/>
                </a:solidFill>
                <a:effectLst/>
                <a:latin typeface="Times New Roman" charset="0"/>
                <a:ea typeface="ＭＳ 明朝" charset="-128"/>
                <a:cs typeface="Times New Roman" charset="0"/>
              </a:rPr>
              <a:t>K5</a:t>
            </a:r>
            <a:r>
              <a:rPr lang="en-US" b="1" baseline="30000" dirty="0" smtClean="0">
                <a:solidFill>
                  <a:srgbClr val="000000"/>
                </a:solidFill>
                <a:effectLst/>
                <a:latin typeface="Times New Roman" charset="0"/>
                <a:ea typeface="ＭＳ 明朝" charset="-128"/>
                <a:cs typeface="Times New Roman" charset="0"/>
              </a:rPr>
              <a:t>+</a:t>
            </a:r>
            <a:r>
              <a:rPr lang="en-US" b="1" dirty="0" smtClean="0">
                <a:solidFill>
                  <a:srgbClr val="000000"/>
                </a:solidFill>
                <a:effectLst/>
                <a:latin typeface="Times New Roman" charset="0"/>
                <a:ea typeface="ＭＳ 明朝" charset="-128"/>
                <a:cs typeface="Times New Roman" charset="0"/>
              </a:rPr>
              <a:t>K14</a:t>
            </a:r>
            <a:r>
              <a:rPr lang="en-US" b="1" baseline="30000" dirty="0" smtClean="0">
                <a:solidFill>
                  <a:srgbClr val="000000"/>
                </a:solidFill>
                <a:effectLst/>
                <a:latin typeface="Times New Roman" charset="0"/>
                <a:ea typeface="ＭＳ 明朝" charset="-128"/>
                <a:cs typeface="Times New Roman" charset="0"/>
              </a:rPr>
              <a:t>+</a:t>
            </a:r>
            <a:r>
              <a:rPr lang="en-US" b="1" dirty="0" smtClean="0">
                <a:solidFill>
                  <a:srgbClr val="000000"/>
                </a:solidFill>
                <a:effectLst/>
                <a:latin typeface="Times New Roman" charset="0"/>
                <a:ea typeface="ＭＳ 明朝" charset="-128"/>
                <a:cs typeface="Times New Roman" charset="0"/>
              </a:rPr>
              <a:t> </a:t>
            </a:r>
            <a:r>
              <a:rPr lang="en-US" b="1" dirty="0" err="1" smtClean="0">
                <a:solidFill>
                  <a:srgbClr val="000000"/>
                </a:solidFill>
                <a:effectLst/>
                <a:latin typeface="Times New Roman" charset="0"/>
                <a:ea typeface="ＭＳ 明朝" charset="-128"/>
                <a:cs typeface="Times New Roman" charset="0"/>
              </a:rPr>
              <a:t>csillag</a:t>
            </a:r>
            <a:r>
              <a:rPr lang="en-US" b="1"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alakú</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sejtek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csoportja</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melyek</a:t>
            </a:r>
            <a:r>
              <a:rPr lang="en-US" dirty="0" smtClean="0">
                <a:solidFill>
                  <a:srgbClr val="000000"/>
                </a:solidFill>
                <a:effectLst/>
                <a:latin typeface="Times New Roman" charset="0"/>
                <a:ea typeface="ＭＳ 明朝" charset="-128"/>
                <a:cs typeface="Times New Roman" charset="0"/>
              </a:rPr>
              <a:t> </a:t>
            </a:r>
            <a:r>
              <a:rPr lang="en-US" b="1" dirty="0" err="1" smtClean="0">
                <a:solidFill>
                  <a:srgbClr val="000000"/>
                </a:solidFill>
                <a:effectLst/>
                <a:latin typeface="Times New Roman" charset="0"/>
                <a:ea typeface="ＭＳ 明朝" charset="-128"/>
                <a:cs typeface="Times New Roman" charset="0"/>
              </a:rPr>
              <a:t>Ia</a:t>
            </a:r>
            <a:r>
              <a:rPr lang="en-US" b="1" baseline="30000" dirty="0" smtClean="0">
                <a:solidFill>
                  <a:srgbClr val="000000"/>
                </a:solidFill>
                <a:effectLst/>
                <a:latin typeface="Times New Roman" charset="0"/>
                <a:ea typeface="ＭＳ 明朝" charset="-128"/>
                <a:cs typeface="Times New Roman" charset="0"/>
              </a:rPr>
              <a:t>+</a:t>
            </a:r>
            <a:r>
              <a:rPr lang="en-US" dirty="0" smtClean="0">
                <a:solidFill>
                  <a:srgbClr val="000000"/>
                </a:solidFill>
                <a:effectLst/>
                <a:latin typeface="Times New Roman" charset="0"/>
                <a:ea typeface="ＭＳ 明朝" charset="-128"/>
                <a:cs typeface="Times New Roman" charset="0"/>
              </a:rPr>
              <a:t> (MHCII) </a:t>
            </a:r>
            <a:r>
              <a:rPr lang="en-US" dirty="0" err="1" smtClean="0">
                <a:solidFill>
                  <a:srgbClr val="000000"/>
                </a:solidFill>
                <a:effectLst/>
                <a:latin typeface="Times New Roman" charset="0"/>
                <a:ea typeface="ＭＳ 明朝" charset="-128"/>
                <a:cs typeface="Times New Roman" charset="0"/>
              </a:rPr>
              <a:t>és</a:t>
            </a:r>
            <a:endParaRPr lang="en-US" dirty="0" smtClean="0">
              <a:effectLst/>
              <a:latin typeface="Times New Roman" charset="0"/>
              <a:ea typeface="ＭＳ 明朝" charset="-128"/>
              <a:cs typeface="Times New Roman" charset="0"/>
            </a:endParaRPr>
          </a:p>
          <a:p>
            <a:pPr indent="457200" algn="just">
              <a:lnSpc>
                <a:spcPct val="150000"/>
              </a:lnSpc>
            </a:pPr>
            <a:r>
              <a:rPr lang="en-US" dirty="0" smtClean="0">
                <a:solidFill>
                  <a:srgbClr val="000000"/>
                </a:solidFill>
                <a:effectLst/>
                <a:latin typeface="Times New Roman" charset="0"/>
                <a:ea typeface="ＭＳ 明朝" charset="-128"/>
                <a:cs typeface="Times New Roman" charset="0"/>
              </a:rPr>
              <a:t> </a:t>
            </a:r>
            <a:r>
              <a:rPr lang="en-US" b="1" dirty="0" smtClean="0">
                <a:solidFill>
                  <a:srgbClr val="000000"/>
                </a:solidFill>
                <a:effectLst/>
                <a:latin typeface="Times New Roman" charset="0"/>
                <a:ea typeface="ＭＳ 明朝" charset="-128"/>
                <a:cs typeface="Times New Roman" charset="0"/>
              </a:rPr>
              <a:t>2.</a:t>
            </a:r>
            <a:r>
              <a:rPr lang="en-US" dirty="0" smtClean="0">
                <a:solidFill>
                  <a:srgbClr val="000000"/>
                </a:solidFill>
                <a:effectLst/>
                <a:latin typeface="Times New Roman" charset="0"/>
                <a:ea typeface="ＭＳ 明朝" charset="-128"/>
                <a:cs typeface="Times New Roman" charset="0"/>
              </a:rPr>
              <a:t> </a:t>
            </a:r>
            <a:r>
              <a:rPr lang="en-US" b="1" dirty="0" smtClean="0">
                <a:solidFill>
                  <a:srgbClr val="000000"/>
                </a:solidFill>
                <a:effectLst/>
                <a:latin typeface="Times New Roman" charset="0"/>
                <a:ea typeface="ＭＳ 明朝" charset="-128"/>
                <a:cs typeface="Times New Roman" charset="0"/>
              </a:rPr>
              <a:t>K8</a:t>
            </a:r>
            <a:r>
              <a:rPr lang="en-US" b="1" baseline="30000" dirty="0" smtClean="0">
                <a:solidFill>
                  <a:srgbClr val="000000"/>
                </a:solidFill>
                <a:effectLst/>
                <a:latin typeface="Times New Roman" charset="0"/>
                <a:ea typeface="ＭＳ 明朝" charset="-128"/>
                <a:cs typeface="Times New Roman" charset="0"/>
              </a:rPr>
              <a:t>+</a:t>
            </a:r>
            <a:r>
              <a:rPr lang="en-US" b="1" dirty="0" smtClean="0">
                <a:solidFill>
                  <a:srgbClr val="000000"/>
                </a:solidFill>
                <a:effectLst/>
                <a:latin typeface="Times New Roman" charset="0"/>
                <a:ea typeface="ＭＳ 明朝" charset="-128"/>
                <a:cs typeface="Times New Roman" charset="0"/>
              </a:rPr>
              <a:t> </a:t>
            </a:r>
            <a:r>
              <a:rPr lang="en-US" b="1" dirty="0" err="1" smtClean="0">
                <a:solidFill>
                  <a:srgbClr val="000000"/>
                </a:solidFill>
                <a:effectLst/>
                <a:latin typeface="Times New Roman" charset="0"/>
                <a:ea typeface="ＭＳ 明朝" charset="-128"/>
                <a:cs typeface="Times New Roman" charset="0"/>
              </a:rPr>
              <a:t>kerek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morfológiájú</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populáció</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melyek</a:t>
            </a:r>
            <a:r>
              <a:rPr lang="en-US" dirty="0" smtClean="0">
                <a:solidFill>
                  <a:srgbClr val="000000"/>
                </a:solidFill>
                <a:effectLst/>
                <a:latin typeface="Times New Roman" charset="0"/>
                <a:ea typeface="ＭＳ 明朝" charset="-128"/>
                <a:cs typeface="Times New Roman" charset="0"/>
              </a:rPr>
              <a:t> </a:t>
            </a:r>
            <a:r>
              <a:rPr lang="en-US" b="1" dirty="0" err="1" smtClean="0">
                <a:solidFill>
                  <a:srgbClr val="000000"/>
                </a:solidFill>
                <a:effectLst/>
                <a:latin typeface="Times New Roman" charset="0"/>
                <a:ea typeface="ＭＳ 明朝" charset="-128"/>
                <a:cs typeface="Times New Roman" charset="0"/>
              </a:rPr>
              <a:t>Ia</a:t>
            </a:r>
            <a:r>
              <a:rPr lang="en-US" b="1" baseline="30000" dirty="0" smtClean="0">
                <a:solidFill>
                  <a:srgbClr val="000000"/>
                </a:solidFill>
                <a:effectLst/>
                <a:latin typeface="Times New Roman" charset="0"/>
                <a:ea typeface="ＭＳ 明朝" charset="-128"/>
                <a:cs typeface="Times New Roman" charset="0"/>
              </a:rPr>
              <a:t>-</a:t>
            </a:r>
            <a:r>
              <a:rPr lang="en-US" dirty="0" smtClean="0">
                <a:solidFill>
                  <a:srgbClr val="000000"/>
                </a:solidFill>
                <a:effectLst/>
                <a:latin typeface="Times New Roman" charset="0"/>
                <a:ea typeface="ＭＳ 明朝" charset="-128"/>
                <a:cs typeface="Times New Roman" charset="0"/>
              </a:rPr>
              <a:t> (Farr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Anderson 1985; Klug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mtsai</a:t>
            </a:r>
            <a:r>
              <a:rPr lang="en-US" dirty="0" smtClean="0">
                <a:solidFill>
                  <a:srgbClr val="000000"/>
                </a:solidFill>
                <a:effectLst/>
                <a:latin typeface="Times New Roman" charset="0"/>
                <a:ea typeface="ＭＳ 明朝" charset="-128"/>
                <a:cs typeface="Times New Roman" charset="0"/>
              </a:rPr>
              <a:t> 1998; </a:t>
            </a:r>
            <a:r>
              <a:rPr lang="en-US" dirty="0" err="1" smtClean="0">
                <a:solidFill>
                  <a:srgbClr val="000000"/>
                </a:solidFill>
                <a:effectLst/>
                <a:latin typeface="Times New Roman" charset="0"/>
                <a:ea typeface="ＭＳ 明朝" charset="-128"/>
                <a:cs typeface="Times New Roman" charset="0"/>
              </a:rPr>
              <a:t>Surh</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mtsai</a:t>
            </a:r>
            <a:r>
              <a:rPr lang="en-US" dirty="0" smtClean="0">
                <a:solidFill>
                  <a:srgbClr val="000000"/>
                </a:solidFill>
                <a:effectLst/>
                <a:latin typeface="Times New Roman" charset="0"/>
                <a:ea typeface="ＭＳ 明朝" charset="-128"/>
                <a:cs typeface="Times New Roman" charset="0"/>
              </a:rPr>
              <a:t> 1992; Lee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mtsai</a:t>
            </a:r>
            <a:r>
              <a:rPr lang="en-US" dirty="0" smtClean="0">
                <a:solidFill>
                  <a:srgbClr val="000000"/>
                </a:solidFill>
                <a:effectLst/>
                <a:latin typeface="Times New Roman" charset="0"/>
                <a:ea typeface="ＭＳ 明朝" charset="-128"/>
                <a:cs typeface="Times New Roman" charset="0"/>
              </a:rPr>
              <a:t> 2011; </a:t>
            </a:r>
            <a:r>
              <a:rPr lang="en-US" dirty="0" err="1" smtClean="0">
                <a:solidFill>
                  <a:srgbClr val="000000"/>
                </a:solidFill>
                <a:effectLst/>
                <a:latin typeface="Times New Roman" charset="0"/>
                <a:ea typeface="ＭＳ 明朝" charset="-128"/>
                <a:cs typeface="Times New Roman" charset="0"/>
              </a:rPr>
              <a:t>Odaka</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mtsai</a:t>
            </a:r>
            <a:r>
              <a:rPr lang="en-US" dirty="0" smtClean="0">
                <a:solidFill>
                  <a:srgbClr val="000000"/>
                </a:solidFill>
                <a:effectLst/>
                <a:latin typeface="Times New Roman" charset="0"/>
                <a:ea typeface="ＭＳ 明朝" charset="-128"/>
                <a:cs typeface="Times New Roman" charset="0"/>
              </a:rPr>
              <a:t> 2013). </a:t>
            </a:r>
            <a:endParaRPr lang="en-US" dirty="0" smtClean="0">
              <a:effectLst/>
              <a:latin typeface="Times New Roman" charset="0"/>
              <a:ea typeface="ＭＳ 明朝" charset="-128"/>
              <a:cs typeface="Times New Roman" charset="0"/>
            </a:endParaRPr>
          </a:p>
        </p:txBody>
      </p:sp>
    </p:spTree>
    <p:extLst>
      <p:ext uri="{BB962C8B-B14F-4D97-AF65-F5344CB8AC3E}">
        <p14:creationId xmlns:p14="http://schemas.microsoft.com/office/powerpoint/2010/main" val="419525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6119" y="7255"/>
            <a:ext cx="10865222" cy="1200329"/>
          </a:xfrm>
          <a:prstGeom prst="rect">
            <a:avLst/>
          </a:prstGeom>
        </p:spPr>
        <p:txBody>
          <a:bodyPr wrap="square">
            <a:spAutoFit/>
          </a:bodyPr>
          <a:lstStyle/>
          <a:p>
            <a:pPr algn="just"/>
            <a:r>
              <a:rPr lang="en-US" smtClean="0">
                <a:solidFill>
                  <a:srgbClr val="000000"/>
                </a:solidFill>
                <a:effectLst/>
                <a:latin typeface="Times New Roman" charset="0"/>
                <a:ea typeface="ＭＳ 明朝" charset="-128"/>
              </a:rPr>
              <a:t>A TEC-</a:t>
            </a:r>
            <a:r>
              <a:rPr lang="en-US" dirty="0" err="1" smtClean="0">
                <a:solidFill>
                  <a:srgbClr val="000000"/>
                </a:solidFill>
                <a:effectLst/>
                <a:latin typeface="Times New Roman" charset="0"/>
                <a:ea typeface="ＭＳ 明朝" charset="-128"/>
              </a:rPr>
              <a:t>ek</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fejlődéséhez</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nem</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csak</a:t>
            </a:r>
            <a:r>
              <a:rPr lang="en-US" dirty="0" smtClean="0">
                <a:solidFill>
                  <a:srgbClr val="000000"/>
                </a:solidFill>
                <a:effectLst/>
                <a:latin typeface="Times New Roman" charset="0"/>
                <a:ea typeface="ＭＳ 明朝" charset="-128"/>
              </a:rPr>
              <a:t> a </a:t>
            </a:r>
            <a:r>
              <a:rPr lang="en-US" dirty="0" err="1" smtClean="0">
                <a:solidFill>
                  <a:srgbClr val="000000"/>
                </a:solidFill>
                <a:effectLst/>
                <a:latin typeface="Times New Roman" charset="0"/>
                <a:ea typeface="ＭＳ 明朝" charset="-128"/>
              </a:rPr>
              <a:t>hámsejt-hámsejt</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illetve</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hám-mesenchyma</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interakció</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szükséges</a:t>
            </a:r>
            <a:r>
              <a:rPr lang="en-US" dirty="0" smtClean="0">
                <a:solidFill>
                  <a:srgbClr val="000000"/>
                </a:solidFill>
                <a:effectLst/>
                <a:latin typeface="Times New Roman" charset="0"/>
                <a:ea typeface="ＭＳ 明朝" charset="-128"/>
              </a:rPr>
              <a:t>, de a T-</a:t>
            </a:r>
            <a:r>
              <a:rPr lang="en-US" dirty="0" err="1" smtClean="0">
                <a:solidFill>
                  <a:srgbClr val="000000"/>
                </a:solidFill>
                <a:effectLst/>
                <a:latin typeface="Times New Roman" charset="0"/>
                <a:ea typeface="ＭＳ 明朝" charset="-128"/>
              </a:rPr>
              <a:t>sejt</a:t>
            </a:r>
            <a:r>
              <a:rPr lang="en-US" dirty="0" smtClean="0">
                <a:solidFill>
                  <a:srgbClr val="000000"/>
                </a:solidFill>
                <a:effectLst/>
                <a:latin typeface="Times New Roman" charset="0"/>
                <a:ea typeface="ＭＳ 明朝" charset="-128"/>
              </a:rPr>
              <a:t>-</a:t>
            </a:r>
            <a:r>
              <a:rPr lang="en-US" dirty="0" err="1" smtClean="0">
                <a:solidFill>
                  <a:srgbClr val="000000"/>
                </a:solidFill>
                <a:effectLst/>
                <a:latin typeface="Times New Roman" charset="0"/>
                <a:ea typeface="ＭＳ 明朝" charset="-128"/>
              </a:rPr>
              <a:t>hámsejt</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szoros</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kapcsolata</a:t>
            </a:r>
            <a:r>
              <a:rPr lang="en-US" dirty="0" smtClean="0">
                <a:solidFill>
                  <a:srgbClr val="000000"/>
                </a:solidFill>
                <a:effectLst/>
                <a:latin typeface="Times New Roman" charset="0"/>
                <a:ea typeface="ＭＳ 明朝" charset="-128"/>
              </a:rPr>
              <a:t> is </a:t>
            </a:r>
            <a:r>
              <a:rPr lang="en-US" dirty="0" err="1" smtClean="0">
                <a:solidFill>
                  <a:srgbClr val="000000"/>
                </a:solidFill>
                <a:effectLst/>
                <a:latin typeface="Times New Roman" charset="0"/>
                <a:ea typeface="ＭＳ 明朝" charset="-128"/>
              </a:rPr>
              <a:t>lételeme</a:t>
            </a:r>
            <a:r>
              <a:rPr lang="en-US" dirty="0" smtClean="0">
                <a:solidFill>
                  <a:srgbClr val="000000"/>
                </a:solidFill>
                <a:effectLst/>
                <a:latin typeface="Times New Roman" charset="0"/>
                <a:ea typeface="ＭＳ 明朝" charset="-128"/>
              </a:rPr>
              <a:t> a TEC-</a:t>
            </a:r>
            <a:r>
              <a:rPr lang="en-US" dirty="0" err="1" smtClean="0">
                <a:solidFill>
                  <a:srgbClr val="000000"/>
                </a:solidFill>
                <a:effectLst/>
                <a:latin typeface="Times New Roman" charset="0"/>
                <a:ea typeface="ＭＳ 明朝" charset="-128"/>
              </a:rPr>
              <a:t>ek</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differenciálódásának</a:t>
            </a:r>
            <a:r>
              <a:rPr lang="en-US" dirty="0" smtClean="0">
                <a:solidFill>
                  <a:srgbClr val="000000"/>
                </a:solidFill>
                <a:effectLst/>
                <a:latin typeface="Times New Roman" charset="0"/>
                <a:ea typeface="ＭＳ 明朝" charset="-128"/>
              </a:rPr>
              <a:t>. Minden </a:t>
            </a:r>
            <a:r>
              <a:rPr lang="en-US" dirty="0" err="1" smtClean="0">
                <a:solidFill>
                  <a:srgbClr val="000000"/>
                </a:solidFill>
                <a:effectLst/>
                <a:latin typeface="Times New Roman" charset="0"/>
                <a:ea typeface="ＭＳ 明朝" charset="-128"/>
              </a:rPr>
              <a:t>olyan</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esetben</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ahol</a:t>
            </a:r>
            <a:r>
              <a:rPr lang="en-US" dirty="0" smtClean="0">
                <a:solidFill>
                  <a:srgbClr val="000000"/>
                </a:solidFill>
                <a:effectLst/>
                <a:latin typeface="Times New Roman" charset="0"/>
                <a:ea typeface="ＭＳ 明朝" charset="-128"/>
              </a:rPr>
              <a:t> a </a:t>
            </a:r>
            <a:r>
              <a:rPr lang="en-US" dirty="0" err="1" smtClean="0">
                <a:solidFill>
                  <a:srgbClr val="000000"/>
                </a:solidFill>
                <a:effectLst/>
                <a:latin typeface="Times New Roman" charset="0"/>
                <a:ea typeface="ＭＳ 明朝" charset="-128"/>
              </a:rPr>
              <a:t>thymocyták</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érése</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blokkolva</a:t>
            </a:r>
            <a:r>
              <a:rPr lang="en-US" dirty="0" smtClean="0">
                <a:solidFill>
                  <a:srgbClr val="000000"/>
                </a:solidFill>
                <a:effectLst/>
                <a:latin typeface="Times New Roman" charset="0"/>
                <a:ea typeface="ＭＳ 明朝" charset="-128"/>
              </a:rPr>
              <a:t> van (</a:t>
            </a:r>
            <a:r>
              <a:rPr lang="en-US" dirty="0" err="1" smtClean="0">
                <a:solidFill>
                  <a:srgbClr val="000000"/>
                </a:solidFill>
                <a:effectLst/>
                <a:latin typeface="Times New Roman" charset="0"/>
                <a:ea typeface="ＭＳ 明朝" charset="-128"/>
              </a:rPr>
              <a:t>Rodewald</a:t>
            </a:r>
            <a:r>
              <a:rPr lang="en-US" dirty="0" smtClean="0">
                <a:solidFill>
                  <a:srgbClr val="000000"/>
                </a:solidFill>
                <a:effectLst/>
                <a:latin typeface="Times New Roman" charset="0"/>
                <a:ea typeface="ＭＳ 明朝" charset="-128"/>
              </a:rPr>
              <a:t> 2008), a TEPC-</a:t>
            </a:r>
            <a:r>
              <a:rPr lang="en-US" dirty="0" err="1" smtClean="0">
                <a:solidFill>
                  <a:srgbClr val="000000"/>
                </a:solidFill>
                <a:effectLst/>
                <a:latin typeface="Times New Roman" charset="0"/>
                <a:ea typeface="ＭＳ 明朝" charset="-128"/>
              </a:rPr>
              <a:t>ek</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nem</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képesek</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befejezni</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differenciációs</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programjukat</a:t>
            </a:r>
            <a:r>
              <a:rPr lang="en-US" dirty="0" smtClean="0">
                <a:solidFill>
                  <a:srgbClr val="000000"/>
                </a:solidFill>
                <a:effectLst/>
                <a:latin typeface="Times New Roman" charset="0"/>
                <a:ea typeface="ＭＳ 明朝" charset="-128"/>
              </a:rPr>
              <a:t>. A </a:t>
            </a:r>
            <a:r>
              <a:rPr lang="en-US" dirty="0" err="1" smtClean="0">
                <a:solidFill>
                  <a:srgbClr val="000000"/>
                </a:solidFill>
                <a:effectLst/>
                <a:latin typeface="Times New Roman" charset="0"/>
                <a:ea typeface="ＭＳ 明朝" charset="-128"/>
              </a:rPr>
              <a:t>kéreg-velő</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kompartmentalizáció</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zavart</a:t>
            </a:r>
            <a:r>
              <a:rPr lang="en-US" dirty="0" smtClean="0">
                <a:solidFill>
                  <a:srgbClr val="000000"/>
                </a:solidFill>
                <a:effectLst/>
                <a:latin typeface="Times New Roman" charset="0"/>
                <a:ea typeface="ＭＳ 明朝" charset="-128"/>
              </a:rPr>
              <a:t> </a:t>
            </a:r>
            <a:r>
              <a:rPr lang="en-US" dirty="0" err="1" smtClean="0">
                <a:solidFill>
                  <a:srgbClr val="000000"/>
                </a:solidFill>
                <a:effectLst/>
                <a:latin typeface="Times New Roman" charset="0"/>
                <a:ea typeface="ＭＳ 明朝" charset="-128"/>
              </a:rPr>
              <a:t>szenved</a:t>
            </a:r>
            <a:r>
              <a:rPr lang="en-US" dirty="0" smtClean="0">
                <a:solidFill>
                  <a:srgbClr val="000000"/>
                </a:solidFill>
                <a:effectLst/>
                <a:latin typeface="Times New Roman" charset="0"/>
                <a:ea typeface="ＭＳ 明朝" charset="-128"/>
              </a:rPr>
              <a:t>.</a:t>
            </a:r>
            <a:r>
              <a:rPr lang="en-US" dirty="0" smtClean="0">
                <a:effectLst/>
              </a:rPr>
              <a:t> </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rot="5400000">
            <a:off x="3411124" y="277964"/>
            <a:ext cx="5369751" cy="7467599"/>
          </a:xfrm>
          <a:prstGeom prst="rect">
            <a:avLst/>
          </a:prstGeom>
        </p:spPr>
      </p:pic>
    </p:spTree>
    <p:extLst>
      <p:ext uri="{BB962C8B-B14F-4D97-AF65-F5344CB8AC3E}">
        <p14:creationId xmlns:p14="http://schemas.microsoft.com/office/powerpoint/2010/main" val="2455976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3471227" y="0"/>
            <a:ext cx="5249545" cy="4030345"/>
          </a:xfrm>
          <a:prstGeom prst="rect">
            <a:avLst/>
          </a:prstGeom>
          <a:noFill/>
          <a:ln>
            <a:noFill/>
          </a:ln>
        </p:spPr>
      </p:pic>
      <p:sp>
        <p:nvSpPr>
          <p:cNvPr id="3" name="Rectangle 2"/>
          <p:cNvSpPr/>
          <p:nvPr/>
        </p:nvSpPr>
        <p:spPr>
          <a:xfrm>
            <a:off x="1257300" y="4030345"/>
            <a:ext cx="10522323" cy="2862322"/>
          </a:xfrm>
          <a:prstGeom prst="rect">
            <a:avLst/>
          </a:prstGeom>
        </p:spPr>
        <p:txBody>
          <a:bodyPr wrap="square">
            <a:spAutoFit/>
          </a:bodyPr>
          <a:lstStyle/>
          <a:p>
            <a:pPr algn="just"/>
            <a:r>
              <a:rPr lang="en-US" i="1" dirty="0" smtClean="0">
                <a:solidFill>
                  <a:srgbClr val="000000"/>
                </a:solidFill>
                <a:effectLst/>
                <a:cs typeface="Times New Roman" charset="0"/>
              </a:rPr>
              <a:t>Thymus </a:t>
            </a:r>
            <a:r>
              <a:rPr lang="en-US" i="1" dirty="0" err="1" smtClean="0">
                <a:solidFill>
                  <a:srgbClr val="000000"/>
                </a:solidFill>
                <a:effectLst/>
                <a:cs typeface="Times New Roman" charset="0"/>
              </a:rPr>
              <a:t>hámsejtek</a:t>
            </a:r>
            <a:r>
              <a:rPr lang="en-US" i="1" dirty="0" smtClean="0">
                <a:solidFill>
                  <a:srgbClr val="000000"/>
                </a:solidFill>
                <a:effectLst/>
                <a:cs typeface="Times New Roman" charset="0"/>
              </a:rPr>
              <a:t> </a:t>
            </a:r>
            <a:r>
              <a:rPr lang="en-US" i="1" dirty="0" err="1" smtClean="0">
                <a:solidFill>
                  <a:srgbClr val="000000"/>
                </a:solidFill>
                <a:effectLst/>
                <a:cs typeface="Times New Roman" charset="0"/>
              </a:rPr>
              <a:t>fejlődési</a:t>
            </a:r>
            <a:r>
              <a:rPr lang="en-US" i="1" dirty="0" smtClean="0">
                <a:solidFill>
                  <a:srgbClr val="000000"/>
                </a:solidFill>
                <a:effectLst/>
                <a:cs typeface="Times New Roman" charset="0"/>
              </a:rPr>
              <a:t> </a:t>
            </a:r>
            <a:r>
              <a:rPr lang="en-US" i="1" dirty="0" err="1" smtClean="0">
                <a:solidFill>
                  <a:srgbClr val="000000"/>
                </a:solidFill>
                <a:effectLst/>
                <a:cs typeface="Times New Roman" charset="0"/>
              </a:rPr>
              <a:t>útvonalai</a:t>
            </a:r>
            <a:r>
              <a:rPr lang="en-US" i="1" dirty="0" smtClean="0">
                <a:solidFill>
                  <a:srgbClr val="000000"/>
                </a:solidFill>
                <a:effectLst/>
                <a:cs typeface="Times New Roman" charset="0"/>
              </a:rPr>
              <a:t> I. </a:t>
            </a:r>
            <a:r>
              <a:rPr lang="en-US" dirty="0" smtClean="0">
                <a:solidFill>
                  <a:srgbClr val="000000"/>
                </a:solidFill>
                <a:effectLst/>
                <a:cs typeface="Times New Roman" charset="0"/>
              </a:rPr>
              <a:t>(A) A </a:t>
            </a:r>
            <a:r>
              <a:rPr lang="en-US" dirty="0" err="1" smtClean="0">
                <a:solidFill>
                  <a:srgbClr val="000000"/>
                </a:solidFill>
                <a:effectLst/>
                <a:cs typeface="Times New Roman" charset="0"/>
              </a:rPr>
              <a:t>szinkron</a:t>
            </a:r>
            <a:r>
              <a:rPr lang="en-US" dirty="0" smtClean="0">
                <a:solidFill>
                  <a:srgbClr val="000000"/>
                </a:solidFill>
                <a:effectLst/>
                <a:cs typeface="Times New Roman" charset="0"/>
              </a:rPr>
              <a:t> </a:t>
            </a:r>
            <a:r>
              <a:rPr lang="en-US" dirty="0" err="1" smtClean="0">
                <a:solidFill>
                  <a:srgbClr val="000000"/>
                </a:solidFill>
                <a:effectLst/>
                <a:cs typeface="Times New Roman" charset="0"/>
              </a:rPr>
              <a:t>elmélet</a:t>
            </a:r>
            <a:r>
              <a:rPr lang="en-US" dirty="0" smtClean="0">
                <a:solidFill>
                  <a:srgbClr val="000000"/>
                </a:solidFill>
                <a:effectLst/>
                <a:cs typeface="Times New Roman" charset="0"/>
              </a:rPr>
              <a:t> </a:t>
            </a:r>
            <a:r>
              <a:rPr lang="en-US" dirty="0" err="1" smtClean="0">
                <a:solidFill>
                  <a:srgbClr val="000000"/>
                </a:solidFill>
                <a:effectLst/>
                <a:cs typeface="Times New Roman" charset="0"/>
              </a:rPr>
              <a:t>szerint</a:t>
            </a:r>
            <a:r>
              <a:rPr lang="en-US" dirty="0" smtClean="0">
                <a:solidFill>
                  <a:srgbClr val="000000"/>
                </a:solidFill>
                <a:effectLst/>
                <a:cs typeface="Times New Roman" charset="0"/>
              </a:rPr>
              <a:t> a </a:t>
            </a:r>
            <a:r>
              <a:rPr lang="en-US" dirty="0" smtClean="0">
                <a:solidFill>
                  <a:srgbClr val="000000"/>
                </a:solidFill>
                <a:cs typeface="Times New Roman" charset="0"/>
              </a:rPr>
              <a:t>thymus </a:t>
            </a:r>
            <a:r>
              <a:rPr lang="en-US" dirty="0" err="1" smtClean="0">
                <a:solidFill>
                  <a:srgbClr val="000000"/>
                </a:solidFill>
                <a:cs typeface="Times New Roman" charset="0"/>
              </a:rPr>
              <a:t>epithel</a:t>
            </a:r>
            <a:r>
              <a:rPr lang="en-US" dirty="0" smtClean="0">
                <a:solidFill>
                  <a:srgbClr val="000000"/>
                </a:solidFill>
                <a:cs typeface="Times New Roman" charset="0"/>
              </a:rPr>
              <a:t> progenitor (TEP)</a:t>
            </a:r>
            <a:r>
              <a:rPr lang="en-US" dirty="0" smtClean="0">
                <a:solidFill>
                  <a:srgbClr val="000000"/>
                </a:solidFill>
                <a:effectLst/>
                <a:cs typeface="Times New Roman" charset="0"/>
              </a:rPr>
              <a:t>-</a:t>
            </a:r>
            <a:r>
              <a:rPr lang="en-US" dirty="0" err="1" smtClean="0">
                <a:solidFill>
                  <a:srgbClr val="000000"/>
                </a:solidFill>
                <a:effectLst/>
                <a:cs typeface="Times New Roman" charset="0"/>
              </a:rPr>
              <a:t>ból</a:t>
            </a:r>
            <a:r>
              <a:rPr lang="en-US" dirty="0" smtClean="0">
                <a:solidFill>
                  <a:srgbClr val="000000"/>
                </a:solidFill>
                <a:effectLst/>
                <a:cs typeface="Times New Roman" charset="0"/>
              </a:rPr>
              <a:t> </a:t>
            </a:r>
            <a:r>
              <a:rPr lang="en-US" dirty="0" err="1" smtClean="0">
                <a:solidFill>
                  <a:srgbClr val="000000"/>
                </a:solidFill>
                <a:effectLst/>
                <a:cs typeface="Times New Roman" charset="0"/>
              </a:rPr>
              <a:t>időben</a:t>
            </a:r>
            <a:r>
              <a:rPr lang="en-US" dirty="0" smtClean="0">
                <a:solidFill>
                  <a:srgbClr val="000000"/>
                </a:solidFill>
                <a:effectLst/>
                <a:cs typeface="Times New Roman" charset="0"/>
              </a:rPr>
              <a:t> </a:t>
            </a:r>
            <a:r>
              <a:rPr lang="en-US" dirty="0" err="1" smtClean="0">
                <a:solidFill>
                  <a:srgbClr val="000000"/>
                </a:solidFill>
                <a:effectLst/>
                <a:cs typeface="Times New Roman" charset="0"/>
              </a:rPr>
              <a:t>egyszerre</a:t>
            </a:r>
            <a:r>
              <a:rPr lang="en-US" dirty="0" smtClean="0">
                <a:solidFill>
                  <a:srgbClr val="000000"/>
                </a:solidFill>
                <a:effectLst/>
                <a:cs typeface="Times New Roman" charset="0"/>
              </a:rPr>
              <a:t> </a:t>
            </a:r>
            <a:r>
              <a:rPr lang="en-US" dirty="0" err="1" smtClean="0">
                <a:solidFill>
                  <a:srgbClr val="000000"/>
                </a:solidFill>
                <a:effectLst/>
                <a:cs typeface="Times New Roman" charset="0"/>
              </a:rPr>
              <a:t>differenciálódik</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cTEC-ek</a:t>
            </a:r>
            <a:r>
              <a:rPr lang="en-US" dirty="0" smtClean="0">
                <a:solidFill>
                  <a:srgbClr val="000000"/>
                </a:solidFill>
                <a:effectLst/>
                <a:cs typeface="Times New Roman" charset="0"/>
              </a:rPr>
              <a:t> </a:t>
            </a:r>
            <a:r>
              <a:rPr lang="en-US" dirty="0" err="1" smtClean="0">
                <a:solidFill>
                  <a:srgbClr val="000000"/>
                </a:solidFill>
                <a:effectLst/>
                <a:cs typeface="Times New Roman" charset="0"/>
              </a:rPr>
              <a:t>és</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mTEC-ek</a:t>
            </a:r>
            <a:r>
              <a:rPr lang="en-US" dirty="0" smtClean="0">
                <a:solidFill>
                  <a:srgbClr val="000000"/>
                </a:solidFill>
                <a:effectLst/>
                <a:cs typeface="Times New Roman" charset="0"/>
              </a:rPr>
              <a:t> </a:t>
            </a:r>
            <a:r>
              <a:rPr lang="en-US" dirty="0" err="1" smtClean="0">
                <a:solidFill>
                  <a:srgbClr val="000000"/>
                </a:solidFill>
                <a:effectLst/>
                <a:cs typeface="Times New Roman" charset="0"/>
              </a:rPr>
              <a:t>progenitora</a:t>
            </a:r>
            <a:r>
              <a:rPr lang="en-US" dirty="0" smtClean="0">
                <a:solidFill>
                  <a:srgbClr val="000000"/>
                </a:solidFill>
                <a:effectLst/>
                <a:cs typeface="Times New Roman" charset="0"/>
              </a:rPr>
              <a:t> is, </a:t>
            </a:r>
            <a:r>
              <a:rPr lang="en-US" dirty="0" err="1" smtClean="0">
                <a:solidFill>
                  <a:srgbClr val="000000"/>
                </a:solidFill>
                <a:effectLst/>
                <a:cs typeface="Times New Roman" charset="0"/>
              </a:rPr>
              <a:t>vagyis</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cTEP</a:t>
            </a:r>
            <a:r>
              <a:rPr lang="en-US" dirty="0" smtClean="0">
                <a:solidFill>
                  <a:srgbClr val="000000"/>
                </a:solidFill>
                <a:effectLst/>
                <a:cs typeface="Times New Roman" charset="0"/>
              </a:rPr>
              <a:t> </a:t>
            </a:r>
            <a:r>
              <a:rPr lang="en-US" dirty="0" err="1" smtClean="0">
                <a:solidFill>
                  <a:srgbClr val="000000"/>
                </a:solidFill>
                <a:effectLst/>
                <a:cs typeface="Times New Roman" charset="0"/>
              </a:rPr>
              <a:t>és</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mTEP</a:t>
            </a:r>
            <a:r>
              <a:rPr lang="en-US" dirty="0" smtClean="0">
                <a:solidFill>
                  <a:srgbClr val="000000"/>
                </a:solidFill>
                <a:effectLst/>
                <a:cs typeface="Times New Roman" charset="0"/>
              </a:rPr>
              <a:t> is. (B) A “serial progression” </a:t>
            </a:r>
            <a:r>
              <a:rPr lang="en-US" dirty="0" err="1" smtClean="0">
                <a:solidFill>
                  <a:srgbClr val="000000"/>
                </a:solidFill>
                <a:effectLst/>
                <a:cs typeface="Times New Roman" charset="0"/>
              </a:rPr>
              <a:t>fejlődési</a:t>
            </a:r>
            <a:r>
              <a:rPr lang="en-US" dirty="0" smtClean="0">
                <a:solidFill>
                  <a:srgbClr val="000000"/>
                </a:solidFill>
                <a:effectLst/>
                <a:cs typeface="Times New Roman" charset="0"/>
              </a:rPr>
              <a:t> </a:t>
            </a:r>
            <a:r>
              <a:rPr lang="en-US" dirty="0" err="1" smtClean="0">
                <a:solidFill>
                  <a:srgbClr val="000000"/>
                </a:solidFill>
                <a:effectLst/>
                <a:cs typeface="Times New Roman" charset="0"/>
              </a:rPr>
              <a:t>útvonal</a:t>
            </a:r>
            <a:r>
              <a:rPr lang="en-US" dirty="0" smtClean="0">
                <a:solidFill>
                  <a:srgbClr val="000000"/>
                </a:solidFill>
                <a:effectLst/>
                <a:cs typeface="Times New Roman" charset="0"/>
              </a:rPr>
              <a:t> </a:t>
            </a:r>
            <a:r>
              <a:rPr lang="en-US" dirty="0" err="1" smtClean="0">
                <a:solidFill>
                  <a:srgbClr val="000000"/>
                </a:solidFill>
                <a:effectLst/>
                <a:cs typeface="Times New Roman" charset="0"/>
              </a:rPr>
              <a:t>esetén</a:t>
            </a:r>
            <a:r>
              <a:rPr lang="en-US" dirty="0" smtClean="0">
                <a:solidFill>
                  <a:srgbClr val="000000"/>
                </a:solidFill>
                <a:effectLst/>
                <a:cs typeface="Times New Roman" charset="0"/>
              </a:rPr>
              <a:t> a TEP-</a:t>
            </a:r>
            <a:r>
              <a:rPr lang="en-US" dirty="0" err="1" smtClean="0">
                <a:solidFill>
                  <a:srgbClr val="000000"/>
                </a:solidFill>
                <a:effectLst/>
                <a:cs typeface="Times New Roman" charset="0"/>
              </a:rPr>
              <a:t>ból</a:t>
            </a:r>
            <a:r>
              <a:rPr lang="en-US" dirty="0" smtClean="0">
                <a:solidFill>
                  <a:srgbClr val="000000"/>
                </a:solidFill>
                <a:effectLst/>
                <a:cs typeface="Times New Roman" charset="0"/>
              </a:rPr>
              <a:t> </a:t>
            </a:r>
            <a:r>
              <a:rPr lang="en-US" dirty="0" err="1" smtClean="0">
                <a:solidFill>
                  <a:srgbClr val="000000"/>
                </a:solidFill>
                <a:effectLst/>
                <a:cs typeface="Times New Roman" charset="0"/>
              </a:rPr>
              <a:t>elsőként</a:t>
            </a:r>
            <a:r>
              <a:rPr lang="en-US" dirty="0" smtClean="0">
                <a:solidFill>
                  <a:srgbClr val="000000"/>
                </a:solidFill>
                <a:effectLst/>
                <a:cs typeface="Times New Roman" charset="0"/>
              </a:rPr>
              <a:t> </a:t>
            </a:r>
            <a:r>
              <a:rPr lang="en-US" dirty="0" err="1" smtClean="0">
                <a:solidFill>
                  <a:srgbClr val="000000"/>
                </a:solidFill>
                <a:effectLst/>
                <a:cs typeface="Times New Roman" charset="0"/>
              </a:rPr>
              <a:t>kialakul</a:t>
            </a:r>
            <a:r>
              <a:rPr lang="en-US" dirty="0" smtClean="0">
                <a:solidFill>
                  <a:srgbClr val="000000"/>
                </a:solidFill>
                <a:effectLst/>
                <a:cs typeface="Times New Roman" charset="0"/>
              </a:rPr>
              <a:t> </a:t>
            </a:r>
            <a:r>
              <a:rPr lang="en-US" dirty="0" err="1" smtClean="0">
                <a:solidFill>
                  <a:srgbClr val="000000"/>
                </a:solidFill>
                <a:effectLst/>
                <a:cs typeface="Times New Roman" charset="0"/>
              </a:rPr>
              <a:t>egy</a:t>
            </a:r>
            <a:r>
              <a:rPr lang="en-US" dirty="0" smtClean="0">
                <a:solidFill>
                  <a:srgbClr val="000000"/>
                </a:solidFill>
                <a:effectLst/>
                <a:cs typeface="Times New Roman" charset="0"/>
              </a:rPr>
              <a:t> </a:t>
            </a:r>
            <a:r>
              <a:rPr lang="en-US" dirty="0" err="1" smtClean="0">
                <a:solidFill>
                  <a:srgbClr val="000000"/>
                </a:solidFill>
                <a:effectLst/>
                <a:cs typeface="Times New Roman" charset="0"/>
              </a:rPr>
              <a:t>átmeneti</a:t>
            </a:r>
            <a:r>
              <a:rPr lang="en-US" dirty="0" smtClean="0">
                <a:solidFill>
                  <a:srgbClr val="000000"/>
                </a:solidFill>
                <a:effectLst/>
                <a:cs typeface="Times New Roman" charset="0"/>
              </a:rPr>
              <a:t> </a:t>
            </a:r>
            <a:r>
              <a:rPr lang="en-US" dirty="0" err="1" smtClean="0">
                <a:solidFill>
                  <a:srgbClr val="000000"/>
                </a:solidFill>
                <a:effectLst/>
                <a:cs typeface="Times New Roman" charset="0"/>
              </a:rPr>
              <a:t>közös</a:t>
            </a:r>
            <a:r>
              <a:rPr lang="en-US" dirty="0" smtClean="0">
                <a:solidFill>
                  <a:srgbClr val="000000"/>
                </a:solidFill>
                <a:effectLst/>
                <a:cs typeface="Times New Roman" charset="0"/>
              </a:rPr>
              <a:t> progenitor (</a:t>
            </a:r>
            <a:r>
              <a:rPr lang="en-US" dirty="0" err="1" smtClean="0">
                <a:solidFill>
                  <a:srgbClr val="000000"/>
                </a:solidFill>
                <a:effectLst/>
                <a:cs typeface="Times New Roman" charset="0"/>
              </a:rPr>
              <a:t>tTEP</a:t>
            </a:r>
            <a:r>
              <a:rPr lang="en-US" dirty="0" smtClean="0">
                <a:solidFill>
                  <a:srgbClr val="000000"/>
                </a:solidFill>
                <a:effectLst/>
                <a:cs typeface="Times New Roman" charset="0"/>
              </a:rPr>
              <a:t>), </a:t>
            </a:r>
            <a:r>
              <a:rPr lang="en-US" dirty="0" err="1" smtClean="0">
                <a:solidFill>
                  <a:srgbClr val="000000"/>
                </a:solidFill>
                <a:effectLst/>
                <a:cs typeface="Times New Roman" charset="0"/>
              </a:rPr>
              <a:t>mely</a:t>
            </a:r>
            <a:r>
              <a:rPr lang="en-US" dirty="0" smtClean="0">
                <a:solidFill>
                  <a:srgbClr val="000000"/>
                </a:solidFill>
                <a:effectLst/>
                <a:cs typeface="Times New Roman" charset="0"/>
              </a:rPr>
              <a:t> </a:t>
            </a:r>
            <a:r>
              <a:rPr lang="en-US" dirty="0" err="1" smtClean="0">
                <a:solidFill>
                  <a:srgbClr val="000000"/>
                </a:solidFill>
                <a:effectLst/>
                <a:cs typeface="Times New Roman" charset="0"/>
              </a:rPr>
              <a:t>továbbfejlődik</a:t>
            </a:r>
            <a:r>
              <a:rPr lang="en-US" dirty="0" smtClean="0">
                <a:solidFill>
                  <a:srgbClr val="000000"/>
                </a:solidFill>
                <a:effectLst/>
                <a:cs typeface="Times New Roman" charset="0"/>
              </a:rPr>
              <a:t> </a:t>
            </a:r>
            <a:r>
              <a:rPr lang="en-US" dirty="0" err="1" smtClean="0">
                <a:solidFill>
                  <a:srgbClr val="000000"/>
                </a:solidFill>
                <a:effectLst/>
                <a:cs typeface="Times New Roman" charset="0"/>
              </a:rPr>
              <a:t>az</a:t>
            </a:r>
            <a:r>
              <a:rPr lang="en-US" dirty="0" smtClean="0">
                <a:solidFill>
                  <a:srgbClr val="000000"/>
                </a:solidFill>
                <a:effectLst/>
                <a:cs typeface="Times New Roman" charset="0"/>
              </a:rPr>
              <a:t> </a:t>
            </a:r>
            <a:r>
              <a:rPr lang="en-US" dirty="0" err="1" smtClean="0">
                <a:solidFill>
                  <a:srgbClr val="000000"/>
                </a:solidFill>
                <a:effectLst/>
                <a:cs typeface="Times New Roman" charset="0"/>
              </a:rPr>
              <a:t>adott</a:t>
            </a:r>
            <a:r>
              <a:rPr lang="en-US" dirty="0" smtClean="0">
                <a:solidFill>
                  <a:srgbClr val="000000"/>
                </a:solidFill>
                <a:effectLst/>
                <a:cs typeface="Times New Roman" charset="0"/>
              </a:rPr>
              <a:t> </a:t>
            </a:r>
            <a:r>
              <a:rPr lang="en-US" dirty="0" err="1" smtClean="0">
                <a:solidFill>
                  <a:srgbClr val="000000"/>
                </a:solidFill>
                <a:effectLst/>
                <a:cs typeface="Times New Roman" charset="0"/>
              </a:rPr>
              <a:t>sejtvonalra</a:t>
            </a:r>
            <a:r>
              <a:rPr lang="en-US" dirty="0" smtClean="0">
                <a:solidFill>
                  <a:srgbClr val="000000"/>
                </a:solidFill>
                <a:effectLst/>
                <a:cs typeface="Times New Roman" charset="0"/>
              </a:rPr>
              <a:t> </a:t>
            </a:r>
            <a:r>
              <a:rPr lang="en-US" dirty="0" err="1" smtClean="0">
                <a:solidFill>
                  <a:srgbClr val="000000"/>
                </a:solidFill>
                <a:effectLst/>
                <a:cs typeface="Times New Roman" charset="0"/>
              </a:rPr>
              <a:t>jellemző</a:t>
            </a:r>
            <a:r>
              <a:rPr lang="en-US" dirty="0" smtClean="0">
                <a:solidFill>
                  <a:srgbClr val="000000"/>
                </a:solidFill>
                <a:effectLst/>
                <a:cs typeface="Times New Roman" charset="0"/>
              </a:rPr>
              <a:t> </a:t>
            </a:r>
            <a:r>
              <a:rPr lang="en-US" dirty="0" err="1" smtClean="0">
                <a:solidFill>
                  <a:srgbClr val="000000"/>
                </a:solidFill>
                <a:effectLst/>
                <a:cs typeface="Times New Roman" charset="0"/>
              </a:rPr>
              <a:t>progenitorokon</a:t>
            </a:r>
            <a:r>
              <a:rPr lang="en-US" dirty="0" smtClean="0">
                <a:solidFill>
                  <a:srgbClr val="000000"/>
                </a:solidFill>
                <a:effectLst/>
                <a:cs typeface="Times New Roman" charset="0"/>
              </a:rPr>
              <a:t> (</a:t>
            </a:r>
            <a:r>
              <a:rPr lang="en-US" dirty="0" err="1" smtClean="0">
                <a:solidFill>
                  <a:srgbClr val="000000"/>
                </a:solidFill>
                <a:effectLst/>
                <a:cs typeface="Times New Roman" charset="0"/>
              </a:rPr>
              <a:t>cTEP</a:t>
            </a:r>
            <a:r>
              <a:rPr lang="en-US" dirty="0" smtClean="0">
                <a:solidFill>
                  <a:srgbClr val="000000"/>
                </a:solidFill>
                <a:effectLst/>
                <a:cs typeface="Times New Roman" charset="0"/>
              </a:rPr>
              <a:t> </a:t>
            </a:r>
            <a:r>
              <a:rPr lang="en-US" dirty="0" err="1" smtClean="0">
                <a:solidFill>
                  <a:srgbClr val="000000"/>
                </a:solidFill>
                <a:effectLst/>
                <a:cs typeface="Times New Roman" charset="0"/>
              </a:rPr>
              <a:t>és</a:t>
            </a:r>
            <a:r>
              <a:rPr lang="en-US" dirty="0" smtClean="0">
                <a:solidFill>
                  <a:srgbClr val="000000"/>
                </a:solidFill>
                <a:effectLst/>
                <a:cs typeface="Times New Roman" charset="0"/>
              </a:rPr>
              <a:t> </a:t>
            </a:r>
            <a:r>
              <a:rPr lang="en-US" dirty="0" err="1" smtClean="0">
                <a:solidFill>
                  <a:srgbClr val="000000"/>
                </a:solidFill>
                <a:effectLst/>
                <a:cs typeface="Times New Roman" charset="0"/>
              </a:rPr>
              <a:t>mTEP</a:t>
            </a:r>
            <a:r>
              <a:rPr lang="en-US" dirty="0" smtClean="0">
                <a:solidFill>
                  <a:srgbClr val="000000"/>
                </a:solidFill>
                <a:effectLst/>
                <a:cs typeface="Times New Roman" charset="0"/>
              </a:rPr>
              <a:t>) </a:t>
            </a:r>
            <a:r>
              <a:rPr lang="en-US" dirty="0" err="1" smtClean="0">
                <a:solidFill>
                  <a:srgbClr val="000000"/>
                </a:solidFill>
                <a:effectLst/>
                <a:cs typeface="Times New Roman" charset="0"/>
              </a:rPr>
              <a:t>keresztül</a:t>
            </a:r>
            <a:r>
              <a:rPr lang="en-US" dirty="0" smtClean="0">
                <a:solidFill>
                  <a:srgbClr val="000000"/>
                </a:solidFill>
                <a:effectLst/>
                <a:cs typeface="Times New Roman" charset="0"/>
              </a:rPr>
              <a:t> </a:t>
            </a:r>
            <a:r>
              <a:rPr lang="en-US" dirty="0" err="1" smtClean="0">
                <a:solidFill>
                  <a:srgbClr val="000000"/>
                </a:solidFill>
                <a:effectLst/>
                <a:cs typeface="Times New Roman" charset="0"/>
              </a:rPr>
              <a:t>cTEC-ekké</a:t>
            </a:r>
            <a:r>
              <a:rPr lang="en-US" dirty="0" smtClean="0">
                <a:solidFill>
                  <a:srgbClr val="000000"/>
                </a:solidFill>
                <a:effectLst/>
                <a:cs typeface="Times New Roman" charset="0"/>
              </a:rPr>
              <a:t> </a:t>
            </a:r>
            <a:r>
              <a:rPr lang="en-US" dirty="0" err="1" smtClean="0">
                <a:solidFill>
                  <a:srgbClr val="000000"/>
                </a:solidFill>
                <a:effectLst/>
                <a:cs typeface="Times New Roman" charset="0"/>
              </a:rPr>
              <a:t>és</a:t>
            </a:r>
            <a:r>
              <a:rPr lang="en-US" dirty="0" smtClean="0">
                <a:solidFill>
                  <a:srgbClr val="000000"/>
                </a:solidFill>
                <a:effectLst/>
                <a:cs typeface="Times New Roman" charset="0"/>
              </a:rPr>
              <a:t> </a:t>
            </a:r>
            <a:r>
              <a:rPr lang="en-US" dirty="0" err="1" smtClean="0">
                <a:solidFill>
                  <a:srgbClr val="000000"/>
                </a:solidFill>
                <a:effectLst/>
                <a:cs typeface="Times New Roman" charset="0"/>
              </a:rPr>
              <a:t>mTEC-ekké</a:t>
            </a:r>
            <a:r>
              <a:rPr lang="en-US" dirty="0" smtClean="0">
                <a:solidFill>
                  <a:srgbClr val="000000"/>
                </a:solidFill>
                <a:effectLst/>
                <a:cs typeface="Times New Roman" charset="0"/>
              </a:rPr>
              <a:t>. </a:t>
            </a:r>
            <a:r>
              <a:rPr lang="en-US" dirty="0" err="1" smtClean="0">
                <a:solidFill>
                  <a:srgbClr val="000000"/>
                </a:solidFill>
                <a:effectLst/>
                <a:cs typeface="Times New Roman" charset="0"/>
              </a:rPr>
              <a:t>Az</a:t>
            </a:r>
            <a:r>
              <a:rPr lang="en-US" dirty="0" smtClean="0">
                <a:solidFill>
                  <a:srgbClr val="000000"/>
                </a:solidFill>
                <a:effectLst/>
                <a:cs typeface="Times New Roman" charset="0"/>
              </a:rPr>
              <a:t> </a:t>
            </a:r>
            <a:r>
              <a:rPr lang="en-US" dirty="0" err="1" smtClean="0">
                <a:solidFill>
                  <a:srgbClr val="000000"/>
                </a:solidFill>
                <a:effectLst/>
                <a:cs typeface="Times New Roman" charset="0"/>
              </a:rPr>
              <a:t>asszimetrikus</a:t>
            </a:r>
            <a:r>
              <a:rPr lang="en-US" dirty="0" smtClean="0">
                <a:solidFill>
                  <a:srgbClr val="000000"/>
                </a:solidFill>
                <a:effectLst/>
                <a:cs typeface="Times New Roman" charset="0"/>
              </a:rPr>
              <a:t> </a:t>
            </a:r>
            <a:r>
              <a:rPr lang="en-US" dirty="0" err="1" smtClean="0">
                <a:solidFill>
                  <a:srgbClr val="000000"/>
                </a:solidFill>
                <a:effectLst/>
                <a:cs typeface="Times New Roman" charset="0"/>
              </a:rPr>
              <a:t>modellben</a:t>
            </a:r>
            <a:r>
              <a:rPr lang="en-US" dirty="0" smtClean="0">
                <a:solidFill>
                  <a:srgbClr val="000000"/>
                </a:solidFill>
                <a:effectLst/>
                <a:cs typeface="Times New Roman" charset="0"/>
              </a:rPr>
              <a:t> </a:t>
            </a:r>
            <a:r>
              <a:rPr lang="en-US" dirty="0" err="1" smtClean="0">
                <a:solidFill>
                  <a:srgbClr val="000000"/>
                </a:solidFill>
                <a:effectLst/>
                <a:cs typeface="Times New Roman" charset="0"/>
              </a:rPr>
              <a:t>szereplő</a:t>
            </a:r>
            <a:r>
              <a:rPr lang="en-US" dirty="0" smtClean="0">
                <a:solidFill>
                  <a:srgbClr val="000000"/>
                </a:solidFill>
                <a:effectLst/>
                <a:cs typeface="Times New Roman" charset="0"/>
              </a:rPr>
              <a:t> </a:t>
            </a:r>
            <a:r>
              <a:rPr lang="en-US" dirty="0" err="1" smtClean="0">
                <a:solidFill>
                  <a:srgbClr val="000000"/>
                </a:solidFill>
                <a:effectLst/>
                <a:cs typeface="Times New Roman" charset="0"/>
              </a:rPr>
              <a:t>tTEP</a:t>
            </a:r>
            <a:r>
              <a:rPr lang="en-US" dirty="0" smtClean="0">
                <a:solidFill>
                  <a:srgbClr val="000000"/>
                </a:solidFill>
                <a:effectLst/>
                <a:cs typeface="Times New Roman" charset="0"/>
              </a:rPr>
              <a:t> </a:t>
            </a:r>
            <a:r>
              <a:rPr lang="en-US" dirty="0" err="1" smtClean="0">
                <a:solidFill>
                  <a:srgbClr val="000000"/>
                </a:solidFill>
                <a:effectLst/>
                <a:cs typeface="Times New Roman" charset="0"/>
              </a:rPr>
              <a:t>fenotípusa</a:t>
            </a:r>
            <a:r>
              <a:rPr lang="en-US" dirty="0" smtClean="0">
                <a:solidFill>
                  <a:srgbClr val="000000"/>
                </a:solidFill>
                <a:effectLst/>
                <a:cs typeface="Times New Roman" charset="0"/>
              </a:rPr>
              <a:t> </a:t>
            </a:r>
            <a:r>
              <a:rPr lang="en-US" dirty="0" err="1" smtClean="0">
                <a:solidFill>
                  <a:srgbClr val="000000"/>
                </a:solidFill>
                <a:effectLst/>
                <a:cs typeface="Times New Roman" charset="0"/>
              </a:rPr>
              <a:t>sokkal</a:t>
            </a:r>
            <a:r>
              <a:rPr lang="en-US" dirty="0" smtClean="0">
                <a:solidFill>
                  <a:srgbClr val="000000"/>
                </a:solidFill>
                <a:effectLst/>
                <a:cs typeface="Times New Roman" charset="0"/>
              </a:rPr>
              <a:t> </a:t>
            </a:r>
            <a:r>
              <a:rPr lang="en-US" dirty="0" err="1" smtClean="0">
                <a:solidFill>
                  <a:srgbClr val="000000"/>
                </a:solidFill>
                <a:effectLst/>
                <a:cs typeface="Times New Roman" charset="0"/>
              </a:rPr>
              <a:t>közelebb</a:t>
            </a:r>
            <a:r>
              <a:rPr lang="en-US" dirty="0" smtClean="0">
                <a:solidFill>
                  <a:srgbClr val="000000"/>
                </a:solidFill>
                <a:effectLst/>
                <a:cs typeface="Times New Roman" charset="0"/>
              </a:rPr>
              <a:t> </a:t>
            </a:r>
            <a:r>
              <a:rPr lang="en-US" dirty="0" err="1" smtClean="0">
                <a:solidFill>
                  <a:srgbClr val="000000"/>
                </a:solidFill>
                <a:effectLst/>
                <a:cs typeface="Times New Roman" charset="0"/>
              </a:rPr>
              <a:t>áll</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cTEP</a:t>
            </a:r>
            <a:r>
              <a:rPr lang="en-US" dirty="0" smtClean="0">
                <a:solidFill>
                  <a:srgbClr val="000000"/>
                </a:solidFill>
                <a:effectLst/>
                <a:cs typeface="Times New Roman" charset="0"/>
              </a:rPr>
              <a:t> </a:t>
            </a:r>
            <a:r>
              <a:rPr lang="en-US" dirty="0" err="1" smtClean="0">
                <a:solidFill>
                  <a:srgbClr val="000000"/>
                </a:solidFill>
                <a:effectLst/>
                <a:cs typeface="Times New Roman" charset="0"/>
              </a:rPr>
              <a:t>fenotípusához</a:t>
            </a:r>
            <a:r>
              <a:rPr lang="en-US" dirty="0" smtClean="0">
                <a:solidFill>
                  <a:srgbClr val="000000"/>
                </a:solidFill>
                <a:effectLst/>
                <a:cs typeface="Times New Roman" charset="0"/>
              </a:rPr>
              <a:t>, </a:t>
            </a:r>
            <a:r>
              <a:rPr lang="en-US" dirty="0" err="1" smtClean="0">
                <a:solidFill>
                  <a:srgbClr val="000000"/>
                </a:solidFill>
                <a:effectLst/>
                <a:cs typeface="Times New Roman" charset="0"/>
              </a:rPr>
              <a:t>azonban</a:t>
            </a:r>
            <a:r>
              <a:rPr lang="en-US" dirty="0" smtClean="0">
                <a:solidFill>
                  <a:srgbClr val="000000"/>
                </a:solidFill>
                <a:effectLst/>
                <a:cs typeface="Times New Roman" charset="0"/>
              </a:rPr>
              <a:t> </a:t>
            </a:r>
            <a:r>
              <a:rPr lang="en-US" dirty="0" err="1" smtClean="0">
                <a:solidFill>
                  <a:srgbClr val="000000"/>
                </a:solidFill>
                <a:effectLst/>
                <a:cs typeface="Times New Roman" charset="0"/>
              </a:rPr>
              <a:t>bipotenciájukat</a:t>
            </a:r>
            <a:r>
              <a:rPr lang="en-US" dirty="0" smtClean="0">
                <a:solidFill>
                  <a:srgbClr val="000000"/>
                </a:solidFill>
                <a:effectLst/>
                <a:cs typeface="Times New Roman" charset="0"/>
              </a:rPr>
              <a:t> </a:t>
            </a:r>
            <a:r>
              <a:rPr lang="en-US" dirty="0" err="1" smtClean="0">
                <a:solidFill>
                  <a:srgbClr val="000000"/>
                </a:solidFill>
                <a:effectLst/>
                <a:cs typeface="Times New Roman" charset="0"/>
              </a:rPr>
              <a:t>elveszítve</a:t>
            </a:r>
            <a:r>
              <a:rPr lang="en-US" dirty="0" smtClean="0">
                <a:solidFill>
                  <a:srgbClr val="000000"/>
                </a:solidFill>
                <a:effectLst/>
                <a:cs typeface="Times New Roman" charset="0"/>
              </a:rPr>
              <a:t>, </a:t>
            </a:r>
            <a:r>
              <a:rPr lang="en-US" dirty="0" err="1" smtClean="0">
                <a:solidFill>
                  <a:srgbClr val="000000"/>
                </a:solidFill>
                <a:effectLst/>
                <a:cs typeface="Times New Roman" charset="0"/>
              </a:rPr>
              <a:t>ezekből</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progenitorokból</a:t>
            </a:r>
            <a:r>
              <a:rPr lang="en-US" dirty="0" smtClean="0">
                <a:solidFill>
                  <a:srgbClr val="000000"/>
                </a:solidFill>
                <a:effectLst/>
                <a:cs typeface="Times New Roman" charset="0"/>
              </a:rPr>
              <a:t> </a:t>
            </a:r>
            <a:r>
              <a:rPr lang="en-US" dirty="0" err="1" smtClean="0">
                <a:solidFill>
                  <a:srgbClr val="000000"/>
                </a:solidFill>
                <a:effectLst/>
                <a:cs typeface="Times New Roman" charset="0"/>
              </a:rPr>
              <a:t>csak</a:t>
            </a:r>
            <a:r>
              <a:rPr lang="en-US" dirty="0" smtClean="0">
                <a:solidFill>
                  <a:srgbClr val="000000"/>
                </a:solidFill>
                <a:effectLst/>
                <a:cs typeface="Times New Roman" charset="0"/>
              </a:rPr>
              <a:t> </a:t>
            </a:r>
            <a:r>
              <a:rPr lang="en-US" dirty="0" err="1" smtClean="0">
                <a:solidFill>
                  <a:srgbClr val="000000"/>
                </a:solidFill>
                <a:effectLst/>
                <a:cs typeface="Times New Roman" charset="0"/>
              </a:rPr>
              <a:t>mTEC-ek</a:t>
            </a:r>
            <a:r>
              <a:rPr lang="en-US" dirty="0" smtClean="0">
                <a:solidFill>
                  <a:srgbClr val="000000"/>
                </a:solidFill>
                <a:effectLst/>
                <a:cs typeface="Times New Roman" charset="0"/>
              </a:rPr>
              <a:t> </a:t>
            </a:r>
            <a:r>
              <a:rPr lang="en-US" dirty="0" err="1" smtClean="0">
                <a:solidFill>
                  <a:srgbClr val="000000"/>
                </a:solidFill>
                <a:effectLst/>
                <a:cs typeface="Times New Roman" charset="0"/>
              </a:rPr>
              <a:t>képződhetnek</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cTEC-ek</a:t>
            </a:r>
            <a:r>
              <a:rPr lang="en-US" dirty="0" smtClean="0">
                <a:solidFill>
                  <a:srgbClr val="000000"/>
                </a:solidFill>
                <a:effectLst/>
                <a:cs typeface="Times New Roman" charset="0"/>
              </a:rPr>
              <a:t> </a:t>
            </a:r>
            <a:r>
              <a:rPr lang="en-US" dirty="0" err="1" smtClean="0">
                <a:solidFill>
                  <a:srgbClr val="000000"/>
                </a:solidFill>
                <a:effectLst/>
                <a:cs typeface="Times New Roman" charset="0"/>
              </a:rPr>
              <a:t>kialakulása</a:t>
            </a:r>
            <a:r>
              <a:rPr lang="en-US" dirty="0" smtClean="0">
                <a:solidFill>
                  <a:srgbClr val="000000"/>
                </a:solidFill>
                <a:effectLst/>
                <a:cs typeface="Times New Roman" charset="0"/>
              </a:rPr>
              <a:t> </a:t>
            </a:r>
            <a:r>
              <a:rPr lang="en-US" dirty="0" err="1" smtClean="0">
                <a:solidFill>
                  <a:srgbClr val="000000"/>
                </a:solidFill>
                <a:effectLst/>
                <a:cs typeface="Times New Roman" charset="0"/>
              </a:rPr>
              <a:t>ez</a:t>
            </a:r>
            <a:r>
              <a:rPr lang="en-US" dirty="0" smtClean="0">
                <a:solidFill>
                  <a:srgbClr val="000000"/>
                </a:solidFill>
                <a:effectLst/>
                <a:cs typeface="Times New Roman" charset="0"/>
              </a:rPr>
              <a:t> </a:t>
            </a:r>
            <a:r>
              <a:rPr lang="en-US" dirty="0" err="1" smtClean="0">
                <a:solidFill>
                  <a:srgbClr val="000000"/>
                </a:solidFill>
                <a:effectLst/>
                <a:cs typeface="Times New Roman" charset="0"/>
              </a:rPr>
              <a:t>esetben</a:t>
            </a:r>
            <a:r>
              <a:rPr lang="en-US" dirty="0" smtClean="0">
                <a:solidFill>
                  <a:srgbClr val="000000"/>
                </a:solidFill>
                <a:effectLst/>
                <a:cs typeface="Times New Roman" charset="0"/>
              </a:rPr>
              <a:t> </a:t>
            </a:r>
            <a:r>
              <a:rPr lang="en-US" dirty="0" err="1" smtClean="0">
                <a:solidFill>
                  <a:srgbClr val="000000"/>
                </a:solidFill>
                <a:effectLst/>
                <a:cs typeface="Times New Roman" charset="0"/>
              </a:rPr>
              <a:t>valamilyen</a:t>
            </a:r>
            <a:r>
              <a:rPr lang="en-US" dirty="0" smtClean="0">
                <a:solidFill>
                  <a:srgbClr val="000000"/>
                </a:solidFill>
                <a:effectLst/>
                <a:cs typeface="Times New Roman" charset="0"/>
              </a:rPr>
              <a:t> </a:t>
            </a:r>
            <a:r>
              <a:rPr lang="en-US" dirty="0" err="1" smtClean="0">
                <a:solidFill>
                  <a:srgbClr val="000000"/>
                </a:solidFill>
                <a:effectLst/>
                <a:cs typeface="Times New Roman" charset="0"/>
              </a:rPr>
              <a:t>deformitás</a:t>
            </a:r>
            <a:r>
              <a:rPr lang="en-US" dirty="0" smtClean="0">
                <a:solidFill>
                  <a:srgbClr val="000000"/>
                </a:solidFill>
                <a:effectLst/>
                <a:cs typeface="Times New Roman" charset="0"/>
              </a:rPr>
              <a:t> </a:t>
            </a:r>
            <a:r>
              <a:rPr lang="en-US" dirty="0" err="1" smtClean="0">
                <a:solidFill>
                  <a:srgbClr val="000000"/>
                </a:solidFill>
                <a:effectLst/>
                <a:cs typeface="Times New Roman" charset="0"/>
              </a:rPr>
              <a:t>eredménye</a:t>
            </a:r>
            <a:r>
              <a:rPr lang="en-US" dirty="0" smtClean="0">
                <a:solidFill>
                  <a:srgbClr val="000000"/>
                </a:solidFill>
                <a:effectLst/>
                <a:cs typeface="Times New Roman" charset="0"/>
              </a:rPr>
              <a:t> </a:t>
            </a:r>
            <a:r>
              <a:rPr lang="en-US" dirty="0" err="1" smtClean="0">
                <a:solidFill>
                  <a:srgbClr val="000000"/>
                </a:solidFill>
                <a:effectLst/>
                <a:cs typeface="Times New Roman" charset="0"/>
              </a:rPr>
              <a:t>lehet</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szimmetrikus</a:t>
            </a:r>
            <a:r>
              <a:rPr lang="en-US" dirty="0" smtClean="0">
                <a:solidFill>
                  <a:srgbClr val="000000"/>
                </a:solidFill>
                <a:effectLst/>
                <a:cs typeface="Times New Roman" charset="0"/>
              </a:rPr>
              <a:t> </a:t>
            </a:r>
            <a:r>
              <a:rPr lang="en-US" dirty="0" err="1" smtClean="0">
                <a:solidFill>
                  <a:srgbClr val="000000"/>
                </a:solidFill>
                <a:effectLst/>
                <a:cs typeface="Times New Roman" charset="0"/>
              </a:rPr>
              <a:t>modellben</a:t>
            </a:r>
            <a:r>
              <a:rPr lang="en-US" dirty="0" smtClean="0">
                <a:solidFill>
                  <a:srgbClr val="000000"/>
                </a:solidFill>
                <a:effectLst/>
                <a:cs typeface="Times New Roman" charset="0"/>
              </a:rPr>
              <a:t> </a:t>
            </a:r>
            <a:r>
              <a:rPr lang="en-US" dirty="0" err="1" smtClean="0">
                <a:solidFill>
                  <a:srgbClr val="000000"/>
                </a:solidFill>
                <a:effectLst/>
                <a:cs typeface="Times New Roman" charset="0"/>
              </a:rPr>
              <a:t>szereplő</a:t>
            </a:r>
            <a:r>
              <a:rPr lang="en-US" dirty="0" smtClean="0">
                <a:solidFill>
                  <a:srgbClr val="000000"/>
                </a:solidFill>
                <a:effectLst/>
                <a:cs typeface="Times New Roman" charset="0"/>
              </a:rPr>
              <a:t> </a:t>
            </a:r>
            <a:r>
              <a:rPr lang="en-US" dirty="0" err="1" smtClean="0">
                <a:solidFill>
                  <a:srgbClr val="000000"/>
                </a:solidFill>
                <a:effectLst/>
                <a:cs typeface="Times New Roman" charset="0"/>
              </a:rPr>
              <a:t>tTEP</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kérgi</a:t>
            </a:r>
            <a:r>
              <a:rPr lang="en-US" dirty="0" smtClean="0">
                <a:solidFill>
                  <a:srgbClr val="000000"/>
                </a:solidFill>
                <a:effectLst/>
                <a:cs typeface="Times New Roman" charset="0"/>
              </a:rPr>
              <a:t> </a:t>
            </a:r>
            <a:r>
              <a:rPr lang="en-US" dirty="0" err="1" smtClean="0">
                <a:solidFill>
                  <a:srgbClr val="000000"/>
                </a:solidFill>
                <a:effectLst/>
                <a:cs typeface="Times New Roman" charset="0"/>
              </a:rPr>
              <a:t>és</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velő</a:t>
            </a:r>
            <a:r>
              <a:rPr lang="en-US" dirty="0" smtClean="0">
                <a:solidFill>
                  <a:srgbClr val="000000"/>
                </a:solidFill>
                <a:effectLst/>
                <a:cs typeface="Times New Roman" charset="0"/>
              </a:rPr>
              <a:t> </a:t>
            </a:r>
            <a:r>
              <a:rPr lang="en-US" dirty="0" err="1" smtClean="0">
                <a:solidFill>
                  <a:srgbClr val="000000"/>
                </a:solidFill>
                <a:effectLst/>
                <a:cs typeface="Times New Roman" charset="0"/>
              </a:rPr>
              <a:t>hámsejtek</a:t>
            </a:r>
            <a:r>
              <a:rPr lang="en-US" dirty="0" smtClean="0">
                <a:solidFill>
                  <a:srgbClr val="000000"/>
                </a:solidFill>
                <a:effectLst/>
                <a:cs typeface="Times New Roman" charset="0"/>
              </a:rPr>
              <a:t> </a:t>
            </a:r>
            <a:r>
              <a:rPr lang="en-US" dirty="0" err="1" smtClean="0">
                <a:solidFill>
                  <a:srgbClr val="000000"/>
                </a:solidFill>
                <a:effectLst/>
                <a:cs typeface="Times New Roman" charset="0"/>
              </a:rPr>
              <a:t>sejtvonalára</a:t>
            </a:r>
            <a:r>
              <a:rPr lang="en-US" dirty="0" smtClean="0">
                <a:solidFill>
                  <a:srgbClr val="000000"/>
                </a:solidFill>
                <a:effectLst/>
                <a:cs typeface="Times New Roman" charset="0"/>
              </a:rPr>
              <a:t> </a:t>
            </a:r>
            <a:r>
              <a:rPr lang="en-US" dirty="0" err="1" smtClean="0">
                <a:solidFill>
                  <a:srgbClr val="000000"/>
                </a:solidFill>
                <a:effectLst/>
                <a:cs typeface="Times New Roman" charset="0"/>
              </a:rPr>
              <a:t>jellemző</a:t>
            </a:r>
            <a:r>
              <a:rPr lang="en-US" dirty="0" smtClean="0">
                <a:solidFill>
                  <a:srgbClr val="000000"/>
                </a:solidFill>
                <a:effectLst/>
                <a:cs typeface="Times New Roman" charset="0"/>
              </a:rPr>
              <a:t> </a:t>
            </a:r>
            <a:r>
              <a:rPr lang="en-US" dirty="0" err="1" smtClean="0">
                <a:solidFill>
                  <a:srgbClr val="000000"/>
                </a:solidFill>
                <a:effectLst/>
                <a:cs typeface="Times New Roman" charset="0"/>
              </a:rPr>
              <a:t>molekulákat</a:t>
            </a:r>
            <a:r>
              <a:rPr lang="en-US" dirty="0" smtClean="0">
                <a:solidFill>
                  <a:srgbClr val="000000"/>
                </a:solidFill>
                <a:effectLst/>
                <a:cs typeface="Times New Roman" charset="0"/>
              </a:rPr>
              <a:t> </a:t>
            </a:r>
            <a:r>
              <a:rPr lang="en-US" dirty="0" err="1" smtClean="0">
                <a:solidFill>
                  <a:srgbClr val="000000"/>
                </a:solidFill>
                <a:effectLst/>
                <a:cs typeface="Times New Roman" charset="0"/>
              </a:rPr>
              <a:t>expresszálják</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fejlődés</a:t>
            </a:r>
            <a:r>
              <a:rPr lang="en-US" dirty="0" smtClean="0">
                <a:solidFill>
                  <a:srgbClr val="000000"/>
                </a:solidFill>
                <a:effectLst/>
                <a:cs typeface="Times New Roman" charset="0"/>
              </a:rPr>
              <a:t> </a:t>
            </a:r>
            <a:r>
              <a:rPr lang="en-US" dirty="0" err="1" smtClean="0">
                <a:solidFill>
                  <a:srgbClr val="000000"/>
                </a:solidFill>
                <a:effectLst/>
                <a:cs typeface="Times New Roman" charset="0"/>
              </a:rPr>
              <a:t>további</a:t>
            </a:r>
            <a:r>
              <a:rPr lang="en-US" dirty="0" smtClean="0">
                <a:solidFill>
                  <a:srgbClr val="000000"/>
                </a:solidFill>
                <a:effectLst/>
                <a:cs typeface="Times New Roman" charset="0"/>
              </a:rPr>
              <a:t> </a:t>
            </a:r>
            <a:r>
              <a:rPr lang="en-US" dirty="0" err="1" smtClean="0">
                <a:solidFill>
                  <a:srgbClr val="000000"/>
                </a:solidFill>
                <a:effectLst/>
                <a:cs typeface="Times New Roman" charset="0"/>
              </a:rPr>
              <a:t>lépései</a:t>
            </a:r>
            <a:r>
              <a:rPr lang="en-US" dirty="0" smtClean="0">
                <a:solidFill>
                  <a:srgbClr val="000000"/>
                </a:solidFill>
                <a:effectLst/>
                <a:cs typeface="Times New Roman" charset="0"/>
              </a:rPr>
              <a:t> </a:t>
            </a:r>
            <a:r>
              <a:rPr lang="en-US" dirty="0" err="1" smtClean="0">
                <a:solidFill>
                  <a:srgbClr val="000000"/>
                </a:solidFill>
                <a:effectLst/>
                <a:cs typeface="Times New Roman" charset="0"/>
              </a:rPr>
              <a:t>megegyeznek</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szinkron</a:t>
            </a:r>
            <a:r>
              <a:rPr lang="en-US" dirty="0" smtClean="0">
                <a:solidFill>
                  <a:srgbClr val="000000"/>
                </a:solidFill>
                <a:effectLst/>
                <a:cs typeface="Times New Roman" charset="0"/>
              </a:rPr>
              <a:t> </a:t>
            </a:r>
            <a:r>
              <a:rPr lang="en-US" dirty="0" err="1" smtClean="0">
                <a:solidFill>
                  <a:srgbClr val="000000"/>
                </a:solidFill>
                <a:effectLst/>
                <a:cs typeface="Times New Roman" charset="0"/>
              </a:rPr>
              <a:t>elméletben</a:t>
            </a:r>
            <a:r>
              <a:rPr lang="en-US" dirty="0" smtClean="0">
                <a:solidFill>
                  <a:srgbClr val="000000"/>
                </a:solidFill>
                <a:effectLst/>
                <a:cs typeface="Times New Roman" charset="0"/>
              </a:rPr>
              <a:t> </a:t>
            </a:r>
            <a:r>
              <a:rPr lang="en-US" dirty="0" err="1" smtClean="0">
                <a:solidFill>
                  <a:srgbClr val="000000"/>
                </a:solidFill>
                <a:effectLst/>
                <a:cs typeface="Times New Roman" charset="0"/>
              </a:rPr>
              <a:t>leírtakkal</a:t>
            </a:r>
            <a:r>
              <a:rPr lang="en-US" dirty="0" smtClean="0">
                <a:solidFill>
                  <a:srgbClr val="000000"/>
                </a:solidFill>
                <a:effectLst/>
                <a:cs typeface="Times New Roman" charset="0"/>
              </a:rPr>
              <a:t>, </a:t>
            </a:r>
            <a:r>
              <a:rPr lang="en-US" dirty="0" err="1" smtClean="0">
                <a:solidFill>
                  <a:srgbClr val="000000"/>
                </a:solidFill>
                <a:effectLst/>
                <a:cs typeface="Times New Roman" charset="0"/>
              </a:rPr>
              <a:t>vagyis</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cTEP-ból</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cTEC-ek</a:t>
            </a:r>
            <a:r>
              <a:rPr lang="en-US" dirty="0" smtClean="0">
                <a:solidFill>
                  <a:srgbClr val="000000"/>
                </a:solidFill>
                <a:effectLst/>
                <a:cs typeface="Times New Roman" charset="0"/>
              </a:rPr>
              <a:t>, </a:t>
            </a:r>
            <a:r>
              <a:rPr lang="en-US" dirty="0" err="1" smtClean="0">
                <a:solidFill>
                  <a:srgbClr val="000000"/>
                </a:solidFill>
                <a:effectLst/>
                <a:cs typeface="Times New Roman" charset="0"/>
              </a:rPr>
              <a:t>míg</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mTEP-ból</a:t>
            </a:r>
            <a:r>
              <a:rPr lang="en-US" dirty="0" smtClean="0">
                <a:solidFill>
                  <a:srgbClr val="000000"/>
                </a:solidFill>
                <a:effectLst/>
                <a:cs typeface="Times New Roman" charset="0"/>
              </a:rPr>
              <a:t> a </a:t>
            </a:r>
            <a:r>
              <a:rPr lang="en-US" dirty="0" err="1" smtClean="0">
                <a:solidFill>
                  <a:srgbClr val="000000"/>
                </a:solidFill>
                <a:effectLst/>
                <a:cs typeface="Times New Roman" charset="0"/>
              </a:rPr>
              <a:t>mTEC-ek</a:t>
            </a:r>
            <a:r>
              <a:rPr lang="en-US" dirty="0" smtClean="0">
                <a:solidFill>
                  <a:srgbClr val="000000"/>
                </a:solidFill>
                <a:effectLst/>
                <a:cs typeface="Times New Roman" charset="0"/>
              </a:rPr>
              <a:t> </a:t>
            </a:r>
            <a:r>
              <a:rPr lang="en-US" dirty="0" err="1" smtClean="0">
                <a:solidFill>
                  <a:srgbClr val="000000"/>
                </a:solidFill>
                <a:effectLst/>
                <a:cs typeface="Times New Roman" charset="0"/>
              </a:rPr>
              <a:t>alakulnak</a:t>
            </a:r>
            <a:r>
              <a:rPr lang="en-US" dirty="0" smtClean="0">
                <a:solidFill>
                  <a:srgbClr val="000000"/>
                </a:solidFill>
                <a:effectLst/>
                <a:cs typeface="Times New Roman" charset="0"/>
              </a:rPr>
              <a:t> </a:t>
            </a:r>
            <a:r>
              <a:rPr lang="en-US" dirty="0" err="1" smtClean="0">
                <a:solidFill>
                  <a:srgbClr val="000000"/>
                </a:solidFill>
                <a:effectLst/>
                <a:cs typeface="Times New Roman" charset="0"/>
              </a:rPr>
              <a:t>ki</a:t>
            </a:r>
            <a:r>
              <a:rPr lang="en-US" dirty="0" smtClean="0">
                <a:solidFill>
                  <a:srgbClr val="000000"/>
                </a:solidFill>
                <a:effectLst/>
                <a:cs typeface="Times New Roman" charset="0"/>
              </a:rPr>
              <a:t>. </a:t>
            </a:r>
            <a:r>
              <a:rPr lang="en-US" i="1" dirty="0" smtClean="0">
                <a:solidFill>
                  <a:srgbClr val="000000"/>
                </a:solidFill>
                <a:effectLst/>
                <a:cs typeface="Times New Roman" charset="0"/>
              </a:rPr>
              <a:t>Alves </a:t>
            </a:r>
            <a:r>
              <a:rPr lang="en-US" i="1" dirty="0" err="1" smtClean="0">
                <a:solidFill>
                  <a:srgbClr val="000000"/>
                </a:solidFill>
                <a:effectLst/>
                <a:cs typeface="Times New Roman" charset="0"/>
              </a:rPr>
              <a:t>és</a:t>
            </a:r>
            <a:r>
              <a:rPr lang="en-US" i="1" dirty="0" smtClean="0">
                <a:solidFill>
                  <a:srgbClr val="000000"/>
                </a:solidFill>
                <a:effectLst/>
                <a:cs typeface="Times New Roman" charset="0"/>
              </a:rPr>
              <a:t> </a:t>
            </a:r>
            <a:r>
              <a:rPr lang="en-US" i="1" dirty="0" err="1" smtClean="0">
                <a:solidFill>
                  <a:srgbClr val="000000"/>
                </a:solidFill>
                <a:effectLst/>
                <a:cs typeface="Times New Roman" charset="0"/>
              </a:rPr>
              <a:t>mtsai</a:t>
            </a:r>
            <a:r>
              <a:rPr lang="en-US" i="1" dirty="0" smtClean="0">
                <a:solidFill>
                  <a:srgbClr val="000000"/>
                </a:solidFill>
                <a:effectLst/>
                <a:cs typeface="Times New Roman" charset="0"/>
              </a:rPr>
              <a:t> 2014 </a:t>
            </a:r>
            <a:r>
              <a:rPr lang="en-US" i="1" dirty="0" err="1" smtClean="0">
                <a:solidFill>
                  <a:srgbClr val="000000"/>
                </a:solidFill>
                <a:effectLst/>
                <a:cs typeface="Times New Roman" charset="0"/>
              </a:rPr>
              <a:t>nyomán</a:t>
            </a:r>
            <a:r>
              <a:rPr lang="en-US" i="1" dirty="0" smtClean="0">
                <a:solidFill>
                  <a:srgbClr val="000000"/>
                </a:solidFill>
                <a:effectLst/>
                <a:cs typeface="Times New Roman" charset="0"/>
              </a:rPr>
              <a:t>.</a:t>
            </a:r>
            <a:endParaRPr lang="en-US" dirty="0">
              <a:effectLst/>
            </a:endParaRPr>
          </a:p>
        </p:txBody>
      </p:sp>
    </p:spTree>
    <p:extLst>
      <p:ext uri="{BB962C8B-B14F-4D97-AF65-F5344CB8AC3E}">
        <p14:creationId xmlns:p14="http://schemas.microsoft.com/office/powerpoint/2010/main" val="12763538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0"/>
            <a:ext cx="5181600" cy="3691255"/>
          </a:xfrm>
          <a:prstGeom prst="rect">
            <a:avLst/>
          </a:prstGeom>
          <a:noFill/>
          <a:ln>
            <a:noFill/>
          </a:ln>
        </p:spPr>
      </p:pic>
      <p:sp>
        <p:nvSpPr>
          <p:cNvPr id="3" name="Rectangle 2"/>
          <p:cNvSpPr/>
          <p:nvPr/>
        </p:nvSpPr>
        <p:spPr>
          <a:xfrm>
            <a:off x="770965" y="3646963"/>
            <a:ext cx="11026587" cy="3139321"/>
          </a:xfrm>
          <a:prstGeom prst="rect">
            <a:avLst/>
          </a:prstGeom>
        </p:spPr>
        <p:txBody>
          <a:bodyPr wrap="square">
            <a:spAutoFit/>
          </a:bodyPr>
          <a:lstStyle/>
          <a:p>
            <a:pPr algn="just"/>
            <a:r>
              <a:rPr lang="en-US" i="1" dirty="0" smtClean="0">
                <a:solidFill>
                  <a:srgbClr val="000000"/>
                </a:solidFill>
                <a:effectLst/>
                <a:latin typeface="Times New Roman" charset="0"/>
                <a:ea typeface="ＭＳ 明朝" charset="-128"/>
                <a:cs typeface="Times New Roman" charset="0"/>
              </a:rPr>
              <a:t>Thymus </a:t>
            </a:r>
            <a:r>
              <a:rPr lang="en-US" i="1" dirty="0" err="1" smtClean="0">
                <a:solidFill>
                  <a:srgbClr val="000000"/>
                </a:solidFill>
                <a:effectLst/>
                <a:latin typeface="Times New Roman" charset="0"/>
                <a:ea typeface="ＭＳ 明朝" charset="-128"/>
                <a:cs typeface="Times New Roman" charset="0"/>
              </a:rPr>
              <a:t>hámsejtek</a:t>
            </a:r>
            <a:r>
              <a:rPr lang="en-US" i="1" dirty="0" smtClean="0">
                <a:solidFill>
                  <a:srgbClr val="000000"/>
                </a:solidFill>
                <a:effectLst/>
                <a:latin typeface="Times New Roman" charset="0"/>
                <a:ea typeface="ＭＳ 明朝" charset="-128"/>
                <a:cs typeface="Times New Roman" charset="0"/>
              </a:rPr>
              <a:t> </a:t>
            </a:r>
            <a:r>
              <a:rPr lang="en-US" i="1" dirty="0" err="1" smtClean="0">
                <a:solidFill>
                  <a:srgbClr val="000000"/>
                </a:solidFill>
                <a:effectLst/>
                <a:latin typeface="Times New Roman" charset="0"/>
                <a:ea typeface="ＭＳ 明朝" charset="-128"/>
                <a:cs typeface="Times New Roman" charset="0"/>
              </a:rPr>
              <a:t>fejlődési</a:t>
            </a:r>
            <a:r>
              <a:rPr lang="en-US" i="1" dirty="0" smtClean="0">
                <a:solidFill>
                  <a:srgbClr val="000000"/>
                </a:solidFill>
                <a:effectLst/>
                <a:latin typeface="Times New Roman" charset="0"/>
                <a:ea typeface="ＭＳ 明朝" charset="-128"/>
                <a:cs typeface="Times New Roman" charset="0"/>
              </a:rPr>
              <a:t> </a:t>
            </a:r>
            <a:r>
              <a:rPr lang="en-US" i="1" dirty="0" err="1" smtClean="0">
                <a:solidFill>
                  <a:srgbClr val="000000"/>
                </a:solidFill>
                <a:effectLst/>
                <a:latin typeface="Times New Roman" charset="0"/>
                <a:ea typeface="ＭＳ 明朝" charset="-128"/>
                <a:cs typeface="Times New Roman" charset="0"/>
              </a:rPr>
              <a:t>útvonalai</a:t>
            </a:r>
            <a:r>
              <a:rPr lang="en-US" i="1" dirty="0" smtClean="0">
                <a:solidFill>
                  <a:srgbClr val="000000"/>
                </a:solidFill>
                <a:effectLst/>
                <a:latin typeface="Times New Roman" charset="0"/>
                <a:ea typeface="ＭＳ 明朝" charset="-128"/>
                <a:cs typeface="Times New Roman" charset="0"/>
              </a:rPr>
              <a:t> II. </a:t>
            </a:r>
            <a:r>
              <a:rPr lang="en-US" dirty="0" smtClean="0">
                <a:solidFill>
                  <a:srgbClr val="000000"/>
                </a:solidFill>
                <a:effectLst/>
                <a:latin typeface="Times New Roman" charset="0"/>
                <a:ea typeface="ＭＳ 明朝" charset="-128"/>
                <a:cs typeface="Times New Roman" charset="0"/>
              </a:rPr>
              <a:t>A </a:t>
            </a:r>
            <a:r>
              <a:rPr lang="en-US" dirty="0" err="1" smtClean="0">
                <a:solidFill>
                  <a:srgbClr val="000000"/>
                </a:solidFill>
                <a:effectLst/>
                <a:latin typeface="Times New Roman" charset="0"/>
                <a:ea typeface="ＭＳ 明朝" charset="-128"/>
                <a:cs typeface="Times New Roman" charset="0"/>
              </a:rPr>
              <a:t>cTEC-ek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 </a:t>
            </a:r>
            <a:r>
              <a:rPr lang="en-US" dirty="0" err="1" smtClean="0">
                <a:solidFill>
                  <a:srgbClr val="000000"/>
                </a:solidFill>
                <a:effectLst/>
                <a:latin typeface="Times New Roman" charset="0"/>
                <a:ea typeface="ＭＳ 明朝" charset="-128"/>
                <a:cs typeface="Times New Roman" charset="0"/>
              </a:rPr>
              <a:t>mTEC-ek</a:t>
            </a:r>
            <a:r>
              <a:rPr lang="en-US" dirty="0" smtClean="0">
                <a:solidFill>
                  <a:srgbClr val="000000"/>
                </a:solidFill>
                <a:effectLst/>
                <a:latin typeface="Times New Roman" charset="0"/>
                <a:ea typeface="ＭＳ 明朝" charset="-128"/>
                <a:cs typeface="Times New Roman" charset="0"/>
              </a:rPr>
              <a:t> is a </a:t>
            </a:r>
            <a:r>
              <a:rPr lang="en-US" dirty="0" err="1" smtClean="0">
                <a:solidFill>
                  <a:srgbClr val="000000"/>
                </a:solidFill>
                <a:effectLst/>
                <a:latin typeface="Times New Roman" charset="0"/>
                <a:ea typeface="ＭＳ 明朝" charset="-128"/>
                <a:cs typeface="Times New Roman" charset="0"/>
              </a:rPr>
              <a:t>közös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bipotens</a:t>
            </a:r>
            <a:r>
              <a:rPr lang="en-US" dirty="0" smtClean="0">
                <a:solidFill>
                  <a:srgbClr val="000000"/>
                </a:solidFill>
                <a:effectLst/>
                <a:latin typeface="Times New Roman" charset="0"/>
                <a:ea typeface="ＭＳ 明朝" charset="-128"/>
                <a:cs typeface="Times New Roman" charset="0"/>
              </a:rPr>
              <a:t> TEPC-</a:t>
            </a:r>
            <a:r>
              <a:rPr lang="en-US" dirty="0" err="1" smtClean="0">
                <a:solidFill>
                  <a:srgbClr val="000000"/>
                </a:solidFill>
                <a:effectLst/>
                <a:latin typeface="Times New Roman" charset="0"/>
                <a:ea typeface="ＭＳ 明朝" charset="-128"/>
                <a:cs typeface="Times New Roman" charset="0"/>
              </a:rPr>
              <a:t>ből</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indulnak</a:t>
            </a:r>
            <a:r>
              <a:rPr lang="en-US" dirty="0" smtClean="0">
                <a:solidFill>
                  <a:srgbClr val="000000"/>
                </a:solidFill>
                <a:effectLst/>
                <a:latin typeface="Times New Roman" charset="0"/>
                <a:ea typeface="ＭＳ 明朝" charset="-128"/>
                <a:cs typeface="Times New Roman" charset="0"/>
              </a:rPr>
              <a:t> el a </a:t>
            </a:r>
            <a:r>
              <a:rPr lang="en-US" dirty="0" err="1" smtClean="0">
                <a:solidFill>
                  <a:srgbClr val="000000"/>
                </a:solidFill>
                <a:effectLst/>
                <a:latin typeface="Times New Roman" charset="0"/>
                <a:ea typeface="ＭＳ 明朝" charset="-128"/>
                <a:cs typeface="Times New Roman" charset="0"/>
              </a:rPr>
              <a:t>fejlődés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útján</a:t>
            </a:r>
            <a:r>
              <a:rPr lang="en-US" dirty="0" smtClean="0">
                <a:solidFill>
                  <a:srgbClr val="000000"/>
                </a:solidFill>
                <a:effectLst/>
                <a:latin typeface="Times New Roman" charset="0"/>
                <a:ea typeface="ＭＳ 明朝" charset="-128"/>
                <a:cs typeface="Times New Roman" charset="0"/>
              </a:rPr>
              <a:t>. A </a:t>
            </a:r>
            <a:r>
              <a:rPr lang="en-US" dirty="0" err="1" smtClean="0">
                <a:solidFill>
                  <a:srgbClr val="000000"/>
                </a:solidFill>
                <a:effectLst/>
                <a:latin typeface="Times New Roman" charset="0"/>
                <a:ea typeface="ＭＳ 明朝" charset="-128"/>
                <a:cs typeface="Times New Roman" charset="0"/>
              </a:rPr>
              <a:t>differenciálódás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során</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kialakulnak</a:t>
            </a:r>
            <a:r>
              <a:rPr lang="en-US" dirty="0" smtClean="0">
                <a:solidFill>
                  <a:srgbClr val="000000"/>
                </a:solidFill>
                <a:effectLst/>
                <a:latin typeface="Times New Roman" charset="0"/>
                <a:ea typeface="ＭＳ 明朝" charset="-128"/>
                <a:cs typeface="Times New Roman" charset="0"/>
              </a:rPr>
              <a:t> a </a:t>
            </a:r>
            <a:r>
              <a:rPr lang="en-US" dirty="0" err="1" smtClean="0">
                <a:solidFill>
                  <a:srgbClr val="000000"/>
                </a:solidFill>
                <a:effectLst/>
                <a:latin typeface="Times New Roman" charset="0"/>
                <a:ea typeface="ＭＳ 明朝" charset="-128"/>
                <a:cs typeface="Times New Roman" charset="0"/>
              </a:rPr>
              <a:t>mindkét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sejtvonalra</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jellemző</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progenitorok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cTEPC</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mTEPC</a:t>
            </a:r>
            <a:r>
              <a:rPr lang="en-US" dirty="0" smtClean="0">
                <a:solidFill>
                  <a:srgbClr val="000000"/>
                </a:solidFill>
                <a:effectLst/>
                <a:latin typeface="Times New Roman" charset="0"/>
                <a:ea typeface="ＭＳ 明朝" charset="-128"/>
                <a:cs typeface="Times New Roman" charset="0"/>
              </a:rPr>
              <a:t>). A </a:t>
            </a:r>
            <a:r>
              <a:rPr lang="en-US" dirty="0" err="1" smtClean="0">
                <a:solidFill>
                  <a:srgbClr val="000000"/>
                </a:solidFill>
                <a:effectLst/>
                <a:latin typeface="Times New Roman" charset="0"/>
                <a:ea typeface="ＭＳ 明朝" charset="-128"/>
                <a:cs typeface="Times New Roman" charset="0"/>
              </a:rPr>
              <a:t>különböző</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érési</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stádiumban</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lévő</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sejteket</a:t>
            </a:r>
            <a:r>
              <a:rPr lang="en-US" dirty="0" smtClean="0">
                <a:solidFill>
                  <a:srgbClr val="000000"/>
                </a:solidFill>
                <a:effectLst/>
                <a:latin typeface="Times New Roman" charset="0"/>
                <a:ea typeface="ＭＳ 明朝" charset="-128"/>
                <a:cs typeface="Times New Roman" charset="0"/>
              </a:rPr>
              <a:t> a </a:t>
            </a:r>
            <a:r>
              <a:rPr lang="en-US" dirty="0" err="1" smtClean="0">
                <a:solidFill>
                  <a:srgbClr val="000000"/>
                </a:solidFill>
                <a:effectLst/>
                <a:latin typeface="Times New Roman" charset="0"/>
                <a:ea typeface="ＭＳ 明朝" charset="-128"/>
                <a:cs typeface="Times New Roman" charset="0"/>
              </a:rPr>
              <a:t>sejtfelszíni</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molekulák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expressziója</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alapján</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lehet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megkülönböztetni</a:t>
            </a:r>
            <a:r>
              <a:rPr lang="en-US" dirty="0" smtClean="0">
                <a:solidFill>
                  <a:srgbClr val="000000"/>
                </a:solidFill>
                <a:effectLst/>
                <a:latin typeface="Times New Roman" charset="0"/>
                <a:ea typeface="ＭＳ 明朝" charset="-128"/>
                <a:cs typeface="Times New Roman" charset="0"/>
              </a:rPr>
              <a:t>. A </a:t>
            </a:r>
            <a:r>
              <a:rPr lang="en-US" dirty="0" err="1" smtClean="0">
                <a:solidFill>
                  <a:srgbClr val="000000"/>
                </a:solidFill>
                <a:effectLst/>
                <a:latin typeface="Times New Roman" charset="0"/>
                <a:ea typeface="ＭＳ 明朝" charset="-128"/>
                <a:cs typeface="Times New Roman" charset="0"/>
              </a:rPr>
              <a:t>cTEC-ek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fejlődésére</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az</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EpCAM</a:t>
            </a:r>
            <a:r>
              <a:rPr lang="en-US" dirty="0" smtClean="0">
                <a:solidFill>
                  <a:srgbClr val="000000"/>
                </a:solidFill>
                <a:effectLst/>
                <a:latin typeface="Times New Roman" charset="0"/>
                <a:ea typeface="ＭＳ 明朝" charset="-128"/>
                <a:cs typeface="Times New Roman" charset="0"/>
              </a:rPr>
              <a:t>, a CD205, a CD40, </a:t>
            </a:r>
            <a:r>
              <a:rPr lang="en-US" dirty="0" err="1" smtClean="0">
                <a:solidFill>
                  <a:srgbClr val="000000"/>
                </a:solidFill>
                <a:effectLst/>
                <a:latin typeface="Times New Roman" charset="0"/>
                <a:ea typeface="ＭＳ 明朝" charset="-128"/>
                <a:cs typeface="Times New Roman" charset="0"/>
              </a:rPr>
              <a:t>az</a:t>
            </a:r>
            <a:r>
              <a:rPr lang="en-US" dirty="0" smtClean="0">
                <a:solidFill>
                  <a:srgbClr val="000000"/>
                </a:solidFill>
                <a:effectLst/>
                <a:latin typeface="Times New Roman" charset="0"/>
                <a:ea typeface="ＭＳ 明朝" charset="-128"/>
                <a:cs typeface="Times New Roman" charset="0"/>
              </a:rPr>
              <a:t> MHCII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 β5t </a:t>
            </a:r>
            <a:r>
              <a:rPr lang="en-US" dirty="0" err="1" smtClean="0">
                <a:solidFill>
                  <a:srgbClr val="000000"/>
                </a:solidFill>
                <a:effectLst/>
                <a:latin typeface="Times New Roman" charset="0"/>
                <a:ea typeface="ＭＳ 明朝" charset="-128"/>
                <a:cs typeface="Times New Roman" charset="0"/>
              </a:rPr>
              <a:t>molekulák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különböző</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mértékű</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expressziója</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jellemző</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Ezek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alapján</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megkülönböztetünk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éretlen</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érett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cTEC-eket</a:t>
            </a:r>
            <a:r>
              <a:rPr lang="en-US" dirty="0" smtClean="0">
                <a:solidFill>
                  <a:srgbClr val="000000"/>
                </a:solidFill>
                <a:effectLst/>
                <a:latin typeface="Times New Roman" charset="0"/>
                <a:ea typeface="ＭＳ 明朝" charset="-128"/>
                <a:cs typeface="Times New Roman" charset="0"/>
              </a:rPr>
              <a:t>. A </a:t>
            </a:r>
            <a:r>
              <a:rPr lang="en-US" dirty="0" err="1" smtClean="0">
                <a:solidFill>
                  <a:srgbClr val="000000"/>
                </a:solidFill>
                <a:effectLst/>
                <a:latin typeface="Times New Roman" charset="0"/>
                <a:ea typeface="ＭＳ 明朝" charset="-128"/>
                <a:cs typeface="Times New Roman" charset="0"/>
              </a:rPr>
              <a:t>mTEC-ek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érése</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több</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lépésen</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keresztül</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zajlik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az</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Ulex</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Europaeus</a:t>
            </a:r>
            <a:r>
              <a:rPr lang="en-US" dirty="0" smtClean="0">
                <a:solidFill>
                  <a:srgbClr val="000000"/>
                </a:solidFill>
                <a:effectLst/>
                <a:latin typeface="Times New Roman" charset="0"/>
                <a:ea typeface="ＭＳ 明朝" charset="-128"/>
                <a:cs typeface="Times New Roman" charset="0"/>
              </a:rPr>
              <a:t> Agglutinin-1 (UEA-1)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Claudin3, 4 </a:t>
            </a:r>
            <a:r>
              <a:rPr lang="en-US" dirty="0" err="1" smtClean="0">
                <a:solidFill>
                  <a:srgbClr val="000000"/>
                </a:solidFill>
                <a:effectLst/>
                <a:latin typeface="Times New Roman" charset="0"/>
                <a:ea typeface="ＭＳ 明朝" charset="-128"/>
                <a:cs typeface="Times New Roman" charset="0"/>
              </a:rPr>
              <a:t>pozitív</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mTEPC-ből</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az</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éretlen</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mTEC</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differenciálódik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Az</a:t>
            </a:r>
            <a:r>
              <a:rPr lang="en-US" dirty="0" smtClean="0">
                <a:solidFill>
                  <a:srgbClr val="000000"/>
                </a:solidFill>
                <a:effectLst/>
                <a:latin typeface="Times New Roman" charset="0"/>
                <a:ea typeface="ＭＳ 明朝" charset="-128"/>
                <a:cs typeface="Times New Roman" charset="0"/>
              </a:rPr>
              <a:t> MHCII, a CD80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 CD40 </a:t>
            </a:r>
            <a:r>
              <a:rPr lang="en-US" dirty="0" err="1" smtClean="0">
                <a:solidFill>
                  <a:srgbClr val="000000"/>
                </a:solidFill>
                <a:effectLst/>
                <a:latin typeface="Times New Roman" charset="0"/>
                <a:ea typeface="ＭＳ 明朝" charset="-128"/>
                <a:cs typeface="Times New Roman" charset="0"/>
              </a:rPr>
              <a:t>molekulák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expressziójának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fokozódása</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következtében</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egy</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intermedier</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mTEC-en</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keresztül</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érett</a:t>
            </a:r>
            <a:r>
              <a:rPr lang="en-US" dirty="0" smtClean="0">
                <a:solidFill>
                  <a:srgbClr val="000000"/>
                </a:solidFill>
                <a:effectLst/>
                <a:latin typeface="Times New Roman" charset="0"/>
                <a:ea typeface="ＭＳ 明朝" charset="-128"/>
                <a:cs typeface="Times New Roman" charset="0"/>
              </a:rPr>
              <a:t> (mature) </a:t>
            </a:r>
            <a:r>
              <a:rPr lang="en-US" dirty="0" err="1" smtClean="0">
                <a:solidFill>
                  <a:srgbClr val="000000"/>
                </a:solidFill>
                <a:effectLst/>
                <a:latin typeface="Times New Roman" charset="0"/>
                <a:ea typeface="ＭＳ 明朝" charset="-128"/>
                <a:cs typeface="Times New Roman" charset="0"/>
              </a:rPr>
              <a:t>mTEC-ek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alakulnak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ki</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melyek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az</a:t>
            </a:r>
            <a:r>
              <a:rPr lang="en-US" dirty="0" smtClean="0">
                <a:solidFill>
                  <a:srgbClr val="000000"/>
                </a:solidFill>
                <a:effectLst/>
                <a:latin typeface="Times New Roman" charset="0"/>
                <a:ea typeface="ＭＳ 明朝" charset="-128"/>
                <a:cs typeface="Times New Roman" charset="0"/>
              </a:rPr>
              <a:t> AIRE </a:t>
            </a:r>
            <a:r>
              <a:rPr lang="en-US" dirty="0" err="1" smtClean="0">
                <a:solidFill>
                  <a:srgbClr val="000000"/>
                </a:solidFill>
                <a:effectLst/>
                <a:latin typeface="Times New Roman" charset="0"/>
                <a:ea typeface="ＭＳ 明朝" charset="-128"/>
                <a:cs typeface="Times New Roman" charset="0"/>
              </a:rPr>
              <a:t>mediálta</a:t>
            </a:r>
            <a:r>
              <a:rPr lang="en-US" dirty="0" smtClean="0">
                <a:solidFill>
                  <a:srgbClr val="000000"/>
                </a:solidFill>
                <a:effectLst/>
                <a:latin typeface="Times New Roman" charset="0"/>
                <a:ea typeface="ＭＳ 明朝" charset="-128"/>
                <a:cs typeface="Times New Roman" charset="0"/>
              </a:rPr>
              <a:t> TRA-</a:t>
            </a:r>
            <a:r>
              <a:rPr lang="en-US" dirty="0" err="1" smtClean="0">
                <a:solidFill>
                  <a:srgbClr val="000000"/>
                </a:solidFill>
                <a:effectLst/>
                <a:latin typeface="Times New Roman" charset="0"/>
                <a:ea typeface="ＭＳ 明朝" charset="-128"/>
                <a:cs typeface="Times New Roman" charset="0"/>
              </a:rPr>
              <a:t>eket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termelik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Az</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érési</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folyamat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végső</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fázisaként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az</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érett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mTEC-ek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terminális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állapotba</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lépnek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elveszítve</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az</a:t>
            </a:r>
            <a:r>
              <a:rPr lang="en-US" dirty="0" smtClean="0">
                <a:solidFill>
                  <a:srgbClr val="000000"/>
                </a:solidFill>
                <a:effectLst/>
                <a:latin typeface="Times New Roman" charset="0"/>
                <a:ea typeface="ＭＳ 明朝" charset="-128"/>
                <a:cs typeface="Times New Roman" charset="0"/>
              </a:rPr>
              <a:t> AIRE </a:t>
            </a:r>
            <a:r>
              <a:rPr lang="en-US" dirty="0" err="1" smtClean="0">
                <a:solidFill>
                  <a:srgbClr val="000000"/>
                </a:solidFill>
                <a:effectLst/>
                <a:latin typeface="Times New Roman" charset="0"/>
                <a:ea typeface="ＭＳ 明朝" charset="-128"/>
                <a:cs typeface="Times New Roman" charset="0"/>
              </a:rPr>
              <a:t>pozitivitásukat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illetve</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az</a:t>
            </a:r>
            <a:r>
              <a:rPr lang="en-US" dirty="0" smtClean="0">
                <a:solidFill>
                  <a:srgbClr val="000000"/>
                </a:solidFill>
                <a:effectLst/>
                <a:latin typeface="Times New Roman" charset="0"/>
                <a:ea typeface="ＭＳ 明朝" charset="-128"/>
                <a:cs typeface="Times New Roman" charset="0"/>
              </a:rPr>
              <a:t> MHCII </a:t>
            </a:r>
            <a:r>
              <a:rPr lang="en-US" dirty="0" err="1" smtClean="0">
                <a:solidFill>
                  <a:srgbClr val="000000"/>
                </a:solidFill>
                <a:effectLst/>
                <a:latin typeface="Times New Roman" charset="0"/>
                <a:ea typeface="ＭＳ 明朝" charset="-128"/>
                <a:cs typeface="Times New Roman" charset="0"/>
              </a:rPr>
              <a:t>és</a:t>
            </a:r>
            <a:r>
              <a:rPr lang="en-US" dirty="0" smtClean="0">
                <a:solidFill>
                  <a:srgbClr val="000000"/>
                </a:solidFill>
                <a:effectLst/>
                <a:latin typeface="Times New Roman" charset="0"/>
                <a:ea typeface="ＭＳ 明朝" charset="-128"/>
                <a:cs typeface="Times New Roman" charset="0"/>
              </a:rPr>
              <a:t> a CD80 </a:t>
            </a:r>
            <a:r>
              <a:rPr lang="en-US" dirty="0" err="1" smtClean="0">
                <a:solidFill>
                  <a:srgbClr val="000000"/>
                </a:solidFill>
                <a:effectLst/>
                <a:latin typeface="Times New Roman" charset="0"/>
                <a:ea typeface="ＭＳ 明朝" charset="-128"/>
                <a:cs typeface="Times New Roman" charset="0"/>
              </a:rPr>
              <a:t>molekulák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expressziójának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mértéke</a:t>
            </a:r>
            <a:r>
              <a:rPr lang="en-US" dirty="0" smtClean="0">
                <a:solidFill>
                  <a:srgbClr val="000000"/>
                </a:solidFill>
                <a:effectLst/>
                <a:latin typeface="Times New Roman" charset="0"/>
                <a:ea typeface="ＭＳ 明朝" charset="-128"/>
                <a:cs typeface="Times New Roman" charset="0"/>
              </a:rPr>
              <a:t> is </a:t>
            </a:r>
            <a:r>
              <a:rPr lang="en-US" dirty="0" err="1" smtClean="0">
                <a:solidFill>
                  <a:srgbClr val="000000"/>
                </a:solidFill>
                <a:effectLst/>
                <a:latin typeface="Times New Roman" charset="0"/>
                <a:ea typeface="ＭＳ 明朝" charset="-128"/>
                <a:cs typeface="Times New Roman" charset="0"/>
              </a:rPr>
              <a:t>csökken</a:t>
            </a:r>
            <a:r>
              <a:rPr lang="en-US" dirty="0" smtClean="0">
                <a:solidFill>
                  <a:srgbClr val="000000"/>
                </a:solidFill>
                <a:effectLst/>
                <a:latin typeface="Times New Roman" charset="0"/>
                <a:ea typeface="ＭＳ 明朝" charset="-128"/>
                <a:cs typeface="Times New Roman" charset="0"/>
              </a:rPr>
              <a:t>. A </a:t>
            </a:r>
            <a:r>
              <a:rPr lang="en-US" dirty="0" err="1" smtClean="0">
                <a:solidFill>
                  <a:srgbClr val="000000"/>
                </a:solidFill>
                <a:effectLst/>
                <a:latin typeface="Times New Roman" charset="0"/>
                <a:ea typeface="ＭＳ 明朝" charset="-128"/>
                <a:cs typeface="Times New Roman" charset="0"/>
              </a:rPr>
              <a:t>terminális</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mTEC-ek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involucrint</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kezdenek</a:t>
            </a:r>
            <a:r>
              <a:rPr lang="en-US" dirty="0" smtClean="0">
                <a:solidFill>
                  <a:srgbClr val="000000"/>
                </a:solidFill>
                <a:effectLst/>
                <a:latin typeface="Times New Roman" charset="0"/>
                <a:ea typeface="ＭＳ 明朝" charset="-128"/>
                <a:cs typeface="Times New Roman" charset="0"/>
              </a:rPr>
              <a:t> el </a:t>
            </a:r>
            <a:r>
              <a:rPr lang="en-US" dirty="0" err="1" smtClean="0">
                <a:solidFill>
                  <a:srgbClr val="000000"/>
                </a:solidFill>
                <a:effectLst/>
                <a:latin typeface="Times New Roman" charset="0"/>
                <a:ea typeface="ＭＳ 明朝" charset="-128"/>
                <a:cs typeface="Times New Roman" charset="0"/>
              </a:rPr>
              <a:t>produkálni</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ezzel</a:t>
            </a:r>
            <a:r>
              <a:rPr lang="en-US" dirty="0" smtClean="0">
                <a:solidFill>
                  <a:srgbClr val="000000"/>
                </a:solidFill>
                <a:effectLst/>
                <a:latin typeface="Times New Roman" charset="0"/>
                <a:ea typeface="ＭＳ 明朝" charset="-128"/>
                <a:cs typeface="Times New Roman" charset="0"/>
              </a:rPr>
              <a:t> is </a:t>
            </a:r>
            <a:r>
              <a:rPr lang="en-US" dirty="0" err="1" smtClean="0">
                <a:solidFill>
                  <a:srgbClr val="000000"/>
                </a:solidFill>
                <a:effectLst/>
                <a:latin typeface="Times New Roman" charset="0"/>
                <a:ea typeface="ＭＳ 明朝" charset="-128"/>
                <a:cs typeface="Times New Roman" charset="0"/>
              </a:rPr>
              <a:t>jelezve</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funkciójuk</a:t>
            </a:r>
            <a:r>
              <a:rPr lang="en-US" dirty="0" smtClean="0">
                <a:solidFill>
                  <a:srgbClr val="000000"/>
                </a:solidFill>
                <a:effectLst/>
                <a:latin typeface="Times New Roman" charset="0"/>
                <a:ea typeface="ＭＳ 明朝" charset="-128"/>
                <a:cs typeface="Times New Roman" charset="0"/>
              </a:rPr>
              <a:t> </a:t>
            </a:r>
            <a:r>
              <a:rPr lang="en-US" dirty="0" err="1" smtClean="0">
                <a:solidFill>
                  <a:srgbClr val="000000"/>
                </a:solidFill>
                <a:effectLst/>
                <a:latin typeface="Times New Roman" charset="0"/>
                <a:ea typeface="ＭＳ 明朝" charset="-128"/>
                <a:cs typeface="Times New Roman" charset="0"/>
              </a:rPr>
              <a:t>elvesztését</a:t>
            </a:r>
            <a:r>
              <a:rPr lang="en-US" dirty="0" smtClean="0">
                <a:solidFill>
                  <a:srgbClr val="000000"/>
                </a:solidFill>
                <a:effectLst/>
                <a:latin typeface="Times New Roman" charset="0"/>
                <a:ea typeface="ＭＳ 明朝" charset="-128"/>
                <a:cs typeface="Times New Roman" charset="0"/>
              </a:rPr>
              <a:t>. </a:t>
            </a:r>
            <a:r>
              <a:rPr lang="en-US" i="1" dirty="0" smtClean="0">
                <a:solidFill>
                  <a:srgbClr val="000000"/>
                </a:solidFill>
                <a:effectLst/>
                <a:latin typeface="Times New Roman" charset="0"/>
                <a:ea typeface="ＭＳ 明朝" charset="-128"/>
                <a:cs typeface="Times New Roman" charset="0"/>
              </a:rPr>
              <a:t>Alexandropoulos </a:t>
            </a:r>
            <a:r>
              <a:rPr lang="en-US" i="1" dirty="0" err="1" smtClean="0">
                <a:solidFill>
                  <a:srgbClr val="000000"/>
                </a:solidFill>
                <a:effectLst/>
                <a:latin typeface="Times New Roman" charset="0"/>
                <a:ea typeface="ＭＳ 明朝" charset="-128"/>
                <a:cs typeface="Times New Roman" charset="0"/>
              </a:rPr>
              <a:t>és</a:t>
            </a:r>
            <a:r>
              <a:rPr lang="en-US" i="1" dirty="0" smtClean="0">
                <a:solidFill>
                  <a:srgbClr val="000000"/>
                </a:solidFill>
                <a:effectLst/>
                <a:latin typeface="Times New Roman" charset="0"/>
                <a:ea typeface="ＭＳ 明朝" charset="-128"/>
                <a:cs typeface="Times New Roman" charset="0"/>
              </a:rPr>
              <a:t> </a:t>
            </a:r>
            <a:r>
              <a:rPr lang="en-US" i="1" dirty="0" err="1" smtClean="0">
                <a:solidFill>
                  <a:srgbClr val="000000"/>
                </a:solidFill>
                <a:effectLst/>
                <a:latin typeface="Times New Roman" charset="0"/>
                <a:ea typeface="ＭＳ 明朝" charset="-128"/>
                <a:cs typeface="Times New Roman" charset="0"/>
              </a:rPr>
              <a:t>Danzl</a:t>
            </a:r>
            <a:r>
              <a:rPr lang="en-US" i="1" dirty="0" smtClean="0">
                <a:solidFill>
                  <a:srgbClr val="000000"/>
                </a:solidFill>
                <a:effectLst/>
                <a:latin typeface="Times New Roman" charset="0"/>
                <a:ea typeface="ＭＳ 明朝" charset="-128"/>
                <a:cs typeface="Times New Roman" charset="0"/>
              </a:rPr>
              <a:t> 2012 </a:t>
            </a:r>
            <a:r>
              <a:rPr lang="en-US" i="1" dirty="0" err="1" smtClean="0">
                <a:solidFill>
                  <a:srgbClr val="000000"/>
                </a:solidFill>
                <a:effectLst/>
                <a:latin typeface="Times New Roman" charset="0"/>
                <a:ea typeface="ＭＳ 明朝" charset="-128"/>
                <a:cs typeface="Times New Roman" charset="0"/>
              </a:rPr>
              <a:t>nyomán</a:t>
            </a:r>
            <a:r>
              <a:rPr lang="en-US" i="1" dirty="0" smtClean="0">
                <a:solidFill>
                  <a:srgbClr val="000000"/>
                </a:solidFill>
                <a:effectLst/>
                <a:latin typeface="Times New Roman" charset="0"/>
                <a:ea typeface="ＭＳ 明朝" charset="-128"/>
                <a:cs typeface="Times New Roman" charset="0"/>
              </a:rPr>
              <a:t>.</a:t>
            </a:r>
            <a:endParaRPr lang="en-US" sz="2800" dirty="0">
              <a:effectLst/>
              <a:latin typeface="Times New Roman" charset="0"/>
              <a:ea typeface="ＭＳ 明朝" charset="-128"/>
              <a:cs typeface="Times New Roman" charset="0"/>
            </a:endParaRPr>
          </a:p>
        </p:txBody>
      </p:sp>
    </p:spTree>
    <p:extLst>
      <p:ext uri="{BB962C8B-B14F-4D97-AF65-F5344CB8AC3E}">
        <p14:creationId xmlns:p14="http://schemas.microsoft.com/office/powerpoint/2010/main" val="3036476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8809" y="162580"/>
            <a:ext cx="5934381" cy="523220"/>
          </a:xfrm>
          <a:prstGeom prst="rect">
            <a:avLst/>
          </a:prstGeom>
        </p:spPr>
        <p:txBody>
          <a:bodyPr wrap="none">
            <a:spAutoFit/>
          </a:bodyPr>
          <a:lstStyle/>
          <a:p>
            <a:r>
              <a:rPr lang="en-US" sz="2800" dirty="0" smtClean="0"/>
              <a:t>A </a:t>
            </a:r>
            <a:r>
              <a:rPr lang="en-US" sz="2800" dirty="0" err="1" smtClean="0"/>
              <a:t>hám</a:t>
            </a:r>
            <a:r>
              <a:rPr lang="en-US" sz="2800" dirty="0" smtClean="0"/>
              <a:t> </a:t>
            </a:r>
            <a:r>
              <a:rPr lang="en-US" sz="2800" dirty="0" err="1" smtClean="0"/>
              <a:t>õssejtjeinek</a:t>
            </a:r>
            <a:r>
              <a:rPr lang="en-US" sz="2800" dirty="0" smtClean="0"/>
              <a:t> </a:t>
            </a:r>
            <a:r>
              <a:rPr lang="en-US" sz="2800" dirty="0" err="1" smtClean="0"/>
              <a:t>további</a:t>
            </a:r>
            <a:r>
              <a:rPr lang="en-US" sz="2800" dirty="0" smtClean="0"/>
              <a:t> </a:t>
            </a:r>
            <a:r>
              <a:rPr lang="en-US" sz="2800" dirty="0" err="1" smtClean="0"/>
              <a:t>jellemzése</a:t>
            </a:r>
            <a:endParaRPr lang="en-US" sz="2800" dirty="0"/>
          </a:p>
        </p:txBody>
      </p:sp>
      <p:sp>
        <p:nvSpPr>
          <p:cNvPr id="3" name="Rectangle 2"/>
          <p:cNvSpPr/>
          <p:nvPr/>
        </p:nvSpPr>
        <p:spPr>
          <a:xfrm>
            <a:off x="1811593" y="1157181"/>
            <a:ext cx="9070258" cy="5078313"/>
          </a:xfrm>
          <a:prstGeom prst="rect">
            <a:avLst/>
          </a:prstGeom>
        </p:spPr>
        <p:txBody>
          <a:bodyPr wrap="square">
            <a:spAutoFit/>
          </a:bodyPr>
          <a:lstStyle/>
          <a:p>
            <a:pPr algn="just">
              <a:lnSpc>
                <a:spcPct val="150000"/>
              </a:lnSpc>
            </a:pPr>
            <a:r>
              <a:rPr lang="en-US" sz="2400" smtClean="0"/>
              <a:t>A </a:t>
            </a:r>
            <a:r>
              <a:rPr lang="en-US" sz="2400" dirty="0" err="1" smtClean="0"/>
              <a:t>folyamatosan</a:t>
            </a:r>
            <a:r>
              <a:rPr lang="en-US" sz="2400" dirty="0" smtClean="0"/>
              <a:t> </a:t>
            </a:r>
            <a:r>
              <a:rPr lang="en-US" sz="2400" dirty="0" err="1" smtClean="0"/>
              <a:t>megújuló</a:t>
            </a:r>
            <a:r>
              <a:rPr lang="en-US" sz="2400" dirty="0" smtClean="0"/>
              <a:t> </a:t>
            </a:r>
            <a:r>
              <a:rPr lang="en-US" sz="2400" dirty="0" err="1" smtClean="0"/>
              <a:t>szövetek</a:t>
            </a:r>
            <a:r>
              <a:rPr lang="en-US" sz="2400" dirty="0" smtClean="0"/>
              <a:t> </a:t>
            </a:r>
            <a:r>
              <a:rPr lang="en-US" sz="2400" dirty="0" err="1" smtClean="0"/>
              <a:t>õssejtjeirõl</a:t>
            </a:r>
            <a:r>
              <a:rPr lang="en-US" sz="2400" dirty="0" smtClean="0"/>
              <a:t> </a:t>
            </a:r>
            <a:r>
              <a:rPr lang="en-US" sz="2400" dirty="0" err="1" smtClean="0"/>
              <a:t>feltételezik</a:t>
            </a:r>
            <a:r>
              <a:rPr lang="en-US" sz="2400" dirty="0" smtClean="0"/>
              <a:t>, </a:t>
            </a:r>
            <a:r>
              <a:rPr lang="en-US" sz="2400" dirty="0" err="1" smtClean="0"/>
              <a:t>hogy</a:t>
            </a:r>
            <a:r>
              <a:rPr lang="en-US" sz="2400" dirty="0" smtClean="0"/>
              <a:t> </a:t>
            </a:r>
            <a:r>
              <a:rPr lang="en-US" sz="2400" dirty="0" err="1" smtClean="0"/>
              <a:t>elvben</a:t>
            </a:r>
            <a:r>
              <a:rPr lang="en-US" sz="2400" dirty="0" smtClean="0"/>
              <a:t> </a:t>
            </a:r>
            <a:r>
              <a:rPr lang="en-US" sz="2400" dirty="0" err="1" smtClean="0"/>
              <a:t>végtelen</a:t>
            </a:r>
            <a:r>
              <a:rPr lang="en-US" sz="2400" dirty="0" smtClean="0"/>
              <a:t> </a:t>
            </a:r>
            <a:r>
              <a:rPr lang="en-US" sz="2400" dirty="0" err="1" smtClean="0"/>
              <a:t>szá­mú</a:t>
            </a:r>
            <a:r>
              <a:rPr lang="en-US" sz="2400" dirty="0" smtClean="0"/>
              <a:t> </a:t>
            </a:r>
            <a:r>
              <a:rPr lang="en-US" sz="2400" dirty="0" err="1" smtClean="0"/>
              <a:t>sejtosztódás</a:t>
            </a:r>
            <a:r>
              <a:rPr lang="en-US" sz="2400" dirty="0" smtClean="0"/>
              <a:t> </a:t>
            </a:r>
            <a:r>
              <a:rPr lang="en-US" sz="2400" dirty="0" err="1" smtClean="0"/>
              <a:t>lehetõségével</a:t>
            </a:r>
            <a:r>
              <a:rPr lang="en-US" sz="2400" dirty="0" smtClean="0"/>
              <a:t> </a:t>
            </a:r>
            <a:r>
              <a:rPr lang="en-US" sz="2400" dirty="0" err="1" smtClean="0"/>
              <a:t>bírnak</a:t>
            </a:r>
            <a:r>
              <a:rPr lang="en-US" sz="2400" dirty="0" smtClean="0"/>
              <a:t>, </a:t>
            </a:r>
            <a:r>
              <a:rPr lang="en-US" sz="2400" dirty="0" err="1" smtClean="0"/>
              <a:t>ugyanakkor</a:t>
            </a:r>
            <a:r>
              <a:rPr lang="en-US" sz="2400" dirty="0" smtClean="0"/>
              <a:t> </a:t>
            </a:r>
            <a:r>
              <a:rPr lang="en-US" sz="2400" dirty="0" err="1" smtClean="0"/>
              <a:t>fiziológiás</a:t>
            </a:r>
            <a:r>
              <a:rPr lang="en-US" sz="2400" dirty="0" smtClean="0"/>
              <a:t> </a:t>
            </a:r>
            <a:r>
              <a:rPr lang="en-US" sz="2400" dirty="0" err="1" smtClean="0"/>
              <a:t>körülmények</a:t>
            </a:r>
            <a:r>
              <a:rPr lang="en-US" sz="2400" dirty="0" smtClean="0"/>
              <a:t> </a:t>
            </a:r>
            <a:r>
              <a:rPr lang="en-US" sz="2400" dirty="0" err="1" smtClean="0"/>
              <a:t>között</a:t>
            </a:r>
            <a:r>
              <a:rPr lang="en-US" sz="2400" dirty="0" smtClean="0"/>
              <a:t> </a:t>
            </a:r>
            <a:r>
              <a:rPr lang="en-US" sz="2400" dirty="0" err="1" smtClean="0"/>
              <a:t>alig</a:t>
            </a:r>
            <a:r>
              <a:rPr lang="en-US" sz="2400" dirty="0" smtClean="0"/>
              <a:t> </a:t>
            </a:r>
            <a:r>
              <a:rPr lang="en-US" sz="2400" dirty="0" err="1" smtClean="0"/>
              <a:t>osztódnak</a:t>
            </a:r>
            <a:r>
              <a:rPr lang="en-US" sz="2400" dirty="0" smtClean="0"/>
              <a:t> (</a:t>
            </a:r>
            <a:r>
              <a:rPr lang="en-US" sz="2400" dirty="0" err="1" smtClean="0"/>
              <a:t>Lajtha</a:t>
            </a:r>
            <a:r>
              <a:rPr lang="en-US" sz="2400" dirty="0" smtClean="0"/>
              <a:t>, 1979). </a:t>
            </a:r>
            <a:r>
              <a:rPr lang="en-US" sz="2400" dirty="0" err="1" smtClean="0"/>
              <a:t>Tenyésztési</a:t>
            </a:r>
            <a:r>
              <a:rPr lang="en-US" sz="2400" dirty="0" smtClean="0"/>
              <a:t> </a:t>
            </a:r>
            <a:r>
              <a:rPr lang="en-US" sz="2400" dirty="0" err="1" smtClean="0"/>
              <a:t>körülmények</a:t>
            </a:r>
            <a:r>
              <a:rPr lang="en-US" sz="2400" dirty="0" smtClean="0"/>
              <a:t> </a:t>
            </a:r>
            <a:r>
              <a:rPr lang="en-US" sz="2400" dirty="0" err="1" smtClean="0"/>
              <a:t>között</a:t>
            </a:r>
            <a:r>
              <a:rPr lang="en-US" sz="2400" dirty="0" smtClean="0"/>
              <a:t> a </a:t>
            </a:r>
            <a:r>
              <a:rPr lang="en-US" sz="2400" dirty="0" err="1" smtClean="0"/>
              <a:t>hámsejtek</a:t>
            </a:r>
            <a:r>
              <a:rPr lang="en-US" sz="2400" dirty="0" smtClean="0"/>
              <a:t> </a:t>
            </a:r>
            <a:r>
              <a:rPr lang="en-US" sz="2400" dirty="0" err="1" smtClean="0"/>
              <a:t>osztódási</a:t>
            </a:r>
            <a:r>
              <a:rPr lang="en-US" sz="2400" dirty="0" smtClean="0"/>
              <a:t> </a:t>
            </a:r>
            <a:r>
              <a:rPr lang="en-US" sz="2400" dirty="0" err="1" smtClean="0"/>
              <a:t>kapacitása</a:t>
            </a:r>
            <a:r>
              <a:rPr lang="en-US" sz="2400" dirty="0" smtClean="0"/>
              <a:t>, </a:t>
            </a:r>
            <a:r>
              <a:rPr lang="en-US" sz="2400" dirty="0" err="1" smtClean="0"/>
              <a:t>bár</a:t>
            </a:r>
            <a:r>
              <a:rPr lang="en-US" sz="2400" dirty="0" smtClean="0"/>
              <a:t> </a:t>
            </a:r>
            <a:r>
              <a:rPr lang="en-US" sz="2400" dirty="0" err="1" smtClean="0"/>
              <a:t>igen</a:t>
            </a:r>
            <a:r>
              <a:rPr lang="en-US" sz="2400" dirty="0" smtClean="0"/>
              <a:t> </a:t>
            </a:r>
            <a:r>
              <a:rPr lang="en-US" sz="2400" dirty="0" err="1" smtClean="0"/>
              <a:t>nagy</a:t>
            </a:r>
            <a:r>
              <a:rPr lang="en-US" sz="2400" dirty="0" smtClean="0"/>
              <a:t>, </a:t>
            </a:r>
            <a:r>
              <a:rPr lang="en-US" sz="2400" dirty="0" err="1" smtClean="0"/>
              <a:t>mégis</a:t>
            </a:r>
            <a:r>
              <a:rPr lang="en-US" sz="2400" dirty="0" smtClean="0"/>
              <a:t> </a:t>
            </a:r>
            <a:r>
              <a:rPr lang="en-US" sz="2400" dirty="0" err="1" smtClean="0"/>
              <a:t>véges</a:t>
            </a:r>
            <a:r>
              <a:rPr lang="en-US" sz="2400" dirty="0" smtClean="0"/>
              <a:t>. </a:t>
            </a:r>
            <a:r>
              <a:rPr lang="en-US" sz="2400" dirty="0" err="1" smtClean="0"/>
              <a:t>Ugyanakkor</a:t>
            </a:r>
            <a:r>
              <a:rPr lang="en-US" sz="2400" dirty="0" smtClean="0"/>
              <a:t> </a:t>
            </a:r>
            <a:r>
              <a:rPr lang="en-US" sz="2400" dirty="0" err="1" smtClean="0"/>
              <a:t>az</a:t>
            </a:r>
            <a:r>
              <a:rPr lang="en-US" sz="2400" dirty="0" smtClean="0"/>
              <a:t> </a:t>
            </a:r>
            <a:r>
              <a:rPr lang="en-US" sz="2400" dirty="0" err="1" smtClean="0"/>
              <a:t>élõ</a:t>
            </a:r>
            <a:r>
              <a:rPr lang="en-US" sz="2400" dirty="0" smtClean="0"/>
              <a:t> </a:t>
            </a:r>
            <a:r>
              <a:rPr lang="en-US" sz="2400" dirty="0" err="1" smtClean="0"/>
              <a:t>hámszövet</a:t>
            </a:r>
            <a:r>
              <a:rPr lang="en-US" sz="2400" dirty="0" smtClean="0"/>
              <a:t> </a:t>
            </a:r>
            <a:r>
              <a:rPr lang="en-US" sz="2400" dirty="0" err="1" smtClean="0"/>
              <a:t>õssejtjeinek</a:t>
            </a:r>
            <a:r>
              <a:rPr lang="en-US" sz="2400" dirty="0" smtClean="0"/>
              <a:t> </a:t>
            </a:r>
            <a:r>
              <a:rPr lang="en-US" sz="2400" dirty="0" err="1" smtClean="0"/>
              <a:t>még</a:t>
            </a:r>
            <a:r>
              <a:rPr lang="en-US" sz="2400" dirty="0" smtClean="0"/>
              <a:t> a </a:t>
            </a:r>
            <a:r>
              <a:rPr lang="en-US" sz="2400" dirty="0" err="1" smtClean="0"/>
              <a:t>véges</a:t>
            </a:r>
            <a:r>
              <a:rPr lang="en-US" sz="2400" dirty="0" smtClean="0"/>
              <a:t> </a:t>
            </a:r>
            <a:r>
              <a:rPr lang="en-US" sz="2400" dirty="0" err="1" smtClean="0"/>
              <a:t>osztódási</a:t>
            </a:r>
            <a:r>
              <a:rPr lang="en-US" sz="2400" dirty="0" smtClean="0"/>
              <a:t> </a:t>
            </a:r>
            <a:r>
              <a:rPr lang="en-US" sz="2400" dirty="0" err="1" smtClean="0"/>
              <a:t>kapacitását</a:t>
            </a:r>
            <a:r>
              <a:rPr lang="en-US" sz="2400" dirty="0" smtClean="0"/>
              <a:t> </a:t>
            </a:r>
            <a:r>
              <a:rPr lang="en-US" sz="2400" dirty="0" err="1" smtClean="0"/>
              <a:t>sem</a:t>
            </a:r>
            <a:r>
              <a:rPr lang="en-US" sz="2400" dirty="0" smtClean="0"/>
              <a:t> </a:t>
            </a:r>
            <a:r>
              <a:rPr lang="en-US" sz="2400" dirty="0" err="1" smtClean="0"/>
              <a:t>bizo­nyították</a:t>
            </a:r>
            <a:r>
              <a:rPr lang="en-US" sz="2400" dirty="0" smtClean="0"/>
              <a:t>. </a:t>
            </a:r>
            <a:r>
              <a:rPr lang="en-US" sz="2400" dirty="0" err="1" smtClean="0"/>
              <a:t>Számos</a:t>
            </a:r>
            <a:r>
              <a:rPr lang="en-US" sz="2400" dirty="0" smtClean="0"/>
              <a:t> </a:t>
            </a:r>
            <a:r>
              <a:rPr lang="en-US" sz="2400" dirty="0" err="1" smtClean="0"/>
              <a:t>adat</a:t>
            </a:r>
            <a:r>
              <a:rPr lang="en-US" sz="2400" dirty="0" smtClean="0"/>
              <a:t> </a:t>
            </a:r>
            <a:r>
              <a:rPr lang="en-US" sz="2400" dirty="0" err="1" smtClean="0"/>
              <a:t>szól</a:t>
            </a:r>
            <a:r>
              <a:rPr lang="en-US" sz="2400" dirty="0" smtClean="0"/>
              <a:t> </a:t>
            </a:r>
            <a:r>
              <a:rPr lang="en-US" sz="2400" dirty="0" err="1" smtClean="0"/>
              <a:t>amellett</a:t>
            </a:r>
            <a:r>
              <a:rPr lang="en-US" sz="2400" dirty="0" smtClean="0"/>
              <a:t>, </a:t>
            </a:r>
            <a:r>
              <a:rPr lang="en-US" sz="2400" dirty="0" err="1" smtClean="0"/>
              <a:t>hogy</a:t>
            </a:r>
            <a:r>
              <a:rPr lang="en-US" sz="2400" dirty="0" smtClean="0"/>
              <a:t> </a:t>
            </a:r>
            <a:r>
              <a:rPr lang="en-US" sz="2400" dirty="0" err="1" smtClean="0"/>
              <a:t>az</a:t>
            </a:r>
            <a:r>
              <a:rPr lang="en-US" sz="2400" dirty="0" smtClean="0"/>
              <a:t> </a:t>
            </a:r>
            <a:r>
              <a:rPr lang="en-US" sz="2400" dirty="0" err="1" smtClean="0"/>
              <a:t>õssejttulajdonság</a:t>
            </a:r>
            <a:r>
              <a:rPr lang="en-US" sz="2400" dirty="0" smtClean="0"/>
              <a:t> </a:t>
            </a:r>
            <a:r>
              <a:rPr lang="en-US" sz="2400" dirty="0" err="1" smtClean="0"/>
              <a:t>megtartásához</a:t>
            </a:r>
            <a:r>
              <a:rPr lang="en-US" sz="2400" dirty="0" smtClean="0"/>
              <a:t> a </a:t>
            </a:r>
            <a:r>
              <a:rPr lang="en-US" sz="2400" dirty="0" err="1" smtClean="0"/>
              <a:t>sejt</a:t>
            </a:r>
            <a:r>
              <a:rPr lang="en-US" sz="2400" dirty="0" smtClean="0"/>
              <a:t> </a:t>
            </a:r>
            <a:r>
              <a:rPr lang="en-US" sz="2400" dirty="0" err="1" smtClean="0"/>
              <a:t>közvetlen</a:t>
            </a:r>
            <a:r>
              <a:rPr lang="en-US" sz="2400" dirty="0" smtClean="0"/>
              <a:t> </a:t>
            </a:r>
            <a:r>
              <a:rPr lang="en-US" sz="2400" dirty="0" err="1" smtClean="0"/>
              <a:t>környezetébõl</a:t>
            </a:r>
            <a:r>
              <a:rPr lang="en-US" sz="2400" dirty="0" smtClean="0"/>
              <a:t> </a:t>
            </a:r>
            <a:r>
              <a:rPr lang="en-US" sz="2400" dirty="0" err="1" smtClean="0"/>
              <a:t>folyamatosan</a:t>
            </a:r>
            <a:r>
              <a:rPr lang="en-US" sz="2400" dirty="0" smtClean="0"/>
              <a:t> </a:t>
            </a:r>
            <a:r>
              <a:rPr lang="en-US" sz="2400" dirty="0" err="1" smtClean="0"/>
              <a:t>ka­pott</a:t>
            </a:r>
            <a:r>
              <a:rPr lang="en-US" sz="2400" dirty="0" smtClean="0"/>
              <a:t> </a:t>
            </a:r>
            <a:r>
              <a:rPr lang="en-US" sz="2400" dirty="0" err="1" smtClean="0"/>
              <a:t>megfelelõ</a:t>
            </a:r>
            <a:r>
              <a:rPr lang="en-US" sz="2400" dirty="0" smtClean="0"/>
              <a:t> </a:t>
            </a:r>
            <a:r>
              <a:rPr lang="en-US" sz="2400" dirty="0" err="1" smtClean="0"/>
              <a:t>jelek</a:t>
            </a:r>
            <a:r>
              <a:rPr lang="en-US" sz="2400" dirty="0" smtClean="0"/>
              <a:t> </a:t>
            </a:r>
            <a:r>
              <a:rPr lang="en-US" sz="2400" dirty="0" err="1" smtClean="0"/>
              <a:t>szükségesek</a:t>
            </a:r>
            <a:endParaRPr lang="en-US" sz="2400" dirty="0"/>
          </a:p>
        </p:txBody>
      </p:sp>
    </p:spTree>
    <p:extLst>
      <p:ext uri="{BB962C8B-B14F-4D97-AF65-F5344CB8AC3E}">
        <p14:creationId xmlns:p14="http://schemas.microsoft.com/office/powerpoint/2010/main" val="1346214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5900" y="1044476"/>
            <a:ext cx="9748684" cy="4616648"/>
          </a:xfrm>
          <a:prstGeom prst="rect">
            <a:avLst/>
          </a:prstGeom>
        </p:spPr>
        <p:txBody>
          <a:bodyPr wrap="square">
            <a:spAutoFit/>
          </a:bodyPr>
          <a:lstStyle/>
          <a:p>
            <a:pPr algn="just">
              <a:lnSpc>
                <a:spcPct val="150000"/>
              </a:lnSpc>
            </a:pPr>
            <a:r>
              <a:rPr lang="en-US" sz="2800" dirty="0" err="1" smtClean="0"/>
              <a:t>Úgy</a:t>
            </a:r>
            <a:r>
              <a:rPr lang="en-US" sz="2800" dirty="0" smtClean="0"/>
              <a:t> </a:t>
            </a:r>
            <a:r>
              <a:rPr lang="en-US" sz="2800" dirty="0" err="1" smtClean="0"/>
              <a:t>tûnik</a:t>
            </a:r>
            <a:r>
              <a:rPr lang="en-US" sz="2800" dirty="0" smtClean="0"/>
              <a:t>, </a:t>
            </a:r>
            <a:r>
              <a:rPr lang="en-US" sz="2800" dirty="0" err="1" smtClean="0"/>
              <a:t>hogy</a:t>
            </a:r>
            <a:r>
              <a:rPr lang="en-US" sz="2800" dirty="0" smtClean="0"/>
              <a:t> </a:t>
            </a:r>
            <a:r>
              <a:rPr lang="en-US" sz="2800" dirty="0" err="1" smtClean="0"/>
              <a:t>az</a:t>
            </a:r>
            <a:r>
              <a:rPr lang="en-US" sz="2800" dirty="0" smtClean="0"/>
              <a:t> </a:t>
            </a:r>
            <a:r>
              <a:rPr lang="en-US" sz="2800" dirty="0" err="1" smtClean="0"/>
              <a:t>epidermális</a:t>
            </a:r>
            <a:r>
              <a:rPr lang="en-US" sz="2800" dirty="0" smtClean="0"/>
              <a:t> </a:t>
            </a:r>
            <a:r>
              <a:rPr lang="en-US" sz="2800" dirty="0" err="1" smtClean="0"/>
              <a:t>õssejtpopuláció</a:t>
            </a:r>
            <a:r>
              <a:rPr lang="en-US" sz="2800" dirty="0" smtClean="0"/>
              <a:t> </a:t>
            </a:r>
            <a:r>
              <a:rPr lang="en-US" sz="2800" dirty="0" err="1" smtClean="0"/>
              <a:t>fenn­tartásában</a:t>
            </a:r>
            <a:r>
              <a:rPr lang="en-US" sz="2800" dirty="0" smtClean="0"/>
              <a:t> a </a:t>
            </a:r>
            <a:r>
              <a:rPr lang="en-US" sz="2800" dirty="0" err="1" smtClean="0"/>
              <a:t>bazális</a:t>
            </a:r>
            <a:r>
              <a:rPr lang="en-US" sz="2800" dirty="0" smtClean="0"/>
              <a:t> </a:t>
            </a:r>
            <a:r>
              <a:rPr lang="en-US" sz="2800" dirty="0" err="1" smtClean="0"/>
              <a:t>hámsejteknek</a:t>
            </a:r>
            <a:r>
              <a:rPr lang="en-US" sz="2800" dirty="0" smtClean="0"/>
              <a:t> </a:t>
            </a:r>
            <a:r>
              <a:rPr lang="en-US" sz="2800" dirty="0" err="1" smtClean="0"/>
              <a:t>az</a:t>
            </a:r>
            <a:r>
              <a:rPr lang="en-US" sz="2800" dirty="0" smtClean="0"/>
              <a:t> </a:t>
            </a:r>
            <a:r>
              <a:rPr lang="en-US" sz="2800" dirty="0" err="1" smtClean="0"/>
              <a:t>alattuk</a:t>
            </a:r>
            <a:r>
              <a:rPr lang="en-US" sz="2800" dirty="0" smtClean="0"/>
              <a:t> </a:t>
            </a:r>
            <a:r>
              <a:rPr lang="en-US" sz="2800" dirty="0" err="1" smtClean="0"/>
              <a:t>elhelyezkedõ</a:t>
            </a:r>
            <a:r>
              <a:rPr lang="en-US" sz="2800" dirty="0" smtClean="0"/>
              <a:t> </a:t>
            </a:r>
            <a:r>
              <a:rPr lang="en-US" sz="2800" dirty="0" err="1" smtClean="0"/>
              <a:t>membránhoz</a:t>
            </a:r>
            <a:r>
              <a:rPr lang="en-US" sz="2800" dirty="0" smtClean="0"/>
              <a:t> </a:t>
            </a:r>
            <a:r>
              <a:rPr lang="en-US" sz="2800" dirty="0" err="1" smtClean="0"/>
              <a:t>történõ</a:t>
            </a:r>
            <a:r>
              <a:rPr lang="en-US" sz="2800" dirty="0" smtClean="0"/>
              <a:t> </a:t>
            </a:r>
            <a:r>
              <a:rPr lang="en-US" sz="2800" dirty="0" err="1" smtClean="0"/>
              <a:t>tapadá­sa</a:t>
            </a:r>
            <a:r>
              <a:rPr lang="en-US" sz="2800" dirty="0" smtClean="0"/>
              <a:t> </a:t>
            </a:r>
            <a:r>
              <a:rPr lang="en-US" sz="2800" dirty="0" err="1" smtClean="0"/>
              <a:t>alapvetõ</a:t>
            </a:r>
            <a:r>
              <a:rPr lang="en-US" sz="2800" dirty="0" smtClean="0"/>
              <a:t> </a:t>
            </a:r>
            <a:r>
              <a:rPr lang="en-US" sz="2800" dirty="0" err="1" smtClean="0"/>
              <a:t>jelentõséggel</a:t>
            </a:r>
            <a:r>
              <a:rPr lang="en-US" sz="2800" dirty="0" smtClean="0"/>
              <a:t> </a:t>
            </a:r>
            <a:r>
              <a:rPr lang="en-US" sz="2800" dirty="0" err="1" smtClean="0"/>
              <a:t>bír</a:t>
            </a:r>
            <a:r>
              <a:rPr lang="en-US" sz="2800" dirty="0" smtClean="0"/>
              <a:t>. A </a:t>
            </a:r>
            <a:r>
              <a:rPr lang="en-US" sz="2800" dirty="0" err="1" smtClean="0"/>
              <a:t>membránt</a:t>
            </a:r>
            <a:r>
              <a:rPr lang="en-US" sz="2800" dirty="0" smtClean="0"/>
              <a:t> </a:t>
            </a:r>
            <a:r>
              <a:rPr lang="en-US" sz="2800" dirty="0" err="1" smtClean="0"/>
              <a:t>alkotó</a:t>
            </a:r>
            <a:r>
              <a:rPr lang="en-US" sz="2800" dirty="0" smtClean="0"/>
              <a:t> </a:t>
            </a:r>
            <a:r>
              <a:rPr lang="en-US" sz="2800" dirty="0" err="1" smtClean="0"/>
              <a:t>fehérjék</a:t>
            </a:r>
            <a:r>
              <a:rPr lang="en-US" sz="2800" dirty="0" smtClean="0"/>
              <a:t> a </a:t>
            </a:r>
            <a:r>
              <a:rPr lang="en-US" sz="2800" dirty="0" err="1" smtClean="0"/>
              <a:t>sejtek</a:t>
            </a:r>
            <a:r>
              <a:rPr lang="en-US" sz="2800" dirty="0" smtClean="0"/>
              <a:t> béta1 integrin </a:t>
            </a:r>
            <a:r>
              <a:rPr lang="en-US" sz="2800" dirty="0" err="1" smtClean="0"/>
              <a:t>recep­toraival</a:t>
            </a:r>
            <a:r>
              <a:rPr lang="en-US" sz="2800" dirty="0" smtClean="0"/>
              <a:t> </a:t>
            </a:r>
            <a:r>
              <a:rPr lang="en-US" sz="2800" dirty="0" err="1" smtClean="0"/>
              <a:t>kapcsolódva</a:t>
            </a:r>
            <a:r>
              <a:rPr lang="en-US" sz="2800" dirty="0" smtClean="0"/>
              <a:t> a </a:t>
            </a:r>
            <a:r>
              <a:rPr lang="en-US" sz="2800" dirty="0" err="1" smtClean="0"/>
              <a:t>mitogén</a:t>
            </a:r>
            <a:r>
              <a:rPr lang="en-US" sz="2800" dirty="0" smtClean="0"/>
              <a:t> </a:t>
            </a:r>
            <a:r>
              <a:rPr lang="en-US" sz="2800" dirty="0" err="1" smtClean="0"/>
              <a:t>által</a:t>
            </a:r>
            <a:r>
              <a:rPr lang="en-US" sz="2800" dirty="0" smtClean="0"/>
              <a:t> </a:t>
            </a:r>
            <a:r>
              <a:rPr lang="en-US" sz="2800" dirty="0" err="1" smtClean="0"/>
              <a:t>aktivált</a:t>
            </a:r>
            <a:r>
              <a:rPr lang="en-US" sz="2800" dirty="0" smtClean="0"/>
              <a:t> protein </a:t>
            </a:r>
            <a:r>
              <a:rPr lang="en-US" sz="2800" dirty="0" err="1" smtClean="0"/>
              <a:t>kinázon</a:t>
            </a:r>
            <a:r>
              <a:rPr lang="en-US" sz="2800" dirty="0" smtClean="0"/>
              <a:t> (MAPK) </a:t>
            </a:r>
            <a:r>
              <a:rPr lang="en-US" sz="2800" dirty="0" err="1" smtClean="0"/>
              <a:t>keresztül</a:t>
            </a:r>
            <a:r>
              <a:rPr lang="en-US" sz="2800" dirty="0" smtClean="0"/>
              <a:t> mint </a:t>
            </a:r>
            <a:r>
              <a:rPr lang="en-US" sz="2800" dirty="0" err="1" smtClean="0"/>
              <a:t>jelát­viteli</a:t>
            </a:r>
            <a:r>
              <a:rPr lang="en-US" sz="2800" dirty="0" smtClean="0"/>
              <a:t> </a:t>
            </a:r>
            <a:r>
              <a:rPr lang="en-US" sz="2800" dirty="0" err="1" smtClean="0"/>
              <a:t>úton</a:t>
            </a:r>
            <a:r>
              <a:rPr lang="en-US" sz="2800" dirty="0" smtClean="0"/>
              <a:t> </a:t>
            </a:r>
            <a:r>
              <a:rPr lang="en-US" sz="2800" dirty="0" err="1" smtClean="0"/>
              <a:t>szabályozzák</a:t>
            </a:r>
            <a:r>
              <a:rPr lang="en-US" sz="2800" dirty="0" smtClean="0"/>
              <a:t> </a:t>
            </a:r>
            <a:r>
              <a:rPr lang="en-US" sz="2800" dirty="0" err="1" smtClean="0"/>
              <a:t>az</a:t>
            </a:r>
            <a:r>
              <a:rPr lang="en-US" sz="2800" dirty="0" smtClean="0"/>
              <a:t> </a:t>
            </a:r>
            <a:r>
              <a:rPr lang="en-US" sz="2800" dirty="0" err="1" smtClean="0"/>
              <a:t>epidermális</a:t>
            </a:r>
            <a:r>
              <a:rPr lang="en-US" sz="2800" dirty="0" smtClean="0"/>
              <a:t> </a:t>
            </a:r>
            <a:r>
              <a:rPr lang="en-US" sz="2800" dirty="0" err="1" smtClean="0"/>
              <a:t>õs­sejtpopuláció</a:t>
            </a:r>
            <a:r>
              <a:rPr lang="en-US" sz="2800" dirty="0" smtClean="0"/>
              <a:t> </a:t>
            </a:r>
            <a:r>
              <a:rPr lang="en-US" sz="2800" dirty="0" err="1" smtClean="0"/>
              <a:t>fenntartását</a:t>
            </a:r>
            <a:r>
              <a:rPr lang="en-US" sz="2800" dirty="0" smtClean="0"/>
              <a:t> (Zhu et al., 1999). </a:t>
            </a:r>
            <a:endParaRPr lang="en-US" sz="2800" dirty="0"/>
          </a:p>
        </p:txBody>
      </p:sp>
    </p:spTree>
    <p:extLst>
      <p:ext uri="{BB962C8B-B14F-4D97-AF65-F5344CB8AC3E}">
        <p14:creationId xmlns:p14="http://schemas.microsoft.com/office/powerpoint/2010/main" val="1592999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82149" y="732846"/>
            <a:ext cx="5821996" cy="2475426"/>
          </a:xfrm>
          <a:prstGeom prst="rect">
            <a:avLst/>
          </a:prstGeom>
        </p:spPr>
      </p:pic>
      <p:sp>
        <p:nvSpPr>
          <p:cNvPr id="3" name="TextBox 2"/>
          <p:cNvSpPr txBox="1"/>
          <p:nvPr/>
        </p:nvSpPr>
        <p:spPr>
          <a:xfrm>
            <a:off x="1794890" y="-93913"/>
            <a:ext cx="8606118" cy="707886"/>
          </a:xfrm>
          <a:prstGeom prst="rect">
            <a:avLst/>
          </a:prstGeom>
          <a:noFill/>
        </p:spPr>
        <p:txBody>
          <a:bodyPr wrap="square" rtlCol="0">
            <a:spAutoFit/>
          </a:bodyPr>
          <a:lstStyle/>
          <a:p>
            <a:pPr algn="ctr"/>
            <a:r>
              <a:rPr lang="en-US" sz="4000" dirty="0"/>
              <a:t>Let’s start embryogenesis!</a:t>
            </a:r>
          </a:p>
        </p:txBody>
      </p:sp>
      <p:pic>
        <p:nvPicPr>
          <p:cNvPr id="4" name="Picture 3"/>
          <p:cNvPicPr>
            <a:picLocks noChangeAspect="1"/>
          </p:cNvPicPr>
          <p:nvPr/>
        </p:nvPicPr>
        <p:blipFill>
          <a:blip r:embed="rId4"/>
          <a:stretch>
            <a:fillRect/>
          </a:stretch>
        </p:blipFill>
        <p:spPr>
          <a:xfrm>
            <a:off x="8020534" y="732846"/>
            <a:ext cx="2673082" cy="2815983"/>
          </a:xfrm>
          <a:prstGeom prst="rect">
            <a:avLst/>
          </a:prstGeom>
        </p:spPr>
      </p:pic>
      <p:sp>
        <p:nvSpPr>
          <p:cNvPr id="5" name="Rectangle 4"/>
          <p:cNvSpPr/>
          <p:nvPr/>
        </p:nvSpPr>
        <p:spPr>
          <a:xfrm>
            <a:off x="859536" y="3327145"/>
            <a:ext cx="10844784" cy="2585323"/>
          </a:xfrm>
          <a:prstGeom prst="rect">
            <a:avLst/>
          </a:prstGeom>
        </p:spPr>
        <p:txBody>
          <a:bodyPr wrap="square">
            <a:spAutoFit/>
          </a:bodyPr>
          <a:lstStyle/>
          <a:p>
            <a:r>
              <a:rPr lang="en-US" b="1" dirty="0"/>
              <a:t>Formation of Embryonic Disc:</a:t>
            </a:r>
            <a:endParaRPr lang="en-US" dirty="0"/>
          </a:p>
          <a:p>
            <a:r>
              <a:rPr lang="en-US" dirty="0"/>
              <a:t>We have seen that early blastocyst consists of inner cell mass and </a:t>
            </a:r>
            <a:r>
              <a:rPr lang="en-US" dirty="0" err="1"/>
              <a:t>trophoblast</a:t>
            </a:r>
            <a:r>
              <a:rPr lang="en-US" dirty="0"/>
              <a:t>. The inner cell mass contains cells called stem cells which have the potency to give rise to all tissues and organs. The cells of the inner cell mass differentiate into two layers around 8 days after fertilization, a hypoblast and </a:t>
            </a:r>
            <a:r>
              <a:rPr lang="en-US" dirty="0" err="1"/>
              <a:t>epiblast</a:t>
            </a:r>
            <a:r>
              <a:rPr lang="en-US" dirty="0"/>
              <a:t>.</a:t>
            </a:r>
          </a:p>
          <a:p>
            <a:r>
              <a:rPr lang="en-US" dirty="0"/>
              <a:t>The hypoblast (primitive endoderm) is a layer of columnar cells and </a:t>
            </a:r>
            <a:r>
              <a:rPr lang="en-US" dirty="0" err="1"/>
              <a:t>epiblast</a:t>
            </a:r>
            <a:r>
              <a:rPr lang="en-US" dirty="0"/>
              <a:t> (primitive ectoderm) is a layer of cuboidal cells. The cells of the hypoblast and </a:t>
            </a:r>
            <a:r>
              <a:rPr lang="en-US" dirty="0" err="1"/>
              <a:t>epiblast</a:t>
            </a:r>
            <a:r>
              <a:rPr lang="en-US" dirty="0"/>
              <a:t> together form a two layered embryonic disc.</a:t>
            </a:r>
          </a:p>
          <a:p>
            <a:r>
              <a:rPr lang="en-US" b="1" dirty="0"/>
              <a:t>Formation of Amniotic Cavity:</a:t>
            </a:r>
            <a:endParaRPr lang="en-US" dirty="0"/>
          </a:p>
          <a:p>
            <a:r>
              <a:rPr lang="en-US" dirty="0"/>
              <a:t>A space appears between </a:t>
            </a:r>
            <a:r>
              <a:rPr lang="en-US" dirty="0" err="1"/>
              <a:t>epiblast</a:t>
            </a:r>
            <a:r>
              <a:rPr lang="en-US" dirty="0"/>
              <a:t> and </a:t>
            </a:r>
            <a:r>
              <a:rPr lang="en-US" dirty="0" err="1"/>
              <a:t>trophoblast</a:t>
            </a:r>
            <a:r>
              <a:rPr lang="en-US" dirty="0"/>
              <a:t>, called amniotic cavity filled with amniotic fluid. The roof of this cavity is formed by </a:t>
            </a:r>
            <a:r>
              <a:rPr lang="en-US" dirty="0" err="1"/>
              <a:t>amniogenic</a:t>
            </a:r>
            <a:r>
              <a:rPr lang="en-US" dirty="0"/>
              <a:t> cells derived from the </a:t>
            </a:r>
            <a:r>
              <a:rPr lang="en-US" dirty="0" err="1"/>
              <a:t>trophoblast</a:t>
            </a:r>
            <a:r>
              <a:rPr lang="en-US" dirty="0"/>
              <a:t>, while its floor is formed by the </a:t>
            </a:r>
            <a:r>
              <a:rPr lang="en-US" dirty="0" err="1"/>
              <a:t>epiblast</a:t>
            </a:r>
            <a:r>
              <a:rPr lang="en-US" dirty="0"/>
              <a:t>.</a:t>
            </a:r>
          </a:p>
        </p:txBody>
      </p:sp>
    </p:spTree>
    <p:extLst>
      <p:ext uri="{BB962C8B-B14F-4D97-AF65-F5344CB8AC3E}">
        <p14:creationId xmlns:p14="http://schemas.microsoft.com/office/powerpoint/2010/main" val="735876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884" y="354327"/>
            <a:ext cx="10500852" cy="5632311"/>
          </a:xfrm>
          <a:prstGeom prst="rect">
            <a:avLst/>
          </a:prstGeom>
        </p:spPr>
        <p:txBody>
          <a:bodyPr wrap="square">
            <a:spAutoFit/>
          </a:bodyPr>
          <a:lstStyle/>
          <a:p>
            <a:pPr algn="just">
              <a:lnSpc>
                <a:spcPct val="150000"/>
              </a:lnSpc>
            </a:pPr>
            <a:r>
              <a:rPr lang="en-US" sz="2400" dirty="0" smtClean="0"/>
              <a:t>A béta1 integrin </a:t>
            </a:r>
            <a:r>
              <a:rPr lang="en-US" sz="2400" dirty="0" err="1" smtClean="0"/>
              <a:t>esszenciális</a:t>
            </a:r>
            <a:r>
              <a:rPr lang="en-US" sz="2400" dirty="0" smtClean="0"/>
              <a:t> </a:t>
            </a:r>
            <a:r>
              <a:rPr lang="en-US" sz="2400" dirty="0" err="1" smtClean="0"/>
              <a:t>szerepet</a:t>
            </a:r>
            <a:r>
              <a:rPr lang="en-US" sz="2400" dirty="0" smtClean="0"/>
              <a:t> </a:t>
            </a:r>
            <a:r>
              <a:rPr lang="en-US" sz="2400" dirty="0" err="1" smtClean="0"/>
              <a:t>játszik</a:t>
            </a:r>
            <a:r>
              <a:rPr lang="en-US" sz="2400" dirty="0" smtClean="0"/>
              <a:t> a </a:t>
            </a:r>
            <a:r>
              <a:rPr lang="en-US" sz="2400" dirty="0" err="1" smtClean="0"/>
              <a:t>hámszövet</a:t>
            </a:r>
            <a:r>
              <a:rPr lang="en-US" sz="2400" dirty="0" smtClean="0"/>
              <a:t> </a:t>
            </a:r>
            <a:r>
              <a:rPr lang="en-US" sz="2400" dirty="0" err="1" smtClean="0"/>
              <a:t>és</a:t>
            </a:r>
            <a:r>
              <a:rPr lang="en-US" sz="2400" dirty="0" smtClean="0"/>
              <a:t> a </a:t>
            </a:r>
            <a:r>
              <a:rPr lang="en-US" sz="2400" dirty="0" err="1" smtClean="0"/>
              <a:t>szõrtüszõ</a:t>
            </a:r>
            <a:r>
              <a:rPr lang="en-US" sz="2400" dirty="0" smtClean="0"/>
              <a:t> </a:t>
            </a:r>
            <a:r>
              <a:rPr lang="en-US" sz="2400" dirty="0" err="1" smtClean="0"/>
              <a:t>normális</a:t>
            </a:r>
            <a:r>
              <a:rPr lang="en-US" sz="2400" dirty="0" smtClean="0"/>
              <a:t> </a:t>
            </a:r>
            <a:r>
              <a:rPr lang="en-US" sz="2400" dirty="0" err="1" smtClean="0"/>
              <a:t>ki­alakításában</a:t>
            </a:r>
            <a:r>
              <a:rPr lang="en-US" sz="2400" dirty="0" smtClean="0"/>
              <a:t> is. A béta1 integrin </a:t>
            </a:r>
            <a:r>
              <a:rPr lang="en-US" sz="2400" dirty="0" err="1" smtClean="0"/>
              <a:t>hámsejtekben</a:t>
            </a:r>
            <a:r>
              <a:rPr lang="en-US" sz="2400" dirty="0" smtClean="0"/>
              <a:t> </a:t>
            </a:r>
            <a:r>
              <a:rPr lang="en-US" sz="2400" dirty="0" err="1" smtClean="0"/>
              <a:t>való</a:t>
            </a:r>
            <a:r>
              <a:rPr lang="en-US" sz="2400" dirty="0" smtClean="0"/>
              <a:t> </a:t>
            </a:r>
            <a:r>
              <a:rPr lang="en-US" sz="2400" dirty="0" err="1" smtClean="0"/>
              <a:t>kiütése</a:t>
            </a:r>
            <a:r>
              <a:rPr lang="en-US" sz="2400" dirty="0" smtClean="0"/>
              <a:t> </a:t>
            </a:r>
            <a:r>
              <a:rPr lang="en-US" sz="2400" dirty="0" err="1" smtClean="0"/>
              <a:t>egérben</a:t>
            </a:r>
            <a:r>
              <a:rPr lang="en-US" sz="2400" dirty="0" smtClean="0"/>
              <a:t> a </a:t>
            </a:r>
            <a:r>
              <a:rPr lang="en-US" sz="2400" dirty="0" err="1" smtClean="0"/>
              <a:t>szõrtüszõ</a:t>
            </a:r>
            <a:r>
              <a:rPr lang="en-US" sz="2400" dirty="0" smtClean="0"/>
              <a:t> </a:t>
            </a:r>
            <a:r>
              <a:rPr lang="en-US" sz="2400" dirty="0" err="1" smtClean="0"/>
              <a:t>és</a:t>
            </a:r>
            <a:r>
              <a:rPr lang="en-US" sz="2400" dirty="0" smtClean="0"/>
              <a:t> a </a:t>
            </a:r>
            <a:r>
              <a:rPr lang="en-US" sz="2400" dirty="0" err="1" smtClean="0"/>
              <a:t>közötte</a:t>
            </a:r>
            <a:r>
              <a:rPr lang="en-US" sz="2400" dirty="0" smtClean="0"/>
              <a:t> </a:t>
            </a:r>
            <a:r>
              <a:rPr lang="en-US" sz="2400" dirty="0" err="1" smtClean="0"/>
              <a:t>elhelyezkedõ</a:t>
            </a:r>
            <a:r>
              <a:rPr lang="en-US" sz="2400" dirty="0" smtClean="0"/>
              <a:t> </a:t>
            </a:r>
            <a:r>
              <a:rPr lang="en-US" sz="2400" dirty="0" err="1" smtClean="0"/>
              <a:t>hámszövet</a:t>
            </a:r>
            <a:r>
              <a:rPr lang="en-US" sz="2400" dirty="0" smtClean="0"/>
              <a:t> </a:t>
            </a:r>
            <a:r>
              <a:rPr lang="en-US" sz="2400" dirty="0" err="1" smtClean="0"/>
              <a:t>súlyos</a:t>
            </a:r>
            <a:r>
              <a:rPr lang="en-US" sz="2400" dirty="0" smtClean="0"/>
              <a:t> </a:t>
            </a:r>
            <a:r>
              <a:rPr lang="en-US" sz="2400" dirty="0" err="1" smtClean="0"/>
              <a:t>rendellenességeit</a:t>
            </a:r>
            <a:r>
              <a:rPr lang="en-US" sz="2400" dirty="0" smtClean="0"/>
              <a:t> </a:t>
            </a:r>
            <a:r>
              <a:rPr lang="en-US" sz="2400" dirty="0" err="1" smtClean="0"/>
              <a:t>eredményezi</a:t>
            </a:r>
            <a:r>
              <a:rPr lang="en-US" sz="2400" dirty="0" smtClean="0"/>
              <a:t> (</a:t>
            </a:r>
            <a:r>
              <a:rPr lang="en-US" sz="2400" dirty="0" err="1" smtClean="0"/>
              <a:t>Brake­busch</a:t>
            </a:r>
            <a:r>
              <a:rPr lang="en-US" sz="2400" dirty="0" smtClean="0"/>
              <a:t> et al., 2000; </a:t>
            </a:r>
            <a:r>
              <a:rPr lang="en-US" sz="2400" dirty="0" err="1" smtClean="0"/>
              <a:t>Raghavan</a:t>
            </a:r>
            <a:r>
              <a:rPr lang="en-US" sz="2400" dirty="0" smtClean="0"/>
              <a:t> et al., 2000). A </a:t>
            </a:r>
            <a:r>
              <a:rPr lang="en-US" sz="2400" dirty="0" err="1" smtClean="0"/>
              <a:t>feltehetõen</a:t>
            </a:r>
            <a:r>
              <a:rPr lang="en-US" sz="2400" dirty="0" smtClean="0"/>
              <a:t> </a:t>
            </a:r>
            <a:r>
              <a:rPr lang="en-US" sz="2400" dirty="0" err="1" smtClean="0"/>
              <a:t>korlátlan</a:t>
            </a:r>
            <a:r>
              <a:rPr lang="en-US" sz="2400" dirty="0" smtClean="0"/>
              <a:t> </a:t>
            </a:r>
            <a:r>
              <a:rPr lang="en-US" sz="2400" dirty="0" err="1" smtClean="0"/>
              <a:t>szaporodóképes­séggel</a:t>
            </a:r>
            <a:r>
              <a:rPr lang="en-US" sz="2400" dirty="0" smtClean="0"/>
              <a:t> </a:t>
            </a:r>
            <a:r>
              <a:rPr lang="en-US" sz="2400" dirty="0" err="1" smtClean="0"/>
              <a:t>rendelkezõ</a:t>
            </a:r>
            <a:r>
              <a:rPr lang="en-US" sz="2400" dirty="0" smtClean="0"/>
              <a:t> </a:t>
            </a:r>
            <a:r>
              <a:rPr lang="en-US" sz="2400" dirty="0" err="1" smtClean="0"/>
              <a:t>sejtekben</a:t>
            </a:r>
            <a:r>
              <a:rPr lang="en-US" sz="2400" dirty="0" smtClean="0"/>
              <a:t> (</a:t>
            </a:r>
            <a:r>
              <a:rPr lang="en-US" sz="2400" dirty="0" err="1" smtClean="0"/>
              <a:t>õsivarsejt</a:t>
            </a:r>
            <a:r>
              <a:rPr lang="en-US" sz="2400" dirty="0" smtClean="0"/>
              <a:t>, </a:t>
            </a:r>
            <a:r>
              <a:rPr lang="en-US" sz="2400" dirty="0" err="1" smtClean="0"/>
              <a:t>emb­rionális</a:t>
            </a:r>
            <a:r>
              <a:rPr lang="en-US" sz="2400" dirty="0" smtClean="0"/>
              <a:t> </a:t>
            </a:r>
            <a:r>
              <a:rPr lang="en-US" sz="2400" dirty="0" err="1" smtClean="0"/>
              <a:t>sejtek</a:t>
            </a:r>
            <a:r>
              <a:rPr lang="en-US" sz="2400" dirty="0" smtClean="0"/>
              <a:t>, </a:t>
            </a:r>
            <a:r>
              <a:rPr lang="en-US" sz="2400" dirty="0" err="1" smtClean="0"/>
              <a:t>immortalizált</a:t>
            </a:r>
            <a:r>
              <a:rPr lang="en-US" sz="2400" dirty="0" smtClean="0"/>
              <a:t> </a:t>
            </a:r>
            <a:r>
              <a:rPr lang="en-US" sz="2400" dirty="0" err="1" smtClean="0"/>
              <a:t>és</a:t>
            </a:r>
            <a:r>
              <a:rPr lang="en-US" sz="2400" dirty="0" smtClean="0"/>
              <a:t> </a:t>
            </a:r>
            <a:r>
              <a:rPr lang="en-US" sz="2400" dirty="0" err="1" smtClean="0"/>
              <a:t>tumor­sejtek</a:t>
            </a:r>
            <a:r>
              <a:rPr lang="en-US" sz="2400" dirty="0" smtClean="0"/>
              <a:t>) a </a:t>
            </a:r>
            <a:r>
              <a:rPr lang="en-US" sz="2400" dirty="0" err="1" smtClean="0"/>
              <a:t>telomeráz</a:t>
            </a:r>
            <a:r>
              <a:rPr lang="en-US" sz="2400" dirty="0" smtClean="0"/>
              <a:t> </a:t>
            </a:r>
            <a:r>
              <a:rPr lang="en-US" sz="2400" dirty="0" err="1" smtClean="0"/>
              <a:t>enzim</a:t>
            </a:r>
            <a:r>
              <a:rPr lang="en-US" sz="2400" dirty="0" smtClean="0"/>
              <a:t> </a:t>
            </a:r>
            <a:r>
              <a:rPr lang="en-US" sz="2400" dirty="0" err="1" smtClean="0"/>
              <a:t>megakadályozza</a:t>
            </a:r>
            <a:r>
              <a:rPr lang="en-US" sz="2400" dirty="0" smtClean="0"/>
              <a:t> a </a:t>
            </a:r>
            <a:r>
              <a:rPr lang="en-US" sz="2400" dirty="0" err="1" smtClean="0"/>
              <a:t>kromoszómavégek</a:t>
            </a:r>
            <a:r>
              <a:rPr lang="en-US" sz="2400" dirty="0" smtClean="0"/>
              <a:t> </a:t>
            </a:r>
            <a:r>
              <a:rPr lang="en-US" sz="2400" dirty="0" err="1" smtClean="0"/>
              <a:t>rövidülését</a:t>
            </a:r>
            <a:r>
              <a:rPr lang="en-US" sz="2400" dirty="0" smtClean="0"/>
              <a:t>. </a:t>
            </a:r>
            <a:r>
              <a:rPr lang="en-US" sz="2400" dirty="0" err="1" smtClean="0"/>
              <a:t>Érett</a:t>
            </a:r>
            <a:r>
              <a:rPr lang="en-US" sz="2400" dirty="0" smtClean="0"/>
              <a:t>, </a:t>
            </a:r>
            <a:r>
              <a:rPr lang="en-US" sz="2400" dirty="0" err="1" smtClean="0"/>
              <a:t>egészséges</a:t>
            </a:r>
            <a:r>
              <a:rPr lang="en-US" sz="2400" dirty="0" smtClean="0"/>
              <a:t> </a:t>
            </a:r>
            <a:r>
              <a:rPr lang="en-US" sz="2400" dirty="0" err="1" smtClean="0"/>
              <a:t>szervezetben</a:t>
            </a:r>
            <a:r>
              <a:rPr lang="en-US" sz="2400" dirty="0" smtClean="0"/>
              <a:t> </a:t>
            </a:r>
            <a:r>
              <a:rPr lang="en-US" sz="2400" dirty="0" err="1" smtClean="0"/>
              <a:t>az</a:t>
            </a:r>
            <a:r>
              <a:rPr lang="en-US" sz="2400" dirty="0" smtClean="0"/>
              <a:t> </a:t>
            </a:r>
            <a:r>
              <a:rPr lang="en-US" sz="2400" dirty="0" err="1" smtClean="0"/>
              <a:t>ivarsejteken</a:t>
            </a:r>
            <a:r>
              <a:rPr lang="en-US" sz="2400" dirty="0" smtClean="0"/>
              <a:t> </a:t>
            </a:r>
            <a:r>
              <a:rPr lang="en-US" sz="2400" dirty="0" err="1" smtClean="0"/>
              <a:t>kívül</a:t>
            </a:r>
            <a:r>
              <a:rPr lang="en-US" sz="2400" dirty="0" smtClean="0"/>
              <a:t> </a:t>
            </a:r>
            <a:r>
              <a:rPr lang="en-US" sz="2400" dirty="0" err="1" smtClean="0"/>
              <a:t>csontvelõbõl</a:t>
            </a:r>
            <a:r>
              <a:rPr lang="en-US" sz="2400" dirty="0" smtClean="0"/>
              <a:t>, </a:t>
            </a:r>
            <a:r>
              <a:rPr lang="en-US" sz="2400" dirty="0" err="1" smtClean="0"/>
              <a:t>köldökzsinór</a:t>
            </a:r>
            <a:r>
              <a:rPr lang="en-US" sz="2400" dirty="0" smtClean="0"/>
              <a:t>- </a:t>
            </a:r>
            <a:r>
              <a:rPr lang="en-US" sz="2400" dirty="0" err="1" smtClean="0"/>
              <a:t>és</a:t>
            </a:r>
            <a:r>
              <a:rPr lang="en-US" sz="2400" dirty="0" smtClean="0"/>
              <a:t> </a:t>
            </a:r>
            <a:r>
              <a:rPr lang="en-US" sz="2400" dirty="0" err="1" smtClean="0"/>
              <a:t>perifé­riás</a:t>
            </a:r>
            <a:r>
              <a:rPr lang="en-US" sz="2400" dirty="0" smtClean="0"/>
              <a:t> </a:t>
            </a:r>
            <a:r>
              <a:rPr lang="en-US" sz="2400" dirty="0" err="1" smtClean="0"/>
              <a:t>vérbõl</a:t>
            </a:r>
            <a:r>
              <a:rPr lang="en-US" sz="2400" dirty="0" smtClean="0"/>
              <a:t> </a:t>
            </a:r>
            <a:r>
              <a:rPr lang="en-US" sz="2400" dirty="0" err="1" smtClean="0"/>
              <a:t>származó</a:t>
            </a:r>
            <a:r>
              <a:rPr lang="en-US" sz="2400" dirty="0" smtClean="0"/>
              <a:t> </a:t>
            </a:r>
            <a:r>
              <a:rPr lang="en-US" sz="2400" dirty="0" err="1" smtClean="0"/>
              <a:t>sejtekben</a:t>
            </a:r>
            <a:r>
              <a:rPr lang="en-US" sz="2400" dirty="0" smtClean="0"/>
              <a:t> (</a:t>
            </a:r>
            <a:r>
              <a:rPr lang="en-US" sz="2400" dirty="0" err="1" smtClean="0"/>
              <a:t>csontvelõi</a:t>
            </a:r>
            <a:r>
              <a:rPr lang="en-US" sz="2400" dirty="0" smtClean="0"/>
              <a:t> </a:t>
            </a:r>
            <a:r>
              <a:rPr lang="en-US" sz="2400" dirty="0" err="1" smtClean="0"/>
              <a:t>õssejtek</a:t>
            </a:r>
            <a:r>
              <a:rPr lang="en-US" sz="2400" dirty="0" smtClean="0"/>
              <a:t>), </a:t>
            </a:r>
            <a:r>
              <a:rPr lang="en-US" sz="2400" dirty="0" err="1" smtClean="0"/>
              <a:t>valamint</a:t>
            </a:r>
            <a:r>
              <a:rPr lang="en-US" sz="2400" dirty="0" smtClean="0"/>
              <a:t> a </a:t>
            </a:r>
            <a:r>
              <a:rPr lang="en-US" sz="2400" dirty="0" err="1" smtClean="0"/>
              <a:t>hám</a:t>
            </a:r>
            <a:r>
              <a:rPr lang="en-US" sz="2400" dirty="0" smtClean="0"/>
              <a:t> </a:t>
            </a:r>
            <a:r>
              <a:rPr lang="en-US" sz="2400" dirty="0" err="1" smtClean="0"/>
              <a:t>bazális</a:t>
            </a:r>
            <a:r>
              <a:rPr lang="en-US" sz="2400" dirty="0" smtClean="0"/>
              <a:t> </a:t>
            </a:r>
            <a:r>
              <a:rPr lang="en-US" sz="2400" dirty="0" err="1" smtClean="0"/>
              <a:t>sejtjeiben</a:t>
            </a:r>
            <a:r>
              <a:rPr lang="en-US" sz="2400" dirty="0" smtClean="0"/>
              <a:t> </a:t>
            </a:r>
            <a:r>
              <a:rPr lang="en-US" sz="2400" dirty="0" err="1" smtClean="0"/>
              <a:t>tudtak</a:t>
            </a:r>
            <a:r>
              <a:rPr lang="en-US" sz="2400" dirty="0" smtClean="0"/>
              <a:t> </a:t>
            </a:r>
            <a:r>
              <a:rPr lang="en-US" sz="2400" dirty="0" err="1" smtClean="0"/>
              <a:t>telomeráz</a:t>
            </a:r>
            <a:r>
              <a:rPr lang="en-US" sz="2400" dirty="0" smtClean="0"/>
              <a:t> </a:t>
            </a:r>
            <a:r>
              <a:rPr lang="en-US" sz="2400" dirty="0" err="1" smtClean="0"/>
              <a:t>aktivitást</a:t>
            </a:r>
            <a:r>
              <a:rPr lang="en-US" sz="2400" dirty="0" smtClean="0"/>
              <a:t> </a:t>
            </a:r>
            <a:r>
              <a:rPr lang="en-US" sz="2400" dirty="0" err="1" smtClean="0"/>
              <a:t>kimutatni</a:t>
            </a:r>
            <a:r>
              <a:rPr lang="en-US" sz="2400" dirty="0" smtClean="0"/>
              <a:t> (</a:t>
            </a:r>
            <a:r>
              <a:rPr lang="en-US" sz="2400" dirty="0" err="1" smtClean="0"/>
              <a:t>Härle-Bachor</a:t>
            </a:r>
            <a:r>
              <a:rPr lang="en-US" sz="2400" dirty="0" smtClean="0"/>
              <a:t>–</a:t>
            </a:r>
            <a:r>
              <a:rPr lang="en-US" sz="2400" dirty="0" err="1" smtClean="0"/>
              <a:t>Boukamp</a:t>
            </a:r>
            <a:r>
              <a:rPr lang="en-US" sz="2400" dirty="0" smtClean="0"/>
              <a:t>, 1996).</a:t>
            </a:r>
            <a:endParaRPr lang="en-US" sz="2400" dirty="0"/>
          </a:p>
        </p:txBody>
      </p:sp>
    </p:spTree>
    <p:extLst>
      <p:ext uri="{BB962C8B-B14F-4D97-AF65-F5344CB8AC3E}">
        <p14:creationId xmlns:p14="http://schemas.microsoft.com/office/powerpoint/2010/main" val="1470705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5900" y="463540"/>
            <a:ext cx="9564734" cy="3416320"/>
          </a:xfrm>
          <a:prstGeom prst="rect">
            <a:avLst/>
          </a:prstGeom>
          <a:noFill/>
        </p:spPr>
        <p:txBody>
          <a:bodyPr wrap="none" rtlCol="0">
            <a:spAutoFit/>
          </a:bodyPr>
          <a:lstStyle/>
          <a:p>
            <a:r>
              <a:rPr lang="en-US" sz="2000" dirty="0" err="1" smtClean="0"/>
              <a:t>Felhasznált</a:t>
            </a:r>
            <a:r>
              <a:rPr lang="en-US" sz="2000" dirty="0" smtClean="0"/>
              <a:t> </a:t>
            </a:r>
            <a:r>
              <a:rPr lang="en-US" sz="2000" dirty="0" err="1" smtClean="0"/>
              <a:t>irodalom</a:t>
            </a:r>
            <a:r>
              <a:rPr lang="en-US" sz="2000" dirty="0" smtClean="0"/>
              <a:t>:</a:t>
            </a:r>
          </a:p>
          <a:p>
            <a:endParaRPr lang="en-US" dirty="0" smtClean="0"/>
          </a:p>
          <a:p>
            <a:r>
              <a:rPr lang="en-US" b="1" dirty="0" smtClean="0"/>
              <a:t>Cell fate in mammalian development</a:t>
            </a:r>
            <a:r>
              <a:rPr lang="en-US" dirty="0" smtClean="0"/>
              <a:t>:</a:t>
            </a:r>
            <a:endParaRPr lang="en-US" dirty="0"/>
          </a:p>
          <a:p>
            <a:r>
              <a:rPr lang="en-US" dirty="0" smtClean="0"/>
              <a:t>Primitive endoderm differentiation: from Specification to Epithelialization </a:t>
            </a:r>
            <a:r>
              <a:rPr lang="mr-IN" dirty="0" smtClean="0"/>
              <a:t>–</a:t>
            </a:r>
            <a:r>
              <a:rPr lang="en-US" dirty="0" smtClean="0"/>
              <a:t> </a:t>
            </a:r>
            <a:r>
              <a:rPr lang="en-US" dirty="0" err="1" smtClean="0"/>
              <a:t>Bassalert</a:t>
            </a:r>
            <a:r>
              <a:rPr lang="en-US" dirty="0" smtClean="0"/>
              <a:t> et al. 2018</a:t>
            </a:r>
          </a:p>
          <a:p>
            <a:endParaRPr lang="en-US" dirty="0"/>
          </a:p>
          <a:p>
            <a:r>
              <a:rPr lang="en-US" b="1" dirty="0"/>
              <a:t>The birth of embryonic </a:t>
            </a:r>
            <a:r>
              <a:rPr lang="en-US" b="1" dirty="0" smtClean="0"/>
              <a:t>pluripotency - </a:t>
            </a:r>
            <a:r>
              <a:rPr lang="en-US" dirty="0">
                <a:hlinkClick r:id="rId2" tooltip="Thorsten Boroviak"/>
              </a:rPr>
              <a:t>Thorsten </a:t>
            </a:r>
            <a:r>
              <a:rPr lang="en-US" dirty="0" smtClean="0">
                <a:hlinkClick r:id="rId2" tooltip="Thorsten Boroviak"/>
              </a:rPr>
              <a:t>Boroviak</a:t>
            </a:r>
            <a:r>
              <a:rPr lang="en-US" dirty="0" smtClean="0"/>
              <a:t> </a:t>
            </a:r>
            <a:r>
              <a:rPr lang="en-US" dirty="0"/>
              <a:t> and </a:t>
            </a:r>
            <a:r>
              <a:rPr lang="en-US" dirty="0">
                <a:hlinkClick r:id="rId2" tooltip="Jennifer Nichols"/>
              </a:rPr>
              <a:t>Jennifer </a:t>
            </a:r>
            <a:r>
              <a:rPr lang="en-US" dirty="0" smtClean="0">
                <a:hlinkClick r:id="rId2" tooltip="Jennifer Nichols"/>
              </a:rPr>
              <a:t>Nichols</a:t>
            </a:r>
            <a:r>
              <a:rPr lang="en-US" dirty="0" smtClean="0"/>
              <a:t> 2014</a:t>
            </a:r>
          </a:p>
          <a:p>
            <a:endParaRPr lang="en-US" dirty="0"/>
          </a:p>
          <a:p>
            <a:r>
              <a:rPr lang="en-US" b="1" dirty="0"/>
              <a:t>From pluripotency to differentiation: laying foundations for the body pattern in the mouse embryo</a:t>
            </a:r>
          </a:p>
          <a:p>
            <a:r>
              <a:rPr lang="en-US" dirty="0" smtClean="0"/>
              <a:t>- </a:t>
            </a:r>
            <a:r>
              <a:rPr lang="en-US" dirty="0">
                <a:hlinkClick r:id="rId3" tooltip="Magdalena Zernicka-Goetz"/>
              </a:rPr>
              <a:t>Magdalena </a:t>
            </a:r>
            <a:r>
              <a:rPr lang="en-US" dirty="0" smtClean="0">
                <a:hlinkClick r:id="rId3" tooltip="Magdalena Zernicka-Goetz"/>
              </a:rPr>
              <a:t>Zernicka-Goetz</a:t>
            </a:r>
            <a:r>
              <a:rPr lang="en-US" dirty="0" smtClean="0"/>
              <a:t> </a:t>
            </a:r>
            <a:r>
              <a:rPr lang="en-US" dirty="0"/>
              <a:t> and </a:t>
            </a:r>
            <a:r>
              <a:rPr lang="en-US" dirty="0">
                <a:hlinkClick r:id="rId3" tooltip="Anna-Katerina Hadjantonakis"/>
              </a:rPr>
              <a:t>Anna-Katerina </a:t>
            </a:r>
            <a:r>
              <a:rPr lang="en-US" dirty="0" smtClean="0">
                <a:hlinkClick r:id="rId3" tooltip="Anna-Katerina Hadjantonakis"/>
              </a:rPr>
              <a:t>Hadjantonakis</a:t>
            </a:r>
            <a:r>
              <a:rPr lang="en-US" dirty="0" smtClean="0"/>
              <a:t> 2014</a:t>
            </a:r>
            <a:endParaRPr lang="en-US" dirty="0"/>
          </a:p>
          <a:p>
            <a:endParaRPr lang="en-US" dirty="0"/>
          </a:p>
          <a:p>
            <a:endParaRPr lang="en-US" b="1" dirty="0"/>
          </a:p>
          <a:p>
            <a:endParaRPr lang="en-US" dirty="0"/>
          </a:p>
        </p:txBody>
      </p:sp>
    </p:spTree>
    <p:extLst>
      <p:ext uri="{BB962C8B-B14F-4D97-AF65-F5344CB8AC3E}">
        <p14:creationId xmlns:p14="http://schemas.microsoft.com/office/powerpoint/2010/main" val="1061543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artalom helye 2"/>
          <p:cNvSpPr>
            <a:spLocks noGrp="1" noChangeArrowheads="1"/>
          </p:cNvSpPr>
          <p:nvPr>
            <p:ph idx="4294967295"/>
          </p:nvPr>
        </p:nvSpPr>
        <p:spPr>
          <a:xfrm>
            <a:off x="1371600" y="889000"/>
            <a:ext cx="10214535" cy="5353050"/>
          </a:xfrm>
        </p:spPr>
        <p:txBody>
          <a:bodyPr>
            <a:noAutofit/>
          </a:bodyPr>
          <a:lstStyle/>
          <a:p>
            <a:r>
              <a:rPr lang="hu-HU" altLang="hu-HU" sz="2400" dirty="0">
                <a:latin typeface="Arial" charset="0"/>
                <a:ea typeface="Arial" charset="0"/>
                <a:cs typeface="Arial" charset="0"/>
              </a:rPr>
              <a:t>A </a:t>
            </a:r>
            <a:r>
              <a:rPr lang="hu-HU" altLang="hu-HU" sz="2400" dirty="0" err="1">
                <a:latin typeface="Arial" charset="0"/>
                <a:ea typeface="Arial" charset="0"/>
                <a:cs typeface="Arial" charset="0"/>
              </a:rPr>
              <a:t>blasztociszta</a:t>
            </a:r>
            <a:r>
              <a:rPr lang="hu-HU" altLang="hu-HU" sz="2400" dirty="0">
                <a:latin typeface="Arial" charset="0"/>
                <a:ea typeface="Arial" charset="0"/>
                <a:cs typeface="Arial" charset="0"/>
              </a:rPr>
              <a:t> stádium utáni embrió, a </a:t>
            </a:r>
            <a:r>
              <a:rPr lang="hu-HU" altLang="hu-HU" sz="2400" b="1" dirty="0">
                <a:latin typeface="Arial" charset="0"/>
                <a:ea typeface="Arial" charset="0"/>
                <a:cs typeface="Arial" charset="0"/>
              </a:rPr>
              <a:t>két csíralemezes embrió </a:t>
            </a:r>
            <a:r>
              <a:rPr lang="hu-HU" altLang="hu-HU" sz="2400" dirty="0">
                <a:latin typeface="Arial" charset="0"/>
                <a:ea typeface="Arial" charset="0"/>
                <a:cs typeface="Arial" charset="0"/>
              </a:rPr>
              <a:t>gyakorlatilag </a:t>
            </a:r>
            <a:r>
              <a:rPr lang="hu-HU" altLang="hu-HU" sz="2400" b="1" dirty="0">
                <a:latin typeface="Arial" charset="0"/>
                <a:ea typeface="Arial" charset="0"/>
                <a:cs typeface="Arial" charset="0"/>
              </a:rPr>
              <a:t>két hámsejtrétegből</a:t>
            </a:r>
            <a:r>
              <a:rPr lang="hu-HU" altLang="hu-HU" sz="2400" dirty="0">
                <a:latin typeface="Arial" charset="0"/>
                <a:ea typeface="Arial" charset="0"/>
                <a:cs typeface="Arial" charset="0"/>
              </a:rPr>
              <a:t> áll: a </a:t>
            </a:r>
            <a:r>
              <a:rPr lang="hu-HU" altLang="hu-HU" sz="2400" dirty="0" err="1">
                <a:latin typeface="Arial" charset="0"/>
                <a:ea typeface="Arial" charset="0"/>
                <a:cs typeface="Arial" charset="0"/>
              </a:rPr>
              <a:t>dorzálisan</a:t>
            </a:r>
            <a:r>
              <a:rPr lang="hu-HU" altLang="hu-HU" sz="2400" dirty="0">
                <a:latin typeface="Arial" charset="0"/>
                <a:ea typeface="Arial" charset="0"/>
                <a:cs typeface="Arial" charset="0"/>
              </a:rPr>
              <a:t> levő, egyrétegű hengerhám jellegű </a:t>
            </a:r>
            <a:r>
              <a:rPr lang="hu-HU" altLang="hu-HU" sz="2400" dirty="0" err="1">
                <a:latin typeface="Arial" charset="0"/>
                <a:ea typeface="Arial" charset="0"/>
                <a:cs typeface="Arial" charset="0"/>
              </a:rPr>
              <a:t>epiblasztból</a:t>
            </a:r>
            <a:r>
              <a:rPr lang="hu-HU" altLang="hu-HU" sz="2400" dirty="0">
                <a:latin typeface="Arial" charset="0"/>
                <a:ea typeface="Arial" charset="0"/>
                <a:cs typeface="Arial" charset="0"/>
              </a:rPr>
              <a:t> és a </a:t>
            </a:r>
            <a:r>
              <a:rPr lang="hu-HU" altLang="hu-HU" sz="2400" dirty="0" err="1">
                <a:latin typeface="Arial" charset="0"/>
                <a:ea typeface="Arial" charset="0"/>
                <a:cs typeface="Arial" charset="0"/>
              </a:rPr>
              <a:t>ventrálisan</a:t>
            </a:r>
            <a:r>
              <a:rPr lang="hu-HU" altLang="hu-HU" sz="2400" dirty="0">
                <a:latin typeface="Arial" charset="0"/>
                <a:ea typeface="Arial" charset="0"/>
                <a:cs typeface="Arial" charset="0"/>
              </a:rPr>
              <a:t> levő egyrétegű laphám szerű </a:t>
            </a:r>
            <a:r>
              <a:rPr lang="hu-HU" altLang="hu-HU" sz="2400" dirty="0" err="1">
                <a:latin typeface="Arial" charset="0"/>
                <a:ea typeface="Arial" charset="0"/>
                <a:cs typeface="Arial" charset="0"/>
              </a:rPr>
              <a:t>hipoblasztból</a:t>
            </a:r>
            <a:r>
              <a:rPr lang="hu-HU" altLang="hu-HU" sz="2400" dirty="0">
                <a:latin typeface="Arial" charset="0"/>
                <a:ea typeface="Arial" charset="0"/>
                <a:cs typeface="Arial" charset="0"/>
              </a:rPr>
              <a:t>. Vagyis a legkorábbi embrionális szövettípus a </a:t>
            </a:r>
            <a:r>
              <a:rPr lang="hu-HU" altLang="hu-HU" sz="2400" b="1" dirty="0">
                <a:latin typeface="Arial" charset="0"/>
                <a:ea typeface="Arial" charset="0"/>
                <a:cs typeface="Arial" charset="0"/>
              </a:rPr>
              <a:t>hám.</a:t>
            </a:r>
          </a:p>
          <a:p>
            <a:r>
              <a:rPr lang="hu-HU" altLang="hu-HU" sz="2400" dirty="0">
                <a:latin typeface="Arial" charset="0"/>
                <a:ea typeface="Arial" charset="0"/>
                <a:cs typeface="Arial" charset="0"/>
              </a:rPr>
              <a:t>A </a:t>
            </a:r>
            <a:r>
              <a:rPr lang="hu-HU" altLang="hu-HU" sz="2400" b="1" dirty="0" err="1">
                <a:latin typeface="Arial" charset="0"/>
                <a:ea typeface="Arial" charset="0"/>
                <a:cs typeface="Arial" charset="0"/>
              </a:rPr>
              <a:t>gasztrulációval</a:t>
            </a:r>
            <a:r>
              <a:rPr lang="hu-HU" altLang="hu-HU" sz="2400" b="1" dirty="0">
                <a:latin typeface="Arial" charset="0"/>
                <a:ea typeface="Arial" charset="0"/>
                <a:cs typeface="Arial" charset="0"/>
              </a:rPr>
              <a:t> </a:t>
            </a:r>
            <a:r>
              <a:rPr lang="hu-HU" altLang="hu-HU" sz="2400" dirty="0">
                <a:latin typeface="Arial" charset="0"/>
                <a:ea typeface="Arial" charset="0"/>
                <a:cs typeface="Arial" charset="0"/>
              </a:rPr>
              <a:t>jelenik meg a korai embrió másik fontos szövettípusa: a </a:t>
            </a:r>
            <a:r>
              <a:rPr lang="hu-HU" altLang="hu-HU" sz="2400" b="1" dirty="0" err="1">
                <a:latin typeface="Arial" charset="0"/>
                <a:ea typeface="Arial" charset="0"/>
                <a:cs typeface="Arial" charset="0"/>
              </a:rPr>
              <a:t>mesenchyma</a:t>
            </a:r>
            <a:r>
              <a:rPr lang="hu-HU" altLang="hu-HU" sz="2400" b="1" dirty="0">
                <a:latin typeface="Arial" charset="0"/>
                <a:ea typeface="Arial" charset="0"/>
                <a:cs typeface="Arial" charset="0"/>
              </a:rPr>
              <a:t>.</a:t>
            </a:r>
          </a:p>
          <a:p>
            <a:r>
              <a:rPr lang="hu-HU" altLang="hu-HU" sz="2400" dirty="0">
                <a:latin typeface="Arial" charset="0"/>
                <a:ea typeface="Arial" charset="0"/>
                <a:cs typeface="Arial" charset="0"/>
              </a:rPr>
              <a:t>A </a:t>
            </a:r>
            <a:r>
              <a:rPr lang="hu-HU" altLang="hu-HU" sz="2400" b="1" dirty="0">
                <a:latin typeface="Arial" charset="0"/>
                <a:ea typeface="Arial" charset="0"/>
                <a:cs typeface="Arial" charset="0"/>
              </a:rPr>
              <a:t>három csíralemezes </a:t>
            </a:r>
            <a:r>
              <a:rPr lang="hu-HU" altLang="hu-HU" sz="2400" dirty="0">
                <a:latin typeface="Arial" charset="0"/>
                <a:ea typeface="Arial" charset="0"/>
                <a:cs typeface="Arial" charset="0"/>
              </a:rPr>
              <a:t>embriót (csírakorong) az </a:t>
            </a:r>
            <a:r>
              <a:rPr lang="hu-HU" altLang="hu-HU" sz="2400" dirty="0" err="1">
                <a:latin typeface="Arial" charset="0"/>
                <a:ea typeface="Arial" charset="0"/>
                <a:cs typeface="Arial" charset="0"/>
              </a:rPr>
              <a:t>epiblaszt</a:t>
            </a:r>
            <a:r>
              <a:rPr lang="hu-HU" altLang="hu-HU" sz="2400" dirty="0">
                <a:latin typeface="Arial" charset="0"/>
                <a:ea typeface="Arial" charset="0"/>
                <a:cs typeface="Arial" charset="0"/>
              </a:rPr>
              <a:t>/ektoderma </a:t>
            </a:r>
            <a:r>
              <a:rPr lang="hu-HU" altLang="hu-HU" sz="2400" b="1" dirty="0" err="1">
                <a:latin typeface="Arial" charset="0"/>
                <a:ea typeface="Arial" charset="0"/>
                <a:cs typeface="Arial" charset="0"/>
              </a:rPr>
              <a:t>hengerhámsejtrétege</a:t>
            </a:r>
            <a:r>
              <a:rPr lang="hu-HU" altLang="hu-HU" sz="2400" dirty="0">
                <a:latin typeface="Arial" charset="0"/>
                <a:ea typeface="Arial" charset="0"/>
                <a:cs typeface="Arial" charset="0"/>
              </a:rPr>
              <a:t>, alatta a </a:t>
            </a:r>
            <a:r>
              <a:rPr lang="hu-HU" altLang="hu-HU" sz="2400" dirty="0" err="1">
                <a:latin typeface="Arial" charset="0"/>
                <a:ea typeface="Arial" charset="0"/>
                <a:cs typeface="Arial" charset="0"/>
              </a:rPr>
              <a:t>gasztrulációnál</a:t>
            </a:r>
            <a:r>
              <a:rPr lang="hu-HU" altLang="hu-HU" sz="2400" dirty="0">
                <a:latin typeface="Arial" charset="0"/>
                <a:ea typeface="Arial" charset="0"/>
                <a:cs typeface="Arial" charset="0"/>
              </a:rPr>
              <a:t> kivándorolt </a:t>
            </a:r>
            <a:r>
              <a:rPr lang="hu-HU" altLang="hu-HU" sz="2400" dirty="0" err="1">
                <a:latin typeface="Arial" charset="0"/>
                <a:ea typeface="Arial" charset="0"/>
                <a:cs typeface="Arial" charset="0"/>
              </a:rPr>
              <a:t>mezoderma</a:t>
            </a:r>
            <a:r>
              <a:rPr lang="hu-HU" altLang="hu-HU" sz="2400" dirty="0">
                <a:latin typeface="Arial" charset="0"/>
                <a:ea typeface="Arial" charset="0"/>
                <a:cs typeface="Arial" charset="0"/>
              </a:rPr>
              <a:t> </a:t>
            </a:r>
            <a:r>
              <a:rPr lang="hu-HU" altLang="hu-HU" sz="2400" b="1" dirty="0">
                <a:latin typeface="Arial" charset="0"/>
                <a:ea typeface="Arial" charset="0"/>
                <a:cs typeface="Arial" charset="0"/>
              </a:rPr>
              <a:t>kötőszöveti jellegű </a:t>
            </a:r>
            <a:r>
              <a:rPr lang="hu-HU" altLang="hu-HU" sz="2400" dirty="0">
                <a:latin typeface="Arial" charset="0"/>
                <a:ea typeface="Arial" charset="0"/>
                <a:cs typeface="Arial" charset="0"/>
              </a:rPr>
              <a:t>sejtjei és legalul az </a:t>
            </a:r>
            <a:r>
              <a:rPr lang="hu-HU" altLang="hu-HU" sz="2400" dirty="0" err="1">
                <a:latin typeface="Arial" charset="0"/>
                <a:ea typeface="Arial" charset="0"/>
                <a:cs typeface="Arial" charset="0"/>
              </a:rPr>
              <a:t>endoderma</a:t>
            </a:r>
            <a:r>
              <a:rPr lang="hu-HU" altLang="hu-HU" sz="2400" dirty="0">
                <a:latin typeface="Arial" charset="0"/>
                <a:ea typeface="Arial" charset="0"/>
                <a:cs typeface="Arial" charset="0"/>
              </a:rPr>
              <a:t> egyrétegű </a:t>
            </a:r>
            <a:r>
              <a:rPr lang="hu-HU" altLang="hu-HU" sz="2400" b="1" dirty="0">
                <a:latin typeface="Arial" charset="0"/>
                <a:ea typeface="Arial" charset="0"/>
                <a:cs typeface="Arial" charset="0"/>
              </a:rPr>
              <a:t>laphámja</a:t>
            </a:r>
            <a:r>
              <a:rPr lang="hu-HU" altLang="hu-HU" sz="2400" dirty="0">
                <a:latin typeface="Arial" charset="0"/>
                <a:ea typeface="Arial" charset="0"/>
                <a:cs typeface="Arial" charset="0"/>
              </a:rPr>
              <a:t> alkotja.</a:t>
            </a:r>
          </a:p>
          <a:p>
            <a:r>
              <a:rPr lang="hu-HU" altLang="hu-HU" sz="2400" dirty="0">
                <a:latin typeface="Arial" charset="0"/>
                <a:ea typeface="Arial" charset="0"/>
                <a:cs typeface="Arial" charset="0"/>
              </a:rPr>
              <a:t>Még hosszú ideig az embrióban ezt a </a:t>
            </a:r>
            <a:r>
              <a:rPr lang="hu-HU" altLang="hu-HU" sz="2400" b="1" dirty="0">
                <a:latin typeface="Arial" charset="0"/>
                <a:ea typeface="Arial" charset="0"/>
                <a:cs typeface="Arial" charset="0"/>
              </a:rPr>
              <a:t>kétféle</a:t>
            </a:r>
            <a:r>
              <a:rPr lang="hu-HU" altLang="hu-HU" sz="2400" dirty="0">
                <a:latin typeface="Arial" charset="0"/>
                <a:ea typeface="Arial" charset="0"/>
                <a:cs typeface="Arial" charset="0"/>
              </a:rPr>
              <a:t>, viszonylag kevéssé differenciálódott </a:t>
            </a:r>
            <a:r>
              <a:rPr lang="hu-HU" altLang="hu-HU" sz="2400" b="1" dirty="0">
                <a:latin typeface="Arial" charset="0"/>
                <a:ea typeface="Arial" charset="0"/>
                <a:cs typeface="Arial" charset="0"/>
              </a:rPr>
              <a:t>szövettípust</a:t>
            </a:r>
            <a:r>
              <a:rPr lang="hu-HU" altLang="hu-HU" sz="2400" dirty="0">
                <a:latin typeface="Arial" charset="0"/>
                <a:ea typeface="Arial" charset="0"/>
                <a:cs typeface="Arial" charset="0"/>
              </a:rPr>
              <a:t> találjuk: a </a:t>
            </a:r>
            <a:r>
              <a:rPr lang="hu-HU" altLang="hu-HU" sz="2400" b="1" dirty="0">
                <a:latin typeface="Arial" charset="0"/>
                <a:ea typeface="Arial" charset="0"/>
                <a:cs typeface="Arial" charset="0"/>
              </a:rPr>
              <a:t>hámot</a:t>
            </a:r>
            <a:r>
              <a:rPr lang="hu-HU" altLang="hu-HU" sz="2400" dirty="0">
                <a:latin typeface="Arial" charset="0"/>
                <a:ea typeface="Arial" charset="0"/>
                <a:cs typeface="Arial" charset="0"/>
              </a:rPr>
              <a:t> és a legkorábbi </a:t>
            </a:r>
            <a:r>
              <a:rPr lang="hu-HU" altLang="hu-HU" sz="2400" b="1" dirty="0">
                <a:latin typeface="Arial" charset="0"/>
                <a:ea typeface="Arial" charset="0"/>
                <a:cs typeface="Arial" charset="0"/>
              </a:rPr>
              <a:t>kötőszövetet</a:t>
            </a:r>
            <a:r>
              <a:rPr lang="hu-HU" altLang="hu-HU" sz="2400" dirty="0">
                <a:latin typeface="Arial" charset="0"/>
                <a:ea typeface="Arial" charset="0"/>
                <a:cs typeface="Arial" charset="0"/>
              </a:rPr>
              <a:t>.</a:t>
            </a:r>
          </a:p>
        </p:txBody>
      </p:sp>
    </p:spTree>
    <p:extLst>
      <p:ext uri="{BB962C8B-B14F-4D97-AF65-F5344CB8AC3E}">
        <p14:creationId xmlns:p14="http://schemas.microsoft.com/office/powerpoint/2010/main" val="1273691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681" y="208746"/>
            <a:ext cx="10662638" cy="954107"/>
          </a:xfrm>
          <a:prstGeom prst="rect">
            <a:avLst/>
          </a:prstGeom>
        </p:spPr>
        <p:txBody>
          <a:bodyPr wrap="square">
            <a:spAutoFit/>
          </a:bodyPr>
          <a:lstStyle/>
          <a:p>
            <a:pPr algn="ctr"/>
            <a:r>
              <a:rPr lang="en-US" sz="2800" b="1" i="1" dirty="0"/>
              <a:t>"It is not birth, marriage, or death, but gastrulation, which is truly the most important time in your life.”</a:t>
            </a:r>
            <a:r>
              <a:rPr lang="en-US" sz="2800" dirty="0"/>
              <a:t> </a:t>
            </a:r>
            <a:r>
              <a:rPr lang="pl-PL" sz="2400" dirty="0"/>
              <a:t>         </a:t>
            </a:r>
            <a:r>
              <a:rPr lang="pl-PL" dirty="0"/>
              <a:t> Lewis </a:t>
            </a:r>
            <a:r>
              <a:rPr lang="pl-PL" dirty="0" err="1"/>
              <a:t>Wolpert</a:t>
            </a:r>
            <a:r>
              <a:rPr lang="pl-PL" dirty="0"/>
              <a:t> (1986)</a:t>
            </a:r>
            <a:endParaRPr lang="en-US" dirty="0"/>
          </a:p>
        </p:txBody>
      </p:sp>
      <p:pic>
        <p:nvPicPr>
          <p:cNvPr id="3" name="Picture 2"/>
          <p:cNvPicPr>
            <a:picLocks noChangeAspect="1"/>
          </p:cNvPicPr>
          <p:nvPr/>
        </p:nvPicPr>
        <p:blipFill>
          <a:blip r:embed="rId3"/>
          <a:stretch>
            <a:fillRect/>
          </a:stretch>
        </p:blipFill>
        <p:spPr>
          <a:xfrm>
            <a:off x="1426464" y="1043197"/>
            <a:ext cx="8533158" cy="5341895"/>
          </a:xfrm>
          <a:prstGeom prst="rect">
            <a:avLst/>
          </a:prstGeom>
        </p:spPr>
      </p:pic>
    </p:spTree>
    <p:extLst>
      <p:ext uri="{BB962C8B-B14F-4D97-AF65-F5344CB8AC3E}">
        <p14:creationId xmlns:p14="http://schemas.microsoft.com/office/powerpoint/2010/main" val="1512997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3" descr="NCC-NEURULATION-us-step2.jpg"/>
          <p:cNvPicPr>
            <a:picLocks noChangeAspect="1"/>
          </p:cNvPicPr>
          <p:nvPr/>
        </p:nvPicPr>
        <p:blipFill>
          <a:blip r:embed="rId2">
            <a:lum contrast="23000"/>
          </a:blip>
          <a:srcRect l="5657" r="3827"/>
          <a:stretch>
            <a:fillRect/>
          </a:stretch>
        </p:blipFill>
        <p:spPr bwMode="auto">
          <a:xfrm>
            <a:off x="678281" y="1273267"/>
            <a:ext cx="7331596" cy="4311465"/>
          </a:xfrm>
          <a:prstGeom prst="rect">
            <a:avLst/>
          </a:prstGeom>
          <a:noFill/>
          <a:ln w="9525">
            <a:noFill/>
            <a:miter lim="800000"/>
            <a:headEnd/>
            <a:tailEnd/>
          </a:ln>
        </p:spPr>
      </p:pic>
      <p:pic>
        <p:nvPicPr>
          <p:cNvPr id="4" name="Image 7" descr="FIG-CNC-MIGRATION.jpg"/>
          <p:cNvPicPr>
            <a:picLocks noChangeAspect="1"/>
          </p:cNvPicPr>
          <p:nvPr/>
        </p:nvPicPr>
        <p:blipFill>
          <a:blip r:embed="rId3">
            <a:alphaModFix amt="97000"/>
            <a:lum bright="-1000" contrast="-7000"/>
          </a:blip>
          <a:stretch>
            <a:fillRect/>
          </a:stretch>
        </p:blipFill>
        <p:spPr>
          <a:xfrm>
            <a:off x="8105422" y="678224"/>
            <a:ext cx="3397955" cy="5490305"/>
          </a:xfrm>
          <a:prstGeom prst="rect">
            <a:avLst/>
          </a:prstGeom>
        </p:spPr>
      </p:pic>
    </p:spTree>
    <p:extLst>
      <p:ext uri="{BB962C8B-B14F-4D97-AF65-F5344CB8AC3E}">
        <p14:creationId xmlns:p14="http://schemas.microsoft.com/office/powerpoint/2010/main" val="18275860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98999" y="603504"/>
            <a:ext cx="5594002" cy="6075838"/>
          </a:xfrm>
          <a:prstGeom prst="rect">
            <a:avLst/>
          </a:prstGeom>
        </p:spPr>
      </p:pic>
    </p:spTree>
    <p:extLst>
      <p:ext uri="{BB962C8B-B14F-4D97-AF65-F5344CB8AC3E}">
        <p14:creationId xmlns:p14="http://schemas.microsoft.com/office/powerpoint/2010/main" val="1051723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ím 1"/>
          <p:cNvSpPr>
            <a:spLocks noGrp="1" noChangeArrowheads="1"/>
          </p:cNvSpPr>
          <p:nvPr>
            <p:ph type="title" idx="4294967295"/>
          </p:nvPr>
        </p:nvSpPr>
        <p:spPr>
          <a:xfrm>
            <a:off x="3200400" y="217487"/>
            <a:ext cx="7772400" cy="936625"/>
          </a:xfrm>
        </p:spPr>
        <p:txBody>
          <a:bodyPr/>
          <a:lstStyle/>
          <a:p>
            <a:r>
              <a:rPr lang="hu-HU" altLang="hu-HU" sz="4000" b="1">
                <a:latin typeface="Arial" charset="0"/>
                <a:ea typeface="Arial" charset="0"/>
                <a:cs typeface="Arial" charset="0"/>
              </a:rPr>
              <a:t>Elsődleges </a:t>
            </a:r>
            <a:r>
              <a:rPr lang="hu-HU" altLang="hu-HU" sz="4000" b="1" smtClean="0">
                <a:latin typeface="Arial" charset="0"/>
                <a:ea typeface="Arial" charset="0"/>
                <a:cs typeface="Arial" charset="0"/>
              </a:rPr>
              <a:t>szövetek</a:t>
            </a:r>
            <a:endParaRPr lang="hu-HU" altLang="hu-HU" sz="4000" b="1">
              <a:latin typeface="Arial" charset="0"/>
              <a:ea typeface="Arial" charset="0"/>
              <a:cs typeface="Arial" charset="0"/>
            </a:endParaRPr>
          </a:p>
        </p:txBody>
      </p:sp>
      <p:sp>
        <p:nvSpPr>
          <p:cNvPr id="7171" name="Tartalom helye 2"/>
          <p:cNvSpPr>
            <a:spLocks noGrp="1" noChangeArrowheads="1"/>
          </p:cNvSpPr>
          <p:nvPr>
            <p:ph idx="4294967295"/>
          </p:nvPr>
        </p:nvSpPr>
        <p:spPr>
          <a:xfrm>
            <a:off x="1066800" y="1327150"/>
            <a:ext cx="10544175" cy="5183188"/>
          </a:xfrm>
        </p:spPr>
        <p:txBody>
          <a:bodyPr>
            <a:noAutofit/>
          </a:bodyPr>
          <a:lstStyle/>
          <a:p>
            <a:pPr algn="just"/>
            <a:r>
              <a:rPr lang="hu-HU" altLang="hu-HU" sz="2000" dirty="0">
                <a:latin typeface="Arial" charset="0"/>
                <a:ea typeface="Arial" charset="0"/>
                <a:cs typeface="Arial" charset="0"/>
              </a:rPr>
              <a:t>Az embriónak ezt a </a:t>
            </a:r>
            <a:r>
              <a:rPr lang="hu-HU" altLang="hu-HU" sz="2000" b="1" dirty="0">
                <a:latin typeface="Arial" charset="0"/>
                <a:ea typeface="Arial" charset="0"/>
                <a:cs typeface="Arial" charset="0"/>
              </a:rPr>
              <a:t>legkorábbi kötőszövetét </a:t>
            </a:r>
            <a:r>
              <a:rPr lang="hu-HU" altLang="hu-HU" sz="2000" dirty="0">
                <a:latin typeface="Arial" charset="0"/>
                <a:ea typeface="Arial" charset="0"/>
                <a:cs typeface="Arial" charset="0"/>
              </a:rPr>
              <a:t>nevezzük </a:t>
            </a:r>
            <a:r>
              <a:rPr lang="hu-HU" altLang="hu-HU" sz="2000" b="1" dirty="0" err="1">
                <a:latin typeface="Arial" charset="0"/>
                <a:ea typeface="Arial" charset="0"/>
                <a:cs typeface="Arial" charset="0"/>
              </a:rPr>
              <a:t>mesenchymának</a:t>
            </a:r>
            <a:r>
              <a:rPr lang="hu-HU" altLang="hu-HU" sz="2000" dirty="0">
                <a:latin typeface="Arial" charset="0"/>
                <a:ea typeface="Arial" charset="0"/>
                <a:cs typeface="Arial" charset="0"/>
              </a:rPr>
              <a:t>. Ezt a kifejezést olyan korai (kb. az embrionális kor végéig, azaz </a:t>
            </a:r>
            <a:r>
              <a:rPr lang="hu-HU" altLang="hu-HU" sz="2000" dirty="0" err="1">
                <a:latin typeface="Arial" charset="0"/>
                <a:ea typeface="Arial" charset="0"/>
                <a:cs typeface="Arial" charset="0"/>
              </a:rPr>
              <a:t>max</a:t>
            </a:r>
            <a:r>
              <a:rPr lang="hu-HU" altLang="hu-HU" sz="2000" dirty="0">
                <a:latin typeface="Arial" charset="0"/>
                <a:ea typeface="Arial" charset="0"/>
                <a:cs typeface="Arial" charset="0"/>
              </a:rPr>
              <a:t>. a 2. hónap végéig) szövetre alkalmazzuk, amelynek a sejtjei </a:t>
            </a:r>
            <a:r>
              <a:rPr lang="hu-HU" altLang="hu-HU" sz="2000" dirty="0" err="1">
                <a:latin typeface="Arial" charset="0"/>
                <a:ea typeface="Arial" charset="0"/>
                <a:cs typeface="Arial" charset="0"/>
              </a:rPr>
              <a:t>nyúlványosak</a:t>
            </a:r>
            <a:r>
              <a:rPr lang="hu-HU" altLang="hu-HU" sz="2000" dirty="0">
                <a:latin typeface="Arial" charset="0"/>
                <a:ea typeface="Arial" charset="0"/>
                <a:cs typeface="Arial" charset="0"/>
              </a:rPr>
              <a:t>, </a:t>
            </a:r>
            <a:r>
              <a:rPr lang="hu-HU" altLang="hu-HU" sz="2000" dirty="0" err="1">
                <a:latin typeface="Arial" charset="0"/>
                <a:ea typeface="Arial" charset="0"/>
                <a:cs typeface="Arial" charset="0"/>
              </a:rPr>
              <a:t>önállóak</a:t>
            </a:r>
            <a:r>
              <a:rPr lang="hu-HU" altLang="hu-HU" sz="2000" dirty="0">
                <a:latin typeface="Arial" charset="0"/>
                <a:ea typeface="Arial" charset="0"/>
                <a:cs typeface="Arial" charset="0"/>
              </a:rPr>
              <a:t> (nem képeznek hámköteléket), ECM-be </a:t>
            </a:r>
            <a:r>
              <a:rPr lang="hu-HU" altLang="hu-HU" sz="2000" dirty="0" err="1">
                <a:latin typeface="Arial" charset="0"/>
                <a:ea typeface="Arial" charset="0"/>
                <a:cs typeface="Arial" charset="0"/>
              </a:rPr>
              <a:t>ágyazottak</a:t>
            </a:r>
            <a:r>
              <a:rPr lang="hu-HU" altLang="hu-HU" sz="2000" dirty="0">
                <a:latin typeface="Arial" charset="0"/>
                <a:ea typeface="Arial" charset="0"/>
                <a:cs typeface="Arial" charset="0"/>
              </a:rPr>
              <a:t>, aktívan </a:t>
            </a:r>
            <a:r>
              <a:rPr lang="hu-HU" altLang="hu-HU" sz="2000" dirty="0" err="1">
                <a:latin typeface="Arial" charset="0"/>
                <a:ea typeface="Arial" charset="0"/>
                <a:cs typeface="Arial" charset="0"/>
              </a:rPr>
              <a:t>migrálnak</a:t>
            </a:r>
            <a:r>
              <a:rPr lang="hu-HU" altLang="hu-HU" sz="2000" dirty="0">
                <a:latin typeface="Arial" charset="0"/>
                <a:ea typeface="Arial" charset="0"/>
                <a:cs typeface="Arial" charset="0"/>
              </a:rPr>
              <a:t> és </a:t>
            </a:r>
            <a:r>
              <a:rPr lang="hu-HU" altLang="hu-HU" sz="2000" b="1" dirty="0">
                <a:latin typeface="Arial" charset="0"/>
                <a:ea typeface="Arial" charset="0"/>
                <a:cs typeface="Arial" charset="0"/>
              </a:rPr>
              <a:t>nagyon sokféle irányba tudnak differenciálódni (</a:t>
            </a:r>
            <a:r>
              <a:rPr lang="hu-HU" altLang="hu-HU" sz="2000" b="1" dirty="0" err="1">
                <a:latin typeface="Arial" charset="0"/>
                <a:ea typeface="Arial" charset="0"/>
                <a:cs typeface="Arial" charset="0"/>
              </a:rPr>
              <a:t>pluripotencia</a:t>
            </a:r>
            <a:r>
              <a:rPr lang="hu-HU" altLang="hu-HU" sz="2000" b="1" dirty="0">
                <a:latin typeface="Arial" charset="0"/>
                <a:ea typeface="Arial" charset="0"/>
                <a:cs typeface="Arial" charset="0"/>
              </a:rPr>
              <a:t>)</a:t>
            </a:r>
            <a:r>
              <a:rPr lang="hu-HU" altLang="hu-HU" sz="2000" dirty="0">
                <a:latin typeface="Arial" charset="0"/>
                <a:ea typeface="Arial" charset="0"/>
                <a:cs typeface="Arial" charset="0"/>
              </a:rPr>
              <a:t>. Ezekből a </a:t>
            </a:r>
            <a:r>
              <a:rPr lang="hu-HU" altLang="hu-HU" sz="2000" dirty="0" err="1">
                <a:latin typeface="Arial" charset="0"/>
                <a:ea typeface="Arial" charset="0"/>
                <a:cs typeface="Arial" charset="0"/>
              </a:rPr>
              <a:t>mesenchymasejtekből</a:t>
            </a:r>
            <a:r>
              <a:rPr lang="hu-HU" altLang="hu-HU" sz="2000" dirty="0">
                <a:latin typeface="Arial" charset="0"/>
                <a:ea typeface="Arial" charset="0"/>
                <a:cs typeface="Arial" charset="0"/>
              </a:rPr>
              <a:t> nemcsak későbbi kötőszövetek, de támasztószövetek (csont, porc), zsírszövetek, izomszövetek lesznek. </a:t>
            </a:r>
          </a:p>
          <a:p>
            <a:pPr algn="just"/>
            <a:r>
              <a:rPr lang="hu-HU" altLang="hu-HU" sz="2000" dirty="0">
                <a:latin typeface="Arial" charset="0"/>
                <a:ea typeface="Arial" charset="0"/>
                <a:cs typeface="Arial" charset="0"/>
              </a:rPr>
              <a:t>A </a:t>
            </a:r>
            <a:r>
              <a:rPr lang="hu-HU" altLang="hu-HU" sz="2000" dirty="0" err="1">
                <a:latin typeface="Arial" charset="0"/>
                <a:ea typeface="Arial" charset="0"/>
                <a:cs typeface="Arial" charset="0"/>
              </a:rPr>
              <a:t>mesenchyma</a:t>
            </a:r>
            <a:r>
              <a:rPr lang="hu-HU" altLang="hu-HU" sz="2000" dirty="0">
                <a:latin typeface="Arial" charset="0"/>
                <a:ea typeface="Arial" charset="0"/>
                <a:cs typeface="Arial" charset="0"/>
              </a:rPr>
              <a:t> kifejezés elsősorban </a:t>
            </a:r>
            <a:r>
              <a:rPr lang="hu-HU" altLang="hu-HU" sz="2000" b="1" dirty="0">
                <a:latin typeface="Arial" charset="0"/>
                <a:ea typeface="Arial" charset="0"/>
                <a:cs typeface="Arial" charset="0"/>
              </a:rPr>
              <a:t>alaki</a:t>
            </a:r>
            <a:r>
              <a:rPr lang="hu-HU" altLang="hu-HU" sz="2000" dirty="0">
                <a:latin typeface="Arial" charset="0"/>
                <a:ea typeface="Arial" charset="0"/>
                <a:cs typeface="Arial" charset="0"/>
              </a:rPr>
              <a:t> </a:t>
            </a:r>
            <a:r>
              <a:rPr lang="hu-HU" altLang="hu-HU" sz="2000" b="1" dirty="0">
                <a:latin typeface="Arial" charset="0"/>
                <a:ea typeface="Arial" charset="0"/>
                <a:cs typeface="Arial" charset="0"/>
              </a:rPr>
              <a:t>és differenciálódási </a:t>
            </a:r>
            <a:r>
              <a:rPr lang="hu-HU" altLang="hu-HU" sz="2000" dirty="0">
                <a:latin typeface="Arial" charset="0"/>
                <a:ea typeface="Arial" charset="0"/>
                <a:cs typeface="Arial" charset="0"/>
              </a:rPr>
              <a:t>tulajdonságra utal (l. fent), nem pedig arra, hogy melyik csíralemezből származik: a </a:t>
            </a:r>
            <a:r>
              <a:rPr lang="hu-HU" altLang="hu-HU" sz="2000" dirty="0" err="1">
                <a:latin typeface="Arial" charset="0"/>
                <a:ea typeface="Arial" charset="0"/>
                <a:cs typeface="Arial" charset="0"/>
              </a:rPr>
              <a:t>mesenchyma</a:t>
            </a:r>
            <a:r>
              <a:rPr lang="hu-HU" altLang="hu-HU" sz="2000" dirty="0">
                <a:latin typeface="Arial" charset="0"/>
                <a:ea typeface="Arial" charset="0"/>
                <a:cs typeface="Arial" charset="0"/>
              </a:rPr>
              <a:t> általában a </a:t>
            </a:r>
            <a:r>
              <a:rPr lang="hu-HU" altLang="hu-HU" sz="2000" dirty="0" err="1">
                <a:latin typeface="Arial" charset="0"/>
                <a:ea typeface="Arial" charset="0"/>
                <a:cs typeface="Arial" charset="0"/>
              </a:rPr>
              <a:t>mezoderma</a:t>
            </a:r>
            <a:r>
              <a:rPr lang="hu-HU" altLang="hu-HU" sz="2000" dirty="0">
                <a:latin typeface="Arial" charset="0"/>
                <a:ea typeface="Arial" charset="0"/>
                <a:cs typeface="Arial" charset="0"/>
              </a:rPr>
              <a:t> származéka, de nem mindig! </a:t>
            </a:r>
            <a:r>
              <a:rPr lang="hu-HU" altLang="hu-HU" sz="2000" dirty="0" err="1">
                <a:latin typeface="Arial" charset="0"/>
                <a:ea typeface="Arial" charset="0"/>
                <a:cs typeface="Arial" charset="0"/>
              </a:rPr>
              <a:t>Mesenchymasejtek</a:t>
            </a:r>
            <a:r>
              <a:rPr lang="hu-HU" altLang="hu-HU" sz="2000" dirty="0">
                <a:latin typeface="Arial" charset="0"/>
                <a:ea typeface="Arial" charset="0"/>
                <a:cs typeface="Arial" charset="0"/>
              </a:rPr>
              <a:t> származnak a dúclécből is.</a:t>
            </a:r>
          </a:p>
          <a:p>
            <a:pPr algn="just"/>
            <a:r>
              <a:rPr lang="hu-HU" altLang="hu-HU" sz="2000" dirty="0">
                <a:latin typeface="Arial" charset="0"/>
                <a:ea typeface="Arial" charset="0"/>
                <a:cs typeface="Arial" charset="0"/>
              </a:rPr>
              <a:t>Fordítva: a </a:t>
            </a:r>
            <a:r>
              <a:rPr lang="hu-HU" altLang="hu-HU" sz="2000" dirty="0" err="1">
                <a:latin typeface="Arial" charset="0"/>
                <a:ea typeface="Arial" charset="0"/>
                <a:cs typeface="Arial" charset="0"/>
              </a:rPr>
              <a:t>mezoderma</a:t>
            </a:r>
            <a:r>
              <a:rPr lang="hu-HU" altLang="hu-HU" sz="2000" dirty="0">
                <a:latin typeface="Arial" charset="0"/>
                <a:ea typeface="Arial" charset="0"/>
                <a:cs typeface="Arial" charset="0"/>
              </a:rPr>
              <a:t> nem csak </a:t>
            </a:r>
            <a:r>
              <a:rPr lang="hu-HU" altLang="hu-HU" sz="2000" dirty="0" err="1">
                <a:latin typeface="Arial" charset="0"/>
                <a:ea typeface="Arial" charset="0"/>
                <a:cs typeface="Arial" charset="0"/>
              </a:rPr>
              <a:t>mesenchymát</a:t>
            </a:r>
            <a:r>
              <a:rPr lang="hu-HU" altLang="hu-HU" sz="2000" dirty="0">
                <a:latin typeface="Arial" charset="0"/>
                <a:ea typeface="Arial" charset="0"/>
                <a:cs typeface="Arial" charset="0"/>
              </a:rPr>
              <a:t> hoz létre, hanem hámokat is, pl. a vesék hámjait.</a:t>
            </a:r>
          </a:p>
          <a:p>
            <a:pPr algn="just"/>
            <a:r>
              <a:rPr lang="hu-HU" altLang="hu-HU" sz="2000" dirty="0">
                <a:latin typeface="Arial" charset="0"/>
                <a:ea typeface="Arial" charset="0"/>
                <a:cs typeface="Arial" charset="0"/>
              </a:rPr>
              <a:t>Ergo: a </a:t>
            </a:r>
            <a:r>
              <a:rPr lang="hu-HU" altLang="hu-HU" sz="2000" dirty="0" err="1">
                <a:latin typeface="Arial" charset="0"/>
                <a:ea typeface="Arial" charset="0"/>
                <a:cs typeface="Arial" charset="0"/>
              </a:rPr>
              <a:t>mesenchyma</a:t>
            </a:r>
            <a:r>
              <a:rPr lang="hu-HU" altLang="hu-HU" sz="2000" dirty="0">
                <a:latin typeface="Arial" charset="0"/>
                <a:ea typeface="Arial" charset="0"/>
                <a:cs typeface="Arial" charset="0"/>
              </a:rPr>
              <a:t> és a </a:t>
            </a:r>
            <a:r>
              <a:rPr lang="hu-HU" altLang="hu-HU" sz="2000" dirty="0" err="1">
                <a:latin typeface="Arial" charset="0"/>
                <a:ea typeface="Arial" charset="0"/>
                <a:cs typeface="Arial" charset="0"/>
              </a:rPr>
              <a:t>mezoderma</a:t>
            </a:r>
            <a:r>
              <a:rPr lang="hu-HU" altLang="hu-HU" sz="2000" dirty="0">
                <a:latin typeface="Arial" charset="0"/>
                <a:ea typeface="Arial" charset="0"/>
                <a:cs typeface="Arial" charset="0"/>
              </a:rPr>
              <a:t> nem szinonimák!</a:t>
            </a:r>
          </a:p>
          <a:p>
            <a:pPr algn="just"/>
            <a:endParaRPr lang="hu-HU" altLang="hu-HU" sz="2000" dirty="0">
              <a:latin typeface="Arial" charset="0"/>
              <a:ea typeface="Arial" charset="0"/>
              <a:cs typeface="Arial" charset="0"/>
            </a:endParaRPr>
          </a:p>
        </p:txBody>
      </p:sp>
    </p:spTree>
    <p:extLst>
      <p:ext uri="{BB962C8B-B14F-4D97-AF65-F5344CB8AC3E}">
        <p14:creationId xmlns:p14="http://schemas.microsoft.com/office/powerpoint/2010/main" val="76003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ím 1"/>
          <p:cNvSpPr>
            <a:spLocks noGrp="1" noChangeArrowheads="1"/>
          </p:cNvSpPr>
          <p:nvPr>
            <p:ph type="title" idx="4294967295"/>
          </p:nvPr>
        </p:nvSpPr>
        <p:spPr>
          <a:xfrm>
            <a:off x="1076325" y="217487"/>
            <a:ext cx="10039350" cy="936625"/>
          </a:xfrm>
        </p:spPr>
        <p:txBody>
          <a:bodyPr>
            <a:normAutofit fontScale="90000"/>
          </a:bodyPr>
          <a:lstStyle/>
          <a:p>
            <a:r>
              <a:rPr lang="hu-HU" altLang="hu-HU" sz="4000" b="1">
                <a:latin typeface="Arial" charset="0"/>
                <a:ea typeface="Arial" charset="0"/>
                <a:cs typeface="Arial" charset="0"/>
              </a:rPr>
              <a:t>Elsődleges szövetek </a:t>
            </a:r>
            <a:r>
              <a:rPr lang="hu-HU" altLang="hu-HU" sz="4000" b="1" smtClean="0">
                <a:latin typeface="Arial" charset="0"/>
                <a:ea typeface="Arial" charset="0"/>
                <a:cs typeface="Arial" charset="0"/>
              </a:rPr>
              <a:t>egymásba alakulása</a:t>
            </a:r>
            <a:endParaRPr lang="hu-HU" altLang="hu-HU" sz="4000" b="1">
              <a:latin typeface="Arial" charset="0"/>
              <a:ea typeface="Arial" charset="0"/>
              <a:cs typeface="Arial" charset="0"/>
            </a:endParaRPr>
          </a:p>
        </p:txBody>
      </p:sp>
      <p:sp>
        <p:nvSpPr>
          <p:cNvPr id="8195" name="Tartalom helye 2"/>
          <p:cNvSpPr>
            <a:spLocks noGrp="1" noChangeArrowheads="1"/>
          </p:cNvSpPr>
          <p:nvPr>
            <p:ph idx="4294967295"/>
          </p:nvPr>
        </p:nvSpPr>
        <p:spPr>
          <a:xfrm>
            <a:off x="1112183" y="1451162"/>
            <a:ext cx="10039350" cy="4824413"/>
          </a:xfrm>
        </p:spPr>
        <p:txBody>
          <a:bodyPr>
            <a:noAutofit/>
          </a:bodyPr>
          <a:lstStyle/>
          <a:p>
            <a:pPr algn="just"/>
            <a:r>
              <a:rPr lang="hu-HU" altLang="hu-HU" dirty="0">
                <a:latin typeface="Arial" charset="0"/>
                <a:ea typeface="Arial" charset="0"/>
                <a:cs typeface="Arial" charset="0"/>
              </a:rPr>
              <a:t>A legelső szövettípus az embrióban tehát a hám.</a:t>
            </a:r>
          </a:p>
          <a:p>
            <a:pPr algn="just"/>
            <a:r>
              <a:rPr lang="hu-HU" altLang="hu-HU" dirty="0">
                <a:latin typeface="Arial" charset="0"/>
                <a:ea typeface="Arial" charset="0"/>
                <a:cs typeface="Arial" charset="0"/>
              </a:rPr>
              <a:t>Ebből a </a:t>
            </a:r>
            <a:r>
              <a:rPr lang="hu-HU" altLang="hu-HU" dirty="0" err="1">
                <a:latin typeface="Arial" charset="0"/>
                <a:ea typeface="Arial" charset="0"/>
                <a:cs typeface="Arial" charset="0"/>
              </a:rPr>
              <a:t>gasztruláció</a:t>
            </a:r>
            <a:r>
              <a:rPr lang="hu-HU" altLang="hu-HU" dirty="0">
                <a:latin typeface="Arial" charset="0"/>
                <a:ea typeface="Arial" charset="0"/>
                <a:cs typeface="Arial" charset="0"/>
              </a:rPr>
              <a:t> során vándorolnak ki a a </a:t>
            </a:r>
            <a:r>
              <a:rPr lang="hu-HU" altLang="hu-HU" dirty="0" err="1">
                <a:latin typeface="Arial" charset="0"/>
                <a:ea typeface="Arial" charset="0"/>
                <a:cs typeface="Arial" charset="0"/>
              </a:rPr>
              <a:t>mesenchymasejtek</a:t>
            </a:r>
            <a:r>
              <a:rPr lang="hu-HU" altLang="hu-HU" dirty="0">
                <a:latin typeface="Arial" charset="0"/>
                <a:ea typeface="Arial" charset="0"/>
                <a:cs typeface="Arial" charset="0"/>
              </a:rPr>
              <a:t>.</a:t>
            </a:r>
          </a:p>
          <a:p>
            <a:pPr algn="just"/>
            <a:r>
              <a:rPr lang="hu-HU" altLang="hu-HU" dirty="0">
                <a:latin typeface="Arial" charset="0"/>
                <a:ea typeface="Arial" charset="0"/>
                <a:cs typeface="Arial" charset="0"/>
              </a:rPr>
              <a:t>A </a:t>
            </a:r>
            <a:r>
              <a:rPr lang="hu-HU" altLang="hu-HU" dirty="0" err="1">
                <a:latin typeface="Arial" charset="0"/>
                <a:ea typeface="Arial" charset="0"/>
                <a:cs typeface="Arial" charset="0"/>
              </a:rPr>
              <a:t>gasztrulációnál</a:t>
            </a:r>
            <a:r>
              <a:rPr lang="hu-HU" altLang="hu-HU" dirty="0">
                <a:latin typeface="Arial" charset="0"/>
                <a:ea typeface="Arial" charset="0"/>
                <a:cs typeface="Arial" charset="0"/>
              </a:rPr>
              <a:t> tehát a hámsejtek elvesztik a hám jellegű tulajdonságaikat (szorosan kapcsolódó sejtek: sejt-sejt kapcsoló struktúrákkal, nincs közöttük ECM, nem </a:t>
            </a:r>
            <a:r>
              <a:rPr lang="hu-HU" altLang="hu-HU" dirty="0" err="1">
                <a:latin typeface="Arial" charset="0"/>
                <a:ea typeface="Arial" charset="0"/>
                <a:cs typeface="Arial" charset="0"/>
              </a:rPr>
              <a:t>migráló</a:t>
            </a:r>
            <a:r>
              <a:rPr lang="hu-HU" altLang="hu-HU" dirty="0">
                <a:latin typeface="Arial" charset="0"/>
                <a:ea typeface="Arial" charset="0"/>
                <a:cs typeface="Arial" charset="0"/>
              </a:rPr>
              <a:t> </a:t>
            </a:r>
            <a:r>
              <a:rPr lang="hu-HU" altLang="hu-HU" dirty="0" err="1">
                <a:latin typeface="Arial" charset="0"/>
                <a:ea typeface="Arial" charset="0"/>
                <a:cs typeface="Arial" charset="0"/>
              </a:rPr>
              <a:t>fenotípus</a:t>
            </a:r>
            <a:r>
              <a:rPr lang="hu-HU" altLang="hu-HU" dirty="0">
                <a:latin typeface="Arial" charset="0"/>
                <a:ea typeface="Arial" charset="0"/>
                <a:cs typeface="Arial" charset="0"/>
              </a:rPr>
              <a:t>) és mobilis, individuális, ECM-et termelő, egymással nem kapcsolódó sejtekké alakulnak.</a:t>
            </a:r>
          </a:p>
          <a:p>
            <a:pPr algn="just"/>
            <a:r>
              <a:rPr lang="hu-HU" altLang="hu-HU" dirty="0">
                <a:latin typeface="Arial" charset="0"/>
                <a:ea typeface="Arial" charset="0"/>
                <a:cs typeface="Arial" charset="0"/>
              </a:rPr>
              <a:t>Ezt a folyamatot </a:t>
            </a:r>
            <a:r>
              <a:rPr lang="hu-HU" altLang="hu-HU" b="1" dirty="0" err="1">
                <a:latin typeface="Arial" charset="0"/>
                <a:ea typeface="Arial" charset="0"/>
                <a:cs typeface="Arial" charset="0"/>
              </a:rPr>
              <a:t>epithelio-mesenchymális</a:t>
            </a:r>
            <a:r>
              <a:rPr lang="hu-HU" altLang="hu-HU" b="1" dirty="0">
                <a:latin typeface="Arial" charset="0"/>
                <a:ea typeface="Arial" charset="0"/>
                <a:cs typeface="Arial" charset="0"/>
              </a:rPr>
              <a:t> átalakulásnak </a:t>
            </a:r>
            <a:r>
              <a:rPr lang="hu-HU" altLang="hu-HU" dirty="0">
                <a:latin typeface="Arial" charset="0"/>
                <a:ea typeface="Arial" charset="0"/>
                <a:cs typeface="Arial" charset="0"/>
              </a:rPr>
              <a:t>(</a:t>
            </a:r>
            <a:r>
              <a:rPr lang="hu-HU" altLang="hu-HU" dirty="0" err="1">
                <a:latin typeface="Arial" charset="0"/>
                <a:ea typeface="Arial" charset="0"/>
                <a:cs typeface="Arial" charset="0"/>
              </a:rPr>
              <a:t>epithelio-mesenchymal</a:t>
            </a:r>
            <a:r>
              <a:rPr lang="hu-HU" altLang="hu-HU" dirty="0">
                <a:latin typeface="Arial" charset="0"/>
                <a:ea typeface="Arial" charset="0"/>
                <a:cs typeface="Arial" charset="0"/>
              </a:rPr>
              <a:t> </a:t>
            </a:r>
            <a:r>
              <a:rPr lang="hu-HU" altLang="hu-HU" dirty="0" err="1">
                <a:latin typeface="Arial" charset="0"/>
                <a:ea typeface="Arial" charset="0"/>
                <a:cs typeface="Arial" charset="0"/>
              </a:rPr>
              <a:t>transformation</a:t>
            </a:r>
            <a:r>
              <a:rPr lang="hu-HU" altLang="hu-HU" dirty="0">
                <a:latin typeface="Arial" charset="0"/>
                <a:ea typeface="Arial" charset="0"/>
                <a:cs typeface="Arial" charset="0"/>
              </a:rPr>
              <a:t>), </a:t>
            </a:r>
            <a:r>
              <a:rPr lang="hu-HU" altLang="hu-HU" b="1" dirty="0">
                <a:latin typeface="Arial" charset="0"/>
                <a:ea typeface="Arial" charset="0"/>
                <a:cs typeface="Arial" charset="0"/>
              </a:rPr>
              <a:t>EMT</a:t>
            </a:r>
            <a:r>
              <a:rPr lang="hu-HU" altLang="hu-HU" dirty="0">
                <a:latin typeface="Arial" charset="0"/>
                <a:ea typeface="Arial" charset="0"/>
                <a:cs typeface="Arial" charset="0"/>
              </a:rPr>
              <a:t>-</a:t>
            </a:r>
            <a:r>
              <a:rPr lang="hu-HU" altLang="hu-HU" dirty="0" err="1">
                <a:latin typeface="Arial" charset="0"/>
                <a:ea typeface="Arial" charset="0"/>
                <a:cs typeface="Arial" charset="0"/>
              </a:rPr>
              <a:t>nek</a:t>
            </a:r>
            <a:r>
              <a:rPr lang="hu-HU" altLang="hu-HU" dirty="0">
                <a:latin typeface="Arial" charset="0"/>
                <a:ea typeface="Arial" charset="0"/>
                <a:cs typeface="Arial" charset="0"/>
              </a:rPr>
              <a:t> nevezzük.</a:t>
            </a:r>
          </a:p>
          <a:p>
            <a:pPr algn="just"/>
            <a:r>
              <a:rPr lang="hu-HU" altLang="hu-HU" dirty="0">
                <a:latin typeface="Arial" charset="0"/>
                <a:ea typeface="Arial" charset="0"/>
                <a:cs typeface="Arial" charset="0"/>
              </a:rPr>
              <a:t>A korai embrióban </a:t>
            </a:r>
            <a:r>
              <a:rPr lang="hu-HU" altLang="hu-HU" b="1" dirty="0">
                <a:latin typeface="Arial" charset="0"/>
                <a:ea typeface="Arial" charset="0"/>
                <a:cs typeface="Arial" charset="0"/>
              </a:rPr>
              <a:t>nem ritka az EMT</a:t>
            </a:r>
            <a:r>
              <a:rPr lang="hu-HU" altLang="hu-HU" dirty="0">
                <a:latin typeface="Arial" charset="0"/>
                <a:ea typeface="Arial" charset="0"/>
                <a:cs typeface="Arial" charset="0"/>
              </a:rPr>
              <a:t>: nemcsak a </a:t>
            </a:r>
            <a:r>
              <a:rPr lang="hu-HU" altLang="hu-HU" dirty="0" err="1">
                <a:latin typeface="Arial" charset="0"/>
                <a:ea typeface="Arial" charset="0"/>
                <a:cs typeface="Arial" charset="0"/>
              </a:rPr>
              <a:t>gasztruláció</a:t>
            </a:r>
            <a:r>
              <a:rPr lang="hu-HU" altLang="hu-HU" dirty="0">
                <a:latin typeface="Arial" charset="0"/>
                <a:ea typeface="Arial" charset="0"/>
                <a:cs typeface="Arial" charset="0"/>
              </a:rPr>
              <a:t> egy EMT, de a dúclécsejtek kivándorlása az ektodermából (l. </a:t>
            </a:r>
            <a:r>
              <a:rPr lang="hu-HU" altLang="hu-HU" dirty="0" err="1">
                <a:latin typeface="Arial" charset="0"/>
                <a:ea typeface="Arial" charset="0"/>
                <a:cs typeface="Arial" charset="0"/>
              </a:rPr>
              <a:t>neuruláció</a:t>
            </a:r>
            <a:r>
              <a:rPr lang="hu-HU" altLang="hu-HU" dirty="0">
                <a:latin typeface="Arial" charset="0"/>
                <a:ea typeface="Arial" charset="0"/>
                <a:cs typeface="Arial" charset="0"/>
              </a:rPr>
              <a:t>), vagy a </a:t>
            </a:r>
            <a:r>
              <a:rPr lang="hu-HU" altLang="hu-HU" dirty="0" err="1">
                <a:latin typeface="Arial" charset="0"/>
                <a:ea typeface="Arial" charset="0"/>
                <a:cs typeface="Arial" charset="0"/>
              </a:rPr>
              <a:t>szomitákból</a:t>
            </a:r>
            <a:r>
              <a:rPr lang="hu-HU" altLang="hu-HU" dirty="0">
                <a:latin typeface="Arial" charset="0"/>
                <a:ea typeface="Arial" charset="0"/>
                <a:cs typeface="Arial" charset="0"/>
              </a:rPr>
              <a:t> (hám jellegű </a:t>
            </a:r>
            <a:r>
              <a:rPr lang="hu-HU" altLang="hu-HU" dirty="0" err="1">
                <a:latin typeface="Arial" charset="0"/>
                <a:ea typeface="Arial" charset="0"/>
                <a:cs typeface="Arial" charset="0"/>
              </a:rPr>
              <a:t>szomitalabda</a:t>
            </a:r>
            <a:r>
              <a:rPr lang="hu-HU" altLang="hu-HU" dirty="0">
                <a:latin typeface="Arial" charset="0"/>
                <a:ea typeface="Arial" charset="0"/>
                <a:cs typeface="Arial" charset="0"/>
              </a:rPr>
              <a:t>) történő </a:t>
            </a:r>
            <a:r>
              <a:rPr lang="hu-HU" altLang="hu-HU" dirty="0" err="1">
                <a:latin typeface="Arial" charset="0"/>
                <a:ea typeface="Arial" charset="0"/>
                <a:cs typeface="Arial" charset="0"/>
              </a:rPr>
              <a:t>szklerotomsejt</a:t>
            </a:r>
            <a:r>
              <a:rPr lang="hu-HU" altLang="hu-HU" dirty="0">
                <a:latin typeface="Arial" charset="0"/>
                <a:ea typeface="Arial" charset="0"/>
                <a:cs typeface="Arial" charset="0"/>
              </a:rPr>
              <a:t>-, </a:t>
            </a:r>
            <a:r>
              <a:rPr lang="hu-HU" altLang="hu-HU" dirty="0" err="1">
                <a:latin typeface="Arial" charset="0"/>
                <a:ea typeface="Arial" charset="0"/>
                <a:cs typeface="Arial" charset="0"/>
              </a:rPr>
              <a:t>miotomsejt</a:t>
            </a:r>
            <a:r>
              <a:rPr lang="hu-HU" altLang="hu-HU" dirty="0">
                <a:latin typeface="Arial" charset="0"/>
                <a:ea typeface="Arial" charset="0"/>
                <a:cs typeface="Arial" charset="0"/>
              </a:rPr>
              <a:t>-, </a:t>
            </a:r>
            <a:r>
              <a:rPr lang="hu-HU" altLang="hu-HU" dirty="0" err="1">
                <a:latin typeface="Arial" charset="0"/>
                <a:ea typeface="Arial" charset="0"/>
                <a:cs typeface="Arial" charset="0"/>
              </a:rPr>
              <a:t>dermatomsejt</a:t>
            </a:r>
            <a:r>
              <a:rPr lang="hu-HU" altLang="hu-HU" dirty="0">
                <a:latin typeface="Arial" charset="0"/>
                <a:ea typeface="Arial" charset="0"/>
                <a:cs typeface="Arial" charset="0"/>
              </a:rPr>
              <a:t>-kivándorlás is.</a:t>
            </a:r>
          </a:p>
          <a:p>
            <a:pPr algn="just"/>
            <a:r>
              <a:rPr lang="hu-HU" altLang="hu-HU" dirty="0">
                <a:latin typeface="Arial" charset="0"/>
                <a:ea typeface="Arial" charset="0"/>
                <a:cs typeface="Arial" charset="0"/>
              </a:rPr>
              <a:t>Máskor ennek a folyamatnak a </a:t>
            </a:r>
            <a:r>
              <a:rPr lang="hu-HU" altLang="hu-HU" b="1" dirty="0">
                <a:latin typeface="Arial" charset="0"/>
                <a:ea typeface="Arial" charset="0"/>
                <a:cs typeface="Arial" charset="0"/>
              </a:rPr>
              <a:t>fordítottja</a:t>
            </a:r>
            <a:r>
              <a:rPr lang="hu-HU" altLang="hu-HU" dirty="0">
                <a:latin typeface="Arial" charset="0"/>
                <a:ea typeface="Arial" charset="0"/>
                <a:cs typeface="Arial" charset="0"/>
              </a:rPr>
              <a:t> figyelhető meg: nyúlványos, </a:t>
            </a:r>
            <a:r>
              <a:rPr lang="hu-HU" altLang="hu-HU" dirty="0" err="1">
                <a:latin typeface="Arial" charset="0"/>
                <a:ea typeface="Arial" charset="0"/>
                <a:cs typeface="Arial" charset="0"/>
              </a:rPr>
              <a:t>migráló</a:t>
            </a:r>
            <a:r>
              <a:rPr lang="hu-HU" altLang="hu-HU" dirty="0">
                <a:latin typeface="Arial" charset="0"/>
                <a:ea typeface="Arial" charset="0"/>
                <a:cs typeface="Arial" charset="0"/>
              </a:rPr>
              <a:t> sejtek hámmá alakulnak: </a:t>
            </a:r>
            <a:r>
              <a:rPr lang="hu-HU" altLang="hu-HU" dirty="0" err="1">
                <a:latin typeface="Arial" charset="0"/>
                <a:ea typeface="Arial" charset="0"/>
                <a:cs typeface="Arial" charset="0"/>
              </a:rPr>
              <a:t>mesenchymális-epitheliális</a:t>
            </a:r>
            <a:r>
              <a:rPr lang="hu-HU" altLang="hu-HU" dirty="0">
                <a:latin typeface="Arial" charset="0"/>
                <a:ea typeface="Arial" charset="0"/>
                <a:cs typeface="Arial" charset="0"/>
              </a:rPr>
              <a:t> transzformáció, </a:t>
            </a:r>
            <a:r>
              <a:rPr lang="hu-HU" altLang="hu-HU" b="1" dirty="0">
                <a:latin typeface="Arial" charset="0"/>
                <a:ea typeface="Arial" charset="0"/>
                <a:cs typeface="Arial" charset="0"/>
              </a:rPr>
              <a:t>MET</a:t>
            </a:r>
            <a:r>
              <a:rPr lang="hu-HU" altLang="hu-HU" dirty="0">
                <a:latin typeface="Arial" charset="0"/>
                <a:ea typeface="Arial" charset="0"/>
                <a:cs typeface="Arial" charset="0"/>
              </a:rPr>
              <a:t>. Ezt majd a vese fejlődésénél fogjuk látni.</a:t>
            </a:r>
          </a:p>
        </p:txBody>
      </p:sp>
    </p:spTree>
    <p:extLst>
      <p:ext uri="{BB962C8B-B14F-4D97-AF65-F5344CB8AC3E}">
        <p14:creationId xmlns:p14="http://schemas.microsoft.com/office/powerpoint/2010/main" val="2004239290"/>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1016</TotalTime>
  <Words>2036</Words>
  <Application>Microsoft Macintosh PowerPoint</Application>
  <PresentationFormat>Widescreen</PresentationFormat>
  <Paragraphs>128</Paragraphs>
  <Slides>31</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Effra</vt:lpstr>
      <vt:lpstr>Franklin Gothic Book</vt:lpstr>
      <vt:lpstr>ＭＳ 明朝</vt:lpstr>
      <vt:lpstr>Proxima Nova</vt:lpstr>
      <vt:lpstr>Arial</vt:lpstr>
      <vt:lpstr>Calibri</vt:lpstr>
      <vt:lpstr>Times New Roman</vt:lpstr>
      <vt:lpstr>Crop</vt:lpstr>
      <vt:lpstr>Entoderma és hámőssejtek</vt:lpstr>
      <vt:lpstr>Primer szövetek</vt:lpstr>
      <vt:lpstr>PowerPoint Presentation</vt:lpstr>
      <vt:lpstr>PowerPoint Presentation</vt:lpstr>
      <vt:lpstr>PowerPoint Presentation</vt:lpstr>
      <vt:lpstr>PowerPoint Presentation</vt:lpstr>
      <vt:lpstr>PowerPoint Presentation</vt:lpstr>
      <vt:lpstr>Elsődleges szövetek</vt:lpstr>
      <vt:lpstr>Elsődleges szövetek egymásba alakulása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Entoderma és hámőssejtek</dc:title>
  <dc:creator>Microsoft Office User</dc:creator>
  <cp:lastModifiedBy>Microsoft Office User</cp:lastModifiedBy>
  <cp:revision>27</cp:revision>
  <dcterms:created xsi:type="dcterms:W3CDTF">2019-11-20T10:04:40Z</dcterms:created>
  <dcterms:modified xsi:type="dcterms:W3CDTF">2019-12-03T09:01:16Z</dcterms:modified>
</cp:coreProperties>
</file>