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366" r:id="rId4"/>
    <p:sldId id="262" r:id="rId5"/>
    <p:sldId id="369" r:id="rId6"/>
    <p:sldId id="259" r:id="rId7"/>
    <p:sldId id="260" r:id="rId8"/>
    <p:sldId id="284" r:id="rId9"/>
    <p:sldId id="370" r:id="rId10"/>
    <p:sldId id="371" r:id="rId11"/>
    <p:sldId id="261" r:id="rId12"/>
    <p:sldId id="309" r:id="rId13"/>
    <p:sldId id="308" r:id="rId14"/>
    <p:sldId id="314" r:id="rId15"/>
    <p:sldId id="310" r:id="rId16"/>
    <p:sldId id="320" r:id="rId17"/>
    <p:sldId id="312" r:id="rId18"/>
    <p:sldId id="286" r:id="rId19"/>
    <p:sldId id="304" r:id="rId20"/>
    <p:sldId id="305" r:id="rId21"/>
    <p:sldId id="372" r:id="rId22"/>
    <p:sldId id="263" r:id="rId23"/>
    <p:sldId id="376" r:id="rId24"/>
    <p:sldId id="397" r:id="rId25"/>
    <p:sldId id="300" r:id="rId26"/>
    <p:sldId id="377" r:id="rId27"/>
    <p:sldId id="378" r:id="rId28"/>
    <p:sldId id="375" r:id="rId29"/>
    <p:sldId id="374" r:id="rId30"/>
    <p:sldId id="373" r:id="rId31"/>
    <p:sldId id="303" r:id="rId32"/>
    <p:sldId id="306" r:id="rId33"/>
    <p:sldId id="257" r:id="rId34"/>
    <p:sldId id="315" r:id="rId35"/>
    <p:sldId id="384" r:id="rId36"/>
    <p:sldId id="385" r:id="rId37"/>
    <p:sldId id="316" r:id="rId38"/>
    <p:sldId id="386" r:id="rId39"/>
    <p:sldId id="317" r:id="rId40"/>
    <p:sldId id="318" r:id="rId41"/>
    <p:sldId id="319" r:id="rId42"/>
    <p:sldId id="266" r:id="rId43"/>
    <p:sldId id="267" r:id="rId44"/>
    <p:sldId id="268" r:id="rId45"/>
    <p:sldId id="321" r:id="rId46"/>
    <p:sldId id="269" r:id="rId47"/>
    <p:sldId id="322" r:id="rId48"/>
    <p:sldId id="323" r:id="rId49"/>
    <p:sldId id="324" r:id="rId50"/>
    <p:sldId id="339" r:id="rId51"/>
    <p:sldId id="340" r:id="rId52"/>
    <p:sldId id="345" r:id="rId53"/>
    <p:sldId id="342" r:id="rId54"/>
    <p:sldId id="357" r:id="rId55"/>
    <p:sldId id="358" r:id="rId56"/>
    <p:sldId id="349" r:id="rId57"/>
    <p:sldId id="352" r:id="rId58"/>
    <p:sldId id="350" r:id="rId59"/>
    <p:sldId id="351" r:id="rId60"/>
    <p:sldId id="346" r:id="rId61"/>
    <p:sldId id="325" r:id="rId62"/>
    <p:sldId id="343" r:id="rId63"/>
    <p:sldId id="344" r:id="rId64"/>
    <p:sldId id="327" r:id="rId65"/>
    <p:sldId id="347" r:id="rId66"/>
    <p:sldId id="329" r:id="rId67"/>
    <p:sldId id="330" r:id="rId68"/>
    <p:sldId id="396" r:id="rId69"/>
    <p:sldId id="387" r:id="rId70"/>
    <p:sldId id="388" r:id="rId71"/>
    <p:sldId id="389" r:id="rId72"/>
    <p:sldId id="390" r:id="rId73"/>
    <p:sldId id="391" r:id="rId74"/>
    <p:sldId id="392" r:id="rId75"/>
    <p:sldId id="393" r:id="rId76"/>
    <p:sldId id="394" r:id="rId77"/>
    <p:sldId id="348" r:id="rId78"/>
    <p:sldId id="354" r:id="rId79"/>
    <p:sldId id="355" r:id="rId80"/>
    <p:sldId id="356" r:id="rId81"/>
    <p:sldId id="359" r:id="rId82"/>
    <p:sldId id="360" r:id="rId83"/>
    <p:sldId id="331" r:id="rId84"/>
    <p:sldId id="363" r:id="rId85"/>
    <p:sldId id="362" r:id="rId86"/>
    <p:sldId id="364" r:id="rId87"/>
    <p:sldId id="295" r:id="rId88"/>
    <p:sldId id="297" r:id="rId89"/>
    <p:sldId id="298" r:id="rId90"/>
    <p:sldId id="395" r:id="rId91"/>
    <p:sldId id="398" r:id="rId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47" autoAdjust="0"/>
    <p:restoredTop sz="94231" autoAdjust="0"/>
  </p:normalViewPr>
  <p:slideViewPr>
    <p:cSldViewPr snapToGrid="0">
      <p:cViewPr varScale="1">
        <p:scale>
          <a:sx n="101" d="100"/>
          <a:sy n="101" d="100"/>
        </p:scale>
        <p:origin x="342" y="114"/>
      </p:cViewPr>
      <p:guideLst/>
    </p:cSldViewPr>
  </p:slideViewPr>
  <p:outlineViewPr>
    <p:cViewPr>
      <p:scale>
        <a:sx n="33" d="100"/>
        <a:sy n="33" d="100"/>
      </p:scale>
      <p:origin x="0" y="-124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384D-2974-4704-BC3C-7B4E301AE8B0}" type="datetimeFigureOut">
              <a:rPr lang="de-DE" smtClean="0"/>
              <a:t>12.09.2019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3314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384D-2974-4704-BC3C-7B4E301AE8B0}" type="datetimeFigureOut">
              <a:rPr lang="de-DE" smtClean="0"/>
              <a:t>12.09.2019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295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384D-2974-4704-BC3C-7B4E301AE8B0}" type="datetimeFigureOut">
              <a:rPr lang="de-DE" smtClean="0"/>
              <a:t>12.09.2019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83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384D-2974-4704-BC3C-7B4E301AE8B0}" type="datetimeFigureOut">
              <a:rPr lang="de-DE" smtClean="0"/>
              <a:t>12.09.2019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884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384D-2974-4704-BC3C-7B4E301AE8B0}" type="datetimeFigureOut">
              <a:rPr lang="de-DE" smtClean="0"/>
              <a:t>12.09.2019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850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384D-2974-4704-BC3C-7B4E301AE8B0}" type="datetimeFigureOut">
              <a:rPr lang="de-DE" smtClean="0"/>
              <a:t>12.09.2019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3959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384D-2974-4704-BC3C-7B4E301AE8B0}" type="datetimeFigureOut">
              <a:rPr lang="de-DE" smtClean="0"/>
              <a:t>12.09.2019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7301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384D-2974-4704-BC3C-7B4E301AE8B0}" type="datetimeFigureOut">
              <a:rPr lang="de-DE" smtClean="0"/>
              <a:t>12.09.2019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710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384D-2974-4704-BC3C-7B4E301AE8B0}" type="datetimeFigureOut">
              <a:rPr lang="de-DE" smtClean="0"/>
              <a:t>12.09.2019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2083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384D-2974-4704-BC3C-7B4E301AE8B0}" type="datetimeFigureOut">
              <a:rPr lang="de-DE" smtClean="0"/>
              <a:t>12.09.2019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4437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384D-2974-4704-BC3C-7B4E301AE8B0}" type="datetimeFigureOut">
              <a:rPr lang="de-DE" smtClean="0"/>
              <a:t>12.09.2019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6009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4384D-2974-4704-BC3C-7B4E301AE8B0}" type="datetimeFigureOut">
              <a:rPr lang="de-DE" smtClean="0"/>
              <a:t>12.09.2019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12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neurodevelopment\morfogenezis_new.bmp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neurodevelopment\morfogenezis_new.bmp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viamedici.thieme.de/lernmodule/anatomie/gro%C3%9Fhirn+telencephalon#_EBD5807B_6BE4_4D25_B43D_88FD631954C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viamedici.thieme.de/lernmodule/anatomie/gro%C3%9Fhirn+telencephalon#_D2252CE4_6FCC_47B0_894D_6115C4D17239" TargetMode="Externa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viamedici.thieme.de/lernmodule/anatomie/gro%C3%9Fhirnrinde+cortex+cerebri+aufbau+und+funktionelle+gliederung#p_Ana_019000_Gyri" TargetMode="External"/><Relationship Id="rId2" Type="http://schemas.openxmlformats.org/officeDocument/2006/relationships/hyperlink" Target="https://viamedici.thieme.de/lernmodule/anatomie/gro%C3%9Fhirnrinde+cortex+cerebri+aufbau+und+funktionelle+gliederung#p_Ana_019000_Sulci" TargetMode="Externa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viamedici.thieme.de/lernmodule/anatomie/bahnsysteme+des+gro%C3%9Fhirns#_360D7584_4292_4D6D_A98B_62273E4CCAE2" TargetMode="External"/><Relationship Id="rId2" Type="http://schemas.openxmlformats.org/officeDocument/2006/relationships/hyperlink" Target="https://viamedici.thieme.de/lernmodule/anatomie/gro%C3%9Fhirnrinde+cortex+cerebri+aufbau+und+funktionelle+gliederung#_5989070B_4C0C_402A_95BF_304CE46C53BC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iamedici.thieme.de/lernmodule/anatomie/subkortikale+kerne#_E05F6985_C66B_4C0A_9526_366B8C7AC302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NerimYzz4Q" TargetMode="Externa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://viamedici.thieme.de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err="1"/>
              <a:t>Einleitung</a:t>
            </a:r>
            <a:r>
              <a:rPr lang="hu-HU" b="1" dirty="0"/>
              <a:t> in </a:t>
            </a:r>
            <a:r>
              <a:rPr lang="hu-HU" b="1" dirty="0" err="1"/>
              <a:t>das</a:t>
            </a:r>
            <a:r>
              <a:rPr lang="hu-HU" b="1" dirty="0"/>
              <a:t> </a:t>
            </a:r>
            <a:r>
              <a:rPr lang="hu-HU" b="1" dirty="0" err="1"/>
              <a:t>Nervensystem</a:t>
            </a:r>
            <a:r>
              <a:rPr lang="hu-HU" b="1" dirty="0"/>
              <a:t/>
            </a:r>
            <a:br>
              <a:rPr lang="hu-HU" b="1" dirty="0"/>
            </a:br>
            <a:endParaRPr lang="de-DE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167308" y="3695220"/>
            <a:ext cx="3081528" cy="1097978"/>
          </a:xfrm>
        </p:spPr>
        <p:txBody>
          <a:bodyPr/>
          <a:lstStyle/>
          <a:p>
            <a:r>
              <a:rPr lang="hu-HU" smtClean="0"/>
              <a:t>Dr. </a:t>
            </a:r>
            <a:r>
              <a:rPr lang="hu-HU" dirty="0" smtClean="0"/>
              <a:t>Ildikó Bódi</a:t>
            </a:r>
            <a:endParaRPr lang="hu-HU" dirty="0"/>
          </a:p>
          <a:p>
            <a:r>
              <a:rPr lang="hu-HU" dirty="0" smtClean="0"/>
              <a:t>10.09.2019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826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ge descrip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790" y="0"/>
            <a:ext cx="5059353" cy="397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975206"/>
            <a:ext cx="90351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/>
              <a:t>Graue</a:t>
            </a:r>
            <a:r>
              <a:rPr lang="en-US" sz="2000" b="1" dirty="0"/>
              <a:t> und </a:t>
            </a:r>
            <a:r>
              <a:rPr lang="en-US" sz="2000" b="1" dirty="0" err="1"/>
              <a:t>weiße</a:t>
            </a:r>
            <a:r>
              <a:rPr lang="en-US" sz="2000" b="1" dirty="0"/>
              <a:t> </a:t>
            </a:r>
            <a:r>
              <a:rPr lang="en-US" sz="2000" b="1" dirty="0" err="1"/>
              <a:t>Substanz</a:t>
            </a:r>
            <a:r>
              <a:rPr lang="en-US" sz="2000" b="1" dirty="0"/>
              <a:t> in ZNS und PNS</a:t>
            </a:r>
          </a:p>
          <a:p>
            <a:r>
              <a:rPr lang="en-US" sz="2000" dirty="0" err="1"/>
              <a:t>Im</a:t>
            </a:r>
            <a:r>
              <a:rPr lang="en-US" sz="2000" dirty="0"/>
              <a:t> ZNS und </a:t>
            </a:r>
            <a:r>
              <a:rPr lang="en-US" sz="2000" dirty="0" err="1"/>
              <a:t>im</a:t>
            </a:r>
            <a:r>
              <a:rPr lang="en-US" sz="2000" dirty="0"/>
              <a:t> PNS </a:t>
            </a:r>
            <a:r>
              <a:rPr lang="en-US" sz="2000" dirty="0" err="1"/>
              <a:t>finden</a:t>
            </a:r>
            <a:r>
              <a:rPr lang="en-US" sz="2000" dirty="0"/>
              <a:t> </a:t>
            </a:r>
            <a:r>
              <a:rPr lang="en-US" sz="2000" dirty="0" err="1"/>
              <a:t>sich</a:t>
            </a:r>
            <a:r>
              <a:rPr lang="en-US" sz="2000" dirty="0"/>
              <a:t> </a:t>
            </a:r>
            <a:r>
              <a:rPr lang="en-US" sz="2000" dirty="0" err="1"/>
              <a:t>Zellkörper</a:t>
            </a:r>
            <a:r>
              <a:rPr lang="en-US" sz="2000" dirty="0"/>
              <a:t> und </a:t>
            </a:r>
            <a:r>
              <a:rPr lang="en-US" sz="2000" dirty="0" err="1"/>
              <a:t>mit</a:t>
            </a:r>
            <a:r>
              <a:rPr lang="en-US" sz="2000" dirty="0"/>
              <a:t> Neuroglia </a:t>
            </a:r>
            <a:r>
              <a:rPr lang="en-US" sz="2000" dirty="0" err="1"/>
              <a:t>umhüllte</a:t>
            </a:r>
            <a:r>
              <a:rPr lang="en-US" sz="2000" dirty="0"/>
              <a:t> </a:t>
            </a:r>
            <a:r>
              <a:rPr lang="en-US" sz="2000" dirty="0" err="1"/>
              <a:t>Axone</a:t>
            </a:r>
            <a:r>
              <a:rPr lang="en-US" sz="2000" dirty="0"/>
              <a:t>. Die </a:t>
            </a:r>
            <a:r>
              <a:rPr lang="en-US" sz="2000" dirty="0" err="1"/>
              <a:t>Nervenzellkörper</a:t>
            </a:r>
            <a:r>
              <a:rPr lang="en-US" sz="2000" dirty="0"/>
              <a:t> </a:t>
            </a:r>
            <a:r>
              <a:rPr lang="en-US" sz="2000" dirty="0" err="1"/>
              <a:t>sind</a:t>
            </a:r>
            <a:r>
              <a:rPr lang="en-US" sz="2000" dirty="0"/>
              <a:t> in </a:t>
            </a:r>
            <a:r>
              <a:rPr lang="en-US" sz="2000" dirty="0" err="1"/>
              <a:t>Bündeln</a:t>
            </a:r>
            <a:r>
              <a:rPr lang="en-US" sz="2000" dirty="0"/>
              <a:t> </a:t>
            </a:r>
            <a:r>
              <a:rPr lang="en-US" sz="2000" dirty="0" err="1"/>
              <a:t>zusammengelagert</a:t>
            </a:r>
            <a:r>
              <a:rPr lang="en-US" sz="2000" dirty="0"/>
              <a:t> und </a:t>
            </a:r>
            <a:r>
              <a:rPr lang="en-US" sz="2000" dirty="0" err="1"/>
              <a:t>daher</a:t>
            </a:r>
            <a:r>
              <a:rPr lang="en-US" sz="2000" dirty="0"/>
              <a:t> </a:t>
            </a:r>
            <a:r>
              <a:rPr lang="en-US" sz="2000" dirty="0" err="1"/>
              <a:t>auch</a:t>
            </a:r>
            <a:r>
              <a:rPr lang="en-US" sz="2000" dirty="0"/>
              <a:t> </a:t>
            </a:r>
            <a:r>
              <a:rPr lang="en-US" sz="2000" dirty="0" err="1"/>
              <a:t>makroskopisch</a:t>
            </a:r>
            <a:r>
              <a:rPr lang="en-US" sz="2000" dirty="0"/>
              <a:t> </a:t>
            </a:r>
            <a:r>
              <a:rPr lang="en-US" sz="2000" dirty="0" err="1"/>
              <a:t>sichtbar</a:t>
            </a:r>
            <a:r>
              <a:rPr lang="en-US" sz="2000" dirty="0"/>
              <a:t>. </a:t>
            </a:r>
            <a:r>
              <a:rPr lang="en-US" sz="2000" dirty="0" err="1"/>
              <a:t>Sie</a:t>
            </a:r>
            <a:r>
              <a:rPr lang="en-US" sz="2000" dirty="0"/>
              <a:t> </a:t>
            </a:r>
            <a:r>
              <a:rPr lang="en-US" sz="2000" dirty="0" err="1"/>
              <a:t>wirken</a:t>
            </a:r>
            <a:r>
              <a:rPr lang="en-US" sz="2000" dirty="0"/>
              <a:t> </a:t>
            </a:r>
            <a:r>
              <a:rPr lang="en-US" sz="2000" dirty="0" err="1"/>
              <a:t>bei</a:t>
            </a:r>
            <a:r>
              <a:rPr lang="en-US" sz="2000" dirty="0"/>
              <a:t> </a:t>
            </a:r>
            <a:r>
              <a:rPr lang="en-US" sz="2000" dirty="0" err="1"/>
              <a:t>Tageslicht</a:t>
            </a:r>
            <a:r>
              <a:rPr lang="en-US" sz="2000" dirty="0"/>
              <a:t> </a:t>
            </a:r>
            <a:r>
              <a:rPr lang="en-US" sz="2000" dirty="0" err="1"/>
              <a:t>grau</a:t>
            </a:r>
            <a:r>
              <a:rPr lang="en-US" sz="2000" dirty="0"/>
              <a:t> (= </a:t>
            </a:r>
            <a:r>
              <a:rPr lang="en-US" sz="2000" dirty="0" err="1"/>
              <a:t>graue</a:t>
            </a:r>
            <a:r>
              <a:rPr lang="en-US" sz="2000" dirty="0"/>
              <a:t> </a:t>
            </a:r>
            <a:r>
              <a:rPr lang="en-US" sz="2000" dirty="0" err="1"/>
              <a:t>Substanz</a:t>
            </a:r>
            <a:r>
              <a:rPr lang="en-US" sz="2000" dirty="0"/>
              <a:t>). Die </a:t>
            </a:r>
            <a:r>
              <a:rPr lang="en-US" sz="2000" dirty="0" err="1"/>
              <a:t>myelinisierten</a:t>
            </a:r>
            <a:r>
              <a:rPr lang="en-US" sz="2000" dirty="0"/>
              <a:t> </a:t>
            </a:r>
            <a:r>
              <a:rPr lang="en-US" sz="2000" dirty="0" err="1"/>
              <a:t>Fasern</a:t>
            </a:r>
            <a:r>
              <a:rPr lang="en-US" sz="2000" dirty="0"/>
              <a:t> </a:t>
            </a:r>
            <a:r>
              <a:rPr lang="en-US" sz="2000" dirty="0" err="1"/>
              <a:t>hingegen</a:t>
            </a:r>
            <a:r>
              <a:rPr lang="en-US" sz="2000" dirty="0"/>
              <a:t> </a:t>
            </a:r>
            <a:r>
              <a:rPr lang="en-US" sz="2000" dirty="0" err="1"/>
              <a:t>sehen</a:t>
            </a:r>
            <a:r>
              <a:rPr lang="en-US" sz="2000" dirty="0"/>
              <a:t> </a:t>
            </a:r>
            <a:r>
              <a:rPr lang="en-US" sz="2000" dirty="0" err="1"/>
              <a:t>weiß</a:t>
            </a:r>
            <a:r>
              <a:rPr lang="en-US" sz="2000" dirty="0"/>
              <a:t> </a:t>
            </a:r>
            <a:r>
              <a:rPr lang="en-US" sz="2000" dirty="0" err="1"/>
              <a:t>aus</a:t>
            </a:r>
            <a:r>
              <a:rPr lang="en-US" sz="2000" dirty="0"/>
              <a:t> (= </a:t>
            </a:r>
            <a:r>
              <a:rPr lang="en-US" sz="2000" dirty="0" err="1"/>
              <a:t>weiße</a:t>
            </a:r>
            <a:r>
              <a:rPr lang="en-US" sz="2000" dirty="0"/>
              <a:t> </a:t>
            </a:r>
            <a:r>
              <a:rPr lang="en-US" sz="2000" dirty="0" err="1"/>
              <a:t>Substanz</a:t>
            </a:r>
            <a:r>
              <a:rPr lang="en-US" sz="2000" dirty="0"/>
              <a:t>). Die </a:t>
            </a:r>
            <a:r>
              <a:rPr lang="en-US" sz="2000" dirty="0" err="1"/>
              <a:t>Terminologie</a:t>
            </a:r>
            <a:r>
              <a:rPr lang="en-US" sz="2000" dirty="0"/>
              <a:t> </a:t>
            </a:r>
            <a:r>
              <a:rPr lang="en-US" sz="2000" dirty="0" err="1"/>
              <a:t>für</a:t>
            </a:r>
            <a:r>
              <a:rPr lang="en-US" sz="2000" dirty="0"/>
              <a:t> die </a:t>
            </a:r>
            <a:r>
              <a:rPr lang="en-US" sz="2000" dirty="0" err="1"/>
              <a:t>graue</a:t>
            </a:r>
            <a:r>
              <a:rPr lang="en-US" sz="2000" dirty="0"/>
              <a:t> und </a:t>
            </a:r>
            <a:r>
              <a:rPr lang="en-US" sz="2000" dirty="0" err="1"/>
              <a:t>weiße</a:t>
            </a:r>
            <a:r>
              <a:rPr lang="en-US" sz="2000" dirty="0"/>
              <a:t> </a:t>
            </a:r>
            <a:r>
              <a:rPr lang="en-US" sz="2000" dirty="0" err="1"/>
              <a:t>Substanz</a:t>
            </a:r>
            <a:r>
              <a:rPr lang="en-US" sz="2000" dirty="0"/>
              <a:t> </a:t>
            </a:r>
            <a:r>
              <a:rPr lang="en-US" sz="2000" dirty="0" err="1"/>
              <a:t>ist</a:t>
            </a:r>
            <a:r>
              <a:rPr lang="en-US" sz="2000" dirty="0"/>
              <a:t> </a:t>
            </a:r>
            <a:r>
              <a:rPr lang="en-US" sz="2000" dirty="0" err="1"/>
              <a:t>im</a:t>
            </a:r>
            <a:r>
              <a:rPr lang="en-US" sz="2000" dirty="0"/>
              <a:t> PNS und ZNS </a:t>
            </a:r>
            <a:r>
              <a:rPr lang="en-US" sz="2000" dirty="0" err="1"/>
              <a:t>verschieden</a:t>
            </a:r>
            <a:r>
              <a:rPr lang="en-US" sz="2000" dirty="0"/>
              <a:t>: die </a:t>
            </a:r>
            <a:r>
              <a:rPr lang="en-US" sz="2000" dirty="0" err="1"/>
              <a:t>weiße</a:t>
            </a:r>
            <a:r>
              <a:rPr lang="en-US" sz="2000" dirty="0"/>
              <a:t> </a:t>
            </a:r>
            <a:r>
              <a:rPr lang="en-US" sz="2000" dirty="0" err="1"/>
              <a:t>Substanz</a:t>
            </a:r>
            <a:r>
              <a:rPr lang="en-US" sz="2000" dirty="0"/>
              <a:t> </a:t>
            </a:r>
            <a:r>
              <a:rPr lang="en-US" sz="2000" dirty="0" err="1"/>
              <a:t>im</a:t>
            </a:r>
            <a:r>
              <a:rPr lang="en-US" sz="2000" dirty="0"/>
              <a:t> PNS </a:t>
            </a:r>
            <a:r>
              <a:rPr lang="en-US" sz="2000" dirty="0" err="1"/>
              <a:t>wird</a:t>
            </a:r>
            <a:r>
              <a:rPr lang="en-US" sz="2000" dirty="0"/>
              <a:t> </a:t>
            </a:r>
            <a:r>
              <a:rPr lang="en-US" sz="2000" dirty="0" err="1"/>
              <a:t>als</a:t>
            </a:r>
            <a:r>
              <a:rPr lang="en-US" sz="2000" dirty="0"/>
              <a:t> </a:t>
            </a:r>
            <a:r>
              <a:rPr lang="en-US" sz="2000" dirty="0" err="1"/>
              <a:t>Nerv</a:t>
            </a:r>
            <a:r>
              <a:rPr lang="en-US" sz="2000" dirty="0"/>
              <a:t> und die </a:t>
            </a:r>
            <a:r>
              <a:rPr lang="en-US" sz="2000" dirty="0" err="1"/>
              <a:t>graue</a:t>
            </a:r>
            <a:r>
              <a:rPr lang="en-US" sz="2000" dirty="0"/>
              <a:t> </a:t>
            </a:r>
            <a:r>
              <a:rPr lang="en-US" sz="2000" dirty="0" err="1"/>
              <a:t>Substanz</a:t>
            </a:r>
            <a:r>
              <a:rPr lang="en-US" sz="2000" dirty="0"/>
              <a:t> </a:t>
            </a:r>
            <a:r>
              <a:rPr lang="en-US" sz="2000" dirty="0" err="1"/>
              <a:t>als</a:t>
            </a:r>
            <a:r>
              <a:rPr lang="en-US" sz="2000" dirty="0"/>
              <a:t> Ganglion </a:t>
            </a:r>
            <a:r>
              <a:rPr lang="en-US" sz="2000" dirty="0" err="1"/>
              <a:t>beschrieben</a:t>
            </a:r>
            <a:r>
              <a:rPr lang="en-US" sz="2000" dirty="0"/>
              <a:t>. </a:t>
            </a:r>
            <a:r>
              <a:rPr lang="en-US" sz="2000" dirty="0" err="1"/>
              <a:t>Im</a:t>
            </a:r>
            <a:r>
              <a:rPr lang="en-US" sz="2000" dirty="0"/>
              <a:t> ZNS </a:t>
            </a:r>
            <a:r>
              <a:rPr lang="en-US" sz="2000" dirty="0" err="1"/>
              <a:t>erfolgt</a:t>
            </a:r>
            <a:r>
              <a:rPr lang="en-US" sz="2000" dirty="0"/>
              <a:t> </a:t>
            </a:r>
            <a:r>
              <a:rPr lang="en-US" sz="2000" dirty="0" err="1"/>
              <a:t>eine</a:t>
            </a:r>
            <a:r>
              <a:rPr lang="en-US" sz="2000" dirty="0"/>
              <a:t> </a:t>
            </a:r>
            <a:r>
              <a:rPr lang="en-US" sz="2000" dirty="0" err="1"/>
              <a:t>Untergliederung</a:t>
            </a:r>
            <a:r>
              <a:rPr lang="en-US" sz="2000" dirty="0"/>
              <a:t> in </a:t>
            </a:r>
            <a:r>
              <a:rPr lang="en-US" sz="2000" dirty="0" err="1"/>
              <a:t>Bahnen</a:t>
            </a:r>
            <a:r>
              <a:rPr lang="en-US" sz="2000" dirty="0"/>
              <a:t> (</a:t>
            </a:r>
            <a:r>
              <a:rPr lang="en-US" sz="2000" dirty="0" err="1"/>
              <a:t>weiße</a:t>
            </a:r>
            <a:r>
              <a:rPr lang="en-US" sz="2000" dirty="0"/>
              <a:t> </a:t>
            </a:r>
            <a:r>
              <a:rPr lang="en-US" sz="2000" dirty="0" err="1"/>
              <a:t>Substanz</a:t>
            </a:r>
            <a:r>
              <a:rPr lang="en-US" sz="2000" dirty="0"/>
              <a:t>) und die </a:t>
            </a:r>
            <a:r>
              <a:rPr lang="en-US" sz="2000" dirty="0" err="1"/>
              <a:t>graue</a:t>
            </a:r>
            <a:r>
              <a:rPr lang="en-US" sz="2000" dirty="0"/>
              <a:t> </a:t>
            </a:r>
            <a:r>
              <a:rPr lang="en-US" sz="2000" dirty="0" err="1"/>
              <a:t>Substanz</a:t>
            </a:r>
            <a:r>
              <a:rPr lang="en-US" sz="2000" dirty="0"/>
              <a:t> in </a:t>
            </a:r>
            <a:r>
              <a:rPr lang="en-US" sz="2000" dirty="0" err="1"/>
              <a:t>Rinde</a:t>
            </a:r>
            <a:r>
              <a:rPr lang="en-US" sz="2000" dirty="0"/>
              <a:t> (Cortex) und Kern (Nucleus</a:t>
            </a:r>
            <a:r>
              <a:rPr lang="en-US" sz="2000" dirty="0" smtClean="0"/>
              <a:t>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15551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de-DE" sz="2400" b="1" dirty="0" smtClean="0">
                <a:solidFill>
                  <a:srgbClr val="C00000"/>
                </a:solidFill>
              </a:rPr>
              <a:t>Aufbau des PNS</a:t>
            </a:r>
            <a:r>
              <a:rPr lang="de-DE" sz="2400" dirty="0" smtClean="0"/>
              <a:t>: Nervenzellen kommen ausschließlich in den peripheren </a:t>
            </a:r>
            <a:r>
              <a:rPr lang="de-DE" sz="2400" b="1" dirty="0" smtClean="0"/>
              <a:t>Ganglien</a:t>
            </a:r>
            <a:r>
              <a:rPr lang="de-DE" sz="2400" dirty="0" smtClean="0"/>
              <a:t> (kleine, mit </a:t>
            </a:r>
            <a:r>
              <a:rPr lang="de-DE" sz="2400" dirty="0" err="1" smtClean="0"/>
              <a:t>bindegewebiger</a:t>
            </a:r>
            <a:r>
              <a:rPr lang="de-DE" sz="2400" dirty="0" smtClean="0"/>
              <a:t> Kapsel von der Umgebung isolierte Nervenzellgruppen) vor;</a:t>
            </a:r>
          </a:p>
          <a:p>
            <a:r>
              <a:rPr lang="de-DE" sz="2400" dirty="0" smtClean="0"/>
              <a:t>Nervenfaser bilden Bündeln: </a:t>
            </a:r>
            <a:r>
              <a:rPr lang="de-DE" sz="2400" b="1" dirty="0" smtClean="0"/>
              <a:t>periphere Nerven;</a:t>
            </a:r>
          </a:p>
          <a:p>
            <a:r>
              <a:rPr lang="de-DE" sz="2400" b="1" dirty="0" smtClean="0"/>
              <a:t>Gliazellen an der Peripherie: </a:t>
            </a:r>
            <a:r>
              <a:rPr lang="de-DE" sz="2400" dirty="0" smtClean="0"/>
              <a:t>um den Axonen: </a:t>
            </a:r>
            <a:r>
              <a:rPr lang="de-DE" sz="2400" dirty="0" err="1" smtClean="0"/>
              <a:t>Schwann’sche</a:t>
            </a:r>
            <a:r>
              <a:rPr lang="de-DE" sz="2400" dirty="0" smtClean="0"/>
              <a:t> Zellen (statt OD) oder Mantelzellen, die die </a:t>
            </a:r>
            <a:r>
              <a:rPr lang="de-DE" sz="2400" dirty="0" err="1" smtClean="0"/>
              <a:t>Perikarya</a:t>
            </a:r>
            <a:r>
              <a:rPr lang="de-DE" sz="2400" dirty="0" smtClean="0"/>
              <a:t> der Neuronen in den Ganglien umgeben.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2400540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Größe</a:t>
            </a:r>
            <a:r>
              <a:rPr lang="hu-HU" dirty="0"/>
              <a:t> des ZNS</a:t>
            </a:r>
            <a:endParaRPr lang="de-DE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1906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D3AA92-47CC-429E-BB4A-A18345538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Größe</a:t>
            </a:r>
            <a:r>
              <a:rPr lang="hu-HU" dirty="0"/>
              <a:t> </a:t>
            </a:r>
            <a:r>
              <a:rPr lang="hu-HU" dirty="0" err="1"/>
              <a:t>des</a:t>
            </a:r>
            <a:r>
              <a:rPr lang="hu-HU" dirty="0"/>
              <a:t> </a:t>
            </a:r>
            <a:r>
              <a:rPr lang="hu-HU" dirty="0" err="1"/>
              <a:t>Gehirns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F1B7A86-C9E0-4900-A679-C67F74BD3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Männer: 1350-1550 g</a:t>
            </a:r>
          </a:p>
          <a:p>
            <a:r>
              <a:rPr lang="de-DE" dirty="0" smtClean="0"/>
              <a:t>Frauen: 1200-1350 g</a:t>
            </a:r>
          </a:p>
          <a:p>
            <a:r>
              <a:rPr lang="de-DE" dirty="0" smtClean="0"/>
              <a:t>Hängt von der Körpergröße an!!</a:t>
            </a:r>
          </a:p>
          <a:p>
            <a:r>
              <a:rPr lang="de-DE" dirty="0" smtClean="0"/>
              <a:t>Durchschnittlich um 1400 g</a:t>
            </a:r>
          </a:p>
          <a:p>
            <a:r>
              <a:rPr lang="de-DE" dirty="0" smtClean="0"/>
              <a:t>Extremwerte: 1100-1700 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9142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-10906"/>
            <a:ext cx="4759401" cy="485603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448832" y="529756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A: </a:t>
            </a:r>
            <a:r>
              <a:rPr lang="hu-HU" dirty="0" err="1"/>
              <a:t>Australopithecus</a:t>
            </a:r>
            <a:endParaRPr lang="de-DE" dirty="0"/>
          </a:p>
        </p:txBody>
      </p:sp>
      <p:sp>
        <p:nvSpPr>
          <p:cNvPr id="4" name="Szövegdoboz 3"/>
          <p:cNvSpPr txBox="1"/>
          <p:nvPr/>
        </p:nvSpPr>
        <p:spPr>
          <a:xfrm>
            <a:off x="5527367" y="779884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Größenveränderung des Gehirns während menschlicher Evolution</a:t>
            </a:r>
          </a:p>
          <a:p>
            <a:r>
              <a:rPr lang="de-DE" dirty="0" smtClean="0"/>
              <a:t>(Aufgrund Schädelausgüsse)</a:t>
            </a:r>
            <a:endParaRPr lang="de-DE" dirty="0"/>
          </a:p>
        </p:txBody>
      </p:sp>
      <p:pic>
        <p:nvPicPr>
          <p:cNvPr id="1026" name="Picture 2" descr="http://www.matud.iif.hu/06dec/Hamori0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8380" y="3048001"/>
            <a:ext cx="420562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81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88640"/>
            <a:ext cx="7200800" cy="651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13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Größe</a:t>
            </a:r>
            <a:r>
              <a:rPr lang="hu-HU" dirty="0"/>
              <a:t> des </a:t>
            </a:r>
            <a:r>
              <a:rPr lang="hu-HU" dirty="0" err="1"/>
              <a:t>Rückenmarks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40-45 cm Länge</a:t>
            </a:r>
          </a:p>
          <a:p>
            <a:r>
              <a:rPr lang="de-DE" dirty="0" smtClean="0"/>
              <a:t>30 g Gewicht (2% des Gehirns)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0486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652"/>
            <a:ext cx="7317904" cy="535456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472" y="5085184"/>
            <a:ext cx="3730527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00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AB6C5D-BCA5-41A4-A2D1-AAFC0BB1E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 smtClean="0"/>
              <a:t>Aufteilung des ZNS</a:t>
            </a:r>
            <a:endParaRPr lang="de-DE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9C60214-010A-4B8D-9109-79BACAA39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Entwicklungsgeschichtlich ist am besten verstehbar!</a:t>
            </a:r>
          </a:p>
          <a:p>
            <a:r>
              <a:rPr lang="de-DE" dirty="0" smtClean="0"/>
              <a:t>Beim Gehirn: die Aufteilung geht nach den Hirnbläschen (primären, sekundären)</a:t>
            </a:r>
          </a:p>
          <a:p>
            <a:r>
              <a:rPr lang="de-DE" dirty="0" smtClean="0"/>
              <a:t>Rückenmark ist in diesem Hinsicht einheitlich</a:t>
            </a:r>
            <a:r>
              <a:rPr lang="hu-HU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6198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Gehirn</a:t>
            </a:r>
            <a:endParaRPr lang="de-DE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484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 err="1"/>
              <a:t>Nervensystem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800" dirty="0" smtClean="0"/>
              <a:t>Besteht aus </a:t>
            </a:r>
          </a:p>
          <a:p>
            <a:pPr marL="0" indent="0">
              <a:buNone/>
            </a:pPr>
            <a:r>
              <a:rPr lang="de-DE" sz="2800" dirty="0" smtClean="0"/>
              <a:t>dem zentralen Nervensystem (</a:t>
            </a:r>
            <a:r>
              <a:rPr lang="de-DE" sz="2800" b="1" dirty="0" smtClean="0"/>
              <a:t>ZNS</a:t>
            </a:r>
            <a:r>
              <a:rPr lang="de-DE" sz="2800" dirty="0" smtClean="0"/>
              <a:t>) und </a:t>
            </a:r>
          </a:p>
          <a:p>
            <a:pPr marL="0" indent="0">
              <a:buNone/>
            </a:pPr>
            <a:r>
              <a:rPr lang="de-DE" dirty="0" smtClean="0"/>
              <a:t>de</a:t>
            </a:r>
            <a:r>
              <a:rPr lang="de-DE" sz="2800" dirty="0" smtClean="0"/>
              <a:t>m peripheren Nervensystem (</a:t>
            </a:r>
            <a:r>
              <a:rPr lang="de-DE" sz="2800" b="1" dirty="0" smtClean="0"/>
              <a:t>PNS</a:t>
            </a:r>
            <a:r>
              <a:rPr lang="de-DE" sz="2800" dirty="0" smtClean="0"/>
              <a:t>).</a:t>
            </a:r>
          </a:p>
          <a:p>
            <a:r>
              <a:rPr lang="de-DE" sz="2800" dirty="0" smtClean="0"/>
              <a:t>ZNS: </a:t>
            </a:r>
            <a:r>
              <a:rPr lang="de-DE" sz="2800" b="1" dirty="0" smtClean="0"/>
              <a:t>Gehirn (Encephalon)</a:t>
            </a:r>
            <a:r>
              <a:rPr lang="de-DE" sz="2800" dirty="0" smtClean="0"/>
              <a:t> und </a:t>
            </a:r>
            <a:r>
              <a:rPr lang="de-DE" sz="2800" b="1" dirty="0" err="1" smtClean="0"/>
              <a:t>Rücknemark</a:t>
            </a:r>
            <a:r>
              <a:rPr lang="de-DE" sz="2800" b="1" dirty="0" smtClean="0"/>
              <a:t> (Medulla </a:t>
            </a:r>
            <a:r>
              <a:rPr lang="de-DE" sz="2800" b="1" dirty="0" err="1" smtClean="0"/>
              <a:t>spinalis</a:t>
            </a:r>
            <a:r>
              <a:rPr lang="de-DE" sz="2800" b="1" dirty="0" smtClean="0"/>
              <a:t>)</a:t>
            </a:r>
          </a:p>
          <a:p>
            <a:r>
              <a:rPr lang="de-DE" sz="2800" dirty="0" smtClean="0"/>
              <a:t>PNS: </a:t>
            </a:r>
            <a:r>
              <a:rPr lang="de-DE" sz="2800" b="1" dirty="0" smtClean="0"/>
              <a:t>Nerven </a:t>
            </a:r>
            <a:r>
              <a:rPr lang="de-DE" sz="2800" dirty="0" smtClean="0"/>
              <a:t>(</a:t>
            </a:r>
            <a:r>
              <a:rPr lang="de-DE" sz="2800" b="1" dirty="0" smtClean="0"/>
              <a:t>Hirnnerven</a:t>
            </a:r>
            <a:r>
              <a:rPr lang="de-DE" sz="2800" dirty="0" smtClean="0"/>
              <a:t>: treten aus dem Gehirn   und </a:t>
            </a:r>
            <a:r>
              <a:rPr lang="de-DE" sz="2800" b="1" dirty="0" smtClean="0"/>
              <a:t>Spinalnerven</a:t>
            </a:r>
            <a:r>
              <a:rPr lang="de-DE" sz="2800" dirty="0" smtClean="0"/>
              <a:t> aus dem Rückenmark aus) und </a:t>
            </a:r>
            <a:r>
              <a:rPr lang="de-DE" sz="2800" b="1" dirty="0" smtClean="0"/>
              <a:t>Ganglien</a:t>
            </a:r>
            <a:r>
              <a:rPr lang="de-DE" sz="2800" dirty="0" smtClean="0"/>
              <a:t> im Körper</a:t>
            </a:r>
          </a:p>
          <a:p>
            <a:pPr>
              <a:buNone/>
            </a:pP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485161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272209"/>
            <a:ext cx="7886700" cy="4904754"/>
          </a:xfrm>
        </p:spPr>
        <p:txBody>
          <a:bodyPr/>
          <a:lstStyle/>
          <a:p>
            <a:r>
              <a:rPr lang="de-DE" dirty="0" smtClean="0"/>
              <a:t>Gehirn: primäre Hirnbläschen sind: </a:t>
            </a:r>
            <a:r>
              <a:rPr lang="de-DE" dirty="0" err="1" smtClean="0"/>
              <a:t>Prosenecephalon</a:t>
            </a:r>
            <a:r>
              <a:rPr lang="de-DE" dirty="0" smtClean="0"/>
              <a:t>, Mesencephalon, </a:t>
            </a:r>
            <a:r>
              <a:rPr lang="de-DE" dirty="0" err="1" smtClean="0"/>
              <a:t>Rhombencephalon</a:t>
            </a:r>
            <a:endParaRPr lang="de-DE" dirty="0" smtClean="0"/>
          </a:p>
          <a:p>
            <a:r>
              <a:rPr lang="de-DE" dirty="0" smtClean="0"/>
              <a:t>Später werden aus </a:t>
            </a:r>
            <a:r>
              <a:rPr lang="de-DE" dirty="0" err="1" smtClean="0"/>
              <a:t>Prosencephalon</a:t>
            </a:r>
            <a:r>
              <a:rPr lang="de-DE" dirty="0" smtClean="0"/>
              <a:t>: </a:t>
            </a:r>
            <a:r>
              <a:rPr lang="de-DE" dirty="0" err="1" smtClean="0"/>
              <a:t>Telencephalon</a:t>
            </a:r>
            <a:r>
              <a:rPr lang="de-DE" dirty="0" smtClean="0"/>
              <a:t> (Endhirn) und </a:t>
            </a:r>
            <a:r>
              <a:rPr lang="de-DE" dirty="0" err="1" smtClean="0"/>
              <a:t>Dienecephalon</a:t>
            </a:r>
            <a:r>
              <a:rPr lang="de-DE" dirty="0" smtClean="0"/>
              <a:t> (Zwischenhirn);</a:t>
            </a:r>
          </a:p>
          <a:p>
            <a:r>
              <a:rPr lang="de-DE" dirty="0" smtClean="0"/>
              <a:t>Mesencephalon (Mittelhirn) wird nicht weiter geteilt;</a:t>
            </a:r>
          </a:p>
          <a:p>
            <a:r>
              <a:rPr lang="de-DE" dirty="0" err="1" smtClean="0"/>
              <a:t>Rhombencephalon</a:t>
            </a:r>
            <a:r>
              <a:rPr lang="de-DE" dirty="0" smtClean="0"/>
              <a:t> wird in Metencephalon (Brücke, Pons und Kleinhirn, Cerebellum) und </a:t>
            </a:r>
            <a:r>
              <a:rPr lang="de-DE" dirty="0" err="1" smtClean="0"/>
              <a:t>Myelencephalon</a:t>
            </a:r>
            <a:r>
              <a:rPr lang="de-DE" dirty="0" smtClean="0"/>
              <a:t> (</a:t>
            </a:r>
            <a:r>
              <a:rPr lang="de-DE" dirty="0" err="1" smtClean="0"/>
              <a:t>Medula</a:t>
            </a:r>
            <a:r>
              <a:rPr lang="de-DE" dirty="0" smtClean="0"/>
              <a:t> </a:t>
            </a:r>
            <a:r>
              <a:rPr lang="de-DE" dirty="0" err="1" smtClean="0"/>
              <a:t>oblongata</a:t>
            </a:r>
            <a:r>
              <a:rPr lang="de-DE" dirty="0" smtClean="0"/>
              <a:t>) aufgeteilt.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0987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ge descrip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6775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469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14" y="172278"/>
            <a:ext cx="6095404" cy="6421414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C1AF8744-4660-4DC5-9DCC-BB6475623BBD}"/>
              </a:ext>
            </a:extLst>
          </p:cNvPr>
          <p:cNvSpPr txBox="1"/>
          <p:nvPr/>
        </p:nvSpPr>
        <p:spPr>
          <a:xfrm>
            <a:off x="6400800" y="668740"/>
            <a:ext cx="262393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Aufteilung des Gehirns</a:t>
            </a:r>
          </a:p>
          <a:p>
            <a:r>
              <a:rPr lang="de-DE" dirty="0" smtClean="0"/>
              <a:t>(die folgt die Entwicklung):</a:t>
            </a:r>
          </a:p>
          <a:p>
            <a:endParaRPr lang="de-DE" dirty="0" smtClean="0"/>
          </a:p>
          <a:p>
            <a:r>
              <a:rPr lang="de-DE" b="1" dirty="0" smtClean="0"/>
              <a:t>-Cerebrum, Großhirn</a:t>
            </a:r>
          </a:p>
          <a:p>
            <a:endParaRPr lang="de-DE" b="1" dirty="0" smtClean="0"/>
          </a:p>
          <a:p>
            <a:r>
              <a:rPr lang="de-DE" b="1" dirty="0" smtClean="0"/>
              <a:t>-</a:t>
            </a:r>
            <a:r>
              <a:rPr lang="de-DE" b="1" dirty="0" err="1" smtClean="0"/>
              <a:t>Diencephalon</a:t>
            </a:r>
            <a:r>
              <a:rPr lang="de-DE" b="1" dirty="0" smtClean="0"/>
              <a:t>, Zwischenhirn</a:t>
            </a:r>
          </a:p>
          <a:p>
            <a:endParaRPr lang="de-DE" b="1" dirty="0" smtClean="0"/>
          </a:p>
          <a:p>
            <a:r>
              <a:rPr lang="de-DE" b="1" dirty="0" smtClean="0"/>
              <a:t>-Mittelhirn, Mesencephalon,</a:t>
            </a:r>
          </a:p>
          <a:p>
            <a:r>
              <a:rPr lang="de-DE" b="1" dirty="0" smtClean="0"/>
              <a:t>-Pons, Brücke</a:t>
            </a:r>
          </a:p>
          <a:p>
            <a:endParaRPr lang="de-DE" b="1" dirty="0" smtClean="0"/>
          </a:p>
          <a:p>
            <a:r>
              <a:rPr lang="de-DE" b="1" dirty="0" smtClean="0"/>
              <a:t>-Cerebellum, Kleinhirn</a:t>
            </a:r>
          </a:p>
          <a:p>
            <a:endParaRPr lang="de-DE" b="1" dirty="0" smtClean="0"/>
          </a:p>
          <a:p>
            <a:r>
              <a:rPr lang="de-DE" b="1" dirty="0" smtClean="0"/>
              <a:t>-Medulla </a:t>
            </a:r>
            <a:r>
              <a:rPr lang="de-DE" b="1" dirty="0" err="1" smtClean="0"/>
              <a:t>oblongata</a:t>
            </a:r>
            <a:r>
              <a:rPr lang="de-DE" b="1" dirty="0" smtClean="0"/>
              <a:t>, verlängertes Mark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002431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Sobotta_Band_3\Kapitel_12\mit_Beschriftung\chp12_fig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3888432" cy="6291003"/>
          </a:xfrm>
          <a:prstGeom prst="rect">
            <a:avLst/>
          </a:prstGeom>
          <a:noFill/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424C89FC-2CD7-47F5-8493-9514ED6BE6B5}"/>
              </a:ext>
            </a:extLst>
          </p:cNvPr>
          <p:cNvSpPr txBox="1"/>
          <p:nvPr/>
        </p:nvSpPr>
        <p:spPr>
          <a:xfrm>
            <a:off x="5292080" y="260648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Primäre Hirnbläschen am </a:t>
            </a:r>
            <a:r>
              <a:rPr lang="de-DE" dirty="0" err="1" smtClean="0"/>
              <a:t>rostralen</a:t>
            </a:r>
            <a:r>
              <a:rPr lang="de-DE" dirty="0" smtClean="0"/>
              <a:t> Ende des Neuralrohrs</a:t>
            </a:r>
          </a:p>
          <a:p>
            <a:r>
              <a:rPr lang="de-DE" dirty="0" smtClean="0"/>
              <a:t>(schematische Dorsalansicht)</a:t>
            </a:r>
            <a:endParaRPr lang="de-DE" dirty="0"/>
          </a:p>
        </p:txBody>
      </p:sp>
      <p:sp>
        <p:nvSpPr>
          <p:cNvPr id="2" name="Rectangle 1"/>
          <p:cNvSpPr/>
          <p:nvPr/>
        </p:nvSpPr>
        <p:spPr>
          <a:xfrm>
            <a:off x="5009745" y="1836488"/>
            <a:ext cx="391910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Roboto" charset="0"/>
              </a:rPr>
              <a:t>In der 4. </a:t>
            </a:r>
            <a:r>
              <a:rPr lang="en-US" sz="2000" dirty="0" err="1">
                <a:latin typeface="Roboto" charset="0"/>
              </a:rPr>
              <a:t>bis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Ende</a:t>
            </a:r>
            <a:r>
              <a:rPr lang="en-US" sz="2000" dirty="0">
                <a:latin typeface="Roboto" charset="0"/>
              </a:rPr>
              <a:t> der 5. </a:t>
            </a:r>
            <a:r>
              <a:rPr lang="en-US" sz="2000" dirty="0" err="1">
                <a:latin typeface="Roboto" charset="0"/>
              </a:rPr>
              <a:t>Woche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entstehen</a:t>
            </a:r>
            <a:r>
              <a:rPr lang="en-US" sz="2000" dirty="0">
                <a:latin typeface="Roboto" charset="0"/>
              </a:rPr>
              <a:t> in den </a:t>
            </a:r>
            <a:r>
              <a:rPr lang="en-US" sz="2000" dirty="0" err="1">
                <a:latin typeface="Roboto" charset="0"/>
              </a:rPr>
              <a:t>einzelnen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Regionen</a:t>
            </a:r>
            <a:r>
              <a:rPr lang="en-US" sz="2000" dirty="0">
                <a:latin typeface="Roboto" charset="0"/>
              </a:rPr>
              <a:t> der </a:t>
            </a:r>
            <a:r>
              <a:rPr lang="en-US" sz="2000" dirty="0" err="1">
                <a:latin typeface="Roboto" charset="0"/>
              </a:rPr>
              <a:t>Hirnanlage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sog</a:t>
            </a:r>
            <a:r>
              <a:rPr lang="en-US" sz="2000" dirty="0">
                <a:latin typeface="Roboto" charset="0"/>
              </a:rPr>
              <a:t>. </a:t>
            </a:r>
            <a:r>
              <a:rPr lang="en-US" sz="2000" b="1" dirty="0" err="1">
                <a:latin typeface="Roboto" charset="0"/>
              </a:rPr>
              <a:t>Neuromere</a:t>
            </a:r>
            <a:r>
              <a:rPr lang="en-US" sz="2000" dirty="0">
                <a:latin typeface="Roboto" charset="0"/>
              </a:rPr>
              <a:t>. </a:t>
            </a:r>
            <a:r>
              <a:rPr lang="en-US" sz="2000" dirty="0" err="1">
                <a:latin typeface="Roboto" charset="0"/>
              </a:rPr>
              <a:t>Diese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Neuromere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spiegeln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eine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segmentale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Gliederung</a:t>
            </a:r>
            <a:r>
              <a:rPr lang="en-US" sz="2000" dirty="0">
                <a:latin typeface="Roboto" charset="0"/>
              </a:rPr>
              <a:t> der </a:t>
            </a:r>
            <a:r>
              <a:rPr lang="en-US" sz="2000" dirty="0" err="1">
                <a:latin typeface="Roboto" charset="0"/>
              </a:rPr>
              <a:t>Hirnanlagen</a:t>
            </a:r>
            <a:r>
              <a:rPr lang="en-US" sz="2000" dirty="0">
                <a:latin typeface="Roboto" charset="0"/>
              </a:rPr>
              <a:t> wider: </a:t>
            </a:r>
            <a:r>
              <a:rPr lang="en-US" sz="2000" b="1" dirty="0" err="1">
                <a:latin typeface="Roboto" charset="0"/>
              </a:rPr>
              <a:t>Rhombomere</a:t>
            </a:r>
            <a:r>
              <a:rPr lang="en-US" sz="2000" dirty="0">
                <a:latin typeface="Roboto" charset="0"/>
              </a:rPr>
              <a:t> </a:t>
            </a:r>
            <a:r>
              <a:rPr lang="en-US" sz="2000" dirty="0" err="1">
                <a:latin typeface="Roboto" charset="0"/>
              </a:rPr>
              <a:t>sind</a:t>
            </a:r>
            <a:r>
              <a:rPr lang="en-US" sz="2000" dirty="0">
                <a:latin typeface="Roboto" charset="0"/>
              </a:rPr>
              <a:t> ca. 8 </a:t>
            </a:r>
            <a:r>
              <a:rPr lang="en-US" sz="2000" dirty="0" err="1">
                <a:latin typeface="Roboto" charset="0"/>
              </a:rPr>
              <a:t>Segmente</a:t>
            </a:r>
            <a:r>
              <a:rPr lang="en-US" sz="2000" dirty="0">
                <a:latin typeface="Roboto" charset="0"/>
              </a:rPr>
              <a:t>, </a:t>
            </a:r>
            <a:r>
              <a:rPr lang="en-US" sz="2000" dirty="0" err="1">
                <a:latin typeface="Roboto" charset="0"/>
              </a:rPr>
              <a:t>aus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denen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später</a:t>
            </a:r>
            <a:r>
              <a:rPr lang="en-US" sz="2000" dirty="0">
                <a:latin typeface="Roboto" charset="0"/>
              </a:rPr>
              <a:t> das </a:t>
            </a:r>
            <a:r>
              <a:rPr lang="en-US" sz="2000" dirty="0" err="1">
                <a:latin typeface="Roboto" charset="0"/>
              </a:rPr>
              <a:t>Rhombencephalon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hervorgeht</a:t>
            </a:r>
            <a:r>
              <a:rPr lang="en-US" sz="2000" dirty="0">
                <a:latin typeface="Roboto" charset="0"/>
              </a:rPr>
              <a:t>. </a:t>
            </a:r>
            <a:r>
              <a:rPr lang="en-US" sz="2000" dirty="0" err="1">
                <a:latin typeface="Roboto" charset="0"/>
              </a:rPr>
              <a:t>Im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Verlauf</a:t>
            </a:r>
            <a:r>
              <a:rPr lang="en-US" sz="2000" dirty="0">
                <a:latin typeface="Roboto" charset="0"/>
              </a:rPr>
              <a:t> der </a:t>
            </a:r>
            <a:r>
              <a:rPr lang="en-US" sz="2000" dirty="0" err="1">
                <a:latin typeface="Roboto" charset="0"/>
              </a:rPr>
              <a:t>Entwicklung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geht</a:t>
            </a:r>
            <a:r>
              <a:rPr lang="en-US" sz="2000" dirty="0">
                <a:latin typeface="Roboto" charset="0"/>
              </a:rPr>
              <a:t> die </a:t>
            </a:r>
            <a:r>
              <a:rPr lang="en-US" sz="2000" dirty="0" err="1">
                <a:latin typeface="Roboto" charset="0"/>
              </a:rPr>
              <a:t>neuromere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Gliederung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verloren</a:t>
            </a:r>
            <a:r>
              <a:rPr lang="en-US" sz="2000" dirty="0">
                <a:latin typeface="Roboto" charset="0"/>
              </a:rPr>
              <a:t>.</a:t>
            </a:r>
          </a:p>
          <a:p>
            <a:r>
              <a:rPr lang="en-US" sz="2000" dirty="0" err="1">
                <a:latin typeface="Roboto" charset="0"/>
              </a:rPr>
              <a:t>Im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Bereich</a:t>
            </a:r>
            <a:r>
              <a:rPr lang="en-US" sz="2000" dirty="0">
                <a:latin typeface="Roboto" charset="0"/>
              </a:rPr>
              <a:t> der </a:t>
            </a:r>
            <a:r>
              <a:rPr lang="en-US" sz="2000" dirty="0" err="1">
                <a:latin typeface="Roboto" charset="0"/>
              </a:rPr>
              <a:t>Gehirnanlagen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entwickeln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sich</a:t>
            </a:r>
            <a:r>
              <a:rPr lang="en-US" sz="2000" dirty="0">
                <a:latin typeface="Roboto" charset="0"/>
              </a:rPr>
              <a:t> die </a:t>
            </a:r>
            <a:r>
              <a:rPr lang="en-US" sz="2000" dirty="0" err="1">
                <a:latin typeface="Roboto" charset="0"/>
              </a:rPr>
              <a:t>Hohlräume</a:t>
            </a:r>
            <a:r>
              <a:rPr lang="en-US" sz="2000" dirty="0">
                <a:latin typeface="Roboto" charset="0"/>
              </a:rPr>
              <a:t> des </a:t>
            </a:r>
            <a:r>
              <a:rPr lang="en-US" sz="2000" dirty="0" err="1">
                <a:latin typeface="Roboto" charset="0"/>
              </a:rPr>
              <a:t>Neuralrohres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zu</a:t>
            </a:r>
            <a:r>
              <a:rPr lang="en-US" sz="2000" dirty="0">
                <a:latin typeface="Roboto" charset="0"/>
              </a:rPr>
              <a:t> den </a:t>
            </a:r>
            <a:r>
              <a:rPr lang="en-US" sz="2000" dirty="0" err="1">
                <a:latin typeface="Roboto" charset="0"/>
              </a:rPr>
              <a:t>vier</a:t>
            </a:r>
            <a:r>
              <a:rPr lang="en-US" sz="2000" dirty="0">
                <a:latin typeface="Roboto" charset="0"/>
              </a:rPr>
              <a:t> </a:t>
            </a:r>
            <a:r>
              <a:rPr lang="en-US" sz="2000" b="1" dirty="0" err="1">
                <a:latin typeface="Roboto" charset="0"/>
              </a:rPr>
              <a:t>Hirnventrikeln</a:t>
            </a:r>
            <a:r>
              <a:rPr lang="en-US" sz="2000" dirty="0">
                <a:latin typeface="Roboto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9954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444" y="3270738"/>
            <a:ext cx="4794556" cy="3409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800"/>
            <a:ext cx="4349444" cy="309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901406"/>
            <a:ext cx="147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Dr.Ildikó</a:t>
            </a:r>
            <a:r>
              <a:rPr lang="en-US" dirty="0" smtClean="0"/>
              <a:t> </a:t>
            </a:r>
            <a:r>
              <a:rPr lang="en-US" dirty="0" err="1" smtClean="0"/>
              <a:t>Bódi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84307" y="6310868"/>
            <a:ext cx="147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Dr.Ildikó</a:t>
            </a:r>
            <a:r>
              <a:rPr lang="en-US" dirty="0" smtClean="0"/>
              <a:t> </a:t>
            </a:r>
            <a:r>
              <a:rPr lang="en-US" dirty="0" err="1" smtClean="0"/>
              <a:t>Bódi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912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:\Sobotta_Band_3\Kapitel_12\mit_Beschriftung\chp12_fig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0988"/>
            <a:ext cx="6192687" cy="6354438"/>
          </a:xfrm>
          <a:prstGeom prst="rect">
            <a:avLst/>
          </a:prstGeom>
          <a:noFill/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6A8EC0E-F9D3-4102-B297-D3BD6C2020B1}"/>
              </a:ext>
            </a:extLst>
          </p:cNvPr>
          <p:cNvSpPr txBox="1"/>
          <p:nvPr/>
        </p:nvSpPr>
        <p:spPr>
          <a:xfrm>
            <a:off x="3275856" y="620688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Primäre</a:t>
            </a:r>
            <a:r>
              <a:rPr lang="hu-HU" dirty="0"/>
              <a:t> </a:t>
            </a:r>
            <a:r>
              <a:rPr lang="hu-HU" dirty="0" err="1"/>
              <a:t>Hirnbläschen</a:t>
            </a:r>
            <a:r>
              <a:rPr lang="hu-HU" dirty="0"/>
              <a:t> am </a:t>
            </a:r>
            <a:r>
              <a:rPr lang="hu-HU" dirty="0" err="1"/>
              <a:t>rostralen</a:t>
            </a:r>
            <a:r>
              <a:rPr lang="hu-HU" dirty="0"/>
              <a:t> </a:t>
            </a:r>
            <a:r>
              <a:rPr lang="hu-HU" dirty="0" err="1"/>
              <a:t>Ende</a:t>
            </a:r>
            <a:r>
              <a:rPr lang="hu-HU" dirty="0"/>
              <a:t> </a:t>
            </a:r>
            <a:r>
              <a:rPr lang="hu-HU" dirty="0" err="1"/>
              <a:t>des</a:t>
            </a:r>
            <a:r>
              <a:rPr lang="hu-HU" dirty="0"/>
              <a:t> </a:t>
            </a:r>
            <a:r>
              <a:rPr lang="hu-HU" dirty="0" err="1"/>
              <a:t>Neuralrohrs</a:t>
            </a:r>
            <a:endParaRPr lang="hu-HU" dirty="0"/>
          </a:p>
          <a:p>
            <a:r>
              <a:rPr lang="hu-HU" dirty="0"/>
              <a:t>(</a:t>
            </a:r>
            <a:r>
              <a:rPr lang="hu-HU" dirty="0" err="1"/>
              <a:t>schematische</a:t>
            </a:r>
            <a:r>
              <a:rPr lang="hu-HU" dirty="0"/>
              <a:t> </a:t>
            </a:r>
            <a:r>
              <a:rPr lang="hu-HU" dirty="0" err="1"/>
              <a:t>Seitensicht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22418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Sobotta_Band_3\Kapitel_12\mit_Beschriftung\chp12_fig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25950"/>
            <a:ext cx="6408712" cy="6275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4992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:\Sobotta_Band_3\Kapitel_12\mit_Beschriftung\chp12_fig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261457"/>
            <a:ext cx="8928992" cy="6333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7084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age descrip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1651" y="778213"/>
            <a:ext cx="3721107" cy="544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2951" y="991506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err="1"/>
              <a:t>Hirnbläschen</a:t>
            </a:r>
            <a:r>
              <a:rPr lang="en-US" sz="2000" b="1" dirty="0"/>
              <a:t> und </a:t>
            </a:r>
            <a:r>
              <a:rPr lang="en-US" sz="2000" b="1" dirty="0" err="1" smtClean="0"/>
              <a:t>Ventrikel</a:t>
            </a:r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/>
              <a:t>6. </a:t>
            </a:r>
            <a:r>
              <a:rPr lang="en-US" sz="2000" b="1" dirty="0" err="1"/>
              <a:t>Woche</a:t>
            </a:r>
            <a:r>
              <a:rPr lang="en-US" sz="2000" b="1" dirty="0"/>
              <a:t>:</a:t>
            </a:r>
            <a:r>
              <a:rPr lang="en-US" sz="2000" dirty="0"/>
              <a:t> Am </a:t>
            </a:r>
            <a:r>
              <a:rPr lang="en-US" sz="2000" dirty="0" err="1"/>
              <a:t>kranialen</a:t>
            </a:r>
            <a:r>
              <a:rPr lang="en-US" sz="2000" dirty="0"/>
              <a:t> </a:t>
            </a:r>
            <a:r>
              <a:rPr lang="en-US" sz="2000" dirty="0" err="1"/>
              <a:t>Ende</a:t>
            </a:r>
            <a:r>
              <a:rPr lang="en-US" sz="2000" dirty="0"/>
              <a:t> des </a:t>
            </a:r>
            <a:r>
              <a:rPr lang="en-US" sz="2000" dirty="0" err="1"/>
              <a:t>Neuralrohres</a:t>
            </a:r>
            <a:r>
              <a:rPr lang="en-US" sz="2000" dirty="0"/>
              <a:t> </a:t>
            </a:r>
            <a:r>
              <a:rPr lang="en-US" sz="2000" dirty="0" err="1"/>
              <a:t>treten</a:t>
            </a:r>
            <a:r>
              <a:rPr lang="en-US" sz="2000" dirty="0"/>
              <a:t> </a:t>
            </a:r>
            <a:r>
              <a:rPr lang="en-US" sz="2000" dirty="0" err="1"/>
              <a:t>bauchige</a:t>
            </a:r>
            <a:r>
              <a:rPr lang="en-US" sz="2000" dirty="0"/>
              <a:t> </a:t>
            </a:r>
            <a:r>
              <a:rPr lang="en-US" sz="2000" dirty="0" err="1"/>
              <a:t>Vorwölbungen</a:t>
            </a:r>
            <a:r>
              <a:rPr lang="en-US" sz="2000" dirty="0"/>
              <a:t> </a:t>
            </a:r>
            <a:r>
              <a:rPr lang="en-US" sz="2000" dirty="0" err="1"/>
              <a:t>als</a:t>
            </a:r>
            <a:r>
              <a:rPr lang="en-US" sz="2000" dirty="0"/>
              <a:t> </a:t>
            </a:r>
            <a:r>
              <a:rPr lang="en-US" sz="2000" dirty="0" err="1"/>
              <a:t>frühe</a:t>
            </a:r>
            <a:r>
              <a:rPr lang="en-US" sz="2000" dirty="0"/>
              <a:t> </a:t>
            </a:r>
            <a:r>
              <a:rPr lang="en-US" sz="2000" dirty="0" err="1"/>
              <a:t>Hirnanlage</a:t>
            </a:r>
            <a:r>
              <a:rPr lang="en-US" sz="2000" dirty="0"/>
              <a:t> auf: die </a:t>
            </a:r>
            <a:r>
              <a:rPr lang="en-US" sz="2000" dirty="0" err="1"/>
              <a:t>primären</a:t>
            </a:r>
            <a:r>
              <a:rPr lang="en-US" sz="2000" dirty="0"/>
              <a:t> </a:t>
            </a:r>
            <a:r>
              <a:rPr lang="en-US" sz="2000" dirty="0" err="1"/>
              <a:t>Hirnbläschen</a:t>
            </a:r>
            <a:r>
              <a:rPr lang="en-US" sz="2000" dirty="0"/>
              <a:t>.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err="1" smtClean="0"/>
              <a:t>Vorne</a:t>
            </a:r>
            <a:r>
              <a:rPr lang="en-US" sz="2000" dirty="0" smtClean="0"/>
              <a:t> </a:t>
            </a:r>
            <a:r>
              <a:rPr lang="en-US" sz="2000" dirty="0" err="1"/>
              <a:t>liegt</a:t>
            </a:r>
            <a:r>
              <a:rPr lang="en-US" sz="2000" dirty="0"/>
              <a:t> das </a:t>
            </a:r>
            <a:r>
              <a:rPr lang="en-US" sz="2000" b="1" dirty="0" err="1"/>
              <a:t>Prosencephalon</a:t>
            </a:r>
            <a:r>
              <a:rPr lang="en-US" sz="2000" dirty="0" err="1"/>
              <a:t>-Bläschen</a:t>
            </a:r>
            <a:r>
              <a:rPr lang="en-US" sz="2000" dirty="0"/>
              <a:t> und </a:t>
            </a:r>
            <a:r>
              <a:rPr lang="en-US" sz="2000" dirty="0" err="1"/>
              <a:t>hinten</a:t>
            </a:r>
            <a:r>
              <a:rPr lang="en-US" sz="2000" dirty="0"/>
              <a:t> das </a:t>
            </a:r>
            <a:r>
              <a:rPr lang="en-US" sz="2000" dirty="0" err="1"/>
              <a:t>Rhombencephalon-Bläschen</a:t>
            </a:r>
            <a:r>
              <a:rPr lang="en-US" sz="2000" dirty="0"/>
              <a:t>, das ins </a:t>
            </a:r>
            <a:r>
              <a:rPr lang="en-US" sz="2000" dirty="0" err="1"/>
              <a:t>Rückenmark</a:t>
            </a:r>
            <a:r>
              <a:rPr lang="en-US" sz="2000" dirty="0"/>
              <a:t> </a:t>
            </a:r>
            <a:r>
              <a:rPr lang="en-US" sz="2000" dirty="0" err="1"/>
              <a:t>übergeht</a:t>
            </a:r>
            <a:r>
              <a:rPr lang="en-US" sz="2000" dirty="0"/>
              <a:t>.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err="1" smtClean="0"/>
              <a:t>Dazwischen</a:t>
            </a:r>
            <a:r>
              <a:rPr lang="en-US" sz="2000" dirty="0" smtClean="0"/>
              <a:t> </a:t>
            </a:r>
            <a:r>
              <a:rPr lang="en-US" sz="2000" dirty="0" err="1"/>
              <a:t>entsteht</a:t>
            </a:r>
            <a:r>
              <a:rPr lang="en-US" sz="2000" dirty="0"/>
              <a:t> das </a:t>
            </a:r>
            <a:r>
              <a:rPr lang="en-US" sz="2000" b="1" dirty="0"/>
              <a:t>Mesencephalon</a:t>
            </a:r>
            <a:r>
              <a:rPr lang="en-US" sz="2000" dirty="0"/>
              <a:t>-</a:t>
            </a:r>
            <a:r>
              <a:rPr lang="en-US" sz="2000" dirty="0" err="1"/>
              <a:t>Bläschen</a:t>
            </a:r>
            <a:r>
              <a:rPr lang="en-US" sz="2000" dirty="0"/>
              <a:t>. Die </a:t>
            </a:r>
            <a:r>
              <a:rPr lang="en-US" sz="2000" dirty="0" err="1"/>
              <a:t>Hohlräume</a:t>
            </a:r>
            <a:r>
              <a:rPr lang="en-US" sz="2000" dirty="0"/>
              <a:t> des </a:t>
            </a:r>
            <a:r>
              <a:rPr lang="en-US" sz="2000" dirty="0" err="1"/>
              <a:t>Neuralrohres</a:t>
            </a:r>
            <a:r>
              <a:rPr lang="en-US" sz="2000" dirty="0"/>
              <a:t> </a:t>
            </a:r>
            <a:r>
              <a:rPr lang="en-US" sz="2000" dirty="0" err="1"/>
              <a:t>entwickeln</a:t>
            </a:r>
            <a:r>
              <a:rPr lang="en-US" sz="2000" dirty="0"/>
              <a:t> </a:t>
            </a:r>
            <a:r>
              <a:rPr lang="en-US" sz="2000" dirty="0" err="1"/>
              <a:t>sich</a:t>
            </a:r>
            <a:r>
              <a:rPr lang="en-US" sz="2000" dirty="0"/>
              <a:t> </a:t>
            </a:r>
            <a:r>
              <a:rPr lang="en-US" sz="2000" dirty="0" err="1"/>
              <a:t>im</a:t>
            </a:r>
            <a:r>
              <a:rPr lang="en-US" sz="2000" dirty="0"/>
              <a:t> </a:t>
            </a:r>
            <a:r>
              <a:rPr lang="en-US" sz="2000" dirty="0" err="1"/>
              <a:t>Bereich</a:t>
            </a:r>
            <a:r>
              <a:rPr lang="en-US" sz="2000" dirty="0"/>
              <a:t> der </a:t>
            </a:r>
            <a:r>
              <a:rPr lang="en-US" sz="2000" dirty="0" err="1"/>
              <a:t>Gehirnanlage</a:t>
            </a:r>
            <a:r>
              <a:rPr lang="en-US" sz="2000" dirty="0"/>
              <a:t> </a:t>
            </a:r>
            <a:r>
              <a:rPr lang="en-US" sz="2000" dirty="0" err="1"/>
              <a:t>zu</a:t>
            </a:r>
            <a:r>
              <a:rPr lang="en-US" sz="2000" dirty="0"/>
              <a:t> den </a:t>
            </a:r>
            <a:r>
              <a:rPr lang="en-US" sz="2000" dirty="0" err="1"/>
              <a:t>vier</a:t>
            </a:r>
            <a:r>
              <a:rPr lang="en-US" sz="2000" dirty="0"/>
              <a:t> </a:t>
            </a:r>
            <a:r>
              <a:rPr lang="en-US" sz="2000" dirty="0" err="1"/>
              <a:t>Ventrikeln</a:t>
            </a:r>
            <a:r>
              <a:rPr lang="en-US" sz="2000" dirty="0"/>
              <a:t>.</a:t>
            </a:r>
            <a:endParaRPr lang="en-US" sz="20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28300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719" y="163479"/>
            <a:ext cx="2997200" cy="2705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097" y="3373607"/>
            <a:ext cx="77237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Roboto" charset="0"/>
              </a:rPr>
              <a:t>Nachdem</a:t>
            </a:r>
            <a:r>
              <a:rPr lang="en-US" dirty="0">
                <a:latin typeface="Roboto" charset="0"/>
              </a:rPr>
              <a:t> die </a:t>
            </a:r>
            <a:r>
              <a:rPr lang="en-US" dirty="0" err="1">
                <a:latin typeface="Roboto" charset="0"/>
              </a:rPr>
              <a:t>Hirnbläschen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entstanden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sind</a:t>
            </a:r>
            <a:r>
              <a:rPr lang="en-US" dirty="0">
                <a:latin typeface="Roboto" charset="0"/>
              </a:rPr>
              <a:t>, </a:t>
            </a:r>
            <a:r>
              <a:rPr lang="en-US" dirty="0" err="1">
                <a:latin typeface="Roboto" charset="0"/>
              </a:rPr>
              <a:t>beugt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sich</a:t>
            </a:r>
            <a:r>
              <a:rPr lang="en-US" dirty="0">
                <a:latin typeface="Roboto" charset="0"/>
              </a:rPr>
              <a:t> die </a:t>
            </a:r>
            <a:r>
              <a:rPr lang="en-US" dirty="0" err="1">
                <a:latin typeface="Roboto" charset="0"/>
              </a:rPr>
              <a:t>Hirnanlage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nach</a:t>
            </a:r>
            <a:r>
              <a:rPr lang="en-US" dirty="0">
                <a:latin typeface="Roboto" charset="0"/>
              </a:rPr>
              <a:t> </a:t>
            </a:r>
            <a:r>
              <a:rPr lang="en-US" b="1" dirty="0">
                <a:latin typeface="Roboto" charset="0"/>
              </a:rPr>
              <a:t>ventral</a:t>
            </a:r>
            <a:r>
              <a:rPr lang="en-US" dirty="0">
                <a:latin typeface="Roboto" charset="0"/>
              </a:rPr>
              <a:t>. </a:t>
            </a:r>
            <a:r>
              <a:rPr lang="en-US" dirty="0" err="1">
                <a:latin typeface="Roboto" charset="0"/>
              </a:rPr>
              <a:t>Dabei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entstehen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zunächst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zwei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Krümmungen</a:t>
            </a:r>
            <a:r>
              <a:rPr lang="en-US" dirty="0">
                <a:latin typeface="Roboto" charset="0"/>
              </a:rPr>
              <a:t>:</a:t>
            </a:r>
          </a:p>
          <a:p>
            <a:pPr>
              <a:buFont typeface="Arial" charset="0"/>
              <a:buChar char="•"/>
            </a:pPr>
            <a:r>
              <a:rPr lang="en-US" b="1" dirty="0" err="1">
                <a:latin typeface="Roboto" charset="0"/>
              </a:rPr>
              <a:t>Nackenbeuge</a:t>
            </a:r>
            <a:r>
              <a:rPr lang="en-US" dirty="0">
                <a:latin typeface="Roboto" charset="0"/>
              </a:rPr>
              <a:t> (</a:t>
            </a:r>
            <a:r>
              <a:rPr lang="en-US" dirty="0" err="1">
                <a:latin typeface="Roboto" charset="0"/>
              </a:rPr>
              <a:t>Flexura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cervicalis</a:t>
            </a:r>
            <a:r>
              <a:rPr lang="en-US" dirty="0">
                <a:latin typeface="Roboto" charset="0"/>
              </a:rPr>
              <a:t>): </a:t>
            </a:r>
            <a:r>
              <a:rPr lang="en-US" dirty="0" err="1">
                <a:latin typeface="Roboto" charset="0"/>
              </a:rPr>
              <a:t>zwischen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Rhombencephalon</a:t>
            </a:r>
            <a:r>
              <a:rPr lang="en-US" dirty="0">
                <a:latin typeface="Roboto" charset="0"/>
              </a:rPr>
              <a:t> und </a:t>
            </a:r>
            <a:r>
              <a:rPr lang="en-US" dirty="0" err="1">
                <a:latin typeface="Roboto" charset="0"/>
              </a:rPr>
              <a:t>Rückenmark</a:t>
            </a:r>
            <a:endParaRPr lang="en-US" dirty="0">
              <a:latin typeface="Roboto" charset="0"/>
            </a:endParaRPr>
          </a:p>
          <a:p>
            <a:pPr>
              <a:buFont typeface="Arial" charset="0"/>
              <a:buChar char="•"/>
            </a:pPr>
            <a:r>
              <a:rPr lang="en-US" b="1" dirty="0" err="1">
                <a:latin typeface="Roboto" charset="0"/>
              </a:rPr>
              <a:t>Scheitelbeuge</a:t>
            </a:r>
            <a:r>
              <a:rPr lang="en-US" dirty="0">
                <a:latin typeface="Roboto" charset="0"/>
              </a:rPr>
              <a:t> (</a:t>
            </a:r>
            <a:r>
              <a:rPr lang="en-US" dirty="0" err="1">
                <a:latin typeface="Roboto" charset="0"/>
              </a:rPr>
              <a:t>Mittelhirnbeuge</a:t>
            </a:r>
            <a:r>
              <a:rPr lang="en-US" dirty="0">
                <a:latin typeface="Roboto" charset="0"/>
              </a:rPr>
              <a:t>, </a:t>
            </a:r>
            <a:r>
              <a:rPr lang="en-US" dirty="0" err="1">
                <a:latin typeface="Roboto" charset="0"/>
              </a:rPr>
              <a:t>Flexura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mesencephalica</a:t>
            </a:r>
            <a:r>
              <a:rPr lang="en-US" dirty="0">
                <a:latin typeface="Roboto" charset="0"/>
              </a:rPr>
              <a:t>): </a:t>
            </a:r>
            <a:r>
              <a:rPr lang="en-US" dirty="0" err="1">
                <a:latin typeface="Roboto" charset="0"/>
              </a:rPr>
              <a:t>im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Bereich</a:t>
            </a:r>
            <a:r>
              <a:rPr lang="en-US" dirty="0">
                <a:latin typeface="Roboto" charset="0"/>
              </a:rPr>
              <a:t> des </a:t>
            </a:r>
            <a:r>
              <a:rPr lang="en-US" dirty="0" err="1">
                <a:latin typeface="Roboto" charset="0"/>
              </a:rPr>
              <a:t>Mittelhirns</a:t>
            </a:r>
            <a:r>
              <a:rPr lang="en-US" dirty="0">
                <a:latin typeface="Roboto" charset="0"/>
              </a:rPr>
              <a:t>, also </a:t>
            </a:r>
            <a:r>
              <a:rPr lang="en-US" dirty="0" err="1">
                <a:latin typeface="Roboto" charset="0"/>
              </a:rPr>
              <a:t>zwischen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Prosencephalon</a:t>
            </a:r>
            <a:r>
              <a:rPr lang="en-US" dirty="0">
                <a:latin typeface="Roboto" charset="0"/>
              </a:rPr>
              <a:t> und </a:t>
            </a:r>
            <a:r>
              <a:rPr lang="en-US" dirty="0" err="1">
                <a:latin typeface="Roboto" charset="0"/>
              </a:rPr>
              <a:t>Rhombencephalon</a:t>
            </a:r>
            <a:endParaRPr lang="en-US" dirty="0">
              <a:latin typeface="Roboto" charset="0"/>
            </a:endParaRPr>
          </a:p>
          <a:p>
            <a:r>
              <a:rPr lang="en-US" dirty="0" err="1">
                <a:latin typeface="Roboto" charset="0"/>
              </a:rPr>
              <a:t>Später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kommt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es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im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Bereich</a:t>
            </a:r>
            <a:r>
              <a:rPr lang="en-US" dirty="0">
                <a:latin typeface="Roboto" charset="0"/>
              </a:rPr>
              <a:t> des </a:t>
            </a:r>
            <a:r>
              <a:rPr lang="en-US" dirty="0" err="1">
                <a:latin typeface="Roboto" charset="0"/>
              </a:rPr>
              <a:t>Rhombencephalons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zu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einer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starken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Abknickung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nach</a:t>
            </a:r>
            <a:r>
              <a:rPr lang="en-US" dirty="0">
                <a:latin typeface="Roboto" charset="0"/>
              </a:rPr>
              <a:t> ventral, der </a:t>
            </a:r>
            <a:r>
              <a:rPr lang="en-US" b="1" dirty="0" err="1">
                <a:latin typeface="Roboto" charset="0"/>
              </a:rPr>
              <a:t>Brückenbeuge</a:t>
            </a:r>
            <a:r>
              <a:rPr lang="en-US" dirty="0">
                <a:latin typeface="Roboto" charset="0"/>
              </a:rPr>
              <a:t> (</a:t>
            </a:r>
            <a:r>
              <a:rPr lang="en-US" dirty="0" err="1">
                <a:latin typeface="Roboto" charset="0"/>
              </a:rPr>
              <a:t>Flexura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pontina</a:t>
            </a:r>
            <a:r>
              <a:rPr lang="en-US" dirty="0">
                <a:latin typeface="Roboto" charset="0"/>
              </a:rPr>
              <a:t>).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32573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7521" y="397041"/>
            <a:ext cx="59164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Das ZNS </a:t>
            </a:r>
            <a:r>
              <a:rPr lang="en-US" sz="2000" dirty="0" err="1" smtClean="0"/>
              <a:t>entwickelt</a:t>
            </a:r>
            <a:r>
              <a:rPr lang="en-US" sz="2000" dirty="0" smtClean="0"/>
              <a:t> </a:t>
            </a:r>
            <a:r>
              <a:rPr lang="en-US" sz="2000" dirty="0" err="1" smtClean="0"/>
              <a:t>sich</a:t>
            </a:r>
            <a:r>
              <a:rPr lang="en-US" sz="2000" dirty="0" smtClean="0"/>
              <a:t> </a:t>
            </a:r>
            <a:r>
              <a:rPr lang="en-US" sz="2000" dirty="0" err="1" smtClean="0"/>
              <a:t>aus</a:t>
            </a:r>
            <a:r>
              <a:rPr lang="en-US" sz="2000" dirty="0" smtClean="0"/>
              <a:t> der </a:t>
            </a:r>
            <a:r>
              <a:rPr lang="en-US" sz="2000" dirty="0" err="1" smtClean="0"/>
              <a:t>Neuralplatte</a:t>
            </a:r>
            <a:r>
              <a:rPr lang="en-US" sz="2000" dirty="0" smtClean="0"/>
              <a:t> des </a:t>
            </a:r>
            <a:r>
              <a:rPr lang="en-US" sz="2000" dirty="0" err="1" smtClean="0"/>
              <a:t>Ektoderms</a:t>
            </a:r>
            <a:r>
              <a:rPr lang="en-US" sz="2000" dirty="0" smtClean="0"/>
              <a:t>, die </a:t>
            </a:r>
            <a:r>
              <a:rPr lang="en-US" sz="2000" dirty="0" err="1" smtClean="0"/>
              <a:t>sich</a:t>
            </a:r>
            <a:r>
              <a:rPr lang="en-US" sz="2000" dirty="0" smtClean="0"/>
              <a:t> </a:t>
            </a:r>
            <a:r>
              <a:rPr lang="en-US" sz="2000" dirty="0" err="1" smtClean="0"/>
              <a:t>zur</a:t>
            </a:r>
            <a:r>
              <a:rPr lang="en-US" sz="2000" dirty="0" smtClean="0"/>
              <a:t> </a:t>
            </a:r>
            <a:r>
              <a:rPr lang="en-US" sz="2000" dirty="0" err="1" smtClean="0"/>
              <a:t>Neuralrinne</a:t>
            </a:r>
            <a:r>
              <a:rPr lang="en-US" sz="2000" dirty="0" smtClean="0"/>
              <a:t> und </a:t>
            </a:r>
            <a:r>
              <a:rPr lang="en-US" sz="2000" dirty="0" err="1" smtClean="0"/>
              <a:t>weiter</a:t>
            </a:r>
            <a:r>
              <a:rPr lang="en-US" sz="2000" dirty="0" smtClean="0"/>
              <a:t> </a:t>
            </a:r>
            <a:r>
              <a:rPr lang="en-US" sz="2000" dirty="0" err="1" smtClean="0"/>
              <a:t>zum</a:t>
            </a:r>
            <a:r>
              <a:rPr lang="en-US" sz="2000" dirty="0" smtClean="0"/>
              <a:t> </a:t>
            </a:r>
            <a:r>
              <a:rPr lang="en-US" sz="2000" dirty="0" err="1" smtClean="0"/>
              <a:t>Neuralrohr</a:t>
            </a:r>
            <a:r>
              <a:rPr lang="en-US" sz="2000" dirty="0" smtClean="0"/>
              <a:t> </a:t>
            </a:r>
            <a:r>
              <a:rPr lang="en-US" sz="2000" dirty="0" err="1" smtClean="0"/>
              <a:t>differenziert</a:t>
            </a:r>
            <a:r>
              <a:rPr lang="en-US" sz="2000" dirty="0" smtClean="0"/>
              <a:t> </a:t>
            </a:r>
            <a:r>
              <a:rPr lang="en-US" sz="2000" dirty="0" err="1" smtClean="0"/>
              <a:t>sich</a:t>
            </a:r>
            <a:r>
              <a:rPr lang="en-US" sz="2000" dirty="0" smtClean="0"/>
              <a:t> </a:t>
            </a:r>
            <a:r>
              <a:rPr lang="en-US" sz="2000" dirty="0" err="1" smtClean="0"/>
              <a:t>schließlich</a:t>
            </a:r>
            <a:r>
              <a:rPr lang="en-US" sz="2000" dirty="0" smtClean="0"/>
              <a:t> </a:t>
            </a:r>
            <a:r>
              <a:rPr lang="en-US" sz="2000" dirty="0" err="1" smtClean="0"/>
              <a:t>zu</a:t>
            </a:r>
            <a:r>
              <a:rPr lang="en-US" sz="2000" dirty="0" smtClean="0"/>
              <a:t> </a:t>
            </a:r>
            <a:r>
              <a:rPr lang="en-US" sz="2000" dirty="0" err="1" smtClean="0"/>
              <a:t>Rückenmark</a:t>
            </a:r>
            <a:r>
              <a:rPr lang="en-US" sz="2000" dirty="0" smtClean="0"/>
              <a:t> und </a:t>
            </a:r>
            <a:r>
              <a:rPr lang="en-US" sz="2000" dirty="0" err="1" smtClean="0"/>
              <a:t>Gehirn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0926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27521" y="2140522"/>
            <a:ext cx="5753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baseline="0" dirty="0" err="1" smtClean="0">
                <a:latin typeface=""/>
              </a:rPr>
              <a:t>Dabei</a:t>
            </a:r>
            <a:r>
              <a:rPr lang="en-US" b="0" i="0" u="none" strike="noStrike" baseline="0" dirty="0" smtClean="0">
                <a:latin typeface=""/>
              </a:rPr>
              <a:t> </a:t>
            </a:r>
            <a:r>
              <a:rPr lang="en-US" b="0" i="0" u="none" strike="noStrike" baseline="0" dirty="0" err="1" smtClean="0">
                <a:latin typeface=""/>
              </a:rPr>
              <a:t>faltet</a:t>
            </a:r>
            <a:r>
              <a:rPr lang="en-US" b="0" i="0" u="none" strike="noStrike" baseline="0" dirty="0" smtClean="0">
                <a:latin typeface=""/>
              </a:rPr>
              <a:t> </a:t>
            </a:r>
            <a:r>
              <a:rPr lang="en-US" b="0" i="0" u="none" strike="noStrike" baseline="0" dirty="0" err="1" smtClean="0">
                <a:latin typeface=""/>
              </a:rPr>
              <a:t>sich</a:t>
            </a:r>
            <a:r>
              <a:rPr lang="en-US" b="0" i="0" u="none" strike="noStrike" baseline="0" dirty="0" smtClean="0">
                <a:latin typeface=""/>
              </a:rPr>
              <a:t> die </a:t>
            </a:r>
            <a:r>
              <a:rPr lang="en-US" b="0" i="0" u="none" strike="noStrike" baseline="0" dirty="0" err="1" smtClean="0">
                <a:latin typeface=""/>
              </a:rPr>
              <a:t>Neuralplatte</a:t>
            </a:r>
            <a:r>
              <a:rPr lang="en-US" b="0" i="0" u="none" strike="noStrike" baseline="0" dirty="0" smtClean="0">
                <a:latin typeface=""/>
              </a:rPr>
              <a:t> </a:t>
            </a:r>
            <a:r>
              <a:rPr lang="en-US" b="0" i="0" u="none" strike="noStrike" baseline="0" dirty="0" err="1" smtClean="0">
                <a:latin typeface=""/>
              </a:rPr>
              <a:t>zum</a:t>
            </a:r>
            <a:r>
              <a:rPr lang="en-US" b="0" i="0" u="none" strike="noStrike" baseline="0" dirty="0" smtClean="0">
                <a:latin typeface=""/>
              </a:rPr>
              <a:t> </a:t>
            </a:r>
            <a:r>
              <a:rPr lang="en-US" b="0" i="0" u="none" strike="noStrike" baseline="0" dirty="0" err="1" smtClean="0">
                <a:latin typeface=""/>
              </a:rPr>
              <a:t>Neuralrohr</a:t>
            </a:r>
            <a:r>
              <a:rPr lang="en-US" b="0" i="0" u="none" strike="noStrike" baseline="0" dirty="0" smtClean="0">
                <a:latin typeface=""/>
              </a:rPr>
              <a:t>. </a:t>
            </a:r>
            <a:r>
              <a:rPr lang="en-US" b="0" i="0" u="none" strike="noStrike" baseline="0" dirty="0" err="1" smtClean="0">
                <a:latin typeface=""/>
              </a:rPr>
              <a:t>Aus</a:t>
            </a:r>
            <a:r>
              <a:rPr lang="en-US" b="0" i="0" u="none" strike="noStrike" baseline="0" dirty="0" smtClean="0">
                <a:latin typeface=""/>
              </a:rPr>
              <a:t> </a:t>
            </a:r>
            <a:r>
              <a:rPr lang="en-US" b="0" i="0" u="none" strike="noStrike" baseline="0" dirty="0" err="1" smtClean="0">
                <a:latin typeface=""/>
              </a:rPr>
              <a:t>dem</a:t>
            </a:r>
            <a:r>
              <a:rPr lang="en-US" b="0" i="0" u="none" strike="noStrike" baseline="0" dirty="0" smtClean="0">
                <a:latin typeface=""/>
              </a:rPr>
              <a:t> </a:t>
            </a:r>
            <a:r>
              <a:rPr lang="en-US" b="0" i="0" u="none" strike="noStrike" baseline="0" dirty="0" err="1" smtClean="0">
                <a:latin typeface=""/>
              </a:rPr>
              <a:t>Neuralrohr</a:t>
            </a:r>
            <a:r>
              <a:rPr lang="en-US" b="0" i="0" u="none" strike="noStrike" baseline="0" dirty="0" smtClean="0">
                <a:latin typeface=""/>
              </a:rPr>
              <a:t> </a:t>
            </a:r>
            <a:r>
              <a:rPr lang="en-US" b="0" i="0" u="none" strike="noStrike" baseline="0" dirty="0" err="1" smtClean="0">
                <a:latin typeface=""/>
              </a:rPr>
              <a:t>entwickelt</a:t>
            </a:r>
            <a:r>
              <a:rPr lang="en-US" b="0" i="0" u="none" strike="noStrike" baseline="0" dirty="0" smtClean="0">
                <a:latin typeface=""/>
              </a:rPr>
              <a:t> </a:t>
            </a:r>
            <a:r>
              <a:rPr lang="en-US" b="0" i="0" u="none" strike="noStrike" baseline="0" dirty="0" err="1" smtClean="0">
                <a:latin typeface=""/>
              </a:rPr>
              <a:t>sich</a:t>
            </a:r>
            <a:r>
              <a:rPr lang="en-US" b="0" i="0" u="none" strike="noStrike" baseline="0" dirty="0" smtClean="0">
                <a:latin typeface=""/>
              </a:rPr>
              <a:t> das ZNS und </a:t>
            </a:r>
            <a:r>
              <a:rPr lang="en-US" b="0" i="0" u="none" strike="noStrike" baseline="0" dirty="0" err="1" smtClean="0">
                <a:latin typeface=""/>
              </a:rPr>
              <a:t>aus</a:t>
            </a:r>
            <a:r>
              <a:rPr lang="en-US" b="0" i="0" u="none" strike="noStrike" baseline="0" dirty="0" smtClean="0">
                <a:latin typeface=""/>
              </a:rPr>
              <a:t> </a:t>
            </a:r>
            <a:r>
              <a:rPr lang="en-US" b="0" i="0" u="none" strike="noStrike" baseline="0" dirty="0" err="1" smtClean="0">
                <a:latin typeface=""/>
              </a:rPr>
              <a:t>dem</a:t>
            </a:r>
            <a:r>
              <a:rPr lang="en-US" b="0" i="0" u="none" strike="noStrike" baseline="0" dirty="0" smtClean="0">
                <a:latin typeface=""/>
              </a:rPr>
              <a:t> Lumen das </a:t>
            </a:r>
            <a:r>
              <a:rPr lang="en-US" b="0" i="0" u="none" strike="noStrike" baseline="0" dirty="0" err="1" smtClean="0">
                <a:latin typeface=""/>
              </a:rPr>
              <a:t>Liquor-gefüllte</a:t>
            </a:r>
            <a:r>
              <a:rPr lang="en-US" b="0" i="0" u="none" strike="noStrike" baseline="0" dirty="0" smtClean="0">
                <a:latin typeface=""/>
              </a:rPr>
              <a:t> </a:t>
            </a:r>
            <a:r>
              <a:rPr lang="en-US" b="0" i="0" u="none" strike="noStrike" baseline="0" dirty="0" err="1" smtClean="0">
                <a:latin typeface=""/>
              </a:rPr>
              <a:t>Ventrikelsystem</a:t>
            </a:r>
            <a:r>
              <a:rPr lang="en-US" b="0" i="0" u="none" strike="noStrike" baseline="0" dirty="0" smtClean="0">
                <a:latin typeface=""/>
              </a:rPr>
              <a:t> des </a:t>
            </a:r>
            <a:r>
              <a:rPr lang="en-US" b="0" i="0" u="none" strike="noStrike" baseline="0" dirty="0" err="1" smtClean="0">
                <a:latin typeface=""/>
              </a:rPr>
              <a:t>Gehirns</a:t>
            </a:r>
            <a:r>
              <a:rPr lang="en-US" b="0" i="0" u="none" strike="noStrike" baseline="0" dirty="0" smtClean="0">
                <a:latin typeface=""/>
              </a:rPr>
              <a:t>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215641" y="3672339"/>
            <a:ext cx="4757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 baseline="0" dirty="0" err="1" smtClean="0">
                <a:latin typeface=""/>
              </a:rPr>
              <a:t>Aus</a:t>
            </a:r>
            <a:r>
              <a:rPr lang="en-US" b="0" i="0" u="none" strike="noStrike" baseline="0" dirty="0" smtClean="0">
                <a:latin typeface=""/>
              </a:rPr>
              <a:t> </a:t>
            </a:r>
            <a:r>
              <a:rPr lang="en-US" b="0" i="0" u="none" strike="noStrike" baseline="0" dirty="0" err="1" smtClean="0">
                <a:latin typeface=""/>
              </a:rPr>
              <a:t>dem</a:t>
            </a:r>
            <a:r>
              <a:rPr lang="en-US" b="0" i="0" u="none" strike="noStrike" baseline="0" dirty="0" smtClean="0">
                <a:latin typeface=""/>
              </a:rPr>
              <a:t> </a:t>
            </a:r>
            <a:r>
              <a:rPr lang="en-US" b="0" i="0" u="none" strike="noStrike" baseline="0" dirty="0" err="1" smtClean="0">
                <a:latin typeface=""/>
              </a:rPr>
              <a:t>kaudalen</a:t>
            </a:r>
            <a:r>
              <a:rPr lang="en-US" b="0" i="0" u="none" strike="noStrike" baseline="0" dirty="0" smtClean="0">
                <a:latin typeface=""/>
              </a:rPr>
              <a:t> </a:t>
            </a:r>
            <a:r>
              <a:rPr lang="en-US" b="0" i="0" u="none" strike="noStrike" baseline="0" dirty="0" err="1" smtClean="0">
                <a:latin typeface=""/>
              </a:rPr>
              <a:t>Abschnitt</a:t>
            </a:r>
            <a:r>
              <a:rPr lang="en-US" b="0" i="0" u="none" strike="noStrike" baseline="0" dirty="0" smtClean="0">
                <a:latin typeface=""/>
              </a:rPr>
              <a:t>: </a:t>
            </a:r>
            <a:r>
              <a:rPr lang="en-US" dirty="0"/>
              <a:t>das </a:t>
            </a:r>
            <a:r>
              <a:rPr lang="en-US" dirty="0" err="1"/>
              <a:t>Rückenmark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215641" y="4187709"/>
            <a:ext cx="6056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 baseline="0" dirty="0" err="1" smtClean="0">
                <a:latin typeface=""/>
              </a:rPr>
              <a:t>Aus</a:t>
            </a:r>
            <a:r>
              <a:rPr lang="en-US" b="0" i="0" u="none" strike="noStrike" baseline="0" dirty="0" smtClean="0">
                <a:latin typeface=""/>
              </a:rPr>
              <a:t> </a:t>
            </a:r>
            <a:r>
              <a:rPr lang="en-US" b="0" i="0" u="none" strike="noStrike" baseline="0" dirty="0" err="1" smtClean="0">
                <a:latin typeface=""/>
              </a:rPr>
              <a:t>dem</a:t>
            </a:r>
            <a:r>
              <a:rPr lang="en-US" b="0" i="0" u="none" strike="noStrike" baseline="0" dirty="0" smtClean="0">
                <a:latin typeface=""/>
              </a:rPr>
              <a:t> </a:t>
            </a:r>
            <a:r>
              <a:rPr lang="en-US" b="0" i="0" u="none" strike="noStrike" baseline="0" dirty="0" err="1" smtClean="0">
                <a:latin typeface=""/>
              </a:rPr>
              <a:t>kranialen</a:t>
            </a:r>
            <a:r>
              <a:rPr lang="en-US" b="0" i="0" u="none" strike="noStrike" baseline="0" dirty="0" smtClean="0">
                <a:latin typeface=""/>
              </a:rPr>
              <a:t> </a:t>
            </a:r>
            <a:r>
              <a:rPr lang="en-US" b="0" i="0" u="none" strike="noStrike" baseline="0" dirty="0" err="1" smtClean="0">
                <a:latin typeface=""/>
              </a:rPr>
              <a:t>Abschnitt</a:t>
            </a:r>
            <a:r>
              <a:rPr lang="en-US" b="0" i="0" u="none" strike="noStrike" baseline="0" dirty="0" smtClean="0">
                <a:latin typeface=""/>
              </a:rPr>
              <a:t>: </a:t>
            </a:r>
            <a:r>
              <a:rPr lang="en-US" dirty="0"/>
              <a:t>das </a:t>
            </a:r>
            <a:r>
              <a:rPr lang="en-US" dirty="0" err="1" smtClean="0"/>
              <a:t>Gehirn</a:t>
            </a:r>
            <a:r>
              <a:rPr lang="en-US" dirty="0" smtClean="0"/>
              <a:t> (</a:t>
            </a:r>
            <a:r>
              <a:rPr lang="en-US" dirty="0"/>
              <a:t>von </a:t>
            </a:r>
            <a:r>
              <a:rPr lang="en-US" dirty="0" err="1" smtClean="0"/>
              <a:t>Hirnbläschen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273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mage descrip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9415" y="0"/>
            <a:ext cx="37845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51179"/>
            <a:ext cx="495701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Roboto" charset="0"/>
              </a:rPr>
              <a:t>Entwicklung</a:t>
            </a:r>
            <a:r>
              <a:rPr lang="en-US" sz="2000" b="1" dirty="0">
                <a:latin typeface="Roboto" charset="0"/>
              </a:rPr>
              <a:t> des </a:t>
            </a:r>
            <a:r>
              <a:rPr lang="en-US" sz="2000" b="1" dirty="0" err="1" smtClean="0">
                <a:latin typeface="Roboto" charset="0"/>
              </a:rPr>
              <a:t>Gehirns</a:t>
            </a:r>
            <a:endParaRPr lang="en-US" sz="2000" b="1" dirty="0" smtClean="0">
              <a:latin typeface="Roboto" charset="0"/>
            </a:endParaRPr>
          </a:p>
          <a:p>
            <a:pPr algn="just"/>
            <a:endParaRPr lang="en-US" sz="2000" b="1" dirty="0">
              <a:latin typeface="Roboto" charset="0"/>
            </a:endParaRPr>
          </a:p>
          <a:p>
            <a:pPr algn="just"/>
            <a:r>
              <a:rPr lang="en-US" sz="2000" dirty="0">
                <a:latin typeface="Roboto" charset="0"/>
              </a:rPr>
              <a:t>Von </a:t>
            </a:r>
            <a:r>
              <a:rPr lang="en-US" sz="2000" dirty="0" err="1">
                <a:latin typeface="Roboto" charset="0"/>
              </a:rPr>
              <a:t>oben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nach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unten</a:t>
            </a:r>
            <a:r>
              <a:rPr lang="en-US" sz="2000" dirty="0">
                <a:latin typeface="Roboto" charset="0"/>
              </a:rPr>
              <a:t>: 2., 3., 4. und 6. </a:t>
            </a:r>
            <a:r>
              <a:rPr lang="en-US" sz="2000" dirty="0" err="1">
                <a:latin typeface="Roboto" charset="0"/>
              </a:rPr>
              <a:t>Entwicklungsmonat</a:t>
            </a:r>
            <a:r>
              <a:rPr lang="en-US" sz="2000" dirty="0">
                <a:latin typeface="Roboto" charset="0"/>
              </a:rPr>
              <a:t>. </a:t>
            </a:r>
            <a:r>
              <a:rPr lang="en-US" sz="2000" dirty="0" err="1">
                <a:latin typeface="Roboto" charset="0"/>
              </a:rPr>
              <a:t>Im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zweiten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Entwicklungsmonat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ist</a:t>
            </a:r>
            <a:r>
              <a:rPr lang="en-US" sz="2000" dirty="0">
                <a:latin typeface="Roboto" charset="0"/>
              </a:rPr>
              <a:t> die </a:t>
            </a:r>
            <a:r>
              <a:rPr lang="en-US" sz="2000" dirty="0" err="1">
                <a:latin typeface="Roboto" charset="0"/>
              </a:rPr>
              <a:t>endgültige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Gliederung</a:t>
            </a:r>
            <a:r>
              <a:rPr lang="en-US" sz="2000" dirty="0">
                <a:latin typeface="Roboto" charset="0"/>
              </a:rPr>
              <a:t> des </a:t>
            </a:r>
            <a:r>
              <a:rPr lang="en-US" sz="2000" dirty="0" err="1">
                <a:latin typeface="Roboto" charset="0"/>
              </a:rPr>
              <a:t>Gehirns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bereits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sichtbar</a:t>
            </a:r>
            <a:r>
              <a:rPr lang="en-US" sz="2000" dirty="0">
                <a:latin typeface="Roboto" charset="0"/>
              </a:rPr>
              <a:t>. </a:t>
            </a:r>
            <a:r>
              <a:rPr lang="en-US" sz="2000" dirty="0" err="1">
                <a:latin typeface="Roboto" charset="0"/>
              </a:rPr>
              <a:t>Im</a:t>
            </a:r>
            <a:r>
              <a:rPr lang="en-US" sz="2000" dirty="0">
                <a:latin typeface="Roboto" charset="0"/>
              </a:rPr>
              <a:t> 3. </a:t>
            </a:r>
            <a:r>
              <a:rPr lang="en-US" sz="2000" dirty="0" err="1">
                <a:latin typeface="Roboto" charset="0"/>
              </a:rPr>
              <a:t>Entwicklungsmonat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liegt</a:t>
            </a:r>
            <a:r>
              <a:rPr lang="en-US" sz="2000" dirty="0">
                <a:latin typeface="Roboto" charset="0"/>
              </a:rPr>
              <a:t> die </a:t>
            </a:r>
            <a:r>
              <a:rPr lang="en-US" sz="2000" b="1" dirty="0" err="1"/>
              <a:t>Scheitel-Steiß-Länge</a:t>
            </a:r>
            <a:r>
              <a:rPr lang="en-US" sz="2000" dirty="0" smtClean="0">
                <a:latin typeface="Roboto" charset="0"/>
              </a:rPr>
              <a:t> </a:t>
            </a:r>
            <a:r>
              <a:rPr lang="en-US" sz="2000" dirty="0">
                <a:latin typeface="Roboto" charset="0"/>
              </a:rPr>
              <a:t>des Fetus </a:t>
            </a:r>
            <a:r>
              <a:rPr lang="en-US" sz="2000" dirty="0" err="1">
                <a:latin typeface="Roboto" charset="0"/>
              </a:rPr>
              <a:t>bei</a:t>
            </a:r>
            <a:r>
              <a:rPr lang="en-US" sz="2000" dirty="0">
                <a:latin typeface="Roboto" charset="0"/>
              </a:rPr>
              <a:t> 27 mm. Telencephalon und Diencephalon </a:t>
            </a:r>
            <a:r>
              <a:rPr lang="en-US" sz="2000" dirty="0" err="1">
                <a:latin typeface="Roboto" charset="0"/>
              </a:rPr>
              <a:t>vergrößern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sich</a:t>
            </a:r>
            <a:r>
              <a:rPr lang="en-US" sz="2000" dirty="0">
                <a:latin typeface="Roboto" charset="0"/>
              </a:rPr>
              <a:t>; </a:t>
            </a:r>
            <a:r>
              <a:rPr lang="en-US" sz="2000" dirty="0" err="1">
                <a:latin typeface="Roboto" charset="0"/>
              </a:rPr>
              <a:t>Riechkolben</a:t>
            </a:r>
            <a:r>
              <a:rPr lang="en-US" sz="2000" dirty="0">
                <a:latin typeface="Roboto" charset="0"/>
              </a:rPr>
              <a:t> und </a:t>
            </a:r>
            <a:r>
              <a:rPr lang="en-US" sz="2000" dirty="0" err="1">
                <a:latin typeface="Roboto" charset="0"/>
              </a:rPr>
              <a:t>Hypophysenanlagen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entstehen</a:t>
            </a:r>
            <a:r>
              <a:rPr lang="en-US" sz="2000" dirty="0">
                <a:latin typeface="Roboto" charset="0"/>
              </a:rPr>
              <a:t>. </a:t>
            </a:r>
            <a:r>
              <a:rPr lang="en-US" sz="2000" dirty="0" err="1">
                <a:latin typeface="Roboto" charset="0"/>
              </a:rPr>
              <a:t>Im</a:t>
            </a:r>
            <a:r>
              <a:rPr lang="en-US" sz="2000" dirty="0">
                <a:latin typeface="Roboto" charset="0"/>
              </a:rPr>
              <a:t> 4. </a:t>
            </a:r>
            <a:r>
              <a:rPr lang="en-US" sz="2000" dirty="0" err="1">
                <a:latin typeface="Roboto" charset="0"/>
              </a:rPr>
              <a:t>Entwicklungsmonat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misst</a:t>
            </a:r>
            <a:r>
              <a:rPr lang="en-US" sz="2000" dirty="0">
                <a:latin typeface="Roboto" charset="0"/>
              </a:rPr>
              <a:t> die SSL des Fetus 53 mm. Das Telencephalon </a:t>
            </a:r>
            <a:r>
              <a:rPr lang="en-US" sz="2000" dirty="0" err="1">
                <a:latin typeface="Roboto" charset="0"/>
              </a:rPr>
              <a:t>überwächst</a:t>
            </a:r>
            <a:r>
              <a:rPr lang="en-US" sz="2000" dirty="0">
                <a:latin typeface="Roboto" charset="0"/>
              </a:rPr>
              <a:t> die </a:t>
            </a:r>
            <a:r>
              <a:rPr lang="en-US" sz="2000" dirty="0" err="1">
                <a:latin typeface="Roboto" charset="0"/>
              </a:rPr>
              <a:t>anderen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Hirnabschnitte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allmählich</a:t>
            </a:r>
            <a:r>
              <a:rPr lang="en-US" sz="2000" dirty="0">
                <a:latin typeface="Roboto" charset="0"/>
              </a:rPr>
              <a:t>. Die Insula </a:t>
            </a:r>
            <a:r>
              <a:rPr lang="en-US" sz="2000" dirty="0" err="1">
                <a:latin typeface="Roboto" charset="0"/>
              </a:rPr>
              <a:t>liegt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noch</a:t>
            </a:r>
            <a:r>
              <a:rPr lang="en-US" sz="2000" dirty="0">
                <a:latin typeface="Roboto" charset="0"/>
              </a:rPr>
              <a:t> an der </a:t>
            </a:r>
            <a:r>
              <a:rPr lang="en-US" sz="2000" dirty="0" err="1">
                <a:latin typeface="Roboto" charset="0"/>
              </a:rPr>
              <a:t>Oberfläche</a:t>
            </a:r>
            <a:r>
              <a:rPr lang="en-US" sz="2000" dirty="0">
                <a:latin typeface="Roboto" charset="0"/>
              </a:rPr>
              <a:t> des </a:t>
            </a:r>
            <a:r>
              <a:rPr lang="en-US" sz="2000" dirty="0" err="1">
                <a:latin typeface="Roboto" charset="0"/>
              </a:rPr>
              <a:t>Gehirns</a:t>
            </a:r>
            <a:r>
              <a:rPr lang="en-US" sz="2000" dirty="0">
                <a:latin typeface="Roboto" charset="0"/>
              </a:rPr>
              <a:t>. </a:t>
            </a:r>
            <a:r>
              <a:rPr lang="en-US" sz="2000" dirty="0" err="1">
                <a:latin typeface="Roboto" charset="0"/>
              </a:rPr>
              <a:t>Im</a:t>
            </a:r>
            <a:r>
              <a:rPr lang="en-US" sz="2000" dirty="0">
                <a:latin typeface="Roboto" charset="0"/>
              </a:rPr>
              <a:t> 6. </a:t>
            </a:r>
            <a:r>
              <a:rPr lang="en-US" sz="2000" dirty="0" err="1">
                <a:latin typeface="Roboto" charset="0"/>
              </a:rPr>
              <a:t>Entwicklungsmonat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misst</a:t>
            </a:r>
            <a:r>
              <a:rPr lang="en-US" sz="2000" dirty="0">
                <a:latin typeface="Roboto" charset="0"/>
              </a:rPr>
              <a:t> der Fetus 33 cm; </a:t>
            </a:r>
            <a:r>
              <a:rPr lang="en-US" sz="2000" dirty="0" err="1">
                <a:latin typeface="Roboto" charset="0"/>
              </a:rPr>
              <a:t>Furchen</a:t>
            </a:r>
            <a:r>
              <a:rPr lang="en-US" sz="2000" dirty="0">
                <a:latin typeface="Roboto" charset="0"/>
              </a:rPr>
              <a:t> und </a:t>
            </a:r>
            <a:r>
              <a:rPr lang="en-US" sz="2000" dirty="0" err="1">
                <a:latin typeface="Roboto" charset="0"/>
              </a:rPr>
              <a:t>Windungen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prägen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sich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aus.</a:t>
            </a:r>
            <a:r>
              <a:rPr lang="en-US" sz="2000" dirty="0">
                <a:latin typeface="Roboto" charset="0"/>
              </a:rPr>
              <a:t> rot → Telencephalon; </a:t>
            </a:r>
            <a:r>
              <a:rPr lang="en-US" sz="2000" dirty="0" err="1">
                <a:latin typeface="Roboto" charset="0"/>
              </a:rPr>
              <a:t>ocker</a:t>
            </a:r>
            <a:r>
              <a:rPr lang="en-US" sz="2000" dirty="0">
                <a:latin typeface="Roboto" charset="0"/>
              </a:rPr>
              <a:t> → Diencephalon; </a:t>
            </a:r>
            <a:r>
              <a:rPr lang="en-US" sz="2000" dirty="0" err="1">
                <a:latin typeface="Roboto" charset="0"/>
              </a:rPr>
              <a:t>dunkelblau</a:t>
            </a:r>
            <a:r>
              <a:rPr lang="en-US" sz="2000" dirty="0">
                <a:latin typeface="Roboto" charset="0"/>
              </a:rPr>
              <a:t> → Mesencephalon; </a:t>
            </a:r>
            <a:r>
              <a:rPr lang="en-US" sz="2000" dirty="0" err="1">
                <a:latin typeface="Roboto" charset="0"/>
              </a:rPr>
              <a:t>hellblau</a:t>
            </a:r>
            <a:r>
              <a:rPr lang="en-US" sz="2000" dirty="0">
                <a:latin typeface="Roboto" charset="0"/>
              </a:rPr>
              <a:t> → Cerebellum; </a:t>
            </a:r>
            <a:r>
              <a:rPr lang="en-US" sz="2000" dirty="0" err="1">
                <a:latin typeface="Roboto" charset="0"/>
              </a:rPr>
              <a:t>grau</a:t>
            </a:r>
            <a:r>
              <a:rPr lang="en-US" sz="2000" dirty="0">
                <a:latin typeface="Roboto" charset="0"/>
              </a:rPr>
              <a:t> → Pons und </a:t>
            </a:r>
            <a:r>
              <a:rPr lang="en-US" sz="2000" dirty="0" err="1">
                <a:latin typeface="Roboto" charset="0"/>
              </a:rPr>
              <a:t>verlängertes</a:t>
            </a:r>
            <a:r>
              <a:rPr lang="en-US" sz="2000" dirty="0">
                <a:latin typeface="Roboto" charset="0"/>
              </a:rPr>
              <a:t> Mark</a:t>
            </a:r>
            <a:r>
              <a:rPr lang="en-US" sz="2000" dirty="0" smtClean="0">
                <a:latin typeface="Roboto" charset="0"/>
              </a:rPr>
              <a:t>.</a:t>
            </a:r>
            <a:endParaRPr lang="en-US" sz="2000" dirty="0">
              <a:latin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356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oktatás\neurodevelopment\morfogenezis_new.bmp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463" y="1111250"/>
            <a:ext cx="7202487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82600" y="1295400"/>
            <a:ext cx="1409700" cy="49530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/>
              <a:t>Primäre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Hirnbläschen</a:t>
            </a:r>
            <a:endParaRPr lang="hu-HU" altLang="hu-HU" sz="1200" b="1" dirty="0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955800" y="762000"/>
            <a:ext cx="2082800" cy="35560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/>
              <a:t>Sekundäre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Hirnbläschen</a:t>
            </a:r>
            <a:endParaRPr lang="hu-HU" altLang="hu-HU" sz="1200" b="1" dirty="0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686300" y="876300"/>
            <a:ext cx="1028700" cy="41910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>
                <a:solidFill>
                  <a:srgbClr val="FFFC00"/>
                </a:solidFill>
              </a:rPr>
              <a:t>Hirnventrikel</a:t>
            </a:r>
            <a:endParaRPr lang="hu-HU" altLang="hu-HU" sz="1200" b="1" dirty="0">
              <a:solidFill>
                <a:srgbClr val="FFFC00"/>
              </a:solidFill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41300" y="2171700"/>
            <a:ext cx="10160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Vorderhirn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Prosen-cephalon</a:t>
            </a:r>
            <a:endParaRPr lang="hu-HU" altLang="hu-HU" sz="1200" b="1" dirty="0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90500" y="2997200"/>
            <a:ext cx="1104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Mittelhirn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Mesen-cephalon</a:t>
            </a:r>
            <a:endParaRPr lang="hu-HU" altLang="hu-HU" sz="1200" b="1" dirty="0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77800" y="3924300"/>
            <a:ext cx="11176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Nachhirn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Rhomben-cephalon</a:t>
            </a:r>
            <a:endParaRPr lang="hu-HU" altLang="hu-HU" sz="1200" b="1" dirty="0"/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228600" y="5397500"/>
            <a:ext cx="11049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Rückenmark</a:t>
            </a:r>
            <a:r>
              <a:rPr lang="hu-HU" altLang="hu-HU" sz="1200" b="1" i="1" dirty="0">
                <a:solidFill>
                  <a:srgbClr val="990099"/>
                </a:solidFill>
              </a:rPr>
              <a:t> </a:t>
            </a:r>
            <a:r>
              <a:rPr lang="hu-HU" altLang="hu-HU" sz="1200" b="1" dirty="0" err="1"/>
              <a:t>Medulla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spinalis</a:t>
            </a:r>
            <a:endParaRPr lang="hu-HU" altLang="hu-HU" sz="1200" b="1" dirty="0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816100" y="1612900"/>
            <a:ext cx="12700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Telencephalon</a:t>
            </a:r>
            <a:r>
              <a:rPr lang="hu-HU" altLang="hu-HU" sz="1200" b="1" i="1" dirty="0">
                <a:solidFill>
                  <a:srgbClr val="990099"/>
                </a:solidFill>
              </a:rPr>
              <a:t> </a:t>
            </a:r>
            <a:r>
              <a:rPr lang="hu-HU" altLang="hu-HU" sz="1200" b="1" dirty="0"/>
              <a:t>(</a:t>
            </a:r>
            <a:r>
              <a:rPr lang="hu-HU" altLang="hu-HU" sz="1200" b="1" dirty="0" err="1"/>
              <a:t>Hämisphärien</a:t>
            </a:r>
            <a:r>
              <a:rPr lang="hu-HU" altLang="hu-HU" sz="1200" b="1" dirty="0"/>
              <a:t>)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1917700" y="3009900"/>
            <a:ext cx="1498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Mesencephalon</a:t>
            </a:r>
            <a:r>
              <a:rPr lang="hu-HU" altLang="hu-HU" sz="1200" b="1" i="1" dirty="0">
                <a:solidFill>
                  <a:srgbClr val="990099"/>
                </a:solidFill>
              </a:rPr>
              <a:t> </a:t>
            </a:r>
            <a:r>
              <a:rPr lang="hu-HU" altLang="hu-HU" sz="1200" b="1" dirty="0" err="1"/>
              <a:t>Mittelhirn</a:t>
            </a:r>
            <a:endParaRPr lang="hu-HU" altLang="hu-HU" sz="1200" b="1" dirty="0"/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2197100" y="2171700"/>
            <a:ext cx="1282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Diencephalon</a:t>
            </a:r>
            <a:r>
              <a:rPr lang="hu-HU" altLang="hu-HU" sz="1200" b="1" dirty="0"/>
              <a:t> (</a:t>
            </a:r>
            <a:r>
              <a:rPr lang="hu-HU" altLang="hu-HU" sz="1200" b="1" dirty="0" err="1"/>
              <a:t>zB</a:t>
            </a:r>
            <a:r>
              <a:rPr lang="hu-HU" altLang="hu-HU" sz="1200" b="1" dirty="0"/>
              <a:t>. </a:t>
            </a:r>
            <a:r>
              <a:rPr lang="hu-HU" altLang="hu-HU" sz="1200" b="1" dirty="0" err="1"/>
              <a:t>Thalamus</a:t>
            </a:r>
            <a:r>
              <a:rPr lang="hu-HU" altLang="hu-HU" sz="1200" b="1" dirty="0"/>
              <a:t>)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866900" y="3670300"/>
            <a:ext cx="15113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Metencephalon</a:t>
            </a:r>
            <a:r>
              <a:rPr lang="hu-HU" altLang="hu-HU" sz="1200" b="1" dirty="0"/>
              <a:t> (</a:t>
            </a:r>
            <a:r>
              <a:rPr lang="hu-HU" altLang="hu-HU" sz="1200" b="1" dirty="0" err="1"/>
              <a:t>Pons</a:t>
            </a:r>
            <a:r>
              <a:rPr lang="hu-HU" altLang="hu-HU" sz="1200" b="1" dirty="0"/>
              <a:t>, </a:t>
            </a:r>
            <a:r>
              <a:rPr lang="hu-HU" altLang="hu-HU" sz="1200" b="1" dirty="0" err="1"/>
              <a:t>Cerebellum</a:t>
            </a:r>
            <a:r>
              <a:rPr lang="hu-HU" altLang="hu-HU" sz="1200" b="1" dirty="0"/>
              <a:t>)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930400" y="4292600"/>
            <a:ext cx="14097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Myelencephalon</a:t>
            </a:r>
            <a:endParaRPr lang="hu-HU" altLang="hu-HU" sz="1200" b="1" i="1" dirty="0">
              <a:solidFill>
                <a:srgbClr val="990099"/>
              </a:solidFill>
            </a:endParaRPr>
          </a:p>
          <a:p>
            <a:pPr algn="ctr" eaLnBrk="0" hangingPunct="0"/>
            <a:r>
              <a:rPr lang="hu-HU" altLang="hu-HU" sz="1200" b="1" dirty="0"/>
              <a:t>(</a:t>
            </a:r>
            <a:r>
              <a:rPr lang="hu-HU" altLang="hu-HU" sz="1200" b="1" dirty="0" err="1"/>
              <a:t>Medulla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oblongata</a:t>
            </a:r>
            <a:r>
              <a:rPr lang="hu-HU" altLang="hu-HU" sz="1200" b="1" dirty="0"/>
              <a:t>)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235200" y="5562600"/>
            <a:ext cx="11811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Rückenmark</a:t>
            </a:r>
            <a:r>
              <a:rPr lang="hu-HU" altLang="hu-HU" sz="1200" b="1" i="1" dirty="0">
                <a:solidFill>
                  <a:srgbClr val="990099"/>
                </a:solidFill>
              </a:rPr>
              <a:t> </a:t>
            </a:r>
            <a:r>
              <a:rPr lang="hu-HU" altLang="hu-HU" sz="1200" b="1" dirty="0" err="1"/>
              <a:t>Medulla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spinalis</a:t>
            </a:r>
            <a:endParaRPr lang="hu-HU" altLang="hu-HU" sz="1200" b="1" dirty="0"/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4711700" y="1536700"/>
            <a:ext cx="1155700" cy="3175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dirty="0" err="1"/>
              <a:t>Seitenventrikel</a:t>
            </a:r>
            <a:endParaRPr lang="hu-HU" altLang="hu-HU" sz="1200" dirty="0"/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4330700" y="2235200"/>
            <a:ext cx="1155700" cy="355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dirty="0"/>
              <a:t>III. </a:t>
            </a:r>
            <a:r>
              <a:rPr lang="hu-HU" altLang="hu-HU" sz="1200" dirty="0" err="1"/>
              <a:t>Ventrikel</a:t>
            </a:r>
            <a:endParaRPr lang="hu-HU" altLang="hu-HU" sz="1200" dirty="0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4406900" y="2933700"/>
            <a:ext cx="1016000" cy="4699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dirty="0" err="1"/>
              <a:t>Aqueductus</a:t>
            </a:r>
            <a:r>
              <a:rPr lang="hu-HU" altLang="hu-HU" sz="1200" dirty="0"/>
              <a:t> </a:t>
            </a:r>
            <a:r>
              <a:rPr lang="hu-HU" altLang="hu-HU" sz="1200" dirty="0" err="1"/>
              <a:t>cerebri</a:t>
            </a:r>
            <a:endParaRPr lang="hu-HU" altLang="hu-HU" sz="1200" dirty="0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4495800" y="4368800"/>
            <a:ext cx="952500" cy="3048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dirty="0"/>
              <a:t>IV. </a:t>
            </a:r>
            <a:r>
              <a:rPr lang="hu-HU" altLang="hu-HU" sz="1200" dirty="0" err="1"/>
              <a:t>Ventrikel</a:t>
            </a:r>
            <a:endParaRPr lang="hu-HU" altLang="hu-HU" sz="1200" dirty="0"/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4279900" y="5689600"/>
            <a:ext cx="914400" cy="482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dirty="0" err="1"/>
              <a:t>Canalis</a:t>
            </a:r>
            <a:r>
              <a:rPr lang="hu-HU" altLang="hu-HU" sz="1200" dirty="0"/>
              <a:t> centralis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5867400" y="955576"/>
            <a:ext cx="125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>
                <a:solidFill>
                  <a:schemeClr val="accent2"/>
                </a:solidFill>
              </a:rPr>
              <a:t>Flexura</a:t>
            </a:r>
            <a:r>
              <a:rPr lang="hu-HU" altLang="hu-HU" sz="1200" b="1" dirty="0">
                <a:solidFill>
                  <a:schemeClr val="accent2"/>
                </a:solidFill>
              </a:rPr>
              <a:t> </a:t>
            </a:r>
            <a:r>
              <a:rPr lang="hu-HU" altLang="hu-HU" sz="1200" b="1" dirty="0" err="1">
                <a:solidFill>
                  <a:schemeClr val="accent2"/>
                </a:solidFill>
              </a:rPr>
              <a:t>mesencephalica</a:t>
            </a:r>
            <a:endParaRPr lang="hu-HU" altLang="hu-HU" sz="1200" b="1" dirty="0">
              <a:solidFill>
                <a:schemeClr val="accent2"/>
              </a:solidFill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7912100" y="1905000"/>
            <a:ext cx="10287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>
                <a:solidFill>
                  <a:srgbClr val="990099"/>
                </a:solidFill>
              </a:rPr>
              <a:t>Flexura</a:t>
            </a:r>
            <a:r>
              <a:rPr lang="hu-HU" altLang="hu-HU" sz="1200" b="1" dirty="0">
                <a:solidFill>
                  <a:srgbClr val="990099"/>
                </a:solidFill>
              </a:rPr>
              <a:t> </a:t>
            </a:r>
            <a:r>
              <a:rPr lang="hu-HU" altLang="hu-HU" sz="1200" b="1" dirty="0" err="1">
                <a:solidFill>
                  <a:srgbClr val="990099"/>
                </a:solidFill>
              </a:rPr>
              <a:t>cervicalis</a:t>
            </a:r>
            <a:endParaRPr lang="hu-HU" altLang="hu-HU" sz="1200" b="1" dirty="0">
              <a:solidFill>
                <a:srgbClr val="990099"/>
              </a:solidFill>
            </a:endParaRPr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6375400" y="3022600"/>
            <a:ext cx="1435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>
                <a:solidFill>
                  <a:srgbClr val="800000"/>
                </a:solidFill>
              </a:rPr>
              <a:t>Flexura</a:t>
            </a:r>
            <a:r>
              <a:rPr lang="hu-HU" altLang="hu-HU" sz="1200" b="1" dirty="0">
                <a:solidFill>
                  <a:srgbClr val="800000"/>
                </a:solidFill>
              </a:rPr>
              <a:t> </a:t>
            </a:r>
            <a:r>
              <a:rPr lang="hu-HU" altLang="hu-HU" sz="1200" b="1" dirty="0" err="1">
                <a:solidFill>
                  <a:srgbClr val="800000"/>
                </a:solidFill>
              </a:rPr>
              <a:t>pontis</a:t>
            </a:r>
            <a:endParaRPr lang="hu-HU" altLang="hu-HU" sz="1200" b="1" dirty="0">
              <a:solidFill>
                <a:srgbClr val="800000"/>
              </a:solidFill>
            </a:endParaRP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6870700" y="952500"/>
            <a:ext cx="14478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/>
              <a:t>Isthmus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rhombencephali</a:t>
            </a:r>
            <a:endParaRPr lang="hu-HU" altLang="hu-HU" sz="1200" b="1" dirty="0"/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6781800" y="3606800"/>
            <a:ext cx="177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/>
              <a:t>Sulcus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mesodiencephalicus</a:t>
            </a:r>
            <a:endParaRPr lang="hu-HU" altLang="hu-HU" sz="1200" b="1" dirty="0"/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5054600" y="3606800"/>
            <a:ext cx="1701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/>
              <a:t>Sulcus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telodiencephalicus</a:t>
            </a:r>
            <a:endParaRPr lang="hu-HU" altLang="hu-HU" sz="1200" b="1" dirty="0"/>
          </a:p>
        </p:txBody>
      </p:sp>
      <p:sp>
        <p:nvSpPr>
          <p:cNvPr id="5147" name="Text Box 27"/>
          <p:cNvSpPr txBox="1">
            <a:spLocks noChangeArrowheads="1"/>
          </p:cNvSpPr>
          <p:nvPr/>
        </p:nvSpPr>
        <p:spPr bwMode="auto">
          <a:xfrm>
            <a:off x="6146800" y="6286500"/>
            <a:ext cx="13970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>
                <a:solidFill>
                  <a:srgbClr val="800000"/>
                </a:solidFill>
              </a:rPr>
              <a:t>Flexura</a:t>
            </a:r>
            <a:r>
              <a:rPr lang="hu-HU" altLang="hu-HU" sz="1200" b="1" dirty="0">
                <a:solidFill>
                  <a:srgbClr val="800000"/>
                </a:solidFill>
              </a:rPr>
              <a:t> </a:t>
            </a:r>
            <a:r>
              <a:rPr lang="hu-HU" altLang="hu-HU" sz="1200" b="1" dirty="0" err="1">
                <a:solidFill>
                  <a:srgbClr val="800000"/>
                </a:solidFill>
              </a:rPr>
              <a:t>pontis</a:t>
            </a:r>
            <a:endParaRPr lang="hu-HU" altLang="hu-HU" sz="1200" b="1" dirty="0">
              <a:solidFill>
                <a:srgbClr val="800000"/>
              </a:solidFill>
            </a:endParaRPr>
          </a:p>
        </p:txBody>
      </p:sp>
      <p:sp>
        <p:nvSpPr>
          <p:cNvPr id="5148" name="Text Box 28"/>
          <p:cNvSpPr txBox="1">
            <a:spLocks noChangeArrowheads="1"/>
          </p:cNvSpPr>
          <p:nvPr/>
        </p:nvSpPr>
        <p:spPr bwMode="auto">
          <a:xfrm>
            <a:off x="8051800" y="4826000"/>
            <a:ext cx="9017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>
                <a:solidFill>
                  <a:srgbClr val="990099"/>
                </a:solidFill>
              </a:rPr>
              <a:t>Flexura</a:t>
            </a:r>
            <a:r>
              <a:rPr lang="hu-HU" altLang="hu-HU" sz="1200" b="1" dirty="0">
                <a:solidFill>
                  <a:srgbClr val="990099"/>
                </a:solidFill>
              </a:rPr>
              <a:t> </a:t>
            </a:r>
            <a:r>
              <a:rPr lang="hu-HU" altLang="hu-HU" sz="1200" b="1" dirty="0" err="1">
                <a:solidFill>
                  <a:srgbClr val="990099"/>
                </a:solidFill>
              </a:rPr>
              <a:t>cervicalis</a:t>
            </a:r>
            <a:endParaRPr lang="hu-HU" altLang="hu-HU" sz="1200" b="1" dirty="0">
              <a:solidFill>
                <a:srgbClr val="990099"/>
              </a:solidFill>
            </a:endParaRPr>
          </a:p>
        </p:txBody>
      </p:sp>
      <p:sp>
        <p:nvSpPr>
          <p:cNvPr id="5149" name="Text Box 29"/>
          <p:cNvSpPr txBox="1">
            <a:spLocks noChangeArrowheads="1"/>
          </p:cNvSpPr>
          <p:nvPr/>
        </p:nvSpPr>
        <p:spPr bwMode="auto">
          <a:xfrm>
            <a:off x="7912100" y="4114800"/>
            <a:ext cx="88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>
                <a:solidFill>
                  <a:schemeClr val="accent2"/>
                </a:solidFill>
              </a:rPr>
              <a:t>flexura cephalica</a:t>
            </a:r>
          </a:p>
        </p:txBody>
      </p:sp>
      <p:sp>
        <p:nvSpPr>
          <p:cNvPr id="5150" name="Line 30"/>
          <p:cNvSpPr>
            <a:spLocks noChangeShapeType="1"/>
          </p:cNvSpPr>
          <p:nvPr/>
        </p:nvSpPr>
        <p:spPr bwMode="auto">
          <a:xfrm flipV="1">
            <a:off x="6896100" y="2743200"/>
            <a:ext cx="0" cy="330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1" name="Line 31"/>
          <p:cNvSpPr>
            <a:spLocks noChangeShapeType="1"/>
          </p:cNvSpPr>
          <p:nvPr/>
        </p:nvSpPr>
        <p:spPr bwMode="auto">
          <a:xfrm flipH="1">
            <a:off x="6121400" y="1435100"/>
            <a:ext cx="1905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2" name="Line 32"/>
          <p:cNvSpPr>
            <a:spLocks noChangeShapeType="1"/>
          </p:cNvSpPr>
          <p:nvPr/>
        </p:nvSpPr>
        <p:spPr bwMode="auto">
          <a:xfrm flipH="1">
            <a:off x="7861300" y="2311400"/>
            <a:ext cx="215900" cy="177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3" name="Line 33"/>
          <p:cNvSpPr>
            <a:spLocks noChangeShapeType="1"/>
          </p:cNvSpPr>
          <p:nvPr/>
        </p:nvSpPr>
        <p:spPr bwMode="auto">
          <a:xfrm flipH="1">
            <a:off x="6972300" y="4013200"/>
            <a:ext cx="698500" cy="482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4" name="Line 34"/>
          <p:cNvSpPr>
            <a:spLocks noChangeShapeType="1"/>
          </p:cNvSpPr>
          <p:nvPr/>
        </p:nvSpPr>
        <p:spPr bwMode="auto">
          <a:xfrm>
            <a:off x="5905500" y="4025900"/>
            <a:ext cx="596900" cy="5461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5" name="Line 35"/>
          <p:cNvSpPr>
            <a:spLocks noChangeShapeType="1"/>
          </p:cNvSpPr>
          <p:nvPr/>
        </p:nvSpPr>
        <p:spPr bwMode="auto">
          <a:xfrm flipV="1">
            <a:off x="6819900" y="5956300"/>
            <a:ext cx="304800" cy="368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6" name="Line 36"/>
          <p:cNvSpPr>
            <a:spLocks noChangeShapeType="1"/>
          </p:cNvSpPr>
          <p:nvPr/>
        </p:nvSpPr>
        <p:spPr bwMode="auto">
          <a:xfrm flipH="1">
            <a:off x="8013700" y="5295900"/>
            <a:ext cx="177800" cy="20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7" name="Line 37"/>
          <p:cNvSpPr>
            <a:spLocks noChangeShapeType="1"/>
          </p:cNvSpPr>
          <p:nvPr/>
        </p:nvSpPr>
        <p:spPr bwMode="auto">
          <a:xfrm flipH="1">
            <a:off x="7645400" y="4457700"/>
            <a:ext cx="304800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8" name="Line 38"/>
          <p:cNvSpPr>
            <a:spLocks noChangeShapeType="1"/>
          </p:cNvSpPr>
          <p:nvPr/>
        </p:nvSpPr>
        <p:spPr bwMode="auto">
          <a:xfrm flipH="1">
            <a:off x="6311900" y="1384300"/>
            <a:ext cx="1155700" cy="469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3779912" y="228600"/>
            <a:ext cx="51735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altLang="hu-HU" sz="2400" b="1" i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Die</a:t>
            </a:r>
            <a:r>
              <a:rPr lang="hu-HU" altLang="hu-HU" sz="2400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hu-HU" altLang="hu-HU" sz="2400" b="1" i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Entwicklung</a:t>
            </a:r>
            <a:r>
              <a:rPr lang="hu-HU" altLang="hu-HU" sz="2400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hu-HU" altLang="hu-HU" sz="2400" b="1" i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der</a:t>
            </a:r>
            <a:r>
              <a:rPr lang="hu-HU" altLang="hu-HU" sz="2400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hu-HU" altLang="hu-HU" sz="2400" b="1" i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Hirnbläschen</a:t>
            </a:r>
            <a:endParaRPr lang="hu-HU" altLang="hu-HU" sz="2400" b="1" i="1" dirty="0">
              <a:solidFill>
                <a:srgbClr val="99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930400" y="6416286"/>
            <a:ext cx="151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Dorsalansicht</a:t>
            </a:r>
            <a:endParaRPr lang="hu-HU" b="1" dirty="0"/>
          </a:p>
        </p:txBody>
      </p:sp>
      <p:sp>
        <p:nvSpPr>
          <p:cNvPr id="41" name="Szövegdoboz 40"/>
          <p:cNvSpPr txBox="1"/>
          <p:nvPr/>
        </p:nvSpPr>
        <p:spPr>
          <a:xfrm>
            <a:off x="7153148" y="6420350"/>
            <a:ext cx="151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Seitenansicht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763095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Richtungen</a:t>
            </a:r>
            <a:r>
              <a:rPr lang="hu-HU" dirty="0"/>
              <a:t> in </a:t>
            </a:r>
            <a:r>
              <a:rPr lang="hu-HU" dirty="0" err="1"/>
              <a:t>dem</a:t>
            </a:r>
            <a:r>
              <a:rPr lang="hu-HU" dirty="0"/>
              <a:t> ZNS</a:t>
            </a:r>
            <a:endParaRPr lang="de-DE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8970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age descrip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450" y="0"/>
            <a:ext cx="7128510" cy="441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850" y="4562169"/>
            <a:ext cx="86677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Roboto" charset="0"/>
              </a:rPr>
              <a:t>Die </a:t>
            </a:r>
            <a:r>
              <a:rPr lang="en-US" sz="2000" dirty="0" err="1">
                <a:latin typeface="Roboto" charset="0"/>
              </a:rPr>
              <a:t>Richtungsbezeichnungen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im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Gehirn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orientieren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sich</a:t>
            </a:r>
            <a:r>
              <a:rPr lang="en-US" sz="2000" dirty="0">
                <a:latin typeface="Roboto" charset="0"/>
              </a:rPr>
              <a:t> an 2 </a:t>
            </a:r>
            <a:r>
              <a:rPr lang="en-US" sz="2000" dirty="0" err="1">
                <a:latin typeface="Roboto" charset="0"/>
              </a:rPr>
              <a:t>Achsen</a:t>
            </a:r>
            <a:r>
              <a:rPr lang="en-US" sz="2000" dirty="0">
                <a:latin typeface="Roboto" charset="0"/>
              </a:rPr>
              <a:t>, die auf das </a:t>
            </a:r>
            <a:r>
              <a:rPr lang="en-US" sz="2000" dirty="0" err="1">
                <a:latin typeface="Roboto" charset="0"/>
              </a:rPr>
              <a:t>embryonale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Gehirnwachstum</a:t>
            </a:r>
            <a:r>
              <a:rPr lang="en-US" sz="2000" dirty="0">
                <a:latin typeface="Roboto" charset="0"/>
              </a:rPr>
              <a:t> und </a:t>
            </a:r>
            <a:r>
              <a:rPr lang="en-US" sz="2000" dirty="0" err="1">
                <a:latin typeface="Roboto" charset="0"/>
              </a:rPr>
              <a:t>dem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damit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verbundenen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Abknicken</a:t>
            </a:r>
            <a:r>
              <a:rPr lang="en-US" sz="2000" dirty="0">
                <a:latin typeface="Roboto" charset="0"/>
              </a:rPr>
              <a:t> des </a:t>
            </a:r>
            <a:r>
              <a:rPr lang="en-US" sz="2000" dirty="0" err="1">
                <a:latin typeface="Roboto" charset="0"/>
              </a:rPr>
              <a:t>Großhirns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zurückzuführen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sind</a:t>
            </a:r>
            <a:r>
              <a:rPr lang="en-US" sz="2000" dirty="0">
                <a:latin typeface="Roboto" charset="0"/>
              </a:rPr>
              <a:t>:</a:t>
            </a:r>
          </a:p>
          <a:p>
            <a:pPr>
              <a:buFont typeface="Arial" charset="0"/>
              <a:buChar char="•"/>
            </a:pPr>
            <a:r>
              <a:rPr lang="en-US" sz="2000" b="1" dirty="0" err="1">
                <a:latin typeface="Roboto" charset="0"/>
              </a:rPr>
              <a:t>Forel-Achse</a:t>
            </a:r>
            <a:r>
              <a:rPr lang="en-US" sz="2000" b="1" dirty="0">
                <a:latin typeface="Roboto" charset="0"/>
              </a:rPr>
              <a:t>:</a:t>
            </a:r>
            <a:r>
              <a:rPr lang="en-US" sz="2000" dirty="0">
                <a:latin typeface="Roboto" charset="0"/>
              </a:rPr>
              <a:t> </a:t>
            </a:r>
            <a:r>
              <a:rPr lang="en-US" sz="2000" dirty="0" err="1">
                <a:latin typeface="Roboto" charset="0"/>
              </a:rPr>
              <a:t>Sie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verläuft</a:t>
            </a:r>
            <a:r>
              <a:rPr lang="en-US" sz="2000" dirty="0">
                <a:latin typeface="Roboto" charset="0"/>
              </a:rPr>
              <a:t> horizontal </a:t>
            </a:r>
            <a:r>
              <a:rPr lang="en-US" sz="2000" dirty="0" err="1">
                <a:latin typeface="Roboto" charset="0"/>
              </a:rPr>
              <a:t>durch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Groß</a:t>
            </a:r>
            <a:r>
              <a:rPr lang="en-US" sz="2000" dirty="0">
                <a:latin typeface="Roboto" charset="0"/>
              </a:rPr>
              <a:t>- und </a:t>
            </a:r>
            <a:r>
              <a:rPr lang="en-US" sz="2000" dirty="0" err="1">
                <a:latin typeface="Roboto" charset="0"/>
              </a:rPr>
              <a:t>Zwischenhirn</a:t>
            </a:r>
            <a:r>
              <a:rPr lang="en-US" sz="2000" dirty="0">
                <a:latin typeface="Roboto" charset="0"/>
              </a:rPr>
              <a:t>. </a:t>
            </a:r>
            <a:r>
              <a:rPr lang="en-US" sz="2000" dirty="0" err="1">
                <a:latin typeface="Roboto" charset="0"/>
              </a:rPr>
              <a:t>Sie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beschreibt</a:t>
            </a:r>
            <a:r>
              <a:rPr lang="en-US" sz="2000" dirty="0">
                <a:latin typeface="Roboto" charset="0"/>
              </a:rPr>
              <a:t> die </a:t>
            </a:r>
            <a:r>
              <a:rPr lang="en-US" sz="2000" dirty="0" err="1">
                <a:latin typeface="Roboto" charset="0"/>
              </a:rPr>
              <a:t>Lagebeziehungen</a:t>
            </a:r>
            <a:r>
              <a:rPr lang="en-US" sz="2000" dirty="0">
                <a:latin typeface="Roboto" charset="0"/>
              </a:rPr>
              <a:t> in </a:t>
            </a:r>
            <a:r>
              <a:rPr lang="en-US" sz="2000" dirty="0" err="1">
                <a:latin typeface="Roboto" charset="0"/>
              </a:rPr>
              <a:t>Groß</a:t>
            </a:r>
            <a:r>
              <a:rPr lang="en-US" sz="2000" dirty="0">
                <a:latin typeface="Roboto" charset="0"/>
              </a:rPr>
              <a:t>- und </a:t>
            </a:r>
            <a:r>
              <a:rPr lang="en-US" sz="2000" dirty="0" err="1">
                <a:latin typeface="Roboto" charset="0"/>
              </a:rPr>
              <a:t>Zwischenhirn</a:t>
            </a:r>
            <a:r>
              <a:rPr lang="en-US" sz="2000" dirty="0">
                <a:latin typeface="Roboto" charset="0"/>
              </a:rPr>
              <a:t>.</a:t>
            </a:r>
          </a:p>
          <a:p>
            <a:pPr>
              <a:buFont typeface="Arial" charset="0"/>
              <a:buChar char="•"/>
            </a:pPr>
            <a:r>
              <a:rPr lang="en-US" sz="2000" b="1" dirty="0" err="1">
                <a:latin typeface="Roboto" charset="0"/>
              </a:rPr>
              <a:t>Meynert-Achse</a:t>
            </a:r>
            <a:r>
              <a:rPr lang="en-US" sz="2000" b="1" dirty="0">
                <a:latin typeface="Roboto" charset="0"/>
              </a:rPr>
              <a:t>:</a:t>
            </a:r>
            <a:r>
              <a:rPr lang="en-US" sz="2000" dirty="0">
                <a:latin typeface="Roboto" charset="0"/>
              </a:rPr>
              <a:t> </a:t>
            </a:r>
            <a:r>
              <a:rPr lang="en-US" sz="2000" dirty="0" err="1">
                <a:latin typeface="Roboto" charset="0"/>
              </a:rPr>
              <a:t>Sie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verläuft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längs</a:t>
            </a:r>
            <a:r>
              <a:rPr lang="en-US" sz="2000" dirty="0">
                <a:latin typeface="Roboto" charset="0"/>
              </a:rPr>
              <a:t> </a:t>
            </a:r>
            <a:r>
              <a:rPr lang="en-US" sz="2000" dirty="0" err="1">
                <a:latin typeface="Roboto" charset="0"/>
              </a:rPr>
              <a:t>durch</a:t>
            </a:r>
            <a:r>
              <a:rPr lang="en-US" sz="2000" dirty="0">
                <a:latin typeface="Roboto" charset="0"/>
              </a:rPr>
              <a:t> den </a:t>
            </a:r>
            <a:r>
              <a:rPr lang="en-US" sz="2000" dirty="0" err="1">
                <a:latin typeface="Roboto" charset="0"/>
              </a:rPr>
              <a:t>Hirnstamm</a:t>
            </a:r>
            <a:r>
              <a:rPr lang="en-US" sz="2000" dirty="0">
                <a:latin typeface="Roboto" charset="0"/>
              </a:rPr>
              <a:t> und </a:t>
            </a:r>
            <a:r>
              <a:rPr lang="en-US" sz="2000" dirty="0" err="1">
                <a:latin typeface="Roboto" charset="0"/>
              </a:rPr>
              <a:t>entspricht</a:t>
            </a:r>
            <a:r>
              <a:rPr lang="en-US" sz="2000" dirty="0">
                <a:latin typeface="Roboto" charset="0"/>
              </a:rPr>
              <a:t> in </a:t>
            </a:r>
            <a:r>
              <a:rPr lang="en-US" sz="2000" dirty="0" err="1">
                <a:latin typeface="Roboto" charset="0"/>
              </a:rPr>
              <a:t>etwa</a:t>
            </a:r>
            <a:r>
              <a:rPr lang="en-US" sz="2000" dirty="0">
                <a:latin typeface="Roboto" charset="0"/>
              </a:rPr>
              <a:t> der </a:t>
            </a:r>
            <a:r>
              <a:rPr lang="en-US" sz="2000" dirty="0" err="1">
                <a:latin typeface="Roboto" charset="0"/>
              </a:rPr>
              <a:t>Körperachse</a:t>
            </a:r>
            <a:r>
              <a:rPr lang="en-US" sz="2000" dirty="0">
                <a:latin typeface="Roboto" charset="0"/>
              </a:rPr>
              <a:t>.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1750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Anteile</a:t>
            </a:r>
            <a:r>
              <a:rPr lang="hu-HU" dirty="0"/>
              <a:t> des </a:t>
            </a:r>
            <a:r>
              <a:rPr lang="hu-HU" dirty="0" err="1"/>
              <a:t>Gehirns</a:t>
            </a:r>
            <a:endParaRPr lang="de-DE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0314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 descr="https://web.duke.edu/brain/siteParts/images/fig1-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0674" y="156410"/>
            <a:ext cx="5791920" cy="653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8788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oktatás\neurodevelopment\morfogenezis_new.bmp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463" y="1111250"/>
            <a:ext cx="7202487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82600" y="1295400"/>
            <a:ext cx="1409700" cy="49530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/>
              <a:t>Primäre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Hirnbläschen</a:t>
            </a:r>
            <a:endParaRPr lang="hu-HU" altLang="hu-HU" sz="1200" b="1" dirty="0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955800" y="762000"/>
            <a:ext cx="2082800" cy="35560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/>
              <a:t>Sekundäre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Hirnbläschen</a:t>
            </a:r>
            <a:endParaRPr lang="hu-HU" altLang="hu-HU" sz="1200" b="1" dirty="0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686300" y="876300"/>
            <a:ext cx="1028700" cy="41910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>
                <a:solidFill>
                  <a:srgbClr val="FFFC00"/>
                </a:solidFill>
              </a:rPr>
              <a:t>Hirnventrikel</a:t>
            </a:r>
            <a:endParaRPr lang="hu-HU" altLang="hu-HU" sz="1200" b="1" dirty="0">
              <a:solidFill>
                <a:srgbClr val="FFFC00"/>
              </a:solidFill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41300" y="2171700"/>
            <a:ext cx="10160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Vorderhirn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Prosen-cephalon</a:t>
            </a:r>
            <a:endParaRPr lang="hu-HU" altLang="hu-HU" sz="1200" b="1" dirty="0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90500" y="2997200"/>
            <a:ext cx="1104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Mittelhirn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Mesen-cephalon</a:t>
            </a:r>
            <a:endParaRPr lang="hu-HU" altLang="hu-HU" sz="1200" b="1" dirty="0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77800" y="3924300"/>
            <a:ext cx="11176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Nachhirn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Rhomben-cephalon</a:t>
            </a:r>
            <a:endParaRPr lang="hu-HU" altLang="hu-HU" sz="1200" b="1" dirty="0"/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228600" y="5397500"/>
            <a:ext cx="11049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Rückenmark</a:t>
            </a:r>
            <a:r>
              <a:rPr lang="hu-HU" altLang="hu-HU" sz="1200" b="1" i="1" dirty="0">
                <a:solidFill>
                  <a:srgbClr val="990099"/>
                </a:solidFill>
              </a:rPr>
              <a:t> </a:t>
            </a:r>
            <a:r>
              <a:rPr lang="hu-HU" altLang="hu-HU" sz="1200" b="1" dirty="0" err="1"/>
              <a:t>Medulla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spinalis</a:t>
            </a:r>
            <a:endParaRPr lang="hu-HU" altLang="hu-HU" sz="1200" b="1" dirty="0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816100" y="1612900"/>
            <a:ext cx="12700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Telencephalon</a:t>
            </a:r>
            <a:r>
              <a:rPr lang="hu-HU" altLang="hu-HU" sz="1200" b="1" i="1" dirty="0">
                <a:solidFill>
                  <a:srgbClr val="990099"/>
                </a:solidFill>
              </a:rPr>
              <a:t> </a:t>
            </a:r>
            <a:r>
              <a:rPr lang="hu-HU" altLang="hu-HU" sz="1200" b="1" dirty="0"/>
              <a:t>(</a:t>
            </a:r>
            <a:r>
              <a:rPr lang="hu-HU" altLang="hu-HU" sz="1200" b="1" dirty="0" err="1"/>
              <a:t>Hämisphärien</a:t>
            </a:r>
            <a:r>
              <a:rPr lang="hu-HU" altLang="hu-HU" sz="1200" b="1" dirty="0"/>
              <a:t>)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1917700" y="3009900"/>
            <a:ext cx="1498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Mesencephalon</a:t>
            </a:r>
            <a:r>
              <a:rPr lang="hu-HU" altLang="hu-HU" sz="1200" b="1" i="1" dirty="0">
                <a:solidFill>
                  <a:srgbClr val="990099"/>
                </a:solidFill>
              </a:rPr>
              <a:t> </a:t>
            </a:r>
            <a:r>
              <a:rPr lang="hu-HU" altLang="hu-HU" sz="1200" b="1" dirty="0" err="1"/>
              <a:t>Mittelhirn</a:t>
            </a:r>
            <a:endParaRPr lang="hu-HU" altLang="hu-HU" sz="1200" b="1" dirty="0"/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2197100" y="2171700"/>
            <a:ext cx="1282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Diencephalon</a:t>
            </a:r>
            <a:r>
              <a:rPr lang="hu-HU" altLang="hu-HU" sz="1200" b="1" dirty="0"/>
              <a:t> (</a:t>
            </a:r>
            <a:r>
              <a:rPr lang="hu-HU" altLang="hu-HU" sz="1200" b="1" dirty="0" err="1"/>
              <a:t>zB</a:t>
            </a:r>
            <a:r>
              <a:rPr lang="hu-HU" altLang="hu-HU" sz="1200" b="1" dirty="0"/>
              <a:t>. </a:t>
            </a:r>
            <a:r>
              <a:rPr lang="hu-HU" altLang="hu-HU" sz="1200" b="1" dirty="0" err="1"/>
              <a:t>Thalamus</a:t>
            </a:r>
            <a:r>
              <a:rPr lang="hu-HU" altLang="hu-HU" sz="1200" b="1" dirty="0"/>
              <a:t>)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866900" y="3670300"/>
            <a:ext cx="15113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Metencephalon</a:t>
            </a:r>
            <a:r>
              <a:rPr lang="hu-HU" altLang="hu-HU" sz="1200" b="1" dirty="0"/>
              <a:t> (</a:t>
            </a:r>
            <a:r>
              <a:rPr lang="hu-HU" altLang="hu-HU" sz="1200" b="1" dirty="0" err="1"/>
              <a:t>Pons</a:t>
            </a:r>
            <a:r>
              <a:rPr lang="hu-HU" altLang="hu-HU" sz="1200" b="1" dirty="0"/>
              <a:t>, </a:t>
            </a:r>
            <a:r>
              <a:rPr lang="hu-HU" altLang="hu-HU" sz="1200" b="1" dirty="0" err="1"/>
              <a:t>Cerebellum</a:t>
            </a:r>
            <a:r>
              <a:rPr lang="hu-HU" altLang="hu-HU" sz="1200" b="1" dirty="0"/>
              <a:t>)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930400" y="4292600"/>
            <a:ext cx="14097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Myelencephalon</a:t>
            </a:r>
            <a:endParaRPr lang="hu-HU" altLang="hu-HU" sz="1200" b="1" i="1" dirty="0">
              <a:solidFill>
                <a:srgbClr val="990099"/>
              </a:solidFill>
            </a:endParaRPr>
          </a:p>
          <a:p>
            <a:pPr algn="ctr" eaLnBrk="0" hangingPunct="0"/>
            <a:r>
              <a:rPr lang="hu-HU" altLang="hu-HU" sz="1200" b="1" dirty="0"/>
              <a:t>(</a:t>
            </a:r>
            <a:r>
              <a:rPr lang="hu-HU" altLang="hu-HU" sz="1200" b="1" dirty="0" err="1"/>
              <a:t>Medulla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oblongata</a:t>
            </a:r>
            <a:r>
              <a:rPr lang="hu-HU" altLang="hu-HU" sz="1200" b="1" dirty="0"/>
              <a:t>)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235200" y="5562600"/>
            <a:ext cx="11811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Rückenmark</a:t>
            </a:r>
            <a:r>
              <a:rPr lang="hu-HU" altLang="hu-HU" sz="1200" b="1" i="1" dirty="0">
                <a:solidFill>
                  <a:srgbClr val="990099"/>
                </a:solidFill>
              </a:rPr>
              <a:t> </a:t>
            </a:r>
            <a:r>
              <a:rPr lang="hu-HU" altLang="hu-HU" sz="1200" b="1" dirty="0" err="1"/>
              <a:t>Medulla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spinalis</a:t>
            </a:r>
            <a:endParaRPr lang="hu-HU" altLang="hu-HU" sz="1200" b="1" dirty="0"/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4711700" y="1536700"/>
            <a:ext cx="1155700" cy="3175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dirty="0" err="1"/>
              <a:t>Seitenventrikel</a:t>
            </a:r>
            <a:endParaRPr lang="hu-HU" altLang="hu-HU" sz="1200" dirty="0"/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4330700" y="2235200"/>
            <a:ext cx="1155700" cy="355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dirty="0"/>
              <a:t>III. </a:t>
            </a:r>
            <a:r>
              <a:rPr lang="hu-HU" altLang="hu-HU" sz="1200" dirty="0" err="1"/>
              <a:t>Ventrikel</a:t>
            </a:r>
            <a:endParaRPr lang="hu-HU" altLang="hu-HU" sz="1200" dirty="0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4406900" y="2933700"/>
            <a:ext cx="1016000" cy="4699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dirty="0" err="1"/>
              <a:t>Aqueductus</a:t>
            </a:r>
            <a:r>
              <a:rPr lang="hu-HU" altLang="hu-HU" sz="1200" dirty="0"/>
              <a:t> </a:t>
            </a:r>
            <a:r>
              <a:rPr lang="hu-HU" altLang="hu-HU" sz="1200" dirty="0" err="1"/>
              <a:t>cerebri</a:t>
            </a:r>
            <a:endParaRPr lang="hu-HU" altLang="hu-HU" sz="1200" dirty="0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4495800" y="4368800"/>
            <a:ext cx="952500" cy="3048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dirty="0"/>
              <a:t>IV. </a:t>
            </a:r>
            <a:r>
              <a:rPr lang="hu-HU" altLang="hu-HU" sz="1200" dirty="0" err="1"/>
              <a:t>Ventrikel</a:t>
            </a:r>
            <a:endParaRPr lang="hu-HU" altLang="hu-HU" sz="1200" dirty="0"/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4279900" y="5689600"/>
            <a:ext cx="914400" cy="482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dirty="0" err="1"/>
              <a:t>Canalis</a:t>
            </a:r>
            <a:r>
              <a:rPr lang="hu-HU" altLang="hu-HU" sz="1200" dirty="0"/>
              <a:t> centralis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5867400" y="955576"/>
            <a:ext cx="125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>
                <a:solidFill>
                  <a:schemeClr val="accent2"/>
                </a:solidFill>
              </a:rPr>
              <a:t>Flexura</a:t>
            </a:r>
            <a:r>
              <a:rPr lang="hu-HU" altLang="hu-HU" sz="1200" b="1" dirty="0">
                <a:solidFill>
                  <a:schemeClr val="accent2"/>
                </a:solidFill>
              </a:rPr>
              <a:t> </a:t>
            </a:r>
            <a:r>
              <a:rPr lang="hu-HU" altLang="hu-HU" sz="1200" b="1" dirty="0" err="1">
                <a:solidFill>
                  <a:schemeClr val="accent2"/>
                </a:solidFill>
              </a:rPr>
              <a:t>mesencephalica</a:t>
            </a:r>
            <a:endParaRPr lang="hu-HU" altLang="hu-HU" sz="1200" b="1" dirty="0">
              <a:solidFill>
                <a:schemeClr val="accent2"/>
              </a:solidFill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7912100" y="1905000"/>
            <a:ext cx="10287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>
                <a:solidFill>
                  <a:srgbClr val="990099"/>
                </a:solidFill>
              </a:rPr>
              <a:t>Flexura</a:t>
            </a:r>
            <a:r>
              <a:rPr lang="hu-HU" altLang="hu-HU" sz="1200" b="1" dirty="0">
                <a:solidFill>
                  <a:srgbClr val="990099"/>
                </a:solidFill>
              </a:rPr>
              <a:t> </a:t>
            </a:r>
            <a:r>
              <a:rPr lang="hu-HU" altLang="hu-HU" sz="1200" b="1" dirty="0" err="1">
                <a:solidFill>
                  <a:srgbClr val="990099"/>
                </a:solidFill>
              </a:rPr>
              <a:t>cervicalis</a:t>
            </a:r>
            <a:endParaRPr lang="hu-HU" altLang="hu-HU" sz="1200" b="1" dirty="0">
              <a:solidFill>
                <a:srgbClr val="990099"/>
              </a:solidFill>
            </a:endParaRPr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6375400" y="3022600"/>
            <a:ext cx="1435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>
                <a:solidFill>
                  <a:srgbClr val="800000"/>
                </a:solidFill>
              </a:rPr>
              <a:t>Flexura</a:t>
            </a:r>
            <a:r>
              <a:rPr lang="hu-HU" altLang="hu-HU" sz="1200" b="1" dirty="0">
                <a:solidFill>
                  <a:srgbClr val="800000"/>
                </a:solidFill>
              </a:rPr>
              <a:t> </a:t>
            </a:r>
            <a:r>
              <a:rPr lang="hu-HU" altLang="hu-HU" sz="1200" b="1" dirty="0" err="1">
                <a:solidFill>
                  <a:srgbClr val="800000"/>
                </a:solidFill>
              </a:rPr>
              <a:t>pontis</a:t>
            </a:r>
            <a:endParaRPr lang="hu-HU" altLang="hu-HU" sz="1200" b="1" dirty="0">
              <a:solidFill>
                <a:srgbClr val="800000"/>
              </a:solidFill>
            </a:endParaRP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6870700" y="952500"/>
            <a:ext cx="14478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/>
              <a:t>Isthmus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rhombencephali</a:t>
            </a:r>
            <a:endParaRPr lang="hu-HU" altLang="hu-HU" sz="1200" b="1" dirty="0"/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6781800" y="3606800"/>
            <a:ext cx="177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/>
              <a:t>Sulcus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mesodiencephalicus</a:t>
            </a:r>
            <a:endParaRPr lang="hu-HU" altLang="hu-HU" sz="1200" b="1" dirty="0"/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5054600" y="3606800"/>
            <a:ext cx="1701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/>
              <a:t>Sulcus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telodiencephalicus</a:t>
            </a:r>
            <a:endParaRPr lang="hu-HU" altLang="hu-HU" sz="1200" b="1" dirty="0"/>
          </a:p>
        </p:txBody>
      </p:sp>
      <p:sp>
        <p:nvSpPr>
          <p:cNvPr id="5147" name="Text Box 27"/>
          <p:cNvSpPr txBox="1">
            <a:spLocks noChangeArrowheads="1"/>
          </p:cNvSpPr>
          <p:nvPr/>
        </p:nvSpPr>
        <p:spPr bwMode="auto">
          <a:xfrm>
            <a:off x="6146800" y="6286500"/>
            <a:ext cx="13970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>
                <a:solidFill>
                  <a:srgbClr val="800000"/>
                </a:solidFill>
              </a:rPr>
              <a:t>Flexura</a:t>
            </a:r>
            <a:r>
              <a:rPr lang="hu-HU" altLang="hu-HU" sz="1200" b="1" dirty="0">
                <a:solidFill>
                  <a:srgbClr val="800000"/>
                </a:solidFill>
              </a:rPr>
              <a:t> </a:t>
            </a:r>
            <a:r>
              <a:rPr lang="hu-HU" altLang="hu-HU" sz="1200" b="1" dirty="0" err="1">
                <a:solidFill>
                  <a:srgbClr val="800000"/>
                </a:solidFill>
              </a:rPr>
              <a:t>pontis</a:t>
            </a:r>
            <a:endParaRPr lang="hu-HU" altLang="hu-HU" sz="1200" b="1" dirty="0">
              <a:solidFill>
                <a:srgbClr val="800000"/>
              </a:solidFill>
            </a:endParaRPr>
          </a:p>
        </p:txBody>
      </p:sp>
      <p:sp>
        <p:nvSpPr>
          <p:cNvPr id="5148" name="Text Box 28"/>
          <p:cNvSpPr txBox="1">
            <a:spLocks noChangeArrowheads="1"/>
          </p:cNvSpPr>
          <p:nvPr/>
        </p:nvSpPr>
        <p:spPr bwMode="auto">
          <a:xfrm>
            <a:off x="8051800" y="4826000"/>
            <a:ext cx="9017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>
                <a:solidFill>
                  <a:srgbClr val="990099"/>
                </a:solidFill>
              </a:rPr>
              <a:t>Flexura</a:t>
            </a:r>
            <a:r>
              <a:rPr lang="hu-HU" altLang="hu-HU" sz="1200" b="1" dirty="0">
                <a:solidFill>
                  <a:srgbClr val="990099"/>
                </a:solidFill>
              </a:rPr>
              <a:t> </a:t>
            </a:r>
            <a:r>
              <a:rPr lang="hu-HU" altLang="hu-HU" sz="1200" b="1" dirty="0" err="1">
                <a:solidFill>
                  <a:srgbClr val="990099"/>
                </a:solidFill>
              </a:rPr>
              <a:t>cervicalis</a:t>
            </a:r>
            <a:endParaRPr lang="hu-HU" altLang="hu-HU" sz="1200" b="1" dirty="0">
              <a:solidFill>
                <a:srgbClr val="990099"/>
              </a:solidFill>
            </a:endParaRPr>
          </a:p>
        </p:txBody>
      </p:sp>
      <p:sp>
        <p:nvSpPr>
          <p:cNvPr id="5149" name="Text Box 29"/>
          <p:cNvSpPr txBox="1">
            <a:spLocks noChangeArrowheads="1"/>
          </p:cNvSpPr>
          <p:nvPr/>
        </p:nvSpPr>
        <p:spPr bwMode="auto">
          <a:xfrm>
            <a:off x="7912100" y="4114800"/>
            <a:ext cx="88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>
                <a:solidFill>
                  <a:schemeClr val="accent2"/>
                </a:solidFill>
              </a:rPr>
              <a:t>flexura cephalica</a:t>
            </a:r>
          </a:p>
        </p:txBody>
      </p:sp>
      <p:sp>
        <p:nvSpPr>
          <p:cNvPr id="5150" name="Line 30"/>
          <p:cNvSpPr>
            <a:spLocks noChangeShapeType="1"/>
          </p:cNvSpPr>
          <p:nvPr/>
        </p:nvSpPr>
        <p:spPr bwMode="auto">
          <a:xfrm flipV="1">
            <a:off x="6896100" y="2743200"/>
            <a:ext cx="0" cy="330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1" name="Line 31"/>
          <p:cNvSpPr>
            <a:spLocks noChangeShapeType="1"/>
          </p:cNvSpPr>
          <p:nvPr/>
        </p:nvSpPr>
        <p:spPr bwMode="auto">
          <a:xfrm flipH="1">
            <a:off x="6121400" y="1435100"/>
            <a:ext cx="1905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2" name="Line 32"/>
          <p:cNvSpPr>
            <a:spLocks noChangeShapeType="1"/>
          </p:cNvSpPr>
          <p:nvPr/>
        </p:nvSpPr>
        <p:spPr bwMode="auto">
          <a:xfrm flipH="1">
            <a:off x="7861300" y="2311400"/>
            <a:ext cx="215900" cy="177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3" name="Line 33"/>
          <p:cNvSpPr>
            <a:spLocks noChangeShapeType="1"/>
          </p:cNvSpPr>
          <p:nvPr/>
        </p:nvSpPr>
        <p:spPr bwMode="auto">
          <a:xfrm flipH="1">
            <a:off x="6972300" y="4013200"/>
            <a:ext cx="698500" cy="482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4" name="Line 34"/>
          <p:cNvSpPr>
            <a:spLocks noChangeShapeType="1"/>
          </p:cNvSpPr>
          <p:nvPr/>
        </p:nvSpPr>
        <p:spPr bwMode="auto">
          <a:xfrm>
            <a:off x="5905500" y="4025900"/>
            <a:ext cx="596900" cy="5461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5" name="Line 35"/>
          <p:cNvSpPr>
            <a:spLocks noChangeShapeType="1"/>
          </p:cNvSpPr>
          <p:nvPr/>
        </p:nvSpPr>
        <p:spPr bwMode="auto">
          <a:xfrm flipV="1">
            <a:off x="6819900" y="5956300"/>
            <a:ext cx="304800" cy="368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6" name="Line 36"/>
          <p:cNvSpPr>
            <a:spLocks noChangeShapeType="1"/>
          </p:cNvSpPr>
          <p:nvPr/>
        </p:nvSpPr>
        <p:spPr bwMode="auto">
          <a:xfrm flipH="1">
            <a:off x="8013700" y="5295900"/>
            <a:ext cx="177800" cy="20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7" name="Line 37"/>
          <p:cNvSpPr>
            <a:spLocks noChangeShapeType="1"/>
          </p:cNvSpPr>
          <p:nvPr/>
        </p:nvSpPr>
        <p:spPr bwMode="auto">
          <a:xfrm flipH="1">
            <a:off x="7645400" y="4457700"/>
            <a:ext cx="304800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8" name="Line 38"/>
          <p:cNvSpPr>
            <a:spLocks noChangeShapeType="1"/>
          </p:cNvSpPr>
          <p:nvPr/>
        </p:nvSpPr>
        <p:spPr bwMode="auto">
          <a:xfrm flipH="1">
            <a:off x="6311900" y="1384300"/>
            <a:ext cx="1155700" cy="469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3779912" y="228600"/>
            <a:ext cx="51735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altLang="hu-HU" sz="2400" b="1" i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Die</a:t>
            </a:r>
            <a:r>
              <a:rPr lang="hu-HU" altLang="hu-HU" sz="2400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hu-HU" altLang="hu-HU" sz="2400" b="1" i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Entwicklung</a:t>
            </a:r>
            <a:r>
              <a:rPr lang="hu-HU" altLang="hu-HU" sz="2400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hu-HU" altLang="hu-HU" sz="2400" b="1" i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der</a:t>
            </a:r>
            <a:r>
              <a:rPr lang="hu-HU" altLang="hu-HU" sz="2400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hu-HU" altLang="hu-HU" sz="2400" b="1" i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Hirnbläschen</a:t>
            </a:r>
            <a:endParaRPr lang="hu-HU" altLang="hu-HU" sz="2400" b="1" i="1" dirty="0">
              <a:solidFill>
                <a:srgbClr val="99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930400" y="6416286"/>
            <a:ext cx="151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Dorsalansicht</a:t>
            </a:r>
            <a:endParaRPr lang="hu-HU" b="1" dirty="0"/>
          </a:p>
        </p:txBody>
      </p:sp>
      <p:sp>
        <p:nvSpPr>
          <p:cNvPr id="41" name="Szövegdoboz 40"/>
          <p:cNvSpPr txBox="1"/>
          <p:nvPr/>
        </p:nvSpPr>
        <p:spPr>
          <a:xfrm>
            <a:off x="7153148" y="6420350"/>
            <a:ext cx="151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Seitenansicht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3669535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63" y="180188"/>
            <a:ext cx="8816567" cy="548466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09433" y="5895833"/>
            <a:ext cx="8134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Seitenansicht</a:t>
            </a:r>
            <a:r>
              <a:rPr lang="hu-HU" dirty="0"/>
              <a:t>: </a:t>
            </a:r>
            <a:r>
              <a:rPr lang="hu-HU" dirty="0" err="1"/>
              <a:t>Großhirn</a:t>
            </a:r>
            <a:r>
              <a:rPr lang="hu-HU" dirty="0"/>
              <a:t> (1-18); </a:t>
            </a:r>
            <a:r>
              <a:rPr lang="hu-HU" dirty="0" err="1"/>
              <a:t>Kleinhirn</a:t>
            </a:r>
            <a:r>
              <a:rPr lang="hu-HU" dirty="0"/>
              <a:t> (19,20) und </a:t>
            </a:r>
            <a:r>
              <a:rPr lang="hu-HU" dirty="0" err="1"/>
              <a:t>Medulla</a:t>
            </a:r>
            <a:r>
              <a:rPr lang="hu-HU" dirty="0"/>
              <a:t> </a:t>
            </a:r>
            <a:r>
              <a:rPr lang="hu-HU" dirty="0" err="1"/>
              <a:t>oblongata</a:t>
            </a:r>
            <a:r>
              <a:rPr lang="hu-HU" dirty="0"/>
              <a:t> (21)</a:t>
            </a:r>
            <a:endParaRPr lang="de-DE" dirty="0"/>
          </a:p>
        </p:txBody>
      </p:sp>
      <p:sp>
        <p:nvSpPr>
          <p:cNvPr id="2" name="Freeform 1"/>
          <p:cNvSpPr/>
          <p:nvPr/>
        </p:nvSpPr>
        <p:spPr>
          <a:xfrm>
            <a:off x="469232" y="601579"/>
            <a:ext cx="5366084" cy="3669632"/>
          </a:xfrm>
          <a:custGeom>
            <a:avLst/>
            <a:gdLst>
              <a:gd name="connsiteX0" fmla="*/ 2009273 w 5366084"/>
              <a:gd name="connsiteY0" fmla="*/ 3657600 h 3669632"/>
              <a:gd name="connsiteX1" fmla="*/ 2562726 w 5366084"/>
              <a:gd name="connsiteY1" fmla="*/ 3669632 h 3669632"/>
              <a:gd name="connsiteX2" fmla="*/ 3031957 w 5366084"/>
              <a:gd name="connsiteY2" fmla="*/ 3525253 h 3669632"/>
              <a:gd name="connsiteX3" fmla="*/ 3573379 w 5366084"/>
              <a:gd name="connsiteY3" fmla="*/ 3477126 h 3669632"/>
              <a:gd name="connsiteX4" fmla="*/ 3982452 w 5366084"/>
              <a:gd name="connsiteY4" fmla="*/ 3344779 h 3669632"/>
              <a:gd name="connsiteX5" fmla="*/ 4403557 w 5366084"/>
              <a:gd name="connsiteY5" fmla="*/ 3284621 h 3669632"/>
              <a:gd name="connsiteX6" fmla="*/ 4728410 w 5366084"/>
              <a:gd name="connsiteY6" fmla="*/ 3332747 h 3669632"/>
              <a:gd name="connsiteX7" fmla="*/ 5125452 w 5366084"/>
              <a:gd name="connsiteY7" fmla="*/ 3224463 h 3669632"/>
              <a:gd name="connsiteX8" fmla="*/ 5245768 w 5366084"/>
              <a:gd name="connsiteY8" fmla="*/ 3043989 h 3669632"/>
              <a:gd name="connsiteX9" fmla="*/ 5366084 w 5366084"/>
              <a:gd name="connsiteY9" fmla="*/ 2634916 h 3669632"/>
              <a:gd name="connsiteX10" fmla="*/ 5053263 w 5366084"/>
              <a:gd name="connsiteY10" fmla="*/ 1840832 h 3669632"/>
              <a:gd name="connsiteX11" fmla="*/ 4379494 w 5366084"/>
              <a:gd name="connsiteY11" fmla="*/ 697832 h 3669632"/>
              <a:gd name="connsiteX12" fmla="*/ 3801979 w 5366084"/>
              <a:gd name="connsiteY12" fmla="*/ 264695 h 3669632"/>
              <a:gd name="connsiteX13" fmla="*/ 2911642 w 5366084"/>
              <a:gd name="connsiteY13" fmla="*/ 72189 h 3669632"/>
              <a:gd name="connsiteX14" fmla="*/ 2310063 w 5366084"/>
              <a:gd name="connsiteY14" fmla="*/ 0 h 3669632"/>
              <a:gd name="connsiteX15" fmla="*/ 1612231 w 5366084"/>
              <a:gd name="connsiteY15" fmla="*/ 216568 h 3669632"/>
              <a:gd name="connsiteX16" fmla="*/ 1143000 w 5366084"/>
              <a:gd name="connsiteY16" fmla="*/ 457200 h 3669632"/>
              <a:gd name="connsiteX17" fmla="*/ 673768 w 5366084"/>
              <a:gd name="connsiteY17" fmla="*/ 770021 h 3669632"/>
              <a:gd name="connsiteX18" fmla="*/ 457200 w 5366084"/>
              <a:gd name="connsiteY18" fmla="*/ 998621 h 3669632"/>
              <a:gd name="connsiteX19" fmla="*/ 433136 w 5366084"/>
              <a:gd name="connsiteY19" fmla="*/ 1167063 h 3669632"/>
              <a:gd name="connsiteX20" fmla="*/ 156410 w 5366084"/>
              <a:gd name="connsiteY20" fmla="*/ 1359568 h 3669632"/>
              <a:gd name="connsiteX21" fmla="*/ 24063 w 5366084"/>
              <a:gd name="connsiteY21" fmla="*/ 1648326 h 3669632"/>
              <a:gd name="connsiteX22" fmla="*/ 0 w 5366084"/>
              <a:gd name="connsiteY22" fmla="*/ 2033337 h 3669632"/>
              <a:gd name="connsiteX23" fmla="*/ 60157 w 5366084"/>
              <a:gd name="connsiteY23" fmla="*/ 2165684 h 3669632"/>
              <a:gd name="connsiteX24" fmla="*/ 132347 w 5366084"/>
              <a:gd name="connsiteY24" fmla="*/ 2394284 h 3669632"/>
              <a:gd name="connsiteX25" fmla="*/ 276726 w 5366084"/>
              <a:gd name="connsiteY25" fmla="*/ 2755232 h 3669632"/>
              <a:gd name="connsiteX26" fmla="*/ 601579 w 5366084"/>
              <a:gd name="connsiteY26" fmla="*/ 2995863 h 3669632"/>
              <a:gd name="connsiteX27" fmla="*/ 1022684 w 5366084"/>
              <a:gd name="connsiteY27" fmla="*/ 3092116 h 3669632"/>
              <a:gd name="connsiteX28" fmla="*/ 1239252 w 5366084"/>
              <a:gd name="connsiteY28" fmla="*/ 3068053 h 3669632"/>
              <a:gd name="connsiteX29" fmla="*/ 1359568 w 5366084"/>
              <a:gd name="connsiteY29" fmla="*/ 3320716 h 3669632"/>
              <a:gd name="connsiteX30" fmla="*/ 1467852 w 5366084"/>
              <a:gd name="connsiteY30" fmla="*/ 3392905 h 3669632"/>
              <a:gd name="connsiteX31" fmla="*/ 1672389 w 5366084"/>
              <a:gd name="connsiteY31" fmla="*/ 3609474 h 3669632"/>
              <a:gd name="connsiteX32" fmla="*/ 2009273 w 5366084"/>
              <a:gd name="connsiteY32" fmla="*/ 3657600 h 366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366084" h="3669632">
                <a:moveTo>
                  <a:pt x="2009273" y="3657600"/>
                </a:moveTo>
                <a:lnTo>
                  <a:pt x="2562726" y="3669632"/>
                </a:lnTo>
                <a:lnTo>
                  <a:pt x="3031957" y="3525253"/>
                </a:lnTo>
                <a:lnTo>
                  <a:pt x="3573379" y="3477126"/>
                </a:lnTo>
                <a:lnTo>
                  <a:pt x="3982452" y="3344779"/>
                </a:lnTo>
                <a:lnTo>
                  <a:pt x="4403557" y="3284621"/>
                </a:lnTo>
                <a:lnTo>
                  <a:pt x="4728410" y="3332747"/>
                </a:lnTo>
                <a:lnTo>
                  <a:pt x="5125452" y="3224463"/>
                </a:lnTo>
                <a:lnTo>
                  <a:pt x="5245768" y="3043989"/>
                </a:lnTo>
                <a:lnTo>
                  <a:pt x="5366084" y="2634916"/>
                </a:lnTo>
                <a:lnTo>
                  <a:pt x="5053263" y="1840832"/>
                </a:lnTo>
                <a:lnTo>
                  <a:pt x="4379494" y="697832"/>
                </a:lnTo>
                <a:lnTo>
                  <a:pt x="3801979" y="264695"/>
                </a:lnTo>
                <a:lnTo>
                  <a:pt x="2911642" y="72189"/>
                </a:lnTo>
                <a:lnTo>
                  <a:pt x="2310063" y="0"/>
                </a:lnTo>
                <a:lnTo>
                  <a:pt x="1612231" y="216568"/>
                </a:lnTo>
                <a:lnTo>
                  <a:pt x="1143000" y="457200"/>
                </a:lnTo>
                <a:lnTo>
                  <a:pt x="673768" y="770021"/>
                </a:lnTo>
                <a:lnTo>
                  <a:pt x="457200" y="998621"/>
                </a:lnTo>
                <a:lnTo>
                  <a:pt x="433136" y="1167063"/>
                </a:lnTo>
                <a:lnTo>
                  <a:pt x="156410" y="1359568"/>
                </a:lnTo>
                <a:lnTo>
                  <a:pt x="24063" y="1648326"/>
                </a:lnTo>
                <a:lnTo>
                  <a:pt x="0" y="2033337"/>
                </a:lnTo>
                <a:lnTo>
                  <a:pt x="60157" y="2165684"/>
                </a:lnTo>
                <a:lnTo>
                  <a:pt x="132347" y="2394284"/>
                </a:lnTo>
                <a:lnTo>
                  <a:pt x="276726" y="2755232"/>
                </a:lnTo>
                <a:lnTo>
                  <a:pt x="601579" y="2995863"/>
                </a:lnTo>
                <a:lnTo>
                  <a:pt x="1022684" y="3092116"/>
                </a:lnTo>
                <a:lnTo>
                  <a:pt x="1239252" y="3068053"/>
                </a:lnTo>
                <a:lnTo>
                  <a:pt x="1359568" y="3320716"/>
                </a:lnTo>
                <a:lnTo>
                  <a:pt x="1467852" y="3392905"/>
                </a:lnTo>
                <a:lnTo>
                  <a:pt x="1672389" y="3609474"/>
                </a:lnTo>
                <a:lnTo>
                  <a:pt x="2009273" y="3657600"/>
                </a:lnTo>
                <a:close/>
              </a:path>
            </a:pathLst>
          </a:custGeom>
          <a:noFill/>
          <a:ln w="603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523785" y="3980985"/>
            <a:ext cx="1784596" cy="970156"/>
          </a:xfrm>
          <a:custGeom>
            <a:avLst/>
            <a:gdLst>
              <a:gd name="connsiteX0" fmla="*/ 1014761 w 1784596"/>
              <a:gd name="connsiteY0" fmla="*/ 11152 h 970156"/>
              <a:gd name="connsiteX1" fmla="*/ 1014761 w 1784596"/>
              <a:gd name="connsiteY1" fmla="*/ 11152 h 970156"/>
              <a:gd name="connsiteX2" fmla="*/ 858644 w 1784596"/>
              <a:gd name="connsiteY2" fmla="*/ 66908 h 970156"/>
              <a:gd name="connsiteX3" fmla="*/ 825191 w 1784596"/>
              <a:gd name="connsiteY3" fmla="*/ 78059 h 970156"/>
              <a:gd name="connsiteX4" fmla="*/ 802888 w 1784596"/>
              <a:gd name="connsiteY4" fmla="*/ 100361 h 970156"/>
              <a:gd name="connsiteX5" fmla="*/ 702527 w 1784596"/>
              <a:gd name="connsiteY5" fmla="*/ 133815 h 970156"/>
              <a:gd name="connsiteX6" fmla="*/ 512956 w 1784596"/>
              <a:gd name="connsiteY6" fmla="*/ 167269 h 970156"/>
              <a:gd name="connsiteX7" fmla="*/ 178420 w 1784596"/>
              <a:gd name="connsiteY7" fmla="*/ 189571 h 970156"/>
              <a:gd name="connsiteX8" fmla="*/ 133815 w 1784596"/>
              <a:gd name="connsiteY8" fmla="*/ 178420 h 970156"/>
              <a:gd name="connsiteX9" fmla="*/ 0 w 1784596"/>
              <a:gd name="connsiteY9" fmla="*/ 289932 h 970156"/>
              <a:gd name="connsiteX10" fmla="*/ 11152 w 1784596"/>
              <a:gd name="connsiteY10" fmla="*/ 412595 h 970156"/>
              <a:gd name="connsiteX11" fmla="*/ 100361 w 1784596"/>
              <a:gd name="connsiteY11" fmla="*/ 579864 h 970156"/>
              <a:gd name="connsiteX12" fmla="*/ 100361 w 1784596"/>
              <a:gd name="connsiteY12" fmla="*/ 579864 h 970156"/>
              <a:gd name="connsiteX13" fmla="*/ 133815 w 1784596"/>
              <a:gd name="connsiteY13" fmla="*/ 713678 h 970156"/>
              <a:gd name="connsiteX14" fmla="*/ 156117 w 1784596"/>
              <a:gd name="connsiteY14" fmla="*/ 735981 h 970156"/>
              <a:gd name="connsiteX15" fmla="*/ 189571 w 1784596"/>
              <a:gd name="connsiteY15" fmla="*/ 802888 h 970156"/>
              <a:gd name="connsiteX16" fmla="*/ 200722 w 1784596"/>
              <a:gd name="connsiteY16" fmla="*/ 836342 h 970156"/>
              <a:gd name="connsiteX17" fmla="*/ 223025 w 1784596"/>
              <a:gd name="connsiteY17" fmla="*/ 858644 h 970156"/>
              <a:gd name="connsiteX18" fmla="*/ 245327 w 1784596"/>
              <a:gd name="connsiteY18" fmla="*/ 892098 h 970156"/>
              <a:gd name="connsiteX19" fmla="*/ 312235 w 1784596"/>
              <a:gd name="connsiteY19" fmla="*/ 914400 h 970156"/>
              <a:gd name="connsiteX20" fmla="*/ 780586 w 1784596"/>
              <a:gd name="connsiteY20" fmla="*/ 936703 h 970156"/>
              <a:gd name="connsiteX21" fmla="*/ 825191 w 1784596"/>
              <a:gd name="connsiteY21" fmla="*/ 947854 h 970156"/>
              <a:gd name="connsiteX22" fmla="*/ 892098 w 1784596"/>
              <a:gd name="connsiteY22" fmla="*/ 970156 h 970156"/>
              <a:gd name="connsiteX23" fmla="*/ 1137425 w 1784596"/>
              <a:gd name="connsiteY23" fmla="*/ 947854 h 970156"/>
              <a:gd name="connsiteX24" fmla="*/ 1260088 w 1784596"/>
              <a:gd name="connsiteY24" fmla="*/ 914400 h 970156"/>
              <a:gd name="connsiteX25" fmla="*/ 1293542 w 1784596"/>
              <a:gd name="connsiteY25" fmla="*/ 903249 h 970156"/>
              <a:gd name="connsiteX26" fmla="*/ 1315844 w 1784596"/>
              <a:gd name="connsiteY26" fmla="*/ 869795 h 970156"/>
              <a:gd name="connsiteX27" fmla="*/ 1349298 w 1784596"/>
              <a:gd name="connsiteY27" fmla="*/ 858644 h 970156"/>
              <a:gd name="connsiteX28" fmla="*/ 1382752 w 1784596"/>
              <a:gd name="connsiteY28" fmla="*/ 836342 h 970156"/>
              <a:gd name="connsiteX29" fmla="*/ 1438508 w 1784596"/>
              <a:gd name="connsiteY29" fmla="*/ 791737 h 970156"/>
              <a:gd name="connsiteX30" fmla="*/ 1449659 w 1784596"/>
              <a:gd name="connsiteY30" fmla="*/ 758283 h 970156"/>
              <a:gd name="connsiteX31" fmla="*/ 1483113 w 1784596"/>
              <a:gd name="connsiteY31" fmla="*/ 735981 h 970156"/>
              <a:gd name="connsiteX32" fmla="*/ 1505415 w 1784596"/>
              <a:gd name="connsiteY32" fmla="*/ 713678 h 970156"/>
              <a:gd name="connsiteX33" fmla="*/ 1527717 w 1784596"/>
              <a:gd name="connsiteY33" fmla="*/ 680225 h 970156"/>
              <a:gd name="connsiteX34" fmla="*/ 1550020 w 1784596"/>
              <a:gd name="connsiteY34" fmla="*/ 657922 h 970156"/>
              <a:gd name="connsiteX35" fmla="*/ 1572322 w 1784596"/>
              <a:gd name="connsiteY35" fmla="*/ 624469 h 970156"/>
              <a:gd name="connsiteX36" fmla="*/ 1594625 w 1784596"/>
              <a:gd name="connsiteY36" fmla="*/ 602166 h 970156"/>
              <a:gd name="connsiteX37" fmla="*/ 1639230 w 1784596"/>
              <a:gd name="connsiteY37" fmla="*/ 546410 h 970156"/>
              <a:gd name="connsiteX38" fmla="*/ 1650381 w 1784596"/>
              <a:gd name="connsiteY38" fmla="*/ 512956 h 970156"/>
              <a:gd name="connsiteX39" fmla="*/ 1694986 w 1784596"/>
              <a:gd name="connsiteY39" fmla="*/ 457200 h 970156"/>
              <a:gd name="connsiteX40" fmla="*/ 1717288 w 1784596"/>
              <a:gd name="connsiteY40" fmla="*/ 423747 h 970156"/>
              <a:gd name="connsiteX41" fmla="*/ 1761893 w 1784596"/>
              <a:gd name="connsiteY41" fmla="*/ 367991 h 970156"/>
              <a:gd name="connsiteX42" fmla="*/ 1784195 w 1784596"/>
              <a:gd name="connsiteY42" fmla="*/ 301083 h 970156"/>
              <a:gd name="connsiteX43" fmla="*/ 1761893 w 1784596"/>
              <a:gd name="connsiteY43" fmla="*/ 189571 h 970156"/>
              <a:gd name="connsiteX44" fmla="*/ 1683835 w 1784596"/>
              <a:gd name="connsiteY44" fmla="*/ 100361 h 970156"/>
              <a:gd name="connsiteX45" fmla="*/ 1661532 w 1784596"/>
              <a:gd name="connsiteY45" fmla="*/ 78059 h 970156"/>
              <a:gd name="connsiteX46" fmla="*/ 1639230 w 1784596"/>
              <a:gd name="connsiteY46" fmla="*/ 55756 h 970156"/>
              <a:gd name="connsiteX47" fmla="*/ 1538869 w 1784596"/>
              <a:gd name="connsiteY47" fmla="*/ 22303 h 970156"/>
              <a:gd name="connsiteX48" fmla="*/ 1505415 w 1784596"/>
              <a:gd name="connsiteY48" fmla="*/ 11152 h 970156"/>
              <a:gd name="connsiteX49" fmla="*/ 1416205 w 1784596"/>
              <a:gd name="connsiteY49" fmla="*/ 0 h 970156"/>
              <a:gd name="connsiteX50" fmla="*/ 1025913 w 1784596"/>
              <a:gd name="connsiteY50" fmla="*/ 11152 h 970156"/>
              <a:gd name="connsiteX51" fmla="*/ 959005 w 1784596"/>
              <a:gd name="connsiteY51" fmla="*/ 33454 h 970156"/>
              <a:gd name="connsiteX52" fmla="*/ 959005 w 1784596"/>
              <a:gd name="connsiteY52" fmla="*/ 55756 h 97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784596" h="970156">
                <a:moveTo>
                  <a:pt x="1014761" y="11152"/>
                </a:moveTo>
                <a:lnTo>
                  <a:pt x="1014761" y="11152"/>
                </a:lnTo>
                <a:cubicBezTo>
                  <a:pt x="903545" y="52858"/>
                  <a:pt x="955677" y="34563"/>
                  <a:pt x="858644" y="66908"/>
                </a:cubicBezTo>
                <a:lnTo>
                  <a:pt x="825191" y="78059"/>
                </a:lnTo>
                <a:cubicBezTo>
                  <a:pt x="817757" y="85493"/>
                  <a:pt x="812292" y="95659"/>
                  <a:pt x="802888" y="100361"/>
                </a:cubicBezTo>
                <a:cubicBezTo>
                  <a:pt x="802878" y="100366"/>
                  <a:pt x="719259" y="128238"/>
                  <a:pt x="702527" y="133815"/>
                </a:cubicBezTo>
                <a:cubicBezTo>
                  <a:pt x="613844" y="163376"/>
                  <a:pt x="704681" y="135315"/>
                  <a:pt x="512956" y="167269"/>
                </a:cubicBezTo>
                <a:cubicBezTo>
                  <a:pt x="357977" y="193098"/>
                  <a:pt x="468639" y="177479"/>
                  <a:pt x="178420" y="189571"/>
                </a:cubicBezTo>
                <a:cubicBezTo>
                  <a:pt x="163552" y="185854"/>
                  <a:pt x="137532" y="187713"/>
                  <a:pt x="133815" y="178420"/>
                </a:cubicBezTo>
                <a:lnTo>
                  <a:pt x="0" y="289932"/>
                </a:lnTo>
                <a:lnTo>
                  <a:pt x="11152" y="412595"/>
                </a:lnTo>
                <a:lnTo>
                  <a:pt x="100361" y="579864"/>
                </a:lnTo>
                <a:lnTo>
                  <a:pt x="100361" y="579864"/>
                </a:lnTo>
                <a:cubicBezTo>
                  <a:pt x="109674" y="663671"/>
                  <a:pt x="94164" y="664113"/>
                  <a:pt x="133815" y="713678"/>
                </a:cubicBezTo>
                <a:cubicBezTo>
                  <a:pt x="140383" y="721888"/>
                  <a:pt x="148683" y="728547"/>
                  <a:pt x="156117" y="735981"/>
                </a:cubicBezTo>
                <a:cubicBezTo>
                  <a:pt x="184151" y="820077"/>
                  <a:pt x="146334" y="716412"/>
                  <a:pt x="189571" y="802888"/>
                </a:cubicBezTo>
                <a:cubicBezTo>
                  <a:pt x="194828" y="813402"/>
                  <a:pt x="194674" y="826263"/>
                  <a:pt x="200722" y="836342"/>
                </a:cubicBezTo>
                <a:cubicBezTo>
                  <a:pt x="206131" y="845357"/>
                  <a:pt x="216457" y="850434"/>
                  <a:pt x="223025" y="858644"/>
                </a:cubicBezTo>
                <a:cubicBezTo>
                  <a:pt x="231397" y="869109"/>
                  <a:pt x="233962" y="884995"/>
                  <a:pt x="245327" y="892098"/>
                </a:cubicBezTo>
                <a:cubicBezTo>
                  <a:pt x="265263" y="904558"/>
                  <a:pt x="289932" y="906966"/>
                  <a:pt x="312235" y="914400"/>
                </a:cubicBezTo>
                <a:cubicBezTo>
                  <a:pt x="483274" y="971413"/>
                  <a:pt x="333755" y="925246"/>
                  <a:pt x="780586" y="936703"/>
                </a:cubicBezTo>
                <a:cubicBezTo>
                  <a:pt x="795454" y="940420"/>
                  <a:pt x="810511" y="943450"/>
                  <a:pt x="825191" y="947854"/>
                </a:cubicBezTo>
                <a:cubicBezTo>
                  <a:pt x="847708" y="954609"/>
                  <a:pt x="892098" y="970156"/>
                  <a:pt x="892098" y="970156"/>
                </a:cubicBezTo>
                <a:cubicBezTo>
                  <a:pt x="973874" y="962722"/>
                  <a:pt x="1056907" y="963957"/>
                  <a:pt x="1137425" y="947854"/>
                </a:cubicBezTo>
                <a:cubicBezTo>
                  <a:pt x="1216237" y="932092"/>
                  <a:pt x="1175196" y="942698"/>
                  <a:pt x="1260088" y="914400"/>
                </a:cubicBezTo>
                <a:lnTo>
                  <a:pt x="1293542" y="903249"/>
                </a:lnTo>
                <a:cubicBezTo>
                  <a:pt x="1300976" y="892098"/>
                  <a:pt x="1305379" y="878167"/>
                  <a:pt x="1315844" y="869795"/>
                </a:cubicBezTo>
                <a:cubicBezTo>
                  <a:pt x="1325023" y="862452"/>
                  <a:pt x="1338784" y="863901"/>
                  <a:pt x="1349298" y="858644"/>
                </a:cubicBezTo>
                <a:cubicBezTo>
                  <a:pt x="1361285" y="852651"/>
                  <a:pt x="1372287" y="844714"/>
                  <a:pt x="1382752" y="836342"/>
                </a:cubicBezTo>
                <a:cubicBezTo>
                  <a:pt x="1462200" y="772784"/>
                  <a:pt x="1335540" y="860380"/>
                  <a:pt x="1438508" y="791737"/>
                </a:cubicBezTo>
                <a:cubicBezTo>
                  <a:pt x="1442225" y="780586"/>
                  <a:pt x="1442316" y="767462"/>
                  <a:pt x="1449659" y="758283"/>
                </a:cubicBezTo>
                <a:cubicBezTo>
                  <a:pt x="1458031" y="747818"/>
                  <a:pt x="1472648" y="744353"/>
                  <a:pt x="1483113" y="735981"/>
                </a:cubicBezTo>
                <a:cubicBezTo>
                  <a:pt x="1491323" y="729413"/>
                  <a:pt x="1498847" y="721888"/>
                  <a:pt x="1505415" y="713678"/>
                </a:cubicBezTo>
                <a:cubicBezTo>
                  <a:pt x="1513787" y="703213"/>
                  <a:pt x="1519345" y="690690"/>
                  <a:pt x="1527717" y="680225"/>
                </a:cubicBezTo>
                <a:cubicBezTo>
                  <a:pt x="1534285" y="672015"/>
                  <a:pt x="1543452" y="666132"/>
                  <a:pt x="1550020" y="657922"/>
                </a:cubicBezTo>
                <a:cubicBezTo>
                  <a:pt x="1558392" y="647457"/>
                  <a:pt x="1563950" y="634934"/>
                  <a:pt x="1572322" y="624469"/>
                </a:cubicBezTo>
                <a:cubicBezTo>
                  <a:pt x="1578890" y="616259"/>
                  <a:pt x="1588057" y="610376"/>
                  <a:pt x="1594625" y="602166"/>
                </a:cubicBezTo>
                <a:cubicBezTo>
                  <a:pt x="1650894" y="531830"/>
                  <a:pt x="1585378" y="600262"/>
                  <a:pt x="1639230" y="546410"/>
                </a:cubicBezTo>
                <a:cubicBezTo>
                  <a:pt x="1642947" y="535259"/>
                  <a:pt x="1645124" y="523470"/>
                  <a:pt x="1650381" y="512956"/>
                </a:cubicBezTo>
                <a:cubicBezTo>
                  <a:pt x="1673261" y="467195"/>
                  <a:pt x="1667328" y="491772"/>
                  <a:pt x="1694986" y="457200"/>
                </a:cubicBezTo>
                <a:cubicBezTo>
                  <a:pt x="1703358" y="446735"/>
                  <a:pt x="1708916" y="434212"/>
                  <a:pt x="1717288" y="423747"/>
                </a:cubicBezTo>
                <a:cubicBezTo>
                  <a:pt x="1780846" y="344300"/>
                  <a:pt x="1693252" y="470953"/>
                  <a:pt x="1761893" y="367991"/>
                </a:cubicBezTo>
                <a:cubicBezTo>
                  <a:pt x="1769327" y="345688"/>
                  <a:pt x="1787520" y="324356"/>
                  <a:pt x="1784195" y="301083"/>
                </a:cubicBezTo>
                <a:cubicBezTo>
                  <a:pt x="1780086" y="272317"/>
                  <a:pt x="1777463" y="220711"/>
                  <a:pt x="1761893" y="189571"/>
                </a:cubicBezTo>
                <a:cubicBezTo>
                  <a:pt x="1743452" y="152688"/>
                  <a:pt x="1712904" y="129429"/>
                  <a:pt x="1683835" y="100361"/>
                </a:cubicBezTo>
                <a:lnTo>
                  <a:pt x="1661532" y="78059"/>
                </a:lnTo>
                <a:cubicBezTo>
                  <a:pt x="1654098" y="70625"/>
                  <a:pt x="1649204" y="59081"/>
                  <a:pt x="1639230" y="55756"/>
                </a:cubicBezTo>
                <a:lnTo>
                  <a:pt x="1538869" y="22303"/>
                </a:lnTo>
                <a:cubicBezTo>
                  <a:pt x="1527718" y="18586"/>
                  <a:pt x="1517079" y="12610"/>
                  <a:pt x="1505415" y="11152"/>
                </a:cubicBezTo>
                <a:lnTo>
                  <a:pt x="1416205" y="0"/>
                </a:lnTo>
                <a:cubicBezTo>
                  <a:pt x="1286108" y="3717"/>
                  <a:pt x="1155716" y="1654"/>
                  <a:pt x="1025913" y="11152"/>
                </a:cubicBezTo>
                <a:cubicBezTo>
                  <a:pt x="1002467" y="12868"/>
                  <a:pt x="959005" y="33454"/>
                  <a:pt x="959005" y="33454"/>
                </a:cubicBezTo>
                <a:lnTo>
                  <a:pt x="959005" y="5575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308888" y="4362773"/>
            <a:ext cx="612184" cy="860156"/>
          </a:xfrm>
          <a:custGeom>
            <a:avLst/>
            <a:gdLst>
              <a:gd name="connsiteX0" fmla="*/ 193729 w 612184"/>
              <a:gd name="connsiteY0" fmla="*/ 0 h 860156"/>
              <a:gd name="connsiteX1" fmla="*/ 193729 w 612184"/>
              <a:gd name="connsiteY1" fmla="*/ 0 h 860156"/>
              <a:gd name="connsiteX2" fmla="*/ 85241 w 612184"/>
              <a:gd name="connsiteY2" fmla="*/ 38746 h 860156"/>
              <a:gd name="connsiteX3" fmla="*/ 61993 w 612184"/>
              <a:gd name="connsiteY3" fmla="*/ 46495 h 860156"/>
              <a:gd name="connsiteX4" fmla="*/ 38746 w 612184"/>
              <a:gd name="connsiteY4" fmla="*/ 54244 h 860156"/>
              <a:gd name="connsiteX5" fmla="*/ 7749 w 612184"/>
              <a:gd name="connsiteY5" fmla="*/ 61993 h 860156"/>
              <a:gd name="connsiteX6" fmla="*/ 0 w 612184"/>
              <a:gd name="connsiteY6" fmla="*/ 85241 h 860156"/>
              <a:gd name="connsiteX7" fmla="*/ 23248 w 612184"/>
              <a:gd name="connsiteY7" fmla="*/ 162732 h 860156"/>
              <a:gd name="connsiteX8" fmla="*/ 46495 w 612184"/>
              <a:gd name="connsiteY8" fmla="*/ 178230 h 860156"/>
              <a:gd name="connsiteX9" fmla="*/ 77492 w 612184"/>
              <a:gd name="connsiteY9" fmla="*/ 224725 h 860156"/>
              <a:gd name="connsiteX10" fmla="*/ 92990 w 612184"/>
              <a:gd name="connsiteY10" fmla="*/ 247973 h 860156"/>
              <a:gd name="connsiteX11" fmla="*/ 100739 w 612184"/>
              <a:gd name="connsiteY11" fmla="*/ 302217 h 860156"/>
              <a:gd name="connsiteX12" fmla="*/ 116237 w 612184"/>
              <a:gd name="connsiteY12" fmla="*/ 371959 h 860156"/>
              <a:gd name="connsiteX13" fmla="*/ 131736 w 612184"/>
              <a:gd name="connsiteY13" fmla="*/ 395207 h 860156"/>
              <a:gd name="connsiteX14" fmla="*/ 147234 w 612184"/>
              <a:gd name="connsiteY14" fmla="*/ 441702 h 860156"/>
              <a:gd name="connsiteX15" fmla="*/ 154983 w 612184"/>
              <a:gd name="connsiteY15" fmla="*/ 464949 h 860156"/>
              <a:gd name="connsiteX16" fmla="*/ 170481 w 612184"/>
              <a:gd name="connsiteY16" fmla="*/ 542441 h 860156"/>
              <a:gd name="connsiteX17" fmla="*/ 178231 w 612184"/>
              <a:gd name="connsiteY17" fmla="*/ 565688 h 860156"/>
              <a:gd name="connsiteX18" fmla="*/ 185980 w 612184"/>
              <a:gd name="connsiteY18" fmla="*/ 604434 h 860156"/>
              <a:gd name="connsiteX19" fmla="*/ 201478 w 612184"/>
              <a:gd name="connsiteY19" fmla="*/ 650929 h 860156"/>
              <a:gd name="connsiteX20" fmla="*/ 224726 w 612184"/>
              <a:gd name="connsiteY20" fmla="*/ 720671 h 860156"/>
              <a:gd name="connsiteX21" fmla="*/ 232475 w 612184"/>
              <a:gd name="connsiteY21" fmla="*/ 743919 h 860156"/>
              <a:gd name="connsiteX22" fmla="*/ 278970 w 612184"/>
              <a:gd name="connsiteY22" fmla="*/ 782664 h 860156"/>
              <a:gd name="connsiteX23" fmla="*/ 309966 w 612184"/>
              <a:gd name="connsiteY23" fmla="*/ 821410 h 860156"/>
              <a:gd name="connsiteX24" fmla="*/ 325465 w 612184"/>
              <a:gd name="connsiteY24" fmla="*/ 836908 h 860156"/>
              <a:gd name="connsiteX25" fmla="*/ 371959 w 612184"/>
              <a:gd name="connsiteY25" fmla="*/ 852407 h 860156"/>
              <a:gd name="connsiteX26" fmla="*/ 395207 w 612184"/>
              <a:gd name="connsiteY26" fmla="*/ 860156 h 860156"/>
              <a:gd name="connsiteX27" fmla="*/ 604434 w 612184"/>
              <a:gd name="connsiteY27" fmla="*/ 852407 h 860156"/>
              <a:gd name="connsiteX28" fmla="*/ 612183 w 612184"/>
              <a:gd name="connsiteY28" fmla="*/ 829159 h 860156"/>
              <a:gd name="connsiteX29" fmla="*/ 596685 w 612184"/>
              <a:gd name="connsiteY29" fmla="*/ 720671 h 860156"/>
              <a:gd name="connsiteX30" fmla="*/ 581187 w 612184"/>
              <a:gd name="connsiteY30" fmla="*/ 674176 h 860156"/>
              <a:gd name="connsiteX31" fmla="*/ 573437 w 612184"/>
              <a:gd name="connsiteY31" fmla="*/ 650929 h 860156"/>
              <a:gd name="connsiteX32" fmla="*/ 550190 w 612184"/>
              <a:gd name="connsiteY32" fmla="*/ 604434 h 860156"/>
              <a:gd name="connsiteX33" fmla="*/ 526943 w 612184"/>
              <a:gd name="connsiteY33" fmla="*/ 596685 h 860156"/>
              <a:gd name="connsiteX34" fmla="*/ 449451 w 612184"/>
              <a:gd name="connsiteY34" fmla="*/ 550190 h 860156"/>
              <a:gd name="connsiteX35" fmla="*/ 418454 w 612184"/>
              <a:gd name="connsiteY35" fmla="*/ 519193 h 860156"/>
              <a:gd name="connsiteX36" fmla="*/ 387458 w 612184"/>
              <a:gd name="connsiteY36" fmla="*/ 480447 h 860156"/>
              <a:gd name="connsiteX37" fmla="*/ 364210 w 612184"/>
              <a:gd name="connsiteY37" fmla="*/ 472698 h 860156"/>
              <a:gd name="connsiteX38" fmla="*/ 348712 w 612184"/>
              <a:gd name="connsiteY38" fmla="*/ 449451 h 860156"/>
              <a:gd name="connsiteX39" fmla="*/ 333214 w 612184"/>
              <a:gd name="connsiteY39" fmla="*/ 402956 h 860156"/>
              <a:gd name="connsiteX40" fmla="*/ 325465 w 612184"/>
              <a:gd name="connsiteY40" fmla="*/ 379708 h 860156"/>
              <a:gd name="connsiteX41" fmla="*/ 309966 w 612184"/>
              <a:gd name="connsiteY41" fmla="*/ 364210 h 860156"/>
              <a:gd name="connsiteX42" fmla="*/ 302217 w 612184"/>
              <a:gd name="connsiteY42" fmla="*/ 333213 h 860156"/>
              <a:gd name="connsiteX43" fmla="*/ 286719 w 612184"/>
              <a:gd name="connsiteY43" fmla="*/ 286719 h 860156"/>
              <a:gd name="connsiteX44" fmla="*/ 278970 w 612184"/>
              <a:gd name="connsiteY44" fmla="*/ 263471 h 860156"/>
              <a:gd name="connsiteX45" fmla="*/ 263471 w 612184"/>
              <a:gd name="connsiteY45" fmla="*/ 216976 h 860156"/>
              <a:gd name="connsiteX46" fmla="*/ 247973 w 612184"/>
              <a:gd name="connsiteY46" fmla="*/ 139485 h 860156"/>
              <a:gd name="connsiteX47" fmla="*/ 224726 w 612184"/>
              <a:gd name="connsiteY47" fmla="*/ 61993 h 860156"/>
              <a:gd name="connsiteX48" fmla="*/ 193729 w 612184"/>
              <a:gd name="connsiteY48" fmla="*/ 30996 h 860156"/>
              <a:gd name="connsiteX49" fmla="*/ 193729 w 612184"/>
              <a:gd name="connsiteY49" fmla="*/ 0 h 86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612184" h="860156">
                <a:moveTo>
                  <a:pt x="193729" y="0"/>
                </a:moveTo>
                <a:lnTo>
                  <a:pt x="193729" y="0"/>
                </a:lnTo>
                <a:cubicBezTo>
                  <a:pt x="116460" y="28975"/>
                  <a:pt x="152657" y="16274"/>
                  <a:pt x="85241" y="38746"/>
                </a:cubicBezTo>
                <a:lnTo>
                  <a:pt x="61993" y="46495"/>
                </a:lnTo>
                <a:cubicBezTo>
                  <a:pt x="54244" y="49078"/>
                  <a:pt x="46670" y="52263"/>
                  <a:pt x="38746" y="54244"/>
                </a:cubicBezTo>
                <a:lnTo>
                  <a:pt x="7749" y="61993"/>
                </a:lnTo>
                <a:cubicBezTo>
                  <a:pt x="5166" y="69742"/>
                  <a:pt x="0" y="77073"/>
                  <a:pt x="0" y="85241"/>
                </a:cubicBezTo>
                <a:cubicBezTo>
                  <a:pt x="0" y="114509"/>
                  <a:pt x="2240" y="141724"/>
                  <a:pt x="23248" y="162732"/>
                </a:cubicBezTo>
                <a:cubicBezTo>
                  <a:pt x="29833" y="169317"/>
                  <a:pt x="38746" y="173064"/>
                  <a:pt x="46495" y="178230"/>
                </a:cubicBezTo>
                <a:lnTo>
                  <a:pt x="77492" y="224725"/>
                </a:lnTo>
                <a:lnTo>
                  <a:pt x="92990" y="247973"/>
                </a:lnTo>
                <a:cubicBezTo>
                  <a:pt x="95573" y="266054"/>
                  <a:pt x="97962" y="284164"/>
                  <a:pt x="100739" y="302217"/>
                </a:cubicBezTo>
                <a:cubicBezTo>
                  <a:pt x="103384" y="319412"/>
                  <a:pt x="106871" y="353227"/>
                  <a:pt x="116237" y="371959"/>
                </a:cubicBezTo>
                <a:cubicBezTo>
                  <a:pt x="120402" y="380289"/>
                  <a:pt x="126570" y="387458"/>
                  <a:pt x="131736" y="395207"/>
                </a:cubicBezTo>
                <a:lnTo>
                  <a:pt x="147234" y="441702"/>
                </a:lnTo>
                <a:cubicBezTo>
                  <a:pt x="149817" y="449451"/>
                  <a:pt x="153381" y="456939"/>
                  <a:pt x="154983" y="464949"/>
                </a:cubicBezTo>
                <a:cubicBezTo>
                  <a:pt x="160149" y="490780"/>
                  <a:pt x="162150" y="517451"/>
                  <a:pt x="170481" y="542441"/>
                </a:cubicBezTo>
                <a:cubicBezTo>
                  <a:pt x="173064" y="550190"/>
                  <a:pt x="176250" y="557764"/>
                  <a:pt x="178231" y="565688"/>
                </a:cubicBezTo>
                <a:cubicBezTo>
                  <a:pt x="181426" y="578466"/>
                  <a:pt x="182515" y="591727"/>
                  <a:pt x="185980" y="604434"/>
                </a:cubicBezTo>
                <a:cubicBezTo>
                  <a:pt x="190278" y="620195"/>
                  <a:pt x="196312" y="635431"/>
                  <a:pt x="201478" y="650929"/>
                </a:cubicBezTo>
                <a:lnTo>
                  <a:pt x="224726" y="720671"/>
                </a:lnTo>
                <a:cubicBezTo>
                  <a:pt x="227309" y="728420"/>
                  <a:pt x="226699" y="738143"/>
                  <a:pt x="232475" y="743919"/>
                </a:cubicBezTo>
                <a:cubicBezTo>
                  <a:pt x="262308" y="773752"/>
                  <a:pt x="246604" y="761087"/>
                  <a:pt x="278970" y="782664"/>
                </a:cubicBezTo>
                <a:cubicBezTo>
                  <a:pt x="291261" y="819537"/>
                  <a:pt x="278102" y="795919"/>
                  <a:pt x="309966" y="821410"/>
                </a:cubicBezTo>
                <a:cubicBezTo>
                  <a:pt x="315671" y="825974"/>
                  <a:pt x="318930" y="833641"/>
                  <a:pt x="325465" y="836908"/>
                </a:cubicBezTo>
                <a:cubicBezTo>
                  <a:pt x="340077" y="844214"/>
                  <a:pt x="356461" y="847241"/>
                  <a:pt x="371959" y="852407"/>
                </a:cubicBezTo>
                <a:lnTo>
                  <a:pt x="395207" y="860156"/>
                </a:lnTo>
                <a:cubicBezTo>
                  <a:pt x="464949" y="857573"/>
                  <a:pt x="535345" y="862277"/>
                  <a:pt x="604434" y="852407"/>
                </a:cubicBezTo>
                <a:cubicBezTo>
                  <a:pt x="612520" y="851252"/>
                  <a:pt x="612183" y="837327"/>
                  <a:pt x="612183" y="829159"/>
                </a:cubicBezTo>
                <a:cubicBezTo>
                  <a:pt x="612183" y="793257"/>
                  <a:pt x="607116" y="755441"/>
                  <a:pt x="596685" y="720671"/>
                </a:cubicBezTo>
                <a:cubicBezTo>
                  <a:pt x="591991" y="705023"/>
                  <a:pt x="586353" y="689674"/>
                  <a:pt x="581187" y="674176"/>
                </a:cubicBezTo>
                <a:lnTo>
                  <a:pt x="573437" y="650929"/>
                </a:lnTo>
                <a:cubicBezTo>
                  <a:pt x="568332" y="635614"/>
                  <a:pt x="563847" y="615360"/>
                  <a:pt x="550190" y="604434"/>
                </a:cubicBezTo>
                <a:cubicBezTo>
                  <a:pt x="543812" y="599331"/>
                  <a:pt x="534451" y="599903"/>
                  <a:pt x="526943" y="596685"/>
                </a:cubicBezTo>
                <a:cubicBezTo>
                  <a:pt x="505543" y="587513"/>
                  <a:pt x="463221" y="563960"/>
                  <a:pt x="449451" y="550190"/>
                </a:cubicBezTo>
                <a:cubicBezTo>
                  <a:pt x="439119" y="539858"/>
                  <a:pt x="426559" y="531351"/>
                  <a:pt x="418454" y="519193"/>
                </a:cubicBezTo>
                <a:cubicBezTo>
                  <a:pt x="411416" y="508636"/>
                  <a:pt x="399725" y="487807"/>
                  <a:pt x="387458" y="480447"/>
                </a:cubicBezTo>
                <a:cubicBezTo>
                  <a:pt x="380454" y="476244"/>
                  <a:pt x="371959" y="475281"/>
                  <a:pt x="364210" y="472698"/>
                </a:cubicBezTo>
                <a:cubicBezTo>
                  <a:pt x="359044" y="464949"/>
                  <a:pt x="352494" y="457961"/>
                  <a:pt x="348712" y="449451"/>
                </a:cubicBezTo>
                <a:cubicBezTo>
                  <a:pt x="342077" y="434522"/>
                  <a:pt x="338380" y="418454"/>
                  <a:pt x="333214" y="402956"/>
                </a:cubicBezTo>
                <a:cubicBezTo>
                  <a:pt x="330631" y="395207"/>
                  <a:pt x="331241" y="385484"/>
                  <a:pt x="325465" y="379708"/>
                </a:cubicBezTo>
                <a:lnTo>
                  <a:pt x="309966" y="364210"/>
                </a:lnTo>
                <a:cubicBezTo>
                  <a:pt x="307383" y="353878"/>
                  <a:pt x="305277" y="343414"/>
                  <a:pt x="302217" y="333213"/>
                </a:cubicBezTo>
                <a:cubicBezTo>
                  <a:pt x="297523" y="317566"/>
                  <a:pt x="291885" y="302217"/>
                  <a:pt x="286719" y="286719"/>
                </a:cubicBezTo>
                <a:lnTo>
                  <a:pt x="278970" y="263471"/>
                </a:lnTo>
                <a:cubicBezTo>
                  <a:pt x="278966" y="263458"/>
                  <a:pt x="263474" y="216989"/>
                  <a:pt x="263471" y="216976"/>
                </a:cubicBezTo>
                <a:cubicBezTo>
                  <a:pt x="258305" y="191146"/>
                  <a:pt x="254362" y="165040"/>
                  <a:pt x="247973" y="139485"/>
                </a:cubicBezTo>
                <a:cubicBezTo>
                  <a:pt x="244461" y="125438"/>
                  <a:pt x="231015" y="68282"/>
                  <a:pt x="224726" y="61993"/>
                </a:cubicBezTo>
                <a:lnTo>
                  <a:pt x="193729" y="30996"/>
                </a:lnTo>
                <a:cubicBezTo>
                  <a:pt x="183529" y="397"/>
                  <a:pt x="193729" y="5166"/>
                  <a:pt x="193729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269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age descrip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942" y="2205318"/>
            <a:ext cx="8667750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8942" y="450992"/>
            <a:ext cx="87753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Roboto" charset="0"/>
              </a:rPr>
              <a:t>Das </a:t>
            </a:r>
            <a:r>
              <a:rPr lang="en-US" dirty="0" err="1">
                <a:latin typeface="Roboto" charset="0"/>
              </a:rPr>
              <a:t>Großhirn</a:t>
            </a:r>
            <a:r>
              <a:rPr lang="en-US" dirty="0">
                <a:latin typeface="Roboto" charset="0"/>
              </a:rPr>
              <a:t> (Telencephalon) </a:t>
            </a:r>
            <a:r>
              <a:rPr lang="en-US" dirty="0" err="1">
                <a:latin typeface="Roboto" charset="0"/>
              </a:rPr>
              <a:t>besteht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aus</a:t>
            </a:r>
            <a:r>
              <a:rPr lang="en-US" dirty="0">
                <a:latin typeface="Roboto" charset="0"/>
              </a:rPr>
              <a:t> 2 </a:t>
            </a:r>
            <a:r>
              <a:rPr lang="en-US" dirty="0" err="1">
                <a:latin typeface="Roboto" charset="0"/>
              </a:rPr>
              <a:t>Hemisphären</a:t>
            </a:r>
            <a:r>
              <a:rPr lang="en-US" dirty="0">
                <a:latin typeface="Roboto" charset="0"/>
              </a:rPr>
              <a:t> und </a:t>
            </a:r>
            <a:r>
              <a:rPr lang="en-US" dirty="0" err="1">
                <a:latin typeface="Roboto" charset="0"/>
              </a:rPr>
              <a:t>verschiedenen</a:t>
            </a:r>
            <a:r>
              <a:rPr lang="en-US" dirty="0">
                <a:latin typeface="Roboto" charset="0"/>
              </a:rPr>
              <a:t> </a:t>
            </a:r>
            <a:r>
              <a:rPr lang="en-US" dirty="0" smtClean="0">
                <a:latin typeface="Roboto" charset="0"/>
                <a:hlinkClick r:id="rId3"/>
              </a:rPr>
              <a:t>Lappen</a:t>
            </a:r>
            <a:r>
              <a:rPr lang="en-US" dirty="0" smtClean="0">
                <a:latin typeface="Roboto" charset="0"/>
              </a:rPr>
              <a:t> (</a:t>
            </a:r>
            <a:r>
              <a:rPr lang="en-US" b="1" dirty="0">
                <a:latin typeface="Roboto" charset="0"/>
              </a:rPr>
              <a:t>Frontal-, Parietal-, Temporal- und </a:t>
            </a:r>
            <a:r>
              <a:rPr lang="en-US" b="1" dirty="0" err="1">
                <a:latin typeface="Roboto" charset="0"/>
              </a:rPr>
              <a:t>Okzipitallappen</a:t>
            </a:r>
            <a:r>
              <a:rPr lang="en-US" dirty="0">
                <a:latin typeface="Roboto" charset="0"/>
              </a:rPr>
              <a:t>). Die </a:t>
            </a:r>
            <a:r>
              <a:rPr lang="en-US" dirty="0" err="1">
                <a:latin typeface="Roboto" charset="0"/>
              </a:rPr>
              <a:t>Lappen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sind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untereinander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zum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Teil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durch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bestimmte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Furchen</a:t>
            </a:r>
            <a:r>
              <a:rPr lang="en-US" dirty="0">
                <a:latin typeface="Roboto" charset="0"/>
              </a:rPr>
              <a:t> (</a:t>
            </a:r>
            <a:r>
              <a:rPr lang="en-US" b="1" dirty="0">
                <a:latin typeface="Roboto" charset="0"/>
              </a:rPr>
              <a:t>Sulci</a:t>
            </a:r>
            <a:r>
              <a:rPr lang="en-US" dirty="0">
                <a:latin typeface="Roboto" charset="0"/>
              </a:rPr>
              <a:t>) </a:t>
            </a:r>
            <a:r>
              <a:rPr lang="en-US" dirty="0" err="1">
                <a:latin typeface="Roboto" charset="0"/>
              </a:rPr>
              <a:t>getrennt</a:t>
            </a:r>
            <a:r>
              <a:rPr lang="en-US" dirty="0">
                <a:latin typeface="Roboto" charset="0"/>
              </a:rPr>
              <a:t> und </a:t>
            </a:r>
            <a:r>
              <a:rPr lang="en-US" dirty="0" err="1">
                <a:latin typeface="Roboto" charset="0"/>
              </a:rPr>
              <a:t>enthalten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charakteristische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Windungen</a:t>
            </a:r>
            <a:r>
              <a:rPr lang="en-US" dirty="0">
                <a:latin typeface="Roboto" charset="0"/>
              </a:rPr>
              <a:t> (</a:t>
            </a:r>
            <a:r>
              <a:rPr lang="en-US" b="1" dirty="0">
                <a:latin typeface="Roboto" charset="0"/>
              </a:rPr>
              <a:t>Gyri</a:t>
            </a:r>
            <a:r>
              <a:rPr lang="en-US" dirty="0">
                <a:latin typeface="Roboto" charset="0"/>
              </a:rPr>
              <a:t>).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36684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9" y="177421"/>
            <a:ext cx="6928769" cy="481766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617" y="4217158"/>
            <a:ext cx="2324382" cy="256709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00251" y="5377218"/>
            <a:ext cx="5936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Mediansagittalschnitt</a:t>
            </a:r>
            <a:r>
              <a:rPr lang="hu-HU" b="1" dirty="0"/>
              <a:t> des </a:t>
            </a:r>
            <a:r>
              <a:rPr lang="hu-HU" b="1" dirty="0" err="1"/>
              <a:t>Gehirns</a:t>
            </a:r>
            <a:endParaRPr lang="hu-HU" b="1" dirty="0"/>
          </a:p>
          <a:p>
            <a:r>
              <a:rPr lang="hu-HU" b="1" dirty="0"/>
              <a:t>mit </a:t>
            </a:r>
            <a:r>
              <a:rPr lang="hu-HU" b="1" dirty="0" err="1"/>
              <a:t>Cerebrum</a:t>
            </a:r>
            <a:r>
              <a:rPr lang="hu-HU" b="1" dirty="0"/>
              <a:t>, </a:t>
            </a:r>
            <a:r>
              <a:rPr lang="hu-HU" b="1" dirty="0" err="1"/>
              <a:t>Diencephalon</a:t>
            </a:r>
            <a:r>
              <a:rPr lang="hu-HU" b="1" dirty="0"/>
              <a:t>, </a:t>
            </a:r>
            <a:r>
              <a:rPr lang="hu-HU" b="1" dirty="0" err="1"/>
              <a:t>Hirnstamm</a:t>
            </a:r>
            <a:r>
              <a:rPr lang="hu-HU" b="1" dirty="0"/>
              <a:t> und </a:t>
            </a:r>
            <a:r>
              <a:rPr lang="hu-HU" b="1" dirty="0" err="1"/>
              <a:t>Kleinhirn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011173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44" y="129540"/>
            <a:ext cx="2909316" cy="656158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486" y="450441"/>
            <a:ext cx="5198650" cy="233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67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20" y="118758"/>
            <a:ext cx="6894463" cy="570811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77672" y="6018663"/>
            <a:ext cx="7656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Hirnbasis</a:t>
            </a:r>
            <a:r>
              <a:rPr lang="hu-HU" b="1" dirty="0"/>
              <a:t> mit </a:t>
            </a:r>
            <a:r>
              <a:rPr lang="hu-HU" b="1" dirty="0" err="1"/>
              <a:t>Hirnnerven</a:t>
            </a:r>
            <a:r>
              <a:rPr lang="hu-HU" b="1" dirty="0"/>
              <a:t> und </a:t>
            </a:r>
            <a:r>
              <a:rPr lang="hu-HU" b="1" dirty="0" err="1"/>
              <a:t>Hirnstamm</a:t>
            </a:r>
            <a:r>
              <a:rPr lang="hu-HU" b="1" dirty="0"/>
              <a:t>, </a:t>
            </a:r>
            <a:r>
              <a:rPr lang="hu-HU" b="1" dirty="0" err="1"/>
              <a:t>aber</a:t>
            </a:r>
            <a:r>
              <a:rPr lang="hu-HU" b="1" dirty="0"/>
              <a:t> </a:t>
            </a:r>
            <a:r>
              <a:rPr lang="hu-HU" b="1" dirty="0" err="1"/>
              <a:t>ohne</a:t>
            </a:r>
            <a:r>
              <a:rPr lang="hu-HU" b="1" dirty="0"/>
              <a:t> </a:t>
            </a:r>
            <a:r>
              <a:rPr lang="hu-HU" b="1" dirty="0" err="1"/>
              <a:t>Arterien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9878220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93" y="114890"/>
            <a:ext cx="6081215" cy="652093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537278" y="723331"/>
            <a:ext cx="20471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Hirnbasis ohne Hirnstamm</a:t>
            </a:r>
          </a:p>
          <a:p>
            <a:r>
              <a:rPr lang="de-DE" dirty="0" smtClean="0"/>
              <a:t>Mesencephalon wurde durchgeschnitten</a:t>
            </a:r>
          </a:p>
          <a:p>
            <a:r>
              <a:rPr lang="de-DE" dirty="0" smtClean="0"/>
              <a:t>(so sieht man gut </a:t>
            </a:r>
            <a:r>
              <a:rPr lang="de-DE" dirty="0" err="1" smtClean="0"/>
              <a:t>zB</a:t>
            </a:r>
            <a:r>
              <a:rPr lang="de-DE" dirty="0" smtClean="0"/>
              <a:t>. </a:t>
            </a:r>
            <a:r>
              <a:rPr lang="de-DE" dirty="0" err="1" smtClean="0"/>
              <a:t>Gyrus</a:t>
            </a:r>
            <a:r>
              <a:rPr lang="de-DE" dirty="0" smtClean="0"/>
              <a:t> </a:t>
            </a:r>
            <a:r>
              <a:rPr lang="de-DE" dirty="0" err="1" smtClean="0"/>
              <a:t>parahippocampalis</a:t>
            </a:r>
            <a:r>
              <a:rPr lang="de-DE" dirty="0" smtClean="0"/>
              <a:t> und </a:t>
            </a:r>
            <a:r>
              <a:rPr lang="de-DE" dirty="0" err="1" smtClean="0"/>
              <a:t>Sulcus</a:t>
            </a:r>
            <a:r>
              <a:rPr lang="de-DE" dirty="0" smtClean="0"/>
              <a:t> </a:t>
            </a:r>
            <a:r>
              <a:rPr lang="de-DE" dirty="0" err="1" smtClean="0"/>
              <a:t>collateralis</a:t>
            </a:r>
            <a:r>
              <a:rPr lang="de-DE" dirty="0" smtClean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31837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05546"/>
            <a:ext cx="9144001" cy="479410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444752" y="5733288"/>
            <a:ext cx="392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Graue</a:t>
            </a:r>
            <a:r>
              <a:rPr lang="hu-HU" dirty="0" smtClean="0"/>
              <a:t> </a:t>
            </a:r>
            <a:r>
              <a:rPr lang="hu-HU" dirty="0" err="1"/>
              <a:t>Substanz</a:t>
            </a:r>
            <a:r>
              <a:rPr lang="hu-HU" dirty="0"/>
              <a:t> </a:t>
            </a:r>
            <a:r>
              <a:rPr lang="hu-HU" dirty="0" err="1"/>
              <a:t>ist</a:t>
            </a:r>
            <a:r>
              <a:rPr lang="hu-HU" dirty="0"/>
              <a:t> </a:t>
            </a:r>
            <a:r>
              <a:rPr lang="hu-HU" dirty="0" err="1"/>
              <a:t>hellrosa</a:t>
            </a:r>
            <a:r>
              <a:rPr lang="hu-HU" dirty="0"/>
              <a:t> </a:t>
            </a:r>
            <a:r>
              <a:rPr lang="hu-HU" dirty="0" err="1" smtClean="0"/>
              <a:t>oder</a:t>
            </a:r>
            <a:r>
              <a:rPr lang="hu-HU" dirty="0" smtClean="0"/>
              <a:t> </a:t>
            </a:r>
            <a:r>
              <a:rPr lang="hu-HU" dirty="0" err="1"/>
              <a:t>orange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636104" y="172278"/>
            <a:ext cx="788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Repräsentative Frontalschnitt aus </a:t>
            </a:r>
            <a:r>
              <a:rPr lang="de-DE" b="1" dirty="0" err="1" smtClean="0"/>
              <a:t>Telencephalon</a:t>
            </a:r>
            <a:r>
              <a:rPr lang="de-DE" b="1" dirty="0" smtClean="0"/>
              <a:t> und </a:t>
            </a:r>
            <a:r>
              <a:rPr lang="de-DE" b="1" dirty="0" err="1" smtClean="0"/>
              <a:t>Diencephalon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6628753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6128"/>
            <a:ext cx="9144001" cy="4654565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B39737C-C33B-4E9D-BF34-63AF6D56025E}"/>
              </a:ext>
            </a:extLst>
          </p:cNvPr>
          <p:cNvSpPr txBox="1"/>
          <p:nvPr/>
        </p:nvSpPr>
        <p:spPr>
          <a:xfrm>
            <a:off x="2797791" y="272955"/>
            <a:ext cx="342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Schnitt</a:t>
            </a:r>
            <a:r>
              <a:rPr lang="hu-HU" b="1" dirty="0"/>
              <a:t> </a:t>
            </a:r>
            <a:r>
              <a:rPr lang="hu-HU" b="1" dirty="0" err="1"/>
              <a:t>durch</a:t>
            </a:r>
            <a:r>
              <a:rPr lang="hu-HU" b="1" dirty="0"/>
              <a:t> </a:t>
            </a:r>
            <a:r>
              <a:rPr lang="hu-HU" b="1" dirty="0" err="1"/>
              <a:t>das</a:t>
            </a:r>
            <a:r>
              <a:rPr lang="hu-HU" b="1" dirty="0"/>
              <a:t> </a:t>
            </a:r>
            <a:r>
              <a:rPr lang="hu-HU" b="1" dirty="0" err="1"/>
              <a:t>Mesencephalon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444752" y="5733288"/>
            <a:ext cx="392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Graue</a:t>
            </a:r>
            <a:r>
              <a:rPr lang="hu-HU" dirty="0" smtClean="0"/>
              <a:t> </a:t>
            </a:r>
            <a:r>
              <a:rPr lang="hu-HU" dirty="0" err="1"/>
              <a:t>Substanz</a:t>
            </a:r>
            <a:r>
              <a:rPr lang="hu-HU" dirty="0"/>
              <a:t> </a:t>
            </a:r>
            <a:r>
              <a:rPr lang="hu-HU" dirty="0" err="1"/>
              <a:t>ist</a:t>
            </a:r>
            <a:r>
              <a:rPr lang="hu-HU" dirty="0"/>
              <a:t> </a:t>
            </a:r>
            <a:r>
              <a:rPr lang="hu-HU" dirty="0" err="1"/>
              <a:t>rosa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131294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132265"/>
            <a:ext cx="9140105" cy="3810795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CF881431-5B81-4A61-A136-B7E94F145C42}"/>
              </a:ext>
            </a:extLst>
          </p:cNvPr>
          <p:cNvSpPr txBox="1"/>
          <p:nvPr/>
        </p:nvSpPr>
        <p:spPr>
          <a:xfrm>
            <a:off x="3672435" y="367819"/>
            <a:ext cx="295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Schnitt</a:t>
            </a:r>
            <a:r>
              <a:rPr lang="hu-HU" b="1" dirty="0"/>
              <a:t> </a:t>
            </a:r>
            <a:r>
              <a:rPr lang="hu-HU" b="1" dirty="0" err="1"/>
              <a:t>durch</a:t>
            </a:r>
            <a:r>
              <a:rPr lang="hu-HU" b="1" dirty="0"/>
              <a:t> </a:t>
            </a:r>
            <a:r>
              <a:rPr lang="hu-HU" b="1" dirty="0" err="1"/>
              <a:t>das</a:t>
            </a:r>
            <a:r>
              <a:rPr lang="hu-HU" b="1" dirty="0"/>
              <a:t> </a:t>
            </a:r>
            <a:r>
              <a:rPr lang="hu-HU" b="1" dirty="0" err="1"/>
              <a:t>Kleinhirn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444752" y="5733288"/>
            <a:ext cx="392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Graue</a:t>
            </a:r>
            <a:r>
              <a:rPr lang="hu-HU" dirty="0" smtClean="0"/>
              <a:t> </a:t>
            </a:r>
            <a:r>
              <a:rPr lang="hu-HU" dirty="0" err="1"/>
              <a:t>Substanz</a:t>
            </a:r>
            <a:r>
              <a:rPr lang="hu-HU" dirty="0"/>
              <a:t> </a:t>
            </a:r>
            <a:r>
              <a:rPr lang="hu-HU" dirty="0" err="1"/>
              <a:t>ist</a:t>
            </a:r>
            <a:r>
              <a:rPr lang="hu-HU" dirty="0"/>
              <a:t> </a:t>
            </a:r>
            <a:r>
              <a:rPr lang="hu-HU" dirty="0" err="1"/>
              <a:t>blau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993662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92" y="130091"/>
            <a:ext cx="5664950" cy="653721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240379" y="577516"/>
            <a:ext cx="2326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Rückenmark</a:t>
            </a:r>
            <a:r>
              <a:rPr lang="hu-HU" b="1" dirty="0"/>
              <a:t> mit </a:t>
            </a:r>
            <a:r>
              <a:rPr lang="hu-HU" b="1" dirty="0" err="1"/>
              <a:t>Rückenmarkshäuten</a:t>
            </a:r>
            <a:r>
              <a:rPr lang="hu-HU" b="1" dirty="0"/>
              <a:t> </a:t>
            </a:r>
            <a:r>
              <a:rPr lang="hu-HU" dirty="0"/>
              <a:t>von </a:t>
            </a:r>
            <a:r>
              <a:rPr lang="hu-HU" dirty="0" err="1"/>
              <a:t>ventral</a:t>
            </a:r>
            <a:r>
              <a:rPr lang="hu-HU" dirty="0"/>
              <a:t> (a) und </a:t>
            </a:r>
            <a:r>
              <a:rPr lang="hu-HU" dirty="0" err="1"/>
              <a:t>dorsal</a:t>
            </a:r>
            <a:r>
              <a:rPr lang="hu-HU" dirty="0"/>
              <a:t> (b)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54255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7639" y="683944"/>
            <a:ext cx="4836616" cy="433862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78" y="-1"/>
            <a:ext cx="3055369" cy="6844027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8E0F02B7-F913-4A90-8B2A-3CE65FB8E647}"/>
              </a:ext>
            </a:extLst>
          </p:cNvPr>
          <p:cNvSpPr txBox="1"/>
          <p:nvPr/>
        </p:nvSpPr>
        <p:spPr>
          <a:xfrm>
            <a:off x="4694830" y="122829"/>
            <a:ext cx="342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Querschnitt</a:t>
            </a:r>
            <a:r>
              <a:rPr lang="hu-HU" dirty="0"/>
              <a:t> </a:t>
            </a:r>
            <a:r>
              <a:rPr lang="hu-HU" dirty="0" err="1"/>
              <a:t>des</a:t>
            </a:r>
            <a:r>
              <a:rPr lang="hu-HU" dirty="0"/>
              <a:t> </a:t>
            </a:r>
            <a:r>
              <a:rPr lang="hu-HU" dirty="0" err="1"/>
              <a:t>Rückenmarks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321808" y="5577840"/>
            <a:ext cx="2352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graue</a:t>
            </a:r>
            <a:r>
              <a:rPr lang="hu-HU" dirty="0"/>
              <a:t> </a:t>
            </a:r>
            <a:r>
              <a:rPr lang="hu-HU" dirty="0" err="1"/>
              <a:t>Substanz</a:t>
            </a:r>
            <a:r>
              <a:rPr lang="hu-HU" dirty="0"/>
              <a:t> </a:t>
            </a:r>
            <a:r>
              <a:rPr lang="hu-HU" dirty="0" err="1"/>
              <a:t>ist</a:t>
            </a:r>
            <a:r>
              <a:rPr lang="hu-HU" dirty="0"/>
              <a:t> lila</a:t>
            </a:r>
          </a:p>
        </p:txBody>
      </p:sp>
    </p:spTree>
    <p:extLst>
      <p:ext uri="{BB962C8B-B14F-4D97-AF65-F5344CB8AC3E}">
        <p14:creationId xmlns:p14="http://schemas.microsoft.com/office/powerpoint/2010/main" val="3098543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FB5B0E-EC27-4C45-9A0F-CF133080FE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Hirnhäuten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B7D253F-6D2E-4A3F-9522-A4546E8495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14905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1DC62E-2BA1-499A-BC92-39DCA3231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Hirnhäuten</a:t>
            </a:r>
            <a:r>
              <a:rPr lang="hu-HU" dirty="0"/>
              <a:t>, </a:t>
            </a:r>
            <a:r>
              <a:rPr lang="hu-HU" dirty="0" err="1"/>
              <a:t>Meninges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6A6FF23-C5A9-4D55-81D3-16DB2CB81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Bindegewebige</a:t>
            </a:r>
            <a:r>
              <a:rPr lang="de-DE" dirty="0" smtClean="0"/>
              <a:t> Strukturen, die zwischen Knochen (Schädelknochen, Wirbelkanal) und die Oberfläche des Nervengewebes liegen</a:t>
            </a:r>
          </a:p>
          <a:p>
            <a:r>
              <a:rPr lang="de-DE" dirty="0" smtClean="0"/>
              <a:t>Harte Hirnhaut (</a:t>
            </a:r>
            <a:r>
              <a:rPr lang="de-DE" dirty="0" err="1" smtClean="0"/>
              <a:t>Pachymeninx</a:t>
            </a:r>
            <a:r>
              <a:rPr lang="de-DE" dirty="0" smtClean="0"/>
              <a:t>): Dura mater (straffes Bindegewebe)</a:t>
            </a:r>
          </a:p>
          <a:p>
            <a:r>
              <a:rPr lang="de-DE" dirty="0" smtClean="0"/>
              <a:t>Weiche Hirnhäuten (</a:t>
            </a:r>
            <a:r>
              <a:rPr lang="de-DE" dirty="0" err="1" smtClean="0"/>
              <a:t>Leptomenninges</a:t>
            </a:r>
            <a:r>
              <a:rPr lang="de-DE" dirty="0" smtClean="0"/>
              <a:t>): </a:t>
            </a:r>
            <a:r>
              <a:rPr lang="de-DE" dirty="0" err="1" smtClean="0"/>
              <a:t>Arachnoidea</a:t>
            </a:r>
            <a:r>
              <a:rPr lang="de-DE" dirty="0" smtClean="0"/>
              <a:t> mater (Spinngewebshaut), Pia mater</a:t>
            </a:r>
          </a:p>
          <a:p>
            <a:r>
              <a:rPr lang="de-DE" dirty="0" smtClean="0"/>
              <a:t>(zufügen: </a:t>
            </a:r>
            <a:r>
              <a:rPr lang="de-DE" dirty="0" err="1" smtClean="0"/>
              <a:t>encephali</a:t>
            </a:r>
            <a:r>
              <a:rPr lang="de-DE" dirty="0" smtClean="0"/>
              <a:t> oder </a:t>
            </a:r>
            <a:r>
              <a:rPr lang="de-DE" dirty="0" err="1" smtClean="0"/>
              <a:t>medullae</a:t>
            </a:r>
            <a:r>
              <a:rPr lang="de-DE" dirty="0" smtClean="0"/>
              <a:t> </a:t>
            </a:r>
            <a:r>
              <a:rPr lang="de-DE" dirty="0" err="1" smtClean="0"/>
              <a:t>spinalis</a:t>
            </a:r>
            <a:r>
              <a:rPr lang="de-DE" dirty="0" smtClean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9387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95" y="132521"/>
            <a:ext cx="6490253" cy="649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ge descrip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828" y="141515"/>
            <a:ext cx="8667750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6828" y="4251182"/>
            <a:ext cx="86432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Roboto" charset="0"/>
              </a:rPr>
              <a:t>Ein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Rezeptor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nimmt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einen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Reiz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aus</a:t>
            </a:r>
            <a:r>
              <a:rPr lang="en-US" dirty="0">
                <a:latin typeface="Roboto" charset="0"/>
              </a:rPr>
              <a:t> der Umwelt auf, </a:t>
            </a:r>
            <a:r>
              <a:rPr lang="en-US" dirty="0" err="1">
                <a:latin typeface="Roboto" charset="0"/>
              </a:rPr>
              <a:t>woraufhin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ein</a:t>
            </a:r>
            <a:r>
              <a:rPr lang="en-US" dirty="0">
                <a:latin typeface="Roboto" charset="0"/>
              </a:rPr>
              <a:t> Signal an das </a:t>
            </a:r>
            <a:r>
              <a:rPr lang="en-US" dirty="0" err="1">
                <a:latin typeface="Roboto" charset="0"/>
              </a:rPr>
              <a:t>Gehirn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weitergeleitet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wird</a:t>
            </a:r>
            <a:r>
              <a:rPr lang="en-US" dirty="0">
                <a:latin typeface="Roboto" charset="0"/>
              </a:rPr>
              <a:t>. Die Information </a:t>
            </a:r>
            <a:r>
              <a:rPr lang="en-US" dirty="0" err="1">
                <a:latin typeface="Roboto" charset="0"/>
              </a:rPr>
              <a:t>wird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dort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integriert</a:t>
            </a:r>
            <a:r>
              <a:rPr lang="en-US" dirty="0">
                <a:latin typeface="Roboto" charset="0"/>
              </a:rPr>
              <a:t> und </a:t>
            </a:r>
            <a:r>
              <a:rPr lang="en-US" dirty="0" err="1">
                <a:latin typeface="Roboto" charset="0"/>
              </a:rPr>
              <a:t>ein</a:t>
            </a:r>
            <a:r>
              <a:rPr lang="en-US" dirty="0">
                <a:latin typeface="Roboto" charset="0"/>
              </a:rPr>
              <a:t> Signal an den </a:t>
            </a:r>
            <a:r>
              <a:rPr lang="en-US" dirty="0" err="1">
                <a:latin typeface="Roboto" charset="0"/>
              </a:rPr>
              <a:t>Effektor</a:t>
            </a:r>
            <a:r>
              <a:rPr lang="en-US" dirty="0">
                <a:latin typeface="Roboto" charset="0"/>
              </a:rPr>
              <a:t> (</a:t>
            </a:r>
            <a:r>
              <a:rPr lang="en-US" dirty="0" err="1">
                <a:latin typeface="Roboto" charset="0"/>
              </a:rPr>
              <a:t>Muskel</a:t>
            </a:r>
            <a:r>
              <a:rPr lang="en-US" dirty="0">
                <a:latin typeface="Roboto" charset="0"/>
              </a:rPr>
              <a:t>) </a:t>
            </a:r>
            <a:r>
              <a:rPr lang="en-US" dirty="0" err="1">
                <a:latin typeface="Roboto" charset="0"/>
              </a:rPr>
              <a:t>geleitet</a:t>
            </a:r>
            <a:r>
              <a:rPr lang="en-US" dirty="0">
                <a:latin typeface="Roboto" charset="0"/>
              </a:rPr>
              <a:t>, </a:t>
            </a:r>
            <a:r>
              <a:rPr lang="en-US" dirty="0" err="1">
                <a:latin typeface="Roboto" charset="0"/>
              </a:rPr>
              <a:t>welcher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eine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Bewegung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zur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Folge</a:t>
            </a:r>
            <a:r>
              <a:rPr lang="en-US" dirty="0">
                <a:latin typeface="Roboto" charset="0"/>
              </a:rPr>
              <a:t> hat. </a:t>
            </a:r>
            <a:r>
              <a:rPr lang="en-US" dirty="0" err="1">
                <a:latin typeface="Roboto" charset="0"/>
              </a:rPr>
              <a:t>Im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viszeralen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Nervensystem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tritt</a:t>
            </a:r>
            <a:r>
              <a:rPr lang="en-US" dirty="0">
                <a:latin typeface="Roboto" charset="0"/>
              </a:rPr>
              <a:t> der </a:t>
            </a:r>
            <a:r>
              <a:rPr lang="en-US" dirty="0" err="1">
                <a:latin typeface="Roboto" charset="0"/>
              </a:rPr>
              <a:t>Effekt</a:t>
            </a:r>
            <a:r>
              <a:rPr lang="en-US" dirty="0">
                <a:latin typeface="Roboto" charset="0"/>
              </a:rPr>
              <a:t> an </a:t>
            </a:r>
            <a:r>
              <a:rPr lang="en-US" dirty="0" err="1">
                <a:latin typeface="Roboto" charset="0"/>
              </a:rPr>
              <a:t>einem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inneren</a:t>
            </a:r>
            <a:r>
              <a:rPr lang="en-US" dirty="0">
                <a:latin typeface="Roboto" charset="0"/>
              </a:rPr>
              <a:t> Organ auf.</a:t>
            </a:r>
          </a:p>
          <a:p>
            <a:r>
              <a:rPr lang="en-US" dirty="0"/>
              <a:t>(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Schünke</a:t>
            </a:r>
            <a:r>
              <a:rPr lang="en-US" dirty="0"/>
              <a:t>, Schulte, Schumacher, Prometheus, Kopf, Hals und </a:t>
            </a:r>
            <a:r>
              <a:rPr lang="en-US" dirty="0" err="1"/>
              <a:t>Neuroanatomie</a:t>
            </a:r>
            <a:r>
              <a:rPr lang="en-US" dirty="0"/>
              <a:t>, </a:t>
            </a:r>
            <a:r>
              <a:rPr lang="en-US" dirty="0" err="1"/>
              <a:t>Thieme</a:t>
            </a:r>
            <a:r>
              <a:rPr lang="en-US" dirty="0"/>
              <a:t>, 2014; </a:t>
            </a:r>
            <a:r>
              <a:rPr lang="en-US" dirty="0" err="1"/>
              <a:t>Grafiker</a:t>
            </a:r>
            <a:r>
              <a:rPr lang="en-US" dirty="0"/>
              <a:t>: Markus </a:t>
            </a:r>
            <a:r>
              <a:rPr lang="en-US" dirty="0" err="1"/>
              <a:t>Voll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9245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Gehirn</a:t>
            </a:r>
            <a:r>
              <a:rPr lang="hu-HU" dirty="0"/>
              <a:t> –</a:t>
            </a:r>
            <a:r>
              <a:rPr lang="hu-HU" dirty="0" err="1"/>
              <a:t>Hirnhäuten</a:t>
            </a:r>
            <a:r>
              <a:rPr lang="hu-HU" dirty="0"/>
              <a:t> 1.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Dura: mit Schädelknochen verwachsen (funktioniert als </a:t>
            </a:r>
            <a:r>
              <a:rPr lang="de-DE" dirty="0" err="1" smtClean="0"/>
              <a:t>Endost</a:t>
            </a:r>
            <a:r>
              <a:rPr lang="de-DE" dirty="0" smtClean="0"/>
              <a:t>; </a:t>
            </a:r>
            <a:r>
              <a:rPr lang="de-DE" dirty="0" err="1" smtClean="0"/>
              <a:t>Sharpey</a:t>
            </a:r>
            <a:r>
              <a:rPr lang="de-DE" dirty="0" smtClean="0"/>
              <a:t>-Fasern); </a:t>
            </a:r>
            <a:r>
              <a:rPr lang="de-DE" b="1" dirty="0" smtClean="0"/>
              <a:t>kein</a:t>
            </a:r>
            <a:r>
              <a:rPr lang="de-DE" dirty="0" smtClean="0"/>
              <a:t> Spaltraum zwischen Knochen und Dura unter normalen Bedingungen</a:t>
            </a:r>
          </a:p>
          <a:p>
            <a:r>
              <a:rPr lang="de-DE" dirty="0" smtClean="0"/>
              <a:t>(Unter pathologischen Bedingungen, wie arteriellen Blutungen aus Aa. </a:t>
            </a:r>
            <a:r>
              <a:rPr lang="de-DE" dirty="0" err="1" smtClean="0"/>
              <a:t>meningeae</a:t>
            </a:r>
            <a:r>
              <a:rPr lang="de-DE" dirty="0" smtClean="0"/>
              <a:t>: entsteht ein Hämatom </a:t>
            </a:r>
            <a:r>
              <a:rPr lang="de-DE" b="1" dirty="0" err="1" smtClean="0"/>
              <a:t>epidural</a:t>
            </a:r>
            <a:r>
              <a:rPr lang="de-DE" dirty="0" smtClean="0"/>
              <a:t>).</a:t>
            </a:r>
          </a:p>
          <a:p>
            <a:r>
              <a:rPr lang="de-DE" dirty="0" err="1" smtClean="0"/>
              <a:t>Arachnoidea</a:t>
            </a:r>
            <a:r>
              <a:rPr lang="de-DE" dirty="0" smtClean="0"/>
              <a:t> besteht aus einem peripheren Blatt und Trabekeln, die </a:t>
            </a:r>
            <a:r>
              <a:rPr lang="de-DE" dirty="0" err="1" smtClean="0"/>
              <a:t>Arachnoidea</a:t>
            </a:r>
            <a:r>
              <a:rPr lang="de-DE" dirty="0" smtClean="0"/>
              <a:t> mit Pia verbinden. </a:t>
            </a:r>
            <a:r>
              <a:rPr lang="de-DE" dirty="0" err="1" smtClean="0"/>
              <a:t>Arachnoidea</a:t>
            </a:r>
            <a:r>
              <a:rPr lang="de-DE" dirty="0" smtClean="0"/>
              <a:t> und Dura sind schwach miteinander verwachsen.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41030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Gehirn</a:t>
            </a:r>
            <a:r>
              <a:rPr lang="hu-HU" dirty="0"/>
              <a:t> –</a:t>
            </a:r>
            <a:r>
              <a:rPr lang="hu-HU" dirty="0" err="1"/>
              <a:t>Hirnhäuten</a:t>
            </a:r>
            <a:r>
              <a:rPr lang="hu-HU" dirty="0"/>
              <a:t> 2.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Bei Blutungen (venösen Blutungen aus einer Brückenvene) können Hämatomen unter der Dura, zwischen Dura und </a:t>
            </a:r>
            <a:r>
              <a:rPr lang="de-DE" dirty="0" err="1" smtClean="0"/>
              <a:t>Arachnoidea</a:t>
            </a:r>
            <a:r>
              <a:rPr lang="de-DE" dirty="0" smtClean="0"/>
              <a:t> entstehen: erscheint ein </a:t>
            </a:r>
            <a:r>
              <a:rPr lang="de-DE" b="1" dirty="0" smtClean="0"/>
              <a:t>pathologischer </a:t>
            </a:r>
            <a:r>
              <a:rPr lang="de-DE" b="1" dirty="0" err="1" smtClean="0"/>
              <a:t>Subduralraum</a:t>
            </a:r>
            <a:r>
              <a:rPr lang="de-DE" dirty="0" smtClean="0"/>
              <a:t>.</a:t>
            </a:r>
          </a:p>
          <a:p>
            <a:r>
              <a:rPr lang="de-DE" dirty="0" smtClean="0"/>
              <a:t>Pia liegt an der Oberfläche des Nervengewebes.</a:t>
            </a:r>
          </a:p>
          <a:p>
            <a:r>
              <a:rPr lang="de-DE" dirty="0" smtClean="0"/>
              <a:t>Zwischen Pia und </a:t>
            </a:r>
            <a:r>
              <a:rPr lang="de-DE" dirty="0" err="1" smtClean="0"/>
              <a:t>Arachnoidea</a:t>
            </a:r>
            <a:r>
              <a:rPr lang="de-DE" dirty="0" smtClean="0"/>
              <a:t>: </a:t>
            </a:r>
            <a:r>
              <a:rPr lang="de-DE" b="1" dirty="0" err="1" smtClean="0"/>
              <a:t>Subarachnoidealraum</a:t>
            </a:r>
            <a:r>
              <a:rPr lang="de-DE" dirty="0" smtClean="0"/>
              <a:t> mit </a:t>
            </a:r>
            <a:r>
              <a:rPr lang="de-DE" b="1" dirty="0" smtClean="0"/>
              <a:t>Liquor </a:t>
            </a:r>
            <a:r>
              <a:rPr lang="de-DE" b="1" dirty="0" err="1" smtClean="0"/>
              <a:t>cerebrospinalis</a:t>
            </a:r>
            <a:r>
              <a:rPr lang="de-DE" dirty="0" smtClean="0"/>
              <a:t>, Zerebrospinale Flüssigkeit (engl.: CSF).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14096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63" y="238141"/>
            <a:ext cx="8623190" cy="63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327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Gehirn</a:t>
            </a:r>
            <a:r>
              <a:rPr lang="hu-HU" dirty="0"/>
              <a:t> –</a:t>
            </a:r>
            <a:r>
              <a:rPr lang="hu-HU" dirty="0" err="1"/>
              <a:t>Hirnhäuten</a:t>
            </a:r>
            <a:r>
              <a:rPr lang="hu-HU" dirty="0"/>
              <a:t> 3.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Im Schädel Dura bildet Duplikaturen:</a:t>
            </a:r>
          </a:p>
          <a:p>
            <a:r>
              <a:rPr lang="de-DE" b="1" dirty="0" err="1" smtClean="0"/>
              <a:t>Falx</a:t>
            </a:r>
            <a:r>
              <a:rPr lang="de-DE" b="1" dirty="0" smtClean="0"/>
              <a:t> cerebri </a:t>
            </a:r>
            <a:r>
              <a:rPr lang="de-DE" dirty="0" smtClean="0"/>
              <a:t>(in der </a:t>
            </a:r>
            <a:r>
              <a:rPr lang="de-DE" dirty="0" err="1" smtClean="0"/>
              <a:t>Fissura</a:t>
            </a:r>
            <a:r>
              <a:rPr lang="de-DE" dirty="0" smtClean="0"/>
              <a:t> </a:t>
            </a:r>
            <a:r>
              <a:rPr lang="de-DE" dirty="0" err="1" smtClean="0"/>
              <a:t>long</a:t>
            </a:r>
            <a:r>
              <a:rPr lang="de-DE" dirty="0" smtClean="0"/>
              <a:t>. cerebri)</a:t>
            </a:r>
          </a:p>
          <a:p>
            <a:r>
              <a:rPr lang="de-DE" b="1" dirty="0" err="1" smtClean="0"/>
              <a:t>Falx</a:t>
            </a:r>
            <a:r>
              <a:rPr lang="de-DE" b="1" dirty="0" smtClean="0"/>
              <a:t> </a:t>
            </a:r>
            <a:r>
              <a:rPr lang="de-DE" b="1" dirty="0" err="1" smtClean="0"/>
              <a:t>cerebelli</a:t>
            </a:r>
            <a:endParaRPr lang="de-DE" b="1" dirty="0" smtClean="0"/>
          </a:p>
          <a:p>
            <a:r>
              <a:rPr lang="de-DE" b="1" dirty="0" err="1" smtClean="0"/>
              <a:t>Tentorium</a:t>
            </a:r>
            <a:r>
              <a:rPr lang="de-DE" b="1" dirty="0" smtClean="0"/>
              <a:t> </a:t>
            </a:r>
            <a:r>
              <a:rPr lang="de-DE" b="1" dirty="0" err="1" smtClean="0"/>
              <a:t>cerebelli</a:t>
            </a:r>
            <a:r>
              <a:rPr lang="de-DE" b="1" dirty="0" smtClean="0"/>
              <a:t> </a:t>
            </a:r>
            <a:r>
              <a:rPr lang="de-DE" dirty="0" smtClean="0"/>
              <a:t>(Kleinhirnzelt) mit </a:t>
            </a:r>
            <a:r>
              <a:rPr lang="de-DE" dirty="0" err="1" smtClean="0"/>
              <a:t>Tentoriumslitz</a:t>
            </a:r>
            <a:r>
              <a:rPr lang="de-DE" dirty="0" smtClean="0"/>
              <a:t> (</a:t>
            </a:r>
            <a:r>
              <a:rPr lang="de-DE" dirty="0" err="1" smtClean="0"/>
              <a:t>Incisura</a:t>
            </a:r>
            <a:r>
              <a:rPr lang="de-DE" dirty="0" smtClean="0"/>
              <a:t> </a:t>
            </a:r>
            <a:r>
              <a:rPr lang="de-DE" dirty="0" err="1" smtClean="0"/>
              <a:t>tentorii</a:t>
            </a:r>
            <a:r>
              <a:rPr lang="de-DE" dirty="0" smtClean="0"/>
              <a:t>), hier tritt Mesencephalon durch (Pathologie: obere Einklemmungen beim </a:t>
            </a:r>
            <a:r>
              <a:rPr lang="de-DE" dirty="0" err="1" smtClean="0"/>
              <a:t>zB</a:t>
            </a:r>
            <a:r>
              <a:rPr lang="de-DE" dirty="0" smtClean="0"/>
              <a:t> Tumoren)</a:t>
            </a:r>
          </a:p>
          <a:p>
            <a:r>
              <a:rPr lang="de-DE" b="1" dirty="0" smtClean="0"/>
              <a:t>Diaphragma </a:t>
            </a:r>
            <a:r>
              <a:rPr lang="de-DE" b="1" dirty="0" err="1" smtClean="0"/>
              <a:t>sellae</a:t>
            </a:r>
            <a:r>
              <a:rPr lang="de-DE" b="1" dirty="0" smtClean="0"/>
              <a:t> </a:t>
            </a:r>
            <a:r>
              <a:rPr lang="de-DE" dirty="0" smtClean="0"/>
              <a:t>(umgibt </a:t>
            </a:r>
            <a:r>
              <a:rPr lang="de-DE" dirty="0" err="1" smtClean="0"/>
              <a:t>Hypophysenstiel</a:t>
            </a:r>
            <a:r>
              <a:rPr lang="de-DE" dirty="0" smtClean="0"/>
              <a:t>)</a:t>
            </a:r>
          </a:p>
          <a:p>
            <a:r>
              <a:rPr lang="de-DE" b="1" dirty="0" err="1" smtClean="0"/>
              <a:t>Cavum</a:t>
            </a:r>
            <a:r>
              <a:rPr lang="de-DE" b="1" dirty="0" smtClean="0"/>
              <a:t> </a:t>
            </a:r>
            <a:r>
              <a:rPr lang="de-DE" b="1" dirty="0" err="1" smtClean="0"/>
              <a:t>Meckeli</a:t>
            </a:r>
            <a:r>
              <a:rPr lang="de-DE" b="1" dirty="0" smtClean="0"/>
              <a:t> </a:t>
            </a:r>
            <a:r>
              <a:rPr lang="de-DE" dirty="0" smtClean="0"/>
              <a:t>(für </a:t>
            </a:r>
            <a:r>
              <a:rPr lang="de-DE" dirty="0" err="1" smtClean="0"/>
              <a:t>Trigeminalganglion</a:t>
            </a:r>
            <a:r>
              <a:rPr lang="de-DE" dirty="0" smtClean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19769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21" y="653397"/>
            <a:ext cx="8605043" cy="550886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448972" y="168812"/>
            <a:ext cx="6302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/>
              <a:t>Subarachnoidealraum</a:t>
            </a:r>
            <a:endParaRPr lang="de-DE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2124222" y="5092505"/>
            <a:ext cx="181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Nervengewebe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25692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612" y="0"/>
            <a:ext cx="4788776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1280159"/>
            <a:ext cx="2433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Subarachnoidealraum</a:t>
            </a:r>
            <a:r>
              <a:rPr lang="hu-HU" dirty="0"/>
              <a:t> in SEM-</a:t>
            </a:r>
            <a:r>
              <a:rPr lang="hu-HU" dirty="0" err="1"/>
              <a:t>Bilder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45902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Subarachnoideale</a:t>
            </a:r>
            <a:r>
              <a:rPr lang="hu-HU" dirty="0"/>
              <a:t> </a:t>
            </a:r>
            <a:r>
              <a:rPr lang="hu-HU" dirty="0" err="1" smtClean="0"/>
              <a:t>Zisternen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Stark erweiterte </a:t>
            </a:r>
            <a:r>
              <a:rPr lang="de-DE" dirty="0" err="1" smtClean="0"/>
              <a:t>Subarachnoidealräume</a:t>
            </a:r>
            <a:r>
              <a:rPr lang="de-DE" dirty="0" smtClean="0"/>
              <a:t>: die Pia und </a:t>
            </a:r>
            <a:r>
              <a:rPr lang="de-DE" dirty="0" err="1" smtClean="0"/>
              <a:t>Arachnoidea</a:t>
            </a:r>
            <a:r>
              <a:rPr lang="de-DE" dirty="0" smtClean="0"/>
              <a:t> liegen weit (mm-cm) voneinander.</a:t>
            </a:r>
          </a:p>
          <a:p>
            <a:r>
              <a:rPr lang="de-DE" dirty="0" smtClean="0"/>
              <a:t>Größte: </a:t>
            </a:r>
            <a:r>
              <a:rPr lang="de-DE" dirty="0" err="1" smtClean="0"/>
              <a:t>Cysterna</a:t>
            </a:r>
            <a:r>
              <a:rPr lang="de-DE" dirty="0" smtClean="0"/>
              <a:t> magna oder C. </a:t>
            </a:r>
            <a:r>
              <a:rPr lang="de-DE" dirty="0" err="1" smtClean="0"/>
              <a:t>cerebellomedullaris</a:t>
            </a:r>
            <a:r>
              <a:rPr lang="de-DE" dirty="0" smtClean="0"/>
              <a:t>: Z</a:t>
            </a:r>
            <a:r>
              <a:rPr lang="hu-HU" dirty="0" smtClean="0"/>
              <a:t>i</a:t>
            </a:r>
            <a:r>
              <a:rPr lang="de-DE" dirty="0" err="1" smtClean="0"/>
              <a:t>sternenpunktion</a:t>
            </a:r>
            <a:r>
              <a:rPr lang="de-DE" dirty="0" smtClean="0"/>
              <a:t>, </a:t>
            </a:r>
            <a:r>
              <a:rPr lang="de-DE" dirty="0" err="1" smtClean="0"/>
              <a:t>Okzipitalpunktion</a:t>
            </a:r>
            <a:r>
              <a:rPr lang="de-DE" dirty="0" smtClean="0"/>
              <a:t> (für Gewinn de</a:t>
            </a:r>
            <a:r>
              <a:rPr lang="hu-HU" dirty="0" smtClean="0"/>
              <a:t>r</a:t>
            </a:r>
            <a:r>
              <a:rPr lang="de-DE" dirty="0" smtClean="0"/>
              <a:t> CSF)</a:t>
            </a:r>
            <a:r>
              <a:rPr lang="hu-HU" dirty="0" smtClean="0"/>
              <a:t>.</a:t>
            </a:r>
            <a:endParaRPr lang="de-DE" dirty="0" smtClean="0"/>
          </a:p>
          <a:p>
            <a:r>
              <a:rPr lang="hu-HU" dirty="0" smtClean="0"/>
              <a:t>Es </a:t>
            </a:r>
            <a:r>
              <a:rPr lang="hu-HU" dirty="0" err="1" smtClean="0"/>
              <a:t>gibt</a:t>
            </a:r>
            <a:r>
              <a:rPr lang="hu-HU" dirty="0" smtClean="0"/>
              <a:t> </a:t>
            </a:r>
            <a:r>
              <a:rPr lang="de-DE" dirty="0" smtClean="0"/>
              <a:t>paarige und unpaare Zisternen</a:t>
            </a:r>
            <a:r>
              <a:rPr lang="hu-HU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35161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1" y="483573"/>
            <a:ext cx="9129679" cy="578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113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53" y="170687"/>
            <a:ext cx="8583434" cy="592036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98358" y="6256421"/>
            <a:ext cx="506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wichtigste</a:t>
            </a:r>
            <a:r>
              <a:rPr lang="hu-HU" dirty="0"/>
              <a:t>: </a:t>
            </a:r>
            <a:endParaRPr lang="de-DE" dirty="0"/>
          </a:p>
        </p:txBody>
      </p:sp>
      <p:sp>
        <p:nvSpPr>
          <p:cNvPr id="4" name="Ellipszis 3"/>
          <p:cNvSpPr/>
          <p:nvPr/>
        </p:nvSpPr>
        <p:spPr>
          <a:xfrm>
            <a:off x="2197768" y="6336632"/>
            <a:ext cx="224590" cy="2085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zis 4"/>
          <p:cNvSpPr/>
          <p:nvPr/>
        </p:nvSpPr>
        <p:spPr>
          <a:xfrm>
            <a:off x="898358" y="2109537"/>
            <a:ext cx="224590" cy="2085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38502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79" y="174812"/>
            <a:ext cx="5656732" cy="6652164"/>
          </a:xfrm>
          <a:prstGeom prst="rect">
            <a:avLst/>
          </a:prstGeom>
        </p:spPr>
      </p:pic>
      <p:sp>
        <p:nvSpPr>
          <p:cNvPr id="3" name="Ellipszis 2"/>
          <p:cNvSpPr/>
          <p:nvPr/>
        </p:nvSpPr>
        <p:spPr>
          <a:xfrm>
            <a:off x="1202503" y="1490935"/>
            <a:ext cx="128665" cy="1388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Ellipszis 3"/>
          <p:cNvSpPr/>
          <p:nvPr/>
        </p:nvSpPr>
        <p:spPr>
          <a:xfrm>
            <a:off x="1578837" y="1848608"/>
            <a:ext cx="128665" cy="1388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zis 4"/>
          <p:cNvSpPr/>
          <p:nvPr/>
        </p:nvSpPr>
        <p:spPr>
          <a:xfrm>
            <a:off x="1379785" y="2196951"/>
            <a:ext cx="128665" cy="1388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zis 5"/>
          <p:cNvSpPr/>
          <p:nvPr/>
        </p:nvSpPr>
        <p:spPr>
          <a:xfrm>
            <a:off x="1379784" y="4125278"/>
            <a:ext cx="128665" cy="1388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4427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ctr"/>
            <a:r>
              <a:rPr lang="hu-HU" sz="4000" b="1" dirty="0" err="1"/>
              <a:t>Nervengewebe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de-DE" sz="2800" dirty="0" smtClean="0"/>
              <a:t>Nervengewebe: entwickelt aus </a:t>
            </a:r>
            <a:r>
              <a:rPr lang="de-DE" sz="2800" b="1" dirty="0" smtClean="0"/>
              <a:t>Ektoderm</a:t>
            </a:r>
          </a:p>
          <a:p>
            <a:r>
              <a:rPr lang="de-DE" sz="2800" dirty="0" smtClean="0"/>
              <a:t>besteht aus </a:t>
            </a:r>
            <a:r>
              <a:rPr lang="de-DE" sz="2800" b="1" dirty="0" smtClean="0"/>
              <a:t>Nervenzellen (Neuronen)</a:t>
            </a:r>
            <a:r>
              <a:rPr lang="de-DE" sz="2800" dirty="0" smtClean="0"/>
              <a:t> und </a:t>
            </a:r>
            <a:r>
              <a:rPr lang="de-DE" sz="2800" b="1" dirty="0" smtClean="0"/>
              <a:t>Gliazellen</a:t>
            </a:r>
          </a:p>
          <a:p>
            <a:r>
              <a:rPr lang="de-DE" sz="2800" dirty="0" smtClean="0"/>
              <a:t>zwischen diesen Zellen: sehr kleine Menge von extrazellulärer Matrix (</a:t>
            </a:r>
            <a:r>
              <a:rPr lang="de-DE" sz="2800" b="1" dirty="0" smtClean="0"/>
              <a:t>keinerlei</a:t>
            </a:r>
            <a:r>
              <a:rPr lang="de-DE" sz="2800" dirty="0" smtClean="0"/>
              <a:t> Kollagen- oder andere Fasern, nur GAGs!)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5661952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Venöse</a:t>
            </a:r>
            <a:r>
              <a:rPr lang="hu-HU" dirty="0"/>
              <a:t> </a:t>
            </a:r>
            <a:r>
              <a:rPr lang="hu-HU" dirty="0" err="1"/>
              <a:t>Sinusen</a:t>
            </a:r>
            <a:r>
              <a:rPr lang="hu-HU" dirty="0"/>
              <a:t> in der Dura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Falx</a:t>
            </a:r>
            <a:r>
              <a:rPr lang="de-DE" dirty="0" smtClean="0"/>
              <a:t> cerebri: Sinus </a:t>
            </a:r>
            <a:r>
              <a:rPr lang="de-DE" dirty="0" err="1" smtClean="0"/>
              <a:t>sagittalis</a:t>
            </a:r>
            <a:r>
              <a:rPr lang="de-DE" dirty="0" smtClean="0"/>
              <a:t> </a:t>
            </a:r>
            <a:r>
              <a:rPr lang="de-DE" dirty="0" err="1" smtClean="0"/>
              <a:t>superior</a:t>
            </a:r>
            <a:r>
              <a:rPr lang="de-DE" dirty="0" smtClean="0"/>
              <a:t>, inferior</a:t>
            </a:r>
          </a:p>
          <a:p>
            <a:r>
              <a:rPr lang="de-DE" dirty="0" err="1" smtClean="0"/>
              <a:t>Tentorium-Falx</a:t>
            </a:r>
            <a:r>
              <a:rPr lang="de-DE" dirty="0" smtClean="0"/>
              <a:t> cerebri: Sinus </a:t>
            </a:r>
            <a:r>
              <a:rPr lang="de-DE" dirty="0" err="1" smtClean="0"/>
              <a:t>rectus</a:t>
            </a:r>
            <a:endParaRPr lang="de-DE" dirty="0" smtClean="0"/>
          </a:p>
          <a:p>
            <a:r>
              <a:rPr lang="de-DE" dirty="0" err="1" smtClean="0"/>
              <a:t>Tentorium</a:t>
            </a:r>
            <a:r>
              <a:rPr lang="de-DE" dirty="0" smtClean="0"/>
              <a:t>: Sinus </a:t>
            </a:r>
            <a:r>
              <a:rPr lang="de-DE" dirty="0" err="1" smtClean="0"/>
              <a:t>petrosus</a:t>
            </a:r>
            <a:r>
              <a:rPr lang="de-DE" dirty="0" smtClean="0"/>
              <a:t> </a:t>
            </a:r>
            <a:r>
              <a:rPr lang="de-DE" dirty="0" err="1" smtClean="0"/>
              <a:t>superior</a:t>
            </a:r>
            <a:endParaRPr lang="de-DE" dirty="0" smtClean="0"/>
          </a:p>
          <a:p>
            <a:r>
              <a:rPr lang="de-DE" dirty="0" err="1" smtClean="0"/>
              <a:t>Sella</a:t>
            </a:r>
            <a:r>
              <a:rPr lang="de-DE" dirty="0" smtClean="0"/>
              <a:t> </a:t>
            </a:r>
            <a:r>
              <a:rPr lang="de-DE" dirty="0" err="1" smtClean="0"/>
              <a:t>turcica</a:t>
            </a:r>
            <a:r>
              <a:rPr lang="de-DE" dirty="0" smtClean="0"/>
              <a:t>: Sinus </a:t>
            </a:r>
            <a:r>
              <a:rPr lang="de-DE" dirty="0" err="1" smtClean="0"/>
              <a:t>cavernosus</a:t>
            </a:r>
            <a:r>
              <a:rPr lang="de-DE" dirty="0" smtClean="0"/>
              <a:t>, </a:t>
            </a:r>
            <a:r>
              <a:rPr lang="de-DE" dirty="0" err="1" smtClean="0"/>
              <a:t>intercavernosus</a:t>
            </a:r>
            <a:endParaRPr lang="de-DE" dirty="0" smtClean="0"/>
          </a:p>
          <a:p>
            <a:r>
              <a:rPr lang="de-DE" dirty="0" err="1" smtClean="0"/>
              <a:t>Durawand</a:t>
            </a:r>
            <a:r>
              <a:rPr lang="de-DE" dirty="0" smtClean="0"/>
              <a:t>: Sinus </a:t>
            </a:r>
            <a:r>
              <a:rPr lang="de-DE" dirty="0" err="1" smtClean="0"/>
              <a:t>transversus</a:t>
            </a:r>
            <a:r>
              <a:rPr lang="de-DE" dirty="0" smtClean="0"/>
              <a:t>, </a:t>
            </a:r>
            <a:r>
              <a:rPr lang="de-DE" dirty="0" err="1" smtClean="0"/>
              <a:t>sigmoideus</a:t>
            </a:r>
            <a:endParaRPr lang="de-DE" dirty="0" smtClean="0"/>
          </a:p>
          <a:p>
            <a:r>
              <a:rPr lang="de-DE" dirty="0" err="1" smtClean="0"/>
              <a:t>Clivus</a:t>
            </a:r>
            <a:r>
              <a:rPr lang="de-DE" dirty="0" smtClean="0"/>
              <a:t>: Sinus </a:t>
            </a:r>
            <a:r>
              <a:rPr lang="de-DE" dirty="0" err="1" smtClean="0"/>
              <a:t>basilaris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74009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66" y="738279"/>
            <a:ext cx="7896501" cy="331688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82316" y="4892842"/>
            <a:ext cx="1636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err="1"/>
              <a:t>Gehirn</a:t>
            </a:r>
            <a:endParaRPr lang="de-DE" sz="32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5855368" y="4892841"/>
            <a:ext cx="2302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err="1"/>
              <a:t>Rückenmark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20021789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Rückenmark –Hirnhäuten 1</a:t>
            </a:r>
            <a:r>
              <a:rPr lang="hu-HU" dirty="0" smtClean="0"/>
              <a:t>.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Dura: bildet ein freier Schlauch, nicht mit Wirbelknochen verwachsen</a:t>
            </a:r>
          </a:p>
          <a:p>
            <a:r>
              <a:rPr lang="de-DE" dirty="0" smtClean="0"/>
              <a:t>Es gibt hier ein separates Periost (</a:t>
            </a:r>
            <a:r>
              <a:rPr lang="de-DE" dirty="0" err="1" smtClean="0"/>
              <a:t>Endost</a:t>
            </a:r>
            <a:r>
              <a:rPr lang="de-DE" dirty="0" smtClean="0"/>
              <a:t>, </a:t>
            </a:r>
            <a:r>
              <a:rPr lang="de-DE" dirty="0" err="1" smtClean="0"/>
              <a:t>Endorachis</a:t>
            </a:r>
            <a:r>
              <a:rPr lang="de-DE" dirty="0" smtClean="0"/>
              <a:t>); </a:t>
            </a:r>
            <a:endParaRPr lang="de-DE" b="1" dirty="0" smtClean="0"/>
          </a:p>
          <a:p>
            <a:r>
              <a:rPr lang="de-DE" dirty="0" smtClean="0"/>
              <a:t>Zwischen Dura (mater </a:t>
            </a:r>
            <a:r>
              <a:rPr lang="de-DE" dirty="0" err="1" smtClean="0"/>
              <a:t>spinalis</a:t>
            </a:r>
            <a:r>
              <a:rPr lang="de-DE" dirty="0" smtClean="0"/>
              <a:t>) und </a:t>
            </a:r>
            <a:r>
              <a:rPr lang="de-DE" dirty="0" err="1" smtClean="0"/>
              <a:t>Endorachis</a:t>
            </a:r>
            <a:r>
              <a:rPr lang="de-DE" dirty="0" smtClean="0"/>
              <a:t>: </a:t>
            </a:r>
            <a:r>
              <a:rPr lang="de-DE" b="1" dirty="0" err="1" smtClean="0"/>
              <a:t>Epiduralraum</a:t>
            </a:r>
            <a:r>
              <a:rPr lang="de-DE" dirty="0" smtClean="0"/>
              <a:t> (Anästhesie!); gefüllt mit Fettgewebe und Venengeflecht aus (normal).</a:t>
            </a:r>
          </a:p>
          <a:p>
            <a:r>
              <a:rPr lang="de-DE" dirty="0" err="1" smtClean="0"/>
              <a:t>Arachnoidea</a:t>
            </a:r>
            <a:r>
              <a:rPr lang="de-DE" dirty="0" smtClean="0"/>
              <a:t>: peripheres Blatt und kaum Trabekeln. </a:t>
            </a:r>
            <a:r>
              <a:rPr lang="de-DE" dirty="0" err="1" smtClean="0"/>
              <a:t>Arachnoidea</a:t>
            </a:r>
            <a:r>
              <a:rPr lang="de-DE" dirty="0" smtClean="0"/>
              <a:t> und Dura sind schwach miteinander verwachsen.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68594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Rückenmark</a:t>
            </a:r>
            <a:r>
              <a:rPr lang="hu-HU" dirty="0"/>
              <a:t> –</a:t>
            </a:r>
            <a:r>
              <a:rPr lang="hu-HU" dirty="0" err="1"/>
              <a:t>Hirnhäuten</a:t>
            </a:r>
            <a:r>
              <a:rPr lang="hu-HU" dirty="0"/>
              <a:t> 2.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Bei Blutungen (venöse, wie Brückenvene) können Hämatomen unter der Dura, zwischen Dura und </a:t>
            </a:r>
            <a:r>
              <a:rPr lang="de-DE" dirty="0" err="1" smtClean="0"/>
              <a:t>Arachnoidea</a:t>
            </a:r>
            <a:r>
              <a:rPr lang="de-DE" dirty="0" smtClean="0"/>
              <a:t> entstehen: erscheint ein pathologischer </a:t>
            </a:r>
            <a:r>
              <a:rPr lang="de-DE" b="1" dirty="0" err="1" smtClean="0"/>
              <a:t>Subduralraum</a:t>
            </a:r>
            <a:r>
              <a:rPr lang="de-DE" dirty="0" smtClean="0"/>
              <a:t>.</a:t>
            </a:r>
          </a:p>
          <a:p>
            <a:r>
              <a:rPr lang="de-DE" dirty="0" smtClean="0"/>
              <a:t>Pia liegt an der Oberfläche des Rückenmarkes.</a:t>
            </a:r>
          </a:p>
          <a:p>
            <a:r>
              <a:rPr lang="de-DE" dirty="0" smtClean="0"/>
              <a:t>Pia bildet laterale, dreieckige Bänder: </a:t>
            </a:r>
            <a:r>
              <a:rPr lang="de-DE" b="1" dirty="0" err="1" smtClean="0"/>
              <a:t>Ligg</a:t>
            </a:r>
            <a:r>
              <a:rPr lang="de-DE" b="1" dirty="0" smtClean="0"/>
              <a:t>. </a:t>
            </a:r>
            <a:r>
              <a:rPr lang="de-DE" b="1" dirty="0" err="1" smtClean="0"/>
              <a:t>denticulata</a:t>
            </a:r>
            <a:r>
              <a:rPr lang="de-DE" dirty="0" smtClean="0"/>
              <a:t>, die die Dura erreichen.</a:t>
            </a:r>
          </a:p>
          <a:p>
            <a:r>
              <a:rPr lang="de-DE" dirty="0" smtClean="0"/>
              <a:t>Zwischen Pia und </a:t>
            </a:r>
            <a:r>
              <a:rPr lang="de-DE" dirty="0" err="1" smtClean="0"/>
              <a:t>Arachnoidea</a:t>
            </a:r>
            <a:r>
              <a:rPr lang="de-DE" dirty="0" smtClean="0"/>
              <a:t>: </a:t>
            </a:r>
            <a:r>
              <a:rPr lang="de-DE" b="1" dirty="0" err="1" smtClean="0"/>
              <a:t>Subarachnoidealraum</a:t>
            </a:r>
            <a:r>
              <a:rPr lang="de-DE" dirty="0" smtClean="0"/>
              <a:t> mit Liquor </a:t>
            </a:r>
            <a:r>
              <a:rPr lang="de-DE" dirty="0" err="1" smtClean="0"/>
              <a:t>cerebrospinalis</a:t>
            </a:r>
            <a:r>
              <a:rPr lang="de-DE" dirty="0" smtClean="0"/>
              <a:t>, Zerebrospinale </a:t>
            </a:r>
            <a:r>
              <a:rPr lang="de-DE" dirty="0" err="1" smtClean="0"/>
              <a:t>Flüßigkeit</a:t>
            </a:r>
            <a:r>
              <a:rPr lang="de-DE" dirty="0" smtClean="0"/>
              <a:t>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243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13" y="281344"/>
            <a:ext cx="6145696" cy="612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80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Feinstruktur</a:t>
            </a:r>
            <a:r>
              <a:rPr lang="hu-HU" dirty="0"/>
              <a:t> der </a:t>
            </a:r>
            <a:r>
              <a:rPr lang="hu-HU" dirty="0" err="1"/>
              <a:t>Hirnhäuten</a:t>
            </a:r>
            <a:endParaRPr lang="de-DE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84262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336"/>
            <a:ext cx="9144000" cy="660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541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46" y="0"/>
            <a:ext cx="5786032" cy="686031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545179" y="770021"/>
            <a:ext cx="19410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Arachnoidea</a:t>
            </a:r>
            <a:r>
              <a:rPr lang="hu-HU" dirty="0"/>
              <a:t> mit </a:t>
            </a:r>
            <a:r>
              <a:rPr lang="hu-HU" dirty="0" err="1"/>
              <a:t>Granulationes</a:t>
            </a:r>
            <a:r>
              <a:rPr lang="hu-HU" dirty="0"/>
              <a:t> </a:t>
            </a:r>
            <a:r>
              <a:rPr lang="hu-HU" dirty="0" err="1"/>
              <a:t>arachnoideales</a:t>
            </a:r>
            <a:r>
              <a:rPr lang="hu-HU" dirty="0"/>
              <a:t> (</a:t>
            </a:r>
            <a:r>
              <a:rPr lang="hu-HU" dirty="0" err="1"/>
              <a:t>Pacchioni-Körnchen</a:t>
            </a:r>
            <a:r>
              <a:rPr lang="hu-HU" dirty="0"/>
              <a:t>: 18)</a:t>
            </a:r>
          </a:p>
          <a:p>
            <a:r>
              <a:rPr lang="hu-HU" dirty="0" err="1"/>
              <a:t>Durch</a:t>
            </a:r>
            <a:r>
              <a:rPr lang="hu-HU" dirty="0"/>
              <a:t> </a:t>
            </a:r>
            <a:r>
              <a:rPr lang="hu-HU" dirty="0" err="1"/>
              <a:t>diese</a:t>
            </a:r>
            <a:r>
              <a:rPr lang="hu-HU" dirty="0"/>
              <a:t> </a:t>
            </a:r>
            <a:r>
              <a:rPr lang="hu-HU" dirty="0" err="1"/>
              <a:t>Granulationes</a:t>
            </a:r>
            <a:r>
              <a:rPr lang="hu-HU" dirty="0"/>
              <a:t> </a:t>
            </a:r>
            <a:r>
              <a:rPr lang="hu-HU" dirty="0" err="1"/>
              <a:t>wird</a:t>
            </a:r>
            <a:r>
              <a:rPr lang="hu-HU" dirty="0"/>
              <a:t> CSF in </a:t>
            </a:r>
            <a:r>
              <a:rPr lang="hu-HU" dirty="0" err="1"/>
              <a:t>das</a:t>
            </a:r>
            <a:r>
              <a:rPr lang="hu-HU" dirty="0"/>
              <a:t> </a:t>
            </a:r>
            <a:r>
              <a:rPr lang="hu-HU" dirty="0" err="1"/>
              <a:t>venöse</a:t>
            </a:r>
            <a:r>
              <a:rPr lang="hu-HU" dirty="0"/>
              <a:t> </a:t>
            </a:r>
            <a:r>
              <a:rPr lang="hu-HU" dirty="0" err="1"/>
              <a:t>Blut</a:t>
            </a:r>
            <a:r>
              <a:rPr lang="hu-HU" dirty="0"/>
              <a:t> der </a:t>
            </a:r>
            <a:r>
              <a:rPr lang="hu-HU" dirty="0" err="1"/>
              <a:t>Durasinusen</a:t>
            </a:r>
            <a:r>
              <a:rPr lang="hu-HU" dirty="0"/>
              <a:t> </a:t>
            </a:r>
            <a:r>
              <a:rPr lang="hu-HU" dirty="0" err="1"/>
              <a:t>resorbiert</a:t>
            </a:r>
            <a:r>
              <a:rPr lang="hu-HU" dirty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55515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45509" y="910143"/>
            <a:ext cx="6764055" cy="5073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3128" y="2094521"/>
            <a:ext cx="4087092" cy="1419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6908" y="3514248"/>
            <a:ext cx="4083312" cy="136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73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 err="1" smtClean="0"/>
              <a:t>Telenzephalon</a:t>
            </a:r>
            <a:endParaRPr lang="hu-HU" dirty="0" smtClean="0"/>
          </a:p>
          <a:p>
            <a:pPr algn="ctr"/>
            <a:r>
              <a:rPr lang="en-US" dirty="0" err="1"/>
              <a:t>Großhirn</a:t>
            </a:r>
            <a:endParaRPr lang="en-US" dirty="0"/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458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27570"/>
          </a:xfrm>
        </p:spPr>
        <p:txBody>
          <a:bodyPr/>
          <a:lstStyle/>
          <a:p>
            <a:pPr algn="ctr"/>
            <a:r>
              <a:rPr lang="hu-HU" sz="4000" b="1" dirty="0" err="1"/>
              <a:t>Nervengewebe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033670"/>
            <a:ext cx="7886700" cy="5618921"/>
          </a:xfrm>
        </p:spPr>
        <p:txBody>
          <a:bodyPr>
            <a:noAutofit/>
          </a:bodyPr>
          <a:lstStyle/>
          <a:p>
            <a:r>
              <a:rPr lang="de-DE" sz="2400" b="1" dirty="0" smtClean="0">
                <a:solidFill>
                  <a:srgbClr val="C00000"/>
                </a:solidFill>
              </a:rPr>
              <a:t>Aufbau des ZNS</a:t>
            </a:r>
            <a:r>
              <a:rPr lang="de-DE" sz="2400" dirty="0" smtClean="0"/>
              <a:t>: Nervenzellen (Neuronen) findet man im ZNS in Zellgruppen (</a:t>
            </a:r>
            <a:r>
              <a:rPr lang="de-DE" sz="2400" b="1" dirty="0" smtClean="0"/>
              <a:t>graue Substanz</a:t>
            </a:r>
            <a:r>
              <a:rPr lang="de-DE" sz="2400" dirty="0" smtClean="0"/>
              <a:t> im Gehirn oder Rückenmark); und Gliazellen (Astro-, </a:t>
            </a:r>
            <a:r>
              <a:rPr lang="de-DE" sz="2400" dirty="0" err="1" smtClean="0"/>
              <a:t>Oligodenrozyten</a:t>
            </a:r>
            <a:r>
              <a:rPr lang="de-DE" sz="2400" dirty="0" smtClean="0"/>
              <a:t>, </a:t>
            </a:r>
            <a:r>
              <a:rPr lang="de-DE" sz="2400" dirty="0" err="1" smtClean="0"/>
              <a:t>Mikroglia</a:t>
            </a:r>
            <a:r>
              <a:rPr lang="de-DE" sz="2400" dirty="0" smtClean="0"/>
              <a:t>, </a:t>
            </a:r>
            <a:r>
              <a:rPr lang="de-DE" sz="2400" dirty="0" err="1" smtClean="0"/>
              <a:t>Ependymzellen</a:t>
            </a:r>
            <a:r>
              <a:rPr lang="de-DE" sz="2400" dirty="0" smtClean="0"/>
              <a:t>)</a:t>
            </a:r>
          </a:p>
          <a:p>
            <a:r>
              <a:rPr lang="de-DE" sz="2400" dirty="0" smtClean="0"/>
              <a:t>Nervenfasern können große Gebiete ausfüllen (wo keine Nervenzellen liegen): </a:t>
            </a:r>
            <a:r>
              <a:rPr lang="de-DE" sz="2400" b="1" dirty="0" smtClean="0"/>
              <a:t>weiße Substanz; </a:t>
            </a:r>
            <a:r>
              <a:rPr lang="de-DE" sz="2400" dirty="0" smtClean="0"/>
              <a:t>bestehend aus gehüllten (oder unverhüllten) Nervenfasern, und Gliazellen (</a:t>
            </a:r>
            <a:r>
              <a:rPr lang="de-DE" sz="2400" dirty="0" err="1" smtClean="0"/>
              <a:t>Oligodenrozyt</a:t>
            </a:r>
            <a:r>
              <a:rPr lang="de-DE" sz="2400" dirty="0" smtClean="0"/>
              <a:t>, </a:t>
            </a:r>
            <a:r>
              <a:rPr lang="de-DE" sz="2400" dirty="0" err="1" smtClean="0"/>
              <a:t>Astrozyt</a:t>
            </a:r>
            <a:r>
              <a:rPr lang="de-DE" sz="2400" dirty="0" smtClean="0"/>
              <a:t>, </a:t>
            </a:r>
            <a:r>
              <a:rPr lang="de-DE" sz="2400" dirty="0" err="1" smtClean="0"/>
              <a:t>Mikroglia</a:t>
            </a:r>
            <a:r>
              <a:rPr lang="de-DE" sz="2400" dirty="0" smtClean="0"/>
              <a:t>, </a:t>
            </a:r>
            <a:r>
              <a:rPr lang="de-DE" sz="2400" dirty="0" err="1" smtClean="0"/>
              <a:t>Ependym</a:t>
            </a:r>
            <a:r>
              <a:rPr lang="de-DE" sz="2400" dirty="0" smtClean="0"/>
              <a:t>)</a:t>
            </a:r>
          </a:p>
          <a:p>
            <a:r>
              <a:rPr lang="de-DE" sz="2400" dirty="0" smtClean="0"/>
              <a:t>ZNS wird durch </a:t>
            </a:r>
            <a:r>
              <a:rPr lang="de-DE" sz="2400" b="1" dirty="0" smtClean="0"/>
              <a:t>Hirnhäuten</a:t>
            </a:r>
            <a:r>
              <a:rPr lang="de-DE" sz="2400" dirty="0" smtClean="0"/>
              <a:t> von der Umgebung isoliert.</a:t>
            </a:r>
          </a:p>
          <a:p>
            <a:r>
              <a:rPr lang="de-DE" sz="2400" dirty="0" smtClean="0"/>
              <a:t>Nervengewebe ist reichlich </a:t>
            </a:r>
            <a:r>
              <a:rPr lang="de-DE" sz="2400" b="1" dirty="0" err="1" smtClean="0"/>
              <a:t>vaskularisiert</a:t>
            </a:r>
            <a:r>
              <a:rPr lang="de-DE" sz="2400" dirty="0" smtClean="0"/>
              <a:t> (d.h. mit Blutgefäßen versorgt)</a:t>
            </a:r>
          </a:p>
          <a:p>
            <a:r>
              <a:rPr lang="de-DE" sz="2400" dirty="0" smtClean="0"/>
              <a:t>Nervengewebe ist immer von den anderen Geweben (in meisten Fallen: Bindegewebe, Blutgefäße) durch die </a:t>
            </a:r>
            <a:r>
              <a:rPr lang="de-DE" sz="2400" b="1" dirty="0" smtClean="0"/>
              <a:t>Blut-Hirn Schranke</a:t>
            </a:r>
            <a:r>
              <a:rPr lang="de-DE" sz="2400" dirty="0" smtClean="0"/>
              <a:t> isoliert.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847490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29941"/>
            <a:ext cx="85725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Entwicklung</a:t>
            </a:r>
            <a:r>
              <a:rPr lang="en-US" sz="2400" b="1" dirty="0"/>
              <a:t> der </a:t>
            </a:r>
            <a:r>
              <a:rPr lang="en-US" sz="2400" b="1" dirty="0" err="1"/>
              <a:t>Hemisphären</a:t>
            </a: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Die </a:t>
            </a:r>
            <a:r>
              <a:rPr lang="en-US" sz="2400" dirty="0" err="1"/>
              <a:t>Hemisphärenbläschen</a:t>
            </a:r>
            <a:r>
              <a:rPr lang="en-US" sz="2400" dirty="0"/>
              <a:t> </a:t>
            </a:r>
            <a:r>
              <a:rPr lang="en-US" sz="2400" dirty="0" err="1"/>
              <a:t>entstehen</a:t>
            </a:r>
            <a:r>
              <a:rPr lang="en-US" sz="2400" dirty="0"/>
              <a:t> </a:t>
            </a:r>
            <a:r>
              <a:rPr lang="en-US" sz="2400" dirty="0" err="1"/>
              <a:t>als</a:t>
            </a:r>
            <a:r>
              <a:rPr lang="en-US" sz="2400" dirty="0"/>
              <a:t> </a:t>
            </a:r>
            <a:r>
              <a:rPr lang="en-US" sz="2400" dirty="0" err="1"/>
              <a:t>laterale</a:t>
            </a:r>
            <a:r>
              <a:rPr lang="en-US" sz="2400" dirty="0"/>
              <a:t> Anlagen des </a:t>
            </a:r>
            <a:r>
              <a:rPr lang="en-US" sz="2400" dirty="0">
                <a:hlinkClick r:id="rId2"/>
              </a:rPr>
              <a:t>Telencephalon</a:t>
            </a:r>
            <a:r>
              <a:rPr lang="en-US" sz="2400" dirty="0"/>
              <a:t>. </a:t>
            </a:r>
            <a:r>
              <a:rPr lang="en-US" sz="2400" dirty="0" err="1"/>
              <a:t>Eine</a:t>
            </a:r>
            <a:r>
              <a:rPr lang="en-US" sz="2400" dirty="0"/>
              <a:t> </a:t>
            </a:r>
            <a:r>
              <a:rPr lang="en-US" sz="2400" dirty="0" err="1"/>
              <a:t>Folge</a:t>
            </a:r>
            <a:r>
              <a:rPr lang="en-US" sz="2400" dirty="0"/>
              <a:t> von </a:t>
            </a:r>
            <a:r>
              <a:rPr lang="en-US" sz="2400" dirty="0" err="1"/>
              <a:t>Ausstülpungen</a:t>
            </a:r>
            <a:r>
              <a:rPr lang="en-US" sz="2400" dirty="0"/>
              <a:t> und </a:t>
            </a:r>
            <a:r>
              <a:rPr lang="en-US" sz="2400" dirty="0" err="1"/>
              <a:t>Einstülpungen</a:t>
            </a:r>
            <a:r>
              <a:rPr lang="en-US" sz="2400" dirty="0"/>
              <a:t> </a:t>
            </a:r>
            <a:r>
              <a:rPr lang="en-US" sz="2400" dirty="0" err="1"/>
              <a:t>führen</a:t>
            </a:r>
            <a:r>
              <a:rPr lang="en-US" sz="2400" dirty="0"/>
              <a:t> </a:t>
            </a:r>
            <a:r>
              <a:rPr lang="en-US" sz="2400" dirty="0" err="1"/>
              <a:t>dazu</a:t>
            </a:r>
            <a:r>
              <a:rPr lang="en-US" sz="2400" dirty="0"/>
              <a:t>, </a:t>
            </a:r>
            <a:r>
              <a:rPr lang="en-US" sz="2400" dirty="0" err="1"/>
              <a:t>dass</a:t>
            </a:r>
            <a:r>
              <a:rPr lang="en-US" sz="2400" dirty="0"/>
              <a:t> </a:t>
            </a:r>
            <a:r>
              <a:rPr lang="en-US" sz="2400" dirty="0" err="1"/>
              <a:t>sie</a:t>
            </a:r>
            <a:r>
              <a:rPr lang="en-US" sz="2400" dirty="0"/>
              <a:t> </a:t>
            </a:r>
            <a:r>
              <a:rPr lang="en-US" sz="2400" dirty="0" err="1"/>
              <a:t>sich</a:t>
            </a:r>
            <a:r>
              <a:rPr lang="en-US" sz="2400" dirty="0"/>
              <a:t> </a:t>
            </a:r>
            <a:r>
              <a:rPr lang="en-US" sz="2400" dirty="0" err="1"/>
              <a:t>nach</a:t>
            </a:r>
            <a:r>
              <a:rPr lang="en-US" sz="2400" dirty="0"/>
              <a:t> frontal, parietal und temporal </a:t>
            </a:r>
            <a:r>
              <a:rPr lang="en-US" sz="2400" dirty="0" err="1"/>
              <a:t>ausdehnt</a:t>
            </a:r>
            <a:r>
              <a:rPr lang="en-US" sz="2400" dirty="0"/>
              <a:t>. </a:t>
            </a:r>
            <a:r>
              <a:rPr lang="en-US" sz="2400" dirty="0" err="1"/>
              <a:t>Nach</a:t>
            </a:r>
            <a:r>
              <a:rPr lang="en-US" sz="2400" dirty="0"/>
              <a:t> lateral </a:t>
            </a:r>
            <a:r>
              <a:rPr lang="en-US" sz="2400" dirty="0" err="1"/>
              <a:t>jedoch</a:t>
            </a:r>
            <a:r>
              <a:rPr lang="en-US" sz="2400" dirty="0"/>
              <a:t> </a:t>
            </a:r>
            <a:r>
              <a:rPr lang="en-US" sz="2400" dirty="0" err="1"/>
              <a:t>kaum</a:t>
            </a:r>
            <a:r>
              <a:rPr lang="en-US" sz="2400" dirty="0"/>
              <a:t>, </a:t>
            </a:r>
            <a:r>
              <a:rPr lang="en-US" sz="2400" dirty="0" err="1"/>
              <a:t>weshalb</a:t>
            </a:r>
            <a:r>
              <a:rPr lang="en-US" sz="2400" dirty="0"/>
              <a:t> </a:t>
            </a:r>
            <a:r>
              <a:rPr lang="en-US" sz="2400" dirty="0" err="1"/>
              <a:t>über</a:t>
            </a:r>
            <a:r>
              <a:rPr lang="en-US" sz="2400" dirty="0"/>
              <a:t> der </a:t>
            </a:r>
            <a:r>
              <a:rPr lang="en-US" sz="2400" dirty="0" err="1"/>
              <a:t>späteren</a:t>
            </a:r>
            <a:r>
              <a:rPr lang="en-US" sz="2400" dirty="0"/>
              <a:t> </a:t>
            </a:r>
            <a:r>
              <a:rPr lang="en-US" sz="2400" b="1" dirty="0" err="1"/>
              <a:t>Insel</a:t>
            </a:r>
            <a:r>
              <a:rPr lang="en-US" sz="2400" dirty="0"/>
              <a:t> </a:t>
            </a:r>
            <a:r>
              <a:rPr lang="en-US" sz="2400" dirty="0" err="1"/>
              <a:t>eine</a:t>
            </a:r>
            <a:r>
              <a:rPr lang="en-US" sz="2400" dirty="0"/>
              <a:t> </a:t>
            </a:r>
            <a:r>
              <a:rPr lang="en-US" sz="2400" dirty="0" err="1"/>
              <a:t>Grube</a:t>
            </a:r>
            <a:r>
              <a:rPr lang="en-US" sz="2400" dirty="0"/>
              <a:t> (Fossa </a:t>
            </a:r>
            <a:r>
              <a:rPr lang="en-US" sz="2400" dirty="0" err="1"/>
              <a:t>lateralis</a:t>
            </a:r>
            <a:r>
              <a:rPr lang="en-US" sz="2400" dirty="0"/>
              <a:t>) </a:t>
            </a:r>
            <a:r>
              <a:rPr lang="en-US" sz="2400" dirty="0" err="1"/>
              <a:t>entsteht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 </a:t>
            </a:r>
            <a:r>
              <a:rPr lang="en-US" sz="2400" dirty="0" err="1"/>
              <a:t>Bei</a:t>
            </a:r>
            <a:r>
              <a:rPr lang="en-US" sz="2400" dirty="0"/>
              <a:t> der </a:t>
            </a:r>
            <a:r>
              <a:rPr lang="en-US" sz="2400" dirty="0" err="1"/>
              <a:t>Hemisphärenexpansion</a:t>
            </a:r>
            <a:r>
              <a:rPr lang="en-US" sz="2400" dirty="0"/>
              <a:t> </a:t>
            </a:r>
            <a:r>
              <a:rPr lang="en-US" sz="2400" dirty="0" err="1"/>
              <a:t>kommt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zudem</a:t>
            </a:r>
            <a:r>
              <a:rPr lang="en-US" sz="2400" dirty="0"/>
              <a:t> </a:t>
            </a:r>
            <a:r>
              <a:rPr lang="en-US" sz="2400" dirty="0" err="1"/>
              <a:t>zu</a:t>
            </a:r>
            <a:r>
              <a:rPr lang="en-US" sz="2400" dirty="0"/>
              <a:t> </a:t>
            </a:r>
            <a:r>
              <a:rPr lang="en-US" sz="2400" dirty="0" err="1"/>
              <a:t>einer</a:t>
            </a:r>
            <a:r>
              <a:rPr lang="en-US" sz="2400" dirty="0"/>
              <a:t> Rotation um </a:t>
            </a:r>
            <a:r>
              <a:rPr lang="en-US" sz="2400" dirty="0" err="1"/>
              <a:t>eine</a:t>
            </a:r>
            <a:r>
              <a:rPr lang="en-US" sz="2400" dirty="0"/>
              <a:t> </a:t>
            </a:r>
            <a:r>
              <a:rPr lang="en-US" sz="2400" dirty="0" err="1"/>
              <a:t>Achse</a:t>
            </a:r>
            <a:r>
              <a:rPr lang="en-US" sz="2400" dirty="0"/>
              <a:t>. </a:t>
            </a:r>
            <a:r>
              <a:rPr lang="en-US" sz="2400" dirty="0" err="1"/>
              <a:t>Infolge</a:t>
            </a:r>
            <a:r>
              <a:rPr lang="en-US" sz="2400" dirty="0"/>
              <a:t> </a:t>
            </a:r>
            <a:r>
              <a:rPr lang="en-US" sz="2400" dirty="0" err="1"/>
              <a:t>dieser</a:t>
            </a:r>
            <a:r>
              <a:rPr lang="en-US" sz="2400" dirty="0"/>
              <a:t> Rotation </a:t>
            </a:r>
            <a:r>
              <a:rPr lang="en-US" sz="2400" dirty="0" err="1"/>
              <a:t>nehmen</a:t>
            </a:r>
            <a:r>
              <a:rPr lang="en-US" sz="2400" dirty="0"/>
              <a:t> </a:t>
            </a:r>
            <a:r>
              <a:rPr lang="en-US" sz="2400" dirty="0" err="1"/>
              <a:t>Strukturen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</a:t>
            </a:r>
            <a:r>
              <a:rPr lang="en-US" sz="2400" dirty="0" err="1"/>
              <a:t>Inneren</a:t>
            </a:r>
            <a:r>
              <a:rPr lang="en-US" sz="2400" dirty="0"/>
              <a:t> des </a:t>
            </a:r>
            <a:r>
              <a:rPr lang="en-US" sz="2400" dirty="0" err="1"/>
              <a:t>Endhirns</a:t>
            </a:r>
            <a:r>
              <a:rPr lang="en-US" sz="2400" dirty="0"/>
              <a:t> </a:t>
            </a:r>
            <a:r>
              <a:rPr lang="en-US" sz="2400" dirty="0" err="1"/>
              <a:t>wie</a:t>
            </a:r>
            <a:r>
              <a:rPr lang="en-US" sz="2400" dirty="0"/>
              <a:t> z. B. </a:t>
            </a:r>
            <a:r>
              <a:rPr lang="en-US" sz="2400" dirty="0" err="1"/>
              <a:t>Seitenventrikel</a:t>
            </a:r>
            <a:r>
              <a:rPr lang="en-US" sz="2400" dirty="0"/>
              <a:t> </a:t>
            </a:r>
            <a:r>
              <a:rPr lang="en-US" sz="2400" dirty="0" err="1"/>
              <a:t>oder</a:t>
            </a:r>
            <a:r>
              <a:rPr lang="en-US" sz="2400" dirty="0"/>
              <a:t> Nucleus </a:t>
            </a:r>
            <a:r>
              <a:rPr lang="en-US" sz="2400" dirty="0" err="1"/>
              <a:t>caudatus</a:t>
            </a:r>
            <a:r>
              <a:rPr lang="en-US" sz="2400" dirty="0"/>
              <a:t> </a:t>
            </a:r>
            <a:r>
              <a:rPr lang="en-US" sz="2400" dirty="0" err="1"/>
              <a:t>eine</a:t>
            </a:r>
            <a:r>
              <a:rPr lang="en-US" sz="2400" dirty="0"/>
              <a:t> C-</a:t>
            </a:r>
            <a:r>
              <a:rPr lang="en-US" sz="2400" dirty="0" err="1"/>
              <a:t>förmige</a:t>
            </a:r>
            <a:r>
              <a:rPr lang="en-US" sz="2400" dirty="0"/>
              <a:t> (</a:t>
            </a:r>
            <a:r>
              <a:rPr lang="en-US" sz="2400" dirty="0" err="1"/>
              <a:t>dreidimensionale</a:t>
            </a:r>
            <a:r>
              <a:rPr lang="en-US" sz="2400" dirty="0"/>
              <a:t>) Gestalt an.</a:t>
            </a: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1003300" y="131763"/>
            <a:ext cx="7772400" cy="2387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 err="1" smtClean="0"/>
              <a:t>Telenzephalon</a:t>
            </a:r>
            <a:endParaRPr lang="hu-HU" dirty="0" smtClean="0"/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Großhirn</a:t>
            </a:r>
            <a:r>
              <a:rPr lang="en-US" dirty="0" smtClean="0"/>
              <a:t>)</a:t>
            </a:r>
            <a:endParaRPr lang="en-US" dirty="0"/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83615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816" y="805934"/>
            <a:ext cx="3937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Entstehung</a:t>
            </a:r>
            <a:r>
              <a:rPr lang="en-US" sz="2400" b="1" dirty="0"/>
              <a:t> der Sulci und Gyri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39700" y="2136339"/>
            <a:ext cx="7975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Die </a:t>
            </a:r>
            <a:r>
              <a:rPr lang="en-US" sz="2400" dirty="0" err="1"/>
              <a:t>Insel</a:t>
            </a:r>
            <a:r>
              <a:rPr lang="en-US" sz="2400" dirty="0"/>
              <a:t> in der </a:t>
            </a:r>
            <a:r>
              <a:rPr lang="en-US" sz="2400" dirty="0" err="1"/>
              <a:t>Tiefe</a:t>
            </a:r>
            <a:r>
              <a:rPr lang="en-US" sz="2400" dirty="0"/>
              <a:t> der Fossa </a:t>
            </a:r>
            <a:r>
              <a:rPr lang="en-US" sz="2400" dirty="0" err="1"/>
              <a:t>lateralis</a:t>
            </a:r>
            <a:r>
              <a:rPr lang="en-US" sz="2400" dirty="0"/>
              <a:t> </a:t>
            </a:r>
            <a:r>
              <a:rPr lang="en-US" sz="2400" dirty="0" err="1"/>
              <a:t>wird</a:t>
            </a:r>
            <a:r>
              <a:rPr lang="en-US" sz="2400" dirty="0"/>
              <a:t> </a:t>
            </a:r>
            <a:r>
              <a:rPr lang="en-US" sz="2400" dirty="0" err="1"/>
              <a:t>zunehmend</a:t>
            </a:r>
            <a:r>
              <a:rPr lang="en-US" sz="2400" dirty="0"/>
              <a:t> </a:t>
            </a:r>
            <a:r>
              <a:rPr lang="en-US" sz="2400" dirty="0" err="1"/>
              <a:t>durch</a:t>
            </a:r>
            <a:r>
              <a:rPr lang="en-US" sz="2400" dirty="0"/>
              <a:t> </a:t>
            </a:r>
            <a:r>
              <a:rPr lang="en-US" sz="2400" dirty="0" err="1"/>
              <a:t>auswachsende</a:t>
            </a:r>
            <a:r>
              <a:rPr lang="en-US" sz="2400" dirty="0"/>
              <a:t> </a:t>
            </a:r>
            <a:r>
              <a:rPr lang="en-US" sz="2400" dirty="0" err="1"/>
              <a:t>Teile</a:t>
            </a:r>
            <a:r>
              <a:rPr lang="en-US" sz="2400" dirty="0"/>
              <a:t> des Frontal-, Parietal- und </a:t>
            </a:r>
            <a:r>
              <a:rPr lang="en-US" sz="2400" dirty="0" err="1"/>
              <a:t>Temporallappens</a:t>
            </a:r>
            <a:r>
              <a:rPr lang="en-US" sz="2400" dirty="0"/>
              <a:t> </a:t>
            </a:r>
            <a:r>
              <a:rPr lang="en-US" sz="2400" dirty="0" err="1"/>
              <a:t>überdeckt</a:t>
            </a:r>
            <a:r>
              <a:rPr lang="en-US" sz="2400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 </a:t>
            </a:r>
            <a:r>
              <a:rPr lang="en-US" sz="2400" dirty="0"/>
              <a:t>So </a:t>
            </a:r>
            <a:r>
              <a:rPr lang="en-US" sz="2400" dirty="0" err="1"/>
              <a:t>entsteht</a:t>
            </a:r>
            <a:r>
              <a:rPr lang="en-US" sz="2400" dirty="0"/>
              <a:t> der Sulcus </a:t>
            </a:r>
            <a:r>
              <a:rPr lang="en-US" sz="2400" dirty="0" err="1"/>
              <a:t>lateralis</a:t>
            </a:r>
            <a:r>
              <a:rPr lang="en-US" sz="2400" dirty="0"/>
              <a:t>. </a:t>
            </a:r>
            <a:r>
              <a:rPr lang="en-US" sz="2400" dirty="0" err="1"/>
              <a:t>Danach</a:t>
            </a:r>
            <a:r>
              <a:rPr lang="en-US" sz="2400" dirty="0"/>
              <a:t> </a:t>
            </a:r>
            <a:r>
              <a:rPr lang="en-US" sz="2400" dirty="0" err="1"/>
              <a:t>bilden</a:t>
            </a:r>
            <a:r>
              <a:rPr lang="en-US" sz="2400" dirty="0"/>
              <a:t> </a:t>
            </a:r>
            <a:r>
              <a:rPr lang="en-US" sz="2400" dirty="0" err="1"/>
              <a:t>sich</a:t>
            </a:r>
            <a:r>
              <a:rPr lang="en-US" sz="2400" dirty="0"/>
              <a:t> </a:t>
            </a:r>
            <a:r>
              <a:rPr lang="en-US" sz="2400" dirty="0" err="1"/>
              <a:t>weitere</a:t>
            </a:r>
            <a:r>
              <a:rPr lang="en-US" sz="2400" dirty="0"/>
              <a:t> </a:t>
            </a:r>
            <a:r>
              <a:rPr lang="en-US" sz="2400" b="1" dirty="0">
                <a:hlinkClick r:id="rId2"/>
              </a:rPr>
              <a:t>Sulci</a:t>
            </a:r>
            <a:r>
              <a:rPr lang="en-US" sz="2400" b="1" dirty="0"/>
              <a:t> </a:t>
            </a:r>
            <a:r>
              <a:rPr lang="en-US" sz="2400" dirty="0" err="1"/>
              <a:t>aus.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entstehen</a:t>
            </a:r>
            <a:r>
              <a:rPr lang="en-US" sz="2400" dirty="0"/>
              <a:t> </a:t>
            </a:r>
            <a:r>
              <a:rPr lang="en-US" sz="2400" dirty="0" err="1"/>
              <a:t>zuerst</a:t>
            </a:r>
            <a:r>
              <a:rPr lang="en-US" sz="2400" dirty="0"/>
              <a:t> die </a:t>
            </a:r>
            <a:r>
              <a:rPr lang="en-US" sz="2400" b="1" dirty="0" err="1"/>
              <a:t>Primärfurchen</a:t>
            </a:r>
            <a:r>
              <a:rPr lang="en-US" sz="2400" dirty="0"/>
              <a:t> an den </a:t>
            </a:r>
            <a:r>
              <a:rPr lang="en-US" sz="2400" b="1" dirty="0" err="1"/>
              <a:t>motorischen</a:t>
            </a:r>
            <a:r>
              <a:rPr lang="en-US" sz="2400" dirty="0"/>
              <a:t> und </a:t>
            </a:r>
            <a:r>
              <a:rPr lang="en-US" sz="2400" b="1" dirty="0" err="1"/>
              <a:t>sensorischen</a:t>
            </a:r>
            <a:r>
              <a:rPr lang="en-US" sz="2400" dirty="0"/>
              <a:t> </a:t>
            </a:r>
            <a:r>
              <a:rPr lang="en-US" sz="2400" dirty="0" err="1"/>
              <a:t>Primärgebieten</a:t>
            </a:r>
            <a:r>
              <a:rPr lang="en-US" sz="2400" dirty="0"/>
              <a:t>, </a:t>
            </a:r>
            <a:r>
              <a:rPr lang="en-US" sz="2400" dirty="0" err="1"/>
              <a:t>sowie</a:t>
            </a:r>
            <a:r>
              <a:rPr lang="en-US" sz="2400" dirty="0"/>
              <a:t> an der </a:t>
            </a:r>
            <a:r>
              <a:rPr lang="en-US" sz="2400" b="1" dirty="0" err="1"/>
              <a:t>Seh</a:t>
            </a:r>
            <a:r>
              <a:rPr lang="en-US" sz="2400" b="1" dirty="0"/>
              <a:t>-</a:t>
            </a:r>
            <a:r>
              <a:rPr lang="en-US" sz="2400" dirty="0"/>
              <a:t> und </a:t>
            </a:r>
            <a:r>
              <a:rPr lang="en-US" sz="2400" b="1" dirty="0" err="1"/>
              <a:t>Hörrinde</a:t>
            </a:r>
            <a:r>
              <a:rPr lang="en-US" sz="2400" dirty="0"/>
              <a:t> und </a:t>
            </a:r>
            <a:r>
              <a:rPr lang="en-US" sz="2400" dirty="0" err="1"/>
              <a:t>schließlich</a:t>
            </a:r>
            <a:r>
              <a:rPr lang="en-US" sz="2400" dirty="0"/>
              <a:t> </a:t>
            </a:r>
            <a:r>
              <a:rPr lang="en-US" sz="2400" b="1" dirty="0" err="1"/>
              <a:t>Windungen</a:t>
            </a:r>
            <a:r>
              <a:rPr lang="en-US" sz="2400" dirty="0"/>
              <a:t>: </a:t>
            </a:r>
            <a:r>
              <a:rPr lang="en-US" sz="2400" b="1" dirty="0"/>
              <a:t>die </a:t>
            </a:r>
            <a:r>
              <a:rPr lang="en-US" sz="2400" b="1" dirty="0">
                <a:hlinkClick r:id="rId3"/>
              </a:rPr>
              <a:t>Gyri</a:t>
            </a:r>
            <a:r>
              <a:rPr lang="en-U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43225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age description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604" y="1016976"/>
            <a:ext cx="3708198" cy="321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ge description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9180" y="635588"/>
            <a:ext cx="4015740" cy="37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73406"/>
            <a:ext cx="4048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Entwicklung</a:t>
            </a:r>
            <a:r>
              <a:rPr lang="en-US" sz="2400" b="1" dirty="0"/>
              <a:t> der Sulci und Gyri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43840" y="4806077"/>
            <a:ext cx="8763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Die </a:t>
            </a:r>
            <a:r>
              <a:rPr lang="en-US" sz="2000" dirty="0" err="1"/>
              <a:t>Großhirnhemisphären</a:t>
            </a:r>
            <a:r>
              <a:rPr lang="en-US" sz="2000" dirty="0"/>
              <a:t> </a:t>
            </a:r>
            <a:r>
              <a:rPr lang="en-US" sz="2000" dirty="0" err="1"/>
              <a:t>dehnen</a:t>
            </a:r>
            <a:r>
              <a:rPr lang="en-US" sz="2000" dirty="0"/>
              <a:t> </a:t>
            </a:r>
            <a:r>
              <a:rPr lang="en-US" sz="2000" dirty="0" err="1"/>
              <a:t>sich</a:t>
            </a:r>
            <a:r>
              <a:rPr lang="en-US" sz="2000" dirty="0"/>
              <a:t> </a:t>
            </a:r>
            <a:r>
              <a:rPr lang="en-US" sz="2000" dirty="0" err="1"/>
              <a:t>nach</a:t>
            </a:r>
            <a:r>
              <a:rPr lang="en-US" sz="2000" dirty="0"/>
              <a:t> </a:t>
            </a:r>
            <a:r>
              <a:rPr lang="en-US" sz="2000" dirty="0" err="1"/>
              <a:t>vorne</a:t>
            </a:r>
            <a:r>
              <a:rPr lang="en-US" sz="2000" dirty="0"/>
              <a:t>, </a:t>
            </a:r>
            <a:r>
              <a:rPr lang="en-US" sz="2000" dirty="0" err="1"/>
              <a:t>hinten</a:t>
            </a:r>
            <a:r>
              <a:rPr lang="en-US" sz="2000" dirty="0"/>
              <a:t> und </a:t>
            </a:r>
            <a:r>
              <a:rPr lang="en-US" sz="2000" dirty="0" err="1"/>
              <a:t>unten</a:t>
            </a:r>
            <a:r>
              <a:rPr lang="en-US" sz="2000" dirty="0"/>
              <a:t> </a:t>
            </a:r>
            <a:r>
              <a:rPr lang="en-US" sz="2000" dirty="0" err="1"/>
              <a:t>aus</a:t>
            </a:r>
            <a:r>
              <a:rPr lang="en-US" sz="2000" dirty="0"/>
              <a:t> und </a:t>
            </a:r>
            <a:r>
              <a:rPr lang="en-US" sz="2000" dirty="0" err="1"/>
              <a:t>bilden</a:t>
            </a:r>
            <a:r>
              <a:rPr lang="en-US" sz="2000" dirty="0"/>
              <a:t> Temporal-, Frontal- und </a:t>
            </a:r>
            <a:r>
              <a:rPr lang="en-US" sz="2000" dirty="0" err="1"/>
              <a:t>Okzipitallappen</a:t>
            </a:r>
            <a:r>
              <a:rPr lang="en-US" sz="2000" dirty="0"/>
              <a:t>. Da der </a:t>
            </a:r>
            <a:r>
              <a:rPr lang="en-US" sz="2000" dirty="0" err="1"/>
              <a:t>Bereich</a:t>
            </a:r>
            <a:r>
              <a:rPr lang="en-US" sz="2000" dirty="0"/>
              <a:t> </a:t>
            </a:r>
            <a:r>
              <a:rPr lang="en-US" sz="2000" dirty="0" err="1"/>
              <a:t>über</a:t>
            </a:r>
            <a:r>
              <a:rPr lang="en-US" sz="2000" dirty="0"/>
              <a:t> </a:t>
            </a:r>
            <a:r>
              <a:rPr lang="en-US" sz="2000" dirty="0" err="1"/>
              <a:t>dem</a:t>
            </a:r>
            <a:r>
              <a:rPr lang="en-US" sz="2000" dirty="0"/>
              <a:t> Corpus striatum </a:t>
            </a:r>
            <a:r>
              <a:rPr lang="en-US" sz="2000" dirty="0" err="1"/>
              <a:t>im</a:t>
            </a:r>
            <a:r>
              <a:rPr lang="en-US" sz="2000" dirty="0"/>
              <a:t> </a:t>
            </a:r>
            <a:r>
              <a:rPr lang="en-US" sz="2000" dirty="0" err="1"/>
              <a:t>Wachstum</a:t>
            </a:r>
            <a:r>
              <a:rPr lang="en-US" sz="2000" dirty="0"/>
              <a:t> </a:t>
            </a:r>
            <a:r>
              <a:rPr lang="en-US" sz="2000" dirty="0" err="1"/>
              <a:t>zurück</a:t>
            </a:r>
            <a:r>
              <a:rPr lang="en-US" sz="2000" dirty="0"/>
              <a:t> </a:t>
            </a:r>
            <a:r>
              <a:rPr lang="en-US" sz="2000" dirty="0" err="1"/>
              <a:t>bleibt</a:t>
            </a:r>
            <a:r>
              <a:rPr lang="en-US" sz="2000" dirty="0"/>
              <a:t>, </a:t>
            </a:r>
            <a:r>
              <a:rPr lang="en-US" sz="2000" dirty="0" err="1"/>
              <a:t>bildet</a:t>
            </a:r>
            <a:r>
              <a:rPr lang="en-US" sz="2000" dirty="0"/>
              <a:t> </a:t>
            </a:r>
            <a:r>
              <a:rPr lang="en-US" sz="2000" dirty="0" err="1"/>
              <a:t>sich</a:t>
            </a:r>
            <a:r>
              <a:rPr lang="en-US" sz="2000" dirty="0"/>
              <a:t> </a:t>
            </a:r>
            <a:r>
              <a:rPr lang="en-US" sz="2000" dirty="0" err="1"/>
              <a:t>im</a:t>
            </a:r>
            <a:r>
              <a:rPr lang="en-US" sz="2000" dirty="0"/>
              <a:t> Areal </a:t>
            </a:r>
            <a:r>
              <a:rPr lang="en-US" sz="2000" dirty="0" err="1"/>
              <a:t>zwischen</a:t>
            </a:r>
            <a:r>
              <a:rPr lang="en-US" sz="2000" dirty="0"/>
              <a:t> Frontal- und </a:t>
            </a:r>
            <a:r>
              <a:rPr lang="en-US" sz="2000" dirty="0" err="1"/>
              <a:t>Temporallappen</a:t>
            </a:r>
            <a:r>
              <a:rPr lang="en-US" sz="2000" dirty="0"/>
              <a:t> </a:t>
            </a:r>
            <a:r>
              <a:rPr lang="en-US" sz="2000" dirty="0" err="1"/>
              <a:t>eine</a:t>
            </a:r>
            <a:r>
              <a:rPr lang="en-US" sz="2000" dirty="0"/>
              <a:t> </a:t>
            </a:r>
            <a:r>
              <a:rPr lang="en-US" sz="2000" dirty="0" err="1"/>
              <a:t>Einsenkung</a:t>
            </a:r>
            <a:r>
              <a:rPr lang="en-US" sz="2000" dirty="0"/>
              <a:t>: die </a:t>
            </a:r>
            <a:r>
              <a:rPr lang="en-US" sz="2000" dirty="0" err="1"/>
              <a:t>sog</a:t>
            </a:r>
            <a:r>
              <a:rPr lang="en-US" sz="2000" dirty="0"/>
              <a:t>. </a:t>
            </a:r>
            <a:r>
              <a:rPr lang="en-US" sz="2000" dirty="0" err="1"/>
              <a:t>Insel</a:t>
            </a:r>
            <a:r>
              <a:rPr lang="en-US" sz="2000" dirty="0"/>
              <a:t>. </a:t>
            </a:r>
            <a:r>
              <a:rPr lang="en-US" sz="2000" dirty="0" err="1"/>
              <a:t>Sie</a:t>
            </a:r>
            <a:r>
              <a:rPr lang="en-US" sz="2000" dirty="0"/>
              <a:t> </a:t>
            </a:r>
            <a:r>
              <a:rPr lang="en-US" sz="2000" dirty="0" err="1"/>
              <a:t>wird</a:t>
            </a:r>
            <a:r>
              <a:rPr lang="en-US" sz="2000" dirty="0"/>
              <a:t> </a:t>
            </a:r>
            <a:r>
              <a:rPr lang="en-US" sz="2000" dirty="0" err="1"/>
              <a:t>später</a:t>
            </a:r>
            <a:r>
              <a:rPr lang="en-US" sz="2000" dirty="0"/>
              <a:t> von den </a:t>
            </a:r>
            <a:r>
              <a:rPr lang="en-US" sz="2000" dirty="0" err="1"/>
              <a:t>benachbarten</a:t>
            </a:r>
            <a:r>
              <a:rPr lang="en-US" sz="2000" dirty="0"/>
              <a:t> </a:t>
            </a:r>
            <a:r>
              <a:rPr lang="en-US" sz="2000" dirty="0" err="1"/>
              <a:t>Strukturen</a:t>
            </a:r>
            <a:r>
              <a:rPr lang="en-US" sz="2000" dirty="0"/>
              <a:t> </a:t>
            </a:r>
            <a:r>
              <a:rPr lang="en-US" sz="2000" dirty="0" err="1"/>
              <a:t>überwachsen</a:t>
            </a:r>
            <a:r>
              <a:rPr lang="en-US" sz="2000" dirty="0"/>
              <a:t>, </a:t>
            </a:r>
            <a:r>
              <a:rPr lang="en-US" sz="2000" dirty="0" err="1"/>
              <a:t>wodurch</a:t>
            </a:r>
            <a:r>
              <a:rPr lang="en-US" sz="2000" dirty="0"/>
              <a:t> der Sulcus </a:t>
            </a:r>
            <a:r>
              <a:rPr lang="en-US" sz="2000" dirty="0" err="1"/>
              <a:t>lateralis</a:t>
            </a:r>
            <a:r>
              <a:rPr lang="en-US" sz="2000" dirty="0"/>
              <a:t> </a:t>
            </a:r>
            <a:r>
              <a:rPr lang="en-US" sz="2000" dirty="0" err="1"/>
              <a:t>entsteht</a:t>
            </a:r>
            <a:r>
              <a:rPr lang="en-US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432996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" y="1666578"/>
            <a:ext cx="49682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Gegen</a:t>
            </a:r>
            <a:r>
              <a:rPr lang="en-US" sz="2400" dirty="0"/>
              <a:t> </a:t>
            </a:r>
            <a:r>
              <a:rPr lang="en-US" sz="2400" dirty="0" err="1"/>
              <a:t>Ende</a:t>
            </a:r>
            <a:r>
              <a:rPr lang="en-US" sz="2400" dirty="0"/>
              <a:t> des </a:t>
            </a:r>
            <a:r>
              <a:rPr lang="en-US" sz="2400" dirty="0" err="1"/>
              <a:t>Fetallebens</a:t>
            </a:r>
            <a:r>
              <a:rPr lang="en-US" sz="2400" dirty="0"/>
              <a:t> </a:t>
            </a:r>
            <a:r>
              <a:rPr lang="en-US" sz="2400" dirty="0" err="1"/>
              <a:t>vergrößern</a:t>
            </a:r>
            <a:r>
              <a:rPr lang="en-US" sz="2400" dirty="0"/>
              <a:t> </a:t>
            </a:r>
            <a:r>
              <a:rPr lang="en-US" sz="2400" dirty="0" err="1"/>
              <a:t>sich</a:t>
            </a:r>
            <a:r>
              <a:rPr lang="en-US" sz="2400" dirty="0"/>
              <a:t> die </a:t>
            </a:r>
            <a:r>
              <a:rPr lang="en-US" sz="2400" dirty="0" err="1"/>
              <a:t>Hemisphären</a:t>
            </a:r>
            <a:r>
              <a:rPr lang="en-US" sz="2400" dirty="0"/>
              <a:t> </a:t>
            </a:r>
            <a:r>
              <a:rPr lang="en-US" sz="2400" dirty="0" err="1"/>
              <a:t>rasch</a:t>
            </a:r>
            <a:r>
              <a:rPr lang="en-US" sz="2400" dirty="0"/>
              <a:t>, </a:t>
            </a:r>
            <a:r>
              <a:rPr lang="en-US" sz="2400" dirty="0" err="1"/>
              <a:t>sodass</a:t>
            </a:r>
            <a:r>
              <a:rPr lang="en-US" sz="2400" dirty="0"/>
              <a:t> </a:t>
            </a:r>
            <a:r>
              <a:rPr lang="en-US" sz="2400" dirty="0" err="1"/>
              <a:t>eine</a:t>
            </a:r>
            <a:r>
              <a:rPr lang="en-US" sz="2400" dirty="0"/>
              <a:t> </a:t>
            </a:r>
            <a:r>
              <a:rPr lang="en-US" sz="2400" dirty="0" err="1"/>
              <a:t>große</a:t>
            </a:r>
            <a:r>
              <a:rPr lang="en-US" sz="2400" dirty="0"/>
              <a:t> </a:t>
            </a:r>
            <a:r>
              <a:rPr lang="en-US" sz="2400" dirty="0" err="1"/>
              <a:t>Anzahl</a:t>
            </a:r>
            <a:r>
              <a:rPr lang="en-US" sz="2400" dirty="0"/>
              <a:t> an Gyri </a:t>
            </a:r>
            <a:r>
              <a:rPr lang="en-US" sz="2400" dirty="0" err="1"/>
              <a:t>entstehen</a:t>
            </a:r>
            <a:r>
              <a:rPr lang="en-US" sz="2400" dirty="0"/>
              <a:t>. </a:t>
            </a:r>
            <a:r>
              <a:rPr lang="en-US" sz="2400" dirty="0" err="1" smtClean="0"/>
              <a:t>Zu</a:t>
            </a:r>
            <a:r>
              <a:rPr lang="en-US" sz="2400" dirty="0" smtClean="0"/>
              <a:t> </a:t>
            </a:r>
            <a:r>
              <a:rPr lang="en-US" sz="2400" dirty="0" err="1"/>
              <a:t>ihnen</a:t>
            </a:r>
            <a:r>
              <a:rPr lang="en-US" sz="2400" dirty="0"/>
              <a:t> </a:t>
            </a:r>
            <a:r>
              <a:rPr lang="en-US" sz="2400" dirty="0" err="1"/>
              <a:t>gehören</a:t>
            </a:r>
            <a:r>
              <a:rPr lang="en-US" sz="2400" dirty="0"/>
              <a:t> </a:t>
            </a:r>
            <a:r>
              <a:rPr lang="en-US" sz="2400" b="1" dirty="0"/>
              <a:t>der Gyrus </a:t>
            </a:r>
            <a:r>
              <a:rPr lang="en-US" sz="2400" b="1" dirty="0" err="1"/>
              <a:t>praecentralis</a:t>
            </a:r>
            <a:r>
              <a:rPr lang="en-US" sz="2400" b="1" dirty="0"/>
              <a:t>, </a:t>
            </a:r>
            <a:endParaRPr lang="en-US" sz="2400" b="1" dirty="0" smtClean="0"/>
          </a:p>
          <a:p>
            <a:r>
              <a:rPr lang="en-US" sz="2400" b="1" dirty="0" smtClean="0"/>
              <a:t>Gyrus </a:t>
            </a:r>
            <a:r>
              <a:rPr lang="en-US" sz="2400" b="1" dirty="0" err="1"/>
              <a:t>postcentralis</a:t>
            </a:r>
            <a:r>
              <a:rPr lang="en-US" sz="2400" b="1" dirty="0"/>
              <a:t>, </a:t>
            </a:r>
            <a:endParaRPr lang="en-US" sz="2400" b="1" dirty="0" smtClean="0"/>
          </a:p>
          <a:p>
            <a:r>
              <a:rPr lang="en-US" sz="2400" b="1" dirty="0" smtClean="0"/>
              <a:t>Gyrus </a:t>
            </a:r>
            <a:r>
              <a:rPr lang="en-US" sz="2400" b="1" dirty="0"/>
              <a:t>temporalis superior, </a:t>
            </a:r>
            <a:endParaRPr lang="en-US" sz="2400" b="1" dirty="0" smtClean="0"/>
          </a:p>
          <a:p>
            <a:r>
              <a:rPr lang="en-US" sz="2400" b="1" dirty="0" smtClean="0"/>
              <a:t>Gyrus </a:t>
            </a:r>
            <a:r>
              <a:rPr lang="en-US" sz="2400" b="1" dirty="0"/>
              <a:t>frontalis inferior. </a:t>
            </a:r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dirty="0" smtClean="0"/>
              <a:t>Die </a:t>
            </a:r>
            <a:r>
              <a:rPr lang="en-US" sz="2400" dirty="0"/>
              <a:t>Gyri </a:t>
            </a:r>
            <a:r>
              <a:rPr lang="en-US" sz="2400" dirty="0" err="1"/>
              <a:t>werden</a:t>
            </a:r>
            <a:r>
              <a:rPr lang="en-US" sz="2400" dirty="0"/>
              <a:t> </a:t>
            </a:r>
            <a:r>
              <a:rPr lang="en-US" sz="2400" dirty="0" err="1"/>
              <a:t>durch</a:t>
            </a:r>
            <a:r>
              <a:rPr lang="en-US" sz="2400" dirty="0"/>
              <a:t> </a:t>
            </a:r>
            <a:r>
              <a:rPr lang="en-US" sz="2400" b="1" dirty="0"/>
              <a:t>Sulci </a:t>
            </a:r>
            <a:r>
              <a:rPr lang="en-US" sz="2400" dirty="0" err="1"/>
              <a:t>voneinander</a:t>
            </a:r>
            <a:r>
              <a:rPr lang="en-US" sz="2400" dirty="0"/>
              <a:t> </a:t>
            </a:r>
            <a:r>
              <a:rPr lang="en-US" sz="2400" dirty="0" err="1"/>
              <a:t>getrennt</a:t>
            </a:r>
            <a:r>
              <a:rPr lang="en-US" sz="2400" dirty="0"/>
              <a:t>.</a:t>
            </a:r>
          </a:p>
        </p:txBody>
      </p:sp>
      <p:pic>
        <p:nvPicPr>
          <p:cNvPr id="3" name="Picture 2" descr="mage description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8360" y="73406"/>
            <a:ext cx="3215640" cy="30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mage description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5943600" y="3104612"/>
            <a:ext cx="3185160" cy="37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73406"/>
            <a:ext cx="4048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Entwicklung</a:t>
            </a:r>
            <a:r>
              <a:rPr lang="en-US" sz="2400" b="1" dirty="0"/>
              <a:t> der Sulci und Gyri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77501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494" y="612845"/>
            <a:ext cx="86330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Das Telencephalon </a:t>
            </a:r>
            <a:r>
              <a:rPr lang="en-US" sz="2000" dirty="0" err="1"/>
              <a:t>besteht</a:t>
            </a:r>
            <a:r>
              <a:rPr lang="en-US" sz="2000" dirty="0"/>
              <a:t> </a:t>
            </a:r>
            <a:r>
              <a:rPr lang="en-US" sz="2000" dirty="0" err="1"/>
              <a:t>aus</a:t>
            </a:r>
            <a:r>
              <a:rPr lang="en-US" sz="2000" dirty="0"/>
              <a:t> </a:t>
            </a:r>
            <a:r>
              <a:rPr lang="en-US" sz="2000" b="1" dirty="0" err="1"/>
              <a:t>Rinde</a:t>
            </a:r>
            <a:r>
              <a:rPr lang="en-US" sz="2000" dirty="0"/>
              <a:t> (</a:t>
            </a:r>
            <a:r>
              <a:rPr lang="en-US" sz="2000" dirty="0" err="1"/>
              <a:t>Kortex</a:t>
            </a:r>
            <a:r>
              <a:rPr lang="en-US" sz="2000" dirty="0"/>
              <a:t>) und </a:t>
            </a:r>
            <a:r>
              <a:rPr lang="en-US" sz="2000" b="1" dirty="0"/>
              <a:t>Mark</a:t>
            </a:r>
            <a:r>
              <a:rPr lang="en-US" sz="2000" dirty="0"/>
              <a:t> (Medulla). </a:t>
            </a:r>
            <a:r>
              <a:rPr lang="en-US" sz="2000" dirty="0" err="1"/>
              <a:t>Beides</a:t>
            </a:r>
            <a:r>
              <a:rPr lang="en-US" sz="2000" dirty="0"/>
              <a:t> </a:t>
            </a:r>
            <a:r>
              <a:rPr lang="en-US" sz="2000" dirty="0" err="1"/>
              <a:t>zusammen</a:t>
            </a:r>
            <a:r>
              <a:rPr lang="en-US" sz="2000" dirty="0"/>
              <a:t> </a:t>
            </a:r>
            <a:r>
              <a:rPr lang="en-US" sz="2000" dirty="0" err="1"/>
              <a:t>wird</a:t>
            </a:r>
            <a:r>
              <a:rPr lang="en-US" sz="2000" dirty="0"/>
              <a:t> </a:t>
            </a:r>
            <a:r>
              <a:rPr lang="en-US" sz="2000" dirty="0" err="1"/>
              <a:t>als</a:t>
            </a:r>
            <a:r>
              <a:rPr lang="en-US" sz="2000" dirty="0"/>
              <a:t> </a:t>
            </a:r>
            <a:r>
              <a:rPr lang="en-US" sz="2000" b="1" dirty="0"/>
              <a:t>Pallium</a:t>
            </a:r>
            <a:r>
              <a:rPr lang="en-US" sz="2000" dirty="0"/>
              <a:t> (</a:t>
            </a:r>
            <a:r>
              <a:rPr lang="en-US" sz="2000" dirty="0" err="1"/>
              <a:t>Großhirnmantel</a:t>
            </a:r>
            <a:r>
              <a:rPr lang="en-US" sz="2000" dirty="0"/>
              <a:t>) </a:t>
            </a:r>
            <a:r>
              <a:rPr lang="en-US" sz="2000" dirty="0" err="1"/>
              <a:t>bezeichnet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Die </a:t>
            </a:r>
            <a:r>
              <a:rPr lang="en-US" sz="2000" b="1" dirty="0" err="1"/>
              <a:t>Großhirnrinde</a:t>
            </a:r>
            <a:r>
              <a:rPr lang="en-US" sz="2000" dirty="0"/>
              <a:t> </a:t>
            </a:r>
            <a:r>
              <a:rPr lang="en-US" sz="2000" dirty="0" err="1"/>
              <a:t>ist</a:t>
            </a:r>
            <a:r>
              <a:rPr lang="en-US" sz="2000" dirty="0"/>
              <a:t> die am </a:t>
            </a:r>
            <a:r>
              <a:rPr lang="en-US" sz="2000" dirty="0" err="1"/>
              <a:t>meisten</a:t>
            </a:r>
            <a:r>
              <a:rPr lang="en-US" sz="2000" dirty="0"/>
              <a:t> </a:t>
            </a:r>
            <a:r>
              <a:rPr lang="en-US" sz="2000" dirty="0" err="1"/>
              <a:t>spezialisierte</a:t>
            </a:r>
            <a:r>
              <a:rPr lang="en-US" sz="2000" dirty="0"/>
              <a:t> </a:t>
            </a:r>
            <a:r>
              <a:rPr lang="en-US" sz="2000" dirty="0" err="1"/>
              <a:t>Hirnregion</a:t>
            </a:r>
            <a:r>
              <a:rPr lang="en-US" sz="2000" dirty="0"/>
              <a:t>. </a:t>
            </a:r>
            <a:r>
              <a:rPr lang="en-US" sz="2000" dirty="0" err="1"/>
              <a:t>Sie</a:t>
            </a:r>
            <a:r>
              <a:rPr lang="en-US" sz="2000" dirty="0"/>
              <a:t> </a:t>
            </a:r>
            <a:r>
              <a:rPr lang="en-US" sz="2000" dirty="0" err="1"/>
              <a:t>enthält</a:t>
            </a:r>
            <a:r>
              <a:rPr lang="en-US" sz="2000" dirty="0"/>
              <a:t> </a:t>
            </a:r>
            <a:r>
              <a:rPr lang="en-US" sz="2000" dirty="0" err="1"/>
              <a:t>verschiedene</a:t>
            </a:r>
            <a:r>
              <a:rPr lang="en-US" sz="2000" dirty="0"/>
              <a:t> </a:t>
            </a:r>
            <a:r>
              <a:rPr lang="en-US" sz="2000" b="1" dirty="0">
                <a:hlinkClick r:id="rId2"/>
              </a:rPr>
              <a:t>funktionelle Zentren</a:t>
            </a:r>
            <a:r>
              <a:rPr lang="en-US" sz="2000" dirty="0"/>
              <a:t> und </a:t>
            </a:r>
            <a:r>
              <a:rPr lang="en-US" sz="2000" dirty="0" err="1"/>
              <a:t>ermöglicht</a:t>
            </a:r>
            <a:r>
              <a:rPr lang="en-US" sz="2000" dirty="0"/>
              <a:t> </a:t>
            </a:r>
            <a:r>
              <a:rPr lang="en-US" sz="2000" dirty="0" err="1"/>
              <a:t>z.B</a:t>
            </a:r>
            <a:r>
              <a:rPr lang="en-US" sz="2000" dirty="0"/>
              <a:t>. das </a:t>
            </a:r>
            <a:r>
              <a:rPr lang="en-US" sz="2000" dirty="0" err="1"/>
              <a:t>Bewusstwerden</a:t>
            </a:r>
            <a:r>
              <a:rPr lang="en-US" sz="2000" dirty="0"/>
              <a:t> von </a:t>
            </a:r>
            <a:r>
              <a:rPr lang="en-US" sz="2000" dirty="0" err="1"/>
              <a:t>Sinneswahrnehmungen</a:t>
            </a:r>
            <a:r>
              <a:rPr lang="en-US" sz="2000" dirty="0"/>
              <a:t> (</a:t>
            </a:r>
            <a:r>
              <a:rPr lang="en-US" sz="2000" dirty="0" err="1"/>
              <a:t>Sehen</a:t>
            </a:r>
            <a:r>
              <a:rPr lang="en-US" sz="2000" dirty="0"/>
              <a:t>, </a:t>
            </a:r>
            <a:r>
              <a:rPr lang="en-US" sz="2000" dirty="0" err="1"/>
              <a:t>Hören</a:t>
            </a:r>
            <a:r>
              <a:rPr lang="en-US" sz="2000" dirty="0"/>
              <a:t>, </a:t>
            </a:r>
            <a:r>
              <a:rPr lang="en-US" sz="2000" dirty="0" err="1"/>
              <a:t>Fühlen</a:t>
            </a:r>
            <a:r>
              <a:rPr lang="en-US" sz="2000" dirty="0"/>
              <a:t>), das </a:t>
            </a:r>
            <a:r>
              <a:rPr lang="en-US" sz="2000" dirty="0" err="1"/>
              <a:t>Sprechen</a:t>
            </a:r>
            <a:r>
              <a:rPr lang="en-US" sz="2000" dirty="0"/>
              <a:t> und </a:t>
            </a:r>
            <a:r>
              <a:rPr lang="en-US" sz="2000" dirty="0" err="1"/>
              <a:t>Lesen</a:t>
            </a:r>
            <a:r>
              <a:rPr lang="en-US" sz="2000" dirty="0"/>
              <a:t>, das </a:t>
            </a:r>
            <a:r>
              <a:rPr lang="en-US" sz="2000" dirty="0" err="1"/>
              <a:t>komplexe</a:t>
            </a:r>
            <a:r>
              <a:rPr lang="en-US" sz="2000" dirty="0"/>
              <a:t> </a:t>
            </a:r>
            <a:r>
              <a:rPr lang="en-US" sz="2000" dirty="0" err="1"/>
              <a:t>Denken</a:t>
            </a:r>
            <a:r>
              <a:rPr lang="en-US" sz="2000" dirty="0"/>
              <a:t>, das </a:t>
            </a:r>
            <a:r>
              <a:rPr lang="en-US" sz="2000" dirty="0" err="1"/>
              <a:t>Gedächtnis</a:t>
            </a:r>
            <a:r>
              <a:rPr lang="en-US" sz="2000" dirty="0"/>
              <a:t> </a:t>
            </a:r>
            <a:r>
              <a:rPr lang="en-US" sz="2000" dirty="0" err="1"/>
              <a:t>sowie</a:t>
            </a:r>
            <a:r>
              <a:rPr lang="en-US" sz="2000" dirty="0"/>
              <a:t> die </a:t>
            </a:r>
            <a:r>
              <a:rPr lang="en-US" sz="2000" dirty="0" err="1"/>
              <a:t>Planung</a:t>
            </a:r>
            <a:r>
              <a:rPr lang="en-US" sz="2000" dirty="0"/>
              <a:t> von </a:t>
            </a:r>
            <a:r>
              <a:rPr lang="en-US" sz="2000" dirty="0" err="1"/>
              <a:t>willkürlichen</a:t>
            </a:r>
            <a:r>
              <a:rPr lang="en-US" sz="2000" dirty="0"/>
              <a:t> </a:t>
            </a:r>
            <a:r>
              <a:rPr lang="en-US" sz="2000" dirty="0" err="1"/>
              <a:t>Bewegungen</a:t>
            </a:r>
            <a:r>
              <a:rPr lang="en-US" sz="2000" dirty="0"/>
              <a:t>. Die </a:t>
            </a:r>
            <a:r>
              <a:rPr lang="en-US" sz="2000" dirty="0" err="1"/>
              <a:t>Großhirnrinde</a:t>
            </a:r>
            <a:r>
              <a:rPr lang="en-US" sz="2000" dirty="0"/>
              <a:t> </a:t>
            </a:r>
            <a:r>
              <a:rPr lang="en-US" sz="2000" dirty="0" err="1"/>
              <a:t>ist</a:t>
            </a:r>
            <a:r>
              <a:rPr lang="en-US" sz="2000" dirty="0"/>
              <a:t> der </a:t>
            </a:r>
            <a:r>
              <a:rPr lang="en-US" sz="2000" dirty="0" err="1"/>
              <a:t>Sitz</a:t>
            </a:r>
            <a:r>
              <a:rPr lang="en-US" sz="2000" dirty="0"/>
              <a:t> des </a:t>
            </a:r>
            <a:r>
              <a:rPr lang="en-US" sz="2000" dirty="0" err="1"/>
              <a:t>Bewusstseins</a:t>
            </a:r>
            <a:r>
              <a:rPr lang="en-US" sz="2000" dirty="0"/>
              <a:t> und der </a:t>
            </a:r>
            <a:r>
              <a:rPr lang="en-US" sz="2000" dirty="0" err="1"/>
              <a:t>Persönlichkeit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Das</a:t>
            </a:r>
            <a:r>
              <a:rPr lang="en-US" sz="2000" b="1" dirty="0"/>
              <a:t> </a:t>
            </a:r>
            <a:r>
              <a:rPr lang="en-US" sz="2000" b="1" dirty="0" err="1"/>
              <a:t>Großhirnmark</a:t>
            </a:r>
            <a:r>
              <a:rPr lang="en-US" sz="2000" dirty="0"/>
              <a:t> </a:t>
            </a:r>
            <a:r>
              <a:rPr lang="en-US" sz="2000" dirty="0" err="1"/>
              <a:t>enthält</a:t>
            </a:r>
            <a:r>
              <a:rPr lang="en-US" sz="2000" dirty="0"/>
              <a:t> die </a:t>
            </a:r>
            <a:r>
              <a:rPr lang="en-US" sz="2000" b="1" dirty="0">
                <a:hlinkClick r:id="rId3"/>
              </a:rPr>
              <a:t>Leitungsbahnen</a:t>
            </a:r>
            <a:r>
              <a:rPr lang="en-US" sz="2000" dirty="0"/>
              <a:t> (</a:t>
            </a:r>
            <a:r>
              <a:rPr lang="en-US" sz="2000" dirty="0" err="1"/>
              <a:t>Assoziations</a:t>
            </a:r>
            <a:r>
              <a:rPr lang="en-US" sz="2000" dirty="0"/>
              <a:t>-, </a:t>
            </a:r>
            <a:r>
              <a:rPr lang="en-US" sz="2000" dirty="0" err="1"/>
              <a:t>Kommissuren</a:t>
            </a:r>
            <a:r>
              <a:rPr lang="en-US" sz="2000" dirty="0"/>
              <a:t>- und </a:t>
            </a:r>
            <a:r>
              <a:rPr lang="en-US" sz="2000" dirty="0" err="1"/>
              <a:t>Projektionsfasern</a:t>
            </a:r>
            <a:r>
              <a:rPr lang="en-US" sz="2000" dirty="0"/>
              <a:t>). </a:t>
            </a:r>
            <a:r>
              <a:rPr lang="en-US" sz="2000" dirty="0" err="1"/>
              <a:t>Neben</a:t>
            </a:r>
            <a:r>
              <a:rPr lang="en-US" sz="2000" dirty="0"/>
              <a:t> den </a:t>
            </a:r>
            <a:r>
              <a:rPr lang="en-US" sz="2000" dirty="0" err="1"/>
              <a:t>Leitungsbahnen</a:t>
            </a:r>
            <a:r>
              <a:rPr lang="en-US" sz="2000" dirty="0"/>
              <a:t> </a:t>
            </a:r>
            <a:r>
              <a:rPr lang="en-US" sz="2000" dirty="0" err="1"/>
              <a:t>liegen</a:t>
            </a:r>
            <a:r>
              <a:rPr lang="en-US" sz="2000" dirty="0"/>
              <a:t> </a:t>
            </a:r>
            <a:r>
              <a:rPr lang="en-US" sz="2000" dirty="0" err="1"/>
              <a:t>hier</a:t>
            </a:r>
            <a:r>
              <a:rPr lang="en-US" sz="2000" dirty="0"/>
              <a:t> </a:t>
            </a:r>
            <a:r>
              <a:rPr lang="en-US" sz="2000" dirty="0" err="1"/>
              <a:t>auch</a:t>
            </a:r>
            <a:r>
              <a:rPr lang="en-US" sz="2000" dirty="0"/>
              <a:t> die </a:t>
            </a:r>
            <a:r>
              <a:rPr lang="en-US" sz="2000" b="1" dirty="0">
                <a:hlinkClick r:id="rId4"/>
              </a:rPr>
              <a:t>Basalkerne</a:t>
            </a:r>
            <a:r>
              <a:rPr lang="en-US" sz="2000" dirty="0"/>
              <a:t> (</a:t>
            </a:r>
            <a:r>
              <a:rPr lang="en-US" sz="2000" dirty="0" err="1"/>
              <a:t>subkortikale</a:t>
            </a:r>
            <a:r>
              <a:rPr lang="en-US" sz="2000" dirty="0"/>
              <a:t> </a:t>
            </a:r>
            <a:r>
              <a:rPr lang="en-US" sz="2000" dirty="0" err="1"/>
              <a:t>Kerne</a:t>
            </a:r>
            <a:r>
              <a:rPr lang="en-US" sz="2000" dirty="0"/>
              <a:t>).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258549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age descrip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941" y="1385046"/>
            <a:ext cx="8667750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8941" y="151511"/>
            <a:ext cx="2937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Roboto" charset="0"/>
              </a:rPr>
              <a:t>Großhirnlappen</a:t>
            </a:r>
            <a:r>
              <a:rPr lang="en-US" b="1" dirty="0">
                <a:latin typeface="Roboto" charset="0"/>
              </a:rPr>
              <a:t> von medial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8040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age descrip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7470" y="927848"/>
            <a:ext cx="6314514" cy="577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4241" y="164958"/>
            <a:ext cx="2783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Roboto" charset="0"/>
              </a:rPr>
              <a:t>Großhirnlappen</a:t>
            </a:r>
            <a:r>
              <a:rPr lang="en-US" b="1" dirty="0">
                <a:latin typeface="Roboto" charset="0"/>
              </a:rPr>
              <a:t> von basal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3403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Ventrikelsystem</a:t>
            </a:r>
            <a:r>
              <a:rPr lang="hu-HU" dirty="0"/>
              <a:t> des </a:t>
            </a:r>
            <a:r>
              <a:rPr lang="hu-HU" dirty="0" err="1"/>
              <a:t>Gehrins</a:t>
            </a:r>
            <a:r>
              <a:rPr lang="hu-HU" dirty="0"/>
              <a:t> und </a:t>
            </a:r>
            <a:r>
              <a:rPr lang="hu-HU" dirty="0" err="1"/>
              <a:t>Rückenmarks</a:t>
            </a:r>
            <a:endParaRPr lang="de-DE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6084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Sobotta_Band_3\Kapitel_12\mit_Beschriftung\chp12_fig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3888432" cy="6291003"/>
          </a:xfrm>
          <a:prstGeom prst="rect">
            <a:avLst/>
          </a:prstGeom>
          <a:noFill/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424C89FC-2CD7-47F5-8493-9514ED6BE6B5}"/>
              </a:ext>
            </a:extLst>
          </p:cNvPr>
          <p:cNvSpPr txBox="1"/>
          <p:nvPr/>
        </p:nvSpPr>
        <p:spPr>
          <a:xfrm>
            <a:off x="5292080" y="620688"/>
            <a:ext cx="30963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Neuralrohr besitzt ein Innenraum, woraus das Ventrikelsystem des ZNS sich entwickelt.</a:t>
            </a:r>
          </a:p>
          <a:p>
            <a:endParaRPr lang="de-DE" sz="2000" dirty="0" smtClean="0"/>
          </a:p>
          <a:p>
            <a:r>
              <a:rPr lang="de-DE" sz="2000" dirty="0" smtClean="0"/>
              <a:t>Aus den Räumen der Hirnbläschen werden die </a:t>
            </a:r>
            <a:r>
              <a:rPr lang="de-DE" sz="2000" b="1" dirty="0" smtClean="0"/>
              <a:t>Hirnventrikeln</a:t>
            </a:r>
            <a:r>
              <a:rPr lang="de-DE" sz="2000" dirty="0" smtClean="0"/>
              <a:t>, aus dem Kanalartigen Innenraum des Rückenmarks wird </a:t>
            </a:r>
            <a:r>
              <a:rPr lang="de-DE" sz="2000" b="1" dirty="0" smtClean="0"/>
              <a:t>Canalis </a:t>
            </a:r>
            <a:r>
              <a:rPr lang="de-DE" sz="2000" b="1" dirty="0" err="1" smtClean="0"/>
              <a:t>centralis</a:t>
            </a:r>
            <a:r>
              <a:rPr lang="de-DE" sz="2000" dirty="0" smtClean="0"/>
              <a:t>. Miteinander verbundene Raumsystem.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0708449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Sobotta_Band_3\Kapitel_12\mit_Beschriftung\chp12_fig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049" y="453593"/>
            <a:ext cx="5620708" cy="5503454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6059038" y="688076"/>
            <a:ext cx="29260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Mit Weiterentwicklung der Hirnbläschen, entstehen 4 Hirnventrikeln: je ein in den </a:t>
            </a:r>
            <a:r>
              <a:rPr lang="de-DE" sz="2000" dirty="0" err="1" smtClean="0"/>
              <a:t>telencephalischen</a:t>
            </a:r>
            <a:r>
              <a:rPr lang="de-DE" sz="2000" dirty="0" smtClean="0"/>
              <a:t> Bläschen (Seitenventrikeln, I. und II.), ein im </a:t>
            </a:r>
            <a:r>
              <a:rPr lang="de-DE" sz="2000" dirty="0" err="1" smtClean="0"/>
              <a:t>Diencephalon</a:t>
            </a:r>
            <a:r>
              <a:rPr lang="de-DE" sz="2000" dirty="0" smtClean="0"/>
              <a:t> (III.) und ein im </a:t>
            </a:r>
            <a:r>
              <a:rPr lang="de-DE" sz="2000" dirty="0" err="1" smtClean="0"/>
              <a:t>Rhomencephalon</a:t>
            </a:r>
            <a:r>
              <a:rPr lang="de-DE" sz="2000" dirty="0" smtClean="0"/>
              <a:t> (IV.) Embryonales, </a:t>
            </a:r>
            <a:r>
              <a:rPr lang="de-DE" sz="2000" dirty="0" err="1" smtClean="0"/>
              <a:t>mesencephalisches</a:t>
            </a:r>
            <a:r>
              <a:rPr lang="de-DE" sz="2000" dirty="0" smtClean="0"/>
              <a:t> Ventrikel </a:t>
            </a:r>
            <a:r>
              <a:rPr lang="de-DE" sz="2000" dirty="0" err="1" smtClean="0"/>
              <a:t>verent</a:t>
            </a:r>
            <a:r>
              <a:rPr lang="de-DE" sz="2000" dirty="0" smtClean="0"/>
              <a:t> sich zum </a:t>
            </a:r>
            <a:r>
              <a:rPr lang="de-DE" sz="2000" dirty="0" err="1" smtClean="0"/>
              <a:t>Aquaeductus</a:t>
            </a:r>
            <a:r>
              <a:rPr lang="de-DE" sz="2000" dirty="0" smtClean="0"/>
              <a:t> </a:t>
            </a:r>
            <a:r>
              <a:rPr lang="de-DE" sz="2000" dirty="0" err="1" smtClean="0"/>
              <a:t>mesencephali</a:t>
            </a:r>
            <a:r>
              <a:rPr lang="de-DE" sz="2000" dirty="0" smtClean="0"/>
              <a:t>.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501034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2D3945-DE61-492A-9478-931007F2B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12371"/>
          </a:xfrm>
        </p:spPr>
        <p:txBody>
          <a:bodyPr/>
          <a:lstStyle/>
          <a:p>
            <a:pPr algn="ctr"/>
            <a:r>
              <a:rPr lang="hu-HU" dirty="0" err="1"/>
              <a:t>Graue</a:t>
            </a:r>
            <a:r>
              <a:rPr lang="hu-HU" dirty="0"/>
              <a:t> </a:t>
            </a:r>
            <a:r>
              <a:rPr lang="hu-HU" dirty="0" err="1"/>
              <a:t>Substanz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92AD305-D3AA-4D71-A04C-6C3FD8F8B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" y="1404255"/>
            <a:ext cx="7886700" cy="4648201"/>
          </a:xfrm>
        </p:spPr>
        <p:txBody>
          <a:bodyPr>
            <a:normAutofit fontScale="92500" lnSpcReduction="20000"/>
          </a:bodyPr>
          <a:lstStyle/>
          <a:p>
            <a:r>
              <a:rPr lang="de-DE" b="1" dirty="0" smtClean="0"/>
              <a:t>Graue Substanz </a:t>
            </a:r>
            <a:r>
              <a:rPr lang="de-DE" dirty="0" smtClean="0"/>
              <a:t>im ZNS: </a:t>
            </a:r>
          </a:p>
          <a:p>
            <a:r>
              <a:rPr lang="de-DE" dirty="0" smtClean="0"/>
              <a:t>an der Oberfläche: Rinde (</a:t>
            </a:r>
            <a:r>
              <a:rPr lang="de-DE" b="1" dirty="0" smtClean="0"/>
              <a:t>Cortex</a:t>
            </a:r>
            <a:r>
              <a:rPr lang="de-DE" dirty="0" smtClean="0"/>
              <a:t>), wie beim Großhirn, Kleinhirn, oder </a:t>
            </a:r>
          </a:p>
          <a:p>
            <a:r>
              <a:rPr lang="de-DE" dirty="0" smtClean="0"/>
              <a:t>in der Tiefe:  </a:t>
            </a:r>
            <a:r>
              <a:rPr lang="de-DE" b="1" dirty="0" smtClean="0"/>
              <a:t>Kerne</a:t>
            </a:r>
            <a:r>
              <a:rPr lang="de-DE" dirty="0" smtClean="0"/>
              <a:t> (Nucleus), wie überall; </a:t>
            </a:r>
          </a:p>
          <a:p>
            <a:r>
              <a:rPr lang="de-DE" dirty="0" smtClean="0"/>
              <a:t>(Vorsicht: Nucleus (Kern) bedeutet hier eine makroskopisch sichtbare, zelluläre Aggregation aus Nervenzellen) </a:t>
            </a:r>
          </a:p>
          <a:p>
            <a:r>
              <a:rPr lang="de-DE" dirty="0" smtClean="0"/>
              <a:t>Es gibt in dem ZNS auch vereinzelte Neuronen, oder lockere </a:t>
            </a:r>
            <a:r>
              <a:rPr lang="de-DE" dirty="0" err="1" smtClean="0"/>
              <a:t>Neuronenkette</a:t>
            </a:r>
            <a:r>
              <a:rPr lang="de-DE" dirty="0" smtClean="0"/>
              <a:t> (</a:t>
            </a:r>
            <a:r>
              <a:rPr lang="de-DE" dirty="0" err="1" smtClean="0"/>
              <a:t>zB</a:t>
            </a:r>
            <a:r>
              <a:rPr lang="de-DE" dirty="0" smtClean="0"/>
              <a:t>: </a:t>
            </a:r>
            <a:r>
              <a:rPr lang="de-DE" dirty="0" err="1" smtClean="0"/>
              <a:t>Formatio</a:t>
            </a:r>
            <a:r>
              <a:rPr lang="de-DE" dirty="0" smtClean="0"/>
              <a:t> </a:t>
            </a:r>
            <a:r>
              <a:rPr lang="de-DE" dirty="0" err="1" smtClean="0"/>
              <a:t>reticularis</a:t>
            </a:r>
            <a:r>
              <a:rPr lang="de-DE" dirty="0" smtClean="0"/>
              <a:t> des Hirnstammes); diese liegen in der weißen Substanz, und sind nicht sichtbar makroskopisch.</a:t>
            </a:r>
          </a:p>
          <a:p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Rückenmark</a:t>
            </a:r>
            <a:r>
              <a:rPr lang="en-US" dirty="0"/>
              <a:t> </a:t>
            </a:r>
            <a:r>
              <a:rPr lang="en-US" dirty="0" err="1"/>
              <a:t>liegt</a:t>
            </a:r>
            <a:r>
              <a:rPr lang="en-US" dirty="0"/>
              <a:t> die </a:t>
            </a:r>
            <a:r>
              <a:rPr lang="en-US" dirty="0" err="1"/>
              <a:t>graue</a:t>
            </a:r>
            <a:r>
              <a:rPr lang="en-US" dirty="0"/>
              <a:t> </a:t>
            </a:r>
            <a:r>
              <a:rPr lang="en-US" dirty="0" err="1"/>
              <a:t>Substanz</a:t>
            </a:r>
            <a:r>
              <a:rPr lang="en-US" dirty="0"/>
              <a:t> </a:t>
            </a:r>
            <a:r>
              <a:rPr lang="en-US" dirty="0" err="1"/>
              <a:t>innen</a:t>
            </a:r>
            <a:r>
              <a:rPr lang="en-US" dirty="0"/>
              <a:t>, </a:t>
            </a:r>
            <a:r>
              <a:rPr lang="en-US" dirty="0" err="1"/>
              <a:t>sie</a:t>
            </a:r>
            <a:r>
              <a:rPr lang="en-US" dirty="0"/>
              <a:t> </a:t>
            </a:r>
            <a:r>
              <a:rPr lang="en-US" dirty="0" err="1"/>
              <a:t>weist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Querschnitt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Schmetterlingsform</a:t>
            </a:r>
            <a:r>
              <a:rPr lang="en-US" dirty="0"/>
              <a:t> auf. Die </a:t>
            </a:r>
            <a:r>
              <a:rPr lang="en-US" dirty="0" err="1"/>
              <a:t>weiße</a:t>
            </a:r>
            <a:r>
              <a:rPr lang="en-US" dirty="0"/>
              <a:t> </a:t>
            </a:r>
            <a:r>
              <a:rPr lang="en-US" dirty="0" err="1"/>
              <a:t>Substanz</a:t>
            </a:r>
            <a:r>
              <a:rPr lang="en-US" dirty="0"/>
              <a:t> </a:t>
            </a:r>
            <a:r>
              <a:rPr lang="en-US" dirty="0" err="1"/>
              <a:t>befindet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außen</a:t>
            </a:r>
            <a:r>
              <a:rPr lang="en-US" dirty="0"/>
              <a:t>.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66795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854" y="100385"/>
            <a:ext cx="3727571" cy="66733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643744" y="1906172"/>
            <a:ext cx="40641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Raumsystem des ZNS besteht aus:</a:t>
            </a:r>
          </a:p>
          <a:p>
            <a:endParaRPr lang="de-DE" dirty="0" smtClean="0"/>
          </a:p>
          <a:p>
            <a:r>
              <a:rPr lang="de-DE" dirty="0" smtClean="0"/>
              <a:t>-4 Ventrikeln im Gehirn</a:t>
            </a:r>
          </a:p>
          <a:p>
            <a:r>
              <a:rPr lang="de-DE" dirty="0" smtClean="0"/>
              <a:t>-Canalis </a:t>
            </a:r>
            <a:r>
              <a:rPr lang="de-DE" dirty="0" err="1" smtClean="0"/>
              <a:t>centralis</a:t>
            </a:r>
            <a:r>
              <a:rPr lang="de-DE" dirty="0" smtClean="0"/>
              <a:t> im RM</a:t>
            </a:r>
          </a:p>
          <a:p>
            <a:r>
              <a:rPr lang="de-DE" dirty="0" err="1" smtClean="0"/>
              <a:t>a,b,c,d</a:t>
            </a:r>
            <a:r>
              <a:rPr lang="de-DE" dirty="0" smtClean="0"/>
              <a:t>: die Anteilen eines Seitenventrikels</a:t>
            </a:r>
          </a:p>
          <a:p>
            <a:r>
              <a:rPr lang="de-DE" dirty="0" smtClean="0"/>
              <a:t>(a: </a:t>
            </a:r>
            <a:r>
              <a:rPr lang="de-DE" dirty="0" err="1" smtClean="0"/>
              <a:t>Cornu</a:t>
            </a:r>
            <a:r>
              <a:rPr lang="de-DE" dirty="0" smtClean="0"/>
              <a:t> </a:t>
            </a:r>
            <a:r>
              <a:rPr lang="de-DE" dirty="0" err="1" smtClean="0"/>
              <a:t>anterius</a:t>
            </a:r>
            <a:r>
              <a:rPr lang="de-DE" dirty="0" smtClean="0"/>
              <a:t>; b: pars </a:t>
            </a:r>
            <a:r>
              <a:rPr lang="de-DE" dirty="0" err="1" smtClean="0"/>
              <a:t>centralis</a:t>
            </a:r>
            <a:r>
              <a:rPr lang="de-DE" dirty="0" smtClean="0"/>
              <a:t>, c: </a:t>
            </a:r>
            <a:r>
              <a:rPr lang="de-DE" dirty="0" err="1" smtClean="0"/>
              <a:t>Cornu</a:t>
            </a:r>
            <a:r>
              <a:rPr lang="de-DE" dirty="0" smtClean="0"/>
              <a:t> </a:t>
            </a:r>
            <a:r>
              <a:rPr lang="de-DE" dirty="0" err="1" smtClean="0"/>
              <a:t>post</a:t>
            </a:r>
            <a:r>
              <a:rPr lang="de-DE" dirty="0" smtClean="0"/>
              <a:t>., d: </a:t>
            </a:r>
            <a:r>
              <a:rPr lang="de-DE" dirty="0" err="1" smtClean="0"/>
              <a:t>Cornu</a:t>
            </a:r>
            <a:r>
              <a:rPr lang="de-DE" dirty="0" smtClean="0"/>
              <a:t> </a:t>
            </a:r>
            <a:r>
              <a:rPr lang="de-DE" dirty="0" err="1" smtClean="0"/>
              <a:t>inf.</a:t>
            </a:r>
            <a:r>
              <a:rPr lang="de-DE" dirty="0" smtClean="0"/>
              <a:t>)</a:t>
            </a:r>
          </a:p>
          <a:p>
            <a:r>
              <a:rPr lang="de-DE" b="1" dirty="0" smtClean="0"/>
              <a:t>Seitenventrikel</a:t>
            </a:r>
            <a:r>
              <a:rPr lang="de-DE" dirty="0" smtClean="0"/>
              <a:t>: Steinbockhornartig gekrümmt; ein Seitenventrikel pro </a:t>
            </a:r>
            <a:r>
              <a:rPr lang="de-DE" dirty="0" err="1" smtClean="0"/>
              <a:t>Hämisphärium</a:t>
            </a:r>
            <a:r>
              <a:rPr lang="de-DE" dirty="0" smtClean="0"/>
              <a:t> – Großhirn</a:t>
            </a:r>
          </a:p>
          <a:p>
            <a:r>
              <a:rPr lang="de-DE" dirty="0" smtClean="0"/>
              <a:t>Seitenventrikel kommunizieren durch </a:t>
            </a:r>
            <a:r>
              <a:rPr lang="de-DE" b="1" dirty="0" smtClean="0"/>
              <a:t>Foramen </a:t>
            </a:r>
            <a:r>
              <a:rPr lang="de-DE" b="1" dirty="0" err="1" smtClean="0"/>
              <a:t>interventriculare</a:t>
            </a:r>
            <a:r>
              <a:rPr lang="de-DE" b="1" dirty="0" smtClean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Monroi</a:t>
            </a:r>
            <a:r>
              <a:rPr lang="de-DE" dirty="0" smtClean="0"/>
              <a:t>) mit dem unpaaren, mediansagittalen III. Ventrikel.</a:t>
            </a:r>
            <a:endParaRPr lang="de-DE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5F34438-B3DA-4C62-9ACB-E5875E7BCDF4}"/>
              </a:ext>
            </a:extLst>
          </p:cNvPr>
          <p:cNvSpPr txBox="1"/>
          <p:nvPr/>
        </p:nvSpPr>
        <p:spPr>
          <a:xfrm>
            <a:off x="4459458" y="156657"/>
            <a:ext cx="4484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Projektion </a:t>
            </a:r>
            <a:r>
              <a:rPr lang="hu-HU" sz="2400" b="1" dirty="0" err="1"/>
              <a:t>der</a:t>
            </a:r>
            <a:r>
              <a:rPr lang="hu-HU" sz="2400" b="1" dirty="0"/>
              <a:t> </a:t>
            </a:r>
            <a:r>
              <a:rPr lang="hu-HU" sz="2400" b="1" dirty="0" err="1"/>
              <a:t>Hirnvetrikeln</a:t>
            </a:r>
            <a:r>
              <a:rPr lang="hu-HU" sz="2400" b="1" dirty="0"/>
              <a:t> </a:t>
            </a:r>
            <a:r>
              <a:rPr lang="hu-HU" sz="2400" b="1" dirty="0" err="1"/>
              <a:t>auf</a:t>
            </a:r>
            <a:r>
              <a:rPr lang="hu-HU" sz="2400" b="1" dirty="0"/>
              <a:t> </a:t>
            </a:r>
            <a:r>
              <a:rPr lang="hu-HU" sz="2400" b="1" dirty="0" err="1"/>
              <a:t>die</a:t>
            </a:r>
            <a:r>
              <a:rPr lang="hu-HU" sz="2400" b="1" dirty="0"/>
              <a:t> </a:t>
            </a:r>
            <a:r>
              <a:rPr lang="hu-HU" sz="2400" b="1" dirty="0" err="1"/>
              <a:t>Gehirnoberfläche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820544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52" y="525434"/>
            <a:ext cx="7299524" cy="545334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70675" y="6044575"/>
            <a:ext cx="749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Aquaeductus</a:t>
            </a:r>
            <a:r>
              <a:rPr lang="hu-HU" dirty="0"/>
              <a:t>: </a:t>
            </a:r>
            <a:r>
              <a:rPr lang="hu-HU" dirty="0" err="1"/>
              <a:t>Verbindung</a:t>
            </a:r>
            <a:r>
              <a:rPr lang="hu-HU" dirty="0"/>
              <a:t> </a:t>
            </a:r>
            <a:r>
              <a:rPr lang="hu-HU" dirty="0" err="1"/>
              <a:t>zwischen</a:t>
            </a:r>
            <a:r>
              <a:rPr lang="hu-HU" dirty="0"/>
              <a:t> III. und IV. </a:t>
            </a:r>
            <a:r>
              <a:rPr lang="hu-HU" dirty="0" err="1"/>
              <a:t>Ventrikeln</a:t>
            </a:r>
            <a:r>
              <a:rPr lang="hu-HU" dirty="0"/>
              <a:t> (</a:t>
            </a:r>
            <a:r>
              <a:rPr lang="hu-HU" dirty="0" err="1"/>
              <a:t>im</a:t>
            </a:r>
            <a:r>
              <a:rPr lang="hu-HU" dirty="0"/>
              <a:t> </a:t>
            </a:r>
            <a:r>
              <a:rPr lang="hu-HU" dirty="0" err="1"/>
              <a:t>Mittelhirn</a:t>
            </a:r>
            <a:r>
              <a:rPr lang="hu-HU" dirty="0"/>
              <a:t>)</a:t>
            </a:r>
          </a:p>
          <a:p>
            <a:r>
              <a:rPr lang="hu-HU" dirty="0"/>
              <a:t>IV. </a:t>
            </a:r>
            <a:r>
              <a:rPr lang="hu-HU" dirty="0" err="1"/>
              <a:t>Ventrikel</a:t>
            </a:r>
            <a:r>
              <a:rPr lang="hu-HU" dirty="0"/>
              <a:t> </a:t>
            </a:r>
            <a:r>
              <a:rPr lang="hu-HU" dirty="0" err="1"/>
              <a:t>liegt</a:t>
            </a:r>
            <a:r>
              <a:rPr lang="hu-HU" dirty="0"/>
              <a:t> </a:t>
            </a:r>
            <a:r>
              <a:rPr lang="hu-HU" dirty="0" err="1"/>
              <a:t>zwischen</a:t>
            </a:r>
            <a:r>
              <a:rPr lang="hu-HU" dirty="0"/>
              <a:t> </a:t>
            </a:r>
            <a:r>
              <a:rPr lang="hu-HU" dirty="0" err="1"/>
              <a:t>Medulla</a:t>
            </a:r>
            <a:r>
              <a:rPr lang="hu-HU" dirty="0"/>
              <a:t> </a:t>
            </a:r>
            <a:r>
              <a:rPr lang="hu-HU" dirty="0" err="1"/>
              <a:t>oblongata</a:t>
            </a:r>
            <a:r>
              <a:rPr lang="hu-HU" dirty="0"/>
              <a:t>/</a:t>
            </a:r>
            <a:r>
              <a:rPr lang="hu-HU" dirty="0" err="1"/>
              <a:t>Pons</a:t>
            </a:r>
            <a:r>
              <a:rPr lang="hu-HU" dirty="0"/>
              <a:t> und </a:t>
            </a:r>
            <a:r>
              <a:rPr lang="hu-HU" dirty="0" err="1"/>
              <a:t>Kleinhirn</a:t>
            </a:r>
            <a:endParaRPr lang="de-DE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5201540-D109-4AF9-B1AE-C67CC896A9CE}"/>
              </a:ext>
            </a:extLst>
          </p:cNvPr>
          <p:cNvSpPr txBox="1"/>
          <p:nvPr/>
        </p:nvSpPr>
        <p:spPr>
          <a:xfrm>
            <a:off x="569394" y="28129"/>
            <a:ext cx="8265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Ausgusspräparat von Ventrikelsystem des Gehirns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13777167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Ventrikelsystem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ist auch mit CSF ausgefüllt: innere </a:t>
            </a:r>
            <a:r>
              <a:rPr lang="de-DE" dirty="0" err="1" smtClean="0"/>
              <a:t>Liquorräume</a:t>
            </a:r>
            <a:r>
              <a:rPr lang="de-DE" dirty="0" smtClean="0"/>
              <a:t>!!!</a:t>
            </a:r>
          </a:p>
          <a:p>
            <a:r>
              <a:rPr lang="de-DE" dirty="0" err="1" smtClean="0"/>
              <a:t>Subarachnoidealraum</a:t>
            </a:r>
            <a:r>
              <a:rPr lang="de-DE" dirty="0" smtClean="0"/>
              <a:t> mit dem gleichen CSF ausgefüllt: äußere </a:t>
            </a:r>
            <a:r>
              <a:rPr lang="de-DE" dirty="0" err="1" smtClean="0"/>
              <a:t>Liquorräume</a:t>
            </a:r>
            <a:r>
              <a:rPr lang="de-DE" dirty="0" smtClean="0"/>
              <a:t>!!!</a:t>
            </a:r>
          </a:p>
          <a:p>
            <a:r>
              <a:rPr lang="de-DE" dirty="0" smtClean="0"/>
              <a:t>Wo kommunizieren sie miteinander? In der kaudalen Wand des IV. Ventrikels: hier gibt es 3 Löcher: ein </a:t>
            </a:r>
            <a:r>
              <a:rPr lang="de-DE" dirty="0" err="1" smtClean="0"/>
              <a:t>medinane</a:t>
            </a:r>
            <a:r>
              <a:rPr lang="hu-HU" dirty="0" smtClean="0"/>
              <a:t>s</a:t>
            </a:r>
            <a:r>
              <a:rPr lang="de-DE" dirty="0" smtClean="0"/>
              <a:t> Foramen </a:t>
            </a:r>
            <a:r>
              <a:rPr lang="de-DE" dirty="0" err="1" smtClean="0"/>
              <a:t>Magendie</a:t>
            </a:r>
            <a:r>
              <a:rPr lang="de-DE" dirty="0" smtClean="0"/>
              <a:t> und </a:t>
            </a:r>
            <a:r>
              <a:rPr lang="hu-HU" dirty="0" err="1" smtClean="0"/>
              <a:t>zwei</a:t>
            </a:r>
            <a:r>
              <a:rPr lang="hu-HU" dirty="0" smtClean="0"/>
              <a:t> </a:t>
            </a:r>
            <a:r>
              <a:rPr lang="de-DE" dirty="0" smtClean="0"/>
              <a:t>laterale</a:t>
            </a:r>
            <a:r>
              <a:rPr lang="hu-HU" dirty="0" smtClean="0"/>
              <a:t>n</a:t>
            </a:r>
            <a:r>
              <a:rPr lang="de-DE" dirty="0" smtClean="0"/>
              <a:t> </a:t>
            </a:r>
            <a:r>
              <a:rPr lang="de-DE" dirty="0" err="1" smtClean="0"/>
              <a:t>Foramina</a:t>
            </a:r>
            <a:r>
              <a:rPr lang="de-DE" dirty="0" smtClean="0"/>
              <a:t> </a:t>
            </a:r>
            <a:r>
              <a:rPr lang="de-DE" dirty="0" err="1" smtClean="0"/>
              <a:t>Luschkae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85301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1" y="164259"/>
            <a:ext cx="9129679" cy="5784706"/>
          </a:xfrm>
          <a:prstGeom prst="rect">
            <a:avLst/>
          </a:prstGeom>
        </p:spPr>
      </p:pic>
      <p:cxnSp>
        <p:nvCxnSpPr>
          <p:cNvPr id="6" name="Egyenes összekötő nyíllal 5"/>
          <p:cNvCxnSpPr/>
          <p:nvPr/>
        </p:nvCxnSpPr>
        <p:spPr>
          <a:xfrm flipH="1">
            <a:off x="3460652" y="928468"/>
            <a:ext cx="1364566" cy="18710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4712677" y="693673"/>
            <a:ext cx="81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III. </a:t>
            </a:r>
            <a:r>
              <a:rPr lang="hu-HU" sz="1200" dirty="0" err="1"/>
              <a:t>Ventr</a:t>
            </a:r>
            <a:r>
              <a:rPr lang="hu-HU" sz="1200" dirty="0"/>
              <a:t>.</a:t>
            </a:r>
            <a:endParaRPr lang="de-DE" sz="12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741111" y="3846067"/>
            <a:ext cx="81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IV. </a:t>
            </a:r>
            <a:r>
              <a:rPr lang="hu-HU" sz="1200" dirty="0" err="1"/>
              <a:t>Ventr</a:t>
            </a:r>
            <a:r>
              <a:rPr lang="hu-HU" sz="1200" dirty="0"/>
              <a:t>.</a:t>
            </a:r>
            <a:endParaRPr lang="de-DE" sz="1200" dirty="0"/>
          </a:p>
        </p:txBody>
      </p:sp>
      <p:cxnSp>
        <p:nvCxnSpPr>
          <p:cNvPr id="9" name="Egyenes összekötő nyíllal 8"/>
          <p:cNvCxnSpPr/>
          <p:nvPr/>
        </p:nvCxnSpPr>
        <p:spPr>
          <a:xfrm flipV="1">
            <a:off x="1424247" y="3846067"/>
            <a:ext cx="2377440" cy="1385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1149074" y="6037943"/>
            <a:ext cx="7022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Strömungsrichtung</a:t>
            </a:r>
            <a:r>
              <a:rPr lang="hu-HU" dirty="0"/>
              <a:t> des CSF </a:t>
            </a:r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dirty="0" err="1"/>
              <a:t>dem</a:t>
            </a:r>
            <a:r>
              <a:rPr lang="hu-HU" dirty="0"/>
              <a:t> </a:t>
            </a:r>
            <a:r>
              <a:rPr lang="hu-HU" dirty="0" err="1"/>
              <a:t>inneren</a:t>
            </a:r>
            <a:r>
              <a:rPr lang="hu-HU" dirty="0"/>
              <a:t> </a:t>
            </a:r>
            <a:r>
              <a:rPr lang="hu-HU" dirty="0" err="1"/>
              <a:t>Liquorräume</a:t>
            </a:r>
            <a:r>
              <a:rPr lang="hu-HU" dirty="0"/>
              <a:t> ind 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äußere</a:t>
            </a:r>
            <a:r>
              <a:rPr lang="hu-HU" dirty="0"/>
              <a:t>, und </a:t>
            </a:r>
            <a:r>
              <a:rPr lang="hu-HU" dirty="0" err="1"/>
              <a:t>dort</a:t>
            </a:r>
            <a:r>
              <a:rPr lang="hu-HU" dirty="0"/>
              <a:t> in 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venöse</a:t>
            </a:r>
            <a:r>
              <a:rPr lang="hu-HU" dirty="0"/>
              <a:t> </a:t>
            </a:r>
            <a:r>
              <a:rPr lang="hu-HU" dirty="0" err="1"/>
              <a:t>Blut</a:t>
            </a:r>
            <a:r>
              <a:rPr lang="hu-HU" dirty="0"/>
              <a:t>. </a:t>
            </a:r>
            <a:r>
              <a:rPr lang="hu-HU" dirty="0" err="1"/>
              <a:t>Hier</a:t>
            </a:r>
            <a:r>
              <a:rPr lang="hu-HU" dirty="0"/>
              <a:t> </a:t>
            </a:r>
            <a:r>
              <a:rPr lang="hu-HU" dirty="0" err="1"/>
              <a:t>wird</a:t>
            </a:r>
            <a:r>
              <a:rPr lang="hu-HU" dirty="0"/>
              <a:t> CSF </a:t>
            </a:r>
            <a:r>
              <a:rPr lang="hu-HU" dirty="0" err="1"/>
              <a:t>resorbiert</a:t>
            </a:r>
            <a:r>
              <a:rPr lang="hu-HU" dirty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94622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CSF</a:t>
            </a:r>
            <a:endParaRPr lang="de-DE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0790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43" y="149881"/>
            <a:ext cx="6423991" cy="648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699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Welche</a:t>
            </a:r>
            <a:r>
              <a:rPr lang="hu-HU" dirty="0" smtClean="0"/>
              <a:t> </a:t>
            </a:r>
            <a:r>
              <a:rPr lang="hu-HU" dirty="0" err="1" smtClean="0"/>
              <a:t>Strukture</a:t>
            </a:r>
            <a:r>
              <a:rPr lang="hu-HU" dirty="0" smtClean="0"/>
              <a:t> </a:t>
            </a:r>
            <a:r>
              <a:rPr lang="hu-HU" dirty="0" err="1"/>
              <a:t>produziert</a:t>
            </a:r>
            <a:r>
              <a:rPr lang="hu-HU" dirty="0"/>
              <a:t> CSF?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Spezielle Gefäßgeflechte, die sog. Plexus </a:t>
            </a:r>
            <a:r>
              <a:rPr lang="de-DE" dirty="0" err="1" smtClean="0"/>
              <a:t>chorioideus</a:t>
            </a:r>
            <a:r>
              <a:rPr lang="de-DE" dirty="0" smtClean="0"/>
              <a:t> (4 Stück), die in den Ventrikeln liegen (</a:t>
            </a:r>
            <a:r>
              <a:rPr lang="de-DE" dirty="0" err="1" smtClean="0"/>
              <a:t>Plexux</a:t>
            </a:r>
            <a:r>
              <a:rPr lang="de-DE" dirty="0" smtClean="0"/>
              <a:t> </a:t>
            </a:r>
            <a:r>
              <a:rPr lang="de-DE" dirty="0" err="1" smtClean="0"/>
              <a:t>chorioideus</a:t>
            </a:r>
            <a:r>
              <a:rPr lang="de-DE" dirty="0" smtClean="0"/>
              <a:t> ventriculi </a:t>
            </a:r>
            <a:r>
              <a:rPr lang="de-DE" dirty="0" err="1" smtClean="0"/>
              <a:t>lateralis</a:t>
            </a:r>
            <a:r>
              <a:rPr lang="de-DE" dirty="0" smtClean="0"/>
              <a:t>, </a:t>
            </a:r>
            <a:r>
              <a:rPr lang="de-DE" dirty="0" err="1" smtClean="0"/>
              <a:t>tertii</a:t>
            </a:r>
            <a:r>
              <a:rPr lang="de-DE" dirty="0" smtClean="0"/>
              <a:t>, </a:t>
            </a:r>
            <a:r>
              <a:rPr lang="de-DE" dirty="0" err="1" smtClean="0"/>
              <a:t>quarti</a:t>
            </a:r>
            <a:r>
              <a:rPr lang="de-DE" dirty="0" smtClean="0"/>
              <a:t>)</a:t>
            </a:r>
          </a:p>
          <a:p>
            <a:r>
              <a:rPr lang="de-DE" b="1" dirty="0" smtClean="0"/>
              <a:t>Plexus </a:t>
            </a:r>
            <a:r>
              <a:rPr lang="de-DE" b="1" dirty="0" err="1" smtClean="0"/>
              <a:t>chorioideus</a:t>
            </a:r>
            <a:r>
              <a:rPr lang="de-DE" dirty="0" smtClean="0"/>
              <a:t>: besteht aus eine </a:t>
            </a:r>
            <a:r>
              <a:rPr lang="de-DE" dirty="0" err="1" smtClean="0"/>
              <a:t>Ependymzellschicht</a:t>
            </a:r>
            <a:r>
              <a:rPr lang="de-DE" dirty="0" smtClean="0"/>
              <a:t> plus darunter </a:t>
            </a:r>
            <a:r>
              <a:rPr lang="de-DE" dirty="0" err="1" smtClean="0"/>
              <a:t>pialem</a:t>
            </a:r>
            <a:r>
              <a:rPr lang="de-DE" dirty="0" smtClean="0"/>
              <a:t> Bindegewebe, das sehr reich in Blutgefäßen.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49679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51" y="-1"/>
            <a:ext cx="5605206" cy="688558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502400" y="653143"/>
            <a:ext cx="20174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Die </a:t>
            </a:r>
            <a:r>
              <a:rPr lang="hu-HU" dirty="0" err="1"/>
              <a:t>zwei</a:t>
            </a:r>
            <a:r>
              <a:rPr lang="hu-HU" dirty="0"/>
              <a:t> </a:t>
            </a:r>
            <a:r>
              <a:rPr lang="hu-HU" dirty="0" err="1"/>
              <a:t>Seitenventrikel</a:t>
            </a:r>
            <a:r>
              <a:rPr lang="hu-HU" dirty="0"/>
              <a:t> in den </a:t>
            </a:r>
            <a:r>
              <a:rPr lang="hu-HU" dirty="0" err="1"/>
              <a:t>Hämispherien</a:t>
            </a:r>
            <a:r>
              <a:rPr lang="hu-HU" dirty="0" smtClean="0"/>
              <a:t>; mit den </a:t>
            </a:r>
            <a:endParaRPr lang="hu-HU" dirty="0"/>
          </a:p>
          <a:p>
            <a:r>
              <a:rPr lang="hu-HU" dirty="0" err="1"/>
              <a:t>Plexus</a:t>
            </a:r>
            <a:r>
              <a:rPr lang="hu-HU" dirty="0"/>
              <a:t> </a:t>
            </a:r>
            <a:r>
              <a:rPr lang="hu-HU" dirty="0" err="1" smtClean="0"/>
              <a:t>chorioideus</a:t>
            </a:r>
            <a:r>
              <a:rPr lang="hu-HU" dirty="0" smtClean="0"/>
              <a:t> ventriculi </a:t>
            </a:r>
            <a:r>
              <a:rPr lang="hu-HU" dirty="0" err="1" smtClean="0"/>
              <a:t>lateralis</a:t>
            </a:r>
            <a:r>
              <a:rPr lang="hu-HU" dirty="0" smtClean="0"/>
              <a:t> (9)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11003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37" y="184020"/>
            <a:ext cx="6555281" cy="542887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262742" y="5888670"/>
            <a:ext cx="680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Die </a:t>
            </a:r>
            <a:r>
              <a:rPr lang="hu-HU" dirty="0" err="1"/>
              <a:t>zwei</a:t>
            </a:r>
            <a:r>
              <a:rPr lang="hu-HU" dirty="0"/>
              <a:t> </a:t>
            </a:r>
            <a:r>
              <a:rPr lang="hu-HU" dirty="0" err="1"/>
              <a:t>Seitenventrikel</a:t>
            </a:r>
            <a:r>
              <a:rPr lang="hu-HU" dirty="0"/>
              <a:t> (10) in den </a:t>
            </a:r>
            <a:r>
              <a:rPr lang="hu-HU" dirty="0" err="1"/>
              <a:t>Hämispherien</a:t>
            </a:r>
            <a:r>
              <a:rPr lang="hu-HU" dirty="0"/>
              <a:t>;</a:t>
            </a:r>
          </a:p>
          <a:p>
            <a:r>
              <a:rPr lang="hu-HU" dirty="0" err="1"/>
              <a:t>Cornu</a:t>
            </a:r>
            <a:r>
              <a:rPr lang="hu-HU" dirty="0"/>
              <a:t> </a:t>
            </a:r>
            <a:r>
              <a:rPr lang="hu-HU" dirty="0" err="1"/>
              <a:t>anterius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00475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83" y="148359"/>
            <a:ext cx="6384234" cy="645298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923314" y="1011870"/>
            <a:ext cx="18723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zwei Seitenventrikel (</a:t>
            </a:r>
            <a:r>
              <a:rPr lang="hu-HU" dirty="0" smtClean="0"/>
              <a:t>10: </a:t>
            </a:r>
            <a:r>
              <a:rPr lang="de-DE" dirty="0" smtClean="0"/>
              <a:t>Pars </a:t>
            </a:r>
            <a:r>
              <a:rPr lang="de-DE" dirty="0" err="1" smtClean="0"/>
              <a:t>centralis</a:t>
            </a:r>
            <a:r>
              <a:rPr lang="de-DE" dirty="0" smtClean="0"/>
              <a:t> des rechten Seitenventrikels);</a:t>
            </a:r>
          </a:p>
          <a:p>
            <a:r>
              <a:rPr lang="de-DE" dirty="0" err="1" smtClean="0"/>
              <a:t>Cornu</a:t>
            </a:r>
            <a:r>
              <a:rPr lang="de-DE" dirty="0" smtClean="0"/>
              <a:t> </a:t>
            </a:r>
            <a:r>
              <a:rPr lang="de-DE" dirty="0" err="1" smtClean="0"/>
              <a:t>inferius</a:t>
            </a:r>
            <a:r>
              <a:rPr lang="de-DE" dirty="0" smtClean="0"/>
              <a:t> ist auch getroffen in der Temporallappe: 9.</a:t>
            </a:r>
          </a:p>
          <a:p>
            <a:r>
              <a:rPr lang="de-DE" dirty="0" smtClean="0"/>
              <a:t>Der unpaare III. Ventrikel liegt innerhalb des </a:t>
            </a:r>
            <a:r>
              <a:rPr lang="de-DE" dirty="0" err="1" smtClean="0"/>
              <a:t>Diencephalons</a:t>
            </a:r>
            <a:r>
              <a:rPr lang="de-DE" dirty="0" smtClean="0"/>
              <a:t>: 20.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2010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8650" y="1759527"/>
            <a:ext cx="729342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In </a:t>
            </a:r>
            <a:r>
              <a:rPr lang="en-US" sz="2200" dirty="0"/>
              <a:t>der </a:t>
            </a:r>
            <a:r>
              <a:rPr lang="en-US" sz="2200" dirty="0" err="1"/>
              <a:t>weißen</a:t>
            </a:r>
            <a:r>
              <a:rPr lang="en-US" sz="2200" dirty="0"/>
              <a:t> </a:t>
            </a:r>
            <a:r>
              <a:rPr lang="en-US" sz="2200" dirty="0" err="1"/>
              <a:t>Substanz</a:t>
            </a:r>
            <a:r>
              <a:rPr lang="en-US" sz="2200" dirty="0"/>
              <a:t> </a:t>
            </a:r>
            <a:r>
              <a:rPr lang="en-US" sz="2200" dirty="0" err="1"/>
              <a:t>befinden</a:t>
            </a:r>
            <a:r>
              <a:rPr lang="en-US" sz="2200" dirty="0"/>
              <a:t> </a:t>
            </a:r>
            <a:r>
              <a:rPr lang="en-US" sz="2200" dirty="0" err="1"/>
              <a:t>sich</a:t>
            </a:r>
            <a:r>
              <a:rPr lang="en-US" sz="2200" dirty="0"/>
              <a:t> die </a:t>
            </a:r>
            <a:r>
              <a:rPr lang="en-US" sz="2200" b="1" dirty="0" err="1"/>
              <a:t>markhaltigen</a:t>
            </a:r>
            <a:r>
              <a:rPr lang="en-US" sz="2200" b="1" dirty="0"/>
              <a:t> </a:t>
            </a:r>
            <a:r>
              <a:rPr lang="en-US" sz="2200" b="1" dirty="0" err="1"/>
              <a:t>Nervenfasern</a:t>
            </a:r>
            <a:r>
              <a:rPr lang="en-US" sz="2200" dirty="0"/>
              <a:t>, also </a:t>
            </a:r>
            <a:r>
              <a:rPr lang="en-US" sz="2200" dirty="0" err="1"/>
              <a:t>lange</a:t>
            </a:r>
            <a:r>
              <a:rPr lang="en-US" sz="2200" dirty="0"/>
              <a:t> </a:t>
            </a:r>
            <a:r>
              <a:rPr lang="en-US" sz="2200" dirty="0" err="1"/>
              <a:t>myelinisierte</a:t>
            </a:r>
            <a:r>
              <a:rPr lang="en-US" sz="2200" dirty="0"/>
              <a:t> </a:t>
            </a:r>
            <a:r>
              <a:rPr lang="en-US" sz="2200" dirty="0" err="1"/>
              <a:t>Axone</a:t>
            </a:r>
            <a:r>
              <a:rPr lang="en-US" sz="2200" dirty="0"/>
              <a:t>, </a:t>
            </a:r>
            <a:r>
              <a:rPr lang="en-US" sz="2200" dirty="0" err="1"/>
              <a:t>welche</a:t>
            </a:r>
            <a:r>
              <a:rPr lang="en-US" sz="2200" dirty="0"/>
              <a:t> </a:t>
            </a:r>
            <a:r>
              <a:rPr lang="en-US" sz="2200" dirty="0" err="1"/>
              <a:t>für</a:t>
            </a:r>
            <a:r>
              <a:rPr lang="en-US" sz="2200" dirty="0"/>
              <a:t> das </a:t>
            </a:r>
            <a:r>
              <a:rPr lang="en-US" sz="2200" dirty="0" err="1"/>
              <a:t>typische</a:t>
            </a:r>
            <a:r>
              <a:rPr lang="en-US" sz="2200" dirty="0"/>
              <a:t> </a:t>
            </a:r>
            <a:r>
              <a:rPr lang="en-US" sz="2200" dirty="0" err="1"/>
              <a:t>weißliche</a:t>
            </a:r>
            <a:r>
              <a:rPr lang="en-US" sz="2200" dirty="0"/>
              <a:t> </a:t>
            </a:r>
            <a:r>
              <a:rPr lang="en-US" sz="2200" dirty="0" err="1"/>
              <a:t>Äußere</a:t>
            </a:r>
            <a:r>
              <a:rPr lang="en-US" sz="2200" dirty="0"/>
              <a:t> </a:t>
            </a:r>
            <a:r>
              <a:rPr lang="en-US" sz="2200" dirty="0" err="1"/>
              <a:t>verantwortlich</a:t>
            </a:r>
            <a:r>
              <a:rPr lang="en-US" sz="2200" dirty="0"/>
              <a:t> </a:t>
            </a:r>
            <a:r>
              <a:rPr lang="en-US" sz="2200" dirty="0" err="1"/>
              <a:t>sind</a:t>
            </a:r>
            <a:r>
              <a:rPr lang="en-US" sz="2200" dirty="0"/>
              <a:t>. </a:t>
            </a:r>
            <a:r>
              <a:rPr lang="en-US" sz="2200" dirty="0" err="1"/>
              <a:t>Es</a:t>
            </a:r>
            <a:r>
              <a:rPr lang="en-US" sz="2200" dirty="0"/>
              <a:t> </a:t>
            </a:r>
            <a:r>
              <a:rPr lang="en-US" sz="2200" dirty="0" err="1"/>
              <a:t>finden</a:t>
            </a:r>
            <a:r>
              <a:rPr lang="en-US" sz="2200" dirty="0"/>
              <a:t> </a:t>
            </a:r>
            <a:r>
              <a:rPr lang="en-US" sz="2200" dirty="0" err="1"/>
              <a:t>sich</a:t>
            </a:r>
            <a:r>
              <a:rPr lang="en-US" sz="2200" dirty="0"/>
              <a:t> </a:t>
            </a:r>
            <a:r>
              <a:rPr lang="en-US" sz="2200" dirty="0" err="1"/>
              <a:t>neben</a:t>
            </a:r>
            <a:r>
              <a:rPr lang="en-US" sz="2200" dirty="0"/>
              <a:t> den </a:t>
            </a:r>
            <a:r>
              <a:rPr lang="en-US" sz="2200" dirty="0" err="1"/>
              <a:t>markhaltigen</a:t>
            </a:r>
            <a:r>
              <a:rPr lang="en-US" sz="2200" dirty="0"/>
              <a:t> </a:t>
            </a:r>
            <a:r>
              <a:rPr lang="en-US" sz="2200" dirty="0" err="1"/>
              <a:t>auch</a:t>
            </a:r>
            <a:r>
              <a:rPr lang="en-US" sz="2200" dirty="0"/>
              <a:t> </a:t>
            </a:r>
            <a:r>
              <a:rPr lang="en-US" sz="2200" dirty="0" err="1"/>
              <a:t>marklose</a:t>
            </a:r>
            <a:r>
              <a:rPr lang="en-US" sz="2200" dirty="0"/>
              <a:t> </a:t>
            </a:r>
            <a:r>
              <a:rPr lang="en-US" sz="2200" dirty="0" err="1"/>
              <a:t>Fasern</a:t>
            </a:r>
            <a:r>
              <a:rPr lang="en-US" sz="2200" dirty="0"/>
              <a:t> und </a:t>
            </a:r>
            <a:r>
              <a:rPr lang="en-US" sz="2200" dirty="0" err="1"/>
              <a:t>Gliazellen</a:t>
            </a:r>
            <a:r>
              <a:rPr lang="en-US" sz="2200" dirty="0"/>
              <a:t>. In der </a:t>
            </a:r>
            <a:r>
              <a:rPr lang="en-US" sz="2200" dirty="0" err="1"/>
              <a:t>weißen</a:t>
            </a:r>
            <a:r>
              <a:rPr lang="en-US" sz="2200" dirty="0"/>
              <a:t> </a:t>
            </a:r>
            <a:r>
              <a:rPr lang="en-US" sz="2200" dirty="0" err="1"/>
              <a:t>Substanz</a:t>
            </a:r>
            <a:r>
              <a:rPr lang="en-US" sz="2200" dirty="0"/>
              <a:t> </a:t>
            </a:r>
            <a:r>
              <a:rPr lang="en-US" sz="2200" dirty="0" err="1"/>
              <a:t>ziehen</a:t>
            </a:r>
            <a:r>
              <a:rPr lang="en-US" sz="2200" dirty="0"/>
              <a:t> </a:t>
            </a:r>
            <a:r>
              <a:rPr lang="en-US" sz="2200" dirty="0" err="1"/>
              <a:t>damit</a:t>
            </a:r>
            <a:r>
              <a:rPr lang="en-US" sz="2200" dirty="0"/>
              <a:t> die </a:t>
            </a:r>
            <a:r>
              <a:rPr lang="en-US" sz="2200" dirty="0" err="1"/>
              <a:t>Leitungsbahnen</a:t>
            </a:r>
            <a:r>
              <a:rPr lang="en-US" sz="2200" dirty="0" smtClean="0"/>
              <a:t>.</a:t>
            </a:r>
          </a:p>
          <a:p>
            <a:endParaRPr lang="en-US" sz="2200" dirty="0"/>
          </a:p>
          <a:p>
            <a:r>
              <a:rPr lang="en-US" sz="2200" dirty="0" err="1"/>
              <a:t>Im</a:t>
            </a:r>
            <a:r>
              <a:rPr lang="en-US" sz="2200" dirty="0"/>
              <a:t> </a:t>
            </a:r>
            <a:r>
              <a:rPr lang="en-US" sz="2200" b="1" dirty="0" err="1"/>
              <a:t>peripheren</a:t>
            </a:r>
            <a:r>
              <a:rPr lang="en-US" sz="2200" b="1" dirty="0"/>
              <a:t> </a:t>
            </a:r>
            <a:r>
              <a:rPr lang="en-US" sz="2200" b="1" dirty="0" err="1"/>
              <a:t>Nervensystem</a:t>
            </a:r>
            <a:r>
              <a:rPr lang="en-US" sz="2200" dirty="0"/>
              <a:t> </a:t>
            </a:r>
            <a:r>
              <a:rPr lang="en-US" sz="2200" dirty="0" err="1"/>
              <a:t>entsprechen</a:t>
            </a:r>
            <a:r>
              <a:rPr lang="en-US" sz="2200" dirty="0"/>
              <a:t> die </a:t>
            </a:r>
            <a:r>
              <a:rPr lang="en-US" sz="2200" b="1" dirty="0" err="1"/>
              <a:t>Nerven</a:t>
            </a:r>
            <a:r>
              <a:rPr lang="en-US" sz="2200" dirty="0"/>
              <a:t> der </a:t>
            </a:r>
            <a:r>
              <a:rPr lang="en-US" sz="2200" b="1" dirty="0" err="1"/>
              <a:t>weißen</a:t>
            </a:r>
            <a:r>
              <a:rPr lang="en-US" sz="2200" b="1" dirty="0"/>
              <a:t> </a:t>
            </a:r>
            <a:r>
              <a:rPr lang="en-US" sz="2200" b="1" dirty="0" err="1"/>
              <a:t>Substanz</a:t>
            </a:r>
            <a:r>
              <a:rPr lang="en-US" sz="2200" dirty="0"/>
              <a:t> und die </a:t>
            </a:r>
            <a:r>
              <a:rPr lang="en-US" sz="2200" b="1" dirty="0" err="1"/>
              <a:t>Ganglien</a:t>
            </a:r>
            <a:r>
              <a:rPr lang="en-US" sz="2200" dirty="0"/>
              <a:t>, die ja </a:t>
            </a:r>
            <a:r>
              <a:rPr lang="en-US" sz="2200" dirty="0" err="1"/>
              <a:t>Ansammlungen</a:t>
            </a:r>
            <a:r>
              <a:rPr lang="en-US" sz="2200" dirty="0"/>
              <a:t> von </a:t>
            </a:r>
            <a:r>
              <a:rPr lang="en-US" sz="2200" dirty="0" err="1"/>
              <a:t>Nervenzellkörpern</a:t>
            </a:r>
            <a:r>
              <a:rPr lang="en-US" sz="2200" dirty="0"/>
              <a:t> </a:t>
            </a:r>
            <a:r>
              <a:rPr lang="en-US" sz="2200" dirty="0" err="1"/>
              <a:t>sind</a:t>
            </a:r>
            <a:r>
              <a:rPr lang="en-US" sz="2200" dirty="0"/>
              <a:t>, der </a:t>
            </a:r>
            <a:r>
              <a:rPr lang="en-US" sz="2200" b="1" dirty="0" err="1"/>
              <a:t>grauen</a:t>
            </a:r>
            <a:r>
              <a:rPr lang="en-US" sz="2200" b="1" dirty="0"/>
              <a:t> </a:t>
            </a:r>
            <a:r>
              <a:rPr lang="en-US" sz="2200" b="1" dirty="0" err="1"/>
              <a:t>Substanz</a:t>
            </a:r>
            <a:r>
              <a:rPr lang="en-US" sz="2200" dirty="0"/>
              <a:t>.</a:t>
            </a:r>
          </a:p>
          <a:p>
            <a:r>
              <a:rPr lang="en-US" sz="2200" dirty="0"/>
              <a:t/>
            </a:r>
            <a:br>
              <a:rPr lang="en-US" sz="2200" dirty="0"/>
            </a:br>
            <a:endParaRPr lang="en-US" sz="2200" dirty="0">
              <a:effectLst/>
            </a:endParaRP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172D3945-DE61-492A-9478-931007F2BFBF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5675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latin typeface="+mn-lt"/>
              </a:rPr>
              <a:t>Weiße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Substanz</a:t>
            </a:r>
            <a:r>
              <a:rPr lang="en-US" dirty="0">
                <a:latin typeface="+mn-lt"/>
              </a:rPr>
              <a:t> </a:t>
            </a:r>
            <a:endParaRPr lang="en-US" dirty="0" smtClean="0">
              <a:latin typeface="+mn-lt"/>
            </a:endParaRPr>
          </a:p>
          <a:p>
            <a:pPr algn="ctr"/>
            <a:r>
              <a:rPr lang="en-US" dirty="0" smtClean="0">
                <a:latin typeface="+mn-lt"/>
              </a:rPr>
              <a:t>(</a:t>
            </a:r>
            <a:r>
              <a:rPr lang="en-US" dirty="0">
                <a:latin typeface="+mn-lt"/>
              </a:rPr>
              <a:t>Substantia alba)</a:t>
            </a:r>
          </a:p>
        </p:txBody>
      </p:sp>
    </p:spTree>
    <p:extLst>
      <p:ext uri="{BB962C8B-B14F-4D97-AF65-F5344CB8AC3E}">
        <p14:creationId xmlns:p14="http://schemas.microsoft.com/office/powerpoint/2010/main" val="106518774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93181" y="2659786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www.youtube.com/watch?v=cNerimYzz4Q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10739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85900" y="1046324"/>
            <a:ext cx="6172200" cy="857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300"/>
              <a:t>Angewendete Literatur</a:t>
            </a:r>
            <a:endParaRPr lang="hu-HU" sz="3300" dirty="0"/>
          </a:p>
        </p:txBody>
      </p:sp>
      <p:sp>
        <p:nvSpPr>
          <p:cNvPr id="4" name="Rectangle 3"/>
          <p:cNvSpPr/>
          <p:nvPr/>
        </p:nvSpPr>
        <p:spPr>
          <a:xfrm>
            <a:off x="779166" y="2871085"/>
            <a:ext cx="4572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>
                <a:hlinkClick r:id="rId2"/>
              </a:rPr>
              <a:t>http://v</a:t>
            </a:r>
            <a:r>
              <a:rPr lang="hu-HU" sz="1350" dirty="0">
                <a:hlinkClick r:id="rId2"/>
              </a:rPr>
              <a:t>iamedici.thieme.de</a:t>
            </a:r>
            <a:endParaRPr lang="hu-HU" sz="1350" dirty="0"/>
          </a:p>
          <a:p>
            <a:endParaRPr lang="hu-HU" sz="1350" dirty="0"/>
          </a:p>
          <a:p>
            <a:r>
              <a:rPr lang="hu-HU" sz="1350" dirty="0" err="1"/>
              <a:t>Sadler</a:t>
            </a:r>
            <a:r>
              <a:rPr lang="hu-HU" sz="1350" dirty="0"/>
              <a:t>: </a:t>
            </a:r>
            <a:r>
              <a:rPr lang="hu-HU" sz="1350" dirty="0" err="1"/>
              <a:t>Medizinische</a:t>
            </a:r>
            <a:r>
              <a:rPr lang="hu-HU" sz="1350" dirty="0"/>
              <a:t> </a:t>
            </a:r>
            <a:r>
              <a:rPr lang="hu-HU" sz="1350" dirty="0" err="1" smtClean="0"/>
              <a:t>Embryologie</a:t>
            </a:r>
            <a:endParaRPr lang="hu-HU" sz="1350" dirty="0" smtClean="0"/>
          </a:p>
          <a:p>
            <a:endParaRPr lang="hu-HU" sz="1350" dirty="0"/>
          </a:p>
          <a:p>
            <a:r>
              <a:rPr lang="hu-HU" sz="1350" dirty="0" err="1" smtClean="0"/>
              <a:t>Vorlesung</a:t>
            </a:r>
            <a:r>
              <a:rPr lang="hu-HU" sz="1350" dirty="0" smtClean="0"/>
              <a:t> von Dr. Magyar</a:t>
            </a:r>
          </a:p>
          <a:p>
            <a:endParaRPr lang="hu-HU" sz="1350" dirty="0"/>
          </a:p>
          <a:p>
            <a:r>
              <a:rPr lang="hu-HU" sz="1350" dirty="0" smtClean="0"/>
              <a:t>Hajdu: </a:t>
            </a:r>
            <a:r>
              <a:rPr lang="hu-HU" sz="1350" dirty="0" err="1" smtClean="0"/>
              <a:t>zur</a:t>
            </a:r>
            <a:r>
              <a:rPr lang="hu-HU" sz="1350" dirty="0" smtClean="0"/>
              <a:t> </a:t>
            </a:r>
            <a:r>
              <a:rPr lang="hu-HU" sz="1350" dirty="0" err="1" smtClean="0"/>
              <a:t>Neuroanatomie</a:t>
            </a:r>
            <a:endParaRPr lang="hu-HU" sz="1350" dirty="0" smtClean="0"/>
          </a:p>
          <a:p>
            <a:endParaRPr lang="hu-HU" sz="1350" dirty="0"/>
          </a:p>
          <a:p>
            <a:r>
              <a:rPr lang="hu-HU" sz="1350" dirty="0" err="1" smtClean="0"/>
              <a:t>Schünke</a:t>
            </a:r>
            <a:r>
              <a:rPr lang="hu-HU" sz="1350" dirty="0" smtClean="0"/>
              <a:t>: Prometheus</a:t>
            </a:r>
          </a:p>
          <a:p>
            <a:endParaRPr lang="hu-HU" sz="1350" dirty="0"/>
          </a:p>
          <a:p>
            <a:r>
              <a:rPr lang="hu-HU" sz="1350" dirty="0" err="1" smtClean="0"/>
              <a:t>Kahle</a:t>
            </a:r>
            <a:r>
              <a:rPr lang="hu-HU" sz="1350" dirty="0" smtClean="0"/>
              <a:t>: </a:t>
            </a:r>
            <a:r>
              <a:rPr lang="hu-HU" sz="1350" dirty="0" err="1" smtClean="0"/>
              <a:t>Taschenatlas</a:t>
            </a:r>
            <a:r>
              <a:rPr lang="hu-HU" sz="1350" dirty="0" smtClean="0"/>
              <a:t> A</a:t>
            </a:r>
            <a:r>
              <a:rPr lang="en-US" sz="1350" dirty="0" smtClean="0"/>
              <a:t>n</a:t>
            </a:r>
            <a:r>
              <a:rPr lang="hu-HU" sz="1350" dirty="0" err="1" smtClean="0"/>
              <a:t>atomie</a:t>
            </a:r>
            <a:endParaRPr lang="hu-HU" sz="1350" dirty="0" smtClean="0"/>
          </a:p>
          <a:p>
            <a:endParaRPr lang="hu-HU" sz="1350" dirty="0"/>
          </a:p>
          <a:p>
            <a:endParaRPr lang="hu-HU" sz="1350" dirty="0" smtClean="0"/>
          </a:p>
          <a:p>
            <a:endParaRPr lang="hu-HU" sz="1350" dirty="0"/>
          </a:p>
        </p:txBody>
      </p:sp>
    </p:spTree>
    <p:extLst>
      <p:ext uri="{BB962C8B-B14F-4D97-AF65-F5344CB8AC3E}">
        <p14:creationId xmlns:p14="http://schemas.microsoft.com/office/powerpoint/2010/main" val="2087631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9201</TotalTime>
  <Words>2393</Words>
  <Application>Microsoft Office PowerPoint</Application>
  <PresentationFormat>Diavetítés a képernyőre (4:3 oldalarány)</PresentationFormat>
  <Paragraphs>319</Paragraphs>
  <Slides>91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91</vt:i4>
      </vt:variant>
    </vt:vector>
  </HeadingPairs>
  <TitlesOfParts>
    <vt:vector size="97" baseType="lpstr">
      <vt:lpstr>Arial</vt:lpstr>
      <vt:lpstr>Calibri</vt:lpstr>
      <vt:lpstr>Calibri Light</vt:lpstr>
      <vt:lpstr>Roboto</vt:lpstr>
      <vt:lpstr>Times New Roman</vt:lpstr>
      <vt:lpstr>Office-téma</vt:lpstr>
      <vt:lpstr>Einleitung in das Nervensystem </vt:lpstr>
      <vt:lpstr>Nervensystem</vt:lpstr>
      <vt:lpstr>PowerPoint-bemutató</vt:lpstr>
      <vt:lpstr>PowerPoint-bemutató</vt:lpstr>
      <vt:lpstr>PowerPoint-bemutató</vt:lpstr>
      <vt:lpstr>Nervengewebe</vt:lpstr>
      <vt:lpstr>Nervengewebe</vt:lpstr>
      <vt:lpstr>Graue Substanz</vt:lpstr>
      <vt:lpstr>PowerPoint-bemutató</vt:lpstr>
      <vt:lpstr>PowerPoint-bemutató</vt:lpstr>
      <vt:lpstr>PowerPoint-bemutató</vt:lpstr>
      <vt:lpstr>Größe des ZNS</vt:lpstr>
      <vt:lpstr>Größe des Gehirns</vt:lpstr>
      <vt:lpstr>PowerPoint-bemutató</vt:lpstr>
      <vt:lpstr>PowerPoint-bemutató</vt:lpstr>
      <vt:lpstr>Größe des Rückenmarks</vt:lpstr>
      <vt:lpstr>PowerPoint-bemutató</vt:lpstr>
      <vt:lpstr>Aufteilung des ZNS</vt:lpstr>
      <vt:lpstr>Gehirn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Richtungen in dem ZNS</vt:lpstr>
      <vt:lpstr>PowerPoint-bemutató</vt:lpstr>
      <vt:lpstr>Anteile des Gehirns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Hirnhäuten</vt:lpstr>
      <vt:lpstr>Hirnhäuten, Meninges</vt:lpstr>
      <vt:lpstr>PowerPoint-bemutató</vt:lpstr>
      <vt:lpstr>Gehirn –Hirnhäuten 1.</vt:lpstr>
      <vt:lpstr>Gehirn –Hirnhäuten 2.</vt:lpstr>
      <vt:lpstr>PowerPoint-bemutató</vt:lpstr>
      <vt:lpstr>Gehirn –Hirnhäuten 3.</vt:lpstr>
      <vt:lpstr>PowerPoint-bemutató</vt:lpstr>
      <vt:lpstr>PowerPoint-bemutató</vt:lpstr>
      <vt:lpstr>Subarachnoideale Zisternen</vt:lpstr>
      <vt:lpstr>PowerPoint-bemutató</vt:lpstr>
      <vt:lpstr>PowerPoint-bemutató</vt:lpstr>
      <vt:lpstr>PowerPoint-bemutató</vt:lpstr>
      <vt:lpstr>Venöse Sinusen in der Dura</vt:lpstr>
      <vt:lpstr>PowerPoint-bemutató</vt:lpstr>
      <vt:lpstr>Rückenmark –Hirnhäuten 1.</vt:lpstr>
      <vt:lpstr>Rückenmark –Hirnhäuten 2.</vt:lpstr>
      <vt:lpstr>PowerPoint-bemutató</vt:lpstr>
      <vt:lpstr>Feinstruktur der Hirnhäuten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Ventrikelsystem des Gehrins und Rückenmarks</vt:lpstr>
      <vt:lpstr>PowerPoint-bemutató</vt:lpstr>
      <vt:lpstr>PowerPoint-bemutató</vt:lpstr>
      <vt:lpstr>PowerPoint-bemutató</vt:lpstr>
      <vt:lpstr>PowerPoint-bemutató</vt:lpstr>
      <vt:lpstr>Ventrikelsystem</vt:lpstr>
      <vt:lpstr>PowerPoint-bemutató</vt:lpstr>
      <vt:lpstr>CSF</vt:lpstr>
      <vt:lpstr>PowerPoint-bemutató</vt:lpstr>
      <vt:lpstr>Welche Strukture produziert CSF?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Einleitung in das Nervensystem</dc:title>
  <dc:creator>M</dc:creator>
  <cp:lastModifiedBy>Gergely Cséplő</cp:lastModifiedBy>
  <cp:revision>70</cp:revision>
  <dcterms:created xsi:type="dcterms:W3CDTF">2017-09-09T10:19:13Z</dcterms:created>
  <dcterms:modified xsi:type="dcterms:W3CDTF">2019-09-12T08:09:38Z</dcterms:modified>
</cp:coreProperties>
</file>