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1" r:id="rId4"/>
    <p:sldId id="258" r:id="rId5"/>
    <p:sldId id="260" r:id="rId6"/>
    <p:sldId id="265" r:id="rId7"/>
    <p:sldId id="264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5" r:id="rId20"/>
    <p:sldId id="274" r:id="rId21"/>
    <p:sldId id="276" r:id="rId22"/>
    <p:sldId id="277" r:id="rId23"/>
    <p:sldId id="284" r:id="rId24"/>
    <p:sldId id="278" r:id="rId25"/>
    <p:sldId id="286" r:id="rId26"/>
    <p:sldId id="282" r:id="rId27"/>
    <p:sldId id="280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2593975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A kéz ízületei és mozgásai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Dr. </a:t>
            </a:r>
            <a:r>
              <a:rPr lang="hu-HU" sz="2000" b="1" dirty="0" smtClean="0">
                <a:solidFill>
                  <a:schemeClr val="bg1"/>
                </a:solidFill>
              </a:rPr>
              <a:t>Dóra Dávid</a:t>
            </a:r>
            <a:endParaRPr lang="hu-HU" sz="2000" b="1" dirty="0" smtClean="0">
              <a:solidFill>
                <a:schemeClr val="bg1"/>
              </a:solidFill>
            </a:endParaRPr>
          </a:p>
          <a:p>
            <a:r>
              <a:rPr lang="hu-HU" sz="2000" b="1" dirty="0" smtClean="0">
                <a:solidFill>
                  <a:schemeClr val="bg1"/>
                </a:solidFill>
              </a:rPr>
              <a:t>Egyetemi adjunktus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867400"/>
            <a:ext cx="243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Az előadás végén:</a:t>
            </a:r>
            <a:endParaRPr lang="hu-HU" b="1" dirty="0" smtClean="0">
              <a:solidFill>
                <a:schemeClr val="bg1"/>
              </a:solidFill>
            </a:endParaRPr>
          </a:p>
          <a:p>
            <a:r>
              <a:rPr lang="hu-HU" sz="2000" b="1" dirty="0" smtClean="0">
                <a:solidFill>
                  <a:schemeClr val="bg1"/>
                </a:solidFill>
              </a:rPr>
              <a:t>KAHOOT!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51146"/>
            <a:ext cx="4381500" cy="36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22531"/>
            <a:ext cx="1405707" cy="388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915" y="76200"/>
            <a:ext cx="83595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Articulatio carpometarcarpalis pollicis és a kéz kis ízületei</a:t>
            </a:r>
            <a:endParaRPr lang="hu-HU" i="1" dirty="0" smtClean="0"/>
          </a:p>
          <a:p>
            <a:r>
              <a:rPr lang="hu-HU" i="1" dirty="0" smtClean="0"/>
              <a:t>Art. trapezio-metacarpalis, </a:t>
            </a:r>
            <a:r>
              <a:rPr lang="hu-HU" i="1" dirty="0" smtClean="0"/>
              <a:t>MCP, PIP, DIP</a:t>
            </a:r>
            <a:endParaRPr lang="hu-H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Articulatio sellaris (</a:t>
            </a:r>
            <a:r>
              <a:rPr lang="hu-HU" dirty="0" smtClean="0"/>
              <a:t>biaxialis)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Ízületi felszínek: os trapezium facias articularis metacarpalis (caput); I. </a:t>
            </a:r>
            <a:r>
              <a:rPr lang="hu-HU" dirty="0"/>
              <a:t>m</a:t>
            </a:r>
            <a:r>
              <a:rPr lang="hu-HU" dirty="0" smtClean="0"/>
              <a:t>etacarpus facies articularis carpalis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Abductio-adductio egy </a:t>
            </a:r>
            <a:r>
              <a:rPr lang="hu-HU" b="1" i="1" dirty="0" smtClean="0"/>
              <a:t>dorso-palmaris</a:t>
            </a:r>
            <a:r>
              <a:rPr lang="hu-HU" dirty="0" smtClean="0"/>
              <a:t> tengely körül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Flexio-extensio egy </a:t>
            </a:r>
            <a:r>
              <a:rPr lang="hu-HU" b="1" i="1" dirty="0" smtClean="0"/>
              <a:t>transversalis</a:t>
            </a:r>
            <a:r>
              <a:rPr lang="hu-HU" dirty="0" smtClean="0"/>
              <a:t> tengely körül (os trapezium)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Rotácio egy diagonális tengely körül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oppositio, repositio</a:t>
            </a:r>
            <a:endParaRPr lang="hu-H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26220"/>
            <a:ext cx="1533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21457"/>
            <a:ext cx="130187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rved Right Arrow 4"/>
          <p:cNvSpPr/>
          <p:nvPr/>
        </p:nvSpPr>
        <p:spPr>
          <a:xfrm>
            <a:off x="6858000" y="1295400"/>
            <a:ext cx="1066800" cy="685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053" y="5063417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MCP </a:t>
            </a:r>
            <a:r>
              <a:rPr lang="hu-HU" dirty="0" smtClean="0"/>
              <a:t>ízületek spheroid (gömb) ízületek 3 elméleti mozgási tengellyel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ebből a rotatio erősen limitált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két valódi mozgás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flexio </a:t>
            </a:r>
            <a:r>
              <a:rPr lang="hu-HU" dirty="0" smtClean="0">
                <a:sym typeface="Wingdings" panose="05000000000000000000" pitchFamily="2" charset="2"/>
              </a:rPr>
              <a:t>(90</a:t>
            </a:r>
            <a:r>
              <a:rPr lang="hu-HU" dirty="0" smtClean="0"/>
              <a:t>°)</a:t>
            </a:r>
            <a:r>
              <a:rPr lang="hu-HU" dirty="0" smtClean="0">
                <a:sym typeface="Wingdings" panose="05000000000000000000" pitchFamily="2" charset="2"/>
              </a:rPr>
              <a:t>/</a:t>
            </a:r>
            <a:r>
              <a:rPr lang="hu-HU" dirty="0" smtClean="0">
                <a:sym typeface="Wingdings" panose="05000000000000000000" pitchFamily="2" charset="2"/>
              </a:rPr>
              <a:t>extensio </a:t>
            </a:r>
            <a:r>
              <a:rPr lang="hu-HU" dirty="0" smtClean="0">
                <a:sym typeface="Wingdings" panose="05000000000000000000" pitchFamily="2" charset="2"/>
              </a:rPr>
              <a:t>(45</a:t>
            </a:r>
            <a:r>
              <a:rPr lang="hu-HU" dirty="0" smtClean="0"/>
              <a:t>°)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smtClean="0">
                <a:sym typeface="Wingdings" panose="05000000000000000000" pitchFamily="2" charset="2"/>
              </a:rPr>
              <a:t>és adductio/abductio</a:t>
            </a:r>
            <a:endParaRPr lang="hu-HU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ym typeface="Wingdings" panose="05000000000000000000" pitchFamily="2" charset="2"/>
              </a:rPr>
              <a:t>PIP </a:t>
            </a:r>
            <a:r>
              <a:rPr lang="hu-HU" dirty="0" smtClean="0">
                <a:sym typeface="Wingdings" panose="05000000000000000000" pitchFamily="2" charset="2"/>
              </a:rPr>
              <a:t>és a DIP ízületek tiszta ginglymusok 1 mozgási tengellyel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flexio </a:t>
            </a:r>
            <a:r>
              <a:rPr lang="hu-HU" dirty="0" smtClean="0">
                <a:sym typeface="Wingdings" panose="05000000000000000000" pitchFamily="2" charset="2"/>
              </a:rPr>
              <a:t>(90-100</a:t>
            </a:r>
            <a:r>
              <a:rPr lang="hu-HU" dirty="0" smtClean="0"/>
              <a:t>°) </a:t>
            </a:r>
            <a:r>
              <a:rPr lang="hu-HU" dirty="0" smtClean="0"/>
              <a:t>és </a:t>
            </a:r>
            <a:r>
              <a:rPr lang="hu-HU" dirty="0" smtClean="0"/>
              <a:t>extension (10° </a:t>
            </a:r>
            <a:r>
              <a:rPr lang="hu-HU" dirty="0" smtClean="0"/>
              <a:t>a DIP-ben)</a:t>
            </a:r>
            <a:endParaRPr lang="hu-HU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31971"/>
            <a:ext cx="2656805" cy="24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0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48971" y="762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  <a:latin typeface="Calibri body"/>
              </a:rPr>
              <a:t>A csuklót és az ujjakat mozgató izmok</a:t>
            </a:r>
            <a:endParaRPr lang="hu-HU" sz="2000" b="1" dirty="0">
              <a:solidFill>
                <a:schemeClr val="tx1"/>
              </a:solidFill>
              <a:latin typeface="Calibri body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2500"/>
            <a:ext cx="1833904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14" y="975504"/>
            <a:ext cx="2014686" cy="576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46" y="724814"/>
            <a:ext cx="2007430" cy="594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pronator teres</a:t>
            </a:r>
            <a:endParaRPr lang="hu-H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24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carpi radialis</a:t>
            </a:r>
            <a:endParaRPr lang="hu-H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4698" y="2438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palmaris longus</a:t>
            </a:r>
            <a:endParaRPr lang="hu-H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1295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carpi ulnaris</a:t>
            </a:r>
            <a:endParaRPr lang="hu-H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00" y="685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Epicondylus medialis</a:t>
            </a:r>
            <a:endParaRPr lang="hu-H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1925633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f</a:t>
            </a:r>
            <a:r>
              <a:rPr lang="hu-HU" sz="1200" dirty="0" smtClean="0"/>
              <a:t>lexor digitorum superficialis</a:t>
            </a:r>
            <a:endParaRPr lang="hu-H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2793093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f</a:t>
            </a:r>
            <a:r>
              <a:rPr lang="hu-HU" sz="1200" dirty="0" smtClean="0"/>
              <a:t>lexor digitorum profondus</a:t>
            </a:r>
            <a:endParaRPr lang="hu-H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368392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f</a:t>
            </a:r>
            <a:r>
              <a:rPr lang="hu-HU" sz="1200" dirty="0" smtClean="0"/>
              <a:t>lexor pollicis longus</a:t>
            </a:r>
            <a:endParaRPr lang="hu-H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38400" y="458270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p</a:t>
            </a:r>
            <a:r>
              <a:rPr lang="hu-HU" sz="1200" dirty="0" smtClean="0"/>
              <a:t>ronator quadratus</a:t>
            </a:r>
            <a:endParaRPr lang="hu-HU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981200" y="990600"/>
            <a:ext cx="6096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002766" y="1528465"/>
            <a:ext cx="609600" cy="9431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828800" y="2571964"/>
            <a:ext cx="762000" cy="3281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2000" y="1447800"/>
            <a:ext cx="685800" cy="3765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38200" y="2248798"/>
            <a:ext cx="535952" cy="4872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38200" y="2822002"/>
            <a:ext cx="535952" cy="18261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3"/>
          </p:cNvCxnSpPr>
          <p:nvPr/>
        </p:nvCxnSpPr>
        <p:spPr>
          <a:xfrm flipV="1">
            <a:off x="3429000" y="2971801"/>
            <a:ext cx="1447800" cy="1444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6600" y="3657600"/>
            <a:ext cx="1143000" cy="2860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252158" y="4187231"/>
            <a:ext cx="1091242" cy="4710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955546" y="125316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CFO</a:t>
            </a:r>
            <a:endParaRPr lang="hu-HU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829579" y="10184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PT</a:t>
            </a:r>
            <a:endParaRPr lang="hu-HU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36854" y="2726843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827254" y="316242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FPL</a:t>
            </a:r>
            <a:endParaRPr lang="hu-HU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354572" y="4058894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PQ</a:t>
            </a:r>
            <a:endParaRPr lang="hu-HU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827254" y="404873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PQ</a:t>
            </a:r>
            <a:endParaRPr lang="hu-HU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446254" y="4284247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BrR</a:t>
            </a:r>
            <a:endParaRPr lang="hu-H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840369" y="2847201"/>
            <a:ext cx="353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PT</a:t>
            </a:r>
            <a:endParaRPr lang="hu-HU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786842" y="228545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Sup</a:t>
            </a:r>
            <a:endParaRPr lang="hu-HU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34210" y="186155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BB</a:t>
            </a:r>
            <a:endParaRPr lang="hu-HU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445956" y="1778168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Br</a:t>
            </a:r>
            <a:endParaRPr lang="hu-HU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979654" y="699018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BrR</a:t>
            </a:r>
            <a:endParaRPr lang="hu-HU" sz="1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892205" y="1102303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ECRL</a:t>
            </a:r>
            <a:endParaRPr lang="hu-HU" sz="1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827254" y="13994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CEO</a:t>
            </a:r>
            <a:endParaRPr lang="hu-HU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7193546" y="46760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FCU</a:t>
            </a:r>
            <a:endParaRPr lang="hu-HU" sz="1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689562" y="4953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FCR</a:t>
            </a:r>
            <a:endParaRPr lang="hu-HU" sz="12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268150" y="4746919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APL</a:t>
            </a:r>
            <a:endParaRPr lang="hu-HU" sz="1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867400" y="5334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FPL</a:t>
            </a:r>
            <a:endParaRPr lang="hu-HU" sz="12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827254" y="59436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FDS</a:t>
            </a:r>
            <a:endParaRPr lang="hu-HU" sz="12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871115" y="646418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19425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1524000" cy="568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8174"/>
            <a:ext cx="1637000" cy="576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1631723" cy="608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578015" y="2075893"/>
            <a:ext cx="139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e</a:t>
            </a:r>
            <a:r>
              <a:rPr lang="hu-HU" sz="1200" b="1" dirty="0" smtClean="0"/>
              <a:t>xtensor carpi radialis longus</a:t>
            </a:r>
            <a:endParaRPr lang="hu-HU" sz="1200" b="1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241150" y="247902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e</a:t>
            </a:r>
            <a:r>
              <a:rPr lang="hu-HU" sz="1200" b="1" dirty="0" smtClean="0"/>
              <a:t>xtensor carpi radialis brevis</a:t>
            </a:r>
            <a:endParaRPr lang="hu-HU" sz="12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923580" y="1851883"/>
            <a:ext cx="1200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brachioradialis</a:t>
            </a:r>
            <a:endParaRPr lang="hu-H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80224" y="152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e</a:t>
            </a:r>
            <a:r>
              <a:rPr lang="hu-HU" sz="1200" dirty="0" smtClean="0"/>
              <a:t>xtensor carpi ulnaris</a:t>
            </a:r>
            <a:endParaRPr lang="hu-H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97477" y="2743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e</a:t>
            </a:r>
            <a:r>
              <a:rPr lang="hu-HU" sz="1200" dirty="0" smtClean="0"/>
              <a:t>xtensor digitorum</a:t>
            </a:r>
            <a:endParaRPr lang="hu-H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01790" y="2133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e</a:t>
            </a:r>
            <a:r>
              <a:rPr lang="hu-HU" sz="1200" dirty="0" smtClean="0"/>
              <a:t>xtensor digiti minimi</a:t>
            </a:r>
            <a:endParaRPr lang="hu-H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838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Epicondylus lateralis</a:t>
            </a:r>
            <a:endParaRPr lang="hu-HU" sz="1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399448"/>
            <a:ext cx="1905001" cy="627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96000" y="836762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supinator</a:t>
            </a:r>
            <a:endParaRPr lang="hu-H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21291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a</a:t>
            </a:r>
            <a:r>
              <a:rPr lang="hu-HU" sz="1200" dirty="0" smtClean="0"/>
              <a:t>bductor pollicis longus</a:t>
            </a:r>
            <a:endParaRPr lang="hu-H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100313" y="25863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extensor pollicis brevis</a:t>
            </a:r>
            <a:endParaRPr lang="hu-H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325653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extensor pollicis longus</a:t>
            </a:r>
            <a:endParaRPr lang="hu-H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106064" y="3733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extensor indicis</a:t>
            </a:r>
            <a:endParaRPr lang="hu-HU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43400" y="810450"/>
            <a:ext cx="990600" cy="258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73592" y="1754832"/>
            <a:ext cx="655608" cy="3263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19290" y="2514600"/>
            <a:ext cx="785669" cy="4594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84786" y="2993923"/>
            <a:ext cx="938510" cy="467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10400" y="1069032"/>
            <a:ext cx="862310" cy="3760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86600" y="2364432"/>
            <a:ext cx="78611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2786328"/>
            <a:ext cx="786110" cy="6751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136921" y="3520378"/>
            <a:ext cx="864079" cy="4442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010400" y="4114800"/>
            <a:ext cx="990600" cy="3680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5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4572" y="-939772"/>
            <a:ext cx="2552067" cy="53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57675"/>
            <a:ext cx="37052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23" y="457200"/>
            <a:ext cx="2021079" cy="605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00200" y="12192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CEO</a:t>
            </a:r>
            <a:endParaRPr lang="hu-H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14908" y="1399401"/>
            <a:ext cx="44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An</a:t>
            </a:r>
            <a:endParaRPr lang="hu-H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77836" y="1594733"/>
            <a:ext cx="44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An</a:t>
            </a:r>
            <a:endParaRPr lang="hu-HU" sz="1200" b="1" dirty="0"/>
          </a:p>
        </p:txBody>
      </p:sp>
      <p:sp>
        <p:nvSpPr>
          <p:cNvPr id="14" name="TextBox 13"/>
          <p:cNvSpPr txBox="1"/>
          <p:nvPr/>
        </p:nvSpPr>
        <p:spPr>
          <a:xfrm rot="1296024">
            <a:off x="1481528" y="1925046"/>
            <a:ext cx="44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Sup</a:t>
            </a:r>
            <a:endParaRPr lang="hu-H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24662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APL</a:t>
            </a:r>
            <a:endParaRPr lang="hu-H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2870767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E</a:t>
            </a:r>
            <a:r>
              <a:rPr lang="hu-HU" sz="1200" b="1" dirty="0" smtClean="0"/>
              <a:t>PL</a:t>
            </a:r>
            <a:endParaRPr lang="hu-H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04204" y="3429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EI</a:t>
            </a:r>
            <a:endParaRPr lang="hu-H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98054" y="3428999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EPB</a:t>
            </a:r>
            <a:endParaRPr lang="hu-H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89429" y="39624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BrR</a:t>
            </a:r>
            <a:endParaRPr lang="hu-H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05308" y="2341602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9221" y="122352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TB</a:t>
            </a:r>
            <a:endParaRPr lang="hu-HU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661756" y="4954923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EPB</a:t>
            </a:r>
            <a:endParaRPr lang="hu-H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81708" y="52578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EPL</a:t>
            </a:r>
            <a:endParaRPr lang="hu-HU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60122" y="450442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ECRL</a:t>
            </a:r>
            <a:endParaRPr lang="hu-HU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823225" y="452886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ECRB</a:t>
            </a:r>
            <a:endParaRPr lang="hu-HU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309459" y="4632861"/>
            <a:ext cx="46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ECU</a:t>
            </a:r>
            <a:endParaRPr lang="hu-H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38730" y="5814625"/>
            <a:ext cx="699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ED(dde)</a:t>
            </a:r>
            <a:endParaRPr lang="hu-HU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181600" y="8382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1</a:t>
            </a:r>
            <a:endParaRPr lang="hu-HU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72000" y="1143000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1</a:t>
            </a:r>
            <a:endParaRPr lang="hu-HU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86200" y="1475601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1</a:t>
            </a:r>
            <a:endParaRPr lang="hu-H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572000" y="1345722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2</a:t>
            </a:r>
            <a:endParaRPr lang="hu-H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57800" y="1219200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2</a:t>
            </a:r>
            <a:endParaRPr lang="hu-H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648200" y="1524000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3</a:t>
            </a:r>
            <a:endParaRPr lang="hu-HU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273615" y="976699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3</a:t>
            </a:r>
            <a:endParaRPr lang="hu-H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744528" y="1756913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4</a:t>
            </a:r>
            <a:endParaRPr lang="hu-HU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710057" y="1733233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4</a:t>
            </a:r>
            <a:endParaRPr lang="hu-HU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699384" y="1895412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4</a:t>
            </a:r>
            <a:endParaRPr lang="hu-HU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851784" y="2065064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5</a:t>
            </a:r>
            <a:endParaRPr lang="hu-H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953719" y="2063545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5</a:t>
            </a:r>
            <a:endParaRPr lang="hu-H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119812" y="2431697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5</a:t>
            </a:r>
            <a:endParaRPr lang="hu-H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51784" y="2431696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6</a:t>
            </a:r>
            <a:endParaRPr lang="hu-HU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996851" y="2307097"/>
            <a:ext cx="3810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6</a:t>
            </a:r>
            <a:endParaRPr lang="hu-HU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298830" y="548503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1</a:t>
            </a:r>
            <a:endParaRPr lang="hu-HU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876800" y="472159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2</a:t>
            </a:r>
            <a:endParaRPr lang="hu-HU" sz="1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638800" y="471871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3</a:t>
            </a:r>
            <a:endParaRPr lang="hu-HU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172200" y="473453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4</a:t>
            </a:r>
            <a:endParaRPr lang="hu-HU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781800" y="4714875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5</a:t>
            </a:r>
            <a:endParaRPr lang="hu-HU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391400" y="475609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77850" y="5351330"/>
            <a:ext cx="98484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radius</a:t>
            </a:r>
            <a:endParaRPr lang="hu-HU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898975" y="5227407"/>
            <a:ext cx="98484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ulna</a:t>
            </a:r>
            <a:endParaRPr lang="hu-H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3006804"/>
            <a:ext cx="346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1 abductor pollicis longus, extensor pollicis brevis</a:t>
            </a:r>
          </a:p>
          <a:p>
            <a:r>
              <a:rPr lang="hu-HU" sz="1200" b="1" dirty="0" smtClean="0"/>
              <a:t>2 extensor carpi radialis longus/brevis</a:t>
            </a:r>
          </a:p>
          <a:p>
            <a:r>
              <a:rPr lang="hu-HU" sz="1200" b="1" dirty="0" smtClean="0"/>
              <a:t>3 extensor pollicis longus</a:t>
            </a:r>
          </a:p>
          <a:p>
            <a:r>
              <a:rPr lang="hu-HU" sz="1200" b="1" dirty="0" smtClean="0"/>
              <a:t>4 extensor digitorum</a:t>
            </a:r>
          </a:p>
          <a:p>
            <a:r>
              <a:rPr lang="hu-HU" sz="1200" b="1" dirty="0" smtClean="0"/>
              <a:t>5 extensor digiti minimi</a:t>
            </a:r>
          </a:p>
          <a:p>
            <a:r>
              <a:rPr lang="hu-HU" sz="1200" b="1" dirty="0" smtClean="0"/>
              <a:t>6 extensor carpi ulnaris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1251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1703"/>
            <a:ext cx="3430799" cy="573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2414763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791200" y="3886200"/>
            <a:ext cx="152400" cy="1524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15642" y="3886200"/>
            <a:ext cx="585158" cy="1524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600" y="5410200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5581" y="3119887"/>
            <a:ext cx="316619" cy="152831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10279" y="3119886"/>
            <a:ext cx="785321" cy="152831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2200" y="4645324"/>
            <a:ext cx="533400" cy="287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92108" y="3884042"/>
            <a:ext cx="259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1</a:t>
            </a:r>
            <a:endParaRPr lang="hu-H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96950" y="3730153"/>
            <a:ext cx="259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3</a:t>
            </a:r>
            <a:endParaRPr lang="hu-H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Foveola radialis</a:t>
            </a:r>
            <a:endParaRPr lang="hu-HU" sz="24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729909" y="3951356"/>
            <a:ext cx="782870" cy="692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51454" y="4643794"/>
            <a:ext cx="1261325" cy="6902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38658" y="4494311"/>
            <a:ext cx="125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Arteria radialis</a:t>
            </a:r>
            <a:endParaRPr lang="hu-H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19800" y="4340423"/>
            <a:ext cx="572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EPL</a:t>
            </a:r>
            <a:endParaRPr lang="hu-H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414513" y="4696834"/>
            <a:ext cx="57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APL</a:t>
            </a:r>
          </a:p>
          <a:p>
            <a:pPr algn="ctr"/>
            <a:r>
              <a:rPr lang="hu-HU" sz="1400" b="1" dirty="0" smtClean="0"/>
              <a:t>EPB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val="7874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3056491" cy="554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22288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 rot="18372277">
            <a:off x="2851361" y="3307234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FPL</a:t>
            </a:r>
            <a:endParaRPr lang="hu-H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39947" y="4882445"/>
            <a:ext cx="118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digitorum sup. </a:t>
            </a:r>
            <a:r>
              <a:rPr lang="hu-HU" sz="1200" dirty="0" smtClean="0"/>
              <a:t>és </a:t>
            </a:r>
            <a:r>
              <a:rPr lang="hu-HU" sz="1200" dirty="0" smtClean="0"/>
              <a:t>prof. </a:t>
            </a:r>
            <a:r>
              <a:rPr lang="hu-HU" sz="1200" dirty="0" smtClean="0"/>
              <a:t>Vagina tendinae</a:t>
            </a:r>
            <a:endParaRPr lang="hu-HU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479071" y="4811451"/>
            <a:ext cx="959329" cy="3286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9614" y="2133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tendon</a:t>
            </a:r>
            <a:endParaRPr lang="hu-H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90086" y="1756588"/>
            <a:ext cx="126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Vagina synovialis</a:t>
            </a:r>
            <a:endParaRPr lang="hu-H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064341" y="1295400"/>
            <a:ext cx="126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Vagina fibrosa</a:t>
            </a:r>
            <a:endParaRPr lang="hu-HU" sz="1200" b="1" dirty="0"/>
          </a:p>
        </p:txBody>
      </p:sp>
      <p:cxnSp>
        <p:nvCxnSpPr>
          <p:cNvPr id="33" name="Straight Arrow Connector 32"/>
          <p:cNvCxnSpPr>
            <a:stCxn id="30" idx="2"/>
          </p:cNvCxnSpPr>
          <p:nvPr/>
        </p:nvCxnSpPr>
        <p:spPr>
          <a:xfrm>
            <a:off x="4724914" y="2410599"/>
            <a:ext cx="1142486" cy="10351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220214" y="2033587"/>
            <a:ext cx="570986" cy="912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213642" y="1572399"/>
            <a:ext cx="653758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194279" y="852281"/>
            <a:ext cx="127332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306641" y="720196"/>
            <a:ext cx="126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i="1" dirty="0" smtClean="0"/>
              <a:t>Vinculae (mesotendon)</a:t>
            </a:r>
            <a:endParaRPr lang="hu-HU" sz="1200" b="1" i="1" dirty="0"/>
          </a:p>
        </p:txBody>
      </p:sp>
      <p:sp>
        <p:nvSpPr>
          <p:cNvPr id="43" name="TextBox 42"/>
          <p:cNvSpPr txBox="1"/>
          <p:nvPr/>
        </p:nvSpPr>
        <p:spPr>
          <a:xfrm rot="5400000">
            <a:off x="6385848" y="2124974"/>
            <a:ext cx="1373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m</a:t>
            </a:r>
            <a:r>
              <a:rPr lang="hu-HU" sz="1200" b="1" dirty="0" smtClean="0"/>
              <a:t>iddle phalanx</a:t>
            </a:r>
            <a:endParaRPr lang="hu-H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467600" y="3403857"/>
            <a:ext cx="105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Arteriae digitales palmares propriae</a:t>
            </a:r>
            <a:endParaRPr lang="hu-HU" sz="1200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6840882" y="3048000"/>
            <a:ext cx="931518" cy="3977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6690414" y="3178854"/>
            <a:ext cx="1081986" cy="26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6507508" y="3331254"/>
            <a:ext cx="1264892" cy="1144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0" idx="2"/>
          </p:cNvCxnSpPr>
          <p:nvPr/>
        </p:nvCxnSpPr>
        <p:spPr>
          <a:xfrm flipH="1">
            <a:off x="2743200" y="2410599"/>
            <a:ext cx="1981714" cy="7682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1" idx="1"/>
          </p:cNvCxnSpPr>
          <p:nvPr/>
        </p:nvCxnSpPr>
        <p:spPr>
          <a:xfrm flipH="1" flipV="1">
            <a:off x="3065253" y="1895087"/>
            <a:ext cx="1024833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3065253" y="1448905"/>
            <a:ext cx="1024833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160592" y="4648200"/>
            <a:ext cx="573465" cy="3275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34057" y="4975757"/>
            <a:ext cx="118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Abductor pollicis longus tendon, ínhüvellyel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1026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42" grpId="0"/>
      <p:bldP spid="43" grpId="0"/>
      <p:bldP spid="44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3886200" cy="553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40623"/>
            <a:ext cx="2057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98" y="3581400"/>
            <a:ext cx="1219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990600" y="4038600"/>
            <a:ext cx="23622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79021" y="5143500"/>
            <a:ext cx="2121379" cy="38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9000" y="511939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FPL tendon</a:t>
            </a:r>
            <a:endParaRPr lang="hu-H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5486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FCR tendon</a:t>
            </a:r>
            <a:endParaRPr lang="hu-H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1752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Ligamenta anularia et cruciforme</a:t>
            </a:r>
            <a:endParaRPr lang="hu-HU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438400" y="5305425"/>
            <a:ext cx="1077236" cy="454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2501291" y="5503311"/>
            <a:ext cx="927709" cy="1215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3849" y="39763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FPL tendon</a:t>
            </a:r>
            <a:endParaRPr lang="hu-HU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810000" y="3581400"/>
            <a:ext cx="678982" cy="457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28049" y="4419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Retinaculum flexorum</a:t>
            </a:r>
            <a:endParaRPr lang="hu-HU" sz="12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438400" y="4604946"/>
            <a:ext cx="1403230" cy="454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 flipV="1">
            <a:off x="3140016" y="1676401"/>
            <a:ext cx="593784" cy="3993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1"/>
          </p:cNvCxnSpPr>
          <p:nvPr/>
        </p:nvCxnSpPr>
        <p:spPr>
          <a:xfrm flipH="1">
            <a:off x="3048002" y="2075766"/>
            <a:ext cx="685798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1"/>
          </p:cNvCxnSpPr>
          <p:nvPr/>
        </p:nvCxnSpPr>
        <p:spPr>
          <a:xfrm flipH="1">
            <a:off x="2965146" y="2075766"/>
            <a:ext cx="768654" cy="4030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140015" y="1447800"/>
            <a:ext cx="588034" cy="6279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09149" y="381000"/>
            <a:ext cx="3625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FLEXOR DIGITORUM SUPERFICIALIS</a:t>
            </a:r>
          </a:p>
          <a:p>
            <a:r>
              <a:rPr lang="hu-HU" b="1" dirty="0" smtClean="0">
                <a:solidFill>
                  <a:srgbClr val="92D050"/>
                </a:solidFill>
              </a:rPr>
              <a:t>FLEXOR DIGITORUM PROFONDUS</a:t>
            </a:r>
          </a:p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VAGINAE SYNOVIALES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3374" y="500636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endParaRPr lang="hu-HU" dirty="0"/>
          </a:p>
        </p:txBody>
      </p:sp>
      <p:sp>
        <p:nvSpPr>
          <p:cNvPr id="39" name="TextBox 38"/>
          <p:cNvSpPr txBox="1"/>
          <p:nvPr/>
        </p:nvSpPr>
        <p:spPr>
          <a:xfrm>
            <a:off x="606004" y="393013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</a:t>
            </a:r>
            <a:endParaRPr lang="hu-HU" dirty="0"/>
          </a:p>
        </p:txBody>
      </p:sp>
      <p:sp>
        <p:nvSpPr>
          <p:cNvPr id="40" name="TextBox 39"/>
          <p:cNvSpPr txBox="1"/>
          <p:nvPr/>
        </p:nvSpPr>
        <p:spPr>
          <a:xfrm>
            <a:off x="8077200" y="2590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</a:t>
            </a:r>
            <a:endParaRPr lang="hu-HU" dirty="0"/>
          </a:p>
        </p:txBody>
      </p:sp>
      <p:sp>
        <p:nvSpPr>
          <p:cNvPr id="41" name="TextBox 40"/>
          <p:cNvSpPr txBox="1"/>
          <p:nvPr/>
        </p:nvSpPr>
        <p:spPr>
          <a:xfrm>
            <a:off x="7793247" y="39935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endParaRPr lang="hu-HU" dirty="0"/>
          </a:p>
        </p:txBody>
      </p:sp>
      <p:sp>
        <p:nvSpPr>
          <p:cNvPr id="36" name="TextBox 35"/>
          <p:cNvSpPr txBox="1"/>
          <p:nvPr/>
        </p:nvSpPr>
        <p:spPr>
          <a:xfrm>
            <a:off x="5404449" y="5763399"/>
            <a:ext cx="312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„V” phlegmone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24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8" grpId="0"/>
      <p:bldP spid="21" grpId="0"/>
      <p:bldP spid="32" grpId="0"/>
      <p:bldP spid="35" grpId="0"/>
      <p:bldP spid="39" grpId="0"/>
      <p:bldP spid="40" grpId="0"/>
      <p:bldP spid="41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3188855" cy="65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37" y="488381"/>
            <a:ext cx="3046023" cy="627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42304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Abductor pollicis brevis</a:t>
            </a:r>
            <a:endParaRPr lang="hu-H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385" y="297789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Aductor digiti minimi</a:t>
            </a:r>
            <a:endParaRPr lang="hu-H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931446" y="3599945"/>
            <a:ext cx="125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pollicis brevis </a:t>
            </a:r>
            <a:r>
              <a:rPr lang="hu-HU" sz="1200" dirty="0" smtClean="0"/>
              <a:t>caput sup.</a:t>
            </a:r>
            <a:endParaRPr lang="hu-H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835743" y="49485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Opponens pollicis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21884" y="4191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digiti minimi</a:t>
            </a:r>
            <a:endParaRPr lang="hu-HU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16479" y="4056965"/>
            <a:ext cx="542907" cy="4043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2205" y="4800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opponens digiti minimi</a:t>
            </a:r>
            <a:endParaRPr lang="hu-HU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3439555"/>
            <a:ext cx="449732" cy="6174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112484" y="4260620"/>
            <a:ext cx="718355" cy="6923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244185" y="4491394"/>
            <a:ext cx="630470" cy="5400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226933" y="3748260"/>
            <a:ext cx="870615" cy="61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146418" y="4159767"/>
            <a:ext cx="892182" cy="1836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90388" y="3121297"/>
            <a:ext cx="70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pollicis brevis </a:t>
            </a:r>
            <a:r>
              <a:rPr lang="hu-HU" sz="1200" dirty="0" smtClean="0"/>
              <a:t>caput prof.</a:t>
            </a:r>
            <a:endParaRPr lang="hu-H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385115" y="456976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Opponens pollicis</a:t>
            </a:r>
            <a:endParaRPr lang="hu-H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460062" y="1479900"/>
            <a:ext cx="99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Flexor pollicis longus tendon</a:t>
            </a:r>
            <a:endParaRPr lang="hu-H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890533" y="381000"/>
            <a:ext cx="130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Adductor pollicis </a:t>
            </a:r>
            <a:r>
              <a:rPr lang="hu-HU" sz="1200" dirty="0" smtClean="0"/>
              <a:t>caput obl.</a:t>
            </a:r>
            <a:endParaRPr lang="hu-HU" sz="1200" dirty="0"/>
          </a:p>
        </p:txBody>
      </p:sp>
      <p:cxnSp>
        <p:nvCxnSpPr>
          <p:cNvPr id="40" name="Straight Arrow Connector 39"/>
          <p:cNvCxnSpPr>
            <a:stCxn id="37" idx="0"/>
          </p:cNvCxnSpPr>
          <p:nvPr/>
        </p:nvCxnSpPr>
        <p:spPr>
          <a:xfrm flipH="1" flipV="1">
            <a:off x="7239001" y="4338936"/>
            <a:ext cx="717614" cy="2308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268289" y="3748260"/>
            <a:ext cx="772432" cy="1453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8" idx="2"/>
          </p:cNvCxnSpPr>
          <p:nvPr/>
        </p:nvCxnSpPr>
        <p:spPr>
          <a:xfrm flipH="1">
            <a:off x="7543801" y="2310897"/>
            <a:ext cx="412814" cy="10419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2"/>
          </p:cNvCxnSpPr>
          <p:nvPr/>
        </p:nvCxnSpPr>
        <p:spPr>
          <a:xfrm flipH="1">
            <a:off x="7162801" y="842665"/>
            <a:ext cx="381902" cy="29364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523337" y="342653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Lu1</a:t>
            </a:r>
            <a:endParaRPr lang="hu-HU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157045" y="3302407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Lu2</a:t>
            </a:r>
            <a:endParaRPr lang="hu-HU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867400" y="3576934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Lu3</a:t>
            </a:r>
            <a:endParaRPr lang="hu-HU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562600" y="370953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Lu4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30427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2" grpId="0"/>
      <p:bldP spid="35" grpId="0"/>
      <p:bldP spid="37" grpId="0"/>
      <p:bldP spid="38" grpId="0"/>
      <p:bldP spid="39" grpId="0"/>
      <p:bldP spid="48" grpId="0"/>
      <p:bldP spid="49" grpId="0"/>
      <p:bldP spid="50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048000" cy="62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97" y="252115"/>
            <a:ext cx="3086926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456976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Opponens pollicis</a:t>
            </a:r>
            <a:endParaRPr lang="hu-H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781964" y="2819400"/>
            <a:ext cx="130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Adductor pollicis </a:t>
            </a:r>
            <a:r>
              <a:rPr lang="hu-HU" sz="1200" dirty="0" smtClean="0"/>
              <a:t>caput obl.</a:t>
            </a:r>
            <a:endParaRPr lang="hu-H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676400"/>
            <a:ext cx="130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Adductor pollicis </a:t>
            </a:r>
            <a:r>
              <a:rPr lang="hu-HU" sz="1200" dirty="0" smtClean="0"/>
              <a:t>caput transv.</a:t>
            </a:r>
            <a:endParaRPr lang="hu-HU" sz="1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919299" y="4299748"/>
            <a:ext cx="433501" cy="348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43200" y="3050232"/>
            <a:ext cx="1054951" cy="8359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738167" y="2165533"/>
            <a:ext cx="527477" cy="13531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952" y="4648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opponens digiti minimi</a:t>
            </a:r>
            <a:endParaRPr lang="hu-HU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67003" y="4191000"/>
            <a:ext cx="580797" cy="5132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8708" y="353607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57401" y="36092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78821" y="3054068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05554" y="300406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45268" y="4088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949297" y="5612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77697" y="762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44297" y="13994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FDP</a:t>
            </a:r>
            <a:endParaRPr lang="hu-HU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63805" y="1905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FDS</a:t>
            </a:r>
            <a:endParaRPr lang="hu-HU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93111" y="1360582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FDS</a:t>
            </a:r>
            <a:endParaRPr lang="hu-HU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92097" y="10946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FDS</a:t>
            </a:r>
            <a:endParaRPr lang="hu-H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208643" y="1139177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FDS</a:t>
            </a:r>
            <a:endParaRPr lang="hu-HU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59231" y="25424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64319" y="2777069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77923" y="2265242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70931" y="229336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949297" y="3320629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629243" y="328106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152457" y="343346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744805" y="35330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IO</a:t>
            </a:r>
            <a:endParaRPr lang="hu-HU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953000" y="2971800"/>
            <a:ext cx="624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AbDM</a:t>
            </a:r>
            <a:endParaRPr lang="hu-HU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275772" y="3743863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ODM</a:t>
            </a:r>
            <a:endParaRPr lang="hu-H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577697" y="4371676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ECU</a:t>
            </a:r>
            <a:endParaRPr lang="hu-H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016097" y="2422455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FPL</a:t>
            </a:r>
            <a:endParaRPr lang="hu-H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361381" y="3228201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AdP</a:t>
            </a:r>
            <a:endParaRPr lang="hu-HU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486907" y="4191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AdP</a:t>
            </a:r>
            <a:endParaRPr lang="hu-HU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430605" y="3533000"/>
            <a:ext cx="51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AdP</a:t>
            </a:r>
            <a:endParaRPr lang="hu-H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80073" y="3276600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AbPB</a:t>
            </a:r>
            <a:endParaRPr lang="hu-HU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803873" y="3532999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FPB</a:t>
            </a:r>
            <a:endParaRPr lang="hu-HU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635097" y="3962398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OP</a:t>
            </a:r>
            <a:endParaRPr lang="hu-HU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986348" y="4676001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OP</a:t>
            </a:r>
            <a:endParaRPr lang="hu-H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422873" y="4419600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AbPL</a:t>
            </a:r>
            <a:endParaRPr lang="hu-HU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912031" y="4876800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AbPB</a:t>
            </a:r>
            <a:endParaRPr lang="hu-HU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577697" y="4572000"/>
            <a:ext cx="624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AbDM</a:t>
            </a:r>
            <a:endParaRPr lang="hu-HU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15000" y="4821364"/>
            <a:ext cx="624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FCU</a:t>
            </a:r>
            <a:endParaRPr lang="hu-HU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387373" y="4581732"/>
            <a:ext cx="59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FPB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15319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7" y="1881188"/>
            <a:ext cx="2498443" cy="330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76" y="1752600"/>
            <a:ext cx="2273124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667875"/>
            <a:ext cx="2781300" cy="3613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57" y="152400"/>
            <a:ext cx="569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Lumbricalis </a:t>
            </a:r>
            <a:r>
              <a:rPr lang="hu-HU" sz="2400" b="1" dirty="0" smtClean="0"/>
              <a:t>és </a:t>
            </a:r>
            <a:r>
              <a:rPr lang="hu-HU" sz="2400" b="1" dirty="0" smtClean="0"/>
              <a:t>interosseus </a:t>
            </a:r>
            <a:r>
              <a:rPr lang="hu-HU" sz="2400" b="1" dirty="0" smtClean="0"/>
              <a:t>izmok működése</a:t>
            </a:r>
            <a:endParaRPr lang="hu-H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570" y="5635823"/>
            <a:ext cx="137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LUMBRICALES</a:t>
            </a:r>
            <a:endParaRPr lang="hu-H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98960" y="5472016"/>
            <a:ext cx="115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INTEROSSEI PALMARES</a:t>
            </a:r>
            <a:endParaRPr lang="hu-H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5410200"/>
            <a:ext cx="115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INTEROSSEI </a:t>
            </a:r>
            <a:r>
              <a:rPr lang="hu-HU" sz="1400" b="1" dirty="0" smtClean="0"/>
              <a:t>DORSALES</a:t>
            </a:r>
            <a:endParaRPr lang="hu-H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6016823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Proprioceptio, MCP flexio</a:t>
            </a:r>
            <a:endParaRPr lang="hu-H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1641" y="6012492"/>
            <a:ext cx="93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Adductio </a:t>
            </a:r>
            <a:r>
              <a:rPr lang="hu-HU" sz="1400" dirty="0" smtClean="0"/>
              <a:t>MCP</a:t>
            </a:r>
            <a:endParaRPr lang="hu-H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245" y="6016823"/>
            <a:ext cx="1050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Abductio </a:t>
            </a:r>
            <a:r>
              <a:rPr lang="hu-HU" sz="1400" dirty="0" smtClean="0"/>
              <a:t>MCP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4719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09757"/>
            <a:ext cx="432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A kéz csontjai</a:t>
            </a:r>
            <a:endParaRPr lang="hu-HU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762000"/>
            <a:ext cx="8458200" cy="6096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8" y="1066800"/>
            <a:ext cx="3799840" cy="518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18" y="1066800"/>
            <a:ext cx="380233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248400" cy="489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34793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B0F0"/>
                </a:solidFill>
              </a:rPr>
              <a:t>MEDIANUS</a:t>
            </a:r>
            <a:endParaRPr lang="hu-HU" sz="2400" b="1" dirty="0" smtClean="0">
              <a:solidFill>
                <a:srgbClr val="00B0F0"/>
              </a:solidFill>
            </a:endParaRPr>
          </a:p>
          <a:p>
            <a:r>
              <a:rPr lang="hu-HU" sz="2400" b="1" dirty="0" smtClean="0">
                <a:solidFill>
                  <a:srgbClr val="92D050"/>
                </a:solidFill>
              </a:rPr>
              <a:t>ULNARIS</a:t>
            </a:r>
            <a:endParaRPr lang="hu-HU" sz="2400" b="1" dirty="0" smtClean="0">
              <a:solidFill>
                <a:srgbClr val="92D050"/>
              </a:solidFill>
            </a:endParaRPr>
          </a:p>
          <a:p>
            <a:r>
              <a:rPr lang="hu-HU" sz="2400" b="1" dirty="0" smtClean="0">
                <a:solidFill>
                  <a:srgbClr val="FFC000"/>
                </a:solidFill>
              </a:rPr>
              <a:t>RADIALIS</a:t>
            </a:r>
            <a:endParaRPr lang="hu-H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00200"/>
            <a:ext cx="8229599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228600"/>
            <a:ext cx="3507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Distalis radius </a:t>
            </a:r>
            <a:r>
              <a:rPr lang="hu-HU" sz="2000" b="1" dirty="0"/>
              <a:t>(Colles’) </a:t>
            </a:r>
            <a:r>
              <a:rPr lang="hu-HU" sz="2000" b="1" dirty="0"/>
              <a:t>f</a:t>
            </a:r>
            <a:r>
              <a:rPr lang="hu-HU" sz="2000" b="1" dirty="0" smtClean="0"/>
              <a:t>ractura</a:t>
            </a:r>
            <a:endParaRPr lang="hu-HU" sz="2000" dirty="0"/>
          </a:p>
        </p:txBody>
      </p:sp>
      <p:sp>
        <p:nvSpPr>
          <p:cNvPr id="6" name="Rectangle 5"/>
          <p:cNvSpPr/>
          <p:nvPr/>
        </p:nvSpPr>
        <p:spPr>
          <a:xfrm>
            <a:off x="3124200" y="575846"/>
            <a:ext cx="2726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/>
              <a:t>Fractura radii in loco typico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11159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19167"/>
            <a:ext cx="7162800" cy="578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22159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Nervus medianus compressio és „carpal tunnel” szindróma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2434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22159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Nervus medianus compressio és „carpal tunnel” szindróma</a:t>
            </a:r>
            <a:endParaRPr lang="hu-HU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762000"/>
            <a:ext cx="81233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5808138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271046"/>
            <a:ext cx="556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Nervus ulnaris compressio a „canalis cubiti”-ben</a:t>
            </a:r>
            <a:endParaRPr lang="hu-HU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01507"/>
            <a:ext cx="1910350" cy="141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4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vid\Desktop\peripheral-palsies-h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1878"/>
            <a:ext cx="6773863" cy="63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5451894"/>
            <a:ext cx="411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Type in your web browser on your cellphone and give the CODE</a:t>
            </a:r>
          </a:p>
          <a:p>
            <a:pPr algn="ctr"/>
            <a:r>
              <a:rPr lang="hu-HU" sz="3200" b="1" dirty="0" smtClean="0"/>
              <a:t>Kahoot.it</a:t>
            </a:r>
            <a:endParaRPr lang="hu-H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85800"/>
            <a:ext cx="7048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5029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9344"/>
            <a:ext cx="3200400" cy="591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64" y="416786"/>
            <a:ext cx="3094828" cy="608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673" y="106637"/>
            <a:ext cx="432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kéz csontjai</a:t>
            </a:r>
            <a:endParaRPr lang="hu-H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336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palmar</a:t>
            </a:r>
            <a:endParaRPr lang="hu-HU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6412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dorsal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1459969" y="5715001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radius</a:t>
            </a:r>
            <a:endParaRPr lang="hu-HU" sz="1400" b="1" dirty="0"/>
          </a:p>
        </p:txBody>
      </p:sp>
      <p:sp>
        <p:nvSpPr>
          <p:cNvPr id="14" name="TextBox 13"/>
          <p:cNvSpPr txBox="1"/>
          <p:nvPr/>
        </p:nvSpPr>
        <p:spPr>
          <a:xfrm rot="5832149">
            <a:off x="985401" y="5714999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ulna</a:t>
            </a:r>
            <a:endParaRPr lang="hu-H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498177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scaphoideum</a:t>
            </a:r>
            <a:endParaRPr lang="hu-H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-93452" y="519022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lunatum</a:t>
            </a:r>
            <a:endParaRPr lang="hu-H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-812" y="49500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triquetrum</a:t>
            </a:r>
            <a:endParaRPr lang="hu-H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-58948" y="4695545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pisiforme</a:t>
            </a:r>
            <a:endParaRPr lang="hu-H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63970" y="437772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trapezium</a:t>
            </a:r>
            <a:endParaRPr lang="hu-H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4724400"/>
            <a:ext cx="126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trapezoideum</a:t>
            </a:r>
            <a:endParaRPr lang="hu-H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-812" y="395654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capitatum</a:t>
            </a:r>
            <a:endParaRPr lang="hu-H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-76200" y="44166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hamatum</a:t>
            </a:r>
            <a:endParaRPr lang="hu-H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503214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scaphoideum</a:t>
            </a:r>
            <a:endParaRPr lang="hu-H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441811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trapezium</a:t>
            </a:r>
            <a:endParaRPr lang="hu-H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472588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trapezoideum</a:t>
            </a:r>
            <a:endParaRPr lang="hu-H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543800" y="52601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lunatum</a:t>
            </a:r>
            <a:endParaRPr lang="hu-H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569679" y="494234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triquetrum</a:t>
            </a:r>
            <a:endParaRPr lang="hu-H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569679" y="463457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hamatum</a:t>
            </a:r>
            <a:endParaRPr lang="hu-HU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579743" y="435323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capitatum</a:t>
            </a:r>
            <a:endParaRPr lang="hu-H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3276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metacarpus</a:t>
            </a:r>
            <a:endParaRPr lang="hu-HU" dirty="0"/>
          </a:p>
        </p:txBody>
      </p:sp>
      <p:sp>
        <p:nvSpPr>
          <p:cNvPr id="35" name="TextBox 34"/>
          <p:cNvSpPr txBox="1"/>
          <p:nvPr/>
        </p:nvSpPr>
        <p:spPr>
          <a:xfrm>
            <a:off x="886980" y="35194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metacarpus</a:t>
            </a:r>
            <a:endParaRPr lang="hu-HU" dirty="0"/>
          </a:p>
        </p:txBody>
      </p:sp>
      <p:sp>
        <p:nvSpPr>
          <p:cNvPr id="36" name="TextBox 35"/>
          <p:cNvSpPr txBox="1"/>
          <p:nvPr/>
        </p:nvSpPr>
        <p:spPr>
          <a:xfrm>
            <a:off x="3315419" y="182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Phalanx prox.</a:t>
            </a:r>
            <a:endParaRPr lang="hu-HU" dirty="0"/>
          </a:p>
        </p:txBody>
      </p:sp>
      <p:sp>
        <p:nvSpPr>
          <p:cNvPr id="37" name="TextBox 36"/>
          <p:cNvSpPr txBox="1"/>
          <p:nvPr/>
        </p:nvSpPr>
        <p:spPr>
          <a:xfrm>
            <a:off x="3397370" y="1263134"/>
            <a:ext cx="181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Phalanx med.</a:t>
            </a:r>
            <a:endParaRPr lang="hu-HU" dirty="0"/>
          </a:p>
        </p:txBody>
      </p:sp>
      <p:sp>
        <p:nvSpPr>
          <p:cNvPr id="38" name="TextBox 37"/>
          <p:cNvSpPr txBox="1"/>
          <p:nvPr/>
        </p:nvSpPr>
        <p:spPr>
          <a:xfrm>
            <a:off x="3352800" y="685800"/>
            <a:ext cx="181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Phalanx dist.</a:t>
            </a:r>
            <a:endParaRPr lang="hu-HU" dirty="0"/>
          </a:p>
        </p:txBody>
      </p:sp>
      <p:cxnSp>
        <p:nvCxnSpPr>
          <p:cNvPr id="30" name="Straight Arrow Connector 29"/>
          <p:cNvCxnSpPr>
            <a:stCxn id="8" idx="1"/>
          </p:cNvCxnSpPr>
          <p:nvPr/>
        </p:nvCxnSpPr>
        <p:spPr>
          <a:xfrm flipH="1" flipV="1">
            <a:off x="2057400" y="4981778"/>
            <a:ext cx="533400" cy="1538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994858" y="4661009"/>
            <a:ext cx="595942" cy="218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324100" y="4562787"/>
            <a:ext cx="564671" cy="1227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09600" y="5096237"/>
            <a:ext cx="828614" cy="2436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86980" y="4950023"/>
            <a:ext cx="365121" cy="1086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77879" y="4788460"/>
            <a:ext cx="474222" cy="66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18765" y="4646125"/>
            <a:ext cx="843335" cy="148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86980" y="4110436"/>
            <a:ext cx="865620" cy="5137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887528" y="4879777"/>
            <a:ext cx="513272" cy="2164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875831" y="5334000"/>
            <a:ext cx="162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Proc. styl. </a:t>
            </a:r>
            <a:r>
              <a:rPr lang="hu-HU" sz="1400" dirty="0" smtClean="0"/>
              <a:t>radii</a:t>
            </a:r>
            <a:endParaRPr lang="hu-HU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2438400" y="5791200"/>
            <a:ext cx="162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Proc. styl. ulnae</a:t>
            </a:r>
            <a:endParaRPr lang="hu-HU" sz="1400" dirty="0"/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2171700" y="5218082"/>
            <a:ext cx="800100" cy="2712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287030" y="5313703"/>
            <a:ext cx="1379970" cy="4774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7239000" y="5058720"/>
            <a:ext cx="304800" cy="2355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7315200" y="4800600"/>
            <a:ext cx="304800" cy="2264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7315200" y="4547774"/>
            <a:ext cx="304800" cy="2264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6858000" y="4466467"/>
            <a:ext cx="838200" cy="406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15796" y="4634572"/>
            <a:ext cx="861204" cy="2428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558287" y="4539338"/>
            <a:ext cx="766313" cy="326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7" grpId="0"/>
      <p:bldP spid="14" grpId="0"/>
      <p:bldP spid="8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13" grpId="0"/>
      <p:bldP spid="35" grpId="0"/>
      <p:bldP spid="36" grpId="0"/>
      <p:bldP spid="37" grpId="0"/>
      <p:bldP spid="38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122290"/>
            <a:ext cx="198188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48022"/>
            <a:ext cx="2551944" cy="28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16298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Articulatio radiocarpalis</a:t>
            </a:r>
            <a:endParaRPr lang="hu-H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6841" y="4267200"/>
            <a:ext cx="3633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Palmar </a:t>
            </a:r>
            <a:r>
              <a:rPr lang="hu-HU" dirty="0" smtClean="0"/>
              <a:t>flexio </a:t>
            </a:r>
            <a:r>
              <a:rPr lang="hu-HU" dirty="0" smtClean="0"/>
              <a:t>(60-80°) – dorsal </a:t>
            </a:r>
            <a:r>
              <a:rPr lang="hu-HU" dirty="0" smtClean="0"/>
              <a:t>flexio </a:t>
            </a:r>
            <a:r>
              <a:rPr lang="hu-HU" dirty="0" smtClean="0"/>
              <a:t>(40-60°) </a:t>
            </a:r>
            <a:r>
              <a:rPr lang="hu-HU" dirty="0" smtClean="0"/>
              <a:t>egy transversális tengely körül (az os lunatumon keresztül)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articulatio intercarpalia segít</a:t>
            </a:r>
            <a:endParaRPr lang="hu-HU" dirty="0" smtClean="0"/>
          </a:p>
          <a:p>
            <a:r>
              <a:rPr lang="hu-HU" dirty="0" smtClean="0"/>
              <a:t>Radialis </a:t>
            </a:r>
            <a:r>
              <a:rPr lang="hu-HU" dirty="0" smtClean="0"/>
              <a:t>(20°) </a:t>
            </a:r>
            <a:r>
              <a:rPr lang="hu-HU" dirty="0" smtClean="0"/>
              <a:t>és</a:t>
            </a:r>
            <a:r>
              <a:rPr lang="hu-HU" dirty="0" smtClean="0"/>
              <a:t> ulnaris </a:t>
            </a:r>
            <a:r>
              <a:rPr lang="hu-HU" dirty="0" smtClean="0"/>
              <a:t>(30-40°) </a:t>
            </a:r>
            <a:r>
              <a:rPr lang="hu-HU" dirty="0" smtClean="0"/>
              <a:t>deviatio (abductio) egy dorsopalmaris tengely körül (az os capitatumon keresztül)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ym typeface="Wingdings" panose="05000000000000000000" pitchFamily="2" charset="2"/>
              </a:rPr>
              <a:t>csak az art. radiocarpalisban</a:t>
            </a:r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516327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Art. Ellipsoidea (biaxialis)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Ízületi felszínek: facies articularis carpalis, radius</a:t>
            </a:r>
            <a:r>
              <a:rPr lang="hu-HU" dirty="0" smtClean="0"/>
              <a:t>; </a:t>
            </a:r>
            <a:r>
              <a:rPr lang="hu-HU" dirty="0" smtClean="0"/>
              <a:t>os scaphoideum és os lunatum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62" y="597388"/>
            <a:ext cx="2662237" cy="13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97" y="2306099"/>
            <a:ext cx="3057525" cy="15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1000" y="304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Caput ulnae</a:t>
            </a:r>
            <a:endParaRPr lang="hu-H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816744" y="607502"/>
            <a:ext cx="766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radius</a:t>
            </a:r>
            <a:endParaRPr lang="hu-H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44083" y="1436566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Proc. styl. ulnae </a:t>
            </a:r>
            <a:endParaRPr lang="hu-H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2971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Discus articularis</a:t>
            </a:r>
            <a:endParaRPr lang="hu-H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82665" y="1838980"/>
            <a:ext cx="174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Facias articularis az </a:t>
            </a:r>
            <a:r>
              <a:rPr lang="hu-HU" sz="1400" dirty="0" smtClean="0"/>
              <a:t>os scaphoideumnak</a:t>
            </a:r>
            <a:endParaRPr lang="hu-H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20642" y="1813749"/>
            <a:ext cx="159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Facias articularis az os lunatumnak </a:t>
            </a:r>
            <a:endParaRPr lang="hu-HU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71999" y="567037"/>
            <a:ext cx="898763" cy="2352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38700" y="838200"/>
            <a:ext cx="874862" cy="5681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72050" y="1989371"/>
            <a:ext cx="589112" cy="5502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37232" y="2286001"/>
            <a:ext cx="378848" cy="7702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542362" y="2336969"/>
            <a:ext cx="240141" cy="5586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16080" y="4954488"/>
            <a:ext cx="599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sc</a:t>
            </a:r>
            <a:endParaRPr lang="hu-H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246962" y="4952999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lu</a:t>
            </a:r>
            <a:endParaRPr lang="hu-H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840084" y="4967275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</a:t>
            </a:r>
            <a:endParaRPr lang="hu-HU" sz="1400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47940" y="3245131"/>
            <a:ext cx="65149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70763" y="5742801"/>
            <a:ext cx="1371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radius</a:t>
            </a:r>
            <a:endParaRPr lang="hu-HU" sz="1200" b="1" dirty="0"/>
          </a:p>
        </p:txBody>
      </p:sp>
      <p:sp>
        <p:nvSpPr>
          <p:cNvPr id="37" name="TextBox 36"/>
          <p:cNvSpPr txBox="1"/>
          <p:nvPr/>
        </p:nvSpPr>
        <p:spPr>
          <a:xfrm rot="2383825">
            <a:off x="5880127" y="5967747"/>
            <a:ext cx="741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discus</a:t>
            </a:r>
            <a:endParaRPr lang="hu-HU" sz="1400" b="1" dirty="0"/>
          </a:p>
        </p:txBody>
      </p:sp>
      <p:sp>
        <p:nvSpPr>
          <p:cNvPr id="38" name="TextBox 37"/>
          <p:cNvSpPr txBox="1"/>
          <p:nvPr/>
        </p:nvSpPr>
        <p:spPr>
          <a:xfrm rot="5400000">
            <a:off x="5641778" y="6035363"/>
            <a:ext cx="54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ulna</a:t>
            </a:r>
            <a:endParaRPr lang="hu-H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343400" y="395521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Canalis carpi</a:t>
            </a:r>
            <a:endParaRPr lang="hu-H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364936" y="3680080"/>
            <a:ext cx="126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f</a:t>
            </a:r>
            <a:r>
              <a:rPr lang="hu-HU" sz="1400" dirty="0" smtClean="0"/>
              <a:t>lexor carpi radialis</a:t>
            </a:r>
            <a:endParaRPr lang="hu-H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334000" y="3581400"/>
            <a:ext cx="163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Retinaculum flexorum</a:t>
            </a:r>
            <a:endParaRPr lang="hu-HU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464418" y="4081943"/>
            <a:ext cx="162238" cy="2614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200720" y="4003148"/>
            <a:ext cx="474745" cy="4926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408763" y="4238546"/>
            <a:ext cx="1136774" cy="3595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109483"/>
            <a:ext cx="1863989" cy="27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6" grpId="0"/>
      <p:bldP spid="17" grpId="0"/>
      <p:bldP spid="18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419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" y="102289"/>
            <a:ext cx="480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Articulatio radiocarpalis</a:t>
            </a:r>
          </a:p>
          <a:p>
            <a:r>
              <a:rPr lang="hu-HU" sz="2400" b="1" dirty="0" smtClean="0"/>
              <a:t>(szalagok)</a:t>
            </a:r>
            <a:endParaRPr lang="hu-H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962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Proc. styl. ulnae</a:t>
            </a:r>
            <a:endParaRPr lang="hu-HU" sz="14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1925493" y="5374318"/>
            <a:ext cx="54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ulna</a:t>
            </a:r>
            <a:endParaRPr lang="hu-HU" sz="1400" b="1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3481415" y="5205384"/>
            <a:ext cx="812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radius</a:t>
            </a:r>
            <a:endParaRPr lang="hu-H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4724400"/>
            <a:ext cx="1575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Art. Radioulnaris </a:t>
            </a:r>
            <a:r>
              <a:rPr lang="hu-HU" sz="1400" dirty="0" smtClean="0"/>
              <a:t>dist. </a:t>
            </a:r>
            <a:r>
              <a:rPr lang="hu-HU" sz="1400" dirty="0"/>
              <a:t>(recessus </a:t>
            </a:r>
            <a:r>
              <a:rPr lang="hu-HU" sz="1400" dirty="0" smtClean="0"/>
              <a:t>sacciformis)</a:t>
            </a:r>
            <a:endParaRPr lang="hu-H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31242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Ligamentum </a:t>
            </a:r>
            <a:r>
              <a:rPr lang="hu-HU" sz="1400" dirty="0" smtClean="0"/>
              <a:t>collaterale ulnare</a:t>
            </a:r>
            <a:endParaRPr lang="hu-H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090442" y="3385810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</a:t>
            </a:r>
            <a:endParaRPr lang="hu-H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31096" y="3072274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pi</a:t>
            </a:r>
            <a:endParaRPr lang="hu-H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2418272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tra</a:t>
            </a:r>
            <a:endParaRPr lang="hu-H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05400" y="51054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Proc. </a:t>
            </a:r>
            <a:r>
              <a:rPr lang="hu-HU" sz="1400" dirty="0"/>
              <a:t>s</a:t>
            </a:r>
            <a:r>
              <a:rPr lang="hu-HU" sz="1400" dirty="0" smtClean="0"/>
              <a:t>tyl radii</a:t>
            </a:r>
            <a:endParaRPr lang="hu-H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64911" y="328678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Arteria radialis</a:t>
            </a:r>
            <a:endParaRPr lang="hu-H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3449295"/>
            <a:ext cx="51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ca</a:t>
            </a:r>
            <a:endParaRPr lang="hu-H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3810000"/>
            <a:ext cx="1440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collaterale radiale</a:t>
            </a:r>
            <a:endParaRPr lang="hu-H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00" y="3443544"/>
            <a:ext cx="144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Tendon abductor pollicis longus</a:t>
            </a:r>
            <a:endParaRPr lang="hu-H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118006" y="3124200"/>
            <a:ext cx="682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s</a:t>
            </a:r>
            <a:r>
              <a:rPr lang="hu-HU" sz="1400" b="1" dirty="0" smtClean="0"/>
              <a:t>c tu</a:t>
            </a:r>
            <a:endParaRPr lang="hu-H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2743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Nervus medianus</a:t>
            </a:r>
            <a:endParaRPr lang="hu-H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6379" y="152400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A. ulnaris és n. ulnaris a Guyon csatornában</a:t>
            </a:r>
            <a:endParaRPr lang="hu-HU" sz="1400" dirty="0"/>
          </a:p>
        </p:txBody>
      </p:sp>
      <p:sp>
        <p:nvSpPr>
          <p:cNvPr id="26" name="TextBox 25"/>
          <p:cNvSpPr txBox="1"/>
          <p:nvPr/>
        </p:nvSpPr>
        <p:spPr>
          <a:xfrm rot="2011236">
            <a:off x="2302904" y="4484709"/>
            <a:ext cx="683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discus</a:t>
            </a:r>
            <a:endParaRPr lang="hu-H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76800" y="4419600"/>
            <a:ext cx="1621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Ligamenta radiocarpalia palmaria</a:t>
            </a:r>
            <a:endParaRPr lang="hu-H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573730" y="1066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Retinaculum </a:t>
            </a:r>
            <a:r>
              <a:rPr lang="hu-HU" sz="1400" dirty="0" smtClean="0"/>
              <a:t>flexorum</a:t>
            </a:r>
            <a:endParaRPr lang="hu-HU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49197" y="2198850"/>
            <a:ext cx="746702" cy="1097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64873" y="3507625"/>
            <a:ext cx="777137" cy="4591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165963" y="4314580"/>
            <a:ext cx="665133" cy="4591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498529" y="5093732"/>
            <a:ext cx="1110605" cy="1397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93341" y="1601079"/>
            <a:ext cx="114005" cy="8171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566692" y="2895600"/>
            <a:ext cx="1995908" cy="1080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8" idx="1"/>
          </p:cNvCxnSpPr>
          <p:nvPr/>
        </p:nvCxnSpPr>
        <p:spPr>
          <a:xfrm flipH="1" flipV="1">
            <a:off x="4800600" y="3440668"/>
            <a:ext cx="564311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678392" y="3810000"/>
            <a:ext cx="56431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056158" y="3725910"/>
            <a:ext cx="175655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4041576" y="4446286"/>
            <a:ext cx="1125316" cy="1528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4058275" y="4128143"/>
            <a:ext cx="1130514" cy="4710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3975965" y="3778973"/>
            <a:ext cx="1212824" cy="8202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4648558" y="4746914"/>
            <a:ext cx="562658" cy="3468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2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9799" y="-685799"/>
            <a:ext cx="4267202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1" y="1623536"/>
            <a:ext cx="1270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ulnocarpale </a:t>
            </a:r>
            <a:endParaRPr lang="hu-HU" sz="1400" b="1" i="1" dirty="0"/>
          </a:p>
          <a:p>
            <a:pPr algn="ctr"/>
            <a:r>
              <a:rPr lang="hu-HU" sz="1400" dirty="0" smtClean="0"/>
              <a:t>palmare</a:t>
            </a:r>
            <a:endParaRPr lang="hu-HU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1" y="4267200"/>
            <a:ext cx="1270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radiocarpale palmare</a:t>
            </a:r>
            <a:endParaRPr lang="hu-HU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638301" y="1664732"/>
            <a:ext cx="1270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Ligamenta intercarpalia palmaria</a:t>
            </a:r>
            <a:endParaRPr lang="hu-HU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-90219" y="3364531"/>
            <a:ext cx="162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radioulnare carpale</a:t>
            </a:r>
            <a:endParaRPr lang="hu-H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87848" y="1524000"/>
            <a:ext cx="127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pisohamatum</a:t>
            </a:r>
            <a:endParaRPr lang="hu-HU" sz="1400" b="1" i="1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1895220" y="3358116"/>
            <a:ext cx="21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Ligamenta carpometacarpalia palmaria</a:t>
            </a:r>
            <a:endParaRPr lang="hu-HU" sz="1200" b="1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2540044" y="3225844"/>
            <a:ext cx="162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Ligamenta metacarpalia palmaria</a:t>
            </a:r>
            <a:endParaRPr lang="hu-HU" sz="12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14501" y="3505200"/>
            <a:ext cx="419100" cy="8778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14501" y="3657600"/>
            <a:ext cx="571500" cy="7254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14501" y="3810000"/>
            <a:ext cx="723900" cy="5730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43001" y="2990079"/>
            <a:ext cx="495300" cy="4389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24001" y="2403396"/>
            <a:ext cx="400050" cy="5866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42692" y="2403396"/>
            <a:ext cx="533759" cy="4922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247720" y="2400051"/>
            <a:ext cx="114481" cy="886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687848" y="2024216"/>
            <a:ext cx="455312" cy="886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4535374">
            <a:off x="4146662" y="276063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1" dirty="0" smtClean="0"/>
              <a:t>Ligamenta metacarpalia transversaria profunda</a:t>
            </a:r>
            <a:endParaRPr lang="hu-HU" sz="12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702523" y="4482644"/>
            <a:ext cx="127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Ligamenta palmaria</a:t>
            </a:r>
            <a:endParaRPr lang="hu-HU" sz="14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17698" y="7721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Ligamenta collateralia</a:t>
            </a:r>
            <a:endParaRPr lang="hu-HU" sz="1400" b="1" i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562602" y="4020324"/>
            <a:ext cx="751679" cy="5151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314280" y="4082147"/>
            <a:ext cx="507778" cy="4623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324345" y="4140679"/>
            <a:ext cx="1345978" cy="3861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02523" y="1240795"/>
            <a:ext cx="926878" cy="207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702523" y="1240795"/>
            <a:ext cx="88678" cy="3827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572002" y="1281991"/>
            <a:ext cx="1150881" cy="6187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52400" y="76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Kéz szalagjai</a:t>
            </a:r>
            <a:endParaRPr lang="hu-H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740989" y="5926347"/>
            <a:ext cx="91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Palmar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20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7636" y="-507114"/>
            <a:ext cx="4116880" cy="83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8" y="3293173"/>
            <a:ext cx="1621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radiocarpale dorsale</a:t>
            </a:r>
            <a:endParaRPr lang="hu-H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165465" y="5572780"/>
            <a:ext cx="1577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Ligamentum radioulnare dorsale</a:t>
            </a:r>
            <a:endParaRPr lang="hu-HU" sz="14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1640741" y="3474945"/>
            <a:ext cx="21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Ligamenta carpometacarpalia </a:t>
            </a:r>
            <a:r>
              <a:rPr lang="hu-HU" sz="1200" b="1" dirty="0" smtClean="0"/>
              <a:t>dorsalia</a:t>
            </a:r>
            <a:endParaRPr lang="hu-HU" sz="1200" b="1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2315909" y="3382958"/>
            <a:ext cx="1621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Ligamenta metacarpalia </a:t>
            </a:r>
            <a:r>
              <a:rPr lang="hu-HU" sz="1200" b="1" dirty="0" smtClean="0"/>
              <a:t>dorsalia</a:t>
            </a:r>
            <a:endParaRPr lang="hu-HU" sz="1200" b="1" dirty="0"/>
          </a:p>
          <a:p>
            <a:pPr algn="ctr"/>
            <a:endParaRPr lang="hu-H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9512" y="2242739"/>
            <a:ext cx="1577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Ligamenta intercarpalia dorsalia</a:t>
            </a:r>
            <a:endParaRPr lang="hu-H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2362200"/>
            <a:ext cx="70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MCPs</a:t>
            </a:r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2330678"/>
            <a:ext cx="57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PIPs</a:t>
            </a:r>
            <a:endParaRPr lang="hu-HU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23613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DIPs</a:t>
            </a:r>
            <a:endParaRPr lang="hu-HU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00996" y="2558534"/>
            <a:ext cx="894631" cy="10228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05000" y="4456628"/>
            <a:ext cx="0" cy="10719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91547" y="3656562"/>
            <a:ext cx="763798" cy="534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91547" y="3656562"/>
            <a:ext cx="556764" cy="534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418865" y="3682784"/>
            <a:ext cx="638535" cy="26721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76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Kéz szalagjai</a:t>
            </a:r>
            <a:endParaRPr lang="hu-H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40989" y="5926347"/>
            <a:ext cx="91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Dorsal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07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2099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305300"/>
            <a:ext cx="30861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2914650" cy="344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84348"/>
            <a:ext cx="3866734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14400" y="1905000"/>
            <a:ext cx="2819400" cy="33480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2179799"/>
            <a:ext cx="2819400" cy="33480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838" y="6397823"/>
            <a:ext cx="162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proximal</a:t>
            </a:r>
            <a:endParaRPr lang="hu-H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04626" y="6391970"/>
            <a:ext cx="162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distal</a:t>
            </a:r>
            <a:endParaRPr lang="hu-H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7432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1" dirty="0" smtClean="0"/>
              <a:t>G = </a:t>
            </a:r>
            <a:r>
              <a:rPr lang="hu-HU" sz="1200" i="1" dirty="0" smtClean="0"/>
              <a:t>canalis ulnaris</a:t>
            </a:r>
            <a:endParaRPr lang="hu-HU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69778" y="4800600"/>
            <a:ext cx="1235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Canalis carpi</a:t>
            </a:r>
            <a:endParaRPr lang="hu-H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67885" y="5357812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sc</a:t>
            </a:r>
            <a:endParaRPr lang="hu-H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87421" y="5672148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ca</a:t>
            </a:r>
            <a:endParaRPr lang="hu-H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63182" y="5528603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ha</a:t>
            </a:r>
            <a:endParaRPr lang="hu-H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8561" y="5222973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</a:t>
            </a:r>
            <a:endParaRPr lang="hu-H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4569023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pi</a:t>
            </a:r>
            <a:endParaRPr lang="hu-H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35248" y="4360652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G</a:t>
            </a:r>
            <a:endParaRPr lang="hu-H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0" y="4038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f</a:t>
            </a:r>
            <a:r>
              <a:rPr lang="hu-HU" sz="1200" dirty="0" smtClean="0"/>
              <a:t>lexor carpi radialis tendon</a:t>
            </a:r>
            <a:endParaRPr lang="hu-HU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895600" y="4500265"/>
            <a:ext cx="685800" cy="3003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6400" y="3657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Retinaculum </a:t>
            </a:r>
            <a:r>
              <a:rPr lang="hu-HU" sz="1200" dirty="0" smtClean="0"/>
              <a:t>flexorum</a:t>
            </a:r>
            <a:endParaRPr lang="hu-H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6200" y="3581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ligamentum carpale </a:t>
            </a:r>
            <a:r>
              <a:rPr lang="hu-HU" sz="1200" dirty="0"/>
              <a:t>palmare</a:t>
            </a:r>
            <a:endParaRPr lang="hu-HU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133600" y="4117032"/>
            <a:ext cx="75303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77833" y="3998469"/>
            <a:ext cx="141367" cy="4211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00700" y="5331023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ha</a:t>
            </a:r>
            <a:endParaRPr lang="hu-H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438900" y="5638800"/>
            <a:ext cx="42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ca</a:t>
            </a:r>
            <a:endParaRPr lang="hu-HU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124700" y="5813147"/>
            <a:ext cx="497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trd</a:t>
            </a:r>
            <a:endParaRPr lang="hu-H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694762" y="5327219"/>
            <a:ext cx="610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trm</a:t>
            </a:r>
            <a:endParaRPr lang="hu-H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274445" y="38436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Hamulus ossis hamati</a:t>
            </a:r>
            <a:endParaRPr lang="hu-HU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239000" y="38055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Tuberculum ossis trapezii</a:t>
            </a:r>
            <a:endParaRPr lang="hu-HU" sz="120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810500" y="4247298"/>
            <a:ext cx="189668" cy="5533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105400" y="4305300"/>
            <a:ext cx="706041" cy="3451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16847" y="4769020"/>
            <a:ext cx="1235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Canalis carpi</a:t>
            </a:r>
            <a:endParaRPr lang="hu-HU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048690" y="3657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Retinaculum flexorum</a:t>
            </a:r>
            <a:endParaRPr lang="hu-HU" sz="12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877499" y="4136968"/>
            <a:ext cx="0" cy="4628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30258"/>
            <a:ext cx="4152900" cy="19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22965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05100" y="1816058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</a:rPr>
              <a:t>DIP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3476" y="86380"/>
            <a:ext cx="162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dorsal digital expansion (dde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39393" y="3292428"/>
            <a:ext cx="1656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Ligamentum palmare</a:t>
            </a:r>
            <a:endParaRPr lang="hu-H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7591" y="3773681"/>
            <a:ext cx="1308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tendon flexor </a:t>
            </a:r>
            <a:r>
              <a:rPr lang="hu-HU" sz="1200" dirty="0" smtClean="0"/>
              <a:t>digitorum superficialis</a:t>
            </a:r>
            <a:endParaRPr lang="hu-H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609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t</a:t>
            </a:r>
            <a:r>
              <a:rPr lang="hu-HU" sz="1200" dirty="0" smtClean="0"/>
              <a:t>endon </a:t>
            </a:r>
            <a:r>
              <a:rPr lang="hu-HU" sz="1200" dirty="0" smtClean="0"/>
              <a:t>extensor </a:t>
            </a:r>
            <a:r>
              <a:rPr lang="hu-HU" sz="1200" dirty="0" smtClean="0"/>
              <a:t>digitorum</a:t>
            </a:r>
            <a:endParaRPr lang="hu-H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9523" y="2085201"/>
            <a:ext cx="157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Ligamentum collaterale</a:t>
            </a:r>
            <a:endParaRPr lang="hu-H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38675" y="533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1" dirty="0" smtClean="0"/>
              <a:t>Ligamenta metatarsalia transversalia profunda </a:t>
            </a:r>
            <a:endParaRPr lang="hu-HU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05100" y="3827100"/>
            <a:ext cx="157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t</a:t>
            </a:r>
            <a:r>
              <a:rPr lang="hu-HU" sz="1200" dirty="0" smtClean="0"/>
              <a:t>endon </a:t>
            </a:r>
            <a:r>
              <a:rPr lang="hu-HU" sz="1200" dirty="0" smtClean="0"/>
              <a:t>flexor </a:t>
            </a:r>
            <a:r>
              <a:rPr lang="hu-HU" sz="1200" dirty="0" smtClean="0"/>
              <a:t>digitorum profondus</a:t>
            </a:r>
            <a:endParaRPr lang="hu-H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3990201"/>
            <a:ext cx="157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Ligamentum anulare</a:t>
            </a:r>
            <a:endParaRPr lang="hu-HU" sz="1200" dirty="0"/>
          </a:p>
        </p:txBody>
      </p:sp>
      <p:cxnSp>
        <p:nvCxnSpPr>
          <p:cNvPr id="19" name="Straight Arrow Connector 18"/>
          <p:cNvCxnSpPr>
            <a:stCxn id="14" idx="2"/>
          </p:cNvCxnSpPr>
          <p:nvPr/>
        </p:nvCxnSpPr>
        <p:spPr>
          <a:xfrm flipH="1">
            <a:off x="2971801" y="1071265"/>
            <a:ext cx="2362199" cy="452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57337" y="3292428"/>
            <a:ext cx="3077292" cy="5346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276600" y="2590800"/>
            <a:ext cx="788238" cy="12169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543300" y="2438401"/>
            <a:ext cx="908156" cy="8540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454690" y="3048000"/>
            <a:ext cx="2679939" cy="2444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19150" y="3569427"/>
            <a:ext cx="867450" cy="4490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315200" y="3430927"/>
            <a:ext cx="808950" cy="3105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772400" y="1302143"/>
            <a:ext cx="252075" cy="17458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634364" y="1988729"/>
            <a:ext cx="100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metacarpal</a:t>
            </a:r>
            <a:endParaRPr lang="hu-HU" sz="1200" b="1" dirty="0">
              <a:solidFill>
                <a:schemeClr val="bg1"/>
              </a:solidFill>
            </a:endParaRPr>
          </a:p>
        </p:txBody>
      </p:sp>
      <p:cxnSp>
        <p:nvCxnSpPr>
          <p:cNvPr id="40" name="Straight Arrow Connector 39"/>
          <p:cNvCxnSpPr>
            <a:stCxn id="14" idx="2"/>
          </p:cNvCxnSpPr>
          <p:nvPr/>
        </p:nvCxnSpPr>
        <p:spPr>
          <a:xfrm>
            <a:off x="5334000" y="1071265"/>
            <a:ext cx="1800629" cy="452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79" y="4504825"/>
            <a:ext cx="3357473" cy="15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Straight Arrow Connector 44"/>
          <p:cNvCxnSpPr/>
          <p:nvPr/>
        </p:nvCxnSpPr>
        <p:spPr>
          <a:xfrm flipV="1">
            <a:off x="5943600" y="2173395"/>
            <a:ext cx="606141" cy="10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61923" y="4114800"/>
            <a:ext cx="157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Ligamentum </a:t>
            </a:r>
            <a:r>
              <a:rPr lang="hu-HU" sz="1200" dirty="0" smtClean="0"/>
              <a:t>collaterale</a:t>
            </a:r>
            <a:endParaRPr lang="hu-HU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1834776" y="6276201"/>
            <a:ext cx="157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Ligamentum anulare</a:t>
            </a:r>
            <a:endParaRPr lang="hu-HU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3493338" y="6156066"/>
            <a:ext cx="157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t</a:t>
            </a:r>
            <a:r>
              <a:rPr lang="hu-HU" sz="1200" dirty="0" smtClean="0"/>
              <a:t>endon </a:t>
            </a:r>
            <a:r>
              <a:rPr lang="hu-HU" sz="1200" dirty="0" smtClean="0"/>
              <a:t>flexor </a:t>
            </a:r>
            <a:r>
              <a:rPr lang="hu-HU" sz="1200" dirty="0" smtClean="0"/>
              <a:t>digitorum superficialis</a:t>
            </a:r>
            <a:endParaRPr lang="hu-HU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287188" y="6175812"/>
            <a:ext cx="157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t</a:t>
            </a:r>
            <a:r>
              <a:rPr lang="hu-HU" sz="1200" dirty="0" smtClean="0"/>
              <a:t>endon </a:t>
            </a:r>
            <a:r>
              <a:rPr lang="hu-HU" sz="1200" dirty="0" smtClean="0"/>
              <a:t>flexor </a:t>
            </a:r>
            <a:r>
              <a:rPr lang="hu-HU" sz="1200" dirty="0" smtClean="0"/>
              <a:t>digitorum profondus</a:t>
            </a:r>
            <a:endParaRPr lang="hu-HU" sz="12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83" y="4467444"/>
            <a:ext cx="2328817" cy="206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H="1" flipV="1">
            <a:off x="3543300" y="5791200"/>
            <a:ext cx="758452" cy="3591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057400" y="4467999"/>
            <a:ext cx="934576" cy="7186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1323505" y="5410200"/>
            <a:ext cx="540160" cy="7656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0236" y="5943600"/>
            <a:ext cx="52780" cy="3591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70454" y="4909631"/>
            <a:ext cx="100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metacarpus</a:t>
            </a:r>
            <a:endParaRPr lang="hu-HU" sz="1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209271" y="4634309"/>
            <a:ext cx="100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p</a:t>
            </a:r>
            <a:r>
              <a:rPr lang="hu-HU" sz="1200" b="1" dirty="0" smtClean="0"/>
              <a:t>rox. phalanx</a:t>
            </a:r>
            <a:endParaRPr lang="hu-HU" sz="1200" b="1" dirty="0"/>
          </a:p>
        </p:txBody>
      </p:sp>
      <p:sp>
        <p:nvSpPr>
          <p:cNvPr id="4096" name="Right Arrow 4095"/>
          <p:cNvSpPr/>
          <p:nvPr/>
        </p:nvSpPr>
        <p:spPr>
          <a:xfrm>
            <a:off x="4800600" y="5186630"/>
            <a:ext cx="838200" cy="45719"/>
          </a:xfrm>
          <a:prstGeom prst="rightArrow">
            <a:avLst/>
          </a:prstGeom>
          <a:solidFill>
            <a:schemeClr val="tx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3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9" grpId="0"/>
      <p:bldP spid="49" grpId="0"/>
      <p:bldP spid="50" grpId="0"/>
      <p:bldP spid="52" grpId="0"/>
      <p:bldP spid="53" grpId="0"/>
      <p:bldP spid="69" grpId="0"/>
      <p:bldP spid="70" grpId="0"/>
      <p:bldP spid="409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4">
      <a:dk1>
        <a:srgbClr val="000000"/>
      </a:dk1>
      <a:lt1>
        <a:sysClr val="window" lastClr="FFFFFF"/>
      </a:lt1>
      <a:dk2>
        <a:srgbClr val="003195"/>
      </a:dk2>
      <a:lt2>
        <a:srgbClr val="0042C7"/>
      </a:lt2>
      <a:accent1>
        <a:srgbClr val="0065CC"/>
      </a:accent1>
      <a:accent2>
        <a:srgbClr val="4482FF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FFC00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658</TotalTime>
  <Words>870</Words>
  <Application>Microsoft Office PowerPoint</Application>
  <PresentationFormat>On-screen Show (4:3)</PresentationFormat>
  <Paragraphs>332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Adjacency</vt:lpstr>
      <vt:lpstr>A kéz ízületei és mozgásai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csuklót és az ujjakat mozgató izmok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Joints, muscles and actions of the wrist and the hand</dc:title>
  <dc:creator>Dora Tímea</dc:creator>
  <cp:lastModifiedBy>DoraDavid1987@hotmail.com</cp:lastModifiedBy>
  <cp:revision>64</cp:revision>
  <dcterms:created xsi:type="dcterms:W3CDTF">2006-08-16T00:00:00Z</dcterms:created>
  <dcterms:modified xsi:type="dcterms:W3CDTF">2019-09-30T19:32:36Z</dcterms:modified>
</cp:coreProperties>
</file>