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notesSlides/notesSlide1.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7"/>
  </p:notesMasterIdLst>
  <p:sldIdLst>
    <p:sldId id="256" r:id="rId2"/>
    <p:sldId id="428" r:id="rId3"/>
    <p:sldId id="258" r:id="rId4"/>
    <p:sldId id="375" r:id="rId5"/>
    <p:sldId id="376" r:id="rId6"/>
    <p:sldId id="348" r:id="rId7"/>
    <p:sldId id="382" r:id="rId8"/>
    <p:sldId id="380" r:id="rId9"/>
    <p:sldId id="379" r:id="rId10"/>
    <p:sldId id="377" r:id="rId11"/>
    <p:sldId id="259" r:id="rId12"/>
    <p:sldId id="429" r:id="rId13"/>
    <p:sldId id="262" r:id="rId14"/>
    <p:sldId id="263" r:id="rId15"/>
    <p:sldId id="273" r:id="rId16"/>
    <p:sldId id="274" r:id="rId17"/>
    <p:sldId id="264" r:id="rId18"/>
    <p:sldId id="265" r:id="rId19"/>
    <p:sldId id="268" r:id="rId20"/>
    <p:sldId id="266" r:id="rId21"/>
    <p:sldId id="267" r:id="rId22"/>
    <p:sldId id="269" r:id="rId23"/>
    <p:sldId id="353" r:id="rId24"/>
    <p:sldId id="352" r:id="rId25"/>
    <p:sldId id="335" r:id="rId26"/>
    <p:sldId id="270" r:id="rId27"/>
    <p:sldId id="354" r:id="rId28"/>
    <p:sldId id="423" r:id="rId29"/>
    <p:sldId id="431" r:id="rId30"/>
    <p:sldId id="321" r:id="rId31"/>
    <p:sldId id="322" r:id="rId32"/>
    <p:sldId id="323" r:id="rId33"/>
    <p:sldId id="271" r:id="rId34"/>
    <p:sldId id="422" r:id="rId35"/>
    <p:sldId id="350" r:id="rId36"/>
    <p:sldId id="272" r:id="rId37"/>
    <p:sldId id="361" r:id="rId38"/>
    <p:sldId id="281" r:id="rId39"/>
    <p:sldId id="334" r:id="rId40"/>
    <p:sldId id="368" r:id="rId41"/>
    <p:sldId id="424" r:id="rId42"/>
    <p:sldId id="351" r:id="rId43"/>
    <p:sldId id="289" r:id="rId44"/>
    <p:sldId id="290" r:id="rId45"/>
    <p:sldId id="355" r:id="rId46"/>
    <p:sldId id="275" r:id="rId47"/>
    <p:sldId id="292" r:id="rId48"/>
    <p:sldId id="373" r:id="rId49"/>
    <p:sldId id="279" r:id="rId50"/>
    <p:sldId id="360" r:id="rId51"/>
    <p:sldId id="374" r:id="rId52"/>
    <p:sldId id="358" r:id="rId53"/>
    <p:sldId id="277" r:id="rId54"/>
    <p:sldId id="356" r:id="rId55"/>
    <p:sldId id="372" r:id="rId56"/>
    <p:sldId id="331" r:id="rId57"/>
    <p:sldId id="357" r:id="rId58"/>
    <p:sldId id="363" r:id="rId59"/>
    <p:sldId id="362" r:id="rId60"/>
    <p:sldId id="430" r:id="rId61"/>
    <p:sldId id="286" r:id="rId62"/>
    <p:sldId id="285" r:id="rId63"/>
    <p:sldId id="284" r:id="rId64"/>
    <p:sldId id="287" r:id="rId65"/>
    <p:sldId id="346" r:id="rId66"/>
    <p:sldId id="320" r:id="rId67"/>
    <p:sldId id="344" r:id="rId68"/>
    <p:sldId id="326" r:id="rId69"/>
    <p:sldId id="293" r:id="rId70"/>
    <p:sldId id="294" r:id="rId71"/>
    <p:sldId id="295" r:id="rId72"/>
    <p:sldId id="296" r:id="rId73"/>
    <p:sldId id="297" r:id="rId74"/>
    <p:sldId id="298" r:id="rId75"/>
    <p:sldId id="299" r:id="rId76"/>
    <p:sldId id="300" r:id="rId77"/>
    <p:sldId id="301" r:id="rId78"/>
    <p:sldId id="302" r:id="rId79"/>
    <p:sldId id="303" r:id="rId80"/>
    <p:sldId id="304" r:id="rId81"/>
    <p:sldId id="305" r:id="rId82"/>
    <p:sldId id="306" r:id="rId83"/>
    <p:sldId id="307" r:id="rId84"/>
    <p:sldId id="308" r:id="rId85"/>
    <p:sldId id="309" r:id="rId86"/>
    <p:sldId id="310" r:id="rId87"/>
    <p:sldId id="311" r:id="rId88"/>
    <p:sldId id="312" r:id="rId89"/>
    <p:sldId id="313" r:id="rId90"/>
    <p:sldId id="314" r:id="rId91"/>
    <p:sldId id="315" r:id="rId92"/>
    <p:sldId id="316" r:id="rId93"/>
    <p:sldId id="317" r:id="rId94"/>
    <p:sldId id="318" r:id="rId95"/>
    <p:sldId id="340" r:id="rId96"/>
  </p:sldIdLst>
  <p:sldSz cx="9144000" cy="6858000" type="screen4x3"/>
  <p:notesSz cx="6858000" cy="9144000"/>
  <p:defaultText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8AB0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380" autoAdjust="0"/>
    <p:restoredTop sz="94660"/>
  </p:normalViewPr>
  <p:slideViewPr>
    <p:cSldViewPr>
      <p:cViewPr varScale="1">
        <p:scale>
          <a:sx n="102" d="100"/>
          <a:sy n="102" d="100"/>
        </p:scale>
        <p:origin x="234" y="102"/>
      </p:cViewPr>
      <p:guideLst>
        <p:guide orient="horz" pos="2160"/>
        <p:guide pos="2880"/>
      </p:guideLst>
    </p:cSldViewPr>
  </p:slideViewPr>
  <p:notesTextViewPr>
    <p:cViewPr>
      <p:scale>
        <a:sx n="1" d="1"/>
        <a:sy n="1" d="1"/>
      </p:scale>
      <p:origin x="0" y="0"/>
    </p:cViewPr>
  </p:notesTextViewPr>
  <p:sorterViewPr>
    <p:cViewPr>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presProps" Target="presProps.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0.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Élőfej hely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hu-HU"/>
          </a:p>
        </p:txBody>
      </p:sp>
      <p:sp>
        <p:nvSpPr>
          <p:cNvPr id="3" name="Dátum hely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72E7616-55DF-425E-8C32-E2BC984366BA}" type="datetimeFigureOut">
              <a:rPr lang="hu-HU" smtClean="0"/>
              <a:t>2019. 11. 29.</a:t>
            </a:fld>
            <a:endParaRPr lang="hu-HU"/>
          </a:p>
        </p:txBody>
      </p:sp>
      <p:sp>
        <p:nvSpPr>
          <p:cNvPr id="4" name="Diakép helye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hu-HU"/>
          </a:p>
        </p:txBody>
      </p:sp>
      <p:sp>
        <p:nvSpPr>
          <p:cNvPr id="5" name="Jegyzetek hely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6" name="Élőláb hely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hu-HU"/>
          </a:p>
        </p:txBody>
      </p:sp>
      <p:sp>
        <p:nvSpPr>
          <p:cNvPr id="7" name="Dia számának hely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8F6DB6C-0612-4906-A265-3FAC94B14E8C}" type="slidenum">
              <a:rPr lang="hu-HU" smtClean="0"/>
              <a:t>‹#›</a:t>
            </a:fld>
            <a:endParaRPr lang="hu-HU"/>
          </a:p>
        </p:txBody>
      </p:sp>
    </p:spTree>
    <p:extLst>
      <p:ext uri="{BB962C8B-B14F-4D97-AF65-F5344CB8AC3E}">
        <p14:creationId xmlns:p14="http://schemas.microsoft.com/office/powerpoint/2010/main" val="32251502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slide" Target="../slides/slide87.xml"/><Relationship Id="rId2" Type="http://schemas.openxmlformats.org/officeDocument/2006/relationships/notesMaster" Target="../notesMasters/notesMaster1.xml"/><Relationship Id="rId1" Type="http://schemas.openxmlformats.org/officeDocument/2006/relationships/tags" Target="../tags/tag1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EFDAF546-CA9B-4596-B996-800F3F953C4B}" type="slidenum">
              <a:rPr lang="hu-HU" altLang="hu-HU"/>
              <a:pPr/>
              <a:t>87</a:t>
            </a:fld>
            <a:endParaRPr lang="hu-HU" altLang="hu-HU"/>
          </a:p>
        </p:txBody>
      </p:sp>
      <p:sp>
        <p:nvSpPr>
          <p:cNvPr id="10137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1380" name="Rectangle 3"/>
          <p:cNvSpPr>
            <a:spLocks noGrp="1" noChangeArrowheads="1"/>
          </p:cNvSpPr>
          <p:nvPr>
            <p:ph type="body" idx="1"/>
            <p:custDataLst>
              <p:tags r:id="rId1"/>
            </p:custDataLst>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hu-HU"/>
              <a:t>devbio8e-fig-13-09-3.jpg</a:t>
            </a:r>
            <a:br>
              <a:rPr lang="en-US" altLang="hu-HU"/>
            </a:br>
            <a:endParaRPr lang="en-US" altLang="hu-HU"/>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p:cNvSpPr>
            <a:spLocks noGrp="1"/>
          </p:cNvSpPr>
          <p:nvPr>
            <p:ph type="ctrTitle"/>
          </p:nvPr>
        </p:nvSpPr>
        <p:spPr>
          <a:xfrm>
            <a:off x="685800" y="2130425"/>
            <a:ext cx="7772400" cy="1470025"/>
          </a:xfrm>
        </p:spPr>
        <p:txBody>
          <a:bodyPr/>
          <a:lstStyle/>
          <a:p>
            <a:r>
              <a:rPr lang="hu-HU"/>
              <a:t>Mintacím szerkesztése</a:t>
            </a:r>
          </a:p>
        </p:txBody>
      </p:sp>
      <p:sp>
        <p:nvSpPr>
          <p:cNvPr id="3" name="Alcím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hu-HU"/>
              <a:t>Alcím mintájának szerkesztése</a:t>
            </a:r>
          </a:p>
        </p:txBody>
      </p:sp>
      <p:sp>
        <p:nvSpPr>
          <p:cNvPr id="4" name="Dátum helye 3"/>
          <p:cNvSpPr>
            <a:spLocks noGrp="1"/>
          </p:cNvSpPr>
          <p:nvPr>
            <p:ph type="dt" sz="half" idx="10"/>
          </p:nvPr>
        </p:nvSpPr>
        <p:spPr/>
        <p:txBody>
          <a:bodyPr/>
          <a:lstStyle/>
          <a:p>
            <a:fld id="{E8F9F7EE-FE11-44F2-A950-D6B3AE818448}" type="datetimeFigureOut">
              <a:rPr lang="hu-HU" smtClean="0"/>
              <a:t>2019. 11. 29.</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A1E7AD02-00D1-41D9-B186-6A0810B4A116}" type="slidenum">
              <a:rPr lang="hu-HU" smtClean="0"/>
              <a:t>‹#›</a:t>
            </a:fld>
            <a:endParaRPr lang="hu-HU"/>
          </a:p>
        </p:txBody>
      </p:sp>
    </p:spTree>
    <p:extLst>
      <p:ext uri="{BB962C8B-B14F-4D97-AF65-F5344CB8AC3E}">
        <p14:creationId xmlns:p14="http://schemas.microsoft.com/office/powerpoint/2010/main" val="748321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Függőleges szöveg helye 2"/>
          <p:cNvSpPr>
            <a:spLocks noGrp="1"/>
          </p:cNvSpPr>
          <p:nvPr>
            <p:ph type="body" orient="vert" idx="1"/>
          </p:nvPr>
        </p:nvSpPr>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p:cNvSpPr>
            <a:spLocks noGrp="1"/>
          </p:cNvSpPr>
          <p:nvPr>
            <p:ph type="dt" sz="half" idx="10"/>
          </p:nvPr>
        </p:nvSpPr>
        <p:spPr/>
        <p:txBody>
          <a:bodyPr/>
          <a:lstStyle/>
          <a:p>
            <a:fld id="{E8F9F7EE-FE11-44F2-A950-D6B3AE818448}" type="datetimeFigureOut">
              <a:rPr lang="hu-HU" smtClean="0"/>
              <a:t>2019. 11. 29.</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A1E7AD02-00D1-41D9-B186-6A0810B4A116}" type="slidenum">
              <a:rPr lang="hu-HU" smtClean="0"/>
              <a:t>‹#›</a:t>
            </a:fld>
            <a:endParaRPr lang="hu-HU"/>
          </a:p>
        </p:txBody>
      </p:sp>
    </p:spTree>
    <p:extLst>
      <p:ext uri="{BB962C8B-B14F-4D97-AF65-F5344CB8AC3E}">
        <p14:creationId xmlns:p14="http://schemas.microsoft.com/office/powerpoint/2010/main" val="2132049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6629400" y="274638"/>
            <a:ext cx="2057400" cy="5851525"/>
          </a:xfrm>
        </p:spPr>
        <p:txBody>
          <a:bodyPr vert="eaVert"/>
          <a:lstStyle/>
          <a:p>
            <a:r>
              <a:rPr lang="hu-HU"/>
              <a:t>Mintacím szerkesztése</a:t>
            </a:r>
          </a:p>
        </p:txBody>
      </p:sp>
      <p:sp>
        <p:nvSpPr>
          <p:cNvPr id="3" name="Függőleges szöveg helye 2"/>
          <p:cNvSpPr>
            <a:spLocks noGrp="1"/>
          </p:cNvSpPr>
          <p:nvPr>
            <p:ph type="body" orient="vert" idx="1"/>
          </p:nvPr>
        </p:nvSpPr>
        <p:spPr>
          <a:xfrm>
            <a:off x="457200" y="274638"/>
            <a:ext cx="6019800" cy="5851525"/>
          </a:xfrm>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p:cNvSpPr>
            <a:spLocks noGrp="1"/>
          </p:cNvSpPr>
          <p:nvPr>
            <p:ph type="dt" sz="half" idx="10"/>
          </p:nvPr>
        </p:nvSpPr>
        <p:spPr/>
        <p:txBody>
          <a:bodyPr/>
          <a:lstStyle/>
          <a:p>
            <a:fld id="{E8F9F7EE-FE11-44F2-A950-D6B3AE818448}" type="datetimeFigureOut">
              <a:rPr lang="hu-HU" smtClean="0"/>
              <a:t>2019. 11. 29.</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A1E7AD02-00D1-41D9-B186-6A0810B4A116}" type="slidenum">
              <a:rPr lang="hu-HU" smtClean="0"/>
              <a:t>‹#›</a:t>
            </a:fld>
            <a:endParaRPr lang="hu-HU"/>
          </a:p>
        </p:txBody>
      </p:sp>
    </p:spTree>
    <p:extLst>
      <p:ext uri="{BB962C8B-B14F-4D97-AF65-F5344CB8AC3E}">
        <p14:creationId xmlns:p14="http://schemas.microsoft.com/office/powerpoint/2010/main" val="9113938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Tartalom helye 2"/>
          <p:cNvSpPr>
            <a:spLocks noGrp="1"/>
          </p:cNvSpPr>
          <p:nvPr>
            <p:ph idx="1"/>
          </p:nvPr>
        </p:nvSpPr>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p:cNvSpPr>
            <a:spLocks noGrp="1"/>
          </p:cNvSpPr>
          <p:nvPr>
            <p:ph type="dt" sz="half" idx="10"/>
          </p:nvPr>
        </p:nvSpPr>
        <p:spPr/>
        <p:txBody>
          <a:bodyPr/>
          <a:lstStyle/>
          <a:p>
            <a:fld id="{E8F9F7EE-FE11-44F2-A950-D6B3AE818448}" type="datetimeFigureOut">
              <a:rPr lang="hu-HU" smtClean="0"/>
              <a:t>2019. 11. 29.</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A1E7AD02-00D1-41D9-B186-6A0810B4A116}" type="slidenum">
              <a:rPr lang="hu-HU" smtClean="0"/>
              <a:t>‹#›</a:t>
            </a:fld>
            <a:endParaRPr lang="hu-HU"/>
          </a:p>
        </p:txBody>
      </p:sp>
    </p:spTree>
    <p:extLst>
      <p:ext uri="{BB962C8B-B14F-4D97-AF65-F5344CB8AC3E}">
        <p14:creationId xmlns:p14="http://schemas.microsoft.com/office/powerpoint/2010/main" val="6135201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722313" y="4406900"/>
            <a:ext cx="7772400" cy="1362075"/>
          </a:xfrm>
        </p:spPr>
        <p:txBody>
          <a:bodyPr anchor="t"/>
          <a:lstStyle>
            <a:lvl1pPr algn="l">
              <a:defRPr sz="4000" b="1" cap="all"/>
            </a:lvl1pPr>
          </a:lstStyle>
          <a:p>
            <a:r>
              <a:rPr lang="hu-HU"/>
              <a:t>Mintacím szerkesztése</a:t>
            </a:r>
          </a:p>
        </p:txBody>
      </p:sp>
      <p:sp>
        <p:nvSpPr>
          <p:cNvPr id="3" name="Szöveg hely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u-HU"/>
              <a:t>Mintaszöveg szerkesztése</a:t>
            </a:r>
          </a:p>
        </p:txBody>
      </p:sp>
      <p:sp>
        <p:nvSpPr>
          <p:cNvPr id="4" name="Dátum helye 3"/>
          <p:cNvSpPr>
            <a:spLocks noGrp="1"/>
          </p:cNvSpPr>
          <p:nvPr>
            <p:ph type="dt" sz="half" idx="10"/>
          </p:nvPr>
        </p:nvSpPr>
        <p:spPr/>
        <p:txBody>
          <a:bodyPr/>
          <a:lstStyle/>
          <a:p>
            <a:fld id="{E8F9F7EE-FE11-44F2-A950-D6B3AE818448}" type="datetimeFigureOut">
              <a:rPr lang="hu-HU" smtClean="0"/>
              <a:t>2019. 11. 29.</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A1E7AD02-00D1-41D9-B186-6A0810B4A116}" type="slidenum">
              <a:rPr lang="hu-HU" smtClean="0"/>
              <a:t>‹#›</a:t>
            </a:fld>
            <a:endParaRPr lang="hu-HU"/>
          </a:p>
        </p:txBody>
      </p:sp>
    </p:spTree>
    <p:extLst>
      <p:ext uri="{BB962C8B-B14F-4D97-AF65-F5344CB8AC3E}">
        <p14:creationId xmlns:p14="http://schemas.microsoft.com/office/powerpoint/2010/main" val="12388695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Tartalom helye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Tartalom helye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Dátum helye 4"/>
          <p:cNvSpPr>
            <a:spLocks noGrp="1"/>
          </p:cNvSpPr>
          <p:nvPr>
            <p:ph type="dt" sz="half" idx="10"/>
          </p:nvPr>
        </p:nvSpPr>
        <p:spPr/>
        <p:txBody>
          <a:bodyPr/>
          <a:lstStyle/>
          <a:p>
            <a:fld id="{E8F9F7EE-FE11-44F2-A950-D6B3AE818448}" type="datetimeFigureOut">
              <a:rPr lang="hu-HU" smtClean="0"/>
              <a:t>2019. 11. 29.</a:t>
            </a:fld>
            <a:endParaRPr lang="hu-HU"/>
          </a:p>
        </p:txBody>
      </p:sp>
      <p:sp>
        <p:nvSpPr>
          <p:cNvPr id="6" name="Élőláb helye 5"/>
          <p:cNvSpPr>
            <a:spLocks noGrp="1"/>
          </p:cNvSpPr>
          <p:nvPr>
            <p:ph type="ftr" sz="quarter" idx="11"/>
          </p:nvPr>
        </p:nvSpPr>
        <p:spPr/>
        <p:txBody>
          <a:bodyPr/>
          <a:lstStyle/>
          <a:p>
            <a:endParaRPr lang="hu-HU"/>
          </a:p>
        </p:txBody>
      </p:sp>
      <p:sp>
        <p:nvSpPr>
          <p:cNvPr id="7" name="Dia számának helye 6"/>
          <p:cNvSpPr>
            <a:spLocks noGrp="1"/>
          </p:cNvSpPr>
          <p:nvPr>
            <p:ph type="sldNum" sz="quarter" idx="12"/>
          </p:nvPr>
        </p:nvSpPr>
        <p:spPr/>
        <p:txBody>
          <a:bodyPr/>
          <a:lstStyle/>
          <a:p>
            <a:fld id="{A1E7AD02-00D1-41D9-B186-6A0810B4A116}" type="slidenum">
              <a:rPr lang="hu-HU" smtClean="0"/>
              <a:t>‹#›</a:t>
            </a:fld>
            <a:endParaRPr lang="hu-HU"/>
          </a:p>
        </p:txBody>
      </p:sp>
    </p:spTree>
    <p:extLst>
      <p:ext uri="{BB962C8B-B14F-4D97-AF65-F5344CB8AC3E}">
        <p14:creationId xmlns:p14="http://schemas.microsoft.com/office/powerpoint/2010/main" val="7413509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lvl1pPr>
              <a:defRPr/>
            </a:lvl1pPr>
          </a:lstStyle>
          <a:p>
            <a:r>
              <a:rPr lang="hu-HU"/>
              <a:t>Mintacím szerkesztése</a:t>
            </a:r>
          </a:p>
        </p:txBody>
      </p:sp>
      <p:sp>
        <p:nvSpPr>
          <p:cNvPr id="3" name="Szöveg hely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4" name="Tartalom helye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Szöveg hely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6" name="Tartalom helye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7" name="Dátum helye 6"/>
          <p:cNvSpPr>
            <a:spLocks noGrp="1"/>
          </p:cNvSpPr>
          <p:nvPr>
            <p:ph type="dt" sz="half" idx="10"/>
          </p:nvPr>
        </p:nvSpPr>
        <p:spPr/>
        <p:txBody>
          <a:bodyPr/>
          <a:lstStyle/>
          <a:p>
            <a:fld id="{E8F9F7EE-FE11-44F2-A950-D6B3AE818448}" type="datetimeFigureOut">
              <a:rPr lang="hu-HU" smtClean="0"/>
              <a:t>2019. 11. 29.</a:t>
            </a:fld>
            <a:endParaRPr lang="hu-HU"/>
          </a:p>
        </p:txBody>
      </p:sp>
      <p:sp>
        <p:nvSpPr>
          <p:cNvPr id="8" name="Élőláb helye 7"/>
          <p:cNvSpPr>
            <a:spLocks noGrp="1"/>
          </p:cNvSpPr>
          <p:nvPr>
            <p:ph type="ftr" sz="quarter" idx="11"/>
          </p:nvPr>
        </p:nvSpPr>
        <p:spPr/>
        <p:txBody>
          <a:bodyPr/>
          <a:lstStyle/>
          <a:p>
            <a:endParaRPr lang="hu-HU"/>
          </a:p>
        </p:txBody>
      </p:sp>
      <p:sp>
        <p:nvSpPr>
          <p:cNvPr id="9" name="Dia számának helye 8"/>
          <p:cNvSpPr>
            <a:spLocks noGrp="1"/>
          </p:cNvSpPr>
          <p:nvPr>
            <p:ph type="sldNum" sz="quarter" idx="12"/>
          </p:nvPr>
        </p:nvSpPr>
        <p:spPr/>
        <p:txBody>
          <a:bodyPr/>
          <a:lstStyle/>
          <a:p>
            <a:fld id="{A1E7AD02-00D1-41D9-B186-6A0810B4A116}" type="slidenum">
              <a:rPr lang="hu-HU" smtClean="0"/>
              <a:t>‹#›</a:t>
            </a:fld>
            <a:endParaRPr lang="hu-HU"/>
          </a:p>
        </p:txBody>
      </p:sp>
    </p:spTree>
    <p:extLst>
      <p:ext uri="{BB962C8B-B14F-4D97-AF65-F5344CB8AC3E}">
        <p14:creationId xmlns:p14="http://schemas.microsoft.com/office/powerpoint/2010/main" val="2386025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Dátum helye 2"/>
          <p:cNvSpPr>
            <a:spLocks noGrp="1"/>
          </p:cNvSpPr>
          <p:nvPr>
            <p:ph type="dt" sz="half" idx="10"/>
          </p:nvPr>
        </p:nvSpPr>
        <p:spPr/>
        <p:txBody>
          <a:bodyPr/>
          <a:lstStyle/>
          <a:p>
            <a:fld id="{E8F9F7EE-FE11-44F2-A950-D6B3AE818448}" type="datetimeFigureOut">
              <a:rPr lang="hu-HU" smtClean="0"/>
              <a:t>2019. 11. 29.</a:t>
            </a:fld>
            <a:endParaRPr lang="hu-HU"/>
          </a:p>
        </p:txBody>
      </p:sp>
      <p:sp>
        <p:nvSpPr>
          <p:cNvPr id="4" name="Élőláb helye 3"/>
          <p:cNvSpPr>
            <a:spLocks noGrp="1"/>
          </p:cNvSpPr>
          <p:nvPr>
            <p:ph type="ftr" sz="quarter" idx="11"/>
          </p:nvPr>
        </p:nvSpPr>
        <p:spPr/>
        <p:txBody>
          <a:bodyPr/>
          <a:lstStyle/>
          <a:p>
            <a:endParaRPr lang="hu-HU"/>
          </a:p>
        </p:txBody>
      </p:sp>
      <p:sp>
        <p:nvSpPr>
          <p:cNvPr id="5" name="Dia számának helye 4"/>
          <p:cNvSpPr>
            <a:spLocks noGrp="1"/>
          </p:cNvSpPr>
          <p:nvPr>
            <p:ph type="sldNum" sz="quarter" idx="12"/>
          </p:nvPr>
        </p:nvSpPr>
        <p:spPr/>
        <p:txBody>
          <a:bodyPr/>
          <a:lstStyle/>
          <a:p>
            <a:fld id="{A1E7AD02-00D1-41D9-B186-6A0810B4A116}" type="slidenum">
              <a:rPr lang="hu-HU" smtClean="0"/>
              <a:t>‹#›</a:t>
            </a:fld>
            <a:endParaRPr lang="hu-HU"/>
          </a:p>
        </p:txBody>
      </p:sp>
    </p:spTree>
    <p:extLst>
      <p:ext uri="{BB962C8B-B14F-4D97-AF65-F5344CB8AC3E}">
        <p14:creationId xmlns:p14="http://schemas.microsoft.com/office/powerpoint/2010/main" val="35981370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Dátum helye 1"/>
          <p:cNvSpPr>
            <a:spLocks noGrp="1"/>
          </p:cNvSpPr>
          <p:nvPr>
            <p:ph type="dt" sz="half" idx="10"/>
          </p:nvPr>
        </p:nvSpPr>
        <p:spPr/>
        <p:txBody>
          <a:bodyPr/>
          <a:lstStyle/>
          <a:p>
            <a:fld id="{E8F9F7EE-FE11-44F2-A950-D6B3AE818448}" type="datetimeFigureOut">
              <a:rPr lang="hu-HU" smtClean="0"/>
              <a:t>2019. 11. 29.</a:t>
            </a:fld>
            <a:endParaRPr lang="hu-HU"/>
          </a:p>
        </p:txBody>
      </p:sp>
      <p:sp>
        <p:nvSpPr>
          <p:cNvPr id="3" name="Élőláb helye 2"/>
          <p:cNvSpPr>
            <a:spLocks noGrp="1"/>
          </p:cNvSpPr>
          <p:nvPr>
            <p:ph type="ftr" sz="quarter" idx="11"/>
          </p:nvPr>
        </p:nvSpPr>
        <p:spPr/>
        <p:txBody>
          <a:bodyPr/>
          <a:lstStyle/>
          <a:p>
            <a:endParaRPr lang="hu-HU"/>
          </a:p>
        </p:txBody>
      </p:sp>
      <p:sp>
        <p:nvSpPr>
          <p:cNvPr id="4" name="Dia számának helye 3"/>
          <p:cNvSpPr>
            <a:spLocks noGrp="1"/>
          </p:cNvSpPr>
          <p:nvPr>
            <p:ph type="sldNum" sz="quarter" idx="12"/>
          </p:nvPr>
        </p:nvSpPr>
        <p:spPr/>
        <p:txBody>
          <a:bodyPr/>
          <a:lstStyle/>
          <a:p>
            <a:fld id="{A1E7AD02-00D1-41D9-B186-6A0810B4A116}" type="slidenum">
              <a:rPr lang="hu-HU" smtClean="0"/>
              <a:t>‹#›</a:t>
            </a:fld>
            <a:endParaRPr lang="hu-HU"/>
          </a:p>
        </p:txBody>
      </p:sp>
    </p:spTree>
    <p:extLst>
      <p:ext uri="{BB962C8B-B14F-4D97-AF65-F5344CB8AC3E}">
        <p14:creationId xmlns:p14="http://schemas.microsoft.com/office/powerpoint/2010/main" val="16037809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457200" y="273050"/>
            <a:ext cx="3008313" cy="1162050"/>
          </a:xfrm>
        </p:spPr>
        <p:txBody>
          <a:bodyPr anchor="b"/>
          <a:lstStyle>
            <a:lvl1pPr algn="l">
              <a:defRPr sz="2000" b="1"/>
            </a:lvl1pPr>
          </a:lstStyle>
          <a:p>
            <a:r>
              <a:rPr lang="hu-HU"/>
              <a:t>Mintacím szerkesztése</a:t>
            </a:r>
          </a:p>
        </p:txBody>
      </p:sp>
      <p:sp>
        <p:nvSpPr>
          <p:cNvPr id="3" name="Tartalom helye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Szöveg hely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a:t>Mintaszöveg szerkesztése</a:t>
            </a:r>
          </a:p>
        </p:txBody>
      </p:sp>
      <p:sp>
        <p:nvSpPr>
          <p:cNvPr id="5" name="Dátum helye 4"/>
          <p:cNvSpPr>
            <a:spLocks noGrp="1"/>
          </p:cNvSpPr>
          <p:nvPr>
            <p:ph type="dt" sz="half" idx="10"/>
          </p:nvPr>
        </p:nvSpPr>
        <p:spPr/>
        <p:txBody>
          <a:bodyPr/>
          <a:lstStyle/>
          <a:p>
            <a:fld id="{E8F9F7EE-FE11-44F2-A950-D6B3AE818448}" type="datetimeFigureOut">
              <a:rPr lang="hu-HU" smtClean="0"/>
              <a:t>2019. 11. 29.</a:t>
            </a:fld>
            <a:endParaRPr lang="hu-HU"/>
          </a:p>
        </p:txBody>
      </p:sp>
      <p:sp>
        <p:nvSpPr>
          <p:cNvPr id="6" name="Élőláb helye 5"/>
          <p:cNvSpPr>
            <a:spLocks noGrp="1"/>
          </p:cNvSpPr>
          <p:nvPr>
            <p:ph type="ftr" sz="quarter" idx="11"/>
          </p:nvPr>
        </p:nvSpPr>
        <p:spPr/>
        <p:txBody>
          <a:bodyPr/>
          <a:lstStyle/>
          <a:p>
            <a:endParaRPr lang="hu-HU"/>
          </a:p>
        </p:txBody>
      </p:sp>
      <p:sp>
        <p:nvSpPr>
          <p:cNvPr id="7" name="Dia számának helye 6"/>
          <p:cNvSpPr>
            <a:spLocks noGrp="1"/>
          </p:cNvSpPr>
          <p:nvPr>
            <p:ph type="sldNum" sz="quarter" idx="12"/>
          </p:nvPr>
        </p:nvSpPr>
        <p:spPr/>
        <p:txBody>
          <a:bodyPr/>
          <a:lstStyle/>
          <a:p>
            <a:fld id="{A1E7AD02-00D1-41D9-B186-6A0810B4A116}" type="slidenum">
              <a:rPr lang="hu-HU" smtClean="0"/>
              <a:t>‹#›</a:t>
            </a:fld>
            <a:endParaRPr lang="hu-HU"/>
          </a:p>
        </p:txBody>
      </p:sp>
    </p:spTree>
    <p:extLst>
      <p:ext uri="{BB962C8B-B14F-4D97-AF65-F5344CB8AC3E}">
        <p14:creationId xmlns:p14="http://schemas.microsoft.com/office/powerpoint/2010/main" val="2388641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1792288" y="4800600"/>
            <a:ext cx="5486400" cy="566738"/>
          </a:xfrm>
        </p:spPr>
        <p:txBody>
          <a:bodyPr anchor="b"/>
          <a:lstStyle>
            <a:lvl1pPr algn="l">
              <a:defRPr sz="2000" b="1"/>
            </a:lvl1pPr>
          </a:lstStyle>
          <a:p>
            <a:r>
              <a:rPr lang="hu-HU"/>
              <a:t>Mintacím szerkesztése</a:t>
            </a:r>
          </a:p>
        </p:txBody>
      </p:sp>
      <p:sp>
        <p:nvSpPr>
          <p:cNvPr id="3" name="Kép hely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u-HU"/>
          </a:p>
        </p:txBody>
      </p:sp>
      <p:sp>
        <p:nvSpPr>
          <p:cNvPr id="4" name="Szöveg hely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a:t>Mintaszöveg szerkesztése</a:t>
            </a:r>
          </a:p>
        </p:txBody>
      </p:sp>
      <p:sp>
        <p:nvSpPr>
          <p:cNvPr id="5" name="Dátum helye 4"/>
          <p:cNvSpPr>
            <a:spLocks noGrp="1"/>
          </p:cNvSpPr>
          <p:nvPr>
            <p:ph type="dt" sz="half" idx="10"/>
          </p:nvPr>
        </p:nvSpPr>
        <p:spPr/>
        <p:txBody>
          <a:bodyPr/>
          <a:lstStyle/>
          <a:p>
            <a:fld id="{E8F9F7EE-FE11-44F2-A950-D6B3AE818448}" type="datetimeFigureOut">
              <a:rPr lang="hu-HU" smtClean="0"/>
              <a:t>2019. 11. 29.</a:t>
            </a:fld>
            <a:endParaRPr lang="hu-HU"/>
          </a:p>
        </p:txBody>
      </p:sp>
      <p:sp>
        <p:nvSpPr>
          <p:cNvPr id="6" name="Élőláb helye 5"/>
          <p:cNvSpPr>
            <a:spLocks noGrp="1"/>
          </p:cNvSpPr>
          <p:nvPr>
            <p:ph type="ftr" sz="quarter" idx="11"/>
          </p:nvPr>
        </p:nvSpPr>
        <p:spPr/>
        <p:txBody>
          <a:bodyPr/>
          <a:lstStyle/>
          <a:p>
            <a:endParaRPr lang="hu-HU"/>
          </a:p>
        </p:txBody>
      </p:sp>
      <p:sp>
        <p:nvSpPr>
          <p:cNvPr id="7" name="Dia számának helye 6"/>
          <p:cNvSpPr>
            <a:spLocks noGrp="1"/>
          </p:cNvSpPr>
          <p:nvPr>
            <p:ph type="sldNum" sz="quarter" idx="12"/>
          </p:nvPr>
        </p:nvSpPr>
        <p:spPr/>
        <p:txBody>
          <a:bodyPr/>
          <a:lstStyle/>
          <a:p>
            <a:fld id="{A1E7AD02-00D1-41D9-B186-6A0810B4A116}" type="slidenum">
              <a:rPr lang="hu-HU" smtClean="0"/>
              <a:t>‹#›</a:t>
            </a:fld>
            <a:endParaRPr lang="hu-HU"/>
          </a:p>
        </p:txBody>
      </p:sp>
    </p:spTree>
    <p:extLst>
      <p:ext uri="{BB962C8B-B14F-4D97-AF65-F5344CB8AC3E}">
        <p14:creationId xmlns:p14="http://schemas.microsoft.com/office/powerpoint/2010/main" val="23746816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ím hely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hu-HU"/>
              <a:t>Mintacím szerkesztése</a:t>
            </a:r>
          </a:p>
        </p:txBody>
      </p:sp>
      <p:sp>
        <p:nvSpPr>
          <p:cNvPr id="3" name="Szöveg hely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F9F7EE-FE11-44F2-A950-D6B3AE818448}" type="datetimeFigureOut">
              <a:rPr lang="hu-HU" smtClean="0"/>
              <a:t>2019. 11. 29.</a:t>
            </a:fld>
            <a:endParaRPr lang="hu-HU"/>
          </a:p>
        </p:txBody>
      </p:sp>
      <p:sp>
        <p:nvSpPr>
          <p:cNvPr id="5" name="Élőláb hely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hu-HU"/>
          </a:p>
        </p:txBody>
      </p:sp>
      <p:sp>
        <p:nvSpPr>
          <p:cNvPr id="6" name="Dia számának hely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1E7AD02-00D1-41D9-B186-6A0810B4A116}" type="slidenum">
              <a:rPr lang="hu-HU" smtClean="0"/>
              <a:t>‹#›</a:t>
            </a:fld>
            <a:endParaRPr lang="hu-HU"/>
          </a:p>
        </p:txBody>
      </p:sp>
    </p:spTree>
    <p:extLst>
      <p:ext uri="{BB962C8B-B14F-4D97-AF65-F5344CB8AC3E}">
        <p14:creationId xmlns:p14="http://schemas.microsoft.com/office/powerpoint/2010/main" val="20186103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7.xml"/><Relationship Id="rId1" Type="http://schemas.openxmlformats.org/officeDocument/2006/relationships/tags" Target="../tags/tag6.xml"/></Relationships>
</file>

<file path=ppt/slides/_rels/slide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Layout" Target="../slideLayouts/slideLayout7.xml"/><Relationship Id="rId1" Type="http://schemas.openxmlformats.org/officeDocument/2006/relationships/tags" Target="../tags/tag7.xml"/><Relationship Id="rId5" Type="http://schemas.openxmlformats.org/officeDocument/2006/relationships/image" Target="../media/image25.jpeg"/><Relationship Id="rId4" Type="http://schemas.openxmlformats.org/officeDocument/2006/relationships/image" Target="../media/image24.jpeg"/></Relationships>
</file>

<file path=ppt/slides/_rels/slide2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slideLayout" Target="../slideLayouts/slideLayout7.xml"/><Relationship Id="rId1" Type="http://schemas.openxmlformats.org/officeDocument/2006/relationships/tags" Target="../tags/tag8.xml"/></Relationships>
</file>

<file path=ppt/slides/_rels/slide2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slideLayout" Target="../slideLayouts/slideLayout7.xml"/><Relationship Id="rId1" Type="http://schemas.openxmlformats.org/officeDocument/2006/relationships/tags" Target="../tags/tag9.xml"/><Relationship Id="rId4" Type="http://schemas.openxmlformats.org/officeDocument/2006/relationships/image" Target="../media/image31.jpeg"/></Relationships>
</file>

<file path=ppt/slides/_rels/slide3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slideLayout" Target="../slideLayouts/slideLayout7.xml"/><Relationship Id="rId1" Type="http://schemas.openxmlformats.org/officeDocument/2006/relationships/tags" Target="../tags/tag10.xml"/></Relationships>
</file>

<file path=ppt/slides/_rels/slide3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Layout" Target="../slideLayouts/slideLayout7.xml"/><Relationship Id="rId1" Type="http://schemas.openxmlformats.org/officeDocument/2006/relationships/tags" Target="../tags/tag11.xml"/></Relationships>
</file>

<file path=ppt/slides/_rels/slide3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3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slideLayout" Target="../slideLayouts/slideLayout7.xml"/><Relationship Id="rId1" Type="http://schemas.openxmlformats.org/officeDocument/2006/relationships/tags" Target="../tags/tag1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7.xml"/><Relationship Id="rId1" Type="http://schemas.openxmlformats.org/officeDocument/2006/relationships/tags" Target="../tags/tag1.xml"/><Relationship Id="rId4" Type="http://schemas.openxmlformats.org/officeDocument/2006/relationships/image" Target="../media/image4.jpeg"/></Relationships>
</file>

<file path=ppt/slides/_rels/slide4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slideLayout" Target="../slideLayouts/slideLayout7.xml"/><Relationship Id="rId1" Type="http://schemas.openxmlformats.org/officeDocument/2006/relationships/tags" Target="../tags/tag13.xml"/></Relationships>
</file>

<file path=ppt/slides/_rels/slide4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slideLayout" Target="../slideLayouts/slideLayout7.xml"/><Relationship Id="rId1" Type="http://schemas.openxmlformats.org/officeDocument/2006/relationships/tags" Target="../tags/tag14.xml"/></Relationships>
</file>

<file path=ppt/slides/_rels/slide4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49.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7.xml"/><Relationship Id="rId1" Type="http://schemas.openxmlformats.org/officeDocument/2006/relationships/tags" Target="../tags/tag2.xml"/></Relationships>
</file>

<file path=ppt/slides/_rels/slide5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58.png"/><Relationship Id="rId1" Type="http://schemas.openxmlformats.org/officeDocument/2006/relationships/slideLayout" Target="../slideLayouts/slideLayout2.xml"/><Relationship Id="rId5" Type="http://schemas.microsoft.com/office/2007/relationships/hdphoto" Target="../media/hdphoto7.wdp"/><Relationship Id="rId4" Type="http://schemas.openxmlformats.org/officeDocument/2006/relationships/image" Target="../media/image59.png"/></Relationships>
</file>

<file path=ppt/slides/_rels/slide55.xml.rels><?xml version="1.0" encoding="UTF-8" standalone="yes"?>
<Relationships xmlns="http://schemas.openxmlformats.org/package/2006/relationships"><Relationship Id="rId3" Type="http://schemas.openxmlformats.org/officeDocument/2006/relationships/image" Target="../media/image61.gif"/><Relationship Id="rId2" Type="http://schemas.openxmlformats.org/officeDocument/2006/relationships/image" Target="../media/image60.jpeg"/><Relationship Id="rId1" Type="http://schemas.openxmlformats.org/officeDocument/2006/relationships/slideLayout" Target="../slideLayouts/slideLayout2.xml"/><Relationship Id="rId6" Type="http://schemas.openxmlformats.org/officeDocument/2006/relationships/image" Target="../media/image64.gif"/><Relationship Id="rId5" Type="http://schemas.openxmlformats.org/officeDocument/2006/relationships/image" Target="../media/image63.jpeg"/><Relationship Id="rId4" Type="http://schemas.openxmlformats.org/officeDocument/2006/relationships/image" Target="../media/image62.jpeg"/></Relationships>
</file>

<file path=ppt/slides/_rels/slide5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slideLayout" Target="../slideLayouts/slideLayout7.xml"/><Relationship Id="rId1" Type="http://schemas.openxmlformats.org/officeDocument/2006/relationships/tags" Target="../tags/tag15.xml"/><Relationship Id="rId4" Type="http://schemas.openxmlformats.org/officeDocument/2006/relationships/image" Target="../media/image66.jpeg"/></Relationships>
</file>

<file path=ppt/slides/_rels/slide57.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69.png"/><Relationship Id="rId1" Type="http://schemas.openxmlformats.org/officeDocument/2006/relationships/slideLayout" Target="../slideLayouts/slideLayout7.xml"/><Relationship Id="rId4" Type="http://schemas.openxmlformats.org/officeDocument/2006/relationships/image" Target="../media/image70.jpeg"/></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7.xml"/><Relationship Id="rId4" Type="http://schemas.openxmlformats.org/officeDocument/2006/relationships/image" Target="../media/image77.jpe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7.xml"/><Relationship Id="rId1" Type="http://schemas.openxmlformats.org/officeDocument/2006/relationships/tags" Target="../tags/tag3.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80.png"/><Relationship Id="rId4" Type="http://schemas.openxmlformats.org/officeDocument/2006/relationships/oleObject" Target="../embeddings/oleObject1.bin"/></Relationships>
</file>

<file path=ppt/slides/_rels/slide7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hyperlink" Target="file:///P:\document.Image9','document.Image9','..\ear_gifs\ear014-1b.gif','#930239694940" TargetMode="External"/><Relationship Id="rId2" Type="http://schemas.openxmlformats.org/officeDocument/2006/relationships/image" Target="../media/image85.png"/><Relationship Id="rId1" Type="http://schemas.openxmlformats.org/officeDocument/2006/relationships/slideLayout" Target="../slideLayouts/slideLayout7.xml"/><Relationship Id="rId4" Type="http://schemas.openxmlformats.org/officeDocument/2006/relationships/image" Target="../media/image86.png"/></Relationships>
</file>

<file path=ppt/slides/_rels/slide77.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7.xml"/><Relationship Id="rId1" Type="http://schemas.openxmlformats.org/officeDocument/2006/relationships/tags" Target="../tags/tag4.xml"/></Relationships>
</file>

<file path=ppt/slides/_rels/slide80.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hyperlink" Target="../el&#337;ad&#225;s/kopolty&#250;b&#233;lfejl/document.Image5','document.Image5','/hednk_gifs/hednk019b.gif','" TargetMode="External"/><Relationship Id="rId2" Type="http://schemas.openxmlformats.org/officeDocument/2006/relationships/image" Target="../media/image96.jpeg"/><Relationship Id="rId1" Type="http://schemas.openxmlformats.org/officeDocument/2006/relationships/slideLayout" Target="../slideLayouts/slideLayout7.xml"/><Relationship Id="rId4" Type="http://schemas.openxmlformats.org/officeDocument/2006/relationships/image" Target="../media/image97.png"/></Relationships>
</file>

<file path=ppt/slides/_rels/slide85.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hyperlink" Target="file:///P:\document.Image10','document.Image10','..\ear_gifs\ear014-2b.gif','#930239827690" TargetMode="Externa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7.xml"/><Relationship Id="rId1" Type="http://schemas.openxmlformats.org/officeDocument/2006/relationships/tags" Target="../tags/tag5.xml"/></Relationships>
</file>

<file path=ppt/slides/_rels/slide90.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8" Type="http://schemas.openxmlformats.org/officeDocument/2006/relationships/hyperlink" Target="../el&#337;ad&#225;s/kopolty&#250;b&#233;lfejl/document.Image5','document.Image5','/hednk_gifs/hednk019b.gif','" TargetMode="External"/><Relationship Id="rId3" Type="http://schemas.openxmlformats.org/officeDocument/2006/relationships/image" Target="../media/image106.png"/><Relationship Id="rId7" Type="http://schemas.openxmlformats.org/officeDocument/2006/relationships/image" Target="../media/image109.png"/><Relationship Id="rId2" Type="http://schemas.openxmlformats.org/officeDocument/2006/relationships/hyperlink" Target="file:///P:\document.Image9','document.Image9','..\ear_gifs\ear017b.gif','#930325464830" TargetMode="External"/><Relationship Id="rId1" Type="http://schemas.openxmlformats.org/officeDocument/2006/relationships/slideLayout" Target="../slideLayouts/slideLayout7.xml"/><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hyperlink" Target="http://www.med.unc.edu/embryo_images/unit-ear/ear_htms/ear008.htm##" TargetMode="External"/><Relationship Id="rId9" Type="http://schemas.openxmlformats.org/officeDocument/2006/relationships/image" Target="../media/image110.png"/></Relationships>
</file>

<file path=ppt/slides/_rels/slide9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Layout" Target="../slideLayouts/slideLayout7.xml"/><Relationship Id="rId1" Type="http://schemas.openxmlformats.org/officeDocument/2006/relationships/tags" Target="../tags/tag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ctrTitle"/>
          </p:nvPr>
        </p:nvSpPr>
        <p:spPr/>
        <p:txBody>
          <a:bodyPr/>
          <a:lstStyle/>
          <a:p>
            <a:r>
              <a:rPr lang="hu-HU" dirty="0" err="1"/>
              <a:t>Organon</a:t>
            </a:r>
            <a:r>
              <a:rPr lang="hu-HU" dirty="0"/>
              <a:t> </a:t>
            </a:r>
            <a:r>
              <a:rPr lang="hu-HU" dirty="0" err="1"/>
              <a:t>spirale</a:t>
            </a:r>
            <a:r>
              <a:rPr lang="hu-HU" dirty="0"/>
              <a:t> (</a:t>
            </a:r>
            <a:r>
              <a:rPr lang="hu-HU" dirty="0" err="1"/>
              <a:t>Corti</a:t>
            </a:r>
            <a:r>
              <a:rPr lang="hu-HU" dirty="0"/>
              <a:t>), hallópálya</a:t>
            </a:r>
          </a:p>
        </p:txBody>
      </p:sp>
      <p:sp>
        <p:nvSpPr>
          <p:cNvPr id="3" name="Alcím 2"/>
          <p:cNvSpPr>
            <a:spLocks noGrp="1"/>
          </p:cNvSpPr>
          <p:nvPr>
            <p:ph type="subTitle" idx="1"/>
          </p:nvPr>
        </p:nvSpPr>
        <p:spPr/>
        <p:txBody>
          <a:bodyPr/>
          <a:lstStyle/>
          <a:p>
            <a:endParaRPr lang="hu-HU"/>
          </a:p>
        </p:txBody>
      </p:sp>
      <p:sp>
        <p:nvSpPr>
          <p:cNvPr id="4" name="Szövegdoboz 3">
            <a:extLst>
              <a:ext uri="{FF2B5EF4-FFF2-40B4-BE49-F238E27FC236}">
                <a16:creationId xmlns:a16="http://schemas.microsoft.com/office/drawing/2014/main" id="{D24A1E66-8012-499A-9799-4BCDDA76BBAC}"/>
              </a:ext>
            </a:extLst>
          </p:cNvPr>
          <p:cNvSpPr txBox="1"/>
          <p:nvPr/>
        </p:nvSpPr>
        <p:spPr>
          <a:xfrm>
            <a:off x="5796136" y="5924550"/>
            <a:ext cx="3168753" cy="738664"/>
          </a:xfrm>
          <a:prstGeom prst="rect">
            <a:avLst/>
          </a:prstGeom>
          <a:noFill/>
        </p:spPr>
        <p:txBody>
          <a:bodyPr wrap="none" rtlCol="0">
            <a:spAutoFit/>
          </a:bodyPr>
          <a:lstStyle/>
          <a:p>
            <a:pPr algn="r"/>
            <a:r>
              <a:rPr lang="hu-HU" sz="1400" dirty="0" err="1"/>
              <a:t>Dr.Csáki</a:t>
            </a:r>
            <a:r>
              <a:rPr lang="hu-HU" sz="1400" dirty="0"/>
              <a:t> Ágnes</a:t>
            </a:r>
          </a:p>
          <a:p>
            <a:pPr algn="r"/>
            <a:r>
              <a:rPr lang="hu-HU" sz="1400" dirty="0"/>
              <a:t>Anatómia, Szövet- és Fejlődéstani Intézet</a:t>
            </a:r>
          </a:p>
          <a:p>
            <a:pPr algn="r"/>
            <a:r>
              <a:rPr lang="hu-HU" sz="1400" dirty="0"/>
              <a:t>2019.11.20</a:t>
            </a:r>
          </a:p>
        </p:txBody>
      </p:sp>
    </p:spTree>
    <p:extLst>
      <p:ext uri="{BB962C8B-B14F-4D97-AF65-F5344CB8AC3E}">
        <p14:creationId xmlns:p14="http://schemas.microsoft.com/office/powerpoint/2010/main" val="13842571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a:extLst>
              <a:ext uri="{FF2B5EF4-FFF2-40B4-BE49-F238E27FC236}">
                <a16:creationId xmlns:a16="http://schemas.microsoft.com/office/drawing/2014/main" id="{D6981725-647D-4C46-A896-13BA5BA7119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7200" y="381000"/>
            <a:ext cx="6096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0" name="Freeform 4">
            <a:extLst>
              <a:ext uri="{FF2B5EF4-FFF2-40B4-BE49-F238E27FC236}">
                <a16:creationId xmlns:a16="http://schemas.microsoft.com/office/drawing/2014/main" id="{9895364E-1309-4F97-81E6-7D1EDA2111D0}"/>
              </a:ext>
            </a:extLst>
          </p:cNvPr>
          <p:cNvSpPr>
            <a:spLocks/>
          </p:cNvSpPr>
          <p:nvPr/>
        </p:nvSpPr>
        <p:spPr bwMode="auto">
          <a:xfrm>
            <a:off x="3619500" y="1577975"/>
            <a:ext cx="1752600" cy="2054225"/>
          </a:xfrm>
          <a:custGeom>
            <a:avLst/>
            <a:gdLst/>
            <a:ahLst/>
            <a:cxnLst>
              <a:cxn ang="0">
                <a:pos x="658" y="0"/>
              </a:cxn>
              <a:cxn ang="0">
                <a:pos x="457" y="83"/>
              </a:cxn>
              <a:cxn ang="0">
                <a:pos x="434" y="105"/>
              </a:cxn>
              <a:cxn ang="0">
                <a:pos x="389" y="135"/>
              </a:cxn>
              <a:cxn ang="0">
                <a:pos x="337" y="202"/>
              </a:cxn>
              <a:cxn ang="0">
                <a:pos x="292" y="232"/>
              </a:cxn>
              <a:cxn ang="0">
                <a:pos x="270" y="247"/>
              </a:cxn>
              <a:cxn ang="0">
                <a:pos x="187" y="359"/>
              </a:cxn>
              <a:cxn ang="0">
                <a:pos x="128" y="419"/>
              </a:cxn>
              <a:cxn ang="0">
                <a:pos x="98" y="464"/>
              </a:cxn>
              <a:cxn ang="0">
                <a:pos x="75" y="494"/>
              </a:cxn>
              <a:cxn ang="0">
                <a:pos x="45" y="539"/>
              </a:cxn>
              <a:cxn ang="0">
                <a:pos x="8" y="853"/>
              </a:cxn>
              <a:cxn ang="0">
                <a:pos x="0" y="913"/>
              </a:cxn>
              <a:cxn ang="0">
                <a:pos x="60" y="1219"/>
              </a:cxn>
              <a:cxn ang="0">
                <a:pos x="180" y="1272"/>
              </a:cxn>
              <a:cxn ang="0">
                <a:pos x="202" y="1279"/>
              </a:cxn>
              <a:cxn ang="0">
                <a:pos x="225" y="1287"/>
              </a:cxn>
              <a:cxn ang="0">
                <a:pos x="247" y="1294"/>
              </a:cxn>
              <a:cxn ang="0">
                <a:pos x="516" y="1242"/>
              </a:cxn>
              <a:cxn ang="0">
                <a:pos x="546" y="1227"/>
              </a:cxn>
              <a:cxn ang="0">
                <a:pos x="591" y="1197"/>
              </a:cxn>
              <a:cxn ang="0">
                <a:pos x="800" y="1047"/>
              </a:cxn>
              <a:cxn ang="0">
                <a:pos x="898" y="958"/>
              </a:cxn>
              <a:cxn ang="0">
                <a:pos x="935" y="920"/>
              </a:cxn>
              <a:cxn ang="0">
                <a:pos x="1017" y="830"/>
              </a:cxn>
              <a:cxn ang="0">
                <a:pos x="1040" y="786"/>
              </a:cxn>
              <a:cxn ang="0">
                <a:pos x="1085" y="673"/>
              </a:cxn>
              <a:cxn ang="0">
                <a:pos x="1085" y="524"/>
              </a:cxn>
              <a:cxn ang="0">
                <a:pos x="1040" y="322"/>
              </a:cxn>
              <a:cxn ang="0">
                <a:pos x="1002" y="247"/>
              </a:cxn>
              <a:cxn ang="0">
                <a:pos x="920" y="135"/>
              </a:cxn>
              <a:cxn ang="0">
                <a:pos x="883" y="98"/>
              </a:cxn>
              <a:cxn ang="0">
                <a:pos x="786" y="15"/>
              </a:cxn>
              <a:cxn ang="0">
                <a:pos x="658" y="0"/>
              </a:cxn>
            </a:cxnLst>
            <a:rect l="0" t="0" r="r" b="b"/>
            <a:pathLst>
              <a:path w="1104" h="1294">
                <a:moveTo>
                  <a:pt x="658" y="0"/>
                </a:moveTo>
                <a:cubicBezTo>
                  <a:pt x="589" y="15"/>
                  <a:pt x="515" y="41"/>
                  <a:pt x="457" y="83"/>
                </a:cubicBezTo>
                <a:cubicBezTo>
                  <a:pt x="448" y="89"/>
                  <a:pt x="442" y="98"/>
                  <a:pt x="434" y="105"/>
                </a:cubicBezTo>
                <a:cubicBezTo>
                  <a:pt x="419" y="115"/>
                  <a:pt x="389" y="135"/>
                  <a:pt x="389" y="135"/>
                </a:cubicBezTo>
                <a:cubicBezTo>
                  <a:pt x="375" y="156"/>
                  <a:pt x="355" y="185"/>
                  <a:pt x="337" y="202"/>
                </a:cubicBezTo>
                <a:cubicBezTo>
                  <a:pt x="323" y="213"/>
                  <a:pt x="306" y="221"/>
                  <a:pt x="292" y="232"/>
                </a:cubicBezTo>
                <a:cubicBezTo>
                  <a:pt x="284" y="236"/>
                  <a:pt x="270" y="247"/>
                  <a:pt x="270" y="247"/>
                </a:cubicBezTo>
                <a:cubicBezTo>
                  <a:pt x="248" y="289"/>
                  <a:pt x="227" y="332"/>
                  <a:pt x="187" y="359"/>
                </a:cubicBezTo>
                <a:cubicBezTo>
                  <a:pt x="170" y="384"/>
                  <a:pt x="153" y="401"/>
                  <a:pt x="128" y="419"/>
                </a:cubicBezTo>
                <a:cubicBezTo>
                  <a:pt x="118" y="434"/>
                  <a:pt x="108" y="449"/>
                  <a:pt x="98" y="464"/>
                </a:cubicBezTo>
                <a:cubicBezTo>
                  <a:pt x="90" y="474"/>
                  <a:pt x="82" y="483"/>
                  <a:pt x="75" y="494"/>
                </a:cubicBezTo>
                <a:cubicBezTo>
                  <a:pt x="64" y="508"/>
                  <a:pt x="45" y="539"/>
                  <a:pt x="45" y="539"/>
                </a:cubicBezTo>
                <a:cubicBezTo>
                  <a:pt x="20" y="642"/>
                  <a:pt x="38" y="751"/>
                  <a:pt x="8" y="853"/>
                </a:cubicBezTo>
                <a:cubicBezTo>
                  <a:pt x="5" y="873"/>
                  <a:pt x="0" y="892"/>
                  <a:pt x="0" y="913"/>
                </a:cubicBezTo>
                <a:cubicBezTo>
                  <a:pt x="0" y="959"/>
                  <a:pt x="4" y="1164"/>
                  <a:pt x="60" y="1219"/>
                </a:cubicBezTo>
                <a:cubicBezTo>
                  <a:pt x="89" y="1247"/>
                  <a:pt x="142" y="1259"/>
                  <a:pt x="180" y="1272"/>
                </a:cubicBezTo>
                <a:cubicBezTo>
                  <a:pt x="187" y="1274"/>
                  <a:pt x="194" y="1276"/>
                  <a:pt x="202" y="1279"/>
                </a:cubicBezTo>
                <a:cubicBezTo>
                  <a:pt x="209" y="1281"/>
                  <a:pt x="217" y="1284"/>
                  <a:pt x="225" y="1287"/>
                </a:cubicBezTo>
                <a:cubicBezTo>
                  <a:pt x="232" y="1289"/>
                  <a:pt x="247" y="1294"/>
                  <a:pt x="247" y="1294"/>
                </a:cubicBezTo>
                <a:cubicBezTo>
                  <a:pt x="339" y="1284"/>
                  <a:pt x="424" y="1252"/>
                  <a:pt x="516" y="1242"/>
                </a:cubicBezTo>
                <a:cubicBezTo>
                  <a:pt x="526" y="1237"/>
                  <a:pt x="536" y="1232"/>
                  <a:pt x="546" y="1227"/>
                </a:cubicBezTo>
                <a:cubicBezTo>
                  <a:pt x="561" y="1217"/>
                  <a:pt x="591" y="1197"/>
                  <a:pt x="591" y="1197"/>
                </a:cubicBezTo>
                <a:cubicBezTo>
                  <a:pt x="638" y="1124"/>
                  <a:pt x="738" y="1105"/>
                  <a:pt x="800" y="1047"/>
                </a:cubicBezTo>
                <a:cubicBezTo>
                  <a:pt x="830" y="1018"/>
                  <a:pt x="875" y="992"/>
                  <a:pt x="898" y="958"/>
                </a:cubicBezTo>
                <a:cubicBezTo>
                  <a:pt x="917" y="927"/>
                  <a:pt x="905" y="940"/>
                  <a:pt x="935" y="920"/>
                </a:cubicBezTo>
                <a:cubicBezTo>
                  <a:pt x="957" y="887"/>
                  <a:pt x="984" y="852"/>
                  <a:pt x="1017" y="830"/>
                </a:cubicBezTo>
                <a:cubicBezTo>
                  <a:pt x="1042" y="761"/>
                  <a:pt x="1004" y="858"/>
                  <a:pt x="1040" y="786"/>
                </a:cubicBezTo>
                <a:cubicBezTo>
                  <a:pt x="1058" y="748"/>
                  <a:pt x="1061" y="708"/>
                  <a:pt x="1085" y="673"/>
                </a:cubicBezTo>
                <a:cubicBezTo>
                  <a:pt x="1104" y="612"/>
                  <a:pt x="1095" y="649"/>
                  <a:pt x="1085" y="524"/>
                </a:cubicBezTo>
                <a:cubicBezTo>
                  <a:pt x="1080" y="467"/>
                  <a:pt x="1073" y="371"/>
                  <a:pt x="1040" y="322"/>
                </a:cubicBezTo>
                <a:cubicBezTo>
                  <a:pt x="1024" y="299"/>
                  <a:pt x="1012" y="272"/>
                  <a:pt x="1002" y="247"/>
                </a:cubicBezTo>
                <a:cubicBezTo>
                  <a:pt x="982" y="198"/>
                  <a:pt x="965" y="164"/>
                  <a:pt x="920" y="135"/>
                </a:cubicBezTo>
                <a:cubicBezTo>
                  <a:pt x="888" y="88"/>
                  <a:pt x="924" y="135"/>
                  <a:pt x="883" y="98"/>
                </a:cubicBezTo>
                <a:cubicBezTo>
                  <a:pt x="873" y="88"/>
                  <a:pt x="811" y="18"/>
                  <a:pt x="786" y="15"/>
                </a:cubicBezTo>
                <a:cubicBezTo>
                  <a:pt x="741" y="8"/>
                  <a:pt x="702" y="0"/>
                  <a:pt x="658" y="0"/>
                </a:cubicBezTo>
                <a:close/>
              </a:path>
            </a:pathLst>
          </a:custGeom>
          <a:noFill/>
          <a:ln w="57150" cap="flat" cmpd="sng">
            <a:solidFill>
              <a:schemeClr val="accent2"/>
            </a:solidFill>
            <a:prstDash val="solid"/>
            <a:round/>
            <a:headEnd/>
            <a:tailEnd/>
          </a:ln>
          <a:effectLst/>
        </p:spPr>
        <p:txBody>
          <a:bodyPr wrap="none" anchor="ctr"/>
          <a:lstStyle/>
          <a:p>
            <a:pPr algn="ctr" eaLnBrk="0" hangingPunct="0">
              <a:defRPr/>
            </a:pPr>
            <a:endParaRPr lang="en-US" sz="2800" b="1">
              <a:solidFill>
                <a:schemeClr val="bg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60421" name="Freeform 5">
            <a:extLst>
              <a:ext uri="{FF2B5EF4-FFF2-40B4-BE49-F238E27FC236}">
                <a16:creationId xmlns:a16="http://schemas.microsoft.com/office/drawing/2014/main" id="{558E0E15-70E2-4662-BD92-4BA125A5625A}"/>
              </a:ext>
            </a:extLst>
          </p:cNvPr>
          <p:cNvSpPr>
            <a:spLocks/>
          </p:cNvSpPr>
          <p:nvPr/>
        </p:nvSpPr>
        <p:spPr bwMode="auto">
          <a:xfrm>
            <a:off x="4130675" y="1978025"/>
            <a:ext cx="1184275" cy="904875"/>
          </a:xfrm>
          <a:custGeom>
            <a:avLst/>
            <a:gdLst/>
            <a:ahLst/>
            <a:cxnLst>
              <a:cxn ang="0">
                <a:pos x="635" y="10"/>
              </a:cxn>
              <a:cxn ang="0">
                <a:pos x="598" y="40"/>
              </a:cxn>
              <a:cxn ang="0">
                <a:pos x="583" y="63"/>
              </a:cxn>
              <a:cxn ang="0">
                <a:pos x="493" y="107"/>
              </a:cxn>
              <a:cxn ang="0">
                <a:pos x="314" y="212"/>
              </a:cxn>
              <a:cxn ang="0">
                <a:pos x="239" y="287"/>
              </a:cxn>
              <a:cxn ang="0">
                <a:pos x="172" y="339"/>
              </a:cxn>
              <a:cxn ang="0">
                <a:pos x="112" y="392"/>
              </a:cxn>
              <a:cxn ang="0">
                <a:pos x="45" y="451"/>
              </a:cxn>
              <a:cxn ang="0">
                <a:pos x="15" y="496"/>
              </a:cxn>
              <a:cxn ang="0">
                <a:pos x="0" y="519"/>
              </a:cxn>
              <a:cxn ang="0">
                <a:pos x="112" y="541"/>
              </a:cxn>
              <a:cxn ang="0">
                <a:pos x="314" y="519"/>
              </a:cxn>
              <a:cxn ang="0">
                <a:pos x="471" y="489"/>
              </a:cxn>
              <a:cxn ang="0">
                <a:pos x="621" y="466"/>
              </a:cxn>
              <a:cxn ang="0">
                <a:pos x="688" y="421"/>
              </a:cxn>
              <a:cxn ang="0">
                <a:pos x="710" y="406"/>
              </a:cxn>
              <a:cxn ang="0">
                <a:pos x="621" y="40"/>
              </a:cxn>
              <a:cxn ang="0">
                <a:pos x="598" y="55"/>
              </a:cxn>
            </a:cxnLst>
            <a:rect l="0" t="0" r="r" b="b"/>
            <a:pathLst>
              <a:path w="746" h="570">
                <a:moveTo>
                  <a:pt x="635" y="10"/>
                </a:moveTo>
                <a:cubicBezTo>
                  <a:pt x="596" y="72"/>
                  <a:pt x="647" y="0"/>
                  <a:pt x="598" y="40"/>
                </a:cubicBezTo>
                <a:cubicBezTo>
                  <a:pt x="590" y="45"/>
                  <a:pt x="589" y="57"/>
                  <a:pt x="583" y="63"/>
                </a:cubicBezTo>
                <a:cubicBezTo>
                  <a:pt x="553" y="88"/>
                  <a:pt x="527" y="96"/>
                  <a:pt x="493" y="107"/>
                </a:cubicBezTo>
                <a:cubicBezTo>
                  <a:pt x="436" y="145"/>
                  <a:pt x="371" y="173"/>
                  <a:pt x="314" y="212"/>
                </a:cubicBezTo>
                <a:cubicBezTo>
                  <a:pt x="294" y="242"/>
                  <a:pt x="265" y="263"/>
                  <a:pt x="239" y="287"/>
                </a:cubicBezTo>
                <a:cubicBezTo>
                  <a:pt x="178" y="340"/>
                  <a:pt x="218" y="324"/>
                  <a:pt x="172" y="339"/>
                </a:cubicBezTo>
                <a:cubicBezTo>
                  <a:pt x="149" y="361"/>
                  <a:pt x="141" y="381"/>
                  <a:pt x="112" y="392"/>
                </a:cubicBezTo>
                <a:cubicBezTo>
                  <a:pt x="90" y="413"/>
                  <a:pt x="63" y="427"/>
                  <a:pt x="45" y="451"/>
                </a:cubicBezTo>
                <a:cubicBezTo>
                  <a:pt x="33" y="465"/>
                  <a:pt x="24" y="480"/>
                  <a:pt x="15" y="496"/>
                </a:cubicBezTo>
                <a:cubicBezTo>
                  <a:pt x="9" y="503"/>
                  <a:pt x="0" y="519"/>
                  <a:pt x="0" y="519"/>
                </a:cubicBezTo>
                <a:cubicBezTo>
                  <a:pt x="16" y="570"/>
                  <a:pt x="63" y="545"/>
                  <a:pt x="112" y="541"/>
                </a:cubicBezTo>
                <a:cubicBezTo>
                  <a:pt x="186" y="523"/>
                  <a:pt x="221" y="523"/>
                  <a:pt x="314" y="519"/>
                </a:cubicBezTo>
                <a:cubicBezTo>
                  <a:pt x="367" y="509"/>
                  <a:pt x="416" y="495"/>
                  <a:pt x="471" y="489"/>
                </a:cubicBezTo>
                <a:cubicBezTo>
                  <a:pt x="519" y="471"/>
                  <a:pt x="575" y="491"/>
                  <a:pt x="621" y="466"/>
                </a:cubicBezTo>
                <a:cubicBezTo>
                  <a:pt x="644" y="452"/>
                  <a:pt x="665" y="435"/>
                  <a:pt x="688" y="421"/>
                </a:cubicBezTo>
                <a:cubicBezTo>
                  <a:pt x="695" y="416"/>
                  <a:pt x="710" y="406"/>
                  <a:pt x="710" y="406"/>
                </a:cubicBezTo>
                <a:cubicBezTo>
                  <a:pt x="746" y="305"/>
                  <a:pt x="721" y="108"/>
                  <a:pt x="621" y="40"/>
                </a:cubicBezTo>
                <a:cubicBezTo>
                  <a:pt x="613" y="45"/>
                  <a:pt x="598" y="55"/>
                  <a:pt x="598" y="55"/>
                </a:cubicBezTo>
              </a:path>
            </a:pathLst>
          </a:custGeom>
          <a:noFill/>
          <a:ln w="38100" cap="flat" cmpd="sng">
            <a:solidFill>
              <a:srgbClr val="FF0000"/>
            </a:solidFill>
            <a:prstDash val="solid"/>
            <a:round/>
            <a:headEnd/>
            <a:tailEnd/>
          </a:ln>
          <a:effectLst/>
        </p:spPr>
        <p:txBody>
          <a:bodyPr wrap="none" anchor="ctr"/>
          <a:lstStyle/>
          <a:p>
            <a:pPr algn="ctr" eaLnBrk="0" hangingPunct="0">
              <a:defRPr/>
            </a:pPr>
            <a:endParaRPr lang="en-US" sz="2800" b="1">
              <a:solidFill>
                <a:schemeClr val="bg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60423" name="Line 7">
            <a:extLst>
              <a:ext uri="{FF2B5EF4-FFF2-40B4-BE49-F238E27FC236}">
                <a16:creationId xmlns:a16="http://schemas.microsoft.com/office/drawing/2014/main" id="{ACB54CFF-45C4-4ADB-92FF-76997B4589A0}"/>
              </a:ext>
            </a:extLst>
          </p:cNvPr>
          <p:cNvSpPr>
            <a:spLocks noChangeShapeType="1"/>
          </p:cNvSpPr>
          <p:nvPr/>
        </p:nvSpPr>
        <p:spPr bwMode="auto">
          <a:xfrm flipH="1">
            <a:off x="5257800" y="2438400"/>
            <a:ext cx="1524000" cy="0"/>
          </a:xfrm>
          <a:prstGeom prst="line">
            <a:avLst/>
          </a:prstGeom>
          <a:noFill/>
          <a:ln w="57150">
            <a:solidFill>
              <a:srgbClr val="FF0000"/>
            </a:solidFill>
            <a:round/>
            <a:headEnd/>
            <a:tailEnd type="triangle" w="med" len="med"/>
          </a:ln>
          <a:effectLst/>
        </p:spPr>
        <p:txBody>
          <a:bodyPr wrap="none" anchor="ctr"/>
          <a:lstStyle/>
          <a:p>
            <a:pPr algn="ctr" eaLnBrk="0" hangingPunct="0">
              <a:defRPr/>
            </a:pPr>
            <a:endParaRPr lang="en-US" sz="2800" b="1">
              <a:solidFill>
                <a:schemeClr val="bg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60424" name="Text Box 8">
            <a:extLst>
              <a:ext uri="{FF2B5EF4-FFF2-40B4-BE49-F238E27FC236}">
                <a16:creationId xmlns:a16="http://schemas.microsoft.com/office/drawing/2014/main" id="{66E46A9F-3DFF-45F4-96C7-062D2FB84840}"/>
              </a:ext>
            </a:extLst>
          </p:cNvPr>
          <p:cNvSpPr txBox="1">
            <a:spLocks noChangeArrowheads="1"/>
          </p:cNvSpPr>
          <p:nvPr/>
        </p:nvSpPr>
        <p:spPr bwMode="auto">
          <a:xfrm>
            <a:off x="6781800" y="2209800"/>
            <a:ext cx="21336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hu-HU" altLang="hu-HU" sz="1800" b="1" dirty="0" err="1">
                <a:solidFill>
                  <a:srgbClr val="C00000"/>
                </a:solidFill>
                <a:cs typeface="Arial" panose="020B0604020202020204" pitchFamily="34" charset="0"/>
              </a:rPr>
              <a:t>Ductus</a:t>
            </a:r>
            <a:r>
              <a:rPr lang="hu-HU" altLang="hu-HU" sz="1800" b="1" dirty="0">
                <a:solidFill>
                  <a:srgbClr val="C00000"/>
                </a:solidFill>
                <a:cs typeface="Arial" panose="020B0604020202020204" pitchFamily="34" charset="0"/>
              </a:rPr>
              <a:t> </a:t>
            </a:r>
            <a:r>
              <a:rPr lang="hu-HU" altLang="hu-HU" sz="1800" b="1" dirty="0" err="1">
                <a:solidFill>
                  <a:srgbClr val="C00000"/>
                </a:solidFill>
                <a:cs typeface="Arial" panose="020B0604020202020204" pitchFamily="34" charset="0"/>
              </a:rPr>
              <a:t>cochlearis</a:t>
            </a:r>
            <a:endParaRPr lang="en-US" altLang="hu-HU" sz="1800" b="1" dirty="0">
              <a:solidFill>
                <a:srgbClr val="C00000"/>
              </a:solidFill>
              <a:cs typeface="Arial" panose="020B0604020202020204" pitchFamily="34" charset="0"/>
            </a:endParaRPr>
          </a:p>
        </p:txBody>
      </p:sp>
      <p:sp>
        <p:nvSpPr>
          <p:cNvPr id="60425" name="Freeform 9">
            <a:extLst>
              <a:ext uri="{FF2B5EF4-FFF2-40B4-BE49-F238E27FC236}">
                <a16:creationId xmlns:a16="http://schemas.microsoft.com/office/drawing/2014/main" id="{B13C232D-CFCA-430E-A30E-B78D00EDD414}"/>
              </a:ext>
            </a:extLst>
          </p:cNvPr>
          <p:cNvSpPr>
            <a:spLocks/>
          </p:cNvSpPr>
          <p:nvPr/>
        </p:nvSpPr>
        <p:spPr bwMode="auto">
          <a:xfrm>
            <a:off x="3886200" y="2743200"/>
            <a:ext cx="339725" cy="444500"/>
          </a:xfrm>
          <a:custGeom>
            <a:avLst/>
            <a:gdLst/>
            <a:ahLst/>
            <a:cxnLst>
              <a:cxn ang="0">
                <a:pos x="88" y="64"/>
              </a:cxn>
              <a:cxn ang="0">
                <a:pos x="36" y="0"/>
              </a:cxn>
              <a:cxn ang="0">
                <a:pos x="0" y="32"/>
              </a:cxn>
              <a:cxn ang="0">
                <a:pos x="36" y="120"/>
              </a:cxn>
              <a:cxn ang="0">
                <a:pos x="76" y="180"/>
              </a:cxn>
              <a:cxn ang="0">
                <a:pos x="180" y="280"/>
              </a:cxn>
              <a:cxn ang="0">
                <a:pos x="160" y="192"/>
              </a:cxn>
            </a:cxnLst>
            <a:rect l="0" t="0" r="r" b="b"/>
            <a:pathLst>
              <a:path w="214" h="280">
                <a:moveTo>
                  <a:pt x="88" y="64"/>
                </a:moveTo>
                <a:cubicBezTo>
                  <a:pt x="79" y="39"/>
                  <a:pt x="61" y="8"/>
                  <a:pt x="36" y="0"/>
                </a:cubicBezTo>
                <a:cubicBezTo>
                  <a:pt x="10" y="5"/>
                  <a:pt x="11" y="9"/>
                  <a:pt x="0" y="32"/>
                </a:cubicBezTo>
                <a:cubicBezTo>
                  <a:pt x="3" y="65"/>
                  <a:pt x="11" y="95"/>
                  <a:pt x="36" y="120"/>
                </a:cubicBezTo>
                <a:cubicBezTo>
                  <a:pt x="42" y="139"/>
                  <a:pt x="58" y="168"/>
                  <a:pt x="76" y="180"/>
                </a:cubicBezTo>
                <a:cubicBezTo>
                  <a:pt x="99" y="215"/>
                  <a:pt x="137" y="265"/>
                  <a:pt x="180" y="280"/>
                </a:cubicBezTo>
                <a:cubicBezTo>
                  <a:pt x="214" y="268"/>
                  <a:pt x="164" y="210"/>
                  <a:pt x="160" y="192"/>
                </a:cubicBezTo>
              </a:path>
            </a:pathLst>
          </a:custGeom>
          <a:noFill/>
          <a:ln w="38100" cap="flat" cmpd="sng">
            <a:solidFill>
              <a:srgbClr val="FF0000"/>
            </a:solidFill>
            <a:prstDash val="solid"/>
            <a:round/>
            <a:headEnd/>
            <a:tailEnd/>
          </a:ln>
          <a:effectLst/>
        </p:spPr>
        <p:txBody>
          <a:bodyPr wrap="none" anchor="ctr"/>
          <a:lstStyle/>
          <a:p>
            <a:pPr algn="ctr" eaLnBrk="0" hangingPunct="0">
              <a:defRPr/>
            </a:pPr>
            <a:endParaRPr lang="en-US" sz="2800" b="1">
              <a:solidFill>
                <a:schemeClr val="bg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60426" name="Freeform 10">
            <a:extLst>
              <a:ext uri="{FF2B5EF4-FFF2-40B4-BE49-F238E27FC236}">
                <a16:creationId xmlns:a16="http://schemas.microsoft.com/office/drawing/2014/main" id="{C8AEBC14-B138-4F13-8E54-603767EEC0D6}"/>
              </a:ext>
            </a:extLst>
          </p:cNvPr>
          <p:cNvSpPr>
            <a:spLocks/>
          </p:cNvSpPr>
          <p:nvPr/>
        </p:nvSpPr>
        <p:spPr bwMode="auto">
          <a:xfrm>
            <a:off x="4895850" y="4333875"/>
            <a:ext cx="241300" cy="425450"/>
          </a:xfrm>
          <a:custGeom>
            <a:avLst/>
            <a:gdLst/>
            <a:ahLst/>
            <a:cxnLst>
              <a:cxn ang="0">
                <a:pos x="92" y="56"/>
              </a:cxn>
              <a:cxn ang="0">
                <a:pos x="68" y="24"/>
              </a:cxn>
              <a:cxn ang="0">
                <a:pos x="36" y="0"/>
              </a:cxn>
              <a:cxn ang="0">
                <a:pos x="0" y="24"/>
              </a:cxn>
              <a:cxn ang="0">
                <a:pos x="128" y="268"/>
              </a:cxn>
              <a:cxn ang="0">
                <a:pos x="144" y="264"/>
              </a:cxn>
              <a:cxn ang="0">
                <a:pos x="152" y="240"/>
              </a:cxn>
              <a:cxn ang="0">
                <a:pos x="136" y="200"/>
              </a:cxn>
            </a:cxnLst>
            <a:rect l="0" t="0" r="r" b="b"/>
            <a:pathLst>
              <a:path w="152" h="268">
                <a:moveTo>
                  <a:pt x="92" y="56"/>
                </a:moveTo>
                <a:cubicBezTo>
                  <a:pt x="86" y="40"/>
                  <a:pt x="81" y="33"/>
                  <a:pt x="68" y="24"/>
                </a:cubicBezTo>
                <a:cubicBezTo>
                  <a:pt x="58" y="9"/>
                  <a:pt x="50" y="9"/>
                  <a:pt x="36" y="0"/>
                </a:cubicBezTo>
                <a:cubicBezTo>
                  <a:pt x="15" y="4"/>
                  <a:pt x="6" y="4"/>
                  <a:pt x="0" y="24"/>
                </a:cubicBezTo>
                <a:cubicBezTo>
                  <a:pt x="10" y="114"/>
                  <a:pt x="40" y="224"/>
                  <a:pt x="128" y="268"/>
                </a:cubicBezTo>
                <a:cubicBezTo>
                  <a:pt x="133" y="266"/>
                  <a:pt x="140" y="268"/>
                  <a:pt x="144" y="264"/>
                </a:cubicBezTo>
                <a:cubicBezTo>
                  <a:pt x="149" y="257"/>
                  <a:pt x="152" y="240"/>
                  <a:pt x="152" y="240"/>
                </a:cubicBezTo>
                <a:cubicBezTo>
                  <a:pt x="148" y="220"/>
                  <a:pt x="149" y="213"/>
                  <a:pt x="136" y="200"/>
                </a:cubicBezTo>
              </a:path>
            </a:pathLst>
          </a:custGeom>
          <a:noFill/>
          <a:ln w="38100" cap="flat" cmpd="sng">
            <a:solidFill>
              <a:srgbClr val="FF0000"/>
            </a:solidFill>
            <a:prstDash val="solid"/>
            <a:round/>
            <a:headEnd/>
            <a:tailEnd/>
          </a:ln>
          <a:effectLst/>
        </p:spPr>
        <p:txBody>
          <a:bodyPr wrap="none" anchor="ctr"/>
          <a:lstStyle/>
          <a:p>
            <a:pPr algn="ctr" eaLnBrk="0" hangingPunct="0">
              <a:defRPr/>
            </a:pPr>
            <a:endParaRPr lang="en-US" sz="2800" b="1">
              <a:solidFill>
                <a:schemeClr val="bg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60427" name="Line 11">
            <a:extLst>
              <a:ext uri="{FF2B5EF4-FFF2-40B4-BE49-F238E27FC236}">
                <a16:creationId xmlns:a16="http://schemas.microsoft.com/office/drawing/2014/main" id="{6829FF50-9F27-4DB4-B93C-E4984FEB6BE3}"/>
              </a:ext>
            </a:extLst>
          </p:cNvPr>
          <p:cNvSpPr>
            <a:spLocks noChangeShapeType="1"/>
          </p:cNvSpPr>
          <p:nvPr/>
        </p:nvSpPr>
        <p:spPr bwMode="auto">
          <a:xfrm flipH="1">
            <a:off x="4953000" y="3657600"/>
            <a:ext cx="1828800" cy="685800"/>
          </a:xfrm>
          <a:prstGeom prst="line">
            <a:avLst/>
          </a:prstGeom>
          <a:noFill/>
          <a:ln w="38100">
            <a:solidFill>
              <a:srgbClr val="FF0000"/>
            </a:solidFill>
            <a:round/>
            <a:headEnd/>
            <a:tailEnd/>
          </a:ln>
          <a:effectLst/>
        </p:spPr>
        <p:txBody>
          <a:bodyPr wrap="none" anchor="ctr"/>
          <a:lstStyle/>
          <a:p>
            <a:pPr algn="ctr" eaLnBrk="0" hangingPunct="0">
              <a:defRPr/>
            </a:pPr>
            <a:endParaRPr lang="en-US" sz="2800" b="1">
              <a:solidFill>
                <a:schemeClr val="bg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60428" name="Line 12">
            <a:extLst>
              <a:ext uri="{FF2B5EF4-FFF2-40B4-BE49-F238E27FC236}">
                <a16:creationId xmlns:a16="http://schemas.microsoft.com/office/drawing/2014/main" id="{5A44103C-5DA3-46AD-B4E8-00BA499DF8A9}"/>
              </a:ext>
            </a:extLst>
          </p:cNvPr>
          <p:cNvSpPr>
            <a:spLocks noChangeShapeType="1"/>
          </p:cNvSpPr>
          <p:nvPr/>
        </p:nvSpPr>
        <p:spPr bwMode="auto">
          <a:xfrm>
            <a:off x="4184650" y="3187700"/>
            <a:ext cx="2597150" cy="469900"/>
          </a:xfrm>
          <a:prstGeom prst="line">
            <a:avLst/>
          </a:prstGeom>
          <a:noFill/>
          <a:ln w="38100">
            <a:solidFill>
              <a:srgbClr val="FF0000"/>
            </a:solidFill>
            <a:round/>
            <a:headEnd/>
            <a:tailEnd/>
          </a:ln>
          <a:effectLst/>
        </p:spPr>
        <p:txBody>
          <a:bodyPr wrap="none" anchor="ctr"/>
          <a:lstStyle/>
          <a:p>
            <a:pPr algn="ctr" eaLnBrk="0" hangingPunct="0">
              <a:defRPr/>
            </a:pPr>
            <a:endParaRPr lang="en-US" sz="2800" b="1">
              <a:solidFill>
                <a:schemeClr val="bg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60429" name="Text Box 13">
            <a:extLst>
              <a:ext uri="{FF2B5EF4-FFF2-40B4-BE49-F238E27FC236}">
                <a16:creationId xmlns:a16="http://schemas.microsoft.com/office/drawing/2014/main" id="{92F218FD-6B90-4E48-B53A-3818987FFEF8}"/>
              </a:ext>
            </a:extLst>
          </p:cNvPr>
          <p:cNvSpPr txBox="1">
            <a:spLocks noChangeArrowheads="1"/>
          </p:cNvSpPr>
          <p:nvPr/>
        </p:nvSpPr>
        <p:spPr bwMode="auto">
          <a:xfrm>
            <a:off x="6694488" y="3489325"/>
            <a:ext cx="1981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hu-HU" altLang="hu-HU" sz="1800" b="1" dirty="0" err="1">
                <a:solidFill>
                  <a:srgbClr val="C00000"/>
                </a:solidFill>
                <a:cs typeface="Arial" panose="020B0604020202020204" pitchFamily="34" charset="0"/>
              </a:rPr>
              <a:t>Lamina</a:t>
            </a:r>
            <a:r>
              <a:rPr lang="hu-HU" altLang="hu-HU" sz="1800" b="1" dirty="0">
                <a:solidFill>
                  <a:srgbClr val="C00000"/>
                </a:solidFill>
                <a:cs typeface="Arial" panose="020B0604020202020204" pitchFamily="34" charset="0"/>
              </a:rPr>
              <a:t> </a:t>
            </a:r>
            <a:r>
              <a:rPr lang="hu-HU" altLang="hu-HU" sz="1800" b="1" dirty="0" err="1">
                <a:solidFill>
                  <a:srgbClr val="C00000"/>
                </a:solidFill>
                <a:cs typeface="Arial" panose="020B0604020202020204" pitchFamily="34" charset="0"/>
              </a:rPr>
              <a:t>spiralis</a:t>
            </a:r>
            <a:r>
              <a:rPr lang="hu-HU" altLang="hu-HU" sz="1800" b="1" dirty="0">
                <a:solidFill>
                  <a:srgbClr val="C00000"/>
                </a:solidFill>
                <a:cs typeface="Arial" panose="020B0604020202020204" pitchFamily="34" charset="0"/>
              </a:rPr>
              <a:t> </a:t>
            </a:r>
            <a:r>
              <a:rPr lang="hu-HU" altLang="hu-HU" sz="1800" b="1" dirty="0" err="1">
                <a:solidFill>
                  <a:srgbClr val="C00000"/>
                </a:solidFill>
                <a:cs typeface="Arial" panose="020B0604020202020204" pitchFamily="34" charset="0"/>
              </a:rPr>
              <a:t>ossea</a:t>
            </a:r>
            <a:endParaRPr lang="en-US" altLang="hu-HU" sz="1800" b="1" dirty="0">
              <a:solidFill>
                <a:srgbClr val="C00000"/>
              </a:solidFill>
              <a:cs typeface="Arial" panose="020B0604020202020204" pitchFamily="34" charset="0"/>
            </a:endParaRPr>
          </a:p>
        </p:txBody>
      </p:sp>
      <p:sp>
        <p:nvSpPr>
          <p:cNvPr id="6157" name="Text Box 14">
            <a:extLst>
              <a:ext uri="{FF2B5EF4-FFF2-40B4-BE49-F238E27FC236}">
                <a16:creationId xmlns:a16="http://schemas.microsoft.com/office/drawing/2014/main" id="{E7F9DDA8-F919-469F-9CF6-87651574D8A1}"/>
              </a:ext>
            </a:extLst>
          </p:cNvPr>
          <p:cNvSpPr txBox="1">
            <a:spLocks noChangeArrowheads="1"/>
          </p:cNvSpPr>
          <p:nvPr/>
        </p:nvSpPr>
        <p:spPr bwMode="auto">
          <a:xfrm>
            <a:off x="2438400" y="6400800"/>
            <a:ext cx="2133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hu-HU" sz="1800" b="1" dirty="0">
                <a:cs typeface="Arial" panose="020B0604020202020204" pitchFamily="34" charset="0"/>
              </a:rPr>
              <a:t>Modiolus</a:t>
            </a:r>
          </a:p>
        </p:txBody>
      </p:sp>
      <p:grpSp>
        <p:nvGrpSpPr>
          <p:cNvPr id="6158" name="Group 15">
            <a:extLst>
              <a:ext uri="{FF2B5EF4-FFF2-40B4-BE49-F238E27FC236}">
                <a16:creationId xmlns:a16="http://schemas.microsoft.com/office/drawing/2014/main" id="{B9F0BA7B-2DE2-4DBD-98E0-F7BF2D50D0A4}"/>
              </a:ext>
            </a:extLst>
          </p:cNvPr>
          <p:cNvGrpSpPr>
            <a:grpSpLocks/>
          </p:cNvGrpSpPr>
          <p:nvPr/>
        </p:nvGrpSpPr>
        <p:grpSpPr bwMode="auto">
          <a:xfrm>
            <a:off x="2438400" y="3962400"/>
            <a:ext cx="1676400" cy="2590800"/>
            <a:chOff x="1536" y="2496"/>
            <a:chExt cx="1056" cy="1632"/>
          </a:xfrm>
        </p:grpSpPr>
        <p:sp>
          <p:nvSpPr>
            <p:cNvPr id="60432" name="Line 16">
              <a:extLst>
                <a:ext uri="{FF2B5EF4-FFF2-40B4-BE49-F238E27FC236}">
                  <a16:creationId xmlns:a16="http://schemas.microsoft.com/office/drawing/2014/main" id="{E04B6E4A-C40E-4C3B-8198-F58ECF6662A2}"/>
                </a:ext>
              </a:extLst>
            </p:cNvPr>
            <p:cNvSpPr>
              <a:spLocks noChangeShapeType="1"/>
            </p:cNvSpPr>
            <p:nvPr/>
          </p:nvSpPr>
          <p:spPr bwMode="auto">
            <a:xfrm flipV="1">
              <a:off x="2400" y="2592"/>
              <a:ext cx="192" cy="1488"/>
            </a:xfrm>
            <a:prstGeom prst="line">
              <a:avLst/>
            </a:prstGeom>
            <a:noFill/>
            <a:ln w="76200">
              <a:solidFill>
                <a:srgbClr val="FF0000"/>
              </a:solidFill>
              <a:round/>
              <a:headEnd/>
              <a:tailEnd type="triangle" w="med" len="med"/>
            </a:ln>
            <a:effectLst/>
          </p:spPr>
          <p:txBody>
            <a:bodyPr wrap="none" anchor="ctr"/>
            <a:lstStyle/>
            <a:p>
              <a:pPr algn="ctr" eaLnBrk="0" hangingPunct="0">
                <a:defRPr/>
              </a:pPr>
              <a:endParaRPr lang="en-US" sz="2800" b="1">
                <a:solidFill>
                  <a:schemeClr val="bg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60433" name="Line 17">
              <a:extLst>
                <a:ext uri="{FF2B5EF4-FFF2-40B4-BE49-F238E27FC236}">
                  <a16:creationId xmlns:a16="http://schemas.microsoft.com/office/drawing/2014/main" id="{2CE43928-CB43-44FC-829D-E93547B64C29}"/>
                </a:ext>
              </a:extLst>
            </p:cNvPr>
            <p:cNvSpPr>
              <a:spLocks noChangeShapeType="1"/>
            </p:cNvSpPr>
            <p:nvPr/>
          </p:nvSpPr>
          <p:spPr bwMode="auto">
            <a:xfrm flipH="1" flipV="1">
              <a:off x="1536" y="2496"/>
              <a:ext cx="528" cy="1632"/>
            </a:xfrm>
            <a:prstGeom prst="line">
              <a:avLst/>
            </a:prstGeom>
            <a:noFill/>
            <a:ln w="76200">
              <a:solidFill>
                <a:srgbClr val="FF0000"/>
              </a:solidFill>
              <a:round/>
              <a:headEnd/>
              <a:tailEnd type="triangle" w="med" len="med"/>
            </a:ln>
            <a:effectLst/>
          </p:spPr>
          <p:txBody>
            <a:bodyPr wrap="none" anchor="ctr"/>
            <a:lstStyle/>
            <a:p>
              <a:pPr algn="ctr" eaLnBrk="0" hangingPunct="0">
                <a:defRPr/>
              </a:pPr>
              <a:endParaRPr lang="en-US" sz="2800" b="1">
                <a:solidFill>
                  <a:schemeClr val="bg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sp>
        <p:nvSpPr>
          <p:cNvPr id="6160" name="Szövegdoboz 1">
            <a:extLst>
              <a:ext uri="{FF2B5EF4-FFF2-40B4-BE49-F238E27FC236}">
                <a16:creationId xmlns:a16="http://schemas.microsoft.com/office/drawing/2014/main" id="{4CFD9727-CCB1-40E5-AB3A-D8C161F7DCFB}"/>
              </a:ext>
            </a:extLst>
          </p:cNvPr>
          <p:cNvSpPr txBox="1">
            <a:spLocks noChangeArrowheads="1"/>
          </p:cNvSpPr>
          <p:nvPr/>
        </p:nvSpPr>
        <p:spPr bwMode="auto">
          <a:xfrm>
            <a:off x="6781800" y="1671638"/>
            <a:ext cx="205697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hu-HU" altLang="hu-HU" sz="1800" dirty="0" err="1">
                <a:cs typeface="Arial" panose="020B0604020202020204" pitchFamily="34" charset="0"/>
              </a:rPr>
              <a:t>Canalis</a:t>
            </a:r>
            <a:r>
              <a:rPr lang="hu-HU" altLang="hu-HU" sz="1800" dirty="0">
                <a:cs typeface="Arial" panose="020B0604020202020204" pitchFamily="34" charset="0"/>
              </a:rPr>
              <a:t> </a:t>
            </a:r>
            <a:r>
              <a:rPr lang="hu-HU" altLang="hu-HU" sz="1800" dirty="0" err="1">
                <a:cs typeface="Arial" panose="020B0604020202020204" pitchFamily="34" charset="0"/>
              </a:rPr>
              <a:t>cochlearis</a:t>
            </a:r>
            <a:endParaRPr lang="hu-HU" altLang="hu-HU" sz="1800" dirty="0">
              <a:cs typeface="Arial" panose="020B0604020202020204" pitchFamily="34" charset="0"/>
            </a:endParaRPr>
          </a:p>
        </p:txBody>
      </p:sp>
    </p:spTree>
    <p:custDataLst>
      <p:tags r:id="rId1"/>
    </p:custDataLst>
  </p:cSld>
  <p:clrMapOvr>
    <a:masterClrMapping/>
  </p:clrMapOvr>
  <p:transition spd="med">
    <p:zoom dir="in"/>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afterEffect">
                                  <p:stCondLst>
                                    <p:cond delay="0"/>
                                  </p:stCondLst>
                                  <p:childTnLst>
                                    <p:set>
                                      <p:cBhvr>
                                        <p:cTn id="6" dur="1" fill="hold">
                                          <p:stCondLst>
                                            <p:cond delay="0"/>
                                          </p:stCondLst>
                                        </p:cTn>
                                        <p:tgtEl>
                                          <p:spTgt spid="60420"/>
                                        </p:tgtEl>
                                        <p:attrNameLst>
                                          <p:attrName>style.visibility</p:attrName>
                                        </p:attrNameLst>
                                      </p:cBhvr>
                                      <p:to>
                                        <p:strVal val="visible"/>
                                      </p:to>
                                    </p:set>
                                    <p:animEffect transition="in" filter="wipe(right)">
                                      <p:cBhvr>
                                        <p:cTn id="7" dur="500"/>
                                        <p:tgtEl>
                                          <p:spTgt spid="6042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60421"/>
                                        </p:tgtEl>
                                        <p:attrNameLst>
                                          <p:attrName>style.visibility</p:attrName>
                                        </p:attrNameLst>
                                      </p:cBhvr>
                                      <p:to>
                                        <p:strVal val="visible"/>
                                      </p:to>
                                    </p:set>
                                    <p:animEffect transition="in" filter="wipe(left)">
                                      <p:cBhvr>
                                        <p:cTn id="12" dur="500"/>
                                        <p:tgtEl>
                                          <p:spTgt spid="60421"/>
                                        </p:tgtEl>
                                      </p:cBhvr>
                                    </p:animEffect>
                                  </p:childTnLst>
                                </p:cTn>
                              </p:par>
                            </p:childTnLst>
                          </p:cTn>
                        </p:par>
                        <p:par>
                          <p:cTn id="13" fill="hold" nodeType="afterGroup">
                            <p:stCondLst>
                              <p:cond delay="500"/>
                            </p:stCondLst>
                            <p:childTnLst>
                              <p:par>
                                <p:cTn id="14" presetID="17" presetClass="entr" presetSubtype="10" fill="hold" grpId="0" nodeType="afterEffect">
                                  <p:stCondLst>
                                    <p:cond delay="0"/>
                                  </p:stCondLst>
                                  <p:childTnLst>
                                    <p:set>
                                      <p:cBhvr>
                                        <p:cTn id="15" dur="1" fill="hold">
                                          <p:stCondLst>
                                            <p:cond delay="0"/>
                                          </p:stCondLst>
                                        </p:cTn>
                                        <p:tgtEl>
                                          <p:spTgt spid="60424"/>
                                        </p:tgtEl>
                                        <p:attrNameLst>
                                          <p:attrName>style.visibility</p:attrName>
                                        </p:attrNameLst>
                                      </p:cBhvr>
                                      <p:to>
                                        <p:strVal val="visible"/>
                                      </p:to>
                                    </p:set>
                                    <p:anim calcmode="lin" valueType="num">
                                      <p:cBhvr>
                                        <p:cTn id="16" dur="500" fill="hold"/>
                                        <p:tgtEl>
                                          <p:spTgt spid="60424"/>
                                        </p:tgtEl>
                                        <p:attrNameLst>
                                          <p:attrName>ppt_w</p:attrName>
                                        </p:attrNameLst>
                                      </p:cBhvr>
                                      <p:tavLst>
                                        <p:tav tm="0">
                                          <p:val>
                                            <p:fltVal val="0"/>
                                          </p:val>
                                        </p:tav>
                                        <p:tav tm="100000">
                                          <p:val>
                                            <p:strVal val="#ppt_w"/>
                                          </p:val>
                                        </p:tav>
                                      </p:tavLst>
                                    </p:anim>
                                    <p:anim calcmode="lin" valueType="num">
                                      <p:cBhvr>
                                        <p:cTn id="17" dur="500" fill="hold"/>
                                        <p:tgtEl>
                                          <p:spTgt spid="60424"/>
                                        </p:tgtEl>
                                        <p:attrNameLst>
                                          <p:attrName>ppt_h</p:attrName>
                                        </p:attrNameLst>
                                      </p:cBhvr>
                                      <p:tavLst>
                                        <p:tav tm="0">
                                          <p:val>
                                            <p:strVal val="#ppt_h"/>
                                          </p:val>
                                        </p:tav>
                                        <p:tav tm="100000">
                                          <p:val>
                                            <p:strVal val="#ppt_h"/>
                                          </p:val>
                                        </p:tav>
                                      </p:tavLst>
                                    </p:anim>
                                  </p:childTnLst>
                                </p:cTn>
                              </p:par>
                            </p:childTnLst>
                          </p:cTn>
                        </p:par>
                        <p:par>
                          <p:cTn id="18" fill="hold" nodeType="afterGroup">
                            <p:stCondLst>
                              <p:cond delay="1000"/>
                            </p:stCondLst>
                            <p:childTnLst>
                              <p:par>
                                <p:cTn id="19" presetID="22" presetClass="entr" presetSubtype="2" fill="hold" nodeType="afterEffect">
                                  <p:stCondLst>
                                    <p:cond delay="0"/>
                                  </p:stCondLst>
                                  <p:childTnLst>
                                    <p:set>
                                      <p:cBhvr>
                                        <p:cTn id="20" dur="1" fill="hold">
                                          <p:stCondLst>
                                            <p:cond delay="0"/>
                                          </p:stCondLst>
                                        </p:cTn>
                                        <p:tgtEl>
                                          <p:spTgt spid="60423"/>
                                        </p:tgtEl>
                                        <p:attrNameLst>
                                          <p:attrName>style.visibility</p:attrName>
                                        </p:attrNameLst>
                                      </p:cBhvr>
                                      <p:to>
                                        <p:strVal val="visible"/>
                                      </p:to>
                                    </p:set>
                                    <p:animEffect transition="in" filter="wipe(right)">
                                      <p:cBhvr>
                                        <p:cTn id="21" dur="500"/>
                                        <p:tgtEl>
                                          <p:spTgt spid="60423"/>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1" fill="hold" nodeType="clickEffect">
                                  <p:stCondLst>
                                    <p:cond delay="0"/>
                                  </p:stCondLst>
                                  <p:childTnLst>
                                    <p:set>
                                      <p:cBhvr>
                                        <p:cTn id="25" dur="1" fill="hold">
                                          <p:stCondLst>
                                            <p:cond delay="0"/>
                                          </p:stCondLst>
                                        </p:cTn>
                                        <p:tgtEl>
                                          <p:spTgt spid="60425"/>
                                        </p:tgtEl>
                                        <p:attrNameLst>
                                          <p:attrName>style.visibility</p:attrName>
                                        </p:attrNameLst>
                                      </p:cBhvr>
                                      <p:to>
                                        <p:strVal val="visible"/>
                                      </p:to>
                                    </p:set>
                                    <p:animEffect transition="in" filter="wipe(up)">
                                      <p:cBhvr>
                                        <p:cTn id="26" dur="500"/>
                                        <p:tgtEl>
                                          <p:spTgt spid="60425"/>
                                        </p:tgtEl>
                                      </p:cBhvr>
                                    </p:animEffect>
                                  </p:childTnLst>
                                </p:cTn>
                              </p:par>
                            </p:childTnLst>
                          </p:cTn>
                        </p:par>
                        <p:par>
                          <p:cTn id="27" fill="hold" nodeType="afterGroup">
                            <p:stCondLst>
                              <p:cond delay="500"/>
                            </p:stCondLst>
                            <p:childTnLst>
                              <p:par>
                                <p:cTn id="28" presetID="22" presetClass="entr" presetSubtype="8" fill="hold" nodeType="afterEffect">
                                  <p:stCondLst>
                                    <p:cond delay="0"/>
                                  </p:stCondLst>
                                  <p:childTnLst>
                                    <p:set>
                                      <p:cBhvr>
                                        <p:cTn id="29" dur="1" fill="hold">
                                          <p:stCondLst>
                                            <p:cond delay="0"/>
                                          </p:stCondLst>
                                        </p:cTn>
                                        <p:tgtEl>
                                          <p:spTgt spid="60428"/>
                                        </p:tgtEl>
                                        <p:attrNameLst>
                                          <p:attrName>style.visibility</p:attrName>
                                        </p:attrNameLst>
                                      </p:cBhvr>
                                      <p:to>
                                        <p:strVal val="visible"/>
                                      </p:to>
                                    </p:set>
                                    <p:animEffect transition="in" filter="wipe(left)">
                                      <p:cBhvr>
                                        <p:cTn id="30" dur="500"/>
                                        <p:tgtEl>
                                          <p:spTgt spid="60428"/>
                                        </p:tgtEl>
                                      </p:cBhvr>
                                    </p:animEffect>
                                  </p:childTnLst>
                                </p:cTn>
                              </p:par>
                            </p:childTnLst>
                          </p:cTn>
                        </p:par>
                        <p:par>
                          <p:cTn id="31" fill="hold" nodeType="afterGroup">
                            <p:stCondLst>
                              <p:cond delay="1000"/>
                            </p:stCondLst>
                            <p:childTnLst>
                              <p:par>
                                <p:cTn id="32" presetID="17" presetClass="entr" presetSubtype="1" fill="hold" grpId="0" nodeType="afterEffect">
                                  <p:stCondLst>
                                    <p:cond delay="0"/>
                                  </p:stCondLst>
                                  <p:childTnLst>
                                    <p:set>
                                      <p:cBhvr>
                                        <p:cTn id="33" dur="1" fill="hold">
                                          <p:stCondLst>
                                            <p:cond delay="0"/>
                                          </p:stCondLst>
                                        </p:cTn>
                                        <p:tgtEl>
                                          <p:spTgt spid="60429"/>
                                        </p:tgtEl>
                                        <p:attrNameLst>
                                          <p:attrName>style.visibility</p:attrName>
                                        </p:attrNameLst>
                                      </p:cBhvr>
                                      <p:to>
                                        <p:strVal val="visible"/>
                                      </p:to>
                                    </p:set>
                                    <p:anim calcmode="lin" valueType="num">
                                      <p:cBhvr>
                                        <p:cTn id="34" dur="500" fill="hold"/>
                                        <p:tgtEl>
                                          <p:spTgt spid="60429"/>
                                        </p:tgtEl>
                                        <p:attrNameLst>
                                          <p:attrName>ppt_x</p:attrName>
                                        </p:attrNameLst>
                                      </p:cBhvr>
                                      <p:tavLst>
                                        <p:tav tm="0">
                                          <p:val>
                                            <p:strVal val="#ppt_x"/>
                                          </p:val>
                                        </p:tav>
                                        <p:tav tm="100000">
                                          <p:val>
                                            <p:strVal val="#ppt_x"/>
                                          </p:val>
                                        </p:tav>
                                      </p:tavLst>
                                    </p:anim>
                                    <p:anim calcmode="lin" valueType="num">
                                      <p:cBhvr>
                                        <p:cTn id="35" dur="500" fill="hold"/>
                                        <p:tgtEl>
                                          <p:spTgt spid="60429"/>
                                        </p:tgtEl>
                                        <p:attrNameLst>
                                          <p:attrName>ppt_y</p:attrName>
                                        </p:attrNameLst>
                                      </p:cBhvr>
                                      <p:tavLst>
                                        <p:tav tm="0">
                                          <p:val>
                                            <p:strVal val="#ppt_y-#ppt_h/2"/>
                                          </p:val>
                                        </p:tav>
                                        <p:tav tm="100000">
                                          <p:val>
                                            <p:strVal val="#ppt_y"/>
                                          </p:val>
                                        </p:tav>
                                      </p:tavLst>
                                    </p:anim>
                                    <p:anim calcmode="lin" valueType="num">
                                      <p:cBhvr>
                                        <p:cTn id="36" dur="500" fill="hold"/>
                                        <p:tgtEl>
                                          <p:spTgt spid="60429"/>
                                        </p:tgtEl>
                                        <p:attrNameLst>
                                          <p:attrName>ppt_w</p:attrName>
                                        </p:attrNameLst>
                                      </p:cBhvr>
                                      <p:tavLst>
                                        <p:tav tm="0">
                                          <p:val>
                                            <p:strVal val="#ppt_w"/>
                                          </p:val>
                                        </p:tav>
                                        <p:tav tm="100000">
                                          <p:val>
                                            <p:strVal val="#ppt_w"/>
                                          </p:val>
                                        </p:tav>
                                      </p:tavLst>
                                    </p:anim>
                                    <p:anim calcmode="lin" valueType="num">
                                      <p:cBhvr>
                                        <p:cTn id="37" dur="500" fill="hold"/>
                                        <p:tgtEl>
                                          <p:spTgt spid="60429"/>
                                        </p:tgtEl>
                                        <p:attrNameLst>
                                          <p:attrName>ppt_h</p:attrName>
                                        </p:attrNameLst>
                                      </p:cBhvr>
                                      <p:tavLst>
                                        <p:tav tm="0">
                                          <p:val>
                                            <p:fltVal val="0"/>
                                          </p:val>
                                        </p:tav>
                                        <p:tav tm="100000">
                                          <p:val>
                                            <p:strVal val="#ppt_h"/>
                                          </p:val>
                                        </p:tav>
                                      </p:tavLst>
                                    </p:anim>
                                  </p:childTnLst>
                                </p:cTn>
                              </p:par>
                            </p:childTnLst>
                          </p:cTn>
                        </p:par>
                        <p:par>
                          <p:cTn id="38" fill="hold" nodeType="afterGroup">
                            <p:stCondLst>
                              <p:cond delay="1500"/>
                            </p:stCondLst>
                            <p:childTnLst>
                              <p:par>
                                <p:cTn id="39" presetID="22" presetClass="entr" presetSubtype="2" fill="hold" nodeType="afterEffect">
                                  <p:stCondLst>
                                    <p:cond delay="0"/>
                                  </p:stCondLst>
                                  <p:childTnLst>
                                    <p:set>
                                      <p:cBhvr>
                                        <p:cTn id="40" dur="1" fill="hold">
                                          <p:stCondLst>
                                            <p:cond delay="0"/>
                                          </p:stCondLst>
                                        </p:cTn>
                                        <p:tgtEl>
                                          <p:spTgt spid="60427"/>
                                        </p:tgtEl>
                                        <p:attrNameLst>
                                          <p:attrName>style.visibility</p:attrName>
                                        </p:attrNameLst>
                                      </p:cBhvr>
                                      <p:to>
                                        <p:strVal val="visible"/>
                                      </p:to>
                                    </p:set>
                                    <p:animEffect transition="in" filter="wipe(right)">
                                      <p:cBhvr>
                                        <p:cTn id="41" dur="500"/>
                                        <p:tgtEl>
                                          <p:spTgt spid="60427"/>
                                        </p:tgtEl>
                                      </p:cBhvr>
                                    </p:animEffect>
                                  </p:childTnLst>
                                </p:cTn>
                              </p:par>
                            </p:childTnLst>
                          </p:cTn>
                        </p:par>
                        <p:par>
                          <p:cTn id="42" fill="hold" nodeType="afterGroup">
                            <p:stCondLst>
                              <p:cond delay="2000"/>
                            </p:stCondLst>
                            <p:childTnLst>
                              <p:par>
                                <p:cTn id="43" presetID="22" presetClass="entr" presetSubtype="1" fill="hold" nodeType="afterEffect">
                                  <p:stCondLst>
                                    <p:cond delay="0"/>
                                  </p:stCondLst>
                                  <p:childTnLst>
                                    <p:set>
                                      <p:cBhvr>
                                        <p:cTn id="44" dur="1" fill="hold">
                                          <p:stCondLst>
                                            <p:cond delay="0"/>
                                          </p:stCondLst>
                                        </p:cTn>
                                        <p:tgtEl>
                                          <p:spTgt spid="60426"/>
                                        </p:tgtEl>
                                        <p:attrNameLst>
                                          <p:attrName>style.visibility</p:attrName>
                                        </p:attrNameLst>
                                      </p:cBhvr>
                                      <p:to>
                                        <p:strVal val="visible"/>
                                      </p:to>
                                    </p:set>
                                    <p:animEffect transition="in" filter="wipe(up)">
                                      <p:cBhvr>
                                        <p:cTn id="45" dur="500"/>
                                        <p:tgtEl>
                                          <p:spTgt spid="604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24" grpId="0" autoUpdateAnimBg="0"/>
      <p:bldP spid="60429" grpId="0"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 Box 2"/>
          <p:cNvSpPr txBox="1">
            <a:spLocks noChangeArrowheads="1"/>
          </p:cNvSpPr>
          <p:nvPr/>
        </p:nvSpPr>
        <p:spPr bwMode="auto">
          <a:xfrm>
            <a:off x="190500" y="746125"/>
            <a:ext cx="175895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hu-HU" sz="2000"/>
          </a:p>
          <a:p>
            <a:pPr eaLnBrk="1" hangingPunct="1"/>
            <a:endParaRPr lang="en-US" altLang="hu-HU" sz="2000"/>
          </a:p>
          <a:p>
            <a:pPr eaLnBrk="1" hangingPunct="1"/>
            <a:endParaRPr lang="en-US" altLang="hu-HU" sz="2000"/>
          </a:p>
          <a:p>
            <a:pPr eaLnBrk="1" hangingPunct="1"/>
            <a:endParaRPr lang="en-US" altLang="hu-HU" sz="2000"/>
          </a:p>
          <a:p>
            <a:pPr eaLnBrk="1" hangingPunct="1"/>
            <a:endParaRPr lang="en-US" altLang="hu-HU"/>
          </a:p>
        </p:txBody>
      </p:sp>
      <p:sp>
        <p:nvSpPr>
          <p:cNvPr id="31747" name="Text Box 3"/>
          <p:cNvSpPr txBox="1">
            <a:spLocks noChangeArrowheads="1"/>
          </p:cNvSpPr>
          <p:nvPr/>
        </p:nvSpPr>
        <p:spPr bwMode="auto">
          <a:xfrm>
            <a:off x="101600" y="1089025"/>
            <a:ext cx="8904288" cy="393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tabLst>
                <a:tab pos="177800" algn="l"/>
                <a:tab pos="355600" algn="l"/>
                <a:tab pos="533400" algn="l"/>
                <a:tab pos="2154238" algn="r"/>
              </a:tabLst>
              <a:defRPr>
                <a:solidFill>
                  <a:schemeClr val="tx1"/>
                </a:solidFill>
                <a:latin typeface="Arial" charset="0"/>
              </a:defRPr>
            </a:lvl1pPr>
            <a:lvl2pPr marL="742950" indent="-285750">
              <a:tabLst>
                <a:tab pos="177800" algn="l"/>
                <a:tab pos="355600" algn="l"/>
                <a:tab pos="533400" algn="l"/>
                <a:tab pos="2154238" algn="r"/>
              </a:tabLst>
              <a:defRPr>
                <a:solidFill>
                  <a:schemeClr val="tx1"/>
                </a:solidFill>
                <a:latin typeface="Arial" charset="0"/>
              </a:defRPr>
            </a:lvl2pPr>
            <a:lvl3pPr marL="1143000" indent="-228600">
              <a:tabLst>
                <a:tab pos="177800" algn="l"/>
                <a:tab pos="355600" algn="l"/>
                <a:tab pos="533400" algn="l"/>
                <a:tab pos="2154238" algn="r"/>
              </a:tabLst>
              <a:defRPr>
                <a:solidFill>
                  <a:schemeClr val="tx1"/>
                </a:solidFill>
                <a:latin typeface="Arial" charset="0"/>
              </a:defRPr>
            </a:lvl3pPr>
            <a:lvl4pPr marL="1600200" indent="-228600">
              <a:tabLst>
                <a:tab pos="177800" algn="l"/>
                <a:tab pos="355600" algn="l"/>
                <a:tab pos="533400" algn="l"/>
                <a:tab pos="2154238" algn="r"/>
              </a:tabLst>
              <a:defRPr>
                <a:solidFill>
                  <a:schemeClr val="tx1"/>
                </a:solidFill>
                <a:latin typeface="Arial" charset="0"/>
              </a:defRPr>
            </a:lvl4pPr>
            <a:lvl5pPr marL="2057400" indent="-228600">
              <a:tabLst>
                <a:tab pos="177800" algn="l"/>
                <a:tab pos="355600" algn="l"/>
                <a:tab pos="533400" algn="l"/>
                <a:tab pos="2154238" algn="r"/>
              </a:tabLst>
              <a:defRPr>
                <a:solidFill>
                  <a:schemeClr val="tx1"/>
                </a:solidFill>
                <a:latin typeface="Arial" charset="0"/>
              </a:defRPr>
            </a:lvl5pPr>
            <a:lvl6pPr marL="2514600" indent="-228600" eaLnBrk="0" fontAlgn="base" hangingPunct="0">
              <a:spcBef>
                <a:spcPct val="0"/>
              </a:spcBef>
              <a:spcAft>
                <a:spcPct val="0"/>
              </a:spcAft>
              <a:tabLst>
                <a:tab pos="177800" algn="l"/>
                <a:tab pos="355600" algn="l"/>
                <a:tab pos="533400" algn="l"/>
                <a:tab pos="2154238" algn="r"/>
              </a:tabLst>
              <a:defRPr>
                <a:solidFill>
                  <a:schemeClr val="tx1"/>
                </a:solidFill>
                <a:latin typeface="Arial" charset="0"/>
              </a:defRPr>
            </a:lvl6pPr>
            <a:lvl7pPr marL="2971800" indent="-228600" eaLnBrk="0" fontAlgn="base" hangingPunct="0">
              <a:spcBef>
                <a:spcPct val="0"/>
              </a:spcBef>
              <a:spcAft>
                <a:spcPct val="0"/>
              </a:spcAft>
              <a:tabLst>
                <a:tab pos="177800" algn="l"/>
                <a:tab pos="355600" algn="l"/>
                <a:tab pos="533400" algn="l"/>
                <a:tab pos="2154238" algn="r"/>
              </a:tabLst>
              <a:defRPr>
                <a:solidFill>
                  <a:schemeClr val="tx1"/>
                </a:solidFill>
                <a:latin typeface="Arial" charset="0"/>
              </a:defRPr>
            </a:lvl7pPr>
            <a:lvl8pPr marL="3429000" indent="-228600" eaLnBrk="0" fontAlgn="base" hangingPunct="0">
              <a:spcBef>
                <a:spcPct val="0"/>
              </a:spcBef>
              <a:spcAft>
                <a:spcPct val="0"/>
              </a:spcAft>
              <a:tabLst>
                <a:tab pos="177800" algn="l"/>
                <a:tab pos="355600" algn="l"/>
                <a:tab pos="533400" algn="l"/>
                <a:tab pos="2154238" algn="r"/>
              </a:tabLst>
              <a:defRPr>
                <a:solidFill>
                  <a:schemeClr val="tx1"/>
                </a:solidFill>
                <a:latin typeface="Arial" charset="0"/>
              </a:defRPr>
            </a:lvl8pPr>
            <a:lvl9pPr marL="3886200" indent="-228600" eaLnBrk="0" fontAlgn="base" hangingPunct="0">
              <a:spcBef>
                <a:spcPct val="0"/>
              </a:spcBef>
              <a:spcAft>
                <a:spcPct val="0"/>
              </a:spcAft>
              <a:tabLst>
                <a:tab pos="177800" algn="l"/>
                <a:tab pos="355600" algn="l"/>
                <a:tab pos="533400" algn="l"/>
                <a:tab pos="2154238" algn="r"/>
              </a:tabLst>
              <a:defRPr>
                <a:solidFill>
                  <a:schemeClr val="tx1"/>
                </a:solidFill>
                <a:latin typeface="Arial" charset="0"/>
              </a:defRPr>
            </a:lvl9pPr>
          </a:lstStyle>
          <a:p>
            <a:pPr eaLnBrk="1" hangingPunct="1"/>
            <a:r>
              <a:rPr lang="hu-HU" altLang="hu-HU"/>
              <a:t>Alak:</a:t>
            </a:r>
          </a:p>
          <a:p>
            <a:pPr eaLnBrk="1" hangingPunct="1"/>
            <a:r>
              <a:rPr lang="hu-HU" altLang="hu-HU"/>
              <a:t>	háromszögletű átmetszet</a:t>
            </a:r>
          </a:p>
          <a:p>
            <a:pPr eaLnBrk="1" hangingPunct="1"/>
            <a:endParaRPr lang="hu-HU" altLang="hu-HU"/>
          </a:p>
          <a:p>
            <a:pPr eaLnBrk="1" hangingPunct="1"/>
            <a:r>
              <a:rPr lang="hu-HU" altLang="hu-HU"/>
              <a:t>Falai:</a:t>
            </a:r>
          </a:p>
          <a:p>
            <a:pPr eaLnBrk="1" hangingPunct="1"/>
            <a:r>
              <a:rPr lang="hu-HU" altLang="hu-HU"/>
              <a:t>	stria vascularis</a:t>
            </a:r>
          </a:p>
          <a:p>
            <a:pPr eaLnBrk="1" hangingPunct="1"/>
            <a:r>
              <a:rPr lang="hu-HU" altLang="hu-HU"/>
              <a:t>	</a:t>
            </a:r>
          </a:p>
          <a:p>
            <a:pPr eaLnBrk="1" hangingPunct="1"/>
            <a:r>
              <a:rPr lang="hu-HU" altLang="hu-HU"/>
              <a:t>	membrana vestibularis</a:t>
            </a:r>
          </a:p>
          <a:p>
            <a:pPr eaLnBrk="1" hangingPunct="1"/>
            <a:r>
              <a:rPr lang="hu-HU" altLang="hu-HU"/>
              <a:t>	</a:t>
            </a:r>
          </a:p>
          <a:p>
            <a:pPr eaLnBrk="1" hangingPunct="1"/>
            <a:r>
              <a:rPr lang="hu-HU" altLang="hu-HU"/>
              <a:t>	membrana basilaris:</a:t>
            </a:r>
          </a:p>
          <a:p>
            <a:pPr eaLnBrk="1" hangingPunct="1"/>
            <a:r>
              <a:rPr lang="hu-HU" altLang="hu-HU"/>
              <a:t>		limbus spiralis</a:t>
            </a:r>
          </a:p>
          <a:p>
            <a:pPr eaLnBrk="1" hangingPunct="1"/>
            <a:r>
              <a:rPr lang="hu-HU" altLang="hu-HU"/>
              <a:t>		ligamentum spirale</a:t>
            </a:r>
          </a:p>
          <a:p>
            <a:pPr eaLnBrk="1" hangingPunct="1"/>
            <a:endParaRPr lang="hu-HU" altLang="hu-HU"/>
          </a:p>
          <a:p>
            <a:pPr eaLnBrk="1" hangingPunct="1"/>
            <a:endParaRPr lang="hu-HU" altLang="hu-HU"/>
          </a:p>
          <a:p>
            <a:pPr eaLnBrk="1" hangingPunct="1"/>
            <a:r>
              <a:rPr lang="hu-HU" altLang="hu-HU"/>
              <a:t>Corti-szerv	</a:t>
            </a:r>
          </a:p>
        </p:txBody>
      </p:sp>
      <p:sp>
        <p:nvSpPr>
          <p:cNvPr id="31748" name="Rectangle 4"/>
          <p:cNvSpPr>
            <a:spLocks noChangeArrowheads="1"/>
          </p:cNvSpPr>
          <p:nvPr/>
        </p:nvSpPr>
        <p:spPr bwMode="auto">
          <a:xfrm>
            <a:off x="0" y="85725"/>
            <a:ext cx="9144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hu-HU" altLang="hu-HU"/>
              <a:t>DUCTUS COCHLEARIS</a:t>
            </a:r>
          </a:p>
          <a:p>
            <a:pPr algn="ctr" eaLnBrk="1" hangingPunct="1"/>
            <a:r>
              <a:rPr lang="hu-HU" altLang="hu-HU"/>
              <a:t> </a:t>
            </a:r>
          </a:p>
        </p:txBody>
      </p:sp>
      <p:pic>
        <p:nvPicPr>
          <p:cNvPr id="31749" name="Picture 5" descr="d cochlearis M"/>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a:ext>
            </a:extLst>
          </a:blip>
          <a:srcRect/>
          <a:stretch>
            <a:fillRect/>
          </a:stretch>
        </p:blipFill>
        <p:spPr bwMode="auto">
          <a:xfrm>
            <a:off x="2750096" y="1772816"/>
            <a:ext cx="6273800" cy="461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025257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5" descr="cochleahu">
            <a:extLst>
              <a:ext uri="{FF2B5EF4-FFF2-40B4-BE49-F238E27FC236}">
                <a16:creationId xmlns:a16="http://schemas.microsoft.com/office/drawing/2014/main" id="{F0EE2E89-29F1-4A14-9813-A92E68FB57E8}"/>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0800" y="1268760"/>
            <a:ext cx="9144000" cy="5203825"/>
          </a:xfrm>
          <a:prstGeom prst="rect">
            <a:avLst/>
          </a:prstGeom>
          <a:noFill/>
          <a:ln>
            <a:noFill/>
          </a:ln>
        </p:spPr>
      </p:pic>
      <p:sp>
        <p:nvSpPr>
          <p:cNvPr id="22" name="Téglalap 21">
            <a:extLst>
              <a:ext uri="{FF2B5EF4-FFF2-40B4-BE49-F238E27FC236}">
                <a16:creationId xmlns:a16="http://schemas.microsoft.com/office/drawing/2014/main" id="{3DE51145-CFBC-4A91-A28C-51E0394DDF04}"/>
              </a:ext>
            </a:extLst>
          </p:cNvPr>
          <p:cNvSpPr/>
          <p:nvPr/>
        </p:nvSpPr>
        <p:spPr>
          <a:xfrm>
            <a:off x="0" y="4077072"/>
            <a:ext cx="1835696" cy="36004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23" name="Téglalap 22">
            <a:extLst>
              <a:ext uri="{FF2B5EF4-FFF2-40B4-BE49-F238E27FC236}">
                <a16:creationId xmlns:a16="http://schemas.microsoft.com/office/drawing/2014/main" id="{0C729D99-2472-4780-A725-23F49EEA922F}"/>
              </a:ext>
            </a:extLst>
          </p:cNvPr>
          <p:cNvSpPr/>
          <p:nvPr/>
        </p:nvSpPr>
        <p:spPr>
          <a:xfrm>
            <a:off x="323528" y="4869160"/>
            <a:ext cx="1835696" cy="36004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24" name="Téglalap 23">
            <a:extLst>
              <a:ext uri="{FF2B5EF4-FFF2-40B4-BE49-F238E27FC236}">
                <a16:creationId xmlns:a16="http://schemas.microsoft.com/office/drawing/2014/main" id="{938FA7CD-D40A-4B47-AF69-F942419C482F}"/>
              </a:ext>
            </a:extLst>
          </p:cNvPr>
          <p:cNvSpPr/>
          <p:nvPr/>
        </p:nvSpPr>
        <p:spPr>
          <a:xfrm>
            <a:off x="-36388" y="2403500"/>
            <a:ext cx="1835696" cy="36004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25" name="Ellipszis 24">
            <a:extLst>
              <a:ext uri="{FF2B5EF4-FFF2-40B4-BE49-F238E27FC236}">
                <a16:creationId xmlns:a16="http://schemas.microsoft.com/office/drawing/2014/main" id="{FA1A1FBB-E9F1-4185-B5EB-D87B50E1A3D0}"/>
              </a:ext>
            </a:extLst>
          </p:cNvPr>
          <p:cNvSpPr/>
          <p:nvPr/>
        </p:nvSpPr>
        <p:spPr>
          <a:xfrm>
            <a:off x="6444208" y="1772816"/>
            <a:ext cx="1872208" cy="28803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26" name="Ellipszis 25">
            <a:extLst>
              <a:ext uri="{FF2B5EF4-FFF2-40B4-BE49-F238E27FC236}">
                <a16:creationId xmlns:a16="http://schemas.microsoft.com/office/drawing/2014/main" id="{521879FB-7065-4C93-87ED-719AA898F5B1}"/>
              </a:ext>
            </a:extLst>
          </p:cNvPr>
          <p:cNvSpPr/>
          <p:nvPr/>
        </p:nvSpPr>
        <p:spPr>
          <a:xfrm>
            <a:off x="5580112" y="6093296"/>
            <a:ext cx="1008112" cy="50405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27" name="Téglalap 26">
            <a:extLst>
              <a:ext uri="{FF2B5EF4-FFF2-40B4-BE49-F238E27FC236}">
                <a16:creationId xmlns:a16="http://schemas.microsoft.com/office/drawing/2014/main" id="{F4AC47FF-4382-4649-B9FE-9381B4A82A18}"/>
              </a:ext>
            </a:extLst>
          </p:cNvPr>
          <p:cNvSpPr/>
          <p:nvPr/>
        </p:nvSpPr>
        <p:spPr>
          <a:xfrm>
            <a:off x="7308304" y="2636912"/>
            <a:ext cx="1512168" cy="576064"/>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28" name="Ellipszis 27">
            <a:extLst>
              <a:ext uri="{FF2B5EF4-FFF2-40B4-BE49-F238E27FC236}">
                <a16:creationId xmlns:a16="http://schemas.microsoft.com/office/drawing/2014/main" id="{4BDEA69A-33AD-4AFB-B3D1-3059C1816E15}"/>
              </a:ext>
            </a:extLst>
          </p:cNvPr>
          <p:cNvSpPr/>
          <p:nvPr/>
        </p:nvSpPr>
        <p:spPr>
          <a:xfrm>
            <a:off x="0" y="3717032"/>
            <a:ext cx="1547664" cy="36004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29" name="Ellipszis 28">
            <a:extLst>
              <a:ext uri="{FF2B5EF4-FFF2-40B4-BE49-F238E27FC236}">
                <a16:creationId xmlns:a16="http://schemas.microsoft.com/office/drawing/2014/main" id="{F2CE9B60-55C5-40B4-8973-0BB53E732852}"/>
              </a:ext>
            </a:extLst>
          </p:cNvPr>
          <p:cNvSpPr/>
          <p:nvPr/>
        </p:nvSpPr>
        <p:spPr>
          <a:xfrm>
            <a:off x="7308304" y="3717032"/>
            <a:ext cx="1784896" cy="28803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Tree>
    <p:extLst>
      <p:ext uri="{BB962C8B-B14F-4D97-AF65-F5344CB8AC3E}">
        <p14:creationId xmlns:p14="http://schemas.microsoft.com/office/powerpoint/2010/main" val="1698317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P spid="25" grpId="0" animBg="1"/>
      <p:bldP spid="26" grpId="0" animBg="1"/>
      <p:bldP spid="27" grpId="0" animBg="1"/>
      <p:bldP spid="28" grpId="0" animBg="1"/>
      <p:bldP spid="2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4"/>
          <p:cNvSpPr>
            <a:spLocks noGrp="1" noChangeArrowheads="1"/>
          </p:cNvSpPr>
          <p:nvPr>
            <p:ph type="title"/>
          </p:nvPr>
        </p:nvSpPr>
        <p:spPr>
          <a:xfrm>
            <a:off x="5580063" y="274638"/>
            <a:ext cx="3106737" cy="777875"/>
          </a:xfrm>
        </p:spPr>
        <p:txBody>
          <a:bodyPr>
            <a:flatTx/>
          </a:bodyPr>
          <a:lstStyle/>
          <a:p>
            <a:pPr>
              <a:defRPr/>
            </a:pPr>
            <a:r>
              <a:rPr lang="hu-HU" sz="3200" dirty="0" err="1">
                <a:latin typeface="+mn-lt"/>
              </a:rPr>
              <a:t>Corti-féle</a:t>
            </a:r>
            <a:r>
              <a:rPr lang="hu-HU" sz="3200" dirty="0">
                <a:latin typeface="+mn-lt"/>
              </a:rPr>
              <a:t> szerv</a:t>
            </a:r>
            <a:endParaRPr lang="en-US" sz="3200" dirty="0">
              <a:latin typeface="+mn-lt"/>
            </a:endParaRPr>
          </a:p>
        </p:txBody>
      </p:sp>
      <p:pic>
        <p:nvPicPr>
          <p:cNvPr id="34819" name="Picture 5" descr="cortisém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196975"/>
            <a:ext cx="4833938" cy="525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0" name="Picture 6" descr="humcortiscan"/>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4932363" y="3544888"/>
            <a:ext cx="4211637" cy="2908300"/>
          </a:xfrm>
          <a:noFill/>
        </p:spPr>
      </p:pic>
      <p:sp>
        <p:nvSpPr>
          <p:cNvPr id="34821" name="Text Box 8"/>
          <p:cNvSpPr txBox="1">
            <a:spLocks noChangeArrowheads="1"/>
          </p:cNvSpPr>
          <p:nvPr/>
        </p:nvSpPr>
        <p:spPr bwMode="auto">
          <a:xfrm>
            <a:off x="6227763" y="6308725"/>
            <a:ext cx="1660525" cy="304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hu-HU" altLang="hu-HU" sz="1400" b="1">
                <a:latin typeface="Times New Roman" pitchFamily="18" charset="0"/>
              </a:rPr>
              <a:t>Humán Corti-szerv</a:t>
            </a:r>
            <a:endParaRPr lang="en-US" altLang="hu-HU" sz="1400" b="1">
              <a:latin typeface="Times New Roman" pitchFamily="18" charset="0"/>
            </a:endParaRPr>
          </a:p>
        </p:txBody>
      </p:sp>
      <p:sp>
        <p:nvSpPr>
          <p:cNvPr id="91142" name="Text Box 9"/>
          <p:cNvSpPr txBox="1">
            <a:spLocks noChangeArrowheads="1"/>
          </p:cNvSpPr>
          <p:nvPr/>
        </p:nvSpPr>
        <p:spPr bwMode="auto">
          <a:xfrm>
            <a:off x="5003800" y="1412875"/>
            <a:ext cx="4140200" cy="1877437"/>
          </a:xfrm>
          <a:prstGeom prst="rect">
            <a:avLst/>
          </a:prstGeom>
          <a:noFill/>
          <a:ln w="9525">
            <a:noFill/>
            <a:miter lim="800000"/>
            <a:headEnd/>
            <a:tailEnd/>
          </a:ln>
        </p:spPr>
        <p:txBody>
          <a:bodyPr>
            <a:spAutoFit/>
          </a:bodyPr>
          <a:lstStyle/>
          <a:p>
            <a:pPr eaLnBrk="1" hangingPunct="1">
              <a:defRPr/>
            </a:pPr>
            <a:r>
              <a:rPr lang="hu-HU" dirty="0">
                <a:latin typeface="+mn-lt"/>
              </a:rPr>
              <a:t>A hallás </a:t>
            </a:r>
            <a:r>
              <a:rPr lang="hu-HU" dirty="0" err="1">
                <a:latin typeface="+mn-lt"/>
              </a:rPr>
              <a:t>sensorineuralis</a:t>
            </a:r>
            <a:r>
              <a:rPr lang="hu-HU" dirty="0">
                <a:latin typeface="+mn-lt"/>
              </a:rPr>
              <a:t> végkészüléke</a:t>
            </a:r>
          </a:p>
          <a:p>
            <a:pPr eaLnBrk="1" hangingPunct="1">
              <a:defRPr/>
            </a:pPr>
            <a:r>
              <a:rPr lang="hu-HU" dirty="0">
                <a:latin typeface="+mn-lt"/>
              </a:rPr>
              <a:t>  </a:t>
            </a:r>
            <a:r>
              <a:rPr lang="hu-HU" sz="1600" dirty="0" err="1">
                <a:latin typeface="+mn-lt"/>
              </a:rPr>
              <a:t>-polarizált</a:t>
            </a:r>
            <a:r>
              <a:rPr lang="hu-HU" sz="1600" dirty="0">
                <a:latin typeface="+mn-lt"/>
              </a:rPr>
              <a:t> </a:t>
            </a:r>
            <a:r>
              <a:rPr lang="hu-HU" sz="1600" dirty="0" err="1">
                <a:latin typeface="+mn-lt"/>
              </a:rPr>
              <a:t>epithel</a:t>
            </a:r>
            <a:r>
              <a:rPr lang="hu-HU" sz="1600" dirty="0">
                <a:latin typeface="+mn-lt"/>
              </a:rPr>
              <a:t> sejtek (szőrsejtek + </a:t>
            </a:r>
          </a:p>
          <a:p>
            <a:pPr eaLnBrk="1" hangingPunct="1">
              <a:defRPr/>
            </a:pPr>
            <a:r>
              <a:rPr lang="hu-HU" sz="1600" dirty="0">
                <a:latin typeface="+mn-lt"/>
              </a:rPr>
              <a:t>   támasztósejtek) – </a:t>
            </a:r>
            <a:r>
              <a:rPr lang="hu-HU" sz="1600" dirty="0" err="1">
                <a:latin typeface="+mn-lt"/>
              </a:rPr>
              <a:t>placodalis</a:t>
            </a:r>
            <a:r>
              <a:rPr lang="hu-HU" sz="1600" dirty="0">
                <a:latin typeface="+mn-lt"/>
              </a:rPr>
              <a:t> eredet</a:t>
            </a:r>
          </a:p>
          <a:p>
            <a:pPr eaLnBrk="1" hangingPunct="1">
              <a:defRPr/>
            </a:pPr>
            <a:r>
              <a:rPr lang="hu-HU" sz="1600" dirty="0">
                <a:latin typeface="+mn-lt"/>
              </a:rPr>
              <a:t>  </a:t>
            </a:r>
            <a:r>
              <a:rPr lang="hu-HU" sz="1600" dirty="0" err="1">
                <a:latin typeface="+mn-lt"/>
              </a:rPr>
              <a:t>-speciális</a:t>
            </a:r>
            <a:r>
              <a:rPr lang="hu-HU" sz="1600" dirty="0">
                <a:latin typeface="+mn-lt"/>
              </a:rPr>
              <a:t> </a:t>
            </a:r>
            <a:r>
              <a:rPr lang="hu-HU" sz="1600" dirty="0" err="1">
                <a:latin typeface="+mn-lt"/>
              </a:rPr>
              <a:t>basalis</a:t>
            </a:r>
            <a:r>
              <a:rPr lang="hu-HU" sz="1600" dirty="0">
                <a:latin typeface="+mn-lt"/>
              </a:rPr>
              <a:t> membrán + mátrix =</a:t>
            </a:r>
          </a:p>
          <a:p>
            <a:pPr eaLnBrk="1" hangingPunct="1">
              <a:defRPr/>
            </a:pPr>
            <a:r>
              <a:rPr lang="hu-HU" sz="1600" dirty="0">
                <a:latin typeface="+mn-lt"/>
              </a:rPr>
              <a:t>   </a:t>
            </a:r>
            <a:r>
              <a:rPr lang="hu-HU" sz="1600" dirty="0" err="1">
                <a:latin typeface="+mn-lt"/>
              </a:rPr>
              <a:t>membrana</a:t>
            </a:r>
            <a:r>
              <a:rPr lang="hu-HU" sz="1600" dirty="0">
                <a:latin typeface="+mn-lt"/>
              </a:rPr>
              <a:t> </a:t>
            </a:r>
            <a:r>
              <a:rPr lang="hu-HU" sz="1600" dirty="0" err="1">
                <a:latin typeface="+mn-lt"/>
              </a:rPr>
              <a:t>basilaris</a:t>
            </a:r>
            <a:endParaRPr lang="hu-HU" sz="1600" dirty="0">
              <a:latin typeface="+mn-lt"/>
            </a:endParaRPr>
          </a:p>
          <a:p>
            <a:pPr eaLnBrk="1" hangingPunct="1">
              <a:defRPr/>
            </a:pPr>
            <a:r>
              <a:rPr lang="hu-HU" sz="1600" dirty="0">
                <a:latin typeface="+mn-lt"/>
              </a:rPr>
              <a:t>  </a:t>
            </a:r>
            <a:r>
              <a:rPr lang="hu-HU" sz="1600" dirty="0" err="1">
                <a:latin typeface="+mn-lt"/>
              </a:rPr>
              <a:t>-idegvégződések</a:t>
            </a:r>
            <a:endParaRPr lang="hu-HU" sz="1600" dirty="0">
              <a:latin typeface="+mn-lt"/>
            </a:endParaRPr>
          </a:p>
          <a:p>
            <a:pPr eaLnBrk="1" hangingPunct="1">
              <a:defRPr/>
            </a:pPr>
            <a:r>
              <a:rPr lang="hu-HU" sz="1600" dirty="0">
                <a:latin typeface="+mn-lt"/>
              </a:rPr>
              <a:t>  </a:t>
            </a:r>
            <a:r>
              <a:rPr lang="hu-HU" sz="1600" dirty="0" err="1">
                <a:latin typeface="+mn-lt"/>
              </a:rPr>
              <a:t>-membrana</a:t>
            </a:r>
            <a:r>
              <a:rPr lang="hu-HU" sz="1600" dirty="0">
                <a:latin typeface="+mn-lt"/>
              </a:rPr>
              <a:t> </a:t>
            </a:r>
            <a:r>
              <a:rPr lang="hu-HU" sz="1600" dirty="0" err="1">
                <a:latin typeface="+mn-lt"/>
              </a:rPr>
              <a:t>tectoria</a:t>
            </a:r>
            <a:endParaRPr lang="en-US" sz="1600" dirty="0">
              <a:latin typeface="+mn-lt"/>
            </a:endParaRPr>
          </a:p>
        </p:txBody>
      </p:sp>
    </p:spTree>
    <p:extLst>
      <p:ext uri="{BB962C8B-B14F-4D97-AF65-F5344CB8AC3E}">
        <p14:creationId xmlns:p14="http://schemas.microsoft.com/office/powerpoint/2010/main" val="35103997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5" name="Picture 13" descr="corti 1 M"/>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939639" y="3068960"/>
            <a:ext cx="7066065" cy="3705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2" name="Text Box 2"/>
          <p:cNvSpPr txBox="1">
            <a:spLocks noChangeArrowheads="1"/>
          </p:cNvSpPr>
          <p:nvPr/>
        </p:nvSpPr>
        <p:spPr bwMode="auto">
          <a:xfrm>
            <a:off x="190500" y="746125"/>
            <a:ext cx="175895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hu-HU" sz="2000"/>
          </a:p>
          <a:p>
            <a:pPr eaLnBrk="1" hangingPunct="1"/>
            <a:endParaRPr lang="en-US" altLang="hu-HU" sz="2000"/>
          </a:p>
          <a:p>
            <a:pPr eaLnBrk="1" hangingPunct="1"/>
            <a:endParaRPr lang="en-US" altLang="hu-HU" sz="2000"/>
          </a:p>
          <a:p>
            <a:pPr eaLnBrk="1" hangingPunct="1"/>
            <a:endParaRPr lang="en-US" altLang="hu-HU" sz="2000"/>
          </a:p>
          <a:p>
            <a:pPr eaLnBrk="1" hangingPunct="1"/>
            <a:endParaRPr lang="en-US" altLang="hu-HU"/>
          </a:p>
        </p:txBody>
      </p:sp>
      <p:sp>
        <p:nvSpPr>
          <p:cNvPr id="35843" name="Text Box 4"/>
          <p:cNvSpPr txBox="1">
            <a:spLocks noChangeArrowheads="1"/>
          </p:cNvSpPr>
          <p:nvPr/>
        </p:nvSpPr>
        <p:spPr bwMode="auto">
          <a:xfrm>
            <a:off x="0" y="428625"/>
            <a:ext cx="3000375" cy="4278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tabLst>
                <a:tab pos="177800" algn="l"/>
                <a:tab pos="355600" algn="l"/>
                <a:tab pos="533400" algn="l"/>
                <a:tab pos="2333625" algn="r"/>
              </a:tabLst>
              <a:defRPr>
                <a:solidFill>
                  <a:schemeClr val="tx1"/>
                </a:solidFill>
                <a:latin typeface="Arial" charset="0"/>
              </a:defRPr>
            </a:lvl1pPr>
            <a:lvl2pPr marL="742950" indent="-285750">
              <a:tabLst>
                <a:tab pos="177800" algn="l"/>
                <a:tab pos="355600" algn="l"/>
                <a:tab pos="533400" algn="l"/>
                <a:tab pos="2333625" algn="r"/>
              </a:tabLst>
              <a:defRPr>
                <a:solidFill>
                  <a:schemeClr val="tx1"/>
                </a:solidFill>
                <a:latin typeface="Arial" charset="0"/>
              </a:defRPr>
            </a:lvl2pPr>
            <a:lvl3pPr marL="1143000" indent="-228600">
              <a:tabLst>
                <a:tab pos="177800" algn="l"/>
                <a:tab pos="355600" algn="l"/>
                <a:tab pos="533400" algn="l"/>
                <a:tab pos="2333625" algn="r"/>
              </a:tabLst>
              <a:defRPr>
                <a:solidFill>
                  <a:schemeClr val="tx1"/>
                </a:solidFill>
                <a:latin typeface="Arial" charset="0"/>
              </a:defRPr>
            </a:lvl3pPr>
            <a:lvl4pPr marL="1600200" indent="-228600">
              <a:tabLst>
                <a:tab pos="177800" algn="l"/>
                <a:tab pos="355600" algn="l"/>
                <a:tab pos="533400" algn="l"/>
                <a:tab pos="2333625" algn="r"/>
              </a:tabLst>
              <a:defRPr>
                <a:solidFill>
                  <a:schemeClr val="tx1"/>
                </a:solidFill>
                <a:latin typeface="Arial" charset="0"/>
              </a:defRPr>
            </a:lvl4pPr>
            <a:lvl5pPr marL="2057400" indent="-228600">
              <a:tabLst>
                <a:tab pos="177800" algn="l"/>
                <a:tab pos="355600" algn="l"/>
                <a:tab pos="533400" algn="l"/>
                <a:tab pos="2333625" algn="r"/>
              </a:tabLst>
              <a:defRPr>
                <a:solidFill>
                  <a:schemeClr val="tx1"/>
                </a:solidFill>
                <a:latin typeface="Arial" charset="0"/>
              </a:defRPr>
            </a:lvl5pPr>
            <a:lvl6pPr marL="2514600" indent="-228600" eaLnBrk="0" fontAlgn="base" hangingPunct="0">
              <a:spcBef>
                <a:spcPct val="0"/>
              </a:spcBef>
              <a:spcAft>
                <a:spcPct val="0"/>
              </a:spcAft>
              <a:tabLst>
                <a:tab pos="177800" algn="l"/>
                <a:tab pos="355600" algn="l"/>
                <a:tab pos="533400" algn="l"/>
                <a:tab pos="2333625" algn="r"/>
              </a:tabLst>
              <a:defRPr>
                <a:solidFill>
                  <a:schemeClr val="tx1"/>
                </a:solidFill>
                <a:latin typeface="Arial" charset="0"/>
              </a:defRPr>
            </a:lvl6pPr>
            <a:lvl7pPr marL="2971800" indent="-228600" eaLnBrk="0" fontAlgn="base" hangingPunct="0">
              <a:spcBef>
                <a:spcPct val="0"/>
              </a:spcBef>
              <a:spcAft>
                <a:spcPct val="0"/>
              </a:spcAft>
              <a:tabLst>
                <a:tab pos="177800" algn="l"/>
                <a:tab pos="355600" algn="l"/>
                <a:tab pos="533400" algn="l"/>
                <a:tab pos="2333625" algn="r"/>
              </a:tabLst>
              <a:defRPr>
                <a:solidFill>
                  <a:schemeClr val="tx1"/>
                </a:solidFill>
                <a:latin typeface="Arial" charset="0"/>
              </a:defRPr>
            </a:lvl7pPr>
            <a:lvl8pPr marL="3429000" indent="-228600" eaLnBrk="0" fontAlgn="base" hangingPunct="0">
              <a:spcBef>
                <a:spcPct val="0"/>
              </a:spcBef>
              <a:spcAft>
                <a:spcPct val="0"/>
              </a:spcAft>
              <a:tabLst>
                <a:tab pos="177800" algn="l"/>
                <a:tab pos="355600" algn="l"/>
                <a:tab pos="533400" algn="l"/>
                <a:tab pos="2333625" algn="r"/>
              </a:tabLst>
              <a:defRPr>
                <a:solidFill>
                  <a:schemeClr val="tx1"/>
                </a:solidFill>
                <a:latin typeface="Arial" charset="0"/>
              </a:defRPr>
            </a:lvl8pPr>
            <a:lvl9pPr marL="3886200" indent="-228600" eaLnBrk="0" fontAlgn="base" hangingPunct="0">
              <a:spcBef>
                <a:spcPct val="0"/>
              </a:spcBef>
              <a:spcAft>
                <a:spcPct val="0"/>
              </a:spcAft>
              <a:tabLst>
                <a:tab pos="177800" algn="l"/>
                <a:tab pos="355600" algn="l"/>
                <a:tab pos="533400" algn="l"/>
                <a:tab pos="2333625" algn="r"/>
              </a:tabLst>
              <a:defRPr>
                <a:solidFill>
                  <a:schemeClr val="tx1"/>
                </a:solidFill>
                <a:latin typeface="Arial" charset="0"/>
              </a:defRPr>
            </a:lvl9pPr>
          </a:lstStyle>
          <a:p>
            <a:r>
              <a:rPr lang="hu-HU" altLang="hu-HU" sz="1600" dirty="0" err="1"/>
              <a:t>Membrana</a:t>
            </a:r>
            <a:r>
              <a:rPr lang="hu-HU" altLang="hu-HU" sz="1600" dirty="0"/>
              <a:t> </a:t>
            </a:r>
            <a:r>
              <a:rPr lang="hu-HU" altLang="hu-HU" sz="1600" dirty="0" err="1"/>
              <a:t>basilaris</a:t>
            </a:r>
            <a:endParaRPr lang="hu-HU" altLang="hu-HU" sz="1600" dirty="0"/>
          </a:p>
          <a:p>
            <a:r>
              <a:rPr lang="hu-HU" altLang="hu-HU" sz="1600" dirty="0" err="1"/>
              <a:t>Membrana</a:t>
            </a:r>
            <a:r>
              <a:rPr lang="hu-HU" altLang="hu-HU" sz="1600" dirty="0"/>
              <a:t> </a:t>
            </a:r>
            <a:r>
              <a:rPr lang="hu-HU" altLang="hu-HU" sz="1600" dirty="0" err="1"/>
              <a:t>tectoria</a:t>
            </a:r>
            <a:endParaRPr lang="hu-HU" altLang="hu-HU" sz="1600" dirty="0"/>
          </a:p>
          <a:p>
            <a:pPr eaLnBrk="1" hangingPunct="1"/>
            <a:r>
              <a:rPr lang="hu-HU" altLang="hu-HU" sz="1600" dirty="0"/>
              <a:t>Sejttípusok:</a:t>
            </a:r>
          </a:p>
          <a:p>
            <a:pPr eaLnBrk="1" hangingPunct="1"/>
            <a:r>
              <a:rPr lang="hu-HU" altLang="hu-HU" sz="1600" dirty="0"/>
              <a:t>	érzéksejtek:</a:t>
            </a:r>
          </a:p>
          <a:p>
            <a:pPr eaLnBrk="1" hangingPunct="1"/>
            <a:r>
              <a:rPr lang="hu-HU" altLang="hu-HU" sz="1600" dirty="0"/>
              <a:t>		belső szőrsejtek</a:t>
            </a:r>
          </a:p>
          <a:p>
            <a:pPr eaLnBrk="1" hangingPunct="1"/>
            <a:r>
              <a:rPr lang="hu-HU" altLang="hu-HU" sz="1600" dirty="0"/>
              <a:t>		külső szőrsejtek</a:t>
            </a:r>
          </a:p>
          <a:p>
            <a:pPr eaLnBrk="1" hangingPunct="1"/>
            <a:r>
              <a:rPr lang="hu-HU" altLang="hu-HU" sz="1600" dirty="0"/>
              <a:t>	</a:t>
            </a:r>
          </a:p>
          <a:p>
            <a:pPr eaLnBrk="1" hangingPunct="1"/>
            <a:r>
              <a:rPr lang="hu-HU" altLang="hu-HU" sz="1600" dirty="0"/>
              <a:t>	támasztósejtek:</a:t>
            </a:r>
          </a:p>
          <a:p>
            <a:r>
              <a:rPr lang="hu-HU" altLang="hu-HU" sz="1600" dirty="0"/>
              <a:t>		belső pillérsejtek</a:t>
            </a:r>
          </a:p>
          <a:p>
            <a:r>
              <a:rPr lang="hu-HU" altLang="hu-HU" sz="1600" dirty="0"/>
              <a:t>		külső pillérsejtek</a:t>
            </a:r>
          </a:p>
          <a:p>
            <a:endParaRPr lang="hu-HU" altLang="hu-HU" sz="1600" dirty="0"/>
          </a:p>
          <a:p>
            <a:pPr eaLnBrk="1" hangingPunct="1"/>
            <a:r>
              <a:rPr lang="hu-HU" altLang="hu-HU" sz="1600" dirty="0"/>
              <a:t>		belső falanx-sejtek</a:t>
            </a:r>
          </a:p>
          <a:p>
            <a:pPr eaLnBrk="1" hangingPunct="1"/>
            <a:r>
              <a:rPr lang="hu-HU" altLang="hu-HU" sz="1600" dirty="0"/>
              <a:t>		külső falanx-sejtek</a:t>
            </a:r>
          </a:p>
          <a:p>
            <a:pPr eaLnBrk="1" hangingPunct="1"/>
            <a:endParaRPr lang="hu-HU" altLang="hu-HU" sz="1600" dirty="0"/>
          </a:p>
          <a:p>
            <a:r>
              <a:rPr lang="hu-HU" altLang="hu-HU" sz="1600" dirty="0"/>
              <a:t>		határsejtek</a:t>
            </a:r>
          </a:p>
          <a:p>
            <a:endParaRPr lang="hu-HU" altLang="hu-HU" sz="1600" dirty="0"/>
          </a:p>
          <a:p>
            <a:pPr eaLnBrk="1" hangingPunct="1"/>
            <a:r>
              <a:rPr lang="hu-HU" altLang="hu-HU" sz="1600" dirty="0"/>
              <a:t>			</a:t>
            </a:r>
          </a:p>
        </p:txBody>
      </p:sp>
      <p:sp>
        <p:nvSpPr>
          <p:cNvPr id="35844" name="Rectangle 8"/>
          <p:cNvSpPr>
            <a:spLocks noChangeArrowheads="1"/>
          </p:cNvSpPr>
          <p:nvPr/>
        </p:nvSpPr>
        <p:spPr bwMode="auto">
          <a:xfrm>
            <a:off x="0" y="85725"/>
            <a:ext cx="4071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hu-HU" altLang="hu-HU" dirty="0"/>
              <a:t>CORTI-SZERV</a:t>
            </a:r>
          </a:p>
          <a:p>
            <a:pPr algn="ctr" eaLnBrk="1" hangingPunct="1"/>
            <a:r>
              <a:rPr lang="hu-HU" altLang="hu-HU" dirty="0"/>
              <a:t> </a:t>
            </a:r>
          </a:p>
        </p:txBody>
      </p:sp>
      <p:pic>
        <p:nvPicPr>
          <p:cNvPr id="35846" name="Picture 5" descr="cochleaTolu40x"/>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429125" y="0"/>
            <a:ext cx="4714875" cy="318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zövegdoboz 1">
            <a:extLst>
              <a:ext uri="{FF2B5EF4-FFF2-40B4-BE49-F238E27FC236}">
                <a16:creationId xmlns:a16="http://schemas.microsoft.com/office/drawing/2014/main" id="{6D5C30E1-A535-4895-8644-0B5B53A2624A}"/>
              </a:ext>
            </a:extLst>
          </p:cNvPr>
          <p:cNvSpPr txBox="1"/>
          <p:nvPr/>
        </p:nvSpPr>
        <p:spPr>
          <a:xfrm>
            <a:off x="5220072" y="260648"/>
            <a:ext cx="1469248" cy="369332"/>
          </a:xfrm>
          <a:prstGeom prst="rect">
            <a:avLst/>
          </a:prstGeom>
          <a:noFill/>
        </p:spPr>
        <p:txBody>
          <a:bodyPr wrap="none" rtlCol="0">
            <a:spAutoFit/>
          </a:bodyPr>
          <a:lstStyle/>
          <a:p>
            <a:r>
              <a:rPr lang="hu-HU" dirty="0"/>
              <a:t>(</a:t>
            </a:r>
            <a:r>
              <a:rPr lang="hu-HU" sz="1200" dirty="0" err="1"/>
              <a:t>Reissner</a:t>
            </a:r>
            <a:r>
              <a:rPr lang="hu-HU" sz="1200" dirty="0"/>
              <a:t> membrán)</a:t>
            </a:r>
          </a:p>
        </p:txBody>
      </p:sp>
      <p:cxnSp>
        <p:nvCxnSpPr>
          <p:cNvPr id="4" name="Egyenes összekötő nyíllal 3">
            <a:extLst>
              <a:ext uri="{FF2B5EF4-FFF2-40B4-BE49-F238E27FC236}">
                <a16:creationId xmlns:a16="http://schemas.microsoft.com/office/drawing/2014/main" id="{079A7D33-3FB7-4BAE-BA63-6EBC893270E0}"/>
              </a:ext>
            </a:extLst>
          </p:cNvPr>
          <p:cNvCxnSpPr>
            <a:cxnSpLocks/>
          </p:cNvCxnSpPr>
          <p:nvPr/>
        </p:nvCxnSpPr>
        <p:spPr>
          <a:xfrm flipH="1">
            <a:off x="5148064" y="548680"/>
            <a:ext cx="504056" cy="19744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Szövegdoboz 5">
            <a:extLst>
              <a:ext uri="{FF2B5EF4-FFF2-40B4-BE49-F238E27FC236}">
                <a16:creationId xmlns:a16="http://schemas.microsoft.com/office/drawing/2014/main" id="{952CB774-6453-45A1-B64F-3EFE25F6430C}"/>
              </a:ext>
            </a:extLst>
          </p:cNvPr>
          <p:cNvSpPr txBox="1"/>
          <p:nvPr/>
        </p:nvSpPr>
        <p:spPr>
          <a:xfrm rot="20107566">
            <a:off x="7865270" y="290125"/>
            <a:ext cx="1279838" cy="276999"/>
          </a:xfrm>
          <a:prstGeom prst="rect">
            <a:avLst/>
          </a:prstGeom>
          <a:noFill/>
        </p:spPr>
        <p:txBody>
          <a:bodyPr wrap="none" rtlCol="0">
            <a:spAutoFit/>
          </a:bodyPr>
          <a:lstStyle/>
          <a:p>
            <a:r>
              <a:rPr lang="hu-HU" sz="1200" dirty="0" err="1"/>
              <a:t>Ductus</a:t>
            </a:r>
            <a:r>
              <a:rPr lang="hu-HU" sz="1200" dirty="0"/>
              <a:t> </a:t>
            </a:r>
            <a:r>
              <a:rPr lang="hu-HU" sz="1200" dirty="0" err="1"/>
              <a:t>cochlearis</a:t>
            </a:r>
            <a:endParaRPr lang="hu-HU" sz="1200" dirty="0"/>
          </a:p>
        </p:txBody>
      </p:sp>
    </p:spTree>
    <p:extLst>
      <p:ext uri="{BB962C8B-B14F-4D97-AF65-F5344CB8AC3E}">
        <p14:creationId xmlns:p14="http://schemas.microsoft.com/office/powerpoint/2010/main" val="28360287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5" name="Picture 7" descr="corti 1 M"/>
          <p:cNvPicPr>
            <a:picLocks noChangeAspect="1" noChangeArrowheads="1"/>
          </p:cNvPicPr>
          <p:nvPr/>
        </p:nvPicPr>
        <p:blipFill>
          <a:blip r:embed="rId2" cstate="email">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a:ext>
            </a:extLst>
          </a:blip>
          <a:srcRect/>
          <a:stretch>
            <a:fillRect/>
          </a:stretch>
        </p:blipFill>
        <p:spPr bwMode="auto">
          <a:xfrm>
            <a:off x="1783476" y="3098006"/>
            <a:ext cx="7293850" cy="3693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2" name="Text Box 2"/>
          <p:cNvSpPr txBox="1">
            <a:spLocks noChangeArrowheads="1"/>
          </p:cNvSpPr>
          <p:nvPr/>
        </p:nvSpPr>
        <p:spPr bwMode="auto">
          <a:xfrm>
            <a:off x="190500" y="746125"/>
            <a:ext cx="175895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hu-HU" sz="2000"/>
          </a:p>
          <a:p>
            <a:pPr eaLnBrk="1" hangingPunct="1"/>
            <a:endParaRPr lang="en-US" altLang="hu-HU" sz="2000"/>
          </a:p>
          <a:p>
            <a:pPr eaLnBrk="1" hangingPunct="1"/>
            <a:endParaRPr lang="en-US" altLang="hu-HU" sz="2000"/>
          </a:p>
          <a:p>
            <a:pPr eaLnBrk="1" hangingPunct="1"/>
            <a:endParaRPr lang="en-US" altLang="hu-HU" sz="2000"/>
          </a:p>
          <a:p>
            <a:pPr eaLnBrk="1" hangingPunct="1"/>
            <a:endParaRPr lang="en-US" altLang="hu-HU"/>
          </a:p>
        </p:txBody>
      </p:sp>
      <p:sp>
        <p:nvSpPr>
          <p:cNvPr id="46083" name="Text Box 3"/>
          <p:cNvSpPr txBox="1">
            <a:spLocks noChangeArrowheads="1"/>
          </p:cNvSpPr>
          <p:nvPr/>
        </p:nvSpPr>
        <p:spPr bwMode="auto">
          <a:xfrm>
            <a:off x="66675" y="499665"/>
            <a:ext cx="8904288" cy="3693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tabLst>
                <a:tab pos="177800" algn="l"/>
                <a:tab pos="355600" algn="l"/>
                <a:tab pos="533400" algn="l"/>
                <a:tab pos="2333625" algn="r"/>
              </a:tabLst>
              <a:defRPr>
                <a:solidFill>
                  <a:schemeClr val="tx1"/>
                </a:solidFill>
                <a:latin typeface="Arial" charset="0"/>
              </a:defRPr>
            </a:lvl1pPr>
            <a:lvl2pPr marL="742950" indent="-285750">
              <a:tabLst>
                <a:tab pos="177800" algn="l"/>
                <a:tab pos="355600" algn="l"/>
                <a:tab pos="533400" algn="l"/>
                <a:tab pos="2333625" algn="r"/>
              </a:tabLst>
              <a:defRPr>
                <a:solidFill>
                  <a:schemeClr val="tx1"/>
                </a:solidFill>
                <a:latin typeface="Arial" charset="0"/>
              </a:defRPr>
            </a:lvl2pPr>
            <a:lvl3pPr marL="1143000" indent="-228600">
              <a:tabLst>
                <a:tab pos="177800" algn="l"/>
                <a:tab pos="355600" algn="l"/>
                <a:tab pos="533400" algn="l"/>
                <a:tab pos="2333625" algn="r"/>
              </a:tabLst>
              <a:defRPr>
                <a:solidFill>
                  <a:schemeClr val="tx1"/>
                </a:solidFill>
                <a:latin typeface="Arial" charset="0"/>
              </a:defRPr>
            </a:lvl3pPr>
            <a:lvl4pPr marL="1600200" indent="-228600">
              <a:tabLst>
                <a:tab pos="177800" algn="l"/>
                <a:tab pos="355600" algn="l"/>
                <a:tab pos="533400" algn="l"/>
                <a:tab pos="2333625" algn="r"/>
              </a:tabLst>
              <a:defRPr>
                <a:solidFill>
                  <a:schemeClr val="tx1"/>
                </a:solidFill>
                <a:latin typeface="Arial" charset="0"/>
              </a:defRPr>
            </a:lvl4pPr>
            <a:lvl5pPr marL="2057400" indent="-228600">
              <a:tabLst>
                <a:tab pos="177800" algn="l"/>
                <a:tab pos="355600" algn="l"/>
                <a:tab pos="533400" algn="l"/>
                <a:tab pos="2333625" algn="r"/>
              </a:tabLst>
              <a:defRPr>
                <a:solidFill>
                  <a:schemeClr val="tx1"/>
                </a:solidFill>
                <a:latin typeface="Arial" charset="0"/>
              </a:defRPr>
            </a:lvl5pPr>
            <a:lvl6pPr marL="2514600" indent="-228600" eaLnBrk="0" fontAlgn="base" hangingPunct="0">
              <a:spcBef>
                <a:spcPct val="0"/>
              </a:spcBef>
              <a:spcAft>
                <a:spcPct val="0"/>
              </a:spcAft>
              <a:tabLst>
                <a:tab pos="177800" algn="l"/>
                <a:tab pos="355600" algn="l"/>
                <a:tab pos="533400" algn="l"/>
                <a:tab pos="2333625" algn="r"/>
              </a:tabLst>
              <a:defRPr>
                <a:solidFill>
                  <a:schemeClr val="tx1"/>
                </a:solidFill>
                <a:latin typeface="Arial" charset="0"/>
              </a:defRPr>
            </a:lvl6pPr>
            <a:lvl7pPr marL="2971800" indent="-228600" eaLnBrk="0" fontAlgn="base" hangingPunct="0">
              <a:spcBef>
                <a:spcPct val="0"/>
              </a:spcBef>
              <a:spcAft>
                <a:spcPct val="0"/>
              </a:spcAft>
              <a:tabLst>
                <a:tab pos="177800" algn="l"/>
                <a:tab pos="355600" algn="l"/>
                <a:tab pos="533400" algn="l"/>
                <a:tab pos="2333625" algn="r"/>
              </a:tabLst>
              <a:defRPr>
                <a:solidFill>
                  <a:schemeClr val="tx1"/>
                </a:solidFill>
                <a:latin typeface="Arial" charset="0"/>
              </a:defRPr>
            </a:lvl7pPr>
            <a:lvl8pPr marL="3429000" indent="-228600" eaLnBrk="0" fontAlgn="base" hangingPunct="0">
              <a:spcBef>
                <a:spcPct val="0"/>
              </a:spcBef>
              <a:spcAft>
                <a:spcPct val="0"/>
              </a:spcAft>
              <a:tabLst>
                <a:tab pos="177800" algn="l"/>
                <a:tab pos="355600" algn="l"/>
                <a:tab pos="533400" algn="l"/>
                <a:tab pos="2333625" algn="r"/>
              </a:tabLst>
              <a:defRPr>
                <a:solidFill>
                  <a:schemeClr val="tx1"/>
                </a:solidFill>
                <a:latin typeface="Arial" charset="0"/>
              </a:defRPr>
            </a:lvl8pPr>
            <a:lvl9pPr marL="3886200" indent="-228600" eaLnBrk="0" fontAlgn="base" hangingPunct="0">
              <a:spcBef>
                <a:spcPct val="0"/>
              </a:spcBef>
              <a:spcAft>
                <a:spcPct val="0"/>
              </a:spcAft>
              <a:tabLst>
                <a:tab pos="177800" algn="l"/>
                <a:tab pos="355600" algn="l"/>
                <a:tab pos="533400" algn="l"/>
                <a:tab pos="2333625" algn="r"/>
              </a:tabLst>
              <a:defRPr>
                <a:solidFill>
                  <a:schemeClr val="tx1"/>
                </a:solidFill>
                <a:latin typeface="Arial" charset="0"/>
              </a:defRPr>
            </a:lvl9pPr>
          </a:lstStyle>
          <a:p>
            <a:pPr eaLnBrk="1" hangingPunct="1"/>
            <a:r>
              <a:rPr lang="hu-HU" altLang="hu-HU" dirty="0"/>
              <a:t>Elhelyezkedés:</a:t>
            </a:r>
          </a:p>
          <a:p>
            <a:pPr eaLnBrk="1" hangingPunct="1"/>
            <a:r>
              <a:rPr lang="hu-HU" altLang="hu-HU" dirty="0"/>
              <a:t>	</a:t>
            </a:r>
            <a:r>
              <a:rPr lang="hu-HU" altLang="hu-HU" dirty="0" err="1"/>
              <a:t>labium</a:t>
            </a:r>
            <a:r>
              <a:rPr lang="hu-HU" altLang="hu-HU" dirty="0"/>
              <a:t> </a:t>
            </a:r>
            <a:r>
              <a:rPr lang="hu-HU" altLang="hu-HU" dirty="0" err="1"/>
              <a:t>tympanicum</a:t>
            </a:r>
            <a:r>
              <a:rPr lang="hu-HU" altLang="hu-HU" dirty="0"/>
              <a:t> – </a:t>
            </a:r>
            <a:r>
              <a:rPr lang="hu-HU" altLang="hu-HU" dirty="0" err="1"/>
              <a:t>ligamentum</a:t>
            </a:r>
            <a:r>
              <a:rPr lang="hu-HU" altLang="hu-HU" dirty="0"/>
              <a:t> </a:t>
            </a:r>
            <a:r>
              <a:rPr lang="hu-HU" altLang="hu-HU" dirty="0" err="1"/>
              <a:t>spirale</a:t>
            </a:r>
            <a:r>
              <a:rPr lang="hu-HU" altLang="hu-HU" dirty="0"/>
              <a:t> </a:t>
            </a:r>
          </a:p>
          <a:p>
            <a:pPr eaLnBrk="1" hangingPunct="1"/>
            <a:endParaRPr lang="hu-HU" altLang="hu-HU" dirty="0"/>
          </a:p>
          <a:p>
            <a:pPr eaLnBrk="1" hangingPunct="1"/>
            <a:r>
              <a:rPr lang="hu-HU" altLang="hu-HU" dirty="0"/>
              <a:t>Részei:</a:t>
            </a:r>
          </a:p>
          <a:p>
            <a:pPr eaLnBrk="1" hangingPunct="1"/>
            <a:r>
              <a:rPr lang="hu-HU" altLang="hu-HU" dirty="0"/>
              <a:t>	</a:t>
            </a:r>
            <a:r>
              <a:rPr lang="hu-HU" altLang="hu-HU" dirty="0" err="1"/>
              <a:t>zona</a:t>
            </a:r>
            <a:r>
              <a:rPr lang="hu-HU" altLang="hu-HU" dirty="0"/>
              <a:t> </a:t>
            </a:r>
            <a:r>
              <a:rPr lang="hu-HU" altLang="hu-HU" dirty="0" err="1"/>
              <a:t>arcuata</a:t>
            </a:r>
            <a:endParaRPr lang="hu-HU" altLang="hu-HU" dirty="0"/>
          </a:p>
          <a:p>
            <a:pPr eaLnBrk="1" hangingPunct="1"/>
            <a:r>
              <a:rPr lang="hu-HU" altLang="hu-HU" dirty="0"/>
              <a:t>	</a:t>
            </a:r>
            <a:r>
              <a:rPr lang="hu-HU" altLang="hu-HU" dirty="0" err="1"/>
              <a:t>zona</a:t>
            </a:r>
            <a:r>
              <a:rPr lang="hu-HU" altLang="hu-HU" dirty="0"/>
              <a:t> </a:t>
            </a:r>
            <a:r>
              <a:rPr lang="hu-HU" altLang="hu-HU" dirty="0" err="1"/>
              <a:t>pectinata</a:t>
            </a:r>
            <a:endParaRPr lang="hu-HU" altLang="hu-HU" dirty="0"/>
          </a:p>
          <a:p>
            <a:pPr eaLnBrk="1" hangingPunct="1"/>
            <a:r>
              <a:rPr lang="hu-HU" altLang="hu-HU" dirty="0"/>
              <a:t>	</a:t>
            </a:r>
          </a:p>
          <a:p>
            <a:pPr eaLnBrk="1" hangingPunct="1"/>
            <a:r>
              <a:rPr lang="hu-HU" altLang="hu-HU" dirty="0"/>
              <a:t>Szerkezet:</a:t>
            </a:r>
          </a:p>
          <a:p>
            <a:pPr eaLnBrk="1" hangingPunct="1"/>
            <a:r>
              <a:rPr lang="hu-HU" altLang="hu-HU" dirty="0"/>
              <a:t>	</a:t>
            </a:r>
            <a:r>
              <a:rPr lang="hu-HU" altLang="hu-HU" dirty="0" err="1"/>
              <a:t>radialis</a:t>
            </a:r>
            <a:r>
              <a:rPr lang="hu-HU" altLang="hu-HU" dirty="0"/>
              <a:t> rostok: </a:t>
            </a:r>
          </a:p>
          <a:p>
            <a:pPr eaLnBrk="1" hangingPunct="1"/>
            <a:r>
              <a:rPr lang="hu-HU" altLang="hu-HU" dirty="0"/>
              <a:t>		kollagén (</a:t>
            </a:r>
            <a:r>
              <a:rPr lang="hu-HU" altLang="hu-HU" i="1" dirty="0"/>
              <a:t>IV-es típus</a:t>
            </a:r>
            <a:r>
              <a:rPr lang="hu-HU" altLang="hu-HU" dirty="0"/>
              <a:t>)</a:t>
            </a:r>
          </a:p>
          <a:p>
            <a:pPr eaLnBrk="1" hangingPunct="1"/>
            <a:r>
              <a:rPr lang="hu-HU" altLang="hu-HU" dirty="0"/>
              <a:t>	mátrix</a:t>
            </a:r>
          </a:p>
          <a:p>
            <a:pPr eaLnBrk="1" hangingPunct="1"/>
            <a:r>
              <a:rPr lang="hu-HU" altLang="hu-HU" dirty="0"/>
              <a:t>		</a:t>
            </a:r>
          </a:p>
          <a:p>
            <a:pPr eaLnBrk="1" hangingPunct="1"/>
            <a:r>
              <a:rPr lang="hu-HU" altLang="hu-HU" dirty="0"/>
              <a:t>		</a:t>
            </a:r>
          </a:p>
        </p:txBody>
      </p:sp>
      <p:sp>
        <p:nvSpPr>
          <p:cNvPr id="46084" name="Rectangle 4"/>
          <p:cNvSpPr>
            <a:spLocks noChangeArrowheads="1"/>
          </p:cNvSpPr>
          <p:nvPr/>
        </p:nvSpPr>
        <p:spPr bwMode="auto">
          <a:xfrm>
            <a:off x="0" y="85725"/>
            <a:ext cx="9144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hu-HU" altLang="hu-HU"/>
              <a:t>MEMBRANA BASILARIS</a:t>
            </a:r>
          </a:p>
          <a:p>
            <a:pPr algn="ctr" eaLnBrk="1" hangingPunct="1"/>
            <a:r>
              <a:rPr lang="hu-HU" altLang="hu-HU"/>
              <a:t> </a:t>
            </a:r>
          </a:p>
        </p:txBody>
      </p:sp>
      <p:sp>
        <p:nvSpPr>
          <p:cNvPr id="2" name="Ellipszis 1">
            <a:extLst>
              <a:ext uri="{FF2B5EF4-FFF2-40B4-BE49-F238E27FC236}">
                <a16:creationId xmlns:a16="http://schemas.microsoft.com/office/drawing/2014/main" id="{90A1A917-8E5E-42C3-A87C-092FBF5B23EF}"/>
              </a:ext>
            </a:extLst>
          </p:cNvPr>
          <p:cNvSpPr/>
          <p:nvPr/>
        </p:nvSpPr>
        <p:spPr>
          <a:xfrm>
            <a:off x="4211960" y="6237312"/>
            <a:ext cx="864096" cy="53496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8" name="Ellipszis 7">
            <a:extLst>
              <a:ext uri="{FF2B5EF4-FFF2-40B4-BE49-F238E27FC236}">
                <a16:creationId xmlns:a16="http://schemas.microsoft.com/office/drawing/2014/main" id="{A4EE9BF3-85D2-4CE8-AAA6-EFDE7E695261}"/>
              </a:ext>
            </a:extLst>
          </p:cNvPr>
          <p:cNvSpPr/>
          <p:nvPr/>
        </p:nvSpPr>
        <p:spPr>
          <a:xfrm>
            <a:off x="6360809" y="6237312"/>
            <a:ext cx="864096" cy="53496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Tree>
    <p:extLst>
      <p:ext uri="{BB962C8B-B14F-4D97-AF65-F5344CB8AC3E}">
        <p14:creationId xmlns:p14="http://schemas.microsoft.com/office/powerpoint/2010/main" val="3294853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ext Box 2"/>
          <p:cNvSpPr txBox="1">
            <a:spLocks noChangeArrowheads="1"/>
          </p:cNvSpPr>
          <p:nvPr/>
        </p:nvSpPr>
        <p:spPr bwMode="auto">
          <a:xfrm>
            <a:off x="190500" y="746125"/>
            <a:ext cx="175895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hu-HU" sz="2000"/>
          </a:p>
          <a:p>
            <a:pPr eaLnBrk="1" hangingPunct="1"/>
            <a:endParaRPr lang="en-US" altLang="hu-HU" sz="2000"/>
          </a:p>
          <a:p>
            <a:pPr eaLnBrk="1" hangingPunct="1"/>
            <a:endParaRPr lang="en-US" altLang="hu-HU" sz="2000"/>
          </a:p>
          <a:p>
            <a:pPr eaLnBrk="1" hangingPunct="1"/>
            <a:endParaRPr lang="en-US" altLang="hu-HU" sz="2000"/>
          </a:p>
          <a:p>
            <a:pPr eaLnBrk="1" hangingPunct="1"/>
            <a:endParaRPr lang="en-US" altLang="hu-HU"/>
          </a:p>
        </p:txBody>
      </p:sp>
      <p:sp>
        <p:nvSpPr>
          <p:cNvPr id="47107" name="Text Box 3"/>
          <p:cNvSpPr txBox="1">
            <a:spLocks noChangeArrowheads="1"/>
          </p:cNvSpPr>
          <p:nvPr/>
        </p:nvSpPr>
        <p:spPr bwMode="auto">
          <a:xfrm>
            <a:off x="101600" y="1089025"/>
            <a:ext cx="8904288"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tabLst>
                <a:tab pos="177800" algn="l"/>
                <a:tab pos="355600" algn="l"/>
                <a:tab pos="533400" algn="l"/>
                <a:tab pos="2333625" algn="r"/>
              </a:tabLst>
              <a:defRPr>
                <a:solidFill>
                  <a:schemeClr val="tx1"/>
                </a:solidFill>
                <a:latin typeface="Arial" charset="0"/>
              </a:defRPr>
            </a:lvl1pPr>
            <a:lvl2pPr marL="742950" indent="-285750">
              <a:tabLst>
                <a:tab pos="177800" algn="l"/>
                <a:tab pos="355600" algn="l"/>
                <a:tab pos="533400" algn="l"/>
                <a:tab pos="2333625" algn="r"/>
              </a:tabLst>
              <a:defRPr>
                <a:solidFill>
                  <a:schemeClr val="tx1"/>
                </a:solidFill>
                <a:latin typeface="Arial" charset="0"/>
              </a:defRPr>
            </a:lvl2pPr>
            <a:lvl3pPr marL="1143000" indent="-228600">
              <a:tabLst>
                <a:tab pos="177800" algn="l"/>
                <a:tab pos="355600" algn="l"/>
                <a:tab pos="533400" algn="l"/>
                <a:tab pos="2333625" algn="r"/>
              </a:tabLst>
              <a:defRPr>
                <a:solidFill>
                  <a:schemeClr val="tx1"/>
                </a:solidFill>
                <a:latin typeface="Arial" charset="0"/>
              </a:defRPr>
            </a:lvl3pPr>
            <a:lvl4pPr marL="1600200" indent="-228600">
              <a:tabLst>
                <a:tab pos="177800" algn="l"/>
                <a:tab pos="355600" algn="l"/>
                <a:tab pos="533400" algn="l"/>
                <a:tab pos="2333625" algn="r"/>
              </a:tabLst>
              <a:defRPr>
                <a:solidFill>
                  <a:schemeClr val="tx1"/>
                </a:solidFill>
                <a:latin typeface="Arial" charset="0"/>
              </a:defRPr>
            </a:lvl4pPr>
            <a:lvl5pPr marL="2057400" indent="-228600">
              <a:tabLst>
                <a:tab pos="177800" algn="l"/>
                <a:tab pos="355600" algn="l"/>
                <a:tab pos="533400" algn="l"/>
                <a:tab pos="2333625" algn="r"/>
              </a:tabLst>
              <a:defRPr>
                <a:solidFill>
                  <a:schemeClr val="tx1"/>
                </a:solidFill>
                <a:latin typeface="Arial" charset="0"/>
              </a:defRPr>
            </a:lvl5pPr>
            <a:lvl6pPr marL="2514600" indent="-228600" eaLnBrk="0" fontAlgn="base" hangingPunct="0">
              <a:spcBef>
                <a:spcPct val="0"/>
              </a:spcBef>
              <a:spcAft>
                <a:spcPct val="0"/>
              </a:spcAft>
              <a:tabLst>
                <a:tab pos="177800" algn="l"/>
                <a:tab pos="355600" algn="l"/>
                <a:tab pos="533400" algn="l"/>
                <a:tab pos="2333625" algn="r"/>
              </a:tabLst>
              <a:defRPr>
                <a:solidFill>
                  <a:schemeClr val="tx1"/>
                </a:solidFill>
                <a:latin typeface="Arial" charset="0"/>
              </a:defRPr>
            </a:lvl6pPr>
            <a:lvl7pPr marL="2971800" indent="-228600" eaLnBrk="0" fontAlgn="base" hangingPunct="0">
              <a:spcBef>
                <a:spcPct val="0"/>
              </a:spcBef>
              <a:spcAft>
                <a:spcPct val="0"/>
              </a:spcAft>
              <a:tabLst>
                <a:tab pos="177800" algn="l"/>
                <a:tab pos="355600" algn="l"/>
                <a:tab pos="533400" algn="l"/>
                <a:tab pos="2333625" algn="r"/>
              </a:tabLst>
              <a:defRPr>
                <a:solidFill>
                  <a:schemeClr val="tx1"/>
                </a:solidFill>
                <a:latin typeface="Arial" charset="0"/>
              </a:defRPr>
            </a:lvl7pPr>
            <a:lvl8pPr marL="3429000" indent="-228600" eaLnBrk="0" fontAlgn="base" hangingPunct="0">
              <a:spcBef>
                <a:spcPct val="0"/>
              </a:spcBef>
              <a:spcAft>
                <a:spcPct val="0"/>
              </a:spcAft>
              <a:tabLst>
                <a:tab pos="177800" algn="l"/>
                <a:tab pos="355600" algn="l"/>
                <a:tab pos="533400" algn="l"/>
                <a:tab pos="2333625" algn="r"/>
              </a:tabLst>
              <a:defRPr>
                <a:solidFill>
                  <a:schemeClr val="tx1"/>
                </a:solidFill>
                <a:latin typeface="Arial" charset="0"/>
              </a:defRPr>
            </a:lvl8pPr>
            <a:lvl9pPr marL="3886200" indent="-228600" eaLnBrk="0" fontAlgn="base" hangingPunct="0">
              <a:spcBef>
                <a:spcPct val="0"/>
              </a:spcBef>
              <a:spcAft>
                <a:spcPct val="0"/>
              </a:spcAft>
              <a:tabLst>
                <a:tab pos="177800" algn="l"/>
                <a:tab pos="355600" algn="l"/>
                <a:tab pos="533400" algn="l"/>
                <a:tab pos="2333625" algn="r"/>
              </a:tabLst>
              <a:defRPr>
                <a:solidFill>
                  <a:schemeClr val="tx1"/>
                </a:solidFill>
                <a:latin typeface="Arial" charset="0"/>
              </a:defRPr>
            </a:lvl9pPr>
          </a:lstStyle>
          <a:p>
            <a:pPr eaLnBrk="1" hangingPunct="1"/>
            <a:r>
              <a:rPr lang="hu-HU" altLang="hu-HU" dirty="0"/>
              <a:t>Elhelyezkedés:</a:t>
            </a:r>
          </a:p>
          <a:p>
            <a:pPr eaLnBrk="1" hangingPunct="1"/>
            <a:r>
              <a:rPr lang="hu-HU" altLang="hu-HU" dirty="0"/>
              <a:t>	</a:t>
            </a:r>
            <a:r>
              <a:rPr lang="hu-HU" altLang="hu-HU" dirty="0" err="1"/>
              <a:t>labium</a:t>
            </a:r>
            <a:r>
              <a:rPr lang="hu-HU" altLang="hu-HU" dirty="0"/>
              <a:t> </a:t>
            </a:r>
            <a:r>
              <a:rPr lang="hu-HU" altLang="hu-HU" dirty="0" err="1"/>
              <a:t>vestibulare</a:t>
            </a:r>
            <a:r>
              <a:rPr lang="hu-HU" altLang="hu-HU" dirty="0"/>
              <a:t> </a:t>
            </a:r>
            <a:r>
              <a:rPr lang="hu-HU" altLang="hu-HU" u="sng" dirty="0" err="1"/>
              <a:t>interdentális</a:t>
            </a:r>
            <a:r>
              <a:rPr lang="hu-HU" altLang="hu-HU" u="sng" dirty="0"/>
              <a:t> sejtjeiről </a:t>
            </a:r>
            <a:r>
              <a:rPr lang="hu-HU" altLang="hu-HU" dirty="0"/>
              <a:t>ered (</a:t>
            </a:r>
            <a:r>
              <a:rPr lang="hu-HU" altLang="hu-HU" dirty="0" err="1"/>
              <a:t>cuticula</a:t>
            </a:r>
            <a:r>
              <a:rPr lang="hu-HU" altLang="hu-HU" dirty="0"/>
              <a:t>)</a:t>
            </a:r>
          </a:p>
          <a:p>
            <a:pPr eaLnBrk="1" hangingPunct="1"/>
            <a:r>
              <a:rPr lang="hu-HU" altLang="hu-HU" dirty="0"/>
              <a:t>	szőrsejtek fölé lóg</a:t>
            </a:r>
          </a:p>
          <a:p>
            <a:pPr eaLnBrk="1" hangingPunct="1"/>
            <a:r>
              <a:rPr lang="hu-HU" altLang="hu-HU" dirty="0"/>
              <a:t>				</a:t>
            </a:r>
          </a:p>
          <a:p>
            <a:pPr eaLnBrk="1" hangingPunct="1"/>
            <a:r>
              <a:rPr lang="hu-HU" altLang="hu-HU" dirty="0"/>
              <a:t>	külső szőrsejtek leghosszabb </a:t>
            </a:r>
            <a:r>
              <a:rPr lang="hu-HU" altLang="hu-HU" dirty="0" err="1"/>
              <a:t>stereociliumai</a:t>
            </a:r>
            <a:r>
              <a:rPr lang="hu-HU" altLang="hu-HU" dirty="0"/>
              <a:t> beleágyazódnak</a:t>
            </a:r>
          </a:p>
          <a:p>
            <a:pPr eaLnBrk="1" hangingPunct="1"/>
            <a:r>
              <a:rPr lang="hu-HU" altLang="hu-HU" dirty="0"/>
              <a:t>	belső szőrsejteké nem –</a:t>
            </a:r>
          </a:p>
          <a:p>
            <a:pPr eaLnBrk="1" hangingPunct="1"/>
            <a:r>
              <a:rPr lang="hu-HU" altLang="hu-HU" dirty="0"/>
              <a:t>	</a:t>
            </a:r>
          </a:p>
          <a:p>
            <a:pPr eaLnBrk="1" hangingPunct="1"/>
            <a:r>
              <a:rPr lang="hu-HU" altLang="hu-HU" dirty="0"/>
              <a:t>	</a:t>
            </a:r>
          </a:p>
          <a:p>
            <a:pPr eaLnBrk="1" hangingPunct="1"/>
            <a:r>
              <a:rPr lang="hu-HU" altLang="hu-HU" dirty="0"/>
              <a:t>		</a:t>
            </a:r>
          </a:p>
        </p:txBody>
      </p:sp>
      <p:sp>
        <p:nvSpPr>
          <p:cNvPr id="47108" name="Rectangle 4"/>
          <p:cNvSpPr>
            <a:spLocks noChangeArrowheads="1"/>
          </p:cNvSpPr>
          <p:nvPr/>
        </p:nvSpPr>
        <p:spPr bwMode="auto">
          <a:xfrm>
            <a:off x="0" y="85725"/>
            <a:ext cx="9144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hu-HU" altLang="hu-HU"/>
              <a:t>MEMBRANA TECTORIA</a:t>
            </a:r>
          </a:p>
          <a:p>
            <a:pPr algn="ctr" eaLnBrk="1" hangingPunct="1"/>
            <a:r>
              <a:rPr lang="hu-HU" altLang="hu-HU"/>
              <a:t> </a:t>
            </a:r>
          </a:p>
        </p:txBody>
      </p:sp>
      <p:pic>
        <p:nvPicPr>
          <p:cNvPr id="47109" name="Picture 5" descr="corti 1 M"/>
          <p:cNvPicPr>
            <a:picLocks noChangeAspect="1" noChangeArrowheads="1"/>
          </p:cNvPicPr>
          <p:nvPr/>
        </p:nvPicPr>
        <p:blipFill>
          <a:blip r:embed="rId2" cstate="email">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a:ext>
            </a:extLst>
          </a:blip>
          <a:srcRect/>
          <a:stretch>
            <a:fillRect/>
          </a:stretch>
        </p:blipFill>
        <p:spPr bwMode="auto">
          <a:xfrm>
            <a:off x="1895542" y="3169610"/>
            <a:ext cx="7110346" cy="36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Ellipszis 1">
            <a:extLst>
              <a:ext uri="{FF2B5EF4-FFF2-40B4-BE49-F238E27FC236}">
                <a16:creationId xmlns:a16="http://schemas.microsoft.com/office/drawing/2014/main" id="{21F01D69-D9CC-439F-9045-4688FC0BEBBA}"/>
              </a:ext>
            </a:extLst>
          </p:cNvPr>
          <p:cNvSpPr/>
          <p:nvPr/>
        </p:nvSpPr>
        <p:spPr>
          <a:xfrm>
            <a:off x="4932040" y="3284984"/>
            <a:ext cx="720080" cy="38936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7" name="Ellipszis 6">
            <a:extLst>
              <a:ext uri="{FF2B5EF4-FFF2-40B4-BE49-F238E27FC236}">
                <a16:creationId xmlns:a16="http://schemas.microsoft.com/office/drawing/2014/main" id="{9D33F8E5-7F0F-4E18-BF9A-461F528A30BD}"/>
              </a:ext>
            </a:extLst>
          </p:cNvPr>
          <p:cNvSpPr/>
          <p:nvPr/>
        </p:nvSpPr>
        <p:spPr>
          <a:xfrm>
            <a:off x="2195736" y="4108269"/>
            <a:ext cx="792088" cy="38936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Tree>
    <p:extLst>
      <p:ext uri="{BB962C8B-B14F-4D97-AF65-F5344CB8AC3E}">
        <p14:creationId xmlns:p14="http://schemas.microsoft.com/office/powerpoint/2010/main" val="38435467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 Box 2"/>
          <p:cNvSpPr txBox="1">
            <a:spLocks noChangeArrowheads="1"/>
          </p:cNvSpPr>
          <p:nvPr/>
        </p:nvSpPr>
        <p:spPr bwMode="auto">
          <a:xfrm>
            <a:off x="190500" y="746125"/>
            <a:ext cx="175895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hu-HU" sz="2000"/>
          </a:p>
          <a:p>
            <a:pPr eaLnBrk="1" hangingPunct="1"/>
            <a:endParaRPr lang="en-US" altLang="hu-HU" sz="2000"/>
          </a:p>
          <a:p>
            <a:pPr eaLnBrk="1" hangingPunct="1"/>
            <a:endParaRPr lang="en-US" altLang="hu-HU" sz="2000"/>
          </a:p>
          <a:p>
            <a:pPr eaLnBrk="1" hangingPunct="1"/>
            <a:endParaRPr lang="en-US" altLang="hu-HU" sz="2000"/>
          </a:p>
          <a:p>
            <a:pPr eaLnBrk="1" hangingPunct="1"/>
            <a:endParaRPr lang="en-US" altLang="hu-HU"/>
          </a:p>
        </p:txBody>
      </p:sp>
      <p:sp>
        <p:nvSpPr>
          <p:cNvPr id="36867" name="Text Box 3"/>
          <p:cNvSpPr txBox="1">
            <a:spLocks noChangeArrowheads="1"/>
          </p:cNvSpPr>
          <p:nvPr/>
        </p:nvSpPr>
        <p:spPr bwMode="auto">
          <a:xfrm>
            <a:off x="101600" y="1089025"/>
            <a:ext cx="8904288" cy="503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tabLst>
                <a:tab pos="177800" algn="l"/>
                <a:tab pos="355600" algn="l"/>
                <a:tab pos="533400" algn="l"/>
                <a:tab pos="2333625" algn="r"/>
              </a:tabLst>
              <a:defRPr>
                <a:solidFill>
                  <a:schemeClr val="tx1"/>
                </a:solidFill>
                <a:latin typeface="Arial" charset="0"/>
              </a:defRPr>
            </a:lvl1pPr>
            <a:lvl2pPr marL="742950" indent="-285750">
              <a:tabLst>
                <a:tab pos="177800" algn="l"/>
                <a:tab pos="355600" algn="l"/>
                <a:tab pos="533400" algn="l"/>
                <a:tab pos="2333625" algn="r"/>
              </a:tabLst>
              <a:defRPr>
                <a:solidFill>
                  <a:schemeClr val="tx1"/>
                </a:solidFill>
                <a:latin typeface="Arial" charset="0"/>
              </a:defRPr>
            </a:lvl2pPr>
            <a:lvl3pPr marL="1143000" indent="-228600">
              <a:tabLst>
                <a:tab pos="177800" algn="l"/>
                <a:tab pos="355600" algn="l"/>
                <a:tab pos="533400" algn="l"/>
                <a:tab pos="2333625" algn="r"/>
              </a:tabLst>
              <a:defRPr>
                <a:solidFill>
                  <a:schemeClr val="tx1"/>
                </a:solidFill>
                <a:latin typeface="Arial" charset="0"/>
              </a:defRPr>
            </a:lvl3pPr>
            <a:lvl4pPr marL="1600200" indent="-228600">
              <a:tabLst>
                <a:tab pos="177800" algn="l"/>
                <a:tab pos="355600" algn="l"/>
                <a:tab pos="533400" algn="l"/>
                <a:tab pos="2333625" algn="r"/>
              </a:tabLst>
              <a:defRPr>
                <a:solidFill>
                  <a:schemeClr val="tx1"/>
                </a:solidFill>
                <a:latin typeface="Arial" charset="0"/>
              </a:defRPr>
            </a:lvl4pPr>
            <a:lvl5pPr marL="2057400" indent="-228600">
              <a:tabLst>
                <a:tab pos="177800" algn="l"/>
                <a:tab pos="355600" algn="l"/>
                <a:tab pos="533400" algn="l"/>
                <a:tab pos="2333625" algn="r"/>
              </a:tabLst>
              <a:defRPr>
                <a:solidFill>
                  <a:schemeClr val="tx1"/>
                </a:solidFill>
                <a:latin typeface="Arial" charset="0"/>
              </a:defRPr>
            </a:lvl5pPr>
            <a:lvl6pPr marL="2514600" indent="-228600" eaLnBrk="0" fontAlgn="base" hangingPunct="0">
              <a:spcBef>
                <a:spcPct val="0"/>
              </a:spcBef>
              <a:spcAft>
                <a:spcPct val="0"/>
              </a:spcAft>
              <a:tabLst>
                <a:tab pos="177800" algn="l"/>
                <a:tab pos="355600" algn="l"/>
                <a:tab pos="533400" algn="l"/>
                <a:tab pos="2333625" algn="r"/>
              </a:tabLst>
              <a:defRPr>
                <a:solidFill>
                  <a:schemeClr val="tx1"/>
                </a:solidFill>
                <a:latin typeface="Arial" charset="0"/>
              </a:defRPr>
            </a:lvl6pPr>
            <a:lvl7pPr marL="2971800" indent="-228600" eaLnBrk="0" fontAlgn="base" hangingPunct="0">
              <a:spcBef>
                <a:spcPct val="0"/>
              </a:spcBef>
              <a:spcAft>
                <a:spcPct val="0"/>
              </a:spcAft>
              <a:tabLst>
                <a:tab pos="177800" algn="l"/>
                <a:tab pos="355600" algn="l"/>
                <a:tab pos="533400" algn="l"/>
                <a:tab pos="2333625" algn="r"/>
              </a:tabLst>
              <a:defRPr>
                <a:solidFill>
                  <a:schemeClr val="tx1"/>
                </a:solidFill>
                <a:latin typeface="Arial" charset="0"/>
              </a:defRPr>
            </a:lvl7pPr>
            <a:lvl8pPr marL="3429000" indent="-228600" eaLnBrk="0" fontAlgn="base" hangingPunct="0">
              <a:spcBef>
                <a:spcPct val="0"/>
              </a:spcBef>
              <a:spcAft>
                <a:spcPct val="0"/>
              </a:spcAft>
              <a:tabLst>
                <a:tab pos="177800" algn="l"/>
                <a:tab pos="355600" algn="l"/>
                <a:tab pos="533400" algn="l"/>
                <a:tab pos="2333625" algn="r"/>
              </a:tabLst>
              <a:defRPr>
                <a:solidFill>
                  <a:schemeClr val="tx1"/>
                </a:solidFill>
                <a:latin typeface="Arial" charset="0"/>
              </a:defRPr>
            </a:lvl8pPr>
            <a:lvl9pPr marL="3886200" indent="-228600" eaLnBrk="0" fontAlgn="base" hangingPunct="0">
              <a:spcBef>
                <a:spcPct val="0"/>
              </a:spcBef>
              <a:spcAft>
                <a:spcPct val="0"/>
              </a:spcAft>
              <a:tabLst>
                <a:tab pos="177800" algn="l"/>
                <a:tab pos="355600" algn="l"/>
                <a:tab pos="533400" algn="l"/>
                <a:tab pos="2333625" algn="r"/>
              </a:tabLst>
              <a:defRPr>
                <a:solidFill>
                  <a:schemeClr val="tx1"/>
                </a:solidFill>
                <a:latin typeface="Arial" charset="0"/>
              </a:defRPr>
            </a:lvl9pPr>
          </a:lstStyle>
          <a:p>
            <a:pPr eaLnBrk="1" hangingPunct="1"/>
            <a:r>
              <a:rPr lang="hu-HU" altLang="hu-HU"/>
              <a:t>Alak:</a:t>
            </a:r>
          </a:p>
          <a:p>
            <a:pPr eaLnBrk="1" hangingPunct="1"/>
            <a:r>
              <a:rPr lang="hu-HU" altLang="hu-HU"/>
              <a:t>	körte</a:t>
            </a:r>
          </a:p>
          <a:p>
            <a:pPr eaLnBrk="1" hangingPunct="1"/>
            <a:r>
              <a:rPr lang="hu-HU" altLang="hu-HU"/>
              <a:t>Elhelyezkedés:</a:t>
            </a:r>
          </a:p>
          <a:p>
            <a:pPr eaLnBrk="1" hangingPunct="1"/>
            <a:r>
              <a:rPr lang="hu-HU" altLang="hu-HU"/>
              <a:t>	1 sorban</a:t>
            </a:r>
          </a:p>
          <a:p>
            <a:pPr eaLnBrk="1" hangingPunct="1"/>
            <a:r>
              <a:rPr lang="hu-HU" altLang="hu-HU"/>
              <a:t>	belső falanx-sejtek szorosan körülveszik őket</a:t>
            </a:r>
          </a:p>
          <a:p>
            <a:pPr eaLnBrk="1" hangingPunct="1"/>
            <a:r>
              <a:rPr lang="hu-HU" altLang="hu-HU"/>
              <a:t>Szám:</a:t>
            </a:r>
          </a:p>
          <a:p>
            <a:pPr eaLnBrk="1" hangingPunct="1"/>
            <a:r>
              <a:rPr lang="hu-HU" altLang="hu-HU"/>
              <a:t>	</a:t>
            </a:r>
            <a:r>
              <a:rPr lang="en-US" altLang="hu-HU">
                <a:cs typeface="Arial" charset="0"/>
              </a:rPr>
              <a:t>~</a:t>
            </a:r>
            <a:r>
              <a:rPr lang="hu-HU" altLang="hu-HU"/>
              <a:t>3 500  </a:t>
            </a:r>
          </a:p>
          <a:p>
            <a:pPr eaLnBrk="1" hangingPunct="1"/>
            <a:endParaRPr lang="hu-HU" altLang="hu-HU"/>
          </a:p>
          <a:p>
            <a:pPr eaLnBrk="1" hangingPunct="1"/>
            <a:r>
              <a:rPr lang="hu-HU" altLang="hu-HU"/>
              <a:t>Apikális felszín:</a:t>
            </a:r>
          </a:p>
          <a:p>
            <a:pPr eaLnBrk="1" hangingPunct="1"/>
            <a:r>
              <a:rPr lang="hu-HU" altLang="hu-HU"/>
              <a:t>	cuticularis lemez</a:t>
            </a:r>
          </a:p>
          <a:p>
            <a:pPr eaLnBrk="1" hangingPunct="1"/>
            <a:r>
              <a:rPr lang="hu-HU" altLang="hu-HU"/>
              <a:t>	stereociliumok</a:t>
            </a:r>
          </a:p>
          <a:p>
            <a:pPr eaLnBrk="1" hangingPunct="1"/>
            <a:endParaRPr lang="hu-HU" altLang="hu-HU"/>
          </a:p>
          <a:p>
            <a:pPr eaLnBrk="1" hangingPunct="1"/>
            <a:r>
              <a:rPr lang="hu-HU" altLang="hu-HU"/>
              <a:t>Bazális felszín:</a:t>
            </a:r>
          </a:p>
          <a:p>
            <a:pPr eaLnBrk="1" hangingPunct="1"/>
            <a:r>
              <a:rPr lang="hu-HU" altLang="hu-HU"/>
              <a:t>	synapsisok</a:t>
            </a:r>
          </a:p>
          <a:p>
            <a:pPr eaLnBrk="1" hangingPunct="1"/>
            <a:r>
              <a:rPr lang="hu-HU" altLang="hu-HU"/>
              <a:t>		afferens idegrostokkal</a:t>
            </a:r>
          </a:p>
          <a:p>
            <a:pPr eaLnBrk="1" hangingPunct="1"/>
            <a:endParaRPr lang="hu-HU" altLang="hu-HU"/>
          </a:p>
          <a:p>
            <a:pPr eaLnBrk="1" hangingPunct="1"/>
            <a:endParaRPr lang="hu-HU" altLang="hu-HU"/>
          </a:p>
          <a:p>
            <a:pPr eaLnBrk="1" hangingPunct="1"/>
            <a:r>
              <a:rPr lang="hu-HU" altLang="hu-HU"/>
              <a:t>		</a:t>
            </a:r>
          </a:p>
        </p:txBody>
      </p:sp>
      <p:sp>
        <p:nvSpPr>
          <p:cNvPr id="36868" name="Rectangle 4"/>
          <p:cNvSpPr>
            <a:spLocks noChangeArrowheads="1"/>
          </p:cNvSpPr>
          <p:nvPr/>
        </p:nvSpPr>
        <p:spPr bwMode="auto">
          <a:xfrm>
            <a:off x="0" y="85725"/>
            <a:ext cx="9144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hu-HU" altLang="hu-HU"/>
              <a:t>BELSŐ SZŐRSEJTEK</a:t>
            </a:r>
          </a:p>
          <a:p>
            <a:pPr algn="ctr" eaLnBrk="1" hangingPunct="1"/>
            <a:r>
              <a:rPr lang="hu-HU" altLang="hu-HU"/>
              <a:t> </a:t>
            </a:r>
          </a:p>
        </p:txBody>
      </p:sp>
      <p:pic>
        <p:nvPicPr>
          <p:cNvPr id="36869" name="Picture 9" descr="hair cells M"/>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811463" y="2892425"/>
            <a:ext cx="6265862" cy="389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141565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 Box 2"/>
          <p:cNvSpPr txBox="1">
            <a:spLocks noChangeArrowheads="1"/>
          </p:cNvSpPr>
          <p:nvPr/>
        </p:nvSpPr>
        <p:spPr bwMode="auto">
          <a:xfrm>
            <a:off x="190500" y="746125"/>
            <a:ext cx="175895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hu-HU" sz="2000"/>
          </a:p>
          <a:p>
            <a:pPr eaLnBrk="1" hangingPunct="1"/>
            <a:endParaRPr lang="en-US" altLang="hu-HU" sz="2000"/>
          </a:p>
          <a:p>
            <a:pPr eaLnBrk="1" hangingPunct="1"/>
            <a:endParaRPr lang="en-US" altLang="hu-HU" sz="2000"/>
          </a:p>
          <a:p>
            <a:pPr eaLnBrk="1" hangingPunct="1"/>
            <a:endParaRPr lang="en-US" altLang="hu-HU" sz="2000"/>
          </a:p>
          <a:p>
            <a:pPr eaLnBrk="1" hangingPunct="1"/>
            <a:endParaRPr lang="en-US" altLang="hu-HU"/>
          </a:p>
        </p:txBody>
      </p:sp>
      <p:sp>
        <p:nvSpPr>
          <p:cNvPr id="37891" name="Text Box 3"/>
          <p:cNvSpPr txBox="1">
            <a:spLocks noChangeArrowheads="1"/>
          </p:cNvSpPr>
          <p:nvPr/>
        </p:nvSpPr>
        <p:spPr bwMode="auto">
          <a:xfrm>
            <a:off x="101600" y="1089025"/>
            <a:ext cx="8904288" cy="531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tabLst>
                <a:tab pos="177800" algn="l"/>
                <a:tab pos="355600" algn="l"/>
                <a:tab pos="533400" algn="l"/>
                <a:tab pos="2333625" algn="r"/>
              </a:tabLst>
              <a:defRPr>
                <a:solidFill>
                  <a:schemeClr val="tx1"/>
                </a:solidFill>
                <a:latin typeface="Arial" charset="0"/>
              </a:defRPr>
            </a:lvl1pPr>
            <a:lvl2pPr marL="742950" indent="-285750">
              <a:tabLst>
                <a:tab pos="177800" algn="l"/>
                <a:tab pos="355600" algn="l"/>
                <a:tab pos="533400" algn="l"/>
                <a:tab pos="2333625" algn="r"/>
              </a:tabLst>
              <a:defRPr>
                <a:solidFill>
                  <a:schemeClr val="tx1"/>
                </a:solidFill>
                <a:latin typeface="Arial" charset="0"/>
              </a:defRPr>
            </a:lvl2pPr>
            <a:lvl3pPr marL="1143000" indent="-228600">
              <a:tabLst>
                <a:tab pos="177800" algn="l"/>
                <a:tab pos="355600" algn="l"/>
                <a:tab pos="533400" algn="l"/>
                <a:tab pos="2333625" algn="r"/>
              </a:tabLst>
              <a:defRPr>
                <a:solidFill>
                  <a:schemeClr val="tx1"/>
                </a:solidFill>
                <a:latin typeface="Arial" charset="0"/>
              </a:defRPr>
            </a:lvl3pPr>
            <a:lvl4pPr marL="1600200" indent="-228600">
              <a:tabLst>
                <a:tab pos="177800" algn="l"/>
                <a:tab pos="355600" algn="l"/>
                <a:tab pos="533400" algn="l"/>
                <a:tab pos="2333625" algn="r"/>
              </a:tabLst>
              <a:defRPr>
                <a:solidFill>
                  <a:schemeClr val="tx1"/>
                </a:solidFill>
                <a:latin typeface="Arial" charset="0"/>
              </a:defRPr>
            </a:lvl4pPr>
            <a:lvl5pPr marL="2057400" indent="-228600">
              <a:tabLst>
                <a:tab pos="177800" algn="l"/>
                <a:tab pos="355600" algn="l"/>
                <a:tab pos="533400" algn="l"/>
                <a:tab pos="2333625" algn="r"/>
              </a:tabLst>
              <a:defRPr>
                <a:solidFill>
                  <a:schemeClr val="tx1"/>
                </a:solidFill>
                <a:latin typeface="Arial" charset="0"/>
              </a:defRPr>
            </a:lvl5pPr>
            <a:lvl6pPr marL="2514600" indent="-228600" eaLnBrk="0" fontAlgn="base" hangingPunct="0">
              <a:spcBef>
                <a:spcPct val="0"/>
              </a:spcBef>
              <a:spcAft>
                <a:spcPct val="0"/>
              </a:spcAft>
              <a:tabLst>
                <a:tab pos="177800" algn="l"/>
                <a:tab pos="355600" algn="l"/>
                <a:tab pos="533400" algn="l"/>
                <a:tab pos="2333625" algn="r"/>
              </a:tabLst>
              <a:defRPr>
                <a:solidFill>
                  <a:schemeClr val="tx1"/>
                </a:solidFill>
                <a:latin typeface="Arial" charset="0"/>
              </a:defRPr>
            </a:lvl6pPr>
            <a:lvl7pPr marL="2971800" indent="-228600" eaLnBrk="0" fontAlgn="base" hangingPunct="0">
              <a:spcBef>
                <a:spcPct val="0"/>
              </a:spcBef>
              <a:spcAft>
                <a:spcPct val="0"/>
              </a:spcAft>
              <a:tabLst>
                <a:tab pos="177800" algn="l"/>
                <a:tab pos="355600" algn="l"/>
                <a:tab pos="533400" algn="l"/>
                <a:tab pos="2333625" algn="r"/>
              </a:tabLst>
              <a:defRPr>
                <a:solidFill>
                  <a:schemeClr val="tx1"/>
                </a:solidFill>
                <a:latin typeface="Arial" charset="0"/>
              </a:defRPr>
            </a:lvl7pPr>
            <a:lvl8pPr marL="3429000" indent="-228600" eaLnBrk="0" fontAlgn="base" hangingPunct="0">
              <a:spcBef>
                <a:spcPct val="0"/>
              </a:spcBef>
              <a:spcAft>
                <a:spcPct val="0"/>
              </a:spcAft>
              <a:tabLst>
                <a:tab pos="177800" algn="l"/>
                <a:tab pos="355600" algn="l"/>
                <a:tab pos="533400" algn="l"/>
                <a:tab pos="2333625" algn="r"/>
              </a:tabLst>
              <a:defRPr>
                <a:solidFill>
                  <a:schemeClr val="tx1"/>
                </a:solidFill>
                <a:latin typeface="Arial" charset="0"/>
              </a:defRPr>
            </a:lvl8pPr>
            <a:lvl9pPr marL="3886200" indent="-228600" eaLnBrk="0" fontAlgn="base" hangingPunct="0">
              <a:spcBef>
                <a:spcPct val="0"/>
              </a:spcBef>
              <a:spcAft>
                <a:spcPct val="0"/>
              </a:spcAft>
              <a:tabLst>
                <a:tab pos="177800" algn="l"/>
                <a:tab pos="355600" algn="l"/>
                <a:tab pos="533400" algn="l"/>
                <a:tab pos="2333625" algn="r"/>
              </a:tabLst>
              <a:defRPr>
                <a:solidFill>
                  <a:schemeClr val="tx1"/>
                </a:solidFill>
                <a:latin typeface="Arial" charset="0"/>
              </a:defRPr>
            </a:lvl9pPr>
          </a:lstStyle>
          <a:p>
            <a:pPr eaLnBrk="1" hangingPunct="1"/>
            <a:r>
              <a:rPr lang="hu-HU" altLang="hu-HU"/>
              <a:t>Alak:</a:t>
            </a:r>
          </a:p>
          <a:p>
            <a:pPr eaLnBrk="1" hangingPunct="1"/>
            <a:r>
              <a:rPr lang="hu-HU" altLang="hu-HU"/>
              <a:t>	keskeny, hengeres</a:t>
            </a:r>
          </a:p>
          <a:p>
            <a:pPr eaLnBrk="1" hangingPunct="1"/>
            <a:r>
              <a:rPr lang="hu-HU" altLang="hu-HU"/>
              <a:t>Elhelyezkedés:</a:t>
            </a:r>
          </a:p>
          <a:p>
            <a:pPr eaLnBrk="1" hangingPunct="1"/>
            <a:r>
              <a:rPr lang="hu-HU" altLang="hu-HU"/>
              <a:t>	3 (4-5) sorban</a:t>
            </a:r>
          </a:p>
          <a:p>
            <a:pPr eaLnBrk="1" hangingPunct="1"/>
            <a:r>
              <a:rPr lang="hu-HU" altLang="hu-HU"/>
              <a:t>	külső falanx-sejtek kelyheiben ülnek, oldaluk szabad</a:t>
            </a:r>
          </a:p>
          <a:p>
            <a:pPr eaLnBrk="1" hangingPunct="1"/>
            <a:r>
              <a:rPr lang="hu-HU" altLang="hu-HU"/>
              <a:t>Szám:</a:t>
            </a:r>
          </a:p>
          <a:p>
            <a:pPr eaLnBrk="1" hangingPunct="1"/>
            <a:r>
              <a:rPr lang="hu-HU" altLang="hu-HU"/>
              <a:t>	</a:t>
            </a:r>
            <a:r>
              <a:rPr lang="en-US" altLang="hu-HU">
                <a:cs typeface="Arial" charset="0"/>
              </a:rPr>
              <a:t>~</a:t>
            </a:r>
            <a:r>
              <a:rPr lang="hu-HU" altLang="hu-HU"/>
              <a:t>15 000 </a:t>
            </a:r>
          </a:p>
          <a:p>
            <a:pPr eaLnBrk="1" hangingPunct="1"/>
            <a:endParaRPr lang="hu-HU" altLang="hu-HU"/>
          </a:p>
          <a:p>
            <a:pPr eaLnBrk="1" hangingPunct="1"/>
            <a:r>
              <a:rPr lang="hu-HU" altLang="hu-HU"/>
              <a:t>Apikális felszín:</a:t>
            </a:r>
          </a:p>
          <a:p>
            <a:pPr eaLnBrk="1" hangingPunct="1"/>
            <a:r>
              <a:rPr lang="hu-HU" altLang="hu-HU"/>
              <a:t>	cuticularis lemez</a:t>
            </a:r>
          </a:p>
          <a:p>
            <a:pPr eaLnBrk="1" hangingPunct="1"/>
            <a:r>
              <a:rPr lang="hu-HU" altLang="hu-HU"/>
              <a:t>	stereociliumok</a:t>
            </a:r>
          </a:p>
          <a:p>
            <a:pPr eaLnBrk="1" hangingPunct="1"/>
            <a:endParaRPr lang="hu-HU" altLang="hu-HU"/>
          </a:p>
          <a:p>
            <a:pPr eaLnBrk="1" hangingPunct="1"/>
            <a:r>
              <a:rPr lang="hu-HU" altLang="hu-HU"/>
              <a:t>Bazális felszín:</a:t>
            </a:r>
          </a:p>
          <a:p>
            <a:pPr eaLnBrk="1" hangingPunct="1"/>
            <a:r>
              <a:rPr lang="hu-HU" altLang="hu-HU"/>
              <a:t>	synapsis</a:t>
            </a:r>
          </a:p>
          <a:p>
            <a:pPr eaLnBrk="1" hangingPunct="1"/>
            <a:r>
              <a:rPr lang="hu-HU" altLang="hu-HU"/>
              <a:t>		afferens idegrostokkal</a:t>
            </a:r>
          </a:p>
          <a:p>
            <a:pPr eaLnBrk="1" hangingPunct="1"/>
            <a:r>
              <a:rPr lang="hu-HU" altLang="hu-HU"/>
              <a:t>		efferens idegrostokkal</a:t>
            </a:r>
          </a:p>
          <a:p>
            <a:pPr eaLnBrk="1" hangingPunct="1"/>
            <a:endParaRPr lang="hu-HU" altLang="hu-HU"/>
          </a:p>
          <a:p>
            <a:pPr eaLnBrk="1" hangingPunct="1"/>
            <a:endParaRPr lang="hu-HU" altLang="hu-HU"/>
          </a:p>
          <a:p>
            <a:pPr eaLnBrk="1" hangingPunct="1"/>
            <a:r>
              <a:rPr lang="hu-HU" altLang="hu-HU"/>
              <a:t>		</a:t>
            </a:r>
          </a:p>
        </p:txBody>
      </p:sp>
      <p:sp>
        <p:nvSpPr>
          <p:cNvPr id="37892" name="Rectangle 4"/>
          <p:cNvSpPr>
            <a:spLocks noChangeArrowheads="1"/>
          </p:cNvSpPr>
          <p:nvPr/>
        </p:nvSpPr>
        <p:spPr bwMode="auto">
          <a:xfrm>
            <a:off x="0" y="85725"/>
            <a:ext cx="9144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hu-HU" altLang="hu-HU"/>
              <a:t>KÜLSŐ SZŐRSEJTEK</a:t>
            </a:r>
          </a:p>
          <a:p>
            <a:pPr algn="ctr" eaLnBrk="1" hangingPunct="1"/>
            <a:r>
              <a:rPr lang="hu-HU" altLang="hu-HU"/>
              <a:t> </a:t>
            </a:r>
          </a:p>
        </p:txBody>
      </p:sp>
      <p:pic>
        <p:nvPicPr>
          <p:cNvPr id="37893" name="Picture 7" descr="hair cells M"/>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811463" y="2892425"/>
            <a:ext cx="6265862" cy="389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333434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 Box 2"/>
          <p:cNvSpPr txBox="1">
            <a:spLocks noChangeArrowheads="1"/>
          </p:cNvSpPr>
          <p:nvPr/>
        </p:nvSpPr>
        <p:spPr bwMode="auto">
          <a:xfrm>
            <a:off x="190500" y="746125"/>
            <a:ext cx="175895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hu-HU" sz="2000"/>
          </a:p>
          <a:p>
            <a:pPr eaLnBrk="1" hangingPunct="1"/>
            <a:endParaRPr lang="en-US" altLang="hu-HU" sz="2000"/>
          </a:p>
          <a:p>
            <a:pPr eaLnBrk="1" hangingPunct="1"/>
            <a:endParaRPr lang="en-US" altLang="hu-HU" sz="2000"/>
          </a:p>
          <a:p>
            <a:pPr eaLnBrk="1" hangingPunct="1"/>
            <a:endParaRPr lang="en-US" altLang="hu-HU" sz="2000"/>
          </a:p>
          <a:p>
            <a:pPr eaLnBrk="1" hangingPunct="1"/>
            <a:endParaRPr lang="en-US" altLang="hu-HU"/>
          </a:p>
        </p:txBody>
      </p:sp>
      <p:sp>
        <p:nvSpPr>
          <p:cNvPr id="40963" name="Text Box 3"/>
          <p:cNvSpPr txBox="1">
            <a:spLocks noChangeArrowheads="1"/>
          </p:cNvSpPr>
          <p:nvPr/>
        </p:nvSpPr>
        <p:spPr bwMode="auto">
          <a:xfrm>
            <a:off x="101600" y="1089025"/>
            <a:ext cx="9042400" cy="4801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tabLst>
                <a:tab pos="177800" algn="l"/>
                <a:tab pos="355600" algn="l"/>
                <a:tab pos="533400" algn="l"/>
                <a:tab pos="2333625" algn="r"/>
              </a:tabLst>
              <a:defRPr>
                <a:solidFill>
                  <a:schemeClr val="tx1"/>
                </a:solidFill>
                <a:latin typeface="Arial" charset="0"/>
              </a:defRPr>
            </a:lvl1pPr>
            <a:lvl2pPr marL="742950" indent="-285750">
              <a:tabLst>
                <a:tab pos="177800" algn="l"/>
                <a:tab pos="355600" algn="l"/>
                <a:tab pos="533400" algn="l"/>
                <a:tab pos="2333625" algn="r"/>
              </a:tabLst>
              <a:defRPr>
                <a:solidFill>
                  <a:schemeClr val="tx1"/>
                </a:solidFill>
                <a:latin typeface="Arial" charset="0"/>
              </a:defRPr>
            </a:lvl2pPr>
            <a:lvl3pPr marL="1143000" indent="-228600">
              <a:tabLst>
                <a:tab pos="177800" algn="l"/>
                <a:tab pos="355600" algn="l"/>
                <a:tab pos="533400" algn="l"/>
                <a:tab pos="2333625" algn="r"/>
              </a:tabLst>
              <a:defRPr>
                <a:solidFill>
                  <a:schemeClr val="tx1"/>
                </a:solidFill>
                <a:latin typeface="Arial" charset="0"/>
              </a:defRPr>
            </a:lvl3pPr>
            <a:lvl4pPr marL="1600200" indent="-228600">
              <a:tabLst>
                <a:tab pos="177800" algn="l"/>
                <a:tab pos="355600" algn="l"/>
                <a:tab pos="533400" algn="l"/>
                <a:tab pos="2333625" algn="r"/>
              </a:tabLst>
              <a:defRPr>
                <a:solidFill>
                  <a:schemeClr val="tx1"/>
                </a:solidFill>
                <a:latin typeface="Arial" charset="0"/>
              </a:defRPr>
            </a:lvl4pPr>
            <a:lvl5pPr marL="2057400" indent="-228600">
              <a:tabLst>
                <a:tab pos="177800" algn="l"/>
                <a:tab pos="355600" algn="l"/>
                <a:tab pos="533400" algn="l"/>
                <a:tab pos="2333625" algn="r"/>
              </a:tabLst>
              <a:defRPr>
                <a:solidFill>
                  <a:schemeClr val="tx1"/>
                </a:solidFill>
                <a:latin typeface="Arial" charset="0"/>
              </a:defRPr>
            </a:lvl5pPr>
            <a:lvl6pPr marL="2514600" indent="-228600" eaLnBrk="0" fontAlgn="base" hangingPunct="0">
              <a:spcBef>
                <a:spcPct val="0"/>
              </a:spcBef>
              <a:spcAft>
                <a:spcPct val="0"/>
              </a:spcAft>
              <a:tabLst>
                <a:tab pos="177800" algn="l"/>
                <a:tab pos="355600" algn="l"/>
                <a:tab pos="533400" algn="l"/>
                <a:tab pos="2333625" algn="r"/>
              </a:tabLst>
              <a:defRPr>
                <a:solidFill>
                  <a:schemeClr val="tx1"/>
                </a:solidFill>
                <a:latin typeface="Arial" charset="0"/>
              </a:defRPr>
            </a:lvl6pPr>
            <a:lvl7pPr marL="2971800" indent="-228600" eaLnBrk="0" fontAlgn="base" hangingPunct="0">
              <a:spcBef>
                <a:spcPct val="0"/>
              </a:spcBef>
              <a:spcAft>
                <a:spcPct val="0"/>
              </a:spcAft>
              <a:tabLst>
                <a:tab pos="177800" algn="l"/>
                <a:tab pos="355600" algn="l"/>
                <a:tab pos="533400" algn="l"/>
                <a:tab pos="2333625" algn="r"/>
              </a:tabLst>
              <a:defRPr>
                <a:solidFill>
                  <a:schemeClr val="tx1"/>
                </a:solidFill>
                <a:latin typeface="Arial" charset="0"/>
              </a:defRPr>
            </a:lvl7pPr>
            <a:lvl8pPr marL="3429000" indent="-228600" eaLnBrk="0" fontAlgn="base" hangingPunct="0">
              <a:spcBef>
                <a:spcPct val="0"/>
              </a:spcBef>
              <a:spcAft>
                <a:spcPct val="0"/>
              </a:spcAft>
              <a:tabLst>
                <a:tab pos="177800" algn="l"/>
                <a:tab pos="355600" algn="l"/>
                <a:tab pos="533400" algn="l"/>
                <a:tab pos="2333625" algn="r"/>
              </a:tabLst>
              <a:defRPr>
                <a:solidFill>
                  <a:schemeClr val="tx1"/>
                </a:solidFill>
                <a:latin typeface="Arial" charset="0"/>
              </a:defRPr>
            </a:lvl8pPr>
            <a:lvl9pPr marL="3886200" indent="-228600" eaLnBrk="0" fontAlgn="base" hangingPunct="0">
              <a:spcBef>
                <a:spcPct val="0"/>
              </a:spcBef>
              <a:spcAft>
                <a:spcPct val="0"/>
              </a:spcAft>
              <a:tabLst>
                <a:tab pos="177800" algn="l"/>
                <a:tab pos="355600" algn="l"/>
                <a:tab pos="533400" algn="l"/>
                <a:tab pos="2333625" algn="r"/>
              </a:tabLst>
              <a:defRPr>
                <a:solidFill>
                  <a:schemeClr val="tx1"/>
                </a:solidFill>
                <a:latin typeface="Arial" charset="0"/>
              </a:defRPr>
            </a:lvl9pPr>
          </a:lstStyle>
          <a:p>
            <a:pPr eaLnBrk="1" hangingPunct="1"/>
            <a:r>
              <a:rPr lang="hu-HU" altLang="hu-HU" dirty="0"/>
              <a:t>Ultrastruktúra:</a:t>
            </a:r>
          </a:p>
          <a:p>
            <a:pPr eaLnBrk="1" hangingPunct="1"/>
            <a:r>
              <a:rPr lang="hu-HU" altLang="hu-HU" dirty="0"/>
              <a:t>	aktin </a:t>
            </a:r>
            <a:r>
              <a:rPr lang="hu-HU" altLang="hu-HU" dirty="0" err="1"/>
              <a:t>filamentumok</a:t>
            </a:r>
            <a:endParaRPr lang="hu-HU" altLang="hu-HU" dirty="0"/>
          </a:p>
          <a:p>
            <a:pPr eaLnBrk="1" hangingPunct="1"/>
            <a:r>
              <a:rPr lang="hu-HU" altLang="hu-HU" dirty="0"/>
              <a:t>	keresztkötések</a:t>
            </a:r>
          </a:p>
          <a:p>
            <a:pPr eaLnBrk="1" hangingPunct="1"/>
            <a:r>
              <a:rPr lang="hu-HU" altLang="hu-HU" dirty="0"/>
              <a:t>	</a:t>
            </a:r>
          </a:p>
          <a:p>
            <a:pPr eaLnBrk="1" hangingPunct="1"/>
            <a:r>
              <a:rPr lang="hu-HU" altLang="hu-HU" dirty="0"/>
              <a:t>	</a:t>
            </a:r>
            <a:r>
              <a:rPr lang="hu-HU" altLang="hu-HU" dirty="0" err="1"/>
              <a:t>stereocilium</a:t>
            </a:r>
            <a:r>
              <a:rPr lang="hu-HU" altLang="hu-HU" dirty="0"/>
              <a:t> alapja elvékonyodik: az </a:t>
            </a:r>
            <a:r>
              <a:rPr lang="hu-HU" altLang="hu-HU" dirty="0" err="1"/>
              <a:t>actin</a:t>
            </a:r>
            <a:r>
              <a:rPr lang="hu-HU" altLang="hu-HU" dirty="0"/>
              <a:t> </a:t>
            </a:r>
            <a:r>
              <a:rPr lang="hu-HU" altLang="hu-HU" dirty="0" err="1"/>
              <a:t>filamentumok</a:t>
            </a:r>
            <a:r>
              <a:rPr lang="hu-HU" altLang="hu-HU" dirty="0"/>
              <a:t> száma csökken</a:t>
            </a:r>
          </a:p>
          <a:p>
            <a:pPr eaLnBrk="1" hangingPunct="1"/>
            <a:r>
              <a:rPr lang="hu-HU" altLang="hu-HU" dirty="0"/>
              <a:t>	</a:t>
            </a:r>
            <a:r>
              <a:rPr lang="hu-HU" altLang="hu-HU" dirty="0" err="1"/>
              <a:t>actin</a:t>
            </a:r>
            <a:r>
              <a:rPr lang="hu-HU" altLang="hu-HU" dirty="0"/>
              <a:t> </a:t>
            </a:r>
            <a:r>
              <a:rPr lang="hu-HU" altLang="hu-HU" dirty="0" err="1"/>
              <a:t>filamentumok</a:t>
            </a:r>
            <a:r>
              <a:rPr lang="hu-HU" altLang="hu-HU" dirty="0"/>
              <a:t> az ún. </a:t>
            </a:r>
            <a:r>
              <a:rPr lang="hu-HU" altLang="hu-HU" dirty="0" err="1"/>
              <a:t>cuticuláris</a:t>
            </a:r>
            <a:r>
              <a:rPr lang="hu-HU" altLang="hu-HU" dirty="0"/>
              <a:t> lemezbe rögzülnek</a:t>
            </a:r>
          </a:p>
          <a:p>
            <a:pPr eaLnBrk="1" hangingPunct="1"/>
            <a:r>
              <a:rPr lang="hu-HU" altLang="hu-HU" dirty="0"/>
              <a:t>		– </a:t>
            </a:r>
            <a:r>
              <a:rPr lang="hu-HU" altLang="hu-HU" dirty="0" err="1"/>
              <a:t>cuticularis</a:t>
            </a:r>
            <a:r>
              <a:rPr lang="hu-HU" altLang="hu-HU" dirty="0"/>
              <a:t> lemez: </a:t>
            </a:r>
            <a:r>
              <a:rPr lang="hu-HU" altLang="hu-HU" dirty="0" err="1"/>
              <a:t>actin</a:t>
            </a:r>
            <a:r>
              <a:rPr lang="hu-HU" altLang="hu-HU" dirty="0"/>
              <a:t> </a:t>
            </a:r>
            <a:r>
              <a:rPr lang="hu-HU" altLang="hu-HU" dirty="0" err="1"/>
              <a:t>filamentumok</a:t>
            </a:r>
            <a:r>
              <a:rPr lang="hu-HU" altLang="hu-HU" dirty="0"/>
              <a:t> merev hálózata</a:t>
            </a:r>
          </a:p>
          <a:p>
            <a:pPr eaLnBrk="1" hangingPunct="1"/>
            <a:r>
              <a:rPr lang="hu-HU" altLang="hu-HU" dirty="0"/>
              <a:t>	</a:t>
            </a:r>
          </a:p>
          <a:p>
            <a:pPr eaLnBrk="1" hangingPunct="1"/>
            <a:r>
              <a:rPr lang="hu-HU" altLang="hu-HU" dirty="0"/>
              <a:t>Extracelluláris keresztkötések:</a:t>
            </a:r>
          </a:p>
          <a:p>
            <a:pPr eaLnBrk="1" hangingPunct="1"/>
            <a:r>
              <a:rPr lang="hu-HU" altLang="hu-HU" dirty="0"/>
              <a:t>	</a:t>
            </a:r>
            <a:r>
              <a:rPr lang="hu-HU" altLang="hu-HU" dirty="0" err="1"/>
              <a:t>tip</a:t>
            </a:r>
            <a:r>
              <a:rPr lang="hu-HU" altLang="hu-HU" dirty="0"/>
              <a:t> link (</a:t>
            </a:r>
            <a:r>
              <a:rPr lang="hu-HU" altLang="hu-HU" i="1" dirty="0" err="1"/>
              <a:t>kadherin</a:t>
            </a:r>
            <a:r>
              <a:rPr lang="hu-HU" altLang="hu-HU" i="1" dirty="0"/>
              <a:t> 23</a:t>
            </a:r>
            <a:r>
              <a:rPr lang="hu-HU" altLang="hu-HU" dirty="0"/>
              <a:t>)</a:t>
            </a:r>
          </a:p>
          <a:p>
            <a:pPr eaLnBrk="1" hangingPunct="1"/>
            <a:r>
              <a:rPr lang="hu-HU" altLang="hu-HU" dirty="0"/>
              <a:t>	</a:t>
            </a:r>
          </a:p>
          <a:p>
            <a:pPr eaLnBrk="1" hangingPunct="1"/>
            <a:r>
              <a:rPr lang="hu-HU" altLang="hu-HU" dirty="0"/>
              <a:t>Mechanikai jellemzők:	</a:t>
            </a:r>
          </a:p>
          <a:p>
            <a:pPr eaLnBrk="1" hangingPunct="1"/>
            <a:r>
              <a:rPr lang="hu-HU" altLang="hu-HU" dirty="0"/>
              <a:t>	</a:t>
            </a:r>
            <a:r>
              <a:rPr lang="hu-HU" altLang="hu-HU" dirty="0" err="1"/>
              <a:t>stereociliumok</a:t>
            </a:r>
            <a:r>
              <a:rPr lang="hu-HU" altLang="hu-HU" dirty="0"/>
              <a:t> együtt mozognak</a:t>
            </a:r>
          </a:p>
          <a:p>
            <a:pPr eaLnBrk="1" hangingPunct="1"/>
            <a:r>
              <a:rPr lang="hu-HU" altLang="hu-HU" dirty="0"/>
              <a:t>	merev botként 	alapjuknál hajlanak	</a:t>
            </a:r>
          </a:p>
          <a:p>
            <a:pPr eaLnBrk="1" hangingPunct="1"/>
            <a:r>
              <a:rPr lang="hu-HU" altLang="hu-HU" dirty="0"/>
              <a:t>		</a:t>
            </a:r>
          </a:p>
          <a:p>
            <a:pPr eaLnBrk="1" hangingPunct="1"/>
            <a:endParaRPr lang="hu-HU" altLang="hu-HU" dirty="0"/>
          </a:p>
          <a:p>
            <a:pPr eaLnBrk="1" hangingPunct="1"/>
            <a:r>
              <a:rPr lang="hu-HU" altLang="hu-HU" dirty="0"/>
              <a:t>		</a:t>
            </a:r>
          </a:p>
        </p:txBody>
      </p:sp>
      <p:sp>
        <p:nvSpPr>
          <p:cNvPr id="40964" name="Rectangle 4"/>
          <p:cNvSpPr>
            <a:spLocks noChangeArrowheads="1"/>
          </p:cNvSpPr>
          <p:nvPr/>
        </p:nvSpPr>
        <p:spPr bwMode="auto">
          <a:xfrm>
            <a:off x="0" y="85725"/>
            <a:ext cx="9144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hu-HU" altLang="hu-HU"/>
              <a:t>STEREOCILIUMOK</a:t>
            </a:r>
          </a:p>
          <a:p>
            <a:pPr algn="ctr" eaLnBrk="1" hangingPunct="1"/>
            <a:r>
              <a:rPr lang="hu-HU" altLang="hu-HU"/>
              <a:t> </a:t>
            </a:r>
          </a:p>
        </p:txBody>
      </p:sp>
      <p:pic>
        <p:nvPicPr>
          <p:cNvPr id="40965" name="Picture 5" descr="function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862388" y="3551238"/>
            <a:ext cx="5214937" cy="324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892873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4" descr="Hartyas labyrinthus maculakkal cristakkal Corti szervvel"/>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116013" y="1341438"/>
            <a:ext cx="6877050" cy="405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Text Box 5"/>
          <p:cNvSpPr txBox="1">
            <a:spLocks noChangeArrowheads="1"/>
          </p:cNvSpPr>
          <p:nvPr/>
        </p:nvSpPr>
        <p:spPr bwMode="auto">
          <a:xfrm>
            <a:off x="1828990" y="188913"/>
            <a:ext cx="5246308"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hu-HU" altLang="hu-HU" sz="2800" dirty="0">
                <a:latin typeface="+mn-lt"/>
              </a:rPr>
              <a:t>SPECIALIZÁLT NEUROEPITHELIUM </a:t>
            </a:r>
          </a:p>
          <a:p>
            <a:pPr algn="ctr" eaLnBrk="1" hangingPunct="1"/>
            <a:r>
              <a:rPr lang="hu-HU" altLang="hu-HU" sz="2800" dirty="0">
                <a:latin typeface="+mn-lt"/>
              </a:rPr>
              <a:t>A HÁRTYÁS LABYRINTHUSBAN </a:t>
            </a:r>
          </a:p>
        </p:txBody>
      </p:sp>
      <p:sp>
        <p:nvSpPr>
          <p:cNvPr id="11268" name="Text Box 6"/>
          <p:cNvSpPr txBox="1">
            <a:spLocks noChangeArrowheads="1"/>
          </p:cNvSpPr>
          <p:nvPr/>
        </p:nvSpPr>
        <p:spPr bwMode="auto">
          <a:xfrm>
            <a:off x="2843213" y="5300663"/>
            <a:ext cx="58080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hu-HU" altLang="hu-HU" b="1" dirty="0">
                <a:solidFill>
                  <a:srgbClr val="FF6600"/>
                </a:solidFill>
              </a:rPr>
              <a:t>Narancssárga</a:t>
            </a:r>
            <a:r>
              <a:rPr lang="hu-HU" altLang="hu-HU" b="1" dirty="0">
                <a:solidFill>
                  <a:srgbClr val="FF9933"/>
                </a:solidFill>
              </a:rPr>
              <a:t> </a:t>
            </a:r>
            <a:r>
              <a:rPr lang="hu-HU" altLang="hu-HU" dirty="0"/>
              <a:t>= kinetikus receptorok, </a:t>
            </a:r>
            <a:r>
              <a:rPr lang="hu-HU" altLang="hu-HU" dirty="0" err="1"/>
              <a:t>crista</a:t>
            </a:r>
            <a:r>
              <a:rPr lang="hu-HU" altLang="hu-HU" dirty="0"/>
              <a:t> </a:t>
            </a:r>
            <a:r>
              <a:rPr lang="hu-HU" altLang="hu-HU" dirty="0" err="1"/>
              <a:t>ampullaris</a:t>
            </a:r>
            <a:endParaRPr lang="hu-HU" altLang="hu-HU" dirty="0"/>
          </a:p>
          <a:p>
            <a:pPr eaLnBrk="1" hangingPunct="1"/>
            <a:r>
              <a:rPr lang="hu-HU" altLang="hu-HU" b="1" dirty="0">
                <a:solidFill>
                  <a:srgbClr val="008000"/>
                </a:solidFill>
              </a:rPr>
              <a:t>Zöld</a:t>
            </a:r>
            <a:r>
              <a:rPr lang="hu-HU" altLang="hu-HU" dirty="0">
                <a:solidFill>
                  <a:srgbClr val="008000"/>
                </a:solidFill>
              </a:rPr>
              <a:t> </a:t>
            </a:r>
            <a:r>
              <a:rPr lang="hu-HU" altLang="hu-HU" dirty="0"/>
              <a:t>= statikus receptorok, </a:t>
            </a:r>
            <a:r>
              <a:rPr lang="hu-HU" altLang="hu-HU" dirty="0" err="1"/>
              <a:t>macula</a:t>
            </a:r>
            <a:r>
              <a:rPr lang="hu-HU" altLang="hu-HU" dirty="0"/>
              <a:t> </a:t>
            </a:r>
            <a:r>
              <a:rPr lang="hu-HU" altLang="hu-HU" dirty="0" err="1"/>
              <a:t>sacculi</a:t>
            </a:r>
            <a:r>
              <a:rPr lang="hu-HU" altLang="hu-HU" dirty="0"/>
              <a:t> és </a:t>
            </a:r>
            <a:r>
              <a:rPr lang="hu-HU" altLang="hu-HU" dirty="0" err="1"/>
              <a:t>utriculi</a:t>
            </a:r>
            <a:endParaRPr lang="hu-HU" altLang="hu-HU" dirty="0"/>
          </a:p>
          <a:p>
            <a:pPr eaLnBrk="1" hangingPunct="1"/>
            <a:r>
              <a:rPr lang="hu-HU" altLang="hu-HU" b="1" dirty="0">
                <a:solidFill>
                  <a:srgbClr val="CC3300"/>
                </a:solidFill>
              </a:rPr>
              <a:t>Piros</a:t>
            </a:r>
            <a:r>
              <a:rPr lang="hu-HU" altLang="hu-HU" dirty="0"/>
              <a:t> = </a:t>
            </a:r>
            <a:r>
              <a:rPr lang="hu-HU" altLang="hu-HU" dirty="0" err="1"/>
              <a:t>Corti</a:t>
            </a:r>
            <a:r>
              <a:rPr lang="hu-HU" altLang="hu-HU" dirty="0"/>
              <a:t>-szerv a </a:t>
            </a:r>
            <a:r>
              <a:rPr lang="hu-HU" altLang="hu-HU" dirty="0" err="1"/>
              <a:t>ductus</a:t>
            </a:r>
            <a:r>
              <a:rPr lang="hu-HU" altLang="hu-HU" dirty="0"/>
              <a:t> </a:t>
            </a:r>
            <a:r>
              <a:rPr lang="hu-HU" altLang="hu-HU" dirty="0" err="1"/>
              <a:t>cochlearisban</a:t>
            </a:r>
            <a:endParaRPr lang="hu-HU" altLang="hu-HU" dirty="0"/>
          </a:p>
        </p:txBody>
      </p:sp>
    </p:spTree>
    <p:extLst>
      <p:ext uri="{BB962C8B-B14F-4D97-AF65-F5344CB8AC3E}">
        <p14:creationId xmlns:p14="http://schemas.microsoft.com/office/powerpoint/2010/main" val="40672595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 Box 2"/>
          <p:cNvSpPr txBox="1">
            <a:spLocks noChangeArrowheads="1"/>
          </p:cNvSpPr>
          <p:nvPr/>
        </p:nvSpPr>
        <p:spPr bwMode="auto">
          <a:xfrm>
            <a:off x="190500" y="746125"/>
            <a:ext cx="175895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hu-HU" sz="2000"/>
          </a:p>
          <a:p>
            <a:pPr eaLnBrk="1" hangingPunct="1"/>
            <a:endParaRPr lang="en-US" altLang="hu-HU" sz="2000"/>
          </a:p>
          <a:p>
            <a:pPr eaLnBrk="1" hangingPunct="1"/>
            <a:endParaRPr lang="en-US" altLang="hu-HU" sz="2000"/>
          </a:p>
          <a:p>
            <a:pPr eaLnBrk="1" hangingPunct="1"/>
            <a:endParaRPr lang="en-US" altLang="hu-HU" sz="2000"/>
          </a:p>
          <a:p>
            <a:pPr eaLnBrk="1" hangingPunct="1"/>
            <a:endParaRPr lang="en-US" altLang="hu-HU"/>
          </a:p>
        </p:txBody>
      </p:sp>
      <p:sp>
        <p:nvSpPr>
          <p:cNvPr id="38915" name="Text Box 3"/>
          <p:cNvSpPr txBox="1">
            <a:spLocks noChangeArrowheads="1"/>
          </p:cNvSpPr>
          <p:nvPr/>
        </p:nvSpPr>
        <p:spPr bwMode="auto">
          <a:xfrm>
            <a:off x="101600" y="1089025"/>
            <a:ext cx="8904288" cy="201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tabLst>
                <a:tab pos="177800" algn="l"/>
                <a:tab pos="355600" algn="l"/>
                <a:tab pos="533400" algn="l"/>
                <a:tab pos="2333625" algn="r"/>
              </a:tabLst>
              <a:defRPr>
                <a:solidFill>
                  <a:schemeClr val="tx1"/>
                </a:solidFill>
                <a:latin typeface="Arial" charset="0"/>
              </a:defRPr>
            </a:lvl1pPr>
            <a:lvl2pPr marL="742950" indent="-285750">
              <a:tabLst>
                <a:tab pos="177800" algn="l"/>
                <a:tab pos="355600" algn="l"/>
                <a:tab pos="533400" algn="l"/>
                <a:tab pos="2333625" algn="r"/>
              </a:tabLst>
              <a:defRPr>
                <a:solidFill>
                  <a:schemeClr val="tx1"/>
                </a:solidFill>
                <a:latin typeface="Arial" charset="0"/>
              </a:defRPr>
            </a:lvl2pPr>
            <a:lvl3pPr marL="1143000" indent="-228600">
              <a:tabLst>
                <a:tab pos="177800" algn="l"/>
                <a:tab pos="355600" algn="l"/>
                <a:tab pos="533400" algn="l"/>
                <a:tab pos="2333625" algn="r"/>
              </a:tabLst>
              <a:defRPr>
                <a:solidFill>
                  <a:schemeClr val="tx1"/>
                </a:solidFill>
                <a:latin typeface="Arial" charset="0"/>
              </a:defRPr>
            </a:lvl3pPr>
            <a:lvl4pPr marL="1600200" indent="-228600">
              <a:tabLst>
                <a:tab pos="177800" algn="l"/>
                <a:tab pos="355600" algn="l"/>
                <a:tab pos="533400" algn="l"/>
                <a:tab pos="2333625" algn="r"/>
              </a:tabLst>
              <a:defRPr>
                <a:solidFill>
                  <a:schemeClr val="tx1"/>
                </a:solidFill>
                <a:latin typeface="Arial" charset="0"/>
              </a:defRPr>
            </a:lvl4pPr>
            <a:lvl5pPr marL="2057400" indent="-228600">
              <a:tabLst>
                <a:tab pos="177800" algn="l"/>
                <a:tab pos="355600" algn="l"/>
                <a:tab pos="533400" algn="l"/>
                <a:tab pos="2333625" algn="r"/>
              </a:tabLst>
              <a:defRPr>
                <a:solidFill>
                  <a:schemeClr val="tx1"/>
                </a:solidFill>
                <a:latin typeface="Arial" charset="0"/>
              </a:defRPr>
            </a:lvl5pPr>
            <a:lvl6pPr marL="2514600" indent="-228600" eaLnBrk="0" fontAlgn="base" hangingPunct="0">
              <a:spcBef>
                <a:spcPct val="0"/>
              </a:spcBef>
              <a:spcAft>
                <a:spcPct val="0"/>
              </a:spcAft>
              <a:tabLst>
                <a:tab pos="177800" algn="l"/>
                <a:tab pos="355600" algn="l"/>
                <a:tab pos="533400" algn="l"/>
                <a:tab pos="2333625" algn="r"/>
              </a:tabLst>
              <a:defRPr>
                <a:solidFill>
                  <a:schemeClr val="tx1"/>
                </a:solidFill>
                <a:latin typeface="Arial" charset="0"/>
              </a:defRPr>
            </a:lvl6pPr>
            <a:lvl7pPr marL="2971800" indent="-228600" eaLnBrk="0" fontAlgn="base" hangingPunct="0">
              <a:spcBef>
                <a:spcPct val="0"/>
              </a:spcBef>
              <a:spcAft>
                <a:spcPct val="0"/>
              </a:spcAft>
              <a:tabLst>
                <a:tab pos="177800" algn="l"/>
                <a:tab pos="355600" algn="l"/>
                <a:tab pos="533400" algn="l"/>
                <a:tab pos="2333625" algn="r"/>
              </a:tabLst>
              <a:defRPr>
                <a:solidFill>
                  <a:schemeClr val="tx1"/>
                </a:solidFill>
                <a:latin typeface="Arial" charset="0"/>
              </a:defRPr>
            </a:lvl7pPr>
            <a:lvl8pPr marL="3429000" indent="-228600" eaLnBrk="0" fontAlgn="base" hangingPunct="0">
              <a:spcBef>
                <a:spcPct val="0"/>
              </a:spcBef>
              <a:spcAft>
                <a:spcPct val="0"/>
              </a:spcAft>
              <a:tabLst>
                <a:tab pos="177800" algn="l"/>
                <a:tab pos="355600" algn="l"/>
                <a:tab pos="533400" algn="l"/>
                <a:tab pos="2333625" algn="r"/>
              </a:tabLst>
              <a:defRPr>
                <a:solidFill>
                  <a:schemeClr val="tx1"/>
                </a:solidFill>
                <a:latin typeface="Arial" charset="0"/>
              </a:defRPr>
            </a:lvl8pPr>
            <a:lvl9pPr marL="3886200" indent="-228600" eaLnBrk="0" fontAlgn="base" hangingPunct="0">
              <a:spcBef>
                <a:spcPct val="0"/>
              </a:spcBef>
              <a:spcAft>
                <a:spcPct val="0"/>
              </a:spcAft>
              <a:tabLst>
                <a:tab pos="177800" algn="l"/>
                <a:tab pos="355600" algn="l"/>
                <a:tab pos="533400" algn="l"/>
                <a:tab pos="2333625" algn="r"/>
              </a:tabLst>
              <a:defRPr>
                <a:solidFill>
                  <a:schemeClr val="tx1"/>
                </a:solidFill>
                <a:latin typeface="Arial" charset="0"/>
              </a:defRPr>
            </a:lvl9pPr>
          </a:lstStyle>
          <a:p>
            <a:pPr eaLnBrk="1" hangingPunct="1"/>
            <a:r>
              <a:rPr lang="hu-HU" altLang="hu-HU"/>
              <a:t>Belső szőrsejtek stereociliumai:</a:t>
            </a:r>
          </a:p>
          <a:p>
            <a:pPr eaLnBrk="1" hangingPunct="1"/>
            <a:r>
              <a:rPr lang="hu-HU" altLang="hu-HU"/>
              <a:t>	50-70 db</a:t>
            </a:r>
          </a:p>
          <a:p>
            <a:pPr eaLnBrk="1" hangingPunct="1"/>
            <a:r>
              <a:rPr lang="hu-HU" altLang="hu-HU"/>
              <a:t>	2 sorban – külső szélen hosszabbak</a:t>
            </a:r>
          </a:p>
          <a:p>
            <a:pPr eaLnBrk="1" hangingPunct="1"/>
            <a:r>
              <a:rPr lang="hu-HU" altLang="hu-HU"/>
              <a:t>	lapos U alakban</a:t>
            </a:r>
          </a:p>
          <a:p>
            <a:pPr eaLnBrk="1" hangingPunct="1"/>
            <a:r>
              <a:rPr lang="hu-HU" altLang="hu-HU"/>
              <a:t>		</a:t>
            </a:r>
          </a:p>
          <a:p>
            <a:pPr eaLnBrk="1" hangingPunct="1"/>
            <a:r>
              <a:rPr lang="hu-HU" altLang="hu-HU"/>
              <a:t>	szabadon végződnek</a:t>
            </a:r>
          </a:p>
          <a:p>
            <a:pPr eaLnBrk="1" hangingPunct="1"/>
            <a:endParaRPr lang="hu-HU" altLang="hu-HU"/>
          </a:p>
        </p:txBody>
      </p:sp>
      <p:sp>
        <p:nvSpPr>
          <p:cNvPr id="38916" name="Rectangle 4"/>
          <p:cNvSpPr>
            <a:spLocks noChangeArrowheads="1"/>
          </p:cNvSpPr>
          <p:nvPr/>
        </p:nvSpPr>
        <p:spPr bwMode="auto">
          <a:xfrm>
            <a:off x="0" y="85725"/>
            <a:ext cx="9144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hu-HU" altLang="hu-HU"/>
              <a:t>STEREOCILIUMOK</a:t>
            </a:r>
          </a:p>
          <a:p>
            <a:pPr algn="ctr" eaLnBrk="1" hangingPunct="1"/>
            <a:r>
              <a:rPr lang="hu-HU" altLang="hu-HU"/>
              <a:t> </a:t>
            </a:r>
          </a:p>
        </p:txBody>
      </p:sp>
      <p:pic>
        <p:nvPicPr>
          <p:cNvPr id="38917" name="Picture 6" descr="corti cilia pict"/>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176588" y="2466975"/>
            <a:ext cx="5900737" cy="432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955867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ext Box 2"/>
          <p:cNvSpPr txBox="1">
            <a:spLocks noChangeArrowheads="1"/>
          </p:cNvSpPr>
          <p:nvPr/>
        </p:nvSpPr>
        <p:spPr bwMode="auto">
          <a:xfrm>
            <a:off x="190500" y="746125"/>
            <a:ext cx="175895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hu-HU" sz="2000"/>
          </a:p>
          <a:p>
            <a:pPr eaLnBrk="1" hangingPunct="1"/>
            <a:endParaRPr lang="en-US" altLang="hu-HU" sz="2000"/>
          </a:p>
          <a:p>
            <a:pPr eaLnBrk="1" hangingPunct="1"/>
            <a:endParaRPr lang="en-US" altLang="hu-HU" sz="2000"/>
          </a:p>
          <a:p>
            <a:pPr eaLnBrk="1" hangingPunct="1"/>
            <a:endParaRPr lang="en-US" altLang="hu-HU" sz="2000"/>
          </a:p>
          <a:p>
            <a:pPr eaLnBrk="1" hangingPunct="1"/>
            <a:endParaRPr lang="en-US" altLang="hu-HU"/>
          </a:p>
        </p:txBody>
      </p:sp>
      <p:sp>
        <p:nvSpPr>
          <p:cNvPr id="39939" name="Text Box 3"/>
          <p:cNvSpPr txBox="1">
            <a:spLocks noChangeArrowheads="1"/>
          </p:cNvSpPr>
          <p:nvPr/>
        </p:nvSpPr>
        <p:spPr bwMode="auto">
          <a:xfrm>
            <a:off x="101600" y="1089025"/>
            <a:ext cx="8904288" cy="228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tabLst>
                <a:tab pos="177800" algn="l"/>
                <a:tab pos="355600" algn="l"/>
                <a:tab pos="533400" algn="l"/>
                <a:tab pos="2333625" algn="r"/>
              </a:tabLst>
              <a:defRPr>
                <a:solidFill>
                  <a:schemeClr val="tx1"/>
                </a:solidFill>
                <a:latin typeface="Arial" charset="0"/>
              </a:defRPr>
            </a:lvl1pPr>
            <a:lvl2pPr marL="742950" indent="-285750">
              <a:tabLst>
                <a:tab pos="177800" algn="l"/>
                <a:tab pos="355600" algn="l"/>
                <a:tab pos="533400" algn="l"/>
                <a:tab pos="2333625" algn="r"/>
              </a:tabLst>
              <a:defRPr>
                <a:solidFill>
                  <a:schemeClr val="tx1"/>
                </a:solidFill>
                <a:latin typeface="Arial" charset="0"/>
              </a:defRPr>
            </a:lvl2pPr>
            <a:lvl3pPr marL="1143000" indent="-228600">
              <a:tabLst>
                <a:tab pos="177800" algn="l"/>
                <a:tab pos="355600" algn="l"/>
                <a:tab pos="533400" algn="l"/>
                <a:tab pos="2333625" algn="r"/>
              </a:tabLst>
              <a:defRPr>
                <a:solidFill>
                  <a:schemeClr val="tx1"/>
                </a:solidFill>
                <a:latin typeface="Arial" charset="0"/>
              </a:defRPr>
            </a:lvl3pPr>
            <a:lvl4pPr marL="1600200" indent="-228600">
              <a:tabLst>
                <a:tab pos="177800" algn="l"/>
                <a:tab pos="355600" algn="l"/>
                <a:tab pos="533400" algn="l"/>
                <a:tab pos="2333625" algn="r"/>
              </a:tabLst>
              <a:defRPr>
                <a:solidFill>
                  <a:schemeClr val="tx1"/>
                </a:solidFill>
                <a:latin typeface="Arial" charset="0"/>
              </a:defRPr>
            </a:lvl4pPr>
            <a:lvl5pPr marL="2057400" indent="-228600">
              <a:tabLst>
                <a:tab pos="177800" algn="l"/>
                <a:tab pos="355600" algn="l"/>
                <a:tab pos="533400" algn="l"/>
                <a:tab pos="2333625" algn="r"/>
              </a:tabLst>
              <a:defRPr>
                <a:solidFill>
                  <a:schemeClr val="tx1"/>
                </a:solidFill>
                <a:latin typeface="Arial" charset="0"/>
              </a:defRPr>
            </a:lvl5pPr>
            <a:lvl6pPr marL="2514600" indent="-228600" eaLnBrk="0" fontAlgn="base" hangingPunct="0">
              <a:spcBef>
                <a:spcPct val="0"/>
              </a:spcBef>
              <a:spcAft>
                <a:spcPct val="0"/>
              </a:spcAft>
              <a:tabLst>
                <a:tab pos="177800" algn="l"/>
                <a:tab pos="355600" algn="l"/>
                <a:tab pos="533400" algn="l"/>
                <a:tab pos="2333625" algn="r"/>
              </a:tabLst>
              <a:defRPr>
                <a:solidFill>
                  <a:schemeClr val="tx1"/>
                </a:solidFill>
                <a:latin typeface="Arial" charset="0"/>
              </a:defRPr>
            </a:lvl6pPr>
            <a:lvl7pPr marL="2971800" indent="-228600" eaLnBrk="0" fontAlgn="base" hangingPunct="0">
              <a:spcBef>
                <a:spcPct val="0"/>
              </a:spcBef>
              <a:spcAft>
                <a:spcPct val="0"/>
              </a:spcAft>
              <a:tabLst>
                <a:tab pos="177800" algn="l"/>
                <a:tab pos="355600" algn="l"/>
                <a:tab pos="533400" algn="l"/>
                <a:tab pos="2333625" algn="r"/>
              </a:tabLst>
              <a:defRPr>
                <a:solidFill>
                  <a:schemeClr val="tx1"/>
                </a:solidFill>
                <a:latin typeface="Arial" charset="0"/>
              </a:defRPr>
            </a:lvl7pPr>
            <a:lvl8pPr marL="3429000" indent="-228600" eaLnBrk="0" fontAlgn="base" hangingPunct="0">
              <a:spcBef>
                <a:spcPct val="0"/>
              </a:spcBef>
              <a:spcAft>
                <a:spcPct val="0"/>
              </a:spcAft>
              <a:tabLst>
                <a:tab pos="177800" algn="l"/>
                <a:tab pos="355600" algn="l"/>
                <a:tab pos="533400" algn="l"/>
                <a:tab pos="2333625" algn="r"/>
              </a:tabLst>
              <a:defRPr>
                <a:solidFill>
                  <a:schemeClr val="tx1"/>
                </a:solidFill>
                <a:latin typeface="Arial" charset="0"/>
              </a:defRPr>
            </a:lvl8pPr>
            <a:lvl9pPr marL="3886200" indent="-228600" eaLnBrk="0" fontAlgn="base" hangingPunct="0">
              <a:spcBef>
                <a:spcPct val="0"/>
              </a:spcBef>
              <a:spcAft>
                <a:spcPct val="0"/>
              </a:spcAft>
              <a:tabLst>
                <a:tab pos="177800" algn="l"/>
                <a:tab pos="355600" algn="l"/>
                <a:tab pos="533400" algn="l"/>
                <a:tab pos="2333625" algn="r"/>
              </a:tabLst>
              <a:defRPr>
                <a:solidFill>
                  <a:schemeClr val="tx1"/>
                </a:solidFill>
                <a:latin typeface="Arial" charset="0"/>
              </a:defRPr>
            </a:lvl9pPr>
          </a:lstStyle>
          <a:p>
            <a:pPr eaLnBrk="1" hangingPunct="1"/>
            <a:r>
              <a:rPr lang="hu-HU" altLang="hu-HU"/>
              <a:t>Külső szőrsejtek stereociliumai:</a:t>
            </a:r>
          </a:p>
          <a:p>
            <a:pPr eaLnBrk="1" hangingPunct="1"/>
            <a:r>
              <a:rPr lang="hu-HU" altLang="hu-HU"/>
              <a:t>	100-300 db</a:t>
            </a:r>
          </a:p>
          <a:p>
            <a:pPr eaLnBrk="1" hangingPunct="1"/>
            <a:r>
              <a:rPr lang="hu-HU" altLang="hu-HU"/>
              <a:t>	3 sorban – külső szélen hosszabbak</a:t>
            </a:r>
          </a:p>
          <a:p>
            <a:pPr eaLnBrk="1" hangingPunct="1"/>
            <a:r>
              <a:rPr lang="hu-HU" altLang="hu-HU"/>
              <a:t>	V vagy W alakban</a:t>
            </a:r>
          </a:p>
          <a:p>
            <a:pPr eaLnBrk="1" hangingPunct="1"/>
            <a:r>
              <a:rPr lang="hu-HU" altLang="hu-HU"/>
              <a:t>		</a:t>
            </a:r>
          </a:p>
          <a:p>
            <a:pPr eaLnBrk="1" hangingPunct="1"/>
            <a:r>
              <a:rPr lang="hu-HU" altLang="hu-HU"/>
              <a:t>	membrana tectoriába ágyazottak</a:t>
            </a:r>
          </a:p>
          <a:p>
            <a:pPr eaLnBrk="1" hangingPunct="1"/>
            <a:endParaRPr lang="hu-HU" altLang="hu-HU"/>
          </a:p>
          <a:p>
            <a:pPr eaLnBrk="1" hangingPunct="1"/>
            <a:r>
              <a:rPr lang="hu-HU" altLang="hu-HU"/>
              <a:t>		</a:t>
            </a:r>
          </a:p>
        </p:txBody>
      </p:sp>
      <p:sp>
        <p:nvSpPr>
          <p:cNvPr id="39940" name="Rectangle 4"/>
          <p:cNvSpPr>
            <a:spLocks noChangeArrowheads="1"/>
          </p:cNvSpPr>
          <p:nvPr/>
        </p:nvSpPr>
        <p:spPr bwMode="auto">
          <a:xfrm>
            <a:off x="0" y="85725"/>
            <a:ext cx="9144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hu-HU" altLang="hu-HU"/>
              <a:t>STEREOCILIUMOK</a:t>
            </a:r>
          </a:p>
          <a:p>
            <a:pPr algn="ctr" eaLnBrk="1" hangingPunct="1"/>
            <a:r>
              <a:rPr lang="hu-HU" altLang="hu-HU"/>
              <a:t> </a:t>
            </a:r>
          </a:p>
        </p:txBody>
      </p:sp>
      <p:pic>
        <p:nvPicPr>
          <p:cNvPr id="39941" name="Picture 6" descr="cili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586288" y="2667000"/>
            <a:ext cx="4491037" cy="412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499964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 Box 2"/>
          <p:cNvSpPr txBox="1">
            <a:spLocks noChangeArrowheads="1"/>
          </p:cNvSpPr>
          <p:nvPr/>
        </p:nvSpPr>
        <p:spPr bwMode="auto">
          <a:xfrm>
            <a:off x="190500" y="746125"/>
            <a:ext cx="175895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hu-HU" sz="2000"/>
          </a:p>
          <a:p>
            <a:pPr eaLnBrk="1" hangingPunct="1"/>
            <a:endParaRPr lang="en-US" altLang="hu-HU" sz="2000"/>
          </a:p>
          <a:p>
            <a:pPr eaLnBrk="1" hangingPunct="1"/>
            <a:endParaRPr lang="en-US" altLang="hu-HU" sz="2000"/>
          </a:p>
          <a:p>
            <a:pPr eaLnBrk="1" hangingPunct="1"/>
            <a:endParaRPr lang="en-US" altLang="hu-HU" sz="2000"/>
          </a:p>
          <a:p>
            <a:pPr eaLnBrk="1" hangingPunct="1"/>
            <a:endParaRPr lang="en-US" altLang="hu-HU"/>
          </a:p>
        </p:txBody>
      </p:sp>
      <p:sp>
        <p:nvSpPr>
          <p:cNvPr id="41987" name="Text Box 3"/>
          <p:cNvSpPr txBox="1">
            <a:spLocks noChangeArrowheads="1"/>
          </p:cNvSpPr>
          <p:nvPr/>
        </p:nvSpPr>
        <p:spPr bwMode="auto">
          <a:xfrm>
            <a:off x="119856" y="705198"/>
            <a:ext cx="8904288" cy="507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tabLst>
                <a:tab pos="177800" algn="l"/>
                <a:tab pos="355600" algn="l"/>
                <a:tab pos="533400" algn="l"/>
                <a:tab pos="2333625" algn="r"/>
              </a:tabLst>
              <a:defRPr>
                <a:solidFill>
                  <a:schemeClr val="tx1"/>
                </a:solidFill>
                <a:latin typeface="Arial" charset="0"/>
              </a:defRPr>
            </a:lvl1pPr>
            <a:lvl2pPr marL="742950" indent="-285750">
              <a:tabLst>
                <a:tab pos="177800" algn="l"/>
                <a:tab pos="355600" algn="l"/>
                <a:tab pos="533400" algn="l"/>
                <a:tab pos="2333625" algn="r"/>
              </a:tabLst>
              <a:defRPr>
                <a:solidFill>
                  <a:schemeClr val="tx1"/>
                </a:solidFill>
                <a:latin typeface="Arial" charset="0"/>
              </a:defRPr>
            </a:lvl2pPr>
            <a:lvl3pPr marL="1143000" indent="-228600">
              <a:tabLst>
                <a:tab pos="177800" algn="l"/>
                <a:tab pos="355600" algn="l"/>
                <a:tab pos="533400" algn="l"/>
                <a:tab pos="2333625" algn="r"/>
              </a:tabLst>
              <a:defRPr>
                <a:solidFill>
                  <a:schemeClr val="tx1"/>
                </a:solidFill>
                <a:latin typeface="Arial" charset="0"/>
              </a:defRPr>
            </a:lvl3pPr>
            <a:lvl4pPr marL="1600200" indent="-228600">
              <a:tabLst>
                <a:tab pos="177800" algn="l"/>
                <a:tab pos="355600" algn="l"/>
                <a:tab pos="533400" algn="l"/>
                <a:tab pos="2333625" algn="r"/>
              </a:tabLst>
              <a:defRPr>
                <a:solidFill>
                  <a:schemeClr val="tx1"/>
                </a:solidFill>
                <a:latin typeface="Arial" charset="0"/>
              </a:defRPr>
            </a:lvl4pPr>
            <a:lvl5pPr marL="2057400" indent="-228600">
              <a:tabLst>
                <a:tab pos="177800" algn="l"/>
                <a:tab pos="355600" algn="l"/>
                <a:tab pos="533400" algn="l"/>
                <a:tab pos="2333625" algn="r"/>
              </a:tabLst>
              <a:defRPr>
                <a:solidFill>
                  <a:schemeClr val="tx1"/>
                </a:solidFill>
                <a:latin typeface="Arial" charset="0"/>
              </a:defRPr>
            </a:lvl5pPr>
            <a:lvl6pPr marL="2514600" indent="-228600" eaLnBrk="0" fontAlgn="base" hangingPunct="0">
              <a:spcBef>
                <a:spcPct val="0"/>
              </a:spcBef>
              <a:spcAft>
                <a:spcPct val="0"/>
              </a:spcAft>
              <a:tabLst>
                <a:tab pos="177800" algn="l"/>
                <a:tab pos="355600" algn="l"/>
                <a:tab pos="533400" algn="l"/>
                <a:tab pos="2333625" algn="r"/>
              </a:tabLst>
              <a:defRPr>
                <a:solidFill>
                  <a:schemeClr val="tx1"/>
                </a:solidFill>
                <a:latin typeface="Arial" charset="0"/>
              </a:defRPr>
            </a:lvl6pPr>
            <a:lvl7pPr marL="2971800" indent="-228600" eaLnBrk="0" fontAlgn="base" hangingPunct="0">
              <a:spcBef>
                <a:spcPct val="0"/>
              </a:spcBef>
              <a:spcAft>
                <a:spcPct val="0"/>
              </a:spcAft>
              <a:tabLst>
                <a:tab pos="177800" algn="l"/>
                <a:tab pos="355600" algn="l"/>
                <a:tab pos="533400" algn="l"/>
                <a:tab pos="2333625" algn="r"/>
              </a:tabLst>
              <a:defRPr>
                <a:solidFill>
                  <a:schemeClr val="tx1"/>
                </a:solidFill>
                <a:latin typeface="Arial" charset="0"/>
              </a:defRPr>
            </a:lvl7pPr>
            <a:lvl8pPr marL="3429000" indent="-228600" eaLnBrk="0" fontAlgn="base" hangingPunct="0">
              <a:spcBef>
                <a:spcPct val="0"/>
              </a:spcBef>
              <a:spcAft>
                <a:spcPct val="0"/>
              </a:spcAft>
              <a:tabLst>
                <a:tab pos="177800" algn="l"/>
                <a:tab pos="355600" algn="l"/>
                <a:tab pos="533400" algn="l"/>
                <a:tab pos="2333625" algn="r"/>
              </a:tabLst>
              <a:defRPr>
                <a:solidFill>
                  <a:schemeClr val="tx1"/>
                </a:solidFill>
                <a:latin typeface="Arial" charset="0"/>
              </a:defRPr>
            </a:lvl8pPr>
            <a:lvl9pPr marL="3886200" indent="-228600" eaLnBrk="0" fontAlgn="base" hangingPunct="0">
              <a:spcBef>
                <a:spcPct val="0"/>
              </a:spcBef>
              <a:spcAft>
                <a:spcPct val="0"/>
              </a:spcAft>
              <a:tabLst>
                <a:tab pos="177800" algn="l"/>
                <a:tab pos="355600" algn="l"/>
                <a:tab pos="533400" algn="l"/>
                <a:tab pos="2333625" algn="r"/>
              </a:tabLst>
              <a:defRPr>
                <a:solidFill>
                  <a:schemeClr val="tx1"/>
                </a:solidFill>
                <a:latin typeface="Arial" charset="0"/>
              </a:defRPr>
            </a:lvl9pPr>
          </a:lstStyle>
          <a:p>
            <a:pPr eaLnBrk="1" hangingPunct="1"/>
            <a:r>
              <a:rPr lang="hu-HU" altLang="hu-HU" dirty="0"/>
              <a:t>Pillérsejtek és falanx-sejtek:</a:t>
            </a:r>
          </a:p>
          <a:p>
            <a:pPr eaLnBrk="1" hangingPunct="1"/>
            <a:endParaRPr lang="hu-HU" altLang="hu-HU" dirty="0"/>
          </a:p>
          <a:p>
            <a:pPr eaLnBrk="1" hangingPunct="1"/>
            <a:r>
              <a:rPr lang="hu-HU" altLang="hu-HU" dirty="0"/>
              <a:t>	rendkívül fejlett </a:t>
            </a:r>
            <a:r>
              <a:rPr lang="hu-HU" altLang="hu-HU" dirty="0" err="1"/>
              <a:t>cytoskeleton</a:t>
            </a:r>
            <a:r>
              <a:rPr lang="hu-HU" altLang="hu-HU" dirty="0"/>
              <a:t>:</a:t>
            </a:r>
          </a:p>
          <a:p>
            <a:pPr eaLnBrk="1" hangingPunct="1"/>
            <a:r>
              <a:rPr lang="hu-HU" altLang="hu-HU" dirty="0"/>
              <a:t>		aktin </a:t>
            </a:r>
            <a:r>
              <a:rPr lang="hu-HU" altLang="hu-HU" dirty="0" err="1"/>
              <a:t>mikrofilamentumok</a:t>
            </a:r>
            <a:endParaRPr lang="hu-HU" altLang="hu-HU" dirty="0"/>
          </a:p>
          <a:p>
            <a:pPr eaLnBrk="1" hangingPunct="1"/>
            <a:r>
              <a:rPr lang="hu-HU" altLang="hu-HU" dirty="0"/>
              <a:t>		intermedier </a:t>
            </a:r>
            <a:r>
              <a:rPr lang="hu-HU" altLang="hu-HU" dirty="0" err="1"/>
              <a:t>filamentumok</a:t>
            </a:r>
            <a:endParaRPr lang="hu-HU" altLang="hu-HU" dirty="0"/>
          </a:p>
          <a:p>
            <a:pPr eaLnBrk="1" hangingPunct="1"/>
            <a:r>
              <a:rPr lang="hu-HU" altLang="hu-HU" dirty="0"/>
              <a:t>		</a:t>
            </a:r>
            <a:r>
              <a:rPr lang="hu-HU" altLang="hu-HU" dirty="0" err="1"/>
              <a:t>mikrotubulusok</a:t>
            </a:r>
            <a:endParaRPr lang="hu-HU" altLang="hu-HU" dirty="0"/>
          </a:p>
          <a:p>
            <a:pPr eaLnBrk="1" hangingPunct="1"/>
            <a:r>
              <a:rPr lang="hu-HU" altLang="hu-HU" dirty="0"/>
              <a:t>	fejlett sejtkapcsoló struktúrák</a:t>
            </a:r>
          </a:p>
          <a:p>
            <a:pPr eaLnBrk="1" hangingPunct="1"/>
            <a:r>
              <a:rPr lang="hu-HU" altLang="hu-HU" dirty="0"/>
              <a:t>	</a:t>
            </a:r>
          </a:p>
          <a:p>
            <a:pPr eaLnBrk="1" hangingPunct="1"/>
            <a:r>
              <a:rPr lang="hu-HU" altLang="hu-HU" dirty="0"/>
              <a:t>	merev alátámasztást biztosítanak a </a:t>
            </a:r>
            <a:r>
              <a:rPr lang="hu-HU" altLang="hu-HU" dirty="0" err="1"/>
              <a:t>lamina</a:t>
            </a:r>
            <a:r>
              <a:rPr lang="hu-HU" altLang="hu-HU" dirty="0"/>
              <a:t> </a:t>
            </a:r>
            <a:r>
              <a:rPr lang="hu-HU" altLang="hu-HU" dirty="0" err="1"/>
              <a:t>reticularisnak</a:t>
            </a:r>
            <a:endParaRPr lang="hu-HU" altLang="hu-HU" dirty="0"/>
          </a:p>
          <a:p>
            <a:pPr eaLnBrk="1" hangingPunct="1"/>
            <a:r>
              <a:rPr lang="hu-HU" altLang="hu-HU" dirty="0"/>
              <a:t>		</a:t>
            </a:r>
          </a:p>
          <a:p>
            <a:pPr eaLnBrk="1" hangingPunct="1"/>
            <a:r>
              <a:rPr lang="hu-HU" altLang="hu-HU" dirty="0"/>
              <a:t>				</a:t>
            </a:r>
          </a:p>
          <a:p>
            <a:pPr eaLnBrk="1" hangingPunct="1"/>
            <a:endParaRPr lang="hu-HU" altLang="hu-HU" dirty="0"/>
          </a:p>
          <a:p>
            <a:pPr eaLnBrk="1" hangingPunct="1"/>
            <a:endParaRPr lang="hu-HU" altLang="hu-HU" dirty="0"/>
          </a:p>
          <a:p>
            <a:pPr eaLnBrk="1" hangingPunct="1"/>
            <a:r>
              <a:rPr lang="hu-HU" altLang="hu-HU" dirty="0"/>
              <a:t>	</a:t>
            </a:r>
          </a:p>
          <a:p>
            <a:pPr eaLnBrk="1" hangingPunct="1"/>
            <a:r>
              <a:rPr lang="hu-HU" altLang="hu-HU" dirty="0"/>
              <a:t>	</a:t>
            </a:r>
          </a:p>
          <a:p>
            <a:pPr eaLnBrk="1" hangingPunct="1"/>
            <a:endParaRPr lang="hu-HU" altLang="hu-HU" dirty="0"/>
          </a:p>
          <a:p>
            <a:pPr eaLnBrk="1" hangingPunct="1"/>
            <a:endParaRPr lang="hu-HU" altLang="hu-HU" dirty="0"/>
          </a:p>
          <a:p>
            <a:pPr eaLnBrk="1" hangingPunct="1"/>
            <a:r>
              <a:rPr lang="hu-HU" altLang="hu-HU" dirty="0"/>
              <a:t>		</a:t>
            </a:r>
          </a:p>
        </p:txBody>
      </p:sp>
      <p:sp>
        <p:nvSpPr>
          <p:cNvPr id="41988" name="Rectangle 4"/>
          <p:cNvSpPr>
            <a:spLocks noChangeArrowheads="1"/>
          </p:cNvSpPr>
          <p:nvPr/>
        </p:nvSpPr>
        <p:spPr bwMode="auto">
          <a:xfrm>
            <a:off x="0" y="85725"/>
            <a:ext cx="9144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hu-HU" altLang="hu-HU" dirty="0"/>
              <a:t>TÁMASZTÓSEJTEK</a:t>
            </a:r>
          </a:p>
          <a:p>
            <a:pPr algn="ctr" eaLnBrk="1" hangingPunct="1"/>
            <a:r>
              <a:rPr lang="hu-HU" altLang="hu-HU" dirty="0"/>
              <a:t> </a:t>
            </a:r>
          </a:p>
        </p:txBody>
      </p:sp>
      <p:pic>
        <p:nvPicPr>
          <p:cNvPr id="41989" name="Picture 6" descr="corti 1 M"/>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470150" y="3444875"/>
            <a:ext cx="6607175" cy="334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Ellipszis 1">
            <a:extLst>
              <a:ext uri="{FF2B5EF4-FFF2-40B4-BE49-F238E27FC236}">
                <a16:creationId xmlns:a16="http://schemas.microsoft.com/office/drawing/2014/main" id="{555EC009-3C62-4CD3-BD9B-2112EDF59705}"/>
              </a:ext>
            </a:extLst>
          </p:cNvPr>
          <p:cNvSpPr/>
          <p:nvPr/>
        </p:nvSpPr>
        <p:spPr>
          <a:xfrm>
            <a:off x="6012160" y="5877272"/>
            <a:ext cx="504056" cy="43204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7" name="Ellipszis 6">
            <a:extLst>
              <a:ext uri="{FF2B5EF4-FFF2-40B4-BE49-F238E27FC236}">
                <a16:creationId xmlns:a16="http://schemas.microsoft.com/office/drawing/2014/main" id="{7B838AA4-6964-4BE4-91AB-976B79BC125C}"/>
              </a:ext>
            </a:extLst>
          </p:cNvPr>
          <p:cNvSpPr/>
          <p:nvPr/>
        </p:nvSpPr>
        <p:spPr>
          <a:xfrm>
            <a:off x="7020272" y="4365104"/>
            <a:ext cx="1008112" cy="28803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8" name="Ellipszis 7">
            <a:extLst>
              <a:ext uri="{FF2B5EF4-FFF2-40B4-BE49-F238E27FC236}">
                <a16:creationId xmlns:a16="http://schemas.microsoft.com/office/drawing/2014/main" id="{90CC5B73-06E2-4CE6-B8BD-9392F6EB6D3D}"/>
              </a:ext>
            </a:extLst>
          </p:cNvPr>
          <p:cNvSpPr/>
          <p:nvPr/>
        </p:nvSpPr>
        <p:spPr>
          <a:xfrm>
            <a:off x="3419872" y="3861048"/>
            <a:ext cx="808168" cy="43204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9" name="Ellipszis 8">
            <a:extLst>
              <a:ext uri="{FF2B5EF4-FFF2-40B4-BE49-F238E27FC236}">
                <a16:creationId xmlns:a16="http://schemas.microsoft.com/office/drawing/2014/main" id="{A9B3C97E-223B-4A12-9EE5-042D14A4B2B2}"/>
              </a:ext>
            </a:extLst>
          </p:cNvPr>
          <p:cNvSpPr/>
          <p:nvPr/>
        </p:nvSpPr>
        <p:spPr>
          <a:xfrm>
            <a:off x="4233329" y="6245696"/>
            <a:ext cx="504056" cy="43204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Tree>
    <p:extLst>
      <p:ext uri="{BB962C8B-B14F-4D97-AF65-F5344CB8AC3E}">
        <p14:creationId xmlns:p14="http://schemas.microsoft.com/office/powerpoint/2010/main" val="22794049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7" descr="Piller sejtek magyar másolata">
            <a:extLst>
              <a:ext uri="{FF2B5EF4-FFF2-40B4-BE49-F238E27FC236}">
                <a16:creationId xmlns:a16="http://schemas.microsoft.com/office/drawing/2014/main" id="{D3768C57-9D02-4E08-A279-ADA12C78768D}"/>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8175" y="692150"/>
            <a:ext cx="4883150" cy="599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Text Box 5">
            <a:extLst>
              <a:ext uri="{FF2B5EF4-FFF2-40B4-BE49-F238E27FC236}">
                <a16:creationId xmlns:a16="http://schemas.microsoft.com/office/drawing/2014/main" id="{039BB3EF-8391-44CA-90EF-481BB5CB5CE4}"/>
              </a:ext>
            </a:extLst>
          </p:cNvPr>
          <p:cNvSpPr txBox="1">
            <a:spLocks noChangeArrowheads="1"/>
          </p:cNvSpPr>
          <p:nvPr/>
        </p:nvSpPr>
        <p:spPr bwMode="auto">
          <a:xfrm>
            <a:off x="3783013" y="4646613"/>
            <a:ext cx="13652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hu-HU" altLang="hu-HU" sz="1800"/>
              <a:t>Corti-alagút</a:t>
            </a:r>
          </a:p>
        </p:txBody>
      </p:sp>
      <p:sp>
        <p:nvSpPr>
          <p:cNvPr id="14340" name="Text Box 6">
            <a:extLst>
              <a:ext uri="{FF2B5EF4-FFF2-40B4-BE49-F238E27FC236}">
                <a16:creationId xmlns:a16="http://schemas.microsoft.com/office/drawing/2014/main" id="{8A5B882A-277E-42D0-8524-29D99756785E}"/>
              </a:ext>
            </a:extLst>
          </p:cNvPr>
          <p:cNvSpPr txBox="1">
            <a:spLocks noChangeArrowheads="1"/>
          </p:cNvSpPr>
          <p:nvPr/>
        </p:nvSpPr>
        <p:spPr bwMode="auto">
          <a:xfrm>
            <a:off x="2051050" y="0"/>
            <a:ext cx="390363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hu-HU" altLang="hu-HU" sz="1800" dirty="0"/>
              <a:t>BELSŐ ÉS KÜLSŐ PILLÉRSEJTEK</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12" descr="Kulso szor sejt kulso phalanx sejt">
            <a:extLst>
              <a:ext uri="{FF2B5EF4-FFF2-40B4-BE49-F238E27FC236}">
                <a16:creationId xmlns:a16="http://schemas.microsoft.com/office/drawing/2014/main" id="{7A050FE5-9256-4B81-AE96-9C2E4E55DB2A}"/>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132138" y="736600"/>
            <a:ext cx="2314575" cy="612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Text Box 5">
            <a:extLst>
              <a:ext uri="{FF2B5EF4-FFF2-40B4-BE49-F238E27FC236}">
                <a16:creationId xmlns:a16="http://schemas.microsoft.com/office/drawing/2014/main" id="{61EF0FDB-A3F1-4BB2-88FF-2D48D9C540D1}"/>
              </a:ext>
            </a:extLst>
          </p:cNvPr>
          <p:cNvSpPr txBox="1">
            <a:spLocks noChangeArrowheads="1"/>
          </p:cNvSpPr>
          <p:nvPr/>
        </p:nvSpPr>
        <p:spPr bwMode="auto">
          <a:xfrm>
            <a:off x="1547813" y="0"/>
            <a:ext cx="437395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hu-HU" altLang="hu-HU" sz="1800" dirty="0"/>
              <a:t>KÜLSŐ SZŐRSEJT ÉS PHALANX SEJT</a:t>
            </a:r>
          </a:p>
        </p:txBody>
      </p:sp>
      <p:sp>
        <p:nvSpPr>
          <p:cNvPr id="13316" name="Text Box 6">
            <a:extLst>
              <a:ext uri="{FF2B5EF4-FFF2-40B4-BE49-F238E27FC236}">
                <a16:creationId xmlns:a16="http://schemas.microsoft.com/office/drawing/2014/main" id="{997CDE10-38A5-473B-BFA4-FE43A725954C}"/>
              </a:ext>
            </a:extLst>
          </p:cNvPr>
          <p:cNvSpPr txBox="1">
            <a:spLocks noChangeArrowheads="1"/>
          </p:cNvSpPr>
          <p:nvPr/>
        </p:nvSpPr>
        <p:spPr bwMode="auto">
          <a:xfrm>
            <a:off x="3995738" y="836613"/>
            <a:ext cx="10350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hu-HU" altLang="hu-HU" sz="1800"/>
              <a:t>fejlemez</a:t>
            </a:r>
          </a:p>
        </p:txBody>
      </p:sp>
      <p:sp>
        <p:nvSpPr>
          <p:cNvPr id="13317" name="Text Box 7">
            <a:extLst>
              <a:ext uri="{FF2B5EF4-FFF2-40B4-BE49-F238E27FC236}">
                <a16:creationId xmlns:a16="http://schemas.microsoft.com/office/drawing/2014/main" id="{62F9EB1B-DE8B-4A41-92DE-2A04DCB64FD6}"/>
              </a:ext>
            </a:extLst>
          </p:cNvPr>
          <p:cNvSpPr txBox="1">
            <a:spLocks noChangeArrowheads="1"/>
          </p:cNvSpPr>
          <p:nvPr/>
        </p:nvSpPr>
        <p:spPr bwMode="auto">
          <a:xfrm>
            <a:off x="1979613" y="1700213"/>
            <a:ext cx="1327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hu-HU" altLang="hu-HU" sz="1800"/>
              <a:t>szőröcskék</a:t>
            </a:r>
          </a:p>
        </p:txBody>
      </p:sp>
      <p:sp>
        <p:nvSpPr>
          <p:cNvPr id="13318" name="Text Box 8">
            <a:extLst>
              <a:ext uri="{FF2B5EF4-FFF2-40B4-BE49-F238E27FC236}">
                <a16:creationId xmlns:a16="http://schemas.microsoft.com/office/drawing/2014/main" id="{44F116C2-5822-4DFA-918D-4083236E35B2}"/>
              </a:ext>
            </a:extLst>
          </p:cNvPr>
          <p:cNvSpPr txBox="1">
            <a:spLocks noChangeArrowheads="1"/>
          </p:cNvSpPr>
          <p:nvPr/>
        </p:nvSpPr>
        <p:spPr bwMode="auto">
          <a:xfrm>
            <a:off x="2268538" y="3500438"/>
            <a:ext cx="971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hu-HU" altLang="hu-HU" sz="1800"/>
              <a:t>nucleus</a:t>
            </a:r>
          </a:p>
        </p:txBody>
      </p:sp>
      <p:sp>
        <p:nvSpPr>
          <p:cNvPr id="13319" name="Text Box 9">
            <a:extLst>
              <a:ext uri="{FF2B5EF4-FFF2-40B4-BE49-F238E27FC236}">
                <a16:creationId xmlns:a16="http://schemas.microsoft.com/office/drawing/2014/main" id="{C9DFC57B-F325-419B-98EF-78BE89A01B76}"/>
              </a:ext>
            </a:extLst>
          </p:cNvPr>
          <p:cNvSpPr txBox="1">
            <a:spLocks noChangeArrowheads="1"/>
          </p:cNvSpPr>
          <p:nvPr/>
        </p:nvSpPr>
        <p:spPr bwMode="auto">
          <a:xfrm>
            <a:off x="5076825" y="3573463"/>
            <a:ext cx="15430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hu-HU" altLang="hu-HU" sz="1800"/>
              <a:t>filamentumok</a:t>
            </a:r>
          </a:p>
        </p:txBody>
      </p:sp>
      <p:sp>
        <p:nvSpPr>
          <p:cNvPr id="13320" name="Text Box 10">
            <a:extLst>
              <a:ext uri="{FF2B5EF4-FFF2-40B4-BE49-F238E27FC236}">
                <a16:creationId xmlns:a16="http://schemas.microsoft.com/office/drawing/2014/main" id="{6FCA503A-B1F7-45B2-B4B6-857170358724}"/>
              </a:ext>
            </a:extLst>
          </p:cNvPr>
          <p:cNvSpPr txBox="1">
            <a:spLocks noChangeArrowheads="1"/>
          </p:cNvSpPr>
          <p:nvPr/>
        </p:nvSpPr>
        <p:spPr bwMode="auto">
          <a:xfrm>
            <a:off x="2555875" y="4437063"/>
            <a:ext cx="9969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hu-HU" altLang="hu-HU" sz="1800"/>
              <a:t>idegrost</a:t>
            </a:r>
          </a:p>
        </p:txBody>
      </p:sp>
      <p:sp>
        <p:nvSpPr>
          <p:cNvPr id="13321" name="Text Box 11">
            <a:extLst>
              <a:ext uri="{FF2B5EF4-FFF2-40B4-BE49-F238E27FC236}">
                <a16:creationId xmlns:a16="http://schemas.microsoft.com/office/drawing/2014/main" id="{3DB843C2-567F-48FE-9159-C29AF04A60D7}"/>
              </a:ext>
            </a:extLst>
          </p:cNvPr>
          <p:cNvSpPr txBox="1">
            <a:spLocks noChangeArrowheads="1"/>
          </p:cNvSpPr>
          <p:nvPr/>
        </p:nvSpPr>
        <p:spPr bwMode="auto">
          <a:xfrm>
            <a:off x="3276600" y="5300663"/>
            <a:ext cx="6286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hu-HU" altLang="hu-HU" sz="1800"/>
              <a:t>mag</a:t>
            </a:r>
          </a:p>
        </p:txBody>
      </p:sp>
      <p:sp>
        <p:nvSpPr>
          <p:cNvPr id="13322" name="Text Box 13">
            <a:extLst>
              <a:ext uri="{FF2B5EF4-FFF2-40B4-BE49-F238E27FC236}">
                <a16:creationId xmlns:a16="http://schemas.microsoft.com/office/drawing/2014/main" id="{44873D70-3892-4167-AB65-3FB17962F43A}"/>
              </a:ext>
            </a:extLst>
          </p:cNvPr>
          <p:cNvSpPr txBox="1">
            <a:spLocks noChangeArrowheads="1"/>
          </p:cNvSpPr>
          <p:nvPr/>
        </p:nvSpPr>
        <p:spPr bwMode="auto">
          <a:xfrm>
            <a:off x="1671638" y="2584450"/>
            <a:ext cx="10096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hu-HU" altLang="hu-HU" sz="1800">
                <a:solidFill>
                  <a:srgbClr val="FF6600"/>
                </a:solidFill>
              </a:rPr>
              <a:t>Szőrsejt</a:t>
            </a:r>
          </a:p>
        </p:txBody>
      </p:sp>
      <p:sp>
        <p:nvSpPr>
          <p:cNvPr id="13323" name="Line 14">
            <a:extLst>
              <a:ext uri="{FF2B5EF4-FFF2-40B4-BE49-F238E27FC236}">
                <a16:creationId xmlns:a16="http://schemas.microsoft.com/office/drawing/2014/main" id="{3B9EE552-3F9F-46F4-A728-CCE10C4EB5C7}"/>
              </a:ext>
            </a:extLst>
          </p:cNvPr>
          <p:cNvSpPr>
            <a:spLocks noChangeShapeType="1"/>
          </p:cNvSpPr>
          <p:nvPr/>
        </p:nvSpPr>
        <p:spPr bwMode="auto">
          <a:xfrm>
            <a:off x="2700338" y="2781300"/>
            <a:ext cx="1223962" cy="287338"/>
          </a:xfrm>
          <a:prstGeom prst="line">
            <a:avLst/>
          </a:prstGeom>
          <a:noFill/>
          <a:ln w="38100">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hu-HU"/>
          </a:p>
        </p:txBody>
      </p:sp>
      <p:sp>
        <p:nvSpPr>
          <p:cNvPr id="13324" name="Text Box 15">
            <a:extLst>
              <a:ext uri="{FF2B5EF4-FFF2-40B4-BE49-F238E27FC236}">
                <a16:creationId xmlns:a16="http://schemas.microsoft.com/office/drawing/2014/main" id="{B3F85A2D-2A9A-47C1-8182-88EC376CE418}"/>
              </a:ext>
            </a:extLst>
          </p:cNvPr>
          <p:cNvSpPr txBox="1">
            <a:spLocks noChangeArrowheads="1"/>
          </p:cNvSpPr>
          <p:nvPr/>
        </p:nvSpPr>
        <p:spPr bwMode="auto">
          <a:xfrm>
            <a:off x="5487988" y="2297113"/>
            <a:ext cx="14287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hu-HU" altLang="hu-HU" sz="1800">
                <a:solidFill>
                  <a:srgbClr val="FF6600"/>
                </a:solidFill>
              </a:rPr>
              <a:t>Phalanx sejt</a:t>
            </a:r>
          </a:p>
        </p:txBody>
      </p:sp>
      <p:sp>
        <p:nvSpPr>
          <p:cNvPr id="13325" name="Line 16">
            <a:extLst>
              <a:ext uri="{FF2B5EF4-FFF2-40B4-BE49-F238E27FC236}">
                <a16:creationId xmlns:a16="http://schemas.microsoft.com/office/drawing/2014/main" id="{24CD2521-47CD-45FD-BD3A-4C3667E503F2}"/>
              </a:ext>
            </a:extLst>
          </p:cNvPr>
          <p:cNvSpPr>
            <a:spLocks noChangeShapeType="1"/>
          </p:cNvSpPr>
          <p:nvPr/>
        </p:nvSpPr>
        <p:spPr bwMode="auto">
          <a:xfrm flipH="1">
            <a:off x="4643438" y="2565400"/>
            <a:ext cx="649287" cy="503238"/>
          </a:xfrm>
          <a:prstGeom prst="line">
            <a:avLst/>
          </a:prstGeom>
          <a:noFill/>
          <a:ln w="38100">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hu-HU"/>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a:extLst>
              <a:ext uri="{FF2B5EF4-FFF2-40B4-BE49-F238E27FC236}">
                <a16:creationId xmlns:a16="http://schemas.microsoft.com/office/drawing/2014/main" id="{418C2595-EF97-4767-81F1-85489D3DD7B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697288" y="63500"/>
            <a:ext cx="4075112"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67" name="Picture 3">
            <a:extLst>
              <a:ext uri="{FF2B5EF4-FFF2-40B4-BE49-F238E27FC236}">
                <a16:creationId xmlns:a16="http://schemas.microsoft.com/office/drawing/2014/main" id="{FA572B74-0F1A-481D-BCBA-348DD5A4D28B}"/>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697288" y="63500"/>
            <a:ext cx="4075112"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68" name="Picture 4">
            <a:extLst>
              <a:ext uri="{FF2B5EF4-FFF2-40B4-BE49-F238E27FC236}">
                <a16:creationId xmlns:a16="http://schemas.microsoft.com/office/drawing/2014/main" id="{2A252AAF-41DE-495B-B57D-33E7B5E5E2E4}"/>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697288" y="63500"/>
            <a:ext cx="4075112"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69" name="Text Box 5">
            <a:extLst>
              <a:ext uri="{FF2B5EF4-FFF2-40B4-BE49-F238E27FC236}">
                <a16:creationId xmlns:a16="http://schemas.microsoft.com/office/drawing/2014/main" id="{3F63D819-5CDB-43B4-9CC7-9E7364378BE0}"/>
              </a:ext>
            </a:extLst>
          </p:cNvPr>
          <p:cNvSpPr txBox="1">
            <a:spLocks noChangeArrowheads="1"/>
          </p:cNvSpPr>
          <p:nvPr/>
        </p:nvSpPr>
        <p:spPr bwMode="auto">
          <a:xfrm>
            <a:off x="2022475" y="1266825"/>
            <a:ext cx="1219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hu-HU" sz="1800" b="1">
                <a:cs typeface="Arial" panose="020B0604020202020204" pitchFamily="34" charset="0"/>
              </a:rPr>
              <a:t>Outer Hair Cell</a:t>
            </a:r>
          </a:p>
        </p:txBody>
      </p:sp>
      <p:sp>
        <p:nvSpPr>
          <p:cNvPr id="88070" name="Text Box 6">
            <a:extLst>
              <a:ext uri="{FF2B5EF4-FFF2-40B4-BE49-F238E27FC236}">
                <a16:creationId xmlns:a16="http://schemas.microsoft.com/office/drawing/2014/main" id="{8579AD12-7C9A-4E15-BD58-8DC128DDAD84}"/>
              </a:ext>
            </a:extLst>
          </p:cNvPr>
          <p:cNvSpPr txBox="1">
            <a:spLocks noChangeArrowheads="1"/>
          </p:cNvSpPr>
          <p:nvPr/>
        </p:nvSpPr>
        <p:spPr bwMode="auto">
          <a:xfrm>
            <a:off x="1700213" y="3124200"/>
            <a:ext cx="18288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hu-HU" sz="1800" b="1">
                <a:cs typeface="Arial" panose="020B0604020202020204" pitchFamily="34" charset="0"/>
              </a:rPr>
              <a:t>Outer Phalangeal Cell</a:t>
            </a:r>
          </a:p>
        </p:txBody>
      </p:sp>
      <p:sp>
        <p:nvSpPr>
          <p:cNvPr id="88071" name="Line 7">
            <a:extLst>
              <a:ext uri="{FF2B5EF4-FFF2-40B4-BE49-F238E27FC236}">
                <a16:creationId xmlns:a16="http://schemas.microsoft.com/office/drawing/2014/main" id="{04E12F00-2620-433E-B980-9E48557DE91D}"/>
              </a:ext>
            </a:extLst>
          </p:cNvPr>
          <p:cNvSpPr>
            <a:spLocks noChangeShapeType="1"/>
          </p:cNvSpPr>
          <p:nvPr/>
        </p:nvSpPr>
        <p:spPr bwMode="auto">
          <a:xfrm>
            <a:off x="3352800" y="1892300"/>
            <a:ext cx="1371600" cy="0"/>
          </a:xfrm>
          <a:prstGeom prst="line">
            <a:avLst/>
          </a:prstGeom>
          <a:noFill/>
          <a:ln w="57150">
            <a:solidFill>
              <a:srgbClr val="FF0000"/>
            </a:solidFill>
            <a:round/>
            <a:headEnd/>
            <a:tailEnd type="triangle" w="med" len="med"/>
          </a:ln>
          <a:effectLst/>
        </p:spPr>
        <p:txBody>
          <a:bodyPr wrap="none" anchor="ctr"/>
          <a:lstStyle/>
          <a:p>
            <a:pPr algn="ctr" eaLnBrk="0" hangingPunct="0">
              <a:defRPr/>
            </a:pPr>
            <a:endParaRPr lang="en-US" b="1">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88072" name="Line 8">
            <a:extLst>
              <a:ext uri="{FF2B5EF4-FFF2-40B4-BE49-F238E27FC236}">
                <a16:creationId xmlns:a16="http://schemas.microsoft.com/office/drawing/2014/main" id="{F086EDA8-5D26-46D0-A2FF-ABB8C31D526B}"/>
              </a:ext>
            </a:extLst>
          </p:cNvPr>
          <p:cNvSpPr>
            <a:spLocks noChangeShapeType="1"/>
          </p:cNvSpPr>
          <p:nvPr/>
        </p:nvSpPr>
        <p:spPr bwMode="auto">
          <a:xfrm>
            <a:off x="3429000" y="3721100"/>
            <a:ext cx="1066800" cy="0"/>
          </a:xfrm>
          <a:prstGeom prst="line">
            <a:avLst/>
          </a:prstGeom>
          <a:noFill/>
          <a:ln w="57150">
            <a:solidFill>
              <a:schemeClr val="tx1"/>
            </a:solidFill>
            <a:round/>
            <a:headEnd/>
            <a:tailEnd type="triangle" w="med" len="med"/>
          </a:ln>
          <a:effectLst/>
        </p:spPr>
        <p:txBody>
          <a:bodyPr wrap="none" anchor="ctr"/>
          <a:lstStyle/>
          <a:p>
            <a:pPr algn="ctr" eaLnBrk="0" hangingPunct="0">
              <a:defRPr/>
            </a:pPr>
            <a:endParaRPr lang="en-US" b="1">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88073" name="Text Box 9">
            <a:extLst>
              <a:ext uri="{FF2B5EF4-FFF2-40B4-BE49-F238E27FC236}">
                <a16:creationId xmlns:a16="http://schemas.microsoft.com/office/drawing/2014/main" id="{1BD33676-52DF-4224-9A4F-F0ED6D762A25}"/>
              </a:ext>
            </a:extLst>
          </p:cNvPr>
          <p:cNvSpPr txBox="1">
            <a:spLocks noChangeArrowheads="1"/>
          </p:cNvSpPr>
          <p:nvPr/>
        </p:nvSpPr>
        <p:spPr bwMode="auto">
          <a:xfrm>
            <a:off x="1066800" y="4495800"/>
            <a:ext cx="2362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hu-HU" sz="1800" b="1">
                <a:cs typeface="Arial" panose="020B0604020202020204" pitchFamily="34" charset="0"/>
              </a:rPr>
              <a:t>Efferent Fiber</a:t>
            </a:r>
          </a:p>
        </p:txBody>
      </p:sp>
      <p:sp>
        <p:nvSpPr>
          <p:cNvPr id="88074" name="Text Box 10">
            <a:extLst>
              <a:ext uri="{FF2B5EF4-FFF2-40B4-BE49-F238E27FC236}">
                <a16:creationId xmlns:a16="http://schemas.microsoft.com/office/drawing/2014/main" id="{1762121D-4A0B-4788-8944-0ED10AF69D26}"/>
              </a:ext>
            </a:extLst>
          </p:cNvPr>
          <p:cNvSpPr txBox="1">
            <a:spLocks noChangeArrowheads="1"/>
          </p:cNvSpPr>
          <p:nvPr/>
        </p:nvSpPr>
        <p:spPr bwMode="auto">
          <a:xfrm>
            <a:off x="1219200" y="5486400"/>
            <a:ext cx="2362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hu-HU" sz="1800" b="1">
                <a:cs typeface="Arial" panose="020B0604020202020204" pitchFamily="34" charset="0"/>
              </a:rPr>
              <a:t>Afferent Fiber</a:t>
            </a:r>
          </a:p>
        </p:txBody>
      </p:sp>
      <p:sp>
        <p:nvSpPr>
          <p:cNvPr id="88075" name="Line 11">
            <a:extLst>
              <a:ext uri="{FF2B5EF4-FFF2-40B4-BE49-F238E27FC236}">
                <a16:creationId xmlns:a16="http://schemas.microsoft.com/office/drawing/2014/main" id="{F30553C5-9B49-4104-9EEF-A642FA9A240B}"/>
              </a:ext>
            </a:extLst>
          </p:cNvPr>
          <p:cNvSpPr>
            <a:spLocks noChangeShapeType="1"/>
          </p:cNvSpPr>
          <p:nvPr/>
        </p:nvSpPr>
        <p:spPr bwMode="auto">
          <a:xfrm>
            <a:off x="3352800" y="4724400"/>
            <a:ext cx="2362200" cy="0"/>
          </a:xfrm>
          <a:prstGeom prst="line">
            <a:avLst/>
          </a:prstGeom>
          <a:noFill/>
          <a:ln w="57150">
            <a:solidFill>
              <a:srgbClr val="FF0000"/>
            </a:solidFill>
            <a:round/>
            <a:headEnd/>
            <a:tailEnd type="triangle" w="med" len="med"/>
          </a:ln>
          <a:effectLst/>
        </p:spPr>
        <p:txBody>
          <a:bodyPr wrap="none" anchor="ctr"/>
          <a:lstStyle/>
          <a:p>
            <a:pPr algn="ctr" eaLnBrk="0" hangingPunct="0">
              <a:defRPr/>
            </a:pPr>
            <a:endParaRPr lang="en-US" b="1">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88076" name="Line 12">
            <a:extLst>
              <a:ext uri="{FF2B5EF4-FFF2-40B4-BE49-F238E27FC236}">
                <a16:creationId xmlns:a16="http://schemas.microsoft.com/office/drawing/2014/main" id="{FC1DB2F1-B8A7-4FC4-B88B-B12ADCF328BF}"/>
              </a:ext>
            </a:extLst>
          </p:cNvPr>
          <p:cNvSpPr>
            <a:spLocks noChangeShapeType="1"/>
          </p:cNvSpPr>
          <p:nvPr/>
        </p:nvSpPr>
        <p:spPr bwMode="auto">
          <a:xfrm>
            <a:off x="3429000" y="5715000"/>
            <a:ext cx="1676400" cy="0"/>
          </a:xfrm>
          <a:prstGeom prst="line">
            <a:avLst/>
          </a:prstGeom>
          <a:noFill/>
          <a:ln w="57150">
            <a:solidFill>
              <a:schemeClr val="tx1"/>
            </a:solidFill>
            <a:round/>
            <a:headEnd/>
            <a:tailEnd type="triangle" w="med" len="med"/>
          </a:ln>
          <a:effectLst/>
        </p:spPr>
        <p:txBody>
          <a:bodyPr wrap="none" anchor="ctr"/>
          <a:lstStyle/>
          <a:p>
            <a:pPr algn="ctr" eaLnBrk="0" hangingPunct="0">
              <a:defRPr/>
            </a:pPr>
            <a:endParaRPr lang="en-US" b="1">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custDataLst>
      <p:tags r:id="rId1"/>
    </p:custDataLst>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 fill="hold" grpId="0" nodeType="afterEffect">
                                  <p:stCondLst>
                                    <p:cond delay="0"/>
                                  </p:stCondLst>
                                  <p:childTnLst>
                                    <p:set>
                                      <p:cBhvr>
                                        <p:cTn id="6" dur="1" fill="hold">
                                          <p:stCondLst>
                                            <p:cond delay="0"/>
                                          </p:stCondLst>
                                        </p:cTn>
                                        <p:tgtEl>
                                          <p:spTgt spid="88069"/>
                                        </p:tgtEl>
                                        <p:attrNameLst>
                                          <p:attrName>style.visibility</p:attrName>
                                        </p:attrNameLst>
                                      </p:cBhvr>
                                      <p:to>
                                        <p:strVal val="visible"/>
                                      </p:to>
                                    </p:set>
                                    <p:anim calcmode="lin" valueType="num">
                                      <p:cBhvr>
                                        <p:cTn id="7" dur="500" fill="hold"/>
                                        <p:tgtEl>
                                          <p:spTgt spid="88069"/>
                                        </p:tgtEl>
                                        <p:attrNameLst>
                                          <p:attrName>ppt_x</p:attrName>
                                        </p:attrNameLst>
                                      </p:cBhvr>
                                      <p:tavLst>
                                        <p:tav tm="0">
                                          <p:val>
                                            <p:strVal val="#ppt_x"/>
                                          </p:val>
                                        </p:tav>
                                        <p:tav tm="100000">
                                          <p:val>
                                            <p:strVal val="#ppt_x"/>
                                          </p:val>
                                        </p:tav>
                                      </p:tavLst>
                                    </p:anim>
                                    <p:anim calcmode="lin" valueType="num">
                                      <p:cBhvr>
                                        <p:cTn id="8" dur="500" fill="hold"/>
                                        <p:tgtEl>
                                          <p:spTgt spid="88069"/>
                                        </p:tgtEl>
                                        <p:attrNameLst>
                                          <p:attrName>ppt_y</p:attrName>
                                        </p:attrNameLst>
                                      </p:cBhvr>
                                      <p:tavLst>
                                        <p:tav tm="0">
                                          <p:val>
                                            <p:strVal val="#ppt_y-#ppt_h/2"/>
                                          </p:val>
                                        </p:tav>
                                        <p:tav tm="100000">
                                          <p:val>
                                            <p:strVal val="#ppt_y"/>
                                          </p:val>
                                        </p:tav>
                                      </p:tavLst>
                                    </p:anim>
                                    <p:anim calcmode="lin" valueType="num">
                                      <p:cBhvr>
                                        <p:cTn id="9" dur="500" fill="hold"/>
                                        <p:tgtEl>
                                          <p:spTgt spid="88069"/>
                                        </p:tgtEl>
                                        <p:attrNameLst>
                                          <p:attrName>ppt_w</p:attrName>
                                        </p:attrNameLst>
                                      </p:cBhvr>
                                      <p:tavLst>
                                        <p:tav tm="0">
                                          <p:val>
                                            <p:strVal val="#ppt_w"/>
                                          </p:val>
                                        </p:tav>
                                        <p:tav tm="100000">
                                          <p:val>
                                            <p:strVal val="#ppt_w"/>
                                          </p:val>
                                        </p:tav>
                                      </p:tavLst>
                                    </p:anim>
                                    <p:anim calcmode="lin" valueType="num">
                                      <p:cBhvr>
                                        <p:cTn id="10" dur="500" fill="hold"/>
                                        <p:tgtEl>
                                          <p:spTgt spid="88069"/>
                                        </p:tgtEl>
                                        <p:attrNameLst>
                                          <p:attrName>ppt_h</p:attrName>
                                        </p:attrNameLst>
                                      </p:cBhvr>
                                      <p:tavLst>
                                        <p:tav tm="0">
                                          <p:val>
                                            <p:fltVal val="0"/>
                                          </p:val>
                                        </p:tav>
                                        <p:tav tm="100000">
                                          <p:val>
                                            <p:strVal val="#ppt_h"/>
                                          </p:val>
                                        </p:tav>
                                      </p:tavLst>
                                    </p:anim>
                                  </p:childTnLst>
                                </p:cTn>
                              </p:par>
                            </p:childTnLst>
                          </p:cTn>
                        </p:par>
                        <p:par>
                          <p:cTn id="11" fill="hold" nodeType="afterGroup">
                            <p:stCondLst>
                              <p:cond delay="500"/>
                            </p:stCondLst>
                            <p:childTnLst>
                              <p:par>
                                <p:cTn id="12" presetID="22" presetClass="entr" presetSubtype="8" fill="hold" nodeType="afterEffect">
                                  <p:stCondLst>
                                    <p:cond delay="0"/>
                                  </p:stCondLst>
                                  <p:childTnLst>
                                    <p:set>
                                      <p:cBhvr>
                                        <p:cTn id="13" dur="1" fill="hold">
                                          <p:stCondLst>
                                            <p:cond delay="0"/>
                                          </p:stCondLst>
                                        </p:cTn>
                                        <p:tgtEl>
                                          <p:spTgt spid="88071"/>
                                        </p:tgtEl>
                                        <p:attrNameLst>
                                          <p:attrName>style.visibility</p:attrName>
                                        </p:attrNameLst>
                                      </p:cBhvr>
                                      <p:to>
                                        <p:strVal val="visible"/>
                                      </p:to>
                                    </p:set>
                                    <p:animEffect transition="in" filter="wipe(left)">
                                      <p:cBhvr>
                                        <p:cTn id="14" dur="500"/>
                                        <p:tgtEl>
                                          <p:spTgt spid="88071"/>
                                        </p:tgtEl>
                                      </p:cBhvr>
                                    </p:animEffect>
                                  </p:childTnLst>
                                </p:cTn>
                              </p:par>
                            </p:childTnLst>
                          </p:cTn>
                        </p:par>
                        <p:par>
                          <p:cTn id="15" fill="hold" nodeType="afterGroup">
                            <p:stCondLst>
                              <p:cond delay="1000"/>
                            </p:stCondLst>
                            <p:childTnLst>
                              <p:par>
                                <p:cTn id="16" presetID="17" presetClass="entr" presetSubtype="1" fill="hold" grpId="0" nodeType="afterEffect">
                                  <p:stCondLst>
                                    <p:cond delay="0"/>
                                  </p:stCondLst>
                                  <p:childTnLst>
                                    <p:set>
                                      <p:cBhvr>
                                        <p:cTn id="17" dur="1" fill="hold">
                                          <p:stCondLst>
                                            <p:cond delay="0"/>
                                          </p:stCondLst>
                                        </p:cTn>
                                        <p:tgtEl>
                                          <p:spTgt spid="88070"/>
                                        </p:tgtEl>
                                        <p:attrNameLst>
                                          <p:attrName>style.visibility</p:attrName>
                                        </p:attrNameLst>
                                      </p:cBhvr>
                                      <p:to>
                                        <p:strVal val="visible"/>
                                      </p:to>
                                    </p:set>
                                    <p:anim calcmode="lin" valueType="num">
                                      <p:cBhvr>
                                        <p:cTn id="18" dur="500" fill="hold"/>
                                        <p:tgtEl>
                                          <p:spTgt spid="88070"/>
                                        </p:tgtEl>
                                        <p:attrNameLst>
                                          <p:attrName>ppt_x</p:attrName>
                                        </p:attrNameLst>
                                      </p:cBhvr>
                                      <p:tavLst>
                                        <p:tav tm="0">
                                          <p:val>
                                            <p:strVal val="#ppt_x"/>
                                          </p:val>
                                        </p:tav>
                                        <p:tav tm="100000">
                                          <p:val>
                                            <p:strVal val="#ppt_x"/>
                                          </p:val>
                                        </p:tav>
                                      </p:tavLst>
                                    </p:anim>
                                    <p:anim calcmode="lin" valueType="num">
                                      <p:cBhvr>
                                        <p:cTn id="19" dur="500" fill="hold"/>
                                        <p:tgtEl>
                                          <p:spTgt spid="88070"/>
                                        </p:tgtEl>
                                        <p:attrNameLst>
                                          <p:attrName>ppt_y</p:attrName>
                                        </p:attrNameLst>
                                      </p:cBhvr>
                                      <p:tavLst>
                                        <p:tav tm="0">
                                          <p:val>
                                            <p:strVal val="#ppt_y-#ppt_h/2"/>
                                          </p:val>
                                        </p:tav>
                                        <p:tav tm="100000">
                                          <p:val>
                                            <p:strVal val="#ppt_y"/>
                                          </p:val>
                                        </p:tav>
                                      </p:tavLst>
                                    </p:anim>
                                    <p:anim calcmode="lin" valueType="num">
                                      <p:cBhvr>
                                        <p:cTn id="20" dur="500" fill="hold"/>
                                        <p:tgtEl>
                                          <p:spTgt spid="88070"/>
                                        </p:tgtEl>
                                        <p:attrNameLst>
                                          <p:attrName>ppt_w</p:attrName>
                                        </p:attrNameLst>
                                      </p:cBhvr>
                                      <p:tavLst>
                                        <p:tav tm="0">
                                          <p:val>
                                            <p:strVal val="#ppt_w"/>
                                          </p:val>
                                        </p:tav>
                                        <p:tav tm="100000">
                                          <p:val>
                                            <p:strVal val="#ppt_w"/>
                                          </p:val>
                                        </p:tav>
                                      </p:tavLst>
                                    </p:anim>
                                    <p:anim calcmode="lin" valueType="num">
                                      <p:cBhvr>
                                        <p:cTn id="21" dur="500" fill="hold"/>
                                        <p:tgtEl>
                                          <p:spTgt spid="88070"/>
                                        </p:tgtEl>
                                        <p:attrNameLst>
                                          <p:attrName>ppt_h</p:attrName>
                                        </p:attrNameLst>
                                      </p:cBhvr>
                                      <p:tavLst>
                                        <p:tav tm="0">
                                          <p:val>
                                            <p:fltVal val="0"/>
                                          </p:val>
                                        </p:tav>
                                        <p:tav tm="100000">
                                          <p:val>
                                            <p:strVal val="#ppt_h"/>
                                          </p:val>
                                        </p:tav>
                                      </p:tavLst>
                                    </p:anim>
                                  </p:childTnLst>
                                </p:cTn>
                              </p:par>
                            </p:childTnLst>
                          </p:cTn>
                        </p:par>
                        <p:par>
                          <p:cTn id="22" fill="hold" nodeType="afterGroup">
                            <p:stCondLst>
                              <p:cond delay="1500"/>
                            </p:stCondLst>
                            <p:childTnLst>
                              <p:par>
                                <p:cTn id="23" presetID="22" presetClass="entr" presetSubtype="8" fill="hold" nodeType="afterEffect">
                                  <p:stCondLst>
                                    <p:cond delay="0"/>
                                  </p:stCondLst>
                                  <p:childTnLst>
                                    <p:set>
                                      <p:cBhvr>
                                        <p:cTn id="24" dur="1" fill="hold">
                                          <p:stCondLst>
                                            <p:cond delay="0"/>
                                          </p:stCondLst>
                                        </p:cTn>
                                        <p:tgtEl>
                                          <p:spTgt spid="88072"/>
                                        </p:tgtEl>
                                        <p:attrNameLst>
                                          <p:attrName>style.visibility</p:attrName>
                                        </p:attrNameLst>
                                      </p:cBhvr>
                                      <p:to>
                                        <p:strVal val="visible"/>
                                      </p:to>
                                    </p:set>
                                    <p:animEffect transition="in" filter="wipe(left)">
                                      <p:cBhvr>
                                        <p:cTn id="25" dur="500"/>
                                        <p:tgtEl>
                                          <p:spTgt spid="88072"/>
                                        </p:tgtEl>
                                      </p:cBhvr>
                                    </p:animEffect>
                                  </p:childTnLst>
                                </p:cTn>
                              </p:par>
                            </p:childTnLst>
                          </p:cTn>
                        </p:par>
                        <p:par>
                          <p:cTn id="26" fill="hold" nodeType="afterGroup">
                            <p:stCondLst>
                              <p:cond delay="2000"/>
                            </p:stCondLst>
                            <p:childTnLst>
                              <p:par>
                                <p:cTn id="27" presetID="22" presetClass="entr" presetSubtype="1" fill="hold" nodeType="afterEffect">
                                  <p:stCondLst>
                                    <p:cond delay="0"/>
                                  </p:stCondLst>
                                  <p:childTnLst>
                                    <p:set>
                                      <p:cBhvr>
                                        <p:cTn id="28" dur="1" fill="hold">
                                          <p:stCondLst>
                                            <p:cond delay="0"/>
                                          </p:stCondLst>
                                        </p:cTn>
                                        <p:tgtEl>
                                          <p:spTgt spid="88067"/>
                                        </p:tgtEl>
                                        <p:attrNameLst>
                                          <p:attrName>style.visibility</p:attrName>
                                        </p:attrNameLst>
                                      </p:cBhvr>
                                      <p:to>
                                        <p:strVal val="visible"/>
                                      </p:to>
                                    </p:set>
                                    <p:animEffect transition="in" filter="wipe(up)">
                                      <p:cBhvr>
                                        <p:cTn id="29" dur="500"/>
                                        <p:tgtEl>
                                          <p:spTgt spid="88067"/>
                                        </p:tgtEl>
                                      </p:cBhvr>
                                    </p:animEffect>
                                  </p:childTnLst>
                                </p:cTn>
                              </p:par>
                            </p:childTnLst>
                          </p:cTn>
                        </p:par>
                        <p:par>
                          <p:cTn id="30" fill="hold" nodeType="afterGroup">
                            <p:stCondLst>
                              <p:cond delay="2500"/>
                            </p:stCondLst>
                            <p:childTnLst>
                              <p:par>
                                <p:cTn id="31" presetID="17" presetClass="entr" presetSubtype="10" fill="hold" grpId="0" nodeType="afterEffect">
                                  <p:stCondLst>
                                    <p:cond delay="0"/>
                                  </p:stCondLst>
                                  <p:childTnLst>
                                    <p:set>
                                      <p:cBhvr>
                                        <p:cTn id="32" dur="1" fill="hold">
                                          <p:stCondLst>
                                            <p:cond delay="0"/>
                                          </p:stCondLst>
                                        </p:cTn>
                                        <p:tgtEl>
                                          <p:spTgt spid="88074"/>
                                        </p:tgtEl>
                                        <p:attrNameLst>
                                          <p:attrName>style.visibility</p:attrName>
                                        </p:attrNameLst>
                                      </p:cBhvr>
                                      <p:to>
                                        <p:strVal val="visible"/>
                                      </p:to>
                                    </p:set>
                                    <p:anim calcmode="lin" valueType="num">
                                      <p:cBhvr>
                                        <p:cTn id="33" dur="500" fill="hold"/>
                                        <p:tgtEl>
                                          <p:spTgt spid="88074"/>
                                        </p:tgtEl>
                                        <p:attrNameLst>
                                          <p:attrName>ppt_w</p:attrName>
                                        </p:attrNameLst>
                                      </p:cBhvr>
                                      <p:tavLst>
                                        <p:tav tm="0">
                                          <p:val>
                                            <p:fltVal val="0"/>
                                          </p:val>
                                        </p:tav>
                                        <p:tav tm="100000">
                                          <p:val>
                                            <p:strVal val="#ppt_w"/>
                                          </p:val>
                                        </p:tav>
                                      </p:tavLst>
                                    </p:anim>
                                    <p:anim calcmode="lin" valueType="num">
                                      <p:cBhvr>
                                        <p:cTn id="34" dur="500" fill="hold"/>
                                        <p:tgtEl>
                                          <p:spTgt spid="88074"/>
                                        </p:tgtEl>
                                        <p:attrNameLst>
                                          <p:attrName>ppt_h</p:attrName>
                                        </p:attrNameLst>
                                      </p:cBhvr>
                                      <p:tavLst>
                                        <p:tav tm="0">
                                          <p:val>
                                            <p:strVal val="#ppt_h"/>
                                          </p:val>
                                        </p:tav>
                                        <p:tav tm="100000">
                                          <p:val>
                                            <p:strVal val="#ppt_h"/>
                                          </p:val>
                                        </p:tav>
                                      </p:tavLst>
                                    </p:anim>
                                  </p:childTnLst>
                                </p:cTn>
                              </p:par>
                            </p:childTnLst>
                          </p:cTn>
                        </p:par>
                        <p:par>
                          <p:cTn id="35" fill="hold" nodeType="afterGroup">
                            <p:stCondLst>
                              <p:cond delay="3000"/>
                            </p:stCondLst>
                            <p:childTnLst>
                              <p:par>
                                <p:cTn id="36" presetID="22" presetClass="entr" presetSubtype="8" fill="hold" nodeType="afterEffect">
                                  <p:stCondLst>
                                    <p:cond delay="0"/>
                                  </p:stCondLst>
                                  <p:childTnLst>
                                    <p:set>
                                      <p:cBhvr>
                                        <p:cTn id="37" dur="1" fill="hold">
                                          <p:stCondLst>
                                            <p:cond delay="0"/>
                                          </p:stCondLst>
                                        </p:cTn>
                                        <p:tgtEl>
                                          <p:spTgt spid="88076"/>
                                        </p:tgtEl>
                                        <p:attrNameLst>
                                          <p:attrName>style.visibility</p:attrName>
                                        </p:attrNameLst>
                                      </p:cBhvr>
                                      <p:to>
                                        <p:strVal val="visible"/>
                                      </p:to>
                                    </p:set>
                                    <p:animEffect transition="in" filter="wipe(left)">
                                      <p:cBhvr>
                                        <p:cTn id="38" dur="500"/>
                                        <p:tgtEl>
                                          <p:spTgt spid="88076"/>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22" presetClass="entr" presetSubtype="4" fill="hold" nodeType="clickEffect">
                                  <p:stCondLst>
                                    <p:cond delay="0"/>
                                  </p:stCondLst>
                                  <p:childTnLst>
                                    <p:set>
                                      <p:cBhvr>
                                        <p:cTn id="42" dur="1" fill="hold">
                                          <p:stCondLst>
                                            <p:cond delay="0"/>
                                          </p:stCondLst>
                                        </p:cTn>
                                        <p:tgtEl>
                                          <p:spTgt spid="88068"/>
                                        </p:tgtEl>
                                        <p:attrNameLst>
                                          <p:attrName>style.visibility</p:attrName>
                                        </p:attrNameLst>
                                      </p:cBhvr>
                                      <p:to>
                                        <p:strVal val="visible"/>
                                      </p:to>
                                    </p:set>
                                    <p:animEffect transition="in" filter="wipe(down)">
                                      <p:cBhvr>
                                        <p:cTn id="43" dur="500"/>
                                        <p:tgtEl>
                                          <p:spTgt spid="88068"/>
                                        </p:tgtEl>
                                      </p:cBhvr>
                                    </p:animEffect>
                                  </p:childTnLst>
                                </p:cTn>
                              </p:par>
                            </p:childTnLst>
                          </p:cTn>
                        </p:par>
                        <p:par>
                          <p:cTn id="44" fill="hold" nodeType="afterGroup">
                            <p:stCondLst>
                              <p:cond delay="500"/>
                            </p:stCondLst>
                            <p:childTnLst>
                              <p:par>
                                <p:cTn id="45" presetID="17" presetClass="entr" presetSubtype="10" fill="hold" grpId="0" nodeType="afterEffect">
                                  <p:stCondLst>
                                    <p:cond delay="0"/>
                                  </p:stCondLst>
                                  <p:childTnLst>
                                    <p:set>
                                      <p:cBhvr>
                                        <p:cTn id="46" dur="1" fill="hold">
                                          <p:stCondLst>
                                            <p:cond delay="0"/>
                                          </p:stCondLst>
                                        </p:cTn>
                                        <p:tgtEl>
                                          <p:spTgt spid="88073"/>
                                        </p:tgtEl>
                                        <p:attrNameLst>
                                          <p:attrName>style.visibility</p:attrName>
                                        </p:attrNameLst>
                                      </p:cBhvr>
                                      <p:to>
                                        <p:strVal val="visible"/>
                                      </p:to>
                                    </p:set>
                                    <p:anim calcmode="lin" valueType="num">
                                      <p:cBhvr>
                                        <p:cTn id="47" dur="500" fill="hold"/>
                                        <p:tgtEl>
                                          <p:spTgt spid="88073"/>
                                        </p:tgtEl>
                                        <p:attrNameLst>
                                          <p:attrName>ppt_w</p:attrName>
                                        </p:attrNameLst>
                                      </p:cBhvr>
                                      <p:tavLst>
                                        <p:tav tm="0">
                                          <p:val>
                                            <p:fltVal val="0"/>
                                          </p:val>
                                        </p:tav>
                                        <p:tav tm="100000">
                                          <p:val>
                                            <p:strVal val="#ppt_w"/>
                                          </p:val>
                                        </p:tav>
                                      </p:tavLst>
                                    </p:anim>
                                    <p:anim calcmode="lin" valueType="num">
                                      <p:cBhvr>
                                        <p:cTn id="48" dur="500" fill="hold"/>
                                        <p:tgtEl>
                                          <p:spTgt spid="88073"/>
                                        </p:tgtEl>
                                        <p:attrNameLst>
                                          <p:attrName>ppt_h</p:attrName>
                                        </p:attrNameLst>
                                      </p:cBhvr>
                                      <p:tavLst>
                                        <p:tav tm="0">
                                          <p:val>
                                            <p:strVal val="#ppt_h"/>
                                          </p:val>
                                        </p:tav>
                                        <p:tav tm="100000">
                                          <p:val>
                                            <p:strVal val="#ppt_h"/>
                                          </p:val>
                                        </p:tav>
                                      </p:tavLst>
                                    </p:anim>
                                  </p:childTnLst>
                                </p:cTn>
                              </p:par>
                            </p:childTnLst>
                          </p:cTn>
                        </p:par>
                        <p:par>
                          <p:cTn id="49" fill="hold" nodeType="afterGroup">
                            <p:stCondLst>
                              <p:cond delay="1000"/>
                            </p:stCondLst>
                            <p:childTnLst>
                              <p:par>
                                <p:cTn id="50" presetID="22" presetClass="entr" presetSubtype="8" fill="hold" nodeType="afterEffect">
                                  <p:stCondLst>
                                    <p:cond delay="0"/>
                                  </p:stCondLst>
                                  <p:childTnLst>
                                    <p:set>
                                      <p:cBhvr>
                                        <p:cTn id="51" dur="1" fill="hold">
                                          <p:stCondLst>
                                            <p:cond delay="0"/>
                                          </p:stCondLst>
                                        </p:cTn>
                                        <p:tgtEl>
                                          <p:spTgt spid="88075"/>
                                        </p:tgtEl>
                                        <p:attrNameLst>
                                          <p:attrName>style.visibility</p:attrName>
                                        </p:attrNameLst>
                                      </p:cBhvr>
                                      <p:to>
                                        <p:strVal val="visible"/>
                                      </p:to>
                                    </p:set>
                                    <p:animEffect transition="in" filter="wipe(left)">
                                      <p:cBhvr>
                                        <p:cTn id="52" dur="500"/>
                                        <p:tgtEl>
                                          <p:spTgt spid="880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69" grpId="0" autoUpdateAnimBg="0"/>
      <p:bldP spid="88070" grpId="0" autoUpdateAnimBg="0"/>
      <p:bldP spid="88073" grpId="0" autoUpdateAnimBg="0"/>
      <p:bldP spid="88074" grpId="0"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ext Box 2"/>
          <p:cNvSpPr txBox="1">
            <a:spLocks noChangeArrowheads="1"/>
          </p:cNvSpPr>
          <p:nvPr/>
        </p:nvSpPr>
        <p:spPr bwMode="auto">
          <a:xfrm>
            <a:off x="190500" y="746125"/>
            <a:ext cx="175895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hu-HU" sz="2000"/>
          </a:p>
          <a:p>
            <a:pPr eaLnBrk="1" hangingPunct="1"/>
            <a:endParaRPr lang="en-US" altLang="hu-HU" sz="2000"/>
          </a:p>
          <a:p>
            <a:pPr eaLnBrk="1" hangingPunct="1"/>
            <a:endParaRPr lang="en-US" altLang="hu-HU" sz="2000"/>
          </a:p>
          <a:p>
            <a:pPr eaLnBrk="1" hangingPunct="1"/>
            <a:endParaRPr lang="en-US" altLang="hu-HU" sz="2000"/>
          </a:p>
          <a:p>
            <a:pPr eaLnBrk="1" hangingPunct="1"/>
            <a:endParaRPr lang="en-US" altLang="hu-HU"/>
          </a:p>
        </p:txBody>
      </p:sp>
      <p:sp>
        <p:nvSpPr>
          <p:cNvPr id="43011" name="Text Box 3"/>
          <p:cNvSpPr txBox="1">
            <a:spLocks noChangeArrowheads="1"/>
          </p:cNvSpPr>
          <p:nvPr/>
        </p:nvSpPr>
        <p:spPr bwMode="auto">
          <a:xfrm>
            <a:off x="101600" y="1089025"/>
            <a:ext cx="8904288" cy="531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tabLst>
                <a:tab pos="177800" algn="l"/>
                <a:tab pos="355600" algn="l"/>
                <a:tab pos="533400" algn="l"/>
                <a:tab pos="2333625" algn="r"/>
              </a:tabLst>
              <a:defRPr>
                <a:solidFill>
                  <a:schemeClr val="tx1"/>
                </a:solidFill>
                <a:latin typeface="Arial" charset="0"/>
              </a:defRPr>
            </a:lvl1pPr>
            <a:lvl2pPr marL="742950" indent="-285750">
              <a:tabLst>
                <a:tab pos="177800" algn="l"/>
                <a:tab pos="355600" algn="l"/>
                <a:tab pos="533400" algn="l"/>
                <a:tab pos="2333625" algn="r"/>
              </a:tabLst>
              <a:defRPr>
                <a:solidFill>
                  <a:schemeClr val="tx1"/>
                </a:solidFill>
                <a:latin typeface="Arial" charset="0"/>
              </a:defRPr>
            </a:lvl2pPr>
            <a:lvl3pPr marL="1143000" indent="-228600">
              <a:tabLst>
                <a:tab pos="177800" algn="l"/>
                <a:tab pos="355600" algn="l"/>
                <a:tab pos="533400" algn="l"/>
                <a:tab pos="2333625" algn="r"/>
              </a:tabLst>
              <a:defRPr>
                <a:solidFill>
                  <a:schemeClr val="tx1"/>
                </a:solidFill>
                <a:latin typeface="Arial" charset="0"/>
              </a:defRPr>
            </a:lvl3pPr>
            <a:lvl4pPr marL="1600200" indent="-228600">
              <a:tabLst>
                <a:tab pos="177800" algn="l"/>
                <a:tab pos="355600" algn="l"/>
                <a:tab pos="533400" algn="l"/>
                <a:tab pos="2333625" algn="r"/>
              </a:tabLst>
              <a:defRPr>
                <a:solidFill>
                  <a:schemeClr val="tx1"/>
                </a:solidFill>
                <a:latin typeface="Arial" charset="0"/>
              </a:defRPr>
            </a:lvl4pPr>
            <a:lvl5pPr marL="2057400" indent="-228600">
              <a:tabLst>
                <a:tab pos="177800" algn="l"/>
                <a:tab pos="355600" algn="l"/>
                <a:tab pos="533400" algn="l"/>
                <a:tab pos="2333625" algn="r"/>
              </a:tabLst>
              <a:defRPr>
                <a:solidFill>
                  <a:schemeClr val="tx1"/>
                </a:solidFill>
                <a:latin typeface="Arial" charset="0"/>
              </a:defRPr>
            </a:lvl5pPr>
            <a:lvl6pPr marL="2514600" indent="-228600" eaLnBrk="0" fontAlgn="base" hangingPunct="0">
              <a:spcBef>
                <a:spcPct val="0"/>
              </a:spcBef>
              <a:spcAft>
                <a:spcPct val="0"/>
              </a:spcAft>
              <a:tabLst>
                <a:tab pos="177800" algn="l"/>
                <a:tab pos="355600" algn="l"/>
                <a:tab pos="533400" algn="l"/>
                <a:tab pos="2333625" algn="r"/>
              </a:tabLst>
              <a:defRPr>
                <a:solidFill>
                  <a:schemeClr val="tx1"/>
                </a:solidFill>
                <a:latin typeface="Arial" charset="0"/>
              </a:defRPr>
            </a:lvl6pPr>
            <a:lvl7pPr marL="2971800" indent="-228600" eaLnBrk="0" fontAlgn="base" hangingPunct="0">
              <a:spcBef>
                <a:spcPct val="0"/>
              </a:spcBef>
              <a:spcAft>
                <a:spcPct val="0"/>
              </a:spcAft>
              <a:tabLst>
                <a:tab pos="177800" algn="l"/>
                <a:tab pos="355600" algn="l"/>
                <a:tab pos="533400" algn="l"/>
                <a:tab pos="2333625" algn="r"/>
              </a:tabLst>
              <a:defRPr>
                <a:solidFill>
                  <a:schemeClr val="tx1"/>
                </a:solidFill>
                <a:latin typeface="Arial" charset="0"/>
              </a:defRPr>
            </a:lvl7pPr>
            <a:lvl8pPr marL="3429000" indent="-228600" eaLnBrk="0" fontAlgn="base" hangingPunct="0">
              <a:spcBef>
                <a:spcPct val="0"/>
              </a:spcBef>
              <a:spcAft>
                <a:spcPct val="0"/>
              </a:spcAft>
              <a:tabLst>
                <a:tab pos="177800" algn="l"/>
                <a:tab pos="355600" algn="l"/>
                <a:tab pos="533400" algn="l"/>
                <a:tab pos="2333625" algn="r"/>
              </a:tabLst>
              <a:defRPr>
                <a:solidFill>
                  <a:schemeClr val="tx1"/>
                </a:solidFill>
                <a:latin typeface="Arial" charset="0"/>
              </a:defRPr>
            </a:lvl8pPr>
            <a:lvl9pPr marL="3886200" indent="-228600" eaLnBrk="0" fontAlgn="base" hangingPunct="0">
              <a:spcBef>
                <a:spcPct val="0"/>
              </a:spcBef>
              <a:spcAft>
                <a:spcPct val="0"/>
              </a:spcAft>
              <a:tabLst>
                <a:tab pos="177800" algn="l"/>
                <a:tab pos="355600" algn="l"/>
                <a:tab pos="533400" algn="l"/>
                <a:tab pos="2333625" algn="r"/>
              </a:tabLst>
              <a:defRPr>
                <a:solidFill>
                  <a:schemeClr val="tx1"/>
                </a:solidFill>
                <a:latin typeface="Arial" charset="0"/>
              </a:defRPr>
            </a:lvl9pPr>
          </a:lstStyle>
          <a:p>
            <a:pPr eaLnBrk="1" hangingPunct="1"/>
            <a:r>
              <a:rPr lang="hu-HU" altLang="hu-HU" dirty="0"/>
              <a:t>Szerkezete:</a:t>
            </a:r>
          </a:p>
          <a:p>
            <a:pPr eaLnBrk="1" hangingPunct="1"/>
            <a:r>
              <a:rPr lang="hu-HU" altLang="hu-HU" dirty="0"/>
              <a:t>	hézagmentes, merev lemez</a:t>
            </a:r>
          </a:p>
          <a:p>
            <a:pPr eaLnBrk="1" hangingPunct="1"/>
            <a:r>
              <a:rPr lang="hu-HU" altLang="hu-HU" dirty="0"/>
              <a:t>	sejtkapcsoló struktúrák:</a:t>
            </a:r>
          </a:p>
          <a:p>
            <a:pPr eaLnBrk="1" hangingPunct="1"/>
            <a:r>
              <a:rPr lang="hu-HU" altLang="hu-HU" dirty="0"/>
              <a:t>		</a:t>
            </a:r>
            <a:r>
              <a:rPr lang="hu-HU" altLang="hu-HU" dirty="0" err="1"/>
              <a:t>zonula</a:t>
            </a:r>
            <a:r>
              <a:rPr lang="hu-HU" altLang="hu-HU" dirty="0"/>
              <a:t> </a:t>
            </a:r>
            <a:r>
              <a:rPr lang="hu-HU" altLang="hu-HU" dirty="0" err="1"/>
              <a:t>occludens</a:t>
            </a:r>
            <a:endParaRPr lang="hu-HU" altLang="hu-HU" dirty="0"/>
          </a:p>
          <a:p>
            <a:pPr eaLnBrk="1" hangingPunct="1"/>
            <a:r>
              <a:rPr lang="hu-HU" altLang="hu-HU" dirty="0"/>
              <a:t>		</a:t>
            </a:r>
            <a:r>
              <a:rPr lang="hu-HU" altLang="hu-HU" dirty="0" err="1"/>
              <a:t>zonula</a:t>
            </a:r>
            <a:r>
              <a:rPr lang="hu-HU" altLang="hu-HU" dirty="0"/>
              <a:t> </a:t>
            </a:r>
            <a:r>
              <a:rPr lang="hu-HU" altLang="hu-HU" dirty="0" err="1"/>
              <a:t>adherens</a:t>
            </a:r>
            <a:endParaRPr lang="hu-HU" altLang="hu-HU" dirty="0"/>
          </a:p>
          <a:p>
            <a:pPr eaLnBrk="1" hangingPunct="1"/>
            <a:r>
              <a:rPr lang="hu-HU" altLang="hu-HU" dirty="0"/>
              <a:t>	</a:t>
            </a:r>
          </a:p>
          <a:p>
            <a:pPr eaLnBrk="1" hangingPunct="1"/>
            <a:r>
              <a:rPr lang="hu-HU" altLang="hu-HU" dirty="0"/>
              <a:t>Alkotói:</a:t>
            </a:r>
          </a:p>
          <a:p>
            <a:pPr eaLnBrk="1" hangingPunct="1"/>
            <a:r>
              <a:rPr lang="hu-HU" altLang="hu-HU" dirty="0"/>
              <a:t>	szőrsejtek </a:t>
            </a:r>
            <a:r>
              <a:rPr lang="hu-HU" altLang="hu-HU" dirty="0" err="1"/>
              <a:t>apikális</a:t>
            </a:r>
            <a:r>
              <a:rPr lang="hu-HU" altLang="hu-HU" dirty="0"/>
              <a:t> része (</a:t>
            </a:r>
            <a:r>
              <a:rPr lang="hu-HU" altLang="hu-HU" dirty="0" err="1"/>
              <a:t>cuticularis</a:t>
            </a:r>
            <a:r>
              <a:rPr lang="hu-HU" altLang="hu-HU" dirty="0"/>
              <a:t> lemez)</a:t>
            </a:r>
          </a:p>
          <a:p>
            <a:pPr eaLnBrk="1" hangingPunct="1"/>
            <a:r>
              <a:rPr lang="hu-HU" altLang="hu-HU" dirty="0"/>
              <a:t>	támasztósejtek nyúlványai:</a:t>
            </a:r>
          </a:p>
          <a:p>
            <a:pPr eaLnBrk="1" hangingPunct="1"/>
            <a:r>
              <a:rPr lang="hu-HU" altLang="hu-HU" dirty="0"/>
              <a:t>		belső falanxok</a:t>
            </a:r>
          </a:p>
          <a:p>
            <a:pPr eaLnBrk="1" hangingPunct="1"/>
            <a:r>
              <a:rPr lang="hu-HU" altLang="hu-HU" dirty="0"/>
              <a:t>		fejlemezek</a:t>
            </a:r>
          </a:p>
          <a:p>
            <a:pPr eaLnBrk="1" hangingPunct="1"/>
            <a:r>
              <a:rPr lang="hu-HU" altLang="hu-HU" dirty="0"/>
              <a:t>		fejnyúlványok</a:t>
            </a:r>
          </a:p>
          <a:p>
            <a:pPr eaLnBrk="1" hangingPunct="1"/>
            <a:r>
              <a:rPr lang="hu-HU" altLang="hu-HU" dirty="0"/>
              <a:t>		külső falanxok</a:t>
            </a:r>
          </a:p>
          <a:p>
            <a:pPr eaLnBrk="1" hangingPunct="1"/>
            <a:endParaRPr lang="hu-HU" altLang="hu-HU" dirty="0"/>
          </a:p>
          <a:p>
            <a:pPr eaLnBrk="1" hangingPunct="1"/>
            <a:r>
              <a:rPr lang="hu-HU" altLang="hu-HU" dirty="0"/>
              <a:t>Szerepe:</a:t>
            </a:r>
          </a:p>
          <a:p>
            <a:pPr eaLnBrk="1" hangingPunct="1"/>
            <a:r>
              <a:rPr lang="hu-HU" altLang="hu-HU" dirty="0"/>
              <a:t>	szőrsejtek támasztása</a:t>
            </a:r>
          </a:p>
          <a:p>
            <a:pPr eaLnBrk="1" hangingPunct="1"/>
            <a:r>
              <a:rPr lang="hu-HU" altLang="hu-HU" dirty="0"/>
              <a:t>	folyadékterek határolója</a:t>
            </a:r>
          </a:p>
          <a:p>
            <a:pPr eaLnBrk="1" hangingPunct="1"/>
            <a:endParaRPr lang="hu-HU" altLang="hu-HU" dirty="0"/>
          </a:p>
          <a:p>
            <a:pPr eaLnBrk="1" hangingPunct="1"/>
            <a:r>
              <a:rPr lang="hu-HU" altLang="hu-HU" dirty="0"/>
              <a:t>		</a:t>
            </a:r>
          </a:p>
        </p:txBody>
      </p:sp>
      <p:sp>
        <p:nvSpPr>
          <p:cNvPr id="43012" name="Rectangle 4"/>
          <p:cNvSpPr>
            <a:spLocks noChangeArrowheads="1"/>
          </p:cNvSpPr>
          <p:nvPr/>
        </p:nvSpPr>
        <p:spPr bwMode="auto">
          <a:xfrm>
            <a:off x="0" y="85725"/>
            <a:ext cx="9144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hu-HU" altLang="hu-HU"/>
              <a:t>LAMINA RETICULARIS</a:t>
            </a:r>
          </a:p>
          <a:p>
            <a:pPr algn="ctr" eaLnBrk="1" hangingPunct="1"/>
            <a:r>
              <a:rPr lang="hu-HU" altLang="hu-HU"/>
              <a:t> </a:t>
            </a:r>
          </a:p>
        </p:txBody>
      </p:sp>
      <p:pic>
        <p:nvPicPr>
          <p:cNvPr id="43013" name="Picture 6" descr="lam reticularis M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635896" y="3721101"/>
            <a:ext cx="5181600" cy="267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393646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4">
            <a:extLst>
              <a:ext uri="{FF2B5EF4-FFF2-40B4-BE49-F238E27FC236}">
                <a16:creationId xmlns:a16="http://schemas.microsoft.com/office/drawing/2014/main" id="{C0AB8FF3-D36C-4729-AB3A-C108348662B7}"/>
              </a:ext>
            </a:extLst>
          </p:cNvPr>
          <p:cNvSpPr txBox="1">
            <a:spLocks noChangeArrowheads="1"/>
          </p:cNvSpPr>
          <p:nvPr/>
        </p:nvSpPr>
        <p:spPr bwMode="auto">
          <a:xfrm>
            <a:off x="2339975" y="333375"/>
            <a:ext cx="309578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hu-HU" altLang="hu-HU" sz="1800" dirty="0"/>
              <a:t>MEMBRANA RETICULARIS</a:t>
            </a:r>
          </a:p>
        </p:txBody>
      </p:sp>
      <p:pic>
        <p:nvPicPr>
          <p:cNvPr id="15363" name="Picture 5" descr="membrana reticularis">
            <a:extLst>
              <a:ext uri="{FF2B5EF4-FFF2-40B4-BE49-F238E27FC236}">
                <a16:creationId xmlns:a16="http://schemas.microsoft.com/office/drawing/2014/main" id="{474B94BC-D5B0-4AE7-B549-467F1A6CF05B}"/>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a:ext>
            </a:extLst>
          </a:blip>
          <a:srcRect/>
          <a:stretch>
            <a:fillRect/>
          </a:stretch>
        </p:blipFill>
        <p:spPr bwMode="auto">
          <a:xfrm>
            <a:off x="127000" y="1412875"/>
            <a:ext cx="8850313" cy="475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a:extLst>
              <a:ext uri="{FF2B5EF4-FFF2-40B4-BE49-F238E27FC236}">
                <a16:creationId xmlns:a16="http://schemas.microsoft.com/office/drawing/2014/main" id="{C3E18BC6-BDD3-4EE3-BD3E-8C83A92CFAA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990600"/>
            <a:ext cx="91440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3" name="Text Box 3">
            <a:extLst>
              <a:ext uri="{FF2B5EF4-FFF2-40B4-BE49-F238E27FC236}">
                <a16:creationId xmlns:a16="http://schemas.microsoft.com/office/drawing/2014/main" id="{C1CD40D7-DAEB-4C4E-98E4-9FC8D1EEFE89}"/>
              </a:ext>
            </a:extLst>
          </p:cNvPr>
          <p:cNvSpPr txBox="1">
            <a:spLocks noChangeArrowheads="1"/>
          </p:cNvSpPr>
          <p:nvPr/>
        </p:nvSpPr>
        <p:spPr bwMode="auto">
          <a:xfrm>
            <a:off x="5715000" y="1143000"/>
            <a:ext cx="16764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hu-HU" sz="2000" b="1">
                <a:solidFill>
                  <a:srgbClr val="FF0000"/>
                </a:solidFill>
                <a:latin typeface="Times" panose="02020603050405020304" pitchFamily="18" charset="0"/>
              </a:rPr>
              <a:t>Tectoral Membrane</a:t>
            </a:r>
          </a:p>
        </p:txBody>
      </p:sp>
      <p:sp>
        <p:nvSpPr>
          <p:cNvPr id="76804" name="Text Box 4">
            <a:extLst>
              <a:ext uri="{FF2B5EF4-FFF2-40B4-BE49-F238E27FC236}">
                <a16:creationId xmlns:a16="http://schemas.microsoft.com/office/drawing/2014/main" id="{D1F81B46-12C2-4BCB-93DA-D4C8D33E66EA}"/>
              </a:ext>
            </a:extLst>
          </p:cNvPr>
          <p:cNvSpPr txBox="1">
            <a:spLocks noChangeArrowheads="1"/>
          </p:cNvSpPr>
          <p:nvPr/>
        </p:nvSpPr>
        <p:spPr bwMode="auto">
          <a:xfrm>
            <a:off x="228600" y="1905000"/>
            <a:ext cx="2362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hu-HU" sz="2000" b="1">
                <a:latin typeface="Times" panose="02020603050405020304" pitchFamily="18" charset="0"/>
              </a:rPr>
              <a:t>Outer Phalange Cells</a:t>
            </a:r>
          </a:p>
        </p:txBody>
      </p:sp>
      <p:sp>
        <p:nvSpPr>
          <p:cNvPr id="76805" name="Text Box 5">
            <a:extLst>
              <a:ext uri="{FF2B5EF4-FFF2-40B4-BE49-F238E27FC236}">
                <a16:creationId xmlns:a16="http://schemas.microsoft.com/office/drawing/2014/main" id="{FCA79024-01AB-47AA-B456-295213B31624}"/>
              </a:ext>
            </a:extLst>
          </p:cNvPr>
          <p:cNvSpPr txBox="1">
            <a:spLocks noChangeArrowheads="1"/>
          </p:cNvSpPr>
          <p:nvPr/>
        </p:nvSpPr>
        <p:spPr bwMode="auto">
          <a:xfrm>
            <a:off x="7056438" y="2471738"/>
            <a:ext cx="22098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hu-HU" sz="2000" b="1">
                <a:latin typeface="Times" panose="02020603050405020304" pitchFamily="18" charset="0"/>
              </a:rPr>
              <a:t>Inner Phalange Cell</a:t>
            </a:r>
          </a:p>
        </p:txBody>
      </p:sp>
      <p:sp>
        <p:nvSpPr>
          <p:cNvPr id="76806" name="Text Box 6">
            <a:extLst>
              <a:ext uri="{FF2B5EF4-FFF2-40B4-BE49-F238E27FC236}">
                <a16:creationId xmlns:a16="http://schemas.microsoft.com/office/drawing/2014/main" id="{144C8771-61F0-46D8-B522-FA2276E9D372}"/>
              </a:ext>
            </a:extLst>
          </p:cNvPr>
          <p:cNvSpPr txBox="1">
            <a:spLocks noChangeArrowheads="1"/>
          </p:cNvSpPr>
          <p:nvPr/>
        </p:nvSpPr>
        <p:spPr bwMode="auto">
          <a:xfrm>
            <a:off x="914400" y="1066800"/>
            <a:ext cx="2286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hu-HU" sz="2000" b="1">
                <a:latin typeface="Times" panose="02020603050405020304" pitchFamily="18" charset="0"/>
              </a:rPr>
              <a:t>Outer Hair Cells</a:t>
            </a:r>
          </a:p>
        </p:txBody>
      </p:sp>
      <p:sp>
        <p:nvSpPr>
          <p:cNvPr id="76807" name="Text Box 7">
            <a:extLst>
              <a:ext uri="{FF2B5EF4-FFF2-40B4-BE49-F238E27FC236}">
                <a16:creationId xmlns:a16="http://schemas.microsoft.com/office/drawing/2014/main" id="{0E2E416E-187B-40E5-9546-C1D7A5DE6404}"/>
              </a:ext>
            </a:extLst>
          </p:cNvPr>
          <p:cNvSpPr txBox="1">
            <a:spLocks noChangeArrowheads="1"/>
          </p:cNvSpPr>
          <p:nvPr/>
        </p:nvSpPr>
        <p:spPr bwMode="auto">
          <a:xfrm>
            <a:off x="6858000" y="1828800"/>
            <a:ext cx="20002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hu-HU" sz="2000" b="1">
                <a:latin typeface="Times" panose="02020603050405020304" pitchFamily="18" charset="0"/>
              </a:rPr>
              <a:t>Inner Hair Cell</a:t>
            </a:r>
          </a:p>
        </p:txBody>
      </p:sp>
      <p:sp>
        <p:nvSpPr>
          <p:cNvPr id="76808" name="Text Box 8">
            <a:extLst>
              <a:ext uri="{FF2B5EF4-FFF2-40B4-BE49-F238E27FC236}">
                <a16:creationId xmlns:a16="http://schemas.microsoft.com/office/drawing/2014/main" id="{D492F28C-F05D-476D-AECA-490CEDDC00F9}"/>
              </a:ext>
            </a:extLst>
          </p:cNvPr>
          <p:cNvSpPr txBox="1">
            <a:spLocks noChangeArrowheads="1"/>
          </p:cNvSpPr>
          <p:nvPr/>
        </p:nvSpPr>
        <p:spPr bwMode="auto">
          <a:xfrm>
            <a:off x="5029200" y="4572000"/>
            <a:ext cx="2057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hu-HU" sz="2000" b="1">
                <a:latin typeface="Times" panose="02020603050405020304" pitchFamily="18" charset="0"/>
              </a:rPr>
              <a:t>Inner Tunnel</a:t>
            </a:r>
          </a:p>
        </p:txBody>
      </p:sp>
      <p:sp>
        <p:nvSpPr>
          <p:cNvPr id="76809" name="Text Box 9">
            <a:extLst>
              <a:ext uri="{FF2B5EF4-FFF2-40B4-BE49-F238E27FC236}">
                <a16:creationId xmlns:a16="http://schemas.microsoft.com/office/drawing/2014/main" id="{F38E084C-D5ED-4439-BD2A-F28AFFF3CFC8}"/>
              </a:ext>
            </a:extLst>
          </p:cNvPr>
          <p:cNvSpPr txBox="1">
            <a:spLocks noChangeArrowheads="1"/>
          </p:cNvSpPr>
          <p:nvPr/>
        </p:nvSpPr>
        <p:spPr bwMode="auto">
          <a:xfrm>
            <a:off x="1524000" y="4495800"/>
            <a:ext cx="2895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hu-HU" sz="2000" b="1">
                <a:latin typeface="Times" panose="02020603050405020304" pitchFamily="18" charset="0"/>
              </a:rPr>
              <a:t>Basilar Membrane</a:t>
            </a:r>
          </a:p>
        </p:txBody>
      </p:sp>
      <p:sp>
        <p:nvSpPr>
          <p:cNvPr id="76810" name="Freeform 10">
            <a:extLst>
              <a:ext uri="{FF2B5EF4-FFF2-40B4-BE49-F238E27FC236}">
                <a16:creationId xmlns:a16="http://schemas.microsoft.com/office/drawing/2014/main" id="{239AFDE8-CD02-46AD-9DE7-753D4A29AEBE}"/>
              </a:ext>
            </a:extLst>
          </p:cNvPr>
          <p:cNvSpPr>
            <a:spLocks/>
          </p:cNvSpPr>
          <p:nvPr/>
        </p:nvSpPr>
        <p:spPr bwMode="auto">
          <a:xfrm>
            <a:off x="3513138" y="2825750"/>
            <a:ext cx="1497012" cy="331788"/>
          </a:xfrm>
          <a:custGeom>
            <a:avLst/>
            <a:gdLst/>
            <a:ahLst/>
            <a:cxnLst>
              <a:cxn ang="0">
                <a:pos x="150" y="0"/>
              </a:cxn>
              <a:cxn ang="0">
                <a:pos x="52" y="22"/>
              </a:cxn>
              <a:cxn ang="0">
                <a:pos x="82" y="112"/>
              </a:cxn>
              <a:cxn ang="0">
                <a:pos x="247" y="149"/>
              </a:cxn>
              <a:cxn ang="0">
                <a:pos x="546" y="179"/>
              </a:cxn>
              <a:cxn ang="0">
                <a:pos x="666" y="209"/>
              </a:cxn>
              <a:cxn ang="0">
                <a:pos x="927" y="187"/>
              </a:cxn>
              <a:cxn ang="0">
                <a:pos x="897" y="112"/>
              </a:cxn>
            </a:cxnLst>
            <a:rect l="0" t="0" r="r" b="b"/>
            <a:pathLst>
              <a:path w="943" h="209">
                <a:moveTo>
                  <a:pt x="150" y="0"/>
                </a:moveTo>
                <a:cubicBezTo>
                  <a:pt x="111" y="5"/>
                  <a:pt x="87" y="11"/>
                  <a:pt x="52" y="22"/>
                </a:cubicBezTo>
                <a:cubicBezTo>
                  <a:pt x="0" y="57"/>
                  <a:pt x="38" y="100"/>
                  <a:pt x="82" y="112"/>
                </a:cubicBezTo>
                <a:cubicBezTo>
                  <a:pt x="138" y="148"/>
                  <a:pt x="177" y="144"/>
                  <a:pt x="247" y="149"/>
                </a:cubicBezTo>
                <a:cubicBezTo>
                  <a:pt x="320" y="175"/>
                  <a:pt x="460" y="171"/>
                  <a:pt x="546" y="179"/>
                </a:cubicBezTo>
                <a:cubicBezTo>
                  <a:pt x="585" y="189"/>
                  <a:pt x="626" y="198"/>
                  <a:pt x="666" y="209"/>
                </a:cubicBezTo>
                <a:cubicBezTo>
                  <a:pt x="751" y="204"/>
                  <a:pt x="842" y="206"/>
                  <a:pt x="927" y="187"/>
                </a:cubicBezTo>
                <a:cubicBezTo>
                  <a:pt x="943" y="138"/>
                  <a:pt x="928" y="139"/>
                  <a:pt x="897" y="112"/>
                </a:cubicBezTo>
              </a:path>
            </a:pathLst>
          </a:custGeom>
          <a:noFill/>
          <a:ln w="38100" cap="flat" cmpd="sng">
            <a:solidFill>
              <a:schemeClr val="accent2"/>
            </a:solidFill>
            <a:prstDash val="solid"/>
            <a:round/>
            <a:headEnd/>
            <a:tailEnd/>
          </a:ln>
          <a:effectLst/>
        </p:spPr>
        <p:txBody>
          <a:bodyPr wrap="none" anchor="ctr"/>
          <a:lstStyle/>
          <a:p>
            <a:pPr algn="ctr" eaLnBrk="0" hangingPunct="0">
              <a:defRPr/>
            </a:pPr>
            <a:endParaRPr lang="en-US" sz="2800" b="1">
              <a:solidFill>
                <a:schemeClr val="bg2"/>
              </a:solidFill>
              <a:effectLst>
                <a:outerShdw blurRad="38100" dist="38100" dir="2700000" algn="tl">
                  <a:srgbClr val="000000">
                    <a:alpha val="43137"/>
                  </a:srgbClr>
                </a:outerShdw>
              </a:effectLst>
              <a:latin typeface="CG Times" pitchFamily="18" charset="0"/>
            </a:endParaRPr>
          </a:p>
        </p:txBody>
      </p:sp>
      <p:sp>
        <p:nvSpPr>
          <p:cNvPr id="76811" name="Line 11">
            <a:extLst>
              <a:ext uri="{FF2B5EF4-FFF2-40B4-BE49-F238E27FC236}">
                <a16:creationId xmlns:a16="http://schemas.microsoft.com/office/drawing/2014/main" id="{9DBBD9BE-D1C8-4072-AAD6-2C5FBE85BAA2}"/>
              </a:ext>
            </a:extLst>
          </p:cNvPr>
          <p:cNvSpPr>
            <a:spLocks noChangeShapeType="1"/>
          </p:cNvSpPr>
          <p:nvPr/>
        </p:nvSpPr>
        <p:spPr bwMode="auto">
          <a:xfrm flipH="1" flipV="1">
            <a:off x="2971800" y="1371600"/>
            <a:ext cx="1524000" cy="508000"/>
          </a:xfrm>
          <a:prstGeom prst="line">
            <a:avLst/>
          </a:prstGeom>
          <a:noFill/>
          <a:ln w="57150">
            <a:solidFill>
              <a:srgbClr val="FF0000"/>
            </a:solidFill>
            <a:round/>
            <a:headEnd/>
            <a:tailEnd type="triangle" w="med" len="med"/>
          </a:ln>
          <a:effectLst/>
        </p:spPr>
        <p:txBody>
          <a:bodyPr wrap="none" anchor="ctr"/>
          <a:lstStyle/>
          <a:p>
            <a:pPr algn="ctr" eaLnBrk="0" hangingPunct="0">
              <a:defRPr/>
            </a:pPr>
            <a:endParaRPr lang="en-US" sz="2800" b="1">
              <a:solidFill>
                <a:schemeClr val="bg2"/>
              </a:solidFill>
              <a:effectLst>
                <a:outerShdw blurRad="38100" dist="38100" dir="2700000" algn="tl">
                  <a:srgbClr val="000000">
                    <a:alpha val="43137"/>
                  </a:srgbClr>
                </a:outerShdw>
              </a:effectLst>
              <a:latin typeface="CG Times" pitchFamily="18" charset="0"/>
            </a:endParaRPr>
          </a:p>
        </p:txBody>
      </p:sp>
      <p:sp>
        <p:nvSpPr>
          <p:cNvPr id="76812" name="Line 12">
            <a:extLst>
              <a:ext uri="{FF2B5EF4-FFF2-40B4-BE49-F238E27FC236}">
                <a16:creationId xmlns:a16="http://schemas.microsoft.com/office/drawing/2014/main" id="{CED9BDDD-BE05-4FAA-8B2C-98A7BD87247D}"/>
              </a:ext>
            </a:extLst>
          </p:cNvPr>
          <p:cNvSpPr>
            <a:spLocks noChangeShapeType="1"/>
          </p:cNvSpPr>
          <p:nvPr/>
        </p:nvSpPr>
        <p:spPr bwMode="auto">
          <a:xfrm flipH="1" flipV="1">
            <a:off x="2286000" y="2147888"/>
            <a:ext cx="1295400" cy="747712"/>
          </a:xfrm>
          <a:prstGeom prst="line">
            <a:avLst/>
          </a:prstGeom>
          <a:noFill/>
          <a:ln w="57150">
            <a:solidFill>
              <a:schemeClr val="accent2"/>
            </a:solidFill>
            <a:round/>
            <a:headEnd/>
            <a:tailEnd type="triangle" w="med" len="med"/>
          </a:ln>
          <a:effectLst/>
        </p:spPr>
        <p:txBody>
          <a:bodyPr wrap="none" anchor="ctr"/>
          <a:lstStyle/>
          <a:p>
            <a:pPr algn="ctr" eaLnBrk="0" hangingPunct="0">
              <a:defRPr/>
            </a:pPr>
            <a:endParaRPr lang="en-US" sz="2800" b="1">
              <a:solidFill>
                <a:schemeClr val="bg2"/>
              </a:solidFill>
              <a:effectLst>
                <a:outerShdw blurRad="38100" dist="38100" dir="2700000" algn="tl">
                  <a:srgbClr val="000000">
                    <a:alpha val="43137"/>
                  </a:srgbClr>
                </a:outerShdw>
              </a:effectLst>
              <a:latin typeface="CG Times" pitchFamily="18" charset="0"/>
            </a:endParaRPr>
          </a:p>
        </p:txBody>
      </p:sp>
      <p:sp>
        <p:nvSpPr>
          <p:cNvPr id="76813" name="Freeform 13">
            <a:extLst>
              <a:ext uri="{FF2B5EF4-FFF2-40B4-BE49-F238E27FC236}">
                <a16:creationId xmlns:a16="http://schemas.microsoft.com/office/drawing/2014/main" id="{9764376E-E7C8-4EA1-B5C7-CBFD3338E085}"/>
              </a:ext>
            </a:extLst>
          </p:cNvPr>
          <p:cNvSpPr>
            <a:spLocks/>
          </p:cNvSpPr>
          <p:nvPr/>
        </p:nvSpPr>
        <p:spPr bwMode="auto">
          <a:xfrm>
            <a:off x="4478338" y="1787525"/>
            <a:ext cx="1092200" cy="625475"/>
          </a:xfrm>
          <a:custGeom>
            <a:avLst/>
            <a:gdLst/>
            <a:ahLst/>
            <a:cxnLst>
              <a:cxn ang="0">
                <a:pos x="91" y="15"/>
              </a:cxn>
              <a:cxn ang="0">
                <a:pos x="22" y="15"/>
              </a:cxn>
              <a:cxn ang="0">
                <a:pos x="0" y="47"/>
              </a:cxn>
              <a:cxn ang="0">
                <a:pos x="11" y="85"/>
              </a:cxn>
              <a:cxn ang="0">
                <a:pos x="198" y="181"/>
              </a:cxn>
              <a:cxn ang="0">
                <a:pos x="272" y="213"/>
              </a:cxn>
              <a:cxn ang="0">
                <a:pos x="304" y="223"/>
              </a:cxn>
              <a:cxn ang="0">
                <a:pos x="395" y="271"/>
              </a:cxn>
              <a:cxn ang="0">
                <a:pos x="464" y="303"/>
              </a:cxn>
              <a:cxn ang="0">
                <a:pos x="512" y="330"/>
              </a:cxn>
              <a:cxn ang="0">
                <a:pos x="560" y="351"/>
              </a:cxn>
              <a:cxn ang="0">
                <a:pos x="640" y="394"/>
              </a:cxn>
              <a:cxn ang="0">
                <a:pos x="688" y="357"/>
              </a:cxn>
              <a:cxn ang="0">
                <a:pos x="672" y="309"/>
              </a:cxn>
            </a:cxnLst>
            <a:rect l="0" t="0" r="r" b="b"/>
            <a:pathLst>
              <a:path w="688" h="394">
                <a:moveTo>
                  <a:pt x="91" y="15"/>
                </a:moveTo>
                <a:cubicBezTo>
                  <a:pt x="67" y="7"/>
                  <a:pt x="51" y="0"/>
                  <a:pt x="22" y="15"/>
                </a:cubicBezTo>
                <a:cubicBezTo>
                  <a:pt x="10" y="20"/>
                  <a:pt x="0" y="47"/>
                  <a:pt x="0" y="47"/>
                </a:cubicBezTo>
                <a:cubicBezTo>
                  <a:pt x="3" y="59"/>
                  <a:pt x="1" y="75"/>
                  <a:pt x="11" y="85"/>
                </a:cubicBezTo>
                <a:cubicBezTo>
                  <a:pt x="61" y="135"/>
                  <a:pt x="134" y="153"/>
                  <a:pt x="198" y="181"/>
                </a:cubicBezTo>
                <a:cubicBezTo>
                  <a:pt x="222" y="191"/>
                  <a:pt x="246" y="204"/>
                  <a:pt x="272" y="213"/>
                </a:cubicBezTo>
                <a:cubicBezTo>
                  <a:pt x="282" y="216"/>
                  <a:pt x="304" y="223"/>
                  <a:pt x="304" y="223"/>
                </a:cubicBezTo>
                <a:cubicBezTo>
                  <a:pt x="330" y="241"/>
                  <a:pt x="364" y="261"/>
                  <a:pt x="395" y="271"/>
                </a:cubicBezTo>
                <a:cubicBezTo>
                  <a:pt x="416" y="285"/>
                  <a:pt x="441" y="289"/>
                  <a:pt x="464" y="303"/>
                </a:cubicBezTo>
                <a:cubicBezTo>
                  <a:pt x="511" y="331"/>
                  <a:pt x="479" y="319"/>
                  <a:pt x="512" y="330"/>
                </a:cubicBezTo>
                <a:cubicBezTo>
                  <a:pt x="526" y="339"/>
                  <a:pt x="560" y="351"/>
                  <a:pt x="560" y="351"/>
                </a:cubicBezTo>
                <a:cubicBezTo>
                  <a:pt x="588" y="370"/>
                  <a:pt x="607" y="383"/>
                  <a:pt x="640" y="394"/>
                </a:cubicBezTo>
                <a:cubicBezTo>
                  <a:pt x="674" y="388"/>
                  <a:pt x="678" y="388"/>
                  <a:pt x="688" y="357"/>
                </a:cubicBezTo>
                <a:cubicBezTo>
                  <a:pt x="684" y="339"/>
                  <a:pt x="681" y="324"/>
                  <a:pt x="672" y="309"/>
                </a:cubicBezTo>
              </a:path>
            </a:pathLst>
          </a:custGeom>
          <a:noFill/>
          <a:ln w="38100" cap="flat" cmpd="sng">
            <a:solidFill>
              <a:srgbClr val="FF0000"/>
            </a:solidFill>
            <a:prstDash val="solid"/>
            <a:round/>
            <a:headEnd/>
            <a:tailEnd/>
          </a:ln>
          <a:effectLst/>
        </p:spPr>
        <p:txBody>
          <a:bodyPr wrap="none" anchor="ctr"/>
          <a:lstStyle/>
          <a:p>
            <a:pPr algn="ctr" eaLnBrk="0" hangingPunct="0">
              <a:defRPr/>
            </a:pPr>
            <a:endParaRPr lang="en-US" sz="2800" b="1">
              <a:solidFill>
                <a:schemeClr val="bg2"/>
              </a:solidFill>
              <a:effectLst>
                <a:outerShdw blurRad="38100" dist="38100" dir="2700000" algn="tl">
                  <a:srgbClr val="000000">
                    <a:alpha val="43137"/>
                  </a:srgbClr>
                </a:outerShdw>
              </a:effectLst>
              <a:latin typeface="CG Times" pitchFamily="18" charset="0"/>
            </a:endParaRPr>
          </a:p>
        </p:txBody>
      </p:sp>
      <p:sp>
        <p:nvSpPr>
          <p:cNvPr id="76814" name="Line 14">
            <a:extLst>
              <a:ext uri="{FF2B5EF4-FFF2-40B4-BE49-F238E27FC236}">
                <a16:creationId xmlns:a16="http://schemas.microsoft.com/office/drawing/2014/main" id="{894BB8CF-9134-48B1-9CA2-38ABDC5D763F}"/>
              </a:ext>
            </a:extLst>
          </p:cNvPr>
          <p:cNvSpPr>
            <a:spLocks noChangeShapeType="1"/>
          </p:cNvSpPr>
          <p:nvPr/>
        </p:nvSpPr>
        <p:spPr bwMode="auto">
          <a:xfrm flipV="1">
            <a:off x="2590800" y="3733800"/>
            <a:ext cx="0" cy="685800"/>
          </a:xfrm>
          <a:prstGeom prst="line">
            <a:avLst/>
          </a:prstGeom>
          <a:noFill/>
          <a:ln w="57150">
            <a:solidFill>
              <a:srgbClr val="FF0000"/>
            </a:solidFill>
            <a:round/>
            <a:headEnd/>
            <a:tailEnd type="triangle" w="med" len="med"/>
          </a:ln>
          <a:effectLst/>
        </p:spPr>
        <p:txBody>
          <a:bodyPr wrap="none" anchor="ctr"/>
          <a:lstStyle/>
          <a:p>
            <a:pPr algn="ctr" eaLnBrk="0" hangingPunct="0">
              <a:defRPr/>
            </a:pPr>
            <a:endParaRPr lang="en-US" sz="2800" b="1">
              <a:solidFill>
                <a:schemeClr val="bg2"/>
              </a:solidFill>
              <a:effectLst>
                <a:outerShdw blurRad="38100" dist="38100" dir="2700000" algn="tl">
                  <a:srgbClr val="000000">
                    <a:alpha val="43137"/>
                  </a:srgbClr>
                </a:outerShdw>
              </a:effectLst>
              <a:latin typeface="CG Times" pitchFamily="18" charset="0"/>
            </a:endParaRPr>
          </a:p>
        </p:txBody>
      </p:sp>
      <p:sp>
        <p:nvSpPr>
          <p:cNvPr id="76815" name="Line 15">
            <a:extLst>
              <a:ext uri="{FF2B5EF4-FFF2-40B4-BE49-F238E27FC236}">
                <a16:creationId xmlns:a16="http://schemas.microsoft.com/office/drawing/2014/main" id="{54602E37-5838-47B0-B935-7048953D1A54}"/>
              </a:ext>
            </a:extLst>
          </p:cNvPr>
          <p:cNvSpPr>
            <a:spLocks noChangeShapeType="1"/>
          </p:cNvSpPr>
          <p:nvPr/>
        </p:nvSpPr>
        <p:spPr bwMode="auto">
          <a:xfrm flipV="1">
            <a:off x="6096000" y="3581400"/>
            <a:ext cx="0" cy="990600"/>
          </a:xfrm>
          <a:prstGeom prst="line">
            <a:avLst/>
          </a:prstGeom>
          <a:noFill/>
          <a:ln w="57150">
            <a:solidFill>
              <a:srgbClr val="FF0000"/>
            </a:solidFill>
            <a:round/>
            <a:headEnd/>
            <a:tailEnd type="triangle" w="med" len="med"/>
          </a:ln>
          <a:effectLst/>
        </p:spPr>
        <p:txBody>
          <a:bodyPr wrap="none" anchor="ctr"/>
          <a:lstStyle/>
          <a:p>
            <a:pPr algn="ctr" eaLnBrk="0" hangingPunct="0">
              <a:defRPr/>
            </a:pPr>
            <a:endParaRPr lang="en-US" sz="2800" b="1">
              <a:solidFill>
                <a:schemeClr val="bg2"/>
              </a:solidFill>
              <a:effectLst>
                <a:outerShdw blurRad="38100" dist="38100" dir="2700000" algn="tl">
                  <a:srgbClr val="000000">
                    <a:alpha val="43137"/>
                  </a:srgbClr>
                </a:outerShdw>
              </a:effectLst>
              <a:latin typeface="CG Times" pitchFamily="18" charset="0"/>
            </a:endParaRPr>
          </a:p>
        </p:txBody>
      </p:sp>
      <p:sp>
        <p:nvSpPr>
          <p:cNvPr id="76816" name="Line 16">
            <a:extLst>
              <a:ext uri="{FF2B5EF4-FFF2-40B4-BE49-F238E27FC236}">
                <a16:creationId xmlns:a16="http://schemas.microsoft.com/office/drawing/2014/main" id="{D98F52A2-DB23-4D8A-B76C-E89BD93A90CA}"/>
              </a:ext>
            </a:extLst>
          </p:cNvPr>
          <p:cNvSpPr>
            <a:spLocks noChangeShapeType="1"/>
          </p:cNvSpPr>
          <p:nvPr/>
        </p:nvSpPr>
        <p:spPr bwMode="auto">
          <a:xfrm flipH="1">
            <a:off x="6823075" y="2133600"/>
            <a:ext cx="263525" cy="457200"/>
          </a:xfrm>
          <a:prstGeom prst="line">
            <a:avLst/>
          </a:prstGeom>
          <a:noFill/>
          <a:ln w="57150">
            <a:solidFill>
              <a:srgbClr val="FF0000"/>
            </a:solidFill>
            <a:round/>
            <a:headEnd/>
            <a:tailEnd type="triangle" w="med" len="med"/>
          </a:ln>
          <a:effectLst/>
        </p:spPr>
        <p:txBody>
          <a:bodyPr wrap="none" anchor="ctr"/>
          <a:lstStyle/>
          <a:p>
            <a:pPr algn="ctr" eaLnBrk="0" hangingPunct="0">
              <a:defRPr/>
            </a:pPr>
            <a:endParaRPr lang="en-US" sz="2800" b="1">
              <a:solidFill>
                <a:schemeClr val="bg2"/>
              </a:solidFill>
              <a:effectLst>
                <a:outerShdw blurRad="38100" dist="38100" dir="2700000" algn="tl">
                  <a:srgbClr val="000000">
                    <a:alpha val="43137"/>
                  </a:srgbClr>
                </a:outerShdw>
              </a:effectLst>
              <a:latin typeface="CG Times" pitchFamily="18" charset="0"/>
            </a:endParaRPr>
          </a:p>
        </p:txBody>
      </p:sp>
      <p:sp>
        <p:nvSpPr>
          <p:cNvPr id="76817" name="Line 17">
            <a:extLst>
              <a:ext uri="{FF2B5EF4-FFF2-40B4-BE49-F238E27FC236}">
                <a16:creationId xmlns:a16="http://schemas.microsoft.com/office/drawing/2014/main" id="{3FF6C153-F1C9-4382-9B59-06966D2B0B75}"/>
              </a:ext>
            </a:extLst>
          </p:cNvPr>
          <p:cNvSpPr>
            <a:spLocks noChangeShapeType="1"/>
          </p:cNvSpPr>
          <p:nvPr/>
        </p:nvSpPr>
        <p:spPr bwMode="auto">
          <a:xfrm flipH="1">
            <a:off x="7162800" y="2819400"/>
            <a:ext cx="304800" cy="457200"/>
          </a:xfrm>
          <a:prstGeom prst="line">
            <a:avLst/>
          </a:prstGeom>
          <a:noFill/>
          <a:ln w="57150">
            <a:solidFill>
              <a:srgbClr val="FF0000"/>
            </a:solidFill>
            <a:round/>
            <a:headEnd/>
            <a:tailEnd type="triangle" w="med" len="med"/>
          </a:ln>
          <a:effectLst/>
        </p:spPr>
        <p:txBody>
          <a:bodyPr wrap="none" anchor="ctr"/>
          <a:lstStyle/>
          <a:p>
            <a:pPr algn="ctr" eaLnBrk="0" hangingPunct="0">
              <a:defRPr/>
            </a:pPr>
            <a:endParaRPr lang="en-US" sz="2800" b="1">
              <a:solidFill>
                <a:schemeClr val="bg2"/>
              </a:solidFill>
              <a:effectLst>
                <a:outerShdw blurRad="38100" dist="38100" dir="2700000" algn="tl">
                  <a:srgbClr val="000000">
                    <a:alpha val="43137"/>
                  </a:srgbClr>
                </a:outerShdw>
              </a:effectLst>
              <a:latin typeface="CG Times" pitchFamily="18" charset="0"/>
            </a:endParaRPr>
          </a:p>
        </p:txBody>
      </p:sp>
      <p:sp>
        <p:nvSpPr>
          <p:cNvPr id="76818" name="AutoShape 18">
            <a:extLst>
              <a:ext uri="{FF2B5EF4-FFF2-40B4-BE49-F238E27FC236}">
                <a16:creationId xmlns:a16="http://schemas.microsoft.com/office/drawing/2014/main" id="{A2D83CF6-C787-4A52-A925-02F0B117544E}"/>
              </a:ext>
            </a:extLst>
          </p:cNvPr>
          <p:cNvSpPr>
            <a:spLocks noChangeArrowheads="1"/>
          </p:cNvSpPr>
          <p:nvPr/>
        </p:nvSpPr>
        <p:spPr bwMode="auto">
          <a:xfrm rot="1243005">
            <a:off x="4146550" y="1295400"/>
            <a:ext cx="762000" cy="228600"/>
          </a:xfrm>
          <a:prstGeom prst="rightArrow">
            <a:avLst>
              <a:gd name="adj1" fmla="val 50000"/>
              <a:gd name="adj2" fmla="val 83333"/>
            </a:avLst>
          </a:prstGeom>
          <a:solidFill>
            <a:schemeClr val="accent2"/>
          </a:solidFill>
          <a:ln w="28575">
            <a:solidFill>
              <a:srgbClr val="FF0000"/>
            </a:solidFill>
            <a:miter lim="800000"/>
            <a:headEnd/>
            <a:tailEnd/>
          </a:ln>
          <a:effectLst/>
        </p:spPr>
        <p:txBody>
          <a:bodyPr wrap="none" anchor="ctr"/>
          <a:lstStyle/>
          <a:p>
            <a:pPr algn="ctr" eaLnBrk="0" hangingPunct="0">
              <a:defRPr/>
            </a:pPr>
            <a:endParaRPr lang="en-US" sz="2800" b="1">
              <a:solidFill>
                <a:schemeClr val="bg2"/>
              </a:solidFill>
              <a:effectLst>
                <a:outerShdw blurRad="38100" dist="38100" dir="2700000" algn="tl">
                  <a:srgbClr val="000000">
                    <a:alpha val="43137"/>
                  </a:srgbClr>
                </a:outerShdw>
              </a:effectLst>
              <a:latin typeface="CG Times" pitchFamily="18" charset="0"/>
            </a:endParaRPr>
          </a:p>
        </p:txBody>
      </p:sp>
      <p:sp>
        <p:nvSpPr>
          <p:cNvPr id="76819" name="AutoShape 19">
            <a:extLst>
              <a:ext uri="{FF2B5EF4-FFF2-40B4-BE49-F238E27FC236}">
                <a16:creationId xmlns:a16="http://schemas.microsoft.com/office/drawing/2014/main" id="{7BB8E19D-D1FD-430D-AE02-7096CA09D97E}"/>
              </a:ext>
            </a:extLst>
          </p:cNvPr>
          <p:cNvSpPr>
            <a:spLocks noChangeArrowheads="1"/>
          </p:cNvSpPr>
          <p:nvPr/>
        </p:nvSpPr>
        <p:spPr bwMode="auto">
          <a:xfrm rot="-9556995">
            <a:off x="5886450" y="1768475"/>
            <a:ext cx="530225" cy="173038"/>
          </a:xfrm>
          <a:prstGeom prst="rightArrow">
            <a:avLst>
              <a:gd name="adj1" fmla="val 50000"/>
              <a:gd name="adj2" fmla="val 76605"/>
            </a:avLst>
          </a:prstGeom>
          <a:solidFill>
            <a:schemeClr val="accent2"/>
          </a:solidFill>
          <a:ln w="28575">
            <a:solidFill>
              <a:srgbClr val="FF0000"/>
            </a:solidFill>
            <a:miter lim="800000"/>
            <a:headEnd/>
            <a:tailEnd/>
          </a:ln>
          <a:effectLst/>
        </p:spPr>
        <p:txBody>
          <a:bodyPr wrap="none" anchor="ctr"/>
          <a:lstStyle/>
          <a:p>
            <a:pPr algn="ctr" eaLnBrk="0" hangingPunct="0">
              <a:defRPr/>
            </a:pPr>
            <a:endParaRPr lang="en-US" sz="2800" b="1">
              <a:solidFill>
                <a:schemeClr val="bg2"/>
              </a:solidFill>
              <a:effectLst>
                <a:outerShdw blurRad="38100" dist="38100" dir="2700000" algn="tl">
                  <a:srgbClr val="000000">
                    <a:alpha val="43137"/>
                  </a:srgbClr>
                </a:outerShdw>
              </a:effectLst>
              <a:latin typeface="CG Times" pitchFamily="18" charset="0"/>
            </a:endParaRPr>
          </a:p>
        </p:txBody>
      </p:sp>
      <p:grpSp>
        <p:nvGrpSpPr>
          <p:cNvPr id="2" name="Group 20">
            <a:extLst>
              <a:ext uri="{FF2B5EF4-FFF2-40B4-BE49-F238E27FC236}">
                <a16:creationId xmlns:a16="http://schemas.microsoft.com/office/drawing/2014/main" id="{13AF87AC-3E63-45DF-A762-42DEEAA9B84F}"/>
              </a:ext>
            </a:extLst>
          </p:cNvPr>
          <p:cNvGrpSpPr>
            <a:grpSpLocks/>
          </p:cNvGrpSpPr>
          <p:nvPr/>
        </p:nvGrpSpPr>
        <p:grpSpPr bwMode="auto">
          <a:xfrm>
            <a:off x="4133850" y="4711700"/>
            <a:ext cx="3635375" cy="990600"/>
            <a:chOff x="2604" y="2968"/>
            <a:chExt cx="2290" cy="624"/>
          </a:xfrm>
        </p:grpSpPr>
        <p:sp>
          <p:nvSpPr>
            <p:cNvPr id="22553" name="Text Box 21">
              <a:extLst>
                <a:ext uri="{FF2B5EF4-FFF2-40B4-BE49-F238E27FC236}">
                  <a16:creationId xmlns:a16="http://schemas.microsoft.com/office/drawing/2014/main" id="{392F1CE3-7B62-41E7-9680-1F820061D9BC}"/>
                </a:ext>
              </a:extLst>
            </p:cNvPr>
            <p:cNvSpPr txBox="1">
              <a:spLocks noChangeArrowheads="1"/>
            </p:cNvSpPr>
            <p:nvPr/>
          </p:nvSpPr>
          <p:spPr bwMode="auto">
            <a:xfrm>
              <a:off x="2604" y="2968"/>
              <a:ext cx="552" cy="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hu-HU" sz="1800" b="1">
                  <a:latin typeface="Times" panose="02020603050405020304" pitchFamily="18" charset="0"/>
                </a:rPr>
                <a:t>Outer Pillar Cell</a:t>
              </a:r>
              <a:endParaRPr lang="en-US" altLang="hu-HU" sz="2400" b="1">
                <a:latin typeface="Times" panose="02020603050405020304" pitchFamily="18" charset="0"/>
              </a:endParaRPr>
            </a:p>
          </p:txBody>
        </p:sp>
        <p:sp>
          <p:nvSpPr>
            <p:cNvPr id="22554" name="Text Box 22">
              <a:extLst>
                <a:ext uri="{FF2B5EF4-FFF2-40B4-BE49-F238E27FC236}">
                  <a16:creationId xmlns:a16="http://schemas.microsoft.com/office/drawing/2014/main" id="{2E099FF3-B5FA-4494-91CB-F9ACBA9B0394}"/>
                </a:ext>
              </a:extLst>
            </p:cNvPr>
            <p:cNvSpPr txBox="1">
              <a:spLocks noChangeArrowheads="1"/>
            </p:cNvSpPr>
            <p:nvPr/>
          </p:nvSpPr>
          <p:spPr bwMode="auto">
            <a:xfrm>
              <a:off x="4342" y="3015"/>
              <a:ext cx="552" cy="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hu-HU" sz="1800" b="1">
                  <a:latin typeface="Times" panose="02020603050405020304" pitchFamily="18" charset="0"/>
                </a:rPr>
                <a:t>Inner Pillar Cell</a:t>
              </a:r>
              <a:endParaRPr lang="en-US" altLang="hu-HU" sz="2400" b="1">
                <a:latin typeface="Times" panose="02020603050405020304" pitchFamily="18" charset="0"/>
              </a:endParaRPr>
            </a:p>
          </p:txBody>
        </p:sp>
      </p:grpSp>
      <p:grpSp>
        <p:nvGrpSpPr>
          <p:cNvPr id="3" name="Group 23">
            <a:extLst>
              <a:ext uri="{FF2B5EF4-FFF2-40B4-BE49-F238E27FC236}">
                <a16:creationId xmlns:a16="http://schemas.microsoft.com/office/drawing/2014/main" id="{68DCAD67-9AA5-48D5-97E5-852D5DE92174}"/>
              </a:ext>
            </a:extLst>
          </p:cNvPr>
          <p:cNvGrpSpPr>
            <a:grpSpLocks/>
          </p:cNvGrpSpPr>
          <p:nvPr/>
        </p:nvGrpSpPr>
        <p:grpSpPr bwMode="auto">
          <a:xfrm>
            <a:off x="4560888" y="3667125"/>
            <a:ext cx="2678112" cy="1209675"/>
            <a:chOff x="2873" y="2310"/>
            <a:chExt cx="1687" cy="762"/>
          </a:xfrm>
        </p:grpSpPr>
        <p:sp>
          <p:nvSpPr>
            <p:cNvPr id="76824" name="Line 24">
              <a:extLst>
                <a:ext uri="{FF2B5EF4-FFF2-40B4-BE49-F238E27FC236}">
                  <a16:creationId xmlns:a16="http://schemas.microsoft.com/office/drawing/2014/main" id="{48745BDC-1869-486E-9D51-0DC3F7A5A101}"/>
                </a:ext>
              </a:extLst>
            </p:cNvPr>
            <p:cNvSpPr>
              <a:spLocks noChangeShapeType="1"/>
            </p:cNvSpPr>
            <p:nvPr/>
          </p:nvSpPr>
          <p:spPr bwMode="auto">
            <a:xfrm flipV="1">
              <a:off x="2873" y="2310"/>
              <a:ext cx="672" cy="672"/>
            </a:xfrm>
            <a:prstGeom prst="line">
              <a:avLst/>
            </a:prstGeom>
            <a:noFill/>
            <a:ln w="57150">
              <a:solidFill>
                <a:srgbClr val="FF0000"/>
              </a:solidFill>
              <a:round/>
              <a:headEnd/>
              <a:tailEnd type="triangle" w="med" len="med"/>
            </a:ln>
            <a:effectLst/>
          </p:spPr>
          <p:txBody>
            <a:bodyPr wrap="none" anchor="ctr"/>
            <a:lstStyle/>
            <a:p>
              <a:pPr algn="ctr" eaLnBrk="0" hangingPunct="0">
                <a:defRPr/>
              </a:pPr>
              <a:endParaRPr lang="en-US" sz="2800" b="1">
                <a:solidFill>
                  <a:schemeClr val="bg2"/>
                </a:solidFill>
                <a:effectLst>
                  <a:outerShdw blurRad="38100" dist="38100" dir="2700000" algn="tl">
                    <a:srgbClr val="000000">
                      <a:alpha val="43137"/>
                    </a:srgbClr>
                  </a:outerShdw>
                </a:effectLst>
                <a:latin typeface="CG Times" pitchFamily="18" charset="0"/>
              </a:endParaRPr>
            </a:p>
          </p:txBody>
        </p:sp>
        <p:sp>
          <p:nvSpPr>
            <p:cNvPr id="76825" name="Line 25">
              <a:extLst>
                <a:ext uri="{FF2B5EF4-FFF2-40B4-BE49-F238E27FC236}">
                  <a16:creationId xmlns:a16="http://schemas.microsoft.com/office/drawing/2014/main" id="{24E3A133-472A-476A-8517-1468572BD879}"/>
                </a:ext>
              </a:extLst>
            </p:cNvPr>
            <p:cNvSpPr>
              <a:spLocks noChangeShapeType="1"/>
            </p:cNvSpPr>
            <p:nvPr/>
          </p:nvSpPr>
          <p:spPr bwMode="auto">
            <a:xfrm flipH="1" flipV="1">
              <a:off x="4172" y="2400"/>
              <a:ext cx="388" cy="672"/>
            </a:xfrm>
            <a:prstGeom prst="line">
              <a:avLst/>
            </a:prstGeom>
            <a:noFill/>
            <a:ln w="57150">
              <a:solidFill>
                <a:srgbClr val="FF0000"/>
              </a:solidFill>
              <a:round/>
              <a:headEnd/>
              <a:tailEnd type="triangle" w="med" len="med"/>
            </a:ln>
            <a:effectLst/>
          </p:spPr>
          <p:txBody>
            <a:bodyPr wrap="none" anchor="ctr"/>
            <a:lstStyle/>
            <a:p>
              <a:pPr algn="ctr" eaLnBrk="0" hangingPunct="0">
                <a:defRPr/>
              </a:pPr>
              <a:endParaRPr lang="en-US" sz="2800" b="1">
                <a:solidFill>
                  <a:schemeClr val="bg2"/>
                </a:solidFill>
                <a:effectLst>
                  <a:outerShdw blurRad="38100" dist="38100" dir="2700000" algn="tl">
                    <a:srgbClr val="000000">
                      <a:alpha val="43137"/>
                    </a:srgbClr>
                  </a:outerShdw>
                </a:effectLst>
                <a:latin typeface="CG Times" pitchFamily="18" charset="0"/>
              </a:endParaRPr>
            </a:p>
          </p:txBody>
        </p:sp>
      </p:grpSp>
      <p:sp>
        <p:nvSpPr>
          <p:cNvPr id="22550" name="WordArt 26">
            <a:extLst>
              <a:ext uri="{FF2B5EF4-FFF2-40B4-BE49-F238E27FC236}">
                <a16:creationId xmlns:a16="http://schemas.microsoft.com/office/drawing/2014/main" id="{FB1B2D98-CD67-448C-A43A-852B70B36C5E}"/>
              </a:ext>
            </a:extLst>
          </p:cNvPr>
          <p:cNvSpPr>
            <a:spLocks noChangeArrowheads="1" noChangeShapeType="1" noTextEdit="1"/>
          </p:cNvSpPr>
          <p:nvPr/>
        </p:nvSpPr>
        <p:spPr bwMode="auto">
          <a:xfrm>
            <a:off x="2819400" y="374650"/>
            <a:ext cx="3429000" cy="844550"/>
          </a:xfrm>
          <a:prstGeom prst="rect">
            <a:avLst/>
          </a:prstGeom>
        </p:spPr>
        <p:txBody>
          <a:bodyPr wrap="none" fromWordArt="1">
            <a:prstTxWarp prst="textFadeUp">
              <a:avLst>
                <a:gd name="adj" fmla="val 9991"/>
              </a:avLst>
            </a:prstTxWarp>
          </a:bodyPr>
          <a:lstStyle/>
          <a:p>
            <a:pPr algn="ctr"/>
            <a:r>
              <a:rPr lang="hu-HU" sz="3600" b="1" kern="10">
                <a:ln w="12700">
                  <a:solidFill>
                    <a:srgbClr val="B2B2B2"/>
                  </a:solidFill>
                  <a:round/>
                  <a:headEnd/>
                  <a:tailEnd/>
                </a:ln>
                <a:gradFill rotWithShape="1">
                  <a:gsLst>
                    <a:gs pos="0">
                      <a:srgbClr val="520402"/>
                    </a:gs>
                    <a:gs pos="100000">
                      <a:srgbClr val="FFCC00"/>
                    </a:gs>
                  </a:gsLst>
                  <a:lin ang="5400000" scaled="1"/>
                </a:gradFill>
                <a:effectLst>
                  <a:outerShdw dist="35921" dir="2700000" sy="50000" rotWithShape="0">
                    <a:srgbClr val="875B0D"/>
                  </a:outerShdw>
                </a:effectLst>
                <a:latin typeface="Arial Black" panose="020B0A04020102020204" pitchFamily="34" charset="0"/>
              </a:rPr>
              <a:t>Organ of Corti</a:t>
            </a:r>
          </a:p>
        </p:txBody>
      </p:sp>
    </p:spTree>
    <p:custDataLst>
      <p:tags r:id="rId1"/>
    </p:custDataLst>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grpId="0" nodeType="afterEffect">
                                  <p:stCondLst>
                                    <p:cond delay="0"/>
                                  </p:stCondLst>
                                  <p:iterate type="wd">
                                    <p:tmPct val="100000"/>
                                  </p:iterate>
                                  <p:childTnLst>
                                    <p:set>
                                      <p:cBhvr>
                                        <p:cTn id="6" dur="1" fill="hold">
                                          <p:stCondLst>
                                            <p:cond delay="0"/>
                                          </p:stCondLst>
                                        </p:cTn>
                                        <p:tgtEl>
                                          <p:spTgt spid="76803"/>
                                        </p:tgtEl>
                                        <p:attrNameLst>
                                          <p:attrName>style.visibility</p:attrName>
                                        </p:attrNameLst>
                                      </p:cBhvr>
                                      <p:to>
                                        <p:strVal val="visible"/>
                                      </p:to>
                                    </p:set>
                                    <p:anim calcmode="lin" valueType="num">
                                      <p:cBhvr additive="base">
                                        <p:cTn id="7" dur="300" fill="hold"/>
                                        <p:tgtEl>
                                          <p:spTgt spid="76803"/>
                                        </p:tgtEl>
                                        <p:attrNameLst>
                                          <p:attrName>ppt_x</p:attrName>
                                        </p:attrNameLst>
                                      </p:cBhvr>
                                      <p:tavLst>
                                        <p:tav tm="0">
                                          <p:val>
                                            <p:strVal val="#ppt_x"/>
                                          </p:val>
                                        </p:tav>
                                        <p:tav tm="100000">
                                          <p:val>
                                            <p:strVal val="#ppt_x"/>
                                          </p:val>
                                        </p:tav>
                                      </p:tavLst>
                                    </p:anim>
                                    <p:anim calcmode="lin" valueType="num">
                                      <p:cBhvr additive="base">
                                        <p:cTn id="8" dur="300" fill="hold"/>
                                        <p:tgtEl>
                                          <p:spTgt spid="76803"/>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600"/>
                            </p:stCondLst>
                            <p:childTnLst>
                              <p:par>
                                <p:cTn id="10" presetID="17" presetClass="entr" presetSubtype="10" fill="hold" grpId="0" nodeType="afterEffect">
                                  <p:stCondLst>
                                    <p:cond delay="0"/>
                                  </p:stCondLst>
                                  <p:childTnLst>
                                    <p:set>
                                      <p:cBhvr>
                                        <p:cTn id="11" dur="1" fill="hold">
                                          <p:stCondLst>
                                            <p:cond delay="0"/>
                                          </p:stCondLst>
                                        </p:cTn>
                                        <p:tgtEl>
                                          <p:spTgt spid="76809"/>
                                        </p:tgtEl>
                                        <p:attrNameLst>
                                          <p:attrName>style.visibility</p:attrName>
                                        </p:attrNameLst>
                                      </p:cBhvr>
                                      <p:to>
                                        <p:strVal val="visible"/>
                                      </p:to>
                                    </p:set>
                                    <p:anim calcmode="lin" valueType="num">
                                      <p:cBhvr>
                                        <p:cTn id="12" dur="500" fill="hold"/>
                                        <p:tgtEl>
                                          <p:spTgt spid="76809"/>
                                        </p:tgtEl>
                                        <p:attrNameLst>
                                          <p:attrName>ppt_w</p:attrName>
                                        </p:attrNameLst>
                                      </p:cBhvr>
                                      <p:tavLst>
                                        <p:tav tm="0">
                                          <p:val>
                                            <p:fltVal val="0"/>
                                          </p:val>
                                        </p:tav>
                                        <p:tav tm="100000">
                                          <p:val>
                                            <p:strVal val="#ppt_w"/>
                                          </p:val>
                                        </p:tav>
                                      </p:tavLst>
                                    </p:anim>
                                    <p:anim calcmode="lin" valueType="num">
                                      <p:cBhvr>
                                        <p:cTn id="13" dur="500" fill="hold"/>
                                        <p:tgtEl>
                                          <p:spTgt spid="76809"/>
                                        </p:tgtEl>
                                        <p:attrNameLst>
                                          <p:attrName>ppt_h</p:attrName>
                                        </p:attrNameLst>
                                      </p:cBhvr>
                                      <p:tavLst>
                                        <p:tav tm="0">
                                          <p:val>
                                            <p:strVal val="#ppt_h"/>
                                          </p:val>
                                        </p:tav>
                                        <p:tav tm="100000">
                                          <p:val>
                                            <p:strVal val="#ppt_h"/>
                                          </p:val>
                                        </p:tav>
                                      </p:tavLst>
                                    </p:anim>
                                  </p:childTnLst>
                                </p:cTn>
                              </p:par>
                            </p:childTnLst>
                          </p:cTn>
                        </p:par>
                        <p:par>
                          <p:cTn id="14" fill="hold" nodeType="afterGroup">
                            <p:stCondLst>
                              <p:cond delay="1100"/>
                            </p:stCondLst>
                            <p:childTnLst>
                              <p:par>
                                <p:cTn id="15" presetID="22" presetClass="entr" presetSubtype="4" fill="hold" nodeType="afterEffect">
                                  <p:stCondLst>
                                    <p:cond delay="0"/>
                                  </p:stCondLst>
                                  <p:childTnLst>
                                    <p:set>
                                      <p:cBhvr>
                                        <p:cTn id="16" dur="1" fill="hold">
                                          <p:stCondLst>
                                            <p:cond delay="0"/>
                                          </p:stCondLst>
                                        </p:cTn>
                                        <p:tgtEl>
                                          <p:spTgt spid="76814"/>
                                        </p:tgtEl>
                                        <p:attrNameLst>
                                          <p:attrName>style.visibility</p:attrName>
                                        </p:attrNameLst>
                                      </p:cBhvr>
                                      <p:to>
                                        <p:strVal val="visible"/>
                                      </p:to>
                                    </p:set>
                                    <p:animEffect transition="in" filter="wipe(down)">
                                      <p:cBhvr>
                                        <p:cTn id="17" dur="500"/>
                                        <p:tgtEl>
                                          <p:spTgt spid="76814"/>
                                        </p:tgtEl>
                                      </p:cBhvr>
                                    </p:animEffect>
                                  </p:childTnLst>
                                </p:cTn>
                              </p:par>
                            </p:childTnLst>
                          </p:cTn>
                        </p:par>
                        <p:par>
                          <p:cTn id="18" fill="hold" nodeType="afterGroup">
                            <p:stCondLst>
                              <p:cond delay="1600"/>
                            </p:stCondLst>
                            <p:childTnLst>
                              <p:par>
                                <p:cTn id="19" presetID="22" presetClass="entr" presetSubtype="8" fill="hold" nodeType="afterEffect">
                                  <p:stCondLst>
                                    <p:cond delay="0"/>
                                  </p:stCondLst>
                                  <p:childTnLst>
                                    <p:set>
                                      <p:cBhvr>
                                        <p:cTn id="20" dur="1" fill="hold">
                                          <p:stCondLst>
                                            <p:cond delay="0"/>
                                          </p:stCondLst>
                                        </p:cTn>
                                        <p:tgtEl>
                                          <p:spTgt spid="76810"/>
                                        </p:tgtEl>
                                        <p:attrNameLst>
                                          <p:attrName>style.visibility</p:attrName>
                                        </p:attrNameLst>
                                      </p:cBhvr>
                                      <p:to>
                                        <p:strVal val="visible"/>
                                      </p:to>
                                    </p:set>
                                    <p:animEffect transition="in" filter="wipe(left)">
                                      <p:cBhvr>
                                        <p:cTn id="21" dur="500"/>
                                        <p:tgtEl>
                                          <p:spTgt spid="76810"/>
                                        </p:tgtEl>
                                      </p:cBhvr>
                                    </p:animEffect>
                                  </p:childTnLst>
                                </p:cTn>
                              </p:par>
                            </p:childTnLst>
                          </p:cTn>
                        </p:par>
                        <p:par>
                          <p:cTn id="22" fill="hold" nodeType="afterGroup">
                            <p:stCondLst>
                              <p:cond delay="2100"/>
                            </p:stCondLst>
                            <p:childTnLst>
                              <p:par>
                                <p:cTn id="23" presetID="22" presetClass="entr" presetSubtype="2" fill="hold" nodeType="afterEffect">
                                  <p:stCondLst>
                                    <p:cond delay="0"/>
                                  </p:stCondLst>
                                  <p:childTnLst>
                                    <p:set>
                                      <p:cBhvr>
                                        <p:cTn id="24" dur="1" fill="hold">
                                          <p:stCondLst>
                                            <p:cond delay="0"/>
                                          </p:stCondLst>
                                        </p:cTn>
                                        <p:tgtEl>
                                          <p:spTgt spid="76812"/>
                                        </p:tgtEl>
                                        <p:attrNameLst>
                                          <p:attrName>style.visibility</p:attrName>
                                        </p:attrNameLst>
                                      </p:cBhvr>
                                      <p:to>
                                        <p:strVal val="visible"/>
                                      </p:to>
                                    </p:set>
                                    <p:animEffect transition="in" filter="wipe(right)">
                                      <p:cBhvr>
                                        <p:cTn id="25" dur="500"/>
                                        <p:tgtEl>
                                          <p:spTgt spid="76812"/>
                                        </p:tgtEl>
                                      </p:cBhvr>
                                    </p:animEffect>
                                  </p:childTnLst>
                                </p:cTn>
                              </p:par>
                            </p:childTnLst>
                          </p:cTn>
                        </p:par>
                        <p:par>
                          <p:cTn id="26" fill="hold" nodeType="afterGroup">
                            <p:stCondLst>
                              <p:cond delay="2600"/>
                            </p:stCondLst>
                            <p:childTnLst>
                              <p:par>
                                <p:cTn id="27" presetID="17" presetClass="entr" presetSubtype="10" fill="hold" grpId="0" nodeType="afterEffect">
                                  <p:stCondLst>
                                    <p:cond delay="0"/>
                                  </p:stCondLst>
                                  <p:childTnLst>
                                    <p:set>
                                      <p:cBhvr>
                                        <p:cTn id="28" dur="1" fill="hold">
                                          <p:stCondLst>
                                            <p:cond delay="0"/>
                                          </p:stCondLst>
                                        </p:cTn>
                                        <p:tgtEl>
                                          <p:spTgt spid="76804"/>
                                        </p:tgtEl>
                                        <p:attrNameLst>
                                          <p:attrName>style.visibility</p:attrName>
                                        </p:attrNameLst>
                                      </p:cBhvr>
                                      <p:to>
                                        <p:strVal val="visible"/>
                                      </p:to>
                                    </p:set>
                                    <p:anim calcmode="lin" valueType="num">
                                      <p:cBhvr>
                                        <p:cTn id="29" dur="500" fill="hold"/>
                                        <p:tgtEl>
                                          <p:spTgt spid="76804"/>
                                        </p:tgtEl>
                                        <p:attrNameLst>
                                          <p:attrName>ppt_w</p:attrName>
                                        </p:attrNameLst>
                                      </p:cBhvr>
                                      <p:tavLst>
                                        <p:tav tm="0">
                                          <p:val>
                                            <p:fltVal val="0"/>
                                          </p:val>
                                        </p:tav>
                                        <p:tav tm="100000">
                                          <p:val>
                                            <p:strVal val="#ppt_w"/>
                                          </p:val>
                                        </p:tav>
                                      </p:tavLst>
                                    </p:anim>
                                    <p:anim calcmode="lin" valueType="num">
                                      <p:cBhvr>
                                        <p:cTn id="30" dur="500" fill="hold"/>
                                        <p:tgtEl>
                                          <p:spTgt spid="76804"/>
                                        </p:tgtEl>
                                        <p:attrNameLst>
                                          <p:attrName>ppt_h</p:attrName>
                                        </p:attrNameLst>
                                      </p:cBhvr>
                                      <p:tavLst>
                                        <p:tav tm="0">
                                          <p:val>
                                            <p:strVal val="#ppt_h"/>
                                          </p:val>
                                        </p:tav>
                                        <p:tav tm="100000">
                                          <p:val>
                                            <p:strVal val="#ppt_h"/>
                                          </p:val>
                                        </p:tav>
                                      </p:tavLst>
                                    </p:anim>
                                  </p:childTnLst>
                                </p:cTn>
                              </p:par>
                            </p:childTnLst>
                          </p:cTn>
                        </p:par>
                        <p:par>
                          <p:cTn id="31" fill="hold" nodeType="afterGroup">
                            <p:stCondLst>
                              <p:cond delay="3100"/>
                            </p:stCondLst>
                            <p:childTnLst>
                              <p:par>
                                <p:cTn id="32" presetID="22" presetClass="entr" presetSubtype="8" fill="hold" nodeType="afterEffect">
                                  <p:stCondLst>
                                    <p:cond delay="0"/>
                                  </p:stCondLst>
                                  <p:childTnLst>
                                    <p:set>
                                      <p:cBhvr>
                                        <p:cTn id="33" dur="1" fill="hold">
                                          <p:stCondLst>
                                            <p:cond delay="0"/>
                                          </p:stCondLst>
                                        </p:cTn>
                                        <p:tgtEl>
                                          <p:spTgt spid="76813"/>
                                        </p:tgtEl>
                                        <p:attrNameLst>
                                          <p:attrName>style.visibility</p:attrName>
                                        </p:attrNameLst>
                                      </p:cBhvr>
                                      <p:to>
                                        <p:strVal val="visible"/>
                                      </p:to>
                                    </p:set>
                                    <p:animEffect transition="in" filter="wipe(left)">
                                      <p:cBhvr>
                                        <p:cTn id="34" dur="500"/>
                                        <p:tgtEl>
                                          <p:spTgt spid="76813"/>
                                        </p:tgtEl>
                                      </p:cBhvr>
                                    </p:animEffect>
                                  </p:childTnLst>
                                </p:cTn>
                              </p:par>
                            </p:childTnLst>
                          </p:cTn>
                        </p:par>
                        <p:par>
                          <p:cTn id="35" fill="hold" nodeType="afterGroup">
                            <p:stCondLst>
                              <p:cond delay="3600"/>
                            </p:stCondLst>
                            <p:childTnLst>
                              <p:par>
                                <p:cTn id="36" presetID="22" presetClass="entr" presetSubtype="2" fill="hold" nodeType="afterEffect">
                                  <p:stCondLst>
                                    <p:cond delay="0"/>
                                  </p:stCondLst>
                                  <p:childTnLst>
                                    <p:set>
                                      <p:cBhvr>
                                        <p:cTn id="37" dur="1" fill="hold">
                                          <p:stCondLst>
                                            <p:cond delay="0"/>
                                          </p:stCondLst>
                                        </p:cTn>
                                        <p:tgtEl>
                                          <p:spTgt spid="76811"/>
                                        </p:tgtEl>
                                        <p:attrNameLst>
                                          <p:attrName>style.visibility</p:attrName>
                                        </p:attrNameLst>
                                      </p:cBhvr>
                                      <p:to>
                                        <p:strVal val="visible"/>
                                      </p:to>
                                    </p:set>
                                    <p:animEffect transition="in" filter="wipe(right)">
                                      <p:cBhvr>
                                        <p:cTn id="38" dur="500"/>
                                        <p:tgtEl>
                                          <p:spTgt spid="76811"/>
                                        </p:tgtEl>
                                      </p:cBhvr>
                                    </p:animEffect>
                                  </p:childTnLst>
                                </p:cTn>
                              </p:par>
                            </p:childTnLst>
                          </p:cTn>
                        </p:par>
                        <p:par>
                          <p:cTn id="39" fill="hold" nodeType="afterGroup">
                            <p:stCondLst>
                              <p:cond delay="4100"/>
                            </p:stCondLst>
                            <p:childTnLst>
                              <p:par>
                                <p:cTn id="40" presetID="17" presetClass="entr" presetSubtype="10" fill="hold" grpId="0" nodeType="afterEffect">
                                  <p:stCondLst>
                                    <p:cond delay="0"/>
                                  </p:stCondLst>
                                  <p:childTnLst>
                                    <p:set>
                                      <p:cBhvr>
                                        <p:cTn id="41" dur="1" fill="hold">
                                          <p:stCondLst>
                                            <p:cond delay="0"/>
                                          </p:stCondLst>
                                        </p:cTn>
                                        <p:tgtEl>
                                          <p:spTgt spid="76806"/>
                                        </p:tgtEl>
                                        <p:attrNameLst>
                                          <p:attrName>style.visibility</p:attrName>
                                        </p:attrNameLst>
                                      </p:cBhvr>
                                      <p:to>
                                        <p:strVal val="visible"/>
                                      </p:to>
                                    </p:set>
                                    <p:anim calcmode="lin" valueType="num">
                                      <p:cBhvr>
                                        <p:cTn id="42" dur="500" fill="hold"/>
                                        <p:tgtEl>
                                          <p:spTgt spid="76806"/>
                                        </p:tgtEl>
                                        <p:attrNameLst>
                                          <p:attrName>ppt_w</p:attrName>
                                        </p:attrNameLst>
                                      </p:cBhvr>
                                      <p:tavLst>
                                        <p:tav tm="0">
                                          <p:val>
                                            <p:fltVal val="0"/>
                                          </p:val>
                                        </p:tav>
                                        <p:tav tm="100000">
                                          <p:val>
                                            <p:strVal val="#ppt_w"/>
                                          </p:val>
                                        </p:tav>
                                      </p:tavLst>
                                    </p:anim>
                                    <p:anim calcmode="lin" valueType="num">
                                      <p:cBhvr>
                                        <p:cTn id="43" dur="500" fill="hold"/>
                                        <p:tgtEl>
                                          <p:spTgt spid="76806"/>
                                        </p:tgtEl>
                                        <p:attrNameLst>
                                          <p:attrName>ppt_h</p:attrName>
                                        </p:attrNameLst>
                                      </p:cBhvr>
                                      <p:tavLst>
                                        <p:tav tm="0">
                                          <p:val>
                                            <p:strVal val="#ppt_h"/>
                                          </p:val>
                                        </p:tav>
                                        <p:tav tm="100000">
                                          <p:val>
                                            <p:strVal val="#ppt_h"/>
                                          </p:val>
                                        </p:tav>
                                      </p:tavLst>
                                    </p:anim>
                                  </p:childTnLst>
                                </p:cTn>
                              </p:par>
                            </p:childTnLst>
                          </p:cTn>
                        </p:par>
                      </p:childTnLst>
                    </p:cTn>
                  </p:par>
                  <p:par>
                    <p:cTn id="44" fill="hold" nodeType="clickPar">
                      <p:stCondLst>
                        <p:cond delay="indefinite"/>
                      </p:stCondLst>
                      <p:childTnLst>
                        <p:par>
                          <p:cTn id="45" fill="hold" nodeType="withGroup">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76818"/>
                                        </p:tgtEl>
                                        <p:attrNameLst>
                                          <p:attrName>style.visibility</p:attrName>
                                        </p:attrNameLst>
                                      </p:cBhvr>
                                      <p:to>
                                        <p:strVal val="visible"/>
                                      </p:to>
                                    </p:set>
                                    <p:animEffect transition="in" filter="wipe(left)">
                                      <p:cBhvr>
                                        <p:cTn id="48" dur="500"/>
                                        <p:tgtEl>
                                          <p:spTgt spid="76818"/>
                                        </p:tgtEl>
                                      </p:cBhvr>
                                    </p:animEffect>
                                  </p:childTnLst>
                                </p:cTn>
                              </p:par>
                            </p:childTnLst>
                          </p:cTn>
                        </p:par>
                        <p:par>
                          <p:cTn id="49" fill="hold" nodeType="afterGroup">
                            <p:stCondLst>
                              <p:cond delay="500"/>
                            </p:stCondLst>
                            <p:childTnLst>
                              <p:par>
                                <p:cTn id="50" presetID="22" presetClass="entr" presetSubtype="2" fill="hold" grpId="0" nodeType="afterEffect">
                                  <p:stCondLst>
                                    <p:cond delay="0"/>
                                  </p:stCondLst>
                                  <p:childTnLst>
                                    <p:set>
                                      <p:cBhvr>
                                        <p:cTn id="51" dur="1" fill="hold">
                                          <p:stCondLst>
                                            <p:cond delay="0"/>
                                          </p:stCondLst>
                                        </p:cTn>
                                        <p:tgtEl>
                                          <p:spTgt spid="76819"/>
                                        </p:tgtEl>
                                        <p:attrNameLst>
                                          <p:attrName>style.visibility</p:attrName>
                                        </p:attrNameLst>
                                      </p:cBhvr>
                                      <p:to>
                                        <p:strVal val="visible"/>
                                      </p:to>
                                    </p:set>
                                    <p:animEffect transition="in" filter="wipe(right)">
                                      <p:cBhvr>
                                        <p:cTn id="52" dur="500"/>
                                        <p:tgtEl>
                                          <p:spTgt spid="76819"/>
                                        </p:tgtEl>
                                      </p:cBhvr>
                                    </p:animEffect>
                                  </p:childTnLst>
                                </p:cTn>
                              </p:par>
                            </p:childTnLst>
                          </p:cTn>
                        </p:par>
                        <p:par>
                          <p:cTn id="53" fill="hold" nodeType="afterGroup">
                            <p:stCondLst>
                              <p:cond delay="1000"/>
                            </p:stCondLst>
                            <p:childTnLst>
                              <p:par>
                                <p:cTn id="54" presetID="17" presetClass="entr" presetSubtype="10" fill="hold" grpId="0" nodeType="afterEffect">
                                  <p:stCondLst>
                                    <p:cond delay="0"/>
                                  </p:stCondLst>
                                  <p:childTnLst>
                                    <p:set>
                                      <p:cBhvr>
                                        <p:cTn id="55" dur="1" fill="hold">
                                          <p:stCondLst>
                                            <p:cond delay="0"/>
                                          </p:stCondLst>
                                        </p:cTn>
                                        <p:tgtEl>
                                          <p:spTgt spid="76808"/>
                                        </p:tgtEl>
                                        <p:attrNameLst>
                                          <p:attrName>style.visibility</p:attrName>
                                        </p:attrNameLst>
                                      </p:cBhvr>
                                      <p:to>
                                        <p:strVal val="visible"/>
                                      </p:to>
                                    </p:set>
                                    <p:anim calcmode="lin" valueType="num">
                                      <p:cBhvr>
                                        <p:cTn id="56" dur="500" fill="hold"/>
                                        <p:tgtEl>
                                          <p:spTgt spid="76808"/>
                                        </p:tgtEl>
                                        <p:attrNameLst>
                                          <p:attrName>ppt_w</p:attrName>
                                        </p:attrNameLst>
                                      </p:cBhvr>
                                      <p:tavLst>
                                        <p:tav tm="0">
                                          <p:val>
                                            <p:fltVal val="0"/>
                                          </p:val>
                                        </p:tav>
                                        <p:tav tm="100000">
                                          <p:val>
                                            <p:strVal val="#ppt_w"/>
                                          </p:val>
                                        </p:tav>
                                      </p:tavLst>
                                    </p:anim>
                                    <p:anim calcmode="lin" valueType="num">
                                      <p:cBhvr>
                                        <p:cTn id="57" dur="500" fill="hold"/>
                                        <p:tgtEl>
                                          <p:spTgt spid="76808"/>
                                        </p:tgtEl>
                                        <p:attrNameLst>
                                          <p:attrName>ppt_h</p:attrName>
                                        </p:attrNameLst>
                                      </p:cBhvr>
                                      <p:tavLst>
                                        <p:tav tm="0">
                                          <p:val>
                                            <p:strVal val="#ppt_h"/>
                                          </p:val>
                                        </p:tav>
                                        <p:tav tm="100000">
                                          <p:val>
                                            <p:strVal val="#ppt_h"/>
                                          </p:val>
                                        </p:tav>
                                      </p:tavLst>
                                    </p:anim>
                                  </p:childTnLst>
                                </p:cTn>
                              </p:par>
                            </p:childTnLst>
                          </p:cTn>
                        </p:par>
                        <p:par>
                          <p:cTn id="58" fill="hold" nodeType="afterGroup">
                            <p:stCondLst>
                              <p:cond delay="1500"/>
                            </p:stCondLst>
                            <p:childTnLst>
                              <p:par>
                                <p:cTn id="59" presetID="22" presetClass="entr" presetSubtype="4" fill="hold" nodeType="afterEffect">
                                  <p:stCondLst>
                                    <p:cond delay="0"/>
                                  </p:stCondLst>
                                  <p:childTnLst>
                                    <p:set>
                                      <p:cBhvr>
                                        <p:cTn id="60" dur="1" fill="hold">
                                          <p:stCondLst>
                                            <p:cond delay="0"/>
                                          </p:stCondLst>
                                        </p:cTn>
                                        <p:tgtEl>
                                          <p:spTgt spid="76815"/>
                                        </p:tgtEl>
                                        <p:attrNameLst>
                                          <p:attrName>style.visibility</p:attrName>
                                        </p:attrNameLst>
                                      </p:cBhvr>
                                      <p:to>
                                        <p:strVal val="visible"/>
                                      </p:to>
                                    </p:set>
                                    <p:animEffect transition="in" filter="wipe(down)">
                                      <p:cBhvr>
                                        <p:cTn id="61" dur="500"/>
                                        <p:tgtEl>
                                          <p:spTgt spid="76815"/>
                                        </p:tgtEl>
                                      </p:cBhvr>
                                    </p:animEffect>
                                  </p:childTnLst>
                                </p:cTn>
                              </p:par>
                            </p:childTnLst>
                          </p:cTn>
                        </p:par>
                        <p:par>
                          <p:cTn id="62" fill="hold" nodeType="afterGroup">
                            <p:stCondLst>
                              <p:cond delay="2000"/>
                            </p:stCondLst>
                            <p:childTnLst>
                              <p:par>
                                <p:cTn id="63" presetID="17" presetClass="entr" presetSubtype="10" fill="hold" nodeType="afterEffect">
                                  <p:stCondLst>
                                    <p:cond delay="0"/>
                                  </p:stCondLst>
                                  <p:childTnLst>
                                    <p:set>
                                      <p:cBhvr>
                                        <p:cTn id="64" dur="1" fill="hold">
                                          <p:stCondLst>
                                            <p:cond delay="0"/>
                                          </p:stCondLst>
                                        </p:cTn>
                                        <p:tgtEl>
                                          <p:spTgt spid="2"/>
                                        </p:tgtEl>
                                        <p:attrNameLst>
                                          <p:attrName>style.visibility</p:attrName>
                                        </p:attrNameLst>
                                      </p:cBhvr>
                                      <p:to>
                                        <p:strVal val="visible"/>
                                      </p:to>
                                    </p:set>
                                    <p:anim calcmode="lin" valueType="num">
                                      <p:cBhvr>
                                        <p:cTn id="65" dur="500" fill="hold"/>
                                        <p:tgtEl>
                                          <p:spTgt spid="2"/>
                                        </p:tgtEl>
                                        <p:attrNameLst>
                                          <p:attrName>ppt_w</p:attrName>
                                        </p:attrNameLst>
                                      </p:cBhvr>
                                      <p:tavLst>
                                        <p:tav tm="0">
                                          <p:val>
                                            <p:fltVal val="0"/>
                                          </p:val>
                                        </p:tav>
                                        <p:tav tm="100000">
                                          <p:val>
                                            <p:strVal val="#ppt_w"/>
                                          </p:val>
                                        </p:tav>
                                      </p:tavLst>
                                    </p:anim>
                                    <p:anim calcmode="lin" valueType="num">
                                      <p:cBhvr>
                                        <p:cTn id="66" dur="500" fill="hold"/>
                                        <p:tgtEl>
                                          <p:spTgt spid="2"/>
                                        </p:tgtEl>
                                        <p:attrNameLst>
                                          <p:attrName>ppt_h</p:attrName>
                                        </p:attrNameLst>
                                      </p:cBhvr>
                                      <p:tavLst>
                                        <p:tav tm="0">
                                          <p:val>
                                            <p:strVal val="#ppt_h"/>
                                          </p:val>
                                        </p:tav>
                                        <p:tav tm="100000">
                                          <p:val>
                                            <p:strVal val="#ppt_h"/>
                                          </p:val>
                                        </p:tav>
                                      </p:tavLst>
                                    </p:anim>
                                  </p:childTnLst>
                                </p:cTn>
                              </p:par>
                            </p:childTnLst>
                          </p:cTn>
                        </p:par>
                        <p:par>
                          <p:cTn id="67" fill="hold" nodeType="afterGroup">
                            <p:stCondLst>
                              <p:cond delay="2500"/>
                            </p:stCondLst>
                            <p:childTnLst>
                              <p:par>
                                <p:cTn id="68" presetID="22" presetClass="entr" presetSubtype="4" fill="hold" nodeType="afterEffect">
                                  <p:stCondLst>
                                    <p:cond delay="0"/>
                                  </p:stCondLst>
                                  <p:childTnLst>
                                    <p:set>
                                      <p:cBhvr>
                                        <p:cTn id="69" dur="1" fill="hold">
                                          <p:stCondLst>
                                            <p:cond delay="0"/>
                                          </p:stCondLst>
                                        </p:cTn>
                                        <p:tgtEl>
                                          <p:spTgt spid="3"/>
                                        </p:tgtEl>
                                        <p:attrNameLst>
                                          <p:attrName>style.visibility</p:attrName>
                                        </p:attrNameLst>
                                      </p:cBhvr>
                                      <p:to>
                                        <p:strVal val="visible"/>
                                      </p:to>
                                    </p:set>
                                    <p:animEffect transition="in" filter="wipe(down)">
                                      <p:cBhvr>
                                        <p:cTn id="70" dur="500"/>
                                        <p:tgtEl>
                                          <p:spTgt spid="3"/>
                                        </p:tgtEl>
                                      </p:cBhvr>
                                    </p:animEffect>
                                  </p:childTnLst>
                                </p:cTn>
                              </p:par>
                            </p:childTnLst>
                          </p:cTn>
                        </p:par>
                        <p:par>
                          <p:cTn id="71" fill="hold" nodeType="afterGroup">
                            <p:stCondLst>
                              <p:cond delay="3000"/>
                            </p:stCondLst>
                            <p:childTnLst>
                              <p:par>
                                <p:cTn id="72" presetID="17" presetClass="entr" presetSubtype="10" fill="hold" grpId="0" nodeType="afterEffect">
                                  <p:stCondLst>
                                    <p:cond delay="0"/>
                                  </p:stCondLst>
                                  <p:childTnLst>
                                    <p:set>
                                      <p:cBhvr>
                                        <p:cTn id="73" dur="1" fill="hold">
                                          <p:stCondLst>
                                            <p:cond delay="0"/>
                                          </p:stCondLst>
                                        </p:cTn>
                                        <p:tgtEl>
                                          <p:spTgt spid="76807"/>
                                        </p:tgtEl>
                                        <p:attrNameLst>
                                          <p:attrName>style.visibility</p:attrName>
                                        </p:attrNameLst>
                                      </p:cBhvr>
                                      <p:to>
                                        <p:strVal val="visible"/>
                                      </p:to>
                                    </p:set>
                                    <p:anim calcmode="lin" valueType="num">
                                      <p:cBhvr>
                                        <p:cTn id="74" dur="500" fill="hold"/>
                                        <p:tgtEl>
                                          <p:spTgt spid="76807"/>
                                        </p:tgtEl>
                                        <p:attrNameLst>
                                          <p:attrName>ppt_w</p:attrName>
                                        </p:attrNameLst>
                                      </p:cBhvr>
                                      <p:tavLst>
                                        <p:tav tm="0">
                                          <p:val>
                                            <p:fltVal val="0"/>
                                          </p:val>
                                        </p:tav>
                                        <p:tav tm="100000">
                                          <p:val>
                                            <p:strVal val="#ppt_w"/>
                                          </p:val>
                                        </p:tav>
                                      </p:tavLst>
                                    </p:anim>
                                    <p:anim calcmode="lin" valueType="num">
                                      <p:cBhvr>
                                        <p:cTn id="75" dur="500" fill="hold"/>
                                        <p:tgtEl>
                                          <p:spTgt spid="76807"/>
                                        </p:tgtEl>
                                        <p:attrNameLst>
                                          <p:attrName>ppt_h</p:attrName>
                                        </p:attrNameLst>
                                      </p:cBhvr>
                                      <p:tavLst>
                                        <p:tav tm="0">
                                          <p:val>
                                            <p:strVal val="#ppt_h"/>
                                          </p:val>
                                        </p:tav>
                                        <p:tav tm="100000">
                                          <p:val>
                                            <p:strVal val="#ppt_h"/>
                                          </p:val>
                                        </p:tav>
                                      </p:tavLst>
                                    </p:anim>
                                  </p:childTnLst>
                                </p:cTn>
                              </p:par>
                            </p:childTnLst>
                          </p:cTn>
                        </p:par>
                        <p:par>
                          <p:cTn id="76" fill="hold" nodeType="afterGroup">
                            <p:stCondLst>
                              <p:cond delay="3500"/>
                            </p:stCondLst>
                            <p:childTnLst>
                              <p:par>
                                <p:cTn id="77" presetID="22" presetClass="entr" presetSubtype="1" fill="hold" nodeType="afterEffect">
                                  <p:stCondLst>
                                    <p:cond delay="0"/>
                                  </p:stCondLst>
                                  <p:childTnLst>
                                    <p:set>
                                      <p:cBhvr>
                                        <p:cTn id="78" dur="1" fill="hold">
                                          <p:stCondLst>
                                            <p:cond delay="0"/>
                                          </p:stCondLst>
                                        </p:cTn>
                                        <p:tgtEl>
                                          <p:spTgt spid="76816"/>
                                        </p:tgtEl>
                                        <p:attrNameLst>
                                          <p:attrName>style.visibility</p:attrName>
                                        </p:attrNameLst>
                                      </p:cBhvr>
                                      <p:to>
                                        <p:strVal val="visible"/>
                                      </p:to>
                                    </p:set>
                                    <p:animEffect transition="in" filter="wipe(up)">
                                      <p:cBhvr>
                                        <p:cTn id="79" dur="500"/>
                                        <p:tgtEl>
                                          <p:spTgt spid="76816"/>
                                        </p:tgtEl>
                                      </p:cBhvr>
                                    </p:animEffect>
                                  </p:childTnLst>
                                </p:cTn>
                              </p:par>
                            </p:childTnLst>
                          </p:cTn>
                        </p:par>
                        <p:par>
                          <p:cTn id="80" fill="hold" nodeType="afterGroup">
                            <p:stCondLst>
                              <p:cond delay="4000"/>
                            </p:stCondLst>
                            <p:childTnLst>
                              <p:par>
                                <p:cTn id="81" presetID="17" presetClass="entr" presetSubtype="1" fill="hold" grpId="0" nodeType="afterEffect">
                                  <p:stCondLst>
                                    <p:cond delay="0"/>
                                  </p:stCondLst>
                                  <p:childTnLst>
                                    <p:set>
                                      <p:cBhvr>
                                        <p:cTn id="82" dur="1" fill="hold">
                                          <p:stCondLst>
                                            <p:cond delay="0"/>
                                          </p:stCondLst>
                                        </p:cTn>
                                        <p:tgtEl>
                                          <p:spTgt spid="76805"/>
                                        </p:tgtEl>
                                        <p:attrNameLst>
                                          <p:attrName>style.visibility</p:attrName>
                                        </p:attrNameLst>
                                      </p:cBhvr>
                                      <p:to>
                                        <p:strVal val="visible"/>
                                      </p:to>
                                    </p:set>
                                    <p:anim calcmode="lin" valueType="num">
                                      <p:cBhvr>
                                        <p:cTn id="83" dur="500" fill="hold"/>
                                        <p:tgtEl>
                                          <p:spTgt spid="76805"/>
                                        </p:tgtEl>
                                        <p:attrNameLst>
                                          <p:attrName>ppt_x</p:attrName>
                                        </p:attrNameLst>
                                      </p:cBhvr>
                                      <p:tavLst>
                                        <p:tav tm="0">
                                          <p:val>
                                            <p:strVal val="#ppt_x"/>
                                          </p:val>
                                        </p:tav>
                                        <p:tav tm="100000">
                                          <p:val>
                                            <p:strVal val="#ppt_x"/>
                                          </p:val>
                                        </p:tav>
                                      </p:tavLst>
                                    </p:anim>
                                    <p:anim calcmode="lin" valueType="num">
                                      <p:cBhvr>
                                        <p:cTn id="84" dur="500" fill="hold"/>
                                        <p:tgtEl>
                                          <p:spTgt spid="76805"/>
                                        </p:tgtEl>
                                        <p:attrNameLst>
                                          <p:attrName>ppt_y</p:attrName>
                                        </p:attrNameLst>
                                      </p:cBhvr>
                                      <p:tavLst>
                                        <p:tav tm="0">
                                          <p:val>
                                            <p:strVal val="#ppt_y-#ppt_h/2"/>
                                          </p:val>
                                        </p:tav>
                                        <p:tav tm="100000">
                                          <p:val>
                                            <p:strVal val="#ppt_y"/>
                                          </p:val>
                                        </p:tav>
                                      </p:tavLst>
                                    </p:anim>
                                    <p:anim calcmode="lin" valueType="num">
                                      <p:cBhvr>
                                        <p:cTn id="85" dur="500" fill="hold"/>
                                        <p:tgtEl>
                                          <p:spTgt spid="76805"/>
                                        </p:tgtEl>
                                        <p:attrNameLst>
                                          <p:attrName>ppt_w</p:attrName>
                                        </p:attrNameLst>
                                      </p:cBhvr>
                                      <p:tavLst>
                                        <p:tav tm="0">
                                          <p:val>
                                            <p:strVal val="#ppt_w"/>
                                          </p:val>
                                        </p:tav>
                                        <p:tav tm="100000">
                                          <p:val>
                                            <p:strVal val="#ppt_w"/>
                                          </p:val>
                                        </p:tav>
                                      </p:tavLst>
                                    </p:anim>
                                    <p:anim calcmode="lin" valueType="num">
                                      <p:cBhvr>
                                        <p:cTn id="86" dur="500" fill="hold"/>
                                        <p:tgtEl>
                                          <p:spTgt spid="76805"/>
                                        </p:tgtEl>
                                        <p:attrNameLst>
                                          <p:attrName>ppt_h</p:attrName>
                                        </p:attrNameLst>
                                      </p:cBhvr>
                                      <p:tavLst>
                                        <p:tav tm="0">
                                          <p:val>
                                            <p:fltVal val="0"/>
                                          </p:val>
                                        </p:tav>
                                        <p:tav tm="100000">
                                          <p:val>
                                            <p:strVal val="#ppt_h"/>
                                          </p:val>
                                        </p:tav>
                                      </p:tavLst>
                                    </p:anim>
                                  </p:childTnLst>
                                </p:cTn>
                              </p:par>
                            </p:childTnLst>
                          </p:cTn>
                        </p:par>
                        <p:par>
                          <p:cTn id="87" fill="hold" nodeType="afterGroup">
                            <p:stCondLst>
                              <p:cond delay="4500"/>
                            </p:stCondLst>
                            <p:childTnLst>
                              <p:par>
                                <p:cTn id="88" presetID="22" presetClass="entr" presetSubtype="1" fill="hold" nodeType="afterEffect">
                                  <p:stCondLst>
                                    <p:cond delay="0"/>
                                  </p:stCondLst>
                                  <p:childTnLst>
                                    <p:set>
                                      <p:cBhvr>
                                        <p:cTn id="89" dur="1" fill="hold">
                                          <p:stCondLst>
                                            <p:cond delay="0"/>
                                          </p:stCondLst>
                                        </p:cTn>
                                        <p:tgtEl>
                                          <p:spTgt spid="76817"/>
                                        </p:tgtEl>
                                        <p:attrNameLst>
                                          <p:attrName>style.visibility</p:attrName>
                                        </p:attrNameLst>
                                      </p:cBhvr>
                                      <p:to>
                                        <p:strVal val="visible"/>
                                      </p:to>
                                    </p:set>
                                    <p:animEffect transition="in" filter="wipe(up)">
                                      <p:cBhvr>
                                        <p:cTn id="90" dur="500"/>
                                        <p:tgtEl>
                                          <p:spTgt spid="768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03" grpId="0" autoUpdateAnimBg="0"/>
      <p:bldP spid="76804" grpId="0" autoUpdateAnimBg="0"/>
      <p:bldP spid="76805" grpId="0" autoUpdateAnimBg="0"/>
      <p:bldP spid="76806" grpId="0" autoUpdateAnimBg="0"/>
      <p:bldP spid="76807" grpId="0" autoUpdateAnimBg="0"/>
      <p:bldP spid="76808" grpId="0" autoUpdateAnimBg="0"/>
      <p:bldP spid="76809" grpId="0" autoUpdateAnimBg="0"/>
      <p:bldP spid="76818" grpId="0" animBg="1"/>
      <p:bldP spid="7681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A809EA48-B506-452F-8205-A2EB96C12751}"/>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62000" y="838200"/>
            <a:ext cx="7620000" cy="5027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373256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Box 4"/>
          <p:cNvSpPr txBox="1">
            <a:spLocks noChangeArrowheads="1"/>
          </p:cNvSpPr>
          <p:nvPr/>
        </p:nvSpPr>
        <p:spPr bwMode="auto">
          <a:xfrm>
            <a:off x="190500" y="746125"/>
            <a:ext cx="175895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hu-HU" sz="2000"/>
          </a:p>
          <a:p>
            <a:pPr eaLnBrk="1" hangingPunct="1"/>
            <a:endParaRPr lang="en-US" altLang="hu-HU" sz="2000"/>
          </a:p>
          <a:p>
            <a:pPr eaLnBrk="1" hangingPunct="1"/>
            <a:endParaRPr lang="en-US" altLang="hu-HU" sz="2000"/>
          </a:p>
          <a:p>
            <a:pPr eaLnBrk="1" hangingPunct="1"/>
            <a:endParaRPr lang="en-US" altLang="hu-HU" sz="2000"/>
          </a:p>
          <a:p>
            <a:pPr eaLnBrk="1" hangingPunct="1"/>
            <a:endParaRPr lang="en-US" altLang="hu-HU"/>
          </a:p>
        </p:txBody>
      </p:sp>
      <p:sp>
        <p:nvSpPr>
          <p:cNvPr id="30723" name="Text Box 10"/>
          <p:cNvSpPr txBox="1">
            <a:spLocks noChangeArrowheads="1"/>
          </p:cNvSpPr>
          <p:nvPr/>
        </p:nvSpPr>
        <p:spPr bwMode="auto">
          <a:xfrm>
            <a:off x="101600" y="1089025"/>
            <a:ext cx="8904288" cy="338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tabLst>
                <a:tab pos="177800" algn="l"/>
                <a:tab pos="355600" algn="l"/>
                <a:tab pos="533400" algn="l"/>
                <a:tab pos="2154238" algn="r"/>
              </a:tabLst>
              <a:defRPr>
                <a:solidFill>
                  <a:schemeClr val="tx1"/>
                </a:solidFill>
                <a:latin typeface="Arial" charset="0"/>
              </a:defRPr>
            </a:lvl1pPr>
            <a:lvl2pPr marL="742950" indent="-285750">
              <a:tabLst>
                <a:tab pos="177800" algn="l"/>
                <a:tab pos="355600" algn="l"/>
                <a:tab pos="533400" algn="l"/>
                <a:tab pos="2154238" algn="r"/>
              </a:tabLst>
              <a:defRPr>
                <a:solidFill>
                  <a:schemeClr val="tx1"/>
                </a:solidFill>
                <a:latin typeface="Arial" charset="0"/>
              </a:defRPr>
            </a:lvl2pPr>
            <a:lvl3pPr marL="1143000" indent="-228600">
              <a:tabLst>
                <a:tab pos="177800" algn="l"/>
                <a:tab pos="355600" algn="l"/>
                <a:tab pos="533400" algn="l"/>
                <a:tab pos="2154238" algn="r"/>
              </a:tabLst>
              <a:defRPr>
                <a:solidFill>
                  <a:schemeClr val="tx1"/>
                </a:solidFill>
                <a:latin typeface="Arial" charset="0"/>
              </a:defRPr>
            </a:lvl3pPr>
            <a:lvl4pPr marL="1600200" indent="-228600">
              <a:tabLst>
                <a:tab pos="177800" algn="l"/>
                <a:tab pos="355600" algn="l"/>
                <a:tab pos="533400" algn="l"/>
                <a:tab pos="2154238" algn="r"/>
              </a:tabLst>
              <a:defRPr>
                <a:solidFill>
                  <a:schemeClr val="tx1"/>
                </a:solidFill>
                <a:latin typeface="Arial" charset="0"/>
              </a:defRPr>
            </a:lvl4pPr>
            <a:lvl5pPr marL="2057400" indent="-228600">
              <a:tabLst>
                <a:tab pos="177800" algn="l"/>
                <a:tab pos="355600" algn="l"/>
                <a:tab pos="533400" algn="l"/>
                <a:tab pos="2154238" algn="r"/>
              </a:tabLst>
              <a:defRPr>
                <a:solidFill>
                  <a:schemeClr val="tx1"/>
                </a:solidFill>
                <a:latin typeface="Arial" charset="0"/>
              </a:defRPr>
            </a:lvl5pPr>
            <a:lvl6pPr marL="2514600" indent="-228600" eaLnBrk="0" fontAlgn="base" hangingPunct="0">
              <a:spcBef>
                <a:spcPct val="0"/>
              </a:spcBef>
              <a:spcAft>
                <a:spcPct val="0"/>
              </a:spcAft>
              <a:tabLst>
                <a:tab pos="177800" algn="l"/>
                <a:tab pos="355600" algn="l"/>
                <a:tab pos="533400" algn="l"/>
                <a:tab pos="2154238" algn="r"/>
              </a:tabLst>
              <a:defRPr>
                <a:solidFill>
                  <a:schemeClr val="tx1"/>
                </a:solidFill>
                <a:latin typeface="Arial" charset="0"/>
              </a:defRPr>
            </a:lvl6pPr>
            <a:lvl7pPr marL="2971800" indent="-228600" eaLnBrk="0" fontAlgn="base" hangingPunct="0">
              <a:spcBef>
                <a:spcPct val="0"/>
              </a:spcBef>
              <a:spcAft>
                <a:spcPct val="0"/>
              </a:spcAft>
              <a:tabLst>
                <a:tab pos="177800" algn="l"/>
                <a:tab pos="355600" algn="l"/>
                <a:tab pos="533400" algn="l"/>
                <a:tab pos="2154238" algn="r"/>
              </a:tabLst>
              <a:defRPr>
                <a:solidFill>
                  <a:schemeClr val="tx1"/>
                </a:solidFill>
                <a:latin typeface="Arial" charset="0"/>
              </a:defRPr>
            </a:lvl7pPr>
            <a:lvl8pPr marL="3429000" indent="-228600" eaLnBrk="0" fontAlgn="base" hangingPunct="0">
              <a:spcBef>
                <a:spcPct val="0"/>
              </a:spcBef>
              <a:spcAft>
                <a:spcPct val="0"/>
              </a:spcAft>
              <a:tabLst>
                <a:tab pos="177800" algn="l"/>
                <a:tab pos="355600" algn="l"/>
                <a:tab pos="533400" algn="l"/>
                <a:tab pos="2154238" algn="r"/>
              </a:tabLst>
              <a:defRPr>
                <a:solidFill>
                  <a:schemeClr val="tx1"/>
                </a:solidFill>
                <a:latin typeface="Arial" charset="0"/>
              </a:defRPr>
            </a:lvl8pPr>
            <a:lvl9pPr marL="3886200" indent="-228600" eaLnBrk="0" fontAlgn="base" hangingPunct="0">
              <a:spcBef>
                <a:spcPct val="0"/>
              </a:spcBef>
              <a:spcAft>
                <a:spcPct val="0"/>
              </a:spcAft>
              <a:tabLst>
                <a:tab pos="177800" algn="l"/>
                <a:tab pos="355600" algn="l"/>
                <a:tab pos="533400" algn="l"/>
                <a:tab pos="2154238" algn="r"/>
              </a:tabLst>
              <a:defRPr>
                <a:solidFill>
                  <a:schemeClr val="tx1"/>
                </a:solidFill>
                <a:latin typeface="Arial" charset="0"/>
              </a:defRPr>
            </a:lvl9pPr>
          </a:lstStyle>
          <a:p>
            <a:pPr eaLnBrk="1" hangingPunct="1"/>
            <a:r>
              <a:rPr lang="hu-HU" altLang="hu-HU" dirty="0"/>
              <a:t>Elhelyezkedés:</a:t>
            </a:r>
          </a:p>
          <a:p>
            <a:pPr eaLnBrk="1" hangingPunct="1"/>
            <a:r>
              <a:rPr lang="hu-HU" altLang="hu-HU" dirty="0"/>
              <a:t>	 spirálisan felcsavarodott cső a </a:t>
            </a:r>
            <a:r>
              <a:rPr lang="hu-HU" altLang="hu-HU" dirty="0" err="1"/>
              <a:t>canalis</a:t>
            </a:r>
            <a:r>
              <a:rPr lang="hu-HU" altLang="hu-HU" dirty="0"/>
              <a:t> </a:t>
            </a:r>
            <a:r>
              <a:rPr lang="hu-HU" altLang="hu-HU" dirty="0" err="1"/>
              <a:t>spiralis</a:t>
            </a:r>
            <a:r>
              <a:rPr lang="hu-HU" altLang="hu-HU" dirty="0"/>
              <a:t> </a:t>
            </a:r>
            <a:r>
              <a:rPr lang="hu-HU" altLang="hu-HU" dirty="0" err="1"/>
              <a:t>cochleae</a:t>
            </a:r>
            <a:r>
              <a:rPr lang="hu-HU" altLang="hu-HU" dirty="0"/>
              <a:t>-ban</a:t>
            </a:r>
          </a:p>
          <a:p>
            <a:pPr eaLnBrk="1" hangingPunct="1"/>
            <a:r>
              <a:rPr lang="hu-HU" altLang="hu-HU" dirty="0"/>
              <a:t>	</a:t>
            </a:r>
          </a:p>
          <a:p>
            <a:pPr eaLnBrk="1" hangingPunct="1"/>
            <a:r>
              <a:rPr lang="hu-HU" altLang="hu-HU" dirty="0"/>
              <a:t>	mindkét vége vakon végződik:</a:t>
            </a:r>
          </a:p>
          <a:p>
            <a:pPr eaLnBrk="1" hangingPunct="1"/>
            <a:r>
              <a:rPr lang="hu-HU" altLang="hu-HU" dirty="0"/>
              <a:t>		</a:t>
            </a:r>
            <a:r>
              <a:rPr lang="hu-HU" altLang="hu-HU" dirty="0" err="1"/>
              <a:t>cecum</a:t>
            </a:r>
            <a:r>
              <a:rPr lang="hu-HU" altLang="hu-HU" dirty="0"/>
              <a:t> </a:t>
            </a:r>
            <a:r>
              <a:rPr lang="hu-HU" altLang="hu-HU" dirty="0" err="1"/>
              <a:t>vestibulare</a:t>
            </a:r>
            <a:endParaRPr lang="hu-HU" altLang="hu-HU" dirty="0"/>
          </a:p>
          <a:p>
            <a:pPr eaLnBrk="1" hangingPunct="1"/>
            <a:r>
              <a:rPr lang="hu-HU" altLang="hu-HU" dirty="0"/>
              <a:t>		</a:t>
            </a:r>
            <a:r>
              <a:rPr lang="hu-HU" altLang="hu-HU" dirty="0" err="1"/>
              <a:t>cecum</a:t>
            </a:r>
            <a:r>
              <a:rPr lang="hu-HU" altLang="hu-HU" dirty="0"/>
              <a:t> </a:t>
            </a:r>
            <a:r>
              <a:rPr lang="hu-HU" altLang="hu-HU" dirty="0" err="1"/>
              <a:t>cupulare</a:t>
            </a:r>
            <a:endParaRPr lang="hu-HU" altLang="hu-HU" dirty="0"/>
          </a:p>
          <a:p>
            <a:pPr eaLnBrk="1" hangingPunct="1"/>
            <a:r>
              <a:rPr lang="hu-HU" altLang="hu-HU" dirty="0"/>
              <a:t>	</a:t>
            </a:r>
          </a:p>
          <a:p>
            <a:pPr eaLnBrk="1" hangingPunct="1"/>
            <a:r>
              <a:rPr lang="hu-HU" altLang="hu-HU" dirty="0"/>
              <a:t>	</a:t>
            </a:r>
            <a:r>
              <a:rPr lang="hu-HU" altLang="hu-HU" dirty="0" err="1"/>
              <a:t>ductus</a:t>
            </a:r>
            <a:r>
              <a:rPr lang="hu-HU" altLang="hu-HU" dirty="0"/>
              <a:t> </a:t>
            </a:r>
            <a:r>
              <a:rPr lang="hu-HU" altLang="hu-HU" dirty="0" err="1"/>
              <a:t>reuniens</a:t>
            </a:r>
            <a:r>
              <a:rPr lang="hu-HU" altLang="hu-HU" dirty="0"/>
              <a:t> kapcsolja a </a:t>
            </a:r>
            <a:r>
              <a:rPr lang="hu-HU" altLang="hu-HU" dirty="0" err="1"/>
              <a:t>sacculushoz</a:t>
            </a:r>
            <a:endParaRPr lang="hu-HU" altLang="hu-HU" dirty="0"/>
          </a:p>
          <a:p>
            <a:pPr eaLnBrk="1" hangingPunct="1"/>
            <a:endParaRPr lang="hu-HU" altLang="hu-HU" dirty="0"/>
          </a:p>
          <a:p>
            <a:pPr eaLnBrk="1" hangingPunct="1"/>
            <a:r>
              <a:rPr lang="hu-HU" altLang="hu-HU" dirty="0"/>
              <a:t>	hossz: </a:t>
            </a:r>
            <a:r>
              <a:rPr lang="en-US" altLang="hu-HU" dirty="0">
                <a:cs typeface="Arial" charset="0"/>
              </a:rPr>
              <a:t>~</a:t>
            </a:r>
            <a:r>
              <a:rPr lang="hu-HU" altLang="hu-HU" dirty="0"/>
              <a:t>3.5 mm</a:t>
            </a:r>
          </a:p>
          <a:p>
            <a:pPr eaLnBrk="1" hangingPunct="1"/>
            <a:endParaRPr lang="hu-HU" altLang="hu-HU" dirty="0"/>
          </a:p>
          <a:p>
            <a:pPr eaLnBrk="1" hangingPunct="1"/>
            <a:r>
              <a:rPr lang="hu-HU" altLang="hu-HU" dirty="0"/>
              <a:t>	</a:t>
            </a:r>
          </a:p>
        </p:txBody>
      </p:sp>
      <p:sp>
        <p:nvSpPr>
          <p:cNvPr id="30724" name="Rectangle 12"/>
          <p:cNvSpPr>
            <a:spLocks noChangeArrowheads="1"/>
          </p:cNvSpPr>
          <p:nvPr/>
        </p:nvSpPr>
        <p:spPr bwMode="auto">
          <a:xfrm>
            <a:off x="0" y="85725"/>
            <a:ext cx="9144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hu-HU" altLang="hu-HU" dirty="0"/>
              <a:t>DUCTUS COCHLEARIS</a:t>
            </a:r>
          </a:p>
          <a:p>
            <a:pPr algn="ctr" eaLnBrk="1" hangingPunct="1"/>
            <a:r>
              <a:rPr lang="hu-HU" altLang="hu-HU" dirty="0"/>
              <a:t> </a:t>
            </a:r>
          </a:p>
        </p:txBody>
      </p:sp>
      <p:pic>
        <p:nvPicPr>
          <p:cNvPr id="7" name="Picture 2" descr="Kapcsolódó kép">
            <a:extLst>
              <a:ext uri="{FF2B5EF4-FFF2-40B4-BE49-F238E27FC236}">
                <a16:creationId xmlns:a16="http://schemas.microsoft.com/office/drawing/2014/main" id="{7F8B83B6-957F-4C35-835B-289D840D73B3}"/>
              </a:ext>
            </a:extLst>
          </p:cNvPr>
          <p:cNvPicPr>
            <a:picLocks noChangeAspect="1" noChangeArrowheads="1"/>
          </p:cNvPicPr>
          <p:nvPr/>
        </p:nvPicPr>
        <p:blipFill>
          <a:blip r:embed="rId2" cstate="email">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a:ext>
            </a:extLst>
          </a:blip>
          <a:srcRect/>
          <a:stretch>
            <a:fillRect/>
          </a:stretch>
        </p:blipFill>
        <p:spPr bwMode="auto">
          <a:xfrm>
            <a:off x="3961714" y="3400768"/>
            <a:ext cx="5079708" cy="36083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13678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a:extLst>
              <a:ext uri="{FF2B5EF4-FFF2-40B4-BE49-F238E27FC236}">
                <a16:creationId xmlns:a16="http://schemas.microsoft.com/office/drawing/2014/main" id="{A3B4E482-345A-4AEC-832E-233D81DE307E}"/>
              </a:ext>
            </a:extLst>
          </p:cNvPr>
          <p:cNvSpPr>
            <a:spLocks noChangeArrowheads="1"/>
          </p:cNvSpPr>
          <p:nvPr/>
        </p:nvSpPr>
        <p:spPr bwMode="auto">
          <a:xfrm>
            <a:off x="236538" y="123825"/>
            <a:ext cx="5622925" cy="476250"/>
          </a:xfrm>
          <a:prstGeom prst="rect">
            <a:avLst/>
          </a:prstGeom>
          <a:noFill/>
          <a:ln w="9525">
            <a:noFill/>
            <a:miter lim="800000"/>
            <a:headEnd/>
            <a:tailEnd/>
          </a:ln>
          <a:effectLst/>
        </p:spPr>
        <p:txBody>
          <a:bodyPr lIns="92075" tIns="46038" rIns="92075" bIns="46038">
            <a:spAutoFit/>
          </a:bodyPr>
          <a:lstStyle/>
          <a:p>
            <a:pPr defTabSz="395288" eaLnBrk="0" hangingPunct="0">
              <a:lnSpc>
                <a:spcPct val="90000"/>
              </a:lnSpc>
              <a:defRPr/>
            </a:pPr>
            <a:r>
              <a:rPr lang="en-US" sz="2800" b="1" dirty="0">
                <a:effectLst>
                  <a:outerShdw blurRad="38100" dist="38100" dir="2700000" algn="tl">
                    <a:srgbClr val="000000"/>
                  </a:outerShdw>
                </a:effectLst>
                <a:latin typeface="Times New Roman" pitchFamily="18" charset="0"/>
              </a:rPr>
              <a:t>The organ of </a:t>
            </a:r>
            <a:r>
              <a:rPr lang="en-US" sz="2800" b="1" dirty="0" err="1">
                <a:effectLst>
                  <a:outerShdw blurRad="38100" dist="38100" dir="2700000" algn="tl">
                    <a:srgbClr val="000000"/>
                  </a:outerShdw>
                </a:effectLst>
                <a:latin typeface="Times New Roman" pitchFamily="18" charset="0"/>
              </a:rPr>
              <a:t>Corti</a:t>
            </a:r>
            <a:r>
              <a:rPr lang="en-US" sz="2800" b="1" dirty="0">
                <a:effectLst>
                  <a:outerShdw blurRad="38100" dist="38100" dir="2700000" algn="tl">
                    <a:srgbClr val="000000"/>
                  </a:outerShdw>
                </a:effectLst>
                <a:latin typeface="Times New Roman" pitchFamily="18" charset="0"/>
              </a:rPr>
              <a:t>:</a:t>
            </a:r>
          </a:p>
        </p:txBody>
      </p:sp>
      <p:sp>
        <p:nvSpPr>
          <p:cNvPr id="69635" name="Rectangle 3">
            <a:extLst>
              <a:ext uri="{FF2B5EF4-FFF2-40B4-BE49-F238E27FC236}">
                <a16:creationId xmlns:a16="http://schemas.microsoft.com/office/drawing/2014/main" id="{EF8AED23-51D2-49CA-BBDA-188DCC23BF1A}"/>
              </a:ext>
            </a:extLst>
          </p:cNvPr>
          <p:cNvSpPr>
            <a:spLocks noChangeArrowheads="1"/>
          </p:cNvSpPr>
          <p:nvPr/>
        </p:nvSpPr>
        <p:spPr bwMode="auto">
          <a:xfrm>
            <a:off x="228600" y="884238"/>
            <a:ext cx="4619625" cy="1244600"/>
          </a:xfrm>
          <a:prstGeom prst="rect">
            <a:avLst/>
          </a:prstGeom>
          <a:noFill/>
          <a:ln w="9525">
            <a:noFill/>
            <a:miter lim="800000"/>
            <a:headEnd/>
            <a:tailEnd/>
          </a:ln>
          <a:effectLst/>
        </p:spPr>
        <p:txBody>
          <a:bodyPr lIns="92075" tIns="46038" rIns="92075" bIns="46038">
            <a:spAutoFit/>
          </a:bodyPr>
          <a:lstStyle/>
          <a:p>
            <a:pPr eaLnBrk="0" hangingPunct="0">
              <a:lnSpc>
                <a:spcPct val="90000"/>
              </a:lnSpc>
              <a:tabLst>
                <a:tab pos="442913" algn="l"/>
              </a:tabLst>
              <a:defRPr/>
            </a:pPr>
            <a:r>
              <a:rPr lang="en-US" sz="2800" b="1" dirty="0">
                <a:effectLst>
                  <a:outerShdw blurRad="38100" dist="38100" dir="2700000" algn="tl">
                    <a:srgbClr val="000000"/>
                  </a:outerShdw>
                </a:effectLst>
                <a:latin typeface="Times New Roman" pitchFamily="18" charset="0"/>
              </a:rPr>
              <a:t>Cochlear hair cells bear only stereocilia and no kinocilia on their free apical surfaces.  </a:t>
            </a:r>
          </a:p>
        </p:txBody>
      </p:sp>
      <p:pic>
        <p:nvPicPr>
          <p:cNvPr id="16388" name="Picture 4">
            <a:extLst>
              <a:ext uri="{FF2B5EF4-FFF2-40B4-BE49-F238E27FC236}">
                <a16:creationId xmlns:a16="http://schemas.microsoft.com/office/drawing/2014/main" id="{ED0259A6-B994-4749-A0DF-42F6758AF0AE}"/>
              </a:ext>
            </a:extLst>
          </p:cNvPr>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775200" y="25400"/>
            <a:ext cx="4243388" cy="671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7" name="Rectangle 5">
            <a:extLst>
              <a:ext uri="{FF2B5EF4-FFF2-40B4-BE49-F238E27FC236}">
                <a16:creationId xmlns:a16="http://schemas.microsoft.com/office/drawing/2014/main" id="{72EBCCC9-D0CF-4B83-B8E5-7EE8D6C3EC3B}"/>
              </a:ext>
            </a:extLst>
          </p:cNvPr>
          <p:cNvSpPr>
            <a:spLocks noChangeArrowheads="1"/>
          </p:cNvSpPr>
          <p:nvPr/>
        </p:nvSpPr>
        <p:spPr bwMode="auto">
          <a:xfrm>
            <a:off x="304800" y="2133600"/>
            <a:ext cx="4619625" cy="1543050"/>
          </a:xfrm>
          <a:prstGeom prst="rect">
            <a:avLst/>
          </a:prstGeom>
          <a:noFill/>
          <a:ln w="9525">
            <a:noFill/>
            <a:miter lim="800000"/>
            <a:headEnd/>
            <a:tailEnd/>
          </a:ln>
          <a:effectLst/>
        </p:spPr>
        <p:txBody>
          <a:bodyPr lIns="92075" tIns="46038" rIns="92075" bIns="46038">
            <a:spAutoFit/>
          </a:bodyPr>
          <a:lstStyle/>
          <a:p>
            <a:pPr eaLnBrk="0" hangingPunct="0">
              <a:lnSpc>
                <a:spcPct val="90000"/>
              </a:lnSpc>
              <a:tabLst>
                <a:tab pos="442913" algn="l"/>
              </a:tabLst>
              <a:defRPr/>
            </a:pPr>
            <a:r>
              <a:rPr lang="en-US" sz="2800" b="1" dirty="0">
                <a:effectLst>
                  <a:outerShdw blurRad="38100" dist="38100" dir="2700000" algn="tl">
                    <a:srgbClr val="000000"/>
                  </a:outerShdw>
                </a:effectLst>
                <a:latin typeface="Times New Roman" pitchFamily="18" charset="0"/>
              </a:rPr>
              <a:t>Two types of hair cells:</a:t>
            </a:r>
          </a:p>
          <a:p>
            <a:pPr eaLnBrk="0" hangingPunct="0">
              <a:lnSpc>
                <a:spcPct val="70000"/>
              </a:lnSpc>
              <a:tabLst>
                <a:tab pos="442913" algn="l"/>
              </a:tabLst>
              <a:defRPr/>
            </a:pPr>
            <a:endParaRPr lang="en-US" sz="2800" b="1" dirty="0">
              <a:effectLst>
                <a:outerShdw blurRad="38100" dist="38100" dir="2700000" algn="tl">
                  <a:srgbClr val="000000"/>
                </a:outerShdw>
              </a:effectLst>
              <a:latin typeface="Times New Roman" pitchFamily="18" charset="0"/>
            </a:endParaRPr>
          </a:p>
          <a:p>
            <a:pPr eaLnBrk="0" hangingPunct="0">
              <a:lnSpc>
                <a:spcPct val="90000"/>
              </a:lnSpc>
              <a:tabLst>
                <a:tab pos="442913" algn="l"/>
              </a:tabLst>
              <a:defRPr/>
            </a:pPr>
            <a:r>
              <a:rPr lang="en-US" sz="2800" b="1" dirty="0">
                <a:effectLst>
                  <a:outerShdw blurRad="38100" dist="38100" dir="2700000" algn="tl">
                    <a:srgbClr val="000000"/>
                  </a:outerShdw>
                </a:effectLst>
                <a:latin typeface="Times New Roman" pitchFamily="18" charset="0"/>
              </a:rPr>
              <a:t>1.	inner hair cells </a:t>
            </a:r>
          </a:p>
          <a:p>
            <a:pPr eaLnBrk="0" hangingPunct="0">
              <a:lnSpc>
                <a:spcPct val="90000"/>
              </a:lnSpc>
              <a:tabLst>
                <a:tab pos="442913" algn="l"/>
              </a:tabLst>
              <a:defRPr/>
            </a:pPr>
            <a:r>
              <a:rPr lang="en-US" sz="2800" b="1" dirty="0">
                <a:effectLst>
                  <a:outerShdw blurRad="38100" dist="38100" dir="2700000" algn="tl">
                    <a:srgbClr val="000000"/>
                  </a:outerShdw>
                </a:effectLst>
                <a:latin typeface="Times New Roman" pitchFamily="18" charset="0"/>
              </a:rPr>
              <a:t>2.	outer hair cells  </a:t>
            </a:r>
          </a:p>
        </p:txBody>
      </p:sp>
      <p:pic>
        <p:nvPicPr>
          <p:cNvPr id="16390" name="Picture 6">
            <a:extLst>
              <a:ext uri="{FF2B5EF4-FFF2-40B4-BE49-F238E27FC236}">
                <a16:creationId xmlns:a16="http://schemas.microsoft.com/office/drawing/2014/main" id="{FAA3F180-779B-41AB-8B40-224CFD6D7BE5}"/>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3784600"/>
            <a:ext cx="4724400" cy="307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9" name="Freeform 7">
            <a:extLst>
              <a:ext uri="{FF2B5EF4-FFF2-40B4-BE49-F238E27FC236}">
                <a16:creationId xmlns:a16="http://schemas.microsoft.com/office/drawing/2014/main" id="{6D340BC6-A924-44EE-9165-7CB19EBAF885}"/>
              </a:ext>
            </a:extLst>
          </p:cNvPr>
          <p:cNvSpPr>
            <a:spLocks/>
          </p:cNvSpPr>
          <p:nvPr/>
        </p:nvSpPr>
        <p:spPr bwMode="auto">
          <a:xfrm>
            <a:off x="1311275" y="3881438"/>
            <a:ext cx="1500188" cy="1519237"/>
          </a:xfrm>
          <a:custGeom>
            <a:avLst/>
            <a:gdLst/>
            <a:ahLst/>
            <a:cxnLst>
              <a:cxn ang="0">
                <a:pos x="337" y="913"/>
              </a:cxn>
              <a:cxn ang="0">
                <a:pos x="0" y="957"/>
              </a:cxn>
              <a:cxn ang="0">
                <a:pos x="304" y="707"/>
              </a:cxn>
              <a:cxn ang="0">
                <a:pos x="532" y="402"/>
              </a:cxn>
              <a:cxn ang="0">
                <a:pos x="739" y="0"/>
              </a:cxn>
              <a:cxn ang="0">
                <a:pos x="945" y="98"/>
              </a:cxn>
              <a:cxn ang="0">
                <a:pos x="641" y="533"/>
              </a:cxn>
              <a:cxn ang="0">
                <a:pos x="337" y="913"/>
              </a:cxn>
            </a:cxnLst>
            <a:rect l="0" t="0" r="r" b="b"/>
            <a:pathLst>
              <a:path w="945" h="957">
                <a:moveTo>
                  <a:pt x="337" y="913"/>
                </a:moveTo>
                <a:lnTo>
                  <a:pt x="0" y="957"/>
                </a:lnTo>
                <a:lnTo>
                  <a:pt x="304" y="707"/>
                </a:lnTo>
                <a:lnTo>
                  <a:pt x="532" y="402"/>
                </a:lnTo>
                <a:lnTo>
                  <a:pt x="739" y="0"/>
                </a:lnTo>
                <a:lnTo>
                  <a:pt x="945" y="98"/>
                </a:lnTo>
                <a:lnTo>
                  <a:pt x="641" y="533"/>
                </a:lnTo>
                <a:lnTo>
                  <a:pt x="337" y="913"/>
                </a:lnTo>
                <a:close/>
              </a:path>
            </a:pathLst>
          </a:custGeom>
          <a:solidFill>
            <a:srgbClr val="0099FF">
              <a:alpha val="61000"/>
            </a:srgbClr>
          </a:solidFill>
          <a:ln w="38100" cap="flat" cmpd="sng">
            <a:noFill/>
            <a:prstDash val="solid"/>
            <a:round/>
            <a:headEnd type="none" w="med" len="med"/>
            <a:tailEnd type="none" w="med" len="med"/>
          </a:ln>
          <a:effectLst/>
        </p:spPr>
        <p:txBody>
          <a:bodyPr wrap="none" anchor="ctr">
            <a:spAutoFit/>
          </a:bodyPr>
          <a:lstStyle/>
          <a:p>
            <a:pPr algn="ctr" eaLnBrk="0" hangingPunct="0">
              <a:defRPr/>
            </a:pPr>
            <a:endParaRPr lang="en-US" sz="2800" b="1">
              <a:solidFill>
                <a:schemeClr val="bg2"/>
              </a:solidFill>
              <a:effectLst>
                <a:outerShdw blurRad="38100" dist="38100" dir="2700000" algn="tl">
                  <a:srgbClr val="000000">
                    <a:alpha val="43137"/>
                  </a:srgbClr>
                </a:outerShdw>
              </a:effectLst>
              <a:latin typeface="CG Times" pitchFamily="18" charset="0"/>
            </a:endParaRPr>
          </a:p>
        </p:txBody>
      </p:sp>
      <p:sp>
        <p:nvSpPr>
          <p:cNvPr id="69640" name="Line 8">
            <a:extLst>
              <a:ext uri="{FF2B5EF4-FFF2-40B4-BE49-F238E27FC236}">
                <a16:creationId xmlns:a16="http://schemas.microsoft.com/office/drawing/2014/main" id="{D6B1E0FE-8211-4248-B150-E047E70AE42D}"/>
              </a:ext>
            </a:extLst>
          </p:cNvPr>
          <p:cNvSpPr>
            <a:spLocks noChangeShapeType="1"/>
          </p:cNvSpPr>
          <p:nvPr/>
        </p:nvSpPr>
        <p:spPr bwMode="auto">
          <a:xfrm>
            <a:off x="2438400" y="3733800"/>
            <a:ext cx="0" cy="762000"/>
          </a:xfrm>
          <a:prstGeom prst="line">
            <a:avLst/>
          </a:prstGeom>
          <a:noFill/>
          <a:ln w="38100">
            <a:solidFill>
              <a:schemeClr val="bg2"/>
            </a:solidFill>
            <a:round/>
            <a:headEnd/>
            <a:tailEnd type="triangle" w="med" len="med"/>
          </a:ln>
          <a:effectLst/>
        </p:spPr>
        <p:txBody>
          <a:bodyPr wrap="none" anchor="ctr">
            <a:spAutoFit/>
          </a:bodyPr>
          <a:lstStyle/>
          <a:p>
            <a:pPr algn="ctr" eaLnBrk="0" hangingPunct="0">
              <a:defRPr/>
            </a:pPr>
            <a:endParaRPr lang="en-US" sz="2800" b="1">
              <a:solidFill>
                <a:schemeClr val="bg2"/>
              </a:solidFill>
              <a:effectLst>
                <a:outerShdw blurRad="38100" dist="38100" dir="2700000" algn="tl">
                  <a:srgbClr val="000000">
                    <a:alpha val="43137"/>
                  </a:srgbClr>
                </a:outerShdw>
              </a:effectLst>
              <a:latin typeface="CG Times" pitchFamily="18" charset="0"/>
            </a:endParaRPr>
          </a:p>
        </p:txBody>
      </p:sp>
      <p:sp>
        <p:nvSpPr>
          <p:cNvPr id="69641" name="Line 9">
            <a:extLst>
              <a:ext uri="{FF2B5EF4-FFF2-40B4-BE49-F238E27FC236}">
                <a16:creationId xmlns:a16="http://schemas.microsoft.com/office/drawing/2014/main" id="{161787CA-725F-4B9D-88DC-3127CF8C19F9}"/>
              </a:ext>
            </a:extLst>
          </p:cNvPr>
          <p:cNvSpPr>
            <a:spLocks noChangeShapeType="1"/>
          </p:cNvSpPr>
          <p:nvPr/>
        </p:nvSpPr>
        <p:spPr bwMode="auto">
          <a:xfrm>
            <a:off x="1752600" y="4572000"/>
            <a:ext cx="0" cy="685800"/>
          </a:xfrm>
          <a:prstGeom prst="line">
            <a:avLst/>
          </a:prstGeom>
          <a:noFill/>
          <a:ln w="38100">
            <a:solidFill>
              <a:schemeClr val="bg2"/>
            </a:solidFill>
            <a:round/>
            <a:headEnd/>
            <a:tailEnd type="triangle" w="med" len="med"/>
          </a:ln>
          <a:effectLst/>
        </p:spPr>
        <p:txBody>
          <a:bodyPr wrap="none" anchor="ctr">
            <a:spAutoFit/>
          </a:bodyPr>
          <a:lstStyle/>
          <a:p>
            <a:pPr algn="ctr" eaLnBrk="0" hangingPunct="0">
              <a:defRPr/>
            </a:pPr>
            <a:endParaRPr lang="en-US" sz="2800" b="1">
              <a:solidFill>
                <a:schemeClr val="bg2"/>
              </a:solidFill>
              <a:effectLst>
                <a:outerShdw blurRad="38100" dist="38100" dir="2700000" algn="tl">
                  <a:srgbClr val="000000">
                    <a:alpha val="43137"/>
                  </a:srgbClr>
                </a:outerShdw>
              </a:effectLst>
              <a:latin typeface="CG Times" pitchFamily="18" charset="0"/>
            </a:endParaRPr>
          </a:p>
        </p:txBody>
      </p:sp>
      <p:sp>
        <p:nvSpPr>
          <p:cNvPr id="69642" name="Line 10">
            <a:extLst>
              <a:ext uri="{FF2B5EF4-FFF2-40B4-BE49-F238E27FC236}">
                <a16:creationId xmlns:a16="http://schemas.microsoft.com/office/drawing/2014/main" id="{DD5F5ACC-761F-4D73-B129-F9B4BB831A5A}"/>
              </a:ext>
            </a:extLst>
          </p:cNvPr>
          <p:cNvSpPr>
            <a:spLocks noChangeShapeType="1"/>
          </p:cNvSpPr>
          <p:nvPr/>
        </p:nvSpPr>
        <p:spPr bwMode="auto">
          <a:xfrm>
            <a:off x="1981200" y="4343400"/>
            <a:ext cx="0" cy="762000"/>
          </a:xfrm>
          <a:prstGeom prst="line">
            <a:avLst/>
          </a:prstGeom>
          <a:noFill/>
          <a:ln w="38100">
            <a:solidFill>
              <a:schemeClr val="bg2"/>
            </a:solidFill>
            <a:round/>
            <a:headEnd/>
            <a:tailEnd type="triangle" w="med" len="med"/>
          </a:ln>
          <a:effectLst/>
        </p:spPr>
        <p:txBody>
          <a:bodyPr wrap="none" anchor="ctr">
            <a:spAutoFit/>
          </a:bodyPr>
          <a:lstStyle/>
          <a:p>
            <a:pPr algn="ctr" eaLnBrk="0" hangingPunct="0">
              <a:defRPr/>
            </a:pPr>
            <a:endParaRPr lang="en-US" sz="2800" b="1">
              <a:solidFill>
                <a:schemeClr val="bg2"/>
              </a:solidFill>
              <a:effectLst>
                <a:outerShdw blurRad="38100" dist="38100" dir="2700000" algn="tl">
                  <a:srgbClr val="000000">
                    <a:alpha val="43137"/>
                  </a:srgbClr>
                </a:outerShdw>
              </a:effectLst>
              <a:latin typeface="CG Times" pitchFamily="18" charset="0"/>
            </a:endParaRPr>
          </a:p>
        </p:txBody>
      </p:sp>
      <p:sp>
        <p:nvSpPr>
          <p:cNvPr id="69643" name="Line 11">
            <a:extLst>
              <a:ext uri="{FF2B5EF4-FFF2-40B4-BE49-F238E27FC236}">
                <a16:creationId xmlns:a16="http://schemas.microsoft.com/office/drawing/2014/main" id="{67F75AA4-64CF-41DC-AE6B-2CA9F7C4871B}"/>
              </a:ext>
            </a:extLst>
          </p:cNvPr>
          <p:cNvSpPr>
            <a:spLocks noChangeShapeType="1"/>
          </p:cNvSpPr>
          <p:nvPr/>
        </p:nvSpPr>
        <p:spPr bwMode="auto">
          <a:xfrm>
            <a:off x="2209800" y="4114800"/>
            <a:ext cx="0" cy="762000"/>
          </a:xfrm>
          <a:prstGeom prst="line">
            <a:avLst/>
          </a:prstGeom>
          <a:noFill/>
          <a:ln w="38100">
            <a:solidFill>
              <a:schemeClr val="bg2"/>
            </a:solidFill>
            <a:round/>
            <a:headEnd/>
            <a:tailEnd type="triangle" w="med" len="med"/>
          </a:ln>
          <a:effectLst/>
        </p:spPr>
        <p:txBody>
          <a:bodyPr wrap="none" anchor="ctr">
            <a:spAutoFit/>
          </a:bodyPr>
          <a:lstStyle/>
          <a:p>
            <a:pPr algn="ctr" eaLnBrk="0" hangingPunct="0">
              <a:defRPr/>
            </a:pPr>
            <a:endParaRPr lang="en-US" sz="2800" b="1">
              <a:solidFill>
                <a:schemeClr val="bg2"/>
              </a:solidFill>
              <a:effectLst>
                <a:outerShdw blurRad="38100" dist="38100" dir="2700000" algn="tl">
                  <a:srgbClr val="000000">
                    <a:alpha val="43137"/>
                  </a:srgbClr>
                </a:outerShdw>
              </a:effectLst>
              <a:latin typeface="CG Times" pitchFamily="18" charset="0"/>
            </a:endParaRPr>
          </a:p>
        </p:txBody>
      </p:sp>
      <p:sp>
        <p:nvSpPr>
          <p:cNvPr id="69644" name="Freeform 12">
            <a:extLst>
              <a:ext uri="{FF2B5EF4-FFF2-40B4-BE49-F238E27FC236}">
                <a16:creationId xmlns:a16="http://schemas.microsoft.com/office/drawing/2014/main" id="{A05100AF-8FAA-4575-9C06-E60EA37016F1}"/>
              </a:ext>
            </a:extLst>
          </p:cNvPr>
          <p:cNvSpPr>
            <a:spLocks/>
          </p:cNvSpPr>
          <p:nvPr/>
        </p:nvSpPr>
        <p:spPr bwMode="auto">
          <a:xfrm>
            <a:off x="1846263" y="4019550"/>
            <a:ext cx="1157287" cy="1328738"/>
          </a:xfrm>
          <a:custGeom>
            <a:avLst/>
            <a:gdLst/>
            <a:ahLst/>
            <a:cxnLst>
              <a:cxn ang="0">
                <a:pos x="230" y="831"/>
              </a:cxn>
              <a:cxn ang="0">
                <a:pos x="0" y="837"/>
              </a:cxn>
              <a:cxn ang="0">
                <a:pos x="272" y="468"/>
              </a:cxn>
              <a:cxn ang="0">
                <a:pos x="511" y="131"/>
              </a:cxn>
              <a:cxn ang="0">
                <a:pos x="608" y="0"/>
              </a:cxn>
              <a:cxn ang="0">
                <a:pos x="729" y="123"/>
              </a:cxn>
              <a:cxn ang="0">
                <a:pos x="468" y="557"/>
              </a:cxn>
              <a:cxn ang="0">
                <a:pos x="230" y="831"/>
              </a:cxn>
            </a:cxnLst>
            <a:rect l="0" t="0" r="r" b="b"/>
            <a:pathLst>
              <a:path w="729" h="837">
                <a:moveTo>
                  <a:pt x="230" y="831"/>
                </a:moveTo>
                <a:lnTo>
                  <a:pt x="0" y="837"/>
                </a:lnTo>
                <a:lnTo>
                  <a:pt x="272" y="468"/>
                </a:lnTo>
                <a:lnTo>
                  <a:pt x="511" y="131"/>
                </a:lnTo>
                <a:lnTo>
                  <a:pt x="608" y="0"/>
                </a:lnTo>
                <a:lnTo>
                  <a:pt x="729" y="123"/>
                </a:lnTo>
                <a:lnTo>
                  <a:pt x="468" y="557"/>
                </a:lnTo>
                <a:lnTo>
                  <a:pt x="230" y="831"/>
                </a:lnTo>
                <a:close/>
              </a:path>
            </a:pathLst>
          </a:custGeom>
          <a:solidFill>
            <a:schemeClr val="tx2">
              <a:alpha val="61000"/>
            </a:schemeClr>
          </a:solidFill>
          <a:ln w="38100" cap="flat" cmpd="sng">
            <a:noFill/>
            <a:prstDash val="solid"/>
            <a:round/>
            <a:headEnd type="none" w="med" len="med"/>
            <a:tailEnd type="none" w="med" len="med"/>
          </a:ln>
          <a:effectLst/>
        </p:spPr>
        <p:txBody>
          <a:bodyPr wrap="none" anchor="ctr">
            <a:spAutoFit/>
          </a:bodyPr>
          <a:lstStyle/>
          <a:p>
            <a:pPr algn="ctr" eaLnBrk="0" hangingPunct="0">
              <a:defRPr/>
            </a:pPr>
            <a:endParaRPr lang="en-US" sz="2800" b="1">
              <a:solidFill>
                <a:schemeClr val="bg2"/>
              </a:solidFill>
              <a:effectLst>
                <a:outerShdw blurRad="38100" dist="38100" dir="2700000" algn="tl">
                  <a:srgbClr val="000000">
                    <a:alpha val="43137"/>
                  </a:srgbClr>
                </a:outerShdw>
              </a:effectLst>
              <a:latin typeface="CG Times" pitchFamily="18" charset="0"/>
            </a:endParaRPr>
          </a:p>
        </p:txBody>
      </p:sp>
      <p:sp>
        <p:nvSpPr>
          <p:cNvPr id="69645" name="Rectangle 13">
            <a:extLst>
              <a:ext uri="{FF2B5EF4-FFF2-40B4-BE49-F238E27FC236}">
                <a16:creationId xmlns:a16="http://schemas.microsoft.com/office/drawing/2014/main" id="{05D4C5CE-3F95-4A5E-9048-B94CD03C16DA}"/>
              </a:ext>
            </a:extLst>
          </p:cNvPr>
          <p:cNvSpPr>
            <a:spLocks noChangeArrowheads="1"/>
          </p:cNvSpPr>
          <p:nvPr/>
        </p:nvSpPr>
        <p:spPr bwMode="auto">
          <a:xfrm>
            <a:off x="4783138" y="4724400"/>
            <a:ext cx="4249737" cy="2022475"/>
          </a:xfrm>
          <a:prstGeom prst="rect">
            <a:avLst/>
          </a:prstGeom>
          <a:solidFill>
            <a:srgbClr val="FFFFFF"/>
          </a:solidFill>
          <a:ln w="38100" algn="ctr">
            <a:noFill/>
            <a:miter lim="800000"/>
            <a:headEnd/>
            <a:tailEnd/>
          </a:ln>
          <a:effectLst/>
        </p:spPr>
        <p:txBody>
          <a:bodyPr anchor="ctr">
            <a:spAutoFit/>
          </a:bodyPr>
          <a:lstStyle/>
          <a:p>
            <a:pPr algn="ctr" eaLnBrk="0" hangingPunct="0">
              <a:defRPr/>
            </a:pPr>
            <a:endParaRPr lang="en-US" sz="2800" b="1">
              <a:solidFill>
                <a:schemeClr val="bg2"/>
              </a:solidFill>
              <a:effectLst>
                <a:outerShdw blurRad="38100" dist="38100" dir="2700000" algn="tl">
                  <a:srgbClr val="000000">
                    <a:alpha val="43137"/>
                  </a:srgbClr>
                </a:outerShdw>
              </a:effectLst>
              <a:latin typeface="CG Times" pitchFamily="18" charset="0"/>
            </a:endParaRPr>
          </a:p>
        </p:txBody>
      </p:sp>
      <p:sp>
        <p:nvSpPr>
          <p:cNvPr id="69646" name="Rectangle 14">
            <a:extLst>
              <a:ext uri="{FF2B5EF4-FFF2-40B4-BE49-F238E27FC236}">
                <a16:creationId xmlns:a16="http://schemas.microsoft.com/office/drawing/2014/main" id="{0A62B86B-D5E3-4855-A58B-451DD9CB7032}"/>
              </a:ext>
            </a:extLst>
          </p:cNvPr>
          <p:cNvSpPr>
            <a:spLocks noChangeArrowheads="1"/>
          </p:cNvSpPr>
          <p:nvPr/>
        </p:nvSpPr>
        <p:spPr bwMode="auto">
          <a:xfrm>
            <a:off x="4765675" y="0"/>
            <a:ext cx="4249738" cy="4800600"/>
          </a:xfrm>
          <a:prstGeom prst="rect">
            <a:avLst/>
          </a:prstGeom>
          <a:solidFill>
            <a:srgbClr val="FFFFFF"/>
          </a:solidFill>
          <a:ln w="38100" algn="ctr">
            <a:noFill/>
            <a:miter lim="800000"/>
            <a:headEnd/>
            <a:tailEnd/>
          </a:ln>
          <a:effectLst/>
        </p:spPr>
        <p:txBody>
          <a:bodyPr anchor="ctr">
            <a:spAutoFit/>
          </a:bodyPr>
          <a:lstStyle/>
          <a:p>
            <a:pPr algn="ctr" eaLnBrk="0" hangingPunct="0">
              <a:defRPr/>
            </a:pPr>
            <a:endParaRPr lang="en-US" sz="2800" b="1">
              <a:solidFill>
                <a:schemeClr val="bg2"/>
              </a:solidFill>
              <a:effectLst>
                <a:outerShdw blurRad="38100" dist="38100" dir="2700000" algn="tl">
                  <a:srgbClr val="000000">
                    <a:alpha val="43137"/>
                  </a:srgbClr>
                </a:outerShdw>
              </a:effectLst>
              <a:latin typeface="CG Times" pitchFamily="18" charset="0"/>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69640"/>
                                        </p:tgtEl>
                                        <p:attrNameLst>
                                          <p:attrName>style.visibility</p:attrName>
                                        </p:attrNameLst>
                                      </p:cBhvr>
                                      <p:to>
                                        <p:strVal val="visible"/>
                                      </p:to>
                                    </p:set>
                                    <p:animEffect transition="in" filter="wipe(up)">
                                      <p:cBhvr>
                                        <p:cTn id="7" dur="500"/>
                                        <p:tgtEl>
                                          <p:spTgt spid="69640"/>
                                        </p:tgtEl>
                                      </p:cBhvr>
                                    </p:animEffect>
                                  </p:childTnLst>
                                </p:cTn>
                              </p:par>
                              <p:par>
                                <p:cTn id="8" presetID="22" presetClass="entr" presetSubtype="1" fill="hold" nodeType="withEffect">
                                  <p:stCondLst>
                                    <p:cond delay="0"/>
                                  </p:stCondLst>
                                  <p:childTnLst>
                                    <p:set>
                                      <p:cBhvr>
                                        <p:cTn id="9" dur="1" fill="hold">
                                          <p:stCondLst>
                                            <p:cond delay="0"/>
                                          </p:stCondLst>
                                        </p:cTn>
                                        <p:tgtEl>
                                          <p:spTgt spid="69641"/>
                                        </p:tgtEl>
                                        <p:attrNameLst>
                                          <p:attrName>style.visibility</p:attrName>
                                        </p:attrNameLst>
                                      </p:cBhvr>
                                      <p:to>
                                        <p:strVal val="visible"/>
                                      </p:to>
                                    </p:set>
                                    <p:animEffect transition="in" filter="wipe(up)">
                                      <p:cBhvr>
                                        <p:cTn id="10" dur="500"/>
                                        <p:tgtEl>
                                          <p:spTgt spid="69641"/>
                                        </p:tgtEl>
                                      </p:cBhvr>
                                    </p:animEffect>
                                  </p:childTnLst>
                                </p:cTn>
                              </p:par>
                            </p:childTnLst>
                          </p:cTn>
                        </p:par>
                        <p:par>
                          <p:cTn id="11" fill="hold" nodeType="afterGroup">
                            <p:stCondLst>
                              <p:cond delay="500"/>
                            </p:stCondLst>
                            <p:childTnLst>
                              <p:par>
                                <p:cTn id="12" presetID="22" presetClass="entr" presetSubtype="1" fill="hold" nodeType="afterEffect">
                                  <p:stCondLst>
                                    <p:cond delay="0"/>
                                  </p:stCondLst>
                                  <p:childTnLst>
                                    <p:set>
                                      <p:cBhvr>
                                        <p:cTn id="13" dur="1" fill="hold">
                                          <p:stCondLst>
                                            <p:cond delay="0"/>
                                          </p:stCondLst>
                                        </p:cTn>
                                        <p:tgtEl>
                                          <p:spTgt spid="69642"/>
                                        </p:tgtEl>
                                        <p:attrNameLst>
                                          <p:attrName>style.visibility</p:attrName>
                                        </p:attrNameLst>
                                      </p:cBhvr>
                                      <p:to>
                                        <p:strVal val="visible"/>
                                      </p:to>
                                    </p:set>
                                    <p:animEffect transition="in" filter="wipe(up)">
                                      <p:cBhvr>
                                        <p:cTn id="14" dur="500"/>
                                        <p:tgtEl>
                                          <p:spTgt spid="69642"/>
                                        </p:tgtEl>
                                      </p:cBhvr>
                                    </p:animEffect>
                                  </p:childTnLst>
                                </p:cTn>
                              </p:par>
                              <p:par>
                                <p:cTn id="15" presetID="22" presetClass="entr" presetSubtype="1" fill="hold" nodeType="withEffect">
                                  <p:stCondLst>
                                    <p:cond delay="0"/>
                                  </p:stCondLst>
                                  <p:childTnLst>
                                    <p:set>
                                      <p:cBhvr>
                                        <p:cTn id="16" dur="1" fill="hold">
                                          <p:stCondLst>
                                            <p:cond delay="0"/>
                                          </p:stCondLst>
                                        </p:cTn>
                                        <p:tgtEl>
                                          <p:spTgt spid="69643"/>
                                        </p:tgtEl>
                                        <p:attrNameLst>
                                          <p:attrName>style.visibility</p:attrName>
                                        </p:attrNameLst>
                                      </p:cBhvr>
                                      <p:to>
                                        <p:strVal val="visible"/>
                                      </p:to>
                                    </p:set>
                                    <p:animEffect transition="in" filter="wipe(up)">
                                      <p:cBhvr>
                                        <p:cTn id="17" dur="500"/>
                                        <p:tgtEl>
                                          <p:spTgt spid="69643"/>
                                        </p:tgtEl>
                                      </p:cBhvr>
                                    </p:animEffect>
                                  </p:childTnLst>
                                </p:cTn>
                              </p:par>
                            </p:childTnLst>
                          </p:cTn>
                        </p:par>
                        <p:par>
                          <p:cTn id="18" fill="hold" nodeType="afterGroup">
                            <p:stCondLst>
                              <p:cond delay="1000"/>
                            </p:stCondLst>
                            <p:childTnLst>
                              <p:par>
                                <p:cTn id="19" presetID="10" presetClass="entr" presetSubtype="0" fill="hold" nodeType="afterEffect">
                                  <p:stCondLst>
                                    <p:cond delay="0"/>
                                  </p:stCondLst>
                                  <p:childTnLst>
                                    <p:set>
                                      <p:cBhvr>
                                        <p:cTn id="20" dur="1" fill="hold">
                                          <p:stCondLst>
                                            <p:cond delay="0"/>
                                          </p:stCondLst>
                                        </p:cTn>
                                        <p:tgtEl>
                                          <p:spTgt spid="69639"/>
                                        </p:tgtEl>
                                        <p:attrNameLst>
                                          <p:attrName>style.visibility</p:attrName>
                                        </p:attrNameLst>
                                      </p:cBhvr>
                                      <p:to>
                                        <p:strVal val="visible"/>
                                      </p:to>
                                    </p:set>
                                    <p:animEffect transition="in" filter="fade">
                                      <p:cBhvr>
                                        <p:cTn id="21" dur="1000"/>
                                        <p:tgtEl>
                                          <p:spTgt spid="69639"/>
                                        </p:tgtEl>
                                      </p:cBhvr>
                                    </p:animEffect>
                                  </p:childTnLst>
                                </p:cTn>
                              </p:par>
                            </p:childTnLst>
                          </p:cTn>
                        </p:par>
                        <p:par>
                          <p:cTn id="22" fill="hold" nodeType="afterGroup">
                            <p:stCondLst>
                              <p:cond delay="2000"/>
                            </p:stCondLst>
                            <p:childTnLst>
                              <p:par>
                                <p:cTn id="23" presetID="10" presetClass="exit" presetSubtype="0" fill="hold" grpId="0" nodeType="afterEffect">
                                  <p:stCondLst>
                                    <p:cond delay="0"/>
                                  </p:stCondLst>
                                  <p:childTnLst>
                                    <p:animEffect transition="out" filter="fade">
                                      <p:cBhvr>
                                        <p:cTn id="24" dur="1000"/>
                                        <p:tgtEl>
                                          <p:spTgt spid="69646"/>
                                        </p:tgtEl>
                                      </p:cBhvr>
                                    </p:animEffect>
                                    <p:set>
                                      <p:cBhvr>
                                        <p:cTn id="25" dur="1" fill="hold">
                                          <p:stCondLst>
                                            <p:cond delay="999"/>
                                          </p:stCondLst>
                                        </p:cTn>
                                        <p:tgtEl>
                                          <p:spTgt spid="69646"/>
                                        </p:tgtEl>
                                        <p:attrNameLst>
                                          <p:attrName>style.visibility</p:attrName>
                                        </p:attrNameLst>
                                      </p:cBhvr>
                                      <p:to>
                                        <p:strVal val="hidden"/>
                                      </p:to>
                                    </p:set>
                                  </p:childTnLst>
                                </p:cTn>
                              </p:par>
                            </p:childTnLst>
                          </p:cTn>
                        </p:par>
                      </p:childTnLst>
                    </p:cTn>
                  </p:par>
                  <p:par>
                    <p:cTn id="26" fill="hold" nodeType="clickPar">
                      <p:stCondLst>
                        <p:cond delay="indefinite"/>
                      </p:stCondLst>
                      <p:childTnLst>
                        <p:par>
                          <p:cTn id="27" fill="hold" nodeType="withGroup">
                            <p:stCondLst>
                              <p:cond delay="0"/>
                            </p:stCondLst>
                            <p:childTnLst>
                              <p:par>
                                <p:cTn id="28" presetID="10" presetClass="entr" presetSubtype="0" fill="hold" nodeType="clickEffect">
                                  <p:stCondLst>
                                    <p:cond delay="0"/>
                                  </p:stCondLst>
                                  <p:childTnLst>
                                    <p:set>
                                      <p:cBhvr>
                                        <p:cTn id="29" dur="1" fill="hold">
                                          <p:stCondLst>
                                            <p:cond delay="0"/>
                                          </p:stCondLst>
                                        </p:cTn>
                                        <p:tgtEl>
                                          <p:spTgt spid="69644"/>
                                        </p:tgtEl>
                                        <p:attrNameLst>
                                          <p:attrName>style.visibility</p:attrName>
                                        </p:attrNameLst>
                                      </p:cBhvr>
                                      <p:to>
                                        <p:strVal val="visible"/>
                                      </p:to>
                                    </p:set>
                                    <p:animEffect transition="in" filter="fade">
                                      <p:cBhvr>
                                        <p:cTn id="30" dur="1000"/>
                                        <p:tgtEl>
                                          <p:spTgt spid="69644"/>
                                        </p:tgtEl>
                                      </p:cBhvr>
                                    </p:animEffect>
                                  </p:childTnLst>
                                </p:cTn>
                              </p:par>
                            </p:childTnLst>
                          </p:cTn>
                        </p:par>
                        <p:par>
                          <p:cTn id="31" fill="hold" nodeType="afterGroup">
                            <p:stCondLst>
                              <p:cond delay="1000"/>
                            </p:stCondLst>
                            <p:childTnLst>
                              <p:par>
                                <p:cTn id="32" presetID="10" presetClass="exit" presetSubtype="0" fill="hold" grpId="0" nodeType="afterEffect">
                                  <p:stCondLst>
                                    <p:cond delay="0"/>
                                  </p:stCondLst>
                                  <p:childTnLst>
                                    <p:animEffect transition="out" filter="fade">
                                      <p:cBhvr>
                                        <p:cTn id="33" dur="1000"/>
                                        <p:tgtEl>
                                          <p:spTgt spid="69645"/>
                                        </p:tgtEl>
                                      </p:cBhvr>
                                    </p:animEffect>
                                    <p:set>
                                      <p:cBhvr>
                                        <p:cTn id="34" dur="1" fill="hold">
                                          <p:stCondLst>
                                            <p:cond delay="999"/>
                                          </p:stCondLst>
                                        </p:cTn>
                                        <p:tgtEl>
                                          <p:spTgt spid="6964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45" grpId="0" animBg="1"/>
      <p:bldP spid="6964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a:extLst>
              <a:ext uri="{FF2B5EF4-FFF2-40B4-BE49-F238E27FC236}">
                <a16:creationId xmlns:a16="http://schemas.microsoft.com/office/drawing/2014/main" id="{7DBBAFDF-8996-41DB-96A7-C74991DE439A}"/>
              </a:ext>
            </a:extLst>
          </p:cNvPr>
          <p:cNvSpPr>
            <a:spLocks noChangeArrowheads="1"/>
          </p:cNvSpPr>
          <p:nvPr/>
        </p:nvSpPr>
        <p:spPr bwMode="auto">
          <a:xfrm>
            <a:off x="236538" y="123825"/>
            <a:ext cx="5622925" cy="369974"/>
          </a:xfrm>
          <a:prstGeom prst="rect">
            <a:avLst/>
          </a:prstGeom>
          <a:noFill/>
          <a:ln w="9525">
            <a:noFill/>
            <a:miter lim="800000"/>
            <a:headEnd/>
            <a:tailEnd/>
          </a:ln>
          <a:effectLst/>
        </p:spPr>
        <p:txBody>
          <a:bodyPr lIns="92075" tIns="46038" rIns="92075" bIns="46038">
            <a:spAutoFit/>
          </a:bodyPr>
          <a:lstStyle/>
          <a:p>
            <a:pPr defTabSz="395288" eaLnBrk="0" hangingPunct="0">
              <a:lnSpc>
                <a:spcPct val="90000"/>
              </a:lnSpc>
              <a:defRPr/>
            </a:pPr>
            <a:r>
              <a:rPr lang="en-US" sz="2000" dirty="0">
                <a:effectLst>
                  <a:outerShdw blurRad="38100" dist="38100" dir="2700000" algn="tl">
                    <a:srgbClr val="C0C0C0"/>
                  </a:outerShdw>
                </a:effectLst>
                <a:latin typeface="Times New Roman" pitchFamily="18" charset="0"/>
              </a:rPr>
              <a:t>The organ of </a:t>
            </a:r>
            <a:r>
              <a:rPr lang="en-US" sz="2000" dirty="0" err="1">
                <a:effectLst>
                  <a:outerShdw blurRad="38100" dist="38100" dir="2700000" algn="tl">
                    <a:srgbClr val="C0C0C0"/>
                  </a:outerShdw>
                </a:effectLst>
                <a:latin typeface="Times New Roman" pitchFamily="18" charset="0"/>
              </a:rPr>
              <a:t>Corti</a:t>
            </a:r>
            <a:endParaRPr lang="en-US" sz="2000" dirty="0">
              <a:effectLst>
                <a:outerShdw blurRad="38100" dist="38100" dir="2700000" algn="tl">
                  <a:srgbClr val="C0C0C0"/>
                </a:outerShdw>
              </a:effectLst>
              <a:latin typeface="Times New Roman" pitchFamily="18" charset="0"/>
            </a:endParaRPr>
          </a:p>
        </p:txBody>
      </p:sp>
      <p:sp>
        <p:nvSpPr>
          <p:cNvPr id="72708" name="Rectangle 4">
            <a:extLst>
              <a:ext uri="{FF2B5EF4-FFF2-40B4-BE49-F238E27FC236}">
                <a16:creationId xmlns:a16="http://schemas.microsoft.com/office/drawing/2014/main" id="{2050CEA2-9E9C-4F88-8005-F404F6AE14A6}"/>
              </a:ext>
            </a:extLst>
          </p:cNvPr>
          <p:cNvSpPr>
            <a:spLocks noChangeArrowheads="1"/>
          </p:cNvSpPr>
          <p:nvPr/>
        </p:nvSpPr>
        <p:spPr bwMode="auto">
          <a:xfrm>
            <a:off x="229866" y="980728"/>
            <a:ext cx="9109769" cy="646973"/>
          </a:xfrm>
          <a:prstGeom prst="rect">
            <a:avLst/>
          </a:prstGeom>
          <a:noFill/>
          <a:ln w="9525">
            <a:noFill/>
            <a:miter lim="800000"/>
            <a:headEnd/>
            <a:tailEnd/>
          </a:ln>
          <a:effectLst/>
        </p:spPr>
        <p:txBody>
          <a:bodyPr wrap="square" lIns="92075" tIns="46038" rIns="92075" bIns="46038">
            <a:spAutoFit/>
          </a:bodyPr>
          <a:lstStyle/>
          <a:p>
            <a:pPr eaLnBrk="0" hangingPunct="0">
              <a:lnSpc>
                <a:spcPct val="90000"/>
              </a:lnSpc>
              <a:tabLst>
                <a:tab pos="442913" algn="l"/>
              </a:tabLst>
              <a:defRPr/>
            </a:pPr>
            <a:r>
              <a:rPr lang="en-US" sz="2000" dirty="0">
                <a:effectLst>
                  <a:outerShdw blurRad="38100" dist="38100" dir="2700000" algn="tl">
                    <a:srgbClr val="C0C0C0"/>
                  </a:outerShdw>
                </a:effectLst>
                <a:latin typeface="Times New Roman" pitchFamily="18" charset="0"/>
              </a:rPr>
              <a:t>Overlying the hair cells is a glycoprotein-rich structure, the tectorial membrane that makes contact with the stereocilia of the hair cells.</a:t>
            </a:r>
          </a:p>
        </p:txBody>
      </p:sp>
      <p:pic>
        <p:nvPicPr>
          <p:cNvPr id="17413" name="Picture 5">
            <a:extLst>
              <a:ext uri="{FF2B5EF4-FFF2-40B4-BE49-F238E27FC236}">
                <a16:creationId xmlns:a16="http://schemas.microsoft.com/office/drawing/2014/main" id="{1D6A5965-719C-4A69-9285-731E168F8CCB}"/>
              </a:ext>
            </a:extLst>
          </p:cNvPr>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167063" y="1828800"/>
            <a:ext cx="5975350" cy="441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1" name="Rectangle 3">
            <a:extLst>
              <a:ext uri="{FF2B5EF4-FFF2-40B4-BE49-F238E27FC236}">
                <a16:creationId xmlns:a16="http://schemas.microsoft.com/office/drawing/2014/main" id="{ED6A88F4-EE82-45CE-B382-A9AF6E1013F2}"/>
              </a:ext>
            </a:extLst>
          </p:cNvPr>
          <p:cNvSpPr>
            <a:spLocks noChangeArrowheads="1"/>
          </p:cNvSpPr>
          <p:nvPr/>
        </p:nvSpPr>
        <p:spPr bwMode="auto">
          <a:xfrm>
            <a:off x="358775" y="884238"/>
            <a:ext cx="8615363" cy="646973"/>
          </a:xfrm>
          <a:prstGeom prst="rect">
            <a:avLst/>
          </a:prstGeom>
          <a:noFill/>
          <a:ln w="9525">
            <a:noFill/>
            <a:miter lim="800000"/>
            <a:headEnd/>
            <a:tailEnd/>
          </a:ln>
          <a:effectLst/>
        </p:spPr>
        <p:txBody>
          <a:bodyPr lIns="92075" tIns="46038" rIns="92075" bIns="46038">
            <a:spAutoFit/>
          </a:bodyPr>
          <a:lstStyle/>
          <a:p>
            <a:pPr eaLnBrk="0" hangingPunct="0">
              <a:lnSpc>
                <a:spcPct val="90000"/>
              </a:lnSpc>
              <a:tabLst>
                <a:tab pos="442913" algn="l"/>
              </a:tabLst>
              <a:defRPr/>
            </a:pPr>
            <a:r>
              <a:rPr lang="en-US" sz="2000" dirty="0">
                <a:effectLst>
                  <a:outerShdw blurRad="38100" dist="38100" dir="2700000" algn="tl">
                    <a:srgbClr val="C0C0C0"/>
                  </a:outerShdw>
                </a:effectLst>
                <a:latin typeface="Times New Roman" pitchFamily="18" charset="0"/>
              </a:rPr>
              <a:t>If the tectorial membrane is removed </a:t>
            </a:r>
            <a:r>
              <a:rPr lang="en-US" sz="2000" dirty="0">
                <a:effectLst>
                  <a:outerShdw blurRad="38100" dist="38100" dir="2700000" algn="tl">
                    <a:srgbClr val="C0C0C0"/>
                  </a:outerShdw>
                </a:effectLst>
                <a:latin typeface="Times New Roman" pitchFamily="18" charset="0"/>
                <a:cs typeface="Arial" charset="0"/>
              </a:rPr>
              <a:t>the underlying hair cells are seen to form a continual layer.</a:t>
            </a:r>
            <a:r>
              <a:rPr lang="en-US" sz="2000" dirty="0">
                <a:latin typeface="Times New Roman" pitchFamily="18" charset="0"/>
                <a:cs typeface="Arial" charset="0"/>
              </a:rPr>
              <a:t> </a:t>
            </a:r>
          </a:p>
        </p:txBody>
      </p:sp>
      <p:pic>
        <p:nvPicPr>
          <p:cNvPr id="18436" name="Picture 5">
            <a:extLst>
              <a:ext uri="{FF2B5EF4-FFF2-40B4-BE49-F238E27FC236}">
                <a16:creationId xmlns:a16="http://schemas.microsoft.com/office/drawing/2014/main" id="{758662B7-13D7-41B2-BD04-38A9B1450E61}"/>
              </a:ext>
            </a:extLst>
          </p:cNvPr>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117850" y="1819275"/>
            <a:ext cx="5992813" cy="4506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ext Box 2"/>
          <p:cNvSpPr txBox="1">
            <a:spLocks noChangeArrowheads="1"/>
          </p:cNvSpPr>
          <p:nvPr/>
        </p:nvSpPr>
        <p:spPr bwMode="auto">
          <a:xfrm>
            <a:off x="190500" y="746125"/>
            <a:ext cx="175895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hu-HU" sz="2000"/>
          </a:p>
          <a:p>
            <a:pPr eaLnBrk="1" hangingPunct="1"/>
            <a:endParaRPr lang="en-US" altLang="hu-HU" sz="2000"/>
          </a:p>
          <a:p>
            <a:pPr eaLnBrk="1" hangingPunct="1"/>
            <a:endParaRPr lang="en-US" altLang="hu-HU" sz="2000"/>
          </a:p>
          <a:p>
            <a:pPr eaLnBrk="1" hangingPunct="1"/>
            <a:endParaRPr lang="en-US" altLang="hu-HU" sz="2000"/>
          </a:p>
          <a:p>
            <a:pPr eaLnBrk="1" hangingPunct="1"/>
            <a:endParaRPr lang="en-US" altLang="hu-HU"/>
          </a:p>
        </p:txBody>
      </p:sp>
      <p:pic>
        <p:nvPicPr>
          <p:cNvPr id="44035" name="Picture 7" descr="cilia lam reticul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149725" y="0"/>
            <a:ext cx="4994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6" name="Rectangle 8"/>
          <p:cNvSpPr>
            <a:spLocks noChangeArrowheads="1"/>
          </p:cNvSpPr>
          <p:nvPr/>
        </p:nvSpPr>
        <p:spPr bwMode="auto">
          <a:xfrm>
            <a:off x="0" y="85725"/>
            <a:ext cx="416401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hu-HU" altLang="hu-HU"/>
              <a:t>LAMINA RETICULARIS</a:t>
            </a:r>
          </a:p>
          <a:p>
            <a:pPr algn="ctr" eaLnBrk="1" hangingPunct="1"/>
            <a:r>
              <a:rPr lang="hu-HU" altLang="hu-HU"/>
              <a:t> </a:t>
            </a:r>
          </a:p>
        </p:txBody>
      </p:sp>
    </p:spTree>
    <p:extLst>
      <p:ext uri="{BB962C8B-B14F-4D97-AF65-F5344CB8AC3E}">
        <p14:creationId xmlns:p14="http://schemas.microsoft.com/office/powerpoint/2010/main" val="9141332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Méniére szindróma rohamok hirtelen fülzúgás halláscsökkenés heves vegetatív tünetek vírusfertőzés herpes vírus belsőfül keringési zavar neuronitis vestibularis kezelése hányáscsillapítók, nyugtatók neuronitis vestibularis ágynyugalom gyógyszerek neuronitis vestibularis ellen fejfájás Ménière szindróma oka ellen Méniére szindrómára kezelés kezelése hallóideg nervus acusticus egyensúly ideg nervus vestibularis  kórjelei">
            <a:extLst>
              <a:ext uri="{FF2B5EF4-FFF2-40B4-BE49-F238E27FC236}">
                <a16:creationId xmlns:a16="http://schemas.microsoft.com/office/drawing/2014/main" id="{2F42FC2A-C9BE-4D00-8828-30C846AE13E2}"/>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85813" y="900113"/>
            <a:ext cx="3333750" cy="333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9" name="Picture 3" descr="füldugulás belsőfül, Corty szerv,Méniére betegség endolympha perilympha fülészet, zajérzékenység gyermek fül orr gége Méniére betegség rohamok Tipusai kezelés formájában hirtelen kialakuló fülzúgás halláscsökkenés vegetatív tünetek hányás forgó jellegű szédülés krónikus tünet romló hallás Méniére betegség zsibbadás kezelés személyiségváltozás süket siket paranoiditas paranoiás Méniére betegség roham bevezető tünet nyomásérzés fül hangok eltorzulása zajérzékenység vestibularis ingerelhetőség Méniére betegség nagyothallás alacsony frekvencia mélyfrekvencia beszédfrekvencia">
            <a:extLst>
              <a:ext uri="{FF2B5EF4-FFF2-40B4-BE49-F238E27FC236}">
                <a16:creationId xmlns:a16="http://schemas.microsoft.com/office/drawing/2014/main" id="{10220009-942F-46F7-ABE2-B55BB42882B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71513" y="4529138"/>
            <a:ext cx="3333750" cy="206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0" name="Picture 4" descr=" fülészet, zajérzékenység gyerek fül orr gége szédülés hallásromlás Koponyasérülés nyaki gerincsérülés nyomás trauma barotrauma búvárkodás Szédülés tengeri betegség traumás szédülés oka egyensúlyszerv károsodás központi idegrendszer pszichés komponensek tengeri betegség szédülés okok egyensúlyszerv agytörzsi magvak rázkódása koponyaalap piramiscsont törése hallóideg nervus acusticus egyensúlyideg nervus vestibularis károsodás leggyakoribb ok a traumák során leszakadt kalcium karbonát tartalmú mészkristályok okozta otoconia Centrális vestibuláris szédülés">
            <a:extLst>
              <a:ext uri="{FF2B5EF4-FFF2-40B4-BE49-F238E27FC236}">
                <a16:creationId xmlns:a16="http://schemas.microsoft.com/office/drawing/2014/main" id="{B33C4775-37C8-4D01-9497-D947F145776B}"/>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953000" y="900113"/>
            <a:ext cx="2857500" cy="273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2DB49941-F4B1-4059-A257-7D1FC1E3A208}"/>
              </a:ext>
            </a:extLst>
          </p:cNvPr>
          <p:cNvSpPr>
            <a:spLocks noGrp="1" noChangeArrowheads="1"/>
          </p:cNvSpPr>
          <p:nvPr>
            <p:ph type="title"/>
          </p:nvPr>
        </p:nvSpPr>
        <p:spPr>
          <a:xfrm>
            <a:off x="457200" y="274638"/>
            <a:ext cx="8229600" cy="777875"/>
          </a:xfrm>
        </p:spPr>
        <p:txBody>
          <a:bodyPr/>
          <a:lstStyle/>
          <a:p>
            <a:pPr eaLnBrk="1" hangingPunct="1"/>
            <a:r>
              <a:rPr lang="hu-HU" altLang="hu-HU" sz="3200"/>
              <a:t>Organum spirale (Corti-szerv)</a:t>
            </a:r>
          </a:p>
        </p:txBody>
      </p:sp>
      <p:pic>
        <p:nvPicPr>
          <p:cNvPr id="11267" name="Picture 5" descr="cortihu">
            <a:extLst>
              <a:ext uri="{FF2B5EF4-FFF2-40B4-BE49-F238E27FC236}">
                <a16:creationId xmlns:a16="http://schemas.microsoft.com/office/drawing/2014/main" id="{10D7AE33-2778-4016-B106-3A12A9BBD3D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1733550"/>
            <a:ext cx="9144000" cy="457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Ellipszis 1">
            <a:extLst>
              <a:ext uri="{FF2B5EF4-FFF2-40B4-BE49-F238E27FC236}">
                <a16:creationId xmlns:a16="http://schemas.microsoft.com/office/drawing/2014/main" id="{302C6785-F546-463B-B384-1687270AA32A}"/>
              </a:ext>
            </a:extLst>
          </p:cNvPr>
          <p:cNvSpPr/>
          <p:nvPr/>
        </p:nvSpPr>
        <p:spPr>
          <a:xfrm>
            <a:off x="3220492" y="5157192"/>
            <a:ext cx="576064" cy="50405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6" name="Ellipszis 5">
            <a:extLst>
              <a:ext uri="{FF2B5EF4-FFF2-40B4-BE49-F238E27FC236}">
                <a16:creationId xmlns:a16="http://schemas.microsoft.com/office/drawing/2014/main" id="{6AA95244-9E5F-49E6-8C4D-850F9A07FD02}"/>
              </a:ext>
            </a:extLst>
          </p:cNvPr>
          <p:cNvSpPr/>
          <p:nvPr/>
        </p:nvSpPr>
        <p:spPr>
          <a:xfrm>
            <a:off x="6156176" y="2636912"/>
            <a:ext cx="1080120" cy="50405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7" name="Ellipszis 6">
            <a:extLst>
              <a:ext uri="{FF2B5EF4-FFF2-40B4-BE49-F238E27FC236}">
                <a16:creationId xmlns:a16="http://schemas.microsoft.com/office/drawing/2014/main" id="{C74FA820-6434-407B-9254-FFB86F3F5EC8}"/>
              </a:ext>
            </a:extLst>
          </p:cNvPr>
          <p:cNvSpPr/>
          <p:nvPr/>
        </p:nvSpPr>
        <p:spPr>
          <a:xfrm>
            <a:off x="3165128" y="1733550"/>
            <a:ext cx="686792" cy="50405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ext Box 2"/>
          <p:cNvSpPr txBox="1">
            <a:spLocks noChangeArrowheads="1"/>
          </p:cNvSpPr>
          <p:nvPr/>
        </p:nvSpPr>
        <p:spPr bwMode="auto">
          <a:xfrm>
            <a:off x="190500" y="746125"/>
            <a:ext cx="175895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hu-HU" sz="2000"/>
          </a:p>
          <a:p>
            <a:pPr eaLnBrk="1" hangingPunct="1"/>
            <a:endParaRPr lang="en-US" altLang="hu-HU" sz="2000"/>
          </a:p>
          <a:p>
            <a:pPr eaLnBrk="1" hangingPunct="1"/>
            <a:endParaRPr lang="en-US" altLang="hu-HU" sz="2000"/>
          </a:p>
          <a:p>
            <a:pPr eaLnBrk="1" hangingPunct="1"/>
            <a:endParaRPr lang="en-US" altLang="hu-HU" sz="2000"/>
          </a:p>
          <a:p>
            <a:pPr eaLnBrk="1" hangingPunct="1"/>
            <a:endParaRPr lang="en-US" altLang="hu-HU"/>
          </a:p>
        </p:txBody>
      </p:sp>
      <p:sp>
        <p:nvSpPr>
          <p:cNvPr id="45059" name="Text Box 3"/>
          <p:cNvSpPr txBox="1">
            <a:spLocks noChangeArrowheads="1"/>
          </p:cNvSpPr>
          <p:nvPr/>
        </p:nvSpPr>
        <p:spPr bwMode="auto">
          <a:xfrm>
            <a:off x="101600" y="1089025"/>
            <a:ext cx="8904288" cy="448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tabLst>
                <a:tab pos="177800" algn="l"/>
                <a:tab pos="355600" algn="l"/>
                <a:tab pos="533400" algn="l"/>
                <a:tab pos="2333625" algn="r"/>
              </a:tabLst>
              <a:defRPr>
                <a:solidFill>
                  <a:schemeClr val="tx1"/>
                </a:solidFill>
                <a:latin typeface="Arial" charset="0"/>
              </a:defRPr>
            </a:lvl1pPr>
            <a:lvl2pPr marL="742950" indent="-285750">
              <a:tabLst>
                <a:tab pos="177800" algn="l"/>
                <a:tab pos="355600" algn="l"/>
                <a:tab pos="533400" algn="l"/>
                <a:tab pos="2333625" algn="r"/>
              </a:tabLst>
              <a:defRPr>
                <a:solidFill>
                  <a:schemeClr val="tx1"/>
                </a:solidFill>
                <a:latin typeface="Arial" charset="0"/>
              </a:defRPr>
            </a:lvl2pPr>
            <a:lvl3pPr marL="1143000" indent="-228600">
              <a:tabLst>
                <a:tab pos="177800" algn="l"/>
                <a:tab pos="355600" algn="l"/>
                <a:tab pos="533400" algn="l"/>
                <a:tab pos="2333625" algn="r"/>
              </a:tabLst>
              <a:defRPr>
                <a:solidFill>
                  <a:schemeClr val="tx1"/>
                </a:solidFill>
                <a:latin typeface="Arial" charset="0"/>
              </a:defRPr>
            </a:lvl3pPr>
            <a:lvl4pPr marL="1600200" indent="-228600">
              <a:tabLst>
                <a:tab pos="177800" algn="l"/>
                <a:tab pos="355600" algn="l"/>
                <a:tab pos="533400" algn="l"/>
                <a:tab pos="2333625" algn="r"/>
              </a:tabLst>
              <a:defRPr>
                <a:solidFill>
                  <a:schemeClr val="tx1"/>
                </a:solidFill>
                <a:latin typeface="Arial" charset="0"/>
              </a:defRPr>
            </a:lvl4pPr>
            <a:lvl5pPr marL="2057400" indent="-228600">
              <a:tabLst>
                <a:tab pos="177800" algn="l"/>
                <a:tab pos="355600" algn="l"/>
                <a:tab pos="533400" algn="l"/>
                <a:tab pos="2333625" algn="r"/>
              </a:tabLst>
              <a:defRPr>
                <a:solidFill>
                  <a:schemeClr val="tx1"/>
                </a:solidFill>
                <a:latin typeface="Arial" charset="0"/>
              </a:defRPr>
            </a:lvl5pPr>
            <a:lvl6pPr marL="2514600" indent="-228600" eaLnBrk="0" fontAlgn="base" hangingPunct="0">
              <a:spcBef>
                <a:spcPct val="0"/>
              </a:spcBef>
              <a:spcAft>
                <a:spcPct val="0"/>
              </a:spcAft>
              <a:tabLst>
                <a:tab pos="177800" algn="l"/>
                <a:tab pos="355600" algn="l"/>
                <a:tab pos="533400" algn="l"/>
                <a:tab pos="2333625" algn="r"/>
              </a:tabLst>
              <a:defRPr>
                <a:solidFill>
                  <a:schemeClr val="tx1"/>
                </a:solidFill>
                <a:latin typeface="Arial" charset="0"/>
              </a:defRPr>
            </a:lvl6pPr>
            <a:lvl7pPr marL="2971800" indent="-228600" eaLnBrk="0" fontAlgn="base" hangingPunct="0">
              <a:spcBef>
                <a:spcPct val="0"/>
              </a:spcBef>
              <a:spcAft>
                <a:spcPct val="0"/>
              </a:spcAft>
              <a:tabLst>
                <a:tab pos="177800" algn="l"/>
                <a:tab pos="355600" algn="l"/>
                <a:tab pos="533400" algn="l"/>
                <a:tab pos="2333625" algn="r"/>
              </a:tabLst>
              <a:defRPr>
                <a:solidFill>
                  <a:schemeClr val="tx1"/>
                </a:solidFill>
                <a:latin typeface="Arial" charset="0"/>
              </a:defRPr>
            </a:lvl7pPr>
            <a:lvl8pPr marL="3429000" indent="-228600" eaLnBrk="0" fontAlgn="base" hangingPunct="0">
              <a:spcBef>
                <a:spcPct val="0"/>
              </a:spcBef>
              <a:spcAft>
                <a:spcPct val="0"/>
              </a:spcAft>
              <a:tabLst>
                <a:tab pos="177800" algn="l"/>
                <a:tab pos="355600" algn="l"/>
                <a:tab pos="533400" algn="l"/>
                <a:tab pos="2333625" algn="r"/>
              </a:tabLst>
              <a:defRPr>
                <a:solidFill>
                  <a:schemeClr val="tx1"/>
                </a:solidFill>
                <a:latin typeface="Arial" charset="0"/>
              </a:defRPr>
            </a:lvl8pPr>
            <a:lvl9pPr marL="3886200" indent="-228600" eaLnBrk="0" fontAlgn="base" hangingPunct="0">
              <a:spcBef>
                <a:spcPct val="0"/>
              </a:spcBef>
              <a:spcAft>
                <a:spcPct val="0"/>
              </a:spcAft>
              <a:tabLst>
                <a:tab pos="177800" algn="l"/>
                <a:tab pos="355600" algn="l"/>
                <a:tab pos="533400" algn="l"/>
                <a:tab pos="2333625" algn="r"/>
              </a:tabLst>
              <a:defRPr>
                <a:solidFill>
                  <a:schemeClr val="tx1"/>
                </a:solidFill>
                <a:latin typeface="Arial" charset="0"/>
              </a:defRPr>
            </a:lvl9pPr>
          </a:lstStyle>
          <a:p>
            <a:pPr eaLnBrk="1" hangingPunct="1"/>
            <a:r>
              <a:rPr lang="hu-HU" altLang="hu-HU" dirty="0" err="1"/>
              <a:t>Endolympha</a:t>
            </a:r>
            <a:r>
              <a:rPr lang="hu-HU" altLang="hu-HU" dirty="0"/>
              <a:t>:</a:t>
            </a:r>
          </a:p>
          <a:p>
            <a:pPr eaLnBrk="1" hangingPunct="1"/>
            <a:r>
              <a:rPr lang="hu-HU" altLang="hu-HU" dirty="0"/>
              <a:t>	</a:t>
            </a:r>
            <a:r>
              <a:rPr lang="hu-HU" altLang="hu-HU" dirty="0" err="1"/>
              <a:t>scala</a:t>
            </a:r>
            <a:r>
              <a:rPr lang="hu-HU" altLang="hu-HU" dirty="0"/>
              <a:t> </a:t>
            </a:r>
            <a:r>
              <a:rPr lang="hu-HU" altLang="hu-HU" dirty="0" err="1"/>
              <a:t>media</a:t>
            </a:r>
            <a:endParaRPr lang="hu-HU" altLang="hu-HU" dirty="0"/>
          </a:p>
          <a:p>
            <a:pPr eaLnBrk="1" hangingPunct="1"/>
            <a:r>
              <a:rPr lang="hu-HU" altLang="hu-HU" dirty="0"/>
              <a:t>		</a:t>
            </a:r>
          </a:p>
          <a:p>
            <a:pPr eaLnBrk="1" hangingPunct="1"/>
            <a:r>
              <a:rPr lang="hu-HU" altLang="hu-HU" dirty="0"/>
              <a:t>	– </a:t>
            </a:r>
            <a:r>
              <a:rPr lang="hu-HU" altLang="hu-HU" dirty="0" err="1"/>
              <a:t>stereociliumok</a:t>
            </a:r>
            <a:r>
              <a:rPr lang="hu-HU" altLang="hu-HU" dirty="0"/>
              <a:t> </a:t>
            </a:r>
          </a:p>
          <a:p>
            <a:pPr eaLnBrk="1" hangingPunct="1"/>
            <a:r>
              <a:rPr lang="hu-HU" altLang="hu-HU" dirty="0"/>
              <a:t>	</a:t>
            </a:r>
          </a:p>
          <a:p>
            <a:pPr eaLnBrk="1" hangingPunct="1"/>
            <a:r>
              <a:rPr lang="hu-HU" altLang="hu-HU" dirty="0" err="1"/>
              <a:t>Perilympha</a:t>
            </a:r>
            <a:r>
              <a:rPr lang="hu-HU" altLang="hu-HU" dirty="0"/>
              <a:t> (</a:t>
            </a:r>
            <a:r>
              <a:rPr lang="hu-HU" altLang="hu-HU" dirty="0" err="1"/>
              <a:t>corti-lympha</a:t>
            </a:r>
            <a:r>
              <a:rPr lang="hu-HU" altLang="hu-HU" dirty="0"/>
              <a:t>):</a:t>
            </a:r>
          </a:p>
          <a:p>
            <a:pPr eaLnBrk="1" hangingPunct="1"/>
            <a:r>
              <a:rPr lang="hu-HU" altLang="hu-HU" dirty="0"/>
              <a:t>	belső (</a:t>
            </a:r>
            <a:r>
              <a:rPr lang="hu-HU" altLang="hu-HU" dirty="0" err="1"/>
              <a:t>Corti</a:t>
            </a:r>
            <a:r>
              <a:rPr lang="hu-HU" altLang="hu-HU" dirty="0"/>
              <a:t>-féle) alagút</a:t>
            </a:r>
          </a:p>
          <a:p>
            <a:pPr eaLnBrk="1" hangingPunct="1"/>
            <a:r>
              <a:rPr lang="hu-HU" altLang="hu-HU" dirty="0"/>
              <a:t>	</a:t>
            </a:r>
            <a:r>
              <a:rPr lang="hu-HU" altLang="hu-HU" dirty="0" err="1"/>
              <a:t>Nuel</a:t>
            </a:r>
            <a:r>
              <a:rPr lang="hu-HU" altLang="hu-HU" dirty="0"/>
              <a:t>-tér (középső alagút)</a:t>
            </a:r>
          </a:p>
          <a:p>
            <a:pPr eaLnBrk="1" hangingPunct="1"/>
            <a:r>
              <a:rPr lang="hu-HU" altLang="hu-HU" dirty="0"/>
              <a:t>	külső alagút</a:t>
            </a:r>
          </a:p>
          <a:p>
            <a:pPr eaLnBrk="1" hangingPunct="1"/>
            <a:endParaRPr lang="hu-HU" altLang="hu-HU" dirty="0"/>
          </a:p>
          <a:p>
            <a:pPr eaLnBrk="1" hangingPunct="1"/>
            <a:r>
              <a:rPr lang="hu-HU" altLang="hu-HU" dirty="0"/>
              <a:t>	– szőrsejtek teste</a:t>
            </a:r>
          </a:p>
          <a:p>
            <a:pPr eaLnBrk="1" hangingPunct="1"/>
            <a:endParaRPr lang="hu-HU" altLang="hu-HU" dirty="0"/>
          </a:p>
          <a:p>
            <a:pPr eaLnBrk="1" hangingPunct="1"/>
            <a:endParaRPr lang="hu-HU" altLang="hu-HU" dirty="0"/>
          </a:p>
          <a:p>
            <a:pPr eaLnBrk="1" hangingPunct="1"/>
            <a:r>
              <a:rPr lang="hu-HU" altLang="hu-HU" dirty="0"/>
              <a:t>		</a:t>
            </a:r>
          </a:p>
          <a:p>
            <a:pPr eaLnBrk="1" hangingPunct="1"/>
            <a:r>
              <a:rPr lang="hu-HU" altLang="hu-HU" dirty="0"/>
              <a:t>		</a:t>
            </a:r>
          </a:p>
          <a:p>
            <a:pPr eaLnBrk="1" hangingPunct="1"/>
            <a:r>
              <a:rPr lang="hu-HU" altLang="hu-HU" dirty="0"/>
              <a:t>	</a:t>
            </a:r>
          </a:p>
        </p:txBody>
      </p:sp>
      <p:sp>
        <p:nvSpPr>
          <p:cNvPr id="45060" name="Rectangle 4"/>
          <p:cNvSpPr>
            <a:spLocks noChangeArrowheads="1"/>
          </p:cNvSpPr>
          <p:nvPr/>
        </p:nvSpPr>
        <p:spPr bwMode="auto">
          <a:xfrm>
            <a:off x="0" y="85725"/>
            <a:ext cx="9144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hu-HU" altLang="hu-HU"/>
              <a:t>FOLYADÉKTEREK</a:t>
            </a:r>
          </a:p>
          <a:p>
            <a:pPr algn="ctr" eaLnBrk="1" hangingPunct="1"/>
            <a:r>
              <a:rPr lang="hu-HU" altLang="hu-HU"/>
              <a:t> </a:t>
            </a:r>
          </a:p>
        </p:txBody>
      </p:sp>
      <p:pic>
        <p:nvPicPr>
          <p:cNvPr id="45061" name="Picture 5" descr="corti 1 M"/>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470150" y="3444875"/>
            <a:ext cx="6607175" cy="334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descr=" fülészet, zajérzékenység gyerek fül orr gége szédülés hallásromlás Koponyasérülés nyaki gerincsérülés nyomás trauma barotrauma búvárkodás Szédülés tengeri betegség traumás szédülés oka egyensúlyszerv károsodás központi idegrendszer pszichés komponensek tengeri betegség szédülés okok egyensúlyszerv agytörzsi magvak rázkódása koponyaalap piramiscsont törése hallóideg nervus acusticus egyensúlyideg nervus vestibularis károsodás leggyakoribb ok a traumák során leszakadt kalcium karbonát tartalmú mészkristályok okozta otoconia Centrális vestibuláris szédülés">
            <a:extLst>
              <a:ext uri="{FF2B5EF4-FFF2-40B4-BE49-F238E27FC236}">
                <a16:creationId xmlns:a16="http://schemas.microsoft.com/office/drawing/2014/main" id="{5AE4F48F-A0E0-4E7F-AF4A-85C5240EA65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508104" y="539750"/>
            <a:ext cx="2857500" cy="273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2253891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Box 10">
            <a:extLst>
              <a:ext uri="{FF2B5EF4-FFF2-40B4-BE49-F238E27FC236}">
                <a16:creationId xmlns:a16="http://schemas.microsoft.com/office/drawing/2014/main" id="{E0805CEC-3B98-4C0A-8B04-F46F77C050AA}"/>
              </a:ext>
            </a:extLst>
          </p:cNvPr>
          <p:cNvSpPr txBox="1">
            <a:spLocks noChangeArrowheads="1"/>
          </p:cNvSpPr>
          <p:nvPr/>
        </p:nvSpPr>
        <p:spPr bwMode="auto">
          <a:xfrm>
            <a:off x="2411413" y="115888"/>
            <a:ext cx="43068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hu-HU" altLang="hu-HU"/>
              <a:t>Szőrsejtek beidegzése</a:t>
            </a:r>
          </a:p>
        </p:txBody>
      </p:sp>
      <p:sp>
        <p:nvSpPr>
          <p:cNvPr id="22531" name="Text Box 16">
            <a:extLst>
              <a:ext uri="{FF2B5EF4-FFF2-40B4-BE49-F238E27FC236}">
                <a16:creationId xmlns:a16="http://schemas.microsoft.com/office/drawing/2014/main" id="{11C62FA3-4E2A-4EB8-9DC5-8E59F84C4DAF}"/>
              </a:ext>
            </a:extLst>
          </p:cNvPr>
          <p:cNvSpPr txBox="1">
            <a:spLocks noChangeArrowheads="1"/>
          </p:cNvSpPr>
          <p:nvPr/>
        </p:nvSpPr>
        <p:spPr bwMode="auto">
          <a:xfrm>
            <a:off x="627063" y="5797550"/>
            <a:ext cx="8505825"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hu-HU" altLang="hu-HU" sz="1400" b="1"/>
              <a:t>Ganglion spirale </a:t>
            </a:r>
            <a:r>
              <a:rPr lang="hu-HU" altLang="hu-HU" sz="1400"/>
              <a:t>(a canalis spiralis modioli-ban): bipoláris neuronok: </a:t>
            </a:r>
            <a:r>
              <a:rPr lang="hu-HU" altLang="hu-HU" sz="1400" b="1"/>
              <a:t>periferiás nyúlványok (dendritek)</a:t>
            </a:r>
            <a:r>
              <a:rPr lang="hu-HU" altLang="hu-HU" sz="1400"/>
              <a:t>:</a:t>
            </a:r>
          </a:p>
          <a:p>
            <a:pPr eaLnBrk="1" hangingPunct="1">
              <a:spcBef>
                <a:spcPct val="0"/>
              </a:spcBef>
              <a:buFontTx/>
              <a:buNone/>
            </a:pPr>
            <a:r>
              <a:rPr lang="hu-HU" altLang="hu-HU" sz="1400"/>
              <a:t>3000 belső és 22000 külső szőrsejt van, a belsőket a rostok 95%-a, a külsőket 5%-a innerválja.</a:t>
            </a:r>
          </a:p>
          <a:p>
            <a:pPr eaLnBrk="1" hangingPunct="1">
              <a:spcBef>
                <a:spcPct val="0"/>
              </a:spcBef>
              <a:buFontTx/>
              <a:buNone/>
            </a:pPr>
            <a:r>
              <a:rPr lang="hu-HU" altLang="hu-HU" sz="1400"/>
              <a:t>     </a:t>
            </a:r>
            <a:r>
              <a:rPr lang="hu-HU" altLang="hu-HU" sz="1400" b="1"/>
              <a:t>Centrális axonok</a:t>
            </a:r>
            <a:r>
              <a:rPr lang="hu-HU" altLang="hu-HU" sz="1400"/>
              <a:t>: canalis longitudinalis modioli-ban      </a:t>
            </a:r>
            <a:r>
              <a:rPr lang="hu-HU" altLang="hu-HU" sz="1400" b="1"/>
              <a:t>nervus cochlearis.</a:t>
            </a:r>
          </a:p>
        </p:txBody>
      </p:sp>
      <p:pic>
        <p:nvPicPr>
          <p:cNvPr id="22532" name="Picture 4" descr="hallohurok">
            <a:extLst>
              <a:ext uri="{FF2B5EF4-FFF2-40B4-BE49-F238E27FC236}">
                <a16:creationId xmlns:a16="http://schemas.microsoft.com/office/drawing/2014/main" id="{D98F07AF-0ACF-4CAC-B291-3D86777CA9D2}"/>
              </a:ext>
            </a:extLst>
          </p:cNvPr>
          <p:cNvPicPr>
            <a:picLocks noChangeAspect="1" noChangeArrowheads="1"/>
          </p:cNvPicPr>
          <p:nvPr/>
        </p:nvPicPr>
        <p:blipFill>
          <a:blip r:embed="rId2">
            <a:lum contrast="18000"/>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a:ext>
            </a:extLst>
          </a:blip>
          <a:srcRect/>
          <a:stretch>
            <a:fillRect/>
          </a:stretch>
        </p:blipFill>
        <p:spPr bwMode="auto">
          <a:xfrm>
            <a:off x="0" y="844550"/>
            <a:ext cx="9082088"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3" name="Text Box 5">
            <a:extLst>
              <a:ext uri="{FF2B5EF4-FFF2-40B4-BE49-F238E27FC236}">
                <a16:creationId xmlns:a16="http://schemas.microsoft.com/office/drawing/2014/main" id="{293A357A-F985-4488-ADD6-5746EA75810E}"/>
              </a:ext>
            </a:extLst>
          </p:cNvPr>
          <p:cNvSpPr txBox="1">
            <a:spLocks noChangeArrowheads="1"/>
          </p:cNvSpPr>
          <p:nvPr/>
        </p:nvSpPr>
        <p:spPr bwMode="auto">
          <a:xfrm>
            <a:off x="2755900" y="4510088"/>
            <a:ext cx="719138"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hu-HU" altLang="hu-HU" sz="800" b="1"/>
              <a:t>pillérsejtek</a:t>
            </a:r>
          </a:p>
        </p:txBody>
      </p:sp>
      <p:sp>
        <p:nvSpPr>
          <p:cNvPr id="22534" name="Text Box 6">
            <a:extLst>
              <a:ext uri="{FF2B5EF4-FFF2-40B4-BE49-F238E27FC236}">
                <a16:creationId xmlns:a16="http://schemas.microsoft.com/office/drawing/2014/main" id="{9A7BF51B-DC62-4E4E-8309-A81F46348C4D}"/>
              </a:ext>
            </a:extLst>
          </p:cNvPr>
          <p:cNvSpPr txBox="1">
            <a:spLocks noChangeArrowheads="1"/>
          </p:cNvSpPr>
          <p:nvPr/>
        </p:nvSpPr>
        <p:spPr bwMode="auto">
          <a:xfrm>
            <a:off x="6208713" y="1270000"/>
            <a:ext cx="8763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hu-HU" altLang="hu-HU" sz="800" b="1"/>
              <a:t>Hensen-sejtek</a:t>
            </a:r>
          </a:p>
        </p:txBody>
      </p:sp>
      <p:sp>
        <p:nvSpPr>
          <p:cNvPr id="22535" name="Text Box 7">
            <a:extLst>
              <a:ext uri="{FF2B5EF4-FFF2-40B4-BE49-F238E27FC236}">
                <a16:creationId xmlns:a16="http://schemas.microsoft.com/office/drawing/2014/main" id="{E9901190-BB17-40E4-8E0E-118AD78ADDA8}"/>
              </a:ext>
            </a:extLst>
          </p:cNvPr>
          <p:cNvSpPr txBox="1">
            <a:spLocks noChangeArrowheads="1"/>
          </p:cNvSpPr>
          <p:nvPr/>
        </p:nvSpPr>
        <p:spPr bwMode="auto">
          <a:xfrm>
            <a:off x="6661150" y="1800225"/>
            <a:ext cx="938213"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hu-HU" altLang="hu-HU" sz="800" b="1"/>
              <a:t>Claudius-sejtek</a:t>
            </a:r>
          </a:p>
        </p:txBody>
      </p:sp>
      <p:sp>
        <p:nvSpPr>
          <p:cNvPr id="22536" name="Text Box 8">
            <a:extLst>
              <a:ext uri="{FF2B5EF4-FFF2-40B4-BE49-F238E27FC236}">
                <a16:creationId xmlns:a16="http://schemas.microsoft.com/office/drawing/2014/main" id="{1911E3AF-6976-4301-BC12-5C6A29984639}"/>
              </a:ext>
            </a:extLst>
          </p:cNvPr>
          <p:cNvSpPr txBox="1">
            <a:spLocks noChangeArrowheads="1"/>
          </p:cNvSpPr>
          <p:nvPr/>
        </p:nvSpPr>
        <p:spPr bwMode="auto">
          <a:xfrm>
            <a:off x="7164388" y="2232025"/>
            <a:ext cx="982662"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hu-HU" altLang="hu-HU" sz="800" b="1"/>
              <a:t>Boettcher-sejtek</a:t>
            </a:r>
          </a:p>
        </p:txBody>
      </p:sp>
      <p:sp>
        <p:nvSpPr>
          <p:cNvPr id="22537" name="Text Box 9">
            <a:extLst>
              <a:ext uri="{FF2B5EF4-FFF2-40B4-BE49-F238E27FC236}">
                <a16:creationId xmlns:a16="http://schemas.microsoft.com/office/drawing/2014/main" id="{80C7CA69-F93C-4490-95BC-7D8869769615}"/>
              </a:ext>
            </a:extLst>
          </p:cNvPr>
          <p:cNvSpPr txBox="1">
            <a:spLocks noChangeArrowheads="1"/>
          </p:cNvSpPr>
          <p:nvPr/>
        </p:nvSpPr>
        <p:spPr bwMode="auto">
          <a:xfrm>
            <a:off x="2032000" y="1485900"/>
            <a:ext cx="1125538"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hu-HU" altLang="hu-HU" sz="800" b="1"/>
              <a:t>membrana  tectoria</a:t>
            </a:r>
          </a:p>
        </p:txBody>
      </p:sp>
      <p:sp>
        <p:nvSpPr>
          <p:cNvPr id="22538" name="Text Box 11">
            <a:extLst>
              <a:ext uri="{FF2B5EF4-FFF2-40B4-BE49-F238E27FC236}">
                <a16:creationId xmlns:a16="http://schemas.microsoft.com/office/drawing/2014/main" id="{AD44B167-CF6F-474E-BD14-830EADCDFBF5}"/>
              </a:ext>
            </a:extLst>
          </p:cNvPr>
          <p:cNvSpPr txBox="1">
            <a:spLocks noChangeArrowheads="1"/>
          </p:cNvSpPr>
          <p:nvPr/>
        </p:nvSpPr>
        <p:spPr bwMode="auto">
          <a:xfrm>
            <a:off x="4337050" y="4581525"/>
            <a:ext cx="1184275"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hu-HU" altLang="hu-HU" sz="800" b="1"/>
              <a:t>külső phalanx sejtek</a:t>
            </a:r>
          </a:p>
        </p:txBody>
      </p:sp>
      <p:sp>
        <p:nvSpPr>
          <p:cNvPr id="22539" name="Text Box 12">
            <a:extLst>
              <a:ext uri="{FF2B5EF4-FFF2-40B4-BE49-F238E27FC236}">
                <a16:creationId xmlns:a16="http://schemas.microsoft.com/office/drawing/2014/main" id="{8C56CE52-EB58-4D76-AD6D-FCABEC5893C3}"/>
              </a:ext>
            </a:extLst>
          </p:cNvPr>
          <p:cNvSpPr txBox="1">
            <a:spLocks noChangeArrowheads="1"/>
          </p:cNvSpPr>
          <p:nvPr/>
        </p:nvSpPr>
        <p:spPr bwMode="auto">
          <a:xfrm>
            <a:off x="3492500" y="1125538"/>
            <a:ext cx="865188"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hu-HU" altLang="hu-HU" sz="800" b="1"/>
              <a:t>külső szőrsejt</a:t>
            </a:r>
          </a:p>
        </p:txBody>
      </p:sp>
      <p:sp>
        <p:nvSpPr>
          <p:cNvPr id="22540" name="Text Box 13">
            <a:extLst>
              <a:ext uri="{FF2B5EF4-FFF2-40B4-BE49-F238E27FC236}">
                <a16:creationId xmlns:a16="http://schemas.microsoft.com/office/drawing/2014/main" id="{87BB7002-2B1B-4176-B14A-931DA523CCF2}"/>
              </a:ext>
            </a:extLst>
          </p:cNvPr>
          <p:cNvSpPr txBox="1">
            <a:spLocks noChangeArrowheads="1"/>
          </p:cNvSpPr>
          <p:nvPr/>
        </p:nvSpPr>
        <p:spPr bwMode="auto">
          <a:xfrm>
            <a:off x="1474788" y="2492375"/>
            <a:ext cx="865187"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hu-HU" altLang="hu-HU" sz="800" b="1"/>
              <a:t>belső szőrsejt</a:t>
            </a:r>
          </a:p>
        </p:txBody>
      </p:sp>
      <p:sp>
        <p:nvSpPr>
          <p:cNvPr id="22541" name="Line 14">
            <a:extLst>
              <a:ext uri="{FF2B5EF4-FFF2-40B4-BE49-F238E27FC236}">
                <a16:creationId xmlns:a16="http://schemas.microsoft.com/office/drawing/2014/main" id="{89E4DDC0-4271-46CB-9FCA-27819F30D137}"/>
              </a:ext>
            </a:extLst>
          </p:cNvPr>
          <p:cNvSpPr>
            <a:spLocks noChangeShapeType="1"/>
          </p:cNvSpPr>
          <p:nvPr/>
        </p:nvSpPr>
        <p:spPr bwMode="auto">
          <a:xfrm flipH="1" flipV="1">
            <a:off x="1116013" y="4367213"/>
            <a:ext cx="215900" cy="935037"/>
          </a:xfrm>
          <a:prstGeom prst="line">
            <a:avLst/>
          </a:prstGeom>
          <a:noFill/>
          <a:ln w="19050">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hu-HU"/>
          </a:p>
        </p:txBody>
      </p:sp>
      <p:sp>
        <p:nvSpPr>
          <p:cNvPr id="22542" name="Text Box 15">
            <a:extLst>
              <a:ext uri="{FF2B5EF4-FFF2-40B4-BE49-F238E27FC236}">
                <a16:creationId xmlns:a16="http://schemas.microsoft.com/office/drawing/2014/main" id="{78DAEE0C-E7E1-4FEF-95A1-4420EAFF94BA}"/>
              </a:ext>
            </a:extLst>
          </p:cNvPr>
          <p:cNvSpPr txBox="1">
            <a:spLocks noChangeArrowheads="1"/>
          </p:cNvSpPr>
          <p:nvPr/>
        </p:nvSpPr>
        <p:spPr bwMode="auto">
          <a:xfrm>
            <a:off x="819150" y="5375275"/>
            <a:ext cx="1089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hu-HU" altLang="hu-HU" sz="1400" b="1">
                <a:solidFill>
                  <a:srgbClr val="FF3300"/>
                </a:solidFill>
              </a:rPr>
              <a:t>idegrostok</a:t>
            </a:r>
          </a:p>
        </p:txBody>
      </p:sp>
      <p:sp>
        <p:nvSpPr>
          <p:cNvPr id="22543" name="Line 17">
            <a:extLst>
              <a:ext uri="{FF2B5EF4-FFF2-40B4-BE49-F238E27FC236}">
                <a16:creationId xmlns:a16="http://schemas.microsoft.com/office/drawing/2014/main" id="{1B4E3CB7-6E87-4D74-A76B-FDFDDF604EE8}"/>
              </a:ext>
            </a:extLst>
          </p:cNvPr>
          <p:cNvSpPr>
            <a:spLocks noChangeShapeType="1"/>
          </p:cNvSpPr>
          <p:nvPr/>
        </p:nvSpPr>
        <p:spPr bwMode="auto">
          <a:xfrm flipH="1" flipV="1">
            <a:off x="3276600" y="3070225"/>
            <a:ext cx="360363" cy="1871663"/>
          </a:xfrm>
          <a:prstGeom prst="line">
            <a:avLst/>
          </a:prstGeom>
          <a:noFill/>
          <a:ln w="19050">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hu-HU"/>
          </a:p>
        </p:txBody>
      </p:sp>
      <p:sp>
        <p:nvSpPr>
          <p:cNvPr id="22544" name="Text Box 18">
            <a:extLst>
              <a:ext uri="{FF2B5EF4-FFF2-40B4-BE49-F238E27FC236}">
                <a16:creationId xmlns:a16="http://schemas.microsoft.com/office/drawing/2014/main" id="{8A4DD922-0CF1-4CB7-A3D6-A49C1B22E856}"/>
              </a:ext>
            </a:extLst>
          </p:cNvPr>
          <p:cNvSpPr txBox="1">
            <a:spLocks noChangeArrowheads="1"/>
          </p:cNvSpPr>
          <p:nvPr/>
        </p:nvSpPr>
        <p:spPr bwMode="auto">
          <a:xfrm>
            <a:off x="3184525" y="4941888"/>
            <a:ext cx="13065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hu-HU" altLang="hu-HU" sz="1400" b="1">
                <a:solidFill>
                  <a:srgbClr val="FF3300"/>
                </a:solidFill>
              </a:rPr>
              <a:t>alagút rostok</a:t>
            </a:r>
          </a:p>
        </p:txBody>
      </p:sp>
      <p:sp>
        <p:nvSpPr>
          <p:cNvPr id="22545" name="Text Box 20">
            <a:extLst>
              <a:ext uri="{FF2B5EF4-FFF2-40B4-BE49-F238E27FC236}">
                <a16:creationId xmlns:a16="http://schemas.microsoft.com/office/drawing/2014/main" id="{96AE36BE-FF00-4CDA-BE78-E7C177361504}"/>
              </a:ext>
            </a:extLst>
          </p:cNvPr>
          <p:cNvSpPr txBox="1">
            <a:spLocks noChangeArrowheads="1"/>
          </p:cNvSpPr>
          <p:nvPr/>
        </p:nvSpPr>
        <p:spPr bwMode="auto">
          <a:xfrm>
            <a:off x="1436688" y="2708275"/>
            <a:ext cx="614362"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hu-HU" altLang="hu-HU" sz="800" b="1"/>
              <a:t>Held-sejt</a:t>
            </a:r>
          </a:p>
        </p:txBody>
      </p:sp>
      <p:cxnSp>
        <p:nvCxnSpPr>
          <p:cNvPr id="3" name="Egyenes összekötő nyíllal 2">
            <a:extLst>
              <a:ext uri="{FF2B5EF4-FFF2-40B4-BE49-F238E27FC236}">
                <a16:creationId xmlns:a16="http://schemas.microsoft.com/office/drawing/2014/main" id="{E0096B3E-8152-490E-866C-F4365BEA9278}"/>
              </a:ext>
            </a:extLst>
          </p:cNvPr>
          <p:cNvCxnSpPr/>
          <p:nvPr/>
        </p:nvCxnSpPr>
        <p:spPr>
          <a:xfrm>
            <a:off x="5076825" y="6423025"/>
            <a:ext cx="287338"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ext Box 2"/>
          <p:cNvSpPr txBox="1">
            <a:spLocks noChangeArrowheads="1"/>
          </p:cNvSpPr>
          <p:nvPr/>
        </p:nvSpPr>
        <p:spPr bwMode="auto">
          <a:xfrm>
            <a:off x="190500" y="746125"/>
            <a:ext cx="175895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hu-HU" sz="2000"/>
          </a:p>
          <a:p>
            <a:pPr eaLnBrk="1" hangingPunct="1"/>
            <a:endParaRPr lang="en-US" altLang="hu-HU" sz="2000"/>
          </a:p>
          <a:p>
            <a:pPr eaLnBrk="1" hangingPunct="1"/>
            <a:endParaRPr lang="en-US" altLang="hu-HU" sz="2000"/>
          </a:p>
          <a:p>
            <a:pPr eaLnBrk="1" hangingPunct="1"/>
            <a:endParaRPr lang="en-US" altLang="hu-HU" sz="2000"/>
          </a:p>
          <a:p>
            <a:pPr eaLnBrk="1" hangingPunct="1"/>
            <a:endParaRPr lang="en-US" altLang="hu-HU"/>
          </a:p>
        </p:txBody>
      </p:sp>
      <p:sp>
        <p:nvSpPr>
          <p:cNvPr id="54275" name="Text Box 3"/>
          <p:cNvSpPr txBox="1">
            <a:spLocks noChangeArrowheads="1"/>
          </p:cNvSpPr>
          <p:nvPr/>
        </p:nvSpPr>
        <p:spPr bwMode="auto">
          <a:xfrm>
            <a:off x="101600" y="1089025"/>
            <a:ext cx="8904288" cy="531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tabLst>
                <a:tab pos="177800" algn="l"/>
                <a:tab pos="355600" algn="l"/>
                <a:tab pos="533400" algn="l"/>
                <a:tab pos="719138" algn="l"/>
                <a:tab pos="896938" algn="l"/>
                <a:tab pos="1252538" algn="l"/>
              </a:tabLst>
              <a:defRPr>
                <a:solidFill>
                  <a:schemeClr val="tx1"/>
                </a:solidFill>
                <a:latin typeface="Arial" charset="0"/>
              </a:defRPr>
            </a:lvl1pPr>
            <a:lvl2pPr marL="742950" indent="-285750">
              <a:tabLst>
                <a:tab pos="177800" algn="l"/>
                <a:tab pos="355600" algn="l"/>
                <a:tab pos="533400" algn="l"/>
                <a:tab pos="719138" algn="l"/>
                <a:tab pos="896938" algn="l"/>
                <a:tab pos="1252538" algn="l"/>
              </a:tabLst>
              <a:defRPr>
                <a:solidFill>
                  <a:schemeClr val="tx1"/>
                </a:solidFill>
                <a:latin typeface="Arial" charset="0"/>
              </a:defRPr>
            </a:lvl2pPr>
            <a:lvl3pPr marL="1143000" indent="-228600">
              <a:tabLst>
                <a:tab pos="177800" algn="l"/>
                <a:tab pos="355600" algn="l"/>
                <a:tab pos="533400" algn="l"/>
                <a:tab pos="719138" algn="l"/>
                <a:tab pos="896938" algn="l"/>
                <a:tab pos="1252538" algn="l"/>
              </a:tabLst>
              <a:defRPr>
                <a:solidFill>
                  <a:schemeClr val="tx1"/>
                </a:solidFill>
                <a:latin typeface="Arial" charset="0"/>
              </a:defRPr>
            </a:lvl3pPr>
            <a:lvl4pPr marL="1600200" indent="-228600">
              <a:tabLst>
                <a:tab pos="177800" algn="l"/>
                <a:tab pos="355600" algn="l"/>
                <a:tab pos="533400" algn="l"/>
                <a:tab pos="719138" algn="l"/>
                <a:tab pos="896938" algn="l"/>
                <a:tab pos="1252538" algn="l"/>
              </a:tabLst>
              <a:defRPr>
                <a:solidFill>
                  <a:schemeClr val="tx1"/>
                </a:solidFill>
                <a:latin typeface="Arial" charset="0"/>
              </a:defRPr>
            </a:lvl4pPr>
            <a:lvl5pPr marL="2057400" indent="-228600">
              <a:tabLst>
                <a:tab pos="177800" algn="l"/>
                <a:tab pos="355600" algn="l"/>
                <a:tab pos="533400" algn="l"/>
                <a:tab pos="719138" algn="l"/>
                <a:tab pos="896938" algn="l"/>
                <a:tab pos="1252538" algn="l"/>
              </a:tabLst>
              <a:defRPr>
                <a:solidFill>
                  <a:schemeClr val="tx1"/>
                </a:solidFill>
                <a:latin typeface="Arial" charset="0"/>
              </a:defRPr>
            </a:lvl5pPr>
            <a:lvl6pPr marL="2514600" indent="-228600" eaLnBrk="0" fontAlgn="base" hangingPunct="0">
              <a:spcBef>
                <a:spcPct val="0"/>
              </a:spcBef>
              <a:spcAft>
                <a:spcPct val="0"/>
              </a:spcAft>
              <a:tabLst>
                <a:tab pos="177800" algn="l"/>
                <a:tab pos="355600" algn="l"/>
                <a:tab pos="533400" algn="l"/>
                <a:tab pos="719138" algn="l"/>
                <a:tab pos="896938" algn="l"/>
                <a:tab pos="1252538" algn="l"/>
              </a:tabLst>
              <a:defRPr>
                <a:solidFill>
                  <a:schemeClr val="tx1"/>
                </a:solidFill>
                <a:latin typeface="Arial" charset="0"/>
              </a:defRPr>
            </a:lvl6pPr>
            <a:lvl7pPr marL="2971800" indent="-228600" eaLnBrk="0" fontAlgn="base" hangingPunct="0">
              <a:spcBef>
                <a:spcPct val="0"/>
              </a:spcBef>
              <a:spcAft>
                <a:spcPct val="0"/>
              </a:spcAft>
              <a:tabLst>
                <a:tab pos="177800" algn="l"/>
                <a:tab pos="355600" algn="l"/>
                <a:tab pos="533400" algn="l"/>
                <a:tab pos="719138" algn="l"/>
                <a:tab pos="896938" algn="l"/>
                <a:tab pos="1252538" algn="l"/>
              </a:tabLst>
              <a:defRPr>
                <a:solidFill>
                  <a:schemeClr val="tx1"/>
                </a:solidFill>
                <a:latin typeface="Arial" charset="0"/>
              </a:defRPr>
            </a:lvl7pPr>
            <a:lvl8pPr marL="3429000" indent="-228600" eaLnBrk="0" fontAlgn="base" hangingPunct="0">
              <a:spcBef>
                <a:spcPct val="0"/>
              </a:spcBef>
              <a:spcAft>
                <a:spcPct val="0"/>
              </a:spcAft>
              <a:tabLst>
                <a:tab pos="177800" algn="l"/>
                <a:tab pos="355600" algn="l"/>
                <a:tab pos="533400" algn="l"/>
                <a:tab pos="719138" algn="l"/>
                <a:tab pos="896938" algn="l"/>
                <a:tab pos="1252538" algn="l"/>
              </a:tabLst>
              <a:defRPr>
                <a:solidFill>
                  <a:schemeClr val="tx1"/>
                </a:solidFill>
                <a:latin typeface="Arial" charset="0"/>
              </a:defRPr>
            </a:lvl8pPr>
            <a:lvl9pPr marL="3886200" indent="-228600" eaLnBrk="0" fontAlgn="base" hangingPunct="0">
              <a:spcBef>
                <a:spcPct val="0"/>
              </a:spcBef>
              <a:spcAft>
                <a:spcPct val="0"/>
              </a:spcAft>
              <a:tabLst>
                <a:tab pos="177800" algn="l"/>
                <a:tab pos="355600" algn="l"/>
                <a:tab pos="533400" algn="l"/>
                <a:tab pos="719138" algn="l"/>
                <a:tab pos="896938" algn="l"/>
                <a:tab pos="1252538" algn="l"/>
              </a:tabLst>
              <a:defRPr>
                <a:solidFill>
                  <a:schemeClr val="tx1"/>
                </a:solidFill>
                <a:latin typeface="Arial" charset="0"/>
              </a:defRPr>
            </a:lvl9pPr>
          </a:lstStyle>
          <a:p>
            <a:pPr eaLnBrk="1" hangingPunct="1"/>
            <a:r>
              <a:rPr lang="hu-HU" altLang="hu-HU"/>
              <a:t>Afferens rostok:</a:t>
            </a:r>
          </a:p>
          <a:p>
            <a:pPr eaLnBrk="1" hangingPunct="1"/>
            <a:r>
              <a:rPr lang="hu-HU" altLang="hu-HU"/>
              <a:t>	ganglion spirale bipoláris idegsejtjei:</a:t>
            </a:r>
          </a:p>
          <a:p>
            <a:pPr eaLnBrk="1" hangingPunct="1"/>
            <a:r>
              <a:rPr lang="hu-HU" altLang="hu-HU"/>
              <a:t>		</a:t>
            </a:r>
            <a:r>
              <a:rPr lang="en-US" altLang="hu-HU">
                <a:cs typeface="Arial" charset="0"/>
              </a:rPr>
              <a:t>~</a:t>
            </a:r>
            <a:r>
              <a:rPr lang="hu-HU" altLang="hu-HU"/>
              <a:t>30 000</a:t>
            </a:r>
          </a:p>
          <a:p>
            <a:pPr eaLnBrk="1" hangingPunct="1"/>
            <a:r>
              <a:rPr lang="hu-HU" altLang="hu-HU"/>
              <a:t>		90-95%:	I-es típusú (nagy)</a:t>
            </a:r>
          </a:p>
          <a:p>
            <a:pPr eaLnBrk="1" hangingPunct="1"/>
            <a:r>
              <a:rPr lang="hu-HU" altLang="hu-HU"/>
              <a:t>		5-10%:	II-es típusú (kis)</a:t>
            </a:r>
          </a:p>
          <a:p>
            <a:pPr eaLnBrk="1" hangingPunct="1"/>
            <a:endParaRPr lang="hu-HU" altLang="hu-HU"/>
          </a:p>
          <a:p>
            <a:pPr eaLnBrk="1" hangingPunct="1"/>
            <a:r>
              <a:rPr lang="hu-HU" altLang="hu-HU"/>
              <a:t>I-es típusú ganglionsejt:</a:t>
            </a:r>
          </a:p>
          <a:p>
            <a:pPr eaLnBrk="1" hangingPunct="1"/>
            <a:r>
              <a:rPr lang="hu-HU" altLang="hu-HU"/>
              <a:t>	belső szőrsejten végződik</a:t>
            </a:r>
          </a:p>
          <a:p>
            <a:pPr eaLnBrk="1" hangingPunct="1"/>
            <a:r>
              <a:rPr lang="hu-HU" altLang="hu-HU"/>
              <a:t>	1 szőrsejt </a:t>
            </a:r>
            <a:r>
              <a:rPr lang="hu-HU" altLang="hu-HU">
                <a:cs typeface="Arial" charset="0"/>
              </a:rPr>
              <a:t>→</a:t>
            </a:r>
            <a:r>
              <a:rPr lang="hu-HU" altLang="hu-HU"/>
              <a:t> </a:t>
            </a:r>
            <a:r>
              <a:rPr lang="en-US" altLang="hu-HU">
                <a:cs typeface="Arial" charset="0"/>
              </a:rPr>
              <a:t>~</a:t>
            </a:r>
            <a:r>
              <a:rPr lang="hu-HU" altLang="hu-HU"/>
              <a:t>10 ganglionsejt</a:t>
            </a:r>
          </a:p>
          <a:p>
            <a:pPr eaLnBrk="1" hangingPunct="1"/>
            <a:endParaRPr lang="hu-HU" altLang="hu-HU"/>
          </a:p>
          <a:p>
            <a:pPr eaLnBrk="1" hangingPunct="1"/>
            <a:r>
              <a:rPr lang="hu-HU" altLang="hu-HU"/>
              <a:t>	divergencia</a:t>
            </a:r>
          </a:p>
          <a:p>
            <a:pPr eaLnBrk="1" hangingPunct="1"/>
            <a:r>
              <a:rPr lang="hu-HU" altLang="hu-HU"/>
              <a:t>	</a:t>
            </a:r>
          </a:p>
          <a:p>
            <a:pPr eaLnBrk="1" hangingPunct="1"/>
            <a:r>
              <a:rPr lang="hu-HU" altLang="hu-HU"/>
              <a:t>II-es típusú ganglionsejt:</a:t>
            </a:r>
          </a:p>
          <a:p>
            <a:pPr eaLnBrk="1" hangingPunct="1"/>
            <a:r>
              <a:rPr lang="hu-HU" altLang="hu-HU"/>
              <a:t>	külső szőrsejteken végződik</a:t>
            </a:r>
          </a:p>
          <a:p>
            <a:pPr eaLnBrk="1" hangingPunct="1"/>
            <a:r>
              <a:rPr lang="hu-HU" altLang="hu-HU">
                <a:cs typeface="Arial" charset="0"/>
              </a:rPr>
              <a:t>	</a:t>
            </a:r>
            <a:r>
              <a:rPr lang="hu-HU" altLang="hu-HU"/>
              <a:t>1 ganglionsejt</a:t>
            </a:r>
            <a:r>
              <a:rPr lang="hu-HU" altLang="hu-HU">
                <a:cs typeface="Arial" charset="0"/>
              </a:rPr>
              <a:t> ← </a:t>
            </a:r>
            <a:r>
              <a:rPr lang="en-US" altLang="hu-HU">
                <a:cs typeface="Arial" charset="0"/>
              </a:rPr>
              <a:t>~</a:t>
            </a:r>
            <a:r>
              <a:rPr lang="hu-HU" altLang="hu-HU"/>
              <a:t>10 szőrsejt</a:t>
            </a:r>
          </a:p>
          <a:p>
            <a:pPr eaLnBrk="1" hangingPunct="1"/>
            <a:endParaRPr lang="hu-HU" altLang="hu-HU"/>
          </a:p>
          <a:p>
            <a:pPr eaLnBrk="1" hangingPunct="1"/>
            <a:r>
              <a:rPr lang="hu-HU" altLang="hu-HU"/>
              <a:t>	konvergencia  </a:t>
            </a:r>
          </a:p>
          <a:p>
            <a:pPr eaLnBrk="1" hangingPunct="1"/>
            <a:endParaRPr lang="hu-HU" altLang="hu-HU"/>
          </a:p>
          <a:p>
            <a:pPr eaLnBrk="1" hangingPunct="1"/>
            <a:endParaRPr lang="hu-HU" altLang="hu-HU"/>
          </a:p>
        </p:txBody>
      </p:sp>
      <p:sp>
        <p:nvSpPr>
          <p:cNvPr id="54276" name="Rectangle 4"/>
          <p:cNvSpPr>
            <a:spLocks noChangeArrowheads="1"/>
          </p:cNvSpPr>
          <p:nvPr/>
        </p:nvSpPr>
        <p:spPr bwMode="auto">
          <a:xfrm>
            <a:off x="0" y="85725"/>
            <a:ext cx="9144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hu-HU" altLang="hu-HU"/>
              <a:t>COCHLEARIS IDEGROSTOK</a:t>
            </a:r>
          </a:p>
          <a:p>
            <a:pPr algn="ctr" eaLnBrk="1" hangingPunct="1"/>
            <a:r>
              <a:rPr lang="hu-HU" altLang="hu-HU"/>
              <a:t> </a:t>
            </a:r>
          </a:p>
        </p:txBody>
      </p:sp>
      <p:pic>
        <p:nvPicPr>
          <p:cNvPr id="54277" name="Picture 6" descr="nerve fibers"/>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632200" y="2276475"/>
            <a:ext cx="5445125" cy="451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0362462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a:extLst>
              <a:ext uri="{FF2B5EF4-FFF2-40B4-BE49-F238E27FC236}">
                <a16:creationId xmlns:a16="http://schemas.microsoft.com/office/drawing/2014/main" id="{2E402662-370D-483E-9584-9565B648C48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116138" y="569913"/>
            <a:ext cx="4911725" cy="571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3" name="Text Box 3">
            <a:extLst>
              <a:ext uri="{FF2B5EF4-FFF2-40B4-BE49-F238E27FC236}">
                <a16:creationId xmlns:a16="http://schemas.microsoft.com/office/drawing/2014/main" id="{78DA2331-6121-4717-9C69-A7979BDADB54}"/>
              </a:ext>
            </a:extLst>
          </p:cNvPr>
          <p:cNvSpPr txBox="1">
            <a:spLocks noChangeArrowheads="1"/>
          </p:cNvSpPr>
          <p:nvPr/>
        </p:nvSpPr>
        <p:spPr bwMode="auto">
          <a:xfrm>
            <a:off x="457200" y="762000"/>
            <a:ext cx="1143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hu-HU" sz="2400" b="1">
                <a:solidFill>
                  <a:srgbClr val="C00000"/>
                </a:solidFill>
                <a:latin typeface="Times" panose="02020603050405020304" pitchFamily="18" charset="0"/>
              </a:rPr>
              <a:t>Outer Hair Cells</a:t>
            </a:r>
          </a:p>
        </p:txBody>
      </p:sp>
      <p:sp>
        <p:nvSpPr>
          <p:cNvPr id="87044" name="Text Box 4">
            <a:extLst>
              <a:ext uri="{FF2B5EF4-FFF2-40B4-BE49-F238E27FC236}">
                <a16:creationId xmlns:a16="http://schemas.microsoft.com/office/drawing/2014/main" id="{CE69ABC5-D999-439E-8743-58D1A3070483}"/>
              </a:ext>
            </a:extLst>
          </p:cNvPr>
          <p:cNvSpPr txBox="1">
            <a:spLocks noChangeArrowheads="1"/>
          </p:cNvSpPr>
          <p:nvPr/>
        </p:nvSpPr>
        <p:spPr bwMode="auto">
          <a:xfrm>
            <a:off x="7696200" y="1219200"/>
            <a:ext cx="1143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hu-HU" sz="2400" b="1">
                <a:solidFill>
                  <a:srgbClr val="C00000"/>
                </a:solidFill>
                <a:latin typeface="Times" panose="02020603050405020304" pitchFamily="18" charset="0"/>
              </a:rPr>
              <a:t>Inner Hair Cell</a:t>
            </a:r>
          </a:p>
        </p:txBody>
      </p:sp>
      <p:sp>
        <p:nvSpPr>
          <p:cNvPr id="87045" name="Line 5">
            <a:extLst>
              <a:ext uri="{FF2B5EF4-FFF2-40B4-BE49-F238E27FC236}">
                <a16:creationId xmlns:a16="http://schemas.microsoft.com/office/drawing/2014/main" id="{4BEAE338-6C68-453A-9F5E-C0502E1CB809}"/>
              </a:ext>
            </a:extLst>
          </p:cNvPr>
          <p:cNvSpPr>
            <a:spLocks noChangeShapeType="1"/>
          </p:cNvSpPr>
          <p:nvPr/>
        </p:nvSpPr>
        <p:spPr bwMode="auto">
          <a:xfrm>
            <a:off x="1447800" y="1447800"/>
            <a:ext cx="914400" cy="0"/>
          </a:xfrm>
          <a:prstGeom prst="line">
            <a:avLst/>
          </a:prstGeom>
          <a:noFill/>
          <a:ln w="57150">
            <a:solidFill>
              <a:srgbClr val="FF0000"/>
            </a:solidFill>
            <a:round/>
            <a:headEnd/>
            <a:tailEnd type="triangle" w="med" len="med"/>
          </a:ln>
          <a:effectLst/>
        </p:spPr>
        <p:txBody>
          <a:bodyPr wrap="none" anchor="ctr"/>
          <a:lstStyle/>
          <a:p>
            <a:pPr algn="ctr" eaLnBrk="0" hangingPunct="0">
              <a:defRPr/>
            </a:pPr>
            <a:endParaRPr lang="en-US" sz="2800" b="1">
              <a:solidFill>
                <a:schemeClr val="bg2"/>
              </a:solidFill>
              <a:effectLst>
                <a:outerShdw blurRad="38100" dist="38100" dir="2700000" algn="tl">
                  <a:srgbClr val="000000">
                    <a:alpha val="43137"/>
                  </a:srgbClr>
                </a:outerShdw>
              </a:effectLst>
              <a:latin typeface="CG Times" pitchFamily="18" charset="0"/>
            </a:endParaRPr>
          </a:p>
        </p:txBody>
      </p:sp>
      <p:sp>
        <p:nvSpPr>
          <p:cNvPr id="87046" name="Line 6">
            <a:extLst>
              <a:ext uri="{FF2B5EF4-FFF2-40B4-BE49-F238E27FC236}">
                <a16:creationId xmlns:a16="http://schemas.microsoft.com/office/drawing/2014/main" id="{BC258474-5BA8-4B9B-91FA-51A2C46C7F93}"/>
              </a:ext>
            </a:extLst>
          </p:cNvPr>
          <p:cNvSpPr>
            <a:spLocks noChangeShapeType="1"/>
          </p:cNvSpPr>
          <p:nvPr/>
        </p:nvSpPr>
        <p:spPr bwMode="auto">
          <a:xfrm flipH="1">
            <a:off x="6324600" y="1828800"/>
            <a:ext cx="1447800" cy="0"/>
          </a:xfrm>
          <a:prstGeom prst="line">
            <a:avLst/>
          </a:prstGeom>
          <a:noFill/>
          <a:ln w="57150">
            <a:solidFill>
              <a:srgbClr val="FF0000"/>
            </a:solidFill>
            <a:round/>
            <a:headEnd/>
            <a:tailEnd type="triangle" w="med" len="med"/>
          </a:ln>
          <a:effectLst/>
        </p:spPr>
        <p:txBody>
          <a:bodyPr wrap="none" anchor="ctr"/>
          <a:lstStyle/>
          <a:p>
            <a:pPr algn="ctr" eaLnBrk="0" hangingPunct="0">
              <a:defRPr/>
            </a:pPr>
            <a:endParaRPr lang="en-US" sz="2800" b="1">
              <a:solidFill>
                <a:schemeClr val="bg2"/>
              </a:solidFill>
              <a:effectLst>
                <a:outerShdw blurRad="38100" dist="38100" dir="2700000" algn="tl">
                  <a:srgbClr val="000000">
                    <a:alpha val="43137"/>
                  </a:srgbClr>
                </a:outerShdw>
              </a:effectLst>
              <a:latin typeface="CG Times" pitchFamily="18" charset="0"/>
            </a:endParaRPr>
          </a:p>
        </p:txBody>
      </p:sp>
      <p:sp>
        <p:nvSpPr>
          <p:cNvPr id="87047" name="Text Box 7">
            <a:extLst>
              <a:ext uri="{FF2B5EF4-FFF2-40B4-BE49-F238E27FC236}">
                <a16:creationId xmlns:a16="http://schemas.microsoft.com/office/drawing/2014/main" id="{4FF24A2B-5900-4CD7-AB47-426944B13DFE}"/>
              </a:ext>
            </a:extLst>
          </p:cNvPr>
          <p:cNvSpPr txBox="1">
            <a:spLocks noChangeArrowheads="1"/>
          </p:cNvSpPr>
          <p:nvPr/>
        </p:nvSpPr>
        <p:spPr bwMode="auto">
          <a:xfrm>
            <a:off x="7161213" y="3733800"/>
            <a:ext cx="16002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hu-HU" sz="2400" b="1">
                <a:solidFill>
                  <a:srgbClr val="C00000"/>
                </a:solidFill>
                <a:latin typeface="Times" panose="02020603050405020304" pitchFamily="18" charset="0"/>
              </a:rPr>
              <a:t>Spiral Ganglion</a:t>
            </a:r>
          </a:p>
        </p:txBody>
      </p:sp>
      <p:sp>
        <p:nvSpPr>
          <p:cNvPr id="87049" name="Text Box 9">
            <a:extLst>
              <a:ext uri="{FF2B5EF4-FFF2-40B4-BE49-F238E27FC236}">
                <a16:creationId xmlns:a16="http://schemas.microsoft.com/office/drawing/2014/main" id="{A6FB72C2-3CD5-41EA-AC0A-3C39E3793626}"/>
              </a:ext>
            </a:extLst>
          </p:cNvPr>
          <p:cNvSpPr txBox="1">
            <a:spLocks noChangeArrowheads="1"/>
          </p:cNvSpPr>
          <p:nvPr/>
        </p:nvSpPr>
        <p:spPr bwMode="auto">
          <a:xfrm>
            <a:off x="2362200" y="4953000"/>
            <a:ext cx="20574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hu-HU" sz="2400" b="1" dirty="0">
                <a:latin typeface="Times" panose="02020603050405020304" pitchFamily="18" charset="0"/>
              </a:rPr>
              <a:t>Afferent Fibers</a:t>
            </a:r>
          </a:p>
        </p:txBody>
      </p:sp>
      <p:sp>
        <p:nvSpPr>
          <p:cNvPr id="87050" name="Freeform 10">
            <a:extLst>
              <a:ext uri="{FF2B5EF4-FFF2-40B4-BE49-F238E27FC236}">
                <a16:creationId xmlns:a16="http://schemas.microsoft.com/office/drawing/2014/main" id="{20A7535B-2955-4D84-A395-9BD86AC32C3B}"/>
              </a:ext>
            </a:extLst>
          </p:cNvPr>
          <p:cNvSpPr>
            <a:spLocks/>
          </p:cNvSpPr>
          <p:nvPr/>
        </p:nvSpPr>
        <p:spPr bwMode="auto">
          <a:xfrm>
            <a:off x="5816600" y="3386138"/>
            <a:ext cx="855663" cy="314325"/>
          </a:xfrm>
          <a:custGeom>
            <a:avLst/>
            <a:gdLst/>
            <a:ahLst/>
            <a:cxnLst>
              <a:cxn ang="0">
                <a:pos x="80" y="0"/>
              </a:cxn>
              <a:cxn ang="0">
                <a:pos x="16" y="38"/>
              </a:cxn>
              <a:cxn ang="0">
                <a:pos x="101" y="160"/>
              </a:cxn>
              <a:cxn ang="0">
                <a:pos x="224" y="198"/>
              </a:cxn>
              <a:cxn ang="0">
                <a:pos x="496" y="150"/>
              </a:cxn>
              <a:cxn ang="0">
                <a:pos x="539" y="96"/>
              </a:cxn>
              <a:cxn ang="0">
                <a:pos x="523" y="48"/>
              </a:cxn>
              <a:cxn ang="0">
                <a:pos x="507" y="32"/>
              </a:cxn>
              <a:cxn ang="0">
                <a:pos x="491" y="27"/>
              </a:cxn>
            </a:cxnLst>
            <a:rect l="0" t="0" r="r" b="b"/>
            <a:pathLst>
              <a:path w="539" h="198">
                <a:moveTo>
                  <a:pt x="80" y="0"/>
                </a:moveTo>
                <a:cubicBezTo>
                  <a:pt x="24" y="16"/>
                  <a:pt x="57" y="9"/>
                  <a:pt x="16" y="38"/>
                </a:cubicBezTo>
                <a:cubicBezTo>
                  <a:pt x="0" y="101"/>
                  <a:pt x="41" y="145"/>
                  <a:pt x="101" y="160"/>
                </a:cubicBezTo>
                <a:cubicBezTo>
                  <a:pt x="136" y="184"/>
                  <a:pt x="182" y="188"/>
                  <a:pt x="224" y="198"/>
                </a:cubicBezTo>
                <a:cubicBezTo>
                  <a:pt x="360" y="191"/>
                  <a:pt x="383" y="185"/>
                  <a:pt x="496" y="150"/>
                </a:cubicBezTo>
                <a:cubicBezTo>
                  <a:pt x="533" y="112"/>
                  <a:pt x="521" y="131"/>
                  <a:pt x="539" y="96"/>
                </a:cubicBezTo>
                <a:cubicBezTo>
                  <a:pt x="533" y="80"/>
                  <a:pt x="534" y="59"/>
                  <a:pt x="523" y="48"/>
                </a:cubicBezTo>
                <a:cubicBezTo>
                  <a:pt x="517" y="42"/>
                  <a:pt x="513" y="36"/>
                  <a:pt x="507" y="32"/>
                </a:cubicBezTo>
                <a:cubicBezTo>
                  <a:pt x="502" y="28"/>
                  <a:pt x="491" y="27"/>
                  <a:pt x="491" y="27"/>
                </a:cubicBezTo>
              </a:path>
            </a:pathLst>
          </a:custGeom>
          <a:noFill/>
          <a:ln w="57150" cap="flat" cmpd="sng">
            <a:solidFill>
              <a:srgbClr val="000000"/>
            </a:solidFill>
            <a:prstDash val="solid"/>
            <a:round/>
            <a:headEnd/>
            <a:tailEnd/>
          </a:ln>
          <a:effectLst/>
        </p:spPr>
        <p:txBody>
          <a:bodyPr wrap="none" anchor="ctr"/>
          <a:lstStyle/>
          <a:p>
            <a:pPr algn="ctr" eaLnBrk="0" hangingPunct="0">
              <a:defRPr/>
            </a:pPr>
            <a:endParaRPr lang="en-US" sz="2800" b="1">
              <a:solidFill>
                <a:schemeClr val="bg2"/>
              </a:solidFill>
              <a:effectLst>
                <a:outerShdw blurRad="38100" dist="38100" dir="2700000" algn="tl">
                  <a:srgbClr val="000000">
                    <a:alpha val="43137"/>
                  </a:srgbClr>
                </a:outerShdw>
              </a:effectLst>
              <a:latin typeface="CG Times" pitchFamily="18" charset="0"/>
            </a:endParaRPr>
          </a:p>
        </p:txBody>
      </p:sp>
      <p:sp>
        <p:nvSpPr>
          <p:cNvPr id="87051" name="Freeform 11">
            <a:extLst>
              <a:ext uri="{FF2B5EF4-FFF2-40B4-BE49-F238E27FC236}">
                <a16:creationId xmlns:a16="http://schemas.microsoft.com/office/drawing/2014/main" id="{EAA63B7F-D673-4914-94D6-3E2230275FD4}"/>
              </a:ext>
            </a:extLst>
          </p:cNvPr>
          <p:cNvSpPr>
            <a:spLocks/>
          </p:cNvSpPr>
          <p:nvPr/>
        </p:nvSpPr>
        <p:spPr bwMode="auto">
          <a:xfrm>
            <a:off x="4794250" y="3284538"/>
            <a:ext cx="209550" cy="227012"/>
          </a:xfrm>
          <a:custGeom>
            <a:avLst/>
            <a:gdLst/>
            <a:ahLst/>
            <a:cxnLst>
              <a:cxn ang="0">
                <a:pos x="15" y="43"/>
              </a:cxn>
              <a:cxn ang="0">
                <a:pos x="31" y="118"/>
              </a:cxn>
              <a:cxn ang="0">
                <a:pos x="84" y="134"/>
              </a:cxn>
              <a:cxn ang="0">
                <a:pos x="132" y="59"/>
              </a:cxn>
              <a:cxn ang="0">
                <a:pos x="73" y="0"/>
              </a:cxn>
              <a:cxn ang="0">
                <a:pos x="41" y="6"/>
              </a:cxn>
            </a:cxnLst>
            <a:rect l="0" t="0" r="r" b="b"/>
            <a:pathLst>
              <a:path w="132" h="143">
                <a:moveTo>
                  <a:pt x="15" y="43"/>
                </a:moveTo>
                <a:cubicBezTo>
                  <a:pt x="3" y="74"/>
                  <a:pt x="0" y="97"/>
                  <a:pt x="31" y="118"/>
                </a:cubicBezTo>
                <a:cubicBezTo>
                  <a:pt x="46" y="143"/>
                  <a:pt x="54" y="139"/>
                  <a:pt x="84" y="134"/>
                </a:cubicBezTo>
                <a:cubicBezTo>
                  <a:pt x="114" y="113"/>
                  <a:pt x="121" y="93"/>
                  <a:pt x="132" y="59"/>
                </a:cubicBezTo>
                <a:cubicBezTo>
                  <a:pt x="121" y="13"/>
                  <a:pt x="114" y="15"/>
                  <a:pt x="73" y="0"/>
                </a:cubicBezTo>
                <a:cubicBezTo>
                  <a:pt x="52" y="7"/>
                  <a:pt x="62" y="6"/>
                  <a:pt x="41" y="6"/>
                </a:cubicBezTo>
              </a:path>
            </a:pathLst>
          </a:custGeom>
          <a:noFill/>
          <a:ln w="57150" cap="flat" cmpd="sng">
            <a:solidFill>
              <a:srgbClr val="000000"/>
            </a:solidFill>
            <a:prstDash val="solid"/>
            <a:round/>
            <a:headEnd/>
            <a:tailEnd/>
          </a:ln>
          <a:effectLst/>
        </p:spPr>
        <p:txBody>
          <a:bodyPr wrap="none" anchor="ctr"/>
          <a:lstStyle/>
          <a:p>
            <a:pPr algn="ctr" eaLnBrk="0" hangingPunct="0">
              <a:defRPr/>
            </a:pPr>
            <a:endParaRPr lang="en-US" sz="2800" b="1">
              <a:solidFill>
                <a:schemeClr val="bg2"/>
              </a:solidFill>
              <a:effectLst>
                <a:outerShdw blurRad="38100" dist="38100" dir="2700000" algn="tl">
                  <a:srgbClr val="000000">
                    <a:alpha val="43137"/>
                  </a:srgbClr>
                </a:outerShdw>
              </a:effectLst>
              <a:latin typeface="CG Times" pitchFamily="18" charset="0"/>
            </a:endParaRPr>
          </a:p>
        </p:txBody>
      </p:sp>
      <p:grpSp>
        <p:nvGrpSpPr>
          <p:cNvPr id="2" name="Group 12">
            <a:extLst>
              <a:ext uri="{FF2B5EF4-FFF2-40B4-BE49-F238E27FC236}">
                <a16:creationId xmlns:a16="http://schemas.microsoft.com/office/drawing/2014/main" id="{620311C6-F10A-48B7-A592-87BF49B548A9}"/>
              </a:ext>
            </a:extLst>
          </p:cNvPr>
          <p:cNvGrpSpPr>
            <a:grpSpLocks/>
          </p:cNvGrpSpPr>
          <p:nvPr/>
        </p:nvGrpSpPr>
        <p:grpSpPr bwMode="auto">
          <a:xfrm>
            <a:off x="3921125" y="3429000"/>
            <a:ext cx="1946275" cy="1524000"/>
            <a:chOff x="2470" y="2160"/>
            <a:chExt cx="1226" cy="960"/>
          </a:xfrm>
        </p:grpSpPr>
        <p:sp>
          <p:nvSpPr>
            <p:cNvPr id="87053" name="Line 13">
              <a:extLst>
                <a:ext uri="{FF2B5EF4-FFF2-40B4-BE49-F238E27FC236}">
                  <a16:creationId xmlns:a16="http://schemas.microsoft.com/office/drawing/2014/main" id="{6B283B73-097D-4105-BF5C-AA0B7B7DB857}"/>
                </a:ext>
              </a:extLst>
            </p:cNvPr>
            <p:cNvSpPr>
              <a:spLocks noChangeShapeType="1"/>
            </p:cNvSpPr>
            <p:nvPr/>
          </p:nvSpPr>
          <p:spPr bwMode="auto">
            <a:xfrm flipH="1">
              <a:off x="2470" y="2160"/>
              <a:ext cx="554" cy="960"/>
            </a:xfrm>
            <a:prstGeom prst="line">
              <a:avLst/>
            </a:prstGeom>
            <a:noFill/>
            <a:ln w="57150">
              <a:solidFill>
                <a:srgbClr val="000000"/>
              </a:solidFill>
              <a:round/>
              <a:headEnd/>
              <a:tailEnd/>
            </a:ln>
            <a:effectLst/>
          </p:spPr>
          <p:txBody>
            <a:bodyPr wrap="none" anchor="ctr"/>
            <a:lstStyle/>
            <a:p>
              <a:pPr algn="ctr" eaLnBrk="0" hangingPunct="0">
                <a:defRPr/>
              </a:pPr>
              <a:endParaRPr lang="en-US" sz="2800" b="1">
                <a:solidFill>
                  <a:schemeClr val="bg2"/>
                </a:solidFill>
                <a:effectLst>
                  <a:outerShdw blurRad="38100" dist="38100" dir="2700000" algn="tl">
                    <a:srgbClr val="000000">
                      <a:alpha val="43137"/>
                    </a:srgbClr>
                  </a:outerShdw>
                </a:effectLst>
                <a:latin typeface="CG Times" pitchFamily="18" charset="0"/>
              </a:endParaRPr>
            </a:p>
          </p:txBody>
        </p:sp>
        <p:sp>
          <p:nvSpPr>
            <p:cNvPr id="87054" name="Line 14">
              <a:extLst>
                <a:ext uri="{FF2B5EF4-FFF2-40B4-BE49-F238E27FC236}">
                  <a16:creationId xmlns:a16="http://schemas.microsoft.com/office/drawing/2014/main" id="{A18D9EA0-5FA4-4E8F-ADC3-737C38A4B6C3}"/>
                </a:ext>
              </a:extLst>
            </p:cNvPr>
            <p:cNvSpPr>
              <a:spLocks noChangeShapeType="1"/>
            </p:cNvSpPr>
            <p:nvPr/>
          </p:nvSpPr>
          <p:spPr bwMode="auto">
            <a:xfrm flipH="1">
              <a:off x="2592" y="2256"/>
              <a:ext cx="1104" cy="638"/>
            </a:xfrm>
            <a:prstGeom prst="line">
              <a:avLst/>
            </a:prstGeom>
            <a:noFill/>
            <a:ln w="57150">
              <a:solidFill>
                <a:srgbClr val="000000"/>
              </a:solidFill>
              <a:round/>
              <a:headEnd/>
              <a:tailEnd/>
            </a:ln>
            <a:effectLst/>
          </p:spPr>
          <p:txBody>
            <a:bodyPr wrap="none" anchor="ctr"/>
            <a:lstStyle/>
            <a:p>
              <a:pPr algn="ctr" eaLnBrk="0" hangingPunct="0">
                <a:defRPr/>
              </a:pPr>
              <a:endParaRPr lang="en-US" sz="2800" b="1">
                <a:solidFill>
                  <a:schemeClr val="bg2"/>
                </a:solidFill>
                <a:effectLst>
                  <a:outerShdw blurRad="38100" dist="38100" dir="2700000" algn="tl">
                    <a:srgbClr val="000000">
                      <a:alpha val="43137"/>
                    </a:srgbClr>
                  </a:outerShdw>
                </a:effectLst>
                <a:latin typeface="CG Times" pitchFamily="18" charset="0"/>
              </a:endParaRPr>
            </a:p>
          </p:txBody>
        </p:sp>
      </p:grpSp>
      <p:sp>
        <p:nvSpPr>
          <p:cNvPr id="87048" name="Line 8">
            <a:extLst>
              <a:ext uri="{FF2B5EF4-FFF2-40B4-BE49-F238E27FC236}">
                <a16:creationId xmlns:a16="http://schemas.microsoft.com/office/drawing/2014/main" id="{6127EA40-6275-46CC-B13F-37301C30A311}"/>
              </a:ext>
            </a:extLst>
          </p:cNvPr>
          <p:cNvSpPr>
            <a:spLocks noChangeShapeType="1"/>
          </p:cNvSpPr>
          <p:nvPr/>
        </p:nvSpPr>
        <p:spPr bwMode="auto">
          <a:xfrm flipH="1">
            <a:off x="6705600" y="4038600"/>
            <a:ext cx="762000" cy="439738"/>
          </a:xfrm>
          <a:prstGeom prst="line">
            <a:avLst/>
          </a:prstGeom>
          <a:noFill/>
          <a:ln w="57150">
            <a:solidFill>
              <a:srgbClr val="FF0000"/>
            </a:solidFill>
            <a:round/>
            <a:headEnd/>
            <a:tailEnd type="triangle" w="med" len="med"/>
          </a:ln>
          <a:effectLst/>
        </p:spPr>
        <p:txBody>
          <a:bodyPr wrap="none" anchor="ctr"/>
          <a:lstStyle/>
          <a:p>
            <a:pPr algn="ctr" eaLnBrk="0" hangingPunct="0">
              <a:defRPr/>
            </a:pPr>
            <a:endParaRPr lang="en-US" sz="2800" b="1">
              <a:solidFill>
                <a:schemeClr val="bg2"/>
              </a:solidFill>
              <a:effectLst>
                <a:outerShdw blurRad="38100" dist="38100" dir="2700000" algn="tl">
                  <a:srgbClr val="000000">
                    <a:alpha val="43137"/>
                  </a:srgbClr>
                </a:outerShdw>
              </a:effectLst>
              <a:latin typeface="CG Times" pitchFamily="18" charset="0"/>
            </a:endParaRPr>
          </a:p>
        </p:txBody>
      </p:sp>
    </p:spTree>
    <p:custDataLst>
      <p:tags r:id="rId1"/>
    </p:custDataLst>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 fill="hold" grpId="0" nodeType="afterEffect">
                                  <p:stCondLst>
                                    <p:cond delay="0"/>
                                  </p:stCondLst>
                                  <p:childTnLst>
                                    <p:set>
                                      <p:cBhvr>
                                        <p:cTn id="6" dur="1" fill="hold">
                                          <p:stCondLst>
                                            <p:cond delay="0"/>
                                          </p:stCondLst>
                                        </p:cTn>
                                        <p:tgtEl>
                                          <p:spTgt spid="87043"/>
                                        </p:tgtEl>
                                        <p:attrNameLst>
                                          <p:attrName>style.visibility</p:attrName>
                                        </p:attrNameLst>
                                      </p:cBhvr>
                                      <p:to>
                                        <p:strVal val="visible"/>
                                      </p:to>
                                    </p:set>
                                    <p:anim calcmode="lin" valueType="num">
                                      <p:cBhvr>
                                        <p:cTn id="7" dur="500" fill="hold"/>
                                        <p:tgtEl>
                                          <p:spTgt spid="87043"/>
                                        </p:tgtEl>
                                        <p:attrNameLst>
                                          <p:attrName>ppt_x</p:attrName>
                                        </p:attrNameLst>
                                      </p:cBhvr>
                                      <p:tavLst>
                                        <p:tav tm="0">
                                          <p:val>
                                            <p:strVal val="#ppt_x"/>
                                          </p:val>
                                        </p:tav>
                                        <p:tav tm="100000">
                                          <p:val>
                                            <p:strVal val="#ppt_x"/>
                                          </p:val>
                                        </p:tav>
                                      </p:tavLst>
                                    </p:anim>
                                    <p:anim calcmode="lin" valueType="num">
                                      <p:cBhvr>
                                        <p:cTn id="8" dur="500" fill="hold"/>
                                        <p:tgtEl>
                                          <p:spTgt spid="87043"/>
                                        </p:tgtEl>
                                        <p:attrNameLst>
                                          <p:attrName>ppt_y</p:attrName>
                                        </p:attrNameLst>
                                      </p:cBhvr>
                                      <p:tavLst>
                                        <p:tav tm="0">
                                          <p:val>
                                            <p:strVal val="#ppt_y-#ppt_h/2"/>
                                          </p:val>
                                        </p:tav>
                                        <p:tav tm="100000">
                                          <p:val>
                                            <p:strVal val="#ppt_y"/>
                                          </p:val>
                                        </p:tav>
                                      </p:tavLst>
                                    </p:anim>
                                    <p:anim calcmode="lin" valueType="num">
                                      <p:cBhvr>
                                        <p:cTn id="9" dur="500" fill="hold"/>
                                        <p:tgtEl>
                                          <p:spTgt spid="87043"/>
                                        </p:tgtEl>
                                        <p:attrNameLst>
                                          <p:attrName>ppt_w</p:attrName>
                                        </p:attrNameLst>
                                      </p:cBhvr>
                                      <p:tavLst>
                                        <p:tav tm="0">
                                          <p:val>
                                            <p:strVal val="#ppt_w"/>
                                          </p:val>
                                        </p:tav>
                                        <p:tav tm="100000">
                                          <p:val>
                                            <p:strVal val="#ppt_w"/>
                                          </p:val>
                                        </p:tav>
                                      </p:tavLst>
                                    </p:anim>
                                    <p:anim calcmode="lin" valueType="num">
                                      <p:cBhvr>
                                        <p:cTn id="10" dur="500" fill="hold"/>
                                        <p:tgtEl>
                                          <p:spTgt spid="87043"/>
                                        </p:tgtEl>
                                        <p:attrNameLst>
                                          <p:attrName>ppt_h</p:attrName>
                                        </p:attrNameLst>
                                      </p:cBhvr>
                                      <p:tavLst>
                                        <p:tav tm="0">
                                          <p:val>
                                            <p:fltVal val="0"/>
                                          </p:val>
                                        </p:tav>
                                        <p:tav tm="100000">
                                          <p:val>
                                            <p:strVal val="#ppt_h"/>
                                          </p:val>
                                        </p:tav>
                                      </p:tavLst>
                                    </p:anim>
                                  </p:childTnLst>
                                </p:cTn>
                              </p:par>
                            </p:childTnLst>
                          </p:cTn>
                        </p:par>
                        <p:par>
                          <p:cTn id="11" fill="hold" nodeType="afterGroup">
                            <p:stCondLst>
                              <p:cond delay="500"/>
                            </p:stCondLst>
                            <p:childTnLst>
                              <p:par>
                                <p:cTn id="12" presetID="22" presetClass="entr" presetSubtype="8" fill="hold" nodeType="afterEffect">
                                  <p:stCondLst>
                                    <p:cond delay="0"/>
                                  </p:stCondLst>
                                  <p:childTnLst>
                                    <p:set>
                                      <p:cBhvr>
                                        <p:cTn id="13" dur="1" fill="hold">
                                          <p:stCondLst>
                                            <p:cond delay="0"/>
                                          </p:stCondLst>
                                        </p:cTn>
                                        <p:tgtEl>
                                          <p:spTgt spid="87045"/>
                                        </p:tgtEl>
                                        <p:attrNameLst>
                                          <p:attrName>style.visibility</p:attrName>
                                        </p:attrNameLst>
                                      </p:cBhvr>
                                      <p:to>
                                        <p:strVal val="visible"/>
                                      </p:to>
                                    </p:set>
                                    <p:animEffect transition="in" filter="wipe(left)">
                                      <p:cBhvr>
                                        <p:cTn id="14" dur="500"/>
                                        <p:tgtEl>
                                          <p:spTgt spid="87045"/>
                                        </p:tgtEl>
                                      </p:cBhvr>
                                    </p:animEffect>
                                  </p:childTnLst>
                                </p:cTn>
                              </p:par>
                            </p:childTnLst>
                          </p:cTn>
                        </p:par>
                        <p:par>
                          <p:cTn id="15" fill="hold" nodeType="afterGroup">
                            <p:stCondLst>
                              <p:cond delay="1000"/>
                            </p:stCondLst>
                            <p:childTnLst>
                              <p:par>
                                <p:cTn id="16" presetID="17" presetClass="entr" presetSubtype="1" fill="hold" grpId="0" nodeType="afterEffect">
                                  <p:stCondLst>
                                    <p:cond delay="0"/>
                                  </p:stCondLst>
                                  <p:childTnLst>
                                    <p:set>
                                      <p:cBhvr>
                                        <p:cTn id="17" dur="1" fill="hold">
                                          <p:stCondLst>
                                            <p:cond delay="0"/>
                                          </p:stCondLst>
                                        </p:cTn>
                                        <p:tgtEl>
                                          <p:spTgt spid="87044"/>
                                        </p:tgtEl>
                                        <p:attrNameLst>
                                          <p:attrName>style.visibility</p:attrName>
                                        </p:attrNameLst>
                                      </p:cBhvr>
                                      <p:to>
                                        <p:strVal val="visible"/>
                                      </p:to>
                                    </p:set>
                                    <p:anim calcmode="lin" valueType="num">
                                      <p:cBhvr>
                                        <p:cTn id="18" dur="500" fill="hold"/>
                                        <p:tgtEl>
                                          <p:spTgt spid="87044"/>
                                        </p:tgtEl>
                                        <p:attrNameLst>
                                          <p:attrName>ppt_x</p:attrName>
                                        </p:attrNameLst>
                                      </p:cBhvr>
                                      <p:tavLst>
                                        <p:tav tm="0">
                                          <p:val>
                                            <p:strVal val="#ppt_x"/>
                                          </p:val>
                                        </p:tav>
                                        <p:tav tm="100000">
                                          <p:val>
                                            <p:strVal val="#ppt_x"/>
                                          </p:val>
                                        </p:tav>
                                      </p:tavLst>
                                    </p:anim>
                                    <p:anim calcmode="lin" valueType="num">
                                      <p:cBhvr>
                                        <p:cTn id="19" dur="500" fill="hold"/>
                                        <p:tgtEl>
                                          <p:spTgt spid="87044"/>
                                        </p:tgtEl>
                                        <p:attrNameLst>
                                          <p:attrName>ppt_y</p:attrName>
                                        </p:attrNameLst>
                                      </p:cBhvr>
                                      <p:tavLst>
                                        <p:tav tm="0">
                                          <p:val>
                                            <p:strVal val="#ppt_y-#ppt_h/2"/>
                                          </p:val>
                                        </p:tav>
                                        <p:tav tm="100000">
                                          <p:val>
                                            <p:strVal val="#ppt_y"/>
                                          </p:val>
                                        </p:tav>
                                      </p:tavLst>
                                    </p:anim>
                                    <p:anim calcmode="lin" valueType="num">
                                      <p:cBhvr>
                                        <p:cTn id="20" dur="500" fill="hold"/>
                                        <p:tgtEl>
                                          <p:spTgt spid="87044"/>
                                        </p:tgtEl>
                                        <p:attrNameLst>
                                          <p:attrName>ppt_w</p:attrName>
                                        </p:attrNameLst>
                                      </p:cBhvr>
                                      <p:tavLst>
                                        <p:tav tm="0">
                                          <p:val>
                                            <p:strVal val="#ppt_w"/>
                                          </p:val>
                                        </p:tav>
                                        <p:tav tm="100000">
                                          <p:val>
                                            <p:strVal val="#ppt_w"/>
                                          </p:val>
                                        </p:tav>
                                      </p:tavLst>
                                    </p:anim>
                                    <p:anim calcmode="lin" valueType="num">
                                      <p:cBhvr>
                                        <p:cTn id="21" dur="500" fill="hold"/>
                                        <p:tgtEl>
                                          <p:spTgt spid="87044"/>
                                        </p:tgtEl>
                                        <p:attrNameLst>
                                          <p:attrName>ppt_h</p:attrName>
                                        </p:attrNameLst>
                                      </p:cBhvr>
                                      <p:tavLst>
                                        <p:tav tm="0">
                                          <p:val>
                                            <p:fltVal val="0"/>
                                          </p:val>
                                        </p:tav>
                                        <p:tav tm="100000">
                                          <p:val>
                                            <p:strVal val="#ppt_h"/>
                                          </p:val>
                                        </p:tav>
                                      </p:tavLst>
                                    </p:anim>
                                  </p:childTnLst>
                                </p:cTn>
                              </p:par>
                            </p:childTnLst>
                          </p:cTn>
                        </p:par>
                        <p:par>
                          <p:cTn id="22" fill="hold" nodeType="afterGroup">
                            <p:stCondLst>
                              <p:cond delay="1500"/>
                            </p:stCondLst>
                            <p:childTnLst>
                              <p:par>
                                <p:cTn id="23" presetID="22" presetClass="entr" presetSubtype="2" fill="hold" nodeType="afterEffect">
                                  <p:stCondLst>
                                    <p:cond delay="0"/>
                                  </p:stCondLst>
                                  <p:childTnLst>
                                    <p:set>
                                      <p:cBhvr>
                                        <p:cTn id="24" dur="1" fill="hold">
                                          <p:stCondLst>
                                            <p:cond delay="0"/>
                                          </p:stCondLst>
                                        </p:cTn>
                                        <p:tgtEl>
                                          <p:spTgt spid="87046"/>
                                        </p:tgtEl>
                                        <p:attrNameLst>
                                          <p:attrName>style.visibility</p:attrName>
                                        </p:attrNameLst>
                                      </p:cBhvr>
                                      <p:to>
                                        <p:strVal val="visible"/>
                                      </p:to>
                                    </p:set>
                                    <p:animEffect transition="in" filter="wipe(right)">
                                      <p:cBhvr>
                                        <p:cTn id="25" dur="500"/>
                                        <p:tgtEl>
                                          <p:spTgt spid="87046"/>
                                        </p:tgtEl>
                                      </p:cBhvr>
                                    </p:animEffect>
                                  </p:childTnLst>
                                </p:cTn>
                              </p:par>
                            </p:childTnLst>
                          </p:cTn>
                        </p:par>
                        <p:par>
                          <p:cTn id="26" fill="hold" nodeType="afterGroup">
                            <p:stCondLst>
                              <p:cond delay="2000"/>
                            </p:stCondLst>
                            <p:childTnLst>
                              <p:par>
                                <p:cTn id="27" presetID="17" presetClass="entr" presetSubtype="1" fill="hold" grpId="0" nodeType="afterEffect">
                                  <p:stCondLst>
                                    <p:cond delay="0"/>
                                  </p:stCondLst>
                                  <p:childTnLst>
                                    <p:set>
                                      <p:cBhvr>
                                        <p:cTn id="28" dur="1" fill="hold">
                                          <p:stCondLst>
                                            <p:cond delay="0"/>
                                          </p:stCondLst>
                                        </p:cTn>
                                        <p:tgtEl>
                                          <p:spTgt spid="87047"/>
                                        </p:tgtEl>
                                        <p:attrNameLst>
                                          <p:attrName>style.visibility</p:attrName>
                                        </p:attrNameLst>
                                      </p:cBhvr>
                                      <p:to>
                                        <p:strVal val="visible"/>
                                      </p:to>
                                    </p:set>
                                    <p:anim calcmode="lin" valueType="num">
                                      <p:cBhvr>
                                        <p:cTn id="29" dur="500" fill="hold"/>
                                        <p:tgtEl>
                                          <p:spTgt spid="87047"/>
                                        </p:tgtEl>
                                        <p:attrNameLst>
                                          <p:attrName>ppt_x</p:attrName>
                                        </p:attrNameLst>
                                      </p:cBhvr>
                                      <p:tavLst>
                                        <p:tav tm="0">
                                          <p:val>
                                            <p:strVal val="#ppt_x"/>
                                          </p:val>
                                        </p:tav>
                                        <p:tav tm="100000">
                                          <p:val>
                                            <p:strVal val="#ppt_x"/>
                                          </p:val>
                                        </p:tav>
                                      </p:tavLst>
                                    </p:anim>
                                    <p:anim calcmode="lin" valueType="num">
                                      <p:cBhvr>
                                        <p:cTn id="30" dur="500" fill="hold"/>
                                        <p:tgtEl>
                                          <p:spTgt spid="87047"/>
                                        </p:tgtEl>
                                        <p:attrNameLst>
                                          <p:attrName>ppt_y</p:attrName>
                                        </p:attrNameLst>
                                      </p:cBhvr>
                                      <p:tavLst>
                                        <p:tav tm="0">
                                          <p:val>
                                            <p:strVal val="#ppt_y-#ppt_h/2"/>
                                          </p:val>
                                        </p:tav>
                                        <p:tav tm="100000">
                                          <p:val>
                                            <p:strVal val="#ppt_y"/>
                                          </p:val>
                                        </p:tav>
                                      </p:tavLst>
                                    </p:anim>
                                    <p:anim calcmode="lin" valueType="num">
                                      <p:cBhvr>
                                        <p:cTn id="31" dur="500" fill="hold"/>
                                        <p:tgtEl>
                                          <p:spTgt spid="87047"/>
                                        </p:tgtEl>
                                        <p:attrNameLst>
                                          <p:attrName>ppt_w</p:attrName>
                                        </p:attrNameLst>
                                      </p:cBhvr>
                                      <p:tavLst>
                                        <p:tav tm="0">
                                          <p:val>
                                            <p:strVal val="#ppt_w"/>
                                          </p:val>
                                        </p:tav>
                                        <p:tav tm="100000">
                                          <p:val>
                                            <p:strVal val="#ppt_w"/>
                                          </p:val>
                                        </p:tav>
                                      </p:tavLst>
                                    </p:anim>
                                    <p:anim calcmode="lin" valueType="num">
                                      <p:cBhvr>
                                        <p:cTn id="32" dur="500" fill="hold"/>
                                        <p:tgtEl>
                                          <p:spTgt spid="87047"/>
                                        </p:tgtEl>
                                        <p:attrNameLst>
                                          <p:attrName>ppt_h</p:attrName>
                                        </p:attrNameLst>
                                      </p:cBhvr>
                                      <p:tavLst>
                                        <p:tav tm="0">
                                          <p:val>
                                            <p:fltVal val="0"/>
                                          </p:val>
                                        </p:tav>
                                        <p:tav tm="100000">
                                          <p:val>
                                            <p:strVal val="#ppt_h"/>
                                          </p:val>
                                        </p:tav>
                                      </p:tavLst>
                                    </p:anim>
                                  </p:childTnLst>
                                </p:cTn>
                              </p:par>
                            </p:childTnLst>
                          </p:cTn>
                        </p:par>
                        <p:par>
                          <p:cTn id="33" fill="hold" nodeType="afterGroup">
                            <p:stCondLst>
                              <p:cond delay="2500"/>
                            </p:stCondLst>
                            <p:childTnLst>
                              <p:par>
                                <p:cTn id="34" presetID="22" presetClass="entr" presetSubtype="2" fill="hold" nodeType="afterEffect">
                                  <p:stCondLst>
                                    <p:cond delay="0"/>
                                  </p:stCondLst>
                                  <p:childTnLst>
                                    <p:set>
                                      <p:cBhvr>
                                        <p:cTn id="35" dur="1" fill="hold">
                                          <p:stCondLst>
                                            <p:cond delay="0"/>
                                          </p:stCondLst>
                                        </p:cTn>
                                        <p:tgtEl>
                                          <p:spTgt spid="87048"/>
                                        </p:tgtEl>
                                        <p:attrNameLst>
                                          <p:attrName>style.visibility</p:attrName>
                                        </p:attrNameLst>
                                      </p:cBhvr>
                                      <p:to>
                                        <p:strVal val="visible"/>
                                      </p:to>
                                    </p:set>
                                    <p:animEffect transition="in" filter="wipe(right)">
                                      <p:cBhvr>
                                        <p:cTn id="36" dur="500"/>
                                        <p:tgtEl>
                                          <p:spTgt spid="870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043" grpId="0" autoUpdateAnimBg="0"/>
      <p:bldP spid="87044" grpId="0" autoUpdateAnimBg="0"/>
      <p:bldP spid="87047" grpId="0"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337D7D20-0714-40B2-B305-B1585179C9A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31963" y="3125788"/>
            <a:ext cx="7316787" cy="334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Text Box 3">
            <a:extLst>
              <a:ext uri="{FF2B5EF4-FFF2-40B4-BE49-F238E27FC236}">
                <a16:creationId xmlns:a16="http://schemas.microsoft.com/office/drawing/2014/main" id="{CDB9E740-7560-4D61-94BE-9CE4C0B5D5F2}"/>
              </a:ext>
            </a:extLst>
          </p:cNvPr>
          <p:cNvSpPr txBox="1">
            <a:spLocks noChangeArrowheads="1"/>
          </p:cNvSpPr>
          <p:nvPr/>
        </p:nvSpPr>
        <p:spPr bwMode="auto">
          <a:xfrm>
            <a:off x="1905000" y="2590800"/>
            <a:ext cx="2438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hu-HU" sz="2400" b="1">
                <a:solidFill>
                  <a:srgbClr val="FF99CC"/>
                </a:solidFill>
                <a:latin typeface="Times" panose="02020603050405020304" pitchFamily="18" charset="0"/>
              </a:rPr>
              <a:t>Medial</a:t>
            </a:r>
          </a:p>
        </p:txBody>
      </p:sp>
      <p:sp>
        <p:nvSpPr>
          <p:cNvPr id="4100" name="Text Box 4">
            <a:extLst>
              <a:ext uri="{FF2B5EF4-FFF2-40B4-BE49-F238E27FC236}">
                <a16:creationId xmlns:a16="http://schemas.microsoft.com/office/drawing/2014/main" id="{4F76EEED-EDF3-4FB8-948E-BFC387DA4650}"/>
              </a:ext>
            </a:extLst>
          </p:cNvPr>
          <p:cNvSpPr txBox="1">
            <a:spLocks noChangeArrowheads="1"/>
          </p:cNvSpPr>
          <p:nvPr/>
        </p:nvSpPr>
        <p:spPr bwMode="auto">
          <a:xfrm>
            <a:off x="1828800" y="6400800"/>
            <a:ext cx="2438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hu-HU" sz="2400" b="1">
                <a:solidFill>
                  <a:srgbClr val="FF99CC"/>
                </a:solidFill>
                <a:latin typeface="Times" panose="02020603050405020304" pitchFamily="18" charset="0"/>
              </a:rPr>
              <a:t>Lateral</a:t>
            </a:r>
          </a:p>
        </p:txBody>
      </p:sp>
      <p:pic>
        <p:nvPicPr>
          <p:cNvPr id="14" name="Picture 2">
            <a:extLst>
              <a:ext uri="{FF2B5EF4-FFF2-40B4-BE49-F238E27FC236}">
                <a16:creationId xmlns:a16="http://schemas.microsoft.com/office/drawing/2014/main" id="{27F38FF4-7B2D-4FBF-AFE3-812421F991AB}"/>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84519" y="374476"/>
            <a:ext cx="3288561" cy="2960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med">
    <p:cut/>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4" descr="ribbon és bouton vegzodesek"/>
          <p:cNvPicPr>
            <a:picLocks noChangeAspect="1" noChangeArrowheads="1"/>
          </p:cNvPicPr>
          <p:nvPr/>
        </p:nvPicPr>
        <p:blipFill>
          <a:blip r:embed="rId2" cstate="print"/>
          <a:srcRect/>
          <a:stretch>
            <a:fillRect/>
          </a:stretch>
        </p:blipFill>
        <p:spPr bwMode="auto">
          <a:xfrm>
            <a:off x="820738" y="2708275"/>
            <a:ext cx="7783512" cy="2468563"/>
          </a:xfrm>
          <a:prstGeom prst="rect">
            <a:avLst/>
          </a:prstGeom>
          <a:noFill/>
          <a:ln w="9525">
            <a:noFill/>
            <a:miter lim="800000"/>
            <a:headEnd/>
            <a:tailEnd/>
          </a:ln>
        </p:spPr>
      </p:pic>
      <p:sp>
        <p:nvSpPr>
          <p:cNvPr id="26627" name="Text Box 5"/>
          <p:cNvSpPr txBox="1">
            <a:spLocks noChangeArrowheads="1"/>
          </p:cNvSpPr>
          <p:nvPr/>
        </p:nvSpPr>
        <p:spPr bwMode="auto">
          <a:xfrm>
            <a:off x="1547813" y="692150"/>
            <a:ext cx="6523037" cy="519113"/>
          </a:xfrm>
          <a:prstGeom prst="rect">
            <a:avLst/>
          </a:prstGeom>
          <a:noFill/>
          <a:ln w="9525">
            <a:noFill/>
            <a:miter lim="800000"/>
            <a:headEnd/>
            <a:tailEnd/>
          </a:ln>
          <a:effectLst/>
        </p:spPr>
        <p:txBody>
          <a:bodyPr wrap="none">
            <a:spAutoFit/>
          </a:bodyPr>
          <a:lstStyle/>
          <a:p>
            <a:pPr eaLnBrk="1" hangingPunct="1"/>
            <a:r>
              <a:rPr lang="hu-HU" altLang="hu-HU" sz="2800" b="1"/>
              <a:t>RIBBON ÉS BOUTON SZINAPSZISOK</a:t>
            </a:r>
          </a:p>
        </p:txBody>
      </p:sp>
      <p:sp>
        <p:nvSpPr>
          <p:cNvPr id="26628" name="Text Box 6"/>
          <p:cNvSpPr txBox="1">
            <a:spLocks noChangeArrowheads="1"/>
          </p:cNvSpPr>
          <p:nvPr/>
        </p:nvSpPr>
        <p:spPr bwMode="auto">
          <a:xfrm>
            <a:off x="1958975" y="1360488"/>
            <a:ext cx="5302250" cy="641350"/>
          </a:xfrm>
          <a:prstGeom prst="rect">
            <a:avLst/>
          </a:prstGeom>
          <a:noFill/>
          <a:ln w="9525">
            <a:noFill/>
            <a:miter lim="800000"/>
            <a:headEnd/>
            <a:tailEnd/>
          </a:ln>
          <a:effectLst/>
        </p:spPr>
        <p:txBody>
          <a:bodyPr wrap="none">
            <a:spAutoFit/>
          </a:bodyPr>
          <a:lstStyle/>
          <a:p>
            <a:pPr eaLnBrk="1" hangingPunct="1"/>
            <a:r>
              <a:rPr lang="hu-HU" altLang="hu-HU"/>
              <a:t>Ribbon szinapszis afferens, glutamáttal működik,</a:t>
            </a:r>
          </a:p>
          <a:p>
            <a:pPr eaLnBrk="1" hangingPunct="1"/>
            <a:r>
              <a:rPr lang="hu-HU" altLang="hu-HU"/>
              <a:t>bouton szinapszis efferens, acetilkolinnal működik.</a:t>
            </a:r>
          </a:p>
        </p:txBody>
      </p:sp>
      <p:sp>
        <p:nvSpPr>
          <p:cNvPr id="26629" name="Text Box 7"/>
          <p:cNvSpPr txBox="1">
            <a:spLocks noChangeArrowheads="1"/>
          </p:cNvSpPr>
          <p:nvPr/>
        </p:nvSpPr>
        <p:spPr bwMode="auto">
          <a:xfrm>
            <a:off x="2555875" y="5373688"/>
            <a:ext cx="1606550" cy="366712"/>
          </a:xfrm>
          <a:prstGeom prst="rect">
            <a:avLst/>
          </a:prstGeom>
          <a:noFill/>
          <a:ln w="9525">
            <a:noFill/>
            <a:miter lim="800000"/>
            <a:headEnd/>
            <a:tailEnd/>
          </a:ln>
          <a:effectLst/>
        </p:spPr>
        <p:txBody>
          <a:bodyPr>
            <a:spAutoFit/>
          </a:bodyPr>
          <a:lstStyle/>
          <a:p>
            <a:pPr eaLnBrk="1" hangingPunct="1"/>
            <a:r>
              <a:rPr lang="hu-HU" altLang="hu-HU"/>
              <a:t>Belső szőrsejt</a:t>
            </a:r>
          </a:p>
        </p:txBody>
      </p:sp>
      <p:sp>
        <p:nvSpPr>
          <p:cNvPr id="26630" name="Text Box 9"/>
          <p:cNvSpPr txBox="1">
            <a:spLocks noChangeArrowheads="1"/>
          </p:cNvSpPr>
          <p:nvPr/>
        </p:nvSpPr>
        <p:spPr bwMode="auto">
          <a:xfrm>
            <a:off x="5435600" y="5373688"/>
            <a:ext cx="1606550" cy="366712"/>
          </a:xfrm>
          <a:prstGeom prst="rect">
            <a:avLst/>
          </a:prstGeom>
          <a:noFill/>
          <a:ln w="9525">
            <a:noFill/>
            <a:miter lim="800000"/>
            <a:headEnd/>
            <a:tailEnd/>
          </a:ln>
          <a:effectLst/>
        </p:spPr>
        <p:txBody>
          <a:bodyPr wrap="none">
            <a:spAutoFit/>
          </a:bodyPr>
          <a:lstStyle/>
          <a:p>
            <a:pPr eaLnBrk="1" hangingPunct="1"/>
            <a:r>
              <a:rPr lang="hu-HU" altLang="hu-HU"/>
              <a:t>Külső szőrsejt</a:t>
            </a:r>
          </a:p>
        </p:txBody>
      </p:sp>
      <p:sp>
        <p:nvSpPr>
          <p:cNvPr id="26631" name="Text Box 10"/>
          <p:cNvSpPr txBox="1">
            <a:spLocks noChangeArrowheads="1"/>
          </p:cNvSpPr>
          <p:nvPr/>
        </p:nvSpPr>
        <p:spPr bwMode="auto">
          <a:xfrm>
            <a:off x="2103684" y="5661025"/>
            <a:ext cx="2549031" cy="646331"/>
          </a:xfrm>
          <a:prstGeom prst="rect">
            <a:avLst/>
          </a:prstGeom>
          <a:noFill/>
          <a:ln w="9525">
            <a:noFill/>
            <a:miter lim="800000"/>
            <a:headEnd/>
            <a:tailEnd/>
          </a:ln>
          <a:effectLst/>
        </p:spPr>
        <p:txBody>
          <a:bodyPr wrap="none">
            <a:spAutoFit/>
          </a:bodyPr>
          <a:lstStyle/>
          <a:p>
            <a:pPr algn="ctr" eaLnBrk="1" hangingPunct="1"/>
            <a:r>
              <a:rPr lang="hu-HU" altLang="hu-HU" dirty="0"/>
              <a:t>Az </a:t>
            </a:r>
            <a:r>
              <a:rPr lang="hu-HU" altLang="hu-HU" dirty="0" err="1"/>
              <a:t>afferens</a:t>
            </a:r>
            <a:r>
              <a:rPr lang="hu-HU" altLang="hu-HU" dirty="0"/>
              <a:t> rostok 95%-a </a:t>
            </a:r>
          </a:p>
          <a:p>
            <a:pPr algn="ctr" eaLnBrk="1" hangingPunct="1"/>
            <a:r>
              <a:rPr lang="hu-HU" altLang="hu-HU" dirty="0"/>
              <a:t>belső szőrsejten végződik</a:t>
            </a:r>
          </a:p>
        </p:txBody>
      </p:sp>
      <p:sp>
        <p:nvSpPr>
          <p:cNvPr id="26632" name="Text Box 11"/>
          <p:cNvSpPr txBox="1">
            <a:spLocks noChangeArrowheads="1"/>
          </p:cNvSpPr>
          <p:nvPr/>
        </p:nvSpPr>
        <p:spPr bwMode="auto">
          <a:xfrm>
            <a:off x="5003800" y="5661025"/>
            <a:ext cx="2537811" cy="646331"/>
          </a:xfrm>
          <a:prstGeom prst="rect">
            <a:avLst/>
          </a:prstGeom>
          <a:noFill/>
          <a:ln w="9525">
            <a:noFill/>
            <a:miter lim="800000"/>
            <a:headEnd/>
            <a:tailEnd/>
          </a:ln>
          <a:effectLst/>
        </p:spPr>
        <p:txBody>
          <a:bodyPr wrap="none">
            <a:spAutoFit/>
          </a:bodyPr>
          <a:lstStyle/>
          <a:p>
            <a:pPr eaLnBrk="1" hangingPunct="1"/>
            <a:r>
              <a:rPr lang="hu-HU" altLang="hu-HU" dirty="0"/>
              <a:t>Az </a:t>
            </a:r>
            <a:r>
              <a:rPr lang="hu-HU" altLang="hu-HU" dirty="0" err="1"/>
              <a:t>afferens</a:t>
            </a:r>
            <a:r>
              <a:rPr lang="hu-HU" altLang="hu-HU" dirty="0"/>
              <a:t> rostok 5 %-a</a:t>
            </a:r>
          </a:p>
          <a:p>
            <a:pPr eaLnBrk="1" hangingPunct="1"/>
            <a:r>
              <a:rPr lang="hu-HU" altLang="hu-HU" dirty="0"/>
              <a:t>külső szőrsejten végződik</a:t>
            </a:r>
          </a:p>
        </p:txBody>
      </p:sp>
    </p:spTree>
    <p:extLst>
      <p:ext uri="{BB962C8B-B14F-4D97-AF65-F5344CB8AC3E}">
        <p14:creationId xmlns:p14="http://schemas.microsoft.com/office/powerpoint/2010/main" val="403565835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a:extLst>
              <a:ext uri="{FF2B5EF4-FFF2-40B4-BE49-F238E27FC236}">
                <a16:creationId xmlns:a16="http://schemas.microsoft.com/office/drawing/2014/main" id="{09396F44-B2CA-4C8E-B72F-F9510A761E3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04800" y="703263"/>
            <a:ext cx="86106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75" name="Freeform 3">
            <a:extLst>
              <a:ext uri="{FF2B5EF4-FFF2-40B4-BE49-F238E27FC236}">
                <a16:creationId xmlns:a16="http://schemas.microsoft.com/office/drawing/2014/main" id="{2F11E7A9-8306-44D3-86E6-E553A3FA3FE5}"/>
              </a:ext>
            </a:extLst>
          </p:cNvPr>
          <p:cNvSpPr>
            <a:spLocks/>
          </p:cNvSpPr>
          <p:nvPr/>
        </p:nvSpPr>
        <p:spPr bwMode="auto">
          <a:xfrm>
            <a:off x="1511300" y="4953000"/>
            <a:ext cx="2471738" cy="114300"/>
          </a:xfrm>
          <a:custGeom>
            <a:avLst/>
            <a:gdLst/>
            <a:ahLst/>
            <a:cxnLst>
              <a:cxn ang="0">
                <a:pos x="0" y="72"/>
              </a:cxn>
              <a:cxn ang="0">
                <a:pos x="1300" y="44"/>
              </a:cxn>
              <a:cxn ang="0">
                <a:pos x="1544" y="0"/>
              </a:cxn>
            </a:cxnLst>
            <a:rect l="0" t="0" r="r" b="b"/>
            <a:pathLst>
              <a:path w="1557" h="72">
                <a:moveTo>
                  <a:pt x="0" y="72"/>
                </a:moveTo>
                <a:cubicBezTo>
                  <a:pt x="217" y="67"/>
                  <a:pt x="1043" y="56"/>
                  <a:pt x="1300" y="44"/>
                </a:cubicBezTo>
                <a:cubicBezTo>
                  <a:pt x="1557" y="32"/>
                  <a:pt x="1493" y="9"/>
                  <a:pt x="1544" y="0"/>
                </a:cubicBezTo>
              </a:path>
            </a:pathLst>
          </a:custGeom>
          <a:noFill/>
          <a:ln w="38100" cap="flat" cmpd="sng">
            <a:solidFill>
              <a:srgbClr val="00FF00"/>
            </a:solidFill>
            <a:prstDash val="solid"/>
            <a:round/>
            <a:headEnd type="none" w="med" len="med"/>
            <a:tailEnd type="none" w="med" len="med"/>
          </a:ln>
          <a:effectLst/>
        </p:spPr>
        <p:txBody>
          <a:bodyPr wrap="none" anchor="ctr">
            <a:spAutoFit/>
          </a:bodyPr>
          <a:lstStyle/>
          <a:p>
            <a:pPr algn="ctr" eaLnBrk="0" hangingPunct="0">
              <a:defRPr/>
            </a:pPr>
            <a:endParaRPr lang="en-US" sz="2800" b="1">
              <a:solidFill>
                <a:schemeClr val="bg2"/>
              </a:solidFill>
              <a:effectLst>
                <a:outerShdw blurRad="38100" dist="38100" dir="2700000" algn="tl">
                  <a:srgbClr val="000000">
                    <a:alpha val="43137"/>
                  </a:srgbClr>
                </a:outerShdw>
              </a:effectLst>
              <a:latin typeface="CG Times" pitchFamily="18" charset="0"/>
            </a:endParaRPr>
          </a:p>
        </p:txBody>
      </p:sp>
      <p:sp>
        <p:nvSpPr>
          <p:cNvPr id="105476" name="Freeform 4">
            <a:extLst>
              <a:ext uri="{FF2B5EF4-FFF2-40B4-BE49-F238E27FC236}">
                <a16:creationId xmlns:a16="http://schemas.microsoft.com/office/drawing/2014/main" id="{854B63BA-1F3F-45DE-92D6-E55202528EC1}"/>
              </a:ext>
            </a:extLst>
          </p:cNvPr>
          <p:cNvSpPr>
            <a:spLocks/>
          </p:cNvSpPr>
          <p:nvPr/>
        </p:nvSpPr>
        <p:spPr bwMode="auto">
          <a:xfrm>
            <a:off x="3875088" y="4799013"/>
            <a:ext cx="228600" cy="180975"/>
          </a:xfrm>
          <a:custGeom>
            <a:avLst/>
            <a:gdLst/>
            <a:ahLst/>
            <a:cxnLst>
              <a:cxn ang="0">
                <a:pos x="55" y="97"/>
              </a:cxn>
              <a:cxn ang="0">
                <a:pos x="95" y="113"/>
              </a:cxn>
              <a:cxn ang="0">
                <a:pos x="139" y="101"/>
              </a:cxn>
              <a:cxn ang="0">
                <a:pos x="63" y="65"/>
              </a:cxn>
              <a:cxn ang="0">
                <a:pos x="7" y="1"/>
              </a:cxn>
              <a:cxn ang="0">
                <a:pos x="23" y="73"/>
              </a:cxn>
              <a:cxn ang="0">
                <a:pos x="55" y="97"/>
              </a:cxn>
            </a:cxnLst>
            <a:rect l="0" t="0" r="r" b="b"/>
            <a:pathLst>
              <a:path w="144" h="114">
                <a:moveTo>
                  <a:pt x="55" y="97"/>
                </a:moveTo>
                <a:cubicBezTo>
                  <a:pt x="67" y="104"/>
                  <a:pt x="81" y="112"/>
                  <a:pt x="95" y="113"/>
                </a:cubicBezTo>
                <a:cubicBezTo>
                  <a:pt x="109" y="114"/>
                  <a:pt x="144" y="109"/>
                  <a:pt x="139" y="101"/>
                </a:cubicBezTo>
                <a:cubicBezTo>
                  <a:pt x="134" y="93"/>
                  <a:pt x="85" y="82"/>
                  <a:pt x="63" y="65"/>
                </a:cubicBezTo>
                <a:cubicBezTo>
                  <a:pt x="41" y="48"/>
                  <a:pt x="14" y="0"/>
                  <a:pt x="7" y="1"/>
                </a:cubicBezTo>
                <a:cubicBezTo>
                  <a:pt x="0" y="2"/>
                  <a:pt x="15" y="57"/>
                  <a:pt x="23" y="73"/>
                </a:cubicBezTo>
                <a:cubicBezTo>
                  <a:pt x="31" y="89"/>
                  <a:pt x="43" y="90"/>
                  <a:pt x="55" y="97"/>
                </a:cubicBezTo>
                <a:close/>
              </a:path>
            </a:pathLst>
          </a:custGeom>
          <a:solidFill>
            <a:srgbClr val="00FF00"/>
          </a:solidFill>
          <a:ln w="38100" cap="flat" cmpd="sng">
            <a:solidFill>
              <a:srgbClr val="00FF00"/>
            </a:solidFill>
            <a:prstDash val="solid"/>
            <a:round/>
            <a:headEnd type="none" w="med" len="med"/>
            <a:tailEnd type="none" w="med" len="med"/>
          </a:ln>
          <a:effectLst/>
        </p:spPr>
        <p:txBody>
          <a:bodyPr wrap="none" anchor="ctr">
            <a:spAutoFit/>
          </a:bodyPr>
          <a:lstStyle/>
          <a:p>
            <a:pPr algn="ctr" eaLnBrk="0" hangingPunct="0">
              <a:defRPr/>
            </a:pPr>
            <a:endParaRPr lang="en-US" sz="2800" b="1">
              <a:solidFill>
                <a:schemeClr val="bg2"/>
              </a:solidFill>
              <a:effectLst>
                <a:outerShdw blurRad="38100" dist="38100" dir="2700000" algn="tl">
                  <a:srgbClr val="000000">
                    <a:alpha val="43137"/>
                  </a:srgbClr>
                </a:outerShdw>
              </a:effectLst>
              <a:latin typeface="CG Times" pitchFamily="18" charset="0"/>
            </a:endParaRPr>
          </a:p>
        </p:txBody>
      </p:sp>
      <p:sp>
        <p:nvSpPr>
          <p:cNvPr id="105477" name="Rectangle 5">
            <a:extLst>
              <a:ext uri="{FF2B5EF4-FFF2-40B4-BE49-F238E27FC236}">
                <a16:creationId xmlns:a16="http://schemas.microsoft.com/office/drawing/2014/main" id="{F50A2A28-6DB5-4D09-9432-E5381EA03676}"/>
              </a:ext>
            </a:extLst>
          </p:cNvPr>
          <p:cNvSpPr>
            <a:spLocks noChangeArrowheads="1"/>
          </p:cNvSpPr>
          <p:nvPr/>
        </p:nvSpPr>
        <p:spPr bwMode="auto">
          <a:xfrm>
            <a:off x="762000" y="990600"/>
            <a:ext cx="2133600" cy="152400"/>
          </a:xfrm>
          <a:prstGeom prst="rect">
            <a:avLst/>
          </a:prstGeom>
          <a:solidFill>
            <a:srgbClr val="FFFFFF"/>
          </a:solidFill>
          <a:ln w="38100" algn="ctr">
            <a:solidFill>
              <a:srgbClr val="FFFFFF"/>
            </a:solidFill>
            <a:miter lim="800000"/>
            <a:headEnd/>
            <a:tailEnd/>
          </a:ln>
          <a:effectLst/>
        </p:spPr>
        <p:txBody>
          <a:bodyPr anchor="ctr">
            <a:spAutoFit/>
          </a:bodyPr>
          <a:lstStyle/>
          <a:p>
            <a:pPr algn="ctr" eaLnBrk="0" hangingPunct="0">
              <a:defRPr/>
            </a:pPr>
            <a:endParaRPr lang="en-US" sz="2800" b="1">
              <a:solidFill>
                <a:schemeClr val="bg2"/>
              </a:solidFill>
              <a:effectLst>
                <a:outerShdw blurRad="38100" dist="38100" dir="2700000" algn="tl">
                  <a:srgbClr val="000000">
                    <a:alpha val="43137"/>
                  </a:srgbClr>
                </a:outerShdw>
              </a:effectLst>
              <a:latin typeface="CG Times" pitchFamily="18" charset="0"/>
            </a:endParaRPr>
          </a:p>
        </p:txBody>
      </p:sp>
      <p:sp>
        <p:nvSpPr>
          <p:cNvPr id="105478" name="Rectangle 6">
            <a:extLst>
              <a:ext uri="{FF2B5EF4-FFF2-40B4-BE49-F238E27FC236}">
                <a16:creationId xmlns:a16="http://schemas.microsoft.com/office/drawing/2014/main" id="{186F4170-B9BA-4004-9CFD-766B88937383}"/>
              </a:ext>
            </a:extLst>
          </p:cNvPr>
          <p:cNvSpPr>
            <a:spLocks noChangeArrowheads="1"/>
          </p:cNvSpPr>
          <p:nvPr/>
        </p:nvSpPr>
        <p:spPr bwMode="auto">
          <a:xfrm>
            <a:off x="838200" y="1181100"/>
            <a:ext cx="2133600" cy="152400"/>
          </a:xfrm>
          <a:prstGeom prst="rect">
            <a:avLst/>
          </a:prstGeom>
          <a:solidFill>
            <a:srgbClr val="FFFFFF"/>
          </a:solidFill>
          <a:ln w="38100" algn="ctr">
            <a:solidFill>
              <a:srgbClr val="FFFFFF"/>
            </a:solidFill>
            <a:miter lim="800000"/>
            <a:headEnd/>
            <a:tailEnd/>
          </a:ln>
          <a:effectLst/>
        </p:spPr>
        <p:txBody>
          <a:bodyPr anchor="ctr">
            <a:spAutoFit/>
          </a:bodyPr>
          <a:lstStyle/>
          <a:p>
            <a:pPr algn="ctr" eaLnBrk="0" hangingPunct="0">
              <a:defRPr/>
            </a:pPr>
            <a:endParaRPr lang="en-US" sz="2800" b="1">
              <a:solidFill>
                <a:schemeClr val="bg2"/>
              </a:solidFill>
              <a:effectLst>
                <a:outerShdw blurRad="38100" dist="38100" dir="2700000" algn="tl">
                  <a:srgbClr val="000000">
                    <a:alpha val="43137"/>
                  </a:srgbClr>
                </a:outerShdw>
              </a:effectLst>
              <a:latin typeface="CG Times" pitchFamily="18" charset="0"/>
            </a:endParaRPr>
          </a:p>
        </p:txBody>
      </p:sp>
      <p:sp>
        <p:nvSpPr>
          <p:cNvPr id="10" name="Freeform 3">
            <a:extLst>
              <a:ext uri="{FF2B5EF4-FFF2-40B4-BE49-F238E27FC236}">
                <a16:creationId xmlns:a16="http://schemas.microsoft.com/office/drawing/2014/main" id="{59552C78-05A0-41A6-B75B-BE6BDB358DCF}"/>
              </a:ext>
            </a:extLst>
          </p:cNvPr>
          <p:cNvSpPr>
            <a:spLocks/>
          </p:cNvSpPr>
          <p:nvPr/>
        </p:nvSpPr>
        <p:spPr bwMode="auto">
          <a:xfrm>
            <a:off x="1498600" y="4559300"/>
            <a:ext cx="4851400" cy="552450"/>
          </a:xfrm>
          <a:custGeom>
            <a:avLst/>
            <a:gdLst/>
            <a:ahLst/>
            <a:cxnLst>
              <a:cxn ang="0">
                <a:pos x="0" y="336"/>
              </a:cxn>
              <a:cxn ang="0">
                <a:pos x="1312" y="336"/>
              </a:cxn>
              <a:cxn ang="0">
                <a:pos x="2752" y="264"/>
              </a:cxn>
              <a:cxn ang="0">
                <a:pos x="3056" y="0"/>
              </a:cxn>
            </a:cxnLst>
            <a:rect l="0" t="0" r="r" b="b"/>
            <a:pathLst>
              <a:path w="3056" h="348">
                <a:moveTo>
                  <a:pt x="0" y="336"/>
                </a:moveTo>
                <a:cubicBezTo>
                  <a:pt x="217" y="339"/>
                  <a:pt x="853" y="348"/>
                  <a:pt x="1312" y="336"/>
                </a:cubicBezTo>
                <a:cubicBezTo>
                  <a:pt x="1771" y="324"/>
                  <a:pt x="2461" y="320"/>
                  <a:pt x="2752" y="264"/>
                </a:cubicBezTo>
                <a:cubicBezTo>
                  <a:pt x="3043" y="208"/>
                  <a:pt x="2993" y="55"/>
                  <a:pt x="3056" y="0"/>
                </a:cubicBezTo>
              </a:path>
            </a:pathLst>
          </a:custGeom>
          <a:noFill/>
          <a:ln w="38100" cap="flat" cmpd="sng">
            <a:solidFill>
              <a:srgbClr val="0099FF"/>
            </a:solidFill>
            <a:prstDash val="solid"/>
            <a:round/>
            <a:headEnd type="none" w="med" len="med"/>
            <a:tailEnd type="none" w="med" len="med"/>
          </a:ln>
          <a:effectLst/>
        </p:spPr>
        <p:txBody>
          <a:bodyPr wrap="none" anchor="ctr">
            <a:spAutoFit/>
          </a:bodyPr>
          <a:lstStyle/>
          <a:p>
            <a:pPr algn="ctr" eaLnBrk="0" hangingPunct="0">
              <a:defRPr/>
            </a:pPr>
            <a:endParaRPr lang="en-US" sz="2800" b="1">
              <a:solidFill>
                <a:schemeClr val="bg2"/>
              </a:solidFill>
              <a:effectLst>
                <a:outerShdw blurRad="38100" dist="38100" dir="2700000" algn="tl">
                  <a:srgbClr val="000000">
                    <a:alpha val="43137"/>
                  </a:srgbClr>
                </a:outerShdw>
              </a:effectLst>
              <a:latin typeface="CG Times" pitchFamily="18" charset="0"/>
            </a:endParaRPr>
          </a:p>
        </p:txBody>
      </p:sp>
      <p:sp>
        <p:nvSpPr>
          <p:cNvPr id="11" name="Oval 6">
            <a:extLst>
              <a:ext uri="{FF2B5EF4-FFF2-40B4-BE49-F238E27FC236}">
                <a16:creationId xmlns:a16="http://schemas.microsoft.com/office/drawing/2014/main" id="{A6E27420-EFC5-4186-A324-6626A87ABA77}"/>
              </a:ext>
            </a:extLst>
          </p:cNvPr>
          <p:cNvSpPr>
            <a:spLocks noChangeArrowheads="1"/>
          </p:cNvSpPr>
          <p:nvPr/>
        </p:nvSpPr>
        <p:spPr bwMode="auto">
          <a:xfrm>
            <a:off x="6286500" y="4486275"/>
            <a:ext cx="76200" cy="76200"/>
          </a:xfrm>
          <a:prstGeom prst="ellipse">
            <a:avLst/>
          </a:prstGeom>
          <a:noFill/>
          <a:ln w="38100" algn="ctr">
            <a:solidFill>
              <a:srgbClr val="0099FF"/>
            </a:solidFill>
            <a:round/>
            <a:headEnd/>
            <a:tailEnd/>
          </a:ln>
          <a:effectLst/>
        </p:spPr>
        <p:txBody>
          <a:bodyPr wrap="none" anchor="ctr">
            <a:spAutoFit/>
          </a:bodyPr>
          <a:lstStyle/>
          <a:p>
            <a:pPr algn="ctr" eaLnBrk="0" hangingPunct="0">
              <a:defRPr/>
            </a:pPr>
            <a:endParaRPr lang="en-US" sz="2800" b="1">
              <a:solidFill>
                <a:schemeClr val="bg2"/>
              </a:solidFill>
              <a:effectLst>
                <a:outerShdw blurRad="38100" dist="38100" dir="2700000" algn="tl">
                  <a:srgbClr val="000000">
                    <a:alpha val="43137"/>
                  </a:srgbClr>
                </a:outerShdw>
              </a:effectLst>
              <a:latin typeface="CG Times" pitchFamily="18" charset="0"/>
            </a:endParaRPr>
          </a:p>
        </p:txBody>
      </p:sp>
      <p:sp>
        <p:nvSpPr>
          <p:cNvPr id="12" name="Freeform 7">
            <a:extLst>
              <a:ext uri="{FF2B5EF4-FFF2-40B4-BE49-F238E27FC236}">
                <a16:creationId xmlns:a16="http://schemas.microsoft.com/office/drawing/2014/main" id="{8E820107-924A-42E3-A6BC-2FEE3E15AC3A}"/>
              </a:ext>
            </a:extLst>
          </p:cNvPr>
          <p:cNvSpPr>
            <a:spLocks/>
          </p:cNvSpPr>
          <p:nvPr/>
        </p:nvSpPr>
        <p:spPr bwMode="auto">
          <a:xfrm>
            <a:off x="5953125" y="4619625"/>
            <a:ext cx="76200" cy="323850"/>
          </a:xfrm>
          <a:custGeom>
            <a:avLst/>
            <a:gdLst/>
            <a:ahLst/>
            <a:cxnLst>
              <a:cxn ang="0">
                <a:pos x="0" y="204"/>
              </a:cxn>
              <a:cxn ang="0">
                <a:pos x="42" y="114"/>
              </a:cxn>
              <a:cxn ang="0">
                <a:pos x="36" y="0"/>
              </a:cxn>
            </a:cxnLst>
            <a:rect l="0" t="0" r="r" b="b"/>
            <a:pathLst>
              <a:path w="48" h="204">
                <a:moveTo>
                  <a:pt x="0" y="204"/>
                </a:moveTo>
                <a:cubicBezTo>
                  <a:pt x="7" y="189"/>
                  <a:pt x="36" y="148"/>
                  <a:pt x="42" y="114"/>
                </a:cubicBezTo>
                <a:cubicBezTo>
                  <a:pt x="48" y="80"/>
                  <a:pt x="37" y="24"/>
                  <a:pt x="36" y="0"/>
                </a:cubicBezTo>
              </a:path>
            </a:pathLst>
          </a:custGeom>
          <a:noFill/>
          <a:ln w="38100" cap="flat" cmpd="sng">
            <a:solidFill>
              <a:srgbClr val="0099FF"/>
            </a:solidFill>
            <a:prstDash val="solid"/>
            <a:round/>
            <a:headEnd type="none" w="med" len="med"/>
            <a:tailEnd type="none" w="med" len="med"/>
          </a:ln>
          <a:effectLst/>
        </p:spPr>
        <p:txBody>
          <a:bodyPr wrap="none" anchor="ctr">
            <a:spAutoFit/>
          </a:bodyPr>
          <a:lstStyle/>
          <a:p>
            <a:pPr algn="ctr" eaLnBrk="0" hangingPunct="0">
              <a:defRPr/>
            </a:pPr>
            <a:endParaRPr lang="en-US" sz="2800" b="1">
              <a:solidFill>
                <a:schemeClr val="bg2"/>
              </a:solidFill>
              <a:effectLst>
                <a:outerShdw blurRad="38100" dist="38100" dir="2700000" algn="tl">
                  <a:srgbClr val="000000">
                    <a:alpha val="43137"/>
                  </a:srgbClr>
                </a:outerShdw>
              </a:effectLst>
              <a:latin typeface="CG Times" pitchFamily="18" charset="0"/>
            </a:endParaRPr>
          </a:p>
        </p:txBody>
      </p:sp>
      <p:sp>
        <p:nvSpPr>
          <p:cNvPr id="13" name="Freeform 8">
            <a:extLst>
              <a:ext uri="{FF2B5EF4-FFF2-40B4-BE49-F238E27FC236}">
                <a16:creationId xmlns:a16="http://schemas.microsoft.com/office/drawing/2014/main" id="{E0B00194-77A4-49E6-86B7-FF78C829C983}"/>
              </a:ext>
            </a:extLst>
          </p:cNvPr>
          <p:cNvSpPr>
            <a:spLocks/>
          </p:cNvSpPr>
          <p:nvPr/>
        </p:nvSpPr>
        <p:spPr bwMode="auto">
          <a:xfrm>
            <a:off x="5743575" y="4667250"/>
            <a:ext cx="152400" cy="276225"/>
          </a:xfrm>
          <a:custGeom>
            <a:avLst/>
            <a:gdLst/>
            <a:ahLst/>
            <a:cxnLst>
              <a:cxn ang="0">
                <a:pos x="96" y="174"/>
              </a:cxn>
              <a:cxn ang="0">
                <a:pos x="66" y="96"/>
              </a:cxn>
              <a:cxn ang="0">
                <a:pos x="0" y="0"/>
              </a:cxn>
            </a:cxnLst>
            <a:rect l="0" t="0" r="r" b="b"/>
            <a:pathLst>
              <a:path w="96" h="174">
                <a:moveTo>
                  <a:pt x="96" y="174"/>
                </a:moveTo>
                <a:cubicBezTo>
                  <a:pt x="91" y="161"/>
                  <a:pt x="82" y="125"/>
                  <a:pt x="66" y="96"/>
                </a:cubicBezTo>
                <a:cubicBezTo>
                  <a:pt x="50" y="67"/>
                  <a:pt x="14" y="20"/>
                  <a:pt x="0" y="0"/>
                </a:cubicBezTo>
              </a:path>
            </a:pathLst>
          </a:custGeom>
          <a:noFill/>
          <a:ln w="38100" cap="flat" cmpd="sng">
            <a:solidFill>
              <a:srgbClr val="0099FF"/>
            </a:solidFill>
            <a:prstDash val="solid"/>
            <a:round/>
            <a:headEnd type="none" w="med" len="med"/>
            <a:tailEnd type="none" w="med" len="med"/>
          </a:ln>
          <a:effectLst/>
        </p:spPr>
        <p:txBody>
          <a:bodyPr wrap="none" anchor="ctr">
            <a:spAutoFit/>
          </a:bodyPr>
          <a:lstStyle/>
          <a:p>
            <a:pPr algn="ctr" eaLnBrk="0" hangingPunct="0">
              <a:defRPr/>
            </a:pPr>
            <a:endParaRPr lang="en-US" sz="2800" b="1">
              <a:solidFill>
                <a:schemeClr val="bg2"/>
              </a:solidFill>
              <a:effectLst>
                <a:outerShdw blurRad="38100" dist="38100" dir="2700000" algn="tl">
                  <a:srgbClr val="000000">
                    <a:alpha val="43137"/>
                  </a:srgbClr>
                </a:outerShdw>
              </a:effectLst>
              <a:latin typeface="CG Times" pitchFamily="18" charset="0"/>
            </a:endParaRPr>
          </a:p>
        </p:txBody>
      </p:sp>
      <p:sp>
        <p:nvSpPr>
          <p:cNvPr id="14" name="Oval 9">
            <a:extLst>
              <a:ext uri="{FF2B5EF4-FFF2-40B4-BE49-F238E27FC236}">
                <a16:creationId xmlns:a16="http://schemas.microsoft.com/office/drawing/2014/main" id="{9BB41D6A-B821-42C2-BE0B-28F1EAF1CEA5}"/>
              </a:ext>
            </a:extLst>
          </p:cNvPr>
          <p:cNvSpPr>
            <a:spLocks noChangeArrowheads="1"/>
          </p:cNvSpPr>
          <p:nvPr/>
        </p:nvSpPr>
        <p:spPr bwMode="auto">
          <a:xfrm>
            <a:off x="5953125" y="4562475"/>
            <a:ext cx="76200" cy="76200"/>
          </a:xfrm>
          <a:prstGeom prst="ellipse">
            <a:avLst/>
          </a:prstGeom>
          <a:noFill/>
          <a:ln w="38100" algn="ctr">
            <a:solidFill>
              <a:srgbClr val="0099FF"/>
            </a:solidFill>
            <a:round/>
            <a:headEnd/>
            <a:tailEnd/>
          </a:ln>
          <a:effectLst/>
        </p:spPr>
        <p:txBody>
          <a:bodyPr wrap="none" anchor="ctr">
            <a:spAutoFit/>
          </a:bodyPr>
          <a:lstStyle/>
          <a:p>
            <a:pPr algn="ctr" eaLnBrk="0" hangingPunct="0">
              <a:defRPr/>
            </a:pPr>
            <a:endParaRPr lang="en-US" sz="2800" b="1">
              <a:solidFill>
                <a:schemeClr val="bg2"/>
              </a:solidFill>
              <a:effectLst>
                <a:outerShdw blurRad="38100" dist="38100" dir="2700000" algn="tl">
                  <a:srgbClr val="000000">
                    <a:alpha val="43137"/>
                  </a:srgbClr>
                </a:outerShdw>
              </a:effectLst>
              <a:latin typeface="CG Times" pitchFamily="18" charset="0"/>
            </a:endParaRPr>
          </a:p>
        </p:txBody>
      </p:sp>
      <p:sp>
        <p:nvSpPr>
          <p:cNvPr id="15" name="Oval 10">
            <a:extLst>
              <a:ext uri="{FF2B5EF4-FFF2-40B4-BE49-F238E27FC236}">
                <a16:creationId xmlns:a16="http://schemas.microsoft.com/office/drawing/2014/main" id="{C9C86D7F-1623-44D3-8472-4A5055686C5B}"/>
              </a:ext>
            </a:extLst>
          </p:cNvPr>
          <p:cNvSpPr>
            <a:spLocks noChangeArrowheads="1"/>
          </p:cNvSpPr>
          <p:nvPr/>
        </p:nvSpPr>
        <p:spPr bwMode="auto">
          <a:xfrm>
            <a:off x="5667375" y="4591050"/>
            <a:ext cx="76200" cy="76200"/>
          </a:xfrm>
          <a:prstGeom prst="ellipse">
            <a:avLst/>
          </a:prstGeom>
          <a:noFill/>
          <a:ln w="38100" algn="ctr">
            <a:solidFill>
              <a:srgbClr val="0099FF"/>
            </a:solidFill>
            <a:round/>
            <a:headEnd/>
            <a:tailEnd/>
          </a:ln>
          <a:effectLst/>
        </p:spPr>
        <p:txBody>
          <a:bodyPr wrap="none" anchor="ctr">
            <a:spAutoFit/>
          </a:bodyPr>
          <a:lstStyle/>
          <a:p>
            <a:pPr algn="ctr" eaLnBrk="0" hangingPunct="0">
              <a:defRPr/>
            </a:pPr>
            <a:endParaRPr lang="en-US" sz="2800" b="1">
              <a:solidFill>
                <a:schemeClr val="bg2"/>
              </a:solidFill>
              <a:effectLst>
                <a:outerShdw blurRad="38100" dist="38100" dir="2700000" algn="tl">
                  <a:srgbClr val="000000">
                    <a:alpha val="43137"/>
                  </a:srgbClr>
                </a:outerShdw>
              </a:effectLst>
              <a:latin typeface="CG Times" pitchFamily="18" charset="0"/>
            </a:endParaRPr>
          </a:p>
        </p:txBody>
      </p:sp>
      <p:sp>
        <p:nvSpPr>
          <p:cNvPr id="2" name="Téglalap 1">
            <a:extLst>
              <a:ext uri="{FF2B5EF4-FFF2-40B4-BE49-F238E27FC236}">
                <a16:creationId xmlns:a16="http://schemas.microsoft.com/office/drawing/2014/main" id="{597F0235-B7F4-475A-98D1-CAF44D6E8CB0}"/>
              </a:ext>
            </a:extLst>
          </p:cNvPr>
          <p:cNvSpPr/>
          <p:nvPr/>
        </p:nvSpPr>
        <p:spPr>
          <a:xfrm>
            <a:off x="465255" y="211026"/>
            <a:ext cx="2430345" cy="646331"/>
          </a:xfrm>
          <a:prstGeom prst="rect">
            <a:avLst/>
          </a:prstGeom>
        </p:spPr>
        <p:txBody>
          <a:bodyPr wrap="none">
            <a:spAutoFit/>
          </a:bodyPr>
          <a:lstStyle/>
          <a:p>
            <a:pPr algn="ctr"/>
            <a:r>
              <a:rPr lang="hu-HU" altLang="hu-HU" dirty="0"/>
              <a:t>COCHLEARIS JELÁTVITEL</a:t>
            </a:r>
          </a:p>
          <a:p>
            <a:pPr algn="ctr"/>
            <a:endParaRPr lang="hu-HU" altLang="hu-HU" dirty="0"/>
          </a:p>
        </p:txBody>
      </p:sp>
      <p:sp>
        <p:nvSpPr>
          <p:cNvPr id="105479" name="Rectangle 7">
            <a:extLst>
              <a:ext uri="{FF2B5EF4-FFF2-40B4-BE49-F238E27FC236}">
                <a16:creationId xmlns:a16="http://schemas.microsoft.com/office/drawing/2014/main" id="{3D0A044E-6494-4BA4-AE8D-63AD9CFEC6D2}"/>
              </a:ext>
            </a:extLst>
          </p:cNvPr>
          <p:cNvSpPr>
            <a:spLocks noChangeArrowheads="1"/>
          </p:cNvSpPr>
          <p:nvPr/>
        </p:nvSpPr>
        <p:spPr bwMode="auto">
          <a:xfrm>
            <a:off x="228600" y="1296987"/>
            <a:ext cx="4991472" cy="646331"/>
          </a:xfrm>
          <a:prstGeom prst="rect">
            <a:avLst/>
          </a:prstGeom>
          <a:solidFill>
            <a:srgbClr val="FFFFFF"/>
          </a:solidFill>
          <a:ln w="38100" algn="ctr">
            <a:noFill/>
            <a:miter lim="800000"/>
            <a:headEnd/>
            <a:tailEnd/>
          </a:ln>
          <a:effectLst/>
        </p:spPr>
        <p:txBody>
          <a:bodyPr wrap="square" anchor="ctr">
            <a:spAutoFit/>
          </a:bodyPr>
          <a:lstStyle/>
          <a:p>
            <a:r>
              <a:rPr lang="hu-HU" altLang="hu-HU" dirty="0"/>
              <a:t>Belső szőrsejtek: hallórendszer fő bemenetét adják</a:t>
            </a:r>
          </a:p>
          <a:p>
            <a:r>
              <a:rPr lang="hu-HU" altLang="hu-HU" dirty="0"/>
              <a:t>Külső szőrsejtek: modulátor szerep</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105475"/>
                                        </p:tgtEl>
                                        <p:attrNameLst>
                                          <p:attrName>style.visibility</p:attrName>
                                        </p:attrNameLst>
                                      </p:cBhvr>
                                      <p:to>
                                        <p:strVal val="visible"/>
                                      </p:to>
                                    </p:set>
                                    <p:animEffect transition="in" filter="wipe(left)">
                                      <p:cBhvr>
                                        <p:cTn id="7" dur="1000"/>
                                        <p:tgtEl>
                                          <p:spTgt spid="105475"/>
                                        </p:tgtEl>
                                      </p:cBhvr>
                                    </p:animEffect>
                                  </p:childTnLst>
                                </p:cTn>
                              </p:par>
                            </p:childTnLst>
                          </p:cTn>
                        </p:par>
                        <p:par>
                          <p:cTn id="8" fill="hold" nodeType="afterGroup">
                            <p:stCondLst>
                              <p:cond delay="1000"/>
                            </p:stCondLst>
                            <p:childTnLst>
                              <p:par>
                                <p:cTn id="9" presetID="20" presetClass="entr" presetSubtype="0" fill="hold" nodeType="afterEffect">
                                  <p:stCondLst>
                                    <p:cond delay="0"/>
                                  </p:stCondLst>
                                  <p:childTnLst>
                                    <p:set>
                                      <p:cBhvr>
                                        <p:cTn id="10" dur="1" fill="hold">
                                          <p:stCondLst>
                                            <p:cond delay="0"/>
                                          </p:stCondLst>
                                        </p:cTn>
                                        <p:tgtEl>
                                          <p:spTgt spid="105476"/>
                                        </p:tgtEl>
                                        <p:attrNameLst>
                                          <p:attrName>style.visibility</p:attrName>
                                        </p:attrNameLst>
                                      </p:cBhvr>
                                      <p:to>
                                        <p:strVal val="visible"/>
                                      </p:to>
                                    </p:set>
                                    <p:animEffect transition="in" filter="wedge">
                                      <p:cBhvr>
                                        <p:cTn id="11" dur="1000"/>
                                        <p:tgtEl>
                                          <p:spTgt spid="105476"/>
                                        </p:tgtEl>
                                      </p:cBhvr>
                                    </p:animEffect>
                                  </p:childTnLst>
                                </p:cTn>
                              </p:par>
                            </p:childTnLst>
                          </p:cTn>
                        </p:par>
                        <p:par>
                          <p:cTn id="12" fill="hold" nodeType="afterGroup">
                            <p:stCondLst>
                              <p:cond delay="2000"/>
                            </p:stCondLst>
                            <p:childTnLst>
                              <p:par>
                                <p:cTn id="13" presetID="22" presetClass="entr" presetSubtype="8"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childTnLst>
                          </p:cTn>
                        </p:par>
                        <p:par>
                          <p:cTn id="16" fill="hold" nodeType="afterGroup">
                            <p:stCondLst>
                              <p:cond delay="2500"/>
                            </p:stCondLst>
                            <p:childTnLst>
                              <p:par>
                                <p:cTn id="17" presetID="20" presetClass="entr" presetSubtype="0"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edge">
                                      <p:cBhvr>
                                        <p:cTn id="19" dur="1000"/>
                                        <p:tgtEl>
                                          <p:spTgt spid="11"/>
                                        </p:tgtEl>
                                      </p:cBhvr>
                                    </p:animEffect>
                                  </p:childTnLst>
                                </p:cTn>
                              </p:par>
                            </p:childTnLst>
                          </p:cTn>
                        </p:par>
                        <p:par>
                          <p:cTn id="20" fill="hold" nodeType="afterGroup">
                            <p:stCondLst>
                              <p:cond delay="3500"/>
                            </p:stCondLst>
                            <p:childTnLst>
                              <p:par>
                                <p:cTn id="21" presetID="22" presetClass="entr" presetSubtype="4"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00"/>
                                        <p:tgtEl>
                                          <p:spTgt spid="12"/>
                                        </p:tgtEl>
                                      </p:cBhvr>
                                    </p:animEffect>
                                  </p:childTnLst>
                                </p:cTn>
                              </p:par>
                            </p:childTnLst>
                          </p:cTn>
                        </p:par>
                        <p:par>
                          <p:cTn id="24" fill="hold" nodeType="afterGroup">
                            <p:stCondLst>
                              <p:cond delay="4000"/>
                            </p:stCondLst>
                            <p:childTnLst>
                              <p:par>
                                <p:cTn id="25" presetID="20" presetClass="entr" presetSubtype="0" fill="hold" grpId="0"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edge">
                                      <p:cBhvr>
                                        <p:cTn id="27" dur="1000"/>
                                        <p:tgtEl>
                                          <p:spTgt spid="14"/>
                                        </p:tgtEl>
                                      </p:cBhvr>
                                    </p:animEffect>
                                  </p:childTnLst>
                                </p:cTn>
                              </p:par>
                            </p:childTnLst>
                          </p:cTn>
                        </p:par>
                        <p:par>
                          <p:cTn id="28" fill="hold" nodeType="afterGroup">
                            <p:stCondLst>
                              <p:cond delay="5000"/>
                            </p:stCondLst>
                            <p:childTnLst>
                              <p:par>
                                <p:cTn id="29" presetID="22" presetClass="entr" presetSubtype="4" fill="hold" nodeType="after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down)">
                                      <p:cBhvr>
                                        <p:cTn id="31" dur="500"/>
                                        <p:tgtEl>
                                          <p:spTgt spid="13"/>
                                        </p:tgtEl>
                                      </p:cBhvr>
                                    </p:animEffect>
                                  </p:childTnLst>
                                </p:cTn>
                              </p:par>
                            </p:childTnLst>
                          </p:cTn>
                        </p:par>
                        <p:par>
                          <p:cTn id="32" fill="hold" nodeType="afterGroup">
                            <p:stCondLst>
                              <p:cond delay="5500"/>
                            </p:stCondLst>
                            <p:childTnLst>
                              <p:par>
                                <p:cTn id="33" presetID="20" presetClass="entr" presetSubtype="0" fill="hold" grpId="0" nodeType="after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edge">
                                      <p:cBhvr>
                                        <p:cTn id="35" dur="1000"/>
                                        <p:tgtEl>
                                          <p:spTgt spid="15"/>
                                        </p:tgtEl>
                                      </p:cBhvr>
                                    </p:animEffect>
                                  </p:childTnLst>
                                </p:cTn>
                              </p:par>
                              <p:par>
                                <p:cTn id="36" presetID="7" presetClass="emph" presetSubtype="10" repeatCount="indefinite" fill="hold" nodeType="withEffect">
                                  <p:stCondLst>
                                    <p:cond delay="0"/>
                                  </p:stCondLst>
                                  <p:endCondLst>
                                    <p:cond evt="onNext" delay="0">
                                      <p:tgtEl>
                                        <p:sldTgt/>
                                      </p:tgtEl>
                                    </p:cond>
                                  </p:endCondLst>
                                  <p:childTnLst>
                                    <p:animClr clrSpc="hsl" dir="ccw">
                                      <p:cBhvr>
                                        <p:cTn id="37" dur="1000" fill="hold"/>
                                        <p:tgtEl>
                                          <p:spTgt spid="11"/>
                                        </p:tgtEl>
                                        <p:attrNameLst>
                                          <p:attrName>stroke.color</p:attrName>
                                        </p:attrNameLst>
                                      </p:cBhvr>
                                      <p:to>
                                        <a:schemeClr val="accent2"/>
                                      </p:to>
                                    </p:animClr>
                                    <p:set>
                                      <p:cBhvr>
                                        <p:cTn id="38" dur="1000" fill="hold"/>
                                        <p:tgtEl>
                                          <p:spTgt spid="11"/>
                                        </p:tgtEl>
                                        <p:attrNameLst>
                                          <p:attrName>stroke.on</p:attrName>
                                        </p:attrNameLst>
                                      </p:cBhvr>
                                      <p:to>
                                        <p:strVal val="true"/>
                                      </p:to>
                                    </p:set>
                                  </p:childTnLst>
                                </p:cTn>
                              </p:par>
                              <p:par>
                                <p:cTn id="39" presetID="7" presetClass="emph" presetSubtype="10" repeatCount="indefinite" fill="hold" nodeType="withEffect">
                                  <p:stCondLst>
                                    <p:cond delay="0"/>
                                  </p:stCondLst>
                                  <p:endCondLst>
                                    <p:cond evt="onNext" delay="0">
                                      <p:tgtEl>
                                        <p:sldTgt/>
                                      </p:tgtEl>
                                    </p:cond>
                                  </p:endCondLst>
                                  <p:childTnLst>
                                    <p:animClr clrSpc="hsl" dir="ccw">
                                      <p:cBhvr>
                                        <p:cTn id="40" dur="1000" fill="hold"/>
                                        <p:tgtEl>
                                          <p:spTgt spid="14"/>
                                        </p:tgtEl>
                                        <p:attrNameLst>
                                          <p:attrName>stroke.color</p:attrName>
                                        </p:attrNameLst>
                                      </p:cBhvr>
                                      <p:to>
                                        <a:schemeClr val="accent2"/>
                                      </p:to>
                                    </p:animClr>
                                    <p:set>
                                      <p:cBhvr>
                                        <p:cTn id="41" dur="1000" fill="hold"/>
                                        <p:tgtEl>
                                          <p:spTgt spid="14"/>
                                        </p:tgtEl>
                                        <p:attrNameLst>
                                          <p:attrName>stroke.on</p:attrName>
                                        </p:attrNameLst>
                                      </p:cBhvr>
                                      <p:to>
                                        <p:strVal val="true"/>
                                      </p:to>
                                    </p:set>
                                  </p:childTnLst>
                                </p:cTn>
                              </p:par>
                              <p:par>
                                <p:cTn id="42" presetID="7" presetClass="emph" presetSubtype="10" repeatCount="indefinite" fill="hold" nodeType="withEffect">
                                  <p:stCondLst>
                                    <p:cond delay="0"/>
                                  </p:stCondLst>
                                  <p:endCondLst>
                                    <p:cond evt="onNext" delay="0">
                                      <p:tgtEl>
                                        <p:sldTgt/>
                                      </p:tgtEl>
                                    </p:cond>
                                  </p:endCondLst>
                                  <p:childTnLst>
                                    <p:animClr clrSpc="hsl" dir="ccw">
                                      <p:cBhvr>
                                        <p:cTn id="43" dur="1000" fill="hold"/>
                                        <p:tgtEl>
                                          <p:spTgt spid="15"/>
                                        </p:tgtEl>
                                        <p:attrNameLst>
                                          <p:attrName>stroke.color</p:attrName>
                                        </p:attrNameLst>
                                      </p:cBhvr>
                                      <p:to>
                                        <a:schemeClr val="accent2"/>
                                      </p:to>
                                    </p:animClr>
                                    <p:set>
                                      <p:cBhvr>
                                        <p:cTn id="44" dur="1000" fill="hold"/>
                                        <p:tgtEl>
                                          <p:spTgt spid="15"/>
                                        </p:tgtEl>
                                        <p:attrNameLst>
                                          <p:attrName>stroke.on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animBg="1"/>
      <p:bldP spid="15"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a:extLst>
              <a:ext uri="{FF2B5EF4-FFF2-40B4-BE49-F238E27FC236}">
                <a16:creationId xmlns:a16="http://schemas.microsoft.com/office/drawing/2014/main" id="{E52B8634-C9FE-4737-B330-E35534BD42FC}"/>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95536" y="1143000"/>
            <a:ext cx="86106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595" name="Freeform 3">
            <a:extLst>
              <a:ext uri="{FF2B5EF4-FFF2-40B4-BE49-F238E27FC236}">
                <a16:creationId xmlns:a16="http://schemas.microsoft.com/office/drawing/2014/main" id="{F0B60F7F-8493-4209-BD8F-0D5189583D99}"/>
              </a:ext>
            </a:extLst>
          </p:cNvPr>
          <p:cNvSpPr>
            <a:spLocks/>
          </p:cNvSpPr>
          <p:nvPr/>
        </p:nvSpPr>
        <p:spPr bwMode="auto">
          <a:xfrm>
            <a:off x="1514475" y="4295775"/>
            <a:ext cx="3838575" cy="771525"/>
          </a:xfrm>
          <a:custGeom>
            <a:avLst/>
            <a:gdLst/>
            <a:ahLst/>
            <a:cxnLst>
              <a:cxn ang="0">
                <a:pos x="0" y="486"/>
              </a:cxn>
              <a:cxn ang="0">
                <a:pos x="1278" y="396"/>
              </a:cxn>
              <a:cxn ang="0">
                <a:pos x="2046" y="156"/>
              </a:cxn>
              <a:cxn ang="0">
                <a:pos x="2418" y="0"/>
              </a:cxn>
            </a:cxnLst>
            <a:rect l="0" t="0" r="r" b="b"/>
            <a:pathLst>
              <a:path w="2418" h="486">
                <a:moveTo>
                  <a:pt x="0" y="486"/>
                </a:moveTo>
                <a:cubicBezTo>
                  <a:pt x="213" y="470"/>
                  <a:pt x="937" y="451"/>
                  <a:pt x="1278" y="396"/>
                </a:cubicBezTo>
                <a:cubicBezTo>
                  <a:pt x="1619" y="341"/>
                  <a:pt x="1856" y="222"/>
                  <a:pt x="2046" y="156"/>
                </a:cubicBezTo>
                <a:cubicBezTo>
                  <a:pt x="2236" y="90"/>
                  <a:pt x="2341" y="32"/>
                  <a:pt x="2418" y="0"/>
                </a:cubicBezTo>
              </a:path>
            </a:pathLst>
          </a:custGeom>
          <a:noFill/>
          <a:ln w="38100" cap="flat" cmpd="sng">
            <a:solidFill>
              <a:srgbClr val="FF0000"/>
            </a:solidFill>
            <a:prstDash val="solid"/>
            <a:round/>
            <a:headEnd type="none" w="med" len="med"/>
            <a:tailEnd type="none" w="med" len="med"/>
          </a:ln>
          <a:effectLst/>
        </p:spPr>
        <p:txBody>
          <a:bodyPr wrap="none" anchor="ctr">
            <a:spAutoFit/>
          </a:bodyPr>
          <a:lstStyle/>
          <a:p>
            <a:pPr algn="ctr" eaLnBrk="0" hangingPunct="0">
              <a:defRPr/>
            </a:pPr>
            <a:endParaRPr lang="en-US" sz="2800" b="1">
              <a:solidFill>
                <a:schemeClr val="bg2"/>
              </a:solidFill>
              <a:effectLst>
                <a:outerShdw blurRad="38100" dist="38100" dir="2700000" algn="tl">
                  <a:srgbClr val="000000">
                    <a:alpha val="43137"/>
                  </a:srgbClr>
                </a:outerShdw>
              </a:effectLst>
              <a:latin typeface="CG Times" pitchFamily="18" charset="0"/>
            </a:endParaRPr>
          </a:p>
        </p:txBody>
      </p:sp>
      <p:sp>
        <p:nvSpPr>
          <p:cNvPr id="110596" name="Rectangle 4">
            <a:extLst>
              <a:ext uri="{FF2B5EF4-FFF2-40B4-BE49-F238E27FC236}">
                <a16:creationId xmlns:a16="http://schemas.microsoft.com/office/drawing/2014/main" id="{9D55CAF6-5708-40CC-9A85-56439A105401}"/>
              </a:ext>
            </a:extLst>
          </p:cNvPr>
          <p:cNvSpPr>
            <a:spLocks noChangeArrowheads="1"/>
          </p:cNvSpPr>
          <p:nvPr/>
        </p:nvSpPr>
        <p:spPr bwMode="auto">
          <a:xfrm>
            <a:off x="762000" y="990600"/>
            <a:ext cx="2133600" cy="152400"/>
          </a:xfrm>
          <a:prstGeom prst="rect">
            <a:avLst/>
          </a:prstGeom>
          <a:solidFill>
            <a:srgbClr val="FFFFFF"/>
          </a:solidFill>
          <a:ln w="38100" algn="ctr">
            <a:solidFill>
              <a:srgbClr val="FFFFFF"/>
            </a:solidFill>
            <a:miter lim="800000"/>
            <a:headEnd/>
            <a:tailEnd/>
          </a:ln>
          <a:effectLst/>
        </p:spPr>
        <p:txBody>
          <a:bodyPr anchor="ctr">
            <a:spAutoFit/>
          </a:bodyPr>
          <a:lstStyle/>
          <a:p>
            <a:pPr algn="ctr" eaLnBrk="0" hangingPunct="0">
              <a:defRPr/>
            </a:pPr>
            <a:endParaRPr lang="en-US" sz="2800" b="1">
              <a:solidFill>
                <a:schemeClr val="bg2"/>
              </a:solidFill>
              <a:effectLst>
                <a:outerShdw blurRad="38100" dist="38100" dir="2700000" algn="tl">
                  <a:srgbClr val="000000">
                    <a:alpha val="43137"/>
                  </a:srgbClr>
                </a:outerShdw>
              </a:effectLst>
              <a:latin typeface="CG Times" pitchFamily="18" charset="0"/>
            </a:endParaRPr>
          </a:p>
        </p:txBody>
      </p:sp>
      <p:sp>
        <p:nvSpPr>
          <p:cNvPr id="110597" name="Rectangle 5">
            <a:extLst>
              <a:ext uri="{FF2B5EF4-FFF2-40B4-BE49-F238E27FC236}">
                <a16:creationId xmlns:a16="http://schemas.microsoft.com/office/drawing/2014/main" id="{4BB86CCE-F9A6-4096-B2B4-7FEB1090A1C8}"/>
              </a:ext>
            </a:extLst>
          </p:cNvPr>
          <p:cNvSpPr>
            <a:spLocks noChangeArrowheads="1"/>
          </p:cNvSpPr>
          <p:nvPr/>
        </p:nvSpPr>
        <p:spPr bwMode="auto">
          <a:xfrm>
            <a:off x="838200" y="1143000"/>
            <a:ext cx="2133600" cy="219075"/>
          </a:xfrm>
          <a:prstGeom prst="rect">
            <a:avLst/>
          </a:prstGeom>
          <a:solidFill>
            <a:srgbClr val="FFFFFF"/>
          </a:solidFill>
          <a:ln w="38100" algn="ctr">
            <a:noFill/>
            <a:miter lim="800000"/>
            <a:headEnd/>
            <a:tailEnd/>
          </a:ln>
          <a:effectLst/>
        </p:spPr>
        <p:txBody>
          <a:bodyPr anchor="ctr">
            <a:spAutoFit/>
          </a:bodyPr>
          <a:lstStyle/>
          <a:p>
            <a:pPr algn="ctr" eaLnBrk="0" hangingPunct="0">
              <a:defRPr/>
            </a:pPr>
            <a:endParaRPr lang="en-US" sz="2800" b="1">
              <a:solidFill>
                <a:schemeClr val="bg2"/>
              </a:solidFill>
              <a:effectLst>
                <a:outerShdw blurRad="38100" dist="38100" dir="2700000" algn="tl">
                  <a:srgbClr val="000000">
                    <a:alpha val="43137"/>
                  </a:srgbClr>
                </a:outerShdw>
              </a:effectLst>
              <a:latin typeface="CG Times" pitchFamily="18" charset="0"/>
            </a:endParaRPr>
          </a:p>
        </p:txBody>
      </p:sp>
      <p:sp>
        <p:nvSpPr>
          <p:cNvPr id="110598" name="Oval 6">
            <a:extLst>
              <a:ext uri="{FF2B5EF4-FFF2-40B4-BE49-F238E27FC236}">
                <a16:creationId xmlns:a16="http://schemas.microsoft.com/office/drawing/2014/main" id="{011BEE1E-67BE-450A-BD1E-D2DD9990B755}"/>
              </a:ext>
            </a:extLst>
          </p:cNvPr>
          <p:cNvSpPr>
            <a:spLocks noChangeArrowheads="1"/>
          </p:cNvSpPr>
          <p:nvPr/>
        </p:nvSpPr>
        <p:spPr bwMode="auto">
          <a:xfrm>
            <a:off x="6105525" y="4324350"/>
            <a:ext cx="76200" cy="76200"/>
          </a:xfrm>
          <a:prstGeom prst="ellipse">
            <a:avLst/>
          </a:prstGeom>
          <a:noFill/>
          <a:ln w="28575" algn="ctr">
            <a:solidFill>
              <a:srgbClr val="FF0000"/>
            </a:solidFill>
            <a:round/>
            <a:headEnd/>
            <a:tailEnd/>
          </a:ln>
          <a:effectLst/>
        </p:spPr>
        <p:txBody>
          <a:bodyPr wrap="none" anchor="ctr">
            <a:spAutoFit/>
          </a:bodyPr>
          <a:lstStyle/>
          <a:p>
            <a:pPr algn="ctr" eaLnBrk="0" hangingPunct="0">
              <a:defRPr/>
            </a:pPr>
            <a:endParaRPr lang="en-US" sz="2800" b="1">
              <a:solidFill>
                <a:schemeClr val="bg2"/>
              </a:solidFill>
              <a:effectLst>
                <a:outerShdw blurRad="38100" dist="38100" dir="2700000" algn="tl">
                  <a:srgbClr val="000000">
                    <a:alpha val="43137"/>
                  </a:srgbClr>
                </a:outerShdw>
              </a:effectLst>
              <a:latin typeface="CG Times" pitchFamily="18" charset="0"/>
            </a:endParaRPr>
          </a:p>
        </p:txBody>
      </p:sp>
      <p:sp>
        <p:nvSpPr>
          <p:cNvPr id="110599" name="Freeform 7">
            <a:extLst>
              <a:ext uri="{FF2B5EF4-FFF2-40B4-BE49-F238E27FC236}">
                <a16:creationId xmlns:a16="http://schemas.microsoft.com/office/drawing/2014/main" id="{FDE06ECF-78D5-4B29-84EA-422F29B7E495}"/>
              </a:ext>
            </a:extLst>
          </p:cNvPr>
          <p:cNvSpPr>
            <a:spLocks/>
          </p:cNvSpPr>
          <p:nvPr/>
        </p:nvSpPr>
        <p:spPr bwMode="auto">
          <a:xfrm>
            <a:off x="5334000" y="4238625"/>
            <a:ext cx="285750" cy="57150"/>
          </a:xfrm>
          <a:custGeom>
            <a:avLst/>
            <a:gdLst/>
            <a:ahLst/>
            <a:cxnLst>
              <a:cxn ang="0">
                <a:pos x="0" y="36"/>
              </a:cxn>
              <a:cxn ang="0">
                <a:pos x="96" y="24"/>
              </a:cxn>
              <a:cxn ang="0">
                <a:pos x="180" y="0"/>
              </a:cxn>
            </a:cxnLst>
            <a:rect l="0" t="0" r="r" b="b"/>
            <a:pathLst>
              <a:path w="180" h="36">
                <a:moveTo>
                  <a:pt x="0" y="36"/>
                </a:moveTo>
                <a:cubicBezTo>
                  <a:pt x="16" y="34"/>
                  <a:pt x="66" y="30"/>
                  <a:pt x="96" y="24"/>
                </a:cubicBezTo>
                <a:cubicBezTo>
                  <a:pt x="126" y="18"/>
                  <a:pt x="163" y="5"/>
                  <a:pt x="180" y="0"/>
                </a:cubicBezTo>
              </a:path>
            </a:pathLst>
          </a:custGeom>
          <a:noFill/>
          <a:ln w="38100" cap="flat" cmpd="sng">
            <a:solidFill>
              <a:srgbClr val="FF7171"/>
            </a:solidFill>
            <a:prstDash val="sysDot"/>
            <a:round/>
            <a:headEnd type="none" w="med" len="med"/>
            <a:tailEnd type="none" w="med" len="med"/>
          </a:ln>
          <a:effectLst/>
        </p:spPr>
        <p:txBody>
          <a:bodyPr wrap="none" anchor="ctr">
            <a:spAutoFit/>
          </a:bodyPr>
          <a:lstStyle/>
          <a:p>
            <a:pPr algn="ctr" eaLnBrk="0" hangingPunct="0">
              <a:defRPr/>
            </a:pPr>
            <a:endParaRPr lang="en-US" sz="2800" b="1">
              <a:solidFill>
                <a:schemeClr val="bg2"/>
              </a:solidFill>
              <a:effectLst>
                <a:outerShdw blurRad="38100" dist="38100" dir="2700000" algn="tl">
                  <a:srgbClr val="000000">
                    <a:alpha val="43137"/>
                  </a:srgbClr>
                </a:outerShdw>
              </a:effectLst>
              <a:latin typeface="CG Times" pitchFamily="18" charset="0"/>
            </a:endParaRPr>
          </a:p>
        </p:txBody>
      </p:sp>
      <p:sp>
        <p:nvSpPr>
          <p:cNvPr id="110600" name="Rectangle 8">
            <a:extLst>
              <a:ext uri="{FF2B5EF4-FFF2-40B4-BE49-F238E27FC236}">
                <a16:creationId xmlns:a16="http://schemas.microsoft.com/office/drawing/2014/main" id="{EDE49A60-974D-4BFA-93F4-87DB7A4DF3DB}"/>
              </a:ext>
            </a:extLst>
          </p:cNvPr>
          <p:cNvSpPr>
            <a:spLocks noChangeArrowheads="1"/>
          </p:cNvSpPr>
          <p:nvPr/>
        </p:nvSpPr>
        <p:spPr bwMode="auto">
          <a:xfrm>
            <a:off x="819150" y="1377950"/>
            <a:ext cx="2667000" cy="152400"/>
          </a:xfrm>
          <a:prstGeom prst="rect">
            <a:avLst/>
          </a:prstGeom>
          <a:solidFill>
            <a:srgbClr val="FFFFFF"/>
          </a:solidFill>
          <a:ln w="38100" algn="ctr">
            <a:solidFill>
              <a:srgbClr val="FFFFFF"/>
            </a:solidFill>
            <a:miter lim="800000"/>
            <a:headEnd/>
            <a:tailEnd/>
          </a:ln>
          <a:effectLst/>
        </p:spPr>
        <p:txBody>
          <a:bodyPr anchor="ctr">
            <a:spAutoFit/>
          </a:bodyPr>
          <a:lstStyle/>
          <a:p>
            <a:pPr algn="ctr" eaLnBrk="0" hangingPunct="0">
              <a:defRPr/>
            </a:pPr>
            <a:endParaRPr lang="en-US" sz="2800" b="1">
              <a:solidFill>
                <a:schemeClr val="bg2"/>
              </a:solidFill>
              <a:effectLst>
                <a:outerShdw blurRad="38100" dist="38100" dir="2700000" algn="tl">
                  <a:srgbClr val="000000">
                    <a:alpha val="43137"/>
                  </a:srgbClr>
                </a:outerShdw>
              </a:effectLst>
              <a:latin typeface="CG Times" pitchFamily="18" charset="0"/>
            </a:endParaRPr>
          </a:p>
        </p:txBody>
      </p:sp>
      <p:sp>
        <p:nvSpPr>
          <p:cNvPr id="110601" name="Freeform 9">
            <a:extLst>
              <a:ext uri="{FF2B5EF4-FFF2-40B4-BE49-F238E27FC236}">
                <a16:creationId xmlns:a16="http://schemas.microsoft.com/office/drawing/2014/main" id="{AA2FD54E-865B-45D9-A437-85511E196CB0}"/>
              </a:ext>
            </a:extLst>
          </p:cNvPr>
          <p:cNvSpPr>
            <a:spLocks/>
          </p:cNvSpPr>
          <p:nvPr/>
        </p:nvSpPr>
        <p:spPr bwMode="auto">
          <a:xfrm>
            <a:off x="5629275" y="4210050"/>
            <a:ext cx="95250" cy="19050"/>
          </a:xfrm>
          <a:custGeom>
            <a:avLst/>
            <a:gdLst/>
            <a:ahLst/>
            <a:cxnLst>
              <a:cxn ang="0">
                <a:pos x="0" y="12"/>
              </a:cxn>
              <a:cxn ang="0">
                <a:pos x="60" y="0"/>
              </a:cxn>
            </a:cxnLst>
            <a:rect l="0" t="0" r="r" b="b"/>
            <a:pathLst>
              <a:path w="60" h="12">
                <a:moveTo>
                  <a:pt x="0" y="12"/>
                </a:moveTo>
                <a:cubicBezTo>
                  <a:pt x="10" y="10"/>
                  <a:pt x="48" y="2"/>
                  <a:pt x="60" y="0"/>
                </a:cubicBezTo>
              </a:path>
            </a:pathLst>
          </a:custGeom>
          <a:noFill/>
          <a:ln w="38100" cap="flat" cmpd="sng">
            <a:solidFill>
              <a:srgbClr val="FF0000"/>
            </a:solidFill>
            <a:prstDash val="solid"/>
            <a:round/>
            <a:headEnd type="none" w="med" len="med"/>
            <a:tailEnd type="none" w="med" len="med"/>
          </a:ln>
          <a:effectLst/>
        </p:spPr>
        <p:txBody>
          <a:bodyPr wrap="none" anchor="ctr">
            <a:spAutoFit/>
          </a:bodyPr>
          <a:lstStyle/>
          <a:p>
            <a:pPr algn="ctr" eaLnBrk="0" hangingPunct="0">
              <a:defRPr/>
            </a:pPr>
            <a:endParaRPr lang="en-US" sz="2800" b="1">
              <a:solidFill>
                <a:schemeClr val="bg2"/>
              </a:solidFill>
              <a:effectLst>
                <a:outerShdw blurRad="38100" dist="38100" dir="2700000" algn="tl">
                  <a:srgbClr val="000000">
                    <a:alpha val="43137"/>
                  </a:srgbClr>
                </a:outerShdw>
              </a:effectLst>
              <a:latin typeface="CG Times" pitchFamily="18" charset="0"/>
            </a:endParaRPr>
          </a:p>
        </p:txBody>
      </p:sp>
      <p:sp>
        <p:nvSpPr>
          <p:cNvPr id="110602" name="Freeform 10">
            <a:extLst>
              <a:ext uri="{FF2B5EF4-FFF2-40B4-BE49-F238E27FC236}">
                <a16:creationId xmlns:a16="http://schemas.microsoft.com/office/drawing/2014/main" id="{E5F32186-3FDB-439B-9901-2F68C0575FFD}"/>
              </a:ext>
            </a:extLst>
          </p:cNvPr>
          <p:cNvSpPr>
            <a:spLocks/>
          </p:cNvSpPr>
          <p:nvPr/>
        </p:nvSpPr>
        <p:spPr bwMode="auto">
          <a:xfrm>
            <a:off x="5753100" y="4210050"/>
            <a:ext cx="276225" cy="22225"/>
          </a:xfrm>
          <a:custGeom>
            <a:avLst/>
            <a:gdLst/>
            <a:ahLst/>
            <a:cxnLst>
              <a:cxn ang="0">
                <a:pos x="0" y="0"/>
              </a:cxn>
              <a:cxn ang="0">
                <a:pos x="84" y="12"/>
              </a:cxn>
              <a:cxn ang="0">
                <a:pos x="174" y="12"/>
              </a:cxn>
            </a:cxnLst>
            <a:rect l="0" t="0" r="r" b="b"/>
            <a:pathLst>
              <a:path w="174" h="14">
                <a:moveTo>
                  <a:pt x="0" y="0"/>
                </a:moveTo>
                <a:cubicBezTo>
                  <a:pt x="14" y="2"/>
                  <a:pt x="55" y="10"/>
                  <a:pt x="84" y="12"/>
                </a:cubicBezTo>
                <a:cubicBezTo>
                  <a:pt x="113" y="14"/>
                  <a:pt x="155" y="12"/>
                  <a:pt x="174" y="12"/>
                </a:cubicBezTo>
              </a:path>
            </a:pathLst>
          </a:custGeom>
          <a:noFill/>
          <a:ln w="38100" cap="flat" cmpd="sng">
            <a:solidFill>
              <a:srgbClr val="FF7171"/>
            </a:solidFill>
            <a:prstDash val="sysDot"/>
            <a:round/>
            <a:headEnd type="none" w="med" len="med"/>
            <a:tailEnd type="none" w="med" len="med"/>
          </a:ln>
          <a:effectLst/>
        </p:spPr>
        <p:txBody>
          <a:bodyPr wrap="none" anchor="ctr">
            <a:spAutoFit/>
          </a:bodyPr>
          <a:lstStyle/>
          <a:p>
            <a:pPr algn="ctr" eaLnBrk="0" hangingPunct="0">
              <a:defRPr/>
            </a:pPr>
            <a:endParaRPr lang="en-US" sz="2800" b="1">
              <a:solidFill>
                <a:schemeClr val="bg2"/>
              </a:solidFill>
              <a:effectLst>
                <a:outerShdw blurRad="38100" dist="38100" dir="2700000" algn="tl">
                  <a:srgbClr val="000000">
                    <a:alpha val="43137"/>
                  </a:srgbClr>
                </a:outerShdw>
              </a:effectLst>
              <a:latin typeface="CG Times" pitchFamily="18" charset="0"/>
            </a:endParaRPr>
          </a:p>
        </p:txBody>
      </p:sp>
      <p:sp>
        <p:nvSpPr>
          <p:cNvPr id="110603" name="Freeform 11">
            <a:extLst>
              <a:ext uri="{FF2B5EF4-FFF2-40B4-BE49-F238E27FC236}">
                <a16:creationId xmlns:a16="http://schemas.microsoft.com/office/drawing/2014/main" id="{B9C1604F-1C60-445D-9A16-A12CAC859EB8}"/>
              </a:ext>
            </a:extLst>
          </p:cNvPr>
          <p:cNvSpPr>
            <a:spLocks/>
          </p:cNvSpPr>
          <p:nvPr/>
        </p:nvSpPr>
        <p:spPr bwMode="auto">
          <a:xfrm>
            <a:off x="6019800" y="4219575"/>
            <a:ext cx="95250" cy="104775"/>
          </a:xfrm>
          <a:custGeom>
            <a:avLst/>
            <a:gdLst/>
            <a:ahLst/>
            <a:cxnLst>
              <a:cxn ang="0">
                <a:pos x="60" y="66"/>
              </a:cxn>
              <a:cxn ang="0">
                <a:pos x="0" y="0"/>
              </a:cxn>
            </a:cxnLst>
            <a:rect l="0" t="0" r="r" b="b"/>
            <a:pathLst>
              <a:path w="60" h="66">
                <a:moveTo>
                  <a:pt x="60" y="66"/>
                </a:moveTo>
                <a:cubicBezTo>
                  <a:pt x="51" y="55"/>
                  <a:pt x="12" y="14"/>
                  <a:pt x="0" y="0"/>
                </a:cubicBezTo>
              </a:path>
            </a:pathLst>
          </a:custGeom>
          <a:noFill/>
          <a:ln w="28575" cap="flat" cmpd="sng">
            <a:solidFill>
              <a:srgbClr val="FF0000"/>
            </a:solidFill>
            <a:prstDash val="solid"/>
            <a:round/>
            <a:headEnd type="none" w="med" len="med"/>
            <a:tailEnd type="none" w="med" len="med"/>
          </a:ln>
          <a:effectLst/>
        </p:spPr>
        <p:txBody>
          <a:bodyPr anchor="ctr">
            <a:spAutoFit/>
          </a:bodyPr>
          <a:lstStyle/>
          <a:p>
            <a:pPr algn="ctr" eaLnBrk="0" hangingPunct="0">
              <a:defRPr/>
            </a:pPr>
            <a:endParaRPr lang="en-US" sz="2800" b="1">
              <a:solidFill>
                <a:schemeClr val="bg2"/>
              </a:solidFill>
              <a:effectLst>
                <a:outerShdw blurRad="38100" dist="38100" dir="2700000" algn="tl">
                  <a:srgbClr val="000000">
                    <a:alpha val="43137"/>
                  </a:srgbClr>
                </a:outerShdw>
              </a:effectLst>
              <a:latin typeface="CG Times" pitchFamily="18" charset="0"/>
            </a:endParaRPr>
          </a:p>
        </p:txBody>
      </p:sp>
      <p:sp>
        <p:nvSpPr>
          <p:cNvPr id="110604" name="Oval 12">
            <a:extLst>
              <a:ext uri="{FF2B5EF4-FFF2-40B4-BE49-F238E27FC236}">
                <a16:creationId xmlns:a16="http://schemas.microsoft.com/office/drawing/2014/main" id="{CD1F7F90-FB98-4F44-B0B1-D79586ED5840}"/>
              </a:ext>
            </a:extLst>
          </p:cNvPr>
          <p:cNvSpPr>
            <a:spLocks noChangeArrowheads="1"/>
          </p:cNvSpPr>
          <p:nvPr/>
        </p:nvSpPr>
        <p:spPr bwMode="auto">
          <a:xfrm>
            <a:off x="5724525" y="4371975"/>
            <a:ext cx="76200" cy="76200"/>
          </a:xfrm>
          <a:prstGeom prst="ellipse">
            <a:avLst/>
          </a:prstGeom>
          <a:noFill/>
          <a:ln w="28575" algn="ctr">
            <a:solidFill>
              <a:srgbClr val="FF0000"/>
            </a:solidFill>
            <a:round/>
            <a:headEnd/>
            <a:tailEnd/>
          </a:ln>
          <a:effectLst/>
        </p:spPr>
        <p:txBody>
          <a:bodyPr wrap="none" anchor="ctr">
            <a:spAutoFit/>
          </a:bodyPr>
          <a:lstStyle/>
          <a:p>
            <a:pPr algn="ctr" eaLnBrk="0" hangingPunct="0">
              <a:defRPr/>
            </a:pPr>
            <a:endParaRPr lang="en-US" sz="2800" b="1">
              <a:solidFill>
                <a:schemeClr val="bg2"/>
              </a:solidFill>
              <a:effectLst>
                <a:outerShdw blurRad="38100" dist="38100" dir="2700000" algn="tl">
                  <a:srgbClr val="000000">
                    <a:alpha val="43137"/>
                  </a:srgbClr>
                </a:outerShdw>
              </a:effectLst>
              <a:latin typeface="CG Times" pitchFamily="18" charset="0"/>
            </a:endParaRPr>
          </a:p>
        </p:txBody>
      </p:sp>
      <p:sp>
        <p:nvSpPr>
          <p:cNvPr id="110605" name="Freeform 13">
            <a:extLst>
              <a:ext uri="{FF2B5EF4-FFF2-40B4-BE49-F238E27FC236}">
                <a16:creationId xmlns:a16="http://schemas.microsoft.com/office/drawing/2014/main" id="{5CB280F4-D49B-47A2-8C58-883FFCE24A95}"/>
              </a:ext>
            </a:extLst>
          </p:cNvPr>
          <p:cNvSpPr>
            <a:spLocks/>
          </p:cNvSpPr>
          <p:nvPr/>
        </p:nvSpPr>
        <p:spPr bwMode="auto">
          <a:xfrm>
            <a:off x="5638800" y="4267200"/>
            <a:ext cx="95250" cy="104775"/>
          </a:xfrm>
          <a:custGeom>
            <a:avLst/>
            <a:gdLst/>
            <a:ahLst/>
            <a:cxnLst>
              <a:cxn ang="0">
                <a:pos x="60" y="66"/>
              </a:cxn>
              <a:cxn ang="0">
                <a:pos x="0" y="0"/>
              </a:cxn>
            </a:cxnLst>
            <a:rect l="0" t="0" r="r" b="b"/>
            <a:pathLst>
              <a:path w="60" h="66">
                <a:moveTo>
                  <a:pt x="60" y="66"/>
                </a:moveTo>
                <a:cubicBezTo>
                  <a:pt x="51" y="55"/>
                  <a:pt x="12" y="14"/>
                  <a:pt x="0" y="0"/>
                </a:cubicBezTo>
              </a:path>
            </a:pathLst>
          </a:custGeom>
          <a:noFill/>
          <a:ln w="28575" cap="flat" cmpd="sng">
            <a:solidFill>
              <a:srgbClr val="FF0000"/>
            </a:solidFill>
            <a:prstDash val="solid"/>
            <a:round/>
            <a:headEnd type="none" w="med" len="med"/>
            <a:tailEnd type="none" w="med" len="med"/>
          </a:ln>
          <a:effectLst/>
        </p:spPr>
        <p:txBody>
          <a:bodyPr anchor="ctr">
            <a:spAutoFit/>
          </a:bodyPr>
          <a:lstStyle/>
          <a:p>
            <a:pPr algn="ctr" eaLnBrk="0" hangingPunct="0">
              <a:defRPr/>
            </a:pPr>
            <a:endParaRPr lang="en-US" sz="2800" b="1">
              <a:solidFill>
                <a:schemeClr val="bg2"/>
              </a:solidFill>
              <a:effectLst>
                <a:outerShdw blurRad="38100" dist="38100" dir="2700000" algn="tl">
                  <a:srgbClr val="000000">
                    <a:alpha val="43137"/>
                  </a:srgbClr>
                </a:outerShdw>
              </a:effectLst>
              <a:latin typeface="CG Times" pitchFamily="18" charset="0"/>
            </a:endParaRPr>
          </a:p>
        </p:txBody>
      </p:sp>
      <p:sp>
        <p:nvSpPr>
          <p:cNvPr id="110606" name="Oval 14">
            <a:extLst>
              <a:ext uri="{FF2B5EF4-FFF2-40B4-BE49-F238E27FC236}">
                <a16:creationId xmlns:a16="http://schemas.microsoft.com/office/drawing/2014/main" id="{BB9C6388-2375-46E1-838A-4BC6F7343E90}"/>
              </a:ext>
            </a:extLst>
          </p:cNvPr>
          <p:cNvSpPr>
            <a:spLocks noChangeArrowheads="1"/>
          </p:cNvSpPr>
          <p:nvPr/>
        </p:nvSpPr>
        <p:spPr bwMode="auto">
          <a:xfrm>
            <a:off x="5391150" y="4483100"/>
            <a:ext cx="76200" cy="76200"/>
          </a:xfrm>
          <a:prstGeom prst="ellipse">
            <a:avLst/>
          </a:prstGeom>
          <a:noFill/>
          <a:ln w="28575" algn="ctr">
            <a:solidFill>
              <a:srgbClr val="FF0000"/>
            </a:solidFill>
            <a:round/>
            <a:headEnd/>
            <a:tailEnd/>
          </a:ln>
          <a:effectLst/>
        </p:spPr>
        <p:txBody>
          <a:bodyPr wrap="none" anchor="ctr">
            <a:spAutoFit/>
          </a:bodyPr>
          <a:lstStyle/>
          <a:p>
            <a:pPr algn="ctr" eaLnBrk="0" hangingPunct="0">
              <a:defRPr/>
            </a:pPr>
            <a:endParaRPr lang="en-US" sz="2800" b="1">
              <a:solidFill>
                <a:schemeClr val="bg2"/>
              </a:solidFill>
              <a:effectLst>
                <a:outerShdw blurRad="38100" dist="38100" dir="2700000" algn="tl">
                  <a:srgbClr val="000000">
                    <a:alpha val="43137"/>
                  </a:srgbClr>
                </a:outerShdw>
              </a:effectLst>
              <a:latin typeface="CG Times" pitchFamily="18" charset="0"/>
            </a:endParaRPr>
          </a:p>
        </p:txBody>
      </p:sp>
      <p:sp>
        <p:nvSpPr>
          <p:cNvPr id="110607" name="Freeform 15">
            <a:extLst>
              <a:ext uri="{FF2B5EF4-FFF2-40B4-BE49-F238E27FC236}">
                <a16:creationId xmlns:a16="http://schemas.microsoft.com/office/drawing/2014/main" id="{0540A460-B504-4E88-BF44-FC8A382D82FA}"/>
              </a:ext>
            </a:extLst>
          </p:cNvPr>
          <p:cNvSpPr>
            <a:spLocks/>
          </p:cNvSpPr>
          <p:nvPr/>
        </p:nvSpPr>
        <p:spPr bwMode="auto">
          <a:xfrm>
            <a:off x="5245100" y="4362450"/>
            <a:ext cx="155575" cy="120650"/>
          </a:xfrm>
          <a:custGeom>
            <a:avLst/>
            <a:gdLst/>
            <a:ahLst/>
            <a:cxnLst>
              <a:cxn ang="0">
                <a:pos x="98" y="76"/>
              </a:cxn>
              <a:cxn ang="0">
                <a:pos x="44" y="28"/>
              </a:cxn>
              <a:cxn ang="0">
                <a:pos x="0" y="0"/>
              </a:cxn>
            </a:cxnLst>
            <a:rect l="0" t="0" r="r" b="b"/>
            <a:pathLst>
              <a:path w="98" h="76">
                <a:moveTo>
                  <a:pt x="98" y="76"/>
                </a:moveTo>
                <a:cubicBezTo>
                  <a:pt x="89" y="68"/>
                  <a:pt x="60" y="41"/>
                  <a:pt x="44" y="28"/>
                </a:cubicBezTo>
                <a:cubicBezTo>
                  <a:pt x="28" y="15"/>
                  <a:pt x="9" y="6"/>
                  <a:pt x="0" y="0"/>
                </a:cubicBezTo>
              </a:path>
            </a:pathLst>
          </a:custGeom>
          <a:noFill/>
          <a:ln w="28575" cap="flat" cmpd="sng">
            <a:solidFill>
              <a:srgbClr val="FF0000"/>
            </a:solidFill>
            <a:prstDash val="solid"/>
            <a:round/>
            <a:headEnd type="none" w="med" len="med"/>
            <a:tailEnd type="none" w="med" len="med"/>
          </a:ln>
          <a:effectLst/>
        </p:spPr>
        <p:txBody>
          <a:bodyPr anchor="ctr">
            <a:spAutoFit/>
          </a:bodyPr>
          <a:lstStyle/>
          <a:p>
            <a:pPr algn="ctr" eaLnBrk="0" hangingPunct="0">
              <a:defRPr/>
            </a:pPr>
            <a:endParaRPr lang="en-US" sz="2800" b="1">
              <a:solidFill>
                <a:schemeClr val="bg2"/>
              </a:solidFill>
              <a:effectLst>
                <a:outerShdw blurRad="38100" dist="38100" dir="2700000" algn="tl">
                  <a:srgbClr val="000000">
                    <a:alpha val="43137"/>
                  </a:srgbClr>
                </a:outerShdw>
              </a:effectLst>
              <a:latin typeface="CG Times" pitchFamily="18" charset="0"/>
            </a:endParaRPr>
          </a:p>
        </p:txBody>
      </p:sp>
      <p:sp>
        <p:nvSpPr>
          <p:cNvPr id="110608" name="Oval 16">
            <a:extLst>
              <a:ext uri="{FF2B5EF4-FFF2-40B4-BE49-F238E27FC236}">
                <a16:creationId xmlns:a16="http://schemas.microsoft.com/office/drawing/2014/main" id="{5687A9AE-7FE8-4146-B3DD-1EF4D04C0E49}"/>
              </a:ext>
            </a:extLst>
          </p:cNvPr>
          <p:cNvSpPr>
            <a:spLocks noChangeAspect="1" noChangeArrowheads="1"/>
          </p:cNvSpPr>
          <p:nvPr/>
        </p:nvSpPr>
        <p:spPr bwMode="auto">
          <a:xfrm>
            <a:off x="5235575" y="4162425"/>
            <a:ext cx="63500" cy="63500"/>
          </a:xfrm>
          <a:prstGeom prst="ellipse">
            <a:avLst/>
          </a:prstGeom>
          <a:noFill/>
          <a:ln w="19050" algn="ctr">
            <a:solidFill>
              <a:srgbClr val="FF0000"/>
            </a:solidFill>
            <a:round/>
            <a:headEnd/>
            <a:tailEnd/>
          </a:ln>
          <a:effectLst/>
        </p:spPr>
        <p:txBody>
          <a:bodyPr wrap="none" anchor="ctr">
            <a:spAutoFit/>
          </a:bodyPr>
          <a:lstStyle/>
          <a:p>
            <a:pPr algn="ctr" eaLnBrk="0" hangingPunct="0">
              <a:defRPr/>
            </a:pPr>
            <a:endParaRPr lang="en-US" sz="2800" b="1">
              <a:solidFill>
                <a:schemeClr val="bg2"/>
              </a:solidFill>
              <a:effectLst>
                <a:outerShdw blurRad="38100" dist="38100" dir="2700000" algn="tl">
                  <a:srgbClr val="000000">
                    <a:alpha val="43137"/>
                  </a:srgbClr>
                </a:outerShdw>
              </a:effectLst>
              <a:latin typeface="CG Times" pitchFamily="18" charset="0"/>
            </a:endParaRPr>
          </a:p>
        </p:txBody>
      </p:sp>
      <p:sp>
        <p:nvSpPr>
          <p:cNvPr id="110609" name="Freeform 17">
            <a:extLst>
              <a:ext uri="{FF2B5EF4-FFF2-40B4-BE49-F238E27FC236}">
                <a16:creationId xmlns:a16="http://schemas.microsoft.com/office/drawing/2014/main" id="{1CE0C400-7CA4-491C-956E-6A9F87C7C9C7}"/>
              </a:ext>
            </a:extLst>
          </p:cNvPr>
          <p:cNvSpPr>
            <a:spLocks/>
          </p:cNvSpPr>
          <p:nvPr/>
        </p:nvSpPr>
        <p:spPr bwMode="auto">
          <a:xfrm>
            <a:off x="5257800" y="4248150"/>
            <a:ext cx="12700" cy="82550"/>
          </a:xfrm>
          <a:custGeom>
            <a:avLst/>
            <a:gdLst/>
            <a:ahLst/>
            <a:cxnLst>
              <a:cxn ang="0">
                <a:pos x="8" y="0"/>
              </a:cxn>
              <a:cxn ang="0">
                <a:pos x="0" y="52"/>
              </a:cxn>
            </a:cxnLst>
            <a:rect l="0" t="0" r="r" b="b"/>
            <a:pathLst>
              <a:path w="8" h="52">
                <a:moveTo>
                  <a:pt x="8" y="0"/>
                </a:moveTo>
                <a:cubicBezTo>
                  <a:pt x="7" y="9"/>
                  <a:pt x="2" y="41"/>
                  <a:pt x="0" y="52"/>
                </a:cubicBezTo>
              </a:path>
            </a:pathLst>
          </a:custGeom>
          <a:noFill/>
          <a:ln w="28575" cap="flat" cmpd="sng">
            <a:solidFill>
              <a:srgbClr val="FF0000"/>
            </a:solidFill>
            <a:prstDash val="solid"/>
            <a:round/>
            <a:headEnd type="none" w="med" len="med"/>
            <a:tailEnd type="none" w="med" len="med"/>
          </a:ln>
          <a:effectLst/>
        </p:spPr>
        <p:txBody>
          <a:bodyPr anchor="ctr">
            <a:spAutoFit/>
          </a:bodyPr>
          <a:lstStyle/>
          <a:p>
            <a:pPr algn="ctr" eaLnBrk="0" hangingPunct="0">
              <a:defRPr/>
            </a:pPr>
            <a:endParaRPr lang="en-US" sz="2800" b="1">
              <a:solidFill>
                <a:schemeClr val="bg2"/>
              </a:solidFill>
              <a:effectLst>
                <a:outerShdw blurRad="38100" dist="38100" dir="2700000" algn="tl">
                  <a:srgbClr val="000000">
                    <a:alpha val="43137"/>
                  </a:srgbClr>
                </a:outerShdw>
              </a:effectLst>
              <a:latin typeface="CG Times" pitchFamily="18" charset="0"/>
            </a:endParaRPr>
          </a:p>
        </p:txBody>
      </p:sp>
      <p:sp>
        <p:nvSpPr>
          <p:cNvPr id="110610" name="Oval 18">
            <a:extLst>
              <a:ext uri="{FF2B5EF4-FFF2-40B4-BE49-F238E27FC236}">
                <a16:creationId xmlns:a16="http://schemas.microsoft.com/office/drawing/2014/main" id="{AFB9BC8D-81A7-4740-A406-5BD08840B0F4}"/>
              </a:ext>
            </a:extLst>
          </p:cNvPr>
          <p:cNvSpPr>
            <a:spLocks noChangeAspect="1" noChangeArrowheads="1"/>
          </p:cNvSpPr>
          <p:nvPr/>
        </p:nvSpPr>
        <p:spPr bwMode="auto">
          <a:xfrm>
            <a:off x="5588000" y="4076700"/>
            <a:ext cx="55563" cy="55563"/>
          </a:xfrm>
          <a:prstGeom prst="ellipse">
            <a:avLst/>
          </a:prstGeom>
          <a:noFill/>
          <a:ln w="19050" algn="ctr">
            <a:solidFill>
              <a:srgbClr val="FF0000"/>
            </a:solidFill>
            <a:round/>
            <a:headEnd/>
            <a:tailEnd/>
          </a:ln>
          <a:effectLst/>
        </p:spPr>
        <p:txBody>
          <a:bodyPr wrap="none" anchor="ctr">
            <a:spAutoFit/>
          </a:bodyPr>
          <a:lstStyle/>
          <a:p>
            <a:pPr algn="ctr" eaLnBrk="0" hangingPunct="0">
              <a:defRPr/>
            </a:pPr>
            <a:endParaRPr lang="en-US" sz="2800" b="1">
              <a:solidFill>
                <a:schemeClr val="bg2"/>
              </a:solidFill>
              <a:effectLst>
                <a:outerShdw blurRad="38100" dist="38100" dir="2700000" algn="tl">
                  <a:srgbClr val="000000">
                    <a:alpha val="43137"/>
                  </a:srgbClr>
                </a:outerShdw>
              </a:effectLst>
              <a:latin typeface="CG Times" pitchFamily="18" charset="0"/>
            </a:endParaRPr>
          </a:p>
        </p:txBody>
      </p:sp>
      <p:sp>
        <p:nvSpPr>
          <p:cNvPr id="110611" name="Freeform 19">
            <a:extLst>
              <a:ext uri="{FF2B5EF4-FFF2-40B4-BE49-F238E27FC236}">
                <a16:creationId xmlns:a16="http://schemas.microsoft.com/office/drawing/2014/main" id="{CDBAFD0D-BB1E-44EE-B0CE-DD2BA2A63E94}"/>
              </a:ext>
            </a:extLst>
          </p:cNvPr>
          <p:cNvSpPr>
            <a:spLocks/>
          </p:cNvSpPr>
          <p:nvPr/>
        </p:nvSpPr>
        <p:spPr bwMode="auto">
          <a:xfrm>
            <a:off x="5626100" y="4152900"/>
            <a:ext cx="1588" cy="57150"/>
          </a:xfrm>
          <a:custGeom>
            <a:avLst/>
            <a:gdLst/>
            <a:ahLst/>
            <a:cxnLst>
              <a:cxn ang="0">
                <a:pos x="0" y="0"/>
              </a:cxn>
              <a:cxn ang="0">
                <a:pos x="0" y="36"/>
              </a:cxn>
            </a:cxnLst>
            <a:rect l="0" t="0" r="r" b="b"/>
            <a:pathLst>
              <a:path w="1" h="36">
                <a:moveTo>
                  <a:pt x="0" y="0"/>
                </a:moveTo>
                <a:cubicBezTo>
                  <a:pt x="0" y="6"/>
                  <a:pt x="0" y="29"/>
                  <a:pt x="0" y="36"/>
                </a:cubicBezTo>
              </a:path>
            </a:pathLst>
          </a:custGeom>
          <a:noFill/>
          <a:ln w="19050" cap="flat" cmpd="sng">
            <a:solidFill>
              <a:srgbClr val="FF0000"/>
            </a:solidFill>
            <a:prstDash val="solid"/>
            <a:round/>
            <a:headEnd type="none" w="med" len="med"/>
            <a:tailEnd type="none" w="med" len="med"/>
          </a:ln>
          <a:effectLst/>
        </p:spPr>
        <p:txBody>
          <a:bodyPr anchor="ctr">
            <a:spAutoFit/>
          </a:bodyPr>
          <a:lstStyle/>
          <a:p>
            <a:pPr algn="ctr" eaLnBrk="0" hangingPunct="0">
              <a:defRPr/>
            </a:pPr>
            <a:endParaRPr lang="en-US" sz="2800" b="1">
              <a:solidFill>
                <a:schemeClr val="bg2"/>
              </a:solidFill>
              <a:effectLst>
                <a:outerShdw blurRad="38100" dist="38100" dir="2700000" algn="tl">
                  <a:srgbClr val="000000">
                    <a:alpha val="43137"/>
                  </a:srgbClr>
                </a:outerShdw>
              </a:effectLst>
              <a:latin typeface="CG Times" pitchFamily="18" charset="0"/>
            </a:endParaRPr>
          </a:p>
        </p:txBody>
      </p:sp>
      <p:sp>
        <p:nvSpPr>
          <p:cNvPr id="110612" name="Rectangle 20">
            <a:extLst>
              <a:ext uri="{FF2B5EF4-FFF2-40B4-BE49-F238E27FC236}">
                <a16:creationId xmlns:a16="http://schemas.microsoft.com/office/drawing/2014/main" id="{F0FE07B0-1F33-4025-AF84-E9AA844EFE61}"/>
              </a:ext>
            </a:extLst>
          </p:cNvPr>
          <p:cNvSpPr>
            <a:spLocks noChangeArrowheads="1"/>
          </p:cNvSpPr>
          <p:nvPr/>
        </p:nvSpPr>
        <p:spPr bwMode="auto">
          <a:xfrm>
            <a:off x="812800" y="1574800"/>
            <a:ext cx="2667000" cy="152400"/>
          </a:xfrm>
          <a:prstGeom prst="rect">
            <a:avLst/>
          </a:prstGeom>
          <a:solidFill>
            <a:srgbClr val="FFFFFF"/>
          </a:solidFill>
          <a:ln w="38100" algn="ctr">
            <a:solidFill>
              <a:srgbClr val="FFFFFF"/>
            </a:solidFill>
            <a:miter lim="800000"/>
            <a:headEnd/>
            <a:tailEnd/>
          </a:ln>
          <a:effectLst/>
        </p:spPr>
        <p:txBody>
          <a:bodyPr anchor="ctr">
            <a:spAutoFit/>
          </a:bodyPr>
          <a:lstStyle/>
          <a:p>
            <a:pPr algn="ctr" eaLnBrk="0" hangingPunct="0">
              <a:defRPr/>
            </a:pPr>
            <a:endParaRPr lang="en-US" sz="2800" b="1">
              <a:solidFill>
                <a:schemeClr val="bg2"/>
              </a:solidFill>
              <a:effectLst>
                <a:outerShdw blurRad="38100" dist="38100" dir="2700000" algn="tl">
                  <a:srgbClr val="000000">
                    <a:alpha val="43137"/>
                  </a:srgbClr>
                </a:outerShdw>
              </a:effectLst>
              <a:latin typeface="CG Times" pitchFamily="18" charset="0"/>
            </a:endParaRPr>
          </a:p>
        </p:txBody>
      </p:sp>
      <p:sp>
        <p:nvSpPr>
          <p:cNvPr id="23" name="Freeform 3">
            <a:extLst>
              <a:ext uri="{FF2B5EF4-FFF2-40B4-BE49-F238E27FC236}">
                <a16:creationId xmlns:a16="http://schemas.microsoft.com/office/drawing/2014/main" id="{B0FA77B4-9286-477C-9FD5-29968C18E0F0}"/>
              </a:ext>
            </a:extLst>
          </p:cNvPr>
          <p:cNvSpPr>
            <a:spLocks/>
          </p:cNvSpPr>
          <p:nvPr/>
        </p:nvSpPr>
        <p:spPr bwMode="auto">
          <a:xfrm>
            <a:off x="1514475" y="5054600"/>
            <a:ext cx="2409825" cy="20638"/>
          </a:xfrm>
          <a:custGeom>
            <a:avLst/>
            <a:gdLst/>
            <a:ahLst/>
            <a:cxnLst>
              <a:cxn ang="0">
                <a:pos x="0" y="8"/>
              </a:cxn>
              <a:cxn ang="0">
                <a:pos x="890" y="12"/>
              </a:cxn>
              <a:cxn ang="0">
                <a:pos x="1518" y="0"/>
              </a:cxn>
            </a:cxnLst>
            <a:rect l="0" t="0" r="r" b="b"/>
            <a:pathLst>
              <a:path w="1518" h="13">
                <a:moveTo>
                  <a:pt x="0" y="8"/>
                </a:moveTo>
                <a:cubicBezTo>
                  <a:pt x="148" y="9"/>
                  <a:pt x="637" y="13"/>
                  <a:pt x="890" y="12"/>
                </a:cubicBezTo>
                <a:cubicBezTo>
                  <a:pt x="1143" y="11"/>
                  <a:pt x="1387" y="2"/>
                  <a:pt x="1518" y="0"/>
                </a:cubicBezTo>
              </a:path>
            </a:pathLst>
          </a:custGeom>
          <a:noFill/>
          <a:ln w="38100" cap="flat" cmpd="sng">
            <a:solidFill>
              <a:srgbClr val="000000"/>
            </a:solidFill>
            <a:prstDash val="solid"/>
            <a:round/>
            <a:headEnd type="none" w="med" len="med"/>
            <a:tailEnd type="none" w="med" len="med"/>
          </a:ln>
          <a:effectLst/>
        </p:spPr>
        <p:txBody>
          <a:bodyPr wrap="none" anchor="ctr">
            <a:spAutoFit/>
          </a:bodyPr>
          <a:lstStyle/>
          <a:p>
            <a:pPr algn="ctr" eaLnBrk="0" hangingPunct="0">
              <a:defRPr/>
            </a:pPr>
            <a:endParaRPr lang="en-US" sz="2800" b="1">
              <a:solidFill>
                <a:schemeClr val="bg2"/>
              </a:solidFill>
              <a:effectLst>
                <a:outerShdw blurRad="38100" dist="38100" dir="2700000" algn="tl">
                  <a:srgbClr val="000000">
                    <a:alpha val="43137"/>
                  </a:srgbClr>
                </a:outerShdw>
              </a:effectLst>
              <a:latin typeface="CG Times" pitchFamily="18" charset="0"/>
            </a:endParaRPr>
          </a:p>
        </p:txBody>
      </p:sp>
      <p:sp>
        <p:nvSpPr>
          <p:cNvPr id="24" name="Oval 7">
            <a:extLst>
              <a:ext uri="{FF2B5EF4-FFF2-40B4-BE49-F238E27FC236}">
                <a16:creationId xmlns:a16="http://schemas.microsoft.com/office/drawing/2014/main" id="{84DE5683-3C28-4787-A87C-590E63179FF9}"/>
              </a:ext>
            </a:extLst>
          </p:cNvPr>
          <p:cNvSpPr>
            <a:spLocks noChangeAspect="1" noChangeArrowheads="1"/>
          </p:cNvSpPr>
          <p:nvPr/>
        </p:nvSpPr>
        <p:spPr bwMode="auto">
          <a:xfrm>
            <a:off x="4008438" y="5041900"/>
            <a:ext cx="36512" cy="36513"/>
          </a:xfrm>
          <a:prstGeom prst="ellipse">
            <a:avLst/>
          </a:prstGeom>
          <a:noFill/>
          <a:ln w="19050" algn="ctr">
            <a:solidFill>
              <a:srgbClr val="000000"/>
            </a:solidFill>
            <a:round/>
            <a:headEnd/>
            <a:tailEnd/>
          </a:ln>
          <a:effectLst/>
        </p:spPr>
        <p:txBody>
          <a:bodyPr wrap="none" anchor="ctr">
            <a:spAutoFit/>
          </a:bodyPr>
          <a:lstStyle/>
          <a:p>
            <a:pPr algn="ctr" eaLnBrk="0" hangingPunct="0">
              <a:defRPr/>
            </a:pPr>
            <a:endParaRPr lang="en-US" sz="2800" b="1">
              <a:solidFill>
                <a:schemeClr val="bg2"/>
              </a:solidFill>
              <a:effectLst>
                <a:outerShdw blurRad="38100" dist="38100" dir="2700000" algn="tl">
                  <a:srgbClr val="000000">
                    <a:alpha val="43137"/>
                  </a:srgbClr>
                </a:outerShdw>
              </a:effectLst>
              <a:latin typeface="CG Times" pitchFamily="18" charset="0"/>
            </a:endParaRPr>
          </a:p>
        </p:txBody>
      </p:sp>
      <p:sp>
        <p:nvSpPr>
          <p:cNvPr id="25" name="Freeform 8">
            <a:extLst>
              <a:ext uri="{FF2B5EF4-FFF2-40B4-BE49-F238E27FC236}">
                <a16:creationId xmlns:a16="http://schemas.microsoft.com/office/drawing/2014/main" id="{D76430DF-2174-4B6D-AF27-9D11D78DA1C8}"/>
              </a:ext>
            </a:extLst>
          </p:cNvPr>
          <p:cNvSpPr>
            <a:spLocks/>
          </p:cNvSpPr>
          <p:nvPr/>
        </p:nvSpPr>
        <p:spPr bwMode="auto">
          <a:xfrm>
            <a:off x="3911600" y="5048250"/>
            <a:ext cx="88900" cy="12700"/>
          </a:xfrm>
          <a:custGeom>
            <a:avLst/>
            <a:gdLst/>
            <a:ahLst/>
            <a:cxnLst>
              <a:cxn ang="0">
                <a:pos x="56" y="8"/>
              </a:cxn>
              <a:cxn ang="0">
                <a:pos x="0" y="0"/>
              </a:cxn>
            </a:cxnLst>
            <a:rect l="0" t="0" r="r" b="b"/>
            <a:pathLst>
              <a:path w="56" h="8">
                <a:moveTo>
                  <a:pt x="56" y="8"/>
                </a:moveTo>
                <a:cubicBezTo>
                  <a:pt x="47" y="7"/>
                  <a:pt x="12" y="2"/>
                  <a:pt x="0" y="0"/>
                </a:cubicBezTo>
              </a:path>
            </a:pathLst>
          </a:custGeom>
          <a:noFill/>
          <a:ln w="28575" cap="flat" cmpd="sng">
            <a:solidFill>
              <a:srgbClr val="000000"/>
            </a:solidFill>
            <a:prstDash val="solid"/>
            <a:round/>
            <a:headEnd type="none" w="med" len="med"/>
            <a:tailEnd type="none" w="med" len="med"/>
          </a:ln>
          <a:effectLst/>
        </p:spPr>
        <p:txBody>
          <a:bodyPr anchor="ctr">
            <a:spAutoFit/>
          </a:bodyPr>
          <a:lstStyle/>
          <a:p>
            <a:pPr algn="ctr" eaLnBrk="0" hangingPunct="0">
              <a:defRPr/>
            </a:pPr>
            <a:endParaRPr lang="en-US" sz="2800" b="1">
              <a:solidFill>
                <a:schemeClr val="bg2"/>
              </a:solidFill>
              <a:effectLst>
                <a:outerShdw blurRad="38100" dist="38100" dir="2700000" algn="tl">
                  <a:srgbClr val="000000">
                    <a:alpha val="43137"/>
                  </a:srgbClr>
                </a:outerShdw>
              </a:effectLst>
              <a:latin typeface="CG Times" pitchFamily="18" charset="0"/>
            </a:endParaRPr>
          </a:p>
        </p:txBody>
      </p:sp>
      <p:sp>
        <p:nvSpPr>
          <p:cNvPr id="26" name="Oval 10">
            <a:extLst>
              <a:ext uri="{FF2B5EF4-FFF2-40B4-BE49-F238E27FC236}">
                <a16:creationId xmlns:a16="http://schemas.microsoft.com/office/drawing/2014/main" id="{158175F4-65D0-4443-97A6-A70B87F0AC14}"/>
              </a:ext>
            </a:extLst>
          </p:cNvPr>
          <p:cNvSpPr>
            <a:spLocks noChangeAspect="1" noChangeArrowheads="1"/>
          </p:cNvSpPr>
          <p:nvPr/>
        </p:nvSpPr>
        <p:spPr bwMode="auto">
          <a:xfrm>
            <a:off x="4008438" y="4978400"/>
            <a:ext cx="36512" cy="36513"/>
          </a:xfrm>
          <a:prstGeom prst="ellipse">
            <a:avLst/>
          </a:prstGeom>
          <a:noFill/>
          <a:ln w="19050" algn="ctr">
            <a:solidFill>
              <a:srgbClr val="000000"/>
            </a:solidFill>
            <a:round/>
            <a:headEnd/>
            <a:tailEnd/>
          </a:ln>
          <a:effectLst/>
        </p:spPr>
        <p:txBody>
          <a:bodyPr wrap="none" anchor="ctr">
            <a:spAutoFit/>
          </a:bodyPr>
          <a:lstStyle/>
          <a:p>
            <a:pPr algn="ctr" eaLnBrk="0" hangingPunct="0">
              <a:defRPr/>
            </a:pPr>
            <a:endParaRPr lang="en-US" sz="2800" b="1">
              <a:solidFill>
                <a:schemeClr val="bg2"/>
              </a:solidFill>
              <a:effectLst>
                <a:outerShdw blurRad="38100" dist="38100" dir="2700000" algn="tl">
                  <a:srgbClr val="000000">
                    <a:alpha val="43137"/>
                  </a:srgbClr>
                </a:outerShdw>
              </a:effectLst>
              <a:latin typeface="CG Times" pitchFamily="18" charset="0"/>
            </a:endParaRPr>
          </a:p>
        </p:txBody>
      </p:sp>
      <p:sp>
        <p:nvSpPr>
          <p:cNvPr id="27" name="Freeform 11">
            <a:extLst>
              <a:ext uri="{FF2B5EF4-FFF2-40B4-BE49-F238E27FC236}">
                <a16:creationId xmlns:a16="http://schemas.microsoft.com/office/drawing/2014/main" id="{D18120F7-B6DD-4545-AD61-6F64C09A8E90}"/>
              </a:ext>
            </a:extLst>
          </p:cNvPr>
          <p:cNvSpPr>
            <a:spLocks/>
          </p:cNvSpPr>
          <p:nvPr/>
        </p:nvSpPr>
        <p:spPr bwMode="auto">
          <a:xfrm>
            <a:off x="3962400" y="5010150"/>
            <a:ext cx="44450" cy="44450"/>
          </a:xfrm>
          <a:custGeom>
            <a:avLst/>
            <a:gdLst/>
            <a:ahLst/>
            <a:cxnLst>
              <a:cxn ang="0">
                <a:pos x="28" y="0"/>
              </a:cxn>
              <a:cxn ang="0">
                <a:pos x="0" y="28"/>
              </a:cxn>
            </a:cxnLst>
            <a:rect l="0" t="0" r="r" b="b"/>
            <a:pathLst>
              <a:path w="28" h="28">
                <a:moveTo>
                  <a:pt x="28" y="0"/>
                </a:moveTo>
                <a:cubicBezTo>
                  <a:pt x="24" y="5"/>
                  <a:pt x="6" y="22"/>
                  <a:pt x="0" y="28"/>
                </a:cubicBezTo>
              </a:path>
            </a:pathLst>
          </a:custGeom>
          <a:noFill/>
          <a:ln w="12700" cap="flat" cmpd="sng">
            <a:solidFill>
              <a:srgbClr val="000000"/>
            </a:solidFill>
            <a:prstDash val="solid"/>
            <a:round/>
            <a:headEnd type="none" w="med" len="med"/>
            <a:tailEnd type="none" w="med" len="med"/>
          </a:ln>
          <a:effectLst/>
        </p:spPr>
        <p:txBody>
          <a:bodyPr anchor="ctr">
            <a:spAutoFit/>
          </a:bodyPr>
          <a:lstStyle/>
          <a:p>
            <a:pPr algn="ctr" eaLnBrk="0" hangingPunct="0">
              <a:defRPr/>
            </a:pPr>
            <a:endParaRPr lang="en-US" sz="2800" b="1">
              <a:solidFill>
                <a:schemeClr val="bg2"/>
              </a:solidFill>
              <a:effectLst>
                <a:outerShdw blurRad="38100" dist="38100" dir="2700000" algn="tl">
                  <a:srgbClr val="000000">
                    <a:alpha val="43137"/>
                  </a:srgbClr>
                </a:outerShdw>
              </a:effectLst>
              <a:latin typeface="CG Times" pitchFamily="18" charset="0"/>
            </a:endParaRPr>
          </a:p>
        </p:txBody>
      </p:sp>
      <p:sp>
        <p:nvSpPr>
          <p:cNvPr id="28" name="Oval 12">
            <a:extLst>
              <a:ext uri="{FF2B5EF4-FFF2-40B4-BE49-F238E27FC236}">
                <a16:creationId xmlns:a16="http://schemas.microsoft.com/office/drawing/2014/main" id="{3EE51E9E-1B05-4C95-82A8-74BC2833A6C7}"/>
              </a:ext>
            </a:extLst>
          </p:cNvPr>
          <p:cNvSpPr>
            <a:spLocks noChangeAspect="1" noChangeArrowheads="1"/>
          </p:cNvSpPr>
          <p:nvPr/>
        </p:nvSpPr>
        <p:spPr bwMode="auto">
          <a:xfrm>
            <a:off x="3949700" y="4965700"/>
            <a:ext cx="36513" cy="36513"/>
          </a:xfrm>
          <a:prstGeom prst="ellipse">
            <a:avLst/>
          </a:prstGeom>
          <a:noFill/>
          <a:ln w="19050" algn="ctr">
            <a:solidFill>
              <a:srgbClr val="000000"/>
            </a:solidFill>
            <a:round/>
            <a:headEnd/>
            <a:tailEnd/>
          </a:ln>
          <a:effectLst/>
        </p:spPr>
        <p:txBody>
          <a:bodyPr wrap="none" anchor="ctr">
            <a:spAutoFit/>
          </a:bodyPr>
          <a:lstStyle/>
          <a:p>
            <a:pPr algn="ctr" eaLnBrk="0" hangingPunct="0">
              <a:defRPr/>
            </a:pPr>
            <a:endParaRPr lang="en-US" sz="2800" b="1">
              <a:solidFill>
                <a:schemeClr val="bg2"/>
              </a:solidFill>
              <a:effectLst>
                <a:outerShdw blurRad="38100" dist="38100" dir="2700000" algn="tl">
                  <a:srgbClr val="000000">
                    <a:alpha val="43137"/>
                  </a:srgbClr>
                </a:outerShdw>
              </a:effectLst>
              <a:latin typeface="CG Times" pitchFamily="18" charset="0"/>
            </a:endParaRPr>
          </a:p>
        </p:txBody>
      </p:sp>
      <p:sp>
        <p:nvSpPr>
          <p:cNvPr id="29" name="Freeform 13">
            <a:extLst>
              <a:ext uri="{FF2B5EF4-FFF2-40B4-BE49-F238E27FC236}">
                <a16:creationId xmlns:a16="http://schemas.microsoft.com/office/drawing/2014/main" id="{C3F8BF1D-323C-4296-A496-96F8A8080491}"/>
              </a:ext>
            </a:extLst>
          </p:cNvPr>
          <p:cNvSpPr>
            <a:spLocks/>
          </p:cNvSpPr>
          <p:nvPr/>
        </p:nvSpPr>
        <p:spPr bwMode="auto">
          <a:xfrm>
            <a:off x="3937000" y="5003800"/>
            <a:ext cx="31750" cy="50800"/>
          </a:xfrm>
          <a:custGeom>
            <a:avLst/>
            <a:gdLst/>
            <a:ahLst/>
            <a:cxnLst>
              <a:cxn ang="0">
                <a:pos x="20" y="0"/>
              </a:cxn>
              <a:cxn ang="0">
                <a:pos x="0" y="32"/>
              </a:cxn>
            </a:cxnLst>
            <a:rect l="0" t="0" r="r" b="b"/>
            <a:pathLst>
              <a:path w="20" h="32">
                <a:moveTo>
                  <a:pt x="20" y="0"/>
                </a:moveTo>
                <a:cubicBezTo>
                  <a:pt x="17" y="5"/>
                  <a:pt x="4" y="25"/>
                  <a:pt x="0" y="32"/>
                </a:cubicBezTo>
              </a:path>
            </a:pathLst>
          </a:custGeom>
          <a:noFill/>
          <a:ln w="19050" cap="flat" cmpd="sng">
            <a:solidFill>
              <a:srgbClr val="000000"/>
            </a:solidFill>
            <a:prstDash val="solid"/>
            <a:round/>
            <a:headEnd type="none" w="med" len="med"/>
            <a:tailEnd type="none" w="med" len="med"/>
          </a:ln>
          <a:effectLst/>
        </p:spPr>
        <p:txBody>
          <a:bodyPr anchor="ctr">
            <a:spAutoFit/>
          </a:bodyPr>
          <a:lstStyle/>
          <a:p>
            <a:pPr algn="ctr" eaLnBrk="0" hangingPunct="0">
              <a:defRPr/>
            </a:pPr>
            <a:endParaRPr lang="en-US" sz="2800" b="1">
              <a:solidFill>
                <a:schemeClr val="bg2"/>
              </a:solidFill>
              <a:effectLst>
                <a:outerShdw blurRad="38100" dist="38100" dir="2700000" algn="tl">
                  <a:srgbClr val="000000">
                    <a:alpha val="43137"/>
                  </a:srgbClr>
                </a:outerShdw>
              </a:effectLst>
              <a:latin typeface="CG Times" pitchFamily="18" charset="0"/>
            </a:endParaRPr>
          </a:p>
        </p:txBody>
      </p:sp>
      <p:sp>
        <p:nvSpPr>
          <p:cNvPr id="2" name="Téglalap 1">
            <a:extLst>
              <a:ext uri="{FF2B5EF4-FFF2-40B4-BE49-F238E27FC236}">
                <a16:creationId xmlns:a16="http://schemas.microsoft.com/office/drawing/2014/main" id="{6F7684F7-A43E-4E86-B4F1-7E42CE78E179}"/>
              </a:ext>
            </a:extLst>
          </p:cNvPr>
          <p:cNvSpPr/>
          <p:nvPr/>
        </p:nvSpPr>
        <p:spPr>
          <a:xfrm>
            <a:off x="442682" y="209590"/>
            <a:ext cx="3602268" cy="369332"/>
          </a:xfrm>
          <a:prstGeom prst="rect">
            <a:avLst/>
          </a:prstGeom>
        </p:spPr>
        <p:txBody>
          <a:bodyPr wrap="none">
            <a:spAutoFit/>
          </a:bodyPr>
          <a:lstStyle/>
          <a:p>
            <a:pPr algn="ctr"/>
            <a:r>
              <a:rPr lang="hu-HU" altLang="hu-HU" dirty="0"/>
              <a:t>EFFERENS COCHLEARIS IDEGROSTOK</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xit" presetSubtype="0" fill="hold" grpId="0" nodeType="afterEffect">
                                  <p:stCondLst>
                                    <p:cond delay="0"/>
                                  </p:stCondLst>
                                  <p:childTnLst>
                                    <p:animEffect transition="out" filter="fade">
                                      <p:cBhvr>
                                        <p:cTn id="6" dur="1000"/>
                                        <p:tgtEl>
                                          <p:spTgt spid="110600"/>
                                        </p:tgtEl>
                                      </p:cBhvr>
                                    </p:animEffect>
                                    <p:set>
                                      <p:cBhvr>
                                        <p:cTn id="7" dur="1" fill="hold">
                                          <p:stCondLst>
                                            <p:cond delay="999"/>
                                          </p:stCondLst>
                                        </p:cTn>
                                        <p:tgtEl>
                                          <p:spTgt spid="110600"/>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110612"/>
                                        </p:tgtEl>
                                      </p:cBhvr>
                                    </p:animEffect>
                                    <p:set>
                                      <p:cBhvr>
                                        <p:cTn id="10" dur="1" fill="hold">
                                          <p:stCondLst>
                                            <p:cond delay="499"/>
                                          </p:stCondLst>
                                        </p:cTn>
                                        <p:tgtEl>
                                          <p:spTgt spid="110612"/>
                                        </p:tgtEl>
                                        <p:attrNameLst>
                                          <p:attrName>style.visibility</p:attrName>
                                        </p:attrNameLst>
                                      </p:cBhvr>
                                      <p:to>
                                        <p:strVal val="hidden"/>
                                      </p:to>
                                    </p:set>
                                  </p:childTnLst>
                                </p:cTn>
                              </p:par>
                            </p:childTnLst>
                          </p:cTn>
                        </p:par>
                        <p:par>
                          <p:cTn id="11" fill="hold" nodeType="afterGroup">
                            <p:stCondLst>
                              <p:cond delay="1000"/>
                            </p:stCondLst>
                            <p:childTnLst>
                              <p:par>
                                <p:cTn id="12" presetID="22" presetClass="entr" presetSubtype="8" fill="hold" nodeType="afterEffect">
                                  <p:stCondLst>
                                    <p:cond delay="0"/>
                                  </p:stCondLst>
                                  <p:childTnLst>
                                    <p:set>
                                      <p:cBhvr>
                                        <p:cTn id="13" dur="1" fill="hold">
                                          <p:stCondLst>
                                            <p:cond delay="0"/>
                                          </p:stCondLst>
                                        </p:cTn>
                                        <p:tgtEl>
                                          <p:spTgt spid="110595"/>
                                        </p:tgtEl>
                                        <p:attrNameLst>
                                          <p:attrName>style.visibility</p:attrName>
                                        </p:attrNameLst>
                                      </p:cBhvr>
                                      <p:to>
                                        <p:strVal val="visible"/>
                                      </p:to>
                                    </p:set>
                                    <p:animEffect transition="in" filter="wipe(left)">
                                      <p:cBhvr>
                                        <p:cTn id="14" dur="500"/>
                                        <p:tgtEl>
                                          <p:spTgt spid="110595"/>
                                        </p:tgtEl>
                                      </p:cBhvr>
                                    </p:animEffect>
                                  </p:childTnLst>
                                </p:cTn>
                              </p:par>
                            </p:childTnLst>
                          </p:cTn>
                        </p:par>
                        <p:par>
                          <p:cTn id="15" fill="hold" nodeType="afterGroup">
                            <p:stCondLst>
                              <p:cond delay="1500"/>
                            </p:stCondLst>
                            <p:childTnLst>
                              <p:par>
                                <p:cTn id="16" presetID="22" presetClass="entr" presetSubtype="8" fill="hold" nodeType="afterEffect">
                                  <p:stCondLst>
                                    <p:cond delay="0"/>
                                  </p:stCondLst>
                                  <p:childTnLst>
                                    <p:set>
                                      <p:cBhvr>
                                        <p:cTn id="17" dur="1" fill="hold">
                                          <p:stCondLst>
                                            <p:cond delay="0"/>
                                          </p:stCondLst>
                                        </p:cTn>
                                        <p:tgtEl>
                                          <p:spTgt spid="110599"/>
                                        </p:tgtEl>
                                        <p:attrNameLst>
                                          <p:attrName>style.visibility</p:attrName>
                                        </p:attrNameLst>
                                      </p:cBhvr>
                                      <p:to>
                                        <p:strVal val="visible"/>
                                      </p:to>
                                    </p:set>
                                    <p:animEffect transition="in" filter="wipe(left)">
                                      <p:cBhvr>
                                        <p:cTn id="18" dur="500"/>
                                        <p:tgtEl>
                                          <p:spTgt spid="110599"/>
                                        </p:tgtEl>
                                      </p:cBhvr>
                                    </p:animEffect>
                                  </p:childTnLst>
                                </p:cTn>
                              </p:par>
                            </p:childTnLst>
                          </p:cTn>
                        </p:par>
                        <p:par>
                          <p:cTn id="19" fill="hold" nodeType="afterGroup">
                            <p:stCondLst>
                              <p:cond delay="2000"/>
                            </p:stCondLst>
                            <p:childTnLst>
                              <p:par>
                                <p:cTn id="20" presetID="22" presetClass="entr" presetSubtype="8" fill="hold" nodeType="afterEffect">
                                  <p:stCondLst>
                                    <p:cond delay="0"/>
                                  </p:stCondLst>
                                  <p:childTnLst>
                                    <p:set>
                                      <p:cBhvr>
                                        <p:cTn id="21" dur="1" fill="hold">
                                          <p:stCondLst>
                                            <p:cond delay="0"/>
                                          </p:stCondLst>
                                        </p:cTn>
                                        <p:tgtEl>
                                          <p:spTgt spid="110601"/>
                                        </p:tgtEl>
                                        <p:attrNameLst>
                                          <p:attrName>style.visibility</p:attrName>
                                        </p:attrNameLst>
                                      </p:cBhvr>
                                      <p:to>
                                        <p:strVal val="visible"/>
                                      </p:to>
                                    </p:set>
                                    <p:animEffect transition="in" filter="wipe(left)">
                                      <p:cBhvr>
                                        <p:cTn id="22" dur="500"/>
                                        <p:tgtEl>
                                          <p:spTgt spid="110601"/>
                                        </p:tgtEl>
                                      </p:cBhvr>
                                    </p:animEffect>
                                  </p:childTnLst>
                                </p:cTn>
                              </p:par>
                            </p:childTnLst>
                          </p:cTn>
                        </p:par>
                        <p:par>
                          <p:cTn id="23" fill="hold" nodeType="afterGroup">
                            <p:stCondLst>
                              <p:cond delay="2500"/>
                            </p:stCondLst>
                            <p:childTnLst>
                              <p:par>
                                <p:cTn id="24" presetID="22" presetClass="entr" presetSubtype="8" fill="hold" nodeType="afterEffect">
                                  <p:stCondLst>
                                    <p:cond delay="0"/>
                                  </p:stCondLst>
                                  <p:childTnLst>
                                    <p:set>
                                      <p:cBhvr>
                                        <p:cTn id="25" dur="1" fill="hold">
                                          <p:stCondLst>
                                            <p:cond delay="0"/>
                                          </p:stCondLst>
                                        </p:cTn>
                                        <p:tgtEl>
                                          <p:spTgt spid="110602"/>
                                        </p:tgtEl>
                                        <p:attrNameLst>
                                          <p:attrName>style.visibility</p:attrName>
                                        </p:attrNameLst>
                                      </p:cBhvr>
                                      <p:to>
                                        <p:strVal val="visible"/>
                                      </p:to>
                                    </p:set>
                                    <p:animEffect transition="in" filter="wipe(left)">
                                      <p:cBhvr>
                                        <p:cTn id="26" dur="500"/>
                                        <p:tgtEl>
                                          <p:spTgt spid="110602"/>
                                        </p:tgtEl>
                                      </p:cBhvr>
                                    </p:animEffect>
                                  </p:childTnLst>
                                </p:cTn>
                              </p:par>
                            </p:childTnLst>
                          </p:cTn>
                        </p:par>
                        <p:par>
                          <p:cTn id="27" fill="hold" nodeType="afterGroup">
                            <p:stCondLst>
                              <p:cond delay="3000"/>
                            </p:stCondLst>
                            <p:childTnLst>
                              <p:par>
                                <p:cTn id="28" presetID="22" presetClass="entr" presetSubtype="1" fill="hold" nodeType="afterEffect">
                                  <p:stCondLst>
                                    <p:cond delay="0"/>
                                  </p:stCondLst>
                                  <p:childTnLst>
                                    <p:set>
                                      <p:cBhvr>
                                        <p:cTn id="29" dur="1" fill="hold">
                                          <p:stCondLst>
                                            <p:cond delay="0"/>
                                          </p:stCondLst>
                                        </p:cTn>
                                        <p:tgtEl>
                                          <p:spTgt spid="110603"/>
                                        </p:tgtEl>
                                        <p:attrNameLst>
                                          <p:attrName>style.visibility</p:attrName>
                                        </p:attrNameLst>
                                      </p:cBhvr>
                                      <p:to>
                                        <p:strVal val="visible"/>
                                      </p:to>
                                    </p:set>
                                    <p:animEffect transition="in" filter="wipe(up)">
                                      <p:cBhvr>
                                        <p:cTn id="30" dur="500"/>
                                        <p:tgtEl>
                                          <p:spTgt spid="110603"/>
                                        </p:tgtEl>
                                      </p:cBhvr>
                                    </p:animEffect>
                                  </p:childTnLst>
                                </p:cTn>
                              </p:par>
                            </p:childTnLst>
                          </p:cTn>
                        </p:par>
                        <p:par>
                          <p:cTn id="31" fill="hold" nodeType="afterGroup">
                            <p:stCondLst>
                              <p:cond delay="3500"/>
                            </p:stCondLst>
                            <p:childTnLst>
                              <p:par>
                                <p:cTn id="32" presetID="20" presetClass="entr" presetSubtype="0" fill="hold" grpId="0" nodeType="afterEffect">
                                  <p:stCondLst>
                                    <p:cond delay="0"/>
                                  </p:stCondLst>
                                  <p:childTnLst>
                                    <p:set>
                                      <p:cBhvr>
                                        <p:cTn id="33" dur="1" fill="hold">
                                          <p:stCondLst>
                                            <p:cond delay="0"/>
                                          </p:stCondLst>
                                        </p:cTn>
                                        <p:tgtEl>
                                          <p:spTgt spid="110598"/>
                                        </p:tgtEl>
                                        <p:attrNameLst>
                                          <p:attrName>style.visibility</p:attrName>
                                        </p:attrNameLst>
                                      </p:cBhvr>
                                      <p:to>
                                        <p:strVal val="visible"/>
                                      </p:to>
                                    </p:set>
                                    <p:animEffect transition="in" filter="wedge">
                                      <p:cBhvr>
                                        <p:cTn id="34" dur="500"/>
                                        <p:tgtEl>
                                          <p:spTgt spid="110598"/>
                                        </p:tgtEl>
                                      </p:cBhvr>
                                    </p:animEffect>
                                  </p:childTnLst>
                                </p:cTn>
                              </p:par>
                            </p:childTnLst>
                          </p:cTn>
                        </p:par>
                        <p:par>
                          <p:cTn id="35" fill="hold" nodeType="afterGroup">
                            <p:stCondLst>
                              <p:cond delay="4000"/>
                            </p:stCondLst>
                            <p:childTnLst>
                              <p:par>
                                <p:cTn id="36" presetID="22" presetClass="entr" presetSubtype="1" fill="hold" nodeType="afterEffect">
                                  <p:stCondLst>
                                    <p:cond delay="0"/>
                                  </p:stCondLst>
                                  <p:childTnLst>
                                    <p:set>
                                      <p:cBhvr>
                                        <p:cTn id="37" dur="1" fill="hold">
                                          <p:stCondLst>
                                            <p:cond delay="0"/>
                                          </p:stCondLst>
                                        </p:cTn>
                                        <p:tgtEl>
                                          <p:spTgt spid="110605"/>
                                        </p:tgtEl>
                                        <p:attrNameLst>
                                          <p:attrName>style.visibility</p:attrName>
                                        </p:attrNameLst>
                                      </p:cBhvr>
                                      <p:to>
                                        <p:strVal val="visible"/>
                                      </p:to>
                                    </p:set>
                                    <p:animEffect transition="in" filter="wipe(up)">
                                      <p:cBhvr>
                                        <p:cTn id="38" dur="500"/>
                                        <p:tgtEl>
                                          <p:spTgt spid="110605"/>
                                        </p:tgtEl>
                                      </p:cBhvr>
                                    </p:animEffect>
                                  </p:childTnLst>
                                </p:cTn>
                              </p:par>
                            </p:childTnLst>
                          </p:cTn>
                        </p:par>
                        <p:par>
                          <p:cTn id="39" fill="hold" nodeType="afterGroup">
                            <p:stCondLst>
                              <p:cond delay="4500"/>
                            </p:stCondLst>
                            <p:childTnLst>
                              <p:par>
                                <p:cTn id="40" presetID="20" presetClass="entr" presetSubtype="0" fill="hold" grpId="0" nodeType="afterEffect">
                                  <p:stCondLst>
                                    <p:cond delay="0"/>
                                  </p:stCondLst>
                                  <p:childTnLst>
                                    <p:set>
                                      <p:cBhvr>
                                        <p:cTn id="41" dur="1" fill="hold">
                                          <p:stCondLst>
                                            <p:cond delay="0"/>
                                          </p:stCondLst>
                                        </p:cTn>
                                        <p:tgtEl>
                                          <p:spTgt spid="110604"/>
                                        </p:tgtEl>
                                        <p:attrNameLst>
                                          <p:attrName>style.visibility</p:attrName>
                                        </p:attrNameLst>
                                      </p:cBhvr>
                                      <p:to>
                                        <p:strVal val="visible"/>
                                      </p:to>
                                    </p:set>
                                    <p:animEffect transition="in" filter="wedge">
                                      <p:cBhvr>
                                        <p:cTn id="42" dur="500"/>
                                        <p:tgtEl>
                                          <p:spTgt spid="110604"/>
                                        </p:tgtEl>
                                      </p:cBhvr>
                                    </p:animEffect>
                                  </p:childTnLst>
                                </p:cTn>
                              </p:par>
                            </p:childTnLst>
                          </p:cTn>
                        </p:par>
                        <p:par>
                          <p:cTn id="43" fill="hold" nodeType="afterGroup">
                            <p:stCondLst>
                              <p:cond delay="5000"/>
                            </p:stCondLst>
                            <p:childTnLst>
                              <p:par>
                                <p:cTn id="44" presetID="22" presetClass="entr" presetSubtype="1" fill="hold" nodeType="afterEffect">
                                  <p:stCondLst>
                                    <p:cond delay="0"/>
                                  </p:stCondLst>
                                  <p:childTnLst>
                                    <p:set>
                                      <p:cBhvr>
                                        <p:cTn id="45" dur="1" fill="hold">
                                          <p:stCondLst>
                                            <p:cond delay="0"/>
                                          </p:stCondLst>
                                        </p:cTn>
                                        <p:tgtEl>
                                          <p:spTgt spid="110607"/>
                                        </p:tgtEl>
                                        <p:attrNameLst>
                                          <p:attrName>style.visibility</p:attrName>
                                        </p:attrNameLst>
                                      </p:cBhvr>
                                      <p:to>
                                        <p:strVal val="visible"/>
                                      </p:to>
                                    </p:set>
                                    <p:animEffect transition="in" filter="wipe(up)">
                                      <p:cBhvr>
                                        <p:cTn id="46" dur="500"/>
                                        <p:tgtEl>
                                          <p:spTgt spid="110607"/>
                                        </p:tgtEl>
                                      </p:cBhvr>
                                    </p:animEffect>
                                  </p:childTnLst>
                                </p:cTn>
                              </p:par>
                            </p:childTnLst>
                          </p:cTn>
                        </p:par>
                        <p:par>
                          <p:cTn id="47" fill="hold" nodeType="afterGroup">
                            <p:stCondLst>
                              <p:cond delay="5500"/>
                            </p:stCondLst>
                            <p:childTnLst>
                              <p:par>
                                <p:cTn id="48" presetID="20" presetClass="entr" presetSubtype="0" fill="hold" grpId="0" nodeType="afterEffect">
                                  <p:stCondLst>
                                    <p:cond delay="0"/>
                                  </p:stCondLst>
                                  <p:childTnLst>
                                    <p:set>
                                      <p:cBhvr>
                                        <p:cTn id="49" dur="1" fill="hold">
                                          <p:stCondLst>
                                            <p:cond delay="0"/>
                                          </p:stCondLst>
                                        </p:cTn>
                                        <p:tgtEl>
                                          <p:spTgt spid="110606"/>
                                        </p:tgtEl>
                                        <p:attrNameLst>
                                          <p:attrName>style.visibility</p:attrName>
                                        </p:attrNameLst>
                                      </p:cBhvr>
                                      <p:to>
                                        <p:strVal val="visible"/>
                                      </p:to>
                                    </p:set>
                                    <p:animEffect transition="in" filter="wedge">
                                      <p:cBhvr>
                                        <p:cTn id="50" dur="500"/>
                                        <p:tgtEl>
                                          <p:spTgt spid="110606"/>
                                        </p:tgtEl>
                                      </p:cBhvr>
                                    </p:animEffect>
                                  </p:childTnLst>
                                </p:cTn>
                              </p:par>
                            </p:childTnLst>
                          </p:cTn>
                        </p:par>
                        <p:par>
                          <p:cTn id="51" fill="hold" nodeType="afterGroup">
                            <p:stCondLst>
                              <p:cond delay="6000"/>
                            </p:stCondLst>
                            <p:childTnLst>
                              <p:par>
                                <p:cTn id="52" presetID="22" presetClass="entr" presetSubtype="4" fill="hold" nodeType="afterEffect">
                                  <p:stCondLst>
                                    <p:cond delay="0"/>
                                  </p:stCondLst>
                                  <p:childTnLst>
                                    <p:set>
                                      <p:cBhvr>
                                        <p:cTn id="53" dur="1" fill="hold">
                                          <p:stCondLst>
                                            <p:cond delay="0"/>
                                          </p:stCondLst>
                                        </p:cTn>
                                        <p:tgtEl>
                                          <p:spTgt spid="110609"/>
                                        </p:tgtEl>
                                        <p:attrNameLst>
                                          <p:attrName>style.visibility</p:attrName>
                                        </p:attrNameLst>
                                      </p:cBhvr>
                                      <p:to>
                                        <p:strVal val="visible"/>
                                      </p:to>
                                    </p:set>
                                    <p:animEffect transition="in" filter="wipe(down)">
                                      <p:cBhvr>
                                        <p:cTn id="54" dur="500"/>
                                        <p:tgtEl>
                                          <p:spTgt spid="110609"/>
                                        </p:tgtEl>
                                      </p:cBhvr>
                                    </p:animEffect>
                                  </p:childTnLst>
                                </p:cTn>
                              </p:par>
                            </p:childTnLst>
                          </p:cTn>
                        </p:par>
                        <p:par>
                          <p:cTn id="55" fill="hold" nodeType="afterGroup">
                            <p:stCondLst>
                              <p:cond delay="6500"/>
                            </p:stCondLst>
                            <p:childTnLst>
                              <p:par>
                                <p:cTn id="56" presetID="20" presetClass="entr" presetSubtype="0" fill="hold" grpId="0" nodeType="afterEffect">
                                  <p:stCondLst>
                                    <p:cond delay="0"/>
                                  </p:stCondLst>
                                  <p:childTnLst>
                                    <p:set>
                                      <p:cBhvr>
                                        <p:cTn id="57" dur="1" fill="hold">
                                          <p:stCondLst>
                                            <p:cond delay="0"/>
                                          </p:stCondLst>
                                        </p:cTn>
                                        <p:tgtEl>
                                          <p:spTgt spid="110608"/>
                                        </p:tgtEl>
                                        <p:attrNameLst>
                                          <p:attrName>style.visibility</p:attrName>
                                        </p:attrNameLst>
                                      </p:cBhvr>
                                      <p:to>
                                        <p:strVal val="visible"/>
                                      </p:to>
                                    </p:set>
                                    <p:animEffect transition="in" filter="wedge">
                                      <p:cBhvr>
                                        <p:cTn id="58" dur="500"/>
                                        <p:tgtEl>
                                          <p:spTgt spid="110608"/>
                                        </p:tgtEl>
                                      </p:cBhvr>
                                    </p:animEffect>
                                  </p:childTnLst>
                                </p:cTn>
                              </p:par>
                            </p:childTnLst>
                          </p:cTn>
                        </p:par>
                        <p:par>
                          <p:cTn id="59" fill="hold" nodeType="afterGroup">
                            <p:stCondLst>
                              <p:cond delay="7000"/>
                            </p:stCondLst>
                            <p:childTnLst>
                              <p:par>
                                <p:cTn id="60" presetID="22" presetClass="entr" presetSubtype="4" fill="hold" nodeType="afterEffect">
                                  <p:stCondLst>
                                    <p:cond delay="0"/>
                                  </p:stCondLst>
                                  <p:childTnLst>
                                    <p:set>
                                      <p:cBhvr>
                                        <p:cTn id="61" dur="1" fill="hold">
                                          <p:stCondLst>
                                            <p:cond delay="0"/>
                                          </p:stCondLst>
                                        </p:cTn>
                                        <p:tgtEl>
                                          <p:spTgt spid="110611"/>
                                        </p:tgtEl>
                                        <p:attrNameLst>
                                          <p:attrName>style.visibility</p:attrName>
                                        </p:attrNameLst>
                                      </p:cBhvr>
                                      <p:to>
                                        <p:strVal val="visible"/>
                                      </p:to>
                                    </p:set>
                                    <p:animEffect transition="in" filter="wipe(down)">
                                      <p:cBhvr>
                                        <p:cTn id="62" dur="500"/>
                                        <p:tgtEl>
                                          <p:spTgt spid="110611"/>
                                        </p:tgtEl>
                                      </p:cBhvr>
                                    </p:animEffect>
                                  </p:childTnLst>
                                </p:cTn>
                              </p:par>
                            </p:childTnLst>
                          </p:cTn>
                        </p:par>
                        <p:par>
                          <p:cTn id="63" fill="hold" nodeType="afterGroup">
                            <p:stCondLst>
                              <p:cond delay="7500"/>
                            </p:stCondLst>
                            <p:childTnLst>
                              <p:par>
                                <p:cTn id="64" presetID="20" presetClass="entr" presetSubtype="0" fill="hold" grpId="0" nodeType="afterEffect">
                                  <p:stCondLst>
                                    <p:cond delay="0"/>
                                  </p:stCondLst>
                                  <p:childTnLst>
                                    <p:set>
                                      <p:cBhvr>
                                        <p:cTn id="65" dur="1" fill="hold">
                                          <p:stCondLst>
                                            <p:cond delay="0"/>
                                          </p:stCondLst>
                                        </p:cTn>
                                        <p:tgtEl>
                                          <p:spTgt spid="110610"/>
                                        </p:tgtEl>
                                        <p:attrNameLst>
                                          <p:attrName>style.visibility</p:attrName>
                                        </p:attrNameLst>
                                      </p:cBhvr>
                                      <p:to>
                                        <p:strVal val="visible"/>
                                      </p:to>
                                    </p:set>
                                    <p:animEffect transition="in" filter="wedge">
                                      <p:cBhvr>
                                        <p:cTn id="66" dur="500"/>
                                        <p:tgtEl>
                                          <p:spTgt spid="110610"/>
                                        </p:tgtEl>
                                      </p:cBhvr>
                                    </p:animEffect>
                                  </p:childTnLst>
                                </p:cTn>
                              </p:par>
                              <p:par>
                                <p:cTn id="67" presetID="7" presetClass="emph" presetSubtype="10" repeatCount="indefinite" fill="hold" nodeType="withEffect">
                                  <p:stCondLst>
                                    <p:cond delay="0"/>
                                  </p:stCondLst>
                                  <p:childTnLst>
                                    <p:animClr clrSpc="hsl" dir="ccw">
                                      <p:cBhvr>
                                        <p:cTn id="68" dur="500" fill="hold"/>
                                        <p:tgtEl>
                                          <p:spTgt spid="110598"/>
                                        </p:tgtEl>
                                        <p:attrNameLst>
                                          <p:attrName>stroke.color</p:attrName>
                                        </p:attrNameLst>
                                      </p:cBhvr>
                                      <p:to>
                                        <a:schemeClr val="accent2"/>
                                      </p:to>
                                    </p:animClr>
                                    <p:set>
                                      <p:cBhvr>
                                        <p:cTn id="69" dur="500" fill="hold"/>
                                        <p:tgtEl>
                                          <p:spTgt spid="110598"/>
                                        </p:tgtEl>
                                        <p:attrNameLst>
                                          <p:attrName>stroke.on</p:attrName>
                                        </p:attrNameLst>
                                      </p:cBhvr>
                                      <p:to>
                                        <p:strVal val="true"/>
                                      </p:to>
                                    </p:set>
                                  </p:childTnLst>
                                </p:cTn>
                              </p:par>
                              <p:par>
                                <p:cTn id="70" presetID="7" presetClass="emph" presetSubtype="10" repeatCount="indefinite" fill="hold" nodeType="withEffect">
                                  <p:stCondLst>
                                    <p:cond delay="0"/>
                                  </p:stCondLst>
                                  <p:childTnLst>
                                    <p:animClr clrSpc="hsl" dir="ccw">
                                      <p:cBhvr>
                                        <p:cTn id="71" dur="500" fill="hold"/>
                                        <p:tgtEl>
                                          <p:spTgt spid="110604"/>
                                        </p:tgtEl>
                                        <p:attrNameLst>
                                          <p:attrName>stroke.color</p:attrName>
                                        </p:attrNameLst>
                                      </p:cBhvr>
                                      <p:to>
                                        <a:schemeClr val="accent2"/>
                                      </p:to>
                                    </p:animClr>
                                    <p:set>
                                      <p:cBhvr>
                                        <p:cTn id="72" dur="500" fill="hold"/>
                                        <p:tgtEl>
                                          <p:spTgt spid="110604"/>
                                        </p:tgtEl>
                                        <p:attrNameLst>
                                          <p:attrName>stroke.on</p:attrName>
                                        </p:attrNameLst>
                                      </p:cBhvr>
                                      <p:to>
                                        <p:strVal val="true"/>
                                      </p:to>
                                    </p:set>
                                  </p:childTnLst>
                                </p:cTn>
                              </p:par>
                              <p:par>
                                <p:cTn id="73" presetID="7" presetClass="emph" presetSubtype="10" repeatCount="indefinite" fill="hold" nodeType="withEffect">
                                  <p:stCondLst>
                                    <p:cond delay="0"/>
                                  </p:stCondLst>
                                  <p:childTnLst>
                                    <p:animClr clrSpc="hsl" dir="ccw">
                                      <p:cBhvr>
                                        <p:cTn id="74" dur="500" fill="hold"/>
                                        <p:tgtEl>
                                          <p:spTgt spid="110606"/>
                                        </p:tgtEl>
                                        <p:attrNameLst>
                                          <p:attrName>stroke.color</p:attrName>
                                        </p:attrNameLst>
                                      </p:cBhvr>
                                      <p:to>
                                        <a:schemeClr val="accent2"/>
                                      </p:to>
                                    </p:animClr>
                                    <p:set>
                                      <p:cBhvr>
                                        <p:cTn id="75" dur="500" fill="hold"/>
                                        <p:tgtEl>
                                          <p:spTgt spid="110606"/>
                                        </p:tgtEl>
                                        <p:attrNameLst>
                                          <p:attrName>stroke.on</p:attrName>
                                        </p:attrNameLst>
                                      </p:cBhvr>
                                      <p:to>
                                        <p:strVal val="true"/>
                                      </p:to>
                                    </p:set>
                                  </p:childTnLst>
                                </p:cTn>
                              </p:par>
                              <p:par>
                                <p:cTn id="76" presetID="7" presetClass="emph" presetSubtype="10" repeatCount="indefinite" fill="hold" nodeType="withEffect">
                                  <p:stCondLst>
                                    <p:cond delay="0"/>
                                  </p:stCondLst>
                                  <p:childTnLst>
                                    <p:animClr clrSpc="hsl" dir="ccw">
                                      <p:cBhvr>
                                        <p:cTn id="77" dur="500" fill="hold"/>
                                        <p:tgtEl>
                                          <p:spTgt spid="110608"/>
                                        </p:tgtEl>
                                        <p:attrNameLst>
                                          <p:attrName>stroke.color</p:attrName>
                                        </p:attrNameLst>
                                      </p:cBhvr>
                                      <p:to>
                                        <a:schemeClr val="accent2"/>
                                      </p:to>
                                    </p:animClr>
                                    <p:set>
                                      <p:cBhvr>
                                        <p:cTn id="78" dur="500" fill="hold"/>
                                        <p:tgtEl>
                                          <p:spTgt spid="110608"/>
                                        </p:tgtEl>
                                        <p:attrNameLst>
                                          <p:attrName>stroke.on</p:attrName>
                                        </p:attrNameLst>
                                      </p:cBhvr>
                                      <p:to>
                                        <p:strVal val="true"/>
                                      </p:to>
                                    </p:set>
                                  </p:childTnLst>
                                </p:cTn>
                              </p:par>
                              <p:par>
                                <p:cTn id="79" presetID="7" presetClass="emph" presetSubtype="10" repeatCount="indefinite" fill="hold" nodeType="withEffect">
                                  <p:stCondLst>
                                    <p:cond delay="0"/>
                                  </p:stCondLst>
                                  <p:childTnLst>
                                    <p:animClr clrSpc="hsl" dir="ccw">
                                      <p:cBhvr>
                                        <p:cTn id="80" dur="500" fill="hold"/>
                                        <p:tgtEl>
                                          <p:spTgt spid="110610"/>
                                        </p:tgtEl>
                                        <p:attrNameLst>
                                          <p:attrName>stroke.color</p:attrName>
                                        </p:attrNameLst>
                                      </p:cBhvr>
                                      <p:to>
                                        <a:schemeClr val="accent2"/>
                                      </p:to>
                                    </p:animClr>
                                    <p:set>
                                      <p:cBhvr>
                                        <p:cTn id="81" dur="500" fill="hold"/>
                                        <p:tgtEl>
                                          <p:spTgt spid="110610"/>
                                        </p:tgtEl>
                                        <p:attrNameLst>
                                          <p:attrName>stroke.on</p:attrName>
                                        </p:attrNameLst>
                                      </p:cBhvr>
                                      <p:to>
                                        <p:strVal val="true"/>
                                      </p:to>
                                    </p:set>
                                  </p:childTnLst>
                                </p:cTn>
                              </p:par>
                            </p:childTnLst>
                          </p:cTn>
                        </p:par>
                        <p:par>
                          <p:cTn id="82" fill="hold" nodeType="afterGroup">
                            <p:stCondLst>
                              <p:cond delay="8000"/>
                            </p:stCondLst>
                            <p:childTnLst>
                              <p:par>
                                <p:cTn id="83" presetID="22" presetClass="entr" presetSubtype="8" fill="hold" nodeType="afterEffect">
                                  <p:stCondLst>
                                    <p:cond delay="0"/>
                                  </p:stCondLst>
                                  <p:childTnLst>
                                    <p:set>
                                      <p:cBhvr>
                                        <p:cTn id="84" dur="1" fill="hold">
                                          <p:stCondLst>
                                            <p:cond delay="0"/>
                                          </p:stCondLst>
                                        </p:cTn>
                                        <p:tgtEl>
                                          <p:spTgt spid="23"/>
                                        </p:tgtEl>
                                        <p:attrNameLst>
                                          <p:attrName>style.visibility</p:attrName>
                                        </p:attrNameLst>
                                      </p:cBhvr>
                                      <p:to>
                                        <p:strVal val="visible"/>
                                      </p:to>
                                    </p:set>
                                    <p:animEffect transition="in" filter="wipe(left)">
                                      <p:cBhvr>
                                        <p:cTn id="85" dur="500"/>
                                        <p:tgtEl>
                                          <p:spTgt spid="23"/>
                                        </p:tgtEl>
                                      </p:cBhvr>
                                    </p:animEffect>
                                  </p:childTnLst>
                                </p:cTn>
                              </p:par>
                            </p:childTnLst>
                          </p:cTn>
                        </p:par>
                        <p:par>
                          <p:cTn id="86" fill="hold" nodeType="afterGroup">
                            <p:stCondLst>
                              <p:cond delay="8500"/>
                            </p:stCondLst>
                            <p:childTnLst>
                              <p:par>
                                <p:cTn id="87" presetID="22" presetClass="entr" presetSubtype="8" fill="hold" nodeType="afterEffect">
                                  <p:stCondLst>
                                    <p:cond delay="0"/>
                                  </p:stCondLst>
                                  <p:childTnLst>
                                    <p:set>
                                      <p:cBhvr>
                                        <p:cTn id="88" dur="1" fill="hold">
                                          <p:stCondLst>
                                            <p:cond delay="0"/>
                                          </p:stCondLst>
                                        </p:cTn>
                                        <p:tgtEl>
                                          <p:spTgt spid="25"/>
                                        </p:tgtEl>
                                        <p:attrNameLst>
                                          <p:attrName>style.visibility</p:attrName>
                                        </p:attrNameLst>
                                      </p:cBhvr>
                                      <p:to>
                                        <p:strVal val="visible"/>
                                      </p:to>
                                    </p:set>
                                    <p:animEffect transition="in" filter="wipe(left)">
                                      <p:cBhvr>
                                        <p:cTn id="89" dur="500"/>
                                        <p:tgtEl>
                                          <p:spTgt spid="25"/>
                                        </p:tgtEl>
                                      </p:cBhvr>
                                    </p:animEffect>
                                  </p:childTnLst>
                                </p:cTn>
                              </p:par>
                            </p:childTnLst>
                          </p:cTn>
                        </p:par>
                        <p:par>
                          <p:cTn id="90" fill="hold" nodeType="afterGroup">
                            <p:stCondLst>
                              <p:cond delay="9000"/>
                            </p:stCondLst>
                            <p:childTnLst>
                              <p:par>
                                <p:cTn id="91" presetID="20" presetClass="entr" presetSubtype="0" fill="hold" grpId="0" nodeType="afterEffect">
                                  <p:stCondLst>
                                    <p:cond delay="0"/>
                                  </p:stCondLst>
                                  <p:childTnLst>
                                    <p:set>
                                      <p:cBhvr>
                                        <p:cTn id="92" dur="1" fill="hold">
                                          <p:stCondLst>
                                            <p:cond delay="0"/>
                                          </p:stCondLst>
                                        </p:cTn>
                                        <p:tgtEl>
                                          <p:spTgt spid="24"/>
                                        </p:tgtEl>
                                        <p:attrNameLst>
                                          <p:attrName>style.visibility</p:attrName>
                                        </p:attrNameLst>
                                      </p:cBhvr>
                                      <p:to>
                                        <p:strVal val="visible"/>
                                      </p:to>
                                    </p:set>
                                    <p:animEffect transition="in" filter="wedge">
                                      <p:cBhvr>
                                        <p:cTn id="93" dur="500"/>
                                        <p:tgtEl>
                                          <p:spTgt spid="24"/>
                                        </p:tgtEl>
                                      </p:cBhvr>
                                    </p:animEffect>
                                  </p:childTnLst>
                                </p:cTn>
                              </p:par>
                            </p:childTnLst>
                          </p:cTn>
                        </p:par>
                        <p:par>
                          <p:cTn id="94" fill="hold" nodeType="afterGroup">
                            <p:stCondLst>
                              <p:cond delay="9500"/>
                            </p:stCondLst>
                            <p:childTnLst>
                              <p:par>
                                <p:cTn id="95" presetID="22" presetClass="entr" presetSubtype="8" fill="hold" nodeType="afterEffect">
                                  <p:stCondLst>
                                    <p:cond delay="0"/>
                                  </p:stCondLst>
                                  <p:childTnLst>
                                    <p:set>
                                      <p:cBhvr>
                                        <p:cTn id="96" dur="1" fill="hold">
                                          <p:stCondLst>
                                            <p:cond delay="0"/>
                                          </p:stCondLst>
                                        </p:cTn>
                                        <p:tgtEl>
                                          <p:spTgt spid="27"/>
                                        </p:tgtEl>
                                        <p:attrNameLst>
                                          <p:attrName>style.visibility</p:attrName>
                                        </p:attrNameLst>
                                      </p:cBhvr>
                                      <p:to>
                                        <p:strVal val="visible"/>
                                      </p:to>
                                    </p:set>
                                    <p:animEffect transition="in" filter="wipe(left)">
                                      <p:cBhvr>
                                        <p:cTn id="97" dur="500"/>
                                        <p:tgtEl>
                                          <p:spTgt spid="27"/>
                                        </p:tgtEl>
                                      </p:cBhvr>
                                    </p:animEffect>
                                  </p:childTnLst>
                                </p:cTn>
                              </p:par>
                            </p:childTnLst>
                          </p:cTn>
                        </p:par>
                        <p:par>
                          <p:cTn id="98" fill="hold" nodeType="afterGroup">
                            <p:stCondLst>
                              <p:cond delay="10000"/>
                            </p:stCondLst>
                            <p:childTnLst>
                              <p:par>
                                <p:cTn id="99" presetID="20" presetClass="entr" presetSubtype="0" fill="hold" grpId="0" nodeType="afterEffect">
                                  <p:stCondLst>
                                    <p:cond delay="0"/>
                                  </p:stCondLst>
                                  <p:childTnLst>
                                    <p:set>
                                      <p:cBhvr>
                                        <p:cTn id="100" dur="1" fill="hold">
                                          <p:stCondLst>
                                            <p:cond delay="0"/>
                                          </p:stCondLst>
                                        </p:cTn>
                                        <p:tgtEl>
                                          <p:spTgt spid="26"/>
                                        </p:tgtEl>
                                        <p:attrNameLst>
                                          <p:attrName>style.visibility</p:attrName>
                                        </p:attrNameLst>
                                      </p:cBhvr>
                                      <p:to>
                                        <p:strVal val="visible"/>
                                      </p:to>
                                    </p:set>
                                    <p:animEffect transition="in" filter="wedge">
                                      <p:cBhvr>
                                        <p:cTn id="101" dur="500"/>
                                        <p:tgtEl>
                                          <p:spTgt spid="26"/>
                                        </p:tgtEl>
                                      </p:cBhvr>
                                    </p:animEffect>
                                  </p:childTnLst>
                                </p:cTn>
                              </p:par>
                            </p:childTnLst>
                          </p:cTn>
                        </p:par>
                        <p:par>
                          <p:cTn id="102" fill="hold" nodeType="afterGroup">
                            <p:stCondLst>
                              <p:cond delay="10500"/>
                            </p:stCondLst>
                            <p:childTnLst>
                              <p:par>
                                <p:cTn id="103" presetID="22" presetClass="entr" presetSubtype="4" fill="hold" nodeType="afterEffect">
                                  <p:stCondLst>
                                    <p:cond delay="0"/>
                                  </p:stCondLst>
                                  <p:childTnLst>
                                    <p:set>
                                      <p:cBhvr>
                                        <p:cTn id="104" dur="1" fill="hold">
                                          <p:stCondLst>
                                            <p:cond delay="0"/>
                                          </p:stCondLst>
                                        </p:cTn>
                                        <p:tgtEl>
                                          <p:spTgt spid="29"/>
                                        </p:tgtEl>
                                        <p:attrNameLst>
                                          <p:attrName>style.visibility</p:attrName>
                                        </p:attrNameLst>
                                      </p:cBhvr>
                                      <p:to>
                                        <p:strVal val="visible"/>
                                      </p:to>
                                    </p:set>
                                    <p:animEffect transition="in" filter="wipe(down)">
                                      <p:cBhvr>
                                        <p:cTn id="105" dur="500"/>
                                        <p:tgtEl>
                                          <p:spTgt spid="29"/>
                                        </p:tgtEl>
                                      </p:cBhvr>
                                    </p:animEffect>
                                  </p:childTnLst>
                                </p:cTn>
                              </p:par>
                            </p:childTnLst>
                          </p:cTn>
                        </p:par>
                        <p:par>
                          <p:cTn id="106" fill="hold" nodeType="afterGroup">
                            <p:stCondLst>
                              <p:cond delay="11000"/>
                            </p:stCondLst>
                            <p:childTnLst>
                              <p:par>
                                <p:cTn id="107" presetID="20" presetClass="entr" presetSubtype="0" fill="hold" grpId="0" nodeType="afterEffect">
                                  <p:stCondLst>
                                    <p:cond delay="0"/>
                                  </p:stCondLst>
                                  <p:childTnLst>
                                    <p:set>
                                      <p:cBhvr>
                                        <p:cTn id="108" dur="1" fill="hold">
                                          <p:stCondLst>
                                            <p:cond delay="0"/>
                                          </p:stCondLst>
                                        </p:cTn>
                                        <p:tgtEl>
                                          <p:spTgt spid="28"/>
                                        </p:tgtEl>
                                        <p:attrNameLst>
                                          <p:attrName>style.visibility</p:attrName>
                                        </p:attrNameLst>
                                      </p:cBhvr>
                                      <p:to>
                                        <p:strVal val="visible"/>
                                      </p:to>
                                    </p:set>
                                    <p:animEffect transition="in" filter="wedge">
                                      <p:cBhvr>
                                        <p:cTn id="109" dur="500"/>
                                        <p:tgtEl>
                                          <p:spTgt spid="28"/>
                                        </p:tgtEl>
                                      </p:cBhvr>
                                    </p:animEffect>
                                  </p:childTnLst>
                                </p:cTn>
                              </p:par>
                              <p:par>
                                <p:cTn id="110" presetID="7" presetClass="emph" presetSubtype="10" repeatCount="indefinite" fill="hold" nodeType="withEffect">
                                  <p:stCondLst>
                                    <p:cond delay="0"/>
                                  </p:stCondLst>
                                  <p:childTnLst>
                                    <p:animClr clrSpc="hsl" dir="ccw">
                                      <p:cBhvr>
                                        <p:cTn id="111" dur="500" fill="hold"/>
                                        <p:tgtEl>
                                          <p:spTgt spid="24"/>
                                        </p:tgtEl>
                                        <p:attrNameLst>
                                          <p:attrName>stroke.color</p:attrName>
                                        </p:attrNameLst>
                                      </p:cBhvr>
                                      <p:to>
                                        <a:schemeClr val="accent2"/>
                                      </p:to>
                                    </p:animClr>
                                    <p:set>
                                      <p:cBhvr>
                                        <p:cTn id="112" dur="500" fill="hold"/>
                                        <p:tgtEl>
                                          <p:spTgt spid="24"/>
                                        </p:tgtEl>
                                        <p:attrNameLst>
                                          <p:attrName>stroke.on</p:attrName>
                                        </p:attrNameLst>
                                      </p:cBhvr>
                                      <p:to>
                                        <p:strVal val="true"/>
                                      </p:to>
                                    </p:set>
                                  </p:childTnLst>
                                </p:cTn>
                              </p:par>
                              <p:par>
                                <p:cTn id="113" presetID="7" presetClass="emph" presetSubtype="10" repeatCount="indefinite" fill="hold" nodeType="withEffect">
                                  <p:stCondLst>
                                    <p:cond delay="0"/>
                                  </p:stCondLst>
                                  <p:childTnLst>
                                    <p:animClr clrSpc="hsl" dir="ccw">
                                      <p:cBhvr>
                                        <p:cTn id="114" dur="500" fill="hold"/>
                                        <p:tgtEl>
                                          <p:spTgt spid="26"/>
                                        </p:tgtEl>
                                        <p:attrNameLst>
                                          <p:attrName>stroke.color</p:attrName>
                                        </p:attrNameLst>
                                      </p:cBhvr>
                                      <p:to>
                                        <a:schemeClr val="accent2"/>
                                      </p:to>
                                    </p:animClr>
                                    <p:set>
                                      <p:cBhvr>
                                        <p:cTn id="115" dur="500" fill="hold"/>
                                        <p:tgtEl>
                                          <p:spTgt spid="26"/>
                                        </p:tgtEl>
                                        <p:attrNameLst>
                                          <p:attrName>stroke.on</p:attrName>
                                        </p:attrNameLst>
                                      </p:cBhvr>
                                      <p:to>
                                        <p:strVal val="true"/>
                                      </p:to>
                                    </p:set>
                                  </p:childTnLst>
                                </p:cTn>
                              </p:par>
                              <p:par>
                                <p:cTn id="116" presetID="7" presetClass="emph" presetSubtype="10" repeatCount="indefinite" fill="hold" nodeType="withEffect">
                                  <p:stCondLst>
                                    <p:cond delay="0"/>
                                  </p:stCondLst>
                                  <p:childTnLst>
                                    <p:animClr clrSpc="hsl" dir="ccw">
                                      <p:cBhvr>
                                        <p:cTn id="117" dur="500" fill="hold"/>
                                        <p:tgtEl>
                                          <p:spTgt spid="28"/>
                                        </p:tgtEl>
                                        <p:attrNameLst>
                                          <p:attrName>stroke.color</p:attrName>
                                        </p:attrNameLst>
                                      </p:cBhvr>
                                      <p:to>
                                        <a:schemeClr val="accent2"/>
                                      </p:to>
                                    </p:animClr>
                                    <p:set>
                                      <p:cBhvr>
                                        <p:cTn id="118" dur="500" fill="hold"/>
                                        <p:tgtEl>
                                          <p:spTgt spid="28"/>
                                        </p:tgtEl>
                                        <p:attrNameLst>
                                          <p:attrName>stroke.on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598" grpId="0" animBg="1"/>
      <p:bldP spid="110600" grpId="0" animBg="1"/>
      <p:bldP spid="110604" grpId="0" animBg="1"/>
      <p:bldP spid="110606" grpId="0" animBg="1"/>
      <p:bldP spid="110608" grpId="0" animBg="1"/>
      <p:bldP spid="110610" grpId="0" animBg="1"/>
      <p:bldP spid="110612" grpId="0" animBg="1"/>
      <p:bldP spid="24" grpId="0" animBg="1"/>
      <p:bldP spid="26" grpId="0" animBg="1"/>
      <p:bldP spid="28"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ext Box 2"/>
          <p:cNvSpPr txBox="1">
            <a:spLocks noChangeArrowheads="1"/>
          </p:cNvSpPr>
          <p:nvPr/>
        </p:nvSpPr>
        <p:spPr bwMode="auto">
          <a:xfrm>
            <a:off x="190500" y="746125"/>
            <a:ext cx="175895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hu-HU" sz="2000"/>
          </a:p>
          <a:p>
            <a:pPr eaLnBrk="1" hangingPunct="1"/>
            <a:endParaRPr lang="en-US" altLang="hu-HU" sz="2000"/>
          </a:p>
          <a:p>
            <a:pPr eaLnBrk="1" hangingPunct="1"/>
            <a:endParaRPr lang="en-US" altLang="hu-HU" sz="2000"/>
          </a:p>
          <a:p>
            <a:pPr eaLnBrk="1" hangingPunct="1"/>
            <a:endParaRPr lang="en-US" altLang="hu-HU" sz="2000"/>
          </a:p>
          <a:p>
            <a:pPr eaLnBrk="1" hangingPunct="1"/>
            <a:endParaRPr lang="en-US" altLang="hu-HU"/>
          </a:p>
        </p:txBody>
      </p:sp>
      <p:sp>
        <p:nvSpPr>
          <p:cNvPr id="62467" name="Text Box 3"/>
          <p:cNvSpPr txBox="1">
            <a:spLocks noChangeArrowheads="1"/>
          </p:cNvSpPr>
          <p:nvPr/>
        </p:nvSpPr>
        <p:spPr bwMode="auto">
          <a:xfrm>
            <a:off x="101600" y="1089025"/>
            <a:ext cx="8904288" cy="338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tabLst>
                <a:tab pos="177800" algn="l"/>
                <a:tab pos="355600" algn="l"/>
                <a:tab pos="533400" algn="l"/>
                <a:tab pos="719138" algn="l"/>
                <a:tab pos="896938" algn="l"/>
                <a:tab pos="1252538" algn="l"/>
              </a:tabLst>
              <a:defRPr>
                <a:solidFill>
                  <a:schemeClr val="tx1"/>
                </a:solidFill>
                <a:latin typeface="Arial" charset="0"/>
              </a:defRPr>
            </a:lvl1pPr>
            <a:lvl2pPr marL="742950" indent="-285750">
              <a:tabLst>
                <a:tab pos="177800" algn="l"/>
                <a:tab pos="355600" algn="l"/>
                <a:tab pos="533400" algn="l"/>
                <a:tab pos="719138" algn="l"/>
                <a:tab pos="896938" algn="l"/>
                <a:tab pos="1252538" algn="l"/>
              </a:tabLst>
              <a:defRPr>
                <a:solidFill>
                  <a:schemeClr val="tx1"/>
                </a:solidFill>
                <a:latin typeface="Arial" charset="0"/>
              </a:defRPr>
            </a:lvl2pPr>
            <a:lvl3pPr marL="1143000" indent="-228600">
              <a:tabLst>
                <a:tab pos="177800" algn="l"/>
                <a:tab pos="355600" algn="l"/>
                <a:tab pos="533400" algn="l"/>
                <a:tab pos="719138" algn="l"/>
                <a:tab pos="896938" algn="l"/>
                <a:tab pos="1252538" algn="l"/>
              </a:tabLst>
              <a:defRPr>
                <a:solidFill>
                  <a:schemeClr val="tx1"/>
                </a:solidFill>
                <a:latin typeface="Arial" charset="0"/>
              </a:defRPr>
            </a:lvl3pPr>
            <a:lvl4pPr marL="1600200" indent="-228600">
              <a:tabLst>
                <a:tab pos="177800" algn="l"/>
                <a:tab pos="355600" algn="l"/>
                <a:tab pos="533400" algn="l"/>
                <a:tab pos="719138" algn="l"/>
                <a:tab pos="896938" algn="l"/>
                <a:tab pos="1252538" algn="l"/>
              </a:tabLst>
              <a:defRPr>
                <a:solidFill>
                  <a:schemeClr val="tx1"/>
                </a:solidFill>
                <a:latin typeface="Arial" charset="0"/>
              </a:defRPr>
            </a:lvl4pPr>
            <a:lvl5pPr marL="2057400" indent="-228600">
              <a:tabLst>
                <a:tab pos="177800" algn="l"/>
                <a:tab pos="355600" algn="l"/>
                <a:tab pos="533400" algn="l"/>
                <a:tab pos="719138" algn="l"/>
                <a:tab pos="896938" algn="l"/>
                <a:tab pos="1252538" algn="l"/>
              </a:tabLst>
              <a:defRPr>
                <a:solidFill>
                  <a:schemeClr val="tx1"/>
                </a:solidFill>
                <a:latin typeface="Arial" charset="0"/>
              </a:defRPr>
            </a:lvl5pPr>
            <a:lvl6pPr marL="2514600" indent="-228600" eaLnBrk="0" fontAlgn="base" hangingPunct="0">
              <a:spcBef>
                <a:spcPct val="0"/>
              </a:spcBef>
              <a:spcAft>
                <a:spcPct val="0"/>
              </a:spcAft>
              <a:tabLst>
                <a:tab pos="177800" algn="l"/>
                <a:tab pos="355600" algn="l"/>
                <a:tab pos="533400" algn="l"/>
                <a:tab pos="719138" algn="l"/>
                <a:tab pos="896938" algn="l"/>
                <a:tab pos="1252538" algn="l"/>
              </a:tabLst>
              <a:defRPr>
                <a:solidFill>
                  <a:schemeClr val="tx1"/>
                </a:solidFill>
                <a:latin typeface="Arial" charset="0"/>
              </a:defRPr>
            </a:lvl6pPr>
            <a:lvl7pPr marL="2971800" indent="-228600" eaLnBrk="0" fontAlgn="base" hangingPunct="0">
              <a:spcBef>
                <a:spcPct val="0"/>
              </a:spcBef>
              <a:spcAft>
                <a:spcPct val="0"/>
              </a:spcAft>
              <a:tabLst>
                <a:tab pos="177800" algn="l"/>
                <a:tab pos="355600" algn="l"/>
                <a:tab pos="533400" algn="l"/>
                <a:tab pos="719138" algn="l"/>
                <a:tab pos="896938" algn="l"/>
                <a:tab pos="1252538" algn="l"/>
              </a:tabLst>
              <a:defRPr>
                <a:solidFill>
                  <a:schemeClr val="tx1"/>
                </a:solidFill>
                <a:latin typeface="Arial" charset="0"/>
              </a:defRPr>
            </a:lvl7pPr>
            <a:lvl8pPr marL="3429000" indent="-228600" eaLnBrk="0" fontAlgn="base" hangingPunct="0">
              <a:spcBef>
                <a:spcPct val="0"/>
              </a:spcBef>
              <a:spcAft>
                <a:spcPct val="0"/>
              </a:spcAft>
              <a:tabLst>
                <a:tab pos="177800" algn="l"/>
                <a:tab pos="355600" algn="l"/>
                <a:tab pos="533400" algn="l"/>
                <a:tab pos="719138" algn="l"/>
                <a:tab pos="896938" algn="l"/>
                <a:tab pos="1252538" algn="l"/>
              </a:tabLst>
              <a:defRPr>
                <a:solidFill>
                  <a:schemeClr val="tx1"/>
                </a:solidFill>
                <a:latin typeface="Arial" charset="0"/>
              </a:defRPr>
            </a:lvl8pPr>
            <a:lvl9pPr marL="3886200" indent="-228600" eaLnBrk="0" fontAlgn="base" hangingPunct="0">
              <a:spcBef>
                <a:spcPct val="0"/>
              </a:spcBef>
              <a:spcAft>
                <a:spcPct val="0"/>
              </a:spcAft>
              <a:tabLst>
                <a:tab pos="177800" algn="l"/>
                <a:tab pos="355600" algn="l"/>
                <a:tab pos="533400" algn="l"/>
                <a:tab pos="719138" algn="l"/>
                <a:tab pos="896938" algn="l"/>
                <a:tab pos="1252538" algn="l"/>
              </a:tabLst>
              <a:defRPr>
                <a:solidFill>
                  <a:schemeClr val="tx1"/>
                </a:solidFill>
                <a:latin typeface="Arial" charset="0"/>
              </a:defRPr>
            </a:lvl9pPr>
          </a:lstStyle>
          <a:p>
            <a:pPr eaLnBrk="1" hangingPunct="1"/>
            <a:r>
              <a:rPr lang="hu-HU" altLang="hu-HU"/>
              <a:t>Lateralis olivocochlearis efferens rendszer:</a:t>
            </a:r>
          </a:p>
          <a:p>
            <a:pPr eaLnBrk="1" hangingPunct="1"/>
            <a:r>
              <a:rPr lang="hu-HU" altLang="hu-HU"/>
              <a:t>	Eredés:</a:t>
            </a:r>
          </a:p>
          <a:p>
            <a:pPr eaLnBrk="1" hangingPunct="1"/>
            <a:r>
              <a:rPr lang="hu-HU" altLang="hu-HU"/>
              <a:t>		oliva superior (lateralis) </a:t>
            </a:r>
          </a:p>
          <a:p>
            <a:pPr eaLnBrk="1" hangingPunct="1"/>
            <a:r>
              <a:rPr lang="hu-HU" altLang="hu-HU"/>
              <a:t>	Végződés:</a:t>
            </a:r>
          </a:p>
          <a:p>
            <a:pPr eaLnBrk="1" hangingPunct="1"/>
            <a:r>
              <a:rPr lang="hu-HU" altLang="hu-HU"/>
              <a:t>		belső szőrsejteken – indirekt </a:t>
            </a:r>
          </a:p>
          <a:p>
            <a:pPr eaLnBrk="1" hangingPunct="1"/>
            <a:r>
              <a:rPr lang="hu-HU" altLang="hu-HU"/>
              <a:t>	Oldaliság:</a:t>
            </a:r>
          </a:p>
          <a:p>
            <a:pPr eaLnBrk="1" hangingPunct="1"/>
            <a:r>
              <a:rPr lang="hu-HU" altLang="hu-HU"/>
              <a:t>		ipsilateralis</a:t>
            </a:r>
          </a:p>
          <a:p>
            <a:pPr eaLnBrk="1" hangingPunct="1"/>
            <a:endParaRPr lang="hu-HU" altLang="hu-HU"/>
          </a:p>
          <a:p>
            <a:pPr eaLnBrk="1" hangingPunct="1"/>
            <a:r>
              <a:rPr lang="hu-HU" altLang="hu-HU"/>
              <a:t>	Szerepe:</a:t>
            </a:r>
          </a:p>
          <a:p>
            <a:pPr eaLnBrk="1" hangingPunct="1"/>
            <a:r>
              <a:rPr lang="hu-HU" altLang="hu-HU"/>
              <a:t>		jelátvitel érzékenységének beállítása</a:t>
            </a:r>
          </a:p>
          <a:p>
            <a:pPr eaLnBrk="1" hangingPunct="1"/>
            <a:endParaRPr lang="hu-HU" altLang="hu-HU"/>
          </a:p>
          <a:p>
            <a:pPr eaLnBrk="1" hangingPunct="1"/>
            <a:r>
              <a:rPr lang="hu-HU" altLang="hu-HU"/>
              <a:t>	</a:t>
            </a:r>
          </a:p>
        </p:txBody>
      </p:sp>
      <p:sp>
        <p:nvSpPr>
          <p:cNvPr id="62468" name="Rectangle 4"/>
          <p:cNvSpPr>
            <a:spLocks noChangeArrowheads="1"/>
          </p:cNvSpPr>
          <p:nvPr/>
        </p:nvSpPr>
        <p:spPr bwMode="auto">
          <a:xfrm>
            <a:off x="0" y="85725"/>
            <a:ext cx="9144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hu-HU" altLang="hu-HU" dirty="0"/>
              <a:t>EFFERENS COCHLEARIS IDEGROSTOK</a:t>
            </a:r>
          </a:p>
          <a:p>
            <a:pPr algn="ctr" eaLnBrk="1" hangingPunct="1"/>
            <a:r>
              <a:rPr lang="hu-HU" altLang="hu-HU" dirty="0"/>
              <a:t> </a:t>
            </a:r>
          </a:p>
        </p:txBody>
      </p:sp>
      <p:pic>
        <p:nvPicPr>
          <p:cNvPr id="62469" name="Picture 6" descr="inner nerves"/>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386263" y="2566988"/>
            <a:ext cx="4691062" cy="422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0607369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ext Box 2"/>
          <p:cNvSpPr txBox="1">
            <a:spLocks noChangeArrowheads="1"/>
          </p:cNvSpPr>
          <p:nvPr/>
        </p:nvSpPr>
        <p:spPr bwMode="auto">
          <a:xfrm>
            <a:off x="190500" y="746125"/>
            <a:ext cx="175895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hu-HU" sz="2000"/>
          </a:p>
          <a:p>
            <a:pPr eaLnBrk="1" hangingPunct="1"/>
            <a:endParaRPr lang="en-US" altLang="hu-HU" sz="2000"/>
          </a:p>
          <a:p>
            <a:pPr eaLnBrk="1" hangingPunct="1"/>
            <a:endParaRPr lang="en-US" altLang="hu-HU" sz="2000"/>
          </a:p>
          <a:p>
            <a:pPr eaLnBrk="1" hangingPunct="1"/>
            <a:endParaRPr lang="en-US" altLang="hu-HU" sz="2000"/>
          </a:p>
          <a:p>
            <a:pPr eaLnBrk="1" hangingPunct="1"/>
            <a:endParaRPr lang="en-US" altLang="hu-HU"/>
          </a:p>
        </p:txBody>
      </p:sp>
      <p:sp>
        <p:nvSpPr>
          <p:cNvPr id="63491" name="Text Box 3"/>
          <p:cNvSpPr txBox="1">
            <a:spLocks noChangeArrowheads="1"/>
          </p:cNvSpPr>
          <p:nvPr/>
        </p:nvSpPr>
        <p:spPr bwMode="auto">
          <a:xfrm>
            <a:off x="101600" y="1089025"/>
            <a:ext cx="8904288" cy="338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tabLst>
                <a:tab pos="177800" algn="l"/>
                <a:tab pos="355600" algn="l"/>
                <a:tab pos="533400" algn="l"/>
                <a:tab pos="719138" algn="l"/>
                <a:tab pos="896938" algn="l"/>
                <a:tab pos="1252538" algn="l"/>
              </a:tabLst>
              <a:defRPr>
                <a:solidFill>
                  <a:schemeClr val="tx1"/>
                </a:solidFill>
                <a:latin typeface="Arial" charset="0"/>
              </a:defRPr>
            </a:lvl1pPr>
            <a:lvl2pPr marL="742950" indent="-285750">
              <a:tabLst>
                <a:tab pos="177800" algn="l"/>
                <a:tab pos="355600" algn="l"/>
                <a:tab pos="533400" algn="l"/>
                <a:tab pos="719138" algn="l"/>
                <a:tab pos="896938" algn="l"/>
                <a:tab pos="1252538" algn="l"/>
              </a:tabLst>
              <a:defRPr>
                <a:solidFill>
                  <a:schemeClr val="tx1"/>
                </a:solidFill>
                <a:latin typeface="Arial" charset="0"/>
              </a:defRPr>
            </a:lvl2pPr>
            <a:lvl3pPr marL="1143000" indent="-228600">
              <a:tabLst>
                <a:tab pos="177800" algn="l"/>
                <a:tab pos="355600" algn="l"/>
                <a:tab pos="533400" algn="l"/>
                <a:tab pos="719138" algn="l"/>
                <a:tab pos="896938" algn="l"/>
                <a:tab pos="1252538" algn="l"/>
              </a:tabLst>
              <a:defRPr>
                <a:solidFill>
                  <a:schemeClr val="tx1"/>
                </a:solidFill>
                <a:latin typeface="Arial" charset="0"/>
              </a:defRPr>
            </a:lvl3pPr>
            <a:lvl4pPr marL="1600200" indent="-228600">
              <a:tabLst>
                <a:tab pos="177800" algn="l"/>
                <a:tab pos="355600" algn="l"/>
                <a:tab pos="533400" algn="l"/>
                <a:tab pos="719138" algn="l"/>
                <a:tab pos="896938" algn="l"/>
                <a:tab pos="1252538" algn="l"/>
              </a:tabLst>
              <a:defRPr>
                <a:solidFill>
                  <a:schemeClr val="tx1"/>
                </a:solidFill>
                <a:latin typeface="Arial" charset="0"/>
              </a:defRPr>
            </a:lvl4pPr>
            <a:lvl5pPr marL="2057400" indent="-228600">
              <a:tabLst>
                <a:tab pos="177800" algn="l"/>
                <a:tab pos="355600" algn="l"/>
                <a:tab pos="533400" algn="l"/>
                <a:tab pos="719138" algn="l"/>
                <a:tab pos="896938" algn="l"/>
                <a:tab pos="1252538" algn="l"/>
              </a:tabLst>
              <a:defRPr>
                <a:solidFill>
                  <a:schemeClr val="tx1"/>
                </a:solidFill>
                <a:latin typeface="Arial" charset="0"/>
              </a:defRPr>
            </a:lvl5pPr>
            <a:lvl6pPr marL="2514600" indent="-228600" eaLnBrk="0" fontAlgn="base" hangingPunct="0">
              <a:spcBef>
                <a:spcPct val="0"/>
              </a:spcBef>
              <a:spcAft>
                <a:spcPct val="0"/>
              </a:spcAft>
              <a:tabLst>
                <a:tab pos="177800" algn="l"/>
                <a:tab pos="355600" algn="l"/>
                <a:tab pos="533400" algn="l"/>
                <a:tab pos="719138" algn="l"/>
                <a:tab pos="896938" algn="l"/>
                <a:tab pos="1252538" algn="l"/>
              </a:tabLst>
              <a:defRPr>
                <a:solidFill>
                  <a:schemeClr val="tx1"/>
                </a:solidFill>
                <a:latin typeface="Arial" charset="0"/>
              </a:defRPr>
            </a:lvl6pPr>
            <a:lvl7pPr marL="2971800" indent="-228600" eaLnBrk="0" fontAlgn="base" hangingPunct="0">
              <a:spcBef>
                <a:spcPct val="0"/>
              </a:spcBef>
              <a:spcAft>
                <a:spcPct val="0"/>
              </a:spcAft>
              <a:tabLst>
                <a:tab pos="177800" algn="l"/>
                <a:tab pos="355600" algn="l"/>
                <a:tab pos="533400" algn="l"/>
                <a:tab pos="719138" algn="l"/>
                <a:tab pos="896938" algn="l"/>
                <a:tab pos="1252538" algn="l"/>
              </a:tabLst>
              <a:defRPr>
                <a:solidFill>
                  <a:schemeClr val="tx1"/>
                </a:solidFill>
                <a:latin typeface="Arial" charset="0"/>
              </a:defRPr>
            </a:lvl7pPr>
            <a:lvl8pPr marL="3429000" indent="-228600" eaLnBrk="0" fontAlgn="base" hangingPunct="0">
              <a:spcBef>
                <a:spcPct val="0"/>
              </a:spcBef>
              <a:spcAft>
                <a:spcPct val="0"/>
              </a:spcAft>
              <a:tabLst>
                <a:tab pos="177800" algn="l"/>
                <a:tab pos="355600" algn="l"/>
                <a:tab pos="533400" algn="l"/>
                <a:tab pos="719138" algn="l"/>
                <a:tab pos="896938" algn="l"/>
                <a:tab pos="1252538" algn="l"/>
              </a:tabLst>
              <a:defRPr>
                <a:solidFill>
                  <a:schemeClr val="tx1"/>
                </a:solidFill>
                <a:latin typeface="Arial" charset="0"/>
              </a:defRPr>
            </a:lvl8pPr>
            <a:lvl9pPr marL="3886200" indent="-228600" eaLnBrk="0" fontAlgn="base" hangingPunct="0">
              <a:spcBef>
                <a:spcPct val="0"/>
              </a:spcBef>
              <a:spcAft>
                <a:spcPct val="0"/>
              </a:spcAft>
              <a:tabLst>
                <a:tab pos="177800" algn="l"/>
                <a:tab pos="355600" algn="l"/>
                <a:tab pos="533400" algn="l"/>
                <a:tab pos="719138" algn="l"/>
                <a:tab pos="896938" algn="l"/>
                <a:tab pos="1252538" algn="l"/>
              </a:tabLst>
              <a:defRPr>
                <a:solidFill>
                  <a:schemeClr val="tx1"/>
                </a:solidFill>
                <a:latin typeface="Arial" charset="0"/>
              </a:defRPr>
            </a:lvl9pPr>
          </a:lstStyle>
          <a:p>
            <a:pPr eaLnBrk="1" hangingPunct="1"/>
            <a:r>
              <a:rPr lang="hu-HU" altLang="hu-HU" dirty="0" err="1"/>
              <a:t>Medialis</a:t>
            </a:r>
            <a:r>
              <a:rPr lang="hu-HU" altLang="hu-HU" dirty="0"/>
              <a:t> </a:t>
            </a:r>
            <a:r>
              <a:rPr lang="hu-HU" altLang="hu-HU" dirty="0" err="1"/>
              <a:t>olivocochlearis</a:t>
            </a:r>
            <a:r>
              <a:rPr lang="hu-HU" altLang="hu-HU" dirty="0"/>
              <a:t> </a:t>
            </a:r>
            <a:r>
              <a:rPr lang="hu-HU" altLang="hu-HU" dirty="0" err="1"/>
              <a:t>efferens</a:t>
            </a:r>
            <a:r>
              <a:rPr lang="hu-HU" altLang="hu-HU" dirty="0"/>
              <a:t> rendszer:</a:t>
            </a:r>
          </a:p>
          <a:p>
            <a:pPr eaLnBrk="1" hangingPunct="1"/>
            <a:r>
              <a:rPr lang="hu-HU" altLang="hu-HU" dirty="0"/>
              <a:t>	Eredés:</a:t>
            </a:r>
          </a:p>
          <a:p>
            <a:pPr eaLnBrk="1" hangingPunct="1"/>
            <a:r>
              <a:rPr lang="hu-HU" altLang="hu-HU" dirty="0"/>
              <a:t>		</a:t>
            </a:r>
            <a:r>
              <a:rPr lang="hu-HU" altLang="hu-HU" dirty="0" err="1"/>
              <a:t>nucleus</a:t>
            </a:r>
            <a:r>
              <a:rPr lang="hu-HU" altLang="hu-HU" dirty="0"/>
              <a:t> </a:t>
            </a:r>
            <a:r>
              <a:rPr lang="hu-HU" altLang="hu-HU" dirty="0" err="1"/>
              <a:t>corporis</a:t>
            </a:r>
            <a:r>
              <a:rPr lang="hu-HU" altLang="hu-HU" dirty="0"/>
              <a:t> </a:t>
            </a:r>
            <a:r>
              <a:rPr lang="hu-HU" altLang="hu-HU" dirty="0" err="1"/>
              <a:t>trapezoidei</a:t>
            </a:r>
            <a:r>
              <a:rPr lang="hu-HU" altLang="hu-HU" dirty="0"/>
              <a:t>, </a:t>
            </a:r>
            <a:r>
              <a:rPr lang="hu-HU" altLang="hu-HU" dirty="0" err="1"/>
              <a:t>oliva</a:t>
            </a:r>
            <a:r>
              <a:rPr lang="hu-HU" altLang="hu-HU" dirty="0"/>
              <a:t> </a:t>
            </a:r>
            <a:r>
              <a:rPr lang="hu-HU" altLang="hu-HU" dirty="0" err="1"/>
              <a:t>superior</a:t>
            </a:r>
            <a:r>
              <a:rPr lang="hu-HU" altLang="hu-HU" dirty="0"/>
              <a:t> (</a:t>
            </a:r>
            <a:r>
              <a:rPr lang="hu-HU" altLang="hu-HU" dirty="0" err="1"/>
              <a:t>medialis</a:t>
            </a:r>
            <a:r>
              <a:rPr lang="hu-HU" altLang="hu-HU" dirty="0"/>
              <a:t>)</a:t>
            </a:r>
          </a:p>
          <a:p>
            <a:pPr eaLnBrk="1" hangingPunct="1"/>
            <a:r>
              <a:rPr lang="hu-HU" altLang="hu-HU" dirty="0"/>
              <a:t>	Végződés:</a:t>
            </a:r>
          </a:p>
          <a:p>
            <a:pPr eaLnBrk="1" hangingPunct="1"/>
            <a:r>
              <a:rPr lang="hu-HU" altLang="hu-HU" dirty="0"/>
              <a:t>		külső szőrsejteken – direkt </a:t>
            </a:r>
          </a:p>
          <a:p>
            <a:pPr eaLnBrk="1" hangingPunct="1"/>
            <a:r>
              <a:rPr lang="hu-HU" altLang="hu-HU" dirty="0"/>
              <a:t>	</a:t>
            </a:r>
            <a:r>
              <a:rPr lang="hu-HU" altLang="hu-HU" dirty="0" err="1"/>
              <a:t>Oldaliság</a:t>
            </a:r>
            <a:r>
              <a:rPr lang="hu-HU" altLang="hu-HU" dirty="0"/>
              <a:t>:</a:t>
            </a:r>
          </a:p>
          <a:p>
            <a:pPr eaLnBrk="1" hangingPunct="1"/>
            <a:r>
              <a:rPr lang="hu-HU" altLang="hu-HU" dirty="0"/>
              <a:t>		kétoldali</a:t>
            </a:r>
          </a:p>
          <a:p>
            <a:pPr eaLnBrk="1" hangingPunct="1"/>
            <a:endParaRPr lang="hu-HU" altLang="hu-HU" dirty="0"/>
          </a:p>
          <a:p>
            <a:pPr eaLnBrk="1" hangingPunct="1"/>
            <a:r>
              <a:rPr lang="hu-HU" altLang="hu-HU" dirty="0"/>
              <a:t>	Szerepe:</a:t>
            </a:r>
          </a:p>
          <a:p>
            <a:pPr eaLnBrk="1" hangingPunct="1"/>
            <a:r>
              <a:rPr lang="hu-HU" altLang="hu-HU" dirty="0"/>
              <a:t>		</a:t>
            </a:r>
            <a:r>
              <a:rPr lang="hu-HU" altLang="hu-HU" dirty="0" err="1"/>
              <a:t>cochlearis</a:t>
            </a:r>
            <a:r>
              <a:rPr lang="hu-HU" altLang="hu-HU" dirty="0"/>
              <a:t> jelerősítés gátlása</a:t>
            </a:r>
          </a:p>
          <a:p>
            <a:pPr eaLnBrk="1" hangingPunct="1"/>
            <a:endParaRPr lang="hu-HU" altLang="hu-HU" dirty="0"/>
          </a:p>
          <a:p>
            <a:pPr eaLnBrk="1" hangingPunct="1"/>
            <a:r>
              <a:rPr lang="hu-HU" altLang="hu-HU" dirty="0"/>
              <a:t>	</a:t>
            </a:r>
          </a:p>
        </p:txBody>
      </p:sp>
      <p:sp>
        <p:nvSpPr>
          <p:cNvPr id="63492" name="Rectangle 4"/>
          <p:cNvSpPr>
            <a:spLocks noChangeArrowheads="1"/>
          </p:cNvSpPr>
          <p:nvPr/>
        </p:nvSpPr>
        <p:spPr bwMode="auto">
          <a:xfrm>
            <a:off x="0" y="85725"/>
            <a:ext cx="9144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hu-HU" altLang="hu-HU"/>
              <a:t>EFFERENS COCHLEARIS IDEGROSTOK</a:t>
            </a:r>
          </a:p>
          <a:p>
            <a:pPr algn="ctr" eaLnBrk="1" hangingPunct="1"/>
            <a:r>
              <a:rPr lang="hu-HU" altLang="hu-HU"/>
              <a:t> </a:t>
            </a:r>
          </a:p>
        </p:txBody>
      </p:sp>
      <p:pic>
        <p:nvPicPr>
          <p:cNvPr id="63493" name="Picture 7" descr="outer nerves"/>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302125" y="2684463"/>
            <a:ext cx="4775200" cy="410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8093600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3" descr="Semfract">
            <a:extLst>
              <a:ext uri="{FF2B5EF4-FFF2-40B4-BE49-F238E27FC236}">
                <a16:creationId xmlns:a16="http://schemas.microsoft.com/office/drawing/2014/main" id="{CFAD421C-ED8C-49FF-AE6F-47C9B87EBEC4}"/>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187450" y="836613"/>
            <a:ext cx="6870700" cy="510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Text Box 4">
            <a:extLst>
              <a:ext uri="{FF2B5EF4-FFF2-40B4-BE49-F238E27FC236}">
                <a16:creationId xmlns:a16="http://schemas.microsoft.com/office/drawing/2014/main" id="{82C2A396-D8EE-44F9-AAC3-016E41FFC56C}"/>
              </a:ext>
            </a:extLst>
          </p:cNvPr>
          <p:cNvSpPr txBox="1">
            <a:spLocks noChangeArrowheads="1"/>
          </p:cNvSpPr>
          <p:nvPr/>
        </p:nvSpPr>
        <p:spPr bwMode="auto">
          <a:xfrm>
            <a:off x="2771775" y="6021388"/>
            <a:ext cx="37655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hu-HU" altLang="hu-HU" sz="1200" b="1"/>
              <a:t>Corti szerv scanning elektronmikroszkópos képe</a:t>
            </a:r>
          </a:p>
        </p:txBody>
      </p:sp>
      <p:sp>
        <p:nvSpPr>
          <p:cNvPr id="16388" name="Text Box 5">
            <a:extLst>
              <a:ext uri="{FF2B5EF4-FFF2-40B4-BE49-F238E27FC236}">
                <a16:creationId xmlns:a16="http://schemas.microsoft.com/office/drawing/2014/main" id="{B7D67AB6-A921-42CB-9150-0F065649E541}"/>
              </a:ext>
            </a:extLst>
          </p:cNvPr>
          <p:cNvSpPr txBox="1">
            <a:spLocks noChangeArrowheads="1"/>
          </p:cNvSpPr>
          <p:nvPr/>
        </p:nvSpPr>
        <p:spPr bwMode="auto">
          <a:xfrm>
            <a:off x="3132138" y="6308725"/>
            <a:ext cx="3154362"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hu-HU" altLang="hu-HU" sz="1200" b="1"/>
              <a:t>= alagút rostok;            = külső szőrsejtek</a:t>
            </a:r>
          </a:p>
        </p:txBody>
      </p:sp>
      <p:sp>
        <p:nvSpPr>
          <p:cNvPr id="16389" name="Line 6">
            <a:extLst>
              <a:ext uri="{FF2B5EF4-FFF2-40B4-BE49-F238E27FC236}">
                <a16:creationId xmlns:a16="http://schemas.microsoft.com/office/drawing/2014/main" id="{A5C89E7E-31F4-419A-9383-5919F6387927}"/>
              </a:ext>
            </a:extLst>
          </p:cNvPr>
          <p:cNvSpPr>
            <a:spLocks noChangeShapeType="1"/>
          </p:cNvSpPr>
          <p:nvPr/>
        </p:nvSpPr>
        <p:spPr bwMode="auto">
          <a:xfrm>
            <a:off x="2627313" y="6453188"/>
            <a:ext cx="431800" cy="0"/>
          </a:xfrm>
          <a:prstGeom prst="line">
            <a:avLst/>
          </a:prstGeom>
          <a:noFill/>
          <a:ln w="38100">
            <a:solidFill>
              <a:srgbClr val="58AB05"/>
            </a:solidFill>
            <a:round/>
            <a:headEnd/>
            <a:tailEnd type="triangle" w="med" len="med"/>
          </a:ln>
          <a:extLst>
            <a:ext uri="{909E8E84-426E-40DD-AFC4-6F175D3DCCD1}">
              <a14:hiddenFill xmlns:a14="http://schemas.microsoft.com/office/drawing/2010/main">
                <a:noFill/>
              </a14:hiddenFill>
            </a:ext>
          </a:extLst>
        </p:spPr>
        <p:txBody>
          <a:bodyPr/>
          <a:lstStyle/>
          <a:p>
            <a:endParaRPr lang="hu-HU"/>
          </a:p>
        </p:txBody>
      </p:sp>
      <p:sp>
        <p:nvSpPr>
          <p:cNvPr id="16390" name="Line 7">
            <a:extLst>
              <a:ext uri="{FF2B5EF4-FFF2-40B4-BE49-F238E27FC236}">
                <a16:creationId xmlns:a16="http://schemas.microsoft.com/office/drawing/2014/main" id="{69681EE8-2853-468D-85AB-2571FBC2CC29}"/>
              </a:ext>
            </a:extLst>
          </p:cNvPr>
          <p:cNvSpPr>
            <a:spLocks noChangeShapeType="1"/>
          </p:cNvSpPr>
          <p:nvPr/>
        </p:nvSpPr>
        <p:spPr bwMode="auto">
          <a:xfrm>
            <a:off x="4427538" y="6453188"/>
            <a:ext cx="360362" cy="0"/>
          </a:xfrm>
          <a:prstGeom prst="line">
            <a:avLst/>
          </a:prstGeom>
          <a:noFill/>
          <a:ln w="38100">
            <a:solidFill>
              <a:srgbClr val="3333FF"/>
            </a:solidFill>
            <a:round/>
            <a:headEnd/>
            <a:tailEnd type="triangle" w="med" len="med"/>
          </a:ln>
          <a:extLst>
            <a:ext uri="{909E8E84-426E-40DD-AFC4-6F175D3DCCD1}">
              <a14:hiddenFill xmlns:a14="http://schemas.microsoft.com/office/drawing/2010/main">
                <a:noFill/>
              </a14:hiddenFill>
            </a:ext>
          </a:extLst>
        </p:spPr>
        <p:txBody>
          <a:bodyPr/>
          <a:lstStyle/>
          <a:p>
            <a:endParaRPr lang="hu-HU"/>
          </a:p>
        </p:txBody>
      </p:sp>
      <p:sp>
        <p:nvSpPr>
          <p:cNvPr id="16391" name="Text Box 4">
            <a:extLst>
              <a:ext uri="{FF2B5EF4-FFF2-40B4-BE49-F238E27FC236}">
                <a16:creationId xmlns:a16="http://schemas.microsoft.com/office/drawing/2014/main" id="{A55C62E4-DA15-4EDD-9080-D56AA71627F5}"/>
              </a:ext>
            </a:extLst>
          </p:cNvPr>
          <p:cNvSpPr txBox="1">
            <a:spLocks noChangeArrowheads="1"/>
          </p:cNvSpPr>
          <p:nvPr/>
        </p:nvSpPr>
        <p:spPr bwMode="auto">
          <a:xfrm>
            <a:off x="2339975" y="0"/>
            <a:ext cx="44926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hu-HU" altLang="hu-HU"/>
              <a:t>Corti szerv</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ext Box 2"/>
          <p:cNvSpPr txBox="1">
            <a:spLocks noChangeArrowheads="1"/>
          </p:cNvSpPr>
          <p:nvPr/>
        </p:nvSpPr>
        <p:spPr bwMode="auto">
          <a:xfrm>
            <a:off x="190500" y="746125"/>
            <a:ext cx="175895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hu-HU" sz="2000"/>
          </a:p>
          <a:p>
            <a:pPr eaLnBrk="1" hangingPunct="1"/>
            <a:endParaRPr lang="en-US" altLang="hu-HU" sz="2000"/>
          </a:p>
          <a:p>
            <a:pPr eaLnBrk="1" hangingPunct="1"/>
            <a:endParaRPr lang="en-US" altLang="hu-HU" sz="2000"/>
          </a:p>
          <a:p>
            <a:pPr eaLnBrk="1" hangingPunct="1"/>
            <a:endParaRPr lang="en-US" altLang="hu-HU" sz="2000"/>
          </a:p>
          <a:p>
            <a:pPr eaLnBrk="1" hangingPunct="1"/>
            <a:endParaRPr lang="en-US" altLang="hu-HU"/>
          </a:p>
        </p:txBody>
      </p:sp>
      <p:sp>
        <p:nvSpPr>
          <p:cNvPr id="48131" name="Rectangle 4"/>
          <p:cNvSpPr>
            <a:spLocks noChangeArrowheads="1"/>
          </p:cNvSpPr>
          <p:nvPr/>
        </p:nvSpPr>
        <p:spPr bwMode="auto">
          <a:xfrm>
            <a:off x="0" y="85725"/>
            <a:ext cx="9144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hu-HU" altLang="hu-HU"/>
              <a:t>HALLÁS</a:t>
            </a:r>
          </a:p>
          <a:p>
            <a:pPr algn="ctr" eaLnBrk="1" hangingPunct="1"/>
            <a:r>
              <a:rPr lang="hu-HU" altLang="hu-HU"/>
              <a:t> </a:t>
            </a:r>
          </a:p>
        </p:txBody>
      </p:sp>
      <p:pic>
        <p:nvPicPr>
          <p:cNvPr id="48132" name="Picture 6" descr="function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348038" y="3335338"/>
            <a:ext cx="5729287" cy="345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3" name="Text Box 7"/>
          <p:cNvSpPr txBox="1">
            <a:spLocks noChangeArrowheads="1"/>
          </p:cNvSpPr>
          <p:nvPr/>
        </p:nvSpPr>
        <p:spPr bwMode="auto">
          <a:xfrm>
            <a:off x="101600" y="1089025"/>
            <a:ext cx="8904288" cy="421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tabLst>
                <a:tab pos="177800" algn="l"/>
                <a:tab pos="355600" algn="l"/>
                <a:tab pos="533400" algn="l"/>
                <a:tab pos="719138" algn="l"/>
                <a:tab pos="2333625" algn="r"/>
              </a:tabLst>
              <a:defRPr>
                <a:solidFill>
                  <a:schemeClr val="tx1"/>
                </a:solidFill>
                <a:latin typeface="Arial" charset="0"/>
              </a:defRPr>
            </a:lvl1pPr>
            <a:lvl2pPr marL="742950" indent="-285750">
              <a:tabLst>
                <a:tab pos="177800" algn="l"/>
                <a:tab pos="355600" algn="l"/>
                <a:tab pos="533400" algn="l"/>
                <a:tab pos="719138" algn="l"/>
                <a:tab pos="2333625" algn="r"/>
              </a:tabLst>
              <a:defRPr>
                <a:solidFill>
                  <a:schemeClr val="tx1"/>
                </a:solidFill>
                <a:latin typeface="Arial" charset="0"/>
              </a:defRPr>
            </a:lvl2pPr>
            <a:lvl3pPr marL="1143000" indent="-228600">
              <a:tabLst>
                <a:tab pos="177800" algn="l"/>
                <a:tab pos="355600" algn="l"/>
                <a:tab pos="533400" algn="l"/>
                <a:tab pos="719138" algn="l"/>
                <a:tab pos="2333625" algn="r"/>
              </a:tabLst>
              <a:defRPr>
                <a:solidFill>
                  <a:schemeClr val="tx1"/>
                </a:solidFill>
                <a:latin typeface="Arial" charset="0"/>
              </a:defRPr>
            </a:lvl3pPr>
            <a:lvl4pPr marL="1600200" indent="-228600">
              <a:tabLst>
                <a:tab pos="177800" algn="l"/>
                <a:tab pos="355600" algn="l"/>
                <a:tab pos="533400" algn="l"/>
                <a:tab pos="719138" algn="l"/>
                <a:tab pos="2333625" algn="r"/>
              </a:tabLst>
              <a:defRPr>
                <a:solidFill>
                  <a:schemeClr val="tx1"/>
                </a:solidFill>
                <a:latin typeface="Arial" charset="0"/>
              </a:defRPr>
            </a:lvl4pPr>
            <a:lvl5pPr marL="2057400" indent="-228600">
              <a:tabLst>
                <a:tab pos="177800" algn="l"/>
                <a:tab pos="355600" algn="l"/>
                <a:tab pos="533400" algn="l"/>
                <a:tab pos="719138" algn="l"/>
                <a:tab pos="2333625" algn="r"/>
              </a:tabLst>
              <a:defRPr>
                <a:solidFill>
                  <a:schemeClr val="tx1"/>
                </a:solidFill>
                <a:latin typeface="Arial" charset="0"/>
              </a:defRPr>
            </a:lvl5pPr>
            <a:lvl6pPr marL="2514600" indent="-228600" eaLnBrk="0" fontAlgn="base" hangingPunct="0">
              <a:spcBef>
                <a:spcPct val="0"/>
              </a:spcBef>
              <a:spcAft>
                <a:spcPct val="0"/>
              </a:spcAft>
              <a:tabLst>
                <a:tab pos="177800" algn="l"/>
                <a:tab pos="355600" algn="l"/>
                <a:tab pos="533400" algn="l"/>
                <a:tab pos="719138" algn="l"/>
                <a:tab pos="2333625" algn="r"/>
              </a:tabLst>
              <a:defRPr>
                <a:solidFill>
                  <a:schemeClr val="tx1"/>
                </a:solidFill>
                <a:latin typeface="Arial" charset="0"/>
              </a:defRPr>
            </a:lvl6pPr>
            <a:lvl7pPr marL="2971800" indent="-228600" eaLnBrk="0" fontAlgn="base" hangingPunct="0">
              <a:spcBef>
                <a:spcPct val="0"/>
              </a:spcBef>
              <a:spcAft>
                <a:spcPct val="0"/>
              </a:spcAft>
              <a:tabLst>
                <a:tab pos="177800" algn="l"/>
                <a:tab pos="355600" algn="l"/>
                <a:tab pos="533400" algn="l"/>
                <a:tab pos="719138" algn="l"/>
                <a:tab pos="2333625" algn="r"/>
              </a:tabLst>
              <a:defRPr>
                <a:solidFill>
                  <a:schemeClr val="tx1"/>
                </a:solidFill>
                <a:latin typeface="Arial" charset="0"/>
              </a:defRPr>
            </a:lvl7pPr>
            <a:lvl8pPr marL="3429000" indent="-228600" eaLnBrk="0" fontAlgn="base" hangingPunct="0">
              <a:spcBef>
                <a:spcPct val="0"/>
              </a:spcBef>
              <a:spcAft>
                <a:spcPct val="0"/>
              </a:spcAft>
              <a:tabLst>
                <a:tab pos="177800" algn="l"/>
                <a:tab pos="355600" algn="l"/>
                <a:tab pos="533400" algn="l"/>
                <a:tab pos="719138" algn="l"/>
                <a:tab pos="2333625" algn="r"/>
              </a:tabLst>
              <a:defRPr>
                <a:solidFill>
                  <a:schemeClr val="tx1"/>
                </a:solidFill>
                <a:latin typeface="Arial" charset="0"/>
              </a:defRPr>
            </a:lvl8pPr>
            <a:lvl9pPr marL="3886200" indent="-228600" eaLnBrk="0" fontAlgn="base" hangingPunct="0">
              <a:spcBef>
                <a:spcPct val="0"/>
              </a:spcBef>
              <a:spcAft>
                <a:spcPct val="0"/>
              </a:spcAft>
              <a:tabLst>
                <a:tab pos="177800" algn="l"/>
                <a:tab pos="355600" algn="l"/>
                <a:tab pos="533400" algn="l"/>
                <a:tab pos="719138" algn="l"/>
                <a:tab pos="2333625" algn="r"/>
              </a:tabLst>
              <a:defRPr>
                <a:solidFill>
                  <a:schemeClr val="tx1"/>
                </a:solidFill>
                <a:latin typeface="Arial" charset="0"/>
              </a:defRPr>
            </a:lvl9pPr>
          </a:lstStyle>
          <a:p>
            <a:pPr eaLnBrk="1" hangingPunct="1"/>
            <a:r>
              <a:rPr lang="hu-HU" altLang="hu-HU"/>
              <a:t>A hallószerv funkciója:</a:t>
            </a:r>
          </a:p>
          <a:p>
            <a:pPr eaLnBrk="1" hangingPunct="1"/>
            <a:r>
              <a:rPr lang="hu-HU" altLang="hu-HU"/>
              <a:t>	hanghullámok átalakítása elektromos jellé – mechanotranszdukció</a:t>
            </a:r>
          </a:p>
          <a:p>
            <a:pPr eaLnBrk="1" hangingPunct="1"/>
            <a:r>
              <a:rPr lang="hu-HU" altLang="hu-HU"/>
              <a:t>	</a:t>
            </a:r>
          </a:p>
          <a:p>
            <a:pPr eaLnBrk="1" hangingPunct="1"/>
            <a:r>
              <a:rPr lang="hu-HU" altLang="hu-HU"/>
              <a:t>Hanghullámok átalakítása:</a:t>
            </a:r>
          </a:p>
          <a:p>
            <a:pPr eaLnBrk="1" hangingPunct="1"/>
            <a:r>
              <a:rPr lang="hu-HU" altLang="hu-HU"/>
              <a:t>	dobhártya vibrációja</a:t>
            </a:r>
          </a:p>
          <a:p>
            <a:pPr eaLnBrk="1" hangingPunct="1"/>
            <a:r>
              <a:rPr lang="hu-HU" altLang="hu-HU"/>
              <a:t>	 			</a:t>
            </a:r>
            <a:r>
              <a:rPr lang="hu-HU" altLang="hu-HU">
                <a:cs typeface="Arial" charset="0"/>
              </a:rPr>
              <a:t>↓</a:t>
            </a:r>
          </a:p>
          <a:p>
            <a:pPr eaLnBrk="1" hangingPunct="1"/>
            <a:r>
              <a:rPr lang="hu-HU" altLang="hu-HU"/>
              <a:t>	kengyel vibrációja: erősítés </a:t>
            </a:r>
          </a:p>
          <a:p>
            <a:pPr eaLnBrk="1" hangingPunct="1"/>
            <a:r>
              <a:rPr lang="hu-HU" altLang="hu-HU"/>
              <a:t>				</a:t>
            </a:r>
            <a:r>
              <a:rPr lang="hu-HU" altLang="hu-HU">
                <a:cs typeface="Arial" charset="0"/>
              </a:rPr>
              <a:t>↓</a:t>
            </a:r>
            <a:endParaRPr lang="hu-HU" altLang="hu-HU"/>
          </a:p>
          <a:p>
            <a:pPr eaLnBrk="1" hangingPunct="1"/>
            <a:r>
              <a:rPr lang="hu-HU" altLang="hu-HU"/>
              <a:t>	perilympha nyomáshulláma</a:t>
            </a:r>
          </a:p>
          <a:p>
            <a:pPr eaLnBrk="1" hangingPunct="1"/>
            <a:r>
              <a:rPr lang="hu-HU" altLang="hu-HU"/>
              <a:t>	 			</a:t>
            </a:r>
            <a:r>
              <a:rPr lang="hu-HU" altLang="hu-HU">
                <a:cs typeface="Arial" charset="0"/>
              </a:rPr>
              <a:t>↓</a:t>
            </a:r>
          </a:p>
          <a:p>
            <a:pPr eaLnBrk="1" hangingPunct="1"/>
            <a:r>
              <a:rPr lang="hu-HU" altLang="hu-HU">
                <a:cs typeface="Arial" charset="0"/>
              </a:rPr>
              <a:t>	membrana basilaris kitérése</a:t>
            </a:r>
          </a:p>
          <a:p>
            <a:pPr eaLnBrk="1" hangingPunct="1"/>
            <a:endParaRPr lang="hu-HU" altLang="hu-HU">
              <a:cs typeface="Arial" charset="0"/>
            </a:endParaRPr>
          </a:p>
          <a:p>
            <a:pPr eaLnBrk="1" hangingPunct="1"/>
            <a:endParaRPr lang="hu-HU" altLang="hu-HU"/>
          </a:p>
          <a:p>
            <a:pPr eaLnBrk="1" hangingPunct="1"/>
            <a:r>
              <a:rPr lang="hu-HU" altLang="hu-HU"/>
              <a:t>		</a:t>
            </a:r>
          </a:p>
          <a:p>
            <a:pPr eaLnBrk="1" hangingPunct="1"/>
            <a:r>
              <a:rPr lang="hu-HU" altLang="hu-HU"/>
              <a:t>		</a:t>
            </a:r>
          </a:p>
        </p:txBody>
      </p:sp>
    </p:spTree>
    <p:extLst>
      <p:ext uri="{BB962C8B-B14F-4D97-AF65-F5344CB8AC3E}">
        <p14:creationId xmlns:p14="http://schemas.microsoft.com/office/powerpoint/2010/main" val="253777667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ext Box 4"/>
          <p:cNvSpPr txBox="1">
            <a:spLocks noChangeArrowheads="1"/>
          </p:cNvSpPr>
          <p:nvPr/>
        </p:nvSpPr>
        <p:spPr bwMode="auto">
          <a:xfrm>
            <a:off x="2051050" y="260350"/>
            <a:ext cx="405110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hu-HU" altLang="hu-HU" sz="2400" b="1" dirty="0"/>
              <a:t>HALLÁS MECHANIZMUSA</a:t>
            </a:r>
          </a:p>
        </p:txBody>
      </p:sp>
      <p:sp>
        <p:nvSpPr>
          <p:cNvPr id="65539" name="Text Box 5"/>
          <p:cNvSpPr txBox="1">
            <a:spLocks noChangeArrowheads="1"/>
          </p:cNvSpPr>
          <p:nvPr/>
        </p:nvSpPr>
        <p:spPr bwMode="auto">
          <a:xfrm>
            <a:off x="1042988" y="981075"/>
            <a:ext cx="72834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hu-HU" altLang="hu-HU" b="1" dirty="0"/>
              <a:t>HOGYAN ALAKUL ÁT A FOLYADÉKREZGÉS IDEGIMPULZUSSÁ</a:t>
            </a:r>
            <a:r>
              <a:rPr lang="hu-HU" altLang="hu-HU" dirty="0"/>
              <a:t>?</a:t>
            </a:r>
          </a:p>
        </p:txBody>
      </p:sp>
      <p:pic>
        <p:nvPicPr>
          <p:cNvPr id="65540" name="Picture 6" descr="hallaselmelet"/>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11188" y="2012950"/>
            <a:ext cx="8208962" cy="3360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1" name="Text Box 7"/>
          <p:cNvSpPr txBox="1">
            <a:spLocks noChangeArrowheads="1"/>
          </p:cNvSpPr>
          <p:nvPr/>
        </p:nvSpPr>
        <p:spPr bwMode="auto">
          <a:xfrm>
            <a:off x="250825" y="2132013"/>
            <a:ext cx="15128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hu-HU" altLang="hu-HU" sz="1400" b="1"/>
              <a:t>Külső hallójárat</a:t>
            </a:r>
          </a:p>
        </p:txBody>
      </p:sp>
      <p:sp>
        <p:nvSpPr>
          <p:cNvPr id="65542" name="Text Box 8"/>
          <p:cNvSpPr txBox="1">
            <a:spLocks noChangeArrowheads="1"/>
          </p:cNvSpPr>
          <p:nvPr/>
        </p:nvSpPr>
        <p:spPr bwMode="auto">
          <a:xfrm>
            <a:off x="323850" y="4867275"/>
            <a:ext cx="11779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hu-HU" altLang="hu-HU" sz="1400" b="1"/>
              <a:t>hanghullám</a:t>
            </a:r>
          </a:p>
        </p:txBody>
      </p:sp>
      <p:sp>
        <p:nvSpPr>
          <p:cNvPr id="65543" name="Text Box 9"/>
          <p:cNvSpPr txBox="1">
            <a:spLocks noChangeArrowheads="1"/>
          </p:cNvSpPr>
          <p:nvPr/>
        </p:nvSpPr>
        <p:spPr bwMode="auto">
          <a:xfrm>
            <a:off x="2411413" y="5068888"/>
            <a:ext cx="8921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hu-HU" altLang="hu-HU" sz="1400" b="1"/>
              <a:t>dobüreg</a:t>
            </a:r>
          </a:p>
        </p:txBody>
      </p:sp>
      <p:sp>
        <p:nvSpPr>
          <p:cNvPr id="65544" name="Text Box 10"/>
          <p:cNvSpPr txBox="1">
            <a:spLocks noChangeArrowheads="1"/>
          </p:cNvSpPr>
          <p:nvPr/>
        </p:nvSpPr>
        <p:spPr bwMode="auto">
          <a:xfrm>
            <a:off x="2843213" y="2203450"/>
            <a:ext cx="1473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hu-HU" altLang="hu-HU" sz="1400" b="1"/>
              <a:t>Fenestra ovalis</a:t>
            </a:r>
          </a:p>
        </p:txBody>
      </p:sp>
      <p:sp>
        <p:nvSpPr>
          <p:cNvPr id="65545" name="Text Box 11"/>
          <p:cNvSpPr txBox="1">
            <a:spLocks noChangeArrowheads="1"/>
          </p:cNvSpPr>
          <p:nvPr/>
        </p:nvSpPr>
        <p:spPr bwMode="auto">
          <a:xfrm>
            <a:off x="4067175" y="4437063"/>
            <a:ext cx="16303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hu-HU" altLang="hu-HU" sz="1400" b="1"/>
              <a:t>Fenestra rotunda</a:t>
            </a:r>
          </a:p>
        </p:txBody>
      </p:sp>
      <p:sp>
        <p:nvSpPr>
          <p:cNvPr id="65546" name="Text Box 12"/>
          <p:cNvSpPr txBox="1">
            <a:spLocks noChangeArrowheads="1"/>
          </p:cNvSpPr>
          <p:nvPr/>
        </p:nvSpPr>
        <p:spPr bwMode="auto">
          <a:xfrm>
            <a:off x="4716463" y="2563813"/>
            <a:ext cx="14144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hu-HU" altLang="hu-HU" sz="1400" b="1"/>
              <a:t>Scala vestibuli</a:t>
            </a:r>
          </a:p>
        </p:txBody>
      </p:sp>
      <p:sp>
        <p:nvSpPr>
          <p:cNvPr id="65547" name="Text Box 13"/>
          <p:cNvSpPr txBox="1">
            <a:spLocks noChangeArrowheads="1"/>
          </p:cNvSpPr>
          <p:nvPr/>
        </p:nvSpPr>
        <p:spPr bwMode="auto">
          <a:xfrm>
            <a:off x="6227763" y="2635250"/>
            <a:ext cx="12096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hu-HU" altLang="hu-HU" sz="1400" b="1"/>
              <a:t>Scala media</a:t>
            </a:r>
          </a:p>
        </p:txBody>
      </p:sp>
      <p:sp>
        <p:nvSpPr>
          <p:cNvPr id="65548" name="Text Box 14"/>
          <p:cNvSpPr txBox="1">
            <a:spLocks noChangeArrowheads="1"/>
          </p:cNvSpPr>
          <p:nvPr/>
        </p:nvSpPr>
        <p:spPr bwMode="auto">
          <a:xfrm>
            <a:off x="7596188" y="2779713"/>
            <a:ext cx="1200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hu-HU" altLang="hu-HU" sz="1400" b="1"/>
              <a:t>Helicotrema</a:t>
            </a:r>
          </a:p>
        </p:txBody>
      </p:sp>
      <p:sp>
        <p:nvSpPr>
          <p:cNvPr id="65549" name="Text Box 15"/>
          <p:cNvSpPr txBox="1">
            <a:spLocks noChangeArrowheads="1"/>
          </p:cNvSpPr>
          <p:nvPr/>
        </p:nvSpPr>
        <p:spPr bwMode="auto">
          <a:xfrm>
            <a:off x="6619875" y="4221163"/>
            <a:ext cx="18399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hu-HU" altLang="hu-HU" sz="1400" b="1"/>
              <a:t>Membrana basilaris</a:t>
            </a:r>
          </a:p>
        </p:txBody>
      </p:sp>
      <p:sp>
        <p:nvSpPr>
          <p:cNvPr id="65550" name="Text Box 16"/>
          <p:cNvSpPr txBox="1">
            <a:spLocks noChangeArrowheads="1"/>
          </p:cNvSpPr>
          <p:nvPr/>
        </p:nvSpPr>
        <p:spPr bwMode="auto">
          <a:xfrm>
            <a:off x="5724525" y="4579938"/>
            <a:ext cx="13763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hu-HU" altLang="hu-HU" sz="1400" b="1"/>
              <a:t>Scala tympani</a:t>
            </a:r>
          </a:p>
        </p:txBody>
      </p:sp>
      <p:sp>
        <p:nvSpPr>
          <p:cNvPr id="65551" name="Text Box 18"/>
          <p:cNvSpPr txBox="1">
            <a:spLocks noChangeArrowheads="1"/>
          </p:cNvSpPr>
          <p:nvPr/>
        </p:nvSpPr>
        <p:spPr bwMode="auto">
          <a:xfrm>
            <a:off x="1403350" y="5445125"/>
            <a:ext cx="63563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hu-HU" altLang="hu-HU" sz="1400" b="1"/>
              <a:t>A hangmagasságot a frekvencia, a hangerőt az amplitúdó határozza meg.</a:t>
            </a:r>
          </a:p>
        </p:txBody>
      </p:sp>
      <p:sp>
        <p:nvSpPr>
          <p:cNvPr id="65552" name="Text Box 19"/>
          <p:cNvSpPr txBox="1">
            <a:spLocks noChangeArrowheads="1"/>
          </p:cNvSpPr>
          <p:nvPr/>
        </p:nvSpPr>
        <p:spPr bwMode="auto">
          <a:xfrm>
            <a:off x="1692275" y="5876925"/>
            <a:ext cx="59023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hu-HU" altLang="hu-HU" sz="1400" b="1"/>
              <a:t>A hangmagasság és intenzitás diszkriminációja a csigában történik.</a:t>
            </a:r>
          </a:p>
        </p:txBody>
      </p:sp>
      <p:sp>
        <p:nvSpPr>
          <p:cNvPr id="65553" name="Line 20"/>
          <p:cNvSpPr>
            <a:spLocks noChangeShapeType="1"/>
          </p:cNvSpPr>
          <p:nvPr/>
        </p:nvSpPr>
        <p:spPr bwMode="auto">
          <a:xfrm>
            <a:off x="6011863" y="3429000"/>
            <a:ext cx="2232025" cy="14446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hu-HU"/>
          </a:p>
        </p:txBody>
      </p:sp>
      <p:sp>
        <p:nvSpPr>
          <p:cNvPr id="65554" name="Line 21"/>
          <p:cNvSpPr>
            <a:spLocks noChangeShapeType="1"/>
          </p:cNvSpPr>
          <p:nvPr/>
        </p:nvSpPr>
        <p:spPr bwMode="auto">
          <a:xfrm>
            <a:off x="8316913" y="3644900"/>
            <a:ext cx="0" cy="2889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hu-HU"/>
          </a:p>
        </p:txBody>
      </p:sp>
      <p:sp>
        <p:nvSpPr>
          <p:cNvPr id="65555" name="Line 22"/>
          <p:cNvSpPr>
            <a:spLocks noChangeShapeType="1"/>
          </p:cNvSpPr>
          <p:nvPr/>
        </p:nvSpPr>
        <p:spPr bwMode="auto">
          <a:xfrm flipH="1">
            <a:off x="6084888" y="3933825"/>
            <a:ext cx="21590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hu-HU"/>
          </a:p>
        </p:txBody>
      </p:sp>
      <p:sp>
        <p:nvSpPr>
          <p:cNvPr id="65556" name="Szövegdoboz 19"/>
          <p:cNvSpPr txBox="1">
            <a:spLocks noChangeArrowheads="1"/>
          </p:cNvSpPr>
          <p:nvPr/>
        </p:nvSpPr>
        <p:spPr bwMode="auto">
          <a:xfrm>
            <a:off x="2143125" y="6488113"/>
            <a:ext cx="70008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hu-HU" altLang="hu-HU"/>
              <a:t>http://www.youtube.com/watch?v=PeTriGTENoc&amp;feature=related</a:t>
            </a:r>
          </a:p>
        </p:txBody>
      </p:sp>
    </p:spTree>
    <p:extLst>
      <p:ext uri="{BB962C8B-B14F-4D97-AF65-F5344CB8AC3E}">
        <p14:creationId xmlns:p14="http://schemas.microsoft.com/office/powerpoint/2010/main" val="335265592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341C0EE5-CB6D-4128-A4FB-0132DE35AB68}"/>
              </a:ext>
            </a:extLst>
          </p:cNvPr>
          <p:cNvSpPr>
            <a:spLocks noGrp="1"/>
          </p:cNvSpPr>
          <p:nvPr>
            <p:ph type="title"/>
          </p:nvPr>
        </p:nvSpPr>
        <p:spPr/>
        <p:txBody>
          <a:bodyPr/>
          <a:lstStyle/>
          <a:p>
            <a:r>
              <a:rPr lang="en-US" altLang="hu-HU"/>
              <a:t>Traveling Waves</a:t>
            </a:r>
          </a:p>
        </p:txBody>
      </p:sp>
      <p:pic>
        <p:nvPicPr>
          <p:cNvPr id="20484" name="Picture 4" descr="cochshake">
            <a:extLst>
              <a:ext uri="{FF2B5EF4-FFF2-40B4-BE49-F238E27FC236}">
                <a16:creationId xmlns:a16="http://schemas.microsoft.com/office/drawing/2014/main" id="{00D565A6-0639-43B5-B429-0571EA4A18C4}"/>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2400" y="1524000"/>
            <a:ext cx="6324600" cy="2603500"/>
          </a:xfrm>
          <a:prstGeom prst="rect">
            <a:avLst/>
          </a:prstGeom>
          <a:noFill/>
          <a:extLst>
            <a:ext uri="{909E8E84-426E-40DD-AFC4-6F175D3DCCD1}">
              <a14:hiddenFill xmlns:a14="http://schemas.microsoft.com/office/drawing/2010/main">
                <a:solidFill>
                  <a:srgbClr val="FFFFFF"/>
                </a:solidFill>
              </a14:hiddenFill>
            </a:ext>
          </a:extLst>
        </p:spPr>
      </p:pic>
      <p:pic>
        <p:nvPicPr>
          <p:cNvPr id="20485" name="Picture 5">
            <a:extLst>
              <a:ext uri="{FF2B5EF4-FFF2-40B4-BE49-F238E27FC236}">
                <a16:creationId xmlns:a16="http://schemas.microsoft.com/office/drawing/2014/main" id="{5F69A39A-5690-4964-A88A-90C03DE647B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803900" y="3352800"/>
            <a:ext cx="2827338" cy="2998788"/>
          </a:xfrm>
          <a:prstGeom prst="rect">
            <a:avLst/>
          </a:prstGeom>
          <a:noFill/>
          <a:extLst>
            <a:ext uri="{909E8E84-426E-40DD-AFC4-6F175D3DCCD1}">
              <a14:hiddenFill xmlns:a14="http://schemas.microsoft.com/office/drawing/2010/main">
                <a:solidFill>
                  <a:srgbClr val="FFFFFF"/>
                </a:solidFill>
              </a14:hiddenFill>
            </a:ext>
          </a:extLst>
        </p:spPr>
      </p:pic>
      <p:pic>
        <p:nvPicPr>
          <p:cNvPr id="20486" name="Picture 6" descr="El Premio Nobel de Fisiología o Medicina: Georg von Békésy *1899, † 1972">
            <a:extLst>
              <a:ext uri="{FF2B5EF4-FFF2-40B4-BE49-F238E27FC236}">
                <a16:creationId xmlns:a16="http://schemas.microsoft.com/office/drawing/2014/main" id="{34D27FB2-428F-4CAC-8809-6A1425C6FE5D}"/>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934200" y="533400"/>
            <a:ext cx="1905000" cy="2333625"/>
          </a:xfrm>
          <a:prstGeom prst="rect">
            <a:avLst/>
          </a:prstGeom>
          <a:noFill/>
          <a:extLst>
            <a:ext uri="{909E8E84-426E-40DD-AFC4-6F175D3DCCD1}">
              <a14:hiddenFill xmlns:a14="http://schemas.microsoft.com/office/drawing/2010/main">
                <a:solidFill>
                  <a:srgbClr val="FFFFFF"/>
                </a:solidFill>
              </a14:hiddenFill>
            </a:ext>
          </a:extLst>
        </p:spPr>
      </p:pic>
      <p:sp>
        <p:nvSpPr>
          <p:cNvPr id="3" name="Tartalom helye 2">
            <a:extLst>
              <a:ext uri="{FF2B5EF4-FFF2-40B4-BE49-F238E27FC236}">
                <a16:creationId xmlns:a16="http://schemas.microsoft.com/office/drawing/2014/main" id="{7DDB1006-E8B6-499B-BEF7-E7F5F0E10763}"/>
              </a:ext>
            </a:extLst>
          </p:cNvPr>
          <p:cNvSpPr>
            <a:spLocks noGrp="1"/>
          </p:cNvSpPr>
          <p:nvPr>
            <p:ph idx="1"/>
          </p:nvPr>
        </p:nvSpPr>
        <p:spPr/>
        <p:txBody>
          <a:bodyPr/>
          <a:lstStyle/>
          <a:p>
            <a:endParaRPr lang="hu-HU"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ext Box 2"/>
          <p:cNvSpPr txBox="1">
            <a:spLocks noChangeArrowheads="1"/>
          </p:cNvSpPr>
          <p:nvPr/>
        </p:nvSpPr>
        <p:spPr bwMode="auto">
          <a:xfrm>
            <a:off x="190500" y="746125"/>
            <a:ext cx="175895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hu-HU" sz="2000"/>
          </a:p>
          <a:p>
            <a:pPr eaLnBrk="1" hangingPunct="1"/>
            <a:endParaRPr lang="en-US" altLang="hu-HU" sz="2000"/>
          </a:p>
          <a:p>
            <a:pPr eaLnBrk="1" hangingPunct="1"/>
            <a:endParaRPr lang="en-US" altLang="hu-HU" sz="2000"/>
          </a:p>
          <a:p>
            <a:pPr eaLnBrk="1" hangingPunct="1"/>
            <a:endParaRPr lang="en-US" altLang="hu-HU" sz="2000"/>
          </a:p>
          <a:p>
            <a:pPr eaLnBrk="1" hangingPunct="1"/>
            <a:endParaRPr lang="en-US" altLang="hu-HU"/>
          </a:p>
        </p:txBody>
      </p:sp>
      <p:sp>
        <p:nvSpPr>
          <p:cNvPr id="52227" name="Rectangle 3"/>
          <p:cNvSpPr>
            <a:spLocks noChangeArrowheads="1"/>
          </p:cNvSpPr>
          <p:nvPr/>
        </p:nvSpPr>
        <p:spPr bwMode="auto">
          <a:xfrm>
            <a:off x="0" y="85725"/>
            <a:ext cx="9144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hu-HU" altLang="hu-HU"/>
              <a:t>HALLÁS JELLEMZŐI</a:t>
            </a:r>
          </a:p>
          <a:p>
            <a:pPr algn="ctr" eaLnBrk="1" hangingPunct="1"/>
            <a:r>
              <a:rPr lang="hu-HU" altLang="hu-HU"/>
              <a:t> </a:t>
            </a:r>
          </a:p>
        </p:txBody>
      </p:sp>
      <p:sp>
        <p:nvSpPr>
          <p:cNvPr id="52228" name="Text Box 5"/>
          <p:cNvSpPr txBox="1">
            <a:spLocks noChangeArrowheads="1"/>
          </p:cNvSpPr>
          <p:nvPr/>
        </p:nvSpPr>
        <p:spPr bwMode="auto">
          <a:xfrm>
            <a:off x="101600" y="1089025"/>
            <a:ext cx="8904288" cy="503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tabLst>
                <a:tab pos="177800" algn="l"/>
                <a:tab pos="355600" algn="l"/>
                <a:tab pos="533400" algn="l"/>
                <a:tab pos="719138" algn="l"/>
                <a:tab pos="1970088" algn="l"/>
              </a:tabLst>
              <a:defRPr>
                <a:solidFill>
                  <a:schemeClr val="tx1"/>
                </a:solidFill>
                <a:latin typeface="Arial" charset="0"/>
              </a:defRPr>
            </a:lvl1pPr>
            <a:lvl2pPr marL="742950" indent="-285750">
              <a:tabLst>
                <a:tab pos="177800" algn="l"/>
                <a:tab pos="355600" algn="l"/>
                <a:tab pos="533400" algn="l"/>
                <a:tab pos="719138" algn="l"/>
                <a:tab pos="1970088" algn="l"/>
              </a:tabLst>
              <a:defRPr>
                <a:solidFill>
                  <a:schemeClr val="tx1"/>
                </a:solidFill>
                <a:latin typeface="Arial" charset="0"/>
              </a:defRPr>
            </a:lvl2pPr>
            <a:lvl3pPr marL="1143000" indent="-228600">
              <a:tabLst>
                <a:tab pos="177800" algn="l"/>
                <a:tab pos="355600" algn="l"/>
                <a:tab pos="533400" algn="l"/>
                <a:tab pos="719138" algn="l"/>
                <a:tab pos="1970088" algn="l"/>
              </a:tabLst>
              <a:defRPr>
                <a:solidFill>
                  <a:schemeClr val="tx1"/>
                </a:solidFill>
                <a:latin typeface="Arial" charset="0"/>
              </a:defRPr>
            </a:lvl3pPr>
            <a:lvl4pPr marL="1600200" indent="-228600">
              <a:tabLst>
                <a:tab pos="177800" algn="l"/>
                <a:tab pos="355600" algn="l"/>
                <a:tab pos="533400" algn="l"/>
                <a:tab pos="719138" algn="l"/>
                <a:tab pos="1970088" algn="l"/>
              </a:tabLst>
              <a:defRPr>
                <a:solidFill>
                  <a:schemeClr val="tx1"/>
                </a:solidFill>
                <a:latin typeface="Arial" charset="0"/>
              </a:defRPr>
            </a:lvl4pPr>
            <a:lvl5pPr marL="2057400" indent="-228600">
              <a:tabLst>
                <a:tab pos="177800" algn="l"/>
                <a:tab pos="355600" algn="l"/>
                <a:tab pos="533400" algn="l"/>
                <a:tab pos="719138" algn="l"/>
                <a:tab pos="1970088" algn="l"/>
              </a:tabLst>
              <a:defRPr>
                <a:solidFill>
                  <a:schemeClr val="tx1"/>
                </a:solidFill>
                <a:latin typeface="Arial" charset="0"/>
              </a:defRPr>
            </a:lvl5pPr>
            <a:lvl6pPr marL="2514600" indent="-228600" eaLnBrk="0" fontAlgn="base" hangingPunct="0">
              <a:spcBef>
                <a:spcPct val="0"/>
              </a:spcBef>
              <a:spcAft>
                <a:spcPct val="0"/>
              </a:spcAft>
              <a:tabLst>
                <a:tab pos="177800" algn="l"/>
                <a:tab pos="355600" algn="l"/>
                <a:tab pos="533400" algn="l"/>
                <a:tab pos="719138" algn="l"/>
                <a:tab pos="1970088" algn="l"/>
              </a:tabLst>
              <a:defRPr>
                <a:solidFill>
                  <a:schemeClr val="tx1"/>
                </a:solidFill>
                <a:latin typeface="Arial" charset="0"/>
              </a:defRPr>
            </a:lvl6pPr>
            <a:lvl7pPr marL="2971800" indent="-228600" eaLnBrk="0" fontAlgn="base" hangingPunct="0">
              <a:spcBef>
                <a:spcPct val="0"/>
              </a:spcBef>
              <a:spcAft>
                <a:spcPct val="0"/>
              </a:spcAft>
              <a:tabLst>
                <a:tab pos="177800" algn="l"/>
                <a:tab pos="355600" algn="l"/>
                <a:tab pos="533400" algn="l"/>
                <a:tab pos="719138" algn="l"/>
                <a:tab pos="1970088" algn="l"/>
              </a:tabLst>
              <a:defRPr>
                <a:solidFill>
                  <a:schemeClr val="tx1"/>
                </a:solidFill>
                <a:latin typeface="Arial" charset="0"/>
              </a:defRPr>
            </a:lvl7pPr>
            <a:lvl8pPr marL="3429000" indent="-228600" eaLnBrk="0" fontAlgn="base" hangingPunct="0">
              <a:spcBef>
                <a:spcPct val="0"/>
              </a:spcBef>
              <a:spcAft>
                <a:spcPct val="0"/>
              </a:spcAft>
              <a:tabLst>
                <a:tab pos="177800" algn="l"/>
                <a:tab pos="355600" algn="l"/>
                <a:tab pos="533400" algn="l"/>
                <a:tab pos="719138" algn="l"/>
                <a:tab pos="1970088" algn="l"/>
              </a:tabLst>
              <a:defRPr>
                <a:solidFill>
                  <a:schemeClr val="tx1"/>
                </a:solidFill>
                <a:latin typeface="Arial" charset="0"/>
              </a:defRPr>
            </a:lvl8pPr>
            <a:lvl9pPr marL="3886200" indent="-228600" eaLnBrk="0" fontAlgn="base" hangingPunct="0">
              <a:spcBef>
                <a:spcPct val="0"/>
              </a:spcBef>
              <a:spcAft>
                <a:spcPct val="0"/>
              </a:spcAft>
              <a:tabLst>
                <a:tab pos="177800" algn="l"/>
                <a:tab pos="355600" algn="l"/>
                <a:tab pos="533400" algn="l"/>
                <a:tab pos="719138" algn="l"/>
                <a:tab pos="1970088" algn="l"/>
              </a:tabLst>
              <a:defRPr>
                <a:solidFill>
                  <a:schemeClr val="tx1"/>
                </a:solidFill>
                <a:latin typeface="Arial" charset="0"/>
              </a:defRPr>
            </a:lvl9pPr>
          </a:lstStyle>
          <a:p>
            <a:pPr eaLnBrk="1" hangingPunct="1"/>
            <a:r>
              <a:rPr lang="hu-HU" altLang="hu-HU"/>
              <a:t>Hangfrekvencia kódolás:</a:t>
            </a:r>
          </a:p>
          <a:p>
            <a:pPr eaLnBrk="1" hangingPunct="1"/>
            <a:r>
              <a:rPr lang="hu-HU" altLang="hu-HU"/>
              <a:t>	M</a:t>
            </a:r>
            <a:r>
              <a:rPr lang="hu-HU" altLang="hu-HU">
                <a:cs typeface="Arial" charset="0"/>
              </a:rPr>
              <a:t>embrana basilaris szerkezete:</a:t>
            </a:r>
          </a:p>
          <a:p>
            <a:pPr eaLnBrk="1" hangingPunct="1"/>
            <a:r>
              <a:rPr lang="hu-HU" altLang="hu-HU">
                <a:cs typeface="Arial" charset="0"/>
              </a:rPr>
              <a:t>		keskeny (100 </a:t>
            </a:r>
            <a:r>
              <a:rPr lang="el-GR" altLang="hu-HU">
                <a:cs typeface="Arial" charset="0"/>
              </a:rPr>
              <a:t>μ</a:t>
            </a:r>
            <a:r>
              <a:rPr lang="hu-HU" altLang="hu-HU">
                <a:cs typeface="Arial" charset="0"/>
              </a:rPr>
              <a:t>m) és feszes a basison (vastag rostok) </a:t>
            </a:r>
          </a:p>
          <a:p>
            <a:pPr eaLnBrk="1" hangingPunct="1"/>
            <a:r>
              <a:rPr lang="hu-HU" altLang="hu-HU">
                <a:cs typeface="Arial" charset="0"/>
              </a:rPr>
              <a:t>		széles (500 </a:t>
            </a:r>
            <a:r>
              <a:rPr lang="el-GR" altLang="hu-HU">
                <a:cs typeface="Arial" charset="0"/>
              </a:rPr>
              <a:t>μ</a:t>
            </a:r>
            <a:r>
              <a:rPr lang="hu-HU" altLang="hu-HU">
                <a:cs typeface="Arial" charset="0"/>
              </a:rPr>
              <a:t>m) és laza a csúcson (vékony rostok)</a:t>
            </a:r>
          </a:p>
          <a:p>
            <a:pPr eaLnBrk="1" hangingPunct="1"/>
            <a:endParaRPr lang="hu-HU" altLang="hu-HU">
              <a:cs typeface="Arial" charset="0"/>
            </a:endParaRPr>
          </a:p>
          <a:p>
            <a:pPr eaLnBrk="1" hangingPunct="1"/>
            <a:r>
              <a:rPr lang="hu-HU" altLang="hu-HU"/>
              <a:t>	Frekvencia analizátor:</a:t>
            </a:r>
          </a:p>
          <a:p>
            <a:pPr eaLnBrk="1" hangingPunct="1"/>
            <a:r>
              <a:rPr lang="hu-HU" altLang="hu-HU"/>
              <a:t>		membrana basilaris maximális kitérésének helye </a:t>
            </a:r>
          </a:p>
          <a:p>
            <a:pPr eaLnBrk="1" hangingPunct="1"/>
            <a:r>
              <a:rPr lang="hu-HU" altLang="hu-HU"/>
              <a:t>			a hang magasságának függvénye </a:t>
            </a:r>
          </a:p>
          <a:p>
            <a:pPr eaLnBrk="1" hangingPunct="1"/>
            <a:r>
              <a:rPr lang="hu-HU" altLang="hu-HU"/>
              <a:t>		</a:t>
            </a:r>
          </a:p>
          <a:p>
            <a:pPr eaLnBrk="1" hangingPunct="1"/>
            <a:r>
              <a:rPr lang="hu-HU" altLang="hu-HU"/>
              <a:t>		magas hang 	</a:t>
            </a:r>
            <a:r>
              <a:rPr lang="hu-HU" altLang="hu-HU">
                <a:cs typeface="Arial" charset="0"/>
              </a:rPr>
              <a:t>→ kitérés maximuma a basison</a:t>
            </a:r>
          </a:p>
          <a:p>
            <a:pPr eaLnBrk="1" hangingPunct="1"/>
            <a:r>
              <a:rPr lang="hu-HU" altLang="hu-HU">
                <a:cs typeface="Arial" charset="0"/>
              </a:rPr>
              <a:t>		mély hang 	→ kitérés maximuma a csúcson</a:t>
            </a:r>
          </a:p>
          <a:p>
            <a:pPr eaLnBrk="1" hangingPunct="1"/>
            <a:r>
              <a:rPr lang="hu-HU" altLang="hu-HU">
                <a:cs typeface="Arial" charset="0"/>
              </a:rPr>
              <a:t>	</a:t>
            </a:r>
          </a:p>
          <a:p>
            <a:pPr eaLnBrk="1" hangingPunct="1"/>
            <a:r>
              <a:rPr lang="hu-HU" altLang="hu-HU"/>
              <a:t> 	Corti-szerv tonotopiás térképe	</a:t>
            </a:r>
          </a:p>
          <a:p>
            <a:pPr eaLnBrk="1" hangingPunct="1"/>
            <a:endParaRPr lang="hu-HU" altLang="hu-HU"/>
          </a:p>
          <a:p>
            <a:pPr eaLnBrk="1" hangingPunct="1"/>
            <a:r>
              <a:rPr lang="hu-HU" altLang="hu-HU"/>
              <a:t>	</a:t>
            </a:r>
            <a:endParaRPr lang="hu-HU" altLang="hu-HU">
              <a:cs typeface="Arial" charset="0"/>
            </a:endParaRPr>
          </a:p>
          <a:p>
            <a:pPr eaLnBrk="1" hangingPunct="1"/>
            <a:endParaRPr lang="hu-HU" altLang="hu-HU"/>
          </a:p>
          <a:p>
            <a:pPr eaLnBrk="1" hangingPunct="1"/>
            <a:r>
              <a:rPr lang="hu-HU" altLang="hu-HU"/>
              <a:t>		</a:t>
            </a:r>
          </a:p>
          <a:p>
            <a:pPr eaLnBrk="1" hangingPunct="1"/>
            <a:r>
              <a:rPr lang="hu-HU" altLang="hu-HU"/>
              <a:t>		</a:t>
            </a:r>
          </a:p>
        </p:txBody>
      </p:sp>
      <p:pic>
        <p:nvPicPr>
          <p:cNvPr id="52229" name="Picture 6" descr="frequency M"/>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945188" y="2527300"/>
            <a:ext cx="3132137" cy="426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851102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75A87172-F7A9-483C-92AC-1FD7F4E21DC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12813" y="1758950"/>
            <a:ext cx="7316787" cy="334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Text Box 3">
            <a:extLst>
              <a:ext uri="{FF2B5EF4-FFF2-40B4-BE49-F238E27FC236}">
                <a16:creationId xmlns:a16="http://schemas.microsoft.com/office/drawing/2014/main" id="{DC66AF9F-0018-4920-8038-B626E7C8848C}"/>
              </a:ext>
            </a:extLst>
          </p:cNvPr>
          <p:cNvSpPr txBox="1">
            <a:spLocks noChangeArrowheads="1"/>
          </p:cNvSpPr>
          <p:nvPr/>
        </p:nvSpPr>
        <p:spPr bwMode="auto">
          <a:xfrm>
            <a:off x="6019800" y="5181600"/>
            <a:ext cx="213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hu-HU" sz="2400" b="1">
                <a:solidFill>
                  <a:srgbClr val="FF99CC"/>
                </a:solidFill>
                <a:latin typeface="Times" panose="02020603050405020304" pitchFamily="18" charset="0"/>
              </a:rPr>
              <a:t>Medial</a:t>
            </a:r>
          </a:p>
        </p:txBody>
      </p:sp>
      <p:sp>
        <p:nvSpPr>
          <p:cNvPr id="5124" name="Text Box 4">
            <a:extLst>
              <a:ext uri="{FF2B5EF4-FFF2-40B4-BE49-F238E27FC236}">
                <a16:creationId xmlns:a16="http://schemas.microsoft.com/office/drawing/2014/main" id="{47BA2E6E-A64F-49EB-85D4-EB8358849774}"/>
              </a:ext>
            </a:extLst>
          </p:cNvPr>
          <p:cNvSpPr txBox="1">
            <a:spLocks noChangeArrowheads="1"/>
          </p:cNvSpPr>
          <p:nvPr/>
        </p:nvSpPr>
        <p:spPr bwMode="auto">
          <a:xfrm>
            <a:off x="5715000" y="1219200"/>
            <a:ext cx="2438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hu-HU" sz="2400" b="1">
                <a:solidFill>
                  <a:srgbClr val="FF99CC"/>
                </a:solidFill>
                <a:latin typeface="Times" panose="02020603050405020304" pitchFamily="18" charset="0"/>
              </a:rPr>
              <a:t>Lateral</a:t>
            </a:r>
          </a:p>
        </p:txBody>
      </p:sp>
      <p:sp>
        <p:nvSpPr>
          <p:cNvPr id="5125" name="Text Box 5">
            <a:extLst>
              <a:ext uri="{FF2B5EF4-FFF2-40B4-BE49-F238E27FC236}">
                <a16:creationId xmlns:a16="http://schemas.microsoft.com/office/drawing/2014/main" id="{E933A0A9-D211-4917-B97F-05C7A83DBB56}"/>
              </a:ext>
            </a:extLst>
          </p:cNvPr>
          <p:cNvSpPr txBox="1">
            <a:spLocks noChangeArrowheads="1"/>
          </p:cNvSpPr>
          <p:nvPr/>
        </p:nvSpPr>
        <p:spPr bwMode="auto">
          <a:xfrm>
            <a:off x="1187450" y="5148263"/>
            <a:ext cx="2590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hu-HU" sz="2400" b="1">
                <a:solidFill>
                  <a:srgbClr val="C00000"/>
                </a:solidFill>
                <a:latin typeface="Times" panose="02020603050405020304" pitchFamily="18" charset="0"/>
              </a:rPr>
              <a:t>Modiolus</a:t>
            </a:r>
          </a:p>
        </p:txBody>
      </p:sp>
      <p:sp>
        <p:nvSpPr>
          <p:cNvPr id="5126" name="Text Box 6">
            <a:extLst>
              <a:ext uri="{FF2B5EF4-FFF2-40B4-BE49-F238E27FC236}">
                <a16:creationId xmlns:a16="http://schemas.microsoft.com/office/drawing/2014/main" id="{B95EBBCB-B1E3-418E-ACC5-38FAB0A0138E}"/>
              </a:ext>
            </a:extLst>
          </p:cNvPr>
          <p:cNvSpPr txBox="1">
            <a:spLocks noChangeArrowheads="1"/>
          </p:cNvSpPr>
          <p:nvPr/>
        </p:nvSpPr>
        <p:spPr bwMode="auto">
          <a:xfrm>
            <a:off x="3162300" y="1252538"/>
            <a:ext cx="2819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hu-HU" sz="2400" b="1">
                <a:solidFill>
                  <a:srgbClr val="C00000"/>
                </a:solidFill>
                <a:latin typeface="Times" panose="02020603050405020304" pitchFamily="18" charset="0"/>
              </a:rPr>
              <a:t>Spiral Ganglion</a:t>
            </a:r>
          </a:p>
        </p:txBody>
      </p:sp>
      <p:grpSp>
        <p:nvGrpSpPr>
          <p:cNvPr id="5127" name="Group 7">
            <a:extLst>
              <a:ext uri="{FF2B5EF4-FFF2-40B4-BE49-F238E27FC236}">
                <a16:creationId xmlns:a16="http://schemas.microsoft.com/office/drawing/2014/main" id="{86704EDA-8FFF-4650-A367-6BF341A785B8}"/>
              </a:ext>
            </a:extLst>
          </p:cNvPr>
          <p:cNvGrpSpPr>
            <a:grpSpLocks/>
          </p:cNvGrpSpPr>
          <p:nvPr/>
        </p:nvGrpSpPr>
        <p:grpSpPr bwMode="auto">
          <a:xfrm flipV="1">
            <a:off x="2286000" y="3657600"/>
            <a:ext cx="762000" cy="1524000"/>
            <a:chOff x="4416" y="1920"/>
            <a:chExt cx="480" cy="960"/>
          </a:xfrm>
        </p:grpSpPr>
        <p:sp>
          <p:nvSpPr>
            <p:cNvPr id="58376" name="Line 8">
              <a:extLst>
                <a:ext uri="{FF2B5EF4-FFF2-40B4-BE49-F238E27FC236}">
                  <a16:creationId xmlns:a16="http://schemas.microsoft.com/office/drawing/2014/main" id="{88E1F4D0-4CAA-4473-92BA-7B4AEEE51A85}"/>
                </a:ext>
              </a:extLst>
            </p:cNvPr>
            <p:cNvSpPr>
              <a:spLocks noChangeShapeType="1"/>
            </p:cNvSpPr>
            <p:nvPr/>
          </p:nvSpPr>
          <p:spPr bwMode="auto">
            <a:xfrm flipH="1">
              <a:off x="4416" y="1920"/>
              <a:ext cx="96" cy="960"/>
            </a:xfrm>
            <a:prstGeom prst="line">
              <a:avLst/>
            </a:prstGeom>
            <a:noFill/>
            <a:ln w="57150">
              <a:solidFill>
                <a:srgbClr val="FF0000"/>
              </a:solidFill>
              <a:round/>
              <a:headEnd/>
              <a:tailEnd type="triangle" w="med" len="med"/>
            </a:ln>
            <a:effectLst/>
          </p:spPr>
          <p:txBody>
            <a:bodyPr wrap="none" anchor="ctr"/>
            <a:lstStyle/>
            <a:p>
              <a:pPr algn="ctr" eaLnBrk="0" hangingPunct="0">
                <a:defRPr/>
              </a:pPr>
              <a:endParaRPr lang="en-US" sz="2800" b="1">
                <a:solidFill>
                  <a:schemeClr val="bg2"/>
                </a:solidFill>
                <a:effectLst>
                  <a:outerShdw blurRad="38100" dist="38100" dir="2700000" algn="tl">
                    <a:srgbClr val="000000">
                      <a:alpha val="43137"/>
                    </a:srgbClr>
                  </a:outerShdw>
                </a:effectLst>
                <a:latin typeface="CG Times" pitchFamily="18" charset="0"/>
              </a:endParaRPr>
            </a:p>
          </p:txBody>
        </p:sp>
        <p:sp>
          <p:nvSpPr>
            <p:cNvPr id="58377" name="Line 9">
              <a:extLst>
                <a:ext uri="{FF2B5EF4-FFF2-40B4-BE49-F238E27FC236}">
                  <a16:creationId xmlns:a16="http://schemas.microsoft.com/office/drawing/2014/main" id="{8EE66A9B-5382-4356-87A2-AC057E1F34A3}"/>
                </a:ext>
              </a:extLst>
            </p:cNvPr>
            <p:cNvSpPr>
              <a:spLocks noChangeShapeType="1"/>
            </p:cNvSpPr>
            <p:nvPr/>
          </p:nvSpPr>
          <p:spPr bwMode="auto">
            <a:xfrm>
              <a:off x="4608" y="1920"/>
              <a:ext cx="288" cy="960"/>
            </a:xfrm>
            <a:prstGeom prst="line">
              <a:avLst/>
            </a:prstGeom>
            <a:noFill/>
            <a:ln w="57150">
              <a:solidFill>
                <a:srgbClr val="FF0000"/>
              </a:solidFill>
              <a:round/>
              <a:headEnd/>
              <a:tailEnd type="triangle" w="med" len="med"/>
            </a:ln>
            <a:effectLst/>
          </p:spPr>
          <p:txBody>
            <a:bodyPr wrap="none" anchor="ctr"/>
            <a:lstStyle/>
            <a:p>
              <a:pPr algn="ctr" eaLnBrk="0" hangingPunct="0">
                <a:defRPr/>
              </a:pPr>
              <a:endParaRPr lang="en-US" sz="2800" b="1">
                <a:solidFill>
                  <a:schemeClr val="bg2"/>
                </a:solidFill>
                <a:effectLst>
                  <a:outerShdw blurRad="38100" dist="38100" dir="2700000" algn="tl">
                    <a:srgbClr val="000000">
                      <a:alpha val="43137"/>
                    </a:srgbClr>
                  </a:outerShdw>
                </a:effectLst>
                <a:latin typeface="CG Times" pitchFamily="18" charset="0"/>
              </a:endParaRPr>
            </a:p>
          </p:txBody>
        </p:sp>
      </p:grpSp>
      <p:sp>
        <p:nvSpPr>
          <p:cNvPr id="5128" name="Text Box 10">
            <a:extLst>
              <a:ext uri="{FF2B5EF4-FFF2-40B4-BE49-F238E27FC236}">
                <a16:creationId xmlns:a16="http://schemas.microsoft.com/office/drawing/2014/main" id="{CF7E6E89-D546-4200-8A78-2E1593D14326}"/>
              </a:ext>
            </a:extLst>
          </p:cNvPr>
          <p:cNvSpPr txBox="1">
            <a:spLocks noChangeArrowheads="1"/>
          </p:cNvSpPr>
          <p:nvPr/>
        </p:nvSpPr>
        <p:spPr bwMode="auto">
          <a:xfrm>
            <a:off x="3352800" y="5138738"/>
            <a:ext cx="1905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hu-HU" sz="2000" b="1">
                <a:solidFill>
                  <a:srgbClr val="C00000"/>
                </a:solidFill>
                <a:latin typeface="Times" panose="02020603050405020304" pitchFamily="18" charset="0"/>
              </a:rPr>
              <a:t>Osseous Spiral Lamina</a:t>
            </a:r>
          </a:p>
        </p:txBody>
      </p:sp>
      <p:sp>
        <p:nvSpPr>
          <p:cNvPr id="58379" name="Line 11">
            <a:extLst>
              <a:ext uri="{FF2B5EF4-FFF2-40B4-BE49-F238E27FC236}">
                <a16:creationId xmlns:a16="http://schemas.microsoft.com/office/drawing/2014/main" id="{874351BD-9251-4BAD-B64E-B1F47E88EA02}"/>
              </a:ext>
            </a:extLst>
          </p:cNvPr>
          <p:cNvSpPr>
            <a:spLocks noChangeShapeType="1"/>
          </p:cNvSpPr>
          <p:nvPr/>
        </p:nvSpPr>
        <p:spPr bwMode="auto">
          <a:xfrm flipH="1" flipV="1">
            <a:off x="3429000" y="3778250"/>
            <a:ext cx="836613" cy="1447800"/>
          </a:xfrm>
          <a:prstGeom prst="line">
            <a:avLst/>
          </a:prstGeom>
          <a:noFill/>
          <a:ln w="57150">
            <a:solidFill>
              <a:srgbClr val="FF0000"/>
            </a:solidFill>
            <a:round/>
            <a:headEnd/>
            <a:tailEnd type="triangle" w="med" len="med"/>
          </a:ln>
          <a:effectLst/>
        </p:spPr>
        <p:txBody>
          <a:bodyPr wrap="none" anchor="ctr"/>
          <a:lstStyle/>
          <a:p>
            <a:pPr algn="ctr" eaLnBrk="0" hangingPunct="0">
              <a:defRPr/>
            </a:pPr>
            <a:endParaRPr lang="en-US" sz="2800" b="1">
              <a:solidFill>
                <a:schemeClr val="bg2"/>
              </a:solidFill>
              <a:effectLst>
                <a:outerShdw blurRad="38100" dist="38100" dir="2700000" algn="tl">
                  <a:srgbClr val="000000">
                    <a:alpha val="43137"/>
                  </a:srgbClr>
                </a:outerShdw>
              </a:effectLst>
              <a:latin typeface="CG Times" pitchFamily="18" charset="0"/>
            </a:endParaRPr>
          </a:p>
        </p:txBody>
      </p:sp>
      <p:grpSp>
        <p:nvGrpSpPr>
          <p:cNvPr id="5130" name="Group 12">
            <a:extLst>
              <a:ext uri="{FF2B5EF4-FFF2-40B4-BE49-F238E27FC236}">
                <a16:creationId xmlns:a16="http://schemas.microsoft.com/office/drawing/2014/main" id="{8183DD9B-3B3D-4543-BE09-948C3D3FCF5B}"/>
              </a:ext>
            </a:extLst>
          </p:cNvPr>
          <p:cNvGrpSpPr>
            <a:grpSpLocks/>
          </p:cNvGrpSpPr>
          <p:nvPr/>
        </p:nvGrpSpPr>
        <p:grpSpPr bwMode="auto">
          <a:xfrm flipH="1" flipV="1">
            <a:off x="2819400" y="1674813"/>
            <a:ext cx="1981200" cy="1600200"/>
            <a:chOff x="3216" y="3072"/>
            <a:chExt cx="1248" cy="1008"/>
          </a:xfrm>
        </p:grpSpPr>
        <p:sp>
          <p:nvSpPr>
            <p:cNvPr id="58381" name="Line 13">
              <a:extLst>
                <a:ext uri="{FF2B5EF4-FFF2-40B4-BE49-F238E27FC236}">
                  <a16:creationId xmlns:a16="http://schemas.microsoft.com/office/drawing/2014/main" id="{0A0948DD-43CF-44F8-ADDE-33B4011A2217}"/>
                </a:ext>
              </a:extLst>
            </p:cNvPr>
            <p:cNvSpPr>
              <a:spLocks noChangeShapeType="1"/>
            </p:cNvSpPr>
            <p:nvPr/>
          </p:nvSpPr>
          <p:spPr bwMode="auto">
            <a:xfrm flipV="1">
              <a:off x="3216" y="3072"/>
              <a:ext cx="0" cy="1008"/>
            </a:xfrm>
            <a:prstGeom prst="line">
              <a:avLst/>
            </a:prstGeom>
            <a:noFill/>
            <a:ln w="57150">
              <a:solidFill>
                <a:srgbClr val="FF0000"/>
              </a:solidFill>
              <a:round/>
              <a:headEnd/>
              <a:tailEnd type="triangle" w="med" len="med"/>
            </a:ln>
            <a:effectLst/>
          </p:spPr>
          <p:txBody>
            <a:bodyPr wrap="none" anchor="ctr"/>
            <a:lstStyle/>
            <a:p>
              <a:pPr algn="ctr" eaLnBrk="0" hangingPunct="0">
                <a:defRPr/>
              </a:pPr>
              <a:endParaRPr lang="en-US" sz="2800" b="1">
                <a:solidFill>
                  <a:schemeClr val="bg2"/>
                </a:solidFill>
                <a:effectLst>
                  <a:outerShdw blurRad="38100" dist="38100" dir="2700000" algn="tl">
                    <a:srgbClr val="000000">
                      <a:alpha val="43137"/>
                    </a:srgbClr>
                  </a:outerShdw>
                </a:effectLst>
                <a:latin typeface="CG Times" pitchFamily="18" charset="0"/>
              </a:endParaRPr>
            </a:p>
          </p:txBody>
        </p:sp>
        <p:sp>
          <p:nvSpPr>
            <p:cNvPr id="58382" name="Line 14">
              <a:extLst>
                <a:ext uri="{FF2B5EF4-FFF2-40B4-BE49-F238E27FC236}">
                  <a16:creationId xmlns:a16="http://schemas.microsoft.com/office/drawing/2014/main" id="{71B9D504-BACF-4E04-B72A-B4FD07179995}"/>
                </a:ext>
              </a:extLst>
            </p:cNvPr>
            <p:cNvSpPr>
              <a:spLocks noChangeShapeType="1"/>
            </p:cNvSpPr>
            <p:nvPr/>
          </p:nvSpPr>
          <p:spPr bwMode="auto">
            <a:xfrm flipV="1">
              <a:off x="3216" y="3168"/>
              <a:ext cx="1248" cy="912"/>
            </a:xfrm>
            <a:prstGeom prst="line">
              <a:avLst/>
            </a:prstGeom>
            <a:noFill/>
            <a:ln w="38100">
              <a:solidFill>
                <a:srgbClr val="FF0000"/>
              </a:solidFill>
              <a:round/>
              <a:headEnd/>
              <a:tailEnd type="triangle" w="med" len="med"/>
            </a:ln>
            <a:effectLst/>
          </p:spPr>
          <p:txBody>
            <a:bodyPr wrap="none" anchor="ctr"/>
            <a:lstStyle/>
            <a:p>
              <a:pPr algn="ctr" eaLnBrk="0" hangingPunct="0">
                <a:defRPr/>
              </a:pPr>
              <a:endParaRPr lang="en-US" sz="2800" b="1">
                <a:solidFill>
                  <a:schemeClr val="bg2"/>
                </a:solidFill>
                <a:effectLst>
                  <a:outerShdw blurRad="38100" dist="38100" dir="2700000" algn="tl">
                    <a:srgbClr val="000000">
                      <a:alpha val="43137"/>
                    </a:srgbClr>
                  </a:outerShdw>
                </a:effectLst>
                <a:latin typeface="CG Times" pitchFamily="18" charset="0"/>
              </a:endParaRPr>
            </a:p>
          </p:txBody>
        </p:sp>
      </p:grpSp>
      <p:sp>
        <p:nvSpPr>
          <p:cNvPr id="58383" name="Rectangle 15">
            <a:extLst>
              <a:ext uri="{FF2B5EF4-FFF2-40B4-BE49-F238E27FC236}">
                <a16:creationId xmlns:a16="http://schemas.microsoft.com/office/drawing/2014/main" id="{F75497E7-6BF6-4C95-9C38-7FB197A35284}"/>
              </a:ext>
            </a:extLst>
          </p:cNvPr>
          <p:cNvSpPr>
            <a:spLocks noChangeArrowheads="1"/>
          </p:cNvSpPr>
          <p:nvPr/>
        </p:nvSpPr>
        <p:spPr bwMode="auto">
          <a:xfrm>
            <a:off x="990600" y="2286000"/>
            <a:ext cx="3352800" cy="2362200"/>
          </a:xfrm>
          <a:prstGeom prst="rect">
            <a:avLst/>
          </a:prstGeom>
          <a:noFill/>
          <a:ln w="76200">
            <a:solidFill>
              <a:schemeClr val="accent2"/>
            </a:solidFill>
            <a:miter lim="800000"/>
            <a:headEnd/>
            <a:tailEnd/>
          </a:ln>
          <a:effectLst/>
        </p:spPr>
        <p:txBody>
          <a:bodyPr wrap="none" anchor="ctr"/>
          <a:lstStyle/>
          <a:p>
            <a:pPr algn="ctr" eaLnBrk="0" hangingPunct="0">
              <a:defRPr/>
            </a:pPr>
            <a:endParaRPr lang="en-US" sz="2800" b="1">
              <a:solidFill>
                <a:schemeClr val="bg2"/>
              </a:solidFill>
              <a:effectLst>
                <a:outerShdw blurRad="38100" dist="38100" dir="2700000" algn="tl">
                  <a:srgbClr val="000000">
                    <a:alpha val="43137"/>
                  </a:srgbClr>
                </a:outerShdw>
              </a:effectLst>
              <a:latin typeface="CG Times" pitchFamily="18" charset="0"/>
            </a:endParaRPr>
          </a:p>
        </p:txBody>
      </p:sp>
    </p:spTree>
    <p:custDataLst>
      <p:tags r:id="rId1"/>
    </p:custData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8383"/>
                                        </p:tgtEl>
                                        <p:attrNameLst>
                                          <p:attrName>style.visibility</p:attrName>
                                        </p:attrNameLst>
                                      </p:cBhvr>
                                      <p:to>
                                        <p:strVal val="visible"/>
                                      </p:to>
                                    </p:set>
                                    <p:animEffect transition="in" filter="wipe(up)">
                                      <p:cBhvr>
                                        <p:cTn id="7" dur="500"/>
                                        <p:tgtEl>
                                          <p:spTgt spid="583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83"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74E371CD-E049-44F1-9D71-6407A6A5BFC3}"/>
              </a:ext>
            </a:extLst>
          </p:cNvPr>
          <p:cNvSpPr>
            <a:spLocks noGrp="1" noChangeArrowheads="1"/>
          </p:cNvSpPr>
          <p:nvPr>
            <p:ph type="title"/>
          </p:nvPr>
        </p:nvSpPr>
        <p:spPr>
          <a:xfrm>
            <a:off x="457200" y="274638"/>
            <a:ext cx="8229600" cy="850900"/>
          </a:xfrm>
        </p:spPr>
        <p:txBody>
          <a:bodyPr/>
          <a:lstStyle/>
          <a:p>
            <a:pPr eaLnBrk="1" hangingPunct="1"/>
            <a:r>
              <a:rPr lang="hu-HU" altLang="hu-HU" sz="3200"/>
              <a:t>Tonotopia</a:t>
            </a:r>
          </a:p>
        </p:txBody>
      </p:sp>
      <p:pic>
        <p:nvPicPr>
          <p:cNvPr id="21507" name="Picture 4" descr="hullam">
            <a:extLst>
              <a:ext uri="{FF2B5EF4-FFF2-40B4-BE49-F238E27FC236}">
                <a16:creationId xmlns:a16="http://schemas.microsoft.com/office/drawing/2014/main" id="{A741E663-A5E6-4E17-9E82-F071BE82D806}"/>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557338"/>
            <a:ext cx="8748713" cy="413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8" name="Text Box 5">
            <a:extLst>
              <a:ext uri="{FF2B5EF4-FFF2-40B4-BE49-F238E27FC236}">
                <a16:creationId xmlns:a16="http://schemas.microsoft.com/office/drawing/2014/main" id="{245C74BE-D159-477A-A439-9D0EBFE9271E}"/>
              </a:ext>
            </a:extLst>
          </p:cNvPr>
          <p:cNvSpPr txBox="1">
            <a:spLocks noChangeArrowheads="1"/>
          </p:cNvSpPr>
          <p:nvPr/>
        </p:nvSpPr>
        <p:spPr bwMode="auto">
          <a:xfrm>
            <a:off x="6948488" y="5661025"/>
            <a:ext cx="14922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hu-HU" altLang="hu-HU" sz="1800"/>
              <a:t>mély hangok</a:t>
            </a:r>
            <a:endParaRPr lang="de-DE" altLang="hu-HU" sz="1800"/>
          </a:p>
        </p:txBody>
      </p:sp>
      <p:sp>
        <p:nvSpPr>
          <p:cNvPr id="21509" name="Text Box 6">
            <a:extLst>
              <a:ext uri="{FF2B5EF4-FFF2-40B4-BE49-F238E27FC236}">
                <a16:creationId xmlns:a16="http://schemas.microsoft.com/office/drawing/2014/main" id="{5E777DC7-5B67-43EA-831D-E8B0442110C8}"/>
              </a:ext>
            </a:extLst>
          </p:cNvPr>
          <p:cNvSpPr txBox="1">
            <a:spLocks noChangeArrowheads="1"/>
          </p:cNvSpPr>
          <p:nvPr/>
        </p:nvSpPr>
        <p:spPr bwMode="auto">
          <a:xfrm>
            <a:off x="303213" y="4745038"/>
            <a:ext cx="16986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hu-HU" altLang="hu-HU" sz="1800"/>
              <a:t>magas hangok</a:t>
            </a:r>
            <a:endParaRPr lang="de-DE" altLang="hu-HU" sz="1800"/>
          </a:p>
        </p:txBody>
      </p:sp>
      <p:sp>
        <p:nvSpPr>
          <p:cNvPr id="2" name="Téglalap 1">
            <a:extLst>
              <a:ext uri="{FF2B5EF4-FFF2-40B4-BE49-F238E27FC236}">
                <a16:creationId xmlns:a16="http://schemas.microsoft.com/office/drawing/2014/main" id="{2B764ADE-2FA1-4B78-909C-744589195BE2}"/>
              </a:ext>
            </a:extLst>
          </p:cNvPr>
          <p:cNvSpPr/>
          <p:nvPr/>
        </p:nvSpPr>
        <p:spPr>
          <a:xfrm>
            <a:off x="2493963" y="5630863"/>
            <a:ext cx="3760787" cy="400050"/>
          </a:xfrm>
          <a:prstGeom prst="rect">
            <a:avLst/>
          </a:prstGeom>
        </p:spPr>
        <p:txBody>
          <a:bodyPr>
            <a:spAutoFit/>
          </a:bodyPr>
          <a:lstStyle/>
          <a:p>
            <a:pPr algn="ctr">
              <a:defRPr/>
            </a:pPr>
            <a:r>
              <a:rPr lang="hu-HU" altLang="hu-HU" sz="2000" kern="0" dirty="0" err="1">
                <a:solidFill>
                  <a:srgbClr val="000000"/>
                </a:solidFill>
                <a:latin typeface="Arial"/>
              </a:rPr>
              <a:t>Membrana</a:t>
            </a:r>
            <a:r>
              <a:rPr lang="hu-HU" altLang="hu-HU" sz="2000" kern="0" dirty="0">
                <a:solidFill>
                  <a:srgbClr val="000000"/>
                </a:solidFill>
                <a:latin typeface="Arial"/>
              </a:rPr>
              <a:t> </a:t>
            </a:r>
            <a:r>
              <a:rPr lang="hu-HU" altLang="hu-HU" sz="2000" kern="0" dirty="0" err="1">
                <a:solidFill>
                  <a:srgbClr val="000000"/>
                </a:solidFill>
                <a:latin typeface="Arial"/>
              </a:rPr>
              <a:t>basilaris</a:t>
            </a:r>
            <a:endParaRPr lang="hu-HU" altLang="hu-HU" sz="2000" kern="0" dirty="0">
              <a:solidFill>
                <a:srgbClr val="000000"/>
              </a:solidFill>
              <a:latin typeface="Aria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ACD5A3AF-6404-48D5-A440-4DBA48FE0EF5}"/>
              </a:ext>
            </a:extLst>
          </p:cNvPr>
          <p:cNvSpPr>
            <a:spLocks noGrp="1"/>
          </p:cNvSpPr>
          <p:nvPr>
            <p:ph type="title"/>
          </p:nvPr>
        </p:nvSpPr>
        <p:spPr/>
        <p:txBody>
          <a:bodyPr>
            <a:normAutofit fontScale="90000"/>
          </a:bodyPr>
          <a:lstStyle/>
          <a:p>
            <a:r>
              <a:rPr lang="en-US" altLang="hu-HU"/>
              <a:t>Resonance of the Basilar Membrane</a:t>
            </a:r>
          </a:p>
        </p:txBody>
      </p:sp>
      <p:pic>
        <p:nvPicPr>
          <p:cNvPr id="26627" name="Picture 3">
            <a:extLst>
              <a:ext uri="{FF2B5EF4-FFF2-40B4-BE49-F238E27FC236}">
                <a16:creationId xmlns:a16="http://schemas.microsoft.com/office/drawing/2014/main" id="{14BABFE7-10B3-4318-B777-1FF0DAAB8E41}"/>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817688" y="1484313"/>
            <a:ext cx="5508625" cy="51355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E57DC7D7-BE2E-48B6-8CC2-97622CBA809E}"/>
              </a:ext>
            </a:extLst>
          </p:cNvPr>
          <p:cNvSpPr>
            <a:spLocks noGrp="1" noChangeArrowheads="1"/>
          </p:cNvSpPr>
          <p:nvPr>
            <p:ph type="title"/>
          </p:nvPr>
        </p:nvSpPr>
        <p:spPr>
          <a:xfrm>
            <a:off x="457200" y="274638"/>
            <a:ext cx="8229600" cy="850900"/>
          </a:xfrm>
        </p:spPr>
        <p:txBody>
          <a:bodyPr/>
          <a:lstStyle/>
          <a:p>
            <a:pPr eaLnBrk="1" hangingPunct="1"/>
            <a:r>
              <a:rPr lang="hu-HU" altLang="hu-HU" sz="3200"/>
              <a:t>A hallás mechanizmusa</a:t>
            </a:r>
          </a:p>
        </p:txBody>
      </p:sp>
      <p:pic>
        <p:nvPicPr>
          <p:cNvPr id="19459" name="Picture 5" descr="hallas">
            <a:extLst>
              <a:ext uri="{FF2B5EF4-FFF2-40B4-BE49-F238E27FC236}">
                <a16:creationId xmlns:a16="http://schemas.microsoft.com/office/drawing/2014/main" id="{E29A090A-6E8D-4CE2-A7CB-3BA16F9075C0}"/>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60338" y="1484313"/>
            <a:ext cx="6246812" cy="3744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0" name="Picture 5" descr="http://titan.physx.u-szeged.hu/modszertan/jatsszunk_fizikat/bekesy/bekesy1.jpg">
            <a:extLst>
              <a:ext uri="{FF2B5EF4-FFF2-40B4-BE49-F238E27FC236}">
                <a16:creationId xmlns:a16="http://schemas.microsoft.com/office/drawing/2014/main" id="{3F888A37-6DFD-4424-BE8F-95B3997B8F7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875463" y="1341438"/>
            <a:ext cx="1441450" cy="211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1" name="Szövegdoboz 4">
            <a:extLst>
              <a:ext uri="{FF2B5EF4-FFF2-40B4-BE49-F238E27FC236}">
                <a16:creationId xmlns:a16="http://schemas.microsoft.com/office/drawing/2014/main" id="{9D0C70CF-A11C-49FF-9F1B-05C784DB5E3B}"/>
              </a:ext>
            </a:extLst>
          </p:cNvPr>
          <p:cNvSpPr txBox="1">
            <a:spLocks noChangeArrowheads="1"/>
          </p:cNvSpPr>
          <p:nvPr/>
        </p:nvSpPr>
        <p:spPr bwMode="auto">
          <a:xfrm>
            <a:off x="6659563" y="3860800"/>
            <a:ext cx="17494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hu-HU" altLang="hu-HU" sz="1800"/>
              <a:t>Békésy György</a:t>
            </a:r>
          </a:p>
          <a:p>
            <a:pPr eaLnBrk="1" hangingPunct="1">
              <a:spcBef>
                <a:spcPct val="0"/>
              </a:spcBef>
              <a:buFontTx/>
              <a:buNone/>
            </a:pPr>
            <a:r>
              <a:rPr lang="hu-HU" altLang="hu-HU" sz="1800"/>
              <a:t>Nobel díj 1961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ext Box 2"/>
          <p:cNvSpPr txBox="1">
            <a:spLocks noChangeArrowheads="1"/>
          </p:cNvSpPr>
          <p:nvPr/>
        </p:nvSpPr>
        <p:spPr bwMode="auto">
          <a:xfrm>
            <a:off x="190500" y="746125"/>
            <a:ext cx="175895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hu-HU" sz="2000"/>
          </a:p>
          <a:p>
            <a:pPr eaLnBrk="1" hangingPunct="1"/>
            <a:endParaRPr lang="en-US" altLang="hu-HU" sz="2000"/>
          </a:p>
          <a:p>
            <a:pPr eaLnBrk="1" hangingPunct="1"/>
            <a:endParaRPr lang="en-US" altLang="hu-HU" sz="2000"/>
          </a:p>
          <a:p>
            <a:pPr eaLnBrk="1" hangingPunct="1"/>
            <a:endParaRPr lang="en-US" altLang="hu-HU" sz="2000"/>
          </a:p>
          <a:p>
            <a:pPr eaLnBrk="1" hangingPunct="1"/>
            <a:endParaRPr lang="en-US" altLang="hu-HU"/>
          </a:p>
        </p:txBody>
      </p:sp>
      <p:sp>
        <p:nvSpPr>
          <p:cNvPr id="50179" name="Text Box 3"/>
          <p:cNvSpPr txBox="1">
            <a:spLocks noChangeArrowheads="1"/>
          </p:cNvSpPr>
          <p:nvPr/>
        </p:nvSpPr>
        <p:spPr bwMode="auto">
          <a:xfrm>
            <a:off x="101600" y="1089025"/>
            <a:ext cx="8904288" cy="558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tabLst>
                <a:tab pos="177800" algn="l"/>
                <a:tab pos="355600" algn="l"/>
                <a:tab pos="533400" algn="l"/>
                <a:tab pos="1793875" algn="r"/>
                <a:tab pos="4038600" algn="l"/>
              </a:tabLst>
              <a:defRPr>
                <a:solidFill>
                  <a:schemeClr val="tx1"/>
                </a:solidFill>
                <a:latin typeface="Arial" charset="0"/>
              </a:defRPr>
            </a:lvl1pPr>
            <a:lvl2pPr marL="742950" indent="-285750">
              <a:tabLst>
                <a:tab pos="177800" algn="l"/>
                <a:tab pos="355600" algn="l"/>
                <a:tab pos="533400" algn="l"/>
                <a:tab pos="1793875" algn="r"/>
                <a:tab pos="4038600" algn="l"/>
              </a:tabLst>
              <a:defRPr>
                <a:solidFill>
                  <a:schemeClr val="tx1"/>
                </a:solidFill>
                <a:latin typeface="Arial" charset="0"/>
              </a:defRPr>
            </a:lvl2pPr>
            <a:lvl3pPr marL="1143000" indent="-228600">
              <a:tabLst>
                <a:tab pos="177800" algn="l"/>
                <a:tab pos="355600" algn="l"/>
                <a:tab pos="533400" algn="l"/>
                <a:tab pos="1793875" algn="r"/>
                <a:tab pos="4038600" algn="l"/>
              </a:tabLst>
              <a:defRPr>
                <a:solidFill>
                  <a:schemeClr val="tx1"/>
                </a:solidFill>
                <a:latin typeface="Arial" charset="0"/>
              </a:defRPr>
            </a:lvl3pPr>
            <a:lvl4pPr marL="1600200" indent="-228600">
              <a:tabLst>
                <a:tab pos="177800" algn="l"/>
                <a:tab pos="355600" algn="l"/>
                <a:tab pos="533400" algn="l"/>
                <a:tab pos="1793875" algn="r"/>
                <a:tab pos="4038600" algn="l"/>
              </a:tabLst>
              <a:defRPr>
                <a:solidFill>
                  <a:schemeClr val="tx1"/>
                </a:solidFill>
                <a:latin typeface="Arial" charset="0"/>
              </a:defRPr>
            </a:lvl4pPr>
            <a:lvl5pPr marL="2057400" indent="-228600">
              <a:tabLst>
                <a:tab pos="177800" algn="l"/>
                <a:tab pos="355600" algn="l"/>
                <a:tab pos="533400" algn="l"/>
                <a:tab pos="1793875" algn="r"/>
                <a:tab pos="4038600" algn="l"/>
              </a:tabLst>
              <a:defRPr>
                <a:solidFill>
                  <a:schemeClr val="tx1"/>
                </a:solidFill>
                <a:latin typeface="Arial" charset="0"/>
              </a:defRPr>
            </a:lvl5pPr>
            <a:lvl6pPr marL="2514600" indent="-228600" eaLnBrk="0" fontAlgn="base" hangingPunct="0">
              <a:spcBef>
                <a:spcPct val="0"/>
              </a:spcBef>
              <a:spcAft>
                <a:spcPct val="0"/>
              </a:spcAft>
              <a:tabLst>
                <a:tab pos="177800" algn="l"/>
                <a:tab pos="355600" algn="l"/>
                <a:tab pos="533400" algn="l"/>
                <a:tab pos="1793875" algn="r"/>
                <a:tab pos="4038600" algn="l"/>
              </a:tabLst>
              <a:defRPr>
                <a:solidFill>
                  <a:schemeClr val="tx1"/>
                </a:solidFill>
                <a:latin typeface="Arial" charset="0"/>
              </a:defRPr>
            </a:lvl6pPr>
            <a:lvl7pPr marL="2971800" indent="-228600" eaLnBrk="0" fontAlgn="base" hangingPunct="0">
              <a:spcBef>
                <a:spcPct val="0"/>
              </a:spcBef>
              <a:spcAft>
                <a:spcPct val="0"/>
              </a:spcAft>
              <a:tabLst>
                <a:tab pos="177800" algn="l"/>
                <a:tab pos="355600" algn="l"/>
                <a:tab pos="533400" algn="l"/>
                <a:tab pos="1793875" algn="r"/>
                <a:tab pos="4038600" algn="l"/>
              </a:tabLst>
              <a:defRPr>
                <a:solidFill>
                  <a:schemeClr val="tx1"/>
                </a:solidFill>
                <a:latin typeface="Arial" charset="0"/>
              </a:defRPr>
            </a:lvl7pPr>
            <a:lvl8pPr marL="3429000" indent="-228600" eaLnBrk="0" fontAlgn="base" hangingPunct="0">
              <a:spcBef>
                <a:spcPct val="0"/>
              </a:spcBef>
              <a:spcAft>
                <a:spcPct val="0"/>
              </a:spcAft>
              <a:tabLst>
                <a:tab pos="177800" algn="l"/>
                <a:tab pos="355600" algn="l"/>
                <a:tab pos="533400" algn="l"/>
                <a:tab pos="1793875" algn="r"/>
                <a:tab pos="4038600" algn="l"/>
              </a:tabLst>
              <a:defRPr>
                <a:solidFill>
                  <a:schemeClr val="tx1"/>
                </a:solidFill>
                <a:latin typeface="Arial" charset="0"/>
              </a:defRPr>
            </a:lvl8pPr>
            <a:lvl9pPr marL="3886200" indent="-228600" eaLnBrk="0" fontAlgn="base" hangingPunct="0">
              <a:spcBef>
                <a:spcPct val="0"/>
              </a:spcBef>
              <a:spcAft>
                <a:spcPct val="0"/>
              </a:spcAft>
              <a:tabLst>
                <a:tab pos="177800" algn="l"/>
                <a:tab pos="355600" algn="l"/>
                <a:tab pos="533400" algn="l"/>
                <a:tab pos="1793875" algn="r"/>
                <a:tab pos="4038600" algn="l"/>
              </a:tabLst>
              <a:defRPr>
                <a:solidFill>
                  <a:schemeClr val="tx1"/>
                </a:solidFill>
                <a:latin typeface="Arial" charset="0"/>
              </a:defRPr>
            </a:lvl9pPr>
          </a:lstStyle>
          <a:p>
            <a:pPr eaLnBrk="1" hangingPunct="1"/>
            <a:r>
              <a:rPr lang="hu-HU" altLang="hu-HU"/>
              <a:t>Szőrsejt szerepe:</a:t>
            </a:r>
          </a:p>
          <a:p>
            <a:pPr eaLnBrk="1" hangingPunct="1"/>
            <a:r>
              <a:rPr lang="hu-HU" altLang="hu-HU"/>
              <a:t>	stereociliumok elmozdulása </a:t>
            </a:r>
            <a:r>
              <a:rPr lang="hu-HU" altLang="hu-HU">
                <a:cs typeface="Arial" charset="0"/>
              </a:rPr>
              <a:t>→ </a:t>
            </a:r>
            <a:r>
              <a:rPr lang="hu-HU" altLang="hu-HU"/>
              <a:t>elektromos jel</a:t>
            </a:r>
          </a:p>
          <a:p>
            <a:pPr eaLnBrk="1" hangingPunct="1"/>
            <a:r>
              <a:rPr lang="hu-HU" altLang="hu-HU"/>
              <a:t>		</a:t>
            </a:r>
            <a:r>
              <a:rPr lang="en-US" altLang="hu-HU">
                <a:cs typeface="Arial" charset="0"/>
              </a:rPr>
              <a:t>&lt;</a:t>
            </a:r>
            <a:r>
              <a:rPr lang="hu-HU" altLang="hu-HU">
                <a:cs typeface="Arial" charset="0"/>
              </a:rPr>
              <a:t>1 nm elmozdulást érzékel: merev szerkezet jelentősége </a:t>
            </a:r>
            <a:endParaRPr lang="en-US" altLang="hu-HU">
              <a:cs typeface="Arial" charset="0"/>
            </a:endParaRPr>
          </a:p>
          <a:p>
            <a:pPr eaLnBrk="1" hangingPunct="1"/>
            <a:r>
              <a:rPr lang="hu-HU" altLang="hu-HU"/>
              <a:t>	</a:t>
            </a:r>
          </a:p>
          <a:p>
            <a:pPr eaLnBrk="1" hangingPunct="1"/>
            <a:r>
              <a:rPr lang="hu-HU" altLang="hu-HU"/>
              <a:t>	</a:t>
            </a:r>
            <a:r>
              <a:rPr lang="hu-HU" altLang="hu-HU" u="sng"/>
              <a:t>A: stereociliumok kifelé dőlése</a:t>
            </a:r>
          </a:p>
          <a:p>
            <a:pPr eaLnBrk="1" hangingPunct="1"/>
            <a:r>
              <a:rPr lang="hu-HU" altLang="hu-HU"/>
              <a:t>		kation-csatorna nyílás</a:t>
            </a:r>
          </a:p>
          <a:p>
            <a:pPr eaLnBrk="1" hangingPunct="1"/>
            <a:r>
              <a:rPr lang="hu-HU" altLang="hu-HU">
                <a:cs typeface="Arial" charset="0"/>
              </a:rPr>
              <a:t>				↓</a:t>
            </a:r>
          </a:p>
          <a:p>
            <a:pPr eaLnBrk="1" hangingPunct="1"/>
            <a:r>
              <a:rPr lang="hu-HU" altLang="hu-HU"/>
              <a:t>		K</a:t>
            </a:r>
            <a:r>
              <a:rPr lang="hu-HU" altLang="hu-HU" baseline="30000"/>
              <a:t>+</a:t>
            </a:r>
            <a:r>
              <a:rPr lang="hu-HU" altLang="hu-HU"/>
              <a:t> (Ca</a:t>
            </a:r>
            <a:r>
              <a:rPr lang="hu-HU" altLang="hu-HU" baseline="30000"/>
              <a:t>++</a:t>
            </a:r>
            <a:r>
              <a:rPr lang="hu-HU" altLang="hu-HU"/>
              <a:t>) beáramlás</a:t>
            </a:r>
          </a:p>
          <a:p>
            <a:pPr eaLnBrk="1" hangingPunct="1"/>
            <a:r>
              <a:rPr lang="hu-HU" altLang="hu-HU"/>
              <a:t> 				</a:t>
            </a:r>
            <a:r>
              <a:rPr lang="hu-HU" altLang="hu-HU">
                <a:cs typeface="Arial" charset="0"/>
              </a:rPr>
              <a:t>↓</a:t>
            </a:r>
            <a:endParaRPr lang="hu-HU" altLang="hu-HU"/>
          </a:p>
          <a:p>
            <a:pPr eaLnBrk="1" hangingPunct="1"/>
            <a:r>
              <a:rPr lang="hu-HU" altLang="hu-HU"/>
              <a:t>		depolarizáció </a:t>
            </a:r>
            <a:r>
              <a:rPr lang="hu-HU" altLang="hu-HU">
                <a:cs typeface="Arial" charset="0"/>
              </a:rPr>
              <a:t>→</a:t>
            </a:r>
            <a:r>
              <a:rPr lang="hu-HU" altLang="hu-HU"/>
              <a:t> </a:t>
            </a:r>
          </a:p>
          <a:p>
            <a:pPr eaLnBrk="1" hangingPunct="1"/>
            <a:r>
              <a:rPr lang="hu-HU" altLang="hu-HU"/>
              <a:t>				feszültség-függő Ca</a:t>
            </a:r>
            <a:r>
              <a:rPr lang="hu-HU" altLang="hu-HU" baseline="30000"/>
              <a:t>++</a:t>
            </a:r>
            <a:r>
              <a:rPr lang="hu-HU" altLang="hu-HU"/>
              <a:t>-csatorna nyílás</a:t>
            </a:r>
          </a:p>
          <a:p>
            <a:pPr eaLnBrk="1" hangingPunct="1"/>
            <a:r>
              <a:rPr lang="hu-HU" altLang="hu-HU"/>
              <a:t>				</a:t>
            </a:r>
            <a:r>
              <a:rPr lang="hu-HU" altLang="hu-HU">
                <a:cs typeface="Arial" charset="0"/>
              </a:rPr>
              <a:t>↓</a:t>
            </a:r>
            <a:endParaRPr lang="hu-HU" altLang="hu-HU"/>
          </a:p>
          <a:p>
            <a:pPr eaLnBrk="1" hangingPunct="1"/>
            <a:r>
              <a:rPr lang="hu-HU" altLang="hu-HU"/>
              <a:t>		neurotranszmitter (glutamát) felszabadulás</a:t>
            </a:r>
          </a:p>
          <a:p>
            <a:pPr eaLnBrk="1" hangingPunct="1"/>
            <a:r>
              <a:rPr lang="hu-HU" altLang="hu-HU">
                <a:cs typeface="Arial" charset="0"/>
              </a:rPr>
              <a:t>				↓</a:t>
            </a:r>
            <a:endParaRPr lang="hu-HU" altLang="hu-HU"/>
          </a:p>
          <a:p>
            <a:pPr eaLnBrk="1" hangingPunct="1"/>
            <a:r>
              <a:rPr lang="hu-HU" altLang="hu-HU"/>
              <a:t>		akciós potenciál kiváltása az afferens idegroston</a:t>
            </a:r>
          </a:p>
          <a:p>
            <a:pPr eaLnBrk="1" hangingPunct="1"/>
            <a:endParaRPr lang="hu-HU" altLang="hu-HU"/>
          </a:p>
          <a:p>
            <a:pPr eaLnBrk="1" hangingPunct="1"/>
            <a:r>
              <a:rPr lang="hu-HU" altLang="hu-HU"/>
              <a:t>	</a:t>
            </a:r>
            <a:r>
              <a:rPr lang="hu-HU" altLang="hu-HU" u="sng"/>
              <a:t>B: ellenkező irányba dőlés</a:t>
            </a:r>
          </a:p>
          <a:p>
            <a:pPr eaLnBrk="1" hangingPunct="1"/>
            <a:r>
              <a:rPr lang="hu-HU" altLang="hu-HU"/>
              <a:t>		kation-csatorna záródás</a:t>
            </a:r>
          </a:p>
          <a:p>
            <a:pPr eaLnBrk="1" hangingPunct="1"/>
            <a:r>
              <a:rPr lang="hu-HU" altLang="hu-HU">
                <a:cs typeface="Arial" charset="0"/>
              </a:rPr>
              <a:t>				↓</a:t>
            </a:r>
            <a:endParaRPr lang="hu-HU" altLang="hu-HU"/>
          </a:p>
          <a:p>
            <a:pPr eaLnBrk="1" hangingPunct="1"/>
            <a:r>
              <a:rPr lang="hu-HU" altLang="hu-HU"/>
              <a:t>		hiperpolarizáció	</a:t>
            </a:r>
          </a:p>
        </p:txBody>
      </p:sp>
      <p:sp>
        <p:nvSpPr>
          <p:cNvPr id="50180" name="Rectangle 4"/>
          <p:cNvSpPr>
            <a:spLocks noChangeArrowheads="1"/>
          </p:cNvSpPr>
          <p:nvPr/>
        </p:nvSpPr>
        <p:spPr bwMode="auto">
          <a:xfrm>
            <a:off x="0" y="85725"/>
            <a:ext cx="9144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hu-HU" altLang="hu-HU"/>
              <a:t>HALLÁS</a:t>
            </a:r>
          </a:p>
          <a:p>
            <a:pPr algn="ctr" eaLnBrk="1" hangingPunct="1"/>
            <a:r>
              <a:rPr lang="hu-HU" altLang="hu-HU"/>
              <a:t> </a:t>
            </a:r>
          </a:p>
        </p:txBody>
      </p:sp>
      <p:pic>
        <p:nvPicPr>
          <p:cNvPr id="50181" name="Picture 5" descr="mechanoreception M"/>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080125" y="2006600"/>
            <a:ext cx="2997200" cy="478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2931224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F1CCB11B-DC2F-46AB-9CEC-7EF39A210E22}"/>
              </a:ext>
            </a:extLst>
          </p:cNvPr>
          <p:cNvSpPr>
            <a:spLocks noGrp="1" noChangeArrowheads="1"/>
          </p:cNvSpPr>
          <p:nvPr>
            <p:ph type="title"/>
          </p:nvPr>
        </p:nvSpPr>
        <p:spPr>
          <a:xfrm>
            <a:off x="1260475" y="188913"/>
            <a:ext cx="6911975" cy="777875"/>
          </a:xfrm>
        </p:spPr>
        <p:txBody>
          <a:bodyPr/>
          <a:lstStyle/>
          <a:p>
            <a:pPr eaLnBrk="1" hangingPunct="1"/>
            <a:r>
              <a:rPr lang="hu-HU" altLang="hu-HU" sz="3200"/>
              <a:t>Membrana reticularis (SEM)</a:t>
            </a:r>
          </a:p>
        </p:txBody>
      </p:sp>
      <p:pic>
        <p:nvPicPr>
          <p:cNvPr id="17411" name="Picture 4" descr="szorsejtek">
            <a:extLst>
              <a:ext uri="{FF2B5EF4-FFF2-40B4-BE49-F238E27FC236}">
                <a16:creationId xmlns:a16="http://schemas.microsoft.com/office/drawing/2014/main" id="{5DFBB237-3E55-4661-948B-3EF815CE5987}"/>
              </a:ext>
            </a:extLst>
          </p:cNvPr>
          <p:cNvPicPr>
            <a:picLocks noChangeAspect="1" noChangeArrowheads="1"/>
          </p:cNvPicPr>
          <p:nvPr/>
        </p:nvPicPr>
        <p:blipFill>
          <a:blip r:embed="rId2" cstate="email">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a:ext>
            </a:extLst>
          </a:blip>
          <a:srcRect/>
          <a:stretch>
            <a:fillRect/>
          </a:stretch>
        </p:blipFill>
        <p:spPr bwMode="auto">
          <a:xfrm>
            <a:off x="0" y="1268413"/>
            <a:ext cx="5219700" cy="494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2" name="Picture 5" descr="szorsejtek2">
            <a:extLst>
              <a:ext uri="{FF2B5EF4-FFF2-40B4-BE49-F238E27FC236}">
                <a16:creationId xmlns:a16="http://schemas.microsoft.com/office/drawing/2014/main" id="{6B878A33-DB73-48DB-9A7A-C3822BA4E740}"/>
              </a:ext>
            </a:extLst>
          </p:cNvPr>
          <p:cNvPicPr>
            <a:picLocks noChangeAspect="1" noChangeArrowheads="1"/>
          </p:cNvPicPr>
          <p:nvPr/>
        </p:nvPicPr>
        <p:blipFill>
          <a:blip r:embed="rId4" cstate="email">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a:ext>
            </a:extLst>
          </a:blip>
          <a:srcRect/>
          <a:stretch>
            <a:fillRect/>
          </a:stretch>
        </p:blipFill>
        <p:spPr bwMode="auto">
          <a:xfrm>
            <a:off x="5435600" y="2976563"/>
            <a:ext cx="3708400" cy="358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Egyenes összekötő nyíllal 5">
            <a:extLst>
              <a:ext uri="{FF2B5EF4-FFF2-40B4-BE49-F238E27FC236}">
                <a16:creationId xmlns:a16="http://schemas.microsoft.com/office/drawing/2014/main" id="{4FE3B56C-DB2A-4898-8B0D-AA5DDEF63C9B}"/>
              </a:ext>
            </a:extLst>
          </p:cNvPr>
          <p:cNvCxnSpPr/>
          <p:nvPr/>
        </p:nvCxnSpPr>
        <p:spPr>
          <a:xfrm flipH="1">
            <a:off x="5148263" y="1628775"/>
            <a:ext cx="863600" cy="360363"/>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7414" name="Szövegdoboz 6">
            <a:extLst>
              <a:ext uri="{FF2B5EF4-FFF2-40B4-BE49-F238E27FC236}">
                <a16:creationId xmlns:a16="http://schemas.microsoft.com/office/drawing/2014/main" id="{1D5DD423-FA0B-4455-9886-E54882362FAD}"/>
              </a:ext>
            </a:extLst>
          </p:cNvPr>
          <p:cNvSpPr txBox="1">
            <a:spLocks noChangeArrowheads="1"/>
          </p:cNvSpPr>
          <p:nvPr/>
        </p:nvSpPr>
        <p:spPr bwMode="auto">
          <a:xfrm>
            <a:off x="6011863" y="1268413"/>
            <a:ext cx="17240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hu-HU" altLang="hu-HU" sz="1600"/>
              <a:t>belső szőrsejtsor</a:t>
            </a:r>
          </a:p>
        </p:txBody>
      </p:sp>
      <p:cxnSp>
        <p:nvCxnSpPr>
          <p:cNvPr id="9" name="Egyenes összekötő nyíllal 8">
            <a:extLst>
              <a:ext uri="{FF2B5EF4-FFF2-40B4-BE49-F238E27FC236}">
                <a16:creationId xmlns:a16="http://schemas.microsoft.com/office/drawing/2014/main" id="{EB3A169B-CB6E-4A3E-B90C-50FABC80FA28}"/>
              </a:ext>
            </a:extLst>
          </p:cNvPr>
          <p:cNvCxnSpPr/>
          <p:nvPr/>
        </p:nvCxnSpPr>
        <p:spPr>
          <a:xfrm flipH="1">
            <a:off x="4716463" y="2276475"/>
            <a:ext cx="1223962" cy="10810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7416" name="Szövegdoboz 9">
            <a:extLst>
              <a:ext uri="{FF2B5EF4-FFF2-40B4-BE49-F238E27FC236}">
                <a16:creationId xmlns:a16="http://schemas.microsoft.com/office/drawing/2014/main" id="{5935C294-DE32-4E2E-8F77-6A9C741EED70}"/>
              </a:ext>
            </a:extLst>
          </p:cNvPr>
          <p:cNvSpPr txBox="1">
            <a:spLocks noChangeArrowheads="1"/>
          </p:cNvSpPr>
          <p:nvPr/>
        </p:nvSpPr>
        <p:spPr bwMode="auto">
          <a:xfrm>
            <a:off x="5940425" y="1916113"/>
            <a:ext cx="214471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hu-HU" altLang="hu-HU" sz="1600"/>
              <a:t>külső szőrsejtek sorai</a:t>
            </a:r>
          </a:p>
        </p:txBody>
      </p:sp>
      <p:cxnSp>
        <p:nvCxnSpPr>
          <p:cNvPr id="12" name="Egyenes összekötő nyíllal 11">
            <a:extLst>
              <a:ext uri="{FF2B5EF4-FFF2-40B4-BE49-F238E27FC236}">
                <a16:creationId xmlns:a16="http://schemas.microsoft.com/office/drawing/2014/main" id="{0648F02F-46CF-47C8-A39E-80053108E782}"/>
              </a:ext>
            </a:extLst>
          </p:cNvPr>
          <p:cNvCxnSpPr/>
          <p:nvPr/>
        </p:nvCxnSpPr>
        <p:spPr>
          <a:xfrm flipH="1">
            <a:off x="4284663" y="2276475"/>
            <a:ext cx="1655762" cy="72072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 name="Egyenes összekötő nyíllal 13">
            <a:extLst>
              <a:ext uri="{FF2B5EF4-FFF2-40B4-BE49-F238E27FC236}">
                <a16:creationId xmlns:a16="http://schemas.microsoft.com/office/drawing/2014/main" id="{B766D5C7-AFE8-45BE-A9C5-472CDFABF61D}"/>
              </a:ext>
            </a:extLst>
          </p:cNvPr>
          <p:cNvCxnSpPr/>
          <p:nvPr/>
        </p:nvCxnSpPr>
        <p:spPr>
          <a:xfrm flipH="1">
            <a:off x="4859338" y="2276475"/>
            <a:ext cx="1081087" cy="15128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 name="Egyenes összekötő nyíllal 16">
            <a:extLst>
              <a:ext uri="{FF2B5EF4-FFF2-40B4-BE49-F238E27FC236}">
                <a16:creationId xmlns:a16="http://schemas.microsoft.com/office/drawing/2014/main" id="{3FC5FD14-07C7-4ED2-A51E-780D4FBBE8E7}"/>
              </a:ext>
            </a:extLst>
          </p:cNvPr>
          <p:cNvCxnSpPr/>
          <p:nvPr/>
        </p:nvCxnSpPr>
        <p:spPr>
          <a:xfrm>
            <a:off x="6156325" y="2276475"/>
            <a:ext cx="503238" cy="12969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7420" name="Szövegdoboz 17">
            <a:extLst>
              <a:ext uri="{FF2B5EF4-FFF2-40B4-BE49-F238E27FC236}">
                <a16:creationId xmlns:a16="http://schemas.microsoft.com/office/drawing/2014/main" id="{E552523F-CF09-47DA-96B5-8FE051AEBFA4}"/>
              </a:ext>
            </a:extLst>
          </p:cNvPr>
          <p:cNvSpPr txBox="1">
            <a:spLocks noChangeArrowheads="1"/>
          </p:cNvSpPr>
          <p:nvPr/>
        </p:nvSpPr>
        <p:spPr bwMode="auto">
          <a:xfrm>
            <a:off x="0" y="6308725"/>
            <a:ext cx="54340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hu-HU" altLang="hu-HU" sz="1800"/>
              <a:t> </a:t>
            </a:r>
            <a:r>
              <a:rPr lang="hu-HU" altLang="hu-HU" sz="1800" b="1"/>
              <a:t>A szőrsejtek 100 pikométer kitérést detektálnak</a:t>
            </a:r>
            <a:endParaRPr lang="hu-HU" altLang="hu-HU" sz="1800"/>
          </a:p>
        </p:txBody>
      </p:sp>
      <p:sp>
        <p:nvSpPr>
          <p:cNvPr id="17421" name="Szövegdoboz 18">
            <a:extLst>
              <a:ext uri="{FF2B5EF4-FFF2-40B4-BE49-F238E27FC236}">
                <a16:creationId xmlns:a16="http://schemas.microsoft.com/office/drawing/2014/main" id="{DDE33F53-2E20-48FE-84D1-BBE165AA7E97}"/>
              </a:ext>
            </a:extLst>
          </p:cNvPr>
          <p:cNvSpPr txBox="1">
            <a:spLocks noChangeArrowheads="1"/>
          </p:cNvSpPr>
          <p:nvPr/>
        </p:nvSpPr>
        <p:spPr bwMode="auto">
          <a:xfrm>
            <a:off x="6588125" y="2349500"/>
            <a:ext cx="20050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hu-HU" altLang="hu-HU" sz="1600"/>
              <a:t>Külső phalanxsejtek</a:t>
            </a:r>
          </a:p>
          <a:p>
            <a:pPr algn="ctr" eaLnBrk="1" hangingPunct="1">
              <a:spcBef>
                <a:spcPct val="0"/>
              </a:spcBef>
              <a:buFontTx/>
              <a:buNone/>
            </a:pPr>
            <a:r>
              <a:rPr lang="hu-HU" altLang="hu-HU" sz="1600"/>
              <a:t> fejnyúlványa</a:t>
            </a:r>
          </a:p>
        </p:txBody>
      </p:sp>
      <p:cxnSp>
        <p:nvCxnSpPr>
          <p:cNvPr id="21" name="Egyenes összekötő nyíllal 20">
            <a:extLst>
              <a:ext uri="{FF2B5EF4-FFF2-40B4-BE49-F238E27FC236}">
                <a16:creationId xmlns:a16="http://schemas.microsoft.com/office/drawing/2014/main" id="{0F1E109E-B4EA-4607-902D-F0C69F0E88D8}"/>
              </a:ext>
            </a:extLst>
          </p:cNvPr>
          <p:cNvCxnSpPr/>
          <p:nvPr/>
        </p:nvCxnSpPr>
        <p:spPr>
          <a:xfrm>
            <a:off x="8243888" y="2781300"/>
            <a:ext cx="0" cy="158432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73A524E4-6490-4E3B-8869-B49A6C4D07B1}"/>
              </a:ext>
            </a:extLst>
          </p:cNvPr>
          <p:cNvSpPr>
            <a:spLocks noGrp="1"/>
          </p:cNvSpPr>
          <p:nvPr>
            <p:ph type="title"/>
          </p:nvPr>
        </p:nvSpPr>
        <p:spPr/>
        <p:txBody>
          <a:bodyPr/>
          <a:lstStyle/>
          <a:p>
            <a:r>
              <a:rPr lang="en-US" altLang="hu-HU"/>
              <a:t>Hair Cells</a:t>
            </a:r>
          </a:p>
        </p:txBody>
      </p:sp>
      <p:sp>
        <p:nvSpPr>
          <p:cNvPr id="19459" name="Rectangle 3">
            <a:extLst>
              <a:ext uri="{FF2B5EF4-FFF2-40B4-BE49-F238E27FC236}">
                <a16:creationId xmlns:a16="http://schemas.microsoft.com/office/drawing/2014/main" id="{1E996652-E4CB-4BFF-9387-1A0233C9436E}"/>
              </a:ext>
            </a:extLst>
          </p:cNvPr>
          <p:cNvSpPr>
            <a:spLocks noGrp="1"/>
          </p:cNvSpPr>
          <p:nvPr>
            <p:ph type="body" idx="1"/>
          </p:nvPr>
        </p:nvSpPr>
        <p:spPr>
          <a:xfrm>
            <a:off x="152400" y="1981200"/>
            <a:ext cx="2438400" cy="4114800"/>
          </a:xfrm>
        </p:spPr>
        <p:txBody>
          <a:bodyPr/>
          <a:lstStyle/>
          <a:p>
            <a:r>
              <a:rPr lang="en-US" altLang="hu-HU"/>
              <a:t>Outer Hair Cells</a:t>
            </a:r>
          </a:p>
          <a:p>
            <a:r>
              <a:rPr lang="en-US" altLang="hu-HU"/>
              <a:t>Inner Hair Cells</a:t>
            </a:r>
          </a:p>
          <a:p>
            <a:endParaRPr lang="en-US" altLang="hu-HU"/>
          </a:p>
          <a:p>
            <a:endParaRPr lang="en-US" altLang="hu-HU"/>
          </a:p>
          <a:p>
            <a:pPr>
              <a:buFont typeface="Arial" panose="020B0604020202020204" pitchFamily="34" charset="0"/>
              <a:buNone/>
            </a:pPr>
            <a:endParaRPr lang="en-US" altLang="hu-HU"/>
          </a:p>
        </p:txBody>
      </p:sp>
      <p:pic>
        <p:nvPicPr>
          <p:cNvPr id="19460" name="Picture 4" descr="phalange">
            <a:extLst>
              <a:ext uri="{FF2B5EF4-FFF2-40B4-BE49-F238E27FC236}">
                <a16:creationId xmlns:a16="http://schemas.microsoft.com/office/drawing/2014/main" id="{F37E36D4-E951-409B-A5BB-06B8C17CDF0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867400" y="322263"/>
            <a:ext cx="2895600" cy="2447925"/>
          </a:xfrm>
          <a:prstGeom prst="rect">
            <a:avLst/>
          </a:prstGeom>
          <a:noFill/>
          <a:extLst>
            <a:ext uri="{909E8E84-426E-40DD-AFC4-6F175D3DCCD1}">
              <a14:hiddenFill xmlns:a14="http://schemas.microsoft.com/office/drawing/2010/main">
                <a:solidFill>
                  <a:srgbClr val="FFFFFF"/>
                </a:solidFill>
              </a14:hiddenFill>
            </a:ext>
          </a:extLst>
        </p:spPr>
      </p:pic>
      <p:pic>
        <p:nvPicPr>
          <p:cNvPr id="19461" name="Picture 5" descr="an_transd">
            <a:extLst>
              <a:ext uri="{FF2B5EF4-FFF2-40B4-BE49-F238E27FC236}">
                <a16:creationId xmlns:a16="http://schemas.microsoft.com/office/drawing/2014/main" id="{3E1FCEB6-E8DB-480C-A4DF-726474336C4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200400" y="3886200"/>
            <a:ext cx="2171700" cy="2809875"/>
          </a:xfrm>
          <a:prstGeom prst="rect">
            <a:avLst/>
          </a:prstGeom>
          <a:noFill/>
          <a:extLst>
            <a:ext uri="{909E8E84-426E-40DD-AFC4-6F175D3DCCD1}">
              <a14:hiddenFill xmlns:a14="http://schemas.microsoft.com/office/drawing/2010/main">
                <a:solidFill>
                  <a:srgbClr val="FFFFFF"/>
                </a:solidFill>
              </a14:hiddenFill>
            </a:ext>
          </a:extLst>
        </p:spPr>
      </p:pic>
      <p:pic>
        <p:nvPicPr>
          <p:cNvPr id="19462" name="Picture 6" descr="inouthair">
            <a:extLst>
              <a:ext uri="{FF2B5EF4-FFF2-40B4-BE49-F238E27FC236}">
                <a16:creationId xmlns:a16="http://schemas.microsoft.com/office/drawing/2014/main" id="{9456DF18-0DD1-4D8F-ADAB-5D5621A30B4C}"/>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791200" y="4943475"/>
            <a:ext cx="2857500" cy="1685925"/>
          </a:xfrm>
          <a:prstGeom prst="rect">
            <a:avLst/>
          </a:prstGeom>
          <a:noFill/>
          <a:extLst>
            <a:ext uri="{909E8E84-426E-40DD-AFC4-6F175D3DCCD1}">
              <a14:hiddenFill xmlns:a14="http://schemas.microsoft.com/office/drawing/2010/main">
                <a:solidFill>
                  <a:srgbClr val="FFFFFF"/>
                </a:solidFill>
              </a14:hiddenFill>
            </a:ext>
          </a:extLst>
        </p:spPr>
      </p:pic>
      <p:pic>
        <p:nvPicPr>
          <p:cNvPr id="19463" name="Picture 7" descr="3dcorti">
            <a:extLst>
              <a:ext uri="{FF2B5EF4-FFF2-40B4-BE49-F238E27FC236}">
                <a16:creationId xmlns:a16="http://schemas.microsoft.com/office/drawing/2014/main" id="{9B377686-762B-465C-AAC3-638F9BF05F44}"/>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676900" y="2819400"/>
            <a:ext cx="3162300" cy="2003425"/>
          </a:xfrm>
          <a:prstGeom prst="rect">
            <a:avLst/>
          </a:prstGeom>
          <a:noFill/>
          <a:extLst>
            <a:ext uri="{909E8E84-426E-40DD-AFC4-6F175D3DCCD1}">
              <a14:hiddenFill xmlns:a14="http://schemas.microsoft.com/office/drawing/2010/main">
                <a:solidFill>
                  <a:srgbClr val="FFFFFF"/>
                </a:solidFill>
              </a14:hiddenFill>
            </a:ext>
          </a:extLst>
        </p:spPr>
      </p:pic>
      <p:pic>
        <p:nvPicPr>
          <p:cNvPr id="19464" name="Picture 8" descr="tm_deit">
            <a:extLst>
              <a:ext uri="{FF2B5EF4-FFF2-40B4-BE49-F238E27FC236}">
                <a16:creationId xmlns:a16="http://schemas.microsoft.com/office/drawing/2014/main" id="{4AA669A1-BF18-4863-9504-8EC1D9CC13D6}"/>
              </a:ext>
            </a:extLst>
          </p:cNvPr>
          <p:cNvPicPr>
            <a:picLocks noChangeAspect="1" noChangeArrowheads="1" noCrop="1"/>
          </p:cNvPicPr>
          <p:nvPr/>
        </p:nvPicPr>
        <p:blipFill>
          <a:blip r:embed="rId6">
            <a:extLst>
              <a:ext uri="{28A0092B-C50C-407E-A947-70E740481C1C}">
                <a14:useLocalDpi xmlns:a14="http://schemas.microsoft.com/office/drawing/2010/main"/>
              </a:ext>
            </a:extLst>
          </a:blip>
          <a:srcRect/>
          <a:stretch>
            <a:fillRect/>
          </a:stretch>
        </p:blipFill>
        <p:spPr bwMode="auto">
          <a:xfrm>
            <a:off x="3200400" y="2209800"/>
            <a:ext cx="2076450" cy="13049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a:extLst>
              <a:ext uri="{FF2B5EF4-FFF2-40B4-BE49-F238E27FC236}">
                <a16:creationId xmlns:a16="http://schemas.microsoft.com/office/drawing/2014/main" id="{1A3787AF-9489-45FE-897B-10E219CE568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12813" y="1365250"/>
            <a:ext cx="7316787" cy="412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47" name="Picture 3">
            <a:extLst>
              <a:ext uri="{FF2B5EF4-FFF2-40B4-BE49-F238E27FC236}">
                <a16:creationId xmlns:a16="http://schemas.microsoft.com/office/drawing/2014/main" id="{6E3D345E-39D1-4327-B809-BBEBE4F06BBD}"/>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12813" y="1365250"/>
            <a:ext cx="7316787" cy="412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48" name="Picture 4">
            <a:extLst>
              <a:ext uri="{FF2B5EF4-FFF2-40B4-BE49-F238E27FC236}">
                <a16:creationId xmlns:a16="http://schemas.microsoft.com/office/drawing/2014/main" id="{A4C623BC-D4D3-4AA3-A881-03C54A4774C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12813" y="1365250"/>
            <a:ext cx="7316787" cy="412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49" name="Picture 5">
            <a:extLst>
              <a:ext uri="{FF2B5EF4-FFF2-40B4-BE49-F238E27FC236}">
                <a16:creationId xmlns:a16="http://schemas.microsoft.com/office/drawing/2014/main" id="{D5C1C22A-CC74-4D78-941C-48B8167CD6FD}"/>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12813" y="1365250"/>
            <a:ext cx="7316787" cy="412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50" name="Picture 6">
            <a:extLst>
              <a:ext uri="{FF2B5EF4-FFF2-40B4-BE49-F238E27FC236}">
                <a16:creationId xmlns:a16="http://schemas.microsoft.com/office/drawing/2014/main" id="{C4422445-3933-4FDF-A40A-270859F7D09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12813" y="1365250"/>
            <a:ext cx="7316787" cy="412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51" name="Picture 7">
            <a:extLst>
              <a:ext uri="{FF2B5EF4-FFF2-40B4-BE49-F238E27FC236}">
                <a16:creationId xmlns:a16="http://schemas.microsoft.com/office/drawing/2014/main" id="{2366A99E-BFA3-4B53-9ADB-85251320E97D}"/>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12813" y="1365250"/>
            <a:ext cx="7316787" cy="412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52" name="Picture 8">
            <a:extLst>
              <a:ext uri="{FF2B5EF4-FFF2-40B4-BE49-F238E27FC236}">
                <a16:creationId xmlns:a16="http://schemas.microsoft.com/office/drawing/2014/main" id="{261EEB50-C8A5-4184-9123-7F058C49182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12813" y="1365250"/>
            <a:ext cx="7316787" cy="412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499"/>
                                          </p:stCondLst>
                                        </p:cTn>
                                        <p:tgtEl>
                                          <p:spTgt spid="82947"/>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nodeType="afterEffect">
                                  <p:stCondLst>
                                    <p:cond delay="1000"/>
                                  </p:stCondLst>
                                  <p:childTnLst>
                                    <p:set>
                                      <p:cBhvr>
                                        <p:cTn id="9" dur="1" fill="hold">
                                          <p:stCondLst>
                                            <p:cond delay="499"/>
                                          </p:stCondLst>
                                        </p:cTn>
                                        <p:tgtEl>
                                          <p:spTgt spid="82948"/>
                                        </p:tgtEl>
                                        <p:attrNameLst>
                                          <p:attrName>style.visibility</p:attrName>
                                        </p:attrNameLst>
                                      </p:cBhvr>
                                      <p:to>
                                        <p:strVal val="visible"/>
                                      </p:to>
                                    </p:set>
                                  </p:childTnLst>
                                </p:cTn>
                              </p:par>
                            </p:childTnLst>
                          </p:cTn>
                        </p:par>
                        <p:par>
                          <p:cTn id="10" fill="hold" nodeType="afterGroup">
                            <p:stCondLst>
                              <p:cond delay="2000"/>
                            </p:stCondLst>
                            <p:childTnLst>
                              <p:par>
                                <p:cTn id="11" presetID="1" presetClass="entr" presetSubtype="0" fill="hold" nodeType="afterEffect">
                                  <p:stCondLst>
                                    <p:cond delay="1000"/>
                                  </p:stCondLst>
                                  <p:childTnLst>
                                    <p:set>
                                      <p:cBhvr>
                                        <p:cTn id="12" dur="1" fill="hold">
                                          <p:stCondLst>
                                            <p:cond delay="499"/>
                                          </p:stCondLst>
                                        </p:cTn>
                                        <p:tgtEl>
                                          <p:spTgt spid="82949"/>
                                        </p:tgtEl>
                                        <p:attrNameLst>
                                          <p:attrName>style.visibility</p:attrName>
                                        </p:attrNameLst>
                                      </p:cBhvr>
                                      <p:to>
                                        <p:strVal val="visible"/>
                                      </p:to>
                                    </p:set>
                                  </p:childTnLst>
                                </p:cTn>
                              </p:par>
                            </p:childTnLst>
                          </p:cTn>
                        </p:par>
                        <p:par>
                          <p:cTn id="13" fill="hold" nodeType="afterGroup">
                            <p:stCondLst>
                              <p:cond delay="3500"/>
                            </p:stCondLst>
                            <p:childTnLst>
                              <p:par>
                                <p:cTn id="14" presetID="1" presetClass="entr" presetSubtype="0" fill="hold" nodeType="afterEffect">
                                  <p:stCondLst>
                                    <p:cond delay="1000"/>
                                  </p:stCondLst>
                                  <p:childTnLst>
                                    <p:set>
                                      <p:cBhvr>
                                        <p:cTn id="15" dur="1" fill="hold">
                                          <p:stCondLst>
                                            <p:cond delay="499"/>
                                          </p:stCondLst>
                                        </p:cTn>
                                        <p:tgtEl>
                                          <p:spTgt spid="82950"/>
                                        </p:tgtEl>
                                        <p:attrNameLst>
                                          <p:attrName>style.visibility</p:attrName>
                                        </p:attrNameLst>
                                      </p:cBhvr>
                                      <p:to>
                                        <p:strVal val="visible"/>
                                      </p:to>
                                    </p:set>
                                  </p:childTnLst>
                                </p:cTn>
                              </p:par>
                            </p:childTnLst>
                          </p:cTn>
                        </p:par>
                        <p:par>
                          <p:cTn id="16" fill="hold" nodeType="afterGroup">
                            <p:stCondLst>
                              <p:cond delay="5000"/>
                            </p:stCondLst>
                            <p:childTnLst>
                              <p:par>
                                <p:cTn id="17" presetID="1" presetClass="entr" presetSubtype="0" fill="hold" nodeType="afterEffect">
                                  <p:stCondLst>
                                    <p:cond delay="1000"/>
                                  </p:stCondLst>
                                  <p:childTnLst>
                                    <p:set>
                                      <p:cBhvr>
                                        <p:cTn id="18" dur="1" fill="hold">
                                          <p:stCondLst>
                                            <p:cond delay="499"/>
                                          </p:stCondLst>
                                        </p:cTn>
                                        <p:tgtEl>
                                          <p:spTgt spid="82951"/>
                                        </p:tgtEl>
                                        <p:attrNameLst>
                                          <p:attrName>style.visibility</p:attrName>
                                        </p:attrNameLst>
                                      </p:cBhvr>
                                      <p:to>
                                        <p:strVal val="visible"/>
                                      </p:to>
                                    </p:set>
                                  </p:childTnLst>
                                </p:cTn>
                              </p:par>
                            </p:childTnLst>
                          </p:cTn>
                        </p:par>
                        <p:par>
                          <p:cTn id="19" fill="hold" nodeType="afterGroup">
                            <p:stCondLst>
                              <p:cond delay="6500"/>
                            </p:stCondLst>
                            <p:childTnLst>
                              <p:par>
                                <p:cTn id="20" presetID="1" presetClass="entr" presetSubtype="0" fill="hold" nodeType="afterEffect">
                                  <p:stCondLst>
                                    <p:cond delay="1000"/>
                                  </p:stCondLst>
                                  <p:childTnLst>
                                    <p:set>
                                      <p:cBhvr>
                                        <p:cTn id="21" dur="1" fill="hold">
                                          <p:stCondLst>
                                            <p:cond delay="499"/>
                                          </p:stCondLst>
                                        </p:cTn>
                                        <p:tgtEl>
                                          <p:spTgt spid="829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a:extLst>
              <a:ext uri="{FF2B5EF4-FFF2-40B4-BE49-F238E27FC236}">
                <a16:creationId xmlns:a16="http://schemas.microsoft.com/office/drawing/2014/main" id="{54149BDE-2C3D-4D22-A4C1-3ABB08ADF070}"/>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a:ext>
            </a:extLst>
          </a:blip>
          <a:srcRect/>
          <a:stretch>
            <a:fillRect/>
          </a:stretch>
        </p:blipFill>
        <p:spPr bwMode="auto">
          <a:xfrm>
            <a:off x="1547813" y="1773238"/>
            <a:ext cx="5689600" cy="449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Szövegdoboz 2">
            <a:extLst>
              <a:ext uri="{FF2B5EF4-FFF2-40B4-BE49-F238E27FC236}">
                <a16:creationId xmlns:a16="http://schemas.microsoft.com/office/drawing/2014/main" id="{499641BF-ACB5-4F09-B35E-3BD4E53263CE}"/>
              </a:ext>
            </a:extLst>
          </p:cNvPr>
          <p:cNvSpPr txBox="1">
            <a:spLocks noChangeArrowheads="1"/>
          </p:cNvSpPr>
          <p:nvPr/>
        </p:nvSpPr>
        <p:spPr bwMode="auto">
          <a:xfrm>
            <a:off x="900113" y="476250"/>
            <a:ext cx="7129462"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hu-HU" altLang="hu-HU"/>
              <a:t>Szőrsejtek károsodása (100 dB felett)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Cím 1">
            <a:extLst>
              <a:ext uri="{FF2B5EF4-FFF2-40B4-BE49-F238E27FC236}">
                <a16:creationId xmlns:a16="http://schemas.microsoft.com/office/drawing/2014/main" id="{C66A0789-8E33-461C-9621-47A2BFC226AB}"/>
              </a:ext>
            </a:extLst>
          </p:cNvPr>
          <p:cNvSpPr>
            <a:spLocks noGrp="1"/>
          </p:cNvSpPr>
          <p:nvPr>
            <p:ph type="title"/>
          </p:nvPr>
        </p:nvSpPr>
        <p:spPr>
          <a:xfrm>
            <a:off x="1835150" y="0"/>
            <a:ext cx="4762500" cy="777875"/>
          </a:xfrm>
        </p:spPr>
        <p:txBody>
          <a:bodyPr/>
          <a:lstStyle/>
          <a:p>
            <a:r>
              <a:rPr lang="hu-HU" altLang="hu-HU" sz="3200" dirty="0"/>
              <a:t>Hallópálya </a:t>
            </a:r>
          </a:p>
        </p:txBody>
      </p:sp>
      <p:pic>
        <p:nvPicPr>
          <p:cNvPr id="24579" name="Picture 4" descr="hohrbahn">
            <a:extLst>
              <a:ext uri="{FF2B5EF4-FFF2-40B4-BE49-F238E27FC236}">
                <a16:creationId xmlns:a16="http://schemas.microsoft.com/office/drawing/2014/main" id="{0203E111-314A-4828-AC4E-89D87D5E3CA2}"/>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95288" y="620713"/>
            <a:ext cx="3852862" cy="5049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zövegdoboz 3">
            <a:extLst>
              <a:ext uri="{FF2B5EF4-FFF2-40B4-BE49-F238E27FC236}">
                <a16:creationId xmlns:a16="http://schemas.microsoft.com/office/drawing/2014/main" id="{6C8C993E-F1F9-4967-984F-9A8CB2824EA6}"/>
              </a:ext>
            </a:extLst>
          </p:cNvPr>
          <p:cNvSpPr txBox="1"/>
          <p:nvPr/>
        </p:nvSpPr>
        <p:spPr>
          <a:xfrm>
            <a:off x="4356100" y="765175"/>
            <a:ext cx="4500563" cy="5754688"/>
          </a:xfrm>
          <a:prstGeom prst="rect">
            <a:avLst/>
          </a:prstGeom>
          <a:noFill/>
        </p:spPr>
        <p:txBody>
          <a:bodyPr wrap="none">
            <a:spAutoFit/>
          </a:bodyPr>
          <a:lstStyle/>
          <a:p>
            <a:pPr marL="342900" indent="-342900">
              <a:buFontTx/>
              <a:buAutoNum type="arabicPeriod"/>
              <a:defRPr/>
            </a:pPr>
            <a:r>
              <a:rPr lang="hu-HU" sz="1600" dirty="0">
                <a:latin typeface="Arial" charset="0"/>
              </a:rPr>
              <a:t>neuron: </a:t>
            </a:r>
            <a:r>
              <a:rPr lang="hu-HU" sz="1600" dirty="0" err="1">
                <a:latin typeface="Arial" charset="0"/>
              </a:rPr>
              <a:t>ganglion</a:t>
            </a:r>
            <a:r>
              <a:rPr lang="hu-HU" sz="1600" dirty="0">
                <a:latin typeface="Arial" charset="0"/>
              </a:rPr>
              <a:t> </a:t>
            </a:r>
            <a:r>
              <a:rPr lang="hu-HU" sz="1600" dirty="0" err="1">
                <a:latin typeface="Arial" charset="0"/>
              </a:rPr>
              <a:t>spirale</a:t>
            </a:r>
            <a:endParaRPr lang="hu-HU" sz="1600" dirty="0">
              <a:latin typeface="Arial" charset="0"/>
            </a:endParaRPr>
          </a:p>
          <a:p>
            <a:pPr marL="342900" indent="-342900">
              <a:buFontTx/>
              <a:buAutoNum type="arabicPeriod"/>
              <a:defRPr/>
            </a:pPr>
            <a:r>
              <a:rPr lang="hu-HU" sz="1600" dirty="0">
                <a:latin typeface="Arial" charset="0"/>
              </a:rPr>
              <a:t>neuron: </a:t>
            </a:r>
            <a:r>
              <a:rPr lang="hu-HU" sz="1600" dirty="0" err="1">
                <a:latin typeface="Arial" charset="0"/>
              </a:rPr>
              <a:t>nuclei</a:t>
            </a:r>
            <a:r>
              <a:rPr lang="hu-HU" sz="1600" dirty="0">
                <a:latin typeface="Arial" charset="0"/>
              </a:rPr>
              <a:t> </a:t>
            </a:r>
            <a:r>
              <a:rPr lang="hu-HU" sz="1600" dirty="0" err="1">
                <a:latin typeface="Arial" charset="0"/>
              </a:rPr>
              <a:t>cochleares</a:t>
            </a:r>
            <a:endParaRPr lang="hu-HU" sz="1600" dirty="0">
              <a:latin typeface="Arial" charset="0"/>
            </a:endParaRPr>
          </a:p>
          <a:p>
            <a:pPr marL="800100" lvl="1" indent="-342900">
              <a:buFont typeface="Arial" panose="020B0604020202020204" pitchFamily="34" charset="0"/>
              <a:buChar char="•"/>
              <a:defRPr/>
            </a:pPr>
            <a:r>
              <a:rPr lang="hu-HU" sz="1600" dirty="0" err="1">
                <a:latin typeface="Arial" charset="0"/>
              </a:rPr>
              <a:t>nucl.cochlearis</a:t>
            </a:r>
            <a:r>
              <a:rPr lang="hu-HU" sz="1600" dirty="0">
                <a:latin typeface="Arial" charset="0"/>
              </a:rPr>
              <a:t> </a:t>
            </a:r>
            <a:r>
              <a:rPr lang="hu-HU" sz="1600">
                <a:latin typeface="Arial" charset="0"/>
              </a:rPr>
              <a:t>ventralis</a:t>
            </a:r>
            <a:endParaRPr lang="hu-HU" sz="1600" dirty="0">
              <a:latin typeface="Arial" charset="0"/>
            </a:endParaRPr>
          </a:p>
          <a:p>
            <a:pPr marL="1257300" lvl="2" indent="-342900">
              <a:buFont typeface="Arial" panose="020B0604020202020204" pitchFamily="34" charset="0"/>
              <a:buChar char="•"/>
              <a:defRPr/>
            </a:pPr>
            <a:r>
              <a:rPr lang="hu-HU" sz="1600" dirty="0" err="1">
                <a:latin typeface="Arial" charset="0"/>
              </a:rPr>
              <a:t>nucl</a:t>
            </a:r>
            <a:r>
              <a:rPr lang="hu-HU" sz="1600" dirty="0">
                <a:latin typeface="Arial" charset="0"/>
              </a:rPr>
              <a:t>. </a:t>
            </a:r>
            <a:r>
              <a:rPr lang="hu-HU" sz="1600" dirty="0" err="1">
                <a:latin typeface="Arial" charset="0"/>
              </a:rPr>
              <a:t>olivaris</a:t>
            </a:r>
            <a:r>
              <a:rPr lang="hu-HU" sz="1600" dirty="0">
                <a:latin typeface="Arial" charset="0"/>
              </a:rPr>
              <a:t> </a:t>
            </a:r>
            <a:r>
              <a:rPr lang="hu-HU" sz="1600" dirty="0" err="1">
                <a:latin typeface="Arial" charset="0"/>
              </a:rPr>
              <a:t>sup</a:t>
            </a:r>
            <a:r>
              <a:rPr lang="hu-HU" sz="1600" dirty="0">
                <a:latin typeface="Arial" charset="0"/>
              </a:rPr>
              <a:t>. (</a:t>
            </a:r>
            <a:r>
              <a:rPr lang="hu-HU" sz="1600" dirty="0" err="1">
                <a:latin typeface="Arial" charset="0"/>
              </a:rPr>
              <a:t>ipsi-</a:t>
            </a:r>
            <a:r>
              <a:rPr lang="hu-HU" sz="1600" dirty="0">
                <a:latin typeface="Arial" charset="0"/>
              </a:rPr>
              <a:t>/</a:t>
            </a:r>
            <a:r>
              <a:rPr lang="hu-HU" sz="1600" dirty="0" err="1">
                <a:latin typeface="Arial" charset="0"/>
              </a:rPr>
              <a:t>contralat</a:t>
            </a:r>
            <a:r>
              <a:rPr lang="hu-HU" sz="1600" dirty="0">
                <a:latin typeface="Arial" charset="0"/>
              </a:rPr>
              <a:t>.)</a:t>
            </a:r>
          </a:p>
          <a:p>
            <a:pPr marL="1257300" lvl="2" indent="-342900">
              <a:buFont typeface="Arial" panose="020B0604020202020204" pitchFamily="34" charset="0"/>
              <a:buChar char="•"/>
              <a:defRPr/>
            </a:pPr>
            <a:r>
              <a:rPr lang="hu-HU" sz="1600" dirty="0" err="1">
                <a:latin typeface="Arial" charset="0"/>
              </a:rPr>
              <a:t>nucl</a:t>
            </a:r>
            <a:r>
              <a:rPr lang="hu-HU" sz="1600" dirty="0">
                <a:latin typeface="Arial" charset="0"/>
              </a:rPr>
              <a:t>. </a:t>
            </a:r>
            <a:r>
              <a:rPr lang="hu-HU" sz="1600" dirty="0" err="1">
                <a:latin typeface="Arial" charset="0"/>
              </a:rPr>
              <a:t>corporis</a:t>
            </a:r>
            <a:r>
              <a:rPr lang="hu-HU" sz="1600" dirty="0">
                <a:latin typeface="Arial" charset="0"/>
              </a:rPr>
              <a:t> </a:t>
            </a:r>
            <a:r>
              <a:rPr lang="hu-HU" sz="1600" dirty="0" err="1">
                <a:latin typeface="Arial" charset="0"/>
              </a:rPr>
              <a:t>trapezoidei</a:t>
            </a:r>
            <a:endParaRPr lang="hu-HU" sz="1600" dirty="0">
              <a:latin typeface="Arial" charset="0"/>
            </a:endParaRPr>
          </a:p>
          <a:p>
            <a:pPr lvl="2">
              <a:defRPr/>
            </a:pPr>
            <a:r>
              <a:rPr lang="hu-HU" sz="1600" dirty="0">
                <a:latin typeface="Arial" charset="0"/>
              </a:rPr>
              <a:t>     </a:t>
            </a:r>
            <a:r>
              <a:rPr lang="hu-HU" sz="1600" i="1" dirty="0">
                <a:latin typeface="Arial" charset="0"/>
              </a:rPr>
              <a:t>irányhallás </a:t>
            </a:r>
          </a:p>
          <a:p>
            <a:pPr marL="800100" lvl="1" indent="-342900">
              <a:buFont typeface="Arial" panose="020B0604020202020204" pitchFamily="34" charset="0"/>
              <a:buChar char="•"/>
              <a:defRPr/>
            </a:pPr>
            <a:endParaRPr lang="hu-HU" sz="1600" dirty="0">
              <a:latin typeface="Arial" charset="0"/>
            </a:endParaRPr>
          </a:p>
          <a:p>
            <a:pPr marL="800100" lvl="1" indent="-342900">
              <a:buFont typeface="Arial" panose="020B0604020202020204" pitchFamily="34" charset="0"/>
              <a:buChar char="•"/>
              <a:defRPr/>
            </a:pPr>
            <a:r>
              <a:rPr lang="hu-HU" sz="1600" dirty="0" err="1">
                <a:latin typeface="Arial" charset="0"/>
              </a:rPr>
              <a:t>nucl</a:t>
            </a:r>
            <a:r>
              <a:rPr lang="hu-HU" sz="1600" dirty="0">
                <a:latin typeface="Arial" charset="0"/>
              </a:rPr>
              <a:t>. </a:t>
            </a:r>
            <a:r>
              <a:rPr lang="hu-HU" sz="1600" dirty="0" err="1">
                <a:latin typeface="Arial" charset="0"/>
              </a:rPr>
              <a:t>cochlearis</a:t>
            </a:r>
            <a:r>
              <a:rPr lang="hu-HU" sz="1600" dirty="0">
                <a:latin typeface="Arial" charset="0"/>
              </a:rPr>
              <a:t> </a:t>
            </a:r>
            <a:r>
              <a:rPr lang="hu-HU" sz="1600" dirty="0" err="1">
                <a:latin typeface="Arial" charset="0"/>
              </a:rPr>
              <a:t>dorsalis</a:t>
            </a:r>
            <a:endParaRPr lang="hu-HU" sz="1600" dirty="0">
              <a:latin typeface="Arial" charset="0"/>
            </a:endParaRPr>
          </a:p>
          <a:p>
            <a:pPr marL="1257300" lvl="2" indent="-342900">
              <a:buFont typeface="Arial" panose="020B0604020202020204" pitchFamily="34" charset="0"/>
              <a:buChar char="•"/>
              <a:defRPr/>
            </a:pPr>
            <a:r>
              <a:rPr lang="hu-HU" sz="1600" dirty="0" err="1">
                <a:latin typeface="Arial" charset="0"/>
              </a:rPr>
              <a:t>striae</a:t>
            </a:r>
            <a:r>
              <a:rPr lang="hu-HU" sz="1600" dirty="0">
                <a:latin typeface="Arial" charset="0"/>
              </a:rPr>
              <a:t> </a:t>
            </a:r>
            <a:r>
              <a:rPr lang="hu-HU" sz="1600" dirty="0" err="1">
                <a:latin typeface="Arial" charset="0"/>
              </a:rPr>
              <a:t>acusticae</a:t>
            </a:r>
            <a:r>
              <a:rPr lang="hu-HU" sz="1600" dirty="0">
                <a:latin typeface="Arial" charset="0"/>
              </a:rPr>
              <a:t> </a:t>
            </a:r>
            <a:r>
              <a:rPr lang="hu-HU" sz="1600" dirty="0" err="1">
                <a:latin typeface="Arial" charset="0"/>
              </a:rPr>
              <a:t>dors</a:t>
            </a:r>
            <a:r>
              <a:rPr lang="hu-HU" sz="1600" dirty="0">
                <a:latin typeface="Arial" charset="0"/>
              </a:rPr>
              <a:t>.</a:t>
            </a:r>
          </a:p>
          <a:p>
            <a:pPr lvl="2">
              <a:defRPr/>
            </a:pPr>
            <a:r>
              <a:rPr lang="hu-HU" sz="1600" i="1" dirty="0">
                <a:latin typeface="Arial" charset="0"/>
              </a:rPr>
              <a:t>     </a:t>
            </a:r>
            <a:r>
              <a:rPr lang="hu-HU" sz="1600" i="1" dirty="0" err="1">
                <a:latin typeface="Arial" charset="0"/>
              </a:rPr>
              <a:t>hangmintafelismerés</a:t>
            </a:r>
            <a:endParaRPr lang="hu-HU" sz="1600" i="1" dirty="0">
              <a:latin typeface="Arial" charset="0"/>
            </a:endParaRPr>
          </a:p>
          <a:p>
            <a:pPr>
              <a:defRPr/>
            </a:pPr>
            <a:endParaRPr lang="hu-HU" sz="1600" dirty="0">
              <a:latin typeface="Arial" charset="0"/>
            </a:endParaRPr>
          </a:p>
          <a:p>
            <a:pPr>
              <a:defRPr/>
            </a:pPr>
            <a:r>
              <a:rPr lang="hu-HU" sz="1600" dirty="0">
                <a:latin typeface="Arial" charset="0"/>
              </a:rPr>
              <a:t>3. neuron: </a:t>
            </a:r>
            <a:r>
              <a:rPr lang="hu-HU" sz="1600" dirty="0" err="1">
                <a:latin typeface="Arial" charset="0"/>
              </a:rPr>
              <a:t>nucl</a:t>
            </a:r>
            <a:r>
              <a:rPr lang="hu-HU" sz="1600" dirty="0">
                <a:latin typeface="Arial" charset="0"/>
              </a:rPr>
              <a:t>. </a:t>
            </a:r>
            <a:r>
              <a:rPr lang="hu-HU" sz="1600" dirty="0" err="1">
                <a:latin typeface="Arial" charset="0"/>
              </a:rPr>
              <a:t>colliculi</a:t>
            </a:r>
            <a:r>
              <a:rPr lang="hu-HU" sz="1600" dirty="0">
                <a:latin typeface="Arial" charset="0"/>
              </a:rPr>
              <a:t> </a:t>
            </a:r>
            <a:r>
              <a:rPr lang="hu-HU" sz="1600" dirty="0" err="1">
                <a:latin typeface="Arial" charset="0"/>
              </a:rPr>
              <a:t>inf</a:t>
            </a:r>
            <a:r>
              <a:rPr lang="hu-HU" sz="1600" dirty="0">
                <a:latin typeface="Arial" charset="0"/>
              </a:rPr>
              <a:t>.</a:t>
            </a:r>
          </a:p>
          <a:p>
            <a:pPr>
              <a:defRPr/>
            </a:pPr>
            <a:r>
              <a:rPr lang="hu-HU" sz="1600" dirty="0">
                <a:latin typeface="Arial" charset="0"/>
              </a:rPr>
              <a:t>4. neuron: CGM</a:t>
            </a:r>
          </a:p>
          <a:p>
            <a:pPr>
              <a:defRPr/>
            </a:pPr>
            <a:r>
              <a:rPr lang="hu-HU" sz="1600" dirty="0">
                <a:latin typeface="Arial" charset="0"/>
              </a:rPr>
              <a:t>    </a:t>
            </a:r>
          </a:p>
          <a:p>
            <a:pPr>
              <a:defRPr/>
            </a:pPr>
            <a:endParaRPr lang="hu-HU" sz="1600" dirty="0">
              <a:latin typeface="Arial" charset="0"/>
            </a:endParaRPr>
          </a:p>
          <a:p>
            <a:pPr>
              <a:defRPr/>
            </a:pPr>
            <a:r>
              <a:rPr lang="hu-HU" sz="1600" dirty="0">
                <a:latin typeface="Arial" charset="0"/>
              </a:rPr>
              <a:t>     </a:t>
            </a:r>
            <a:r>
              <a:rPr lang="hu-HU" sz="1600" dirty="0" err="1">
                <a:latin typeface="Arial" charset="0"/>
              </a:rPr>
              <a:t>radiatio</a:t>
            </a:r>
            <a:r>
              <a:rPr lang="hu-HU" sz="1600" dirty="0">
                <a:latin typeface="Arial" charset="0"/>
              </a:rPr>
              <a:t> </a:t>
            </a:r>
            <a:r>
              <a:rPr lang="hu-HU" sz="1600" dirty="0" err="1">
                <a:latin typeface="Arial" charset="0"/>
              </a:rPr>
              <a:t>acustica</a:t>
            </a:r>
            <a:endParaRPr lang="hu-HU" sz="1600" dirty="0">
              <a:latin typeface="Arial" charset="0"/>
            </a:endParaRPr>
          </a:p>
          <a:p>
            <a:pPr>
              <a:defRPr/>
            </a:pPr>
            <a:r>
              <a:rPr lang="hu-HU" sz="1600" dirty="0">
                <a:latin typeface="Arial" charset="0"/>
              </a:rPr>
              <a:t>    </a:t>
            </a:r>
          </a:p>
          <a:p>
            <a:pPr>
              <a:defRPr/>
            </a:pPr>
            <a:r>
              <a:rPr lang="hu-HU" sz="1600" dirty="0">
                <a:latin typeface="Arial" charset="0"/>
              </a:rPr>
              <a:t>   </a:t>
            </a:r>
          </a:p>
          <a:p>
            <a:pPr>
              <a:defRPr/>
            </a:pPr>
            <a:r>
              <a:rPr lang="hu-HU" sz="1600" dirty="0">
                <a:latin typeface="Arial" charset="0"/>
              </a:rPr>
              <a:t> primer hallókéreg (</a:t>
            </a:r>
            <a:r>
              <a:rPr lang="hu-HU" sz="1600" dirty="0" err="1">
                <a:latin typeface="Arial" charset="0"/>
              </a:rPr>
              <a:t>Br</a:t>
            </a:r>
            <a:r>
              <a:rPr lang="hu-HU" sz="1600" dirty="0">
                <a:latin typeface="Arial" charset="0"/>
              </a:rPr>
              <a:t>. 41) </a:t>
            </a:r>
            <a:r>
              <a:rPr lang="hu-HU" sz="1600" dirty="0" err="1">
                <a:latin typeface="Arial" charset="0"/>
              </a:rPr>
              <a:t>gyri</a:t>
            </a:r>
            <a:r>
              <a:rPr lang="hu-HU" sz="1600" dirty="0">
                <a:latin typeface="Arial" charset="0"/>
              </a:rPr>
              <a:t> </a:t>
            </a:r>
            <a:r>
              <a:rPr lang="hu-HU" sz="1600" dirty="0" err="1">
                <a:latin typeface="Arial" charset="0"/>
              </a:rPr>
              <a:t>temp</a:t>
            </a:r>
            <a:r>
              <a:rPr lang="hu-HU" sz="1600" dirty="0">
                <a:latin typeface="Arial" charset="0"/>
              </a:rPr>
              <a:t>. </a:t>
            </a:r>
            <a:r>
              <a:rPr lang="hu-HU" sz="1600" dirty="0" err="1">
                <a:latin typeface="Arial" charset="0"/>
              </a:rPr>
              <a:t>transversi</a:t>
            </a:r>
            <a:endParaRPr lang="hu-HU" sz="1600" dirty="0">
              <a:latin typeface="Arial" charset="0"/>
            </a:endParaRPr>
          </a:p>
          <a:p>
            <a:pPr>
              <a:defRPr/>
            </a:pPr>
            <a:endParaRPr lang="hu-HU" sz="1600" dirty="0">
              <a:latin typeface="Arial" charset="0"/>
            </a:endParaRPr>
          </a:p>
          <a:p>
            <a:pPr>
              <a:defRPr/>
            </a:pPr>
            <a:r>
              <a:rPr lang="hu-HU" sz="1600" dirty="0">
                <a:latin typeface="Arial" charset="0"/>
              </a:rPr>
              <a:t>szekunder hallókéreg: </a:t>
            </a:r>
            <a:r>
              <a:rPr lang="hu-HU" sz="1600" dirty="0" err="1">
                <a:latin typeface="Arial" charset="0"/>
              </a:rPr>
              <a:t>Br</a:t>
            </a:r>
            <a:r>
              <a:rPr lang="hu-HU" sz="1600" dirty="0">
                <a:latin typeface="Arial" charset="0"/>
              </a:rPr>
              <a:t>. 42, 22</a:t>
            </a:r>
          </a:p>
          <a:p>
            <a:pPr>
              <a:defRPr/>
            </a:pPr>
            <a:r>
              <a:rPr lang="hu-HU" sz="1600" dirty="0">
                <a:latin typeface="Arial" charset="0"/>
              </a:rPr>
              <a:t>   - domináns féltekében: beszéd - </a:t>
            </a:r>
            <a:r>
              <a:rPr lang="hu-HU" sz="1600" dirty="0" err="1">
                <a:latin typeface="Arial" charset="0"/>
              </a:rPr>
              <a:t>Wernicke</a:t>
            </a:r>
            <a:r>
              <a:rPr lang="hu-HU" sz="1600" dirty="0">
                <a:latin typeface="Arial" charset="0"/>
              </a:rPr>
              <a:t> kp.</a:t>
            </a:r>
          </a:p>
          <a:p>
            <a:pPr>
              <a:defRPr/>
            </a:pPr>
            <a:r>
              <a:rPr lang="hu-HU" sz="1600" dirty="0">
                <a:latin typeface="Arial" charset="0"/>
              </a:rPr>
              <a:t>   - nem domináns féltekében: zene </a:t>
            </a:r>
          </a:p>
        </p:txBody>
      </p:sp>
      <p:cxnSp>
        <p:nvCxnSpPr>
          <p:cNvPr id="5" name="Egyenes összekötő nyíllal 4">
            <a:extLst>
              <a:ext uri="{FF2B5EF4-FFF2-40B4-BE49-F238E27FC236}">
                <a16:creationId xmlns:a16="http://schemas.microsoft.com/office/drawing/2014/main" id="{0052A722-8B40-43D6-85A8-A43BCA0DCACE}"/>
              </a:ext>
            </a:extLst>
          </p:cNvPr>
          <p:cNvCxnSpPr/>
          <p:nvPr/>
        </p:nvCxnSpPr>
        <p:spPr>
          <a:xfrm>
            <a:off x="5364163" y="4005263"/>
            <a:ext cx="0" cy="447675"/>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 name="Egyenes összekötő nyíllal 5">
            <a:extLst>
              <a:ext uri="{FF2B5EF4-FFF2-40B4-BE49-F238E27FC236}">
                <a16:creationId xmlns:a16="http://schemas.microsoft.com/office/drawing/2014/main" id="{34C0578C-202E-4892-A50A-679E8A74BEB8}"/>
              </a:ext>
            </a:extLst>
          </p:cNvPr>
          <p:cNvCxnSpPr/>
          <p:nvPr/>
        </p:nvCxnSpPr>
        <p:spPr>
          <a:xfrm>
            <a:off x="5364163" y="4724400"/>
            <a:ext cx="0" cy="44608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 name="Egyenes összekötő nyíllal 6">
            <a:extLst>
              <a:ext uri="{FF2B5EF4-FFF2-40B4-BE49-F238E27FC236}">
                <a16:creationId xmlns:a16="http://schemas.microsoft.com/office/drawing/2014/main" id="{F135CD05-BAF1-4885-A2C7-2E30FB6AF1C0}"/>
              </a:ext>
            </a:extLst>
          </p:cNvPr>
          <p:cNvCxnSpPr/>
          <p:nvPr/>
        </p:nvCxnSpPr>
        <p:spPr>
          <a:xfrm>
            <a:off x="5435600" y="5445125"/>
            <a:ext cx="0" cy="28733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4584" name="Szövegdoboz 11">
            <a:extLst>
              <a:ext uri="{FF2B5EF4-FFF2-40B4-BE49-F238E27FC236}">
                <a16:creationId xmlns:a16="http://schemas.microsoft.com/office/drawing/2014/main" id="{B6114C7C-0A63-4611-A644-C147C97DE24C}"/>
              </a:ext>
            </a:extLst>
          </p:cNvPr>
          <p:cNvSpPr txBox="1">
            <a:spLocks noChangeArrowheads="1"/>
          </p:cNvSpPr>
          <p:nvPr/>
        </p:nvSpPr>
        <p:spPr bwMode="auto">
          <a:xfrm>
            <a:off x="0" y="5661025"/>
            <a:ext cx="4343400" cy="923925"/>
          </a:xfrm>
          <a:prstGeom prst="rect">
            <a:avLst/>
          </a:prstGeom>
          <a:solidFill>
            <a:srgbClr val="F1BFA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hu-HU" altLang="hu-HU" sz="1800"/>
              <a:t>Szekunder hallókéreg sérülés:</a:t>
            </a:r>
          </a:p>
          <a:p>
            <a:pPr eaLnBrk="1" hangingPunct="1">
              <a:spcBef>
                <a:spcPct val="0"/>
              </a:spcBef>
            </a:pPr>
            <a:r>
              <a:rPr lang="hu-HU" altLang="hu-HU" sz="1800"/>
              <a:t>  szensoros aphasia: beszédértés kiesik</a:t>
            </a:r>
          </a:p>
          <a:p>
            <a:pPr eaLnBrk="1" hangingPunct="1">
              <a:spcBef>
                <a:spcPct val="0"/>
              </a:spcBef>
            </a:pPr>
            <a:r>
              <a:rPr lang="hu-HU" altLang="hu-HU" sz="1800"/>
              <a:t>  zenefelismerés sérül</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5" descr="Hallopalya">
            <a:extLst>
              <a:ext uri="{FF2B5EF4-FFF2-40B4-BE49-F238E27FC236}">
                <a16:creationId xmlns:a16="http://schemas.microsoft.com/office/drawing/2014/main" id="{6DEE81FB-4D1E-41C0-A5A8-48CDC1C9EF07}"/>
              </a:ext>
            </a:extLst>
          </p:cNvPr>
          <p:cNvPicPr>
            <a:picLocks noChangeAspect="1" noChangeArrowheads="1"/>
          </p:cNvPicPr>
          <p:nvPr/>
        </p:nvPicPr>
        <p:blipFill>
          <a:blip r:embed="rId2" cstate="email">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t="6032" b="7175"/>
          <a:stretch>
            <a:fillRect/>
          </a:stretch>
        </p:blipFill>
        <p:spPr bwMode="auto">
          <a:xfrm>
            <a:off x="3630613" y="836613"/>
            <a:ext cx="5478462" cy="602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Text Box 4">
            <a:extLst>
              <a:ext uri="{FF2B5EF4-FFF2-40B4-BE49-F238E27FC236}">
                <a16:creationId xmlns:a16="http://schemas.microsoft.com/office/drawing/2014/main" id="{C9D711ED-FEFA-4673-A418-1E3E915EF691}"/>
              </a:ext>
            </a:extLst>
          </p:cNvPr>
          <p:cNvSpPr txBox="1">
            <a:spLocks noChangeArrowheads="1"/>
          </p:cNvSpPr>
          <p:nvPr/>
        </p:nvSpPr>
        <p:spPr bwMode="auto">
          <a:xfrm>
            <a:off x="395288" y="404813"/>
            <a:ext cx="221246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hu-HU" altLang="hu-HU" dirty="0"/>
              <a:t>Hallópálya </a:t>
            </a:r>
          </a:p>
        </p:txBody>
      </p:sp>
      <p:sp>
        <p:nvSpPr>
          <p:cNvPr id="23556" name="Text Box 7">
            <a:extLst>
              <a:ext uri="{FF2B5EF4-FFF2-40B4-BE49-F238E27FC236}">
                <a16:creationId xmlns:a16="http://schemas.microsoft.com/office/drawing/2014/main" id="{20AFFA58-3FEA-4FCF-BC92-E7953D218B1A}"/>
              </a:ext>
            </a:extLst>
          </p:cNvPr>
          <p:cNvSpPr txBox="1">
            <a:spLocks noChangeArrowheads="1"/>
          </p:cNvSpPr>
          <p:nvPr/>
        </p:nvSpPr>
        <p:spPr bwMode="auto">
          <a:xfrm>
            <a:off x="323850" y="4797425"/>
            <a:ext cx="3311525" cy="1785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hu-HU" altLang="hu-HU" sz="1600" dirty="0" err="1">
                <a:solidFill>
                  <a:srgbClr val="C00000"/>
                </a:solidFill>
              </a:rPr>
              <a:t>Olivocochlearis</a:t>
            </a:r>
            <a:r>
              <a:rPr lang="hu-HU" altLang="hu-HU" sz="1600" dirty="0">
                <a:solidFill>
                  <a:srgbClr val="C00000"/>
                </a:solidFill>
              </a:rPr>
              <a:t> nyaláb</a:t>
            </a:r>
            <a:r>
              <a:rPr lang="hu-HU" altLang="hu-HU" sz="1600" dirty="0"/>
              <a:t>: </a:t>
            </a:r>
          </a:p>
          <a:p>
            <a:pPr eaLnBrk="1" hangingPunct="1">
              <a:spcBef>
                <a:spcPct val="0"/>
              </a:spcBef>
              <a:buFontTx/>
              <a:buNone/>
            </a:pPr>
            <a:r>
              <a:rPr lang="hu-HU" altLang="hu-HU" sz="1600" dirty="0"/>
              <a:t>500 </a:t>
            </a:r>
            <a:r>
              <a:rPr lang="hu-HU" altLang="hu-HU" sz="1600" dirty="0" err="1"/>
              <a:t>myelinhüvely</a:t>
            </a:r>
            <a:r>
              <a:rPr lang="hu-HU" altLang="hu-HU" sz="1600" dirty="0"/>
              <a:t> nélküli rost az </a:t>
            </a:r>
          </a:p>
          <a:p>
            <a:pPr eaLnBrk="1" hangingPunct="1">
              <a:spcBef>
                <a:spcPct val="0"/>
              </a:spcBef>
              <a:buFontTx/>
              <a:buNone/>
            </a:pPr>
            <a:r>
              <a:rPr lang="hu-HU" altLang="hu-HU" sz="1600" dirty="0" err="1"/>
              <a:t>oliva</a:t>
            </a:r>
            <a:r>
              <a:rPr lang="hu-HU" altLang="hu-HU" sz="1600" dirty="0"/>
              <a:t> </a:t>
            </a:r>
            <a:r>
              <a:rPr lang="hu-HU" altLang="hu-HU" sz="1600" dirty="0" err="1"/>
              <a:t>superiorból</a:t>
            </a:r>
            <a:r>
              <a:rPr lang="hu-HU" altLang="hu-HU" sz="1600" dirty="0"/>
              <a:t> ered. (főleg a külső szőrsejteket </a:t>
            </a:r>
            <a:r>
              <a:rPr lang="hu-HU" altLang="hu-HU" sz="1600" dirty="0" err="1"/>
              <a:t>innerválják</a:t>
            </a:r>
            <a:r>
              <a:rPr lang="hu-HU" altLang="hu-HU" sz="1600" dirty="0"/>
              <a:t>).  </a:t>
            </a:r>
          </a:p>
          <a:p>
            <a:pPr eaLnBrk="1" hangingPunct="1">
              <a:spcBef>
                <a:spcPct val="0"/>
              </a:spcBef>
              <a:buFontTx/>
              <a:buNone/>
            </a:pPr>
            <a:r>
              <a:rPr lang="hu-HU" altLang="hu-HU" sz="1600" dirty="0"/>
              <a:t>Szerepe: növeli a jel/zaj arányt. Élesíti a hallás információt.</a:t>
            </a:r>
          </a:p>
          <a:p>
            <a:pPr eaLnBrk="1" hangingPunct="1">
              <a:spcBef>
                <a:spcPct val="0"/>
              </a:spcBef>
              <a:buFontTx/>
              <a:buNone/>
            </a:pPr>
            <a:endParaRPr lang="hu-HU" altLang="hu-HU" sz="1400" b="1" dirty="0"/>
          </a:p>
        </p:txBody>
      </p:sp>
      <p:sp>
        <p:nvSpPr>
          <p:cNvPr id="23557" name="Line 6">
            <a:extLst>
              <a:ext uri="{FF2B5EF4-FFF2-40B4-BE49-F238E27FC236}">
                <a16:creationId xmlns:a16="http://schemas.microsoft.com/office/drawing/2014/main" id="{2125F887-BA49-4E32-90F4-590C6DD451E6}"/>
              </a:ext>
            </a:extLst>
          </p:cNvPr>
          <p:cNvSpPr>
            <a:spLocks noChangeShapeType="1"/>
          </p:cNvSpPr>
          <p:nvPr/>
        </p:nvSpPr>
        <p:spPr bwMode="auto">
          <a:xfrm>
            <a:off x="2862263" y="4616450"/>
            <a:ext cx="3743325" cy="36036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hu-HU"/>
          </a:p>
        </p:txBody>
      </p:sp>
      <p:sp>
        <p:nvSpPr>
          <p:cNvPr id="23558" name="Text Box 7">
            <a:extLst>
              <a:ext uri="{FF2B5EF4-FFF2-40B4-BE49-F238E27FC236}">
                <a16:creationId xmlns:a16="http://schemas.microsoft.com/office/drawing/2014/main" id="{B309377D-D200-42B7-864C-1BE9A0C272DD}"/>
              </a:ext>
            </a:extLst>
          </p:cNvPr>
          <p:cNvSpPr txBox="1">
            <a:spLocks noChangeArrowheads="1"/>
          </p:cNvSpPr>
          <p:nvPr/>
        </p:nvSpPr>
        <p:spPr bwMode="auto">
          <a:xfrm>
            <a:off x="730250" y="4424363"/>
            <a:ext cx="219392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hu-HU" altLang="hu-HU" sz="1200"/>
              <a:t>Striae medullares ventriculi IV</a:t>
            </a:r>
          </a:p>
        </p:txBody>
      </p:sp>
      <p:pic>
        <p:nvPicPr>
          <p:cNvPr id="23559" name="Picture 9" descr="hallokereg">
            <a:extLst>
              <a:ext uri="{FF2B5EF4-FFF2-40B4-BE49-F238E27FC236}">
                <a16:creationId xmlns:a16="http://schemas.microsoft.com/office/drawing/2014/main" id="{2F920324-E66A-43C3-923D-E8753F9AF3BF}"/>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93738" y="989013"/>
            <a:ext cx="2571750" cy="172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5AF1E62F-6078-4863-B41B-BB7F09EB49EF}"/>
              </a:ext>
            </a:extLst>
          </p:cNvPr>
          <p:cNvSpPr>
            <a:spLocks noGrp="1" noChangeArrowheads="1"/>
          </p:cNvSpPr>
          <p:nvPr>
            <p:ph type="title"/>
          </p:nvPr>
        </p:nvSpPr>
        <p:spPr>
          <a:xfrm>
            <a:off x="250825" y="0"/>
            <a:ext cx="8229600" cy="850900"/>
          </a:xfrm>
        </p:spPr>
        <p:txBody>
          <a:bodyPr>
            <a:normAutofit fontScale="90000"/>
          </a:bodyPr>
          <a:lstStyle/>
          <a:p>
            <a:pPr eaLnBrk="1" hangingPunct="1"/>
            <a:r>
              <a:rPr lang="hu-HU" altLang="hu-HU" sz="3200">
                <a:latin typeface="Arial" panose="020B0604020202020204" pitchFamily="34" charset="0"/>
                <a:cs typeface="Arial" panose="020B0604020202020204" pitchFamily="34" charset="0"/>
              </a:rPr>
              <a:t>Cochlea</a:t>
            </a:r>
            <a:br>
              <a:rPr lang="hu-HU" altLang="hu-HU" sz="3200">
                <a:latin typeface="Arial" panose="020B0604020202020204" pitchFamily="34" charset="0"/>
                <a:cs typeface="Arial" panose="020B0604020202020204" pitchFamily="34" charset="0"/>
              </a:rPr>
            </a:br>
            <a:r>
              <a:rPr lang="hu-HU" altLang="hu-HU" sz="2800">
                <a:latin typeface="Arial" panose="020B0604020202020204" pitchFamily="34" charset="0"/>
                <a:cs typeface="Arial" panose="020B0604020202020204" pitchFamily="34" charset="0"/>
              </a:rPr>
              <a:t>Canalis spiralis cochleae</a:t>
            </a:r>
            <a:endParaRPr lang="hu-HU" altLang="hu-HU" sz="3200">
              <a:latin typeface="Arial" panose="020B0604020202020204" pitchFamily="34" charset="0"/>
              <a:cs typeface="Arial" panose="020B0604020202020204" pitchFamily="34" charset="0"/>
            </a:endParaRPr>
          </a:p>
        </p:txBody>
      </p:sp>
      <p:pic>
        <p:nvPicPr>
          <p:cNvPr id="9219" name="Picture 5" descr="cochlea">
            <a:extLst>
              <a:ext uri="{FF2B5EF4-FFF2-40B4-BE49-F238E27FC236}">
                <a16:creationId xmlns:a16="http://schemas.microsoft.com/office/drawing/2014/main" id="{80D1F37A-4425-4B08-8B47-300ED90C0C8B}"/>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412875"/>
            <a:ext cx="4248150" cy="347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0" name="Text Box 6">
            <a:extLst>
              <a:ext uri="{FF2B5EF4-FFF2-40B4-BE49-F238E27FC236}">
                <a16:creationId xmlns:a16="http://schemas.microsoft.com/office/drawing/2014/main" id="{A5576769-B8C0-4A2E-A4D4-32285E047817}"/>
              </a:ext>
            </a:extLst>
          </p:cNvPr>
          <p:cNvSpPr txBox="1">
            <a:spLocks noChangeArrowheads="1"/>
          </p:cNvSpPr>
          <p:nvPr/>
        </p:nvSpPr>
        <p:spPr bwMode="auto">
          <a:xfrm>
            <a:off x="3059113" y="5516563"/>
            <a:ext cx="52514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hu-HU" altLang="hu-HU" sz="1800">
                <a:cs typeface="Arial" panose="020B0604020202020204" pitchFamily="34" charset="0"/>
              </a:rPr>
              <a:t>Modiolus: canalis longitudinalis et spiralis modioli </a:t>
            </a:r>
          </a:p>
        </p:txBody>
      </p:sp>
      <p:sp>
        <p:nvSpPr>
          <p:cNvPr id="9221" name="Text Box 7">
            <a:extLst>
              <a:ext uri="{FF2B5EF4-FFF2-40B4-BE49-F238E27FC236}">
                <a16:creationId xmlns:a16="http://schemas.microsoft.com/office/drawing/2014/main" id="{CD22E6FF-5620-4056-BBF0-48280923E423}"/>
              </a:ext>
            </a:extLst>
          </p:cNvPr>
          <p:cNvSpPr txBox="1">
            <a:spLocks noChangeArrowheads="1"/>
          </p:cNvSpPr>
          <p:nvPr/>
        </p:nvSpPr>
        <p:spPr bwMode="auto">
          <a:xfrm>
            <a:off x="539750" y="5516563"/>
            <a:ext cx="23177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hu-HU" altLang="hu-HU" sz="1800">
                <a:cs typeface="Arial" panose="020B0604020202020204" pitchFamily="34" charset="0"/>
              </a:rPr>
              <a:t>Meatus acusticus int.</a:t>
            </a:r>
          </a:p>
        </p:txBody>
      </p:sp>
      <p:sp>
        <p:nvSpPr>
          <p:cNvPr id="9222" name="Text Box 8">
            <a:extLst>
              <a:ext uri="{FF2B5EF4-FFF2-40B4-BE49-F238E27FC236}">
                <a16:creationId xmlns:a16="http://schemas.microsoft.com/office/drawing/2014/main" id="{959F9998-BD88-4954-AA8A-618098BB495A}"/>
              </a:ext>
            </a:extLst>
          </p:cNvPr>
          <p:cNvSpPr txBox="1">
            <a:spLocks noChangeArrowheads="1"/>
          </p:cNvSpPr>
          <p:nvPr/>
        </p:nvSpPr>
        <p:spPr bwMode="auto">
          <a:xfrm>
            <a:off x="250825" y="981075"/>
            <a:ext cx="23812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hu-HU" altLang="hu-HU" sz="1800">
                <a:cs typeface="Arial" panose="020B0604020202020204" pitchFamily="34" charset="0"/>
              </a:rPr>
              <a:t>Lamina spiralis ossea</a:t>
            </a:r>
          </a:p>
        </p:txBody>
      </p:sp>
      <p:sp>
        <p:nvSpPr>
          <p:cNvPr id="9223" name="Line 11">
            <a:extLst>
              <a:ext uri="{FF2B5EF4-FFF2-40B4-BE49-F238E27FC236}">
                <a16:creationId xmlns:a16="http://schemas.microsoft.com/office/drawing/2014/main" id="{B984191E-5EB0-42D2-BBE4-5C0887C6F49B}"/>
              </a:ext>
            </a:extLst>
          </p:cNvPr>
          <p:cNvSpPr>
            <a:spLocks noChangeShapeType="1"/>
          </p:cNvSpPr>
          <p:nvPr/>
        </p:nvSpPr>
        <p:spPr bwMode="auto">
          <a:xfrm flipV="1">
            <a:off x="1979613" y="4149725"/>
            <a:ext cx="504825" cy="136683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hu-HU">
              <a:latin typeface="Arial" panose="020B0604020202020204" pitchFamily="34" charset="0"/>
              <a:cs typeface="Arial" panose="020B0604020202020204" pitchFamily="34" charset="0"/>
            </a:endParaRPr>
          </a:p>
        </p:txBody>
      </p:sp>
      <p:sp>
        <p:nvSpPr>
          <p:cNvPr id="9224" name="Line 12">
            <a:extLst>
              <a:ext uri="{FF2B5EF4-FFF2-40B4-BE49-F238E27FC236}">
                <a16:creationId xmlns:a16="http://schemas.microsoft.com/office/drawing/2014/main" id="{3F227F90-11ED-4B4E-B943-E2E1C17153C4}"/>
              </a:ext>
            </a:extLst>
          </p:cNvPr>
          <p:cNvSpPr>
            <a:spLocks noChangeShapeType="1"/>
          </p:cNvSpPr>
          <p:nvPr/>
        </p:nvSpPr>
        <p:spPr bwMode="auto">
          <a:xfrm flipH="1" flipV="1">
            <a:off x="3132138" y="3141663"/>
            <a:ext cx="719137" cy="22320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hu-HU">
              <a:latin typeface="Arial" panose="020B0604020202020204" pitchFamily="34" charset="0"/>
              <a:cs typeface="Arial" panose="020B0604020202020204" pitchFamily="34" charset="0"/>
            </a:endParaRPr>
          </a:p>
        </p:txBody>
      </p:sp>
      <p:sp>
        <p:nvSpPr>
          <p:cNvPr id="9225" name="Line 15">
            <a:extLst>
              <a:ext uri="{FF2B5EF4-FFF2-40B4-BE49-F238E27FC236}">
                <a16:creationId xmlns:a16="http://schemas.microsoft.com/office/drawing/2014/main" id="{40FF607F-D9AE-4033-99EA-907D1F437E37}"/>
              </a:ext>
            </a:extLst>
          </p:cNvPr>
          <p:cNvSpPr>
            <a:spLocks noChangeShapeType="1"/>
          </p:cNvSpPr>
          <p:nvPr/>
        </p:nvSpPr>
        <p:spPr bwMode="auto">
          <a:xfrm>
            <a:off x="1042988" y="1341438"/>
            <a:ext cx="1296987" cy="158273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hu-HU">
              <a:latin typeface="Arial" panose="020B0604020202020204" pitchFamily="34" charset="0"/>
              <a:cs typeface="Arial" panose="020B0604020202020204" pitchFamily="34" charset="0"/>
            </a:endParaRPr>
          </a:p>
        </p:txBody>
      </p:sp>
      <p:pic>
        <p:nvPicPr>
          <p:cNvPr id="9226" name="Picture 2" descr="http://biology.clc.uc.edu/fankhauser/Labs/Anatomy_%26_Physiology/A%26P202/Special_Senses/Ear/cochlear_nerve_40x_P2182170lbd.JPG">
            <a:extLst>
              <a:ext uri="{FF2B5EF4-FFF2-40B4-BE49-F238E27FC236}">
                <a16:creationId xmlns:a16="http://schemas.microsoft.com/office/drawing/2014/main" id="{E9BA21AE-516C-4BC6-B334-2810376949D0}"/>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346575" y="974725"/>
            <a:ext cx="4797425" cy="432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6" name="Egyenes összekötő nyíllal 15">
            <a:extLst>
              <a:ext uri="{FF2B5EF4-FFF2-40B4-BE49-F238E27FC236}">
                <a16:creationId xmlns:a16="http://schemas.microsoft.com/office/drawing/2014/main" id="{E76D6ABC-0E73-4DA3-93DB-6A29710F2517}"/>
              </a:ext>
            </a:extLst>
          </p:cNvPr>
          <p:cNvCxnSpPr/>
          <p:nvPr/>
        </p:nvCxnSpPr>
        <p:spPr>
          <a:xfrm flipV="1">
            <a:off x="5148263" y="4724400"/>
            <a:ext cx="792162" cy="86518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ext Box 2"/>
          <p:cNvSpPr txBox="1">
            <a:spLocks noChangeArrowheads="1"/>
          </p:cNvSpPr>
          <p:nvPr/>
        </p:nvSpPr>
        <p:spPr bwMode="auto">
          <a:xfrm>
            <a:off x="190500" y="746125"/>
            <a:ext cx="175895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hu-HU" sz="2000"/>
          </a:p>
          <a:p>
            <a:pPr eaLnBrk="1" hangingPunct="1"/>
            <a:endParaRPr lang="en-US" altLang="hu-HU" sz="2000"/>
          </a:p>
          <a:p>
            <a:pPr eaLnBrk="1" hangingPunct="1"/>
            <a:endParaRPr lang="en-US" altLang="hu-HU" sz="2000"/>
          </a:p>
          <a:p>
            <a:pPr eaLnBrk="1" hangingPunct="1"/>
            <a:endParaRPr lang="en-US" altLang="hu-HU" sz="2000"/>
          </a:p>
          <a:p>
            <a:pPr eaLnBrk="1" hangingPunct="1"/>
            <a:endParaRPr lang="en-US" altLang="hu-HU"/>
          </a:p>
        </p:txBody>
      </p:sp>
      <p:sp>
        <p:nvSpPr>
          <p:cNvPr id="63491" name="Text Box 3"/>
          <p:cNvSpPr txBox="1">
            <a:spLocks noChangeArrowheads="1"/>
          </p:cNvSpPr>
          <p:nvPr/>
        </p:nvSpPr>
        <p:spPr bwMode="auto">
          <a:xfrm>
            <a:off x="101600" y="1089025"/>
            <a:ext cx="8904288" cy="338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tabLst>
                <a:tab pos="177800" algn="l"/>
                <a:tab pos="355600" algn="l"/>
                <a:tab pos="533400" algn="l"/>
                <a:tab pos="719138" algn="l"/>
                <a:tab pos="896938" algn="l"/>
                <a:tab pos="1252538" algn="l"/>
              </a:tabLst>
              <a:defRPr>
                <a:solidFill>
                  <a:schemeClr val="tx1"/>
                </a:solidFill>
                <a:latin typeface="Arial" charset="0"/>
              </a:defRPr>
            </a:lvl1pPr>
            <a:lvl2pPr marL="742950" indent="-285750">
              <a:tabLst>
                <a:tab pos="177800" algn="l"/>
                <a:tab pos="355600" algn="l"/>
                <a:tab pos="533400" algn="l"/>
                <a:tab pos="719138" algn="l"/>
                <a:tab pos="896938" algn="l"/>
                <a:tab pos="1252538" algn="l"/>
              </a:tabLst>
              <a:defRPr>
                <a:solidFill>
                  <a:schemeClr val="tx1"/>
                </a:solidFill>
                <a:latin typeface="Arial" charset="0"/>
              </a:defRPr>
            </a:lvl2pPr>
            <a:lvl3pPr marL="1143000" indent="-228600">
              <a:tabLst>
                <a:tab pos="177800" algn="l"/>
                <a:tab pos="355600" algn="l"/>
                <a:tab pos="533400" algn="l"/>
                <a:tab pos="719138" algn="l"/>
                <a:tab pos="896938" algn="l"/>
                <a:tab pos="1252538" algn="l"/>
              </a:tabLst>
              <a:defRPr>
                <a:solidFill>
                  <a:schemeClr val="tx1"/>
                </a:solidFill>
                <a:latin typeface="Arial" charset="0"/>
              </a:defRPr>
            </a:lvl3pPr>
            <a:lvl4pPr marL="1600200" indent="-228600">
              <a:tabLst>
                <a:tab pos="177800" algn="l"/>
                <a:tab pos="355600" algn="l"/>
                <a:tab pos="533400" algn="l"/>
                <a:tab pos="719138" algn="l"/>
                <a:tab pos="896938" algn="l"/>
                <a:tab pos="1252538" algn="l"/>
              </a:tabLst>
              <a:defRPr>
                <a:solidFill>
                  <a:schemeClr val="tx1"/>
                </a:solidFill>
                <a:latin typeface="Arial" charset="0"/>
              </a:defRPr>
            </a:lvl4pPr>
            <a:lvl5pPr marL="2057400" indent="-228600">
              <a:tabLst>
                <a:tab pos="177800" algn="l"/>
                <a:tab pos="355600" algn="l"/>
                <a:tab pos="533400" algn="l"/>
                <a:tab pos="719138" algn="l"/>
                <a:tab pos="896938" algn="l"/>
                <a:tab pos="1252538" algn="l"/>
              </a:tabLst>
              <a:defRPr>
                <a:solidFill>
                  <a:schemeClr val="tx1"/>
                </a:solidFill>
                <a:latin typeface="Arial" charset="0"/>
              </a:defRPr>
            </a:lvl5pPr>
            <a:lvl6pPr marL="2514600" indent="-228600" eaLnBrk="0" fontAlgn="base" hangingPunct="0">
              <a:spcBef>
                <a:spcPct val="0"/>
              </a:spcBef>
              <a:spcAft>
                <a:spcPct val="0"/>
              </a:spcAft>
              <a:tabLst>
                <a:tab pos="177800" algn="l"/>
                <a:tab pos="355600" algn="l"/>
                <a:tab pos="533400" algn="l"/>
                <a:tab pos="719138" algn="l"/>
                <a:tab pos="896938" algn="l"/>
                <a:tab pos="1252538" algn="l"/>
              </a:tabLst>
              <a:defRPr>
                <a:solidFill>
                  <a:schemeClr val="tx1"/>
                </a:solidFill>
                <a:latin typeface="Arial" charset="0"/>
              </a:defRPr>
            </a:lvl6pPr>
            <a:lvl7pPr marL="2971800" indent="-228600" eaLnBrk="0" fontAlgn="base" hangingPunct="0">
              <a:spcBef>
                <a:spcPct val="0"/>
              </a:spcBef>
              <a:spcAft>
                <a:spcPct val="0"/>
              </a:spcAft>
              <a:tabLst>
                <a:tab pos="177800" algn="l"/>
                <a:tab pos="355600" algn="l"/>
                <a:tab pos="533400" algn="l"/>
                <a:tab pos="719138" algn="l"/>
                <a:tab pos="896938" algn="l"/>
                <a:tab pos="1252538" algn="l"/>
              </a:tabLst>
              <a:defRPr>
                <a:solidFill>
                  <a:schemeClr val="tx1"/>
                </a:solidFill>
                <a:latin typeface="Arial" charset="0"/>
              </a:defRPr>
            </a:lvl7pPr>
            <a:lvl8pPr marL="3429000" indent="-228600" eaLnBrk="0" fontAlgn="base" hangingPunct="0">
              <a:spcBef>
                <a:spcPct val="0"/>
              </a:spcBef>
              <a:spcAft>
                <a:spcPct val="0"/>
              </a:spcAft>
              <a:tabLst>
                <a:tab pos="177800" algn="l"/>
                <a:tab pos="355600" algn="l"/>
                <a:tab pos="533400" algn="l"/>
                <a:tab pos="719138" algn="l"/>
                <a:tab pos="896938" algn="l"/>
                <a:tab pos="1252538" algn="l"/>
              </a:tabLst>
              <a:defRPr>
                <a:solidFill>
                  <a:schemeClr val="tx1"/>
                </a:solidFill>
                <a:latin typeface="Arial" charset="0"/>
              </a:defRPr>
            </a:lvl8pPr>
            <a:lvl9pPr marL="3886200" indent="-228600" eaLnBrk="0" fontAlgn="base" hangingPunct="0">
              <a:spcBef>
                <a:spcPct val="0"/>
              </a:spcBef>
              <a:spcAft>
                <a:spcPct val="0"/>
              </a:spcAft>
              <a:tabLst>
                <a:tab pos="177800" algn="l"/>
                <a:tab pos="355600" algn="l"/>
                <a:tab pos="533400" algn="l"/>
                <a:tab pos="719138" algn="l"/>
                <a:tab pos="896938" algn="l"/>
                <a:tab pos="1252538" algn="l"/>
              </a:tabLst>
              <a:defRPr>
                <a:solidFill>
                  <a:schemeClr val="tx1"/>
                </a:solidFill>
                <a:latin typeface="Arial" charset="0"/>
              </a:defRPr>
            </a:lvl9pPr>
          </a:lstStyle>
          <a:p>
            <a:pPr eaLnBrk="1" hangingPunct="1"/>
            <a:r>
              <a:rPr lang="hu-HU" altLang="hu-HU"/>
              <a:t>Medialis olivocochlearis efferens rendszer:</a:t>
            </a:r>
          </a:p>
          <a:p>
            <a:pPr eaLnBrk="1" hangingPunct="1"/>
            <a:r>
              <a:rPr lang="hu-HU" altLang="hu-HU"/>
              <a:t>	Eredés:</a:t>
            </a:r>
          </a:p>
          <a:p>
            <a:pPr eaLnBrk="1" hangingPunct="1"/>
            <a:r>
              <a:rPr lang="hu-HU" altLang="hu-HU"/>
              <a:t>		nucleus corporis trapezoidei, oliva superior (medialis)</a:t>
            </a:r>
          </a:p>
          <a:p>
            <a:pPr eaLnBrk="1" hangingPunct="1"/>
            <a:r>
              <a:rPr lang="hu-HU" altLang="hu-HU"/>
              <a:t>	Végződés:</a:t>
            </a:r>
          </a:p>
          <a:p>
            <a:pPr eaLnBrk="1" hangingPunct="1"/>
            <a:r>
              <a:rPr lang="hu-HU" altLang="hu-HU"/>
              <a:t>		külső szőrsejteken – direkt </a:t>
            </a:r>
          </a:p>
          <a:p>
            <a:pPr eaLnBrk="1" hangingPunct="1"/>
            <a:r>
              <a:rPr lang="hu-HU" altLang="hu-HU"/>
              <a:t>	Oldaliság:</a:t>
            </a:r>
          </a:p>
          <a:p>
            <a:pPr eaLnBrk="1" hangingPunct="1"/>
            <a:r>
              <a:rPr lang="hu-HU" altLang="hu-HU"/>
              <a:t>		kétoldali</a:t>
            </a:r>
          </a:p>
          <a:p>
            <a:pPr eaLnBrk="1" hangingPunct="1"/>
            <a:endParaRPr lang="hu-HU" altLang="hu-HU"/>
          </a:p>
          <a:p>
            <a:pPr eaLnBrk="1" hangingPunct="1"/>
            <a:r>
              <a:rPr lang="hu-HU" altLang="hu-HU"/>
              <a:t>	Szerepe:</a:t>
            </a:r>
          </a:p>
          <a:p>
            <a:pPr eaLnBrk="1" hangingPunct="1"/>
            <a:r>
              <a:rPr lang="hu-HU" altLang="hu-HU"/>
              <a:t>		cochlearis jelerősítés gátlása</a:t>
            </a:r>
          </a:p>
          <a:p>
            <a:pPr eaLnBrk="1" hangingPunct="1"/>
            <a:endParaRPr lang="hu-HU" altLang="hu-HU"/>
          </a:p>
          <a:p>
            <a:pPr eaLnBrk="1" hangingPunct="1"/>
            <a:r>
              <a:rPr lang="hu-HU" altLang="hu-HU"/>
              <a:t>	</a:t>
            </a:r>
          </a:p>
        </p:txBody>
      </p:sp>
      <p:sp>
        <p:nvSpPr>
          <p:cNvPr id="63492" name="Rectangle 4"/>
          <p:cNvSpPr>
            <a:spLocks noChangeArrowheads="1"/>
          </p:cNvSpPr>
          <p:nvPr/>
        </p:nvSpPr>
        <p:spPr bwMode="auto">
          <a:xfrm>
            <a:off x="0" y="85725"/>
            <a:ext cx="9144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hu-HU" altLang="hu-HU"/>
              <a:t>EFFERENS COCHLEARIS IDEGROSTOK</a:t>
            </a:r>
          </a:p>
          <a:p>
            <a:pPr algn="ctr" eaLnBrk="1" hangingPunct="1"/>
            <a:r>
              <a:rPr lang="hu-HU" altLang="hu-HU"/>
              <a:t> </a:t>
            </a:r>
          </a:p>
        </p:txBody>
      </p:sp>
      <p:pic>
        <p:nvPicPr>
          <p:cNvPr id="63493" name="Picture 7" descr="outer nerves"/>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302125" y="2684463"/>
            <a:ext cx="4775200" cy="410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4348498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3" descr="pathway"/>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75363" y="1601788"/>
            <a:ext cx="3001962" cy="5189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5" name="Text Box 4"/>
          <p:cNvSpPr txBox="1">
            <a:spLocks noChangeArrowheads="1"/>
          </p:cNvSpPr>
          <p:nvPr/>
        </p:nvSpPr>
        <p:spPr bwMode="auto">
          <a:xfrm>
            <a:off x="190500" y="746125"/>
            <a:ext cx="175895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hu-HU" sz="2000"/>
          </a:p>
          <a:p>
            <a:pPr eaLnBrk="1" hangingPunct="1"/>
            <a:endParaRPr lang="en-US" altLang="hu-HU" sz="2000"/>
          </a:p>
          <a:p>
            <a:pPr eaLnBrk="1" hangingPunct="1"/>
            <a:endParaRPr lang="en-US" altLang="hu-HU" sz="2000"/>
          </a:p>
          <a:p>
            <a:pPr eaLnBrk="1" hangingPunct="1"/>
            <a:endParaRPr lang="en-US" altLang="hu-HU" sz="2000"/>
          </a:p>
          <a:p>
            <a:pPr eaLnBrk="1" hangingPunct="1"/>
            <a:endParaRPr lang="en-US" altLang="hu-HU"/>
          </a:p>
        </p:txBody>
      </p:sp>
      <p:sp>
        <p:nvSpPr>
          <p:cNvPr id="59396" name="Rectangle 5"/>
          <p:cNvSpPr>
            <a:spLocks noChangeArrowheads="1"/>
          </p:cNvSpPr>
          <p:nvPr/>
        </p:nvSpPr>
        <p:spPr bwMode="auto">
          <a:xfrm>
            <a:off x="0" y="85725"/>
            <a:ext cx="9144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hu-HU" altLang="hu-HU"/>
              <a:t>HALLÓPÁLYA</a:t>
            </a:r>
          </a:p>
          <a:p>
            <a:pPr algn="ctr" eaLnBrk="1" hangingPunct="1"/>
            <a:r>
              <a:rPr lang="hu-HU" altLang="hu-HU"/>
              <a:t> </a:t>
            </a:r>
          </a:p>
        </p:txBody>
      </p:sp>
      <p:sp>
        <p:nvSpPr>
          <p:cNvPr id="59397" name="Text Box 14"/>
          <p:cNvSpPr txBox="1">
            <a:spLocks noChangeArrowheads="1"/>
          </p:cNvSpPr>
          <p:nvPr/>
        </p:nvSpPr>
        <p:spPr bwMode="auto">
          <a:xfrm>
            <a:off x="101600" y="1089025"/>
            <a:ext cx="8904288"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tabLst>
                <a:tab pos="177800" algn="l"/>
                <a:tab pos="355600" algn="l"/>
                <a:tab pos="533400" algn="l"/>
                <a:tab pos="719138" algn="l"/>
                <a:tab pos="896938" algn="l"/>
                <a:tab pos="1252538" algn="l"/>
              </a:tabLst>
              <a:defRPr>
                <a:solidFill>
                  <a:schemeClr val="tx1"/>
                </a:solidFill>
                <a:latin typeface="Arial" charset="0"/>
              </a:defRPr>
            </a:lvl1pPr>
            <a:lvl2pPr marL="742950" indent="-285750">
              <a:tabLst>
                <a:tab pos="177800" algn="l"/>
                <a:tab pos="355600" algn="l"/>
                <a:tab pos="533400" algn="l"/>
                <a:tab pos="719138" algn="l"/>
                <a:tab pos="896938" algn="l"/>
                <a:tab pos="1252538" algn="l"/>
              </a:tabLst>
              <a:defRPr>
                <a:solidFill>
                  <a:schemeClr val="tx1"/>
                </a:solidFill>
                <a:latin typeface="Arial" charset="0"/>
              </a:defRPr>
            </a:lvl2pPr>
            <a:lvl3pPr marL="1143000" indent="-228600">
              <a:tabLst>
                <a:tab pos="177800" algn="l"/>
                <a:tab pos="355600" algn="l"/>
                <a:tab pos="533400" algn="l"/>
                <a:tab pos="719138" algn="l"/>
                <a:tab pos="896938" algn="l"/>
                <a:tab pos="1252538" algn="l"/>
              </a:tabLst>
              <a:defRPr>
                <a:solidFill>
                  <a:schemeClr val="tx1"/>
                </a:solidFill>
                <a:latin typeface="Arial" charset="0"/>
              </a:defRPr>
            </a:lvl3pPr>
            <a:lvl4pPr marL="1600200" indent="-228600">
              <a:tabLst>
                <a:tab pos="177800" algn="l"/>
                <a:tab pos="355600" algn="l"/>
                <a:tab pos="533400" algn="l"/>
                <a:tab pos="719138" algn="l"/>
                <a:tab pos="896938" algn="l"/>
                <a:tab pos="1252538" algn="l"/>
              </a:tabLst>
              <a:defRPr>
                <a:solidFill>
                  <a:schemeClr val="tx1"/>
                </a:solidFill>
                <a:latin typeface="Arial" charset="0"/>
              </a:defRPr>
            </a:lvl4pPr>
            <a:lvl5pPr marL="2057400" indent="-228600">
              <a:tabLst>
                <a:tab pos="177800" algn="l"/>
                <a:tab pos="355600" algn="l"/>
                <a:tab pos="533400" algn="l"/>
                <a:tab pos="719138" algn="l"/>
                <a:tab pos="896938" algn="l"/>
                <a:tab pos="1252538" algn="l"/>
              </a:tabLst>
              <a:defRPr>
                <a:solidFill>
                  <a:schemeClr val="tx1"/>
                </a:solidFill>
                <a:latin typeface="Arial" charset="0"/>
              </a:defRPr>
            </a:lvl5pPr>
            <a:lvl6pPr marL="2514600" indent="-228600" eaLnBrk="0" fontAlgn="base" hangingPunct="0">
              <a:spcBef>
                <a:spcPct val="0"/>
              </a:spcBef>
              <a:spcAft>
                <a:spcPct val="0"/>
              </a:spcAft>
              <a:tabLst>
                <a:tab pos="177800" algn="l"/>
                <a:tab pos="355600" algn="l"/>
                <a:tab pos="533400" algn="l"/>
                <a:tab pos="719138" algn="l"/>
                <a:tab pos="896938" algn="l"/>
                <a:tab pos="1252538" algn="l"/>
              </a:tabLst>
              <a:defRPr>
                <a:solidFill>
                  <a:schemeClr val="tx1"/>
                </a:solidFill>
                <a:latin typeface="Arial" charset="0"/>
              </a:defRPr>
            </a:lvl6pPr>
            <a:lvl7pPr marL="2971800" indent="-228600" eaLnBrk="0" fontAlgn="base" hangingPunct="0">
              <a:spcBef>
                <a:spcPct val="0"/>
              </a:spcBef>
              <a:spcAft>
                <a:spcPct val="0"/>
              </a:spcAft>
              <a:tabLst>
                <a:tab pos="177800" algn="l"/>
                <a:tab pos="355600" algn="l"/>
                <a:tab pos="533400" algn="l"/>
                <a:tab pos="719138" algn="l"/>
                <a:tab pos="896938" algn="l"/>
                <a:tab pos="1252538" algn="l"/>
              </a:tabLst>
              <a:defRPr>
                <a:solidFill>
                  <a:schemeClr val="tx1"/>
                </a:solidFill>
                <a:latin typeface="Arial" charset="0"/>
              </a:defRPr>
            </a:lvl7pPr>
            <a:lvl8pPr marL="3429000" indent="-228600" eaLnBrk="0" fontAlgn="base" hangingPunct="0">
              <a:spcBef>
                <a:spcPct val="0"/>
              </a:spcBef>
              <a:spcAft>
                <a:spcPct val="0"/>
              </a:spcAft>
              <a:tabLst>
                <a:tab pos="177800" algn="l"/>
                <a:tab pos="355600" algn="l"/>
                <a:tab pos="533400" algn="l"/>
                <a:tab pos="719138" algn="l"/>
                <a:tab pos="896938" algn="l"/>
                <a:tab pos="1252538" algn="l"/>
              </a:tabLst>
              <a:defRPr>
                <a:solidFill>
                  <a:schemeClr val="tx1"/>
                </a:solidFill>
                <a:latin typeface="Arial" charset="0"/>
              </a:defRPr>
            </a:lvl8pPr>
            <a:lvl9pPr marL="3886200" indent="-228600" eaLnBrk="0" fontAlgn="base" hangingPunct="0">
              <a:spcBef>
                <a:spcPct val="0"/>
              </a:spcBef>
              <a:spcAft>
                <a:spcPct val="0"/>
              </a:spcAft>
              <a:tabLst>
                <a:tab pos="177800" algn="l"/>
                <a:tab pos="355600" algn="l"/>
                <a:tab pos="533400" algn="l"/>
                <a:tab pos="719138" algn="l"/>
                <a:tab pos="896938" algn="l"/>
                <a:tab pos="1252538" algn="l"/>
              </a:tabLst>
              <a:defRPr>
                <a:solidFill>
                  <a:schemeClr val="tx1"/>
                </a:solidFill>
                <a:latin typeface="Arial" charset="0"/>
              </a:defRPr>
            </a:lvl9pPr>
          </a:lstStyle>
          <a:p>
            <a:pPr eaLnBrk="1" hangingPunct="1"/>
            <a:r>
              <a:rPr lang="hu-HU" altLang="hu-HU"/>
              <a:t>Neuronok:</a:t>
            </a:r>
          </a:p>
          <a:p>
            <a:pPr eaLnBrk="1" hangingPunct="1"/>
            <a:r>
              <a:rPr lang="hu-HU" altLang="hu-HU"/>
              <a:t>	1.	ganglion spirale</a:t>
            </a:r>
          </a:p>
          <a:p>
            <a:pPr eaLnBrk="1" hangingPunct="1"/>
            <a:r>
              <a:rPr lang="hu-HU" altLang="hu-HU"/>
              <a:t>	</a:t>
            </a:r>
          </a:p>
          <a:p>
            <a:pPr eaLnBrk="1" hangingPunct="1"/>
            <a:r>
              <a:rPr lang="hu-HU" altLang="hu-HU"/>
              <a:t>	2. 	nucleus cochlearis ventralis</a:t>
            </a:r>
          </a:p>
          <a:p>
            <a:pPr eaLnBrk="1" hangingPunct="1"/>
            <a:r>
              <a:rPr lang="hu-HU" altLang="hu-HU"/>
              <a:t>				(nucleus cochlearis dorsalis)</a:t>
            </a:r>
          </a:p>
          <a:p>
            <a:pPr eaLnBrk="1" hangingPunct="1"/>
            <a:r>
              <a:rPr lang="hu-HU" altLang="hu-HU"/>
              <a:t>	</a:t>
            </a:r>
          </a:p>
          <a:p>
            <a:pPr eaLnBrk="1" hangingPunct="1"/>
            <a:r>
              <a:rPr lang="hu-HU" altLang="hu-HU"/>
              <a:t>	3.	oliva superior</a:t>
            </a:r>
          </a:p>
          <a:p>
            <a:pPr eaLnBrk="1" hangingPunct="1"/>
            <a:r>
              <a:rPr lang="hu-HU" altLang="hu-HU"/>
              <a:t>				(nucleus corporis trapezoidei)</a:t>
            </a:r>
          </a:p>
          <a:p>
            <a:pPr eaLnBrk="1" hangingPunct="1"/>
            <a:r>
              <a:rPr lang="hu-HU" altLang="hu-HU"/>
              <a:t>	</a:t>
            </a:r>
          </a:p>
          <a:p>
            <a:pPr eaLnBrk="1" hangingPunct="1"/>
            <a:r>
              <a:rPr lang="hu-HU" altLang="hu-HU"/>
              <a:t>	4. 	colliculus inferior</a:t>
            </a:r>
          </a:p>
          <a:p>
            <a:pPr eaLnBrk="1" hangingPunct="1"/>
            <a:r>
              <a:rPr lang="hu-HU" altLang="hu-HU"/>
              <a:t>				(nucleus lemnisci lateralis)</a:t>
            </a:r>
          </a:p>
          <a:p>
            <a:pPr eaLnBrk="1" hangingPunct="1"/>
            <a:endParaRPr lang="hu-HU" altLang="hu-HU"/>
          </a:p>
          <a:p>
            <a:pPr eaLnBrk="1" hangingPunct="1"/>
            <a:r>
              <a:rPr lang="hu-HU" altLang="hu-HU"/>
              <a:t>	5.	corpus geniculatum mediale</a:t>
            </a:r>
          </a:p>
          <a:p>
            <a:pPr eaLnBrk="1" hangingPunct="1"/>
            <a:r>
              <a:rPr lang="hu-HU" altLang="hu-HU"/>
              <a:t>	</a:t>
            </a:r>
          </a:p>
          <a:p>
            <a:pPr eaLnBrk="1" hangingPunct="1"/>
            <a:r>
              <a:rPr lang="hu-HU" altLang="hu-HU"/>
              <a:t>	6. 	elsődleges hallómező (Brodmann 41,42)</a:t>
            </a:r>
          </a:p>
          <a:p>
            <a:pPr eaLnBrk="1" hangingPunct="1"/>
            <a:endParaRPr lang="hu-HU" altLang="hu-HU"/>
          </a:p>
          <a:p>
            <a:pPr eaLnBrk="1" hangingPunct="1"/>
            <a:r>
              <a:rPr lang="hu-HU" altLang="hu-HU"/>
              <a:t>Kétoldali pályarendszer</a:t>
            </a:r>
          </a:p>
          <a:p>
            <a:pPr eaLnBrk="1" hangingPunct="1"/>
            <a:r>
              <a:rPr lang="hu-HU" altLang="hu-HU"/>
              <a:t>A hallópálya teljes hosszában érvényesül a tonotopia:</a:t>
            </a:r>
          </a:p>
          <a:p>
            <a:pPr eaLnBrk="1" hangingPunct="1"/>
            <a:r>
              <a:rPr lang="hu-HU" altLang="hu-HU"/>
              <a:t>	izofrekvencia rétegek</a:t>
            </a:r>
          </a:p>
          <a:p>
            <a:pPr eaLnBrk="1" hangingPunct="1"/>
            <a:r>
              <a:rPr lang="hu-HU" altLang="hu-HU"/>
              <a:t>	izofrekvencia oszlopok	</a:t>
            </a:r>
          </a:p>
        </p:txBody>
      </p:sp>
    </p:spTree>
    <p:extLst>
      <p:ext uri="{BB962C8B-B14F-4D97-AF65-F5344CB8AC3E}">
        <p14:creationId xmlns:p14="http://schemas.microsoft.com/office/powerpoint/2010/main" val="85288954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ChangeArrowheads="1"/>
          </p:cNvSpPr>
          <p:nvPr/>
        </p:nvSpPr>
        <p:spPr bwMode="auto">
          <a:xfrm>
            <a:off x="127000" y="549275"/>
            <a:ext cx="8902700" cy="6261100"/>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hu-HU" altLang="hu-HU"/>
          </a:p>
        </p:txBody>
      </p:sp>
      <p:pic>
        <p:nvPicPr>
          <p:cNvPr id="58371" name="Picture 3" descr="pathway"/>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797050" y="617538"/>
            <a:ext cx="5530850" cy="614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2" name="Text Box 4"/>
          <p:cNvSpPr txBox="1">
            <a:spLocks noChangeArrowheads="1"/>
          </p:cNvSpPr>
          <p:nvPr/>
        </p:nvSpPr>
        <p:spPr bwMode="auto">
          <a:xfrm>
            <a:off x="190500" y="746125"/>
            <a:ext cx="175895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hu-HU" sz="2000"/>
          </a:p>
          <a:p>
            <a:pPr eaLnBrk="1" hangingPunct="1"/>
            <a:endParaRPr lang="en-US" altLang="hu-HU" sz="2000"/>
          </a:p>
          <a:p>
            <a:pPr eaLnBrk="1" hangingPunct="1"/>
            <a:endParaRPr lang="en-US" altLang="hu-HU" sz="2000"/>
          </a:p>
          <a:p>
            <a:pPr eaLnBrk="1" hangingPunct="1"/>
            <a:endParaRPr lang="en-US" altLang="hu-HU" sz="2000"/>
          </a:p>
          <a:p>
            <a:pPr eaLnBrk="1" hangingPunct="1"/>
            <a:endParaRPr lang="en-US" altLang="hu-HU"/>
          </a:p>
        </p:txBody>
      </p:sp>
      <p:sp>
        <p:nvSpPr>
          <p:cNvPr id="58373" name="Rectangle 5"/>
          <p:cNvSpPr>
            <a:spLocks noChangeArrowheads="1"/>
          </p:cNvSpPr>
          <p:nvPr/>
        </p:nvSpPr>
        <p:spPr bwMode="auto">
          <a:xfrm>
            <a:off x="0" y="85725"/>
            <a:ext cx="9144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hu-HU" altLang="hu-HU"/>
              <a:t>HALLÓPÁLYA</a:t>
            </a:r>
          </a:p>
          <a:p>
            <a:pPr algn="ctr" eaLnBrk="1" hangingPunct="1"/>
            <a:r>
              <a:rPr lang="hu-HU" altLang="hu-HU"/>
              <a:t> </a:t>
            </a:r>
          </a:p>
        </p:txBody>
      </p:sp>
      <p:sp>
        <p:nvSpPr>
          <p:cNvPr id="58374" name="AutoShape 9"/>
          <p:cNvSpPr>
            <a:spLocks/>
          </p:cNvSpPr>
          <p:nvPr/>
        </p:nvSpPr>
        <p:spPr bwMode="auto">
          <a:xfrm>
            <a:off x="5254625" y="4344988"/>
            <a:ext cx="2566988" cy="609600"/>
          </a:xfrm>
          <a:prstGeom prst="callout1">
            <a:avLst>
              <a:gd name="adj1" fmla="val 18750"/>
              <a:gd name="adj2" fmla="val -2968"/>
              <a:gd name="adj3" fmla="val -61199"/>
              <a:gd name="adj4" fmla="val -51204"/>
            </a:avLst>
          </a:prstGeom>
          <a:noFill/>
          <a:ln w="15875">
            <a:solidFill>
              <a:srgbClr val="80000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hu-HU" altLang="hu-HU" sz="1400"/>
              <a:t>Corpus trapezoideum</a:t>
            </a:r>
          </a:p>
        </p:txBody>
      </p:sp>
      <p:sp>
        <p:nvSpPr>
          <p:cNvPr id="58375" name="AutoShape 10"/>
          <p:cNvSpPr>
            <a:spLocks/>
          </p:cNvSpPr>
          <p:nvPr/>
        </p:nvSpPr>
        <p:spPr bwMode="auto">
          <a:xfrm>
            <a:off x="5568950" y="3081338"/>
            <a:ext cx="2228850" cy="609600"/>
          </a:xfrm>
          <a:prstGeom prst="callout1">
            <a:avLst>
              <a:gd name="adj1" fmla="val 18750"/>
              <a:gd name="adj2" fmla="val -3417"/>
              <a:gd name="adj3" fmla="val 10940"/>
              <a:gd name="adj4" fmla="val -43875"/>
            </a:avLst>
          </a:prstGeom>
          <a:noFill/>
          <a:ln w="15875">
            <a:solidFill>
              <a:srgbClr val="80000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hu-HU" altLang="hu-HU" sz="1400"/>
              <a:t>Lemniscus lateralis</a:t>
            </a:r>
          </a:p>
        </p:txBody>
      </p:sp>
      <p:sp>
        <p:nvSpPr>
          <p:cNvPr id="58376" name="AutoShape 11"/>
          <p:cNvSpPr>
            <a:spLocks/>
          </p:cNvSpPr>
          <p:nvPr/>
        </p:nvSpPr>
        <p:spPr bwMode="auto">
          <a:xfrm>
            <a:off x="5668963" y="2211388"/>
            <a:ext cx="2228850" cy="609600"/>
          </a:xfrm>
          <a:prstGeom prst="callout1">
            <a:avLst>
              <a:gd name="adj1" fmla="val 18750"/>
              <a:gd name="adj2" fmla="val -3417"/>
              <a:gd name="adj3" fmla="val 15625"/>
              <a:gd name="adj4" fmla="val -42736"/>
            </a:avLst>
          </a:prstGeom>
          <a:noFill/>
          <a:ln w="15875">
            <a:solidFill>
              <a:srgbClr val="80000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hu-HU" altLang="hu-HU" sz="1400"/>
              <a:t>Brachium colliculi inferioris</a:t>
            </a:r>
          </a:p>
        </p:txBody>
      </p:sp>
      <p:sp>
        <p:nvSpPr>
          <p:cNvPr id="58377" name="AutoShape 12"/>
          <p:cNvSpPr>
            <a:spLocks/>
          </p:cNvSpPr>
          <p:nvPr/>
        </p:nvSpPr>
        <p:spPr bwMode="auto">
          <a:xfrm>
            <a:off x="5827713" y="1179513"/>
            <a:ext cx="2744787" cy="387350"/>
          </a:xfrm>
          <a:prstGeom prst="callout1">
            <a:avLst>
              <a:gd name="adj1" fmla="val 29509"/>
              <a:gd name="adj2" fmla="val -2778"/>
              <a:gd name="adj3" fmla="val 37296"/>
              <a:gd name="adj4" fmla="val -32273"/>
            </a:avLst>
          </a:prstGeom>
          <a:solidFill>
            <a:schemeClr val="bg1"/>
          </a:solidFill>
          <a:ln w="15875">
            <a:solidFill>
              <a:srgbClr val="800000"/>
            </a:solidFill>
            <a:miter lim="800000"/>
            <a:headEnd/>
            <a:tailEnd/>
          </a:ln>
        </p:spPr>
        <p:txBody>
          <a:bodyPr lIns="0" tIns="0" rIns="0" bIns="0"/>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hu-HU" altLang="hu-HU" sz="1400"/>
              <a:t>Radiatio acustica</a:t>
            </a:r>
          </a:p>
        </p:txBody>
      </p:sp>
    </p:spTree>
    <p:extLst>
      <p:ext uri="{BB962C8B-B14F-4D97-AF65-F5344CB8AC3E}">
        <p14:creationId xmlns:p14="http://schemas.microsoft.com/office/powerpoint/2010/main" val="154766318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ChangeArrowheads="1"/>
          </p:cNvSpPr>
          <p:nvPr/>
        </p:nvSpPr>
        <p:spPr bwMode="auto">
          <a:xfrm>
            <a:off x="127000" y="549275"/>
            <a:ext cx="8902700" cy="6261100"/>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hu-HU" altLang="hu-HU"/>
          </a:p>
        </p:txBody>
      </p:sp>
      <p:pic>
        <p:nvPicPr>
          <p:cNvPr id="57347" name="Picture 17" descr="pathway"/>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797050" y="617538"/>
            <a:ext cx="5530850" cy="614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8" name="Text Box 2"/>
          <p:cNvSpPr txBox="1">
            <a:spLocks noChangeArrowheads="1"/>
          </p:cNvSpPr>
          <p:nvPr/>
        </p:nvSpPr>
        <p:spPr bwMode="auto">
          <a:xfrm>
            <a:off x="190500" y="746125"/>
            <a:ext cx="175895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hu-HU" sz="2000"/>
          </a:p>
          <a:p>
            <a:pPr eaLnBrk="1" hangingPunct="1"/>
            <a:endParaRPr lang="en-US" altLang="hu-HU" sz="2000"/>
          </a:p>
          <a:p>
            <a:pPr eaLnBrk="1" hangingPunct="1"/>
            <a:endParaRPr lang="en-US" altLang="hu-HU" sz="2000"/>
          </a:p>
          <a:p>
            <a:pPr eaLnBrk="1" hangingPunct="1"/>
            <a:endParaRPr lang="en-US" altLang="hu-HU" sz="2000"/>
          </a:p>
          <a:p>
            <a:pPr eaLnBrk="1" hangingPunct="1"/>
            <a:endParaRPr lang="en-US" altLang="hu-HU"/>
          </a:p>
        </p:txBody>
      </p:sp>
      <p:sp>
        <p:nvSpPr>
          <p:cNvPr id="57349" name="Rectangle 4"/>
          <p:cNvSpPr>
            <a:spLocks noChangeArrowheads="1"/>
          </p:cNvSpPr>
          <p:nvPr/>
        </p:nvSpPr>
        <p:spPr bwMode="auto">
          <a:xfrm>
            <a:off x="0" y="85725"/>
            <a:ext cx="9144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hu-HU" altLang="hu-HU"/>
              <a:t>HALLÓPÁLYA</a:t>
            </a:r>
          </a:p>
          <a:p>
            <a:pPr algn="ctr" eaLnBrk="1" hangingPunct="1"/>
            <a:r>
              <a:rPr lang="hu-HU" altLang="hu-HU"/>
              <a:t> </a:t>
            </a:r>
          </a:p>
        </p:txBody>
      </p:sp>
      <p:sp>
        <p:nvSpPr>
          <p:cNvPr id="57350" name="AutoShape 8"/>
          <p:cNvSpPr>
            <a:spLocks/>
          </p:cNvSpPr>
          <p:nvPr/>
        </p:nvSpPr>
        <p:spPr bwMode="auto">
          <a:xfrm>
            <a:off x="381000" y="3224213"/>
            <a:ext cx="1784350" cy="609600"/>
          </a:xfrm>
          <a:prstGeom prst="callout1">
            <a:avLst>
              <a:gd name="adj1" fmla="val 18750"/>
              <a:gd name="adj2" fmla="val 104269"/>
              <a:gd name="adj3" fmla="val 69532"/>
              <a:gd name="adj4" fmla="val 135231"/>
            </a:avLst>
          </a:prstGeom>
          <a:noFill/>
          <a:ln w="15875">
            <a:solidFill>
              <a:srgbClr val="80000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hu-HU" altLang="hu-HU" sz="1400"/>
              <a:t>Nucleus cochlearis ventralis</a:t>
            </a:r>
          </a:p>
        </p:txBody>
      </p:sp>
      <p:sp>
        <p:nvSpPr>
          <p:cNvPr id="57351" name="AutoShape 9"/>
          <p:cNvSpPr>
            <a:spLocks/>
          </p:cNvSpPr>
          <p:nvPr/>
        </p:nvSpPr>
        <p:spPr bwMode="auto">
          <a:xfrm>
            <a:off x="403225" y="4275138"/>
            <a:ext cx="1987550" cy="609600"/>
          </a:xfrm>
          <a:prstGeom prst="callout1">
            <a:avLst>
              <a:gd name="adj1" fmla="val 18750"/>
              <a:gd name="adj2" fmla="val 103833"/>
              <a:gd name="adj3" fmla="val -40884"/>
              <a:gd name="adj4" fmla="val 126278"/>
            </a:avLst>
          </a:prstGeom>
          <a:noFill/>
          <a:ln w="15875">
            <a:solidFill>
              <a:srgbClr val="80000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hu-HU" altLang="hu-HU" sz="1400"/>
              <a:t>Nucleus cochlearis dorsalis</a:t>
            </a:r>
          </a:p>
        </p:txBody>
      </p:sp>
      <p:sp>
        <p:nvSpPr>
          <p:cNvPr id="57352" name="AutoShape 10"/>
          <p:cNvSpPr>
            <a:spLocks/>
          </p:cNvSpPr>
          <p:nvPr/>
        </p:nvSpPr>
        <p:spPr bwMode="auto">
          <a:xfrm>
            <a:off x="5629275" y="3427413"/>
            <a:ext cx="1287463" cy="609600"/>
          </a:xfrm>
          <a:prstGeom prst="callout1">
            <a:avLst>
              <a:gd name="adj1" fmla="val 18750"/>
              <a:gd name="adj2" fmla="val -5917"/>
              <a:gd name="adj3" fmla="val -7551"/>
              <a:gd name="adj4" fmla="val -99630"/>
            </a:avLst>
          </a:prstGeom>
          <a:noFill/>
          <a:ln w="15875">
            <a:solidFill>
              <a:srgbClr val="80000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lstStyle>
            <a:lvl1pPr>
              <a:tabLst>
                <a:tab pos="88900" algn="l"/>
              </a:tabLst>
              <a:defRPr>
                <a:solidFill>
                  <a:schemeClr val="tx1"/>
                </a:solidFill>
                <a:latin typeface="Arial" charset="0"/>
              </a:defRPr>
            </a:lvl1pPr>
            <a:lvl2pPr marL="742950" indent="-285750">
              <a:tabLst>
                <a:tab pos="88900" algn="l"/>
              </a:tabLst>
              <a:defRPr>
                <a:solidFill>
                  <a:schemeClr val="tx1"/>
                </a:solidFill>
                <a:latin typeface="Arial" charset="0"/>
              </a:defRPr>
            </a:lvl2pPr>
            <a:lvl3pPr marL="1143000" indent="-228600">
              <a:tabLst>
                <a:tab pos="88900" algn="l"/>
              </a:tabLst>
              <a:defRPr>
                <a:solidFill>
                  <a:schemeClr val="tx1"/>
                </a:solidFill>
                <a:latin typeface="Arial" charset="0"/>
              </a:defRPr>
            </a:lvl3pPr>
            <a:lvl4pPr marL="1600200" indent="-228600">
              <a:tabLst>
                <a:tab pos="88900" algn="l"/>
              </a:tabLst>
              <a:defRPr>
                <a:solidFill>
                  <a:schemeClr val="tx1"/>
                </a:solidFill>
                <a:latin typeface="Arial" charset="0"/>
              </a:defRPr>
            </a:lvl4pPr>
            <a:lvl5pPr marL="2057400" indent="-228600">
              <a:tabLst>
                <a:tab pos="88900" algn="l"/>
              </a:tabLst>
              <a:defRPr>
                <a:solidFill>
                  <a:schemeClr val="tx1"/>
                </a:solidFill>
                <a:latin typeface="Arial" charset="0"/>
              </a:defRPr>
            </a:lvl5pPr>
            <a:lvl6pPr marL="2514600" indent="-228600" eaLnBrk="0" fontAlgn="base" hangingPunct="0">
              <a:spcBef>
                <a:spcPct val="0"/>
              </a:spcBef>
              <a:spcAft>
                <a:spcPct val="0"/>
              </a:spcAft>
              <a:tabLst>
                <a:tab pos="88900" algn="l"/>
              </a:tabLst>
              <a:defRPr>
                <a:solidFill>
                  <a:schemeClr val="tx1"/>
                </a:solidFill>
                <a:latin typeface="Arial" charset="0"/>
              </a:defRPr>
            </a:lvl6pPr>
            <a:lvl7pPr marL="2971800" indent="-228600" eaLnBrk="0" fontAlgn="base" hangingPunct="0">
              <a:spcBef>
                <a:spcPct val="0"/>
              </a:spcBef>
              <a:spcAft>
                <a:spcPct val="0"/>
              </a:spcAft>
              <a:tabLst>
                <a:tab pos="88900" algn="l"/>
              </a:tabLst>
              <a:defRPr>
                <a:solidFill>
                  <a:schemeClr val="tx1"/>
                </a:solidFill>
                <a:latin typeface="Arial" charset="0"/>
              </a:defRPr>
            </a:lvl7pPr>
            <a:lvl8pPr marL="3429000" indent="-228600" eaLnBrk="0" fontAlgn="base" hangingPunct="0">
              <a:spcBef>
                <a:spcPct val="0"/>
              </a:spcBef>
              <a:spcAft>
                <a:spcPct val="0"/>
              </a:spcAft>
              <a:tabLst>
                <a:tab pos="88900" algn="l"/>
              </a:tabLst>
              <a:defRPr>
                <a:solidFill>
                  <a:schemeClr val="tx1"/>
                </a:solidFill>
                <a:latin typeface="Arial" charset="0"/>
              </a:defRPr>
            </a:lvl8pPr>
            <a:lvl9pPr marL="3886200" indent="-228600" eaLnBrk="0" fontAlgn="base" hangingPunct="0">
              <a:spcBef>
                <a:spcPct val="0"/>
              </a:spcBef>
              <a:spcAft>
                <a:spcPct val="0"/>
              </a:spcAft>
              <a:tabLst>
                <a:tab pos="88900" algn="l"/>
              </a:tabLst>
              <a:defRPr>
                <a:solidFill>
                  <a:schemeClr val="tx1"/>
                </a:solidFill>
                <a:latin typeface="Arial" charset="0"/>
              </a:defRPr>
            </a:lvl9pPr>
          </a:lstStyle>
          <a:p>
            <a:pPr eaLnBrk="1" hangingPunct="1"/>
            <a:r>
              <a:rPr lang="hu-HU" altLang="hu-HU" sz="1400"/>
              <a:t>Oliva superior </a:t>
            </a:r>
          </a:p>
          <a:p>
            <a:pPr eaLnBrk="1" hangingPunct="1"/>
            <a:r>
              <a:rPr lang="hu-HU" altLang="hu-HU" sz="1400"/>
              <a:t>	</a:t>
            </a:r>
          </a:p>
        </p:txBody>
      </p:sp>
      <p:sp>
        <p:nvSpPr>
          <p:cNvPr id="57353" name="AutoShape 12"/>
          <p:cNvSpPr>
            <a:spLocks/>
          </p:cNvSpPr>
          <p:nvPr/>
        </p:nvSpPr>
        <p:spPr bwMode="auto">
          <a:xfrm>
            <a:off x="5254625" y="4292600"/>
            <a:ext cx="2566988" cy="609600"/>
          </a:xfrm>
          <a:prstGeom prst="callout1">
            <a:avLst>
              <a:gd name="adj1" fmla="val 18750"/>
              <a:gd name="adj2" fmla="val -2968"/>
              <a:gd name="adj3" fmla="val -139843"/>
              <a:gd name="adj4" fmla="val -61843"/>
            </a:avLst>
          </a:prstGeom>
          <a:noFill/>
          <a:ln w="15875">
            <a:solidFill>
              <a:srgbClr val="80000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hu-HU" altLang="hu-HU" sz="1400"/>
              <a:t>Nucleus corporis trapezoidei</a:t>
            </a:r>
          </a:p>
        </p:txBody>
      </p:sp>
      <p:sp>
        <p:nvSpPr>
          <p:cNvPr id="57354" name="AutoShape 14"/>
          <p:cNvSpPr>
            <a:spLocks/>
          </p:cNvSpPr>
          <p:nvPr/>
        </p:nvSpPr>
        <p:spPr bwMode="auto">
          <a:xfrm>
            <a:off x="5507038" y="2797175"/>
            <a:ext cx="2228850" cy="609600"/>
          </a:xfrm>
          <a:prstGeom prst="callout1">
            <a:avLst>
              <a:gd name="adj1" fmla="val 18750"/>
              <a:gd name="adj2" fmla="val -3417"/>
              <a:gd name="adj3" fmla="val 10940"/>
              <a:gd name="adj4" fmla="val -42306"/>
            </a:avLst>
          </a:prstGeom>
          <a:noFill/>
          <a:ln w="15875">
            <a:solidFill>
              <a:srgbClr val="80000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hu-HU" altLang="hu-HU" sz="1400"/>
              <a:t>Nucleus lemnisci lateralis</a:t>
            </a:r>
          </a:p>
        </p:txBody>
      </p:sp>
      <p:sp>
        <p:nvSpPr>
          <p:cNvPr id="57355" name="AutoShape 15"/>
          <p:cNvSpPr>
            <a:spLocks/>
          </p:cNvSpPr>
          <p:nvPr/>
        </p:nvSpPr>
        <p:spPr bwMode="auto">
          <a:xfrm>
            <a:off x="5668963" y="2282825"/>
            <a:ext cx="2228850" cy="609600"/>
          </a:xfrm>
          <a:prstGeom prst="callout1">
            <a:avLst>
              <a:gd name="adj1" fmla="val 18750"/>
              <a:gd name="adj2" fmla="val -3417"/>
              <a:gd name="adj3" fmla="val 40366"/>
              <a:gd name="adj4" fmla="val -65384"/>
            </a:avLst>
          </a:prstGeom>
          <a:noFill/>
          <a:ln w="15875">
            <a:solidFill>
              <a:srgbClr val="80000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hu-HU" altLang="hu-HU" sz="1400"/>
              <a:t>Colliculus inferior</a:t>
            </a:r>
          </a:p>
        </p:txBody>
      </p:sp>
      <p:sp>
        <p:nvSpPr>
          <p:cNvPr id="57356" name="AutoShape 16"/>
          <p:cNvSpPr>
            <a:spLocks/>
          </p:cNvSpPr>
          <p:nvPr/>
        </p:nvSpPr>
        <p:spPr bwMode="auto">
          <a:xfrm>
            <a:off x="5827713" y="1179513"/>
            <a:ext cx="2744787" cy="387350"/>
          </a:xfrm>
          <a:prstGeom prst="callout1">
            <a:avLst>
              <a:gd name="adj1" fmla="val 29509"/>
              <a:gd name="adj2" fmla="val -2778"/>
              <a:gd name="adj3" fmla="val 179509"/>
              <a:gd name="adj4" fmla="val -31926"/>
            </a:avLst>
          </a:prstGeom>
          <a:solidFill>
            <a:schemeClr val="bg1"/>
          </a:solidFill>
          <a:ln w="15875">
            <a:solidFill>
              <a:srgbClr val="800000"/>
            </a:solidFill>
            <a:miter lim="800000"/>
            <a:headEnd/>
            <a:tailEnd/>
          </a:ln>
        </p:spPr>
        <p:txBody>
          <a:bodyPr lIns="0" tIns="0" rIns="0" bIns="0"/>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hu-HU" altLang="hu-HU" sz="1400"/>
              <a:t>Corpus geniculatum mediale</a:t>
            </a:r>
          </a:p>
          <a:p>
            <a:pPr eaLnBrk="1" hangingPunct="1"/>
            <a:endParaRPr lang="hu-HU" altLang="hu-HU" sz="1400"/>
          </a:p>
        </p:txBody>
      </p:sp>
    </p:spTree>
    <p:extLst>
      <p:ext uri="{BB962C8B-B14F-4D97-AF65-F5344CB8AC3E}">
        <p14:creationId xmlns:p14="http://schemas.microsoft.com/office/powerpoint/2010/main" val="289492402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pathway"/>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75363" y="1601788"/>
            <a:ext cx="3001962" cy="5189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19" name="Text Box 3"/>
          <p:cNvSpPr txBox="1">
            <a:spLocks noChangeArrowheads="1"/>
          </p:cNvSpPr>
          <p:nvPr/>
        </p:nvSpPr>
        <p:spPr bwMode="auto">
          <a:xfrm>
            <a:off x="190500" y="746125"/>
            <a:ext cx="175895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hu-HU" sz="2000"/>
          </a:p>
          <a:p>
            <a:pPr eaLnBrk="1" hangingPunct="1"/>
            <a:endParaRPr lang="en-US" altLang="hu-HU" sz="2000"/>
          </a:p>
          <a:p>
            <a:pPr eaLnBrk="1" hangingPunct="1"/>
            <a:endParaRPr lang="en-US" altLang="hu-HU" sz="2000"/>
          </a:p>
          <a:p>
            <a:pPr eaLnBrk="1" hangingPunct="1"/>
            <a:endParaRPr lang="en-US" altLang="hu-HU" sz="2000"/>
          </a:p>
          <a:p>
            <a:pPr eaLnBrk="1" hangingPunct="1"/>
            <a:endParaRPr lang="en-US" altLang="hu-HU"/>
          </a:p>
        </p:txBody>
      </p:sp>
      <p:sp>
        <p:nvSpPr>
          <p:cNvPr id="60420" name="Rectangle 4"/>
          <p:cNvSpPr>
            <a:spLocks noChangeArrowheads="1"/>
          </p:cNvSpPr>
          <p:nvPr/>
        </p:nvSpPr>
        <p:spPr bwMode="auto">
          <a:xfrm>
            <a:off x="0" y="85725"/>
            <a:ext cx="9144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hu-HU" altLang="hu-HU"/>
              <a:t>HALLÓPÁLYA</a:t>
            </a:r>
          </a:p>
          <a:p>
            <a:pPr algn="ctr" eaLnBrk="1" hangingPunct="1"/>
            <a:r>
              <a:rPr lang="hu-HU" altLang="hu-HU"/>
              <a:t> </a:t>
            </a:r>
          </a:p>
        </p:txBody>
      </p:sp>
      <p:sp>
        <p:nvSpPr>
          <p:cNvPr id="60421" name="Text Box 5"/>
          <p:cNvSpPr txBox="1">
            <a:spLocks noChangeArrowheads="1"/>
          </p:cNvSpPr>
          <p:nvPr/>
        </p:nvSpPr>
        <p:spPr bwMode="auto">
          <a:xfrm>
            <a:off x="101600" y="1089025"/>
            <a:ext cx="8904288" cy="421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tabLst>
                <a:tab pos="177800" algn="l"/>
                <a:tab pos="355600" algn="l"/>
                <a:tab pos="533400" algn="l"/>
                <a:tab pos="719138" algn="l"/>
                <a:tab pos="896938" algn="l"/>
                <a:tab pos="1252538" algn="l"/>
              </a:tabLst>
              <a:defRPr>
                <a:solidFill>
                  <a:schemeClr val="tx1"/>
                </a:solidFill>
                <a:latin typeface="Arial" charset="0"/>
              </a:defRPr>
            </a:lvl1pPr>
            <a:lvl2pPr marL="742950" indent="-285750">
              <a:tabLst>
                <a:tab pos="177800" algn="l"/>
                <a:tab pos="355600" algn="l"/>
                <a:tab pos="533400" algn="l"/>
                <a:tab pos="719138" algn="l"/>
                <a:tab pos="896938" algn="l"/>
                <a:tab pos="1252538" algn="l"/>
              </a:tabLst>
              <a:defRPr>
                <a:solidFill>
                  <a:schemeClr val="tx1"/>
                </a:solidFill>
                <a:latin typeface="Arial" charset="0"/>
              </a:defRPr>
            </a:lvl2pPr>
            <a:lvl3pPr marL="1143000" indent="-228600">
              <a:tabLst>
                <a:tab pos="177800" algn="l"/>
                <a:tab pos="355600" algn="l"/>
                <a:tab pos="533400" algn="l"/>
                <a:tab pos="719138" algn="l"/>
                <a:tab pos="896938" algn="l"/>
                <a:tab pos="1252538" algn="l"/>
              </a:tabLst>
              <a:defRPr>
                <a:solidFill>
                  <a:schemeClr val="tx1"/>
                </a:solidFill>
                <a:latin typeface="Arial" charset="0"/>
              </a:defRPr>
            </a:lvl3pPr>
            <a:lvl4pPr marL="1600200" indent="-228600">
              <a:tabLst>
                <a:tab pos="177800" algn="l"/>
                <a:tab pos="355600" algn="l"/>
                <a:tab pos="533400" algn="l"/>
                <a:tab pos="719138" algn="l"/>
                <a:tab pos="896938" algn="l"/>
                <a:tab pos="1252538" algn="l"/>
              </a:tabLst>
              <a:defRPr>
                <a:solidFill>
                  <a:schemeClr val="tx1"/>
                </a:solidFill>
                <a:latin typeface="Arial" charset="0"/>
              </a:defRPr>
            </a:lvl4pPr>
            <a:lvl5pPr marL="2057400" indent="-228600">
              <a:tabLst>
                <a:tab pos="177800" algn="l"/>
                <a:tab pos="355600" algn="l"/>
                <a:tab pos="533400" algn="l"/>
                <a:tab pos="719138" algn="l"/>
                <a:tab pos="896938" algn="l"/>
                <a:tab pos="1252538" algn="l"/>
              </a:tabLst>
              <a:defRPr>
                <a:solidFill>
                  <a:schemeClr val="tx1"/>
                </a:solidFill>
                <a:latin typeface="Arial" charset="0"/>
              </a:defRPr>
            </a:lvl5pPr>
            <a:lvl6pPr marL="2514600" indent="-228600" eaLnBrk="0" fontAlgn="base" hangingPunct="0">
              <a:spcBef>
                <a:spcPct val="0"/>
              </a:spcBef>
              <a:spcAft>
                <a:spcPct val="0"/>
              </a:spcAft>
              <a:tabLst>
                <a:tab pos="177800" algn="l"/>
                <a:tab pos="355600" algn="l"/>
                <a:tab pos="533400" algn="l"/>
                <a:tab pos="719138" algn="l"/>
                <a:tab pos="896938" algn="l"/>
                <a:tab pos="1252538" algn="l"/>
              </a:tabLst>
              <a:defRPr>
                <a:solidFill>
                  <a:schemeClr val="tx1"/>
                </a:solidFill>
                <a:latin typeface="Arial" charset="0"/>
              </a:defRPr>
            </a:lvl6pPr>
            <a:lvl7pPr marL="2971800" indent="-228600" eaLnBrk="0" fontAlgn="base" hangingPunct="0">
              <a:spcBef>
                <a:spcPct val="0"/>
              </a:spcBef>
              <a:spcAft>
                <a:spcPct val="0"/>
              </a:spcAft>
              <a:tabLst>
                <a:tab pos="177800" algn="l"/>
                <a:tab pos="355600" algn="l"/>
                <a:tab pos="533400" algn="l"/>
                <a:tab pos="719138" algn="l"/>
                <a:tab pos="896938" algn="l"/>
                <a:tab pos="1252538" algn="l"/>
              </a:tabLst>
              <a:defRPr>
                <a:solidFill>
                  <a:schemeClr val="tx1"/>
                </a:solidFill>
                <a:latin typeface="Arial" charset="0"/>
              </a:defRPr>
            </a:lvl7pPr>
            <a:lvl8pPr marL="3429000" indent="-228600" eaLnBrk="0" fontAlgn="base" hangingPunct="0">
              <a:spcBef>
                <a:spcPct val="0"/>
              </a:spcBef>
              <a:spcAft>
                <a:spcPct val="0"/>
              </a:spcAft>
              <a:tabLst>
                <a:tab pos="177800" algn="l"/>
                <a:tab pos="355600" algn="l"/>
                <a:tab pos="533400" algn="l"/>
                <a:tab pos="719138" algn="l"/>
                <a:tab pos="896938" algn="l"/>
                <a:tab pos="1252538" algn="l"/>
              </a:tabLst>
              <a:defRPr>
                <a:solidFill>
                  <a:schemeClr val="tx1"/>
                </a:solidFill>
                <a:latin typeface="Arial" charset="0"/>
              </a:defRPr>
            </a:lvl8pPr>
            <a:lvl9pPr marL="3886200" indent="-228600" eaLnBrk="0" fontAlgn="base" hangingPunct="0">
              <a:spcBef>
                <a:spcPct val="0"/>
              </a:spcBef>
              <a:spcAft>
                <a:spcPct val="0"/>
              </a:spcAft>
              <a:tabLst>
                <a:tab pos="177800" algn="l"/>
                <a:tab pos="355600" algn="l"/>
                <a:tab pos="533400" algn="l"/>
                <a:tab pos="719138" algn="l"/>
                <a:tab pos="896938" algn="l"/>
                <a:tab pos="1252538" algn="l"/>
              </a:tabLst>
              <a:defRPr>
                <a:solidFill>
                  <a:schemeClr val="tx1"/>
                </a:solidFill>
                <a:latin typeface="Arial" charset="0"/>
              </a:defRPr>
            </a:lvl9pPr>
          </a:lstStyle>
          <a:p>
            <a:pPr eaLnBrk="1" hangingPunct="1"/>
            <a:r>
              <a:rPr lang="hu-HU" altLang="hu-HU"/>
              <a:t>Oliva superior:</a:t>
            </a:r>
          </a:p>
          <a:p>
            <a:pPr eaLnBrk="1" hangingPunct="1"/>
            <a:r>
              <a:rPr lang="hu-HU" altLang="hu-HU"/>
              <a:t>	mindkét oldalról kap cochlearis rostokat</a:t>
            </a:r>
          </a:p>
          <a:p>
            <a:pPr eaLnBrk="1" hangingPunct="1"/>
            <a:r>
              <a:rPr lang="hu-HU" altLang="hu-HU"/>
              <a:t>	</a:t>
            </a:r>
          </a:p>
          <a:p>
            <a:pPr eaLnBrk="1" hangingPunct="1"/>
            <a:r>
              <a:rPr lang="hu-HU" altLang="hu-HU"/>
              <a:t>	Hangforrás helyének meghatározása:</a:t>
            </a:r>
          </a:p>
          <a:p>
            <a:pPr eaLnBrk="1" hangingPunct="1"/>
            <a:r>
              <a:rPr lang="hu-HU" altLang="hu-HU"/>
              <a:t>		ipsilateralis efferens rostok:</a:t>
            </a:r>
          </a:p>
          <a:p>
            <a:pPr eaLnBrk="1" hangingPunct="1"/>
            <a:r>
              <a:rPr lang="hu-HU" altLang="hu-HU"/>
              <a:t>			gátló</a:t>
            </a:r>
          </a:p>
          <a:p>
            <a:pPr eaLnBrk="1" hangingPunct="1"/>
            <a:r>
              <a:rPr lang="hu-HU" altLang="hu-HU"/>
              <a:t>			lateralis dendriten végződik</a:t>
            </a:r>
          </a:p>
          <a:p>
            <a:pPr eaLnBrk="1" hangingPunct="1"/>
            <a:r>
              <a:rPr lang="hu-HU" altLang="hu-HU"/>
              <a:t>	</a:t>
            </a:r>
          </a:p>
          <a:p>
            <a:pPr eaLnBrk="1" hangingPunct="1"/>
            <a:r>
              <a:rPr lang="hu-HU" altLang="hu-HU"/>
              <a:t>		contralateralis efferens rostok:</a:t>
            </a:r>
          </a:p>
          <a:p>
            <a:pPr eaLnBrk="1" hangingPunct="1"/>
            <a:r>
              <a:rPr lang="hu-HU" altLang="hu-HU"/>
              <a:t>			serkentő</a:t>
            </a:r>
          </a:p>
          <a:p>
            <a:pPr eaLnBrk="1" hangingPunct="1"/>
            <a:r>
              <a:rPr lang="hu-HU" altLang="hu-HU"/>
              <a:t>			medialis dendriten végződik</a:t>
            </a:r>
          </a:p>
          <a:p>
            <a:pPr eaLnBrk="1" hangingPunct="1"/>
            <a:endParaRPr lang="hu-HU" altLang="hu-HU"/>
          </a:p>
          <a:p>
            <a:pPr eaLnBrk="1" hangingPunct="1"/>
            <a:r>
              <a:rPr lang="hu-HU" altLang="hu-HU"/>
              <a:t>		</a:t>
            </a:r>
          </a:p>
          <a:p>
            <a:pPr eaLnBrk="1" hangingPunct="1"/>
            <a:r>
              <a:rPr lang="hu-HU" altLang="hu-HU"/>
              <a:t>		</a:t>
            </a:r>
          </a:p>
          <a:p>
            <a:pPr eaLnBrk="1" hangingPunct="1"/>
            <a:r>
              <a:rPr lang="hu-HU" altLang="hu-HU"/>
              <a:t>		</a:t>
            </a:r>
          </a:p>
        </p:txBody>
      </p:sp>
    </p:spTree>
    <p:extLst>
      <p:ext uri="{BB962C8B-B14F-4D97-AF65-F5344CB8AC3E}">
        <p14:creationId xmlns:p14="http://schemas.microsoft.com/office/powerpoint/2010/main" val="191126104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 Box 4"/>
          <p:cNvSpPr txBox="1">
            <a:spLocks noChangeArrowheads="1"/>
          </p:cNvSpPr>
          <p:nvPr/>
        </p:nvSpPr>
        <p:spPr bwMode="auto">
          <a:xfrm>
            <a:off x="1258888" y="476250"/>
            <a:ext cx="6954837" cy="579438"/>
          </a:xfrm>
          <a:prstGeom prst="rect">
            <a:avLst/>
          </a:prstGeom>
          <a:noFill/>
          <a:ln w="9525">
            <a:noFill/>
            <a:miter lim="800000"/>
            <a:headEnd/>
            <a:tailEnd/>
          </a:ln>
          <a:effectLst/>
        </p:spPr>
        <p:txBody>
          <a:bodyPr wrap="none">
            <a:spAutoFit/>
          </a:bodyPr>
          <a:lstStyle/>
          <a:p>
            <a:pPr eaLnBrk="1" hangingPunct="1"/>
            <a:r>
              <a:rPr lang="hu-HU" altLang="hu-HU" sz="3200" b="1"/>
              <a:t>HOL TUDATOSUL A HANGÉRZET?</a:t>
            </a:r>
          </a:p>
        </p:txBody>
      </p:sp>
      <p:pic>
        <p:nvPicPr>
          <p:cNvPr id="33795" name="Picture 5" descr="Szines agy"/>
          <p:cNvPicPr>
            <a:picLocks noChangeAspect="1" noChangeArrowheads="1"/>
          </p:cNvPicPr>
          <p:nvPr/>
        </p:nvPicPr>
        <p:blipFill>
          <a:blip r:embed="rId2" cstate="print"/>
          <a:srcRect/>
          <a:stretch>
            <a:fillRect/>
          </a:stretch>
        </p:blipFill>
        <p:spPr bwMode="auto">
          <a:xfrm>
            <a:off x="1547813" y="1341438"/>
            <a:ext cx="6130925" cy="5011737"/>
          </a:xfrm>
          <a:prstGeom prst="rect">
            <a:avLst/>
          </a:prstGeom>
          <a:noFill/>
          <a:ln w="9525">
            <a:noFill/>
            <a:miter lim="800000"/>
            <a:headEnd/>
            <a:tailEnd/>
          </a:ln>
        </p:spPr>
      </p:pic>
      <p:sp>
        <p:nvSpPr>
          <p:cNvPr id="27654" name="Line 6"/>
          <p:cNvSpPr>
            <a:spLocks noChangeShapeType="1"/>
          </p:cNvSpPr>
          <p:nvPr/>
        </p:nvSpPr>
        <p:spPr bwMode="auto">
          <a:xfrm flipV="1">
            <a:off x="3995738" y="3933825"/>
            <a:ext cx="1152525" cy="142875"/>
          </a:xfrm>
          <a:prstGeom prst="line">
            <a:avLst/>
          </a:prstGeom>
          <a:noFill/>
          <a:ln w="76200">
            <a:solidFill>
              <a:schemeClr val="tx1"/>
            </a:solidFill>
            <a:round/>
            <a:headEnd/>
            <a:tailEnd type="triangle" w="med" len="med"/>
          </a:ln>
          <a:effectLst/>
        </p:spPr>
        <p:txBody>
          <a:bodyPr/>
          <a:lstStyle/>
          <a:p>
            <a:endParaRPr lang="en-US"/>
          </a:p>
        </p:txBody>
      </p:sp>
      <p:pic>
        <p:nvPicPr>
          <p:cNvPr id="27655" name="Picture 7" descr="Csiga hosszmetszet"/>
          <p:cNvPicPr>
            <a:picLocks noChangeAspect="1" noChangeArrowheads="1"/>
          </p:cNvPicPr>
          <p:nvPr/>
        </p:nvPicPr>
        <p:blipFill>
          <a:blip r:embed="rId3" cstate="print"/>
          <a:srcRect/>
          <a:stretch>
            <a:fillRect/>
          </a:stretch>
        </p:blipFill>
        <p:spPr bwMode="auto">
          <a:xfrm rot="-2432376">
            <a:off x="4932363" y="3644900"/>
            <a:ext cx="474662" cy="558800"/>
          </a:xfrm>
          <a:prstGeom prst="rect">
            <a:avLst/>
          </a:prstGeom>
          <a:noFill/>
          <a:ln w="9525">
            <a:noFill/>
            <a:miter lim="800000"/>
            <a:headEnd/>
            <a:tailEnd/>
          </a:ln>
        </p:spPr>
      </p:pic>
      <p:sp>
        <p:nvSpPr>
          <p:cNvPr id="33798" name="Text Box 8"/>
          <p:cNvSpPr txBox="1">
            <a:spLocks noChangeArrowheads="1"/>
          </p:cNvSpPr>
          <p:nvPr/>
        </p:nvSpPr>
        <p:spPr bwMode="auto">
          <a:xfrm>
            <a:off x="3444875" y="6329363"/>
            <a:ext cx="2495550" cy="366712"/>
          </a:xfrm>
          <a:prstGeom prst="rect">
            <a:avLst/>
          </a:prstGeom>
          <a:noFill/>
          <a:ln w="9525">
            <a:noFill/>
            <a:miter lim="800000"/>
            <a:headEnd/>
            <a:tailEnd/>
          </a:ln>
          <a:effectLst/>
        </p:spPr>
        <p:txBody>
          <a:bodyPr wrap="none">
            <a:spAutoFit/>
          </a:bodyPr>
          <a:lstStyle/>
          <a:p>
            <a:pPr eaLnBrk="1" hangingPunct="1"/>
            <a:r>
              <a:rPr lang="hu-HU" altLang="hu-HU"/>
              <a:t>Tonotópiás lokalizáció!</a:t>
            </a:r>
          </a:p>
        </p:txBody>
      </p:sp>
      <p:sp>
        <p:nvSpPr>
          <p:cNvPr id="33799" name="Text Box 9"/>
          <p:cNvSpPr txBox="1">
            <a:spLocks noChangeArrowheads="1"/>
          </p:cNvSpPr>
          <p:nvPr/>
        </p:nvSpPr>
        <p:spPr bwMode="auto">
          <a:xfrm>
            <a:off x="5775325" y="6256338"/>
            <a:ext cx="247650" cy="366712"/>
          </a:xfrm>
          <a:prstGeom prst="rect">
            <a:avLst/>
          </a:prstGeom>
          <a:noFill/>
          <a:ln w="9525">
            <a:noFill/>
            <a:miter lim="800000"/>
            <a:headEnd/>
            <a:tailEnd/>
          </a:ln>
          <a:effectLst/>
        </p:spPr>
        <p:txBody>
          <a:bodyPr wrap="none">
            <a:spAutoFit/>
          </a:bodyPr>
          <a:lstStyle/>
          <a:p>
            <a:pPr eaLnBrk="1" hangingPunct="1"/>
            <a:r>
              <a:rPr lang="hu-HU" altLang="hu-HU"/>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7654"/>
                                        </p:tgtEl>
                                        <p:attrNameLst>
                                          <p:attrName>style.visibility</p:attrName>
                                        </p:attrNameLst>
                                      </p:cBhvr>
                                      <p:to>
                                        <p:strVal val="visible"/>
                                      </p:to>
                                    </p:set>
                                    <p:anim calcmode="lin" valueType="num">
                                      <p:cBhvr additive="base">
                                        <p:cTn id="7" dur="500" fill="hold"/>
                                        <p:tgtEl>
                                          <p:spTgt spid="27654"/>
                                        </p:tgtEl>
                                        <p:attrNameLst>
                                          <p:attrName>ppt_x</p:attrName>
                                        </p:attrNameLst>
                                      </p:cBhvr>
                                      <p:tavLst>
                                        <p:tav tm="0">
                                          <p:val>
                                            <p:strVal val="#ppt_x"/>
                                          </p:val>
                                        </p:tav>
                                        <p:tav tm="100000">
                                          <p:val>
                                            <p:strVal val="#ppt_x"/>
                                          </p:val>
                                        </p:tav>
                                      </p:tavLst>
                                    </p:anim>
                                    <p:anim calcmode="lin" valueType="num">
                                      <p:cBhvr additive="base">
                                        <p:cTn id="8" dur="500" fill="hold"/>
                                        <p:tgtEl>
                                          <p:spTgt spid="27654"/>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xit" presetSubtype="4" fill="hold" grpId="1" nodeType="clickEffect">
                                  <p:stCondLst>
                                    <p:cond delay="0"/>
                                  </p:stCondLst>
                                  <p:childTnLst>
                                    <p:anim calcmode="lin" valueType="num">
                                      <p:cBhvr additive="base">
                                        <p:cTn id="12" dur="500"/>
                                        <p:tgtEl>
                                          <p:spTgt spid="27654"/>
                                        </p:tgtEl>
                                        <p:attrNameLst>
                                          <p:attrName>ppt_x</p:attrName>
                                        </p:attrNameLst>
                                      </p:cBhvr>
                                      <p:tavLst>
                                        <p:tav tm="0">
                                          <p:val>
                                            <p:strVal val="ppt_x"/>
                                          </p:val>
                                        </p:tav>
                                        <p:tav tm="100000">
                                          <p:val>
                                            <p:strVal val="ppt_x"/>
                                          </p:val>
                                        </p:tav>
                                      </p:tavLst>
                                    </p:anim>
                                    <p:anim calcmode="lin" valueType="num">
                                      <p:cBhvr additive="base">
                                        <p:cTn id="13" dur="500"/>
                                        <p:tgtEl>
                                          <p:spTgt spid="27654"/>
                                        </p:tgtEl>
                                        <p:attrNameLst>
                                          <p:attrName>ppt_y</p:attrName>
                                        </p:attrNameLst>
                                      </p:cBhvr>
                                      <p:tavLst>
                                        <p:tav tm="0">
                                          <p:val>
                                            <p:strVal val="ppt_y"/>
                                          </p:val>
                                        </p:tav>
                                        <p:tav tm="100000">
                                          <p:val>
                                            <p:strVal val="1+ppt_h/2"/>
                                          </p:val>
                                        </p:tav>
                                      </p:tavLst>
                                    </p:anim>
                                    <p:set>
                                      <p:cBhvr>
                                        <p:cTn id="14" dur="1" fill="hold">
                                          <p:stCondLst>
                                            <p:cond delay="499"/>
                                          </p:stCondLst>
                                        </p:cTn>
                                        <p:tgtEl>
                                          <p:spTgt spid="27654"/>
                                        </p:tgtEl>
                                        <p:attrNameLst>
                                          <p:attrName>style.visibility</p:attrName>
                                        </p:attrNameLst>
                                      </p:cBhvr>
                                      <p:to>
                                        <p:strVal val="hidden"/>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2" presetClass="entr" presetSubtype="4" fill="hold" nodeType="clickEffect">
                                  <p:stCondLst>
                                    <p:cond delay="0"/>
                                  </p:stCondLst>
                                  <p:childTnLst>
                                    <p:set>
                                      <p:cBhvr>
                                        <p:cTn id="18" dur="1" fill="hold">
                                          <p:stCondLst>
                                            <p:cond delay="0"/>
                                          </p:stCondLst>
                                        </p:cTn>
                                        <p:tgtEl>
                                          <p:spTgt spid="27655"/>
                                        </p:tgtEl>
                                        <p:attrNameLst>
                                          <p:attrName>style.visibility</p:attrName>
                                        </p:attrNameLst>
                                      </p:cBhvr>
                                      <p:to>
                                        <p:strVal val="visible"/>
                                      </p:to>
                                    </p:set>
                                    <p:animEffect transition="in" filter="slide(fromBottom)">
                                      <p:cBhvr>
                                        <p:cTn id="19" dur="500"/>
                                        <p:tgtEl>
                                          <p:spTgt spid="276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4" grpId="0" animBg="1"/>
      <p:bldP spid="27654" grpId="1"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ext Box 4"/>
          <p:cNvSpPr txBox="1">
            <a:spLocks noChangeArrowheads="1"/>
          </p:cNvSpPr>
          <p:nvPr/>
        </p:nvSpPr>
        <p:spPr bwMode="auto">
          <a:xfrm>
            <a:off x="1400175" y="833438"/>
            <a:ext cx="612457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hu-HU" altLang="hu-HU" sz="3200" b="1"/>
              <a:t>HALLÁSCSÖKKENÉS TÍPUSAI</a:t>
            </a:r>
          </a:p>
        </p:txBody>
      </p:sp>
      <p:sp>
        <p:nvSpPr>
          <p:cNvPr id="93187" name="Text Box 6"/>
          <p:cNvSpPr txBox="1">
            <a:spLocks noChangeArrowheads="1"/>
          </p:cNvSpPr>
          <p:nvPr/>
        </p:nvSpPr>
        <p:spPr bwMode="auto">
          <a:xfrm>
            <a:off x="1042988" y="1989138"/>
            <a:ext cx="7054850" cy="3662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hu-HU" altLang="hu-HU"/>
              <a:t>Vezetéses halláscsökkenés</a:t>
            </a:r>
          </a:p>
          <a:p>
            <a:pPr eaLnBrk="1" hangingPunct="1"/>
            <a:r>
              <a:rPr lang="hu-HU" altLang="hu-HU"/>
              <a:t>	Külső és középfül megbetegedései</a:t>
            </a:r>
          </a:p>
          <a:p>
            <a:pPr eaLnBrk="1" hangingPunct="1"/>
            <a:endParaRPr lang="hu-HU" altLang="hu-HU"/>
          </a:p>
          <a:p>
            <a:pPr eaLnBrk="1" hangingPunct="1"/>
            <a:r>
              <a:rPr lang="hu-HU" altLang="hu-HU"/>
              <a:t>Percepciós halláscsökkenés</a:t>
            </a:r>
          </a:p>
          <a:p>
            <a:pPr eaLnBrk="1" hangingPunct="1"/>
            <a:r>
              <a:rPr lang="hu-HU" altLang="hu-HU"/>
              <a:t>	Szőrsejtek degenerációja</a:t>
            </a:r>
          </a:p>
          <a:p>
            <a:pPr eaLnBrk="1" hangingPunct="1"/>
            <a:r>
              <a:rPr lang="hu-HU" altLang="hu-HU"/>
              <a:t>	              idős korban gyakori (presbyacusia) </a:t>
            </a:r>
          </a:p>
          <a:p>
            <a:pPr eaLnBrk="1" hangingPunct="1"/>
            <a:r>
              <a:rPr lang="hu-HU" altLang="hu-HU"/>
              <a:t>                            a magas hangok hallása károsodik</a:t>
            </a:r>
          </a:p>
          <a:p>
            <a:pPr eaLnBrk="1" hangingPunct="1"/>
            <a:r>
              <a:rPr lang="hu-HU" altLang="hu-HU"/>
              <a:t>	N. cochlearis sérülése (trauma, infectio)</a:t>
            </a:r>
          </a:p>
          <a:p>
            <a:pPr eaLnBrk="1" hangingPunct="1"/>
            <a:r>
              <a:rPr lang="hu-HU" altLang="hu-HU"/>
              <a:t>Menier betegség</a:t>
            </a:r>
          </a:p>
          <a:p>
            <a:pPr eaLnBrk="1" hangingPunct="1"/>
            <a:r>
              <a:rPr lang="hu-HU" altLang="hu-HU"/>
              <a:t>	Endolympha mennyiségének abnormális növekedése.</a:t>
            </a:r>
          </a:p>
          <a:p>
            <a:pPr eaLnBrk="1" hangingPunct="1"/>
            <a:r>
              <a:rPr lang="hu-HU" altLang="hu-HU"/>
              <a:t>	A nyomásfokozódás forgó szédülést okoz, emellett a szőr-</a:t>
            </a:r>
          </a:p>
          <a:p>
            <a:pPr eaLnBrk="1" hangingPunct="1"/>
            <a:r>
              <a:rPr lang="hu-HU" altLang="hu-HU"/>
              <a:t>	sejtek is károsodnak, ezért halláscsökkenés következik be.</a:t>
            </a:r>
          </a:p>
          <a:p>
            <a:pPr eaLnBrk="1" hangingPunct="1"/>
            <a:r>
              <a:rPr lang="hu-HU" altLang="hu-HU"/>
              <a:t>	Hátterében a belső fül vérellátási zavara húzódhat meg.</a:t>
            </a:r>
          </a:p>
        </p:txBody>
      </p:sp>
    </p:spTree>
    <p:extLst>
      <p:ext uri="{BB962C8B-B14F-4D97-AF65-F5344CB8AC3E}">
        <p14:creationId xmlns:p14="http://schemas.microsoft.com/office/powerpoint/2010/main" val="427688371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5" name="Picture 3" descr="nobel1"/>
          <p:cNvPicPr>
            <a:picLocks noChangeAspect="1" noChangeArrowheads="1"/>
          </p:cNvPicPr>
          <p:nvPr/>
        </p:nvPicPr>
        <p:blipFill>
          <a:blip r:embed="rId2" cstate="print"/>
          <a:srcRect/>
          <a:stretch>
            <a:fillRect/>
          </a:stretch>
        </p:blipFill>
        <p:spPr bwMode="auto">
          <a:xfrm>
            <a:off x="2051720" y="980728"/>
            <a:ext cx="1828800" cy="1838325"/>
          </a:xfrm>
          <a:prstGeom prst="rect">
            <a:avLst/>
          </a:prstGeom>
          <a:noFill/>
          <a:ln w="9525">
            <a:noFill/>
            <a:miter lim="800000"/>
            <a:headEnd/>
            <a:tailEnd/>
          </a:ln>
        </p:spPr>
      </p:pic>
      <p:pic>
        <p:nvPicPr>
          <p:cNvPr id="28676" name="Picture 4" descr="nobel2"/>
          <p:cNvPicPr>
            <a:picLocks noChangeAspect="1" noChangeArrowheads="1"/>
          </p:cNvPicPr>
          <p:nvPr/>
        </p:nvPicPr>
        <p:blipFill>
          <a:blip r:embed="rId3" cstate="print"/>
          <a:srcRect/>
          <a:stretch>
            <a:fillRect/>
          </a:stretch>
        </p:blipFill>
        <p:spPr bwMode="auto">
          <a:xfrm>
            <a:off x="179512" y="1052736"/>
            <a:ext cx="1828800" cy="1838325"/>
          </a:xfrm>
          <a:prstGeom prst="rect">
            <a:avLst/>
          </a:prstGeom>
          <a:noFill/>
          <a:ln w="9525">
            <a:noFill/>
            <a:miter lim="800000"/>
            <a:headEnd/>
            <a:tailEnd/>
          </a:ln>
        </p:spPr>
      </p:pic>
      <p:sp>
        <p:nvSpPr>
          <p:cNvPr id="28677" name="Text Box 5"/>
          <p:cNvSpPr txBox="1">
            <a:spLocks noChangeArrowheads="1"/>
          </p:cNvSpPr>
          <p:nvPr/>
        </p:nvSpPr>
        <p:spPr bwMode="auto">
          <a:xfrm>
            <a:off x="468313" y="433388"/>
            <a:ext cx="8210550" cy="366712"/>
          </a:xfrm>
          <a:prstGeom prst="rect">
            <a:avLst/>
          </a:prstGeom>
          <a:noFill/>
          <a:ln w="9525">
            <a:noFill/>
            <a:miter lim="800000"/>
            <a:headEnd/>
            <a:tailEnd/>
          </a:ln>
          <a:effectLst/>
        </p:spPr>
        <p:txBody>
          <a:bodyPr wrap="none">
            <a:spAutoFit/>
          </a:bodyPr>
          <a:lstStyle/>
          <a:p>
            <a:pPr eaLnBrk="1" hangingPunct="1"/>
            <a:r>
              <a:rPr lang="hu-HU" altLang="hu-HU" b="1"/>
              <a:t>BÉKÉSY GYÖRGY (Budapest, 1899. junius 3. -  Honolulu, 1972. junius 13.)</a:t>
            </a:r>
          </a:p>
        </p:txBody>
      </p:sp>
      <p:sp>
        <p:nvSpPr>
          <p:cNvPr id="28678" name="Text Box 6"/>
          <p:cNvSpPr txBox="1">
            <a:spLocks noChangeArrowheads="1"/>
          </p:cNvSpPr>
          <p:nvPr/>
        </p:nvSpPr>
        <p:spPr bwMode="auto">
          <a:xfrm>
            <a:off x="1" y="3645024"/>
            <a:ext cx="5292080" cy="2031325"/>
          </a:xfrm>
          <a:prstGeom prst="rect">
            <a:avLst/>
          </a:prstGeom>
          <a:noFill/>
          <a:ln w="9525">
            <a:noFill/>
            <a:miter lim="800000"/>
            <a:headEnd/>
            <a:tailEnd/>
          </a:ln>
          <a:effectLst/>
        </p:spPr>
        <p:txBody>
          <a:bodyPr wrap="square">
            <a:spAutoFit/>
          </a:bodyPr>
          <a:lstStyle/>
          <a:p>
            <a:pPr eaLnBrk="1" hangingPunct="1"/>
            <a:r>
              <a:rPr lang="hu-HU" altLang="hu-HU" dirty="0"/>
              <a:t>1946-ban külföldre távozott, először Stockholmba, majd a Harvard Egyetemre. Élete utolsó szakaszában a Hawaii Egyetemen dolgozott, ott is halt meg. Az élettani </a:t>
            </a:r>
            <a:r>
              <a:rPr lang="hu-HU" altLang="hu-HU" dirty="0">
                <a:solidFill>
                  <a:srgbClr val="FF3300"/>
                </a:solidFill>
              </a:rPr>
              <a:t>Nobel-díjat 1961-ben kapta,</a:t>
            </a:r>
            <a:r>
              <a:rPr lang="hu-HU" altLang="hu-HU" dirty="0"/>
              <a:t> lényegében még Budapesten végzett kísérletei alapján, </a:t>
            </a:r>
            <a:r>
              <a:rPr lang="hu-HU" altLang="hu-HU" dirty="0">
                <a:solidFill>
                  <a:srgbClr val="FF3300"/>
                </a:solidFill>
              </a:rPr>
              <a:t>"a fül csigájában létrejövő ingerületek fizikai mechanizmusának felfedezéséért".</a:t>
            </a:r>
          </a:p>
        </p:txBody>
      </p:sp>
      <p:sp>
        <p:nvSpPr>
          <p:cNvPr id="28679" name="Text Box 7"/>
          <p:cNvSpPr txBox="1">
            <a:spLocks noChangeArrowheads="1"/>
          </p:cNvSpPr>
          <p:nvPr/>
        </p:nvSpPr>
        <p:spPr bwMode="auto">
          <a:xfrm>
            <a:off x="2915816" y="2708920"/>
            <a:ext cx="692150" cy="366712"/>
          </a:xfrm>
          <a:prstGeom prst="rect">
            <a:avLst/>
          </a:prstGeom>
          <a:noFill/>
          <a:ln w="9525">
            <a:noFill/>
            <a:miter lim="800000"/>
            <a:headEnd/>
            <a:tailEnd/>
          </a:ln>
          <a:effectLst/>
        </p:spPr>
        <p:txBody>
          <a:bodyPr wrap="none">
            <a:spAutoFit/>
          </a:bodyPr>
          <a:lstStyle/>
          <a:p>
            <a:pPr eaLnBrk="1" hangingPunct="1"/>
            <a:r>
              <a:rPr lang="hu-HU" altLang="hu-HU" dirty="0"/>
              <a:t>1961</a:t>
            </a:r>
          </a:p>
        </p:txBody>
      </p:sp>
      <p:pic>
        <p:nvPicPr>
          <p:cNvPr id="8" name="Kép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580112" y="836712"/>
            <a:ext cx="3349752" cy="4917774"/>
          </a:xfrm>
          <a:prstGeom prst="rect">
            <a:avLst/>
          </a:prstGeom>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ext Box 2"/>
          <p:cNvSpPr txBox="1">
            <a:spLocks noChangeArrowheads="1"/>
          </p:cNvSpPr>
          <p:nvPr/>
        </p:nvSpPr>
        <p:spPr bwMode="auto">
          <a:xfrm>
            <a:off x="6567488" y="2466975"/>
            <a:ext cx="1841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hu-HU" altLang="hu-HU" sz="1000" b="1"/>
          </a:p>
        </p:txBody>
      </p:sp>
      <p:sp>
        <p:nvSpPr>
          <p:cNvPr id="99331" name="Text Box 3"/>
          <p:cNvSpPr txBox="1">
            <a:spLocks noChangeArrowheads="1"/>
          </p:cNvSpPr>
          <p:nvPr/>
        </p:nvSpPr>
        <p:spPr bwMode="auto">
          <a:xfrm>
            <a:off x="2627313" y="476250"/>
            <a:ext cx="22891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hu-HU" altLang="hu-HU" sz="2400" b="1"/>
              <a:t>REFERENCES</a:t>
            </a:r>
          </a:p>
        </p:txBody>
      </p:sp>
      <p:sp>
        <p:nvSpPr>
          <p:cNvPr id="99332" name="Text Box 4"/>
          <p:cNvSpPr txBox="1">
            <a:spLocks noChangeArrowheads="1"/>
          </p:cNvSpPr>
          <p:nvPr/>
        </p:nvSpPr>
        <p:spPr bwMode="auto">
          <a:xfrm>
            <a:off x="255588" y="1071563"/>
            <a:ext cx="8531225"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hu-HU" altLang="hu-HU"/>
              <a:t>Carlson, B.M. Human embryology and Developmental Biology. 1994</a:t>
            </a:r>
          </a:p>
          <a:p>
            <a:pPr eaLnBrk="1" hangingPunct="1"/>
            <a:endParaRPr lang="hu-HU" altLang="hu-HU"/>
          </a:p>
          <a:p>
            <a:pPr eaLnBrk="1" hangingPunct="1"/>
            <a:r>
              <a:rPr lang="hu-HU" altLang="hu-HU"/>
              <a:t>Moore, K.L. The developing human. 1988</a:t>
            </a:r>
          </a:p>
          <a:p>
            <a:pPr eaLnBrk="1" hangingPunct="1"/>
            <a:endParaRPr lang="hu-HU" altLang="hu-HU"/>
          </a:p>
          <a:p>
            <a:pPr eaLnBrk="1" hangingPunct="1"/>
            <a:r>
              <a:rPr lang="hu-HU" altLang="hu-HU"/>
              <a:t>Szentágothai, J; Réthelyi Miklós. Funkcionális anatómia. 2002</a:t>
            </a:r>
          </a:p>
          <a:p>
            <a:pPr eaLnBrk="1" hangingPunct="1"/>
            <a:endParaRPr lang="hu-HU" altLang="hu-HU"/>
          </a:p>
          <a:p>
            <a:pPr eaLnBrk="1" hangingPunct="1"/>
            <a:r>
              <a:rPr lang="hu-HU" altLang="hu-HU"/>
              <a:t>Röhlich, P. Szövettan. 2006</a:t>
            </a:r>
          </a:p>
          <a:p>
            <a:pPr eaLnBrk="1" hangingPunct="1"/>
            <a:endParaRPr lang="hu-HU" altLang="hu-HU"/>
          </a:p>
          <a:p>
            <a:pPr eaLnBrk="1" hangingPunct="1"/>
            <a:r>
              <a:rPr lang="hu-HU" altLang="hu-HU"/>
              <a:t>Rohen, J.W.; Yokochi, C; Lütjen-Drecoll, E. Color atlas of Anatomy. 1998.</a:t>
            </a:r>
          </a:p>
          <a:p>
            <a:pPr eaLnBrk="1" hangingPunct="1"/>
            <a:endParaRPr lang="hu-HU" altLang="hu-HU"/>
          </a:p>
          <a:p>
            <a:pPr eaLnBrk="1" hangingPunct="1"/>
            <a:r>
              <a:rPr lang="hu-HU" altLang="hu-HU"/>
              <a:t>Törő, I. Szövettan. 1967</a:t>
            </a:r>
          </a:p>
          <a:p>
            <a:pPr eaLnBrk="1" hangingPunct="1"/>
            <a:endParaRPr lang="hu-HU" altLang="hu-HU"/>
          </a:p>
          <a:p>
            <a:pPr eaLnBrk="1" hangingPunct="1"/>
            <a:r>
              <a:rPr lang="hu-HU" altLang="hu-HU"/>
              <a:t>Junqueira, L.C.; Carneiro, J.; Kelley, R.O. Basic histology. 1989</a:t>
            </a:r>
          </a:p>
          <a:p>
            <a:pPr eaLnBrk="1" hangingPunct="1"/>
            <a:endParaRPr lang="hu-HU" altLang="hu-HU"/>
          </a:p>
          <a:p>
            <a:pPr eaLnBrk="1" hangingPunct="1"/>
            <a:r>
              <a:rPr lang="hu-HU" altLang="hu-HU"/>
              <a:t>Moore, K.L. Clinically oriented anatomy. 1980</a:t>
            </a:r>
          </a:p>
          <a:p>
            <a:pPr eaLnBrk="1" hangingPunct="1"/>
            <a:endParaRPr lang="hu-HU" altLang="hu-HU"/>
          </a:p>
          <a:p>
            <a:pPr eaLnBrk="1" hangingPunct="1"/>
            <a:endParaRPr lang="hu-HU" altLang="hu-HU"/>
          </a:p>
        </p:txBody>
      </p:sp>
    </p:spTree>
    <p:extLst>
      <p:ext uri="{BB962C8B-B14F-4D97-AF65-F5344CB8AC3E}">
        <p14:creationId xmlns:p14="http://schemas.microsoft.com/office/powerpoint/2010/main" val="54037027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zövegdoboz 1"/>
          <p:cNvSpPr txBox="1">
            <a:spLocks noChangeArrowheads="1"/>
          </p:cNvSpPr>
          <p:nvPr/>
        </p:nvSpPr>
        <p:spPr bwMode="auto">
          <a:xfrm>
            <a:off x="2214563" y="2786063"/>
            <a:ext cx="19319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hu-HU" altLang="hu-HU" sz="2400"/>
              <a:t>Fül fejlődése</a:t>
            </a:r>
          </a:p>
        </p:txBody>
      </p:sp>
    </p:spTree>
    <p:extLst>
      <p:ext uri="{BB962C8B-B14F-4D97-AF65-F5344CB8AC3E}">
        <p14:creationId xmlns:p14="http://schemas.microsoft.com/office/powerpoint/2010/main" val="37714773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a:extLst>
              <a:ext uri="{FF2B5EF4-FFF2-40B4-BE49-F238E27FC236}">
                <a16:creationId xmlns:a16="http://schemas.microsoft.com/office/drawing/2014/main" id="{394AD612-0CC7-455D-B618-1AD5E734E5D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7200" y="381000"/>
            <a:ext cx="6096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6" name="Text Box 4">
            <a:extLst>
              <a:ext uri="{FF2B5EF4-FFF2-40B4-BE49-F238E27FC236}">
                <a16:creationId xmlns:a16="http://schemas.microsoft.com/office/drawing/2014/main" id="{0B39FC86-2CA1-44A3-9DCE-186C7465AD4B}"/>
              </a:ext>
            </a:extLst>
          </p:cNvPr>
          <p:cNvSpPr txBox="1">
            <a:spLocks noChangeArrowheads="1"/>
          </p:cNvSpPr>
          <p:nvPr/>
        </p:nvSpPr>
        <p:spPr bwMode="auto">
          <a:xfrm>
            <a:off x="6721475" y="4295775"/>
            <a:ext cx="152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hu-HU" sz="2400" b="1">
                <a:solidFill>
                  <a:srgbClr val="C00000"/>
                </a:solidFill>
                <a:latin typeface="Times" panose="02020603050405020304" pitchFamily="18" charset="0"/>
              </a:rPr>
              <a:t>Modiolus</a:t>
            </a:r>
          </a:p>
        </p:txBody>
      </p:sp>
      <p:sp>
        <p:nvSpPr>
          <p:cNvPr id="64517" name="Text Box 5">
            <a:extLst>
              <a:ext uri="{FF2B5EF4-FFF2-40B4-BE49-F238E27FC236}">
                <a16:creationId xmlns:a16="http://schemas.microsoft.com/office/drawing/2014/main" id="{68571680-79FC-4DFB-8361-8AB8028000C7}"/>
              </a:ext>
            </a:extLst>
          </p:cNvPr>
          <p:cNvSpPr txBox="1">
            <a:spLocks noChangeArrowheads="1"/>
          </p:cNvSpPr>
          <p:nvPr/>
        </p:nvSpPr>
        <p:spPr bwMode="auto">
          <a:xfrm>
            <a:off x="6692900" y="5803900"/>
            <a:ext cx="19812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hu-HU" altLang="hu-HU" sz="1600" b="1" dirty="0" err="1">
                <a:solidFill>
                  <a:srgbClr val="C00000"/>
                </a:solidFill>
                <a:latin typeface="Times" panose="02020603050405020304" pitchFamily="18" charset="0"/>
              </a:rPr>
              <a:t>Canalis</a:t>
            </a:r>
            <a:r>
              <a:rPr lang="hu-HU" altLang="hu-HU" sz="1600" b="1" dirty="0">
                <a:solidFill>
                  <a:srgbClr val="C00000"/>
                </a:solidFill>
                <a:latin typeface="Times" panose="02020603050405020304" pitchFamily="18" charset="0"/>
              </a:rPr>
              <a:t> </a:t>
            </a:r>
            <a:r>
              <a:rPr lang="hu-HU" altLang="hu-HU" sz="1600" b="1" dirty="0" err="1">
                <a:solidFill>
                  <a:srgbClr val="C00000"/>
                </a:solidFill>
                <a:latin typeface="Times" panose="02020603050405020304" pitchFamily="18" charset="0"/>
              </a:rPr>
              <a:t>longitudinalis</a:t>
            </a:r>
            <a:r>
              <a:rPr lang="hu-HU" altLang="hu-HU" sz="1600" b="1" dirty="0">
                <a:solidFill>
                  <a:srgbClr val="C00000"/>
                </a:solidFill>
                <a:latin typeface="Times" panose="02020603050405020304" pitchFamily="18" charset="0"/>
              </a:rPr>
              <a:t> </a:t>
            </a:r>
            <a:r>
              <a:rPr lang="hu-HU" altLang="hu-HU" sz="1600" b="1" dirty="0" err="1">
                <a:solidFill>
                  <a:srgbClr val="C00000"/>
                </a:solidFill>
                <a:latin typeface="Times" panose="02020603050405020304" pitchFamily="18" charset="0"/>
              </a:rPr>
              <a:t>nervus</a:t>
            </a:r>
            <a:r>
              <a:rPr lang="hu-HU" altLang="hu-HU" sz="1600" b="1" dirty="0">
                <a:solidFill>
                  <a:srgbClr val="C00000"/>
                </a:solidFill>
                <a:latin typeface="Times" panose="02020603050405020304" pitchFamily="18" charset="0"/>
              </a:rPr>
              <a:t> </a:t>
            </a:r>
            <a:r>
              <a:rPr lang="hu-HU" altLang="hu-HU" sz="1600" b="1" dirty="0" err="1">
                <a:solidFill>
                  <a:srgbClr val="C00000"/>
                </a:solidFill>
                <a:latin typeface="Times" panose="02020603050405020304" pitchFamily="18" charset="0"/>
              </a:rPr>
              <a:t>cochlearis</a:t>
            </a:r>
            <a:endParaRPr lang="en-US" altLang="hu-HU" sz="1600" b="1" dirty="0">
              <a:solidFill>
                <a:srgbClr val="C00000"/>
              </a:solidFill>
              <a:latin typeface="Times" panose="02020603050405020304" pitchFamily="18" charset="0"/>
            </a:endParaRPr>
          </a:p>
        </p:txBody>
      </p:sp>
      <p:sp>
        <p:nvSpPr>
          <p:cNvPr id="64518" name="Line 6">
            <a:extLst>
              <a:ext uri="{FF2B5EF4-FFF2-40B4-BE49-F238E27FC236}">
                <a16:creationId xmlns:a16="http://schemas.microsoft.com/office/drawing/2014/main" id="{11B2C35F-F395-4DC4-B365-878678826034}"/>
              </a:ext>
            </a:extLst>
          </p:cNvPr>
          <p:cNvSpPr>
            <a:spLocks noChangeShapeType="1"/>
          </p:cNvSpPr>
          <p:nvPr/>
        </p:nvSpPr>
        <p:spPr bwMode="auto">
          <a:xfrm flipH="1">
            <a:off x="3810000" y="6019800"/>
            <a:ext cx="2971800" cy="0"/>
          </a:xfrm>
          <a:prstGeom prst="line">
            <a:avLst/>
          </a:prstGeom>
          <a:noFill/>
          <a:ln w="57150">
            <a:solidFill>
              <a:srgbClr val="FF0000"/>
            </a:solidFill>
            <a:round/>
            <a:headEnd/>
            <a:tailEnd type="triangle" w="med" len="med"/>
          </a:ln>
          <a:effectLst/>
        </p:spPr>
        <p:txBody>
          <a:bodyPr wrap="none" anchor="ctr"/>
          <a:lstStyle/>
          <a:p>
            <a:pPr algn="ctr" eaLnBrk="0" hangingPunct="0">
              <a:defRPr/>
            </a:pPr>
            <a:endParaRPr lang="en-US" sz="2800" b="1">
              <a:solidFill>
                <a:schemeClr val="bg2"/>
              </a:solidFill>
              <a:effectLst>
                <a:outerShdw blurRad="38100" dist="38100" dir="2700000" algn="tl">
                  <a:srgbClr val="000000">
                    <a:alpha val="43137"/>
                  </a:srgbClr>
                </a:outerShdw>
              </a:effectLst>
              <a:latin typeface="CG Times" pitchFamily="18" charset="0"/>
            </a:endParaRPr>
          </a:p>
        </p:txBody>
      </p:sp>
      <p:sp>
        <p:nvSpPr>
          <p:cNvPr id="64519" name="Text Box 7">
            <a:extLst>
              <a:ext uri="{FF2B5EF4-FFF2-40B4-BE49-F238E27FC236}">
                <a16:creationId xmlns:a16="http://schemas.microsoft.com/office/drawing/2014/main" id="{0DD683BC-B327-4971-83A0-2E0A1F8D127F}"/>
              </a:ext>
            </a:extLst>
          </p:cNvPr>
          <p:cNvSpPr txBox="1">
            <a:spLocks noChangeArrowheads="1"/>
          </p:cNvSpPr>
          <p:nvPr/>
        </p:nvSpPr>
        <p:spPr bwMode="auto">
          <a:xfrm>
            <a:off x="6765925" y="5089525"/>
            <a:ext cx="1981200"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hu-HU" altLang="hu-HU" sz="1400" b="1" dirty="0" err="1">
                <a:solidFill>
                  <a:srgbClr val="C00000"/>
                </a:solidFill>
                <a:latin typeface="Times" panose="02020603050405020304" pitchFamily="18" charset="0"/>
              </a:rPr>
              <a:t>Canalis</a:t>
            </a:r>
            <a:r>
              <a:rPr lang="hu-HU" altLang="hu-HU" sz="1400" b="1" dirty="0">
                <a:solidFill>
                  <a:srgbClr val="C00000"/>
                </a:solidFill>
                <a:latin typeface="Times" panose="02020603050405020304" pitchFamily="18" charset="0"/>
              </a:rPr>
              <a:t> </a:t>
            </a:r>
            <a:r>
              <a:rPr lang="hu-HU" altLang="hu-HU" sz="1400" b="1" dirty="0" err="1">
                <a:solidFill>
                  <a:srgbClr val="C00000"/>
                </a:solidFill>
                <a:latin typeface="Times" panose="02020603050405020304" pitchFamily="18" charset="0"/>
              </a:rPr>
              <a:t>spiralis</a:t>
            </a:r>
            <a:endParaRPr lang="hu-HU" altLang="hu-HU" sz="1400" b="1" dirty="0">
              <a:solidFill>
                <a:srgbClr val="C00000"/>
              </a:solidFill>
              <a:latin typeface="Times" panose="02020603050405020304" pitchFamily="18" charset="0"/>
            </a:endParaRPr>
          </a:p>
          <a:p>
            <a:pPr algn="ctr">
              <a:spcBef>
                <a:spcPct val="50000"/>
              </a:spcBef>
              <a:buFontTx/>
              <a:buNone/>
            </a:pPr>
            <a:r>
              <a:rPr lang="hu-HU" altLang="hu-HU" sz="1400" b="1" dirty="0" err="1">
                <a:solidFill>
                  <a:srgbClr val="C00000"/>
                </a:solidFill>
                <a:latin typeface="Times" panose="02020603050405020304" pitchFamily="18" charset="0"/>
              </a:rPr>
              <a:t>Ggl</a:t>
            </a:r>
            <a:r>
              <a:rPr lang="hu-HU" altLang="hu-HU" sz="1400" b="1" dirty="0">
                <a:solidFill>
                  <a:srgbClr val="C00000"/>
                </a:solidFill>
                <a:latin typeface="Times" panose="02020603050405020304" pitchFamily="18" charset="0"/>
              </a:rPr>
              <a:t> </a:t>
            </a:r>
            <a:r>
              <a:rPr lang="hu-HU" altLang="hu-HU" sz="1400" b="1" dirty="0" err="1">
                <a:solidFill>
                  <a:srgbClr val="C00000"/>
                </a:solidFill>
                <a:latin typeface="Times" panose="02020603050405020304" pitchFamily="18" charset="0"/>
              </a:rPr>
              <a:t>spirale</a:t>
            </a:r>
            <a:endParaRPr lang="en-US" altLang="hu-HU" sz="1400" b="1" dirty="0">
              <a:solidFill>
                <a:srgbClr val="C00000"/>
              </a:solidFill>
              <a:latin typeface="Times" panose="02020603050405020304" pitchFamily="18" charset="0"/>
            </a:endParaRPr>
          </a:p>
        </p:txBody>
      </p:sp>
      <p:sp>
        <p:nvSpPr>
          <p:cNvPr id="64520" name="Line 8">
            <a:extLst>
              <a:ext uri="{FF2B5EF4-FFF2-40B4-BE49-F238E27FC236}">
                <a16:creationId xmlns:a16="http://schemas.microsoft.com/office/drawing/2014/main" id="{158EA676-4F6E-4EE5-B6F3-D6495D38380F}"/>
              </a:ext>
            </a:extLst>
          </p:cNvPr>
          <p:cNvSpPr>
            <a:spLocks noChangeShapeType="1"/>
          </p:cNvSpPr>
          <p:nvPr/>
        </p:nvSpPr>
        <p:spPr bwMode="auto">
          <a:xfrm rot="663398" flipH="1">
            <a:off x="4516438" y="5049838"/>
            <a:ext cx="2265362" cy="0"/>
          </a:xfrm>
          <a:prstGeom prst="line">
            <a:avLst/>
          </a:prstGeom>
          <a:noFill/>
          <a:ln w="57150">
            <a:solidFill>
              <a:srgbClr val="FF0000"/>
            </a:solidFill>
            <a:round/>
            <a:headEnd/>
            <a:tailEnd type="triangle" w="med" len="med"/>
          </a:ln>
          <a:effectLst/>
        </p:spPr>
        <p:txBody>
          <a:bodyPr wrap="none" anchor="ctr"/>
          <a:lstStyle/>
          <a:p>
            <a:pPr algn="ctr" eaLnBrk="0" hangingPunct="0">
              <a:defRPr/>
            </a:pPr>
            <a:endParaRPr lang="en-US" sz="2800" b="1">
              <a:solidFill>
                <a:schemeClr val="bg2"/>
              </a:solidFill>
              <a:effectLst>
                <a:outerShdw blurRad="38100" dist="38100" dir="2700000" algn="tl">
                  <a:srgbClr val="000000">
                    <a:alpha val="43137"/>
                  </a:srgbClr>
                </a:outerShdw>
              </a:effectLst>
              <a:latin typeface="CG Times" pitchFamily="18" charset="0"/>
            </a:endParaRPr>
          </a:p>
        </p:txBody>
      </p:sp>
      <p:sp>
        <p:nvSpPr>
          <p:cNvPr id="64521" name="Freeform 9">
            <a:extLst>
              <a:ext uri="{FF2B5EF4-FFF2-40B4-BE49-F238E27FC236}">
                <a16:creationId xmlns:a16="http://schemas.microsoft.com/office/drawing/2014/main" id="{E7F5CE87-02AE-4C52-BFBA-B8DBBCFC2D0F}"/>
              </a:ext>
            </a:extLst>
          </p:cNvPr>
          <p:cNvSpPr>
            <a:spLocks/>
          </p:cNvSpPr>
          <p:nvPr/>
        </p:nvSpPr>
        <p:spPr bwMode="auto">
          <a:xfrm>
            <a:off x="3886200" y="2743200"/>
            <a:ext cx="339725" cy="444500"/>
          </a:xfrm>
          <a:custGeom>
            <a:avLst/>
            <a:gdLst/>
            <a:ahLst/>
            <a:cxnLst>
              <a:cxn ang="0">
                <a:pos x="88" y="64"/>
              </a:cxn>
              <a:cxn ang="0">
                <a:pos x="36" y="0"/>
              </a:cxn>
              <a:cxn ang="0">
                <a:pos x="0" y="32"/>
              </a:cxn>
              <a:cxn ang="0">
                <a:pos x="36" y="120"/>
              </a:cxn>
              <a:cxn ang="0">
                <a:pos x="76" y="180"/>
              </a:cxn>
              <a:cxn ang="0">
                <a:pos x="180" y="280"/>
              </a:cxn>
              <a:cxn ang="0">
                <a:pos x="160" y="192"/>
              </a:cxn>
            </a:cxnLst>
            <a:rect l="0" t="0" r="r" b="b"/>
            <a:pathLst>
              <a:path w="214" h="280">
                <a:moveTo>
                  <a:pt x="88" y="64"/>
                </a:moveTo>
                <a:cubicBezTo>
                  <a:pt x="79" y="39"/>
                  <a:pt x="61" y="8"/>
                  <a:pt x="36" y="0"/>
                </a:cubicBezTo>
                <a:cubicBezTo>
                  <a:pt x="10" y="5"/>
                  <a:pt x="11" y="9"/>
                  <a:pt x="0" y="32"/>
                </a:cubicBezTo>
                <a:cubicBezTo>
                  <a:pt x="3" y="65"/>
                  <a:pt x="11" y="95"/>
                  <a:pt x="36" y="120"/>
                </a:cubicBezTo>
                <a:cubicBezTo>
                  <a:pt x="42" y="139"/>
                  <a:pt x="58" y="168"/>
                  <a:pt x="76" y="180"/>
                </a:cubicBezTo>
                <a:cubicBezTo>
                  <a:pt x="99" y="215"/>
                  <a:pt x="137" y="265"/>
                  <a:pt x="180" y="280"/>
                </a:cubicBezTo>
                <a:cubicBezTo>
                  <a:pt x="214" y="268"/>
                  <a:pt x="164" y="210"/>
                  <a:pt x="160" y="192"/>
                </a:cubicBezTo>
              </a:path>
            </a:pathLst>
          </a:custGeom>
          <a:noFill/>
          <a:ln w="38100" cap="flat" cmpd="sng">
            <a:solidFill>
              <a:srgbClr val="FF0000"/>
            </a:solidFill>
            <a:prstDash val="solid"/>
            <a:round/>
            <a:headEnd/>
            <a:tailEnd/>
          </a:ln>
          <a:effectLst/>
        </p:spPr>
        <p:txBody>
          <a:bodyPr wrap="none" anchor="ctr"/>
          <a:lstStyle/>
          <a:p>
            <a:pPr algn="ctr" eaLnBrk="0" hangingPunct="0">
              <a:defRPr/>
            </a:pPr>
            <a:endParaRPr lang="en-US" sz="2800" b="1">
              <a:solidFill>
                <a:schemeClr val="bg2"/>
              </a:solidFill>
              <a:effectLst>
                <a:outerShdw blurRad="38100" dist="38100" dir="2700000" algn="tl">
                  <a:srgbClr val="000000">
                    <a:alpha val="43137"/>
                  </a:srgbClr>
                </a:outerShdw>
              </a:effectLst>
              <a:latin typeface="CG Times" pitchFamily="18" charset="0"/>
            </a:endParaRPr>
          </a:p>
        </p:txBody>
      </p:sp>
      <p:sp>
        <p:nvSpPr>
          <p:cNvPr id="64522" name="Line 10">
            <a:extLst>
              <a:ext uri="{FF2B5EF4-FFF2-40B4-BE49-F238E27FC236}">
                <a16:creationId xmlns:a16="http://schemas.microsoft.com/office/drawing/2014/main" id="{4298B3CC-7D55-47C3-A96E-389DEC5C3B5B}"/>
              </a:ext>
            </a:extLst>
          </p:cNvPr>
          <p:cNvSpPr>
            <a:spLocks noChangeShapeType="1"/>
          </p:cNvSpPr>
          <p:nvPr/>
        </p:nvSpPr>
        <p:spPr bwMode="auto">
          <a:xfrm>
            <a:off x="4184650" y="3187700"/>
            <a:ext cx="2597150" cy="469900"/>
          </a:xfrm>
          <a:prstGeom prst="line">
            <a:avLst/>
          </a:prstGeom>
          <a:noFill/>
          <a:ln w="38100">
            <a:solidFill>
              <a:srgbClr val="FF0000"/>
            </a:solidFill>
            <a:round/>
            <a:headEnd/>
            <a:tailEnd/>
          </a:ln>
          <a:effectLst/>
        </p:spPr>
        <p:txBody>
          <a:bodyPr wrap="none" anchor="ctr"/>
          <a:lstStyle/>
          <a:p>
            <a:pPr algn="ctr" eaLnBrk="0" hangingPunct="0">
              <a:defRPr/>
            </a:pPr>
            <a:endParaRPr lang="en-US" sz="2800" b="1">
              <a:solidFill>
                <a:schemeClr val="bg2"/>
              </a:solidFill>
              <a:effectLst>
                <a:outerShdw blurRad="38100" dist="38100" dir="2700000" algn="tl">
                  <a:srgbClr val="000000">
                    <a:alpha val="43137"/>
                  </a:srgbClr>
                </a:outerShdw>
              </a:effectLst>
              <a:latin typeface="CG Times" pitchFamily="18" charset="0"/>
            </a:endParaRPr>
          </a:p>
        </p:txBody>
      </p:sp>
      <p:sp>
        <p:nvSpPr>
          <p:cNvPr id="11274" name="Text Box 11">
            <a:extLst>
              <a:ext uri="{FF2B5EF4-FFF2-40B4-BE49-F238E27FC236}">
                <a16:creationId xmlns:a16="http://schemas.microsoft.com/office/drawing/2014/main" id="{890DE612-395F-42B2-8569-E425B9C09BC1}"/>
              </a:ext>
            </a:extLst>
          </p:cNvPr>
          <p:cNvSpPr txBox="1">
            <a:spLocks noChangeArrowheads="1"/>
          </p:cNvSpPr>
          <p:nvPr/>
        </p:nvSpPr>
        <p:spPr bwMode="auto">
          <a:xfrm>
            <a:off x="6694488" y="3489325"/>
            <a:ext cx="19812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hu-HU" altLang="hu-HU" sz="2000" b="1" dirty="0" err="1">
                <a:solidFill>
                  <a:srgbClr val="C00000"/>
                </a:solidFill>
                <a:latin typeface="Times" panose="02020603050405020304" pitchFamily="18" charset="0"/>
              </a:rPr>
              <a:t>Lamina</a:t>
            </a:r>
            <a:r>
              <a:rPr lang="hu-HU" altLang="hu-HU" sz="2000" b="1" dirty="0">
                <a:solidFill>
                  <a:srgbClr val="C00000"/>
                </a:solidFill>
                <a:latin typeface="Times" panose="02020603050405020304" pitchFamily="18" charset="0"/>
              </a:rPr>
              <a:t> </a:t>
            </a:r>
            <a:r>
              <a:rPr lang="hu-HU" altLang="hu-HU" sz="2000" b="1" dirty="0" err="1">
                <a:solidFill>
                  <a:srgbClr val="C00000"/>
                </a:solidFill>
                <a:latin typeface="Times" panose="02020603050405020304" pitchFamily="18" charset="0"/>
              </a:rPr>
              <a:t>spiralis</a:t>
            </a:r>
            <a:r>
              <a:rPr lang="hu-HU" altLang="hu-HU" sz="2000" b="1" dirty="0">
                <a:solidFill>
                  <a:srgbClr val="C00000"/>
                </a:solidFill>
                <a:latin typeface="Times" panose="02020603050405020304" pitchFamily="18" charset="0"/>
              </a:rPr>
              <a:t> </a:t>
            </a:r>
            <a:r>
              <a:rPr lang="hu-HU" altLang="hu-HU" sz="2000" b="1" dirty="0" err="1">
                <a:solidFill>
                  <a:srgbClr val="C00000"/>
                </a:solidFill>
                <a:latin typeface="Times" panose="02020603050405020304" pitchFamily="18" charset="0"/>
              </a:rPr>
              <a:t>ossea</a:t>
            </a:r>
            <a:endParaRPr lang="en-US" altLang="hu-HU" sz="2000" b="1" dirty="0">
              <a:solidFill>
                <a:srgbClr val="C00000"/>
              </a:solidFill>
              <a:latin typeface="Times" panose="02020603050405020304" pitchFamily="18" charset="0"/>
            </a:endParaRPr>
          </a:p>
        </p:txBody>
      </p:sp>
      <p:grpSp>
        <p:nvGrpSpPr>
          <p:cNvPr id="2" name="Group 12">
            <a:extLst>
              <a:ext uri="{FF2B5EF4-FFF2-40B4-BE49-F238E27FC236}">
                <a16:creationId xmlns:a16="http://schemas.microsoft.com/office/drawing/2014/main" id="{05103A15-726E-4EC0-AD3D-FCC0EAEF3C8B}"/>
              </a:ext>
            </a:extLst>
          </p:cNvPr>
          <p:cNvGrpSpPr>
            <a:grpSpLocks/>
          </p:cNvGrpSpPr>
          <p:nvPr/>
        </p:nvGrpSpPr>
        <p:grpSpPr bwMode="auto">
          <a:xfrm>
            <a:off x="2667000" y="3657600"/>
            <a:ext cx="4114800" cy="838200"/>
            <a:chOff x="1680" y="2304"/>
            <a:chExt cx="2592" cy="528"/>
          </a:xfrm>
        </p:grpSpPr>
        <p:sp>
          <p:nvSpPr>
            <p:cNvPr id="64525" name="Line 13">
              <a:extLst>
                <a:ext uri="{FF2B5EF4-FFF2-40B4-BE49-F238E27FC236}">
                  <a16:creationId xmlns:a16="http://schemas.microsoft.com/office/drawing/2014/main" id="{86BADF89-0C70-4E04-B7EE-B2AD51B19BBF}"/>
                </a:ext>
              </a:extLst>
            </p:cNvPr>
            <p:cNvSpPr>
              <a:spLocks noChangeShapeType="1"/>
            </p:cNvSpPr>
            <p:nvPr/>
          </p:nvSpPr>
          <p:spPr bwMode="auto">
            <a:xfrm>
              <a:off x="1680" y="2304"/>
              <a:ext cx="2592" cy="528"/>
            </a:xfrm>
            <a:prstGeom prst="line">
              <a:avLst/>
            </a:prstGeom>
            <a:noFill/>
            <a:ln w="57150">
              <a:solidFill>
                <a:srgbClr val="FF0000"/>
              </a:solidFill>
              <a:round/>
              <a:headEnd type="triangle" w="med" len="med"/>
              <a:tailEnd/>
            </a:ln>
            <a:effectLst/>
          </p:spPr>
          <p:txBody>
            <a:bodyPr wrap="none" anchor="ctr"/>
            <a:lstStyle/>
            <a:p>
              <a:pPr algn="ctr" eaLnBrk="0" hangingPunct="0">
                <a:defRPr/>
              </a:pPr>
              <a:endParaRPr lang="en-US" sz="2800" b="1">
                <a:solidFill>
                  <a:schemeClr val="bg2"/>
                </a:solidFill>
                <a:effectLst>
                  <a:outerShdw blurRad="38100" dist="38100" dir="2700000" algn="tl">
                    <a:srgbClr val="000000">
                      <a:alpha val="43137"/>
                    </a:srgbClr>
                  </a:outerShdw>
                </a:effectLst>
                <a:latin typeface="CG Times" pitchFamily="18" charset="0"/>
              </a:endParaRPr>
            </a:p>
          </p:txBody>
        </p:sp>
        <p:sp>
          <p:nvSpPr>
            <p:cNvPr id="64526" name="Line 14">
              <a:extLst>
                <a:ext uri="{FF2B5EF4-FFF2-40B4-BE49-F238E27FC236}">
                  <a16:creationId xmlns:a16="http://schemas.microsoft.com/office/drawing/2014/main" id="{91E48397-9CA5-4B20-84AA-ADADDE34022E}"/>
                </a:ext>
              </a:extLst>
            </p:cNvPr>
            <p:cNvSpPr>
              <a:spLocks noChangeShapeType="1"/>
            </p:cNvSpPr>
            <p:nvPr/>
          </p:nvSpPr>
          <p:spPr bwMode="auto">
            <a:xfrm>
              <a:off x="2544" y="2736"/>
              <a:ext cx="1248" cy="0"/>
            </a:xfrm>
            <a:prstGeom prst="line">
              <a:avLst/>
            </a:prstGeom>
            <a:noFill/>
            <a:ln w="57150">
              <a:solidFill>
                <a:srgbClr val="FF0000"/>
              </a:solidFill>
              <a:round/>
              <a:headEnd type="triangle" w="med" len="med"/>
              <a:tailEnd/>
            </a:ln>
            <a:effectLst/>
          </p:spPr>
          <p:txBody>
            <a:bodyPr wrap="none" anchor="ctr"/>
            <a:lstStyle/>
            <a:p>
              <a:pPr algn="ctr" eaLnBrk="0" hangingPunct="0">
                <a:defRPr/>
              </a:pPr>
              <a:endParaRPr lang="en-US" sz="2800" b="1">
                <a:solidFill>
                  <a:schemeClr val="bg2"/>
                </a:solidFill>
                <a:effectLst>
                  <a:outerShdw blurRad="38100" dist="38100" dir="2700000" algn="tl">
                    <a:srgbClr val="000000">
                      <a:alpha val="43137"/>
                    </a:srgbClr>
                  </a:outerShdw>
                </a:effectLst>
                <a:latin typeface="CG Times" pitchFamily="18" charset="0"/>
              </a:endParaRPr>
            </a:p>
          </p:txBody>
        </p:sp>
      </p:grpSp>
    </p:spTree>
    <p:custDataLst>
      <p:tags r:id="rId1"/>
    </p:custData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64516"/>
                                        </p:tgtEl>
                                        <p:attrNameLst>
                                          <p:attrName>style.visibility</p:attrName>
                                        </p:attrNameLst>
                                      </p:cBhvr>
                                      <p:to>
                                        <p:strVal val="visible"/>
                                      </p:to>
                                    </p:set>
                                    <p:anim calcmode="lin" valueType="num">
                                      <p:cBhvr>
                                        <p:cTn id="7" dur="500" fill="hold"/>
                                        <p:tgtEl>
                                          <p:spTgt spid="64516"/>
                                        </p:tgtEl>
                                        <p:attrNameLst>
                                          <p:attrName>ppt_w</p:attrName>
                                        </p:attrNameLst>
                                      </p:cBhvr>
                                      <p:tavLst>
                                        <p:tav tm="0">
                                          <p:val>
                                            <p:fltVal val="0"/>
                                          </p:val>
                                        </p:tav>
                                        <p:tav tm="100000">
                                          <p:val>
                                            <p:strVal val="#ppt_w"/>
                                          </p:val>
                                        </p:tav>
                                      </p:tavLst>
                                    </p:anim>
                                    <p:anim calcmode="lin" valueType="num">
                                      <p:cBhvr>
                                        <p:cTn id="8" dur="500" fill="hold"/>
                                        <p:tgtEl>
                                          <p:spTgt spid="64516"/>
                                        </p:tgtEl>
                                        <p:attrNameLst>
                                          <p:attrName>ppt_h</p:attrName>
                                        </p:attrNameLst>
                                      </p:cBhvr>
                                      <p:tavLst>
                                        <p:tav tm="0">
                                          <p:val>
                                            <p:strVal val="#ppt_h"/>
                                          </p:val>
                                        </p:tav>
                                        <p:tav tm="100000">
                                          <p:val>
                                            <p:strVal val="#ppt_h"/>
                                          </p:val>
                                        </p:tav>
                                      </p:tavLst>
                                    </p:anim>
                                  </p:childTnLst>
                                </p:cTn>
                              </p:par>
                            </p:childTnLst>
                          </p:cTn>
                        </p:par>
                        <p:par>
                          <p:cTn id="9" fill="hold" nodeType="afterGroup">
                            <p:stCondLst>
                              <p:cond delay="500"/>
                            </p:stCondLst>
                            <p:childTnLst>
                              <p:par>
                                <p:cTn id="10" presetID="22" presetClass="entr" presetSubtype="2"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right)">
                                      <p:cBhvr>
                                        <p:cTn id="12" dur="500"/>
                                        <p:tgtEl>
                                          <p:spTgt spid="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7" presetClass="entr" presetSubtype="10" fill="hold" grpId="0" nodeType="clickEffect">
                                  <p:stCondLst>
                                    <p:cond delay="0"/>
                                  </p:stCondLst>
                                  <p:childTnLst>
                                    <p:set>
                                      <p:cBhvr>
                                        <p:cTn id="16" dur="1" fill="hold">
                                          <p:stCondLst>
                                            <p:cond delay="0"/>
                                          </p:stCondLst>
                                        </p:cTn>
                                        <p:tgtEl>
                                          <p:spTgt spid="64519"/>
                                        </p:tgtEl>
                                        <p:attrNameLst>
                                          <p:attrName>style.visibility</p:attrName>
                                        </p:attrNameLst>
                                      </p:cBhvr>
                                      <p:to>
                                        <p:strVal val="visible"/>
                                      </p:to>
                                    </p:set>
                                    <p:anim calcmode="lin" valueType="num">
                                      <p:cBhvr>
                                        <p:cTn id="17" dur="500" fill="hold"/>
                                        <p:tgtEl>
                                          <p:spTgt spid="64519"/>
                                        </p:tgtEl>
                                        <p:attrNameLst>
                                          <p:attrName>ppt_w</p:attrName>
                                        </p:attrNameLst>
                                      </p:cBhvr>
                                      <p:tavLst>
                                        <p:tav tm="0">
                                          <p:val>
                                            <p:fltVal val="0"/>
                                          </p:val>
                                        </p:tav>
                                        <p:tav tm="100000">
                                          <p:val>
                                            <p:strVal val="#ppt_w"/>
                                          </p:val>
                                        </p:tav>
                                      </p:tavLst>
                                    </p:anim>
                                    <p:anim calcmode="lin" valueType="num">
                                      <p:cBhvr>
                                        <p:cTn id="18" dur="500" fill="hold"/>
                                        <p:tgtEl>
                                          <p:spTgt spid="64519"/>
                                        </p:tgtEl>
                                        <p:attrNameLst>
                                          <p:attrName>ppt_h</p:attrName>
                                        </p:attrNameLst>
                                      </p:cBhvr>
                                      <p:tavLst>
                                        <p:tav tm="0">
                                          <p:val>
                                            <p:strVal val="#ppt_h"/>
                                          </p:val>
                                        </p:tav>
                                        <p:tav tm="100000">
                                          <p:val>
                                            <p:strVal val="#ppt_h"/>
                                          </p:val>
                                        </p:tav>
                                      </p:tavLst>
                                    </p:anim>
                                  </p:childTnLst>
                                </p:cTn>
                              </p:par>
                            </p:childTnLst>
                          </p:cTn>
                        </p:par>
                        <p:par>
                          <p:cTn id="19" fill="hold" nodeType="afterGroup">
                            <p:stCondLst>
                              <p:cond delay="500"/>
                            </p:stCondLst>
                            <p:childTnLst>
                              <p:par>
                                <p:cTn id="20" presetID="22" presetClass="entr" presetSubtype="2" fill="hold" nodeType="afterEffect">
                                  <p:stCondLst>
                                    <p:cond delay="0"/>
                                  </p:stCondLst>
                                  <p:childTnLst>
                                    <p:set>
                                      <p:cBhvr>
                                        <p:cTn id="21" dur="1" fill="hold">
                                          <p:stCondLst>
                                            <p:cond delay="0"/>
                                          </p:stCondLst>
                                        </p:cTn>
                                        <p:tgtEl>
                                          <p:spTgt spid="64520"/>
                                        </p:tgtEl>
                                        <p:attrNameLst>
                                          <p:attrName>style.visibility</p:attrName>
                                        </p:attrNameLst>
                                      </p:cBhvr>
                                      <p:to>
                                        <p:strVal val="visible"/>
                                      </p:to>
                                    </p:set>
                                    <p:animEffect transition="in" filter="wipe(right)">
                                      <p:cBhvr>
                                        <p:cTn id="22" dur="500"/>
                                        <p:tgtEl>
                                          <p:spTgt spid="64520"/>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7" presetClass="entr" presetSubtype="10" fill="hold" grpId="0" nodeType="clickEffect">
                                  <p:stCondLst>
                                    <p:cond delay="0"/>
                                  </p:stCondLst>
                                  <p:childTnLst>
                                    <p:set>
                                      <p:cBhvr>
                                        <p:cTn id="26" dur="1" fill="hold">
                                          <p:stCondLst>
                                            <p:cond delay="0"/>
                                          </p:stCondLst>
                                        </p:cTn>
                                        <p:tgtEl>
                                          <p:spTgt spid="64517"/>
                                        </p:tgtEl>
                                        <p:attrNameLst>
                                          <p:attrName>style.visibility</p:attrName>
                                        </p:attrNameLst>
                                      </p:cBhvr>
                                      <p:to>
                                        <p:strVal val="visible"/>
                                      </p:to>
                                    </p:set>
                                    <p:anim calcmode="lin" valueType="num">
                                      <p:cBhvr>
                                        <p:cTn id="27" dur="500" fill="hold"/>
                                        <p:tgtEl>
                                          <p:spTgt spid="64517"/>
                                        </p:tgtEl>
                                        <p:attrNameLst>
                                          <p:attrName>ppt_w</p:attrName>
                                        </p:attrNameLst>
                                      </p:cBhvr>
                                      <p:tavLst>
                                        <p:tav tm="0">
                                          <p:val>
                                            <p:fltVal val="0"/>
                                          </p:val>
                                        </p:tav>
                                        <p:tav tm="100000">
                                          <p:val>
                                            <p:strVal val="#ppt_w"/>
                                          </p:val>
                                        </p:tav>
                                      </p:tavLst>
                                    </p:anim>
                                    <p:anim calcmode="lin" valueType="num">
                                      <p:cBhvr>
                                        <p:cTn id="28" dur="500" fill="hold"/>
                                        <p:tgtEl>
                                          <p:spTgt spid="64517"/>
                                        </p:tgtEl>
                                        <p:attrNameLst>
                                          <p:attrName>ppt_h</p:attrName>
                                        </p:attrNameLst>
                                      </p:cBhvr>
                                      <p:tavLst>
                                        <p:tav tm="0">
                                          <p:val>
                                            <p:strVal val="#ppt_h"/>
                                          </p:val>
                                        </p:tav>
                                        <p:tav tm="100000">
                                          <p:val>
                                            <p:strVal val="#ppt_h"/>
                                          </p:val>
                                        </p:tav>
                                      </p:tavLst>
                                    </p:anim>
                                  </p:childTnLst>
                                </p:cTn>
                              </p:par>
                            </p:childTnLst>
                          </p:cTn>
                        </p:par>
                        <p:par>
                          <p:cTn id="29" fill="hold" nodeType="afterGroup">
                            <p:stCondLst>
                              <p:cond delay="500"/>
                            </p:stCondLst>
                            <p:childTnLst>
                              <p:par>
                                <p:cTn id="30" presetID="22" presetClass="entr" presetSubtype="2" fill="hold" nodeType="afterEffect">
                                  <p:stCondLst>
                                    <p:cond delay="0"/>
                                  </p:stCondLst>
                                  <p:childTnLst>
                                    <p:set>
                                      <p:cBhvr>
                                        <p:cTn id="31" dur="1" fill="hold">
                                          <p:stCondLst>
                                            <p:cond delay="0"/>
                                          </p:stCondLst>
                                        </p:cTn>
                                        <p:tgtEl>
                                          <p:spTgt spid="64518"/>
                                        </p:tgtEl>
                                        <p:attrNameLst>
                                          <p:attrName>style.visibility</p:attrName>
                                        </p:attrNameLst>
                                      </p:cBhvr>
                                      <p:to>
                                        <p:strVal val="visible"/>
                                      </p:to>
                                    </p:set>
                                    <p:animEffect transition="in" filter="wipe(right)">
                                      <p:cBhvr>
                                        <p:cTn id="32" dur="500"/>
                                        <p:tgtEl>
                                          <p:spTgt spid="645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6" grpId="0" autoUpdateAnimBg="0"/>
      <p:bldP spid="64517" grpId="0" autoUpdateAnimBg="0"/>
      <p:bldP spid="64519" grpId="0" autoUpdateAnimBg="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idx="4294967295"/>
          </p:nvPr>
        </p:nvSpPr>
        <p:spPr/>
        <p:txBody>
          <a:bodyPr/>
          <a:lstStyle/>
          <a:p>
            <a:pPr eaLnBrk="1" hangingPunct="1"/>
            <a:r>
              <a:rPr lang="hu-HU" altLang="zh-TW"/>
              <a:t>A fül embryonális fejlődése</a:t>
            </a:r>
            <a:endParaRPr lang="en-US" altLang="zh-TW">
              <a:ea typeface="新細明體" pitchFamily="18" charset="-120"/>
            </a:endParaRPr>
          </a:p>
        </p:txBody>
      </p:sp>
      <p:sp>
        <p:nvSpPr>
          <p:cNvPr id="67587" name="Rectangle 3"/>
          <p:cNvSpPr>
            <a:spLocks noGrp="1" noChangeArrowheads="1"/>
          </p:cNvSpPr>
          <p:nvPr>
            <p:ph type="body" idx="4294967295"/>
          </p:nvPr>
        </p:nvSpPr>
        <p:spPr>
          <a:xfrm>
            <a:off x="684213" y="1700213"/>
            <a:ext cx="7772400" cy="4657725"/>
          </a:xfrm>
        </p:spPr>
        <p:txBody>
          <a:bodyPr/>
          <a:lstStyle/>
          <a:p>
            <a:pPr eaLnBrk="1" hangingPunct="1">
              <a:lnSpc>
                <a:spcPct val="90000"/>
              </a:lnSpc>
            </a:pPr>
            <a:r>
              <a:rPr lang="hu-HU" altLang="zh-TW"/>
              <a:t>4. héten kezdődik</a:t>
            </a:r>
            <a:endParaRPr lang="en-US" altLang="zh-TW">
              <a:ea typeface="新細明體" pitchFamily="18" charset="-120"/>
            </a:endParaRPr>
          </a:p>
          <a:p>
            <a:pPr eaLnBrk="1" hangingPunct="1">
              <a:lnSpc>
                <a:spcPct val="90000"/>
              </a:lnSpc>
            </a:pPr>
            <a:r>
              <a:rPr lang="hu-HU" altLang="zh-TW"/>
              <a:t>A belső fül </a:t>
            </a:r>
            <a:r>
              <a:rPr lang="hu-HU" altLang="zh-TW" b="1"/>
              <a:t>ektodermális </a:t>
            </a:r>
            <a:r>
              <a:rPr lang="hu-HU" altLang="zh-TW"/>
              <a:t>eredetű</a:t>
            </a:r>
            <a:endParaRPr lang="en-US" altLang="zh-TW">
              <a:ea typeface="新細明體" pitchFamily="18" charset="-120"/>
            </a:endParaRPr>
          </a:p>
          <a:p>
            <a:pPr eaLnBrk="1" hangingPunct="1">
              <a:lnSpc>
                <a:spcPct val="90000"/>
              </a:lnSpc>
            </a:pPr>
            <a:r>
              <a:rPr lang="hu-HU" altLang="zh-TW"/>
              <a:t>A középfül az első garattasak származéka (</a:t>
            </a:r>
            <a:r>
              <a:rPr lang="hu-HU" altLang="zh-TW" b="1"/>
              <a:t>entoderma</a:t>
            </a:r>
            <a:r>
              <a:rPr lang="hu-HU" altLang="zh-TW"/>
              <a:t>)</a:t>
            </a:r>
            <a:endParaRPr lang="en-US" altLang="zh-TW">
              <a:ea typeface="新細明體" pitchFamily="18" charset="-120"/>
            </a:endParaRPr>
          </a:p>
          <a:p>
            <a:pPr eaLnBrk="1" hangingPunct="1">
              <a:lnSpc>
                <a:spcPct val="90000"/>
              </a:lnSpc>
            </a:pPr>
            <a:r>
              <a:rPr lang="hu-HU" altLang="zh-TW"/>
              <a:t>A hallócsontok chondrogén csontosodással fejlődnek (</a:t>
            </a:r>
            <a:r>
              <a:rPr lang="hu-HU" altLang="zh-TW" b="1"/>
              <a:t>ganglionléc</a:t>
            </a:r>
            <a:r>
              <a:rPr lang="hu-HU" altLang="zh-TW"/>
              <a:t> eredetű porcszövet)</a:t>
            </a:r>
            <a:endParaRPr lang="en-US" altLang="zh-TW">
              <a:ea typeface="新細明體" pitchFamily="18" charset="-120"/>
            </a:endParaRPr>
          </a:p>
          <a:p>
            <a:pPr eaLnBrk="1" hangingPunct="1">
              <a:lnSpc>
                <a:spcPct val="90000"/>
              </a:lnSpc>
            </a:pPr>
            <a:r>
              <a:rPr lang="hu-HU" altLang="zh-TW"/>
              <a:t>A külső fül az első garatív származéka</a:t>
            </a:r>
            <a:r>
              <a:rPr lang="en-US" altLang="zh-TW">
                <a:ea typeface="新細明體" pitchFamily="18" charset="-120"/>
              </a:rPr>
              <a:t> </a:t>
            </a:r>
            <a:r>
              <a:rPr lang="hu-HU" altLang="zh-TW"/>
              <a:t>(</a:t>
            </a:r>
            <a:r>
              <a:rPr lang="hu-HU" altLang="zh-TW" b="1"/>
              <a:t>ektodermális</a:t>
            </a:r>
            <a:r>
              <a:rPr lang="hu-HU" altLang="zh-TW"/>
              <a:t>)</a:t>
            </a:r>
            <a:endParaRPr lang="en-US" altLang="zh-TW">
              <a:ea typeface="新細明體" pitchFamily="18" charset="-120"/>
            </a:endParaRPr>
          </a:p>
        </p:txBody>
      </p:sp>
    </p:spTree>
    <p:extLst>
      <p:ext uri="{BB962C8B-B14F-4D97-AF65-F5344CB8AC3E}">
        <p14:creationId xmlns:p14="http://schemas.microsoft.com/office/powerpoint/2010/main" val="15491057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6" descr="showimage"/>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28763" y="95250"/>
            <a:ext cx="6086475" cy="666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6952091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ext Box 2"/>
          <p:cNvSpPr txBox="1">
            <a:spLocks noChangeArrowheads="1"/>
          </p:cNvSpPr>
          <p:nvPr/>
        </p:nvSpPr>
        <p:spPr bwMode="auto">
          <a:xfrm>
            <a:off x="190500" y="746125"/>
            <a:ext cx="175895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hu-HU" sz="2000"/>
          </a:p>
          <a:p>
            <a:pPr eaLnBrk="1" hangingPunct="1"/>
            <a:endParaRPr lang="en-US" altLang="hu-HU" sz="2000"/>
          </a:p>
          <a:p>
            <a:pPr eaLnBrk="1" hangingPunct="1"/>
            <a:endParaRPr lang="en-US" altLang="hu-HU" sz="2000"/>
          </a:p>
          <a:p>
            <a:pPr eaLnBrk="1" hangingPunct="1"/>
            <a:endParaRPr lang="en-US" altLang="hu-HU" sz="2000"/>
          </a:p>
          <a:p>
            <a:pPr eaLnBrk="1" hangingPunct="1"/>
            <a:endParaRPr lang="en-US" altLang="hu-HU"/>
          </a:p>
        </p:txBody>
      </p:sp>
      <p:sp>
        <p:nvSpPr>
          <p:cNvPr id="69635" name="Text Box 3"/>
          <p:cNvSpPr txBox="1">
            <a:spLocks noChangeArrowheads="1"/>
          </p:cNvSpPr>
          <p:nvPr/>
        </p:nvSpPr>
        <p:spPr bwMode="auto">
          <a:xfrm>
            <a:off x="101600" y="1089025"/>
            <a:ext cx="4846638" cy="4760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tabLst>
                <a:tab pos="177800" algn="l"/>
                <a:tab pos="355600" algn="l"/>
                <a:tab pos="533400" algn="l"/>
                <a:tab pos="719138" algn="l"/>
                <a:tab pos="896938" algn="l"/>
                <a:tab pos="1252538" algn="l"/>
              </a:tabLst>
              <a:defRPr>
                <a:solidFill>
                  <a:schemeClr val="tx1"/>
                </a:solidFill>
                <a:latin typeface="Arial" charset="0"/>
              </a:defRPr>
            </a:lvl1pPr>
            <a:lvl2pPr marL="742950" indent="-285750">
              <a:tabLst>
                <a:tab pos="177800" algn="l"/>
                <a:tab pos="355600" algn="l"/>
                <a:tab pos="533400" algn="l"/>
                <a:tab pos="719138" algn="l"/>
                <a:tab pos="896938" algn="l"/>
                <a:tab pos="1252538" algn="l"/>
              </a:tabLst>
              <a:defRPr>
                <a:solidFill>
                  <a:schemeClr val="tx1"/>
                </a:solidFill>
                <a:latin typeface="Arial" charset="0"/>
              </a:defRPr>
            </a:lvl2pPr>
            <a:lvl3pPr marL="1143000" indent="-228600">
              <a:tabLst>
                <a:tab pos="177800" algn="l"/>
                <a:tab pos="355600" algn="l"/>
                <a:tab pos="533400" algn="l"/>
                <a:tab pos="719138" algn="l"/>
                <a:tab pos="896938" algn="l"/>
                <a:tab pos="1252538" algn="l"/>
              </a:tabLst>
              <a:defRPr>
                <a:solidFill>
                  <a:schemeClr val="tx1"/>
                </a:solidFill>
                <a:latin typeface="Arial" charset="0"/>
              </a:defRPr>
            </a:lvl3pPr>
            <a:lvl4pPr marL="1600200" indent="-228600">
              <a:tabLst>
                <a:tab pos="177800" algn="l"/>
                <a:tab pos="355600" algn="l"/>
                <a:tab pos="533400" algn="l"/>
                <a:tab pos="719138" algn="l"/>
                <a:tab pos="896938" algn="l"/>
                <a:tab pos="1252538" algn="l"/>
              </a:tabLst>
              <a:defRPr>
                <a:solidFill>
                  <a:schemeClr val="tx1"/>
                </a:solidFill>
                <a:latin typeface="Arial" charset="0"/>
              </a:defRPr>
            </a:lvl4pPr>
            <a:lvl5pPr marL="2057400" indent="-228600">
              <a:tabLst>
                <a:tab pos="177800" algn="l"/>
                <a:tab pos="355600" algn="l"/>
                <a:tab pos="533400" algn="l"/>
                <a:tab pos="719138" algn="l"/>
                <a:tab pos="896938" algn="l"/>
                <a:tab pos="1252538" algn="l"/>
              </a:tabLst>
              <a:defRPr>
                <a:solidFill>
                  <a:schemeClr val="tx1"/>
                </a:solidFill>
                <a:latin typeface="Arial" charset="0"/>
              </a:defRPr>
            </a:lvl5pPr>
            <a:lvl6pPr marL="2514600" indent="-228600" eaLnBrk="0" fontAlgn="base" hangingPunct="0">
              <a:spcBef>
                <a:spcPct val="0"/>
              </a:spcBef>
              <a:spcAft>
                <a:spcPct val="0"/>
              </a:spcAft>
              <a:tabLst>
                <a:tab pos="177800" algn="l"/>
                <a:tab pos="355600" algn="l"/>
                <a:tab pos="533400" algn="l"/>
                <a:tab pos="719138" algn="l"/>
                <a:tab pos="896938" algn="l"/>
                <a:tab pos="1252538" algn="l"/>
              </a:tabLst>
              <a:defRPr>
                <a:solidFill>
                  <a:schemeClr val="tx1"/>
                </a:solidFill>
                <a:latin typeface="Arial" charset="0"/>
              </a:defRPr>
            </a:lvl6pPr>
            <a:lvl7pPr marL="2971800" indent="-228600" eaLnBrk="0" fontAlgn="base" hangingPunct="0">
              <a:spcBef>
                <a:spcPct val="0"/>
              </a:spcBef>
              <a:spcAft>
                <a:spcPct val="0"/>
              </a:spcAft>
              <a:tabLst>
                <a:tab pos="177800" algn="l"/>
                <a:tab pos="355600" algn="l"/>
                <a:tab pos="533400" algn="l"/>
                <a:tab pos="719138" algn="l"/>
                <a:tab pos="896938" algn="l"/>
                <a:tab pos="1252538" algn="l"/>
              </a:tabLst>
              <a:defRPr>
                <a:solidFill>
                  <a:schemeClr val="tx1"/>
                </a:solidFill>
                <a:latin typeface="Arial" charset="0"/>
              </a:defRPr>
            </a:lvl7pPr>
            <a:lvl8pPr marL="3429000" indent="-228600" eaLnBrk="0" fontAlgn="base" hangingPunct="0">
              <a:spcBef>
                <a:spcPct val="0"/>
              </a:spcBef>
              <a:spcAft>
                <a:spcPct val="0"/>
              </a:spcAft>
              <a:tabLst>
                <a:tab pos="177800" algn="l"/>
                <a:tab pos="355600" algn="l"/>
                <a:tab pos="533400" algn="l"/>
                <a:tab pos="719138" algn="l"/>
                <a:tab pos="896938" algn="l"/>
                <a:tab pos="1252538" algn="l"/>
              </a:tabLst>
              <a:defRPr>
                <a:solidFill>
                  <a:schemeClr val="tx1"/>
                </a:solidFill>
                <a:latin typeface="Arial" charset="0"/>
              </a:defRPr>
            </a:lvl8pPr>
            <a:lvl9pPr marL="3886200" indent="-228600" eaLnBrk="0" fontAlgn="base" hangingPunct="0">
              <a:spcBef>
                <a:spcPct val="0"/>
              </a:spcBef>
              <a:spcAft>
                <a:spcPct val="0"/>
              </a:spcAft>
              <a:tabLst>
                <a:tab pos="177800" algn="l"/>
                <a:tab pos="355600" algn="l"/>
                <a:tab pos="533400" algn="l"/>
                <a:tab pos="719138" algn="l"/>
                <a:tab pos="896938" algn="l"/>
                <a:tab pos="1252538" algn="l"/>
              </a:tabLst>
              <a:defRPr>
                <a:solidFill>
                  <a:schemeClr val="tx1"/>
                </a:solidFill>
                <a:latin typeface="Arial" charset="0"/>
              </a:defRPr>
            </a:lvl9pPr>
          </a:lstStyle>
          <a:p>
            <a:pPr eaLnBrk="1" hangingPunct="1"/>
            <a:r>
              <a:rPr lang="hu-HU" altLang="hu-HU"/>
              <a:t>Hallóplacod: </a:t>
            </a:r>
          </a:p>
          <a:p>
            <a:pPr eaLnBrk="1" hangingPunct="1"/>
            <a:r>
              <a:rPr lang="hu-HU" altLang="hu-HU"/>
              <a:t>	ectoderma megvastagodás:</a:t>
            </a:r>
          </a:p>
          <a:p>
            <a:pPr eaLnBrk="1" hangingPunct="1"/>
            <a:r>
              <a:rPr lang="hu-HU" altLang="hu-HU"/>
              <a:t>		induktorai</a:t>
            </a:r>
          </a:p>
          <a:p>
            <a:pPr eaLnBrk="1" hangingPunct="1"/>
            <a:r>
              <a:rPr lang="hu-HU" altLang="hu-HU"/>
              <a:t>			1. chorda dorsalis</a:t>
            </a:r>
          </a:p>
          <a:p>
            <a:pPr eaLnBrk="1" hangingPunct="1"/>
            <a:r>
              <a:rPr lang="hu-HU" altLang="hu-HU"/>
              <a:t>			2. paraxialis mesoderma</a:t>
            </a:r>
          </a:p>
          <a:p>
            <a:pPr eaLnBrk="1" hangingPunct="1"/>
            <a:r>
              <a:rPr lang="hu-HU" altLang="hu-HU"/>
              <a:t>			3. rhombencephalon</a:t>
            </a:r>
          </a:p>
          <a:p>
            <a:pPr eaLnBrk="1" hangingPunct="1"/>
            <a:endParaRPr lang="hu-HU" altLang="hu-HU"/>
          </a:p>
          <a:p>
            <a:pPr eaLnBrk="1" hangingPunct="1"/>
            <a:r>
              <a:rPr lang="hu-HU" altLang="hu-HU"/>
              <a:t>Hallógödör:</a:t>
            </a:r>
          </a:p>
          <a:p>
            <a:pPr eaLnBrk="1" hangingPunct="1"/>
            <a:r>
              <a:rPr lang="hu-HU" altLang="hu-HU"/>
              <a:t>	bemélyedés:</a:t>
            </a:r>
          </a:p>
          <a:p>
            <a:pPr eaLnBrk="1" hangingPunct="1"/>
            <a:r>
              <a:rPr lang="hu-HU" altLang="hu-HU"/>
              <a:t>		</a:t>
            </a:r>
            <a:r>
              <a:rPr lang="hu-HU" altLang="hu-HU" i="1"/>
              <a:t>FGF-3</a:t>
            </a:r>
            <a:r>
              <a:rPr lang="hu-HU" altLang="hu-HU"/>
              <a:t> hatására</a:t>
            </a:r>
          </a:p>
          <a:p>
            <a:pPr eaLnBrk="1" hangingPunct="1"/>
            <a:endParaRPr lang="hu-HU" altLang="hu-HU" i="1"/>
          </a:p>
          <a:p>
            <a:pPr eaLnBrk="1" hangingPunct="1"/>
            <a:r>
              <a:rPr lang="hu-HU" altLang="hu-HU"/>
              <a:t>Hallóhólyag / otocysta: </a:t>
            </a:r>
          </a:p>
          <a:p>
            <a:pPr eaLnBrk="1" hangingPunct="1"/>
            <a:r>
              <a:rPr lang="hu-HU" altLang="hu-HU"/>
              <a:t>	befűződés </a:t>
            </a:r>
          </a:p>
          <a:p>
            <a:pPr eaLnBrk="1" hangingPunct="1"/>
            <a:endParaRPr lang="hu-HU" altLang="hu-HU"/>
          </a:p>
          <a:p>
            <a:pPr eaLnBrk="1" hangingPunct="1"/>
            <a:r>
              <a:rPr lang="hu-HU" altLang="hu-HU"/>
              <a:t>   </a:t>
            </a:r>
          </a:p>
          <a:p>
            <a:pPr eaLnBrk="1" hangingPunct="1"/>
            <a:r>
              <a:rPr lang="hu-HU" altLang="hu-HU"/>
              <a:t>		</a:t>
            </a:r>
          </a:p>
          <a:p>
            <a:pPr eaLnBrk="1" hangingPunct="1"/>
            <a:r>
              <a:rPr lang="hu-HU" altLang="hu-HU"/>
              <a:t>	</a:t>
            </a:r>
          </a:p>
        </p:txBody>
      </p:sp>
      <p:sp>
        <p:nvSpPr>
          <p:cNvPr id="69636" name="Rectangle 4"/>
          <p:cNvSpPr>
            <a:spLocks noChangeArrowheads="1"/>
          </p:cNvSpPr>
          <p:nvPr/>
        </p:nvSpPr>
        <p:spPr bwMode="auto">
          <a:xfrm>
            <a:off x="0" y="85725"/>
            <a:ext cx="52990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hu-HU" altLang="hu-HU"/>
              <a:t>BELSŐ FÜL FEJLŐDÉSE</a:t>
            </a:r>
          </a:p>
        </p:txBody>
      </p:sp>
      <p:pic>
        <p:nvPicPr>
          <p:cNvPr id="69637" name="Picture 7" descr="dev otic plac M"/>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348288" y="119063"/>
            <a:ext cx="3729037" cy="667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4476491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36" name="Group 16"/>
          <p:cNvGraphicFramePr>
            <a:graphicFrameLocks noGrp="1"/>
          </p:cNvGraphicFramePr>
          <p:nvPr/>
        </p:nvGraphicFramePr>
        <p:xfrm>
          <a:off x="2320925" y="2160588"/>
          <a:ext cx="3494088" cy="2536825"/>
        </p:xfrm>
        <a:graphic>
          <a:graphicData uri="http://schemas.openxmlformats.org/drawingml/2006/table">
            <a:tbl>
              <a:tblPr/>
              <a:tblGrid>
                <a:gridCol w="1679575">
                  <a:extLst>
                    <a:ext uri="{9D8B030D-6E8A-4147-A177-3AD203B41FA5}">
                      <a16:colId xmlns:a16="http://schemas.microsoft.com/office/drawing/2014/main" val="20000"/>
                    </a:ext>
                  </a:extLst>
                </a:gridCol>
                <a:gridCol w="1814513">
                  <a:extLst>
                    <a:ext uri="{9D8B030D-6E8A-4147-A177-3AD203B41FA5}">
                      <a16:colId xmlns:a16="http://schemas.microsoft.com/office/drawing/2014/main" val="20001"/>
                    </a:ext>
                  </a:extLst>
                </a:gridCol>
              </a:tblGrid>
              <a:tr h="25368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hu-HU" sz="1800" b="0" i="0" u="none" strike="noStrike" cap="none" normalizeH="0" baseline="0">
                          <a:ln>
                            <a:noFill/>
                          </a:ln>
                          <a:solidFill>
                            <a:schemeClr val="tx1"/>
                          </a:solidFill>
                          <a:effectLst/>
                          <a:latin typeface="Arial" pitchFamily="34" charset="0"/>
                        </a:rPr>
                        <a:t>  </a:t>
                      </a:r>
                      <a:r>
                        <a:rPr kumimoji="0" lang="hu-HU" sz="11500" b="0" i="0" u="none" strike="noStrike" cap="none" normalizeH="0" baseline="0">
                          <a:ln>
                            <a:noFill/>
                          </a:ln>
                          <a:solidFill>
                            <a:schemeClr val="tx1"/>
                          </a:solidFill>
                          <a:effectLst/>
                          <a:latin typeface="Arial" pitchFamily="34" charset="0"/>
                        </a:rPr>
                        <a:t> </a:t>
                      </a:r>
                      <a:r>
                        <a:rPr kumimoji="0" lang="hu-HU" sz="1800" b="0" i="0" u="none" strike="noStrike" cap="none" normalizeH="0" baseline="0">
                          <a:ln>
                            <a:noFill/>
                          </a:ln>
                          <a:solidFill>
                            <a:schemeClr val="tx1"/>
                          </a:solidFill>
                          <a:effectLst/>
                          <a:latin typeface="Arial" pitchFamily="34" charset="0"/>
                        </a:rPr>
                        <a:t>                          </a:t>
                      </a:r>
                    </a:p>
                  </a:txBody>
                  <a:tcPr anchor="ctr" horzOverflow="overflow">
                    <a:lnL cap="flat">
                      <a:noFill/>
                    </a:lnL>
                    <a:lnR>
                      <a:noFill/>
                    </a:lnR>
                    <a:lnT cap="fla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hu-HU" sz="1800" b="0" i="0" u="none" strike="noStrike" cap="none" normalizeH="0" baseline="0">
                          <a:ln>
                            <a:noFill/>
                          </a:ln>
                          <a:solidFill>
                            <a:schemeClr val="tx1"/>
                          </a:solidFill>
                          <a:effectLst/>
                          <a:latin typeface="Arial" pitchFamily="34" charset="0"/>
                        </a:rPr>
                        <a:t>  </a:t>
                      </a:r>
                      <a:r>
                        <a:rPr kumimoji="0" lang="hu-HU" sz="11500" b="0" i="0" u="none" strike="noStrike" cap="none" normalizeH="0" baseline="0">
                          <a:ln>
                            <a:noFill/>
                          </a:ln>
                          <a:solidFill>
                            <a:schemeClr val="tx1"/>
                          </a:solidFill>
                          <a:effectLst/>
                          <a:latin typeface="Arial" pitchFamily="34" charset="0"/>
                        </a:rPr>
                        <a:t> </a:t>
                      </a:r>
                      <a:r>
                        <a:rPr kumimoji="0" lang="hu-HU" sz="1800" b="0" i="0" u="none" strike="noStrike" cap="none" normalizeH="0" baseline="0">
                          <a:ln>
                            <a:noFill/>
                          </a:ln>
                          <a:solidFill>
                            <a:schemeClr val="tx1"/>
                          </a:solidFill>
                          <a:effectLst/>
                          <a:latin typeface="Arial" pitchFamily="34" charset="0"/>
                        </a:rPr>
                        <a:t>                                         </a:t>
                      </a:r>
                    </a:p>
                  </a:txBody>
                  <a:tcPr anchor="ctr"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pic>
        <p:nvPicPr>
          <p:cNvPr id="3078" name="Picture 18" descr="ear004-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55650" y="3573463"/>
            <a:ext cx="4824413" cy="320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074" name="Object 8"/>
          <p:cNvGraphicFramePr>
            <a:graphicFrameLocks noChangeAspect="1"/>
          </p:cNvGraphicFramePr>
          <p:nvPr/>
        </p:nvGraphicFramePr>
        <p:xfrm>
          <a:off x="755650" y="0"/>
          <a:ext cx="7620000" cy="3524250"/>
        </p:xfrm>
        <a:graphic>
          <a:graphicData uri="http://schemas.openxmlformats.org/presentationml/2006/ole">
            <mc:AlternateContent xmlns:mc="http://schemas.openxmlformats.org/markup-compatibility/2006">
              <mc:Choice xmlns:v="urn:schemas-microsoft-com:vml" Requires="v">
                <p:oleObj spid="_x0000_s1035" name="Image" r:id="rId4" imgW="10158730" imgH="4698413" progId="Photoshop.Image.7">
                  <p:embed/>
                </p:oleObj>
              </mc:Choice>
              <mc:Fallback>
                <p:oleObj name="Image" r:id="rId4" imgW="10158730" imgH="4698413" progId="Photoshop.Image.7">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5650" y="0"/>
                        <a:ext cx="7620000" cy="3524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079" name="Text Box 31"/>
          <p:cNvSpPr txBox="1">
            <a:spLocks noChangeArrowheads="1"/>
          </p:cNvSpPr>
          <p:nvPr/>
        </p:nvSpPr>
        <p:spPr bwMode="auto">
          <a:xfrm>
            <a:off x="5848350" y="4149725"/>
            <a:ext cx="3295650"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hu-HU" altLang="hu-HU" b="1" u="sng"/>
              <a:t>Oticus plakod (fülplakod) </a:t>
            </a:r>
          </a:p>
          <a:p>
            <a:pPr eaLnBrk="1" hangingPunct="1"/>
            <a:r>
              <a:rPr lang="hu-HU" altLang="hu-HU"/>
              <a:t>(a rhombencephalon</a:t>
            </a:r>
          </a:p>
          <a:p>
            <a:pPr eaLnBrk="1" hangingPunct="1"/>
            <a:r>
              <a:rPr lang="hu-HU" altLang="hu-HU"/>
              <a:t>két oldalán megjelenő felszíni ektoderma megvastagodás)</a:t>
            </a:r>
          </a:p>
          <a:p>
            <a:pPr eaLnBrk="1" hangingPunct="1"/>
            <a:endParaRPr lang="hu-HU" altLang="hu-HU"/>
          </a:p>
          <a:p>
            <a:pPr eaLnBrk="1" hangingPunct="1"/>
            <a:r>
              <a:rPr lang="hu-HU" altLang="hu-HU"/>
              <a:t>20-25. embryonális nap</a:t>
            </a:r>
          </a:p>
        </p:txBody>
      </p:sp>
    </p:spTree>
    <p:extLst>
      <p:ext uri="{BB962C8B-B14F-4D97-AF65-F5344CB8AC3E}">
        <p14:creationId xmlns:p14="http://schemas.microsoft.com/office/powerpoint/2010/main" val="321758508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ext Box 2"/>
          <p:cNvSpPr txBox="1">
            <a:spLocks noChangeArrowheads="1"/>
          </p:cNvSpPr>
          <p:nvPr/>
        </p:nvSpPr>
        <p:spPr bwMode="auto">
          <a:xfrm>
            <a:off x="190500" y="746125"/>
            <a:ext cx="175895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hu-HU" sz="2000"/>
          </a:p>
          <a:p>
            <a:pPr eaLnBrk="1" hangingPunct="1"/>
            <a:endParaRPr lang="en-US" altLang="hu-HU" sz="2000"/>
          </a:p>
          <a:p>
            <a:pPr eaLnBrk="1" hangingPunct="1"/>
            <a:endParaRPr lang="en-US" altLang="hu-HU" sz="2000"/>
          </a:p>
          <a:p>
            <a:pPr eaLnBrk="1" hangingPunct="1"/>
            <a:endParaRPr lang="en-US" altLang="hu-HU" sz="2000"/>
          </a:p>
          <a:p>
            <a:pPr eaLnBrk="1" hangingPunct="1"/>
            <a:endParaRPr lang="en-US" altLang="hu-HU"/>
          </a:p>
        </p:txBody>
      </p:sp>
      <p:pic>
        <p:nvPicPr>
          <p:cNvPr id="70659" name="Picture 6" descr="ear00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042988" y="1233488"/>
            <a:ext cx="2471737" cy="557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0" name="Picture 7" descr="ear003-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649788" y="1068388"/>
            <a:ext cx="3948112" cy="572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1" name="Rectangle 8"/>
          <p:cNvSpPr>
            <a:spLocks noChangeArrowheads="1"/>
          </p:cNvSpPr>
          <p:nvPr/>
        </p:nvSpPr>
        <p:spPr bwMode="auto">
          <a:xfrm>
            <a:off x="0" y="85725"/>
            <a:ext cx="914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hu-HU" altLang="hu-HU"/>
              <a:t>BELSŐ FÜL FEJLŐDÉSE</a:t>
            </a:r>
          </a:p>
        </p:txBody>
      </p:sp>
    </p:spTree>
    <p:extLst>
      <p:ext uri="{BB962C8B-B14F-4D97-AF65-F5344CB8AC3E}">
        <p14:creationId xmlns:p14="http://schemas.microsoft.com/office/powerpoint/2010/main" val="423925802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ext Box 2"/>
          <p:cNvSpPr txBox="1">
            <a:spLocks noChangeArrowheads="1"/>
          </p:cNvSpPr>
          <p:nvPr/>
        </p:nvSpPr>
        <p:spPr bwMode="auto">
          <a:xfrm>
            <a:off x="190500" y="746125"/>
            <a:ext cx="175895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hu-HU" sz="2000"/>
          </a:p>
          <a:p>
            <a:pPr eaLnBrk="1" hangingPunct="1"/>
            <a:endParaRPr lang="en-US" altLang="hu-HU" sz="2000"/>
          </a:p>
          <a:p>
            <a:pPr eaLnBrk="1" hangingPunct="1"/>
            <a:endParaRPr lang="en-US" altLang="hu-HU" sz="2000"/>
          </a:p>
          <a:p>
            <a:pPr eaLnBrk="1" hangingPunct="1"/>
            <a:endParaRPr lang="en-US" altLang="hu-HU" sz="2000"/>
          </a:p>
          <a:p>
            <a:pPr eaLnBrk="1" hangingPunct="1"/>
            <a:endParaRPr lang="en-US" altLang="hu-HU"/>
          </a:p>
        </p:txBody>
      </p:sp>
      <p:sp>
        <p:nvSpPr>
          <p:cNvPr id="71683" name="Text Box 7"/>
          <p:cNvSpPr txBox="1">
            <a:spLocks noChangeArrowheads="1"/>
          </p:cNvSpPr>
          <p:nvPr/>
        </p:nvSpPr>
        <p:spPr bwMode="auto">
          <a:xfrm>
            <a:off x="101600" y="1089025"/>
            <a:ext cx="4846638" cy="2563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tabLst>
                <a:tab pos="177800" algn="l"/>
                <a:tab pos="355600" algn="l"/>
                <a:tab pos="533400" algn="l"/>
                <a:tab pos="719138" algn="l"/>
                <a:tab pos="896938" algn="l"/>
                <a:tab pos="1252538" algn="l"/>
              </a:tabLst>
              <a:defRPr>
                <a:solidFill>
                  <a:schemeClr val="tx1"/>
                </a:solidFill>
                <a:latin typeface="Arial" charset="0"/>
              </a:defRPr>
            </a:lvl1pPr>
            <a:lvl2pPr marL="742950" indent="-285750">
              <a:tabLst>
                <a:tab pos="177800" algn="l"/>
                <a:tab pos="355600" algn="l"/>
                <a:tab pos="533400" algn="l"/>
                <a:tab pos="719138" algn="l"/>
                <a:tab pos="896938" algn="l"/>
                <a:tab pos="1252538" algn="l"/>
              </a:tabLst>
              <a:defRPr>
                <a:solidFill>
                  <a:schemeClr val="tx1"/>
                </a:solidFill>
                <a:latin typeface="Arial" charset="0"/>
              </a:defRPr>
            </a:lvl2pPr>
            <a:lvl3pPr marL="1143000" indent="-228600">
              <a:tabLst>
                <a:tab pos="177800" algn="l"/>
                <a:tab pos="355600" algn="l"/>
                <a:tab pos="533400" algn="l"/>
                <a:tab pos="719138" algn="l"/>
                <a:tab pos="896938" algn="l"/>
                <a:tab pos="1252538" algn="l"/>
              </a:tabLst>
              <a:defRPr>
                <a:solidFill>
                  <a:schemeClr val="tx1"/>
                </a:solidFill>
                <a:latin typeface="Arial" charset="0"/>
              </a:defRPr>
            </a:lvl3pPr>
            <a:lvl4pPr marL="1600200" indent="-228600">
              <a:tabLst>
                <a:tab pos="177800" algn="l"/>
                <a:tab pos="355600" algn="l"/>
                <a:tab pos="533400" algn="l"/>
                <a:tab pos="719138" algn="l"/>
                <a:tab pos="896938" algn="l"/>
                <a:tab pos="1252538" algn="l"/>
              </a:tabLst>
              <a:defRPr>
                <a:solidFill>
                  <a:schemeClr val="tx1"/>
                </a:solidFill>
                <a:latin typeface="Arial" charset="0"/>
              </a:defRPr>
            </a:lvl4pPr>
            <a:lvl5pPr marL="2057400" indent="-228600">
              <a:tabLst>
                <a:tab pos="177800" algn="l"/>
                <a:tab pos="355600" algn="l"/>
                <a:tab pos="533400" algn="l"/>
                <a:tab pos="719138" algn="l"/>
                <a:tab pos="896938" algn="l"/>
                <a:tab pos="1252538" algn="l"/>
              </a:tabLst>
              <a:defRPr>
                <a:solidFill>
                  <a:schemeClr val="tx1"/>
                </a:solidFill>
                <a:latin typeface="Arial" charset="0"/>
              </a:defRPr>
            </a:lvl5pPr>
            <a:lvl6pPr marL="2514600" indent="-228600" eaLnBrk="0" fontAlgn="base" hangingPunct="0">
              <a:spcBef>
                <a:spcPct val="0"/>
              </a:spcBef>
              <a:spcAft>
                <a:spcPct val="0"/>
              </a:spcAft>
              <a:tabLst>
                <a:tab pos="177800" algn="l"/>
                <a:tab pos="355600" algn="l"/>
                <a:tab pos="533400" algn="l"/>
                <a:tab pos="719138" algn="l"/>
                <a:tab pos="896938" algn="l"/>
                <a:tab pos="1252538" algn="l"/>
              </a:tabLst>
              <a:defRPr>
                <a:solidFill>
                  <a:schemeClr val="tx1"/>
                </a:solidFill>
                <a:latin typeface="Arial" charset="0"/>
              </a:defRPr>
            </a:lvl6pPr>
            <a:lvl7pPr marL="2971800" indent="-228600" eaLnBrk="0" fontAlgn="base" hangingPunct="0">
              <a:spcBef>
                <a:spcPct val="0"/>
              </a:spcBef>
              <a:spcAft>
                <a:spcPct val="0"/>
              </a:spcAft>
              <a:tabLst>
                <a:tab pos="177800" algn="l"/>
                <a:tab pos="355600" algn="l"/>
                <a:tab pos="533400" algn="l"/>
                <a:tab pos="719138" algn="l"/>
                <a:tab pos="896938" algn="l"/>
                <a:tab pos="1252538" algn="l"/>
              </a:tabLst>
              <a:defRPr>
                <a:solidFill>
                  <a:schemeClr val="tx1"/>
                </a:solidFill>
                <a:latin typeface="Arial" charset="0"/>
              </a:defRPr>
            </a:lvl7pPr>
            <a:lvl8pPr marL="3429000" indent="-228600" eaLnBrk="0" fontAlgn="base" hangingPunct="0">
              <a:spcBef>
                <a:spcPct val="0"/>
              </a:spcBef>
              <a:spcAft>
                <a:spcPct val="0"/>
              </a:spcAft>
              <a:tabLst>
                <a:tab pos="177800" algn="l"/>
                <a:tab pos="355600" algn="l"/>
                <a:tab pos="533400" algn="l"/>
                <a:tab pos="719138" algn="l"/>
                <a:tab pos="896938" algn="l"/>
                <a:tab pos="1252538" algn="l"/>
              </a:tabLst>
              <a:defRPr>
                <a:solidFill>
                  <a:schemeClr val="tx1"/>
                </a:solidFill>
                <a:latin typeface="Arial" charset="0"/>
              </a:defRPr>
            </a:lvl8pPr>
            <a:lvl9pPr marL="3886200" indent="-228600" eaLnBrk="0" fontAlgn="base" hangingPunct="0">
              <a:spcBef>
                <a:spcPct val="0"/>
              </a:spcBef>
              <a:spcAft>
                <a:spcPct val="0"/>
              </a:spcAft>
              <a:tabLst>
                <a:tab pos="177800" algn="l"/>
                <a:tab pos="355600" algn="l"/>
                <a:tab pos="533400" algn="l"/>
                <a:tab pos="719138" algn="l"/>
                <a:tab pos="896938" algn="l"/>
                <a:tab pos="1252538" algn="l"/>
              </a:tabLst>
              <a:defRPr>
                <a:solidFill>
                  <a:schemeClr val="tx1"/>
                </a:solidFill>
                <a:latin typeface="Arial" charset="0"/>
              </a:defRPr>
            </a:lvl9pPr>
          </a:lstStyle>
          <a:p>
            <a:pPr eaLnBrk="1" hangingPunct="1"/>
            <a:r>
              <a:rPr lang="hu-HU" altLang="hu-HU"/>
              <a:t>Hallóhólyag: </a:t>
            </a:r>
          </a:p>
          <a:p>
            <a:pPr eaLnBrk="1" hangingPunct="1"/>
            <a:r>
              <a:rPr lang="hu-HU" altLang="hu-HU"/>
              <a:t>	megnyúlás:</a:t>
            </a:r>
          </a:p>
          <a:p>
            <a:pPr eaLnBrk="1" hangingPunct="1"/>
            <a:r>
              <a:rPr lang="hu-HU" altLang="hu-HU"/>
              <a:t>		ventralis pars saccularis</a:t>
            </a:r>
          </a:p>
          <a:p>
            <a:pPr eaLnBrk="1" hangingPunct="1"/>
            <a:r>
              <a:rPr lang="hu-HU" altLang="hu-HU"/>
              <a:t>				</a:t>
            </a:r>
          </a:p>
          <a:p>
            <a:pPr eaLnBrk="1" hangingPunct="1"/>
            <a:r>
              <a:rPr lang="hu-HU" altLang="hu-HU"/>
              <a:t>		dorsalis pars utricularis:</a:t>
            </a:r>
          </a:p>
          <a:p>
            <a:pPr eaLnBrk="1" hangingPunct="1"/>
            <a:r>
              <a:rPr lang="hu-HU" altLang="hu-HU"/>
              <a:t>			ductus endolympaticus 	</a:t>
            </a:r>
          </a:p>
          <a:p>
            <a:pPr eaLnBrk="1" hangingPunct="1"/>
            <a:r>
              <a:rPr lang="hu-HU" altLang="hu-HU"/>
              <a:t>   </a:t>
            </a:r>
          </a:p>
          <a:p>
            <a:pPr eaLnBrk="1" hangingPunct="1"/>
            <a:r>
              <a:rPr lang="hu-HU" altLang="hu-HU"/>
              <a:t>		</a:t>
            </a:r>
          </a:p>
          <a:p>
            <a:pPr eaLnBrk="1" hangingPunct="1"/>
            <a:r>
              <a:rPr lang="hu-HU" altLang="hu-HU"/>
              <a:t>	</a:t>
            </a:r>
          </a:p>
        </p:txBody>
      </p:sp>
      <p:sp>
        <p:nvSpPr>
          <p:cNvPr id="71684" name="Rectangle 9"/>
          <p:cNvSpPr>
            <a:spLocks noChangeArrowheads="1"/>
          </p:cNvSpPr>
          <p:nvPr/>
        </p:nvSpPr>
        <p:spPr bwMode="auto">
          <a:xfrm>
            <a:off x="0" y="85725"/>
            <a:ext cx="914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hu-HU" altLang="hu-HU"/>
              <a:t>BELSŐ FÜL FEJLŐDÉSE</a:t>
            </a:r>
          </a:p>
        </p:txBody>
      </p:sp>
      <p:pic>
        <p:nvPicPr>
          <p:cNvPr id="71685" name="Picture 10" descr="dev utr sacc M"/>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706813" y="3049588"/>
            <a:ext cx="5370512" cy="374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0413656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5" descr="ear009-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859338" y="765175"/>
            <a:ext cx="3960812" cy="3849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07" name="Picture 7" descr="ear009-2a">
            <a:hlinkClick r:id="rId3" action="ppaction://hlinkfile"/>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01638" y="549275"/>
            <a:ext cx="4435475" cy="445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8" name="Text Box 61"/>
          <p:cNvSpPr txBox="1">
            <a:spLocks noChangeArrowheads="1"/>
          </p:cNvSpPr>
          <p:nvPr/>
        </p:nvSpPr>
        <p:spPr bwMode="auto">
          <a:xfrm>
            <a:off x="447675" y="5537200"/>
            <a:ext cx="8516938" cy="11906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hu-HU" altLang="hu-HU" b="1">
                <a:solidFill>
                  <a:srgbClr val="FFFFFF"/>
                </a:solidFill>
              </a:rPr>
              <a:t>A továbbfejlődés során a hallóhólyagok két részre vállnak: </a:t>
            </a:r>
          </a:p>
          <a:p>
            <a:r>
              <a:rPr lang="hu-HU" altLang="hu-HU" b="1">
                <a:solidFill>
                  <a:srgbClr val="FFFFFF"/>
                </a:solidFill>
              </a:rPr>
              <a:t>Ventrális: </a:t>
            </a:r>
            <a:r>
              <a:rPr lang="hu-HU" altLang="hu-HU" b="1">
                <a:solidFill>
                  <a:srgbClr val="FF5050"/>
                </a:solidFill>
              </a:rPr>
              <a:t>sacculus és ductus cochlearis</a:t>
            </a:r>
          </a:p>
          <a:p>
            <a:r>
              <a:rPr lang="hu-HU" altLang="hu-HU" b="1">
                <a:solidFill>
                  <a:srgbClr val="FFFFFF"/>
                </a:solidFill>
              </a:rPr>
              <a:t>Dorzális: </a:t>
            </a:r>
            <a:r>
              <a:rPr lang="hu-HU" altLang="hu-HU" b="1">
                <a:solidFill>
                  <a:schemeClr val="accent1"/>
                </a:solidFill>
              </a:rPr>
              <a:t>utriculus</a:t>
            </a:r>
            <a:r>
              <a:rPr lang="hu-HU" altLang="hu-HU" b="1">
                <a:solidFill>
                  <a:srgbClr val="FFFFFF"/>
                </a:solidFill>
              </a:rPr>
              <a:t>, </a:t>
            </a:r>
            <a:r>
              <a:rPr lang="hu-HU" altLang="hu-HU" b="1">
                <a:solidFill>
                  <a:srgbClr val="FFFF00"/>
                </a:solidFill>
              </a:rPr>
              <a:t>ductus endolymphaticus</a:t>
            </a:r>
            <a:endParaRPr lang="hu-HU" altLang="hu-HU">
              <a:solidFill>
                <a:srgbClr val="FFFF00"/>
              </a:solidFill>
            </a:endParaRPr>
          </a:p>
          <a:p>
            <a:pPr eaLnBrk="1" hangingPunct="1"/>
            <a:r>
              <a:rPr lang="hu-HU" altLang="hu-HU" i="1">
                <a:solidFill>
                  <a:schemeClr val="bg1"/>
                </a:solidFill>
              </a:rPr>
              <a:t>-36. nap</a:t>
            </a:r>
          </a:p>
        </p:txBody>
      </p:sp>
    </p:spTree>
    <p:extLst>
      <p:ext uri="{BB962C8B-B14F-4D97-AF65-F5344CB8AC3E}">
        <p14:creationId xmlns:p14="http://schemas.microsoft.com/office/powerpoint/2010/main" val="263781455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ext Box 2"/>
          <p:cNvSpPr txBox="1">
            <a:spLocks noChangeArrowheads="1"/>
          </p:cNvSpPr>
          <p:nvPr/>
        </p:nvSpPr>
        <p:spPr bwMode="auto">
          <a:xfrm>
            <a:off x="190500" y="746125"/>
            <a:ext cx="175895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hu-HU" sz="2000"/>
          </a:p>
          <a:p>
            <a:pPr eaLnBrk="1" hangingPunct="1"/>
            <a:endParaRPr lang="en-US" altLang="hu-HU" sz="2000"/>
          </a:p>
          <a:p>
            <a:pPr eaLnBrk="1" hangingPunct="1"/>
            <a:endParaRPr lang="en-US" altLang="hu-HU" sz="2000"/>
          </a:p>
          <a:p>
            <a:pPr eaLnBrk="1" hangingPunct="1"/>
            <a:endParaRPr lang="en-US" altLang="hu-HU" sz="2000"/>
          </a:p>
          <a:p>
            <a:pPr eaLnBrk="1" hangingPunct="1"/>
            <a:endParaRPr lang="en-US" altLang="hu-HU"/>
          </a:p>
        </p:txBody>
      </p:sp>
      <p:sp>
        <p:nvSpPr>
          <p:cNvPr id="73731" name="Text Box 5"/>
          <p:cNvSpPr txBox="1">
            <a:spLocks noChangeArrowheads="1"/>
          </p:cNvSpPr>
          <p:nvPr/>
        </p:nvSpPr>
        <p:spPr bwMode="auto">
          <a:xfrm>
            <a:off x="101600" y="1089025"/>
            <a:ext cx="4846638"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tabLst>
                <a:tab pos="177800" algn="l"/>
                <a:tab pos="355600" algn="l"/>
                <a:tab pos="533400" algn="l"/>
                <a:tab pos="719138" algn="l"/>
                <a:tab pos="896938" algn="l"/>
                <a:tab pos="1252538" algn="l"/>
              </a:tabLst>
              <a:defRPr>
                <a:solidFill>
                  <a:schemeClr val="tx1"/>
                </a:solidFill>
                <a:latin typeface="Arial" charset="0"/>
              </a:defRPr>
            </a:lvl1pPr>
            <a:lvl2pPr marL="742950" indent="-285750">
              <a:tabLst>
                <a:tab pos="177800" algn="l"/>
                <a:tab pos="355600" algn="l"/>
                <a:tab pos="533400" algn="l"/>
                <a:tab pos="719138" algn="l"/>
                <a:tab pos="896938" algn="l"/>
                <a:tab pos="1252538" algn="l"/>
              </a:tabLst>
              <a:defRPr>
                <a:solidFill>
                  <a:schemeClr val="tx1"/>
                </a:solidFill>
                <a:latin typeface="Arial" charset="0"/>
              </a:defRPr>
            </a:lvl2pPr>
            <a:lvl3pPr marL="1143000" indent="-228600">
              <a:tabLst>
                <a:tab pos="177800" algn="l"/>
                <a:tab pos="355600" algn="l"/>
                <a:tab pos="533400" algn="l"/>
                <a:tab pos="719138" algn="l"/>
                <a:tab pos="896938" algn="l"/>
                <a:tab pos="1252538" algn="l"/>
              </a:tabLst>
              <a:defRPr>
                <a:solidFill>
                  <a:schemeClr val="tx1"/>
                </a:solidFill>
                <a:latin typeface="Arial" charset="0"/>
              </a:defRPr>
            </a:lvl3pPr>
            <a:lvl4pPr marL="1600200" indent="-228600">
              <a:tabLst>
                <a:tab pos="177800" algn="l"/>
                <a:tab pos="355600" algn="l"/>
                <a:tab pos="533400" algn="l"/>
                <a:tab pos="719138" algn="l"/>
                <a:tab pos="896938" algn="l"/>
                <a:tab pos="1252538" algn="l"/>
              </a:tabLst>
              <a:defRPr>
                <a:solidFill>
                  <a:schemeClr val="tx1"/>
                </a:solidFill>
                <a:latin typeface="Arial" charset="0"/>
              </a:defRPr>
            </a:lvl4pPr>
            <a:lvl5pPr marL="2057400" indent="-228600">
              <a:tabLst>
                <a:tab pos="177800" algn="l"/>
                <a:tab pos="355600" algn="l"/>
                <a:tab pos="533400" algn="l"/>
                <a:tab pos="719138" algn="l"/>
                <a:tab pos="896938" algn="l"/>
                <a:tab pos="1252538" algn="l"/>
              </a:tabLst>
              <a:defRPr>
                <a:solidFill>
                  <a:schemeClr val="tx1"/>
                </a:solidFill>
                <a:latin typeface="Arial" charset="0"/>
              </a:defRPr>
            </a:lvl5pPr>
            <a:lvl6pPr marL="2514600" indent="-228600" eaLnBrk="0" fontAlgn="base" hangingPunct="0">
              <a:spcBef>
                <a:spcPct val="0"/>
              </a:spcBef>
              <a:spcAft>
                <a:spcPct val="0"/>
              </a:spcAft>
              <a:tabLst>
                <a:tab pos="177800" algn="l"/>
                <a:tab pos="355600" algn="l"/>
                <a:tab pos="533400" algn="l"/>
                <a:tab pos="719138" algn="l"/>
                <a:tab pos="896938" algn="l"/>
                <a:tab pos="1252538" algn="l"/>
              </a:tabLst>
              <a:defRPr>
                <a:solidFill>
                  <a:schemeClr val="tx1"/>
                </a:solidFill>
                <a:latin typeface="Arial" charset="0"/>
              </a:defRPr>
            </a:lvl6pPr>
            <a:lvl7pPr marL="2971800" indent="-228600" eaLnBrk="0" fontAlgn="base" hangingPunct="0">
              <a:spcBef>
                <a:spcPct val="0"/>
              </a:spcBef>
              <a:spcAft>
                <a:spcPct val="0"/>
              </a:spcAft>
              <a:tabLst>
                <a:tab pos="177800" algn="l"/>
                <a:tab pos="355600" algn="l"/>
                <a:tab pos="533400" algn="l"/>
                <a:tab pos="719138" algn="l"/>
                <a:tab pos="896938" algn="l"/>
                <a:tab pos="1252538" algn="l"/>
              </a:tabLst>
              <a:defRPr>
                <a:solidFill>
                  <a:schemeClr val="tx1"/>
                </a:solidFill>
                <a:latin typeface="Arial" charset="0"/>
              </a:defRPr>
            </a:lvl7pPr>
            <a:lvl8pPr marL="3429000" indent="-228600" eaLnBrk="0" fontAlgn="base" hangingPunct="0">
              <a:spcBef>
                <a:spcPct val="0"/>
              </a:spcBef>
              <a:spcAft>
                <a:spcPct val="0"/>
              </a:spcAft>
              <a:tabLst>
                <a:tab pos="177800" algn="l"/>
                <a:tab pos="355600" algn="l"/>
                <a:tab pos="533400" algn="l"/>
                <a:tab pos="719138" algn="l"/>
                <a:tab pos="896938" algn="l"/>
                <a:tab pos="1252538" algn="l"/>
              </a:tabLst>
              <a:defRPr>
                <a:solidFill>
                  <a:schemeClr val="tx1"/>
                </a:solidFill>
                <a:latin typeface="Arial" charset="0"/>
              </a:defRPr>
            </a:lvl8pPr>
            <a:lvl9pPr marL="3886200" indent="-228600" eaLnBrk="0" fontAlgn="base" hangingPunct="0">
              <a:spcBef>
                <a:spcPct val="0"/>
              </a:spcBef>
              <a:spcAft>
                <a:spcPct val="0"/>
              </a:spcAft>
              <a:tabLst>
                <a:tab pos="177800" algn="l"/>
                <a:tab pos="355600" algn="l"/>
                <a:tab pos="533400" algn="l"/>
                <a:tab pos="719138" algn="l"/>
                <a:tab pos="896938" algn="l"/>
                <a:tab pos="1252538" algn="l"/>
              </a:tabLst>
              <a:defRPr>
                <a:solidFill>
                  <a:schemeClr val="tx1"/>
                </a:solidFill>
                <a:latin typeface="Arial" charset="0"/>
              </a:defRPr>
            </a:lvl9pPr>
          </a:lstStyle>
          <a:p>
            <a:pPr eaLnBrk="1" hangingPunct="1"/>
            <a:r>
              <a:rPr lang="hu-HU" altLang="hu-HU"/>
              <a:t>Ductus cochlearis:  </a:t>
            </a:r>
          </a:p>
          <a:p>
            <a:pPr eaLnBrk="1" hangingPunct="1"/>
            <a:r>
              <a:rPr lang="hu-HU" altLang="hu-HU"/>
              <a:t>	sacculus csőszerű kiöblösödése</a:t>
            </a:r>
          </a:p>
          <a:p>
            <a:pPr eaLnBrk="1" hangingPunct="1"/>
            <a:r>
              <a:rPr lang="hu-HU" altLang="hu-HU"/>
              <a:t>	</a:t>
            </a:r>
          </a:p>
          <a:p>
            <a:pPr eaLnBrk="1" hangingPunct="1"/>
            <a:r>
              <a:rPr lang="hu-HU" altLang="hu-HU"/>
              <a:t>	</a:t>
            </a:r>
            <a:r>
              <a:rPr lang="hu-HU" altLang="hu-HU" i="1"/>
              <a:t>Pax-2</a:t>
            </a:r>
            <a:r>
              <a:rPr lang="hu-HU" altLang="hu-HU"/>
              <a:t> irányítja</a:t>
            </a:r>
          </a:p>
          <a:p>
            <a:pPr eaLnBrk="1" hangingPunct="1"/>
            <a:r>
              <a:rPr lang="hu-HU" altLang="hu-HU"/>
              <a:t>			</a:t>
            </a:r>
          </a:p>
          <a:p>
            <a:pPr eaLnBrk="1" hangingPunct="1"/>
            <a:endParaRPr lang="hu-HU" altLang="hu-HU"/>
          </a:p>
        </p:txBody>
      </p:sp>
      <p:sp>
        <p:nvSpPr>
          <p:cNvPr id="73732" name="Rectangle 8"/>
          <p:cNvSpPr>
            <a:spLocks noChangeArrowheads="1"/>
          </p:cNvSpPr>
          <p:nvPr/>
        </p:nvSpPr>
        <p:spPr bwMode="auto">
          <a:xfrm>
            <a:off x="0" y="85725"/>
            <a:ext cx="914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hu-HU" altLang="hu-HU"/>
              <a:t>BELSŐ FÜL FEJLŐDÉSE</a:t>
            </a:r>
          </a:p>
        </p:txBody>
      </p:sp>
      <p:pic>
        <p:nvPicPr>
          <p:cNvPr id="73733" name="Picture 9" descr="dev cochl M"/>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379788" y="2951163"/>
            <a:ext cx="5697537" cy="3840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7628943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5" descr="ear010"/>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4572000" cy="305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5" name="Rectangle 6"/>
          <p:cNvSpPr>
            <a:spLocks noChangeArrowheads="1"/>
          </p:cNvSpPr>
          <p:nvPr/>
        </p:nvSpPr>
        <p:spPr bwMode="auto">
          <a:xfrm>
            <a:off x="4932363" y="404813"/>
            <a:ext cx="3846512"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hu-HU" altLang="hu-HU" b="1"/>
              <a:t>A hallóhólyag differenciálódása:</a:t>
            </a:r>
          </a:p>
          <a:p>
            <a:pPr algn="ctr" eaLnBrk="1" hangingPunct="1"/>
            <a:r>
              <a:rPr lang="hu-HU" altLang="hu-HU" b="1">
                <a:solidFill>
                  <a:srgbClr val="CC0000"/>
                </a:solidFill>
              </a:rPr>
              <a:t>a ductus cochlearis </a:t>
            </a:r>
            <a:r>
              <a:rPr lang="hu-HU" altLang="hu-HU" b="1"/>
              <a:t>a sacculusból fejlődik.</a:t>
            </a:r>
          </a:p>
        </p:txBody>
      </p:sp>
      <p:pic>
        <p:nvPicPr>
          <p:cNvPr id="74756" name="Picture 8" descr="ear011-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95288" y="3141663"/>
            <a:ext cx="6481762" cy="3690937"/>
          </a:xfrm>
          <a:prstGeom prst="rect">
            <a:avLst/>
          </a:prstGeom>
          <a:noFill/>
          <a:ln w="57150">
            <a:solidFill>
              <a:schemeClr val="folHlink"/>
            </a:solidFill>
            <a:miter lim="800000"/>
            <a:headEnd/>
            <a:tailEnd/>
          </a:ln>
          <a:extLst>
            <a:ext uri="{909E8E84-426E-40DD-AFC4-6F175D3DCCD1}">
              <a14:hiddenFill xmlns:a14="http://schemas.microsoft.com/office/drawing/2010/main">
                <a:solidFill>
                  <a:srgbClr val="FFFFFF"/>
                </a:solidFill>
              </a14:hiddenFill>
            </a:ext>
          </a:extLst>
        </p:spPr>
      </p:pic>
      <p:sp>
        <p:nvSpPr>
          <p:cNvPr id="74757" name="AutoShape 9"/>
          <p:cNvSpPr>
            <a:spLocks noChangeArrowheads="1"/>
          </p:cNvSpPr>
          <p:nvPr/>
        </p:nvSpPr>
        <p:spPr bwMode="auto">
          <a:xfrm>
            <a:off x="1331913" y="2997200"/>
            <a:ext cx="287337" cy="576263"/>
          </a:xfrm>
          <a:prstGeom prst="downArrow">
            <a:avLst>
              <a:gd name="adj1" fmla="val 50000"/>
              <a:gd name="adj2" fmla="val 50138"/>
            </a:avLst>
          </a:prstGeom>
          <a:solidFill>
            <a:schemeClr val="folHlink"/>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hu-HU" altLang="hu-HU"/>
          </a:p>
        </p:txBody>
      </p:sp>
      <p:sp>
        <p:nvSpPr>
          <p:cNvPr id="74758" name="Text Box 10"/>
          <p:cNvSpPr txBox="1">
            <a:spLocks noChangeArrowheads="1"/>
          </p:cNvSpPr>
          <p:nvPr/>
        </p:nvSpPr>
        <p:spPr bwMode="auto">
          <a:xfrm>
            <a:off x="7019925" y="3429000"/>
            <a:ext cx="1892300" cy="201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hu-HU" altLang="hu-HU" b="1"/>
              <a:t>A ductus cochlearis magas, </a:t>
            </a:r>
            <a:r>
              <a:rPr lang="hu-HU" altLang="hu-HU" b="1">
                <a:solidFill>
                  <a:srgbClr val="CC0000"/>
                </a:solidFill>
              </a:rPr>
              <a:t>hengerhám</a:t>
            </a:r>
          </a:p>
          <a:p>
            <a:pPr eaLnBrk="1" hangingPunct="1"/>
            <a:r>
              <a:rPr lang="hu-HU" altLang="hu-HU" b="1">
                <a:solidFill>
                  <a:srgbClr val="CC0000"/>
                </a:solidFill>
              </a:rPr>
              <a:t>sejtjeiből</a:t>
            </a:r>
            <a:r>
              <a:rPr lang="hu-HU" altLang="hu-HU" b="1"/>
              <a:t> jön létre a Corti-féle szerv.</a:t>
            </a:r>
          </a:p>
        </p:txBody>
      </p:sp>
      <p:sp>
        <p:nvSpPr>
          <p:cNvPr id="74759" name="Text Box 11"/>
          <p:cNvSpPr txBox="1">
            <a:spLocks noChangeArrowheads="1"/>
          </p:cNvSpPr>
          <p:nvPr/>
        </p:nvSpPr>
        <p:spPr bwMode="auto">
          <a:xfrm>
            <a:off x="5127625" y="2081213"/>
            <a:ext cx="22748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hu-HU" altLang="hu-HU"/>
              <a:t>6-9. embryonális hét</a:t>
            </a:r>
          </a:p>
        </p:txBody>
      </p:sp>
    </p:spTree>
    <p:extLst>
      <p:ext uri="{BB962C8B-B14F-4D97-AF65-F5344CB8AC3E}">
        <p14:creationId xmlns:p14="http://schemas.microsoft.com/office/powerpoint/2010/main" val="2301605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ext Box 2"/>
          <p:cNvSpPr txBox="1">
            <a:spLocks noChangeArrowheads="1"/>
          </p:cNvSpPr>
          <p:nvPr/>
        </p:nvSpPr>
        <p:spPr bwMode="auto">
          <a:xfrm>
            <a:off x="190500" y="746125"/>
            <a:ext cx="175895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hu-HU" sz="2000"/>
          </a:p>
          <a:p>
            <a:pPr eaLnBrk="1" hangingPunct="1"/>
            <a:endParaRPr lang="en-US" altLang="hu-HU" sz="2000"/>
          </a:p>
          <a:p>
            <a:pPr eaLnBrk="1" hangingPunct="1"/>
            <a:endParaRPr lang="en-US" altLang="hu-HU" sz="2000"/>
          </a:p>
          <a:p>
            <a:pPr eaLnBrk="1" hangingPunct="1"/>
            <a:endParaRPr lang="en-US" altLang="hu-HU" sz="2000"/>
          </a:p>
          <a:p>
            <a:pPr eaLnBrk="1" hangingPunct="1"/>
            <a:endParaRPr lang="en-US" altLang="hu-HU"/>
          </a:p>
        </p:txBody>
      </p:sp>
      <p:sp>
        <p:nvSpPr>
          <p:cNvPr id="75779" name="Text Box 4"/>
          <p:cNvSpPr txBox="1">
            <a:spLocks noChangeArrowheads="1"/>
          </p:cNvSpPr>
          <p:nvPr/>
        </p:nvSpPr>
        <p:spPr bwMode="auto">
          <a:xfrm>
            <a:off x="101600" y="1089025"/>
            <a:ext cx="7288213" cy="228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tabLst>
                <a:tab pos="177800" algn="l"/>
                <a:tab pos="355600" algn="l"/>
                <a:tab pos="533400" algn="l"/>
                <a:tab pos="719138" algn="l"/>
                <a:tab pos="896938" algn="l"/>
                <a:tab pos="1252538" algn="l"/>
              </a:tabLst>
              <a:defRPr>
                <a:solidFill>
                  <a:schemeClr val="tx1"/>
                </a:solidFill>
                <a:latin typeface="Arial" charset="0"/>
              </a:defRPr>
            </a:lvl1pPr>
            <a:lvl2pPr marL="742950" indent="-285750">
              <a:tabLst>
                <a:tab pos="177800" algn="l"/>
                <a:tab pos="355600" algn="l"/>
                <a:tab pos="533400" algn="l"/>
                <a:tab pos="719138" algn="l"/>
                <a:tab pos="896938" algn="l"/>
                <a:tab pos="1252538" algn="l"/>
              </a:tabLst>
              <a:defRPr>
                <a:solidFill>
                  <a:schemeClr val="tx1"/>
                </a:solidFill>
                <a:latin typeface="Arial" charset="0"/>
              </a:defRPr>
            </a:lvl2pPr>
            <a:lvl3pPr marL="1143000" indent="-228600">
              <a:tabLst>
                <a:tab pos="177800" algn="l"/>
                <a:tab pos="355600" algn="l"/>
                <a:tab pos="533400" algn="l"/>
                <a:tab pos="719138" algn="l"/>
                <a:tab pos="896938" algn="l"/>
                <a:tab pos="1252538" algn="l"/>
              </a:tabLst>
              <a:defRPr>
                <a:solidFill>
                  <a:schemeClr val="tx1"/>
                </a:solidFill>
                <a:latin typeface="Arial" charset="0"/>
              </a:defRPr>
            </a:lvl3pPr>
            <a:lvl4pPr marL="1600200" indent="-228600">
              <a:tabLst>
                <a:tab pos="177800" algn="l"/>
                <a:tab pos="355600" algn="l"/>
                <a:tab pos="533400" algn="l"/>
                <a:tab pos="719138" algn="l"/>
                <a:tab pos="896938" algn="l"/>
                <a:tab pos="1252538" algn="l"/>
              </a:tabLst>
              <a:defRPr>
                <a:solidFill>
                  <a:schemeClr val="tx1"/>
                </a:solidFill>
                <a:latin typeface="Arial" charset="0"/>
              </a:defRPr>
            </a:lvl4pPr>
            <a:lvl5pPr marL="2057400" indent="-228600">
              <a:tabLst>
                <a:tab pos="177800" algn="l"/>
                <a:tab pos="355600" algn="l"/>
                <a:tab pos="533400" algn="l"/>
                <a:tab pos="719138" algn="l"/>
                <a:tab pos="896938" algn="l"/>
                <a:tab pos="1252538" algn="l"/>
              </a:tabLst>
              <a:defRPr>
                <a:solidFill>
                  <a:schemeClr val="tx1"/>
                </a:solidFill>
                <a:latin typeface="Arial" charset="0"/>
              </a:defRPr>
            </a:lvl5pPr>
            <a:lvl6pPr marL="2514600" indent="-228600" eaLnBrk="0" fontAlgn="base" hangingPunct="0">
              <a:spcBef>
                <a:spcPct val="0"/>
              </a:spcBef>
              <a:spcAft>
                <a:spcPct val="0"/>
              </a:spcAft>
              <a:tabLst>
                <a:tab pos="177800" algn="l"/>
                <a:tab pos="355600" algn="l"/>
                <a:tab pos="533400" algn="l"/>
                <a:tab pos="719138" algn="l"/>
                <a:tab pos="896938" algn="l"/>
                <a:tab pos="1252538" algn="l"/>
              </a:tabLst>
              <a:defRPr>
                <a:solidFill>
                  <a:schemeClr val="tx1"/>
                </a:solidFill>
                <a:latin typeface="Arial" charset="0"/>
              </a:defRPr>
            </a:lvl6pPr>
            <a:lvl7pPr marL="2971800" indent="-228600" eaLnBrk="0" fontAlgn="base" hangingPunct="0">
              <a:spcBef>
                <a:spcPct val="0"/>
              </a:spcBef>
              <a:spcAft>
                <a:spcPct val="0"/>
              </a:spcAft>
              <a:tabLst>
                <a:tab pos="177800" algn="l"/>
                <a:tab pos="355600" algn="l"/>
                <a:tab pos="533400" algn="l"/>
                <a:tab pos="719138" algn="l"/>
                <a:tab pos="896938" algn="l"/>
                <a:tab pos="1252538" algn="l"/>
              </a:tabLst>
              <a:defRPr>
                <a:solidFill>
                  <a:schemeClr val="tx1"/>
                </a:solidFill>
                <a:latin typeface="Arial" charset="0"/>
              </a:defRPr>
            </a:lvl7pPr>
            <a:lvl8pPr marL="3429000" indent="-228600" eaLnBrk="0" fontAlgn="base" hangingPunct="0">
              <a:spcBef>
                <a:spcPct val="0"/>
              </a:spcBef>
              <a:spcAft>
                <a:spcPct val="0"/>
              </a:spcAft>
              <a:tabLst>
                <a:tab pos="177800" algn="l"/>
                <a:tab pos="355600" algn="l"/>
                <a:tab pos="533400" algn="l"/>
                <a:tab pos="719138" algn="l"/>
                <a:tab pos="896938" algn="l"/>
                <a:tab pos="1252538" algn="l"/>
              </a:tabLst>
              <a:defRPr>
                <a:solidFill>
                  <a:schemeClr val="tx1"/>
                </a:solidFill>
                <a:latin typeface="Arial" charset="0"/>
              </a:defRPr>
            </a:lvl8pPr>
            <a:lvl9pPr marL="3886200" indent="-228600" eaLnBrk="0" fontAlgn="base" hangingPunct="0">
              <a:spcBef>
                <a:spcPct val="0"/>
              </a:spcBef>
              <a:spcAft>
                <a:spcPct val="0"/>
              </a:spcAft>
              <a:tabLst>
                <a:tab pos="177800" algn="l"/>
                <a:tab pos="355600" algn="l"/>
                <a:tab pos="533400" algn="l"/>
                <a:tab pos="719138" algn="l"/>
                <a:tab pos="896938" algn="l"/>
                <a:tab pos="1252538" algn="l"/>
              </a:tabLst>
              <a:defRPr>
                <a:solidFill>
                  <a:schemeClr val="tx1"/>
                </a:solidFill>
                <a:latin typeface="Arial" charset="0"/>
              </a:defRPr>
            </a:lvl9pPr>
          </a:lstStyle>
          <a:p>
            <a:pPr eaLnBrk="1" hangingPunct="1"/>
            <a:r>
              <a:rPr lang="hu-HU" altLang="hu-HU"/>
              <a:t>Ductus semicirculares : </a:t>
            </a:r>
          </a:p>
          <a:p>
            <a:pPr eaLnBrk="1" hangingPunct="1"/>
            <a:r>
              <a:rPr lang="hu-HU" altLang="hu-HU"/>
              <a:t>	utriculus lapos kiöblösödései </a:t>
            </a:r>
            <a:r>
              <a:rPr lang="hu-HU" altLang="hu-HU">
                <a:cs typeface="Arial" charset="0"/>
              </a:rPr>
              <a:t>→ </a:t>
            </a:r>
            <a:r>
              <a:rPr lang="hu-HU" altLang="hu-HU"/>
              <a:t>	 </a:t>
            </a:r>
          </a:p>
          <a:p>
            <a:pPr eaLnBrk="1" hangingPunct="1"/>
            <a:r>
              <a:rPr lang="hu-HU" altLang="hu-HU"/>
              <a:t>		centralis fal összefekszik </a:t>
            </a:r>
            <a:r>
              <a:rPr lang="hu-HU" altLang="hu-HU">
                <a:cs typeface="Arial" charset="0"/>
              </a:rPr>
              <a:t>→</a:t>
            </a:r>
            <a:r>
              <a:rPr lang="hu-HU" altLang="hu-HU"/>
              <a:t> </a:t>
            </a:r>
          </a:p>
          <a:p>
            <a:pPr eaLnBrk="1" hangingPunct="1"/>
            <a:r>
              <a:rPr lang="hu-HU" altLang="hu-HU"/>
              <a:t>			centralis fal eltűnik</a:t>
            </a:r>
          </a:p>
          <a:p>
            <a:pPr eaLnBrk="1" hangingPunct="1"/>
            <a:endParaRPr lang="hu-HU" altLang="hu-HU"/>
          </a:p>
          <a:p>
            <a:pPr eaLnBrk="1" hangingPunct="1"/>
            <a:r>
              <a:rPr lang="hu-HU" altLang="hu-HU"/>
              <a:t>	</a:t>
            </a:r>
            <a:r>
              <a:rPr lang="hu-HU" altLang="hu-HU" i="1"/>
              <a:t>Nkx5 </a:t>
            </a:r>
            <a:r>
              <a:rPr lang="hu-HU" altLang="hu-HU"/>
              <a:t>irányítja</a:t>
            </a:r>
            <a:endParaRPr lang="hu-HU" altLang="hu-HU" i="1"/>
          </a:p>
          <a:p>
            <a:pPr eaLnBrk="1" hangingPunct="1"/>
            <a:r>
              <a:rPr lang="hu-HU" altLang="hu-HU"/>
              <a:t>			</a:t>
            </a:r>
          </a:p>
          <a:p>
            <a:pPr eaLnBrk="1" hangingPunct="1"/>
            <a:endParaRPr lang="hu-HU" altLang="hu-HU"/>
          </a:p>
        </p:txBody>
      </p:sp>
      <p:sp>
        <p:nvSpPr>
          <p:cNvPr id="75780" name="Rectangle 8"/>
          <p:cNvSpPr>
            <a:spLocks noChangeArrowheads="1"/>
          </p:cNvSpPr>
          <p:nvPr/>
        </p:nvSpPr>
        <p:spPr bwMode="auto">
          <a:xfrm>
            <a:off x="0" y="85725"/>
            <a:ext cx="914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hu-HU" altLang="hu-HU"/>
              <a:t>BELSŐ FÜL FEJLŐDÉSE</a:t>
            </a:r>
          </a:p>
        </p:txBody>
      </p:sp>
      <p:pic>
        <p:nvPicPr>
          <p:cNvPr id="75781" name="Picture 9" descr="dev d semic M"/>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417763" y="2828925"/>
            <a:ext cx="6659562"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527789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a:extLst>
              <a:ext uri="{FF2B5EF4-FFF2-40B4-BE49-F238E27FC236}">
                <a16:creationId xmlns:a16="http://schemas.microsoft.com/office/drawing/2014/main" id="{FAAB0BA7-BB93-44D4-9D19-E38F69A4FA8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7200" y="429344"/>
            <a:ext cx="6096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76" name="Text Box 12">
            <a:extLst>
              <a:ext uri="{FF2B5EF4-FFF2-40B4-BE49-F238E27FC236}">
                <a16:creationId xmlns:a16="http://schemas.microsoft.com/office/drawing/2014/main" id="{F5A2378B-1CD5-4A50-9324-AE8D6884F1A2}"/>
              </a:ext>
            </a:extLst>
          </p:cNvPr>
          <p:cNvSpPr txBox="1">
            <a:spLocks noChangeArrowheads="1"/>
          </p:cNvSpPr>
          <p:nvPr/>
        </p:nvSpPr>
        <p:spPr bwMode="auto">
          <a:xfrm>
            <a:off x="6467475" y="1756494"/>
            <a:ext cx="2743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hu-HU" altLang="hu-HU" sz="1800" b="1" dirty="0" err="1">
                <a:solidFill>
                  <a:srgbClr val="C00000"/>
                </a:solidFill>
                <a:cs typeface="Arial" panose="020B0604020202020204" pitchFamily="34" charset="0"/>
              </a:rPr>
              <a:t>Membrana</a:t>
            </a:r>
            <a:r>
              <a:rPr lang="hu-HU" altLang="hu-HU" sz="1800" b="1" dirty="0">
                <a:solidFill>
                  <a:srgbClr val="C00000"/>
                </a:solidFill>
                <a:cs typeface="Arial" panose="020B0604020202020204" pitchFamily="34" charset="0"/>
              </a:rPr>
              <a:t> </a:t>
            </a:r>
            <a:r>
              <a:rPr lang="hu-HU" altLang="hu-HU" sz="1800" b="1" dirty="0" err="1">
                <a:solidFill>
                  <a:srgbClr val="C00000"/>
                </a:solidFill>
                <a:cs typeface="Arial" panose="020B0604020202020204" pitchFamily="34" charset="0"/>
              </a:rPr>
              <a:t>vestibularis</a:t>
            </a:r>
            <a:r>
              <a:rPr lang="hu-HU" altLang="hu-HU" sz="1800" b="1" dirty="0">
                <a:solidFill>
                  <a:srgbClr val="C00000"/>
                </a:solidFill>
                <a:cs typeface="Arial" panose="020B0604020202020204" pitchFamily="34" charset="0"/>
              </a:rPr>
              <a:t> </a:t>
            </a:r>
            <a:r>
              <a:rPr lang="hu-HU" altLang="hu-HU" sz="1800" b="1" dirty="0" err="1">
                <a:solidFill>
                  <a:srgbClr val="C00000"/>
                </a:solidFill>
                <a:cs typeface="Arial" panose="020B0604020202020204" pitchFamily="34" charset="0"/>
              </a:rPr>
              <a:t>Reisner</a:t>
            </a:r>
            <a:endParaRPr lang="en-US" altLang="hu-HU" sz="1800" b="1" dirty="0">
              <a:solidFill>
                <a:srgbClr val="C00000"/>
              </a:solidFill>
              <a:cs typeface="Arial" panose="020B0604020202020204" pitchFamily="34" charset="0"/>
            </a:endParaRPr>
          </a:p>
        </p:txBody>
      </p:sp>
      <p:sp>
        <p:nvSpPr>
          <p:cNvPr id="62477" name="Line 13">
            <a:extLst>
              <a:ext uri="{FF2B5EF4-FFF2-40B4-BE49-F238E27FC236}">
                <a16:creationId xmlns:a16="http://schemas.microsoft.com/office/drawing/2014/main" id="{B79CEC82-00ED-4B14-9F25-3D0C800D3FF9}"/>
              </a:ext>
            </a:extLst>
          </p:cNvPr>
          <p:cNvSpPr>
            <a:spLocks noChangeShapeType="1"/>
          </p:cNvSpPr>
          <p:nvPr/>
        </p:nvSpPr>
        <p:spPr bwMode="auto">
          <a:xfrm flipH="1">
            <a:off x="4876800" y="1953344"/>
            <a:ext cx="1828800" cy="228600"/>
          </a:xfrm>
          <a:prstGeom prst="line">
            <a:avLst/>
          </a:prstGeom>
          <a:noFill/>
          <a:ln w="38100">
            <a:solidFill>
              <a:srgbClr val="FF0000"/>
            </a:solidFill>
            <a:round/>
            <a:headEnd/>
            <a:tailEnd type="triangle" w="med" len="med"/>
          </a:ln>
          <a:effectLst/>
        </p:spPr>
        <p:txBody>
          <a:bodyPr wrap="none" anchor="ctr"/>
          <a:lstStyle/>
          <a:p>
            <a:pPr algn="ctr" eaLnBrk="0" hangingPunct="0">
              <a:defRPr/>
            </a:pPr>
            <a:endParaRPr lang="en-US" sz="2800" b="1">
              <a:solidFill>
                <a:schemeClr val="bg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62478" name="Text Box 14">
            <a:extLst>
              <a:ext uri="{FF2B5EF4-FFF2-40B4-BE49-F238E27FC236}">
                <a16:creationId xmlns:a16="http://schemas.microsoft.com/office/drawing/2014/main" id="{B96FAE08-D159-4219-A723-6A009AAACE28}"/>
              </a:ext>
            </a:extLst>
          </p:cNvPr>
          <p:cNvSpPr txBox="1">
            <a:spLocks noChangeArrowheads="1"/>
          </p:cNvSpPr>
          <p:nvPr/>
        </p:nvSpPr>
        <p:spPr bwMode="auto">
          <a:xfrm>
            <a:off x="6477000" y="2605807"/>
            <a:ext cx="24384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hu-HU" altLang="hu-HU" sz="1800" b="1" dirty="0" err="1">
                <a:solidFill>
                  <a:srgbClr val="C00000"/>
                </a:solidFill>
                <a:cs typeface="Arial" panose="020B0604020202020204" pitchFamily="34" charset="0"/>
              </a:rPr>
              <a:t>Membrana</a:t>
            </a:r>
            <a:r>
              <a:rPr lang="hu-HU" altLang="hu-HU" sz="1800" b="1" dirty="0">
                <a:solidFill>
                  <a:srgbClr val="C00000"/>
                </a:solidFill>
                <a:cs typeface="Arial" panose="020B0604020202020204" pitchFamily="34" charset="0"/>
              </a:rPr>
              <a:t> </a:t>
            </a:r>
            <a:r>
              <a:rPr lang="hu-HU" altLang="hu-HU" sz="1800" b="1" dirty="0" err="1">
                <a:solidFill>
                  <a:srgbClr val="C00000"/>
                </a:solidFill>
                <a:cs typeface="Arial" panose="020B0604020202020204" pitchFamily="34" charset="0"/>
              </a:rPr>
              <a:t>basilaris</a:t>
            </a:r>
            <a:endParaRPr lang="en-US" altLang="hu-HU" sz="1800" b="1" dirty="0">
              <a:solidFill>
                <a:srgbClr val="C00000"/>
              </a:solidFill>
              <a:cs typeface="Arial" panose="020B0604020202020204" pitchFamily="34" charset="0"/>
            </a:endParaRPr>
          </a:p>
        </p:txBody>
      </p:sp>
      <p:sp>
        <p:nvSpPr>
          <p:cNvPr id="62479" name="Line 15">
            <a:extLst>
              <a:ext uri="{FF2B5EF4-FFF2-40B4-BE49-F238E27FC236}">
                <a16:creationId xmlns:a16="http://schemas.microsoft.com/office/drawing/2014/main" id="{39523CDE-CA3D-4D62-A6B9-41FEE5292879}"/>
              </a:ext>
            </a:extLst>
          </p:cNvPr>
          <p:cNvSpPr>
            <a:spLocks noChangeShapeType="1"/>
          </p:cNvSpPr>
          <p:nvPr/>
        </p:nvSpPr>
        <p:spPr bwMode="auto">
          <a:xfrm flipH="1">
            <a:off x="4953000" y="2757264"/>
            <a:ext cx="1752600" cy="0"/>
          </a:xfrm>
          <a:prstGeom prst="line">
            <a:avLst/>
          </a:prstGeom>
          <a:noFill/>
          <a:ln w="38100">
            <a:solidFill>
              <a:srgbClr val="FF0000"/>
            </a:solidFill>
            <a:round/>
            <a:headEnd/>
            <a:tailEnd type="triangle" w="med" len="med"/>
          </a:ln>
          <a:effectLst/>
        </p:spPr>
        <p:txBody>
          <a:bodyPr wrap="none" anchor="ctr"/>
          <a:lstStyle/>
          <a:p>
            <a:pPr algn="ctr" eaLnBrk="0" hangingPunct="0">
              <a:defRPr/>
            </a:pPr>
            <a:endParaRPr lang="en-US" sz="2800" b="1">
              <a:solidFill>
                <a:schemeClr val="bg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67591" name="Line 7">
            <a:extLst>
              <a:ext uri="{FF2B5EF4-FFF2-40B4-BE49-F238E27FC236}">
                <a16:creationId xmlns:a16="http://schemas.microsoft.com/office/drawing/2014/main" id="{5880C48F-A113-4AAA-8490-699480CA16C7}"/>
              </a:ext>
            </a:extLst>
          </p:cNvPr>
          <p:cNvSpPr>
            <a:spLocks noChangeShapeType="1"/>
          </p:cNvSpPr>
          <p:nvPr/>
        </p:nvSpPr>
        <p:spPr bwMode="auto">
          <a:xfrm flipH="1">
            <a:off x="3352800" y="276944"/>
            <a:ext cx="76200" cy="1143000"/>
          </a:xfrm>
          <a:prstGeom prst="line">
            <a:avLst/>
          </a:prstGeom>
          <a:noFill/>
          <a:ln w="76200">
            <a:solidFill>
              <a:srgbClr val="660066"/>
            </a:solidFill>
            <a:round/>
            <a:headEnd/>
            <a:tailEnd type="triangle" w="med" len="med"/>
          </a:ln>
          <a:extLst>
            <a:ext uri="{909E8E84-426E-40DD-AFC4-6F175D3DCCD1}">
              <a14:hiddenFill xmlns:a14="http://schemas.microsoft.com/office/drawing/2010/main">
                <a:noFill/>
              </a14:hiddenFill>
            </a:ext>
          </a:extLst>
        </p:spPr>
        <p:txBody>
          <a:bodyPr/>
          <a:lstStyle/>
          <a:p>
            <a:endParaRPr lang="hu-HU">
              <a:latin typeface="Arial" panose="020B0604020202020204" pitchFamily="34" charset="0"/>
              <a:cs typeface="Arial" panose="020B0604020202020204" pitchFamily="34" charset="0"/>
            </a:endParaRPr>
          </a:p>
        </p:txBody>
      </p:sp>
      <p:sp>
        <p:nvSpPr>
          <p:cNvPr id="9224" name="Szövegdoboz 1">
            <a:extLst>
              <a:ext uri="{FF2B5EF4-FFF2-40B4-BE49-F238E27FC236}">
                <a16:creationId xmlns:a16="http://schemas.microsoft.com/office/drawing/2014/main" id="{1DA3F675-D2BA-4974-A046-83895BD86BB0}"/>
              </a:ext>
            </a:extLst>
          </p:cNvPr>
          <p:cNvSpPr txBox="1">
            <a:spLocks noChangeArrowheads="1"/>
          </p:cNvSpPr>
          <p:nvPr/>
        </p:nvSpPr>
        <p:spPr bwMode="auto">
          <a:xfrm>
            <a:off x="3429000" y="168994"/>
            <a:ext cx="13779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hu-HU" altLang="hu-HU" sz="1800">
                <a:cs typeface="Arial" panose="020B0604020202020204" pitchFamily="34" charset="0"/>
              </a:rPr>
              <a:t>helicotrema</a:t>
            </a:r>
          </a:p>
        </p:txBody>
      </p:sp>
    </p:spTree>
    <p:custDataLst>
      <p:tags r:id="rId1"/>
    </p:custData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62476"/>
                                        </p:tgtEl>
                                        <p:attrNameLst>
                                          <p:attrName>style.visibility</p:attrName>
                                        </p:attrNameLst>
                                      </p:cBhvr>
                                      <p:to>
                                        <p:strVal val="visible"/>
                                      </p:to>
                                    </p:set>
                                    <p:anim calcmode="lin" valueType="num">
                                      <p:cBhvr>
                                        <p:cTn id="7" dur="500" fill="hold"/>
                                        <p:tgtEl>
                                          <p:spTgt spid="62476"/>
                                        </p:tgtEl>
                                        <p:attrNameLst>
                                          <p:attrName>ppt_w</p:attrName>
                                        </p:attrNameLst>
                                      </p:cBhvr>
                                      <p:tavLst>
                                        <p:tav tm="0">
                                          <p:val>
                                            <p:fltVal val="0"/>
                                          </p:val>
                                        </p:tav>
                                        <p:tav tm="100000">
                                          <p:val>
                                            <p:strVal val="#ppt_w"/>
                                          </p:val>
                                        </p:tav>
                                      </p:tavLst>
                                    </p:anim>
                                    <p:anim calcmode="lin" valueType="num">
                                      <p:cBhvr>
                                        <p:cTn id="8" dur="500" fill="hold"/>
                                        <p:tgtEl>
                                          <p:spTgt spid="62476"/>
                                        </p:tgtEl>
                                        <p:attrNameLst>
                                          <p:attrName>ppt_h</p:attrName>
                                        </p:attrNameLst>
                                      </p:cBhvr>
                                      <p:tavLst>
                                        <p:tav tm="0">
                                          <p:val>
                                            <p:strVal val="#ppt_h"/>
                                          </p:val>
                                        </p:tav>
                                        <p:tav tm="100000">
                                          <p:val>
                                            <p:strVal val="#ppt_h"/>
                                          </p:val>
                                        </p:tav>
                                      </p:tavLst>
                                    </p:anim>
                                  </p:childTnLst>
                                </p:cTn>
                              </p:par>
                            </p:childTnLst>
                          </p:cTn>
                        </p:par>
                        <p:par>
                          <p:cTn id="9" fill="hold" nodeType="afterGroup">
                            <p:stCondLst>
                              <p:cond delay="500"/>
                            </p:stCondLst>
                            <p:childTnLst>
                              <p:par>
                                <p:cTn id="10" presetID="22" presetClass="entr" presetSubtype="2" fill="hold" nodeType="afterEffect">
                                  <p:stCondLst>
                                    <p:cond delay="0"/>
                                  </p:stCondLst>
                                  <p:childTnLst>
                                    <p:set>
                                      <p:cBhvr>
                                        <p:cTn id="11" dur="1" fill="hold">
                                          <p:stCondLst>
                                            <p:cond delay="0"/>
                                          </p:stCondLst>
                                        </p:cTn>
                                        <p:tgtEl>
                                          <p:spTgt spid="62477"/>
                                        </p:tgtEl>
                                        <p:attrNameLst>
                                          <p:attrName>style.visibility</p:attrName>
                                        </p:attrNameLst>
                                      </p:cBhvr>
                                      <p:to>
                                        <p:strVal val="visible"/>
                                      </p:to>
                                    </p:set>
                                    <p:animEffect transition="in" filter="wipe(right)">
                                      <p:cBhvr>
                                        <p:cTn id="12" dur="500"/>
                                        <p:tgtEl>
                                          <p:spTgt spid="6247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7" presetClass="entr" presetSubtype="10" fill="hold" grpId="0" nodeType="clickEffect">
                                  <p:stCondLst>
                                    <p:cond delay="0"/>
                                  </p:stCondLst>
                                  <p:childTnLst>
                                    <p:set>
                                      <p:cBhvr>
                                        <p:cTn id="16" dur="1" fill="hold">
                                          <p:stCondLst>
                                            <p:cond delay="0"/>
                                          </p:stCondLst>
                                        </p:cTn>
                                        <p:tgtEl>
                                          <p:spTgt spid="62478"/>
                                        </p:tgtEl>
                                        <p:attrNameLst>
                                          <p:attrName>style.visibility</p:attrName>
                                        </p:attrNameLst>
                                      </p:cBhvr>
                                      <p:to>
                                        <p:strVal val="visible"/>
                                      </p:to>
                                    </p:set>
                                    <p:anim calcmode="lin" valueType="num">
                                      <p:cBhvr>
                                        <p:cTn id="17" dur="500" fill="hold"/>
                                        <p:tgtEl>
                                          <p:spTgt spid="62478"/>
                                        </p:tgtEl>
                                        <p:attrNameLst>
                                          <p:attrName>ppt_w</p:attrName>
                                        </p:attrNameLst>
                                      </p:cBhvr>
                                      <p:tavLst>
                                        <p:tav tm="0">
                                          <p:val>
                                            <p:fltVal val="0"/>
                                          </p:val>
                                        </p:tav>
                                        <p:tav tm="100000">
                                          <p:val>
                                            <p:strVal val="#ppt_w"/>
                                          </p:val>
                                        </p:tav>
                                      </p:tavLst>
                                    </p:anim>
                                    <p:anim calcmode="lin" valueType="num">
                                      <p:cBhvr>
                                        <p:cTn id="18" dur="500" fill="hold"/>
                                        <p:tgtEl>
                                          <p:spTgt spid="62478"/>
                                        </p:tgtEl>
                                        <p:attrNameLst>
                                          <p:attrName>ppt_h</p:attrName>
                                        </p:attrNameLst>
                                      </p:cBhvr>
                                      <p:tavLst>
                                        <p:tav tm="0">
                                          <p:val>
                                            <p:strVal val="#ppt_h"/>
                                          </p:val>
                                        </p:tav>
                                        <p:tav tm="100000">
                                          <p:val>
                                            <p:strVal val="#ppt_h"/>
                                          </p:val>
                                        </p:tav>
                                      </p:tavLst>
                                    </p:anim>
                                  </p:childTnLst>
                                </p:cTn>
                              </p:par>
                            </p:childTnLst>
                          </p:cTn>
                        </p:par>
                        <p:par>
                          <p:cTn id="19" fill="hold" nodeType="afterGroup">
                            <p:stCondLst>
                              <p:cond delay="500"/>
                            </p:stCondLst>
                            <p:childTnLst>
                              <p:par>
                                <p:cTn id="20" presetID="22" presetClass="entr" presetSubtype="2" fill="hold" nodeType="afterEffect">
                                  <p:stCondLst>
                                    <p:cond delay="0"/>
                                  </p:stCondLst>
                                  <p:childTnLst>
                                    <p:set>
                                      <p:cBhvr>
                                        <p:cTn id="21" dur="1" fill="hold">
                                          <p:stCondLst>
                                            <p:cond delay="0"/>
                                          </p:stCondLst>
                                        </p:cTn>
                                        <p:tgtEl>
                                          <p:spTgt spid="62479"/>
                                        </p:tgtEl>
                                        <p:attrNameLst>
                                          <p:attrName>style.visibility</p:attrName>
                                        </p:attrNameLst>
                                      </p:cBhvr>
                                      <p:to>
                                        <p:strVal val="visible"/>
                                      </p:to>
                                    </p:set>
                                    <p:animEffect transition="in" filter="wipe(right)">
                                      <p:cBhvr>
                                        <p:cTn id="22" dur="500"/>
                                        <p:tgtEl>
                                          <p:spTgt spid="62479"/>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1" fill="hold" nodeType="clickEffect">
                                  <p:stCondLst>
                                    <p:cond delay="0"/>
                                  </p:stCondLst>
                                  <p:childTnLst>
                                    <p:set>
                                      <p:cBhvr>
                                        <p:cTn id="26" dur="1" fill="hold">
                                          <p:stCondLst>
                                            <p:cond delay="0"/>
                                          </p:stCondLst>
                                        </p:cTn>
                                        <p:tgtEl>
                                          <p:spTgt spid="67591"/>
                                        </p:tgtEl>
                                        <p:attrNameLst>
                                          <p:attrName>style.visibility</p:attrName>
                                        </p:attrNameLst>
                                      </p:cBhvr>
                                      <p:to>
                                        <p:strVal val="visible"/>
                                      </p:to>
                                    </p:set>
                                    <p:animEffect transition="in" filter="wipe(up)">
                                      <p:cBhvr>
                                        <p:cTn id="27" dur="500"/>
                                        <p:tgtEl>
                                          <p:spTgt spid="675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76" grpId="0" autoUpdateAnimBg="0"/>
      <p:bldP spid="62478" grpId="0" autoUpdateAnimBg="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4" descr="showimage"/>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692150"/>
            <a:ext cx="9144000" cy="553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3" name="Rectangle 5"/>
          <p:cNvSpPr>
            <a:spLocks noChangeArrowheads="1"/>
          </p:cNvSpPr>
          <p:nvPr/>
        </p:nvSpPr>
        <p:spPr bwMode="auto">
          <a:xfrm>
            <a:off x="0" y="5805488"/>
            <a:ext cx="9144000" cy="431800"/>
          </a:xfrm>
          <a:prstGeom prst="rect">
            <a:avLst/>
          </a:prstGeom>
          <a:solidFill>
            <a:schemeClr val="tx1"/>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hu-HU" altLang="hu-HU" sz="1600" i="1">
                <a:solidFill>
                  <a:srgbClr val="FFFF00"/>
                </a:solidFill>
              </a:rPr>
              <a:t>A belsőfül embryonális fejlődése: korróziós preparátum</a:t>
            </a:r>
            <a:r>
              <a:rPr lang="hu-HU" altLang="hu-HU" sz="1600" i="1"/>
              <a:t> </a:t>
            </a:r>
          </a:p>
        </p:txBody>
      </p:sp>
    </p:spTree>
    <p:extLst>
      <p:ext uri="{BB962C8B-B14F-4D97-AF65-F5344CB8AC3E}">
        <p14:creationId xmlns:p14="http://schemas.microsoft.com/office/powerpoint/2010/main" val="161187636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ext Box 2"/>
          <p:cNvSpPr txBox="1">
            <a:spLocks noChangeArrowheads="1"/>
          </p:cNvSpPr>
          <p:nvPr/>
        </p:nvSpPr>
        <p:spPr bwMode="auto">
          <a:xfrm>
            <a:off x="190500" y="746125"/>
            <a:ext cx="175895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hu-HU" sz="2000"/>
          </a:p>
          <a:p>
            <a:pPr eaLnBrk="1" hangingPunct="1"/>
            <a:endParaRPr lang="en-US" altLang="hu-HU" sz="2000"/>
          </a:p>
          <a:p>
            <a:pPr eaLnBrk="1" hangingPunct="1"/>
            <a:endParaRPr lang="en-US" altLang="hu-HU" sz="2000"/>
          </a:p>
          <a:p>
            <a:pPr eaLnBrk="1" hangingPunct="1"/>
            <a:endParaRPr lang="en-US" altLang="hu-HU" sz="2000"/>
          </a:p>
          <a:p>
            <a:pPr eaLnBrk="1" hangingPunct="1"/>
            <a:endParaRPr lang="en-US" altLang="hu-HU"/>
          </a:p>
        </p:txBody>
      </p:sp>
      <p:sp>
        <p:nvSpPr>
          <p:cNvPr id="77827" name="Text Box 4"/>
          <p:cNvSpPr txBox="1">
            <a:spLocks noChangeArrowheads="1"/>
          </p:cNvSpPr>
          <p:nvPr/>
        </p:nvSpPr>
        <p:spPr bwMode="auto">
          <a:xfrm>
            <a:off x="101600" y="1089025"/>
            <a:ext cx="4846638" cy="2563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tabLst>
                <a:tab pos="177800" algn="l"/>
                <a:tab pos="355600" algn="l"/>
                <a:tab pos="533400" algn="l"/>
                <a:tab pos="719138" algn="l"/>
                <a:tab pos="896938" algn="l"/>
                <a:tab pos="1252538" algn="l"/>
              </a:tabLst>
              <a:defRPr>
                <a:solidFill>
                  <a:schemeClr val="tx1"/>
                </a:solidFill>
                <a:latin typeface="Arial" charset="0"/>
              </a:defRPr>
            </a:lvl1pPr>
            <a:lvl2pPr marL="742950" indent="-285750">
              <a:tabLst>
                <a:tab pos="177800" algn="l"/>
                <a:tab pos="355600" algn="l"/>
                <a:tab pos="533400" algn="l"/>
                <a:tab pos="719138" algn="l"/>
                <a:tab pos="896938" algn="l"/>
                <a:tab pos="1252538" algn="l"/>
              </a:tabLst>
              <a:defRPr>
                <a:solidFill>
                  <a:schemeClr val="tx1"/>
                </a:solidFill>
                <a:latin typeface="Arial" charset="0"/>
              </a:defRPr>
            </a:lvl2pPr>
            <a:lvl3pPr marL="1143000" indent="-228600">
              <a:tabLst>
                <a:tab pos="177800" algn="l"/>
                <a:tab pos="355600" algn="l"/>
                <a:tab pos="533400" algn="l"/>
                <a:tab pos="719138" algn="l"/>
                <a:tab pos="896938" algn="l"/>
                <a:tab pos="1252538" algn="l"/>
              </a:tabLst>
              <a:defRPr>
                <a:solidFill>
                  <a:schemeClr val="tx1"/>
                </a:solidFill>
                <a:latin typeface="Arial" charset="0"/>
              </a:defRPr>
            </a:lvl3pPr>
            <a:lvl4pPr marL="1600200" indent="-228600">
              <a:tabLst>
                <a:tab pos="177800" algn="l"/>
                <a:tab pos="355600" algn="l"/>
                <a:tab pos="533400" algn="l"/>
                <a:tab pos="719138" algn="l"/>
                <a:tab pos="896938" algn="l"/>
                <a:tab pos="1252538" algn="l"/>
              </a:tabLst>
              <a:defRPr>
                <a:solidFill>
                  <a:schemeClr val="tx1"/>
                </a:solidFill>
                <a:latin typeface="Arial" charset="0"/>
              </a:defRPr>
            </a:lvl4pPr>
            <a:lvl5pPr marL="2057400" indent="-228600">
              <a:tabLst>
                <a:tab pos="177800" algn="l"/>
                <a:tab pos="355600" algn="l"/>
                <a:tab pos="533400" algn="l"/>
                <a:tab pos="719138" algn="l"/>
                <a:tab pos="896938" algn="l"/>
                <a:tab pos="1252538" algn="l"/>
              </a:tabLst>
              <a:defRPr>
                <a:solidFill>
                  <a:schemeClr val="tx1"/>
                </a:solidFill>
                <a:latin typeface="Arial" charset="0"/>
              </a:defRPr>
            </a:lvl5pPr>
            <a:lvl6pPr marL="2514600" indent="-228600" eaLnBrk="0" fontAlgn="base" hangingPunct="0">
              <a:spcBef>
                <a:spcPct val="0"/>
              </a:spcBef>
              <a:spcAft>
                <a:spcPct val="0"/>
              </a:spcAft>
              <a:tabLst>
                <a:tab pos="177800" algn="l"/>
                <a:tab pos="355600" algn="l"/>
                <a:tab pos="533400" algn="l"/>
                <a:tab pos="719138" algn="l"/>
                <a:tab pos="896938" algn="l"/>
                <a:tab pos="1252538" algn="l"/>
              </a:tabLst>
              <a:defRPr>
                <a:solidFill>
                  <a:schemeClr val="tx1"/>
                </a:solidFill>
                <a:latin typeface="Arial" charset="0"/>
              </a:defRPr>
            </a:lvl6pPr>
            <a:lvl7pPr marL="2971800" indent="-228600" eaLnBrk="0" fontAlgn="base" hangingPunct="0">
              <a:spcBef>
                <a:spcPct val="0"/>
              </a:spcBef>
              <a:spcAft>
                <a:spcPct val="0"/>
              </a:spcAft>
              <a:tabLst>
                <a:tab pos="177800" algn="l"/>
                <a:tab pos="355600" algn="l"/>
                <a:tab pos="533400" algn="l"/>
                <a:tab pos="719138" algn="l"/>
                <a:tab pos="896938" algn="l"/>
                <a:tab pos="1252538" algn="l"/>
              </a:tabLst>
              <a:defRPr>
                <a:solidFill>
                  <a:schemeClr val="tx1"/>
                </a:solidFill>
                <a:latin typeface="Arial" charset="0"/>
              </a:defRPr>
            </a:lvl7pPr>
            <a:lvl8pPr marL="3429000" indent="-228600" eaLnBrk="0" fontAlgn="base" hangingPunct="0">
              <a:spcBef>
                <a:spcPct val="0"/>
              </a:spcBef>
              <a:spcAft>
                <a:spcPct val="0"/>
              </a:spcAft>
              <a:tabLst>
                <a:tab pos="177800" algn="l"/>
                <a:tab pos="355600" algn="l"/>
                <a:tab pos="533400" algn="l"/>
                <a:tab pos="719138" algn="l"/>
                <a:tab pos="896938" algn="l"/>
                <a:tab pos="1252538" algn="l"/>
              </a:tabLst>
              <a:defRPr>
                <a:solidFill>
                  <a:schemeClr val="tx1"/>
                </a:solidFill>
                <a:latin typeface="Arial" charset="0"/>
              </a:defRPr>
            </a:lvl8pPr>
            <a:lvl9pPr marL="3886200" indent="-228600" eaLnBrk="0" fontAlgn="base" hangingPunct="0">
              <a:spcBef>
                <a:spcPct val="0"/>
              </a:spcBef>
              <a:spcAft>
                <a:spcPct val="0"/>
              </a:spcAft>
              <a:tabLst>
                <a:tab pos="177800" algn="l"/>
                <a:tab pos="355600" algn="l"/>
                <a:tab pos="533400" algn="l"/>
                <a:tab pos="719138" algn="l"/>
                <a:tab pos="896938" algn="l"/>
                <a:tab pos="1252538" algn="l"/>
              </a:tabLst>
              <a:defRPr>
                <a:solidFill>
                  <a:schemeClr val="tx1"/>
                </a:solidFill>
                <a:latin typeface="Arial" charset="0"/>
              </a:defRPr>
            </a:lvl9pPr>
          </a:lstStyle>
          <a:p>
            <a:pPr eaLnBrk="1" hangingPunct="1"/>
            <a:r>
              <a:rPr lang="hu-HU" altLang="hu-HU"/>
              <a:t>Mesenchymalis tok:</a:t>
            </a:r>
          </a:p>
          <a:p>
            <a:pPr eaLnBrk="1" hangingPunct="1"/>
            <a:r>
              <a:rPr lang="hu-HU" altLang="hu-HU"/>
              <a:t>	1. porcos</a:t>
            </a:r>
          </a:p>
          <a:p>
            <a:pPr eaLnBrk="1" hangingPunct="1"/>
            <a:endParaRPr lang="hu-HU" altLang="hu-HU"/>
          </a:p>
          <a:p>
            <a:pPr eaLnBrk="1" hangingPunct="1"/>
            <a:r>
              <a:rPr lang="hu-HU" altLang="hu-HU"/>
              <a:t>	2. csontosodás </a:t>
            </a:r>
          </a:p>
          <a:p>
            <a:pPr eaLnBrk="1" hangingPunct="1"/>
            <a:r>
              <a:rPr lang="hu-HU" altLang="hu-HU"/>
              <a:t>	 	</a:t>
            </a:r>
          </a:p>
          <a:p>
            <a:pPr eaLnBrk="1" hangingPunct="1"/>
            <a:endParaRPr lang="hu-HU" altLang="hu-HU"/>
          </a:p>
          <a:p>
            <a:pPr eaLnBrk="1" hangingPunct="1"/>
            <a:r>
              <a:rPr lang="hu-HU" altLang="hu-HU"/>
              <a:t>		</a:t>
            </a:r>
          </a:p>
          <a:p>
            <a:pPr eaLnBrk="1" hangingPunct="1"/>
            <a:r>
              <a:rPr lang="hu-HU" altLang="hu-HU"/>
              <a:t>		</a:t>
            </a:r>
          </a:p>
          <a:p>
            <a:pPr eaLnBrk="1" hangingPunct="1"/>
            <a:r>
              <a:rPr lang="hu-HU" altLang="hu-HU"/>
              <a:t>	</a:t>
            </a:r>
          </a:p>
        </p:txBody>
      </p:sp>
      <p:sp>
        <p:nvSpPr>
          <p:cNvPr id="77828" name="Rectangle 9"/>
          <p:cNvSpPr>
            <a:spLocks noChangeArrowheads="1"/>
          </p:cNvSpPr>
          <p:nvPr/>
        </p:nvSpPr>
        <p:spPr bwMode="auto">
          <a:xfrm>
            <a:off x="0" y="85725"/>
            <a:ext cx="914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hu-HU" altLang="hu-HU"/>
              <a:t>BELSŐ FÜL FEJLŐDÉSE</a:t>
            </a:r>
          </a:p>
        </p:txBody>
      </p:sp>
      <p:pic>
        <p:nvPicPr>
          <p:cNvPr id="77829" name="Picture 11" descr="dev cochl2 M"/>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20650" y="3573463"/>
            <a:ext cx="8897938" cy="321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2761550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ext Box 2"/>
          <p:cNvSpPr txBox="1">
            <a:spLocks noChangeArrowheads="1"/>
          </p:cNvSpPr>
          <p:nvPr/>
        </p:nvSpPr>
        <p:spPr bwMode="auto">
          <a:xfrm>
            <a:off x="190500" y="746125"/>
            <a:ext cx="175895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hu-HU" sz="2000"/>
          </a:p>
          <a:p>
            <a:pPr eaLnBrk="1" hangingPunct="1"/>
            <a:endParaRPr lang="en-US" altLang="hu-HU" sz="2000"/>
          </a:p>
          <a:p>
            <a:pPr eaLnBrk="1" hangingPunct="1"/>
            <a:endParaRPr lang="en-US" altLang="hu-HU" sz="2000"/>
          </a:p>
          <a:p>
            <a:pPr eaLnBrk="1" hangingPunct="1"/>
            <a:endParaRPr lang="en-US" altLang="hu-HU" sz="2000"/>
          </a:p>
          <a:p>
            <a:pPr eaLnBrk="1" hangingPunct="1"/>
            <a:endParaRPr lang="en-US" altLang="hu-HU"/>
          </a:p>
        </p:txBody>
      </p:sp>
      <p:sp>
        <p:nvSpPr>
          <p:cNvPr id="78851" name="Text Box 3"/>
          <p:cNvSpPr txBox="1">
            <a:spLocks noChangeArrowheads="1"/>
          </p:cNvSpPr>
          <p:nvPr/>
        </p:nvSpPr>
        <p:spPr bwMode="auto">
          <a:xfrm>
            <a:off x="101600" y="1089025"/>
            <a:ext cx="7288213"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tabLst>
                <a:tab pos="177800" algn="l"/>
                <a:tab pos="355600" algn="l"/>
                <a:tab pos="533400" algn="l"/>
                <a:tab pos="719138" algn="l"/>
                <a:tab pos="896938" algn="l"/>
                <a:tab pos="1252538" algn="l"/>
              </a:tabLst>
              <a:defRPr>
                <a:solidFill>
                  <a:schemeClr val="tx1"/>
                </a:solidFill>
                <a:latin typeface="Arial" charset="0"/>
              </a:defRPr>
            </a:lvl1pPr>
            <a:lvl2pPr marL="742950" indent="-285750">
              <a:tabLst>
                <a:tab pos="177800" algn="l"/>
                <a:tab pos="355600" algn="l"/>
                <a:tab pos="533400" algn="l"/>
                <a:tab pos="719138" algn="l"/>
                <a:tab pos="896938" algn="l"/>
                <a:tab pos="1252538" algn="l"/>
              </a:tabLst>
              <a:defRPr>
                <a:solidFill>
                  <a:schemeClr val="tx1"/>
                </a:solidFill>
                <a:latin typeface="Arial" charset="0"/>
              </a:defRPr>
            </a:lvl2pPr>
            <a:lvl3pPr marL="1143000" indent="-228600">
              <a:tabLst>
                <a:tab pos="177800" algn="l"/>
                <a:tab pos="355600" algn="l"/>
                <a:tab pos="533400" algn="l"/>
                <a:tab pos="719138" algn="l"/>
                <a:tab pos="896938" algn="l"/>
                <a:tab pos="1252538" algn="l"/>
              </a:tabLst>
              <a:defRPr>
                <a:solidFill>
                  <a:schemeClr val="tx1"/>
                </a:solidFill>
                <a:latin typeface="Arial" charset="0"/>
              </a:defRPr>
            </a:lvl3pPr>
            <a:lvl4pPr marL="1600200" indent="-228600">
              <a:tabLst>
                <a:tab pos="177800" algn="l"/>
                <a:tab pos="355600" algn="l"/>
                <a:tab pos="533400" algn="l"/>
                <a:tab pos="719138" algn="l"/>
                <a:tab pos="896938" algn="l"/>
                <a:tab pos="1252538" algn="l"/>
              </a:tabLst>
              <a:defRPr>
                <a:solidFill>
                  <a:schemeClr val="tx1"/>
                </a:solidFill>
                <a:latin typeface="Arial" charset="0"/>
              </a:defRPr>
            </a:lvl4pPr>
            <a:lvl5pPr marL="2057400" indent="-228600">
              <a:tabLst>
                <a:tab pos="177800" algn="l"/>
                <a:tab pos="355600" algn="l"/>
                <a:tab pos="533400" algn="l"/>
                <a:tab pos="719138" algn="l"/>
                <a:tab pos="896938" algn="l"/>
                <a:tab pos="1252538" algn="l"/>
              </a:tabLst>
              <a:defRPr>
                <a:solidFill>
                  <a:schemeClr val="tx1"/>
                </a:solidFill>
                <a:latin typeface="Arial" charset="0"/>
              </a:defRPr>
            </a:lvl5pPr>
            <a:lvl6pPr marL="2514600" indent="-228600" eaLnBrk="0" fontAlgn="base" hangingPunct="0">
              <a:spcBef>
                <a:spcPct val="0"/>
              </a:spcBef>
              <a:spcAft>
                <a:spcPct val="0"/>
              </a:spcAft>
              <a:tabLst>
                <a:tab pos="177800" algn="l"/>
                <a:tab pos="355600" algn="l"/>
                <a:tab pos="533400" algn="l"/>
                <a:tab pos="719138" algn="l"/>
                <a:tab pos="896938" algn="l"/>
                <a:tab pos="1252538" algn="l"/>
              </a:tabLst>
              <a:defRPr>
                <a:solidFill>
                  <a:schemeClr val="tx1"/>
                </a:solidFill>
                <a:latin typeface="Arial" charset="0"/>
              </a:defRPr>
            </a:lvl6pPr>
            <a:lvl7pPr marL="2971800" indent="-228600" eaLnBrk="0" fontAlgn="base" hangingPunct="0">
              <a:spcBef>
                <a:spcPct val="0"/>
              </a:spcBef>
              <a:spcAft>
                <a:spcPct val="0"/>
              </a:spcAft>
              <a:tabLst>
                <a:tab pos="177800" algn="l"/>
                <a:tab pos="355600" algn="l"/>
                <a:tab pos="533400" algn="l"/>
                <a:tab pos="719138" algn="l"/>
                <a:tab pos="896938" algn="l"/>
                <a:tab pos="1252538" algn="l"/>
              </a:tabLst>
              <a:defRPr>
                <a:solidFill>
                  <a:schemeClr val="tx1"/>
                </a:solidFill>
                <a:latin typeface="Arial" charset="0"/>
              </a:defRPr>
            </a:lvl7pPr>
            <a:lvl8pPr marL="3429000" indent="-228600" eaLnBrk="0" fontAlgn="base" hangingPunct="0">
              <a:spcBef>
                <a:spcPct val="0"/>
              </a:spcBef>
              <a:spcAft>
                <a:spcPct val="0"/>
              </a:spcAft>
              <a:tabLst>
                <a:tab pos="177800" algn="l"/>
                <a:tab pos="355600" algn="l"/>
                <a:tab pos="533400" algn="l"/>
                <a:tab pos="719138" algn="l"/>
                <a:tab pos="896938" algn="l"/>
                <a:tab pos="1252538" algn="l"/>
              </a:tabLst>
              <a:defRPr>
                <a:solidFill>
                  <a:schemeClr val="tx1"/>
                </a:solidFill>
                <a:latin typeface="Arial" charset="0"/>
              </a:defRPr>
            </a:lvl8pPr>
            <a:lvl9pPr marL="3886200" indent="-228600" eaLnBrk="0" fontAlgn="base" hangingPunct="0">
              <a:spcBef>
                <a:spcPct val="0"/>
              </a:spcBef>
              <a:spcAft>
                <a:spcPct val="0"/>
              </a:spcAft>
              <a:tabLst>
                <a:tab pos="177800" algn="l"/>
                <a:tab pos="355600" algn="l"/>
                <a:tab pos="533400" algn="l"/>
                <a:tab pos="719138" algn="l"/>
                <a:tab pos="896938" algn="l"/>
                <a:tab pos="1252538" algn="l"/>
              </a:tabLst>
              <a:defRPr>
                <a:solidFill>
                  <a:schemeClr val="tx1"/>
                </a:solidFill>
                <a:latin typeface="Arial" charset="0"/>
              </a:defRPr>
            </a:lvl9pPr>
          </a:lstStyle>
          <a:p>
            <a:pPr eaLnBrk="1" hangingPunct="1"/>
            <a:r>
              <a:rPr lang="hu-HU" altLang="hu-HU"/>
              <a:t>Kopoltyúívek	</a:t>
            </a:r>
          </a:p>
          <a:p>
            <a:pPr eaLnBrk="1" hangingPunct="1"/>
            <a:r>
              <a:rPr lang="hu-HU" altLang="hu-HU"/>
              <a:t>	</a:t>
            </a:r>
          </a:p>
          <a:p>
            <a:pPr eaLnBrk="1" hangingPunct="1"/>
            <a:r>
              <a:rPr lang="hu-HU" altLang="hu-HU"/>
              <a:t>	külső kopoltyúbarázda: ectoderma </a:t>
            </a:r>
          </a:p>
          <a:p>
            <a:pPr eaLnBrk="1" hangingPunct="1"/>
            <a:r>
              <a:rPr lang="hu-HU" altLang="hu-HU"/>
              <a:t>	belső garattasak: endoderma</a:t>
            </a:r>
          </a:p>
          <a:p>
            <a:pPr eaLnBrk="1" hangingPunct="1"/>
            <a:r>
              <a:rPr lang="hu-HU" altLang="hu-HU"/>
              <a:t>				</a:t>
            </a:r>
          </a:p>
          <a:p>
            <a:pPr eaLnBrk="1" hangingPunct="1"/>
            <a:endParaRPr lang="hu-HU" altLang="hu-HU"/>
          </a:p>
        </p:txBody>
      </p:sp>
      <p:sp>
        <p:nvSpPr>
          <p:cNvPr id="78852" name="Rectangle 7"/>
          <p:cNvSpPr>
            <a:spLocks noChangeArrowheads="1"/>
          </p:cNvSpPr>
          <p:nvPr/>
        </p:nvSpPr>
        <p:spPr bwMode="auto">
          <a:xfrm>
            <a:off x="0" y="85725"/>
            <a:ext cx="914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hu-HU" altLang="hu-HU"/>
              <a:t>KÖZÉPFÜL FEJLŐDÉSE</a:t>
            </a:r>
          </a:p>
        </p:txBody>
      </p:sp>
      <p:pic>
        <p:nvPicPr>
          <p:cNvPr id="78853" name="Picture 8" descr="dev tymp M"/>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20650" y="2820988"/>
            <a:ext cx="8913813" cy="397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9088255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50825" y="1484313"/>
            <a:ext cx="4572000" cy="337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5" name="Picture 3" descr="Gray64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859338" y="1801813"/>
            <a:ext cx="3600450" cy="30241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79876" name="Text Box 5"/>
          <p:cNvSpPr txBox="1">
            <a:spLocks noChangeArrowheads="1"/>
          </p:cNvSpPr>
          <p:nvPr/>
        </p:nvSpPr>
        <p:spPr bwMode="auto">
          <a:xfrm>
            <a:off x="376238" y="5608638"/>
            <a:ext cx="858837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hu-HU" altLang="hu-HU" b="1"/>
              <a:t>Az első és második garatívek területére vándorolt </a:t>
            </a:r>
            <a:r>
              <a:rPr lang="hu-HU" altLang="hu-HU" b="1">
                <a:solidFill>
                  <a:srgbClr val="009900"/>
                </a:solidFill>
              </a:rPr>
              <a:t>ganglionléc</a:t>
            </a:r>
            <a:r>
              <a:rPr lang="hu-HU" altLang="hu-HU" b="1"/>
              <a:t> eredetű sejtekből származnak azok a hallócsontok.</a:t>
            </a:r>
          </a:p>
        </p:txBody>
      </p:sp>
      <p:sp>
        <p:nvSpPr>
          <p:cNvPr id="95237" name="Text Box 6"/>
          <p:cNvSpPr txBox="1">
            <a:spLocks noChangeArrowheads="1"/>
          </p:cNvSpPr>
          <p:nvPr/>
        </p:nvSpPr>
        <p:spPr bwMode="auto">
          <a:xfrm>
            <a:off x="2627313" y="260350"/>
            <a:ext cx="2352675" cy="400050"/>
          </a:xfrm>
          <a:prstGeom prst="rect">
            <a:avLst/>
          </a:prstGeom>
          <a:noFill/>
          <a:ln w="9525">
            <a:noFill/>
            <a:miter lim="800000"/>
            <a:headEnd/>
            <a:tailEnd/>
          </a:ln>
        </p:spPr>
        <p:txBody>
          <a:bodyPr wrap="none">
            <a:spAutoFit/>
          </a:bodyPr>
          <a:lstStyle/>
          <a:p>
            <a:pPr eaLnBrk="1" hangingPunct="1">
              <a:defRPr/>
            </a:pPr>
            <a:r>
              <a:rPr lang="hu-HU" altLang="hu-HU" sz="2000" u="sng" dirty="0">
                <a:latin typeface="+mj-lt"/>
              </a:rPr>
              <a:t>Középfül fejlődése</a:t>
            </a:r>
            <a:r>
              <a:rPr lang="hu-HU" altLang="hu-HU" sz="2000" dirty="0">
                <a:latin typeface="+mj-lt"/>
              </a:rPr>
              <a:t> </a:t>
            </a:r>
          </a:p>
        </p:txBody>
      </p:sp>
    </p:spTree>
    <p:extLst>
      <p:ext uri="{BB962C8B-B14F-4D97-AF65-F5344CB8AC3E}">
        <p14:creationId xmlns:p14="http://schemas.microsoft.com/office/powerpoint/2010/main" val="370860211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4" descr="alvó4hetes"/>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7091363" cy="684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Lekerekített téglalap 5"/>
          <p:cNvSpPr/>
          <p:nvPr/>
        </p:nvSpPr>
        <p:spPr>
          <a:xfrm>
            <a:off x="1692275" y="1125538"/>
            <a:ext cx="2643188" cy="257175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hu-HU"/>
          </a:p>
        </p:txBody>
      </p:sp>
      <p:sp>
        <p:nvSpPr>
          <p:cNvPr id="80900" name="Text Box 4"/>
          <p:cNvSpPr txBox="1">
            <a:spLocks noChangeArrowheads="1"/>
          </p:cNvSpPr>
          <p:nvPr/>
        </p:nvSpPr>
        <p:spPr bwMode="auto">
          <a:xfrm>
            <a:off x="0" y="6216650"/>
            <a:ext cx="8983663" cy="6413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hu-HU" altLang="hu-HU" b="1"/>
              <a:t>Structures in embryonic branchial arches reorganize</a:t>
            </a:r>
          </a:p>
          <a:p>
            <a:pPr eaLnBrk="1" hangingPunct="1"/>
            <a:r>
              <a:rPr lang="hu-HU" altLang="hu-HU" b="1"/>
              <a:t>to form cartilages, nerve, muscles &amp; arteries in fetus</a:t>
            </a:r>
          </a:p>
        </p:txBody>
      </p:sp>
      <p:sp>
        <p:nvSpPr>
          <p:cNvPr id="80901" name="Rectangle 5"/>
          <p:cNvSpPr>
            <a:spLocks noChangeArrowheads="1"/>
          </p:cNvSpPr>
          <p:nvPr/>
        </p:nvSpPr>
        <p:spPr bwMode="auto">
          <a:xfrm>
            <a:off x="-34925" y="6237288"/>
            <a:ext cx="6911975" cy="620712"/>
          </a:xfrm>
          <a:prstGeom prst="rect">
            <a:avLst/>
          </a:prstGeom>
          <a:solidFill>
            <a:schemeClr val="bg1"/>
          </a:solidFill>
          <a:ln w="9525">
            <a:solidFill>
              <a:schemeClr val="bg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hu-HU" altLang="hu-HU"/>
          </a:p>
        </p:txBody>
      </p:sp>
      <p:pic>
        <p:nvPicPr>
          <p:cNvPr id="80902" name="Picture 6" descr="hednk013a">
            <a:hlinkClick r:id="rId3"/>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516688" y="3357563"/>
            <a:ext cx="192405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3" name="Text Box 7"/>
          <p:cNvSpPr txBox="1">
            <a:spLocks noChangeArrowheads="1"/>
          </p:cNvSpPr>
          <p:nvPr/>
        </p:nvSpPr>
        <p:spPr bwMode="auto">
          <a:xfrm>
            <a:off x="8459788" y="3916363"/>
            <a:ext cx="473075" cy="15589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hu-HU" altLang="hu-HU" sz="1600" b="1">
                <a:solidFill>
                  <a:srgbClr val="527232"/>
                </a:solidFill>
                <a:latin typeface="Times New Roman" pitchFamily="18" charset="0"/>
              </a:rPr>
              <a:t>I.</a:t>
            </a:r>
          </a:p>
          <a:p>
            <a:pPr eaLnBrk="1" hangingPunct="1"/>
            <a:endParaRPr lang="hu-HU" altLang="hu-HU" sz="1600" b="1">
              <a:solidFill>
                <a:srgbClr val="FFB547"/>
              </a:solidFill>
              <a:latin typeface="Times New Roman" pitchFamily="18" charset="0"/>
            </a:endParaRPr>
          </a:p>
          <a:p>
            <a:pPr eaLnBrk="1" hangingPunct="1"/>
            <a:endParaRPr lang="hu-HU" altLang="hu-HU" sz="1600" b="1">
              <a:solidFill>
                <a:srgbClr val="FFB547"/>
              </a:solidFill>
              <a:latin typeface="Times New Roman" pitchFamily="18" charset="0"/>
            </a:endParaRPr>
          </a:p>
          <a:p>
            <a:pPr eaLnBrk="1" hangingPunct="1"/>
            <a:r>
              <a:rPr lang="hu-HU" altLang="hu-HU" sz="1600" b="1">
                <a:solidFill>
                  <a:srgbClr val="FFB547"/>
                </a:solidFill>
                <a:latin typeface="Times New Roman" pitchFamily="18" charset="0"/>
              </a:rPr>
              <a:t>II.</a:t>
            </a:r>
          </a:p>
          <a:p>
            <a:pPr eaLnBrk="1" hangingPunct="1"/>
            <a:r>
              <a:rPr lang="hu-HU" altLang="hu-HU" sz="1600" b="1">
                <a:solidFill>
                  <a:srgbClr val="FDE503"/>
                </a:solidFill>
                <a:latin typeface="Times New Roman" pitchFamily="18" charset="0"/>
              </a:rPr>
              <a:t>III.</a:t>
            </a:r>
          </a:p>
          <a:p>
            <a:pPr eaLnBrk="1" hangingPunct="1"/>
            <a:r>
              <a:rPr lang="hu-HU" altLang="hu-HU" sz="1600" b="1">
                <a:solidFill>
                  <a:srgbClr val="FF33CC"/>
                </a:solidFill>
                <a:latin typeface="Times New Roman" pitchFamily="18" charset="0"/>
              </a:rPr>
              <a:t>IV.</a:t>
            </a:r>
            <a:endParaRPr lang="en-US" altLang="hu-HU" sz="1600" b="1">
              <a:solidFill>
                <a:srgbClr val="FF33CC"/>
              </a:solidFill>
              <a:latin typeface="Times New Roman" pitchFamily="18" charset="0"/>
            </a:endParaRPr>
          </a:p>
        </p:txBody>
      </p:sp>
    </p:spTree>
    <p:extLst>
      <p:ext uri="{BB962C8B-B14F-4D97-AF65-F5344CB8AC3E}">
        <p14:creationId xmlns:p14="http://schemas.microsoft.com/office/powerpoint/2010/main" val="231698753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ext Box 2"/>
          <p:cNvSpPr txBox="1">
            <a:spLocks noChangeArrowheads="1"/>
          </p:cNvSpPr>
          <p:nvPr/>
        </p:nvSpPr>
        <p:spPr bwMode="auto">
          <a:xfrm>
            <a:off x="190500" y="746125"/>
            <a:ext cx="175895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hu-HU" sz="2000"/>
          </a:p>
          <a:p>
            <a:pPr eaLnBrk="1" hangingPunct="1"/>
            <a:endParaRPr lang="en-US" altLang="hu-HU" sz="2000"/>
          </a:p>
          <a:p>
            <a:pPr eaLnBrk="1" hangingPunct="1"/>
            <a:endParaRPr lang="en-US" altLang="hu-HU" sz="2000"/>
          </a:p>
          <a:p>
            <a:pPr eaLnBrk="1" hangingPunct="1"/>
            <a:endParaRPr lang="en-US" altLang="hu-HU" sz="2000"/>
          </a:p>
          <a:p>
            <a:pPr eaLnBrk="1" hangingPunct="1"/>
            <a:endParaRPr lang="en-US" altLang="hu-HU"/>
          </a:p>
        </p:txBody>
      </p:sp>
      <p:sp>
        <p:nvSpPr>
          <p:cNvPr id="81923" name="Text Box 3"/>
          <p:cNvSpPr txBox="1">
            <a:spLocks noChangeArrowheads="1"/>
          </p:cNvSpPr>
          <p:nvPr/>
        </p:nvSpPr>
        <p:spPr bwMode="auto">
          <a:xfrm>
            <a:off x="101600" y="1089025"/>
            <a:ext cx="7288213" cy="2563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tabLst>
                <a:tab pos="177800" algn="l"/>
                <a:tab pos="355600" algn="l"/>
                <a:tab pos="533400" algn="l"/>
                <a:tab pos="719138" algn="l"/>
                <a:tab pos="896938" algn="l"/>
                <a:tab pos="1252538" algn="l"/>
              </a:tabLst>
              <a:defRPr>
                <a:solidFill>
                  <a:schemeClr val="tx1"/>
                </a:solidFill>
                <a:latin typeface="Arial" charset="0"/>
              </a:defRPr>
            </a:lvl1pPr>
            <a:lvl2pPr marL="742950" indent="-285750">
              <a:tabLst>
                <a:tab pos="177800" algn="l"/>
                <a:tab pos="355600" algn="l"/>
                <a:tab pos="533400" algn="l"/>
                <a:tab pos="719138" algn="l"/>
                <a:tab pos="896938" algn="l"/>
                <a:tab pos="1252538" algn="l"/>
              </a:tabLst>
              <a:defRPr>
                <a:solidFill>
                  <a:schemeClr val="tx1"/>
                </a:solidFill>
                <a:latin typeface="Arial" charset="0"/>
              </a:defRPr>
            </a:lvl2pPr>
            <a:lvl3pPr marL="1143000" indent="-228600">
              <a:tabLst>
                <a:tab pos="177800" algn="l"/>
                <a:tab pos="355600" algn="l"/>
                <a:tab pos="533400" algn="l"/>
                <a:tab pos="719138" algn="l"/>
                <a:tab pos="896938" algn="l"/>
                <a:tab pos="1252538" algn="l"/>
              </a:tabLst>
              <a:defRPr>
                <a:solidFill>
                  <a:schemeClr val="tx1"/>
                </a:solidFill>
                <a:latin typeface="Arial" charset="0"/>
              </a:defRPr>
            </a:lvl3pPr>
            <a:lvl4pPr marL="1600200" indent="-228600">
              <a:tabLst>
                <a:tab pos="177800" algn="l"/>
                <a:tab pos="355600" algn="l"/>
                <a:tab pos="533400" algn="l"/>
                <a:tab pos="719138" algn="l"/>
                <a:tab pos="896938" algn="l"/>
                <a:tab pos="1252538" algn="l"/>
              </a:tabLst>
              <a:defRPr>
                <a:solidFill>
                  <a:schemeClr val="tx1"/>
                </a:solidFill>
                <a:latin typeface="Arial" charset="0"/>
              </a:defRPr>
            </a:lvl4pPr>
            <a:lvl5pPr marL="2057400" indent="-228600">
              <a:tabLst>
                <a:tab pos="177800" algn="l"/>
                <a:tab pos="355600" algn="l"/>
                <a:tab pos="533400" algn="l"/>
                <a:tab pos="719138" algn="l"/>
                <a:tab pos="896938" algn="l"/>
                <a:tab pos="1252538" algn="l"/>
              </a:tabLst>
              <a:defRPr>
                <a:solidFill>
                  <a:schemeClr val="tx1"/>
                </a:solidFill>
                <a:latin typeface="Arial" charset="0"/>
              </a:defRPr>
            </a:lvl5pPr>
            <a:lvl6pPr marL="2514600" indent="-228600" eaLnBrk="0" fontAlgn="base" hangingPunct="0">
              <a:spcBef>
                <a:spcPct val="0"/>
              </a:spcBef>
              <a:spcAft>
                <a:spcPct val="0"/>
              </a:spcAft>
              <a:tabLst>
                <a:tab pos="177800" algn="l"/>
                <a:tab pos="355600" algn="l"/>
                <a:tab pos="533400" algn="l"/>
                <a:tab pos="719138" algn="l"/>
                <a:tab pos="896938" algn="l"/>
                <a:tab pos="1252538" algn="l"/>
              </a:tabLst>
              <a:defRPr>
                <a:solidFill>
                  <a:schemeClr val="tx1"/>
                </a:solidFill>
                <a:latin typeface="Arial" charset="0"/>
              </a:defRPr>
            </a:lvl6pPr>
            <a:lvl7pPr marL="2971800" indent="-228600" eaLnBrk="0" fontAlgn="base" hangingPunct="0">
              <a:spcBef>
                <a:spcPct val="0"/>
              </a:spcBef>
              <a:spcAft>
                <a:spcPct val="0"/>
              </a:spcAft>
              <a:tabLst>
                <a:tab pos="177800" algn="l"/>
                <a:tab pos="355600" algn="l"/>
                <a:tab pos="533400" algn="l"/>
                <a:tab pos="719138" algn="l"/>
                <a:tab pos="896938" algn="l"/>
                <a:tab pos="1252538" algn="l"/>
              </a:tabLst>
              <a:defRPr>
                <a:solidFill>
                  <a:schemeClr val="tx1"/>
                </a:solidFill>
                <a:latin typeface="Arial" charset="0"/>
              </a:defRPr>
            </a:lvl7pPr>
            <a:lvl8pPr marL="3429000" indent="-228600" eaLnBrk="0" fontAlgn="base" hangingPunct="0">
              <a:spcBef>
                <a:spcPct val="0"/>
              </a:spcBef>
              <a:spcAft>
                <a:spcPct val="0"/>
              </a:spcAft>
              <a:tabLst>
                <a:tab pos="177800" algn="l"/>
                <a:tab pos="355600" algn="l"/>
                <a:tab pos="533400" algn="l"/>
                <a:tab pos="719138" algn="l"/>
                <a:tab pos="896938" algn="l"/>
                <a:tab pos="1252538" algn="l"/>
              </a:tabLst>
              <a:defRPr>
                <a:solidFill>
                  <a:schemeClr val="tx1"/>
                </a:solidFill>
                <a:latin typeface="Arial" charset="0"/>
              </a:defRPr>
            </a:lvl8pPr>
            <a:lvl9pPr marL="3886200" indent="-228600" eaLnBrk="0" fontAlgn="base" hangingPunct="0">
              <a:spcBef>
                <a:spcPct val="0"/>
              </a:spcBef>
              <a:spcAft>
                <a:spcPct val="0"/>
              </a:spcAft>
              <a:tabLst>
                <a:tab pos="177800" algn="l"/>
                <a:tab pos="355600" algn="l"/>
                <a:tab pos="533400" algn="l"/>
                <a:tab pos="719138" algn="l"/>
                <a:tab pos="896938" algn="l"/>
                <a:tab pos="1252538" algn="l"/>
              </a:tabLst>
              <a:defRPr>
                <a:solidFill>
                  <a:schemeClr val="tx1"/>
                </a:solidFill>
                <a:latin typeface="Arial" charset="0"/>
              </a:defRPr>
            </a:lvl9pPr>
          </a:lstStyle>
          <a:p>
            <a:pPr eaLnBrk="1" hangingPunct="1"/>
            <a:r>
              <a:rPr lang="hu-HU" altLang="hu-HU"/>
              <a:t>Cavum tympani:</a:t>
            </a:r>
            <a:r>
              <a:rPr lang="hu-HU" altLang="hu-HU">
                <a:cs typeface="Arial" charset="0"/>
              </a:rPr>
              <a:t> </a:t>
            </a:r>
          </a:p>
          <a:p>
            <a:pPr eaLnBrk="1" hangingPunct="1"/>
            <a:r>
              <a:rPr lang="hu-HU" altLang="hu-HU"/>
              <a:t>	első garattasak lateralis része</a:t>
            </a:r>
          </a:p>
          <a:p>
            <a:pPr eaLnBrk="1" hangingPunct="1"/>
            <a:r>
              <a:rPr lang="hu-HU" altLang="hu-HU"/>
              <a:t>	</a:t>
            </a:r>
          </a:p>
          <a:p>
            <a:pPr eaLnBrk="1" hangingPunct="1"/>
            <a:r>
              <a:rPr lang="hu-HU" altLang="hu-HU"/>
              <a:t>Tuba auditiva: </a:t>
            </a:r>
          </a:p>
          <a:p>
            <a:pPr eaLnBrk="1" hangingPunct="1"/>
            <a:r>
              <a:rPr lang="hu-HU" altLang="hu-HU"/>
              <a:t>	első garattasak medialis része</a:t>
            </a:r>
          </a:p>
          <a:p>
            <a:pPr eaLnBrk="1" hangingPunct="1"/>
            <a:r>
              <a:rPr lang="hu-HU" altLang="hu-HU"/>
              <a:t>			</a:t>
            </a:r>
          </a:p>
          <a:p>
            <a:pPr eaLnBrk="1" hangingPunct="1"/>
            <a:r>
              <a:rPr lang="hu-HU" altLang="hu-HU"/>
              <a:t>		</a:t>
            </a:r>
            <a:endParaRPr lang="hu-HU" altLang="hu-HU" i="1"/>
          </a:p>
          <a:p>
            <a:pPr eaLnBrk="1" hangingPunct="1"/>
            <a:r>
              <a:rPr lang="hu-HU" altLang="hu-HU"/>
              <a:t>			</a:t>
            </a:r>
          </a:p>
          <a:p>
            <a:pPr eaLnBrk="1" hangingPunct="1"/>
            <a:endParaRPr lang="hu-HU" altLang="hu-HU"/>
          </a:p>
        </p:txBody>
      </p:sp>
      <p:sp>
        <p:nvSpPr>
          <p:cNvPr id="81924" name="Rectangle 7"/>
          <p:cNvSpPr>
            <a:spLocks noChangeArrowheads="1"/>
          </p:cNvSpPr>
          <p:nvPr/>
        </p:nvSpPr>
        <p:spPr bwMode="auto">
          <a:xfrm>
            <a:off x="0" y="85725"/>
            <a:ext cx="914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hu-HU" altLang="hu-HU"/>
              <a:t>KÖZÉPFÜL FEJLŐDÉSE</a:t>
            </a:r>
          </a:p>
        </p:txBody>
      </p:sp>
      <p:pic>
        <p:nvPicPr>
          <p:cNvPr id="81925" name="Picture 8" descr="dev tymp2 M"/>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154613" y="1179513"/>
            <a:ext cx="3922712" cy="561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0589947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2" descr="showimage"/>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236788" y="0"/>
            <a:ext cx="6907212"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47" name="Picture 8" descr="dev tymp2 M"/>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714375"/>
            <a:ext cx="2219325" cy="317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9567698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descr="devbio8e-fig-13-09-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692150"/>
            <a:ext cx="7956550" cy="566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0297294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5" descr="ear012-2a">
            <a:hlinkClick r:id="rId2" action="ppaction://hlinkfile"/>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95288" y="812800"/>
            <a:ext cx="8569325" cy="442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5" name="Text Box 7"/>
          <p:cNvSpPr txBox="1">
            <a:spLocks noChangeArrowheads="1"/>
          </p:cNvSpPr>
          <p:nvPr/>
        </p:nvSpPr>
        <p:spPr bwMode="auto">
          <a:xfrm>
            <a:off x="7288213" y="4668838"/>
            <a:ext cx="1022350" cy="4889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hu-HU" altLang="hu-HU"/>
              <a:t>dobüreg</a:t>
            </a:r>
          </a:p>
          <a:p>
            <a:pPr eaLnBrk="1" hangingPunct="1"/>
            <a:endParaRPr lang="hu-HU" altLang="hu-HU" sz="800"/>
          </a:p>
        </p:txBody>
      </p:sp>
      <p:sp>
        <p:nvSpPr>
          <p:cNvPr id="84996" name="Text Box 6"/>
          <p:cNvSpPr txBox="1">
            <a:spLocks noChangeArrowheads="1"/>
          </p:cNvSpPr>
          <p:nvPr/>
        </p:nvSpPr>
        <p:spPr bwMode="auto">
          <a:xfrm>
            <a:off x="1908175" y="5373688"/>
            <a:ext cx="5441950"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hu-HU" altLang="hu-HU" b="1"/>
              <a:t>A külső hallójáratot a 28. hétig hámcsap zárja el.</a:t>
            </a:r>
          </a:p>
          <a:p>
            <a:pPr eaLnBrk="1" hangingPunct="1"/>
            <a:endParaRPr lang="hu-HU" altLang="hu-HU" b="1"/>
          </a:p>
          <a:p>
            <a:pPr eaLnBrk="1" hangingPunct="1"/>
            <a:endParaRPr lang="hu-HU" altLang="hu-HU" b="1"/>
          </a:p>
        </p:txBody>
      </p:sp>
      <p:sp>
        <p:nvSpPr>
          <p:cNvPr id="84997" name="Text Box 28"/>
          <p:cNvSpPr txBox="1">
            <a:spLocks noChangeArrowheads="1"/>
          </p:cNvSpPr>
          <p:nvPr/>
        </p:nvSpPr>
        <p:spPr bwMode="auto">
          <a:xfrm>
            <a:off x="611188" y="6092825"/>
            <a:ext cx="820896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hu-HU" altLang="hu-HU" b="1"/>
              <a:t>A hallócsontok szabad mozgása csak a 2. postnatalis hónapban alakul ki</a:t>
            </a:r>
          </a:p>
        </p:txBody>
      </p:sp>
    </p:spTree>
    <p:extLst>
      <p:ext uri="{BB962C8B-B14F-4D97-AF65-F5344CB8AC3E}">
        <p14:creationId xmlns:p14="http://schemas.microsoft.com/office/powerpoint/2010/main" val="237897099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ext Box 2"/>
          <p:cNvSpPr txBox="1">
            <a:spLocks noChangeArrowheads="1"/>
          </p:cNvSpPr>
          <p:nvPr/>
        </p:nvSpPr>
        <p:spPr bwMode="auto">
          <a:xfrm>
            <a:off x="190500" y="746125"/>
            <a:ext cx="175895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hu-HU" sz="2000"/>
          </a:p>
          <a:p>
            <a:pPr eaLnBrk="1" hangingPunct="1"/>
            <a:endParaRPr lang="en-US" altLang="hu-HU" sz="2000"/>
          </a:p>
          <a:p>
            <a:pPr eaLnBrk="1" hangingPunct="1"/>
            <a:endParaRPr lang="en-US" altLang="hu-HU" sz="2000"/>
          </a:p>
          <a:p>
            <a:pPr eaLnBrk="1" hangingPunct="1"/>
            <a:endParaRPr lang="en-US" altLang="hu-HU" sz="2000"/>
          </a:p>
          <a:p>
            <a:pPr eaLnBrk="1" hangingPunct="1"/>
            <a:endParaRPr lang="en-US" altLang="hu-HU"/>
          </a:p>
        </p:txBody>
      </p:sp>
      <p:sp>
        <p:nvSpPr>
          <p:cNvPr id="86019" name="Rectangle 6"/>
          <p:cNvSpPr>
            <a:spLocks noChangeArrowheads="1"/>
          </p:cNvSpPr>
          <p:nvPr/>
        </p:nvSpPr>
        <p:spPr bwMode="auto">
          <a:xfrm>
            <a:off x="0" y="85725"/>
            <a:ext cx="914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hu-HU" altLang="hu-HU"/>
              <a:t>KÖZÉPFÜL FEJLŐDÉSE</a:t>
            </a:r>
          </a:p>
        </p:txBody>
      </p:sp>
      <p:pic>
        <p:nvPicPr>
          <p:cNvPr id="86020" name="Picture 10" descr="dev tymp3 M"/>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38113" y="742950"/>
            <a:ext cx="8866187" cy="604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91039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a:extLst>
              <a:ext uri="{FF2B5EF4-FFF2-40B4-BE49-F238E27FC236}">
                <a16:creationId xmlns:a16="http://schemas.microsoft.com/office/drawing/2014/main" id="{16B2F7EA-84F2-403C-9733-4B73EC2D7DC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7200" y="381000"/>
            <a:ext cx="6096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7" name="Text Box 3">
            <a:extLst>
              <a:ext uri="{FF2B5EF4-FFF2-40B4-BE49-F238E27FC236}">
                <a16:creationId xmlns:a16="http://schemas.microsoft.com/office/drawing/2014/main" id="{1273432A-3535-40DD-B52F-059335F7AC8D}"/>
              </a:ext>
            </a:extLst>
          </p:cNvPr>
          <p:cNvSpPr txBox="1">
            <a:spLocks noChangeArrowheads="1"/>
          </p:cNvSpPr>
          <p:nvPr/>
        </p:nvSpPr>
        <p:spPr bwMode="auto">
          <a:xfrm>
            <a:off x="6573838" y="1042988"/>
            <a:ext cx="2133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hu-HU" sz="1800" b="1">
                <a:solidFill>
                  <a:srgbClr val="C00000"/>
                </a:solidFill>
                <a:cs typeface="Arial" panose="020B0604020202020204" pitchFamily="34" charset="0"/>
              </a:rPr>
              <a:t>S. Vestibuli</a:t>
            </a:r>
          </a:p>
        </p:txBody>
      </p:sp>
      <p:sp>
        <p:nvSpPr>
          <p:cNvPr id="62468" name="Text Box 4">
            <a:extLst>
              <a:ext uri="{FF2B5EF4-FFF2-40B4-BE49-F238E27FC236}">
                <a16:creationId xmlns:a16="http://schemas.microsoft.com/office/drawing/2014/main" id="{6A8C92F2-C7E1-482E-A2B7-34C02854AD72}"/>
              </a:ext>
            </a:extLst>
          </p:cNvPr>
          <p:cNvSpPr txBox="1">
            <a:spLocks noChangeArrowheads="1"/>
          </p:cNvSpPr>
          <p:nvPr/>
        </p:nvSpPr>
        <p:spPr bwMode="auto">
          <a:xfrm>
            <a:off x="6811963" y="2147888"/>
            <a:ext cx="2133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hu-HU" sz="1800" b="1">
                <a:solidFill>
                  <a:srgbClr val="C00000"/>
                </a:solidFill>
                <a:cs typeface="Arial" panose="020B0604020202020204" pitchFamily="34" charset="0"/>
              </a:rPr>
              <a:t>S. Media</a:t>
            </a:r>
          </a:p>
        </p:txBody>
      </p:sp>
      <p:sp>
        <p:nvSpPr>
          <p:cNvPr id="62469" name="Text Box 5">
            <a:extLst>
              <a:ext uri="{FF2B5EF4-FFF2-40B4-BE49-F238E27FC236}">
                <a16:creationId xmlns:a16="http://schemas.microsoft.com/office/drawing/2014/main" id="{6CF8F1E2-BFD0-42F6-B1A0-2503AEB0F200}"/>
              </a:ext>
            </a:extLst>
          </p:cNvPr>
          <p:cNvSpPr txBox="1">
            <a:spLocks noChangeArrowheads="1"/>
          </p:cNvSpPr>
          <p:nvPr/>
        </p:nvSpPr>
        <p:spPr bwMode="auto">
          <a:xfrm>
            <a:off x="6804025" y="2913063"/>
            <a:ext cx="2133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hu-HU" sz="1800" b="1">
                <a:solidFill>
                  <a:srgbClr val="C00000"/>
                </a:solidFill>
                <a:cs typeface="Arial" panose="020B0604020202020204" pitchFamily="34" charset="0"/>
              </a:rPr>
              <a:t>S. Tympani</a:t>
            </a:r>
          </a:p>
        </p:txBody>
      </p:sp>
      <p:sp>
        <p:nvSpPr>
          <p:cNvPr id="62470" name="Line 6">
            <a:extLst>
              <a:ext uri="{FF2B5EF4-FFF2-40B4-BE49-F238E27FC236}">
                <a16:creationId xmlns:a16="http://schemas.microsoft.com/office/drawing/2014/main" id="{2FF7D1C6-2B80-4E2D-8726-F033900A32D1}"/>
              </a:ext>
            </a:extLst>
          </p:cNvPr>
          <p:cNvSpPr>
            <a:spLocks noChangeShapeType="1"/>
          </p:cNvSpPr>
          <p:nvPr/>
        </p:nvSpPr>
        <p:spPr bwMode="auto">
          <a:xfrm flipH="1">
            <a:off x="4876800" y="2362200"/>
            <a:ext cx="1927225" cy="0"/>
          </a:xfrm>
          <a:prstGeom prst="line">
            <a:avLst/>
          </a:prstGeom>
          <a:noFill/>
          <a:ln w="57150">
            <a:solidFill>
              <a:srgbClr val="FF0000"/>
            </a:solidFill>
            <a:round/>
            <a:headEnd/>
            <a:tailEnd type="triangle" w="med" len="med"/>
          </a:ln>
          <a:effectLst/>
        </p:spPr>
        <p:txBody>
          <a:bodyPr wrap="none" anchor="ctr"/>
          <a:lstStyle/>
          <a:p>
            <a:pPr algn="ctr" eaLnBrk="0" hangingPunct="0">
              <a:defRPr/>
            </a:pPr>
            <a:endParaRPr lang="en-US" b="1">
              <a:solidFill>
                <a:schemeClr val="bg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62471" name="Line 7">
            <a:extLst>
              <a:ext uri="{FF2B5EF4-FFF2-40B4-BE49-F238E27FC236}">
                <a16:creationId xmlns:a16="http://schemas.microsoft.com/office/drawing/2014/main" id="{C780CC11-B912-463E-BF07-D2DC4040576C}"/>
              </a:ext>
            </a:extLst>
          </p:cNvPr>
          <p:cNvSpPr>
            <a:spLocks noChangeShapeType="1"/>
          </p:cNvSpPr>
          <p:nvPr/>
        </p:nvSpPr>
        <p:spPr bwMode="auto">
          <a:xfrm flipH="1" flipV="1">
            <a:off x="4800600" y="2971800"/>
            <a:ext cx="1981200" cy="152400"/>
          </a:xfrm>
          <a:prstGeom prst="line">
            <a:avLst/>
          </a:prstGeom>
          <a:noFill/>
          <a:ln w="57150">
            <a:solidFill>
              <a:srgbClr val="FF0000"/>
            </a:solidFill>
            <a:round/>
            <a:headEnd/>
            <a:tailEnd type="triangle" w="med" len="med"/>
          </a:ln>
          <a:effectLst/>
        </p:spPr>
        <p:txBody>
          <a:bodyPr wrap="none" anchor="ctr"/>
          <a:lstStyle/>
          <a:p>
            <a:pPr algn="ctr" eaLnBrk="0" hangingPunct="0">
              <a:defRPr/>
            </a:pPr>
            <a:endParaRPr lang="en-US" b="1">
              <a:solidFill>
                <a:schemeClr val="bg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62475" name="Line 11">
            <a:extLst>
              <a:ext uri="{FF2B5EF4-FFF2-40B4-BE49-F238E27FC236}">
                <a16:creationId xmlns:a16="http://schemas.microsoft.com/office/drawing/2014/main" id="{D198D2A1-7888-4510-93A3-8FF3E281BAD4}"/>
              </a:ext>
            </a:extLst>
          </p:cNvPr>
          <p:cNvSpPr>
            <a:spLocks noChangeShapeType="1"/>
          </p:cNvSpPr>
          <p:nvPr/>
        </p:nvSpPr>
        <p:spPr bwMode="auto">
          <a:xfrm flipH="1">
            <a:off x="4876800" y="1295400"/>
            <a:ext cx="1905000" cy="511175"/>
          </a:xfrm>
          <a:prstGeom prst="line">
            <a:avLst/>
          </a:prstGeom>
          <a:noFill/>
          <a:ln w="57150">
            <a:solidFill>
              <a:srgbClr val="FF0000"/>
            </a:solidFill>
            <a:round/>
            <a:headEnd/>
            <a:tailEnd type="triangle" w="med" len="med"/>
          </a:ln>
          <a:effectLst/>
        </p:spPr>
        <p:txBody>
          <a:bodyPr wrap="none" anchor="ctr"/>
          <a:lstStyle/>
          <a:p>
            <a:pPr algn="ctr" eaLnBrk="0" hangingPunct="0">
              <a:defRPr/>
            </a:pPr>
            <a:endParaRPr lang="en-US" b="1">
              <a:solidFill>
                <a:schemeClr val="bg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custDataLst>
      <p:tags r:id="rId1"/>
    </p:custData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62467"/>
                                        </p:tgtEl>
                                        <p:attrNameLst>
                                          <p:attrName>style.visibility</p:attrName>
                                        </p:attrNameLst>
                                      </p:cBhvr>
                                      <p:to>
                                        <p:strVal val="visible"/>
                                      </p:to>
                                    </p:set>
                                    <p:anim calcmode="lin" valueType="num">
                                      <p:cBhvr>
                                        <p:cTn id="7" dur="500" fill="hold"/>
                                        <p:tgtEl>
                                          <p:spTgt spid="62467"/>
                                        </p:tgtEl>
                                        <p:attrNameLst>
                                          <p:attrName>ppt_w</p:attrName>
                                        </p:attrNameLst>
                                      </p:cBhvr>
                                      <p:tavLst>
                                        <p:tav tm="0">
                                          <p:val>
                                            <p:fltVal val="0"/>
                                          </p:val>
                                        </p:tav>
                                        <p:tav tm="100000">
                                          <p:val>
                                            <p:strVal val="#ppt_w"/>
                                          </p:val>
                                        </p:tav>
                                      </p:tavLst>
                                    </p:anim>
                                    <p:anim calcmode="lin" valueType="num">
                                      <p:cBhvr>
                                        <p:cTn id="8" dur="500" fill="hold"/>
                                        <p:tgtEl>
                                          <p:spTgt spid="62467"/>
                                        </p:tgtEl>
                                        <p:attrNameLst>
                                          <p:attrName>ppt_h</p:attrName>
                                        </p:attrNameLst>
                                      </p:cBhvr>
                                      <p:tavLst>
                                        <p:tav tm="0">
                                          <p:val>
                                            <p:strVal val="#ppt_h"/>
                                          </p:val>
                                        </p:tav>
                                        <p:tav tm="100000">
                                          <p:val>
                                            <p:strVal val="#ppt_h"/>
                                          </p:val>
                                        </p:tav>
                                      </p:tavLst>
                                    </p:anim>
                                  </p:childTnLst>
                                </p:cTn>
                              </p:par>
                            </p:childTnLst>
                          </p:cTn>
                        </p:par>
                        <p:par>
                          <p:cTn id="9" fill="hold" nodeType="afterGroup">
                            <p:stCondLst>
                              <p:cond delay="500"/>
                            </p:stCondLst>
                            <p:childTnLst>
                              <p:par>
                                <p:cTn id="10" presetID="22" presetClass="entr" presetSubtype="2" fill="hold" nodeType="afterEffect">
                                  <p:stCondLst>
                                    <p:cond delay="0"/>
                                  </p:stCondLst>
                                  <p:childTnLst>
                                    <p:set>
                                      <p:cBhvr>
                                        <p:cTn id="11" dur="1" fill="hold">
                                          <p:stCondLst>
                                            <p:cond delay="0"/>
                                          </p:stCondLst>
                                        </p:cTn>
                                        <p:tgtEl>
                                          <p:spTgt spid="62475"/>
                                        </p:tgtEl>
                                        <p:attrNameLst>
                                          <p:attrName>style.visibility</p:attrName>
                                        </p:attrNameLst>
                                      </p:cBhvr>
                                      <p:to>
                                        <p:strVal val="visible"/>
                                      </p:to>
                                    </p:set>
                                    <p:animEffect transition="in" filter="wipe(right)">
                                      <p:cBhvr>
                                        <p:cTn id="12" dur="500"/>
                                        <p:tgtEl>
                                          <p:spTgt spid="6247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7" presetClass="entr" presetSubtype="10" fill="hold" grpId="0" nodeType="clickEffect">
                                  <p:stCondLst>
                                    <p:cond delay="0"/>
                                  </p:stCondLst>
                                  <p:childTnLst>
                                    <p:set>
                                      <p:cBhvr>
                                        <p:cTn id="16" dur="1" fill="hold">
                                          <p:stCondLst>
                                            <p:cond delay="0"/>
                                          </p:stCondLst>
                                        </p:cTn>
                                        <p:tgtEl>
                                          <p:spTgt spid="62469"/>
                                        </p:tgtEl>
                                        <p:attrNameLst>
                                          <p:attrName>style.visibility</p:attrName>
                                        </p:attrNameLst>
                                      </p:cBhvr>
                                      <p:to>
                                        <p:strVal val="visible"/>
                                      </p:to>
                                    </p:set>
                                    <p:anim calcmode="lin" valueType="num">
                                      <p:cBhvr>
                                        <p:cTn id="17" dur="500" fill="hold"/>
                                        <p:tgtEl>
                                          <p:spTgt spid="62469"/>
                                        </p:tgtEl>
                                        <p:attrNameLst>
                                          <p:attrName>ppt_w</p:attrName>
                                        </p:attrNameLst>
                                      </p:cBhvr>
                                      <p:tavLst>
                                        <p:tav tm="0">
                                          <p:val>
                                            <p:fltVal val="0"/>
                                          </p:val>
                                        </p:tav>
                                        <p:tav tm="100000">
                                          <p:val>
                                            <p:strVal val="#ppt_w"/>
                                          </p:val>
                                        </p:tav>
                                      </p:tavLst>
                                    </p:anim>
                                    <p:anim calcmode="lin" valueType="num">
                                      <p:cBhvr>
                                        <p:cTn id="18" dur="500" fill="hold"/>
                                        <p:tgtEl>
                                          <p:spTgt spid="62469"/>
                                        </p:tgtEl>
                                        <p:attrNameLst>
                                          <p:attrName>ppt_h</p:attrName>
                                        </p:attrNameLst>
                                      </p:cBhvr>
                                      <p:tavLst>
                                        <p:tav tm="0">
                                          <p:val>
                                            <p:strVal val="#ppt_h"/>
                                          </p:val>
                                        </p:tav>
                                        <p:tav tm="100000">
                                          <p:val>
                                            <p:strVal val="#ppt_h"/>
                                          </p:val>
                                        </p:tav>
                                      </p:tavLst>
                                    </p:anim>
                                  </p:childTnLst>
                                </p:cTn>
                              </p:par>
                            </p:childTnLst>
                          </p:cTn>
                        </p:par>
                        <p:par>
                          <p:cTn id="19" fill="hold" nodeType="afterGroup">
                            <p:stCondLst>
                              <p:cond delay="500"/>
                            </p:stCondLst>
                            <p:childTnLst>
                              <p:par>
                                <p:cTn id="20" presetID="22" presetClass="entr" presetSubtype="2" fill="hold" nodeType="afterEffect">
                                  <p:stCondLst>
                                    <p:cond delay="0"/>
                                  </p:stCondLst>
                                  <p:childTnLst>
                                    <p:set>
                                      <p:cBhvr>
                                        <p:cTn id="21" dur="1" fill="hold">
                                          <p:stCondLst>
                                            <p:cond delay="0"/>
                                          </p:stCondLst>
                                        </p:cTn>
                                        <p:tgtEl>
                                          <p:spTgt spid="62471"/>
                                        </p:tgtEl>
                                        <p:attrNameLst>
                                          <p:attrName>style.visibility</p:attrName>
                                        </p:attrNameLst>
                                      </p:cBhvr>
                                      <p:to>
                                        <p:strVal val="visible"/>
                                      </p:to>
                                    </p:set>
                                    <p:animEffect transition="in" filter="wipe(right)">
                                      <p:cBhvr>
                                        <p:cTn id="22" dur="500"/>
                                        <p:tgtEl>
                                          <p:spTgt spid="6247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7" presetClass="entr" presetSubtype="10" fill="hold" grpId="0" nodeType="clickEffect">
                                  <p:stCondLst>
                                    <p:cond delay="0"/>
                                  </p:stCondLst>
                                  <p:childTnLst>
                                    <p:set>
                                      <p:cBhvr>
                                        <p:cTn id="26" dur="1" fill="hold">
                                          <p:stCondLst>
                                            <p:cond delay="0"/>
                                          </p:stCondLst>
                                        </p:cTn>
                                        <p:tgtEl>
                                          <p:spTgt spid="62468"/>
                                        </p:tgtEl>
                                        <p:attrNameLst>
                                          <p:attrName>style.visibility</p:attrName>
                                        </p:attrNameLst>
                                      </p:cBhvr>
                                      <p:to>
                                        <p:strVal val="visible"/>
                                      </p:to>
                                    </p:set>
                                    <p:anim calcmode="lin" valueType="num">
                                      <p:cBhvr>
                                        <p:cTn id="27" dur="500" fill="hold"/>
                                        <p:tgtEl>
                                          <p:spTgt spid="62468"/>
                                        </p:tgtEl>
                                        <p:attrNameLst>
                                          <p:attrName>ppt_w</p:attrName>
                                        </p:attrNameLst>
                                      </p:cBhvr>
                                      <p:tavLst>
                                        <p:tav tm="0">
                                          <p:val>
                                            <p:fltVal val="0"/>
                                          </p:val>
                                        </p:tav>
                                        <p:tav tm="100000">
                                          <p:val>
                                            <p:strVal val="#ppt_w"/>
                                          </p:val>
                                        </p:tav>
                                      </p:tavLst>
                                    </p:anim>
                                    <p:anim calcmode="lin" valueType="num">
                                      <p:cBhvr>
                                        <p:cTn id="28" dur="500" fill="hold"/>
                                        <p:tgtEl>
                                          <p:spTgt spid="62468"/>
                                        </p:tgtEl>
                                        <p:attrNameLst>
                                          <p:attrName>ppt_h</p:attrName>
                                        </p:attrNameLst>
                                      </p:cBhvr>
                                      <p:tavLst>
                                        <p:tav tm="0">
                                          <p:val>
                                            <p:strVal val="#ppt_h"/>
                                          </p:val>
                                        </p:tav>
                                        <p:tav tm="100000">
                                          <p:val>
                                            <p:strVal val="#ppt_h"/>
                                          </p:val>
                                        </p:tav>
                                      </p:tavLst>
                                    </p:anim>
                                  </p:childTnLst>
                                </p:cTn>
                              </p:par>
                            </p:childTnLst>
                          </p:cTn>
                        </p:par>
                        <p:par>
                          <p:cTn id="29" fill="hold" nodeType="afterGroup">
                            <p:stCondLst>
                              <p:cond delay="500"/>
                            </p:stCondLst>
                            <p:childTnLst>
                              <p:par>
                                <p:cTn id="30" presetID="22" presetClass="entr" presetSubtype="2" fill="hold" nodeType="afterEffect">
                                  <p:stCondLst>
                                    <p:cond delay="0"/>
                                  </p:stCondLst>
                                  <p:childTnLst>
                                    <p:set>
                                      <p:cBhvr>
                                        <p:cTn id="31" dur="1" fill="hold">
                                          <p:stCondLst>
                                            <p:cond delay="0"/>
                                          </p:stCondLst>
                                        </p:cTn>
                                        <p:tgtEl>
                                          <p:spTgt spid="62470"/>
                                        </p:tgtEl>
                                        <p:attrNameLst>
                                          <p:attrName>style.visibility</p:attrName>
                                        </p:attrNameLst>
                                      </p:cBhvr>
                                      <p:to>
                                        <p:strVal val="visible"/>
                                      </p:to>
                                    </p:set>
                                    <p:animEffect transition="in" filter="wipe(right)">
                                      <p:cBhvr>
                                        <p:cTn id="32" dur="500"/>
                                        <p:tgtEl>
                                          <p:spTgt spid="624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7" grpId="0" autoUpdateAnimBg="0"/>
      <p:bldP spid="62468" grpId="0" autoUpdateAnimBg="0"/>
      <p:bldP spid="62469" grpId="0" autoUpdateAnimBg="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ext Box 2"/>
          <p:cNvSpPr txBox="1">
            <a:spLocks noChangeArrowheads="1"/>
          </p:cNvSpPr>
          <p:nvPr/>
        </p:nvSpPr>
        <p:spPr bwMode="auto">
          <a:xfrm>
            <a:off x="190500" y="746125"/>
            <a:ext cx="175895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hu-HU" sz="2000"/>
          </a:p>
          <a:p>
            <a:pPr eaLnBrk="1" hangingPunct="1"/>
            <a:endParaRPr lang="en-US" altLang="hu-HU" sz="2000"/>
          </a:p>
          <a:p>
            <a:pPr eaLnBrk="1" hangingPunct="1"/>
            <a:endParaRPr lang="en-US" altLang="hu-HU" sz="2000"/>
          </a:p>
          <a:p>
            <a:pPr eaLnBrk="1" hangingPunct="1"/>
            <a:endParaRPr lang="en-US" altLang="hu-HU" sz="2000"/>
          </a:p>
          <a:p>
            <a:pPr eaLnBrk="1" hangingPunct="1"/>
            <a:endParaRPr lang="en-US" altLang="hu-HU"/>
          </a:p>
        </p:txBody>
      </p:sp>
      <p:sp>
        <p:nvSpPr>
          <p:cNvPr id="87043" name="Text Box 3"/>
          <p:cNvSpPr txBox="1">
            <a:spLocks noChangeArrowheads="1"/>
          </p:cNvSpPr>
          <p:nvPr/>
        </p:nvSpPr>
        <p:spPr bwMode="auto">
          <a:xfrm>
            <a:off x="101600" y="1089025"/>
            <a:ext cx="7288213" cy="421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tabLst>
                <a:tab pos="177800" algn="l"/>
                <a:tab pos="355600" algn="l"/>
                <a:tab pos="533400" algn="l"/>
                <a:tab pos="719138" algn="l"/>
                <a:tab pos="896938" algn="l"/>
                <a:tab pos="1252538" algn="l"/>
              </a:tabLst>
              <a:defRPr>
                <a:solidFill>
                  <a:schemeClr val="tx1"/>
                </a:solidFill>
                <a:latin typeface="Arial" charset="0"/>
              </a:defRPr>
            </a:lvl1pPr>
            <a:lvl2pPr marL="742950" indent="-285750">
              <a:tabLst>
                <a:tab pos="177800" algn="l"/>
                <a:tab pos="355600" algn="l"/>
                <a:tab pos="533400" algn="l"/>
                <a:tab pos="719138" algn="l"/>
                <a:tab pos="896938" algn="l"/>
                <a:tab pos="1252538" algn="l"/>
              </a:tabLst>
              <a:defRPr>
                <a:solidFill>
                  <a:schemeClr val="tx1"/>
                </a:solidFill>
                <a:latin typeface="Arial" charset="0"/>
              </a:defRPr>
            </a:lvl2pPr>
            <a:lvl3pPr marL="1143000" indent="-228600">
              <a:tabLst>
                <a:tab pos="177800" algn="l"/>
                <a:tab pos="355600" algn="l"/>
                <a:tab pos="533400" algn="l"/>
                <a:tab pos="719138" algn="l"/>
                <a:tab pos="896938" algn="l"/>
                <a:tab pos="1252538" algn="l"/>
              </a:tabLst>
              <a:defRPr>
                <a:solidFill>
                  <a:schemeClr val="tx1"/>
                </a:solidFill>
                <a:latin typeface="Arial" charset="0"/>
              </a:defRPr>
            </a:lvl3pPr>
            <a:lvl4pPr marL="1600200" indent="-228600">
              <a:tabLst>
                <a:tab pos="177800" algn="l"/>
                <a:tab pos="355600" algn="l"/>
                <a:tab pos="533400" algn="l"/>
                <a:tab pos="719138" algn="l"/>
                <a:tab pos="896938" algn="l"/>
                <a:tab pos="1252538" algn="l"/>
              </a:tabLst>
              <a:defRPr>
                <a:solidFill>
                  <a:schemeClr val="tx1"/>
                </a:solidFill>
                <a:latin typeface="Arial" charset="0"/>
              </a:defRPr>
            </a:lvl4pPr>
            <a:lvl5pPr marL="2057400" indent="-228600">
              <a:tabLst>
                <a:tab pos="177800" algn="l"/>
                <a:tab pos="355600" algn="l"/>
                <a:tab pos="533400" algn="l"/>
                <a:tab pos="719138" algn="l"/>
                <a:tab pos="896938" algn="l"/>
                <a:tab pos="1252538" algn="l"/>
              </a:tabLst>
              <a:defRPr>
                <a:solidFill>
                  <a:schemeClr val="tx1"/>
                </a:solidFill>
                <a:latin typeface="Arial" charset="0"/>
              </a:defRPr>
            </a:lvl5pPr>
            <a:lvl6pPr marL="2514600" indent="-228600" eaLnBrk="0" fontAlgn="base" hangingPunct="0">
              <a:spcBef>
                <a:spcPct val="0"/>
              </a:spcBef>
              <a:spcAft>
                <a:spcPct val="0"/>
              </a:spcAft>
              <a:tabLst>
                <a:tab pos="177800" algn="l"/>
                <a:tab pos="355600" algn="l"/>
                <a:tab pos="533400" algn="l"/>
                <a:tab pos="719138" algn="l"/>
                <a:tab pos="896938" algn="l"/>
                <a:tab pos="1252538" algn="l"/>
              </a:tabLst>
              <a:defRPr>
                <a:solidFill>
                  <a:schemeClr val="tx1"/>
                </a:solidFill>
                <a:latin typeface="Arial" charset="0"/>
              </a:defRPr>
            </a:lvl6pPr>
            <a:lvl7pPr marL="2971800" indent="-228600" eaLnBrk="0" fontAlgn="base" hangingPunct="0">
              <a:spcBef>
                <a:spcPct val="0"/>
              </a:spcBef>
              <a:spcAft>
                <a:spcPct val="0"/>
              </a:spcAft>
              <a:tabLst>
                <a:tab pos="177800" algn="l"/>
                <a:tab pos="355600" algn="l"/>
                <a:tab pos="533400" algn="l"/>
                <a:tab pos="719138" algn="l"/>
                <a:tab pos="896938" algn="l"/>
                <a:tab pos="1252538" algn="l"/>
              </a:tabLst>
              <a:defRPr>
                <a:solidFill>
                  <a:schemeClr val="tx1"/>
                </a:solidFill>
                <a:latin typeface="Arial" charset="0"/>
              </a:defRPr>
            </a:lvl7pPr>
            <a:lvl8pPr marL="3429000" indent="-228600" eaLnBrk="0" fontAlgn="base" hangingPunct="0">
              <a:spcBef>
                <a:spcPct val="0"/>
              </a:spcBef>
              <a:spcAft>
                <a:spcPct val="0"/>
              </a:spcAft>
              <a:tabLst>
                <a:tab pos="177800" algn="l"/>
                <a:tab pos="355600" algn="l"/>
                <a:tab pos="533400" algn="l"/>
                <a:tab pos="719138" algn="l"/>
                <a:tab pos="896938" algn="l"/>
                <a:tab pos="1252538" algn="l"/>
              </a:tabLst>
              <a:defRPr>
                <a:solidFill>
                  <a:schemeClr val="tx1"/>
                </a:solidFill>
                <a:latin typeface="Arial" charset="0"/>
              </a:defRPr>
            </a:lvl8pPr>
            <a:lvl9pPr marL="3886200" indent="-228600" eaLnBrk="0" fontAlgn="base" hangingPunct="0">
              <a:spcBef>
                <a:spcPct val="0"/>
              </a:spcBef>
              <a:spcAft>
                <a:spcPct val="0"/>
              </a:spcAft>
              <a:tabLst>
                <a:tab pos="177800" algn="l"/>
                <a:tab pos="355600" algn="l"/>
                <a:tab pos="533400" algn="l"/>
                <a:tab pos="719138" algn="l"/>
                <a:tab pos="896938" algn="l"/>
                <a:tab pos="1252538" algn="l"/>
              </a:tabLst>
              <a:defRPr>
                <a:solidFill>
                  <a:schemeClr val="tx1"/>
                </a:solidFill>
                <a:latin typeface="Arial" charset="0"/>
              </a:defRPr>
            </a:lvl9pPr>
          </a:lstStyle>
          <a:p>
            <a:pPr eaLnBrk="1" hangingPunct="1"/>
            <a:r>
              <a:rPr lang="hu-HU" altLang="hu-HU"/>
              <a:t>Hallócsontok: </a:t>
            </a:r>
          </a:p>
          <a:p>
            <a:pPr eaLnBrk="1" hangingPunct="1"/>
            <a:r>
              <a:rPr lang="hu-HU" altLang="hu-HU"/>
              <a:t>	malleus (lig. mallei anterius) és incus:</a:t>
            </a:r>
          </a:p>
          <a:p>
            <a:pPr eaLnBrk="1" hangingPunct="1"/>
            <a:r>
              <a:rPr lang="hu-HU" altLang="hu-HU"/>
              <a:t>		első kopoltyúív porcából </a:t>
            </a:r>
          </a:p>
          <a:p>
            <a:pPr eaLnBrk="1" hangingPunct="1"/>
            <a:r>
              <a:rPr lang="hu-HU" altLang="hu-HU"/>
              <a:t>	stapes:</a:t>
            </a:r>
          </a:p>
          <a:p>
            <a:pPr eaLnBrk="1" hangingPunct="1"/>
            <a:r>
              <a:rPr lang="hu-HU" altLang="hu-HU"/>
              <a:t>		második kopoltyúív porcából</a:t>
            </a:r>
          </a:p>
          <a:p>
            <a:pPr eaLnBrk="1" hangingPunct="1"/>
            <a:r>
              <a:rPr lang="hu-HU" altLang="hu-HU"/>
              <a:t>	hallócsontok mesenchymába ágyazottak a 8. hónapig</a:t>
            </a:r>
          </a:p>
          <a:p>
            <a:pPr eaLnBrk="1" hangingPunct="1"/>
            <a:endParaRPr lang="hu-HU" altLang="hu-HU"/>
          </a:p>
          <a:p>
            <a:pPr eaLnBrk="1" hangingPunct="1"/>
            <a:r>
              <a:rPr lang="hu-HU" altLang="hu-HU"/>
              <a:t>Izmok: </a:t>
            </a:r>
            <a:r>
              <a:rPr lang="hu-HU" altLang="hu-HU">
                <a:cs typeface="Arial" charset="0"/>
              </a:rPr>
              <a:t> </a:t>
            </a:r>
          </a:p>
          <a:p>
            <a:pPr eaLnBrk="1" hangingPunct="1"/>
            <a:r>
              <a:rPr lang="hu-HU" altLang="hu-HU"/>
              <a:t>	m. tensor tympani:</a:t>
            </a:r>
          </a:p>
          <a:p>
            <a:pPr eaLnBrk="1" hangingPunct="1"/>
            <a:r>
              <a:rPr lang="hu-HU" altLang="hu-HU"/>
              <a:t>		első kopoltyúívből</a:t>
            </a:r>
          </a:p>
          <a:p>
            <a:pPr eaLnBrk="1" hangingPunct="1"/>
            <a:r>
              <a:rPr lang="hu-HU" altLang="hu-HU"/>
              <a:t>	m. stapedius:</a:t>
            </a:r>
          </a:p>
          <a:p>
            <a:pPr eaLnBrk="1" hangingPunct="1"/>
            <a:r>
              <a:rPr lang="hu-HU" altLang="hu-HU"/>
              <a:t>		második kopoltyúívből</a:t>
            </a:r>
          </a:p>
          <a:p>
            <a:pPr eaLnBrk="1" hangingPunct="1"/>
            <a:endParaRPr lang="hu-HU" altLang="hu-HU"/>
          </a:p>
          <a:p>
            <a:pPr eaLnBrk="1" hangingPunct="1"/>
            <a:endParaRPr lang="hu-HU" altLang="hu-HU"/>
          </a:p>
          <a:p>
            <a:pPr eaLnBrk="1" hangingPunct="1"/>
            <a:endParaRPr lang="hu-HU" altLang="hu-HU"/>
          </a:p>
        </p:txBody>
      </p:sp>
      <p:sp>
        <p:nvSpPr>
          <p:cNvPr id="87044" name="Rectangle 7"/>
          <p:cNvSpPr>
            <a:spLocks noChangeArrowheads="1"/>
          </p:cNvSpPr>
          <p:nvPr/>
        </p:nvSpPr>
        <p:spPr bwMode="auto">
          <a:xfrm>
            <a:off x="0" y="85725"/>
            <a:ext cx="914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hu-HU" altLang="hu-HU"/>
              <a:t>KÖZÉPFÜL FEJLŐDÉSE</a:t>
            </a:r>
          </a:p>
        </p:txBody>
      </p:sp>
      <p:pic>
        <p:nvPicPr>
          <p:cNvPr id="87045" name="Picture 11" descr="dev tymp3 M"/>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252788" y="2817813"/>
            <a:ext cx="5824537" cy="3973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0061120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ext Box 2"/>
          <p:cNvSpPr txBox="1">
            <a:spLocks noChangeArrowheads="1"/>
          </p:cNvSpPr>
          <p:nvPr/>
        </p:nvSpPr>
        <p:spPr bwMode="auto">
          <a:xfrm>
            <a:off x="190500" y="746125"/>
            <a:ext cx="175895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hu-HU" sz="2000"/>
          </a:p>
          <a:p>
            <a:pPr eaLnBrk="1" hangingPunct="1"/>
            <a:endParaRPr lang="en-US" altLang="hu-HU" sz="2000"/>
          </a:p>
          <a:p>
            <a:pPr eaLnBrk="1" hangingPunct="1"/>
            <a:endParaRPr lang="en-US" altLang="hu-HU" sz="2000"/>
          </a:p>
          <a:p>
            <a:pPr eaLnBrk="1" hangingPunct="1"/>
            <a:endParaRPr lang="en-US" altLang="hu-HU" sz="2000"/>
          </a:p>
          <a:p>
            <a:pPr eaLnBrk="1" hangingPunct="1"/>
            <a:endParaRPr lang="en-US" altLang="hu-HU"/>
          </a:p>
        </p:txBody>
      </p:sp>
      <p:sp>
        <p:nvSpPr>
          <p:cNvPr id="88067" name="Text Box 3"/>
          <p:cNvSpPr txBox="1">
            <a:spLocks noChangeArrowheads="1"/>
          </p:cNvSpPr>
          <p:nvPr/>
        </p:nvSpPr>
        <p:spPr bwMode="auto">
          <a:xfrm>
            <a:off x="101600" y="1089025"/>
            <a:ext cx="7288213"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tabLst>
                <a:tab pos="177800" algn="l"/>
                <a:tab pos="355600" algn="l"/>
                <a:tab pos="533400" algn="l"/>
                <a:tab pos="719138" algn="l"/>
                <a:tab pos="896938" algn="l"/>
                <a:tab pos="1252538" algn="l"/>
              </a:tabLst>
              <a:defRPr>
                <a:solidFill>
                  <a:schemeClr val="tx1"/>
                </a:solidFill>
                <a:latin typeface="Arial" charset="0"/>
              </a:defRPr>
            </a:lvl1pPr>
            <a:lvl2pPr marL="742950" indent="-285750">
              <a:tabLst>
                <a:tab pos="177800" algn="l"/>
                <a:tab pos="355600" algn="l"/>
                <a:tab pos="533400" algn="l"/>
                <a:tab pos="719138" algn="l"/>
                <a:tab pos="896938" algn="l"/>
                <a:tab pos="1252538" algn="l"/>
              </a:tabLst>
              <a:defRPr>
                <a:solidFill>
                  <a:schemeClr val="tx1"/>
                </a:solidFill>
                <a:latin typeface="Arial" charset="0"/>
              </a:defRPr>
            </a:lvl2pPr>
            <a:lvl3pPr marL="1143000" indent="-228600">
              <a:tabLst>
                <a:tab pos="177800" algn="l"/>
                <a:tab pos="355600" algn="l"/>
                <a:tab pos="533400" algn="l"/>
                <a:tab pos="719138" algn="l"/>
                <a:tab pos="896938" algn="l"/>
                <a:tab pos="1252538" algn="l"/>
              </a:tabLst>
              <a:defRPr>
                <a:solidFill>
                  <a:schemeClr val="tx1"/>
                </a:solidFill>
                <a:latin typeface="Arial" charset="0"/>
              </a:defRPr>
            </a:lvl3pPr>
            <a:lvl4pPr marL="1600200" indent="-228600">
              <a:tabLst>
                <a:tab pos="177800" algn="l"/>
                <a:tab pos="355600" algn="l"/>
                <a:tab pos="533400" algn="l"/>
                <a:tab pos="719138" algn="l"/>
                <a:tab pos="896938" algn="l"/>
                <a:tab pos="1252538" algn="l"/>
              </a:tabLst>
              <a:defRPr>
                <a:solidFill>
                  <a:schemeClr val="tx1"/>
                </a:solidFill>
                <a:latin typeface="Arial" charset="0"/>
              </a:defRPr>
            </a:lvl4pPr>
            <a:lvl5pPr marL="2057400" indent="-228600">
              <a:tabLst>
                <a:tab pos="177800" algn="l"/>
                <a:tab pos="355600" algn="l"/>
                <a:tab pos="533400" algn="l"/>
                <a:tab pos="719138" algn="l"/>
                <a:tab pos="896938" algn="l"/>
                <a:tab pos="1252538" algn="l"/>
              </a:tabLst>
              <a:defRPr>
                <a:solidFill>
                  <a:schemeClr val="tx1"/>
                </a:solidFill>
                <a:latin typeface="Arial" charset="0"/>
              </a:defRPr>
            </a:lvl5pPr>
            <a:lvl6pPr marL="2514600" indent="-228600" eaLnBrk="0" fontAlgn="base" hangingPunct="0">
              <a:spcBef>
                <a:spcPct val="0"/>
              </a:spcBef>
              <a:spcAft>
                <a:spcPct val="0"/>
              </a:spcAft>
              <a:tabLst>
                <a:tab pos="177800" algn="l"/>
                <a:tab pos="355600" algn="l"/>
                <a:tab pos="533400" algn="l"/>
                <a:tab pos="719138" algn="l"/>
                <a:tab pos="896938" algn="l"/>
                <a:tab pos="1252538" algn="l"/>
              </a:tabLst>
              <a:defRPr>
                <a:solidFill>
                  <a:schemeClr val="tx1"/>
                </a:solidFill>
                <a:latin typeface="Arial" charset="0"/>
              </a:defRPr>
            </a:lvl6pPr>
            <a:lvl7pPr marL="2971800" indent="-228600" eaLnBrk="0" fontAlgn="base" hangingPunct="0">
              <a:spcBef>
                <a:spcPct val="0"/>
              </a:spcBef>
              <a:spcAft>
                <a:spcPct val="0"/>
              </a:spcAft>
              <a:tabLst>
                <a:tab pos="177800" algn="l"/>
                <a:tab pos="355600" algn="l"/>
                <a:tab pos="533400" algn="l"/>
                <a:tab pos="719138" algn="l"/>
                <a:tab pos="896938" algn="l"/>
                <a:tab pos="1252538" algn="l"/>
              </a:tabLst>
              <a:defRPr>
                <a:solidFill>
                  <a:schemeClr val="tx1"/>
                </a:solidFill>
                <a:latin typeface="Arial" charset="0"/>
              </a:defRPr>
            </a:lvl7pPr>
            <a:lvl8pPr marL="3429000" indent="-228600" eaLnBrk="0" fontAlgn="base" hangingPunct="0">
              <a:spcBef>
                <a:spcPct val="0"/>
              </a:spcBef>
              <a:spcAft>
                <a:spcPct val="0"/>
              </a:spcAft>
              <a:tabLst>
                <a:tab pos="177800" algn="l"/>
                <a:tab pos="355600" algn="l"/>
                <a:tab pos="533400" algn="l"/>
                <a:tab pos="719138" algn="l"/>
                <a:tab pos="896938" algn="l"/>
                <a:tab pos="1252538" algn="l"/>
              </a:tabLst>
              <a:defRPr>
                <a:solidFill>
                  <a:schemeClr val="tx1"/>
                </a:solidFill>
                <a:latin typeface="Arial" charset="0"/>
              </a:defRPr>
            </a:lvl8pPr>
            <a:lvl9pPr marL="3886200" indent="-228600" eaLnBrk="0" fontAlgn="base" hangingPunct="0">
              <a:spcBef>
                <a:spcPct val="0"/>
              </a:spcBef>
              <a:spcAft>
                <a:spcPct val="0"/>
              </a:spcAft>
              <a:tabLst>
                <a:tab pos="177800" algn="l"/>
                <a:tab pos="355600" algn="l"/>
                <a:tab pos="533400" algn="l"/>
                <a:tab pos="719138" algn="l"/>
                <a:tab pos="896938" algn="l"/>
                <a:tab pos="1252538" algn="l"/>
              </a:tabLst>
              <a:defRPr>
                <a:solidFill>
                  <a:schemeClr val="tx1"/>
                </a:solidFill>
                <a:latin typeface="Arial" charset="0"/>
              </a:defRPr>
            </a:lvl9pPr>
          </a:lstStyle>
          <a:p>
            <a:pPr eaLnBrk="1" hangingPunct="1"/>
            <a:r>
              <a:rPr lang="hu-HU" altLang="hu-HU"/>
              <a:t>Membrana tympani: </a:t>
            </a:r>
            <a:r>
              <a:rPr lang="hu-HU" altLang="hu-HU">
                <a:cs typeface="Arial" charset="0"/>
              </a:rPr>
              <a:t> </a:t>
            </a:r>
          </a:p>
          <a:p>
            <a:pPr eaLnBrk="1" hangingPunct="1"/>
            <a:r>
              <a:rPr lang="hu-HU" altLang="hu-HU"/>
              <a:t>	első kopoltyúbarázda ectodermalis hámja</a:t>
            </a:r>
          </a:p>
          <a:p>
            <a:pPr eaLnBrk="1" hangingPunct="1"/>
            <a:r>
              <a:rPr lang="hu-HU" altLang="hu-HU"/>
              <a:t>	első garattasak endodermalis hámja</a:t>
            </a:r>
          </a:p>
          <a:p>
            <a:pPr eaLnBrk="1" hangingPunct="1"/>
            <a:r>
              <a:rPr lang="hu-HU" altLang="hu-HU"/>
              <a:t>	közti mesenchyma</a:t>
            </a:r>
          </a:p>
          <a:p>
            <a:pPr eaLnBrk="1" hangingPunct="1"/>
            <a:endParaRPr lang="hu-HU" altLang="hu-HU"/>
          </a:p>
          <a:p>
            <a:pPr eaLnBrk="1" hangingPunct="1"/>
            <a:endParaRPr lang="hu-HU" altLang="hu-HU"/>
          </a:p>
        </p:txBody>
      </p:sp>
      <p:sp>
        <p:nvSpPr>
          <p:cNvPr id="88068" name="Rectangle 7"/>
          <p:cNvSpPr>
            <a:spLocks noChangeArrowheads="1"/>
          </p:cNvSpPr>
          <p:nvPr/>
        </p:nvSpPr>
        <p:spPr bwMode="auto">
          <a:xfrm>
            <a:off x="0" y="85725"/>
            <a:ext cx="914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hu-HU" altLang="hu-HU"/>
              <a:t>KÖZÉPFÜL FEJLŐDÉSE</a:t>
            </a:r>
          </a:p>
        </p:txBody>
      </p:sp>
      <p:pic>
        <p:nvPicPr>
          <p:cNvPr id="88069" name="Picture 11" descr="dev tymp3 M"/>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252788" y="2817813"/>
            <a:ext cx="5824537" cy="3973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8636613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ext Box 2"/>
          <p:cNvSpPr txBox="1">
            <a:spLocks noChangeArrowheads="1"/>
          </p:cNvSpPr>
          <p:nvPr/>
        </p:nvSpPr>
        <p:spPr bwMode="auto">
          <a:xfrm>
            <a:off x="190500" y="746125"/>
            <a:ext cx="175895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hu-HU" sz="2000"/>
          </a:p>
          <a:p>
            <a:pPr eaLnBrk="1" hangingPunct="1"/>
            <a:endParaRPr lang="en-US" altLang="hu-HU" sz="2000"/>
          </a:p>
          <a:p>
            <a:pPr eaLnBrk="1" hangingPunct="1"/>
            <a:endParaRPr lang="en-US" altLang="hu-HU" sz="2000"/>
          </a:p>
          <a:p>
            <a:pPr eaLnBrk="1" hangingPunct="1"/>
            <a:endParaRPr lang="en-US" altLang="hu-HU" sz="2000"/>
          </a:p>
          <a:p>
            <a:pPr eaLnBrk="1" hangingPunct="1"/>
            <a:endParaRPr lang="en-US" altLang="hu-HU"/>
          </a:p>
        </p:txBody>
      </p:sp>
      <p:sp>
        <p:nvSpPr>
          <p:cNvPr id="89091" name="Text Box 3"/>
          <p:cNvSpPr txBox="1">
            <a:spLocks noChangeArrowheads="1"/>
          </p:cNvSpPr>
          <p:nvPr/>
        </p:nvSpPr>
        <p:spPr bwMode="auto">
          <a:xfrm>
            <a:off x="101600" y="1089025"/>
            <a:ext cx="7288213" cy="146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tabLst>
                <a:tab pos="177800" algn="l"/>
                <a:tab pos="355600" algn="l"/>
                <a:tab pos="533400" algn="l"/>
                <a:tab pos="719138" algn="l"/>
                <a:tab pos="896938" algn="l"/>
                <a:tab pos="1252538" algn="l"/>
              </a:tabLst>
              <a:defRPr>
                <a:solidFill>
                  <a:schemeClr val="tx1"/>
                </a:solidFill>
                <a:latin typeface="Arial" charset="0"/>
              </a:defRPr>
            </a:lvl1pPr>
            <a:lvl2pPr marL="742950" indent="-285750">
              <a:tabLst>
                <a:tab pos="177800" algn="l"/>
                <a:tab pos="355600" algn="l"/>
                <a:tab pos="533400" algn="l"/>
                <a:tab pos="719138" algn="l"/>
                <a:tab pos="896938" algn="l"/>
                <a:tab pos="1252538" algn="l"/>
              </a:tabLst>
              <a:defRPr>
                <a:solidFill>
                  <a:schemeClr val="tx1"/>
                </a:solidFill>
                <a:latin typeface="Arial" charset="0"/>
              </a:defRPr>
            </a:lvl2pPr>
            <a:lvl3pPr marL="1143000" indent="-228600">
              <a:tabLst>
                <a:tab pos="177800" algn="l"/>
                <a:tab pos="355600" algn="l"/>
                <a:tab pos="533400" algn="l"/>
                <a:tab pos="719138" algn="l"/>
                <a:tab pos="896938" algn="l"/>
                <a:tab pos="1252538" algn="l"/>
              </a:tabLst>
              <a:defRPr>
                <a:solidFill>
                  <a:schemeClr val="tx1"/>
                </a:solidFill>
                <a:latin typeface="Arial" charset="0"/>
              </a:defRPr>
            </a:lvl3pPr>
            <a:lvl4pPr marL="1600200" indent="-228600">
              <a:tabLst>
                <a:tab pos="177800" algn="l"/>
                <a:tab pos="355600" algn="l"/>
                <a:tab pos="533400" algn="l"/>
                <a:tab pos="719138" algn="l"/>
                <a:tab pos="896938" algn="l"/>
                <a:tab pos="1252538" algn="l"/>
              </a:tabLst>
              <a:defRPr>
                <a:solidFill>
                  <a:schemeClr val="tx1"/>
                </a:solidFill>
                <a:latin typeface="Arial" charset="0"/>
              </a:defRPr>
            </a:lvl4pPr>
            <a:lvl5pPr marL="2057400" indent="-228600">
              <a:tabLst>
                <a:tab pos="177800" algn="l"/>
                <a:tab pos="355600" algn="l"/>
                <a:tab pos="533400" algn="l"/>
                <a:tab pos="719138" algn="l"/>
                <a:tab pos="896938" algn="l"/>
                <a:tab pos="1252538" algn="l"/>
              </a:tabLst>
              <a:defRPr>
                <a:solidFill>
                  <a:schemeClr val="tx1"/>
                </a:solidFill>
                <a:latin typeface="Arial" charset="0"/>
              </a:defRPr>
            </a:lvl5pPr>
            <a:lvl6pPr marL="2514600" indent="-228600" eaLnBrk="0" fontAlgn="base" hangingPunct="0">
              <a:spcBef>
                <a:spcPct val="0"/>
              </a:spcBef>
              <a:spcAft>
                <a:spcPct val="0"/>
              </a:spcAft>
              <a:tabLst>
                <a:tab pos="177800" algn="l"/>
                <a:tab pos="355600" algn="l"/>
                <a:tab pos="533400" algn="l"/>
                <a:tab pos="719138" algn="l"/>
                <a:tab pos="896938" algn="l"/>
                <a:tab pos="1252538" algn="l"/>
              </a:tabLst>
              <a:defRPr>
                <a:solidFill>
                  <a:schemeClr val="tx1"/>
                </a:solidFill>
                <a:latin typeface="Arial" charset="0"/>
              </a:defRPr>
            </a:lvl6pPr>
            <a:lvl7pPr marL="2971800" indent="-228600" eaLnBrk="0" fontAlgn="base" hangingPunct="0">
              <a:spcBef>
                <a:spcPct val="0"/>
              </a:spcBef>
              <a:spcAft>
                <a:spcPct val="0"/>
              </a:spcAft>
              <a:tabLst>
                <a:tab pos="177800" algn="l"/>
                <a:tab pos="355600" algn="l"/>
                <a:tab pos="533400" algn="l"/>
                <a:tab pos="719138" algn="l"/>
                <a:tab pos="896938" algn="l"/>
                <a:tab pos="1252538" algn="l"/>
              </a:tabLst>
              <a:defRPr>
                <a:solidFill>
                  <a:schemeClr val="tx1"/>
                </a:solidFill>
                <a:latin typeface="Arial" charset="0"/>
              </a:defRPr>
            </a:lvl7pPr>
            <a:lvl8pPr marL="3429000" indent="-228600" eaLnBrk="0" fontAlgn="base" hangingPunct="0">
              <a:spcBef>
                <a:spcPct val="0"/>
              </a:spcBef>
              <a:spcAft>
                <a:spcPct val="0"/>
              </a:spcAft>
              <a:tabLst>
                <a:tab pos="177800" algn="l"/>
                <a:tab pos="355600" algn="l"/>
                <a:tab pos="533400" algn="l"/>
                <a:tab pos="719138" algn="l"/>
                <a:tab pos="896938" algn="l"/>
                <a:tab pos="1252538" algn="l"/>
              </a:tabLst>
              <a:defRPr>
                <a:solidFill>
                  <a:schemeClr val="tx1"/>
                </a:solidFill>
                <a:latin typeface="Arial" charset="0"/>
              </a:defRPr>
            </a:lvl8pPr>
            <a:lvl9pPr marL="3886200" indent="-228600" eaLnBrk="0" fontAlgn="base" hangingPunct="0">
              <a:spcBef>
                <a:spcPct val="0"/>
              </a:spcBef>
              <a:spcAft>
                <a:spcPct val="0"/>
              </a:spcAft>
              <a:tabLst>
                <a:tab pos="177800" algn="l"/>
                <a:tab pos="355600" algn="l"/>
                <a:tab pos="533400" algn="l"/>
                <a:tab pos="719138" algn="l"/>
                <a:tab pos="896938" algn="l"/>
                <a:tab pos="1252538" algn="l"/>
              </a:tabLst>
              <a:defRPr>
                <a:solidFill>
                  <a:schemeClr val="tx1"/>
                </a:solidFill>
                <a:latin typeface="Arial" charset="0"/>
              </a:defRPr>
            </a:lvl9pPr>
          </a:lstStyle>
          <a:p>
            <a:pPr eaLnBrk="1" hangingPunct="1"/>
            <a:r>
              <a:rPr lang="hu-HU" altLang="hu-HU"/>
              <a:t>Meatus acusticus externus: </a:t>
            </a:r>
          </a:p>
          <a:p>
            <a:pPr eaLnBrk="1" hangingPunct="1"/>
            <a:r>
              <a:rPr lang="hu-HU" altLang="hu-HU"/>
              <a:t>	első kopoltyúbarázda hámja	</a:t>
            </a:r>
          </a:p>
          <a:p>
            <a:pPr eaLnBrk="1" hangingPunct="1"/>
            <a:endParaRPr lang="hu-HU" altLang="hu-HU"/>
          </a:p>
          <a:p>
            <a:pPr eaLnBrk="1" hangingPunct="1"/>
            <a:endParaRPr lang="hu-HU" altLang="hu-HU"/>
          </a:p>
          <a:p>
            <a:pPr eaLnBrk="1" hangingPunct="1"/>
            <a:endParaRPr lang="hu-HU" altLang="hu-HU"/>
          </a:p>
        </p:txBody>
      </p:sp>
      <p:sp>
        <p:nvSpPr>
          <p:cNvPr id="89092" name="Rectangle 7"/>
          <p:cNvSpPr>
            <a:spLocks noChangeArrowheads="1"/>
          </p:cNvSpPr>
          <p:nvPr/>
        </p:nvSpPr>
        <p:spPr bwMode="auto">
          <a:xfrm>
            <a:off x="0" y="85725"/>
            <a:ext cx="914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hu-HU" altLang="hu-HU"/>
              <a:t>KÜLSŐ FÜL FEJLŐDÉSE</a:t>
            </a:r>
          </a:p>
        </p:txBody>
      </p:sp>
      <p:pic>
        <p:nvPicPr>
          <p:cNvPr id="89093" name="Picture 11" descr="dev tymp3 M"/>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252788" y="2817813"/>
            <a:ext cx="5824537" cy="3973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7970733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ext Box 2"/>
          <p:cNvSpPr txBox="1">
            <a:spLocks noChangeArrowheads="1"/>
          </p:cNvSpPr>
          <p:nvPr/>
        </p:nvSpPr>
        <p:spPr bwMode="auto">
          <a:xfrm>
            <a:off x="190500" y="746125"/>
            <a:ext cx="175895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hu-HU" sz="2000"/>
          </a:p>
          <a:p>
            <a:pPr eaLnBrk="1" hangingPunct="1"/>
            <a:endParaRPr lang="en-US" altLang="hu-HU" sz="2000"/>
          </a:p>
          <a:p>
            <a:pPr eaLnBrk="1" hangingPunct="1"/>
            <a:endParaRPr lang="en-US" altLang="hu-HU" sz="2000"/>
          </a:p>
          <a:p>
            <a:pPr eaLnBrk="1" hangingPunct="1"/>
            <a:endParaRPr lang="en-US" altLang="hu-HU" sz="2000"/>
          </a:p>
          <a:p>
            <a:pPr eaLnBrk="1" hangingPunct="1"/>
            <a:endParaRPr lang="en-US" altLang="hu-HU"/>
          </a:p>
        </p:txBody>
      </p:sp>
      <p:sp>
        <p:nvSpPr>
          <p:cNvPr id="90115" name="Text Box 3"/>
          <p:cNvSpPr txBox="1">
            <a:spLocks noChangeArrowheads="1"/>
          </p:cNvSpPr>
          <p:nvPr/>
        </p:nvSpPr>
        <p:spPr bwMode="auto">
          <a:xfrm>
            <a:off x="101600" y="1089025"/>
            <a:ext cx="7288213" cy="146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tabLst>
                <a:tab pos="177800" algn="l"/>
                <a:tab pos="355600" algn="l"/>
                <a:tab pos="533400" algn="l"/>
                <a:tab pos="719138" algn="l"/>
                <a:tab pos="896938" algn="l"/>
                <a:tab pos="1252538" algn="l"/>
              </a:tabLst>
              <a:defRPr>
                <a:solidFill>
                  <a:schemeClr val="tx1"/>
                </a:solidFill>
                <a:latin typeface="Arial" charset="0"/>
              </a:defRPr>
            </a:lvl1pPr>
            <a:lvl2pPr marL="742950" indent="-285750">
              <a:tabLst>
                <a:tab pos="177800" algn="l"/>
                <a:tab pos="355600" algn="l"/>
                <a:tab pos="533400" algn="l"/>
                <a:tab pos="719138" algn="l"/>
                <a:tab pos="896938" algn="l"/>
                <a:tab pos="1252538" algn="l"/>
              </a:tabLst>
              <a:defRPr>
                <a:solidFill>
                  <a:schemeClr val="tx1"/>
                </a:solidFill>
                <a:latin typeface="Arial" charset="0"/>
              </a:defRPr>
            </a:lvl2pPr>
            <a:lvl3pPr marL="1143000" indent="-228600">
              <a:tabLst>
                <a:tab pos="177800" algn="l"/>
                <a:tab pos="355600" algn="l"/>
                <a:tab pos="533400" algn="l"/>
                <a:tab pos="719138" algn="l"/>
                <a:tab pos="896938" algn="l"/>
                <a:tab pos="1252538" algn="l"/>
              </a:tabLst>
              <a:defRPr>
                <a:solidFill>
                  <a:schemeClr val="tx1"/>
                </a:solidFill>
                <a:latin typeface="Arial" charset="0"/>
              </a:defRPr>
            </a:lvl3pPr>
            <a:lvl4pPr marL="1600200" indent="-228600">
              <a:tabLst>
                <a:tab pos="177800" algn="l"/>
                <a:tab pos="355600" algn="l"/>
                <a:tab pos="533400" algn="l"/>
                <a:tab pos="719138" algn="l"/>
                <a:tab pos="896938" algn="l"/>
                <a:tab pos="1252538" algn="l"/>
              </a:tabLst>
              <a:defRPr>
                <a:solidFill>
                  <a:schemeClr val="tx1"/>
                </a:solidFill>
                <a:latin typeface="Arial" charset="0"/>
              </a:defRPr>
            </a:lvl4pPr>
            <a:lvl5pPr marL="2057400" indent="-228600">
              <a:tabLst>
                <a:tab pos="177800" algn="l"/>
                <a:tab pos="355600" algn="l"/>
                <a:tab pos="533400" algn="l"/>
                <a:tab pos="719138" algn="l"/>
                <a:tab pos="896938" algn="l"/>
                <a:tab pos="1252538" algn="l"/>
              </a:tabLst>
              <a:defRPr>
                <a:solidFill>
                  <a:schemeClr val="tx1"/>
                </a:solidFill>
                <a:latin typeface="Arial" charset="0"/>
              </a:defRPr>
            </a:lvl5pPr>
            <a:lvl6pPr marL="2514600" indent="-228600" eaLnBrk="0" fontAlgn="base" hangingPunct="0">
              <a:spcBef>
                <a:spcPct val="0"/>
              </a:spcBef>
              <a:spcAft>
                <a:spcPct val="0"/>
              </a:spcAft>
              <a:tabLst>
                <a:tab pos="177800" algn="l"/>
                <a:tab pos="355600" algn="l"/>
                <a:tab pos="533400" algn="l"/>
                <a:tab pos="719138" algn="l"/>
                <a:tab pos="896938" algn="l"/>
                <a:tab pos="1252538" algn="l"/>
              </a:tabLst>
              <a:defRPr>
                <a:solidFill>
                  <a:schemeClr val="tx1"/>
                </a:solidFill>
                <a:latin typeface="Arial" charset="0"/>
              </a:defRPr>
            </a:lvl6pPr>
            <a:lvl7pPr marL="2971800" indent="-228600" eaLnBrk="0" fontAlgn="base" hangingPunct="0">
              <a:spcBef>
                <a:spcPct val="0"/>
              </a:spcBef>
              <a:spcAft>
                <a:spcPct val="0"/>
              </a:spcAft>
              <a:tabLst>
                <a:tab pos="177800" algn="l"/>
                <a:tab pos="355600" algn="l"/>
                <a:tab pos="533400" algn="l"/>
                <a:tab pos="719138" algn="l"/>
                <a:tab pos="896938" algn="l"/>
                <a:tab pos="1252538" algn="l"/>
              </a:tabLst>
              <a:defRPr>
                <a:solidFill>
                  <a:schemeClr val="tx1"/>
                </a:solidFill>
                <a:latin typeface="Arial" charset="0"/>
              </a:defRPr>
            </a:lvl7pPr>
            <a:lvl8pPr marL="3429000" indent="-228600" eaLnBrk="0" fontAlgn="base" hangingPunct="0">
              <a:spcBef>
                <a:spcPct val="0"/>
              </a:spcBef>
              <a:spcAft>
                <a:spcPct val="0"/>
              </a:spcAft>
              <a:tabLst>
                <a:tab pos="177800" algn="l"/>
                <a:tab pos="355600" algn="l"/>
                <a:tab pos="533400" algn="l"/>
                <a:tab pos="719138" algn="l"/>
                <a:tab pos="896938" algn="l"/>
                <a:tab pos="1252538" algn="l"/>
              </a:tabLst>
              <a:defRPr>
                <a:solidFill>
                  <a:schemeClr val="tx1"/>
                </a:solidFill>
                <a:latin typeface="Arial" charset="0"/>
              </a:defRPr>
            </a:lvl8pPr>
            <a:lvl9pPr marL="3886200" indent="-228600" eaLnBrk="0" fontAlgn="base" hangingPunct="0">
              <a:spcBef>
                <a:spcPct val="0"/>
              </a:spcBef>
              <a:spcAft>
                <a:spcPct val="0"/>
              </a:spcAft>
              <a:tabLst>
                <a:tab pos="177800" algn="l"/>
                <a:tab pos="355600" algn="l"/>
                <a:tab pos="533400" algn="l"/>
                <a:tab pos="719138" algn="l"/>
                <a:tab pos="896938" algn="l"/>
                <a:tab pos="1252538" algn="l"/>
              </a:tabLst>
              <a:defRPr>
                <a:solidFill>
                  <a:schemeClr val="tx1"/>
                </a:solidFill>
                <a:latin typeface="Arial" charset="0"/>
              </a:defRPr>
            </a:lvl9pPr>
          </a:lstStyle>
          <a:p>
            <a:pPr eaLnBrk="1" hangingPunct="1"/>
            <a:r>
              <a:rPr lang="hu-HU" altLang="hu-HU"/>
              <a:t>Auricula: </a:t>
            </a:r>
          </a:p>
          <a:p>
            <a:pPr eaLnBrk="1" hangingPunct="1"/>
            <a:r>
              <a:rPr lang="hu-HU" altLang="hu-HU"/>
              <a:t>	3 mesenchymaszaporulat az első kopoltyúívből</a:t>
            </a:r>
          </a:p>
          <a:p>
            <a:pPr eaLnBrk="1" hangingPunct="1"/>
            <a:r>
              <a:rPr lang="hu-HU" altLang="hu-HU"/>
              <a:t>	3 mesenchymaszaporulat a második kopoltyúívből</a:t>
            </a:r>
          </a:p>
          <a:p>
            <a:pPr eaLnBrk="1" hangingPunct="1"/>
            <a:endParaRPr lang="hu-HU" altLang="hu-HU"/>
          </a:p>
          <a:p>
            <a:pPr eaLnBrk="1" hangingPunct="1"/>
            <a:endParaRPr lang="hu-HU" altLang="hu-HU"/>
          </a:p>
        </p:txBody>
      </p:sp>
      <p:sp>
        <p:nvSpPr>
          <p:cNvPr id="90116" name="Rectangle 7"/>
          <p:cNvSpPr>
            <a:spLocks noChangeArrowheads="1"/>
          </p:cNvSpPr>
          <p:nvPr/>
        </p:nvSpPr>
        <p:spPr bwMode="auto">
          <a:xfrm>
            <a:off x="0" y="85725"/>
            <a:ext cx="914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hu-HU" altLang="hu-HU"/>
              <a:t>KÜLSŐ FÜL FEJLŐDÉSE</a:t>
            </a:r>
          </a:p>
        </p:txBody>
      </p:sp>
      <p:pic>
        <p:nvPicPr>
          <p:cNvPr id="90117" name="Picture 9" descr="dev outer ear M"/>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795713" y="2536825"/>
            <a:ext cx="5281612" cy="425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9052703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5" descr="ear014-1a">
            <a:hlinkClick r:id="rId2" action="ppaction://hlinkfile"/>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47813" y="836613"/>
            <a:ext cx="2879725" cy="234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39" name="Picture 7" descr="ear014-2a">
            <a:hlinkClick r:id="rId4"/>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500563" y="838200"/>
            <a:ext cx="2376487" cy="237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28" name="Text Box 57"/>
          <p:cNvSpPr txBox="1">
            <a:spLocks noChangeArrowheads="1"/>
          </p:cNvSpPr>
          <p:nvPr/>
        </p:nvSpPr>
        <p:spPr bwMode="auto">
          <a:xfrm>
            <a:off x="2627313" y="260350"/>
            <a:ext cx="2266950" cy="400050"/>
          </a:xfrm>
          <a:prstGeom prst="rect">
            <a:avLst/>
          </a:prstGeom>
          <a:noFill/>
          <a:ln w="9525">
            <a:noFill/>
            <a:miter lim="800000"/>
            <a:headEnd/>
            <a:tailEnd/>
          </a:ln>
        </p:spPr>
        <p:txBody>
          <a:bodyPr wrap="none">
            <a:spAutoFit/>
          </a:bodyPr>
          <a:lstStyle/>
          <a:p>
            <a:pPr eaLnBrk="1" hangingPunct="1">
              <a:defRPr/>
            </a:pPr>
            <a:r>
              <a:rPr lang="hu-HU" altLang="hu-HU" sz="2000" u="sng" dirty="0">
                <a:latin typeface="+mn-lt"/>
              </a:rPr>
              <a:t>Külsőfül fejlődése</a:t>
            </a:r>
            <a:r>
              <a:rPr lang="hu-HU" altLang="hu-HU" sz="2000" dirty="0">
                <a:latin typeface="+mn-lt"/>
              </a:rPr>
              <a:t> </a:t>
            </a:r>
          </a:p>
        </p:txBody>
      </p:sp>
      <p:sp>
        <p:nvSpPr>
          <p:cNvPr id="91141" name="Text Box 59"/>
          <p:cNvSpPr txBox="1">
            <a:spLocks noChangeArrowheads="1"/>
          </p:cNvSpPr>
          <p:nvPr/>
        </p:nvSpPr>
        <p:spPr bwMode="auto">
          <a:xfrm>
            <a:off x="107950" y="3284538"/>
            <a:ext cx="86137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hu-HU" altLang="hu-HU" sz="2000" b="1" i="1"/>
              <a:t>A külső fül  az </a:t>
            </a:r>
            <a:r>
              <a:rPr lang="hu-HU" altLang="hu-HU" sz="2000" b="1" i="1">
                <a:solidFill>
                  <a:srgbClr val="FF6633"/>
                </a:solidFill>
              </a:rPr>
              <a:t>első</a:t>
            </a:r>
            <a:r>
              <a:rPr lang="hu-HU" altLang="hu-HU" sz="2000" b="1" i="1"/>
              <a:t> és a </a:t>
            </a:r>
            <a:r>
              <a:rPr lang="hu-HU" altLang="hu-HU" sz="2000" b="1" i="1">
                <a:solidFill>
                  <a:srgbClr val="33FFFF"/>
                </a:solidFill>
              </a:rPr>
              <a:t>második</a:t>
            </a:r>
            <a:r>
              <a:rPr lang="hu-HU" altLang="hu-HU" sz="2000" b="1" i="1"/>
              <a:t> garatívek ektodermájából származik.</a:t>
            </a:r>
          </a:p>
        </p:txBody>
      </p:sp>
      <p:pic>
        <p:nvPicPr>
          <p:cNvPr id="91142" name="Picture 60" descr="ear015-1"/>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23850" y="3789363"/>
            <a:ext cx="219075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3" name="Picture 61" descr="ear015-2"/>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2555875" y="3789363"/>
            <a:ext cx="3025775" cy="283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4" name="Picture 62" descr="ear017b">
            <a:hlinkClick r:id="rId8"/>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5867400" y="3789363"/>
            <a:ext cx="2095500" cy="277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45" name="Line 64"/>
          <p:cNvSpPr>
            <a:spLocks noChangeShapeType="1"/>
          </p:cNvSpPr>
          <p:nvPr/>
        </p:nvSpPr>
        <p:spPr bwMode="auto">
          <a:xfrm flipV="1">
            <a:off x="6227763" y="1268413"/>
            <a:ext cx="1081087" cy="57626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hu-HU"/>
          </a:p>
        </p:txBody>
      </p:sp>
      <p:sp>
        <p:nvSpPr>
          <p:cNvPr id="91146" name="Text Box 65"/>
          <p:cNvSpPr txBox="1">
            <a:spLocks noChangeArrowheads="1"/>
          </p:cNvSpPr>
          <p:nvPr/>
        </p:nvSpPr>
        <p:spPr bwMode="auto">
          <a:xfrm>
            <a:off x="7432675" y="1000125"/>
            <a:ext cx="15303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hu-HU" altLang="hu-HU"/>
              <a:t>Az első </a:t>
            </a:r>
          </a:p>
          <a:p>
            <a:pPr eaLnBrk="1" hangingPunct="1"/>
            <a:r>
              <a:rPr lang="hu-HU" altLang="hu-HU"/>
              <a:t>garatbarázda</a:t>
            </a:r>
          </a:p>
        </p:txBody>
      </p:sp>
      <p:sp>
        <p:nvSpPr>
          <p:cNvPr id="91147" name="Text Box 66"/>
          <p:cNvSpPr txBox="1">
            <a:spLocks noChangeArrowheads="1"/>
          </p:cNvSpPr>
          <p:nvPr/>
        </p:nvSpPr>
        <p:spPr bwMode="auto">
          <a:xfrm>
            <a:off x="8080375" y="4384675"/>
            <a:ext cx="9969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hu-HU" altLang="hu-HU"/>
              <a:t>6 db</a:t>
            </a:r>
          </a:p>
          <a:p>
            <a:pPr eaLnBrk="1" hangingPunct="1"/>
            <a:r>
              <a:rPr lang="hu-HU" altLang="hu-HU"/>
              <a:t>füldomb</a:t>
            </a:r>
          </a:p>
        </p:txBody>
      </p:sp>
    </p:spTree>
    <p:extLst>
      <p:ext uri="{BB962C8B-B14F-4D97-AF65-F5344CB8AC3E}">
        <p14:creationId xmlns:p14="http://schemas.microsoft.com/office/powerpoint/2010/main" val="73086434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a:extLst>
              <a:ext uri="{FF2B5EF4-FFF2-40B4-BE49-F238E27FC236}">
                <a16:creationId xmlns:a16="http://schemas.microsoft.com/office/drawing/2014/main" id="{FB84B197-B758-4909-9DE0-09855DB52C8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2000" y="838200"/>
            <a:ext cx="7620000" cy="5027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1" name="Text Box 3">
            <a:extLst>
              <a:ext uri="{FF2B5EF4-FFF2-40B4-BE49-F238E27FC236}">
                <a16:creationId xmlns:a16="http://schemas.microsoft.com/office/drawing/2014/main" id="{902738DB-CF28-47FF-A49F-0F3E108D9C55}"/>
              </a:ext>
            </a:extLst>
          </p:cNvPr>
          <p:cNvSpPr txBox="1">
            <a:spLocks noChangeArrowheads="1"/>
          </p:cNvSpPr>
          <p:nvPr/>
        </p:nvSpPr>
        <p:spPr bwMode="auto">
          <a:xfrm>
            <a:off x="3886200" y="228600"/>
            <a:ext cx="2667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hu-HU" sz="2000" b="1">
                <a:solidFill>
                  <a:srgbClr val="C00000"/>
                </a:solidFill>
                <a:latin typeface="Times" panose="02020603050405020304" pitchFamily="18" charset="0"/>
              </a:rPr>
              <a:t>Tectoral Membrane</a:t>
            </a:r>
          </a:p>
        </p:txBody>
      </p:sp>
      <p:sp>
        <p:nvSpPr>
          <p:cNvPr id="94212" name="Text Box 4">
            <a:extLst>
              <a:ext uri="{FF2B5EF4-FFF2-40B4-BE49-F238E27FC236}">
                <a16:creationId xmlns:a16="http://schemas.microsoft.com/office/drawing/2014/main" id="{FF05F59B-C944-4643-9573-FC70AF35FBB4}"/>
              </a:ext>
            </a:extLst>
          </p:cNvPr>
          <p:cNvSpPr txBox="1">
            <a:spLocks noChangeArrowheads="1"/>
          </p:cNvSpPr>
          <p:nvPr/>
        </p:nvSpPr>
        <p:spPr bwMode="auto">
          <a:xfrm>
            <a:off x="6781800" y="228600"/>
            <a:ext cx="2362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hu-HU" sz="2000" b="1">
                <a:solidFill>
                  <a:srgbClr val="C00000"/>
                </a:solidFill>
                <a:latin typeface="Times" panose="02020603050405020304" pitchFamily="18" charset="0"/>
              </a:rPr>
              <a:t>Spiral Limbus</a:t>
            </a:r>
          </a:p>
        </p:txBody>
      </p:sp>
      <p:sp>
        <p:nvSpPr>
          <p:cNvPr id="94213" name="Line 5">
            <a:extLst>
              <a:ext uri="{FF2B5EF4-FFF2-40B4-BE49-F238E27FC236}">
                <a16:creationId xmlns:a16="http://schemas.microsoft.com/office/drawing/2014/main" id="{1A476A85-61F1-4338-BB68-AEB905A9046F}"/>
              </a:ext>
            </a:extLst>
          </p:cNvPr>
          <p:cNvSpPr>
            <a:spLocks noChangeShapeType="1"/>
          </p:cNvSpPr>
          <p:nvPr/>
        </p:nvSpPr>
        <p:spPr bwMode="auto">
          <a:xfrm flipH="1">
            <a:off x="4897438" y="609600"/>
            <a:ext cx="615950" cy="1066800"/>
          </a:xfrm>
          <a:prstGeom prst="line">
            <a:avLst/>
          </a:prstGeom>
          <a:noFill/>
          <a:ln w="57150">
            <a:solidFill>
              <a:srgbClr val="FF0000"/>
            </a:solidFill>
            <a:round/>
            <a:headEnd/>
            <a:tailEnd type="triangle" w="med" len="med"/>
          </a:ln>
          <a:effectLst/>
        </p:spPr>
        <p:txBody>
          <a:bodyPr wrap="none" anchor="ctr"/>
          <a:lstStyle/>
          <a:p>
            <a:pPr algn="ctr" eaLnBrk="0" hangingPunct="0">
              <a:defRPr/>
            </a:pPr>
            <a:endParaRPr lang="en-US" sz="2800" b="1">
              <a:solidFill>
                <a:schemeClr val="bg2"/>
              </a:solidFill>
              <a:effectLst>
                <a:outerShdw blurRad="38100" dist="38100" dir="2700000" algn="tl">
                  <a:srgbClr val="000000">
                    <a:alpha val="43137"/>
                  </a:srgbClr>
                </a:outerShdw>
              </a:effectLst>
              <a:latin typeface="CG Times" pitchFamily="18" charset="0"/>
            </a:endParaRPr>
          </a:p>
        </p:txBody>
      </p:sp>
      <p:sp>
        <p:nvSpPr>
          <p:cNvPr id="94214" name="Line 6">
            <a:extLst>
              <a:ext uri="{FF2B5EF4-FFF2-40B4-BE49-F238E27FC236}">
                <a16:creationId xmlns:a16="http://schemas.microsoft.com/office/drawing/2014/main" id="{2D23349D-784F-4AE1-BB53-AA042744166E}"/>
              </a:ext>
            </a:extLst>
          </p:cNvPr>
          <p:cNvSpPr>
            <a:spLocks noChangeShapeType="1"/>
          </p:cNvSpPr>
          <p:nvPr/>
        </p:nvSpPr>
        <p:spPr bwMode="auto">
          <a:xfrm>
            <a:off x="8001000" y="609600"/>
            <a:ext cx="0" cy="1219200"/>
          </a:xfrm>
          <a:prstGeom prst="line">
            <a:avLst/>
          </a:prstGeom>
          <a:noFill/>
          <a:ln w="57150">
            <a:solidFill>
              <a:srgbClr val="FF0000"/>
            </a:solidFill>
            <a:round/>
            <a:headEnd/>
            <a:tailEnd type="triangle" w="med" len="med"/>
          </a:ln>
          <a:effectLst/>
        </p:spPr>
        <p:txBody>
          <a:bodyPr wrap="none" anchor="ctr"/>
          <a:lstStyle/>
          <a:p>
            <a:pPr algn="ctr" eaLnBrk="0" hangingPunct="0">
              <a:defRPr/>
            </a:pPr>
            <a:endParaRPr lang="en-US" sz="2800" b="1">
              <a:solidFill>
                <a:schemeClr val="bg2"/>
              </a:solidFill>
              <a:effectLst>
                <a:outerShdw blurRad="38100" dist="38100" dir="2700000" algn="tl">
                  <a:srgbClr val="000000">
                    <a:alpha val="43137"/>
                  </a:srgbClr>
                </a:outerShdw>
              </a:effectLst>
              <a:latin typeface="CG Times" pitchFamily="18" charset="0"/>
            </a:endParaRPr>
          </a:p>
        </p:txBody>
      </p:sp>
      <p:sp>
        <p:nvSpPr>
          <p:cNvPr id="94215" name="Text Box 7">
            <a:extLst>
              <a:ext uri="{FF2B5EF4-FFF2-40B4-BE49-F238E27FC236}">
                <a16:creationId xmlns:a16="http://schemas.microsoft.com/office/drawing/2014/main" id="{EC87A3A4-E47D-4B70-AC7C-FADF2A67FDA6}"/>
              </a:ext>
            </a:extLst>
          </p:cNvPr>
          <p:cNvSpPr txBox="1">
            <a:spLocks noChangeArrowheads="1"/>
          </p:cNvSpPr>
          <p:nvPr/>
        </p:nvSpPr>
        <p:spPr bwMode="auto">
          <a:xfrm>
            <a:off x="3733800" y="4587875"/>
            <a:ext cx="12954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hu-HU" sz="2400" b="1">
                <a:latin typeface="Times" panose="02020603050405020304" pitchFamily="18" charset="0"/>
              </a:rPr>
              <a:t>Inner Tunnel</a:t>
            </a:r>
          </a:p>
        </p:txBody>
      </p:sp>
      <p:sp>
        <p:nvSpPr>
          <p:cNvPr id="94216" name="Text Box 8">
            <a:extLst>
              <a:ext uri="{FF2B5EF4-FFF2-40B4-BE49-F238E27FC236}">
                <a16:creationId xmlns:a16="http://schemas.microsoft.com/office/drawing/2014/main" id="{7A6B0C1B-C2DF-4466-BCF7-EDF2B418EAAA}"/>
              </a:ext>
            </a:extLst>
          </p:cNvPr>
          <p:cNvSpPr txBox="1">
            <a:spLocks noChangeArrowheads="1"/>
          </p:cNvSpPr>
          <p:nvPr/>
        </p:nvSpPr>
        <p:spPr bwMode="auto">
          <a:xfrm>
            <a:off x="6096000" y="4876800"/>
            <a:ext cx="2057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hu-HU" sz="2400" b="1">
                <a:solidFill>
                  <a:schemeClr val="tx2"/>
                </a:solidFill>
                <a:latin typeface="Times" panose="02020603050405020304" pitchFamily="18" charset="0"/>
              </a:rPr>
              <a:t>Dendrites</a:t>
            </a:r>
          </a:p>
        </p:txBody>
      </p:sp>
      <p:sp>
        <p:nvSpPr>
          <p:cNvPr id="94217" name="Text Box 9">
            <a:extLst>
              <a:ext uri="{FF2B5EF4-FFF2-40B4-BE49-F238E27FC236}">
                <a16:creationId xmlns:a16="http://schemas.microsoft.com/office/drawing/2014/main" id="{D416EA79-F37B-4C7F-8EB3-C3C44015C72D}"/>
              </a:ext>
            </a:extLst>
          </p:cNvPr>
          <p:cNvSpPr txBox="1">
            <a:spLocks noChangeArrowheads="1"/>
          </p:cNvSpPr>
          <p:nvPr/>
        </p:nvSpPr>
        <p:spPr bwMode="auto">
          <a:xfrm>
            <a:off x="2209800" y="1676400"/>
            <a:ext cx="1371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hu-HU" sz="2000" b="1">
                <a:latin typeface="Times" panose="02020603050405020304" pitchFamily="18" charset="0"/>
              </a:rPr>
              <a:t>O.H.C.</a:t>
            </a:r>
          </a:p>
        </p:txBody>
      </p:sp>
      <p:sp>
        <p:nvSpPr>
          <p:cNvPr id="94218" name="Text Box 10">
            <a:extLst>
              <a:ext uri="{FF2B5EF4-FFF2-40B4-BE49-F238E27FC236}">
                <a16:creationId xmlns:a16="http://schemas.microsoft.com/office/drawing/2014/main" id="{3125AD0C-98E6-44E6-8095-0A326AC1CB1D}"/>
              </a:ext>
            </a:extLst>
          </p:cNvPr>
          <p:cNvSpPr txBox="1">
            <a:spLocks noChangeArrowheads="1"/>
          </p:cNvSpPr>
          <p:nvPr/>
        </p:nvSpPr>
        <p:spPr bwMode="auto">
          <a:xfrm>
            <a:off x="1676400" y="4556125"/>
            <a:ext cx="1371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hu-HU" sz="2000" b="1">
                <a:latin typeface="Times" panose="02020603050405020304" pitchFamily="18" charset="0"/>
              </a:rPr>
              <a:t>O.P.C.</a:t>
            </a:r>
          </a:p>
        </p:txBody>
      </p:sp>
      <p:sp>
        <p:nvSpPr>
          <p:cNvPr id="94219" name="Line 11">
            <a:extLst>
              <a:ext uri="{FF2B5EF4-FFF2-40B4-BE49-F238E27FC236}">
                <a16:creationId xmlns:a16="http://schemas.microsoft.com/office/drawing/2014/main" id="{EABADC96-40ED-4089-9E91-B0EF9E3EFD77}"/>
              </a:ext>
            </a:extLst>
          </p:cNvPr>
          <p:cNvSpPr>
            <a:spLocks noChangeShapeType="1"/>
          </p:cNvSpPr>
          <p:nvPr/>
        </p:nvSpPr>
        <p:spPr bwMode="auto">
          <a:xfrm flipV="1">
            <a:off x="2438400" y="3451225"/>
            <a:ext cx="685800" cy="1120775"/>
          </a:xfrm>
          <a:prstGeom prst="line">
            <a:avLst/>
          </a:prstGeom>
          <a:noFill/>
          <a:ln w="57150">
            <a:solidFill>
              <a:srgbClr val="FF0000"/>
            </a:solidFill>
            <a:round/>
            <a:headEnd/>
            <a:tailEnd type="triangle" w="med" len="med"/>
          </a:ln>
          <a:effectLst/>
        </p:spPr>
        <p:txBody>
          <a:bodyPr wrap="none" anchor="ctr"/>
          <a:lstStyle/>
          <a:p>
            <a:pPr algn="ctr" eaLnBrk="0" hangingPunct="0">
              <a:defRPr/>
            </a:pPr>
            <a:endParaRPr lang="en-US" sz="2800" b="1">
              <a:solidFill>
                <a:schemeClr val="bg2"/>
              </a:solidFill>
              <a:effectLst>
                <a:outerShdw blurRad="38100" dist="38100" dir="2700000" algn="tl">
                  <a:srgbClr val="000000">
                    <a:alpha val="43137"/>
                  </a:srgbClr>
                </a:outerShdw>
              </a:effectLst>
              <a:latin typeface="CG Times" pitchFamily="18" charset="0"/>
            </a:endParaRPr>
          </a:p>
        </p:txBody>
      </p:sp>
      <p:sp>
        <p:nvSpPr>
          <p:cNvPr id="94220" name="Line 12">
            <a:extLst>
              <a:ext uri="{FF2B5EF4-FFF2-40B4-BE49-F238E27FC236}">
                <a16:creationId xmlns:a16="http://schemas.microsoft.com/office/drawing/2014/main" id="{A2386D48-D65F-4DEB-8168-995A042B4879}"/>
              </a:ext>
            </a:extLst>
          </p:cNvPr>
          <p:cNvSpPr>
            <a:spLocks noChangeShapeType="1"/>
          </p:cNvSpPr>
          <p:nvPr/>
        </p:nvSpPr>
        <p:spPr bwMode="auto">
          <a:xfrm>
            <a:off x="2908300" y="2057400"/>
            <a:ext cx="474663" cy="663575"/>
          </a:xfrm>
          <a:prstGeom prst="line">
            <a:avLst/>
          </a:prstGeom>
          <a:noFill/>
          <a:ln w="57150">
            <a:solidFill>
              <a:srgbClr val="FF0000"/>
            </a:solidFill>
            <a:round/>
            <a:headEnd/>
            <a:tailEnd type="triangle" w="med" len="med"/>
          </a:ln>
          <a:effectLst/>
        </p:spPr>
        <p:txBody>
          <a:bodyPr wrap="none" anchor="ctr"/>
          <a:lstStyle/>
          <a:p>
            <a:pPr algn="ctr" eaLnBrk="0" hangingPunct="0">
              <a:defRPr/>
            </a:pPr>
            <a:endParaRPr lang="en-US" sz="2800" b="1">
              <a:solidFill>
                <a:schemeClr val="bg2"/>
              </a:solidFill>
              <a:effectLst>
                <a:outerShdw blurRad="38100" dist="38100" dir="2700000" algn="tl">
                  <a:srgbClr val="000000">
                    <a:alpha val="43137"/>
                  </a:srgbClr>
                </a:outerShdw>
              </a:effectLst>
              <a:latin typeface="CG Times" pitchFamily="18" charset="0"/>
            </a:endParaRPr>
          </a:p>
        </p:txBody>
      </p:sp>
      <p:sp>
        <p:nvSpPr>
          <p:cNvPr id="94221" name="Text Box 13">
            <a:extLst>
              <a:ext uri="{FF2B5EF4-FFF2-40B4-BE49-F238E27FC236}">
                <a16:creationId xmlns:a16="http://schemas.microsoft.com/office/drawing/2014/main" id="{8568FF64-DAFB-4A29-B429-361BAFDBCAB3}"/>
              </a:ext>
            </a:extLst>
          </p:cNvPr>
          <p:cNvSpPr txBox="1">
            <a:spLocks noChangeArrowheads="1"/>
          </p:cNvSpPr>
          <p:nvPr/>
        </p:nvSpPr>
        <p:spPr bwMode="auto">
          <a:xfrm>
            <a:off x="5638800" y="2362200"/>
            <a:ext cx="1371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hu-HU" sz="2000" b="1">
                <a:latin typeface="Times" panose="02020603050405020304" pitchFamily="18" charset="0"/>
              </a:rPr>
              <a:t>I.H.C.</a:t>
            </a:r>
          </a:p>
        </p:txBody>
      </p:sp>
      <p:sp>
        <p:nvSpPr>
          <p:cNvPr id="94222" name="Line 14">
            <a:extLst>
              <a:ext uri="{FF2B5EF4-FFF2-40B4-BE49-F238E27FC236}">
                <a16:creationId xmlns:a16="http://schemas.microsoft.com/office/drawing/2014/main" id="{DE612A52-4AFC-475C-AFB1-474144FDA3C9}"/>
              </a:ext>
            </a:extLst>
          </p:cNvPr>
          <p:cNvSpPr>
            <a:spLocks noChangeShapeType="1"/>
          </p:cNvSpPr>
          <p:nvPr/>
        </p:nvSpPr>
        <p:spPr bwMode="auto">
          <a:xfrm flipH="1">
            <a:off x="5410200" y="2552700"/>
            <a:ext cx="457200" cy="342900"/>
          </a:xfrm>
          <a:prstGeom prst="line">
            <a:avLst/>
          </a:prstGeom>
          <a:noFill/>
          <a:ln w="57150">
            <a:solidFill>
              <a:srgbClr val="FF0000"/>
            </a:solidFill>
            <a:round/>
            <a:headEnd/>
            <a:tailEnd type="triangle" w="med" len="med"/>
          </a:ln>
          <a:effectLst/>
        </p:spPr>
        <p:txBody>
          <a:bodyPr wrap="none" anchor="ctr"/>
          <a:lstStyle/>
          <a:p>
            <a:pPr algn="ctr" eaLnBrk="0" hangingPunct="0">
              <a:defRPr/>
            </a:pPr>
            <a:endParaRPr lang="en-US" sz="2800" b="1">
              <a:solidFill>
                <a:schemeClr val="bg2"/>
              </a:solidFill>
              <a:effectLst>
                <a:outerShdw blurRad="38100" dist="38100" dir="2700000" algn="tl">
                  <a:srgbClr val="000000">
                    <a:alpha val="43137"/>
                  </a:srgbClr>
                </a:outerShdw>
              </a:effectLst>
              <a:latin typeface="CG Times" pitchFamily="18" charset="0"/>
            </a:endParaRPr>
          </a:p>
        </p:txBody>
      </p:sp>
      <p:sp>
        <p:nvSpPr>
          <p:cNvPr id="94223" name="Line 15">
            <a:extLst>
              <a:ext uri="{FF2B5EF4-FFF2-40B4-BE49-F238E27FC236}">
                <a16:creationId xmlns:a16="http://schemas.microsoft.com/office/drawing/2014/main" id="{6D251F8B-981A-45F7-9F4C-BB383DAE7182}"/>
              </a:ext>
            </a:extLst>
          </p:cNvPr>
          <p:cNvSpPr>
            <a:spLocks noChangeShapeType="1"/>
          </p:cNvSpPr>
          <p:nvPr/>
        </p:nvSpPr>
        <p:spPr bwMode="auto">
          <a:xfrm rot="10800000">
            <a:off x="7162800" y="4038600"/>
            <a:ext cx="0" cy="914400"/>
          </a:xfrm>
          <a:prstGeom prst="line">
            <a:avLst/>
          </a:prstGeom>
          <a:noFill/>
          <a:ln w="57150">
            <a:solidFill>
              <a:srgbClr val="FF0000"/>
            </a:solidFill>
            <a:round/>
            <a:headEnd/>
            <a:tailEnd type="triangle" w="med" len="med"/>
          </a:ln>
          <a:effectLst/>
        </p:spPr>
        <p:txBody>
          <a:bodyPr wrap="none" anchor="ctr"/>
          <a:lstStyle/>
          <a:p>
            <a:pPr algn="ctr" eaLnBrk="0" hangingPunct="0">
              <a:defRPr/>
            </a:pPr>
            <a:endParaRPr lang="en-US" sz="2800" b="1">
              <a:solidFill>
                <a:schemeClr val="bg2"/>
              </a:solidFill>
              <a:effectLst>
                <a:outerShdw blurRad="38100" dist="38100" dir="2700000" algn="tl">
                  <a:srgbClr val="000000">
                    <a:alpha val="43137"/>
                  </a:srgbClr>
                </a:outerShdw>
              </a:effectLst>
              <a:latin typeface="CG Times" pitchFamily="18" charset="0"/>
            </a:endParaRPr>
          </a:p>
        </p:txBody>
      </p:sp>
      <p:sp>
        <p:nvSpPr>
          <p:cNvPr id="94224" name="Text Box 16">
            <a:extLst>
              <a:ext uri="{FF2B5EF4-FFF2-40B4-BE49-F238E27FC236}">
                <a16:creationId xmlns:a16="http://schemas.microsoft.com/office/drawing/2014/main" id="{8B147DD4-740B-49CC-B767-EED83BB0E136}"/>
              </a:ext>
            </a:extLst>
          </p:cNvPr>
          <p:cNvSpPr txBox="1">
            <a:spLocks noChangeArrowheads="1"/>
          </p:cNvSpPr>
          <p:nvPr/>
        </p:nvSpPr>
        <p:spPr bwMode="auto">
          <a:xfrm>
            <a:off x="685800" y="5105400"/>
            <a:ext cx="18288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hu-HU" sz="1800" b="1">
                <a:latin typeface="Times" panose="02020603050405020304" pitchFamily="18" charset="0"/>
              </a:rPr>
              <a:t>Basilar Membrane</a:t>
            </a:r>
          </a:p>
        </p:txBody>
      </p:sp>
      <p:sp>
        <p:nvSpPr>
          <p:cNvPr id="94225" name="Line 17">
            <a:extLst>
              <a:ext uri="{FF2B5EF4-FFF2-40B4-BE49-F238E27FC236}">
                <a16:creationId xmlns:a16="http://schemas.microsoft.com/office/drawing/2014/main" id="{42FFA458-9547-42FE-B5F2-266183C98194}"/>
              </a:ext>
            </a:extLst>
          </p:cNvPr>
          <p:cNvSpPr>
            <a:spLocks noChangeShapeType="1"/>
          </p:cNvSpPr>
          <p:nvPr/>
        </p:nvSpPr>
        <p:spPr bwMode="auto">
          <a:xfrm rot="10800000">
            <a:off x="1447800" y="4114800"/>
            <a:ext cx="0" cy="914400"/>
          </a:xfrm>
          <a:prstGeom prst="line">
            <a:avLst/>
          </a:prstGeom>
          <a:noFill/>
          <a:ln w="57150">
            <a:solidFill>
              <a:srgbClr val="FF0000"/>
            </a:solidFill>
            <a:round/>
            <a:headEnd/>
            <a:tailEnd type="triangle" w="med" len="med"/>
          </a:ln>
          <a:effectLst/>
        </p:spPr>
        <p:txBody>
          <a:bodyPr wrap="none" anchor="ctr"/>
          <a:lstStyle/>
          <a:p>
            <a:pPr algn="ctr" eaLnBrk="0" hangingPunct="0">
              <a:defRPr/>
            </a:pPr>
            <a:endParaRPr lang="en-US" sz="2800" b="1">
              <a:solidFill>
                <a:schemeClr val="bg2"/>
              </a:solidFill>
              <a:effectLst>
                <a:outerShdw blurRad="38100" dist="38100" dir="2700000" algn="tl">
                  <a:srgbClr val="000000">
                    <a:alpha val="43137"/>
                  </a:srgbClr>
                </a:outerShdw>
              </a:effectLst>
              <a:latin typeface="CG Times" pitchFamily="18" charset="0"/>
            </a:endParaRPr>
          </a:p>
        </p:txBody>
      </p:sp>
      <p:sp>
        <p:nvSpPr>
          <p:cNvPr id="94227" name="WordArt 19">
            <a:extLst>
              <a:ext uri="{FF2B5EF4-FFF2-40B4-BE49-F238E27FC236}">
                <a16:creationId xmlns:a16="http://schemas.microsoft.com/office/drawing/2014/main" id="{45E7443F-472D-4FDA-A450-F3F993AC2645}"/>
              </a:ext>
            </a:extLst>
          </p:cNvPr>
          <p:cNvSpPr>
            <a:spLocks noChangeArrowheads="1" noChangeShapeType="1" noTextEdit="1"/>
          </p:cNvSpPr>
          <p:nvPr/>
        </p:nvSpPr>
        <p:spPr bwMode="auto">
          <a:xfrm>
            <a:off x="1219200" y="1295400"/>
            <a:ext cx="1008063" cy="815975"/>
          </a:xfrm>
          <a:prstGeom prst="rect">
            <a:avLst/>
          </a:prstGeom>
        </p:spPr>
        <p:txBody>
          <a:bodyPr wrap="none" fromWordArt="1">
            <a:prstTxWarp prst="textFadeUp">
              <a:avLst>
                <a:gd name="adj" fmla="val 9991"/>
              </a:avLst>
            </a:prstTxWarp>
          </a:bodyPr>
          <a:lstStyle/>
          <a:p>
            <a:pPr algn="ctr"/>
            <a:r>
              <a:rPr lang="hu-HU" sz="3600" b="1" kern="10">
                <a:ln w="12700">
                  <a:solidFill>
                    <a:srgbClr val="B2B2B2"/>
                  </a:solidFill>
                  <a:round/>
                  <a:headEnd/>
                  <a:tailEnd/>
                </a:ln>
                <a:gradFill rotWithShape="1">
                  <a:gsLst>
                    <a:gs pos="0">
                      <a:srgbClr val="520402"/>
                    </a:gs>
                    <a:gs pos="100000">
                      <a:srgbClr val="FFCC00"/>
                    </a:gs>
                  </a:gsLst>
                  <a:lin ang="5400000" scaled="1"/>
                </a:gradFill>
                <a:effectLst>
                  <a:outerShdw dist="35921" dir="2700000" sy="50000" rotWithShape="0">
                    <a:srgbClr val="875B0D"/>
                  </a:outerShdw>
                </a:effectLst>
                <a:latin typeface="Arial Black" panose="020B0A04020102020204" pitchFamily="34" charset="0"/>
              </a:rPr>
              <a:t>S.M.</a:t>
            </a:r>
          </a:p>
        </p:txBody>
      </p:sp>
      <p:sp>
        <p:nvSpPr>
          <p:cNvPr id="94228" name="WordArt 20">
            <a:extLst>
              <a:ext uri="{FF2B5EF4-FFF2-40B4-BE49-F238E27FC236}">
                <a16:creationId xmlns:a16="http://schemas.microsoft.com/office/drawing/2014/main" id="{DD48BCC2-4125-40AD-87B1-9CBC3D51B496}"/>
              </a:ext>
            </a:extLst>
          </p:cNvPr>
          <p:cNvSpPr>
            <a:spLocks noChangeArrowheads="1" noChangeShapeType="1" noTextEdit="1"/>
          </p:cNvSpPr>
          <p:nvPr/>
        </p:nvSpPr>
        <p:spPr bwMode="auto">
          <a:xfrm>
            <a:off x="4876800" y="4953000"/>
            <a:ext cx="1008063" cy="815975"/>
          </a:xfrm>
          <a:prstGeom prst="rect">
            <a:avLst/>
          </a:prstGeom>
        </p:spPr>
        <p:txBody>
          <a:bodyPr wrap="none" fromWordArt="1">
            <a:prstTxWarp prst="textFadeUp">
              <a:avLst>
                <a:gd name="adj" fmla="val 9991"/>
              </a:avLst>
            </a:prstTxWarp>
          </a:bodyPr>
          <a:lstStyle/>
          <a:p>
            <a:pPr algn="ctr"/>
            <a:r>
              <a:rPr lang="hu-HU" sz="3600" b="1" kern="10">
                <a:ln w="12700">
                  <a:solidFill>
                    <a:srgbClr val="B2B2B2"/>
                  </a:solidFill>
                  <a:round/>
                  <a:headEnd/>
                  <a:tailEnd/>
                </a:ln>
                <a:gradFill rotWithShape="1">
                  <a:gsLst>
                    <a:gs pos="0">
                      <a:srgbClr val="520402"/>
                    </a:gs>
                    <a:gs pos="100000">
                      <a:srgbClr val="FFCC00"/>
                    </a:gs>
                  </a:gsLst>
                  <a:lin ang="5400000" scaled="1"/>
                </a:gradFill>
                <a:effectLst>
                  <a:outerShdw dist="35921" dir="2700000" sy="50000" rotWithShape="0">
                    <a:srgbClr val="875B0D"/>
                  </a:outerShdw>
                </a:effectLst>
                <a:latin typeface="Arial Black" panose="020B0A04020102020204" pitchFamily="34" charset="0"/>
              </a:rPr>
              <a:t>S.T.</a:t>
            </a:r>
          </a:p>
        </p:txBody>
      </p:sp>
      <p:sp>
        <p:nvSpPr>
          <p:cNvPr id="94229" name="Line 21">
            <a:extLst>
              <a:ext uri="{FF2B5EF4-FFF2-40B4-BE49-F238E27FC236}">
                <a16:creationId xmlns:a16="http://schemas.microsoft.com/office/drawing/2014/main" id="{F34F8F62-B581-4DAB-B2AE-1383590A8158}"/>
              </a:ext>
            </a:extLst>
          </p:cNvPr>
          <p:cNvSpPr>
            <a:spLocks noChangeShapeType="1"/>
          </p:cNvSpPr>
          <p:nvPr/>
        </p:nvSpPr>
        <p:spPr bwMode="auto">
          <a:xfrm flipV="1">
            <a:off x="4495800" y="3810000"/>
            <a:ext cx="0" cy="838200"/>
          </a:xfrm>
          <a:prstGeom prst="line">
            <a:avLst/>
          </a:prstGeom>
          <a:noFill/>
          <a:ln w="76200">
            <a:solidFill>
              <a:srgbClr val="FF0000"/>
            </a:solidFill>
            <a:round/>
            <a:headEnd/>
            <a:tailEnd type="triangle" w="med" len="med"/>
          </a:ln>
          <a:effectLst/>
        </p:spPr>
        <p:txBody>
          <a:bodyPr wrap="none" anchor="ctr"/>
          <a:lstStyle/>
          <a:p>
            <a:pPr algn="ctr" eaLnBrk="0" hangingPunct="0">
              <a:defRPr/>
            </a:pPr>
            <a:endParaRPr lang="en-US" sz="2800" b="1">
              <a:solidFill>
                <a:schemeClr val="bg2"/>
              </a:solidFill>
              <a:effectLst>
                <a:outerShdw blurRad="38100" dist="38100" dir="2700000" algn="tl">
                  <a:srgbClr val="000000">
                    <a:alpha val="43137"/>
                  </a:srgbClr>
                </a:outerShdw>
              </a:effectLst>
              <a:latin typeface="CG Times" pitchFamily="18" charset="0"/>
            </a:endParaRPr>
          </a:p>
        </p:txBody>
      </p:sp>
    </p:spTree>
    <p:custDataLst>
      <p:tags r:id="rId1"/>
    </p:custDataLst>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94224"/>
                                        </p:tgtEl>
                                        <p:attrNameLst>
                                          <p:attrName>style.visibility</p:attrName>
                                        </p:attrNameLst>
                                      </p:cBhvr>
                                      <p:to>
                                        <p:strVal val="visible"/>
                                      </p:to>
                                    </p:set>
                                    <p:anim calcmode="lin" valueType="num">
                                      <p:cBhvr>
                                        <p:cTn id="7" dur="500" fill="hold"/>
                                        <p:tgtEl>
                                          <p:spTgt spid="94224"/>
                                        </p:tgtEl>
                                        <p:attrNameLst>
                                          <p:attrName>ppt_w</p:attrName>
                                        </p:attrNameLst>
                                      </p:cBhvr>
                                      <p:tavLst>
                                        <p:tav tm="0">
                                          <p:val>
                                            <p:fltVal val="0"/>
                                          </p:val>
                                        </p:tav>
                                        <p:tav tm="100000">
                                          <p:val>
                                            <p:strVal val="#ppt_w"/>
                                          </p:val>
                                        </p:tav>
                                      </p:tavLst>
                                    </p:anim>
                                    <p:anim calcmode="lin" valueType="num">
                                      <p:cBhvr>
                                        <p:cTn id="8" dur="500" fill="hold"/>
                                        <p:tgtEl>
                                          <p:spTgt spid="94224"/>
                                        </p:tgtEl>
                                        <p:attrNameLst>
                                          <p:attrName>ppt_h</p:attrName>
                                        </p:attrNameLst>
                                      </p:cBhvr>
                                      <p:tavLst>
                                        <p:tav tm="0">
                                          <p:val>
                                            <p:strVal val="#ppt_h"/>
                                          </p:val>
                                        </p:tav>
                                        <p:tav tm="100000">
                                          <p:val>
                                            <p:strVal val="#ppt_h"/>
                                          </p:val>
                                        </p:tav>
                                      </p:tavLst>
                                    </p:anim>
                                  </p:childTnLst>
                                </p:cTn>
                              </p:par>
                            </p:childTnLst>
                          </p:cTn>
                        </p:par>
                        <p:par>
                          <p:cTn id="9" fill="hold" nodeType="afterGroup">
                            <p:stCondLst>
                              <p:cond delay="500"/>
                            </p:stCondLst>
                            <p:childTnLst>
                              <p:par>
                                <p:cTn id="10" presetID="22" presetClass="entr" presetSubtype="4" fill="hold" nodeType="afterEffect">
                                  <p:stCondLst>
                                    <p:cond delay="0"/>
                                  </p:stCondLst>
                                  <p:childTnLst>
                                    <p:set>
                                      <p:cBhvr>
                                        <p:cTn id="11" dur="1" fill="hold">
                                          <p:stCondLst>
                                            <p:cond delay="0"/>
                                          </p:stCondLst>
                                        </p:cTn>
                                        <p:tgtEl>
                                          <p:spTgt spid="94225"/>
                                        </p:tgtEl>
                                        <p:attrNameLst>
                                          <p:attrName>style.visibility</p:attrName>
                                        </p:attrNameLst>
                                      </p:cBhvr>
                                      <p:to>
                                        <p:strVal val="visible"/>
                                      </p:to>
                                    </p:set>
                                    <p:animEffect transition="in" filter="wipe(down)">
                                      <p:cBhvr>
                                        <p:cTn id="12" dur="500"/>
                                        <p:tgtEl>
                                          <p:spTgt spid="94225"/>
                                        </p:tgtEl>
                                      </p:cBhvr>
                                    </p:animEffect>
                                  </p:childTnLst>
                                </p:cTn>
                              </p:par>
                            </p:childTnLst>
                          </p:cTn>
                        </p:par>
                        <p:par>
                          <p:cTn id="13" fill="hold" nodeType="afterGroup">
                            <p:stCondLst>
                              <p:cond delay="1000"/>
                            </p:stCondLst>
                            <p:childTnLst>
                              <p:par>
                                <p:cTn id="14" presetID="2" presetClass="entr" presetSubtype="1" fill="hold" nodeType="afterEffect">
                                  <p:stCondLst>
                                    <p:cond delay="0"/>
                                  </p:stCondLst>
                                  <p:childTnLst>
                                    <p:set>
                                      <p:cBhvr>
                                        <p:cTn id="15" dur="1" fill="hold">
                                          <p:stCondLst>
                                            <p:cond delay="0"/>
                                          </p:stCondLst>
                                        </p:cTn>
                                        <p:tgtEl>
                                          <p:spTgt spid="94227"/>
                                        </p:tgtEl>
                                        <p:attrNameLst>
                                          <p:attrName>style.visibility</p:attrName>
                                        </p:attrNameLst>
                                      </p:cBhvr>
                                      <p:to>
                                        <p:strVal val="visible"/>
                                      </p:to>
                                    </p:set>
                                    <p:anim calcmode="lin" valueType="num">
                                      <p:cBhvr additive="base">
                                        <p:cTn id="16" dur="500" fill="hold"/>
                                        <p:tgtEl>
                                          <p:spTgt spid="94227"/>
                                        </p:tgtEl>
                                        <p:attrNameLst>
                                          <p:attrName>ppt_x</p:attrName>
                                        </p:attrNameLst>
                                      </p:cBhvr>
                                      <p:tavLst>
                                        <p:tav tm="0">
                                          <p:val>
                                            <p:strVal val="#ppt_x"/>
                                          </p:val>
                                        </p:tav>
                                        <p:tav tm="100000">
                                          <p:val>
                                            <p:strVal val="#ppt_x"/>
                                          </p:val>
                                        </p:tav>
                                      </p:tavLst>
                                    </p:anim>
                                    <p:anim calcmode="lin" valueType="num">
                                      <p:cBhvr additive="base">
                                        <p:cTn id="17" dur="500" fill="hold"/>
                                        <p:tgtEl>
                                          <p:spTgt spid="94227"/>
                                        </p:tgtEl>
                                        <p:attrNameLst>
                                          <p:attrName>ppt_y</p:attrName>
                                        </p:attrNameLst>
                                      </p:cBhvr>
                                      <p:tavLst>
                                        <p:tav tm="0">
                                          <p:val>
                                            <p:strVal val="0-#ppt_h/2"/>
                                          </p:val>
                                        </p:tav>
                                        <p:tav tm="100000">
                                          <p:val>
                                            <p:strVal val="#ppt_y"/>
                                          </p:val>
                                        </p:tav>
                                      </p:tavLst>
                                    </p:anim>
                                  </p:childTnLst>
                                </p:cTn>
                              </p:par>
                            </p:childTnLst>
                          </p:cTn>
                        </p:par>
                        <p:par>
                          <p:cTn id="18" fill="hold" nodeType="afterGroup">
                            <p:stCondLst>
                              <p:cond delay="1500"/>
                            </p:stCondLst>
                            <p:childTnLst>
                              <p:par>
                                <p:cTn id="19" presetID="2" presetClass="entr" presetSubtype="8" fill="hold" nodeType="afterEffect">
                                  <p:stCondLst>
                                    <p:cond delay="0"/>
                                  </p:stCondLst>
                                  <p:childTnLst>
                                    <p:set>
                                      <p:cBhvr>
                                        <p:cTn id="20" dur="1" fill="hold">
                                          <p:stCondLst>
                                            <p:cond delay="0"/>
                                          </p:stCondLst>
                                        </p:cTn>
                                        <p:tgtEl>
                                          <p:spTgt spid="94228"/>
                                        </p:tgtEl>
                                        <p:attrNameLst>
                                          <p:attrName>style.visibility</p:attrName>
                                        </p:attrNameLst>
                                      </p:cBhvr>
                                      <p:to>
                                        <p:strVal val="visible"/>
                                      </p:to>
                                    </p:set>
                                    <p:anim calcmode="lin" valueType="num">
                                      <p:cBhvr additive="base">
                                        <p:cTn id="21" dur="500" fill="hold"/>
                                        <p:tgtEl>
                                          <p:spTgt spid="94228"/>
                                        </p:tgtEl>
                                        <p:attrNameLst>
                                          <p:attrName>ppt_x</p:attrName>
                                        </p:attrNameLst>
                                      </p:cBhvr>
                                      <p:tavLst>
                                        <p:tav tm="0">
                                          <p:val>
                                            <p:strVal val="0-#ppt_w/2"/>
                                          </p:val>
                                        </p:tav>
                                        <p:tav tm="100000">
                                          <p:val>
                                            <p:strVal val="#ppt_x"/>
                                          </p:val>
                                        </p:tav>
                                      </p:tavLst>
                                    </p:anim>
                                    <p:anim calcmode="lin" valueType="num">
                                      <p:cBhvr additive="base">
                                        <p:cTn id="22" dur="500" fill="hold"/>
                                        <p:tgtEl>
                                          <p:spTgt spid="94228"/>
                                        </p:tgtEl>
                                        <p:attrNameLst>
                                          <p:attrName>ppt_y</p:attrName>
                                        </p:attrNameLst>
                                      </p:cBhvr>
                                      <p:tavLst>
                                        <p:tav tm="0">
                                          <p:val>
                                            <p:strVal val="#ppt_y"/>
                                          </p:val>
                                        </p:tav>
                                        <p:tav tm="100000">
                                          <p:val>
                                            <p:strVal val="#ppt_y"/>
                                          </p:val>
                                        </p:tav>
                                      </p:tavLst>
                                    </p:anim>
                                  </p:childTnLst>
                                </p:cTn>
                              </p:par>
                            </p:childTnLst>
                          </p:cTn>
                        </p:par>
                        <p:par>
                          <p:cTn id="23" fill="hold" nodeType="afterGroup">
                            <p:stCondLst>
                              <p:cond delay="2000"/>
                            </p:stCondLst>
                            <p:childTnLst>
                              <p:par>
                                <p:cTn id="24" presetID="17" presetClass="entr" presetSubtype="10" fill="hold" grpId="0" nodeType="afterEffect">
                                  <p:stCondLst>
                                    <p:cond delay="0"/>
                                  </p:stCondLst>
                                  <p:childTnLst>
                                    <p:set>
                                      <p:cBhvr>
                                        <p:cTn id="25" dur="1" fill="hold">
                                          <p:stCondLst>
                                            <p:cond delay="0"/>
                                          </p:stCondLst>
                                        </p:cTn>
                                        <p:tgtEl>
                                          <p:spTgt spid="94215"/>
                                        </p:tgtEl>
                                        <p:attrNameLst>
                                          <p:attrName>style.visibility</p:attrName>
                                        </p:attrNameLst>
                                      </p:cBhvr>
                                      <p:to>
                                        <p:strVal val="visible"/>
                                      </p:to>
                                    </p:set>
                                    <p:anim calcmode="lin" valueType="num">
                                      <p:cBhvr>
                                        <p:cTn id="26" dur="500" fill="hold"/>
                                        <p:tgtEl>
                                          <p:spTgt spid="94215"/>
                                        </p:tgtEl>
                                        <p:attrNameLst>
                                          <p:attrName>ppt_w</p:attrName>
                                        </p:attrNameLst>
                                      </p:cBhvr>
                                      <p:tavLst>
                                        <p:tav tm="0">
                                          <p:val>
                                            <p:fltVal val="0"/>
                                          </p:val>
                                        </p:tav>
                                        <p:tav tm="100000">
                                          <p:val>
                                            <p:strVal val="#ppt_w"/>
                                          </p:val>
                                        </p:tav>
                                      </p:tavLst>
                                    </p:anim>
                                    <p:anim calcmode="lin" valueType="num">
                                      <p:cBhvr>
                                        <p:cTn id="27" dur="500" fill="hold"/>
                                        <p:tgtEl>
                                          <p:spTgt spid="94215"/>
                                        </p:tgtEl>
                                        <p:attrNameLst>
                                          <p:attrName>ppt_h</p:attrName>
                                        </p:attrNameLst>
                                      </p:cBhvr>
                                      <p:tavLst>
                                        <p:tav tm="0">
                                          <p:val>
                                            <p:strVal val="#ppt_h"/>
                                          </p:val>
                                        </p:tav>
                                        <p:tav tm="100000">
                                          <p:val>
                                            <p:strVal val="#ppt_h"/>
                                          </p:val>
                                        </p:tav>
                                      </p:tavLst>
                                    </p:anim>
                                  </p:childTnLst>
                                </p:cTn>
                              </p:par>
                            </p:childTnLst>
                          </p:cTn>
                        </p:par>
                        <p:par>
                          <p:cTn id="28" fill="hold" nodeType="afterGroup">
                            <p:stCondLst>
                              <p:cond delay="2500"/>
                            </p:stCondLst>
                            <p:childTnLst>
                              <p:par>
                                <p:cTn id="29" presetID="22" presetClass="entr" presetSubtype="4" fill="hold" nodeType="afterEffect">
                                  <p:stCondLst>
                                    <p:cond delay="0"/>
                                  </p:stCondLst>
                                  <p:childTnLst>
                                    <p:set>
                                      <p:cBhvr>
                                        <p:cTn id="30" dur="1" fill="hold">
                                          <p:stCondLst>
                                            <p:cond delay="0"/>
                                          </p:stCondLst>
                                        </p:cTn>
                                        <p:tgtEl>
                                          <p:spTgt spid="94229"/>
                                        </p:tgtEl>
                                        <p:attrNameLst>
                                          <p:attrName>style.visibility</p:attrName>
                                        </p:attrNameLst>
                                      </p:cBhvr>
                                      <p:to>
                                        <p:strVal val="visible"/>
                                      </p:to>
                                    </p:set>
                                    <p:animEffect transition="in" filter="wipe(down)">
                                      <p:cBhvr>
                                        <p:cTn id="31" dur="500"/>
                                        <p:tgtEl>
                                          <p:spTgt spid="94229"/>
                                        </p:tgtEl>
                                      </p:cBhvr>
                                    </p:animEffect>
                                  </p:childTnLst>
                                </p:cTn>
                              </p:par>
                            </p:childTnLst>
                          </p:cTn>
                        </p:par>
                        <p:par>
                          <p:cTn id="32" fill="hold" nodeType="afterGroup">
                            <p:stCondLst>
                              <p:cond delay="3000"/>
                            </p:stCondLst>
                            <p:childTnLst>
                              <p:par>
                                <p:cTn id="33" presetID="22" presetClass="entr" presetSubtype="8" fill="hold" grpId="0" nodeType="afterEffect">
                                  <p:stCondLst>
                                    <p:cond delay="0"/>
                                  </p:stCondLst>
                                  <p:childTnLst>
                                    <p:set>
                                      <p:cBhvr>
                                        <p:cTn id="34" dur="1" fill="hold">
                                          <p:stCondLst>
                                            <p:cond delay="0"/>
                                          </p:stCondLst>
                                        </p:cTn>
                                        <p:tgtEl>
                                          <p:spTgt spid="94218"/>
                                        </p:tgtEl>
                                        <p:attrNameLst>
                                          <p:attrName>style.visibility</p:attrName>
                                        </p:attrNameLst>
                                      </p:cBhvr>
                                      <p:to>
                                        <p:strVal val="visible"/>
                                      </p:to>
                                    </p:set>
                                    <p:animEffect transition="in" filter="wipe(left)">
                                      <p:cBhvr>
                                        <p:cTn id="35" dur="500"/>
                                        <p:tgtEl>
                                          <p:spTgt spid="94218"/>
                                        </p:tgtEl>
                                      </p:cBhvr>
                                    </p:animEffect>
                                  </p:childTnLst>
                                </p:cTn>
                              </p:par>
                            </p:childTnLst>
                          </p:cTn>
                        </p:par>
                        <p:par>
                          <p:cTn id="36" fill="hold" nodeType="afterGroup">
                            <p:stCondLst>
                              <p:cond delay="3500"/>
                            </p:stCondLst>
                            <p:childTnLst>
                              <p:par>
                                <p:cTn id="37" presetID="22" presetClass="entr" presetSubtype="4" fill="hold" nodeType="afterEffect">
                                  <p:stCondLst>
                                    <p:cond delay="0"/>
                                  </p:stCondLst>
                                  <p:childTnLst>
                                    <p:set>
                                      <p:cBhvr>
                                        <p:cTn id="38" dur="1" fill="hold">
                                          <p:stCondLst>
                                            <p:cond delay="0"/>
                                          </p:stCondLst>
                                        </p:cTn>
                                        <p:tgtEl>
                                          <p:spTgt spid="94219"/>
                                        </p:tgtEl>
                                        <p:attrNameLst>
                                          <p:attrName>style.visibility</p:attrName>
                                        </p:attrNameLst>
                                      </p:cBhvr>
                                      <p:to>
                                        <p:strVal val="visible"/>
                                      </p:to>
                                    </p:set>
                                    <p:animEffect transition="in" filter="wipe(down)">
                                      <p:cBhvr>
                                        <p:cTn id="39" dur="500"/>
                                        <p:tgtEl>
                                          <p:spTgt spid="94219"/>
                                        </p:tgtEl>
                                      </p:cBhvr>
                                    </p:animEffect>
                                  </p:childTnLst>
                                </p:cTn>
                              </p:par>
                            </p:childTnLst>
                          </p:cTn>
                        </p:par>
                        <p:par>
                          <p:cTn id="40" fill="hold" nodeType="afterGroup">
                            <p:stCondLst>
                              <p:cond delay="4000"/>
                            </p:stCondLst>
                            <p:childTnLst>
                              <p:par>
                                <p:cTn id="41" presetID="17" presetClass="entr" presetSubtype="10" fill="hold" grpId="0" nodeType="afterEffect">
                                  <p:stCondLst>
                                    <p:cond delay="0"/>
                                  </p:stCondLst>
                                  <p:childTnLst>
                                    <p:set>
                                      <p:cBhvr>
                                        <p:cTn id="42" dur="1" fill="hold">
                                          <p:stCondLst>
                                            <p:cond delay="0"/>
                                          </p:stCondLst>
                                        </p:cTn>
                                        <p:tgtEl>
                                          <p:spTgt spid="94217"/>
                                        </p:tgtEl>
                                        <p:attrNameLst>
                                          <p:attrName>style.visibility</p:attrName>
                                        </p:attrNameLst>
                                      </p:cBhvr>
                                      <p:to>
                                        <p:strVal val="visible"/>
                                      </p:to>
                                    </p:set>
                                    <p:anim calcmode="lin" valueType="num">
                                      <p:cBhvr>
                                        <p:cTn id="43" dur="500" fill="hold"/>
                                        <p:tgtEl>
                                          <p:spTgt spid="94217"/>
                                        </p:tgtEl>
                                        <p:attrNameLst>
                                          <p:attrName>ppt_w</p:attrName>
                                        </p:attrNameLst>
                                      </p:cBhvr>
                                      <p:tavLst>
                                        <p:tav tm="0">
                                          <p:val>
                                            <p:fltVal val="0"/>
                                          </p:val>
                                        </p:tav>
                                        <p:tav tm="100000">
                                          <p:val>
                                            <p:strVal val="#ppt_w"/>
                                          </p:val>
                                        </p:tav>
                                      </p:tavLst>
                                    </p:anim>
                                    <p:anim calcmode="lin" valueType="num">
                                      <p:cBhvr>
                                        <p:cTn id="44" dur="500" fill="hold"/>
                                        <p:tgtEl>
                                          <p:spTgt spid="94217"/>
                                        </p:tgtEl>
                                        <p:attrNameLst>
                                          <p:attrName>ppt_h</p:attrName>
                                        </p:attrNameLst>
                                      </p:cBhvr>
                                      <p:tavLst>
                                        <p:tav tm="0">
                                          <p:val>
                                            <p:strVal val="#ppt_h"/>
                                          </p:val>
                                        </p:tav>
                                        <p:tav tm="100000">
                                          <p:val>
                                            <p:strVal val="#ppt_h"/>
                                          </p:val>
                                        </p:tav>
                                      </p:tavLst>
                                    </p:anim>
                                  </p:childTnLst>
                                </p:cTn>
                              </p:par>
                            </p:childTnLst>
                          </p:cTn>
                        </p:par>
                        <p:par>
                          <p:cTn id="45" fill="hold" nodeType="afterGroup">
                            <p:stCondLst>
                              <p:cond delay="4500"/>
                            </p:stCondLst>
                            <p:childTnLst>
                              <p:par>
                                <p:cTn id="46" presetID="22" presetClass="entr" presetSubtype="1" fill="hold" nodeType="afterEffect">
                                  <p:stCondLst>
                                    <p:cond delay="0"/>
                                  </p:stCondLst>
                                  <p:childTnLst>
                                    <p:set>
                                      <p:cBhvr>
                                        <p:cTn id="47" dur="1" fill="hold">
                                          <p:stCondLst>
                                            <p:cond delay="0"/>
                                          </p:stCondLst>
                                        </p:cTn>
                                        <p:tgtEl>
                                          <p:spTgt spid="94220"/>
                                        </p:tgtEl>
                                        <p:attrNameLst>
                                          <p:attrName>style.visibility</p:attrName>
                                        </p:attrNameLst>
                                      </p:cBhvr>
                                      <p:to>
                                        <p:strVal val="visible"/>
                                      </p:to>
                                    </p:set>
                                    <p:animEffect transition="in" filter="wipe(up)">
                                      <p:cBhvr>
                                        <p:cTn id="48" dur="500"/>
                                        <p:tgtEl>
                                          <p:spTgt spid="94220"/>
                                        </p:tgtEl>
                                      </p:cBhvr>
                                    </p:animEffect>
                                  </p:childTnLst>
                                </p:cTn>
                              </p:par>
                            </p:childTnLst>
                          </p:cTn>
                        </p:par>
                        <p:par>
                          <p:cTn id="49" fill="hold" nodeType="afterGroup">
                            <p:stCondLst>
                              <p:cond delay="5000"/>
                            </p:stCondLst>
                            <p:childTnLst>
                              <p:par>
                                <p:cTn id="50" presetID="17" presetClass="entr" presetSubtype="10" fill="hold" grpId="0" nodeType="afterEffect">
                                  <p:stCondLst>
                                    <p:cond delay="0"/>
                                  </p:stCondLst>
                                  <p:childTnLst>
                                    <p:set>
                                      <p:cBhvr>
                                        <p:cTn id="51" dur="1" fill="hold">
                                          <p:stCondLst>
                                            <p:cond delay="0"/>
                                          </p:stCondLst>
                                        </p:cTn>
                                        <p:tgtEl>
                                          <p:spTgt spid="94221"/>
                                        </p:tgtEl>
                                        <p:attrNameLst>
                                          <p:attrName>style.visibility</p:attrName>
                                        </p:attrNameLst>
                                      </p:cBhvr>
                                      <p:to>
                                        <p:strVal val="visible"/>
                                      </p:to>
                                    </p:set>
                                    <p:anim calcmode="lin" valueType="num">
                                      <p:cBhvr>
                                        <p:cTn id="52" dur="500" fill="hold"/>
                                        <p:tgtEl>
                                          <p:spTgt spid="94221"/>
                                        </p:tgtEl>
                                        <p:attrNameLst>
                                          <p:attrName>ppt_w</p:attrName>
                                        </p:attrNameLst>
                                      </p:cBhvr>
                                      <p:tavLst>
                                        <p:tav tm="0">
                                          <p:val>
                                            <p:fltVal val="0"/>
                                          </p:val>
                                        </p:tav>
                                        <p:tav tm="100000">
                                          <p:val>
                                            <p:strVal val="#ppt_w"/>
                                          </p:val>
                                        </p:tav>
                                      </p:tavLst>
                                    </p:anim>
                                    <p:anim calcmode="lin" valueType="num">
                                      <p:cBhvr>
                                        <p:cTn id="53" dur="500" fill="hold"/>
                                        <p:tgtEl>
                                          <p:spTgt spid="94221"/>
                                        </p:tgtEl>
                                        <p:attrNameLst>
                                          <p:attrName>ppt_h</p:attrName>
                                        </p:attrNameLst>
                                      </p:cBhvr>
                                      <p:tavLst>
                                        <p:tav tm="0">
                                          <p:val>
                                            <p:strVal val="#ppt_h"/>
                                          </p:val>
                                        </p:tav>
                                        <p:tav tm="100000">
                                          <p:val>
                                            <p:strVal val="#ppt_h"/>
                                          </p:val>
                                        </p:tav>
                                      </p:tavLst>
                                    </p:anim>
                                  </p:childTnLst>
                                </p:cTn>
                              </p:par>
                            </p:childTnLst>
                          </p:cTn>
                        </p:par>
                        <p:par>
                          <p:cTn id="54" fill="hold" nodeType="afterGroup">
                            <p:stCondLst>
                              <p:cond delay="5500"/>
                            </p:stCondLst>
                            <p:childTnLst>
                              <p:par>
                                <p:cTn id="55" presetID="22" presetClass="entr" presetSubtype="2" fill="hold" nodeType="afterEffect">
                                  <p:stCondLst>
                                    <p:cond delay="0"/>
                                  </p:stCondLst>
                                  <p:childTnLst>
                                    <p:set>
                                      <p:cBhvr>
                                        <p:cTn id="56" dur="1" fill="hold">
                                          <p:stCondLst>
                                            <p:cond delay="0"/>
                                          </p:stCondLst>
                                        </p:cTn>
                                        <p:tgtEl>
                                          <p:spTgt spid="94222"/>
                                        </p:tgtEl>
                                        <p:attrNameLst>
                                          <p:attrName>style.visibility</p:attrName>
                                        </p:attrNameLst>
                                      </p:cBhvr>
                                      <p:to>
                                        <p:strVal val="visible"/>
                                      </p:to>
                                    </p:set>
                                    <p:animEffect transition="in" filter="wipe(right)">
                                      <p:cBhvr>
                                        <p:cTn id="57" dur="500"/>
                                        <p:tgtEl>
                                          <p:spTgt spid="94222"/>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17" presetClass="entr" presetSubtype="10" fill="hold" grpId="0" nodeType="clickEffect">
                                  <p:stCondLst>
                                    <p:cond delay="0"/>
                                  </p:stCondLst>
                                  <p:childTnLst>
                                    <p:set>
                                      <p:cBhvr>
                                        <p:cTn id="61" dur="1" fill="hold">
                                          <p:stCondLst>
                                            <p:cond delay="0"/>
                                          </p:stCondLst>
                                        </p:cTn>
                                        <p:tgtEl>
                                          <p:spTgt spid="94216"/>
                                        </p:tgtEl>
                                        <p:attrNameLst>
                                          <p:attrName>style.visibility</p:attrName>
                                        </p:attrNameLst>
                                      </p:cBhvr>
                                      <p:to>
                                        <p:strVal val="visible"/>
                                      </p:to>
                                    </p:set>
                                    <p:anim calcmode="lin" valueType="num">
                                      <p:cBhvr>
                                        <p:cTn id="62" dur="500" fill="hold"/>
                                        <p:tgtEl>
                                          <p:spTgt spid="94216"/>
                                        </p:tgtEl>
                                        <p:attrNameLst>
                                          <p:attrName>ppt_w</p:attrName>
                                        </p:attrNameLst>
                                      </p:cBhvr>
                                      <p:tavLst>
                                        <p:tav tm="0">
                                          <p:val>
                                            <p:fltVal val="0"/>
                                          </p:val>
                                        </p:tav>
                                        <p:tav tm="100000">
                                          <p:val>
                                            <p:strVal val="#ppt_w"/>
                                          </p:val>
                                        </p:tav>
                                      </p:tavLst>
                                    </p:anim>
                                    <p:anim calcmode="lin" valueType="num">
                                      <p:cBhvr>
                                        <p:cTn id="63" dur="500" fill="hold"/>
                                        <p:tgtEl>
                                          <p:spTgt spid="94216"/>
                                        </p:tgtEl>
                                        <p:attrNameLst>
                                          <p:attrName>ppt_h</p:attrName>
                                        </p:attrNameLst>
                                      </p:cBhvr>
                                      <p:tavLst>
                                        <p:tav tm="0">
                                          <p:val>
                                            <p:strVal val="#ppt_h"/>
                                          </p:val>
                                        </p:tav>
                                        <p:tav tm="100000">
                                          <p:val>
                                            <p:strVal val="#ppt_h"/>
                                          </p:val>
                                        </p:tav>
                                      </p:tavLst>
                                    </p:anim>
                                  </p:childTnLst>
                                </p:cTn>
                              </p:par>
                            </p:childTnLst>
                          </p:cTn>
                        </p:par>
                        <p:par>
                          <p:cTn id="64" fill="hold" nodeType="afterGroup">
                            <p:stCondLst>
                              <p:cond delay="500"/>
                            </p:stCondLst>
                            <p:childTnLst>
                              <p:par>
                                <p:cTn id="65" presetID="22" presetClass="entr" presetSubtype="4" fill="hold" nodeType="afterEffect">
                                  <p:stCondLst>
                                    <p:cond delay="0"/>
                                  </p:stCondLst>
                                  <p:childTnLst>
                                    <p:set>
                                      <p:cBhvr>
                                        <p:cTn id="66" dur="1" fill="hold">
                                          <p:stCondLst>
                                            <p:cond delay="0"/>
                                          </p:stCondLst>
                                        </p:cTn>
                                        <p:tgtEl>
                                          <p:spTgt spid="94223"/>
                                        </p:tgtEl>
                                        <p:attrNameLst>
                                          <p:attrName>style.visibility</p:attrName>
                                        </p:attrNameLst>
                                      </p:cBhvr>
                                      <p:to>
                                        <p:strVal val="visible"/>
                                      </p:to>
                                    </p:set>
                                    <p:animEffect transition="in" filter="wipe(down)">
                                      <p:cBhvr>
                                        <p:cTn id="67" dur="500"/>
                                        <p:tgtEl>
                                          <p:spTgt spid="94223"/>
                                        </p:tgtEl>
                                      </p:cBhvr>
                                    </p:animEffect>
                                  </p:childTnLst>
                                </p:cTn>
                              </p:par>
                            </p:childTnLst>
                          </p:cTn>
                        </p:par>
                        <p:par>
                          <p:cTn id="68" fill="hold" nodeType="afterGroup">
                            <p:stCondLst>
                              <p:cond delay="1000"/>
                            </p:stCondLst>
                            <p:childTnLst>
                              <p:par>
                                <p:cTn id="69" presetID="17" presetClass="entr" presetSubtype="10" fill="hold" grpId="0" nodeType="afterEffect">
                                  <p:stCondLst>
                                    <p:cond delay="0"/>
                                  </p:stCondLst>
                                  <p:childTnLst>
                                    <p:set>
                                      <p:cBhvr>
                                        <p:cTn id="70" dur="1" fill="hold">
                                          <p:stCondLst>
                                            <p:cond delay="0"/>
                                          </p:stCondLst>
                                        </p:cTn>
                                        <p:tgtEl>
                                          <p:spTgt spid="94212"/>
                                        </p:tgtEl>
                                        <p:attrNameLst>
                                          <p:attrName>style.visibility</p:attrName>
                                        </p:attrNameLst>
                                      </p:cBhvr>
                                      <p:to>
                                        <p:strVal val="visible"/>
                                      </p:to>
                                    </p:set>
                                    <p:anim calcmode="lin" valueType="num">
                                      <p:cBhvr>
                                        <p:cTn id="71" dur="500" fill="hold"/>
                                        <p:tgtEl>
                                          <p:spTgt spid="94212"/>
                                        </p:tgtEl>
                                        <p:attrNameLst>
                                          <p:attrName>ppt_w</p:attrName>
                                        </p:attrNameLst>
                                      </p:cBhvr>
                                      <p:tavLst>
                                        <p:tav tm="0">
                                          <p:val>
                                            <p:fltVal val="0"/>
                                          </p:val>
                                        </p:tav>
                                        <p:tav tm="100000">
                                          <p:val>
                                            <p:strVal val="#ppt_w"/>
                                          </p:val>
                                        </p:tav>
                                      </p:tavLst>
                                    </p:anim>
                                    <p:anim calcmode="lin" valueType="num">
                                      <p:cBhvr>
                                        <p:cTn id="72" dur="500" fill="hold"/>
                                        <p:tgtEl>
                                          <p:spTgt spid="94212"/>
                                        </p:tgtEl>
                                        <p:attrNameLst>
                                          <p:attrName>ppt_h</p:attrName>
                                        </p:attrNameLst>
                                      </p:cBhvr>
                                      <p:tavLst>
                                        <p:tav tm="0">
                                          <p:val>
                                            <p:strVal val="#ppt_h"/>
                                          </p:val>
                                        </p:tav>
                                        <p:tav tm="100000">
                                          <p:val>
                                            <p:strVal val="#ppt_h"/>
                                          </p:val>
                                        </p:tav>
                                      </p:tavLst>
                                    </p:anim>
                                  </p:childTnLst>
                                </p:cTn>
                              </p:par>
                            </p:childTnLst>
                          </p:cTn>
                        </p:par>
                        <p:par>
                          <p:cTn id="73" fill="hold" nodeType="afterGroup">
                            <p:stCondLst>
                              <p:cond delay="1500"/>
                            </p:stCondLst>
                            <p:childTnLst>
                              <p:par>
                                <p:cTn id="74" presetID="22" presetClass="entr" presetSubtype="1" fill="hold" nodeType="afterEffect">
                                  <p:stCondLst>
                                    <p:cond delay="0"/>
                                  </p:stCondLst>
                                  <p:childTnLst>
                                    <p:set>
                                      <p:cBhvr>
                                        <p:cTn id="75" dur="1" fill="hold">
                                          <p:stCondLst>
                                            <p:cond delay="0"/>
                                          </p:stCondLst>
                                        </p:cTn>
                                        <p:tgtEl>
                                          <p:spTgt spid="94214"/>
                                        </p:tgtEl>
                                        <p:attrNameLst>
                                          <p:attrName>style.visibility</p:attrName>
                                        </p:attrNameLst>
                                      </p:cBhvr>
                                      <p:to>
                                        <p:strVal val="visible"/>
                                      </p:to>
                                    </p:set>
                                    <p:animEffect transition="in" filter="wipe(up)">
                                      <p:cBhvr>
                                        <p:cTn id="76" dur="500"/>
                                        <p:tgtEl>
                                          <p:spTgt spid="94214"/>
                                        </p:tgtEl>
                                      </p:cBhvr>
                                    </p:animEffect>
                                  </p:childTnLst>
                                </p:cTn>
                              </p:par>
                            </p:childTnLst>
                          </p:cTn>
                        </p:par>
                        <p:par>
                          <p:cTn id="77" fill="hold" nodeType="afterGroup">
                            <p:stCondLst>
                              <p:cond delay="2000"/>
                            </p:stCondLst>
                            <p:childTnLst>
                              <p:par>
                                <p:cTn id="78" presetID="17" presetClass="entr" presetSubtype="10" fill="hold" grpId="0" nodeType="afterEffect">
                                  <p:stCondLst>
                                    <p:cond delay="0"/>
                                  </p:stCondLst>
                                  <p:childTnLst>
                                    <p:set>
                                      <p:cBhvr>
                                        <p:cTn id="79" dur="1" fill="hold">
                                          <p:stCondLst>
                                            <p:cond delay="0"/>
                                          </p:stCondLst>
                                        </p:cTn>
                                        <p:tgtEl>
                                          <p:spTgt spid="94211"/>
                                        </p:tgtEl>
                                        <p:attrNameLst>
                                          <p:attrName>style.visibility</p:attrName>
                                        </p:attrNameLst>
                                      </p:cBhvr>
                                      <p:to>
                                        <p:strVal val="visible"/>
                                      </p:to>
                                    </p:set>
                                    <p:anim calcmode="lin" valueType="num">
                                      <p:cBhvr>
                                        <p:cTn id="80" dur="500" fill="hold"/>
                                        <p:tgtEl>
                                          <p:spTgt spid="94211"/>
                                        </p:tgtEl>
                                        <p:attrNameLst>
                                          <p:attrName>ppt_w</p:attrName>
                                        </p:attrNameLst>
                                      </p:cBhvr>
                                      <p:tavLst>
                                        <p:tav tm="0">
                                          <p:val>
                                            <p:fltVal val="0"/>
                                          </p:val>
                                        </p:tav>
                                        <p:tav tm="100000">
                                          <p:val>
                                            <p:strVal val="#ppt_w"/>
                                          </p:val>
                                        </p:tav>
                                      </p:tavLst>
                                    </p:anim>
                                    <p:anim calcmode="lin" valueType="num">
                                      <p:cBhvr>
                                        <p:cTn id="81" dur="500" fill="hold"/>
                                        <p:tgtEl>
                                          <p:spTgt spid="94211"/>
                                        </p:tgtEl>
                                        <p:attrNameLst>
                                          <p:attrName>ppt_h</p:attrName>
                                        </p:attrNameLst>
                                      </p:cBhvr>
                                      <p:tavLst>
                                        <p:tav tm="0">
                                          <p:val>
                                            <p:strVal val="#ppt_h"/>
                                          </p:val>
                                        </p:tav>
                                        <p:tav tm="100000">
                                          <p:val>
                                            <p:strVal val="#ppt_h"/>
                                          </p:val>
                                        </p:tav>
                                      </p:tavLst>
                                    </p:anim>
                                  </p:childTnLst>
                                </p:cTn>
                              </p:par>
                            </p:childTnLst>
                          </p:cTn>
                        </p:par>
                        <p:par>
                          <p:cTn id="82" fill="hold" nodeType="afterGroup">
                            <p:stCondLst>
                              <p:cond delay="2500"/>
                            </p:stCondLst>
                            <p:childTnLst>
                              <p:par>
                                <p:cTn id="83" presetID="22" presetClass="entr" presetSubtype="1" fill="hold" nodeType="afterEffect">
                                  <p:stCondLst>
                                    <p:cond delay="0"/>
                                  </p:stCondLst>
                                  <p:childTnLst>
                                    <p:set>
                                      <p:cBhvr>
                                        <p:cTn id="84" dur="1" fill="hold">
                                          <p:stCondLst>
                                            <p:cond delay="0"/>
                                          </p:stCondLst>
                                        </p:cTn>
                                        <p:tgtEl>
                                          <p:spTgt spid="94213"/>
                                        </p:tgtEl>
                                        <p:attrNameLst>
                                          <p:attrName>style.visibility</p:attrName>
                                        </p:attrNameLst>
                                      </p:cBhvr>
                                      <p:to>
                                        <p:strVal val="visible"/>
                                      </p:to>
                                    </p:set>
                                    <p:animEffect transition="in" filter="wipe(up)">
                                      <p:cBhvr>
                                        <p:cTn id="85" dur="500"/>
                                        <p:tgtEl>
                                          <p:spTgt spid="942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11" grpId="0" autoUpdateAnimBg="0"/>
      <p:bldP spid="94212" grpId="0" autoUpdateAnimBg="0"/>
      <p:bldP spid="94215" grpId="0" autoUpdateAnimBg="0"/>
      <p:bldP spid="94216" grpId="0" autoUpdateAnimBg="0"/>
      <p:bldP spid="94217" grpId="0" autoUpdateAnimBg="0"/>
      <p:bldP spid="94218" grpId="0" autoUpdateAnimBg="0"/>
      <p:bldP spid="94221" grpId="0" autoUpdateAnimBg="0"/>
      <p:bldP spid="94224" grpId="0" autoUpdateAnimBg="0"/>
    </p:bldLst>
  </p:timing>
</p:sld>
</file>

<file path=ppt/tags/tag1.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0.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1.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3.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4.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5.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6.xml><?xml version="1.0" encoding="utf-8"?>
<p:tagLst xmlns:a="http://schemas.openxmlformats.org/drawingml/2006/main" xmlns:r="http://schemas.openxmlformats.org/officeDocument/2006/relationships" xmlns:p="http://schemas.openxmlformats.org/presentationml/2006/main">
  <p:tag name="IIW_NOTES_FOOTER" val="1"/>
</p:tagLst>
</file>

<file path=ppt/tags/tag17.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4.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5.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6.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7.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8.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9.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heme/theme1.xml><?xml version="1.0" encoding="utf-8"?>
<a:theme xmlns:a="http://schemas.openxmlformats.org/drawingml/2006/main" name="Office-té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té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485</TotalTime>
  <Words>1311</Words>
  <Application>Microsoft Office PowerPoint</Application>
  <PresentationFormat>Diavetítés a képernyőre (4:3 oldalarány)</PresentationFormat>
  <Paragraphs>875</Paragraphs>
  <Slides>95</Slides>
  <Notes>1</Notes>
  <HiddenSlides>0</HiddenSlides>
  <MMClips>0</MMClips>
  <ScaleCrop>false</ScaleCrop>
  <HeadingPairs>
    <vt:vector size="8" baseType="variant">
      <vt:variant>
        <vt:lpstr>Használt betűtípusok</vt:lpstr>
      </vt:variant>
      <vt:variant>
        <vt:i4>7</vt:i4>
      </vt:variant>
      <vt:variant>
        <vt:lpstr>Téma</vt:lpstr>
      </vt:variant>
      <vt:variant>
        <vt:i4>1</vt:i4>
      </vt:variant>
      <vt:variant>
        <vt:lpstr>Beágyazott OLE kiszolgálók</vt:lpstr>
      </vt:variant>
      <vt:variant>
        <vt:i4>1</vt:i4>
      </vt:variant>
      <vt:variant>
        <vt:lpstr>Diacímek</vt:lpstr>
      </vt:variant>
      <vt:variant>
        <vt:i4>95</vt:i4>
      </vt:variant>
    </vt:vector>
  </HeadingPairs>
  <TitlesOfParts>
    <vt:vector size="104" baseType="lpstr">
      <vt:lpstr>Arial</vt:lpstr>
      <vt:lpstr>Arial Black</vt:lpstr>
      <vt:lpstr>Calibri</vt:lpstr>
      <vt:lpstr>CG Times</vt:lpstr>
      <vt:lpstr>新細明體</vt:lpstr>
      <vt:lpstr>Times</vt:lpstr>
      <vt:lpstr>Times New Roman</vt:lpstr>
      <vt:lpstr>Office-téma</vt:lpstr>
      <vt:lpstr>Image</vt:lpstr>
      <vt:lpstr>Organon spirale (Corti), hallópálya</vt:lpstr>
      <vt:lpstr>PowerPoint-bemutató</vt:lpstr>
      <vt:lpstr>PowerPoint-bemutató</vt:lpstr>
      <vt:lpstr>PowerPoint-bemutató</vt:lpstr>
      <vt:lpstr>PowerPoint-bemutató</vt:lpstr>
      <vt:lpstr>Cochlea Canalis spiralis cochleae</vt:lpstr>
      <vt:lpstr>PowerPoint-bemutató</vt:lpstr>
      <vt:lpstr>PowerPoint-bemutató</vt:lpstr>
      <vt:lpstr>PowerPoint-bemutató</vt:lpstr>
      <vt:lpstr>PowerPoint-bemutató</vt:lpstr>
      <vt:lpstr>PowerPoint-bemutató</vt:lpstr>
      <vt:lpstr>PowerPoint-bemutató</vt:lpstr>
      <vt:lpstr>Corti-féle szerv</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Organum spirale (Corti-szerv)</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Traveling Waves</vt:lpstr>
      <vt:lpstr>PowerPoint-bemutató</vt:lpstr>
      <vt:lpstr>Tonotopia</vt:lpstr>
      <vt:lpstr>Resonance of the Basilar Membrane</vt:lpstr>
      <vt:lpstr>A hallás mechanizmusa</vt:lpstr>
      <vt:lpstr>PowerPoint-bemutató</vt:lpstr>
      <vt:lpstr>Membrana reticularis (SEM)</vt:lpstr>
      <vt:lpstr>Hair Cells</vt:lpstr>
      <vt:lpstr>PowerPoint-bemutató</vt:lpstr>
      <vt:lpstr>PowerPoint-bemutató</vt:lpstr>
      <vt:lpstr>Hallópálya </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A fül embryonális fejlődése</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vector>
  </TitlesOfParts>
  <Company>SE Humánmorfológia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Organon spirale (Corti), hallópálya, hallókéreg</dc:title>
  <dc:creator>csaki</dc:creator>
  <cp:lastModifiedBy>Gergely Cséplő</cp:lastModifiedBy>
  <cp:revision>37</cp:revision>
  <dcterms:created xsi:type="dcterms:W3CDTF">2019-11-19T14:07:31Z</dcterms:created>
  <dcterms:modified xsi:type="dcterms:W3CDTF">2019-11-29T15:24:33Z</dcterms:modified>
</cp:coreProperties>
</file>