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7" r:id="rId4"/>
    <p:sldId id="328" r:id="rId5"/>
    <p:sldId id="260" r:id="rId6"/>
    <p:sldId id="329" r:id="rId7"/>
    <p:sldId id="266" r:id="rId8"/>
    <p:sldId id="261" r:id="rId9"/>
    <p:sldId id="267" r:id="rId10"/>
    <p:sldId id="339" r:id="rId11"/>
    <p:sldId id="265" r:id="rId12"/>
    <p:sldId id="275" r:id="rId13"/>
    <p:sldId id="326" r:id="rId14"/>
    <p:sldId id="327" r:id="rId15"/>
    <p:sldId id="341" r:id="rId16"/>
    <p:sldId id="278" r:id="rId17"/>
    <p:sldId id="300" r:id="rId18"/>
    <p:sldId id="325" r:id="rId19"/>
    <p:sldId id="310" r:id="rId20"/>
    <p:sldId id="331" r:id="rId21"/>
    <p:sldId id="291" r:id="rId22"/>
    <p:sldId id="306" r:id="rId23"/>
    <p:sldId id="314" r:id="rId24"/>
    <p:sldId id="334" r:id="rId25"/>
    <p:sldId id="305" r:id="rId26"/>
    <p:sldId id="311" r:id="rId27"/>
    <p:sldId id="307" r:id="rId28"/>
    <p:sldId id="312" r:id="rId29"/>
    <p:sldId id="333" r:id="rId30"/>
    <p:sldId id="309" r:id="rId31"/>
    <p:sldId id="335" r:id="rId32"/>
    <p:sldId id="292" r:id="rId33"/>
    <p:sldId id="308" r:id="rId34"/>
    <p:sldId id="321" r:id="rId35"/>
    <p:sldId id="320" r:id="rId36"/>
    <p:sldId id="343" r:id="rId37"/>
    <p:sldId id="316" r:id="rId38"/>
    <p:sldId id="317" r:id="rId39"/>
    <p:sldId id="323" r:id="rId40"/>
    <p:sldId id="302" r:id="rId41"/>
    <p:sldId id="342" r:id="rId42"/>
    <p:sldId id="304" r:id="rId43"/>
    <p:sldId id="322" r:id="rId44"/>
    <p:sldId id="338" r:id="rId45"/>
    <p:sldId id="337" r:id="rId46"/>
    <p:sldId id="324" r:id="rId47"/>
    <p:sldId id="319" r:id="rId48"/>
    <p:sldId id="297" r:id="rId49"/>
    <p:sldId id="270" r:id="rId50"/>
    <p:sldId id="336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7" autoAdjust="0"/>
    <p:restoredTop sz="94660"/>
  </p:normalViewPr>
  <p:slideViewPr>
    <p:cSldViewPr>
      <p:cViewPr varScale="1">
        <p:scale>
          <a:sx n="73" d="100"/>
          <a:sy n="73" d="100"/>
        </p:scale>
        <p:origin x="10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ADA38-6759-4F49-A5C9-DEC26FD39E65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EB4EB-D597-41AC-BA34-7F20ECB37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20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EB4EB-D597-41AC-BA34-7F20ECB3754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71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EB4EB-D597-41AC-BA34-7F20ECB3754A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5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D21A39B-8F48-4A7E-B7BE-BFD40717B8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7FE3051-9476-4A28-BBF1-C6477E4DEA24}" type="slidenum">
              <a:rPr lang="en-US" altLang="hu-HU" sz="1200"/>
              <a:pPr algn="r"/>
              <a:t>24</a:t>
            </a:fld>
            <a:endParaRPr lang="en-US" altLang="hu-HU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DDAA989-FE65-4FFA-8851-0378F358B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BF4B9F5-E569-458B-814E-4807FF55A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3ABBC9C-AF23-44A9-BEA7-EDAF8C96C2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5C4CAF1-3E4C-4BC9-B245-AD18558EFE84}" type="slidenum">
              <a:rPr lang="en-US" altLang="hu-HU" sz="1200"/>
              <a:pPr algn="r"/>
              <a:t>29</a:t>
            </a:fld>
            <a:endParaRPr lang="en-US" altLang="hu-H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DB8DEED-BC48-4758-8400-CB51FB2A6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B189E9A-FB18-453B-BB00-EEE7EF946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56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3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9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49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37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0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6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98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79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23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64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C10B-C629-4A46-934F-90DB7FCCF17E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427B-F7B3-4347-958D-827E8DCF25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5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Csontos és hártyás </a:t>
            </a:r>
            <a:r>
              <a:rPr lang="hu-HU" dirty="0" err="1"/>
              <a:t>labyrinthus</a:t>
            </a:r>
            <a:r>
              <a:rPr lang="hu-HU" dirty="0"/>
              <a:t> </a:t>
            </a:r>
            <a:r>
              <a:rPr lang="hu-HU" dirty="0" err="1"/>
              <a:t>Vestibularis</a:t>
            </a:r>
            <a:r>
              <a:rPr lang="hu-HU" dirty="0"/>
              <a:t> rendszer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04D5B00-538A-4B22-A18A-81A12F534D45}"/>
              </a:ext>
            </a:extLst>
          </p:cNvPr>
          <p:cNvSpPr txBox="1"/>
          <p:nvPr/>
        </p:nvSpPr>
        <p:spPr>
          <a:xfrm>
            <a:off x="6208864" y="6165304"/>
            <a:ext cx="273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dirty="0" err="1"/>
              <a:t>Dr.Csáki</a:t>
            </a:r>
            <a:r>
              <a:rPr lang="hu-HU" sz="1200" dirty="0"/>
              <a:t> Ágnes</a:t>
            </a:r>
          </a:p>
          <a:p>
            <a:pPr algn="r"/>
            <a:r>
              <a:rPr lang="hu-HU" sz="1200" dirty="0"/>
              <a:t>Anatómia, Szövet- és Fejlődéstani Intézet</a:t>
            </a:r>
          </a:p>
          <a:p>
            <a:pPr algn="r"/>
            <a:r>
              <a:rPr lang="hu-HU" sz="1200" dirty="0"/>
              <a:t>2019.11.20.</a:t>
            </a:r>
          </a:p>
        </p:txBody>
      </p:sp>
    </p:spTree>
    <p:extLst>
      <p:ext uri="{BB962C8B-B14F-4D97-AF65-F5344CB8AC3E}">
        <p14:creationId xmlns:p14="http://schemas.microsoft.com/office/powerpoint/2010/main" val="11845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DB7E045-D1EC-4C5A-9DF4-3EE08BDE5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>
          <a:xfrm>
            <a:off x="1485900" y="1124744"/>
            <a:ext cx="6172200" cy="50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ajz látható&#10;&#10;Automatikusan generált leírás">
            <a:extLst>
              <a:ext uri="{FF2B5EF4-FFF2-40B4-BE49-F238E27FC236}">
                <a16:creationId xmlns:a16="http://schemas.microsoft.com/office/drawing/2014/main" id="{610774A4-8D21-4886-A893-3B0BF8B5F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/>
          <a:stretch/>
        </p:blipFill>
        <p:spPr>
          <a:xfrm>
            <a:off x="1860303" y="1614071"/>
            <a:ext cx="4822941" cy="4163446"/>
          </a:xfrm>
          <a:prstGeom prst="rect">
            <a:avLst/>
          </a:prstGeom>
        </p:spPr>
      </p:pic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200" dirty="0" err="1"/>
              <a:t>Labyrinthus</a:t>
            </a:r>
            <a:r>
              <a:rPr lang="hu-HU" altLang="hu-HU" sz="3200" dirty="0"/>
              <a:t> </a:t>
            </a:r>
            <a:r>
              <a:rPr lang="hu-HU" altLang="hu-HU" sz="3200" dirty="0" err="1"/>
              <a:t>membranaceus</a:t>
            </a:r>
            <a:endParaRPr lang="hu-HU" altLang="hu-HU" sz="3200" dirty="0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370762" y="3496469"/>
            <a:ext cx="1096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Ductus</a:t>
            </a:r>
            <a:endParaRPr lang="hu-HU" altLang="hu-HU" sz="16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cochlearis</a:t>
            </a:r>
            <a:endParaRPr lang="hu-HU" altLang="hu-HU" sz="1600" dirty="0">
              <a:latin typeface="Calibri" panose="020F0502020204030204" pitchFamily="34" charset="0"/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3772208" y="958061"/>
            <a:ext cx="2428875" cy="3365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Saccus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endolymphaticus</a:t>
            </a:r>
            <a:endParaRPr lang="hu-HU" altLang="hu-HU" sz="1600" dirty="0">
              <a:latin typeface="Calibri" panose="020F0502020204030204" pitchFamily="34" charset="0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6215629" y="1397318"/>
            <a:ext cx="2395537" cy="3365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Ductus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endolymphaticus</a:t>
            </a:r>
            <a:endParaRPr lang="hu-HU" altLang="hu-HU" sz="1600" dirty="0">
              <a:latin typeface="Calibri" panose="020F0502020204030204" pitchFamily="34" charset="0"/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4747700" y="3662244"/>
            <a:ext cx="597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Sacculus</a:t>
            </a:r>
            <a:endParaRPr lang="hu-HU" altLang="hu-HU" sz="1600" dirty="0">
              <a:latin typeface="Calibri" panose="020F0502020204030204" pitchFamily="34" charset="0"/>
            </a:endParaRP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6926073" y="4628624"/>
            <a:ext cx="1651000" cy="3365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Ductus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reuniens</a:t>
            </a:r>
            <a:endParaRPr lang="hu-HU" altLang="hu-HU" sz="1600" dirty="0">
              <a:latin typeface="Calibri" panose="020F0502020204030204" pitchFamily="34" charset="0"/>
            </a:endParaRPr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4255182" y="1298234"/>
            <a:ext cx="230640" cy="4356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2162539" y="1531219"/>
            <a:ext cx="1114061" cy="984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 flipH="1">
            <a:off x="4860031" y="1565592"/>
            <a:ext cx="1341050" cy="1191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5" name="Line 20"/>
          <p:cNvSpPr>
            <a:spLocks noChangeShapeType="1"/>
          </p:cNvSpPr>
          <p:nvPr/>
        </p:nvSpPr>
        <p:spPr bwMode="auto">
          <a:xfrm flipV="1">
            <a:off x="1476375" y="4581127"/>
            <a:ext cx="1171575" cy="503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6" name="Line 21"/>
          <p:cNvSpPr>
            <a:spLocks noChangeShapeType="1"/>
          </p:cNvSpPr>
          <p:nvPr/>
        </p:nvSpPr>
        <p:spPr bwMode="auto">
          <a:xfrm flipH="1" flipV="1">
            <a:off x="5200246" y="4365103"/>
            <a:ext cx="1725826" cy="4678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2916238" y="6092825"/>
            <a:ext cx="2428875" cy="3365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Calibri" panose="020F0502020204030204" pitchFamily="34" charset="0"/>
              </a:rPr>
              <a:t>Ductus utriculosaccularis</a:t>
            </a:r>
          </a:p>
        </p:txBody>
      </p:sp>
      <p:sp>
        <p:nvSpPr>
          <p:cNvPr id="13327" name="Line 22"/>
          <p:cNvSpPr>
            <a:spLocks noChangeShapeType="1"/>
          </p:cNvSpPr>
          <p:nvPr/>
        </p:nvSpPr>
        <p:spPr bwMode="auto">
          <a:xfrm flipV="1">
            <a:off x="3779838" y="3933824"/>
            <a:ext cx="854074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161925" y="2876426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>
                <a:solidFill>
                  <a:schemeClr val="accent2"/>
                </a:solidFill>
                <a:latin typeface="Calibri" panose="020F0502020204030204" pitchFamily="34" charset="0"/>
              </a:rPr>
              <a:t>Vestibulum</a:t>
            </a:r>
            <a:endParaRPr lang="hu-HU" altLang="hu-HU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29" name="Line 24"/>
          <p:cNvSpPr>
            <a:spLocks noChangeShapeType="1"/>
          </p:cNvSpPr>
          <p:nvPr/>
        </p:nvSpPr>
        <p:spPr bwMode="auto">
          <a:xfrm>
            <a:off x="1369771" y="3165475"/>
            <a:ext cx="1906829" cy="695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0" name="Text Box 25"/>
          <p:cNvSpPr txBox="1">
            <a:spLocks noChangeArrowheads="1"/>
          </p:cNvSpPr>
          <p:nvPr/>
        </p:nvSpPr>
        <p:spPr bwMode="auto">
          <a:xfrm>
            <a:off x="-61913" y="1172369"/>
            <a:ext cx="249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Ductus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semicircularis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ant</a:t>
            </a:r>
            <a:r>
              <a:rPr lang="hu-HU" altLang="hu-HU" sz="16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331" name="Line 26"/>
          <p:cNvSpPr>
            <a:spLocks noChangeShapeType="1"/>
          </p:cNvSpPr>
          <p:nvPr/>
        </p:nvSpPr>
        <p:spPr bwMode="auto">
          <a:xfrm flipH="1">
            <a:off x="4860030" y="1340644"/>
            <a:ext cx="1355597" cy="1174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2" name="Text Box 27"/>
          <p:cNvSpPr txBox="1">
            <a:spLocks noChangeArrowheads="1"/>
          </p:cNvSpPr>
          <p:nvPr/>
        </p:nvSpPr>
        <p:spPr bwMode="auto">
          <a:xfrm>
            <a:off x="82308" y="2177048"/>
            <a:ext cx="2574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Ductus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semicircularis</a:t>
            </a:r>
            <a:r>
              <a:rPr lang="hu-HU" altLang="hu-HU" sz="1600" dirty="0">
                <a:latin typeface="Calibri" panose="020F0502020204030204" pitchFamily="34" charset="0"/>
              </a:rPr>
              <a:t> post.</a:t>
            </a:r>
          </a:p>
        </p:txBody>
      </p:sp>
      <p:sp>
        <p:nvSpPr>
          <p:cNvPr id="13333" name="Line 28"/>
          <p:cNvSpPr>
            <a:spLocks noChangeShapeType="1"/>
          </p:cNvSpPr>
          <p:nvPr/>
        </p:nvSpPr>
        <p:spPr bwMode="auto">
          <a:xfrm flipH="1">
            <a:off x="6443662" y="3860800"/>
            <a:ext cx="9270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4" name="Text Box 29"/>
          <p:cNvSpPr txBox="1">
            <a:spLocks noChangeArrowheads="1"/>
          </p:cNvSpPr>
          <p:nvPr/>
        </p:nvSpPr>
        <p:spPr bwMode="auto">
          <a:xfrm>
            <a:off x="-122237" y="5084763"/>
            <a:ext cx="2101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Ductus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semicircularis</a:t>
            </a:r>
            <a:endParaRPr lang="hu-HU" altLang="hu-HU" sz="16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Calibri" panose="020F0502020204030204" pitchFamily="34" charset="0"/>
              </a:rPr>
              <a:t>lat.</a:t>
            </a:r>
          </a:p>
        </p:txBody>
      </p:sp>
      <p:sp>
        <p:nvSpPr>
          <p:cNvPr id="13335" name="Line 30"/>
          <p:cNvSpPr>
            <a:spLocks noChangeShapeType="1"/>
          </p:cNvSpPr>
          <p:nvPr/>
        </p:nvSpPr>
        <p:spPr bwMode="auto">
          <a:xfrm flipH="1">
            <a:off x="4932040" y="2096794"/>
            <a:ext cx="1283589" cy="15482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6" name="Szövegdoboz 1"/>
          <p:cNvSpPr txBox="1">
            <a:spLocks noChangeArrowheads="1"/>
          </p:cNvSpPr>
          <p:nvPr/>
        </p:nvSpPr>
        <p:spPr bwMode="auto">
          <a:xfrm>
            <a:off x="5716587" y="6021388"/>
            <a:ext cx="2174875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Canaliculus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cochleae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337" name="Szövegdoboz 2"/>
          <p:cNvSpPr txBox="1">
            <a:spLocks noChangeArrowheads="1"/>
          </p:cNvSpPr>
          <p:nvPr/>
        </p:nvSpPr>
        <p:spPr bwMode="auto">
          <a:xfrm>
            <a:off x="6215629" y="1003301"/>
            <a:ext cx="2063750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Calibri" panose="020F0502020204030204" pitchFamily="34" charset="0"/>
              </a:rPr>
              <a:t>Aqueductus</a:t>
            </a:r>
            <a:r>
              <a:rPr lang="hu-HU" altLang="hu-HU" sz="1600" dirty="0">
                <a:latin typeface="Calibri" panose="020F0502020204030204" pitchFamily="34" charset="0"/>
              </a:rPr>
              <a:t> </a:t>
            </a:r>
            <a:r>
              <a:rPr lang="hu-HU" altLang="hu-HU" sz="1600" dirty="0" err="1">
                <a:latin typeface="Calibri" panose="020F0502020204030204" pitchFamily="34" charset="0"/>
              </a:rPr>
              <a:t>vestibuli</a:t>
            </a:r>
            <a:endParaRPr lang="hu-HU" altLang="hu-HU" sz="1600" dirty="0">
              <a:latin typeface="Calibri" panose="020F0502020204030204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979613" y="2515603"/>
            <a:ext cx="457199" cy="727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5200247" y="5239639"/>
            <a:ext cx="1138937" cy="723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 rot="17699366">
            <a:off x="3754885" y="367613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utriculus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24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hu-HU" altLang="hu-HU" sz="3200" dirty="0" err="1"/>
              <a:t>Labyrinthus</a:t>
            </a:r>
            <a:r>
              <a:rPr lang="hu-HU" altLang="hu-HU" sz="3200" dirty="0"/>
              <a:t> </a:t>
            </a:r>
            <a:r>
              <a:rPr lang="hu-HU" altLang="hu-HU" sz="3200" dirty="0" err="1"/>
              <a:t>osseus</a:t>
            </a:r>
            <a:r>
              <a:rPr lang="hu-HU" altLang="hu-HU" sz="3200" dirty="0"/>
              <a:t> </a:t>
            </a:r>
          </a:p>
        </p:txBody>
      </p:sp>
      <p:pic>
        <p:nvPicPr>
          <p:cNvPr id="5123" name="Picture 3" descr="Gray_utri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66875"/>
            <a:ext cx="626427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24388" y="1816100"/>
            <a:ext cx="1908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Recessus ellipticus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(Utriculus)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4932363" y="2420938"/>
            <a:ext cx="4318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227763" y="2492375"/>
            <a:ext cx="200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Recessus sphericus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(Sacculus)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5076825" y="2708275"/>
            <a:ext cx="11509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795963" y="5949950"/>
            <a:ext cx="1503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Crista vestibuli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4787900" y="4076700"/>
            <a:ext cx="1512888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643438" y="6092825"/>
            <a:ext cx="1096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Recessus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cochlearis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4859338" y="4724400"/>
            <a:ext cx="4333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119188" y="5949950"/>
            <a:ext cx="277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Aqueductus vestibuli nyílása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(Ductus endolymphaticus)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4365625"/>
            <a:ext cx="1470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Canalis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 semicircularis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post.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258888" y="1196975"/>
            <a:ext cx="3148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Canalis semicircularis ant. (sup.)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258888" y="45085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916238" y="1557338"/>
            <a:ext cx="4318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68313" y="2349500"/>
            <a:ext cx="2144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Canalis semicircularis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 lateralis</a:t>
            </a: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835150" y="3068638"/>
            <a:ext cx="15128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720013" y="4408488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Cochlea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7308850" y="4508500"/>
            <a:ext cx="3587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076825" y="620713"/>
            <a:ext cx="3876675" cy="1108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Maculae cribrosae sup. med., inf.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(N. utriculoampullaris,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 N. saccularis,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 N. ampullaris post.)</a:t>
            </a:r>
          </a:p>
        </p:txBody>
      </p:sp>
    </p:spTree>
    <p:extLst>
      <p:ext uri="{BB962C8B-B14F-4D97-AF65-F5344CB8AC3E}">
        <p14:creationId xmlns:p14="http://schemas.microsoft.com/office/powerpoint/2010/main" val="237781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apcsolódó kép">
            <a:extLst>
              <a:ext uri="{FF2B5EF4-FFF2-40B4-BE49-F238E27FC236}">
                <a16:creationId xmlns:a16="http://schemas.microsoft.com/office/drawing/2014/main" id="{B395D926-F101-4F0A-941A-EE11B02D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959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5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3722" r="29206"/>
          <a:stretch>
            <a:fillRect/>
          </a:stretch>
        </p:blipFill>
        <p:spPr bwMode="auto">
          <a:xfrm>
            <a:off x="683568" y="-99392"/>
            <a:ext cx="805428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3B56688C-CC46-44BF-8CBC-4B8E94BD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8" y="997254"/>
            <a:ext cx="7492063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rmAutofit/>
          </a:bodyPr>
          <a:lstStyle/>
          <a:p>
            <a:pPr algn="l" eaLnBrk="1" hangingPunct="1"/>
            <a:r>
              <a:rPr lang="hu-HU" altLang="hu-HU" sz="2800" dirty="0" err="1"/>
              <a:t>Meatus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acusticus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internus</a:t>
            </a:r>
            <a:endParaRPr lang="hu-HU" altLang="hu-HU" sz="2800" dirty="0"/>
          </a:p>
        </p:txBody>
      </p:sp>
      <p:pic>
        <p:nvPicPr>
          <p:cNvPr id="31747" name="Picture 4" descr="meat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3053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laby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075" y="2924175"/>
            <a:ext cx="4860925" cy="3735388"/>
          </a:xfrm>
          <a:noFill/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4356100" y="19161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Crista transversa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468313" y="981075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Area nervi facialis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0" y="422116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Area cochleae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3040063" y="1000125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Area</a:t>
            </a:r>
            <a:r>
              <a:rPr lang="hu-HU" altLang="hu-HU" sz="1800" dirty="0"/>
              <a:t> </a:t>
            </a:r>
            <a:r>
              <a:rPr lang="hu-HU" altLang="hu-HU" sz="1800" dirty="0" err="1"/>
              <a:t>vest</a:t>
            </a:r>
            <a:r>
              <a:rPr lang="hu-HU" altLang="hu-HU" sz="1800" dirty="0"/>
              <a:t>. </a:t>
            </a:r>
            <a:r>
              <a:rPr lang="hu-HU" altLang="hu-HU" sz="1800" dirty="0" err="1"/>
              <a:t>Sup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99FF"/>
                </a:solidFill>
              </a:rPr>
              <a:t>.(N. </a:t>
            </a:r>
            <a:r>
              <a:rPr lang="hu-HU" altLang="hu-HU" sz="1800" dirty="0" err="1">
                <a:solidFill>
                  <a:srgbClr val="0099FF"/>
                </a:solidFill>
              </a:rPr>
              <a:t>utriculoampullaris</a:t>
            </a:r>
            <a:r>
              <a:rPr lang="hu-HU" altLang="hu-HU" sz="1800" dirty="0">
                <a:solidFill>
                  <a:srgbClr val="0099FF"/>
                </a:solidFill>
              </a:rPr>
              <a:t>)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1763713" y="4221163"/>
            <a:ext cx="165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Area vest. inf</a:t>
            </a:r>
            <a:r>
              <a:rPr lang="hu-HU" altLang="hu-HU" sz="1800">
                <a:solidFill>
                  <a:srgbClr val="0099FF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99FF"/>
                </a:solidFill>
              </a:rPr>
              <a:t>(N. saccularis)</a:t>
            </a: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2195513" y="4797425"/>
            <a:ext cx="222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Foramen singulare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99FF"/>
                </a:solidFill>
              </a:rPr>
              <a:t>(N. ampullaris post.)</a:t>
            </a:r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 flipH="1">
            <a:off x="3059113" y="2205038"/>
            <a:ext cx="13684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3132138" y="1341438"/>
            <a:ext cx="3603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>
            <a:off x="1547813" y="1341438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 flipV="1">
            <a:off x="1042988" y="2708275"/>
            <a:ext cx="1512887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>
            <a:off x="2627313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 flipV="1">
            <a:off x="2484438" y="2924175"/>
            <a:ext cx="2873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1" name="Line 20"/>
          <p:cNvSpPr>
            <a:spLocks noChangeShapeType="1"/>
          </p:cNvSpPr>
          <p:nvPr/>
        </p:nvSpPr>
        <p:spPr bwMode="auto">
          <a:xfrm flipH="1" flipV="1">
            <a:off x="3059113" y="2852738"/>
            <a:ext cx="43338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611188" y="5876925"/>
            <a:ext cx="3468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99FF"/>
                </a:solidFill>
              </a:rPr>
              <a:t>Ganglion vestibulare: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a fundus meatus acustici interni-ben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0AC2B65-045F-4338-978E-CB63EA635F7A}"/>
              </a:ext>
            </a:extLst>
          </p:cNvPr>
          <p:cNvSpPr txBox="1"/>
          <p:nvPr/>
        </p:nvSpPr>
        <p:spPr>
          <a:xfrm>
            <a:off x="5384800" y="238726"/>
            <a:ext cx="378501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AutoNum type="arabicPeriod"/>
            </a:pPr>
            <a:r>
              <a:rPr lang="hu-HU" altLang="hu-HU" sz="1100" dirty="0" err="1"/>
              <a:t>Area</a:t>
            </a:r>
            <a:r>
              <a:rPr lang="hu-HU" altLang="hu-HU" sz="1100" dirty="0"/>
              <a:t> </a:t>
            </a:r>
            <a:r>
              <a:rPr lang="hu-HU" altLang="hu-HU" sz="1100" dirty="0" err="1"/>
              <a:t>nervi</a:t>
            </a:r>
            <a:r>
              <a:rPr lang="hu-HU" altLang="hu-HU" sz="1100" dirty="0"/>
              <a:t> </a:t>
            </a:r>
            <a:r>
              <a:rPr lang="hu-HU" altLang="hu-HU" sz="1100" dirty="0" err="1"/>
              <a:t>facialis</a:t>
            </a:r>
            <a:r>
              <a:rPr lang="hu-HU" altLang="hu-HU" sz="1100" dirty="0"/>
              <a:t>: </a:t>
            </a:r>
            <a:r>
              <a:rPr lang="hu-HU" altLang="hu-HU" sz="1100" dirty="0" err="1"/>
              <a:t>n.</a:t>
            </a:r>
            <a:r>
              <a:rPr lang="hu-HU" altLang="hu-HU" sz="1100" dirty="0"/>
              <a:t> </a:t>
            </a:r>
            <a:r>
              <a:rPr lang="hu-HU" altLang="hu-HU" sz="1100" dirty="0" err="1"/>
              <a:t>facialis</a:t>
            </a:r>
            <a:r>
              <a:rPr lang="hu-HU" altLang="hu-HU" sz="1100" dirty="0"/>
              <a:t> és </a:t>
            </a:r>
            <a:r>
              <a:rPr lang="hu-HU" altLang="hu-HU" sz="1100" dirty="0" err="1"/>
              <a:t>intermedius</a:t>
            </a:r>
            <a:endParaRPr lang="hu-HU" altLang="hu-HU" sz="1100" dirty="0"/>
          </a:p>
          <a:p>
            <a:endParaRPr lang="hu-HU" altLang="hu-HU" sz="1100" dirty="0"/>
          </a:p>
          <a:p>
            <a:pPr>
              <a:buFontTx/>
              <a:buAutoNum type="arabicPeriod" startAt="2"/>
            </a:pPr>
            <a:r>
              <a:rPr lang="hu-HU" altLang="hu-HU" sz="1100" dirty="0" err="1"/>
              <a:t>Area</a:t>
            </a:r>
            <a:r>
              <a:rPr lang="hu-HU" altLang="hu-HU" sz="1100" dirty="0"/>
              <a:t> </a:t>
            </a:r>
            <a:r>
              <a:rPr lang="hu-HU" altLang="hu-HU" sz="1100" dirty="0" err="1"/>
              <a:t>cochlearis</a:t>
            </a:r>
            <a:r>
              <a:rPr lang="hu-HU" altLang="hu-HU" sz="1100" dirty="0"/>
              <a:t> (</a:t>
            </a:r>
            <a:r>
              <a:rPr lang="hu-HU" altLang="hu-HU" sz="1100" dirty="0" err="1"/>
              <a:t>tractus</a:t>
            </a:r>
            <a:r>
              <a:rPr lang="hu-HU" altLang="hu-HU" sz="1100" dirty="0"/>
              <a:t> </a:t>
            </a:r>
            <a:r>
              <a:rPr lang="hu-HU" altLang="hu-HU" sz="1100" dirty="0" err="1"/>
              <a:t>spiralis</a:t>
            </a:r>
            <a:r>
              <a:rPr lang="hu-HU" altLang="hu-HU" sz="1100" dirty="0"/>
              <a:t> </a:t>
            </a:r>
            <a:r>
              <a:rPr lang="hu-HU" altLang="hu-HU" sz="1100" dirty="0" err="1"/>
              <a:t>foraminosus</a:t>
            </a:r>
            <a:r>
              <a:rPr lang="hu-HU" altLang="hu-HU" sz="1100" dirty="0"/>
              <a:t>): </a:t>
            </a:r>
            <a:r>
              <a:rPr lang="hu-HU" altLang="hu-HU" sz="1100" dirty="0" err="1"/>
              <a:t>n.</a:t>
            </a:r>
            <a:r>
              <a:rPr lang="hu-HU" altLang="hu-HU" sz="1100" dirty="0"/>
              <a:t> </a:t>
            </a:r>
            <a:r>
              <a:rPr lang="hu-HU" altLang="hu-HU" sz="1100" dirty="0" err="1"/>
              <a:t>cochlearis</a:t>
            </a:r>
            <a:endParaRPr lang="hu-HU" altLang="hu-HU" sz="1100" dirty="0"/>
          </a:p>
          <a:p>
            <a:r>
              <a:rPr lang="hu-HU" altLang="hu-HU" sz="1100" dirty="0"/>
              <a:t>                                                              a. </a:t>
            </a:r>
            <a:r>
              <a:rPr lang="hu-HU" altLang="hu-HU" sz="1100" dirty="0" err="1"/>
              <a:t>labyrinthi</a:t>
            </a:r>
            <a:r>
              <a:rPr lang="hu-HU" altLang="hu-HU" sz="1100" dirty="0"/>
              <a:t>       v. </a:t>
            </a:r>
            <a:r>
              <a:rPr lang="hu-HU" altLang="hu-HU" sz="1100" dirty="0" err="1"/>
              <a:t>labyrinthi</a:t>
            </a:r>
            <a:endParaRPr lang="hu-HU" altLang="hu-HU" sz="1100" dirty="0"/>
          </a:p>
          <a:p>
            <a:pPr>
              <a:buFontTx/>
              <a:buAutoNum type="arabicPeriod" startAt="3"/>
            </a:pPr>
            <a:r>
              <a:rPr lang="hu-HU" altLang="hu-HU" sz="1100" dirty="0" err="1"/>
              <a:t>Area</a:t>
            </a:r>
            <a:r>
              <a:rPr lang="hu-HU" altLang="hu-HU" sz="1100" dirty="0"/>
              <a:t> </a:t>
            </a:r>
            <a:r>
              <a:rPr lang="hu-HU" altLang="hu-HU" sz="1100" dirty="0" err="1"/>
              <a:t>vestibularis</a:t>
            </a:r>
            <a:r>
              <a:rPr lang="hu-HU" altLang="hu-HU" sz="1100" dirty="0"/>
              <a:t> </a:t>
            </a:r>
            <a:r>
              <a:rPr lang="hu-HU" altLang="hu-HU" sz="1100" dirty="0" err="1"/>
              <a:t>superior</a:t>
            </a:r>
            <a:r>
              <a:rPr lang="hu-HU" altLang="hu-HU" sz="1100" dirty="0"/>
              <a:t>: </a:t>
            </a:r>
            <a:r>
              <a:rPr lang="hu-HU" altLang="hu-HU" sz="1100" dirty="0" err="1"/>
              <a:t>n.</a:t>
            </a:r>
            <a:r>
              <a:rPr lang="hu-HU" altLang="hu-HU" sz="1100" dirty="0"/>
              <a:t> </a:t>
            </a:r>
            <a:r>
              <a:rPr lang="hu-HU" altLang="hu-HU" sz="1100" dirty="0" err="1"/>
              <a:t>utriculoampullaris</a:t>
            </a:r>
            <a:endParaRPr lang="hu-HU" altLang="hu-HU" sz="1100" dirty="0"/>
          </a:p>
          <a:p>
            <a:pPr>
              <a:buFontTx/>
              <a:buAutoNum type="arabicPeriod" startAt="3"/>
            </a:pPr>
            <a:endParaRPr lang="hu-HU" altLang="hu-HU" sz="1100" dirty="0"/>
          </a:p>
          <a:p>
            <a:pPr>
              <a:buFontTx/>
              <a:buAutoNum type="arabicPeriod" startAt="3"/>
            </a:pPr>
            <a:r>
              <a:rPr lang="hu-HU" altLang="hu-HU" sz="1100" dirty="0" err="1"/>
              <a:t>Area</a:t>
            </a:r>
            <a:r>
              <a:rPr lang="hu-HU" altLang="hu-HU" sz="1100" dirty="0"/>
              <a:t> </a:t>
            </a:r>
            <a:r>
              <a:rPr lang="hu-HU" altLang="hu-HU" sz="1100" dirty="0" err="1"/>
              <a:t>vestibularis</a:t>
            </a:r>
            <a:r>
              <a:rPr lang="hu-HU" altLang="hu-HU" sz="1100" dirty="0"/>
              <a:t> </a:t>
            </a:r>
            <a:r>
              <a:rPr lang="hu-HU" altLang="hu-HU" sz="1100" dirty="0" err="1"/>
              <a:t>inferior</a:t>
            </a:r>
            <a:r>
              <a:rPr lang="hu-HU" altLang="hu-HU" sz="1100" dirty="0"/>
              <a:t>: </a:t>
            </a:r>
            <a:r>
              <a:rPr lang="hu-HU" altLang="hu-HU" sz="1100" dirty="0" err="1"/>
              <a:t>n.</a:t>
            </a:r>
            <a:r>
              <a:rPr lang="hu-HU" altLang="hu-HU" sz="1100" dirty="0"/>
              <a:t> </a:t>
            </a:r>
            <a:r>
              <a:rPr lang="hu-HU" altLang="hu-HU" sz="1100" dirty="0" err="1"/>
              <a:t>saccularis</a:t>
            </a:r>
            <a:endParaRPr lang="hu-HU" altLang="hu-HU" sz="1100" dirty="0"/>
          </a:p>
          <a:p>
            <a:r>
              <a:rPr lang="hu-HU" altLang="hu-HU" sz="1100" dirty="0"/>
              <a:t>      </a:t>
            </a:r>
            <a:r>
              <a:rPr lang="hu-HU" altLang="hu-HU" sz="1100" dirty="0" err="1"/>
              <a:t>Foramen</a:t>
            </a:r>
            <a:r>
              <a:rPr lang="hu-HU" altLang="hu-HU" sz="1100" dirty="0"/>
              <a:t> </a:t>
            </a:r>
            <a:r>
              <a:rPr lang="hu-HU" altLang="hu-HU" sz="1100" dirty="0" err="1"/>
              <a:t>singulare</a:t>
            </a:r>
            <a:r>
              <a:rPr lang="hu-HU" altLang="hu-HU" sz="1100" dirty="0"/>
              <a:t>: </a:t>
            </a:r>
            <a:r>
              <a:rPr lang="hu-HU" altLang="hu-HU" sz="1100" dirty="0" err="1"/>
              <a:t>n.</a:t>
            </a:r>
            <a:r>
              <a:rPr lang="hu-HU" altLang="hu-HU" sz="1100" dirty="0"/>
              <a:t> </a:t>
            </a:r>
            <a:r>
              <a:rPr lang="hu-HU" altLang="hu-HU" sz="1100" dirty="0" err="1"/>
              <a:t>ampullaris</a:t>
            </a:r>
            <a:r>
              <a:rPr lang="hu-HU" altLang="hu-HU" sz="1100" dirty="0"/>
              <a:t> </a:t>
            </a:r>
            <a:r>
              <a:rPr lang="hu-HU" altLang="hu-HU" sz="1100" dirty="0" err="1"/>
              <a:t>posterior</a:t>
            </a:r>
            <a:r>
              <a:rPr lang="hu-HU" altLang="hu-HU" sz="1100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60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323528" y="20441"/>
            <a:ext cx="7354887" cy="525462"/>
          </a:xfrm>
        </p:spPr>
        <p:txBody>
          <a:bodyPr>
            <a:normAutofit/>
          </a:bodyPr>
          <a:lstStyle/>
          <a:p>
            <a:pPr algn="ctr"/>
            <a:r>
              <a:rPr lang="hu-HU" altLang="hu-HU" sz="2400" b="0" dirty="0"/>
              <a:t>  </a:t>
            </a:r>
            <a:r>
              <a:rPr lang="hu-HU" altLang="hu-HU" sz="2400" b="0" dirty="0" err="1"/>
              <a:t>Endolympha</a:t>
            </a:r>
            <a:r>
              <a:rPr lang="hu-HU" altLang="hu-HU" sz="2400" b="0" dirty="0"/>
              <a:t> és </a:t>
            </a:r>
            <a:r>
              <a:rPr lang="hu-HU" altLang="hu-HU" sz="2400" b="0" dirty="0" err="1"/>
              <a:t>perilympha</a:t>
            </a:r>
            <a:endParaRPr lang="hu-HU" altLang="hu-HU" sz="2400" b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96136" y="692696"/>
            <a:ext cx="3008312" cy="33083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hu-HU" sz="1600" dirty="0" err="1"/>
              <a:t>Endolympha</a:t>
            </a:r>
            <a:r>
              <a:rPr lang="hu-HU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Kitölti a hártyás </a:t>
            </a:r>
            <a:r>
              <a:rPr lang="hu-HU" sz="1600" dirty="0" err="1"/>
              <a:t>labyrinthust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magas K+ konc. hasonló az </a:t>
            </a:r>
            <a:r>
              <a:rPr lang="hu-HU" sz="1600" dirty="0" err="1"/>
              <a:t>intracelluláris</a:t>
            </a:r>
            <a:r>
              <a:rPr lang="hu-HU" sz="1600" dirty="0"/>
              <a:t> folyadékhoz,</a:t>
            </a:r>
          </a:p>
          <a:p>
            <a:pPr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termelődése a hártyás </a:t>
            </a:r>
            <a:r>
              <a:rPr lang="hu-HU" sz="1600" dirty="0" err="1"/>
              <a:t>labyrinthus</a:t>
            </a:r>
            <a:r>
              <a:rPr lang="hu-HU" sz="1600" dirty="0"/>
              <a:t> támasztó sejtjei, valamint a </a:t>
            </a:r>
            <a:r>
              <a:rPr lang="hu-HU" sz="1600" dirty="0" err="1"/>
              <a:t>ductus</a:t>
            </a:r>
            <a:r>
              <a:rPr lang="hu-HU" sz="1600" dirty="0"/>
              <a:t> </a:t>
            </a:r>
            <a:r>
              <a:rPr lang="hu-HU" sz="1600" dirty="0" err="1"/>
              <a:t>cochlearis</a:t>
            </a:r>
            <a:r>
              <a:rPr lang="hu-HU" sz="1600" dirty="0"/>
              <a:t> </a:t>
            </a:r>
            <a:r>
              <a:rPr lang="hu-HU" sz="1600" dirty="0" err="1"/>
              <a:t>stria</a:t>
            </a:r>
            <a:r>
              <a:rPr lang="hu-HU" sz="1600" dirty="0"/>
              <a:t> </a:t>
            </a:r>
            <a:r>
              <a:rPr lang="hu-HU" sz="1600" dirty="0" err="1"/>
              <a:t>vascularisa</a:t>
            </a:r>
            <a:r>
              <a:rPr lang="hu-HU" sz="1600" dirty="0"/>
              <a:t>,</a:t>
            </a:r>
          </a:p>
          <a:p>
            <a:pPr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felszívódásában a </a:t>
            </a:r>
            <a:r>
              <a:rPr lang="hu-HU" sz="1600" dirty="0" err="1"/>
              <a:t>saccus</a:t>
            </a:r>
            <a:r>
              <a:rPr lang="hu-HU" sz="1600" dirty="0"/>
              <a:t> </a:t>
            </a:r>
            <a:r>
              <a:rPr lang="hu-HU" sz="1600" dirty="0" err="1"/>
              <a:t>endolympahaticus</a:t>
            </a:r>
            <a:r>
              <a:rPr lang="hu-HU" sz="1600" dirty="0"/>
              <a:t> játszik fontos szerepet.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476672"/>
            <a:ext cx="5219827" cy="48013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 err="1"/>
              <a:t>Perilympha</a:t>
            </a:r>
            <a:r>
              <a:rPr lang="hu-HU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Kitölti a csontos </a:t>
            </a:r>
            <a:r>
              <a:rPr lang="hu-HU" sz="1600" dirty="0" err="1"/>
              <a:t>labyrinthust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Liquor-szerü</a:t>
            </a:r>
            <a:r>
              <a:rPr lang="hu-HU" sz="1600" dirty="0"/>
              <a:t> ionösszetétel. (</a:t>
            </a:r>
            <a:r>
              <a:rPr lang="hu-HU" sz="1600" dirty="0" err="1"/>
              <a:t>interstitialis</a:t>
            </a:r>
            <a:r>
              <a:rPr lang="hu-HU" sz="1600" dirty="0"/>
              <a:t> folyadék)</a:t>
            </a:r>
          </a:p>
          <a:p>
            <a:pPr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 </a:t>
            </a:r>
            <a:r>
              <a:rPr lang="hu-HU" sz="1600" dirty="0" err="1"/>
              <a:t>periosteum</a:t>
            </a:r>
            <a:r>
              <a:rPr lang="hu-HU" sz="1600" dirty="0"/>
              <a:t> </a:t>
            </a:r>
            <a:r>
              <a:rPr lang="hu-HU" sz="1600" dirty="0" err="1"/>
              <a:t>erei</a:t>
            </a:r>
            <a:r>
              <a:rPr lang="hu-HU" sz="1600" dirty="0"/>
              <a:t> termelik</a:t>
            </a:r>
          </a:p>
          <a:p>
            <a:pPr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 </a:t>
            </a:r>
            <a:r>
              <a:rPr lang="hu-HU" sz="1600" dirty="0" err="1"/>
              <a:t>subarachnoidealis</a:t>
            </a:r>
            <a:r>
              <a:rPr lang="hu-HU" sz="1600" dirty="0"/>
              <a:t> térrel tart kapcsolatot </a:t>
            </a:r>
          </a:p>
          <a:p>
            <a:pPr>
              <a:defRPr/>
            </a:pPr>
            <a:endParaRPr lang="hu-HU" sz="1600" dirty="0"/>
          </a:p>
          <a:p>
            <a:pPr>
              <a:defRPr/>
            </a:pPr>
            <a:r>
              <a:rPr lang="hu-HU" sz="1600" dirty="0" err="1"/>
              <a:t>Perilymphás</a:t>
            </a:r>
            <a:r>
              <a:rPr lang="hu-HU" sz="1600" dirty="0"/>
              <a:t> zsilipek:</a:t>
            </a:r>
          </a:p>
          <a:p>
            <a:pPr>
              <a:defRPr/>
            </a:pPr>
            <a:r>
              <a:rPr lang="hu-HU" sz="1600" dirty="0"/>
              <a:t>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hu-HU" sz="1600" u="sng" dirty="0" err="1"/>
              <a:t>aquaeductus</a:t>
            </a:r>
            <a:r>
              <a:rPr lang="hu-HU" sz="1600" u="sng" dirty="0"/>
              <a:t> </a:t>
            </a:r>
            <a:r>
              <a:rPr lang="hu-HU" sz="1600" u="sng" dirty="0" err="1"/>
              <a:t>vestibuli</a:t>
            </a:r>
            <a:r>
              <a:rPr lang="hu-HU" sz="1600" dirty="0"/>
              <a:t>: a </a:t>
            </a:r>
            <a:r>
              <a:rPr lang="hu-HU" sz="1600" dirty="0" err="1"/>
              <a:t>vestibulumból</a:t>
            </a:r>
            <a:r>
              <a:rPr lang="hu-HU" sz="1600" dirty="0"/>
              <a:t> </a:t>
            </a:r>
            <a:r>
              <a:rPr lang="hu-HU" sz="1600" dirty="0" err="1"/>
              <a:t>a</a:t>
            </a:r>
            <a:r>
              <a:rPr lang="hu-HU" sz="1600" dirty="0"/>
              <a:t> </a:t>
            </a:r>
            <a:r>
              <a:rPr lang="hu-HU" sz="1600" dirty="0" err="1"/>
              <a:t>pyramis</a:t>
            </a:r>
            <a:r>
              <a:rPr lang="hu-HU" sz="1600" dirty="0"/>
              <a:t> hátsó </a:t>
            </a:r>
          </a:p>
          <a:p>
            <a:pPr>
              <a:defRPr/>
            </a:pPr>
            <a:r>
              <a:rPr lang="hu-HU" sz="1600" dirty="0"/>
              <a:t>       felszínére vezet (tartalmazza a </a:t>
            </a:r>
            <a:r>
              <a:rPr lang="hu-HU" sz="1600" dirty="0" err="1"/>
              <a:t>ductus</a:t>
            </a:r>
            <a:r>
              <a:rPr lang="hu-HU" sz="1600" dirty="0"/>
              <a:t> </a:t>
            </a:r>
            <a:r>
              <a:rPr lang="hu-HU" sz="1600" dirty="0" err="1"/>
              <a:t>endolymphaticust</a:t>
            </a:r>
            <a:r>
              <a:rPr lang="hu-HU" sz="1600" dirty="0"/>
              <a:t>)</a:t>
            </a:r>
          </a:p>
          <a:p>
            <a:pPr>
              <a:defRPr/>
            </a:pPr>
            <a:endParaRPr lang="hu-HU" sz="1600" dirty="0"/>
          </a:p>
          <a:p>
            <a:pPr marL="342900" indent="-342900">
              <a:buFontTx/>
              <a:buAutoNum type="arabicParenR" startAt="2"/>
              <a:defRPr/>
            </a:pPr>
            <a:r>
              <a:rPr lang="hu-HU" sz="1600" u="sng" dirty="0" err="1"/>
              <a:t>aquaeductus</a:t>
            </a:r>
            <a:r>
              <a:rPr lang="hu-HU" sz="1600" u="sng" dirty="0"/>
              <a:t> </a:t>
            </a:r>
            <a:r>
              <a:rPr lang="hu-HU" sz="1600" u="sng" dirty="0" err="1"/>
              <a:t>cochleae</a:t>
            </a:r>
            <a:r>
              <a:rPr lang="hu-HU" sz="1600" dirty="0"/>
              <a:t>: </a:t>
            </a:r>
            <a:r>
              <a:rPr lang="hu-HU" sz="1600" dirty="0" err="1"/>
              <a:t>aperturája</a:t>
            </a:r>
            <a:r>
              <a:rPr lang="hu-HU" sz="1600" dirty="0"/>
              <a:t> a </a:t>
            </a:r>
            <a:r>
              <a:rPr lang="hu-HU" sz="1600" dirty="0" err="1"/>
              <a:t>fossula</a:t>
            </a:r>
            <a:r>
              <a:rPr lang="hu-HU" sz="1600" dirty="0"/>
              <a:t> </a:t>
            </a:r>
            <a:r>
              <a:rPr lang="hu-HU" sz="1600" dirty="0" err="1"/>
              <a:t>petrosaban</a:t>
            </a:r>
            <a:endParaRPr lang="hu-HU" sz="1600" dirty="0"/>
          </a:p>
          <a:p>
            <a:pPr>
              <a:defRPr/>
            </a:pPr>
            <a:r>
              <a:rPr lang="hu-HU" sz="1600" dirty="0"/>
              <a:t> nyílik, itt állítólag összefügg a  </a:t>
            </a:r>
            <a:r>
              <a:rPr lang="hu-HU" sz="1600" dirty="0" err="1"/>
              <a:t>subarachnoidealis</a:t>
            </a:r>
            <a:r>
              <a:rPr lang="hu-HU" sz="1600" dirty="0"/>
              <a:t> térrel.</a:t>
            </a:r>
          </a:p>
          <a:p>
            <a:pPr>
              <a:defRPr/>
            </a:pPr>
            <a:r>
              <a:rPr lang="hu-HU" sz="1600" dirty="0"/>
              <a:t> </a:t>
            </a:r>
          </a:p>
          <a:p>
            <a:pPr>
              <a:defRPr/>
            </a:pPr>
            <a:endParaRPr lang="hu-HU" dirty="0"/>
          </a:p>
        </p:txBody>
      </p:sp>
      <p:graphicFrame>
        <p:nvGraphicFramePr>
          <p:cNvPr id="6" name="Objektum 1">
            <a:extLst>
              <a:ext uri="{FF2B5EF4-FFF2-40B4-BE49-F238E27FC236}">
                <a16:creationId xmlns:a16="http://schemas.microsoft.com/office/drawing/2014/main" id="{F9E2B258-76BD-4378-A54B-2B19FDE27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80532"/>
              </p:ext>
            </p:extLst>
          </p:nvPr>
        </p:nvGraphicFramePr>
        <p:xfrm>
          <a:off x="5512388" y="3947493"/>
          <a:ext cx="3575808" cy="291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3" imgW="7453968" imgH="5447619" progId="">
                  <p:embed/>
                </p:oleObj>
              </mc:Choice>
              <mc:Fallback>
                <p:oleObj r:id="rId3" imgW="7453968" imgH="5447619" progId="">
                  <p:embed/>
                  <p:pic>
                    <p:nvPicPr>
                      <p:cNvPr id="13314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388" y="3947493"/>
                        <a:ext cx="3575808" cy="2910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17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artyas labyrinthus maculakkal cristakkal Corti szerv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770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828990" y="188913"/>
            <a:ext cx="52463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2800" dirty="0">
                <a:latin typeface="+mn-lt"/>
              </a:rPr>
              <a:t>SPECIALIZÁLT NEUROEPITHELIUM </a:t>
            </a:r>
          </a:p>
          <a:p>
            <a:pPr algn="ctr" eaLnBrk="1" hangingPunct="1"/>
            <a:r>
              <a:rPr lang="hu-HU" altLang="hu-HU" sz="2800" dirty="0">
                <a:latin typeface="+mn-lt"/>
              </a:rPr>
              <a:t>A HÁRTYÁS LABYRINTHUSBAN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843213" y="5300663"/>
            <a:ext cx="580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rgbClr val="FF6600"/>
                </a:solidFill>
              </a:rPr>
              <a:t>Narancssárga</a:t>
            </a:r>
            <a:r>
              <a:rPr lang="hu-HU" altLang="hu-HU" b="1" dirty="0">
                <a:solidFill>
                  <a:srgbClr val="FF9933"/>
                </a:solidFill>
              </a:rPr>
              <a:t> </a:t>
            </a:r>
            <a:r>
              <a:rPr lang="hu-HU" altLang="hu-HU" dirty="0"/>
              <a:t>= kinetikus receptorok, </a:t>
            </a:r>
            <a:r>
              <a:rPr lang="hu-HU" altLang="hu-HU" dirty="0" err="1"/>
              <a:t>crista</a:t>
            </a:r>
            <a:r>
              <a:rPr lang="hu-HU" altLang="hu-HU" dirty="0"/>
              <a:t> </a:t>
            </a:r>
            <a:r>
              <a:rPr lang="hu-HU" altLang="hu-HU" dirty="0" err="1"/>
              <a:t>ampullaris</a:t>
            </a:r>
            <a:endParaRPr lang="hu-HU" altLang="hu-HU" dirty="0"/>
          </a:p>
          <a:p>
            <a:pPr eaLnBrk="1" hangingPunct="1"/>
            <a:r>
              <a:rPr lang="hu-HU" altLang="hu-HU" b="1" dirty="0">
                <a:solidFill>
                  <a:srgbClr val="008000"/>
                </a:solidFill>
              </a:rPr>
              <a:t>Zöld</a:t>
            </a:r>
            <a:r>
              <a:rPr lang="hu-HU" altLang="hu-HU" dirty="0">
                <a:solidFill>
                  <a:srgbClr val="008000"/>
                </a:solidFill>
              </a:rPr>
              <a:t> </a:t>
            </a:r>
            <a:r>
              <a:rPr lang="hu-HU" altLang="hu-HU" dirty="0"/>
              <a:t>= statikus receptorok, </a:t>
            </a:r>
            <a:r>
              <a:rPr lang="hu-HU" altLang="hu-HU" dirty="0" err="1"/>
              <a:t>macula</a:t>
            </a:r>
            <a:r>
              <a:rPr lang="hu-HU" altLang="hu-HU" dirty="0"/>
              <a:t> </a:t>
            </a:r>
            <a:r>
              <a:rPr lang="hu-HU" altLang="hu-HU" dirty="0" err="1"/>
              <a:t>sacculi</a:t>
            </a:r>
            <a:r>
              <a:rPr lang="hu-HU" altLang="hu-HU" dirty="0"/>
              <a:t> és </a:t>
            </a:r>
            <a:r>
              <a:rPr lang="hu-HU" altLang="hu-HU" dirty="0" err="1"/>
              <a:t>utriculi</a:t>
            </a:r>
            <a:endParaRPr lang="hu-HU" altLang="hu-HU" dirty="0"/>
          </a:p>
          <a:p>
            <a:pPr eaLnBrk="1" hangingPunct="1"/>
            <a:r>
              <a:rPr lang="hu-HU" altLang="hu-HU" b="1" dirty="0">
                <a:solidFill>
                  <a:srgbClr val="CC3300"/>
                </a:solidFill>
              </a:rPr>
              <a:t>Piros</a:t>
            </a:r>
            <a:r>
              <a:rPr lang="hu-HU" altLang="hu-HU" dirty="0"/>
              <a:t> = </a:t>
            </a:r>
            <a:r>
              <a:rPr lang="hu-HU" altLang="hu-HU" dirty="0" err="1"/>
              <a:t>Corti</a:t>
            </a:r>
            <a:r>
              <a:rPr lang="hu-HU" altLang="hu-HU" dirty="0"/>
              <a:t>-szerv</a:t>
            </a:r>
          </a:p>
        </p:txBody>
      </p:sp>
    </p:spTree>
    <p:extLst>
      <p:ext uri="{BB962C8B-B14F-4D97-AF65-F5344CB8AC3E}">
        <p14:creationId xmlns:p14="http://schemas.microsoft.com/office/powerpoint/2010/main" val="406725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3200"/>
              <a:t>Vestibularis rendszer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/>
              <a:t>Receptorok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dirty="0"/>
              <a:t>Statikus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1600" dirty="0" err="1"/>
              <a:t>Macula</a:t>
            </a:r>
            <a:r>
              <a:rPr lang="hu-HU" altLang="hu-HU" sz="1600" dirty="0"/>
              <a:t> </a:t>
            </a:r>
            <a:r>
              <a:rPr lang="hu-HU" altLang="hu-HU" sz="1600" dirty="0" err="1"/>
              <a:t>utriculi</a:t>
            </a:r>
            <a:r>
              <a:rPr lang="hu-HU" altLang="hu-HU" sz="1600" dirty="0"/>
              <a:t> (horizontális)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1600" dirty="0" err="1"/>
              <a:t>Macula</a:t>
            </a:r>
            <a:r>
              <a:rPr lang="hu-HU" altLang="hu-HU" sz="1600" dirty="0"/>
              <a:t> </a:t>
            </a:r>
            <a:r>
              <a:rPr lang="hu-HU" altLang="hu-HU" sz="1600" dirty="0" err="1"/>
              <a:t>sacculi</a:t>
            </a:r>
            <a:r>
              <a:rPr lang="hu-HU" altLang="hu-HU" sz="1600" dirty="0"/>
              <a:t> (függőleges)</a:t>
            </a:r>
          </a:p>
          <a:p>
            <a:pPr lvl="2" eaLnBrk="1" hangingPunct="1">
              <a:lnSpc>
                <a:spcPct val="90000"/>
              </a:lnSpc>
            </a:pPr>
            <a:endParaRPr lang="hu-HU" altLang="hu-HU" sz="1600" dirty="0"/>
          </a:p>
          <a:p>
            <a:pPr lvl="2" eaLnBrk="1" hangingPunct="1">
              <a:lnSpc>
                <a:spcPct val="90000"/>
              </a:lnSpc>
            </a:pPr>
            <a:endParaRPr lang="hu-HU" altLang="hu-HU" sz="1600" dirty="0"/>
          </a:p>
          <a:p>
            <a:pPr lvl="2" eaLnBrk="1" hangingPunct="1">
              <a:lnSpc>
                <a:spcPct val="90000"/>
              </a:lnSpc>
            </a:pPr>
            <a:endParaRPr lang="hu-HU" altLang="hu-HU" sz="1600" dirty="0"/>
          </a:p>
          <a:p>
            <a:pPr lvl="2" eaLnBrk="1" hangingPunct="1">
              <a:lnSpc>
                <a:spcPct val="90000"/>
              </a:lnSpc>
            </a:pPr>
            <a:endParaRPr lang="hu-HU" altLang="hu-HU" sz="2000" dirty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dirty="0"/>
              <a:t>Dinamikus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1600" dirty="0" err="1"/>
              <a:t>Cristae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ampullares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ant</a:t>
            </a:r>
            <a:r>
              <a:rPr lang="hu-HU" altLang="hu-HU" sz="1600" dirty="0"/>
              <a:t>., post., lat. </a:t>
            </a:r>
          </a:p>
        </p:txBody>
      </p:sp>
      <p:pic>
        <p:nvPicPr>
          <p:cNvPr id="25604" name="Picture 8" descr="macu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981075"/>
            <a:ext cx="274637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rista1">
            <a:extLst>
              <a:ext uri="{FF2B5EF4-FFF2-40B4-BE49-F238E27FC236}">
                <a16:creationId xmlns:a16="http://schemas.microsoft.com/office/drawing/2014/main" id="{386CF014-139A-4E71-99B9-BE905071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5081"/>
            <a:ext cx="334803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0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6283796" cy="516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BE8C177-1933-45AB-AAEE-F8F28F4A3829}"/>
              </a:ext>
            </a:extLst>
          </p:cNvPr>
          <p:cNvSpPr txBox="1"/>
          <p:nvPr/>
        </p:nvSpPr>
        <p:spPr>
          <a:xfrm>
            <a:off x="304428" y="139125"/>
            <a:ext cx="8083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b="1" dirty="0"/>
              <a:t>BELSŐ FÜL/				</a:t>
            </a:r>
            <a:r>
              <a:rPr lang="hu-HU" altLang="hu-HU" b="1" u="sng" dirty="0" err="1"/>
              <a:t>Auris</a:t>
            </a:r>
            <a:r>
              <a:rPr lang="hu-HU" altLang="hu-HU" b="1" u="sng" dirty="0"/>
              <a:t> </a:t>
            </a:r>
            <a:r>
              <a:rPr lang="hu-HU" altLang="hu-HU" b="1" u="sng" dirty="0" err="1"/>
              <a:t>interna</a:t>
            </a:r>
            <a:endParaRPr lang="hu-HU" altLang="hu-HU" b="1" dirty="0"/>
          </a:p>
          <a:p>
            <a:endParaRPr lang="hu-HU" dirty="0"/>
          </a:p>
          <a:p>
            <a:r>
              <a:rPr lang="hu-HU" dirty="0"/>
              <a:t>A halántékcsont sziklacsonti (pars </a:t>
            </a:r>
            <a:r>
              <a:rPr lang="hu-HU" dirty="0" err="1"/>
              <a:t>petrosa</a:t>
            </a:r>
            <a:r>
              <a:rPr lang="hu-HU" dirty="0"/>
              <a:t>) részében</a:t>
            </a:r>
          </a:p>
          <a:p>
            <a:r>
              <a:rPr lang="hu-HU" dirty="0"/>
              <a:t>•</a:t>
            </a:r>
            <a:r>
              <a:rPr lang="hu-HU" dirty="0" err="1"/>
              <a:t>labyrinthus</a:t>
            </a:r>
            <a:r>
              <a:rPr lang="hu-HU" dirty="0"/>
              <a:t> </a:t>
            </a:r>
            <a:r>
              <a:rPr lang="hu-HU" dirty="0" err="1"/>
              <a:t>osseus</a:t>
            </a:r>
            <a:r>
              <a:rPr lang="hu-HU" dirty="0"/>
              <a:t>-csontos </a:t>
            </a:r>
            <a:r>
              <a:rPr lang="hu-HU" dirty="0" err="1"/>
              <a:t>labyrinthus</a:t>
            </a:r>
            <a:r>
              <a:rPr lang="hu-HU" dirty="0"/>
              <a:t>, </a:t>
            </a:r>
            <a:r>
              <a:rPr lang="hu-HU" dirty="0" err="1"/>
              <a:t>perilymphát</a:t>
            </a:r>
            <a:r>
              <a:rPr lang="hu-HU" dirty="0"/>
              <a:t> tartalmaz</a:t>
            </a:r>
          </a:p>
          <a:p>
            <a:r>
              <a:rPr lang="hu-HU" dirty="0"/>
              <a:t>•</a:t>
            </a:r>
            <a:r>
              <a:rPr lang="hu-HU" dirty="0" err="1"/>
              <a:t>labyrinthus</a:t>
            </a:r>
            <a:r>
              <a:rPr lang="hu-HU" dirty="0"/>
              <a:t> </a:t>
            </a:r>
            <a:r>
              <a:rPr lang="hu-HU" dirty="0" err="1"/>
              <a:t>membranaceus</a:t>
            </a:r>
            <a:r>
              <a:rPr lang="hu-HU" dirty="0"/>
              <a:t>-hártyás </a:t>
            </a:r>
            <a:r>
              <a:rPr lang="hu-HU" dirty="0" err="1"/>
              <a:t>labyrinthus</a:t>
            </a:r>
            <a:r>
              <a:rPr lang="hu-HU" dirty="0"/>
              <a:t>, </a:t>
            </a:r>
            <a:r>
              <a:rPr lang="hu-HU" dirty="0" err="1"/>
              <a:t>endolymphát</a:t>
            </a:r>
            <a:r>
              <a:rPr lang="hu-HU" dirty="0"/>
              <a:t> tartalmaz</a:t>
            </a:r>
          </a:p>
          <a:p>
            <a:r>
              <a:rPr lang="hu-HU" dirty="0"/>
              <a:t>•a </a:t>
            </a:r>
            <a:r>
              <a:rPr lang="hu-HU" dirty="0" err="1"/>
              <a:t>nervus</a:t>
            </a:r>
            <a:r>
              <a:rPr lang="hu-HU" dirty="0"/>
              <a:t> </a:t>
            </a:r>
            <a:r>
              <a:rPr lang="hu-HU" dirty="0" err="1"/>
              <a:t>vestibulocochlearis</a:t>
            </a:r>
            <a:r>
              <a:rPr lang="hu-HU" dirty="0"/>
              <a:t> </a:t>
            </a:r>
            <a:r>
              <a:rPr lang="hu-HU" dirty="0" err="1"/>
              <a:t>végelágazódásai</a:t>
            </a:r>
            <a:r>
              <a:rPr lang="hu-HU" dirty="0"/>
              <a:t>, dúcai.</a:t>
            </a:r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14084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6BC3AA5C-3E4B-43AA-888E-12A93E4D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1" y="1268760"/>
            <a:ext cx="6673958" cy="515229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2812DE6-DF95-44FD-9494-C7EBBD775591}"/>
              </a:ext>
            </a:extLst>
          </p:cNvPr>
          <p:cNvSpPr txBox="1"/>
          <p:nvPr/>
        </p:nvSpPr>
        <p:spPr>
          <a:xfrm>
            <a:off x="1115616" y="548680"/>
            <a:ext cx="35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Secunder</a:t>
            </a:r>
            <a:r>
              <a:rPr lang="hu-HU" dirty="0"/>
              <a:t> érzéksejtek un. szőrsejtek </a:t>
            </a:r>
          </a:p>
        </p:txBody>
      </p:sp>
    </p:spTree>
    <p:extLst>
      <p:ext uri="{BB962C8B-B14F-4D97-AF65-F5344CB8AC3E}">
        <p14:creationId xmlns:p14="http://schemas.microsoft.com/office/powerpoint/2010/main" val="367456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4453"/>
            <a:ext cx="42799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A51FFF30-51C5-4E26-B90F-C5C4D13E7683}"/>
              </a:ext>
            </a:extLst>
          </p:cNvPr>
          <p:cNvSpPr/>
          <p:nvPr/>
        </p:nvSpPr>
        <p:spPr>
          <a:xfrm>
            <a:off x="395536" y="1628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vestibularis</a:t>
            </a:r>
            <a:r>
              <a:rPr lang="hu-HU" dirty="0"/>
              <a:t> rendszer szenzoros receptorai, a szőrsejtek (csaknem azonosak a hallószerv szenzoros receptoraival, a belső szőrsejtekkel). (A különbség abban áll, hogy) a </a:t>
            </a:r>
            <a:r>
              <a:rPr lang="hu-HU" dirty="0" err="1"/>
              <a:t>vestibularis</a:t>
            </a:r>
            <a:r>
              <a:rPr lang="hu-HU" dirty="0"/>
              <a:t> szőrsejtek </a:t>
            </a:r>
            <a:r>
              <a:rPr lang="hu-HU" dirty="0" err="1"/>
              <a:t>apicalis</a:t>
            </a:r>
            <a:r>
              <a:rPr lang="hu-HU" dirty="0"/>
              <a:t>, </a:t>
            </a:r>
            <a:r>
              <a:rPr lang="hu-HU" dirty="0" err="1"/>
              <a:t>endolymphával</a:t>
            </a:r>
            <a:r>
              <a:rPr lang="hu-HU" dirty="0"/>
              <a:t> érintkező felszínén a </a:t>
            </a:r>
            <a:r>
              <a:rPr lang="hu-HU" dirty="0" err="1"/>
              <a:t>sztereocilium</a:t>
            </a:r>
            <a:r>
              <a:rPr lang="hu-HU" dirty="0"/>
              <a:t> kötegek szélén még egyetlen </a:t>
            </a:r>
            <a:r>
              <a:rPr lang="hu-HU" b="1" dirty="0" err="1"/>
              <a:t>kinocilium</a:t>
            </a:r>
            <a:r>
              <a:rPr lang="hu-HU" dirty="0"/>
              <a:t> is elhelyezkedik. A nagyság szerint rendezett </a:t>
            </a:r>
            <a:r>
              <a:rPr lang="hu-HU" dirty="0" err="1"/>
              <a:t>sztereociliumok</a:t>
            </a:r>
            <a:r>
              <a:rPr lang="hu-HU" dirty="0"/>
              <a:t> a </a:t>
            </a:r>
            <a:r>
              <a:rPr lang="hu-HU" dirty="0" err="1"/>
              <a:t>kinocilium</a:t>
            </a:r>
            <a:r>
              <a:rPr lang="hu-HU" dirty="0"/>
              <a:t> mellett a leghosszabbak. (A </a:t>
            </a:r>
            <a:r>
              <a:rPr lang="hu-HU" dirty="0" err="1"/>
              <a:t>kinociliumnak</a:t>
            </a:r>
            <a:r>
              <a:rPr lang="hu-HU" dirty="0"/>
              <a:t> semmilyen ismert funkciója nincs, viszont jó tájékozódást biztosít a vizsgálónak.)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A1E84B2-15C8-4564-AC9D-D740BFF828E9}"/>
              </a:ext>
            </a:extLst>
          </p:cNvPr>
          <p:cNvSpPr/>
          <p:nvPr/>
        </p:nvSpPr>
        <p:spPr>
          <a:xfrm>
            <a:off x="395536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mechanoszenzitív</a:t>
            </a:r>
            <a:r>
              <a:rPr lang="hu-HU" dirty="0"/>
              <a:t> kationcsatornákat a kitérítés – az iránytól függően – nyitja vagy zárja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19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splacement of vestibular hair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080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39738" y="228600"/>
            <a:ext cx="5526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400" dirty="0"/>
              <a:t>MIKOR STIMULÁLT ÉS GÁTOLT A SZŐRSEJT?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92275" y="1484313"/>
            <a:ext cx="1404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200" b="1"/>
              <a:t>Nyugalmi állapot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92500" y="1341438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200" b="1"/>
              <a:t>Szőrök elhajlása </a:t>
            </a:r>
          </a:p>
          <a:p>
            <a:pPr algn="ctr" eaLnBrk="1" hangingPunct="1"/>
            <a:r>
              <a:rPr lang="hu-HU" altLang="hu-HU" sz="1200" b="1"/>
              <a:t>a kinocilium irányába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651500" y="1341438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200" b="1"/>
              <a:t>Szőrök elhajlása </a:t>
            </a:r>
          </a:p>
          <a:p>
            <a:pPr algn="ctr" eaLnBrk="1" hangingPunct="1"/>
            <a:r>
              <a:rPr lang="hu-HU" altLang="hu-HU" sz="1200" b="1"/>
              <a:t>ellenkező irányba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19475" y="4600575"/>
            <a:ext cx="1936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b="1"/>
              <a:t>Kisülés mértéke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671638" y="5754688"/>
            <a:ext cx="150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200" b="1"/>
              <a:t>nyugalmi aktivitás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79838" y="556418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200" b="1"/>
              <a:t>stimuláció</a:t>
            </a:r>
          </a:p>
          <a:p>
            <a:pPr algn="ctr" eaLnBrk="1" hangingPunct="1"/>
            <a:r>
              <a:rPr lang="hu-HU" altLang="hu-HU" sz="1200" b="1"/>
              <a:t>(depolarizáció)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651500" y="5564188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200" b="1"/>
              <a:t>gátlás</a:t>
            </a:r>
          </a:p>
          <a:p>
            <a:pPr algn="ctr" eaLnBrk="1" hangingPunct="1"/>
            <a:r>
              <a:rPr lang="hu-HU" altLang="hu-HU" sz="1200" b="1"/>
              <a:t>(hiperpolarizáció)</a:t>
            </a:r>
          </a:p>
        </p:txBody>
      </p:sp>
    </p:spTree>
    <p:extLst>
      <p:ext uri="{BB962C8B-B14F-4D97-AF65-F5344CB8AC3E}">
        <p14:creationId xmlns:p14="http://schemas.microsoft.com/office/powerpoint/2010/main" val="8546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59" y="12778"/>
            <a:ext cx="8370465" cy="1138237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 err="1">
                <a:latin typeface="+mn-lt"/>
              </a:rPr>
              <a:t>Crista</a:t>
            </a:r>
            <a:r>
              <a:rPr lang="hu-HU" altLang="hu-HU" sz="2800" dirty="0">
                <a:latin typeface="+mn-lt"/>
              </a:rPr>
              <a:t> </a:t>
            </a:r>
            <a:r>
              <a:rPr lang="hu-HU" altLang="hu-HU" sz="2800" dirty="0" err="1">
                <a:latin typeface="+mn-lt"/>
              </a:rPr>
              <a:t>ampullaris</a:t>
            </a:r>
            <a:r>
              <a:rPr lang="hu-HU" altLang="hu-HU" sz="2800" dirty="0">
                <a:latin typeface="+mn-lt"/>
              </a:rPr>
              <a:t> a forgási gyorsulás receptora</a:t>
            </a:r>
          </a:p>
        </p:txBody>
      </p:sp>
      <p:pic>
        <p:nvPicPr>
          <p:cNvPr id="29699" name="Picture 6" descr="crist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334803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1BD68EF-3EF0-4865-A3D7-100C67545489}"/>
              </a:ext>
            </a:extLst>
          </p:cNvPr>
          <p:cNvSpPr txBox="1"/>
          <p:nvPr/>
        </p:nvSpPr>
        <p:spPr>
          <a:xfrm>
            <a:off x="323528" y="407707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szőrsejtek </a:t>
            </a:r>
            <a:r>
              <a:rPr lang="hu-HU" dirty="0" err="1"/>
              <a:t>ciliumai</a:t>
            </a:r>
            <a:r>
              <a:rPr lang="hu-HU" dirty="0"/>
              <a:t> a </a:t>
            </a:r>
            <a:r>
              <a:rPr lang="hu-HU" dirty="0" err="1"/>
              <a:t>crista</a:t>
            </a:r>
            <a:r>
              <a:rPr lang="hu-HU" dirty="0"/>
              <a:t> </a:t>
            </a:r>
            <a:r>
              <a:rPr lang="hu-HU" dirty="0" err="1"/>
              <a:t>ampullarist</a:t>
            </a:r>
            <a:r>
              <a:rPr lang="hu-HU" dirty="0"/>
              <a:t> fedő kocsonyás masszába, a </a:t>
            </a:r>
            <a:r>
              <a:rPr lang="hu-HU" dirty="0" err="1"/>
              <a:t>cupulába</a:t>
            </a:r>
            <a:r>
              <a:rPr lang="hu-HU" dirty="0"/>
              <a:t> érnek, a </a:t>
            </a:r>
            <a:r>
              <a:rPr lang="hu-HU" b="1" dirty="0" err="1"/>
              <a:t>cupula</a:t>
            </a:r>
            <a:r>
              <a:rPr lang="hu-HU" dirty="0"/>
              <a:t> egészen az ampulla </a:t>
            </a:r>
            <a:r>
              <a:rPr lang="hu-HU" dirty="0" err="1"/>
              <a:t>tetejéig</a:t>
            </a:r>
            <a:r>
              <a:rPr lang="hu-HU" dirty="0"/>
              <a:t> ér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F733064-6179-4482-9123-ECDFAFF25372}"/>
              </a:ext>
            </a:extLst>
          </p:cNvPr>
          <p:cNvSpPr/>
          <p:nvPr/>
        </p:nvSpPr>
        <p:spPr>
          <a:xfrm>
            <a:off x="323528" y="555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félkörös ívjáratban a szőrsejtek orientációja homogén, a </a:t>
            </a:r>
            <a:r>
              <a:rPr lang="hu-HU" dirty="0" err="1"/>
              <a:t>kinociliumok</a:t>
            </a:r>
            <a:r>
              <a:rPr lang="hu-HU" dirty="0"/>
              <a:t> (és a leghosszabb </a:t>
            </a:r>
            <a:r>
              <a:rPr lang="hu-HU" dirty="0" err="1"/>
              <a:t>sztereociliumok</a:t>
            </a:r>
            <a:r>
              <a:rPr lang="hu-HU" dirty="0"/>
              <a:t>) a sejt azonos oldalán helyezkednek el.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C912E0F-37E8-4915-AB97-86020817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2" y="927644"/>
            <a:ext cx="3348038" cy="57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6_20">
            <a:extLst>
              <a:ext uri="{FF2B5EF4-FFF2-40B4-BE49-F238E27FC236}">
                <a16:creationId xmlns:a16="http://schemas.microsoft.com/office/drawing/2014/main" id="{63B921C6-7FA7-430B-B30A-94C2F976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014413"/>
            <a:ext cx="565943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9FC6AEBD-A6EB-4EB0-96D7-723A9308F6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hu-HU" sz="2800" dirty="0"/>
              <a:t>Crista </a:t>
            </a:r>
            <a:r>
              <a:rPr lang="hu-HU" altLang="hu-HU" sz="2800" dirty="0"/>
              <a:t>a</a:t>
            </a:r>
            <a:r>
              <a:rPr lang="en-US" altLang="hu-HU" sz="2800" dirty="0" err="1"/>
              <a:t>mpullaris</a:t>
            </a:r>
            <a:endParaRPr lang="en-US" altLang="hu-HU" sz="2800" dirty="0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CD0BCE5-B062-4C65-B048-A6FE4119F0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059487"/>
            <a:ext cx="8991600" cy="760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 dirty="0"/>
              <a:t>A félkörös ívjáratok a fej elfordulását érzékelik, </a:t>
            </a:r>
            <a:r>
              <a:rPr lang="hu-HU" sz="2000" b="1" dirty="0"/>
              <a:t>szöggyorsulás-detektorok</a:t>
            </a:r>
            <a:r>
              <a:rPr lang="hu-HU" sz="2000" dirty="0"/>
              <a:t>. </a:t>
            </a:r>
            <a:endParaRPr lang="en-US" altLang="hu-H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27243"/>
            <a:ext cx="65161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2400" dirty="0"/>
              <a:t>CRISTA AMPULLARIS SÉMÁS RAJZA</a:t>
            </a:r>
          </a:p>
          <a:p>
            <a:pPr algn="ctr" eaLnBrk="1" hangingPunct="1"/>
            <a:r>
              <a:rPr lang="hu-HU" altLang="hu-HU" sz="2400" dirty="0"/>
              <a:t>ÉS SZÖVETI KÉPE</a:t>
            </a:r>
          </a:p>
        </p:txBody>
      </p:sp>
      <p:pic>
        <p:nvPicPr>
          <p:cNvPr id="6147" name="Picture 3" descr="Crista szel ang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22" y="1772816"/>
            <a:ext cx="909008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35363" y="3114675"/>
            <a:ext cx="1531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Ductus semicircularis </a:t>
            </a:r>
          </a:p>
          <a:p>
            <a:pPr algn="ctr" eaLnBrk="1" hangingPunct="1"/>
            <a:r>
              <a:rPr lang="hu-HU" altLang="hu-HU" sz="1000" b="1"/>
              <a:t>epitheliuma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32225" y="4195763"/>
            <a:ext cx="809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kinocilium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32225" y="4554538"/>
            <a:ext cx="1182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hu-HU" altLang="hu-HU" sz="1000" b="1"/>
              <a:t>I. típusú szőrsejt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32225" y="491490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II. típusú szőrsejt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32225" y="5203825"/>
            <a:ext cx="950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támasztósejt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16013" y="4552950"/>
            <a:ext cx="1076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stereociliumok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220072" y="2204864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 dirty="0" err="1"/>
              <a:t>cupula</a:t>
            </a:r>
            <a:endParaRPr lang="hu-HU" altLang="hu-HU" sz="1000" b="1" dirty="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25406" y="5326062"/>
            <a:ext cx="100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 dirty="0" err="1"/>
              <a:t>septum</a:t>
            </a:r>
            <a:r>
              <a:rPr lang="hu-HU" altLang="hu-HU" sz="1000" b="1" dirty="0"/>
              <a:t> </a:t>
            </a:r>
          </a:p>
          <a:p>
            <a:pPr algn="ctr" eaLnBrk="1" hangingPunct="1"/>
            <a:r>
              <a:rPr lang="hu-HU" altLang="hu-HU" sz="1000" b="1" dirty="0"/>
              <a:t>idegrostokkal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516562" y="2941427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 dirty="0" err="1"/>
              <a:t>neurosensoros</a:t>
            </a:r>
            <a:r>
              <a:rPr lang="hu-HU" altLang="hu-HU" sz="1000" b="1" dirty="0"/>
              <a:t> </a:t>
            </a:r>
          </a:p>
          <a:p>
            <a:pPr algn="ctr" eaLnBrk="1" hangingPunct="1"/>
            <a:r>
              <a:rPr lang="hu-HU" altLang="hu-HU" sz="1000" b="1" dirty="0" err="1"/>
              <a:t>epithelium</a:t>
            </a:r>
            <a:endParaRPr lang="hu-HU" altLang="hu-HU" sz="10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1425"/>
            <a:ext cx="1598952" cy="17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3744912" cy="2133600"/>
          </a:xfrm>
        </p:spPr>
        <p:txBody>
          <a:bodyPr/>
          <a:lstStyle/>
          <a:p>
            <a:pPr eaLnBrk="1" hangingPunct="1"/>
            <a:r>
              <a:rPr lang="hu-HU" altLang="hu-HU" sz="3200"/>
              <a:t>Macula</a:t>
            </a:r>
            <a:br>
              <a:rPr lang="hu-HU" altLang="hu-HU" sz="3200"/>
            </a:br>
            <a:r>
              <a:rPr lang="hu-HU" altLang="hu-HU" sz="2800"/>
              <a:t>a linearis gyorsulás receptora</a:t>
            </a:r>
          </a:p>
        </p:txBody>
      </p:sp>
      <p:pic>
        <p:nvPicPr>
          <p:cNvPr id="26627" name="Picture 8" descr="macu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3240087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macul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92150"/>
            <a:ext cx="470376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8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c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50976" y="2636691"/>
            <a:ext cx="6432549" cy="338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05025" y="128224"/>
            <a:ext cx="4297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400" dirty="0"/>
              <a:t>MACULA UTRICULI SÉMÁS RAJZA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292725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67263" y="19875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otoconiumok</a:t>
            </a:r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>
            <a:off x="6948488" y="2636838"/>
            <a:ext cx="152400" cy="1368425"/>
          </a:xfrm>
          <a:prstGeom prst="rightBrace">
            <a:avLst>
              <a:gd name="adj1" fmla="val 748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265988" y="3140075"/>
            <a:ext cx="984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/>
              <a:t>Otolith </a:t>
            </a:r>
          </a:p>
          <a:p>
            <a:pPr algn="ctr" eaLnBrk="1" hangingPunct="1"/>
            <a:r>
              <a:rPr lang="hu-HU" altLang="hu-HU" sz="1400" b="1"/>
              <a:t>membran</a:t>
            </a:r>
          </a:p>
        </p:txBody>
      </p:sp>
      <p:sp>
        <p:nvSpPr>
          <p:cNvPr id="8200" name="AutoShape 8"/>
          <p:cNvSpPr>
            <a:spLocks/>
          </p:cNvSpPr>
          <p:nvPr/>
        </p:nvSpPr>
        <p:spPr bwMode="auto">
          <a:xfrm>
            <a:off x="7596188" y="3789363"/>
            <a:ext cx="144462" cy="935037"/>
          </a:xfrm>
          <a:prstGeom prst="righ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720013" y="4075113"/>
            <a:ext cx="1090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Epithelium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119438" y="5443538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/>
              <a:t>I. típusú szőrsejt</a:t>
            </a:r>
          </a:p>
          <a:p>
            <a:pPr algn="ctr" eaLnBrk="1" hangingPunct="1"/>
            <a:r>
              <a:rPr lang="hu-HU" altLang="hu-HU" sz="1400" b="1"/>
              <a:t>csészealakú</a:t>
            </a:r>
          </a:p>
          <a:p>
            <a:pPr algn="ctr" eaLnBrk="1" hangingPunct="1"/>
            <a:r>
              <a:rPr lang="hu-HU" altLang="hu-HU" sz="1400" b="1"/>
              <a:t>afferens </a:t>
            </a:r>
          </a:p>
          <a:p>
            <a:pPr algn="ctr" eaLnBrk="1" hangingPunct="1"/>
            <a:r>
              <a:rPr lang="hu-HU" altLang="hu-HU" sz="1400" b="1"/>
              <a:t>idegvégződéssel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46788" y="5589588"/>
            <a:ext cx="1797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/>
              <a:t>II. típusú szőrsejt</a:t>
            </a:r>
          </a:p>
          <a:p>
            <a:pPr algn="ctr" eaLnBrk="1" hangingPunct="1"/>
            <a:r>
              <a:rPr lang="hu-HU" altLang="hu-HU" sz="1400" b="1"/>
              <a:t>bouton-szerű </a:t>
            </a:r>
          </a:p>
          <a:p>
            <a:pPr algn="ctr" eaLnBrk="1" hangingPunct="1"/>
            <a:r>
              <a:rPr lang="hu-HU" altLang="hu-HU" sz="1400" b="1"/>
              <a:t>idegvégződésekkel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042988" y="2406650"/>
            <a:ext cx="193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/>
              <a:t>Endolymphatikus tér</a:t>
            </a:r>
          </a:p>
          <a:p>
            <a:pPr algn="ctr" eaLnBrk="1" hangingPunct="1"/>
            <a:r>
              <a:rPr lang="hu-HU" altLang="hu-HU" sz="1400" b="1"/>
              <a:t>hámbélése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1835146" y="2924175"/>
            <a:ext cx="3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06" name="Picture 14" descr="otoconium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327" y="5068495"/>
            <a:ext cx="219551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76238" y="4652963"/>
            <a:ext cx="1728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/>
              <a:t>Otoconiumok</a:t>
            </a:r>
          </a:p>
          <a:p>
            <a:pPr algn="ctr" eaLnBrk="1" hangingPunct="1"/>
            <a:r>
              <a:rPr lang="hu-HU" altLang="hu-HU" sz="1400" b="1"/>
              <a:t>scanning EM képe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90E63C3-8D9F-4AAA-B639-C45F8492BEC6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5" b="53224"/>
          <a:stretch/>
        </p:blipFill>
        <p:spPr bwMode="auto">
          <a:xfrm>
            <a:off x="330040" y="122878"/>
            <a:ext cx="1600200" cy="22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6D9811E-BD3C-4988-9D09-A97CC0F4CADC}"/>
              </a:ext>
            </a:extLst>
          </p:cNvPr>
          <p:cNvSpPr txBox="1"/>
          <p:nvPr/>
        </p:nvSpPr>
        <p:spPr>
          <a:xfrm>
            <a:off x="2555775" y="535158"/>
            <a:ext cx="6254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szőrsejtek </a:t>
            </a:r>
            <a:r>
              <a:rPr lang="hu-HU" sz="1600" dirty="0" err="1"/>
              <a:t>sztereociliumait</a:t>
            </a:r>
            <a:r>
              <a:rPr lang="hu-HU" sz="1600" dirty="0"/>
              <a:t> kocsonyás massza, az </a:t>
            </a:r>
            <a:r>
              <a:rPr lang="hu-HU" sz="1600" b="1" dirty="0" err="1"/>
              <a:t>otolithmembrán</a:t>
            </a:r>
            <a:r>
              <a:rPr lang="hu-HU" sz="1600" b="1" dirty="0"/>
              <a:t> </a:t>
            </a:r>
            <a:r>
              <a:rPr lang="hu-HU" sz="1600" dirty="0"/>
              <a:t>fedi, amely azonban – ellentétben a félkörös ívjáratokkal – nem éri el az üreg szemben lévő falát. Az </a:t>
            </a:r>
            <a:r>
              <a:rPr lang="hu-HU" sz="1600" dirty="0" err="1"/>
              <a:t>otolithmembránba</a:t>
            </a:r>
            <a:r>
              <a:rPr lang="hu-HU" sz="1600" dirty="0"/>
              <a:t> apró kalcium-karbonát kristályok, az </a:t>
            </a:r>
            <a:r>
              <a:rPr lang="hu-HU" sz="1600" b="1" dirty="0" err="1"/>
              <a:t>otolithkristályok</a:t>
            </a:r>
            <a:r>
              <a:rPr lang="hu-HU" sz="1600" dirty="0"/>
              <a:t> (</a:t>
            </a:r>
            <a:r>
              <a:rPr lang="hu-HU" sz="1600" b="1" dirty="0" err="1"/>
              <a:t>otolithok</a:t>
            </a:r>
            <a:r>
              <a:rPr lang="hu-HU" sz="1600" dirty="0"/>
              <a:t>) </a:t>
            </a:r>
            <a:r>
              <a:rPr lang="hu-HU" sz="1600" dirty="0" err="1"/>
              <a:t>ágyazódtak</a:t>
            </a:r>
            <a:r>
              <a:rPr lang="hu-HU" sz="1600" dirty="0"/>
              <a:t> be. Az </a:t>
            </a:r>
            <a:r>
              <a:rPr lang="hu-HU" sz="1600" dirty="0" err="1"/>
              <a:t>utriculust</a:t>
            </a:r>
            <a:r>
              <a:rPr lang="hu-HU" sz="1600" dirty="0"/>
              <a:t> és a </a:t>
            </a:r>
            <a:r>
              <a:rPr lang="hu-HU" sz="1600" dirty="0" err="1"/>
              <a:t>sacculust</a:t>
            </a:r>
            <a:r>
              <a:rPr lang="hu-HU" sz="1600" dirty="0"/>
              <a:t> közös néven </a:t>
            </a:r>
            <a:r>
              <a:rPr lang="hu-HU" sz="1600" b="1" dirty="0" err="1"/>
              <a:t>otolithszerv</a:t>
            </a:r>
            <a:r>
              <a:rPr lang="hu-HU" sz="1600" dirty="0" err="1"/>
              <a:t>nek</a:t>
            </a:r>
            <a:r>
              <a:rPr lang="hu-HU" sz="1600" dirty="0"/>
              <a:t> vagy </a:t>
            </a:r>
            <a:r>
              <a:rPr lang="hu-HU" sz="1600" dirty="0" err="1"/>
              <a:t>maculaszervnek</a:t>
            </a:r>
            <a:r>
              <a:rPr lang="hu-HU" sz="1600" dirty="0"/>
              <a:t> is szokás nevezni.</a:t>
            </a:r>
          </a:p>
        </p:txBody>
      </p:sp>
    </p:spTree>
    <p:extLst>
      <p:ext uri="{BB962C8B-B14F-4D97-AF65-F5344CB8AC3E}">
        <p14:creationId xmlns:p14="http://schemas.microsoft.com/office/powerpoint/2010/main" val="3294667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274638"/>
            <a:ext cx="3178175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 err="1">
                <a:latin typeface="+mn-lt"/>
              </a:rPr>
              <a:t>Macula</a:t>
            </a:r>
            <a:r>
              <a:rPr lang="hu-HU" altLang="hu-HU" sz="2800" dirty="0">
                <a:latin typeface="+mn-lt"/>
              </a:rPr>
              <a:t> </a:t>
            </a:r>
          </a:p>
        </p:txBody>
      </p:sp>
      <p:pic>
        <p:nvPicPr>
          <p:cNvPr id="27651" name="Picture 5" descr="otoli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133600"/>
            <a:ext cx="2609850" cy="3141663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877050" y="54451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Otoconia</a:t>
            </a:r>
          </a:p>
        </p:txBody>
      </p:sp>
      <p:pic>
        <p:nvPicPr>
          <p:cNvPr id="27653" name="Picture 8" descr="maculas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0"/>
            <a:ext cx="4981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67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509808C-E9C7-47D9-B49E-E239442448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79437"/>
          </a:xfrm>
        </p:spPr>
        <p:txBody>
          <a:bodyPr>
            <a:normAutofit/>
          </a:bodyPr>
          <a:lstStyle/>
          <a:p>
            <a:r>
              <a:rPr lang="en-US" altLang="hu-HU" sz="2800" dirty="0"/>
              <a:t>Macula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00A9DB9-12CD-4F22-B510-DF20FA5C8A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110163"/>
            <a:ext cx="9144000" cy="8937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000" dirty="0"/>
              <a:t>Az </a:t>
            </a:r>
            <a:r>
              <a:rPr lang="hu-HU" sz="2000" dirty="0" err="1"/>
              <a:t>otolithszerv</a:t>
            </a:r>
            <a:r>
              <a:rPr lang="hu-HU" sz="2000" dirty="0"/>
              <a:t> mind statikus (a fej helyzetére vonatkozó)</a:t>
            </a:r>
            <a:r>
              <a:rPr lang="hu-HU" sz="2000" i="1" dirty="0"/>
              <a:t>,</a:t>
            </a:r>
            <a:r>
              <a:rPr lang="hu-HU" sz="2000" dirty="0"/>
              <a:t> mind pedig dinamikus információkat közvetít a központi idegrendszer felé. 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Az innen származó információk </a:t>
            </a:r>
            <a:r>
              <a:rPr lang="hu-HU" sz="2000" dirty="0" err="1"/>
              <a:t>alapvetőek</a:t>
            </a:r>
            <a:r>
              <a:rPr lang="hu-HU" sz="2000" dirty="0"/>
              <a:t> az izomtónus eloszlását és a testtartást szabályozó központi mechanizmusok számára.</a:t>
            </a:r>
            <a:endParaRPr lang="en-US" altLang="hu-HU" sz="2000" dirty="0"/>
          </a:p>
        </p:txBody>
      </p:sp>
      <p:pic>
        <p:nvPicPr>
          <p:cNvPr id="48132" name="Picture 4" descr="16_19">
            <a:extLst>
              <a:ext uri="{FF2B5EF4-FFF2-40B4-BE49-F238E27FC236}">
                <a16:creationId xmlns:a16="http://schemas.microsoft.com/office/drawing/2014/main" id="{DD994ACE-2902-4552-B2D8-757B0123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68" y="939347"/>
            <a:ext cx="4259263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120502" y="1082979"/>
            <a:ext cx="8544029" cy="5835134"/>
            <a:chOff x="3175" y="706438"/>
            <a:chExt cx="9207500" cy="6075362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706438"/>
              <a:ext cx="7769225" cy="607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"/>
            <a:stretch/>
          </p:blipFill>
          <p:spPr bwMode="auto">
            <a:xfrm>
              <a:off x="255711" y="706438"/>
              <a:ext cx="7516689" cy="607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4191000" y="1347788"/>
              <a:ext cx="2590799" cy="3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1800" b="1" dirty="0" err="1">
                  <a:latin typeface="+mn-lt"/>
                </a:rPr>
                <a:t>canales</a:t>
              </a:r>
              <a:r>
                <a:rPr lang="hu-HU" altLang="hu-HU" sz="1800" b="1" dirty="0">
                  <a:latin typeface="+mn-lt"/>
                </a:rPr>
                <a:t> </a:t>
              </a:r>
              <a:r>
                <a:rPr lang="hu-HU" altLang="hu-HU" sz="1800" b="1" dirty="0" err="1">
                  <a:latin typeface="+mn-lt"/>
                </a:rPr>
                <a:t>semicirculares</a:t>
              </a:r>
              <a:endParaRPr lang="en-US" altLang="hu-HU" sz="1800" b="1" dirty="0">
                <a:latin typeface="+mn-lt"/>
              </a:endParaRP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5410200" y="2057400"/>
              <a:ext cx="457200" cy="1316038"/>
              <a:chOff x="3408" y="1296"/>
              <a:chExt cx="288" cy="829"/>
            </a:xfrm>
          </p:grpSpPr>
          <p:sp>
            <p:nvSpPr>
              <p:cNvPr id="10246" name="Line 6"/>
              <p:cNvSpPr>
                <a:spLocks noChangeShapeType="1"/>
              </p:cNvSpPr>
              <p:nvPr/>
            </p:nvSpPr>
            <p:spPr bwMode="auto">
              <a:xfrm>
                <a:off x="3408" y="1309"/>
                <a:ext cx="0" cy="81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3456" y="1296"/>
                <a:ext cx="96" cy="52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192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7694613" y="4495800"/>
              <a:ext cx="1465262" cy="3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hu-HU" sz="1800" b="1">
                  <a:latin typeface="+mn-lt"/>
                </a:rPr>
                <a:t>Cochlea</a:t>
              </a: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 flipV="1">
              <a:off x="7086600" y="4267200"/>
              <a:ext cx="7620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7770813" y="2976563"/>
              <a:ext cx="1439862" cy="3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hu-HU" sz="1800" b="1" dirty="0" err="1">
                  <a:latin typeface="+mn-lt"/>
                </a:rPr>
                <a:t>Vestibul</a:t>
              </a:r>
              <a:r>
                <a:rPr lang="hu-HU" altLang="hu-HU" sz="1800" b="1" dirty="0" err="1">
                  <a:latin typeface="+mn-lt"/>
                </a:rPr>
                <a:t>o-</a:t>
              </a:r>
              <a:endParaRPr lang="en-US" altLang="hu-HU" sz="1800" b="1" dirty="0">
                <a:latin typeface="+mn-lt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7839076" y="3259138"/>
              <a:ext cx="1371599" cy="3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hu-HU" sz="1800" b="1" dirty="0">
                  <a:latin typeface="+mn-lt"/>
                </a:rPr>
                <a:t>Cochlear</a:t>
              </a:r>
              <a:r>
                <a:rPr lang="hu-HU" altLang="hu-HU" sz="1800" b="1" dirty="0">
                  <a:latin typeface="+mn-lt"/>
                </a:rPr>
                <a:t>is</a:t>
              </a:r>
              <a:endParaRPr lang="en-US" altLang="hu-HU" sz="1800" b="1" dirty="0">
                <a:latin typeface="+mn-lt"/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7389813" y="3144838"/>
              <a:ext cx="5334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7486650" y="3441700"/>
              <a:ext cx="5334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7656513" y="2710934"/>
              <a:ext cx="990600" cy="3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hu-HU" sz="1800" b="1" dirty="0">
                  <a:latin typeface="+mn-lt"/>
                </a:rPr>
                <a:t>N. VIII 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4572000" y="5105400"/>
              <a:ext cx="2057400" cy="3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hu-HU" sz="1800" b="1" dirty="0" err="1">
                  <a:latin typeface="+mn-lt"/>
                </a:rPr>
                <a:t>Vestibul</a:t>
              </a:r>
              <a:r>
                <a:rPr lang="hu-HU" altLang="hu-HU" sz="1800" b="1" dirty="0" err="1">
                  <a:latin typeface="+mn-lt"/>
                </a:rPr>
                <a:t>um</a:t>
              </a:r>
              <a:endParaRPr lang="en-US" altLang="hu-HU" sz="1800" b="1" dirty="0">
                <a:latin typeface="+mn-lt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5257800" y="3962400"/>
              <a:ext cx="838200" cy="1219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839" name="Text Box 18"/>
            <p:cNvSpPr txBox="1">
              <a:spLocks noChangeArrowheads="1"/>
            </p:cNvSpPr>
            <p:nvPr/>
          </p:nvSpPr>
          <p:spPr bwMode="auto">
            <a:xfrm>
              <a:off x="5169724" y="762000"/>
              <a:ext cx="193616" cy="3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hu-HU" sz="1800" b="1" dirty="0">
                <a:latin typeface="+mn-lt"/>
              </a:endParaRPr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0A27F46C-29EB-423F-9A5C-0B9E2E07B6DA}"/>
              </a:ext>
            </a:extLst>
          </p:cNvPr>
          <p:cNvSpPr txBox="1"/>
          <p:nvPr/>
        </p:nvSpPr>
        <p:spPr>
          <a:xfrm>
            <a:off x="899592" y="764704"/>
            <a:ext cx="261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Csontos </a:t>
            </a:r>
            <a:r>
              <a:rPr lang="hu-HU" dirty="0" err="1"/>
              <a:t>labyrinthus</a:t>
            </a:r>
            <a:r>
              <a:rPr lang="hu-HU" dirty="0"/>
              <a:t> részei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943289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641" t="25757" r="14404" b="28337"/>
          <a:stretch/>
        </p:blipFill>
        <p:spPr bwMode="auto">
          <a:xfrm>
            <a:off x="683568" y="260648"/>
            <a:ext cx="6728419" cy="570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B060103-0E1E-4E53-987F-AD38CC4EED39}"/>
              </a:ext>
            </a:extLst>
          </p:cNvPr>
          <p:cNvSpPr/>
          <p:nvPr/>
        </p:nvSpPr>
        <p:spPr>
          <a:xfrm>
            <a:off x="251520" y="5970283"/>
            <a:ext cx="864096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hu-HU" dirty="0"/>
              <a:t>Static equilibrium - when head is tilted, weight of membrane bends the</a:t>
            </a:r>
            <a:r>
              <a:rPr lang="hu-HU" altLang="hu-HU" dirty="0"/>
              <a:t> </a:t>
            </a:r>
            <a:r>
              <a:rPr lang="en-US" altLang="hu-HU" dirty="0"/>
              <a:t>stereocilia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hu-HU" dirty="0"/>
              <a:t>Dynamic equilibrium – in car, linear acceleration detected as otoliths lag behind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566880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D47F6C8-93EA-4B7B-B1C8-AB22D3436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8" y="4868792"/>
            <a:ext cx="4213722" cy="2285944"/>
          </a:xfrm>
          <a:prstGeom prst="rect">
            <a:avLst/>
          </a:prstGeom>
        </p:spPr>
      </p:pic>
      <p:pic>
        <p:nvPicPr>
          <p:cNvPr id="6147" name="Kép 2">
            <a:extLst>
              <a:ext uri="{FF2B5EF4-FFF2-40B4-BE49-F238E27FC236}">
                <a16:creationId xmlns:a16="http://schemas.microsoft.com/office/drawing/2014/main" id="{1CBCD5BD-432F-48C0-82FD-219C105D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10" y="1412776"/>
            <a:ext cx="3960439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58199BC6-9099-416A-9717-53F7FCAE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24619"/>
            <a:ext cx="8856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szőrsejtek orientációja az </a:t>
            </a:r>
            <a:r>
              <a:rPr kumimoji="0" lang="hu-HU" altLang="hu-H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utriculus</a:t>
            </a:r>
            <a:r>
              <a:rPr kumimoji="0" lang="hu-HU" altLang="hu-H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a </a:t>
            </a:r>
            <a:r>
              <a:rPr kumimoji="0" lang="hu-HU" altLang="hu-H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sacculus</a:t>
            </a:r>
            <a:r>
              <a:rPr kumimoji="0" lang="hu-HU" altLang="hu-H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maculájában</a:t>
            </a:r>
            <a:endParaRPr kumimoji="0" lang="hu-HU" altLang="hu-H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EBBC1AC-7BC5-4B5E-BEF0-614FF980059D}"/>
              </a:ext>
            </a:extLst>
          </p:cNvPr>
          <p:cNvSpPr txBox="1"/>
          <p:nvPr/>
        </p:nvSpPr>
        <p:spPr>
          <a:xfrm>
            <a:off x="1603891" y="4227413"/>
            <a:ext cx="179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striola</a:t>
            </a:r>
            <a:endParaRPr lang="hu-HU" sz="1400" dirty="0"/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C64310A9-D4CC-4FAE-969E-53E24FFB96B4}"/>
              </a:ext>
            </a:extLst>
          </p:cNvPr>
          <p:cNvCxnSpPr>
            <a:cxnSpLocks/>
          </p:cNvCxnSpPr>
          <p:nvPr/>
        </p:nvCxnSpPr>
        <p:spPr>
          <a:xfrm>
            <a:off x="2273797" y="4520731"/>
            <a:ext cx="457200" cy="206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ED93E82-C8E0-4340-BE5E-58D6725B013C}"/>
              </a:ext>
            </a:extLst>
          </p:cNvPr>
          <p:cNvSpPr txBox="1"/>
          <p:nvPr/>
        </p:nvSpPr>
        <p:spPr>
          <a:xfrm>
            <a:off x="-126269" y="1534114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 szőrsejtek </a:t>
            </a:r>
            <a:r>
              <a:rPr lang="hu-HU" sz="1600" dirty="0" err="1"/>
              <a:t>sztereociliumainak</a:t>
            </a:r>
            <a:r>
              <a:rPr lang="hu-HU" sz="1600" dirty="0"/>
              <a:t> orientációja mind az </a:t>
            </a:r>
            <a:r>
              <a:rPr lang="hu-HU" sz="1600" dirty="0" err="1"/>
              <a:t>utriculusban</a:t>
            </a:r>
            <a:r>
              <a:rPr lang="hu-HU" sz="1600" dirty="0"/>
              <a:t>, mind pedig a </a:t>
            </a:r>
            <a:r>
              <a:rPr lang="hu-HU" sz="1600" dirty="0" err="1"/>
              <a:t>sacculusban</a:t>
            </a:r>
            <a:r>
              <a:rPr lang="hu-HU" sz="1600" dirty="0"/>
              <a:t> heterogén. Egy képzeletbeli görbe vonal, a </a:t>
            </a:r>
            <a:r>
              <a:rPr lang="hu-HU" sz="1600" b="1" dirty="0" err="1"/>
              <a:t>striola</a:t>
            </a:r>
            <a:r>
              <a:rPr lang="hu-HU" sz="1600" b="1" dirty="0"/>
              <a:t> </a:t>
            </a:r>
            <a:r>
              <a:rPr lang="hu-HU" sz="1600" dirty="0"/>
              <a:t>úgy osztja meg a </a:t>
            </a:r>
            <a:r>
              <a:rPr lang="hu-HU" sz="1600" dirty="0" err="1"/>
              <a:t>maculát</a:t>
            </a:r>
            <a:r>
              <a:rPr lang="hu-HU" sz="1600" dirty="0"/>
              <a:t>, hogy a </a:t>
            </a:r>
            <a:r>
              <a:rPr lang="hu-HU" sz="1600" dirty="0" err="1"/>
              <a:t>kinociliumok</a:t>
            </a:r>
            <a:r>
              <a:rPr lang="hu-HU" sz="1600" dirty="0"/>
              <a:t> az </a:t>
            </a:r>
            <a:r>
              <a:rPr lang="hu-HU" sz="1600" dirty="0" err="1"/>
              <a:t>utriculusban</a:t>
            </a:r>
            <a:r>
              <a:rPr lang="hu-HU" sz="1600" dirty="0"/>
              <a:t> a </a:t>
            </a:r>
            <a:r>
              <a:rPr lang="hu-HU" sz="1600" dirty="0" err="1"/>
              <a:t>striolához</a:t>
            </a:r>
            <a:r>
              <a:rPr lang="hu-HU" sz="1600" dirty="0"/>
              <a:t> közelebb, a </a:t>
            </a:r>
            <a:r>
              <a:rPr lang="hu-HU" sz="1600" dirty="0" err="1"/>
              <a:t>sacculusban</a:t>
            </a:r>
            <a:r>
              <a:rPr lang="hu-HU" sz="1600" dirty="0"/>
              <a:t> pedig a </a:t>
            </a:r>
            <a:r>
              <a:rPr lang="hu-HU" sz="1600" dirty="0" err="1"/>
              <a:t>striolától</a:t>
            </a:r>
            <a:r>
              <a:rPr lang="hu-HU" sz="1600" dirty="0"/>
              <a:t> távolabb helyezkednek el. Az egyes szőrsejtekben az </a:t>
            </a:r>
            <a:r>
              <a:rPr lang="hu-HU" sz="1600" dirty="0" err="1"/>
              <a:t>otolithkristályok</a:t>
            </a:r>
            <a:r>
              <a:rPr lang="hu-HU" sz="1600" dirty="0"/>
              <a:t> elmozdulása által meghatározott mértékű de-, ill. </a:t>
            </a:r>
            <a:r>
              <a:rPr lang="hu-HU" sz="1600" dirty="0" err="1"/>
              <a:t>hiperpolarizáció</a:t>
            </a:r>
            <a:r>
              <a:rPr lang="hu-HU" sz="1600" dirty="0"/>
              <a:t> a csatlakozó </a:t>
            </a:r>
            <a:r>
              <a:rPr lang="hu-HU" sz="1600" dirty="0" err="1"/>
              <a:t>afferensekben</a:t>
            </a:r>
            <a:r>
              <a:rPr lang="hu-HU" sz="1600" dirty="0"/>
              <a:t> akciós potenciál frekvencia változást eredményez.</a:t>
            </a:r>
          </a:p>
        </p:txBody>
      </p:sp>
    </p:spTree>
    <p:extLst>
      <p:ext uri="{BB962C8B-B14F-4D97-AF65-F5344CB8AC3E}">
        <p14:creationId xmlns:p14="http://schemas.microsoft.com/office/powerpoint/2010/main" val="1367178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8600" y="1371600"/>
            <a:ext cx="3048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395288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Arrangement of stereocilia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21277"/>
          <a:stretch>
            <a:fillRect/>
          </a:stretch>
        </p:blipFill>
        <p:spPr bwMode="auto">
          <a:xfrm>
            <a:off x="3175" y="2667000"/>
            <a:ext cx="3038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1254125"/>
            <a:ext cx="6232525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9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 es ii tipusu szorsejt sz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12875"/>
            <a:ext cx="64087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35150" y="179388"/>
            <a:ext cx="3324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400" dirty="0"/>
              <a:t>SZŐRSEJTEK BEIDEGZÉSE</a:t>
            </a:r>
          </a:p>
        </p:txBody>
      </p:sp>
    </p:spTree>
    <p:extLst>
      <p:ext uri="{BB962C8B-B14F-4D97-AF65-F5344CB8AC3E}">
        <p14:creationId xmlns:p14="http://schemas.microsoft.com/office/powerpoint/2010/main" val="3698714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carpa gang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3663"/>
            <a:ext cx="8307387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610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b="1" dirty="0"/>
              <a:t>GANGLION VESTIBULARE (</a:t>
            </a:r>
            <a:r>
              <a:rPr lang="hu-HU" altLang="hu-HU" b="1" dirty="0" err="1"/>
              <a:t>Scarpa</a:t>
            </a:r>
            <a:r>
              <a:rPr lang="hu-HU" altLang="hu-HU" b="1" dirty="0"/>
              <a:t>) a </a:t>
            </a:r>
            <a:r>
              <a:rPr lang="hu-HU" altLang="hu-HU" b="1" dirty="0" err="1"/>
              <a:t>meatus</a:t>
            </a:r>
            <a:r>
              <a:rPr lang="hu-HU" altLang="hu-HU" b="1" dirty="0"/>
              <a:t> fenekén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3132138" y="5516563"/>
            <a:ext cx="12239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7092950" y="2852738"/>
            <a:ext cx="647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7E8F58D-E8B0-4D5C-91B9-C28C786EBA96}"/>
              </a:ext>
            </a:extLst>
          </p:cNvPr>
          <p:cNvSpPr/>
          <p:nvPr/>
        </p:nvSpPr>
        <p:spPr>
          <a:xfrm>
            <a:off x="2555776" y="3429000"/>
            <a:ext cx="936104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76FDBD9-E814-4451-AEE1-C405CD8346AF}"/>
              </a:ext>
            </a:extLst>
          </p:cNvPr>
          <p:cNvSpPr txBox="1"/>
          <p:nvPr/>
        </p:nvSpPr>
        <p:spPr>
          <a:xfrm>
            <a:off x="5940152" y="551656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 VII</a:t>
            </a:r>
          </a:p>
        </p:txBody>
      </p:sp>
    </p:spTree>
    <p:extLst>
      <p:ext uri="{BB962C8B-B14F-4D97-AF65-F5344CB8AC3E}">
        <p14:creationId xmlns:p14="http://schemas.microsoft.com/office/powerpoint/2010/main" val="3966590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anglion spi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7142163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24388" y="3632200"/>
            <a:ext cx="401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 flipV="1">
            <a:off x="4283075" y="32845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87900" y="4365625"/>
            <a:ext cx="2889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4413" y="179388"/>
            <a:ext cx="3598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+mn-lt"/>
              </a:rPr>
              <a:t>BIPOLARIS NEURONOK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67113" y="5588000"/>
            <a:ext cx="135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400" b="1"/>
              <a:t>myelin hüvely</a:t>
            </a:r>
          </a:p>
        </p:txBody>
      </p:sp>
    </p:spTree>
    <p:extLst>
      <p:ext uri="{BB962C8B-B14F-4D97-AF65-F5344CB8AC3E}">
        <p14:creationId xmlns:p14="http://schemas.microsoft.com/office/powerpoint/2010/main" val="3545167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A651FEAB-88CA-473D-A846-4963399F6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7451" r="15350" b="3801"/>
          <a:stretch/>
        </p:blipFill>
        <p:spPr>
          <a:xfrm>
            <a:off x="1763688" y="1196752"/>
            <a:ext cx="5976664" cy="54006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4A32AF3-0487-4CB3-AECB-7CAE8CDB9A1B}"/>
              </a:ext>
            </a:extLst>
          </p:cNvPr>
          <p:cNvSpPr txBox="1"/>
          <p:nvPr/>
        </p:nvSpPr>
        <p:spPr>
          <a:xfrm>
            <a:off x="1403648" y="476672"/>
            <a:ext cx="247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VESTIBULARIS MAGOK</a:t>
            </a:r>
          </a:p>
        </p:txBody>
      </p:sp>
    </p:spTree>
    <p:extLst>
      <p:ext uri="{BB962C8B-B14F-4D97-AF65-F5344CB8AC3E}">
        <p14:creationId xmlns:p14="http://schemas.microsoft.com/office/powerpoint/2010/main" val="189066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525" y="333375"/>
            <a:ext cx="3035300" cy="1295400"/>
          </a:xfrm>
        </p:spPr>
        <p:txBody>
          <a:bodyPr/>
          <a:lstStyle/>
          <a:p>
            <a:pPr eaLnBrk="1" hangingPunct="1"/>
            <a:r>
              <a:rPr lang="hu-HU" altLang="hu-HU" sz="3200" dirty="0"/>
              <a:t>A </a:t>
            </a:r>
            <a:r>
              <a:rPr lang="hu-HU" altLang="hu-HU" sz="3200" dirty="0" err="1"/>
              <a:t>vestibularis</a:t>
            </a:r>
            <a:r>
              <a:rPr lang="hu-HU" altLang="hu-HU" sz="3200" dirty="0"/>
              <a:t> rendszer</a:t>
            </a:r>
          </a:p>
        </p:txBody>
      </p:sp>
      <p:pic>
        <p:nvPicPr>
          <p:cNvPr id="32771" name="Picture 4" descr="v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553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256213" y="5407025"/>
            <a:ext cx="385286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/>
              <a:t>Reflexek: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vestibulo-spinalis</a:t>
            </a:r>
            <a:r>
              <a:rPr lang="hu-HU" sz="1600" dirty="0"/>
              <a:t> reflex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vestibulo</a:t>
            </a:r>
            <a:r>
              <a:rPr lang="hu-HU" sz="1600" dirty="0"/>
              <a:t> </a:t>
            </a:r>
            <a:r>
              <a:rPr lang="hu-HU" sz="1600" dirty="0" err="1"/>
              <a:t>vegetativ</a:t>
            </a:r>
            <a:r>
              <a:rPr lang="hu-HU" sz="1600" dirty="0"/>
              <a:t> reflex (n. X.)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vestibulo-okuláris</a:t>
            </a:r>
            <a:r>
              <a:rPr lang="hu-HU" sz="1600" dirty="0"/>
              <a:t> reflex (</a:t>
            </a:r>
            <a:r>
              <a:rPr lang="hu-HU" sz="1600" dirty="0" err="1"/>
              <a:t>nystagmus</a:t>
            </a:r>
            <a:r>
              <a:rPr lang="hu-HU" sz="1600" dirty="0"/>
              <a:t>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011863" y="1844675"/>
            <a:ext cx="2533963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/>
              <a:t>1. neuron: </a:t>
            </a:r>
            <a:r>
              <a:rPr lang="hu-HU" sz="1600" dirty="0" err="1"/>
              <a:t>ggl</a:t>
            </a:r>
            <a:r>
              <a:rPr lang="hu-HU" sz="1600" dirty="0"/>
              <a:t>. </a:t>
            </a:r>
            <a:r>
              <a:rPr lang="hu-HU" sz="1600" dirty="0" err="1"/>
              <a:t>vestibulare</a:t>
            </a:r>
            <a:endParaRPr lang="hu-HU" sz="1600" dirty="0"/>
          </a:p>
          <a:p>
            <a:pPr marL="342900" indent="-342900">
              <a:buFontTx/>
              <a:buAutoNum type="arabicPeriod"/>
              <a:defRPr/>
            </a:pPr>
            <a:endParaRPr lang="hu-HU" sz="1600" dirty="0"/>
          </a:p>
          <a:p>
            <a:pPr>
              <a:defRPr/>
            </a:pPr>
            <a:r>
              <a:rPr lang="hu-HU" sz="1600" dirty="0"/>
              <a:t>       </a:t>
            </a:r>
            <a:r>
              <a:rPr lang="hu-HU" sz="1600" i="1" dirty="0"/>
              <a:t>n. </a:t>
            </a:r>
            <a:r>
              <a:rPr lang="hu-HU" sz="1600" i="1" dirty="0" err="1"/>
              <a:t>vestibularis</a:t>
            </a:r>
            <a:endParaRPr lang="hu-HU" sz="1600" i="1" dirty="0"/>
          </a:p>
          <a:p>
            <a:pPr>
              <a:defRPr/>
            </a:pPr>
            <a:r>
              <a:rPr lang="hu-HU" sz="1600" dirty="0"/>
              <a:t>2. neuron: </a:t>
            </a:r>
            <a:r>
              <a:rPr lang="hu-HU" sz="1600" dirty="0" err="1"/>
              <a:t>nucl</a:t>
            </a:r>
            <a:r>
              <a:rPr lang="hu-HU" sz="1600" dirty="0"/>
              <a:t>. </a:t>
            </a:r>
            <a:r>
              <a:rPr lang="hu-HU" sz="1600" dirty="0" err="1"/>
              <a:t>vestibulares</a:t>
            </a:r>
            <a:endParaRPr lang="hu-HU" sz="1600" dirty="0"/>
          </a:p>
          <a:p>
            <a:pPr lvl="1">
              <a:defRPr/>
            </a:pPr>
            <a:r>
              <a:rPr lang="hu-HU" sz="1600" dirty="0" err="1"/>
              <a:t>superior</a:t>
            </a:r>
            <a:r>
              <a:rPr lang="hu-HU" sz="1600" dirty="0"/>
              <a:t> </a:t>
            </a:r>
          </a:p>
          <a:p>
            <a:pPr lvl="1">
              <a:defRPr/>
            </a:pPr>
            <a:r>
              <a:rPr lang="hu-HU" sz="1600" dirty="0" err="1"/>
              <a:t>medialis</a:t>
            </a:r>
            <a:r>
              <a:rPr lang="hu-HU" sz="1600" dirty="0"/>
              <a:t> </a:t>
            </a:r>
          </a:p>
          <a:p>
            <a:pPr lvl="1">
              <a:defRPr/>
            </a:pPr>
            <a:r>
              <a:rPr lang="hu-HU" sz="1600" dirty="0" err="1"/>
              <a:t>inferior</a:t>
            </a:r>
            <a:r>
              <a:rPr lang="hu-HU" sz="1600" dirty="0"/>
              <a:t> </a:t>
            </a:r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hu-HU" sz="1600" i="1" dirty="0" err="1"/>
              <a:t>tr</a:t>
            </a:r>
            <a:r>
              <a:rPr lang="hu-HU" sz="1600" i="1" dirty="0"/>
              <a:t>. </a:t>
            </a:r>
            <a:r>
              <a:rPr lang="hu-HU" sz="1600" i="1" dirty="0" err="1"/>
              <a:t>vestibulocerebellaris</a:t>
            </a:r>
            <a:r>
              <a:rPr lang="hu-HU" sz="1600" i="1" dirty="0"/>
              <a:t>   </a:t>
            </a:r>
          </a:p>
          <a:p>
            <a:pPr>
              <a:defRPr/>
            </a:pPr>
            <a:r>
              <a:rPr lang="hu-HU" sz="1600" i="1" dirty="0" err="1"/>
              <a:t>fasc</a:t>
            </a:r>
            <a:r>
              <a:rPr lang="hu-HU" sz="1600" i="1" dirty="0"/>
              <a:t>. </a:t>
            </a:r>
            <a:r>
              <a:rPr lang="hu-HU" sz="1600" i="1" dirty="0" err="1"/>
              <a:t>longitudinalis</a:t>
            </a:r>
            <a:r>
              <a:rPr lang="hu-HU" sz="1600" i="1" dirty="0"/>
              <a:t> </a:t>
            </a:r>
            <a:r>
              <a:rPr lang="hu-HU" sz="1600" i="1" dirty="0" err="1"/>
              <a:t>medialis</a:t>
            </a:r>
            <a:endParaRPr lang="hu-HU" sz="1600" i="1" dirty="0"/>
          </a:p>
          <a:p>
            <a:pPr marL="342900" indent="-342900">
              <a:buFontTx/>
              <a:buAutoNum type="arabicPeriod" startAt="3"/>
              <a:defRPr/>
            </a:pPr>
            <a:endParaRPr lang="hu-HU" sz="1600" dirty="0"/>
          </a:p>
          <a:p>
            <a:pPr marL="342900" indent="-342900">
              <a:buFontTx/>
              <a:buAutoNum type="arabicPeriod" startAt="3"/>
              <a:defRPr/>
            </a:pPr>
            <a:r>
              <a:rPr lang="hu-HU" sz="1600" dirty="0" err="1"/>
              <a:t>nucl</a:t>
            </a:r>
            <a:r>
              <a:rPr lang="hu-HU" sz="1600" dirty="0"/>
              <a:t>. </a:t>
            </a:r>
            <a:r>
              <a:rPr lang="hu-HU" sz="1600" dirty="0" err="1"/>
              <a:t>vest</a:t>
            </a:r>
            <a:r>
              <a:rPr lang="hu-HU" sz="1600" dirty="0"/>
              <a:t>. lat</a:t>
            </a:r>
            <a:r>
              <a:rPr lang="hu-HU" sz="1600" b="1" dirty="0"/>
              <a:t>. (</a:t>
            </a:r>
            <a:r>
              <a:rPr lang="hu-HU" sz="1600" b="1" dirty="0" err="1"/>
              <a:t>Deiters</a:t>
            </a:r>
            <a:r>
              <a:rPr lang="hu-HU" sz="1600" b="1" dirty="0"/>
              <a:t>)</a:t>
            </a:r>
          </a:p>
          <a:p>
            <a:pPr>
              <a:defRPr/>
            </a:pPr>
            <a:r>
              <a:rPr lang="hu-HU" sz="1600" dirty="0"/>
              <a:t>                    </a:t>
            </a:r>
          </a:p>
          <a:p>
            <a:pPr>
              <a:defRPr/>
            </a:pPr>
            <a:r>
              <a:rPr lang="hu-HU" sz="1600" dirty="0"/>
              <a:t>          </a:t>
            </a:r>
            <a:r>
              <a:rPr lang="hu-HU" sz="1600" i="1" dirty="0" err="1"/>
              <a:t>tr</a:t>
            </a:r>
            <a:r>
              <a:rPr lang="hu-HU" sz="1600" i="1" dirty="0"/>
              <a:t>. </a:t>
            </a:r>
            <a:r>
              <a:rPr lang="hu-HU" sz="1600" i="1" dirty="0" err="1"/>
              <a:t>vestibulospinalis</a:t>
            </a:r>
            <a:endParaRPr lang="hu-HU" sz="1600" i="1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7181850" y="3614738"/>
            <a:ext cx="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cxnSpLocks/>
          </p:cNvCxnSpPr>
          <p:nvPr/>
        </p:nvCxnSpPr>
        <p:spPr>
          <a:xfrm>
            <a:off x="7240588" y="486916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7240588" y="2133600"/>
            <a:ext cx="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41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411480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 err="1">
                <a:latin typeface="+mn-lt"/>
              </a:rPr>
              <a:t>Vestibularis</a:t>
            </a:r>
            <a:r>
              <a:rPr lang="hu-HU" altLang="hu-HU" sz="2800" dirty="0">
                <a:latin typeface="+mn-lt"/>
              </a:rPr>
              <a:t> rendszer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381375"/>
            <a:ext cx="3455987" cy="325437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000" dirty="0" err="1"/>
              <a:t>vestibularis</a:t>
            </a:r>
            <a:r>
              <a:rPr lang="hu-HU" altLang="hu-HU" sz="2000" dirty="0"/>
              <a:t> </a:t>
            </a:r>
            <a:r>
              <a:rPr lang="hu-HU" altLang="hu-HU" sz="2000" dirty="0" err="1"/>
              <a:t>nystagmus</a:t>
            </a:r>
            <a:endParaRPr lang="hu-HU" altLang="hu-HU" sz="2000" dirty="0"/>
          </a:p>
          <a:p>
            <a:pPr marL="0" indent="0" eaLnBrk="1" hangingPunct="1">
              <a:buFontTx/>
              <a:buNone/>
              <a:defRPr/>
            </a:pPr>
            <a:r>
              <a:rPr lang="hu-HU" altLang="hu-HU" sz="2000" dirty="0"/>
              <a:t>     (</a:t>
            </a:r>
            <a:r>
              <a:rPr lang="hu-HU" altLang="hu-HU" sz="2000" dirty="0" err="1"/>
              <a:t>optokinetikus</a:t>
            </a:r>
            <a:r>
              <a:rPr lang="hu-HU" altLang="hu-HU" sz="2000" dirty="0"/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altLang="hu-HU" sz="1600" dirty="0"/>
              <a:t>Összetett szemmozgás a fej elmozdulásakor (a látótérből kikerülő tárgy követése)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hu-HU" altLang="hu-HU" sz="1400" dirty="0"/>
              <a:t>Lassú komponens (</a:t>
            </a:r>
            <a:r>
              <a:rPr lang="hu-HU" altLang="hu-HU" sz="1400" dirty="0" err="1"/>
              <a:t>labyrinthusból</a:t>
            </a:r>
            <a:r>
              <a:rPr lang="hu-HU" altLang="hu-HU" sz="1400" dirty="0"/>
              <a:t>)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hu-HU" altLang="hu-HU" sz="1400" dirty="0"/>
              <a:t>Gyors komponens (kérgi szemmozgató központokból)</a:t>
            </a:r>
          </a:p>
          <a:p>
            <a:pPr marL="0" indent="0" eaLnBrk="1" hangingPunct="1">
              <a:buFontTx/>
              <a:buNone/>
              <a:defRPr/>
            </a:pPr>
            <a:endParaRPr lang="hu-HU" altLang="hu-HU" sz="1600" dirty="0"/>
          </a:p>
          <a:p>
            <a:pPr eaLnBrk="1" hangingPunct="1">
              <a:defRPr/>
            </a:pPr>
            <a:r>
              <a:rPr lang="hu-HU" altLang="hu-HU" sz="1800" dirty="0"/>
              <a:t>kalorikus </a:t>
            </a:r>
            <a:r>
              <a:rPr lang="hu-HU" altLang="hu-HU" sz="1800" dirty="0" err="1"/>
              <a:t>nystagmus</a:t>
            </a:r>
            <a:endParaRPr lang="hu-HU" altLang="hu-HU" sz="1800" dirty="0"/>
          </a:p>
          <a:p>
            <a:pPr eaLnBrk="1" hangingPunct="1">
              <a:buFontTx/>
              <a:buNone/>
              <a:defRPr/>
            </a:pPr>
            <a:r>
              <a:rPr lang="hu-HU" altLang="hu-HU" sz="1600" dirty="0"/>
              <a:t>(Bárány Róbert Nobel díj 1915-ben)</a:t>
            </a:r>
            <a:endParaRPr lang="hu-HU" altLang="hu-HU" sz="1400" dirty="0"/>
          </a:p>
        </p:txBody>
      </p:sp>
      <p:pic>
        <p:nvPicPr>
          <p:cNvPr id="33796" name="Picture 4" descr="szemmoz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765175"/>
            <a:ext cx="34940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Szövegdoboz 1"/>
          <p:cNvSpPr txBox="1">
            <a:spLocks noChangeArrowheads="1"/>
          </p:cNvSpPr>
          <p:nvPr/>
        </p:nvSpPr>
        <p:spPr bwMode="auto">
          <a:xfrm>
            <a:off x="163513" y="620713"/>
            <a:ext cx="50208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+mn-lt"/>
              </a:rPr>
              <a:t>Tekintési központok: </a:t>
            </a:r>
            <a:r>
              <a:rPr lang="hu-HU" altLang="hu-HU" sz="1600" dirty="0">
                <a:latin typeface="+mn-lt"/>
              </a:rPr>
              <a:t>akaratlagos szemmozgásokra</a:t>
            </a:r>
            <a:endParaRPr lang="hu-HU" altLang="hu-HU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+mn-lt"/>
              </a:rPr>
              <a:t>    </a:t>
            </a:r>
            <a:r>
              <a:rPr lang="hu-HU" altLang="hu-HU" sz="1800" b="1" dirty="0">
                <a:latin typeface="+mn-lt"/>
              </a:rPr>
              <a:t>f</a:t>
            </a:r>
            <a:r>
              <a:rPr lang="hu-HU" altLang="hu-HU" sz="1600" b="1" dirty="0">
                <a:latin typeface="+mn-lt"/>
              </a:rPr>
              <a:t>rontális központ </a:t>
            </a:r>
            <a:r>
              <a:rPr lang="hu-HU" altLang="hu-HU" sz="1600" dirty="0">
                <a:latin typeface="+mn-lt"/>
              </a:rPr>
              <a:t>(</a:t>
            </a:r>
            <a:r>
              <a:rPr lang="hu-HU" altLang="hu-HU" sz="1600" dirty="0" err="1">
                <a:latin typeface="+mn-lt"/>
              </a:rPr>
              <a:t>Br</a:t>
            </a:r>
            <a:r>
              <a:rPr lang="hu-HU" altLang="hu-HU" sz="1600" dirty="0">
                <a:latin typeface="+mn-lt"/>
              </a:rPr>
              <a:t>. 8 </a:t>
            </a:r>
            <a:r>
              <a:rPr lang="hu-HU" altLang="hu-HU" sz="1600" dirty="0" err="1">
                <a:latin typeface="+mn-lt"/>
              </a:rPr>
              <a:t>gyrus</a:t>
            </a:r>
            <a:r>
              <a:rPr lang="hu-HU" altLang="hu-HU" sz="1600" dirty="0">
                <a:latin typeface="+mn-lt"/>
              </a:rPr>
              <a:t> </a:t>
            </a:r>
            <a:r>
              <a:rPr lang="hu-HU" altLang="hu-HU" sz="1600" dirty="0" err="1">
                <a:latin typeface="+mn-lt"/>
              </a:rPr>
              <a:t>fr</a:t>
            </a:r>
            <a:r>
              <a:rPr lang="hu-HU" altLang="hu-HU" sz="1600" dirty="0">
                <a:latin typeface="+mn-lt"/>
              </a:rPr>
              <a:t>. </a:t>
            </a:r>
            <a:r>
              <a:rPr lang="hu-HU" altLang="hu-HU" sz="1600" dirty="0" err="1">
                <a:latin typeface="+mn-lt"/>
              </a:rPr>
              <a:t>med</a:t>
            </a:r>
            <a:r>
              <a:rPr lang="hu-HU" altLang="hu-HU" sz="1600" dirty="0">
                <a:latin typeface="+mn-lt"/>
              </a:rPr>
              <a:t>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+mn-lt"/>
              </a:rPr>
              <a:t>        hídi központ (</a:t>
            </a:r>
            <a:r>
              <a:rPr lang="hu-HU" altLang="hu-HU" sz="1600" dirty="0" err="1">
                <a:latin typeface="+mn-lt"/>
              </a:rPr>
              <a:t>form</a:t>
            </a:r>
            <a:r>
              <a:rPr lang="hu-HU" altLang="hu-HU" sz="1600" dirty="0">
                <a:latin typeface="+mn-lt"/>
              </a:rPr>
              <a:t>. </a:t>
            </a:r>
            <a:r>
              <a:rPr lang="hu-HU" altLang="hu-HU" sz="1600" dirty="0" err="1">
                <a:latin typeface="+mn-lt"/>
              </a:rPr>
              <a:t>reticularis</a:t>
            </a:r>
            <a:r>
              <a:rPr lang="hu-HU" altLang="hu-HU" sz="1600" dirty="0">
                <a:latin typeface="+mn-lt"/>
              </a:rPr>
              <a:t>) </a:t>
            </a:r>
            <a:r>
              <a:rPr lang="hu-HU" altLang="hu-HU" sz="1600" i="1" dirty="0">
                <a:latin typeface="+mn-lt"/>
              </a:rPr>
              <a:t>vízszintes tekintés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i="1" dirty="0">
                <a:latin typeface="+mn-lt"/>
              </a:rPr>
              <a:t>        </a:t>
            </a:r>
            <a:r>
              <a:rPr lang="hu-HU" altLang="hu-HU" sz="1600" dirty="0">
                <a:latin typeface="+mn-lt"/>
              </a:rPr>
              <a:t>középagy (</a:t>
            </a:r>
            <a:r>
              <a:rPr lang="hu-HU" altLang="hu-HU" sz="1600" dirty="0" err="1">
                <a:latin typeface="+mn-lt"/>
              </a:rPr>
              <a:t>nucl</a:t>
            </a:r>
            <a:r>
              <a:rPr lang="hu-HU" altLang="hu-HU" sz="1600" dirty="0">
                <a:latin typeface="+mn-lt"/>
              </a:rPr>
              <a:t>. </a:t>
            </a:r>
            <a:r>
              <a:rPr lang="hu-HU" altLang="hu-HU" sz="1600" dirty="0" err="1">
                <a:latin typeface="+mn-lt"/>
              </a:rPr>
              <a:t>Interstitialis</a:t>
            </a:r>
            <a:r>
              <a:rPr lang="hu-HU" altLang="hu-HU" sz="1600" dirty="0">
                <a:latin typeface="+mn-lt"/>
              </a:rPr>
              <a:t> </a:t>
            </a:r>
            <a:r>
              <a:rPr lang="hu-HU" altLang="hu-HU" sz="1600" dirty="0" err="1">
                <a:latin typeface="+mn-lt"/>
              </a:rPr>
              <a:t>Cajal</a:t>
            </a:r>
            <a:r>
              <a:rPr lang="hu-HU" altLang="hu-HU" sz="1600" dirty="0">
                <a:latin typeface="+mn-lt"/>
              </a:rPr>
              <a:t>) </a:t>
            </a:r>
            <a:r>
              <a:rPr lang="hu-HU" altLang="hu-HU" sz="1600" i="1" dirty="0">
                <a:latin typeface="+mn-lt"/>
              </a:rPr>
              <a:t>függőleges tekintés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i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i="1" dirty="0">
                <a:latin typeface="+mn-lt"/>
              </a:rPr>
              <a:t>    </a:t>
            </a:r>
            <a:r>
              <a:rPr lang="hu-HU" altLang="hu-HU" sz="1600" b="1" dirty="0" err="1">
                <a:latin typeface="+mn-lt"/>
              </a:rPr>
              <a:t>occipitalis</a:t>
            </a:r>
            <a:r>
              <a:rPr lang="hu-HU" altLang="hu-HU" sz="1600" b="1" dirty="0">
                <a:latin typeface="+mn-lt"/>
              </a:rPr>
              <a:t> kp </a:t>
            </a:r>
            <a:r>
              <a:rPr lang="hu-HU" altLang="hu-HU" sz="1600" dirty="0">
                <a:latin typeface="+mn-lt"/>
              </a:rPr>
              <a:t>(</a:t>
            </a:r>
            <a:r>
              <a:rPr lang="hu-HU" altLang="hu-HU" sz="1600" dirty="0" err="1">
                <a:latin typeface="+mn-lt"/>
              </a:rPr>
              <a:t>Br</a:t>
            </a:r>
            <a:r>
              <a:rPr lang="hu-HU" altLang="hu-HU" sz="1600" dirty="0">
                <a:latin typeface="+mn-lt"/>
              </a:rPr>
              <a:t>. 18, 19) </a:t>
            </a:r>
            <a:r>
              <a:rPr lang="hu-HU" altLang="hu-HU" sz="1600" i="1" dirty="0">
                <a:latin typeface="+mn-lt"/>
              </a:rPr>
              <a:t>reflexes szemmozgások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i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+mn-lt"/>
              </a:rPr>
              <a:t>                       </a:t>
            </a:r>
            <a:r>
              <a:rPr lang="hu-HU" altLang="hu-HU" sz="1600" dirty="0" err="1">
                <a:latin typeface="+mn-lt"/>
              </a:rPr>
              <a:t>nucl</a:t>
            </a:r>
            <a:r>
              <a:rPr lang="hu-HU" altLang="hu-HU" sz="1600" dirty="0">
                <a:latin typeface="+mn-lt"/>
              </a:rPr>
              <a:t>. </a:t>
            </a:r>
            <a:r>
              <a:rPr lang="hu-HU" altLang="hu-HU" sz="1600" dirty="0" err="1">
                <a:latin typeface="+mn-lt"/>
              </a:rPr>
              <a:t>colliculi</a:t>
            </a:r>
            <a:r>
              <a:rPr lang="hu-HU" altLang="hu-HU" sz="1600" dirty="0">
                <a:latin typeface="+mn-lt"/>
              </a:rPr>
              <a:t> </a:t>
            </a:r>
            <a:r>
              <a:rPr lang="hu-HU" altLang="hu-HU" sz="1600" dirty="0" err="1">
                <a:latin typeface="+mn-lt"/>
              </a:rPr>
              <a:t>sup</a:t>
            </a:r>
            <a:r>
              <a:rPr lang="hu-HU" altLang="hu-HU" sz="1600" dirty="0">
                <a:latin typeface="+mn-lt"/>
              </a:rPr>
              <a:t>.       agyidegmagok</a:t>
            </a:r>
            <a:endParaRPr lang="hu-HU" altLang="hu-HU" sz="1800" dirty="0">
              <a:latin typeface="+mn-lt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2195513" y="1120775"/>
            <a:ext cx="0" cy="290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339975" y="2420938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699792" y="2780928"/>
            <a:ext cx="3603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58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245100" y="1052513"/>
            <a:ext cx="3165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3200" b="1"/>
              <a:t>VESTIBULARIS</a:t>
            </a:r>
          </a:p>
          <a:p>
            <a:pPr algn="ctr" eaLnBrk="1" hangingPunct="1"/>
            <a:r>
              <a:rPr lang="hu-HU" altLang="hu-HU" sz="3200" b="1"/>
              <a:t>PÁLYA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53013" y="3787775"/>
            <a:ext cx="4092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1400" b="1"/>
              <a:t>Fasciculus longitudinalis medialis szerepe</a:t>
            </a:r>
          </a:p>
          <a:p>
            <a:pPr algn="ctr" eaLnBrk="1" hangingPunct="1"/>
            <a:endParaRPr lang="hu-HU" altLang="hu-HU" sz="1400" b="1"/>
          </a:p>
          <a:p>
            <a:pPr algn="ctr" eaLnBrk="1" hangingPunct="1"/>
            <a:r>
              <a:rPr lang="hu-HU" altLang="hu-HU" sz="1400" b="1"/>
              <a:t>Koordinálja az összehangolt szemmozgásokat</a:t>
            </a:r>
          </a:p>
          <a:p>
            <a:pPr algn="ctr" eaLnBrk="1" hangingPunct="1"/>
            <a:r>
              <a:rPr lang="hu-HU" altLang="hu-HU" sz="1400" b="1"/>
              <a:t>a fej és nyak mozgásával,</a:t>
            </a:r>
          </a:p>
          <a:p>
            <a:pPr algn="ctr" eaLnBrk="1" hangingPunct="1"/>
            <a:r>
              <a:rPr lang="hu-HU" altLang="hu-HU" sz="1400" b="1"/>
              <a:t> és fenntartja a látótér állandóságát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4313" y="6286500"/>
            <a:ext cx="109061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000" b="1"/>
              <a:t>Axialis izomzat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067175" y="5445125"/>
            <a:ext cx="1841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 sz="1000" b="1"/>
          </a:p>
        </p:txBody>
      </p:sp>
      <p:pic>
        <p:nvPicPr>
          <p:cNvPr id="3" name="Kép 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9E2D41E1-82D1-4858-A564-CA875725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" y="188640"/>
            <a:ext cx="4509328" cy="61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ul">
            <a:extLst>
              <a:ext uri="{FF2B5EF4-FFF2-40B4-BE49-F238E27FC236}">
                <a16:creationId xmlns:a16="http://schemas.microsoft.com/office/drawing/2014/main" id="{E0C034E1-B0AE-4179-A732-78FB381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388"/>
            <a:ext cx="46228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5D951AD0-2D6C-407E-99BC-150FBA1B0ECD}"/>
              </a:ext>
            </a:extLst>
          </p:cNvPr>
          <p:cNvCxnSpPr>
            <a:cxnSpLocks/>
          </p:cNvCxnSpPr>
          <p:nvPr/>
        </p:nvCxnSpPr>
        <p:spPr>
          <a:xfrm>
            <a:off x="3275856" y="3140968"/>
            <a:ext cx="0" cy="100811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7760CBB-4D16-4C33-B881-10840770319D}"/>
              </a:ext>
            </a:extLst>
          </p:cNvPr>
          <p:cNvCxnSpPr/>
          <p:nvPr/>
        </p:nvCxnSpPr>
        <p:spPr>
          <a:xfrm>
            <a:off x="2699792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C00254E8-0331-4E0C-8BC4-18F430F7019F}"/>
              </a:ext>
            </a:extLst>
          </p:cNvPr>
          <p:cNvSpPr/>
          <p:nvPr/>
        </p:nvSpPr>
        <p:spPr>
          <a:xfrm>
            <a:off x="3457816" y="486916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Arial" panose="020B0604020202020204" pitchFamily="34" charset="0"/>
              </a:rPr>
              <a:t>Labyrinthus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osseus</a:t>
            </a:r>
            <a:r>
              <a:rPr lang="hu-HU" dirty="0">
                <a:latin typeface="Arial" panose="020B0604020202020204" pitchFamily="34" charset="0"/>
              </a:rPr>
              <a:t> részei</a:t>
            </a:r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C4B59C1-B09A-4005-A666-3CFD1E6F371F}"/>
              </a:ext>
            </a:extLst>
          </p:cNvPr>
          <p:cNvSpPr/>
          <p:nvPr/>
        </p:nvSpPr>
        <p:spPr>
          <a:xfrm>
            <a:off x="6087346" y="89905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Arial" panose="020B0604020202020204" pitchFamily="34" charset="0"/>
              </a:rPr>
              <a:t>cochlea</a:t>
            </a:r>
            <a:r>
              <a:rPr lang="hu-HU" dirty="0">
                <a:latin typeface="Arial" panose="020B0604020202020204" pitchFamily="34" charset="0"/>
              </a:rPr>
              <a:t> </a:t>
            </a:r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556B336F-142F-452A-9D69-86E7E47F713D}"/>
              </a:ext>
            </a:extLst>
          </p:cNvPr>
          <p:cNvSpPr/>
          <p:nvPr/>
        </p:nvSpPr>
        <p:spPr>
          <a:xfrm>
            <a:off x="2483768" y="5733256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Arial" panose="020B0604020202020204" pitchFamily="34" charset="0"/>
              </a:rPr>
              <a:t>nervus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vestibulocochlearis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088AD3D-A1FC-44F6-ABE3-08AD62591472}"/>
              </a:ext>
            </a:extLst>
          </p:cNvPr>
          <p:cNvSpPr txBox="1"/>
          <p:nvPr/>
        </p:nvSpPr>
        <p:spPr>
          <a:xfrm>
            <a:off x="6674520" y="184482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vestibulum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BC6F936-F992-4703-BE5C-412DAEBF1708}"/>
              </a:ext>
            </a:extLst>
          </p:cNvPr>
          <p:cNvSpPr txBox="1"/>
          <p:nvPr/>
        </p:nvSpPr>
        <p:spPr>
          <a:xfrm>
            <a:off x="6674520" y="3064128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canales</a:t>
            </a:r>
            <a:r>
              <a:rPr lang="hu-HU" dirty="0"/>
              <a:t> </a:t>
            </a:r>
            <a:r>
              <a:rPr lang="hu-HU" dirty="0" err="1"/>
              <a:t>semicirculares</a:t>
            </a:r>
            <a:endParaRPr lang="hu-HU" dirty="0"/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0A39CAE1-04A0-4382-A8E2-B624D83A1633}"/>
              </a:ext>
            </a:extLst>
          </p:cNvPr>
          <p:cNvCxnSpPr/>
          <p:nvPr/>
        </p:nvCxnSpPr>
        <p:spPr>
          <a:xfrm flipH="1">
            <a:off x="5292080" y="1268388"/>
            <a:ext cx="795266" cy="17957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3C016C06-47DA-4407-832B-0BACCAC42DAD}"/>
              </a:ext>
            </a:extLst>
          </p:cNvPr>
          <p:cNvCxnSpPr>
            <a:cxnSpLocks/>
          </p:cNvCxnSpPr>
          <p:nvPr/>
        </p:nvCxnSpPr>
        <p:spPr>
          <a:xfrm flipH="1">
            <a:off x="5508104" y="2144854"/>
            <a:ext cx="1166416" cy="1152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8C5F4134-0F88-47DB-8350-693AE724C1E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689713" y="3248794"/>
            <a:ext cx="984807" cy="332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53628A43-81DE-46EF-AE6C-CE45E57E9723}"/>
              </a:ext>
            </a:extLst>
          </p:cNvPr>
          <p:cNvCxnSpPr>
            <a:cxnSpLocks/>
          </p:cNvCxnSpPr>
          <p:nvPr/>
        </p:nvCxnSpPr>
        <p:spPr>
          <a:xfrm flipV="1">
            <a:off x="3635896" y="3581447"/>
            <a:ext cx="0" cy="20598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58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sualis vstib inf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b="71530"/>
          <a:stretch>
            <a:fillRect/>
          </a:stretch>
        </p:blipFill>
        <p:spPr bwMode="auto">
          <a:xfrm>
            <a:off x="2051050" y="1485900"/>
            <a:ext cx="48498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38189" y="153988"/>
            <a:ext cx="4383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 dirty="0">
                <a:latin typeface="+mn-lt"/>
              </a:rPr>
              <a:t>A KÖZPONTI IDEGRENDSZER AZ EGYENSÚLY </a:t>
            </a:r>
          </a:p>
          <a:p>
            <a:pPr algn="ctr" eaLnBrk="1" hangingPunct="1"/>
            <a:r>
              <a:rPr lang="hu-HU" altLang="hu-HU" b="1" dirty="0">
                <a:latin typeface="+mn-lt"/>
              </a:rPr>
              <a:t>FENNTARTÁSÁHOZ KÜLÖNBÖZŐ </a:t>
            </a:r>
          </a:p>
          <a:p>
            <a:pPr algn="ctr" eaLnBrk="1" hangingPunct="1"/>
            <a:r>
              <a:rPr lang="hu-HU" altLang="hu-HU" b="1" dirty="0">
                <a:latin typeface="+mn-lt"/>
              </a:rPr>
              <a:t>INFORMÁCIÓKAT HASZNÁL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51363" y="1909763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/>
              <a:t>1. Vizuális információk</a:t>
            </a:r>
          </a:p>
        </p:txBody>
      </p:sp>
      <p:pic>
        <p:nvPicPr>
          <p:cNvPr id="15365" name="Picture 5" descr="visualis vstib inf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3" b="42236"/>
          <a:stretch>
            <a:fillRect/>
          </a:stretch>
        </p:blipFill>
        <p:spPr bwMode="auto">
          <a:xfrm>
            <a:off x="3635375" y="2998788"/>
            <a:ext cx="48498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visualis vstib inf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0" t="57764" b="12274"/>
          <a:stretch>
            <a:fillRect/>
          </a:stretch>
        </p:blipFill>
        <p:spPr bwMode="auto">
          <a:xfrm>
            <a:off x="900113" y="4679950"/>
            <a:ext cx="26892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9388" y="3508375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/>
              <a:t>2. Információk proprioceptiv </a:t>
            </a:r>
          </a:p>
          <a:p>
            <a:pPr eaLnBrk="1" hangingPunct="1"/>
            <a:r>
              <a:rPr lang="hu-HU" altLang="hu-HU"/>
              <a:t>     idegvégződésekből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35375" y="5373688"/>
            <a:ext cx="285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/>
              <a:t>3. Vestibularis információk</a:t>
            </a:r>
          </a:p>
        </p:txBody>
      </p:sp>
    </p:spTree>
    <p:extLst>
      <p:ext uri="{BB962C8B-B14F-4D97-AF65-F5344CB8AC3E}">
        <p14:creationId xmlns:p14="http://schemas.microsoft.com/office/powerpoint/2010/main" val="198146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C77E41E4-1088-4ED7-9EF6-66FACA74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069963" cy="43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43E3139-A19F-49F2-BFCA-D6A2947A88B6}"/>
              </a:ext>
            </a:extLst>
          </p:cNvPr>
          <p:cNvSpPr txBox="1"/>
          <p:nvPr/>
        </p:nvSpPr>
        <p:spPr>
          <a:xfrm>
            <a:off x="1619672" y="76470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dirty="0">
                <a:latin typeface="Arial" panose="020B0604020202020204" pitchFamily="34" charset="0"/>
              </a:rPr>
              <a:t>Az egyensúly fenntartásának szabályozása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58015FB-FD00-4131-B177-9DFB23035D3B}"/>
              </a:ext>
            </a:extLst>
          </p:cNvPr>
          <p:cNvSpPr txBox="1"/>
          <p:nvPr/>
        </p:nvSpPr>
        <p:spPr>
          <a:xfrm>
            <a:off x="971601" y="616530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a különböző szervrendszerekből jövő jelzések nincsenek összhangban egymással, egyensúlyzavar és szédülés alakul ki</a:t>
            </a:r>
          </a:p>
        </p:txBody>
      </p:sp>
    </p:spTree>
    <p:extLst>
      <p:ext uri="{BB962C8B-B14F-4D97-AF65-F5344CB8AC3E}">
        <p14:creationId xmlns:p14="http://schemas.microsoft.com/office/powerpoint/2010/main" val="3885280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35696" y="836712"/>
            <a:ext cx="4959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2400" dirty="0">
                <a:latin typeface="+mn-lt"/>
              </a:rPr>
              <a:t>A VESTIBULARIS RENDSZER RÉSZEINEK</a:t>
            </a:r>
          </a:p>
          <a:p>
            <a:pPr algn="ctr" eaLnBrk="1" hangingPunct="1"/>
            <a:r>
              <a:rPr lang="hu-HU" altLang="hu-HU" sz="2400" dirty="0">
                <a:latin typeface="+mn-lt"/>
              </a:rPr>
              <a:t>JELENTŐSÉGE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03648" y="2060848"/>
            <a:ext cx="6130140" cy="254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u-HU" altLang="hu-HU" dirty="0">
                <a:latin typeface="+mn-lt"/>
              </a:rPr>
              <a:t>1. Egyensúlyi helyzet fenntartásában szereplő izmok beidegzése</a:t>
            </a:r>
          </a:p>
          <a:p>
            <a:pPr>
              <a:lnSpc>
                <a:spcPct val="150000"/>
              </a:lnSpc>
            </a:pPr>
            <a:r>
              <a:rPr lang="hu-HU" altLang="hu-HU" dirty="0">
                <a:latin typeface="+mn-lt"/>
              </a:rPr>
              <a:t>2. Izomtónus szabályozása, egyensúly fenntartása</a:t>
            </a:r>
          </a:p>
          <a:p>
            <a:pPr>
              <a:lnSpc>
                <a:spcPct val="150000"/>
              </a:lnSpc>
            </a:pPr>
            <a:r>
              <a:rPr lang="hu-HU" altLang="hu-HU" dirty="0">
                <a:latin typeface="+mn-lt"/>
              </a:rPr>
              <a:t>3. </a:t>
            </a:r>
            <a:r>
              <a:rPr lang="hu-HU" altLang="hu-HU" dirty="0" err="1">
                <a:latin typeface="+mn-lt"/>
              </a:rPr>
              <a:t>Conjugált</a:t>
            </a:r>
            <a:r>
              <a:rPr lang="hu-HU" altLang="hu-HU" dirty="0">
                <a:latin typeface="+mn-lt"/>
              </a:rPr>
              <a:t> szemmozgások összehangolása a fejhelyzettel </a:t>
            </a:r>
          </a:p>
          <a:p>
            <a:pPr>
              <a:lnSpc>
                <a:spcPct val="150000"/>
              </a:lnSpc>
            </a:pPr>
            <a:r>
              <a:rPr lang="hu-HU" altLang="hu-HU" dirty="0">
                <a:latin typeface="+mn-lt"/>
              </a:rPr>
              <a:t>    a látótér megtartása céljából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dirty="0">
                <a:latin typeface="+mn-lt"/>
              </a:rPr>
              <a:t> 4. </a:t>
            </a:r>
            <a:r>
              <a:rPr lang="hu-HU" altLang="hu-HU" dirty="0" err="1">
                <a:latin typeface="+mn-lt"/>
              </a:rPr>
              <a:t>Kérgi</a:t>
            </a:r>
            <a:r>
              <a:rPr lang="hu-HU" altLang="hu-HU" dirty="0">
                <a:latin typeface="+mn-lt"/>
              </a:rPr>
              <a:t> reprezentáció biztosítja a testhelyzet tudatosulását</a:t>
            </a:r>
          </a:p>
          <a:p>
            <a:pPr>
              <a:lnSpc>
                <a:spcPct val="150000"/>
              </a:lnSpc>
            </a:pPr>
            <a:r>
              <a:rPr lang="hu-HU" altLang="hu-HU" dirty="0">
                <a:latin typeface="+mn-lt"/>
              </a:rPr>
              <a:t>5. </a:t>
            </a:r>
            <a:r>
              <a:rPr lang="hu-HU" altLang="hu-HU" dirty="0" err="1">
                <a:latin typeface="+mn-lt"/>
              </a:rPr>
              <a:t>Vestibularis</a:t>
            </a:r>
            <a:r>
              <a:rPr lang="hu-HU" altLang="hu-HU" dirty="0">
                <a:latin typeface="+mn-lt"/>
              </a:rPr>
              <a:t> </a:t>
            </a:r>
            <a:r>
              <a:rPr lang="hu-HU" altLang="hu-HU" dirty="0" err="1">
                <a:latin typeface="+mn-lt"/>
              </a:rPr>
              <a:t>stimulatio</a:t>
            </a:r>
            <a:r>
              <a:rPr lang="hu-HU" altLang="hu-HU" dirty="0">
                <a:latin typeface="+mn-lt"/>
              </a:rPr>
              <a:t> zsigeri választ provokálhat</a:t>
            </a:r>
            <a:endParaRPr lang="hu-HU" altLang="hu-HU" b="1" dirty="0"/>
          </a:p>
        </p:txBody>
      </p:sp>
    </p:spTree>
    <p:extLst>
      <p:ext uri="{BB962C8B-B14F-4D97-AF65-F5344CB8AC3E}">
        <p14:creationId xmlns:p14="http://schemas.microsoft.com/office/powerpoint/2010/main" val="906037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76375" y="1052513"/>
            <a:ext cx="4989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+mn-lt"/>
              </a:rPr>
              <a:t>VESTIBULARIS RENDSZER RÉSZEI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59632" y="1916832"/>
            <a:ext cx="62752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hu-HU" altLang="hu-HU" sz="2400" dirty="0" err="1">
                <a:latin typeface="+mn-lt"/>
              </a:rPr>
              <a:t>Vestibulocerebellaris</a:t>
            </a:r>
            <a:r>
              <a:rPr lang="hu-HU" altLang="hu-HU" sz="2400" dirty="0">
                <a:latin typeface="+mn-lt"/>
              </a:rPr>
              <a:t> kapcsolatok</a:t>
            </a:r>
          </a:p>
          <a:p>
            <a:pPr eaLnBrk="1" hangingPunct="1">
              <a:buFontTx/>
              <a:buAutoNum type="arabicPeriod"/>
            </a:pPr>
            <a:endParaRPr lang="hu-HU" altLang="hu-HU" sz="2400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hu-HU" altLang="hu-HU" sz="2400" dirty="0" err="1">
                <a:latin typeface="+mn-lt"/>
              </a:rPr>
              <a:t>Fasciculus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longitudinalis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medialis</a:t>
            </a:r>
            <a:endParaRPr lang="hu-HU" altLang="hu-HU" sz="2400" dirty="0">
              <a:latin typeface="+mn-lt"/>
            </a:endParaRPr>
          </a:p>
          <a:p>
            <a:pPr eaLnBrk="1" hangingPunct="1">
              <a:buFontTx/>
              <a:buAutoNum type="arabicPeriod"/>
            </a:pPr>
            <a:endParaRPr lang="hu-HU" altLang="hu-HU" sz="2400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hu-HU" altLang="hu-HU" sz="2400" dirty="0" err="1">
                <a:latin typeface="+mn-lt"/>
              </a:rPr>
              <a:t>Tractus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vestibulospinalis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med</a:t>
            </a:r>
            <a:r>
              <a:rPr lang="hu-HU" altLang="hu-HU" sz="2400" dirty="0">
                <a:latin typeface="+mn-lt"/>
              </a:rPr>
              <a:t> és lat</a:t>
            </a:r>
          </a:p>
          <a:p>
            <a:pPr eaLnBrk="1" hangingPunct="1">
              <a:buFontTx/>
              <a:buAutoNum type="arabicPeriod"/>
            </a:pPr>
            <a:endParaRPr lang="hu-HU" altLang="hu-HU" sz="2400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hu-HU" altLang="hu-HU" sz="2400" dirty="0" err="1">
                <a:latin typeface="+mn-lt"/>
              </a:rPr>
              <a:t>Formatio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reticularis</a:t>
            </a:r>
            <a:r>
              <a:rPr lang="hu-HU" altLang="hu-HU" sz="2400" dirty="0">
                <a:latin typeface="+mn-lt"/>
              </a:rPr>
              <a:t> – </a:t>
            </a:r>
            <a:r>
              <a:rPr lang="hu-HU" altLang="hu-HU" sz="2400" dirty="0" err="1">
                <a:latin typeface="+mn-lt"/>
              </a:rPr>
              <a:t>parasympathicus</a:t>
            </a:r>
            <a:r>
              <a:rPr lang="hu-HU" altLang="hu-HU" sz="2400" dirty="0">
                <a:latin typeface="+mn-lt"/>
              </a:rPr>
              <a:t> magok</a:t>
            </a:r>
          </a:p>
          <a:p>
            <a:pPr eaLnBrk="1" hangingPunct="1">
              <a:buFontTx/>
              <a:buAutoNum type="arabicPeriod"/>
            </a:pPr>
            <a:endParaRPr lang="hu-HU" altLang="hu-HU" sz="2400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hu-HU" altLang="hu-HU" sz="2400" dirty="0" err="1">
                <a:latin typeface="+mn-lt"/>
              </a:rPr>
              <a:t>Tractus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reticulospinalis</a:t>
            </a:r>
            <a:endParaRPr lang="hu-HU" altLang="hu-HU" sz="2400" dirty="0">
              <a:latin typeface="+mn-lt"/>
            </a:endParaRPr>
          </a:p>
          <a:p>
            <a:pPr eaLnBrk="1" hangingPunct="1">
              <a:buFontTx/>
              <a:buAutoNum type="arabicPeriod"/>
            </a:pPr>
            <a:endParaRPr lang="hu-HU" altLang="hu-HU" sz="2400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hu-HU" altLang="hu-HU" sz="2400" dirty="0" err="1">
                <a:latin typeface="+mn-lt"/>
              </a:rPr>
              <a:t>Vestibulocorticalis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projectio</a:t>
            </a:r>
            <a:endParaRPr lang="hu-HU" alt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468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AB52910-E6FD-4FAD-9118-F8393F2366D4}"/>
              </a:ext>
            </a:extLst>
          </p:cNvPr>
          <p:cNvSpPr/>
          <p:nvPr/>
        </p:nvSpPr>
        <p:spPr>
          <a:xfrm>
            <a:off x="179512" y="177281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1910</a:t>
            </a:r>
            <a:r>
              <a:rPr lang="hu-HU" dirty="0"/>
              <a:t>-es évek: Bárány Róbert kidolgozza a labirintusműködés klinikai vizsgálatának módszertanát (forgószékes vizsgálat, kalorikus ingerlés a külső hallójáratba fecskendezett meleg vagy hideg folyadékkal).</a:t>
            </a:r>
          </a:p>
          <a:p>
            <a:endParaRPr lang="hu-HU" dirty="0"/>
          </a:p>
          <a:p>
            <a:r>
              <a:rPr lang="hu-HU" b="1" dirty="0"/>
              <a:t>1940</a:t>
            </a:r>
            <a:r>
              <a:rPr lang="hu-HU" dirty="0"/>
              <a:t>-es évek vége: </a:t>
            </a:r>
            <a:r>
              <a:rPr lang="hu-HU" dirty="0" err="1"/>
              <a:t>Szentágothai</a:t>
            </a:r>
            <a:r>
              <a:rPr lang="hu-HU" dirty="0"/>
              <a:t> János munkatársaival – mintegy folytatva Hőgyes Endre munkásságát – funkcionális vizsgálatokkal mutatja ki az egyes félkörös ívjáratok és külső szemizmok közötti reflexkapcsolatokat</a:t>
            </a:r>
          </a:p>
        </p:txBody>
      </p:sp>
    </p:spTree>
    <p:extLst>
      <p:ext uri="{BB962C8B-B14F-4D97-AF65-F5344CB8AC3E}">
        <p14:creationId xmlns:p14="http://schemas.microsoft.com/office/powerpoint/2010/main" val="3699343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368C4AD9-F12B-45B7-A576-B686DFAA6C7A}"/>
              </a:ext>
            </a:extLst>
          </p:cNvPr>
          <p:cNvSpPr/>
          <p:nvPr/>
        </p:nvSpPr>
        <p:spPr>
          <a:xfrm>
            <a:off x="179512" y="-79653"/>
            <a:ext cx="8712968" cy="628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félkörös ívjáratok épségének vizsgálata azon alapul, hogy szokatlan módon való ingerlésük motoros reakciókkal és szubjektív érzetekkel jár.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i="1" dirty="0"/>
              <a:t>Forgószékes vizsgálat </a:t>
            </a:r>
            <a:r>
              <a:rPr lang="hu-HU" dirty="0"/>
              <a:t>(a horizontális ívjáratok vizsgálata). A vizsgált egyént forgatható székbe ültetjük, és többszörös megforgatást követően (tehát a </a:t>
            </a:r>
            <a:r>
              <a:rPr lang="hu-HU" dirty="0" err="1"/>
              <a:t>deceleratio</a:t>
            </a:r>
            <a:r>
              <a:rPr lang="hu-HU" dirty="0"/>
              <a:t> során) vizsgáljuk a szemmozgásait. Egészséges egyénben horizontális </a:t>
            </a:r>
            <a:r>
              <a:rPr lang="hu-HU" dirty="0" err="1"/>
              <a:t>nystagmus</a:t>
            </a:r>
            <a:r>
              <a:rPr lang="hu-HU" dirty="0"/>
              <a:t> figyelhető meg; ekkor a székből felállítva egyik oldalra dől, és felszólításra nem képes csukott szemmel megérinteni pl. az orrát („félremutatás”). 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i="1" dirty="0"/>
              <a:t>Kalorikus ingerlés</a:t>
            </a:r>
            <a:r>
              <a:rPr lang="hu-HU" dirty="0"/>
              <a:t>. Ebben az esetben csak az egyik oldali </a:t>
            </a:r>
            <a:r>
              <a:rPr lang="hu-HU" dirty="0" err="1"/>
              <a:t>vestibularis</a:t>
            </a:r>
            <a:r>
              <a:rPr lang="hu-HU" dirty="0"/>
              <a:t> rendszert ingereljük, ez teremt szokatlan helyzetet (</a:t>
            </a:r>
            <a:r>
              <a:rPr lang="hu-HU" dirty="0" err="1"/>
              <a:t>vestibularis</a:t>
            </a:r>
            <a:r>
              <a:rPr lang="hu-HU" dirty="0"/>
              <a:t> ingerületi mintázatot). Az ingerléskor a testhőmérsékletnél melegebb vagy hidegebb vizet juttatunk a külső hallójáratba (ép dobhártya mellett!), amivel az </a:t>
            </a:r>
            <a:r>
              <a:rPr lang="hu-HU" dirty="0" err="1"/>
              <a:t>endolympha</a:t>
            </a:r>
            <a:r>
              <a:rPr lang="hu-HU" dirty="0"/>
              <a:t> </a:t>
            </a:r>
            <a:r>
              <a:rPr lang="hu-HU" dirty="0" err="1"/>
              <a:t>konvekciós</a:t>
            </a:r>
            <a:r>
              <a:rPr lang="hu-HU" dirty="0"/>
              <a:t> áramlását indítjuk meg. Ép </a:t>
            </a:r>
            <a:r>
              <a:rPr lang="hu-HU" dirty="0" err="1"/>
              <a:t>labyrinthus</a:t>
            </a:r>
            <a:r>
              <a:rPr lang="hu-HU" dirty="0"/>
              <a:t> esetén </a:t>
            </a:r>
            <a:r>
              <a:rPr lang="hu-HU" dirty="0" err="1"/>
              <a:t>nystagmus</a:t>
            </a:r>
            <a:r>
              <a:rPr lang="hu-HU" dirty="0"/>
              <a:t>, szédülés, álló helyzetben elesés jelentkezik, esetleg hányinger.</a:t>
            </a:r>
          </a:p>
        </p:txBody>
      </p:sp>
    </p:spTree>
    <p:extLst>
      <p:ext uri="{BB962C8B-B14F-4D97-AF65-F5344CB8AC3E}">
        <p14:creationId xmlns:p14="http://schemas.microsoft.com/office/powerpoint/2010/main" val="831824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23850" y="3457575"/>
            <a:ext cx="85693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u-HU" altLang="hu-HU"/>
              <a:t>      Magyar származása kétségtelen, apja vándorolt ki Rohoncról Bécsbe, ma is </a:t>
            </a:r>
          </a:p>
          <a:p>
            <a:pPr algn="just" eaLnBrk="1" hangingPunct="1"/>
            <a:r>
              <a:rPr lang="hu-HU" altLang="hu-HU"/>
              <a:t>      élnek rokonai Magyarországon. A hazai tudományossággal, illetve kultúrával </a:t>
            </a:r>
          </a:p>
          <a:p>
            <a:pPr algn="just" eaLnBrk="1" hangingPunct="1"/>
            <a:r>
              <a:rPr lang="hu-HU" altLang="hu-HU"/>
              <a:t>      azonban vajmi csekély kapcsolata lehetett. Valószínűleg ő köszönhetett a </a:t>
            </a:r>
          </a:p>
          <a:p>
            <a:pPr algn="just" eaLnBrk="1" hangingPunct="1"/>
            <a:r>
              <a:rPr lang="hu-HU" altLang="hu-HU"/>
              <a:t>      legtöbbet "a vesztibuláris apparátus (azaz az egyensúly-szerv) élettanával </a:t>
            </a:r>
          </a:p>
          <a:p>
            <a:pPr algn="just" eaLnBrk="1" hangingPunct="1"/>
            <a:r>
              <a:rPr lang="hu-HU" altLang="hu-HU"/>
              <a:t>      és kórtanával kapcsolatos munkáiért" (vestibuloocularis reflex) neki ítélt 1914-          es Nobel-díjnak, mert az első világháborúban orosz hadifogságba került, és onnan, mint  Nobel-díjas, a svéd kormány közbenjárására szabadult. A háború után Bécsbe ment, de nem kapott egyetemi tanszéket. Ezután Svédországban telepedett le, az Uppsalai Egyetemen kapott katedrát.</a:t>
            </a:r>
          </a:p>
        </p:txBody>
      </p:sp>
      <p:pic>
        <p:nvPicPr>
          <p:cNvPr id="28675" name="Picture 5" descr="bar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5538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28613" y="307975"/>
            <a:ext cx="842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/>
              <a:t>BÁRÁNY RÓBERT (Bécs, 1876. április 22. – Uppsala, 1936. április 8.)</a:t>
            </a:r>
          </a:p>
        </p:txBody>
      </p:sp>
    </p:spTree>
    <p:extLst>
      <p:ext uri="{BB962C8B-B14F-4D97-AF65-F5344CB8AC3E}">
        <p14:creationId xmlns:p14="http://schemas.microsoft.com/office/powerpoint/2010/main" val="3013711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zövegdoboz 4"/>
          <p:cNvSpPr txBox="1">
            <a:spLocks noChangeArrowheads="1"/>
          </p:cNvSpPr>
          <p:nvPr/>
        </p:nvSpPr>
        <p:spPr bwMode="auto">
          <a:xfrm>
            <a:off x="3492500" y="1052513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Irodalom</a:t>
            </a:r>
          </a:p>
        </p:txBody>
      </p:sp>
      <p:sp>
        <p:nvSpPr>
          <p:cNvPr id="34819" name="Szövegdoboz 5"/>
          <p:cNvSpPr txBox="1">
            <a:spLocks noChangeArrowheads="1"/>
          </p:cNvSpPr>
          <p:nvPr/>
        </p:nvSpPr>
        <p:spPr bwMode="auto">
          <a:xfrm>
            <a:off x="250825" y="2133600"/>
            <a:ext cx="8715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Sobotta J.: Az ember anatómiájának atlasza (Alliter Kiadó, 2004)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Hajdú F.: Vezérfonal a neuroanatómiához (Semmelweis Egyetem Képzéskutató Intézet, 1999)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Kahle W.: SH Atlasz 3. (Springer Hungarica, 1996)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Trepel M.: Neuroanatomie (Urban és Fischer 1999)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Szél Á.: Klinikai anatómia (Alliter Kiadó, 2004)</a:t>
            </a:r>
          </a:p>
        </p:txBody>
      </p:sp>
    </p:spTree>
    <p:extLst>
      <p:ext uri="{BB962C8B-B14F-4D97-AF65-F5344CB8AC3E}">
        <p14:creationId xmlns:p14="http://schemas.microsoft.com/office/powerpoint/2010/main" val="3010296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8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784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32240" cy="48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6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7975"/>
            <a:ext cx="69342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528" y="5027613"/>
            <a:ext cx="335312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 dirty="0" err="1">
                <a:latin typeface="+mn-lt"/>
              </a:rPr>
              <a:t>Fenestra</a:t>
            </a:r>
            <a:r>
              <a:rPr lang="hu-HU" altLang="hu-HU" sz="1800" b="1" dirty="0">
                <a:latin typeface="+mn-lt"/>
              </a:rPr>
              <a:t> </a:t>
            </a:r>
            <a:r>
              <a:rPr lang="hu-HU" altLang="hu-HU" sz="1800" b="1" dirty="0" err="1">
                <a:latin typeface="+mn-lt"/>
              </a:rPr>
              <a:t>vestibuli</a:t>
            </a:r>
            <a:r>
              <a:rPr lang="hu-HU" altLang="hu-HU" sz="1800" b="1" dirty="0">
                <a:latin typeface="+mn-lt"/>
              </a:rPr>
              <a:t>/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+mn-lt"/>
              </a:rPr>
              <a:t> </a:t>
            </a:r>
            <a:r>
              <a:rPr lang="hu-HU" altLang="hu-HU" sz="1800" b="1" dirty="0" err="1">
                <a:latin typeface="+mn-lt"/>
              </a:rPr>
              <a:t>ovalis</a:t>
            </a:r>
            <a:r>
              <a:rPr lang="hu-HU" altLang="hu-HU" sz="1800" b="1" dirty="0">
                <a:latin typeface="+mn-lt"/>
              </a:rPr>
              <a:t> ablak</a:t>
            </a:r>
            <a:endParaRPr lang="en-US" altLang="hu-HU" sz="1800" b="1" dirty="0">
              <a:latin typeface="+mn-lt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62236" y="6067143"/>
            <a:ext cx="35619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 dirty="0" err="1">
                <a:latin typeface="+mn-lt"/>
              </a:rPr>
              <a:t>Fenestra</a:t>
            </a:r>
            <a:r>
              <a:rPr lang="hu-HU" altLang="hu-HU" sz="1800" b="1" dirty="0">
                <a:latin typeface="+mn-lt"/>
              </a:rPr>
              <a:t> </a:t>
            </a:r>
            <a:r>
              <a:rPr lang="hu-HU" altLang="hu-HU" sz="1800" b="1" dirty="0" err="1">
                <a:latin typeface="+mn-lt"/>
              </a:rPr>
              <a:t>cochlea</a:t>
            </a:r>
            <a:r>
              <a:rPr lang="hu-HU" altLang="hu-HU" sz="1800" b="1" dirty="0">
                <a:latin typeface="+mn-lt"/>
              </a:rPr>
              <a:t>/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+mn-lt"/>
              </a:rPr>
              <a:t> kerek ablak </a:t>
            </a:r>
            <a:endParaRPr lang="en-US" altLang="hu-HU" sz="1800" b="1" dirty="0">
              <a:latin typeface="+mn-lt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3200400" y="4953000"/>
            <a:ext cx="1371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648200" y="5943600"/>
            <a:ext cx="381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2400" b="1" dirty="0" err="1">
                <a:latin typeface="+mn-lt"/>
              </a:rPr>
              <a:t>Vestibul</a:t>
            </a:r>
            <a:r>
              <a:rPr lang="hu-HU" altLang="hu-HU" sz="2400" b="1" dirty="0" err="1">
                <a:latin typeface="+mn-lt"/>
              </a:rPr>
              <a:t>um</a:t>
            </a:r>
            <a:endParaRPr lang="en-US" altLang="hu-HU" sz="2400" b="1" dirty="0">
              <a:latin typeface="+mn-lt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5791200" y="3124200"/>
            <a:ext cx="64135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-2033685">
            <a:off x="6342063" y="5207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3600" b="1">
                <a:latin typeface="+mn-lt"/>
              </a:rPr>
              <a:t>Cochlea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086600" y="190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+mn-lt"/>
              </a:rPr>
              <a:t>N. </a:t>
            </a:r>
            <a:r>
              <a:rPr lang="en-US" altLang="hu-HU" sz="2400" b="1" dirty="0">
                <a:latin typeface="+mn-lt"/>
              </a:rPr>
              <a:t>Cochlear</a:t>
            </a:r>
            <a:r>
              <a:rPr lang="hu-HU" altLang="hu-HU" sz="2400" b="1" dirty="0">
                <a:latin typeface="+mn-lt"/>
              </a:rPr>
              <a:t>is</a:t>
            </a:r>
            <a:endParaRPr lang="en-US" altLang="hu-HU" sz="2400" b="1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17525" y="1195388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err="1">
                <a:latin typeface="+mn-lt"/>
              </a:rPr>
              <a:t>Aanterior</a:t>
            </a:r>
            <a:endParaRPr lang="en-US" altLang="hu-HU" sz="2000" b="1" dirty="0">
              <a:latin typeface="+mn-lt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27063" y="1981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2000" b="1">
                <a:latin typeface="+mn-lt"/>
              </a:rPr>
              <a:t>Posterior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36575" y="2727325"/>
            <a:ext cx="1700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2000" b="1" dirty="0">
                <a:latin typeface="+mn-lt"/>
              </a:rPr>
              <a:t>Lateral</a:t>
            </a:r>
            <a:r>
              <a:rPr lang="hu-HU" altLang="hu-HU" sz="2000" b="1" dirty="0">
                <a:latin typeface="+mn-lt"/>
              </a:rPr>
              <a:t>is</a:t>
            </a:r>
            <a:endParaRPr lang="en-US" altLang="hu-HU" sz="2000" b="1" dirty="0">
              <a:latin typeface="+mn-lt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371600" y="3048000"/>
            <a:ext cx="990600" cy="57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1828800" y="2254250"/>
            <a:ext cx="1371600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1828800" y="1447800"/>
            <a:ext cx="182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5612" y="249238"/>
            <a:ext cx="2964259" cy="465138"/>
            <a:chOff x="116" y="192"/>
            <a:chExt cx="1147" cy="293"/>
          </a:xfrm>
        </p:grpSpPr>
        <p:sp>
          <p:nvSpPr>
            <p:cNvPr id="79896" name="Text Box 21"/>
            <p:cNvSpPr txBox="1">
              <a:spLocks noChangeArrowheads="1"/>
            </p:cNvSpPr>
            <p:nvPr/>
          </p:nvSpPr>
          <p:spPr bwMode="auto">
            <a:xfrm>
              <a:off x="116" y="233"/>
              <a:ext cx="11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hu-HU" altLang="hu-HU" sz="2000" b="1" dirty="0">
                  <a:latin typeface="+mn-lt"/>
                </a:rPr>
                <a:t> </a:t>
              </a:r>
              <a:r>
                <a:rPr lang="en-US" altLang="hu-HU" sz="2000" b="1" dirty="0">
                  <a:latin typeface="+mn-lt"/>
                </a:rPr>
                <a:t>Canal</a:t>
              </a:r>
              <a:r>
                <a:rPr lang="hu-HU" altLang="hu-HU" sz="2000" b="1" dirty="0">
                  <a:latin typeface="+mn-lt"/>
                </a:rPr>
                <a:t>es </a:t>
              </a:r>
              <a:r>
                <a:rPr lang="en-US" altLang="hu-HU" sz="2000" b="1" dirty="0">
                  <a:latin typeface="+mn-lt"/>
                </a:rPr>
                <a:t>Semicircular</a:t>
              </a:r>
              <a:r>
                <a:rPr lang="hu-HU" altLang="hu-HU" sz="2000" b="1" dirty="0">
                  <a:latin typeface="+mn-lt"/>
                </a:rPr>
                <a:t>es</a:t>
              </a:r>
              <a:endParaRPr lang="en-US" altLang="hu-HU" sz="2000" b="1" dirty="0">
                <a:latin typeface="+mn-lt"/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116" y="192"/>
              <a:ext cx="1122" cy="29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36" name="Freeform 24"/>
          <p:cNvSpPr>
            <a:spLocks/>
          </p:cNvSpPr>
          <p:nvPr/>
        </p:nvSpPr>
        <p:spPr bwMode="auto">
          <a:xfrm>
            <a:off x="4140200" y="3406775"/>
            <a:ext cx="1779588" cy="1946275"/>
          </a:xfrm>
          <a:custGeom>
            <a:avLst/>
            <a:gdLst/>
            <a:ahLst/>
            <a:cxnLst>
              <a:cxn ang="0">
                <a:pos x="889" y="0"/>
              </a:cxn>
              <a:cxn ang="0">
                <a:pos x="672" y="105"/>
              </a:cxn>
              <a:cxn ang="0">
                <a:pos x="485" y="247"/>
              </a:cxn>
              <a:cxn ang="0">
                <a:pos x="358" y="381"/>
              </a:cxn>
              <a:cxn ang="0">
                <a:pos x="298" y="449"/>
              </a:cxn>
              <a:cxn ang="0">
                <a:pos x="231" y="508"/>
              </a:cxn>
              <a:cxn ang="0">
                <a:pos x="216" y="538"/>
              </a:cxn>
              <a:cxn ang="0">
                <a:pos x="193" y="546"/>
              </a:cxn>
              <a:cxn ang="0">
                <a:pos x="186" y="568"/>
              </a:cxn>
              <a:cxn ang="0">
                <a:pos x="141" y="613"/>
              </a:cxn>
              <a:cxn ang="0">
                <a:pos x="141" y="613"/>
              </a:cxn>
              <a:cxn ang="0">
                <a:pos x="96" y="643"/>
              </a:cxn>
              <a:cxn ang="0">
                <a:pos x="81" y="665"/>
              </a:cxn>
              <a:cxn ang="0">
                <a:pos x="59" y="688"/>
              </a:cxn>
              <a:cxn ang="0">
                <a:pos x="29" y="733"/>
              </a:cxn>
              <a:cxn ang="0">
                <a:pos x="201" y="1196"/>
              </a:cxn>
              <a:cxn ang="0">
                <a:pos x="291" y="1226"/>
              </a:cxn>
              <a:cxn ang="0">
                <a:pos x="537" y="1159"/>
              </a:cxn>
              <a:cxn ang="0">
                <a:pos x="784" y="1151"/>
              </a:cxn>
              <a:cxn ang="0">
                <a:pos x="799" y="1129"/>
              </a:cxn>
              <a:cxn ang="0">
                <a:pos x="844" y="1099"/>
              </a:cxn>
              <a:cxn ang="0">
                <a:pos x="934" y="1032"/>
              </a:cxn>
              <a:cxn ang="0">
                <a:pos x="979" y="1002"/>
              </a:cxn>
              <a:cxn ang="0">
                <a:pos x="1046" y="965"/>
              </a:cxn>
              <a:cxn ang="0">
                <a:pos x="1076" y="920"/>
              </a:cxn>
              <a:cxn ang="0">
                <a:pos x="1091" y="897"/>
              </a:cxn>
              <a:cxn ang="0">
                <a:pos x="1121" y="808"/>
              </a:cxn>
              <a:cxn ang="0">
                <a:pos x="1106" y="665"/>
              </a:cxn>
              <a:cxn ang="0">
                <a:pos x="1076" y="576"/>
              </a:cxn>
              <a:cxn ang="0">
                <a:pos x="1031" y="419"/>
              </a:cxn>
              <a:cxn ang="0">
                <a:pos x="979" y="232"/>
              </a:cxn>
              <a:cxn ang="0">
                <a:pos x="941" y="120"/>
              </a:cxn>
              <a:cxn ang="0">
                <a:pos x="919" y="60"/>
              </a:cxn>
              <a:cxn ang="0">
                <a:pos x="851" y="30"/>
              </a:cxn>
              <a:cxn ang="0">
                <a:pos x="829" y="15"/>
              </a:cxn>
            </a:cxnLst>
            <a:rect l="0" t="0" r="r" b="b"/>
            <a:pathLst>
              <a:path w="1121" h="1226">
                <a:moveTo>
                  <a:pt x="889" y="0"/>
                </a:moveTo>
                <a:cubicBezTo>
                  <a:pt x="812" y="17"/>
                  <a:pt x="736" y="59"/>
                  <a:pt x="672" y="105"/>
                </a:cubicBezTo>
                <a:cubicBezTo>
                  <a:pt x="608" y="149"/>
                  <a:pt x="559" y="219"/>
                  <a:pt x="485" y="247"/>
                </a:cubicBezTo>
                <a:cubicBezTo>
                  <a:pt x="450" y="296"/>
                  <a:pt x="391" y="329"/>
                  <a:pt x="358" y="381"/>
                </a:cubicBezTo>
                <a:cubicBezTo>
                  <a:pt x="339" y="409"/>
                  <a:pt x="323" y="427"/>
                  <a:pt x="298" y="449"/>
                </a:cubicBezTo>
                <a:cubicBezTo>
                  <a:pt x="271" y="470"/>
                  <a:pt x="264" y="497"/>
                  <a:pt x="231" y="508"/>
                </a:cubicBezTo>
                <a:cubicBezTo>
                  <a:pt x="226" y="518"/>
                  <a:pt x="223" y="530"/>
                  <a:pt x="216" y="538"/>
                </a:cubicBezTo>
                <a:cubicBezTo>
                  <a:pt x="210" y="543"/>
                  <a:pt x="198" y="540"/>
                  <a:pt x="193" y="546"/>
                </a:cubicBezTo>
                <a:cubicBezTo>
                  <a:pt x="187" y="551"/>
                  <a:pt x="190" y="561"/>
                  <a:pt x="186" y="568"/>
                </a:cubicBezTo>
                <a:lnTo>
                  <a:pt x="141" y="613"/>
                </a:lnTo>
                <a:cubicBezTo>
                  <a:pt x="141" y="613"/>
                  <a:pt x="141" y="613"/>
                  <a:pt x="141" y="613"/>
                </a:cubicBezTo>
                <a:cubicBezTo>
                  <a:pt x="126" y="623"/>
                  <a:pt x="96" y="643"/>
                  <a:pt x="96" y="643"/>
                </a:cubicBezTo>
                <a:cubicBezTo>
                  <a:pt x="91" y="650"/>
                  <a:pt x="86" y="658"/>
                  <a:pt x="81" y="665"/>
                </a:cubicBezTo>
                <a:cubicBezTo>
                  <a:pt x="74" y="673"/>
                  <a:pt x="65" y="679"/>
                  <a:pt x="59" y="688"/>
                </a:cubicBezTo>
                <a:cubicBezTo>
                  <a:pt x="48" y="702"/>
                  <a:pt x="29" y="733"/>
                  <a:pt x="29" y="733"/>
                </a:cubicBezTo>
                <a:cubicBezTo>
                  <a:pt x="0" y="895"/>
                  <a:pt x="9" y="1137"/>
                  <a:pt x="201" y="1196"/>
                </a:cubicBezTo>
                <a:cubicBezTo>
                  <a:pt x="230" y="1216"/>
                  <a:pt x="256" y="1219"/>
                  <a:pt x="291" y="1226"/>
                </a:cubicBezTo>
                <a:cubicBezTo>
                  <a:pt x="375" y="1210"/>
                  <a:pt x="452" y="1172"/>
                  <a:pt x="537" y="1159"/>
                </a:cubicBezTo>
                <a:cubicBezTo>
                  <a:pt x="617" y="1162"/>
                  <a:pt x="705" y="1179"/>
                  <a:pt x="784" y="1151"/>
                </a:cubicBezTo>
                <a:cubicBezTo>
                  <a:pt x="789" y="1143"/>
                  <a:pt x="792" y="1134"/>
                  <a:pt x="799" y="1129"/>
                </a:cubicBezTo>
                <a:cubicBezTo>
                  <a:pt x="812" y="1117"/>
                  <a:pt x="844" y="1099"/>
                  <a:pt x="844" y="1099"/>
                </a:cubicBezTo>
                <a:cubicBezTo>
                  <a:pt x="865" y="1066"/>
                  <a:pt x="901" y="1053"/>
                  <a:pt x="934" y="1032"/>
                </a:cubicBezTo>
                <a:cubicBezTo>
                  <a:pt x="936" y="1030"/>
                  <a:pt x="976" y="1003"/>
                  <a:pt x="979" y="1002"/>
                </a:cubicBezTo>
                <a:cubicBezTo>
                  <a:pt x="1002" y="993"/>
                  <a:pt x="1046" y="965"/>
                  <a:pt x="1046" y="965"/>
                </a:cubicBezTo>
                <a:cubicBezTo>
                  <a:pt x="1056" y="950"/>
                  <a:pt x="1066" y="935"/>
                  <a:pt x="1076" y="920"/>
                </a:cubicBezTo>
                <a:cubicBezTo>
                  <a:pt x="1081" y="912"/>
                  <a:pt x="1091" y="897"/>
                  <a:pt x="1091" y="897"/>
                </a:cubicBezTo>
                <a:cubicBezTo>
                  <a:pt x="1101" y="862"/>
                  <a:pt x="1114" y="845"/>
                  <a:pt x="1121" y="808"/>
                </a:cubicBezTo>
                <a:cubicBezTo>
                  <a:pt x="1119" y="785"/>
                  <a:pt x="1112" y="697"/>
                  <a:pt x="1106" y="665"/>
                </a:cubicBezTo>
                <a:cubicBezTo>
                  <a:pt x="1099" y="634"/>
                  <a:pt x="1083" y="605"/>
                  <a:pt x="1076" y="576"/>
                </a:cubicBezTo>
                <a:cubicBezTo>
                  <a:pt x="1061" y="523"/>
                  <a:pt x="1045" y="471"/>
                  <a:pt x="1031" y="419"/>
                </a:cubicBezTo>
                <a:cubicBezTo>
                  <a:pt x="1014" y="356"/>
                  <a:pt x="999" y="294"/>
                  <a:pt x="979" y="232"/>
                </a:cubicBezTo>
                <a:cubicBezTo>
                  <a:pt x="966" y="194"/>
                  <a:pt x="950" y="157"/>
                  <a:pt x="941" y="120"/>
                </a:cubicBezTo>
                <a:cubicBezTo>
                  <a:pt x="935" y="97"/>
                  <a:pt x="939" y="75"/>
                  <a:pt x="919" y="60"/>
                </a:cubicBezTo>
                <a:cubicBezTo>
                  <a:pt x="903" y="47"/>
                  <a:pt x="870" y="35"/>
                  <a:pt x="851" y="30"/>
                </a:cubicBezTo>
                <a:cubicBezTo>
                  <a:pt x="843" y="25"/>
                  <a:pt x="829" y="15"/>
                  <a:pt x="829" y="15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7212013" y="2959100"/>
            <a:ext cx="1760537" cy="1060450"/>
          </a:xfrm>
          <a:custGeom>
            <a:avLst/>
            <a:gdLst/>
            <a:ahLst/>
            <a:cxnLst>
              <a:cxn ang="0">
                <a:pos x="9" y="560"/>
              </a:cxn>
              <a:cxn ang="0">
                <a:pos x="109" y="556"/>
              </a:cxn>
              <a:cxn ang="0">
                <a:pos x="349" y="572"/>
              </a:cxn>
              <a:cxn ang="0">
                <a:pos x="405" y="584"/>
              </a:cxn>
              <a:cxn ang="0">
                <a:pos x="509" y="608"/>
              </a:cxn>
              <a:cxn ang="0">
                <a:pos x="693" y="668"/>
              </a:cxn>
              <a:cxn ang="0">
                <a:pos x="701" y="580"/>
              </a:cxn>
              <a:cxn ang="0">
                <a:pos x="725" y="516"/>
              </a:cxn>
              <a:cxn ang="0">
                <a:pos x="793" y="408"/>
              </a:cxn>
              <a:cxn ang="0">
                <a:pos x="857" y="348"/>
              </a:cxn>
              <a:cxn ang="0">
                <a:pos x="929" y="284"/>
              </a:cxn>
              <a:cxn ang="0">
                <a:pos x="965" y="252"/>
              </a:cxn>
              <a:cxn ang="0">
                <a:pos x="1009" y="220"/>
              </a:cxn>
              <a:cxn ang="0">
                <a:pos x="1057" y="188"/>
              </a:cxn>
              <a:cxn ang="0">
                <a:pos x="1093" y="164"/>
              </a:cxn>
              <a:cxn ang="0">
                <a:pos x="1109" y="128"/>
              </a:cxn>
              <a:cxn ang="0">
                <a:pos x="1025" y="92"/>
              </a:cxn>
              <a:cxn ang="0">
                <a:pos x="989" y="72"/>
              </a:cxn>
              <a:cxn ang="0">
                <a:pos x="885" y="24"/>
              </a:cxn>
              <a:cxn ang="0">
                <a:pos x="849" y="8"/>
              </a:cxn>
              <a:cxn ang="0">
                <a:pos x="825" y="0"/>
              </a:cxn>
              <a:cxn ang="0">
                <a:pos x="741" y="28"/>
              </a:cxn>
              <a:cxn ang="0">
                <a:pos x="677" y="56"/>
              </a:cxn>
              <a:cxn ang="0">
                <a:pos x="605" y="88"/>
              </a:cxn>
              <a:cxn ang="0">
                <a:pos x="569" y="104"/>
              </a:cxn>
              <a:cxn ang="0">
                <a:pos x="521" y="144"/>
              </a:cxn>
              <a:cxn ang="0">
                <a:pos x="497" y="156"/>
              </a:cxn>
              <a:cxn ang="0">
                <a:pos x="401" y="220"/>
              </a:cxn>
              <a:cxn ang="0">
                <a:pos x="333" y="272"/>
              </a:cxn>
              <a:cxn ang="0">
                <a:pos x="241" y="348"/>
              </a:cxn>
              <a:cxn ang="0">
                <a:pos x="205" y="372"/>
              </a:cxn>
              <a:cxn ang="0">
                <a:pos x="193" y="380"/>
              </a:cxn>
              <a:cxn ang="0">
                <a:pos x="157" y="424"/>
              </a:cxn>
              <a:cxn ang="0">
                <a:pos x="97" y="488"/>
              </a:cxn>
              <a:cxn ang="0">
                <a:pos x="73" y="504"/>
              </a:cxn>
              <a:cxn ang="0">
                <a:pos x="61" y="512"/>
              </a:cxn>
              <a:cxn ang="0">
                <a:pos x="37" y="528"/>
              </a:cxn>
              <a:cxn ang="0">
                <a:pos x="13" y="548"/>
              </a:cxn>
              <a:cxn ang="0">
                <a:pos x="9" y="560"/>
              </a:cxn>
            </a:cxnLst>
            <a:rect l="0" t="0" r="r" b="b"/>
            <a:pathLst>
              <a:path w="1109" h="668">
                <a:moveTo>
                  <a:pt x="9" y="560"/>
                </a:moveTo>
                <a:cubicBezTo>
                  <a:pt x="44" y="548"/>
                  <a:pt x="68" y="553"/>
                  <a:pt x="109" y="556"/>
                </a:cubicBezTo>
                <a:cubicBezTo>
                  <a:pt x="188" y="567"/>
                  <a:pt x="269" y="564"/>
                  <a:pt x="349" y="572"/>
                </a:cubicBezTo>
                <a:cubicBezTo>
                  <a:pt x="367" y="578"/>
                  <a:pt x="385" y="581"/>
                  <a:pt x="405" y="584"/>
                </a:cubicBezTo>
                <a:cubicBezTo>
                  <a:pt x="438" y="595"/>
                  <a:pt x="474" y="598"/>
                  <a:pt x="509" y="608"/>
                </a:cubicBezTo>
                <a:cubicBezTo>
                  <a:pt x="571" y="625"/>
                  <a:pt x="632" y="647"/>
                  <a:pt x="693" y="668"/>
                </a:cubicBezTo>
                <a:cubicBezTo>
                  <a:pt x="684" y="642"/>
                  <a:pt x="695" y="606"/>
                  <a:pt x="701" y="580"/>
                </a:cubicBezTo>
                <a:cubicBezTo>
                  <a:pt x="695" y="557"/>
                  <a:pt x="707" y="533"/>
                  <a:pt x="725" y="516"/>
                </a:cubicBezTo>
                <a:cubicBezTo>
                  <a:pt x="736" y="480"/>
                  <a:pt x="761" y="428"/>
                  <a:pt x="793" y="408"/>
                </a:cubicBezTo>
                <a:cubicBezTo>
                  <a:pt x="797" y="400"/>
                  <a:pt x="847" y="354"/>
                  <a:pt x="857" y="348"/>
                </a:cubicBezTo>
                <a:cubicBezTo>
                  <a:pt x="865" y="321"/>
                  <a:pt x="902" y="292"/>
                  <a:pt x="929" y="284"/>
                </a:cubicBezTo>
                <a:cubicBezTo>
                  <a:pt x="938" y="269"/>
                  <a:pt x="950" y="261"/>
                  <a:pt x="965" y="252"/>
                </a:cubicBezTo>
                <a:cubicBezTo>
                  <a:pt x="977" y="233"/>
                  <a:pt x="992" y="233"/>
                  <a:pt x="1009" y="220"/>
                </a:cubicBezTo>
                <a:cubicBezTo>
                  <a:pt x="1024" y="206"/>
                  <a:pt x="1037" y="194"/>
                  <a:pt x="1057" y="188"/>
                </a:cubicBezTo>
                <a:cubicBezTo>
                  <a:pt x="1069" y="175"/>
                  <a:pt x="1079" y="173"/>
                  <a:pt x="1093" y="164"/>
                </a:cubicBezTo>
                <a:cubicBezTo>
                  <a:pt x="1102" y="135"/>
                  <a:pt x="1096" y="147"/>
                  <a:pt x="1109" y="128"/>
                </a:cubicBezTo>
                <a:cubicBezTo>
                  <a:pt x="1084" y="111"/>
                  <a:pt x="1051" y="105"/>
                  <a:pt x="1025" y="92"/>
                </a:cubicBezTo>
                <a:cubicBezTo>
                  <a:pt x="1012" y="85"/>
                  <a:pt x="989" y="72"/>
                  <a:pt x="989" y="72"/>
                </a:cubicBezTo>
                <a:cubicBezTo>
                  <a:pt x="969" y="42"/>
                  <a:pt x="918" y="35"/>
                  <a:pt x="885" y="24"/>
                </a:cubicBezTo>
                <a:cubicBezTo>
                  <a:pt x="871" y="19"/>
                  <a:pt x="861" y="13"/>
                  <a:pt x="849" y="8"/>
                </a:cubicBezTo>
                <a:cubicBezTo>
                  <a:pt x="841" y="4"/>
                  <a:pt x="825" y="0"/>
                  <a:pt x="825" y="0"/>
                </a:cubicBezTo>
                <a:cubicBezTo>
                  <a:pt x="798" y="17"/>
                  <a:pt x="768" y="14"/>
                  <a:pt x="741" y="28"/>
                </a:cubicBezTo>
                <a:cubicBezTo>
                  <a:pt x="719" y="38"/>
                  <a:pt x="701" y="49"/>
                  <a:pt x="677" y="56"/>
                </a:cubicBezTo>
                <a:cubicBezTo>
                  <a:pt x="656" y="69"/>
                  <a:pt x="628" y="77"/>
                  <a:pt x="605" y="88"/>
                </a:cubicBezTo>
                <a:cubicBezTo>
                  <a:pt x="590" y="94"/>
                  <a:pt x="579" y="93"/>
                  <a:pt x="569" y="104"/>
                </a:cubicBezTo>
                <a:cubicBezTo>
                  <a:pt x="554" y="118"/>
                  <a:pt x="541" y="137"/>
                  <a:pt x="521" y="144"/>
                </a:cubicBezTo>
                <a:cubicBezTo>
                  <a:pt x="508" y="148"/>
                  <a:pt x="507" y="147"/>
                  <a:pt x="497" y="156"/>
                </a:cubicBezTo>
                <a:cubicBezTo>
                  <a:pt x="468" y="180"/>
                  <a:pt x="434" y="201"/>
                  <a:pt x="401" y="220"/>
                </a:cubicBezTo>
                <a:cubicBezTo>
                  <a:pt x="380" y="231"/>
                  <a:pt x="350" y="266"/>
                  <a:pt x="333" y="272"/>
                </a:cubicBezTo>
                <a:cubicBezTo>
                  <a:pt x="304" y="300"/>
                  <a:pt x="274" y="325"/>
                  <a:pt x="241" y="348"/>
                </a:cubicBezTo>
                <a:cubicBezTo>
                  <a:pt x="228" y="356"/>
                  <a:pt x="217" y="363"/>
                  <a:pt x="205" y="372"/>
                </a:cubicBezTo>
                <a:cubicBezTo>
                  <a:pt x="201" y="374"/>
                  <a:pt x="193" y="380"/>
                  <a:pt x="193" y="380"/>
                </a:cubicBezTo>
                <a:cubicBezTo>
                  <a:pt x="186" y="400"/>
                  <a:pt x="174" y="412"/>
                  <a:pt x="157" y="424"/>
                </a:cubicBezTo>
                <a:cubicBezTo>
                  <a:pt x="139" y="450"/>
                  <a:pt x="123" y="470"/>
                  <a:pt x="97" y="488"/>
                </a:cubicBezTo>
                <a:cubicBezTo>
                  <a:pt x="89" y="493"/>
                  <a:pt x="81" y="498"/>
                  <a:pt x="73" y="504"/>
                </a:cubicBezTo>
                <a:cubicBezTo>
                  <a:pt x="69" y="506"/>
                  <a:pt x="61" y="512"/>
                  <a:pt x="61" y="512"/>
                </a:cubicBezTo>
                <a:cubicBezTo>
                  <a:pt x="43" y="537"/>
                  <a:pt x="64" y="512"/>
                  <a:pt x="37" y="528"/>
                </a:cubicBezTo>
                <a:cubicBezTo>
                  <a:pt x="27" y="533"/>
                  <a:pt x="21" y="542"/>
                  <a:pt x="13" y="548"/>
                </a:cubicBezTo>
                <a:cubicBezTo>
                  <a:pt x="4" y="561"/>
                  <a:pt x="0" y="560"/>
                  <a:pt x="9" y="560"/>
                </a:cubicBezTo>
                <a:close/>
              </a:path>
            </a:pathLst>
          </a:custGeom>
          <a:solidFill>
            <a:srgbClr val="00FF00">
              <a:alpha val="48000"/>
            </a:srgbClr>
          </a:solidFill>
          <a:ln w="1905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7620000" y="2286000"/>
            <a:ext cx="52705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5" name="Text Box 27"/>
          <p:cNvSpPr txBox="1">
            <a:spLocks noChangeArrowheads="1"/>
          </p:cNvSpPr>
          <p:nvPr/>
        </p:nvSpPr>
        <p:spPr bwMode="auto">
          <a:xfrm>
            <a:off x="5092995" y="77393"/>
            <a:ext cx="3897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2800" b="1" dirty="0">
                <a:latin typeface="+mn-lt"/>
              </a:rPr>
              <a:t>Labyrinth</a:t>
            </a:r>
            <a:r>
              <a:rPr lang="hu-HU" altLang="hu-HU" sz="2800" b="1" dirty="0" err="1">
                <a:latin typeface="+mn-lt"/>
              </a:rPr>
              <a:t>us</a:t>
            </a:r>
            <a:r>
              <a:rPr lang="hu-HU" altLang="hu-HU" sz="2800" b="1" dirty="0">
                <a:latin typeface="+mn-lt"/>
              </a:rPr>
              <a:t> </a:t>
            </a:r>
            <a:r>
              <a:rPr lang="en-US" altLang="hu-HU" sz="2800" b="1" dirty="0">
                <a:latin typeface="+mn-lt"/>
              </a:rPr>
              <a:t>Osseous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8578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9" grpId="0" autoUpdateAnimBg="0"/>
      <p:bldP spid="13324" grpId="0" build="p" autoUpdateAnimBg="0"/>
      <p:bldP spid="13325" grpId="0" autoUpdateAnimBg="0"/>
      <p:bldP spid="13326" grpId="0" autoUpdateAnimBg="0"/>
      <p:bldP spid="13327" grpId="0" autoUpdateAnimBg="0"/>
      <p:bldP spid="1332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3404805-4019-4500-8F29-6CABB53D9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4639"/>
            <a:ext cx="7956376" cy="60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407C1A0-F565-4382-9D58-0BE75C353E58}"/>
              </a:ext>
            </a:extLst>
          </p:cNvPr>
          <p:cNvSpPr/>
          <p:nvPr/>
        </p:nvSpPr>
        <p:spPr>
          <a:xfrm>
            <a:off x="323528" y="332656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>
                <a:latin typeface="Arial" panose="020B0604020202020204" pitchFamily="34" charset="0"/>
              </a:rPr>
              <a:t>Canales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semicirculares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ossei</a:t>
            </a:r>
            <a:r>
              <a:rPr lang="hu-HU" dirty="0">
                <a:latin typeface="Arial" panose="020B0604020202020204" pitchFamily="34" charset="0"/>
              </a:rPr>
              <a:t>  a </a:t>
            </a:r>
            <a:r>
              <a:rPr lang="hu-HU" dirty="0" err="1">
                <a:latin typeface="Arial" panose="020B0604020202020204" pitchFamily="34" charset="0"/>
              </a:rPr>
              <a:t>vestibulumból</a:t>
            </a:r>
            <a:r>
              <a:rPr lang="hu-HU" dirty="0">
                <a:latin typeface="Arial" panose="020B0604020202020204" pitchFamily="34" charset="0"/>
              </a:rPr>
              <a:t> nyílnak:</a:t>
            </a:r>
          </a:p>
          <a:p>
            <a:endParaRPr lang="hu-HU" dirty="0">
              <a:latin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</a:rPr>
              <a:t>•1 db </a:t>
            </a:r>
            <a:r>
              <a:rPr lang="hu-HU" dirty="0" err="1">
                <a:latin typeface="Arial" panose="020B0604020202020204" pitchFamily="34" charset="0"/>
              </a:rPr>
              <a:t>crus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commune</a:t>
            </a:r>
            <a:endParaRPr lang="hu-HU" dirty="0">
              <a:latin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</a:rPr>
              <a:t>•1 db </a:t>
            </a:r>
            <a:r>
              <a:rPr lang="hu-HU" dirty="0" err="1">
                <a:latin typeface="Arial" panose="020B0604020202020204" pitchFamily="34" charset="0"/>
              </a:rPr>
              <a:t>crus</a:t>
            </a:r>
            <a:r>
              <a:rPr lang="hu-HU" dirty="0">
                <a:latin typeface="Arial" panose="020B0604020202020204" pitchFamily="34" charset="0"/>
              </a:rPr>
              <a:t>  </a:t>
            </a:r>
            <a:r>
              <a:rPr lang="hu-HU" dirty="0" err="1">
                <a:latin typeface="Arial" panose="020B0604020202020204" pitchFamily="34" charset="0"/>
              </a:rPr>
              <a:t>simplex</a:t>
            </a:r>
            <a:endParaRPr lang="hu-HU" dirty="0">
              <a:latin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</a:rPr>
              <a:t>•3 db </a:t>
            </a:r>
            <a:r>
              <a:rPr lang="hu-HU" dirty="0" err="1">
                <a:latin typeface="Arial" panose="020B0604020202020204" pitchFamily="34" charset="0"/>
              </a:rPr>
              <a:t>crus</a:t>
            </a:r>
            <a:r>
              <a:rPr lang="hu-HU" dirty="0">
                <a:latin typeface="Arial" panose="020B0604020202020204" pitchFamily="34" charset="0"/>
              </a:rPr>
              <a:t> ampullare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7961D-A369-4B0A-93A3-C499EFC3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04" y="1110077"/>
            <a:ext cx="6007968" cy="5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0CA27A9-EB71-4F6E-A344-96F6B87F8EC4}"/>
              </a:ext>
            </a:extLst>
          </p:cNvPr>
          <p:cNvSpPr txBox="1"/>
          <p:nvPr/>
        </p:nvSpPr>
        <p:spPr>
          <a:xfrm>
            <a:off x="5364088" y="1484784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anterior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47E4AE2-F650-446F-A18E-842F87B11A65}"/>
              </a:ext>
            </a:extLst>
          </p:cNvPr>
          <p:cNvSpPr txBox="1"/>
          <p:nvPr/>
        </p:nvSpPr>
        <p:spPr>
          <a:xfrm>
            <a:off x="3203848" y="3764559"/>
            <a:ext cx="8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laterale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AED1CAC-3F3E-4553-8ED5-C83FDB06E73A}"/>
              </a:ext>
            </a:extLst>
          </p:cNvPr>
          <p:cNvSpPr txBox="1"/>
          <p:nvPr/>
        </p:nvSpPr>
        <p:spPr>
          <a:xfrm>
            <a:off x="4429652" y="2299988"/>
            <a:ext cx="104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posterior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517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title"/>
          </p:nvPr>
        </p:nvSpPr>
        <p:spPr>
          <a:xfrm>
            <a:off x="4356100" y="260350"/>
            <a:ext cx="4608513" cy="777875"/>
          </a:xfrm>
        </p:spPr>
        <p:txBody>
          <a:bodyPr>
            <a:normAutofit/>
            <a:flatTx/>
          </a:bodyPr>
          <a:lstStyle/>
          <a:p>
            <a:pPr>
              <a:lnSpc>
                <a:spcPct val="75000"/>
              </a:lnSpc>
              <a:defRPr/>
            </a:pPr>
            <a:r>
              <a:rPr lang="hu-HU" sz="2800" dirty="0" err="1">
                <a:latin typeface="+mn-lt"/>
              </a:rPr>
              <a:t>Labyrinthus</a:t>
            </a:r>
            <a:r>
              <a:rPr lang="hu-HU" sz="2800" dirty="0">
                <a:latin typeface="+mn-lt"/>
              </a:rPr>
              <a:t> </a:t>
            </a:r>
            <a:r>
              <a:rPr lang="hu-HU" sz="2800" dirty="0" err="1">
                <a:latin typeface="+mn-lt"/>
              </a:rPr>
              <a:t>osseus</a:t>
            </a:r>
            <a:endParaRPr lang="hu-HU" sz="2800" dirty="0">
              <a:latin typeface="+mn-lt"/>
            </a:endParaRPr>
          </a:p>
        </p:txBody>
      </p:sp>
      <p:pic>
        <p:nvPicPr>
          <p:cNvPr id="6147" name="Picture 10" descr="csigaor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3816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csigaöntvé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29733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107504" y="3863975"/>
            <a:ext cx="48013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>
                <a:latin typeface="+mn-lt"/>
              </a:rPr>
              <a:t>Medialis</a:t>
            </a:r>
            <a:r>
              <a:rPr lang="hu-HU" altLang="hu-HU" sz="1800" dirty="0">
                <a:latin typeface="+mn-lt"/>
              </a:rPr>
              <a:t> „felszín” (</a:t>
            </a:r>
            <a:r>
              <a:rPr lang="hu-HU" altLang="hu-HU" sz="1800" dirty="0" err="1">
                <a:latin typeface="+mn-lt"/>
              </a:rPr>
              <a:t>porus</a:t>
            </a:r>
            <a:r>
              <a:rPr lang="hu-HU" altLang="hu-HU" sz="1800" dirty="0">
                <a:latin typeface="+mn-lt"/>
              </a:rPr>
              <a:t> </a:t>
            </a:r>
            <a:r>
              <a:rPr lang="hu-HU" altLang="hu-HU" sz="1800" dirty="0" err="1">
                <a:latin typeface="+mn-lt"/>
              </a:rPr>
              <a:t>acusticus</a:t>
            </a:r>
            <a:r>
              <a:rPr lang="hu-HU" altLang="hu-HU" sz="1800" dirty="0">
                <a:latin typeface="+mn-lt"/>
              </a:rPr>
              <a:t> </a:t>
            </a:r>
            <a:r>
              <a:rPr lang="hu-HU" altLang="hu-HU" sz="1800" dirty="0" err="1">
                <a:latin typeface="+mn-lt"/>
              </a:rPr>
              <a:t>internus</a:t>
            </a:r>
            <a:r>
              <a:rPr lang="hu-HU" altLang="hu-HU" sz="1800" dirty="0">
                <a:latin typeface="+mn-lt"/>
              </a:rPr>
              <a:t> felé)  	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16016" y="4978042"/>
            <a:ext cx="344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dirty="0"/>
              <a:t>és </a:t>
            </a:r>
            <a:r>
              <a:rPr lang="hu-HU" altLang="hu-HU" dirty="0" err="1"/>
              <a:t>lateralis</a:t>
            </a:r>
            <a:r>
              <a:rPr lang="hu-HU" altLang="hu-HU" dirty="0"/>
              <a:t> „felszín”  (dobüreg felé)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544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4" t="-4123" r="-6122" b="-1689"/>
          <a:stretch>
            <a:fillRect/>
          </a:stretch>
        </p:blipFill>
        <p:spPr bwMode="auto">
          <a:xfrm>
            <a:off x="533400" y="0"/>
            <a:ext cx="8610600" cy="5867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1181100" cy="1257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hu-H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B O N 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63"/>
          <a:stretch>
            <a:fillRect/>
          </a:stretch>
        </p:blipFill>
        <p:spPr bwMode="auto">
          <a:xfrm>
            <a:off x="533400" y="404664"/>
            <a:ext cx="8312150" cy="585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20108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 err="1">
                <a:latin typeface="+mn-lt"/>
              </a:rPr>
              <a:t>Labyrinthus</a:t>
            </a:r>
            <a:r>
              <a:rPr lang="hu-HU" altLang="hu-HU" sz="2800" dirty="0">
                <a:latin typeface="+mn-lt"/>
              </a:rPr>
              <a:t> </a:t>
            </a:r>
            <a:r>
              <a:rPr lang="hu-HU" altLang="hu-HU" sz="2800" dirty="0" err="1">
                <a:latin typeface="+mn-lt"/>
              </a:rPr>
              <a:t>osseus</a:t>
            </a:r>
            <a:endParaRPr lang="hu-HU" altLang="hu-HU" sz="2800" dirty="0">
              <a:latin typeface="+mn-lt"/>
            </a:endParaRPr>
          </a:p>
        </p:txBody>
      </p:sp>
      <p:pic>
        <p:nvPicPr>
          <p:cNvPr id="12291" name="Picture 11" descr="Gray_utri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66875"/>
            <a:ext cx="626427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4719746" y="1816100"/>
            <a:ext cx="1717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Recessus ellipticus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(Utriculus)</a:t>
            </a:r>
          </a:p>
        </p:txBody>
      </p:sp>
      <p:sp>
        <p:nvSpPr>
          <p:cNvPr id="12293" name="Line 13"/>
          <p:cNvSpPr>
            <a:spLocks noChangeShapeType="1"/>
          </p:cNvSpPr>
          <p:nvPr/>
        </p:nvSpPr>
        <p:spPr bwMode="auto">
          <a:xfrm flipH="1">
            <a:off x="4932363" y="2420938"/>
            <a:ext cx="4318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6487524" y="2492375"/>
            <a:ext cx="17696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Recessus sphericus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(Sacculus)</a:t>
            </a:r>
          </a:p>
        </p:txBody>
      </p:sp>
      <p:sp>
        <p:nvSpPr>
          <p:cNvPr id="12295" name="Line 15"/>
          <p:cNvSpPr>
            <a:spLocks noChangeShapeType="1"/>
          </p:cNvSpPr>
          <p:nvPr/>
        </p:nvSpPr>
        <p:spPr bwMode="auto">
          <a:xfrm flipH="1">
            <a:off x="5076825" y="2708275"/>
            <a:ext cx="11509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5795963" y="5949950"/>
            <a:ext cx="1395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Crista vestibuli</a:t>
            </a:r>
          </a:p>
        </p:txBody>
      </p:sp>
      <p:sp>
        <p:nvSpPr>
          <p:cNvPr id="12297" name="Line 17"/>
          <p:cNvSpPr>
            <a:spLocks noChangeShapeType="1"/>
          </p:cNvSpPr>
          <p:nvPr/>
        </p:nvSpPr>
        <p:spPr bwMode="auto">
          <a:xfrm flipH="1" flipV="1">
            <a:off x="4787900" y="4076700"/>
            <a:ext cx="1512888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4643438" y="6092825"/>
            <a:ext cx="1018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Recessus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cochlearis</a:t>
            </a:r>
          </a:p>
        </p:txBody>
      </p:sp>
      <p:sp>
        <p:nvSpPr>
          <p:cNvPr id="12299" name="Line 19"/>
          <p:cNvSpPr>
            <a:spLocks noChangeShapeType="1"/>
          </p:cNvSpPr>
          <p:nvPr/>
        </p:nvSpPr>
        <p:spPr bwMode="auto">
          <a:xfrm flipH="1" flipV="1">
            <a:off x="4859338" y="4724400"/>
            <a:ext cx="4333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1323662" y="5949950"/>
            <a:ext cx="2362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latin typeface="+mn-lt"/>
              </a:rPr>
              <a:t>Aqueductus</a:t>
            </a:r>
            <a:r>
              <a:rPr lang="hu-HU" altLang="hu-HU" sz="1600" dirty="0">
                <a:latin typeface="+mn-lt"/>
              </a:rPr>
              <a:t> </a:t>
            </a:r>
            <a:r>
              <a:rPr lang="hu-HU" altLang="hu-HU" sz="1600" dirty="0" err="1">
                <a:latin typeface="+mn-lt"/>
              </a:rPr>
              <a:t>vestibuli</a:t>
            </a:r>
            <a:endParaRPr lang="hu-HU" altLang="hu-HU" sz="16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+mn-lt"/>
              </a:rPr>
              <a:t>(</a:t>
            </a:r>
            <a:r>
              <a:rPr lang="hu-HU" altLang="hu-HU" sz="1600" dirty="0" err="1">
                <a:latin typeface="+mn-lt"/>
              </a:rPr>
              <a:t>Ductus</a:t>
            </a:r>
            <a:r>
              <a:rPr lang="hu-HU" altLang="hu-HU" sz="1600" dirty="0">
                <a:latin typeface="+mn-lt"/>
              </a:rPr>
              <a:t> </a:t>
            </a:r>
            <a:r>
              <a:rPr lang="hu-HU" altLang="hu-HU" sz="1600" dirty="0" err="1">
                <a:latin typeface="+mn-lt"/>
              </a:rPr>
              <a:t>endolymphaticus</a:t>
            </a:r>
            <a:r>
              <a:rPr lang="hu-HU" altLang="hu-HU" sz="1600" dirty="0">
                <a:latin typeface="+mn-lt"/>
              </a:rPr>
              <a:t>)</a:t>
            </a:r>
          </a:p>
        </p:txBody>
      </p:sp>
      <p:sp>
        <p:nvSpPr>
          <p:cNvPr id="12301" name="Text Box 21"/>
          <p:cNvSpPr txBox="1">
            <a:spLocks noChangeArrowheads="1"/>
          </p:cNvSpPr>
          <p:nvPr/>
        </p:nvSpPr>
        <p:spPr bwMode="auto">
          <a:xfrm>
            <a:off x="53480" y="4365625"/>
            <a:ext cx="13630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Canalis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 semicircularis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post. </a:t>
            </a:r>
          </a:p>
        </p:txBody>
      </p: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1258888" y="1196975"/>
            <a:ext cx="2318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Canalis semicircularis ant.</a:t>
            </a:r>
          </a:p>
        </p:txBody>
      </p:sp>
      <p:sp>
        <p:nvSpPr>
          <p:cNvPr id="12303" name="Line 23"/>
          <p:cNvSpPr>
            <a:spLocks noChangeShapeType="1"/>
          </p:cNvSpPr>
          <p:nvPr/>
        </p:nvSpPr>
        <p:spPr bwMode="auto">
          <a:xfrm>
            <a:off x="1258888" y="45085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4" name="Line 24"/>
          <p:cNvSpPr>
            <a:spLocks noChangeShapeType="1"/>
          </p:cNvSpPr>
          <p:nvPr/>
        </p:nvSpPr>
        <p:spPr bwMode="auto">
          <a:xfrm>
            <a:off x="2916238" y="1557338"/>
            <a:ext cx="4318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5" name="Text Box 25"/>
          <p:cNvSpPr txBox="1">
            <a:spLocks noChangeArrowheads="1"/>
          </p:cNvSpPr>
          <p:nvPr/>
        </p:nvSpPr>
        <p:spPr bwMode="auto">
          <a:xfrm>
            <a:off x="566588" y="2349500"/>
            <a:ext cx="1948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Canalis semicircularis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 lateralis</a:t>
            </a:r>
          </a:p>
        </p:txBody>
      </p:sp>
      <p:sp>
        <p:nvSpPr>
          <p:cNvPr id="12306" name="Line 26"/>
          <p:cNvSpPr>
            <a:spLocks noChangeShapeType="1"/>
          </p:cNvSpPr>
          <p:nvPr/>
        </p:nvSpPr>
        <p:spPr bwMode="auto">
          <a:xfrm>
            <a:off x="1835150" y="3068638"/>
            <a:ext cx="15128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7" name="Text Box 27"/>
          <p:cNvSpPr txBox="1">
            <a:spLocks noChangeArrowheads="1"/>
          </p:cNvSpPr>
          <p:nvPr/>
        </p:nvSpPr>
        <p:spPr bwMode="auto">
          <a:xfrm>
            <a:off x="7720013" y="4408488"/>
            <a:ext cx="843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+mn-lt"/>
              </a:rPr>
              <a:t>Cochlea</a:t>
            </a:r>
          </a:p>
        </p:txBody>
      </p:sp>
      <p:sp>
        <p:nvSpPr>
          <p:cNvPr id="12308" name="Line 28"/>
          <p:cNvSpPr>
            <a:spLocks noChangeShapeType="1"/>
          </p:cNvSpPr>
          <p:nvPr/>
        </p:nvSpPr>
        <p:spPr bwMode="auto">
          <a:xfrm flipH="1" flipV="1">
            <a:off x="7308850" y="4508500"/>
            <a:ext cx="3587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014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1681</Words>
  <Application>Microsoft Office PowerPoint</Application>
  <PresentationFormat>Diavetítés a képernyőre (4:3 oldalarány)</PresentationFormat>
  <Paragraphs>334</Paragraphs>
  <Slides>50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50</vt:i4>
      </vt:variant>
    </vt:vector>
  </HeadingPairs>
  <TitlesOfParts>
    <vt:vector size="55" baseType="lpstr">
      <vt:lpstr>Arial</vt:lpstr>
      <vt:lpstr>Calibri</vt:lpstr>
      <vt:lpstr>Impact</vt:lpstr>
      <vt:lpstr>Times New Roman</vt:lpstr>
      <vt:lpstr>Office-téma</vt:lpstr>
      <vt:lpstr>Csontos és hártyás labyrinthus Vestibularis rendszer</vt:lpstr>
      <vt:lpstr>PowerPoint-bemutató</vt:lpstr>
      <vt:lpstr>PowerPoint-bemutató</vt:lpstr>
      <vt:lpstr>PowerPoint-bemutató</vt:lpstr>
      <vt:lpstr>PowerPoint-bemutató</vt:lpstr>
      <vt:lpstr>PowerPoint-bemutató</vt:lpstr>
      <vt:lpstr>Labyrinthus osseus</vt:lpstr>
      <vt:lpstr>PowerPoint-bemutató</vt:lpstr>
      <vt:lpstr>Labyrinthus osseus</vt:lpstr>
      <vt:lpstr>PowerPoint-bemutató</vt:lpstr>
      <vt:lpstr>Labyrinthus membranaceus</vt:lpstr>
      <vt:lpstr>Labyrinthus osseus </vt:lpstr>
      <vt:lpstr>PowerPoint-bemutató</vt:lpstr>
      <vt:lpstr>PowerPoint-bemutató</vt:lpstr>
      <vt:lpstr>PowerPoint-bemutató</vt:lpstr>
      <vt:lpstr>Meatus acusticus internus</vt:lpstr>
      <vt:lpstr>  Endolympha és perilympha</vt:lpstr>
      <vt:lpstr>PowerPoint-bemutató</vt:lpstr>
      <vt:lpstr>Vestibularis rendszer</vt:lpstr>
      <vt:lpstr>PowerPoint-bemutató</vt:lpstr>
      <vt:lpstr>PowerPoint-bemutató</vt:lpstr>
      <vt:lpstr>PowerPoint-bemutató</vt:lpstr>
      <vt:lpstr>Crista ampullaris a forgási gyorsulás receptora</vt:lpstr>
      <vt:lpstr>Crista ampullaris</vt:lpstr>
      <vt:lpstr>PowerPoint-bemutató</vt:lpstr>
      <vt:lpstr>Macula a linearis gyorsulás receptora</vt:lpstr>
      <vt:lpstr>PowerPoint-bemutató</vt:lpstr>
      <vt:lpstr>Macula </vt:lpstr>
      <vt:lpstr>Macula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vestibularis rendszer</vt:lpstr>
      <vt:lpstr>Vestibularis rendszer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SE Humánmorfológia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Csontos és hártyás labyrinthus. Vestibularis rendszer</dc:title>
  <dc:creator>csaki</dc:creator>
  <cp:lastModifiedBy>csaki</cp:lastModifiedBy>
  <cp:revision>47</cp:revision>
  <dcterms:created xsi:type="dcterms:W3CDTF">2019-11-19T14:06:41Z</dcterms:created>
  <dcterms:modified xsi:type="dcterms:W3CDTF">2019-11-20T09:33:45Z</dcterms:modified>
</cp:coreProperties>
</file>