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4"/>
  </p:notesMasterIdLst>
  <p:sldIdLst>
    <p:sldId id="256" r:id="rId2"/>
    <p:sldId id="337" r:id="rId3"/>
    <p:sldId id="259" r:id="rId4"/>
    <p:sldId id="283" r:id="rId5"/>
    <p:sldId id="262" r:id="rId6"/>
    <p:sldId id="304" r:id="rId7"/>
    <p:sldId id="263" r:id="rId8"/>
    <p:sldId id="332" r:id="rId9"/>
    <p:sldId id="264" r:id="rId10"/>
    <p:sldId id="324" r:id="rId11"/>
    <p:sldId id="338" r:id="rId12"/>
    <p:sldId id="339" r:id="rId13"/>
    <p:sldId id="340" r:id="rId14"/>
    <p:sldId id="352" r:id="rId15"/>
    <p:sldId id="306" r:id="rId16"/>
    <p:sldId id="334" r:id="rId17"/>
    <p:sldId id="258" r:id="rId18"/>
    <p:sldId id="320" r:id="rId19"/>
    <p:sldId id="310" r:id="rId20"/>
    <p:sldId id="276" r:id="rId21"/>
    <p:sldId id="277" r:id="rId22"/>
    <p:sldId id="336" r:id="rId23"/>
    <p:sldId id="319" r:id="rId24"/>
    <p:sldId id="311" r:id="rId25"/>
    <p:sldId id="318" r:id="rId26"/>
    <p:sldId id="313" r:id="rId27"/>
    <p:sldId id="312" r:id="rId28"/>
    <p:sldId id="325" r:id="rId29"/>
    <p:sldId id="261" r:id="rId30"/>
    <p:sldId id="341" r:id="rId31"/>
    <p:sldId id="330" r:id="rId32"/>
    <p:sldId id="349" r:id="rId33"/>
    <p:sldId id="343" r:id="rId34"/>
    <p:sldId id="342" r:id="rId35"/>
    <p:sldId id="322" r:id="rId36"/>
    <p:sldId id="293" r:id="rId37"/>
    <p:sldId id="348" r:id="rId38"/>
    <p:sldId id="307" r:id="rId39"/>
    <p:sldId id="269" r:id="rId40"/>
    <p:sldId id="321" r:id="rId41"/>
    <p:sldId id="344" r:id="rId42"/>
    <p:sldId id="273" r:id="rId43"/>
    <p:sldId id="327" r:id="rId44"/>
    <p:sldId id="274" r:id="rId45"/>
    <p:sldId id="316" r:id="rId46"/>
    <p:sldId id="285" r:id="rId47"/>
    <p:sldId id="357" r:id="rId48"/>
    <p:sldId id="287" r:id="rId49"/>
    <p:sldId id="291" r:id="rId50"/>
    <p:sldId id="288" r:id="rId51"/>
    <p:sldId id="345" r:id="rId52"/>
    <p:sldId id="346" r:id="rId53"/>
    <p:sldId id="301" r:id="rId54"/>
    <p:sldId id="303" r:id="rId55"/>
    <p:sldId id="284" r:id="rId56"/>
    <p:sldId id="354" r:id="rId57"/>
    <p:sldId id="347" r:id="rId58"/>
    <p:sldId id="286" r:id="rId59"/>
    <p:sldId id="356" r:id="rId60"/>
    <p:sldId id="355" r:id="rId61"/>
    <p:sldId id="268" r:id="rId62"/>
    <p:sldId id="350" r:id="rId63"/>
    <p:sldId id="270" r:id="rId64"/>
    <p:sldId id="271" r:id="rId65"/>
    <p:sldId id="280" r:id="rId66"/>
    <p:sldId id="281" r:id="rId67"/>
    <p:sldId id="353" r:id="rId68"/>
    <p:sldId id="335" r:id="rId69"/>
    <p:sldId id="351" r:id="rId70"/>
    <p:sldId id="279" r:id="rId71"/>
    <p:sldId id="308" r:id="rId72"/>
    <p:sldId id="333" r:id="rId73"/>
  </p:sldIdLst>
  <p:sldSz cx="9144000" cy="6858000" type="screen4x3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150" autoAdjust="0"/>
    <p:restoredTop sz="94660"/>
  </p:normalViewPr>
  <p:slideViewPr>
    <p:cSldViewPr>
      <p:cViewPr varScale="1">
        <p:scale>
          <a:sx n="102" d="100"/>
          <a:sy n="102" d="100"/>
        </p:scale>
        <p:origin x="324" y="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42" d="100"/>
        <a:sy n="42" d="100"/>
      </p:scale>
      <p:origin x="0" y="135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678FEC-107F-4342-B844-4A755D5D85A1}" type="datetimeFigureOut">
              <a:rPr lang="hu-HU" smtClean="0"/>
              <a:t>2019. 11. 19.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43AEEA4-EF41-47B5-8224-DAF955F047ED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7927328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Diakép hely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7" name="Jegyzetek hely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u-HU" altLang="hu-HU"/>
          </a:p>
        </p:txBody>
      </p:sp>
      <p:sp>
        <p:nvSpPr>
          <p:cNvPr id="26628" name="Dia számának hely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E11038E6-E40C-42DB-8163-3657F741665C}" type="slidenum">
              <a:rPr lang="hu-HU" altLang="hu-HU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3</a:t>
            </a:fld>
            <a:endParaRPr lang="hu-HU" altLang="hu-HU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Diakép hely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9091" name="Jegyzetek hely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u-HU" dirty="0"/>
          </a:p>
        </p:txBody>
      </p:sp>
      <p:sp>
        <p:nvSpPr>
          <p:cNvPr id="89092" name="Dia számának hely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2C37172E-2395-44BD-B0BA-123478EC66EB}" type="slidenum">
              <a:rPr lang="hu-HU" smtClean="0"/>
              <a:pPr/>
              <a:t>7</a:t>
            </a:fld>
            <a:endParaRPr lang="hu-H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Diakép hely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1139" name="Jegyzetek hely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u-HU"/>
          </a:p>
        </p:txBody>
      </p:sp>
      <p:sp>
        <p:nvSpPr>
          <p:cNvPr id="91140" name="Dia számának hely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F4CA2780-77D9-4BB4-B302-C46E28100D38}" type="slidenum">
              <a:rPr lang="hu-HU" smtClean="0"/>
              <a:pPr/>
              <a:t>8</a:t>
            </a:fld>
            <a:endParaRPr lang="hu-H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u-HU" dirty="0"/>
              <a:t>http://www.wikiradiography.net/page/Sinuses+Radiographic+Anatomy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670B31-3460-43EF-B8D1-B6CDD2D27049}" type="slidenum">
              <a:rPr lang="hu-HU" smtClean="0"/>
              <a:pPr/>
              <a:t>38</a:t>
            </a:fld>
            <a:endParaRPr lang="hu-H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Diakép hely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395" name="Jegyzetek hely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u-HU" altLang="hu-HU"/>
          </a:p>
        </p:txBody>
      </p:sp>
      <p:sp>
        <p:nvSpPr>
          <p:cNvPr id="59396" name="Dia számának hely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34F0B4C9-4FD9-4A65-95CC-327228D55EAE}" type="slidenum">
              <a:rPr lang="hu-HU" altLang="hu-HU" smtClean="0"/>
              <a:pPr eaLnBrk="1" hangingPunct="1"/>
              <a:t>42</a:t>
            </a:fld>
            <a:endParaRPr lang="hu-HU" altLang="hu-H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Diakép hely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2467" name="Jegyzetek hely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u-HU" altLang="hu-HU"/>
          </a:p>
        </p:txBody>
      </p:sp>
      <p:sp>
        <p:nvSpPr>
          <p:cNvPr id="62468" name="Dia számának hely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E4C0F695-16CE-41E7-949D-8244543DC84B}" type="slidenum">
              <a:rPr lang="hu-HU" altLang="hu-HU" smtClean="0"/>
              <a:pPr eaLnBrk="1" hangingPunct="1"/>
              <a:t>44</a:t>
            </a:fld>
            <a:endParaRPr lang="hu-HU" altLang="hu-H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3AEEA4-EF41-47B5-8224-DAF955F047ED}" type="slidenum">
              <a:rPr lang="hu-HU" smtClean="0"/>
              <a:t>46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2321788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3AEEA4-EF41-47B5-8224-DAF955F047ED}" type="slidenum">
              <a:rPr lang="hu-HU" smtClean="0"/>
              <a:t>66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1205572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3944D4C7-47B9-4B5D-94F8-44ADB2C5CAA6}" type="slidenum">
              <a:rPr lang="en-US" altLang="hu-HU" sz="1200"/>
              <a:pPr eaLnBrk="1" hangingPunct="1"/>
              <a:t>68</a:t>
            </a:fld>
            <a:endParaRPr lang="en-US" altLang="hu-HU" sz="1200"/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hu-HU" altLang="hu-HU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50108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/>
              <a:t>Alcím mintájának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D5F49-6712-4C25-8D0F-28AA96A3C54B}" type="datetimeFigureOut">
              <a:rPr lang="hu-HU" smtClean="0"/>
              <a:t>2019. 11. 19.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41A6B-1DF0-427C-AA9D-44CDED35DFF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099875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D5F49-6712-4C25-8D0F-28AA96A3C54B}" type="datetimeFigureOut">
              <a:rPr lang="hu-HU" smtClean="0"/>
              <a:t>2019. 11. 19.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41A6B-1DF0-427C-AA9D-44CDED35DFF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5212968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D5F49-6712-4C25-8D0F-28AA96A3C54B}" type="datetimeFigureOut">
              <a:rPr lang="hu-HU" smtClean="0"/>
              <a:t>2019. 11. 19.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41A6B-1DF0-427C-AA9D-44CDED35DFF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8647731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Cím, 1 nagy és 2 kisebb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Tartalom helye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2BECC9-45AA-449B-938A-5465184E1D26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55551436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Cím, szöveg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hu-HU" alt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hu-HU" alt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B2358CEB-21AB-472C-A7ED-27C07AD87918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11904120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D5F49-6712-4C25-8D0F-28AA96A3C54B}" type="datetimeFigureOut">
              <a:rPr lang="hu-HU" smtClean="0"/>
              <a:t>2019. 11. 19.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41A6B-1DF0-427C-AA9D-44CDED35DFF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9935354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D5F49-6712-4C25-8D0F-28AA96A3C54B}" type="datetimeFigureOut">
              <a:rPr lang="hu-HU" smtClean="0"/>
              <a:t>2019. 11. 19.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41A6B-1DF0-427C-AA9D-44CDED35DFF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4141837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D5F49-6712-4C25-8D0F-28AA96A3C54B}" type="datetimeFigureOut">
              <a:rPr lang="hu-HU" smtClean="0"/>
              <a:t>2019. 11. 19.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41A6B-1DF0-427C-AA9D-44CDED35DFF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6289091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D5F49-6712-4C25-8D0F-28AA96A3C54B}" type="datetimeFigureOut">
              <a:rPr lang="hu-HU" smtClean="0"/>
              <a:t>2019. 11. 19.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41A6B-1DF0-427C-AA9D-44CDED35DFF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1888415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D5F49-6712-4C25-8D0F-28AA96A3C54B}" type="datetimeFigureOut">
              <a:rPr lang="hu-HU" smtClean="0"/>
              <a:t>2019. 11. 19.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41A6B-1DF0-427C-AA9D-44CDED35DFF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0662064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D5F49-6712-4C25-8D0F-28AA96A3C54B}" type="datetimeFigureOut">
              <a:rPr lang="hu-HU" smtClean="0"/>
              <a:t>2019. 11. 19.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41A6B-1DF0-427C-AA9D-44CDED35DFF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3440154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D5F49-6712-4C25-8D0F-28AA96A3C54B}" type="datetimeFigureOut">
              <a:rPr lang="hu-HU" smtClean="0"/>
              <a:t>2019. 11. 19.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41A6B-1DF0-427C-AA9D-44CDED35DFF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6610110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D5F49-6712-4C25-8D0F-28AA96A3C54B}" type="datetimeFigureOut">
              <a:rPr lang="hu-HU" smtClean="0"/>
              <a:t>2019. 11. 19.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41A6B-1DF0-427C-AA9D-44CDED35DFF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3440030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9D5F49-6712-4C25-8D0F-28AA96A3C54B}" type="datetimeFigureOut">
              <a:rPr lang="hu-HU" smtClean="0"/>
              <a:t>2019. 11. 19.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341A6B-1DF0-427C-AA9D-44CDED35DFF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2680082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4.wdp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jpeg"/><Relationship Id="rId4" Type="http://schemas.openxmlformats.org/officeDocument/2006/relationships/image" Target="../media/image53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1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6.wdp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microsoft.com/office/2007/relationships/hdphoto" Target="../media/hdphoto7.wdp"/><Relationship Id="rId4" Type="http://schemas.openxmlformats.org/officeDocument/2006/relationships/image" Target="../media/image64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em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emf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2.emf"/><Relationship Id="rId4" Type="http://schemas.openxmlformats.org/officeDocument/2006/relationships/image" Target="../media/image91.jpeg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jpe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7.jpe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microsoft.com/office/2007/relationships/hdphoto" Target="../media/hdphoto3.wdp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187624" y="188640"/>
            <a:ext cx="7772400" cy="2304255"/>
          </a:xfrm>
        </p:spPr>
        <p:txBody>
          <a:bodyPr>
            <a:normAutofit/>
          </a:bodyPr>
          <a:lstStyle/>
          <a:p>
            <a:pPr algn="r"/>
            <a:r>
              <a:rPr lang="hu-HU" sz="3200" dirty="0" err="1"/>
              <a:t>Bony</a:t>
            </a:r>
            <a:r>
              <a:rPr lang="hu-HU" sz="3200" dirty="0"/>
              <a:t> </a:t>
            </a:r>
            <a:r>
              <a:rPr lang="hu-HU" sz="3200" dirty="0" err="1"/>
              <a:t>framework</a:t>
            </a:r>
            <a:r>
              <a:rPr lang="hu-HU" sz="3200" dirty="0"/>
              <a:t> of </a:t>
            </a:r>
            <a:r>
              <a:rPr lang="hu-HU" sz="3200" dirty="0" err="1"/>
              <a:t>the</a:t>
            </a:r>
            <a:r>
              <a:rPr lang="hu-HU" sz="3200" dirty="0"/>
              <a:t> </a:t>
            </a:r>
            <a:r>
              <a:rPr lang="hu-HU" sz="3200" dirty="0" err="1"/>
              <a:t>skull</a:t>
            </a:r>
            <a:r>
              <a:rPr lang="hu-HU" sz="3200" dirty="0"/>
              <a:t/>
            </a:r>
            <a:br>
              <a:rPr lang="hu-HU" sz="3200" dirty="0"/>
            </a:br>
            <a:r>
              <a:rPr lang="hu-HU" sz="3200" dirty="0" err="1"/>
              <a:t>Sphenoid</a:t>
            </a:r>
            <a:r>
              <a:rPr lang="hu-HU" sz="3200" dirty="0"/>
              <a:t>, </a:t>
            </a:r>
            <a:r>
              <a:rPr lang="hu-HU" sz="3200" dirty="0" err="1"/>
              <a:t>ethmoid</a:t>
            </a:r>
            <a:r>
              <a:rPr lang="hu-HU" sz="3200" dirty="0"/>
              <a:t> and </a:t>
            </a:r>
            <a:r>
              <a:rPr lang="hu-HU" sz="3200" dirty="0" err="1"/>
              <a:t>temporal</a:t>
            </a:r>
            <a:r>
              <a:rPr lang="hu-HU" sz="3200" dirty="0"/>
              <a:t> </a:t>
            </a:r>
            <a:r>
              <a:rPr lang="hu-HU" sz="3200" dirty="0" err="1"/>
              <a:t>bone</a:t>
            </a:r>
            <a:endParaRPr lang="hu-HU" sz="3200" dirty="0"/>
          </a:p>
        </p:txBody>
      </p:sp>
      <p:sp>
        <p:nvSpPr>
          <p:cNvPr id="5" name="Szövegdoboz 4"/>
          <p:cNvSpPr txBox="1"/>
          <p:nvPr/>
        </p:nvSpPr>
        <p:spPr>
          <a:xfrm>
            <a:off x="4716016" y="5113512"/>
            <a:ext cx="4069512" cy="13596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eaLnBrk="0" hangingPunct="0">
              <a:lnSpc>
                <a:spcPct val="55000"/>
              </a:lnSpc>
            </a:pPr>
            <a:endParaRPr lang="hu-HU" altLang="hu-HU" b="1" dirty="0">
              <a:latin typeface="Tahoma" charset="0"/>
            </a:endParaRPr>
          </a:p>
          <a:p>
            <a:pPr algn="r" eaLnBrk="0" hangingPunct="0">
              <a:lnSpc>
                <a:spcPct val="55000"/>
              </a:lnSpc>
            </a:pPr>
            <a:endParaRPr lang="hu-HU" altLang="hu-HU" sz="1100" dirty="0">
              <a:latin typeface="Tahoma" charset="0"/>
            </a:endParaRPr>
          </a:p>
          <a:p>
            <a:pPr algn="r" eaLnBrk="0" hangingPunct="0">
              <a:lnSpc>
                <a:spcPct val="55000"/>
              </a:lnSpc>
            </a:pPr>
            <a:r>
              <a:rPr lang="hu-HU" altLang="hu-HU" sz="1100" dirty="0">
                <a:latin typeface="Tahoma" charset="0"/>
              </a:rPr>
              <a:t>Semmelweis Egyetem ÁOK</a:t>
            </a:r>
          </a:p>
          <a:p>
            <a:pPr algn="r" eaLnBrk="0" hangingPunct="0">
              <a:lnSpc>
                <a:spcPct val="55000"/>
              </a:lnSpc>
            </a:pPr>
            <a:endParaRPr lang="hu-HU" altLang="hu-HU" sz="1100" dirty="0">
              <a:latin typeface="Tahoma" charset="0"/>
            </a:endParaRPr>
          </a:p>
          <a:p>
            <a:pPr algn="r" eaLnBrk="0" hangingPunct="0">
              <a:lnSpc>
                <a:spcPct val="55000"/>
              </a:lnSpc>
            </a:pPr>
            <a:endParaRPr lang="hu-HU" altLang="hu-HU" sz="1100" dirty="0">
              <a:latin typeface="Tahoma" charset="0"/>
            </a:endParaRPr>
          </a:p>
          <a:p>
            <a:pPr algn="r" eaLnBrk="0" hangingPunct="0">
              <a:lnSpc>
                <a:spcPct val="55000"/>
              </a:lnSpc>
            </a:pPr>
            <a:r>
              <a:rPr lang="hu-HU" altLang="hu-HU" sz="1100" dirty="0">
                <a:latin typeface="Tahoma" charset="0"/>
              </a:rPr>
              <a:t>Humánmorfológiai és Fejlődésbiológiai Intézet</a:t>
            </a:r>
          </a:p>
          <a:p>
            <a:pPr algn="r" eaLnBrk="0" hangingPunct="0">
              <a:lnSpc>
                <a:spcPct val="55000"/>
              </a:lnSpc>
            </a:pPr>
            <a:endParaRPr lang="hu-HU" altLang="hu-HU" sz="1100" dirty="0">
              <a:latin typeface="Tahoma" charset="0"/>
            </a:endParaRPr>
          </a:p>
          <a:p>
            <a:pPr algn="r" eaLnBrk="0" hangingPunct="0">
              <a:lnSpc>
                <a:spcPct val="55000"/>
              </a:lnSpc>
            </a:pPr>
            <a:r>
              <a:rPr lang="hu-HU" altLang="hu-HU" sz="1100" dirty="0">
                <a:latin typeface="Tahoma" charset="0"/>
              </a:rPr>
              <a:t>Dr. Csáki Ágnes</a:t>
            </a:r>
          </a:p>
          <a:p>
            <a:pPr algn="r" eaLnBrk="0" hangingPunct="0">
              <a:lnSpc>
                <a:spcPct val="55000"/>
              </a:lnSpc>
            </a:pPr>
            <a:endParaRPr lang="hu-HU" altLang="hu-HU" sz="1100" dirty="0">
              <a:latin typeface="Tahoma" charset="0"/>
            </a:endParaRPr>
          </a:p>
          <a:p>
            <a:pPr algn="r" eaLnBrk="0" hangingPunct="0">
              <a:lnSpc>
                <a:spcPct val="55000"/>
              </a:lnSpc>
            </a:pPr>
            <a:r>
              <a:rPr lang="hu-HU" altLang="hu-HU" sz="1100" dirty="0">
                <a:latin typeface="Tahoma" charset="0"/>
              </a:rPr>
              <a:t>2019.11.19.</a:t>
            </a:r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1092264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0"/>
            <a:ext cx="4038600" cy="6858000"/>
          </a:xfrm>
        </p:spPr>
        <p:txBody>
          <a:bodyPr>
            <a:normAutofit/>
          </a:bodyPr>
          <a:lstStyle/>
          <a:p>
            <a:pPr>
              <a:buFontTx/>
              <a:buNone/>
            </a:pPr>
            <a:endParaRPr lang="hu-HU" altLang="hu-HU" sz="1800" b="1" u="sng" dirty="0"/>
          </a:p>
          <a:p>
            <a:pPr>
              <a:buFontTx/>
              <a:buNone/>
            </a:pPr>
            <a:r>
              <a:rPr lang="hu-HU" altLang="hu-HU" sz="2400" dirty="0"/>
              <a:t>INTERNAL </a:t>
            </a:r>
            <a:r>
              <a:rPr lang="hu-HU" altLang="hu-HU" sz="2400" dirty="0" smtClean="0"/>
              <a:t>BASE</a:t>
            </a:r>
            <a:endParaRPr lang="hu-HU" altLang="hu-HU" sz="2400" dirty="0"/>
          </a:p>
          <a:p>
            <a:pPr>
              <a:buFontTx/>
              <a:buNone/>
            </a:pPr>
            <a:endParaRPr lang="hu-HU" altLang="hu-HU" sz="1800" u="sng" dirty="0"/>
          </a:p>
          <a:p>
            <a:pPr marL="0" indent="0">
              <a:buNone/>
            </a:pPr>
            <a:r>
              <a:rPr lang="hu-HU" altLang="hu-HU" sz="1800" dirty="0"/>
              <a:t> </a:t>
            </a:r>
          </a:p>
        </p:txBody>
      </p:sp>
      <p:pic>
        <p:nvPicPr>
          <p:cNvPr id="3" name="Kép 2">
            <a:extLst>
              <a:ext uri="{FF2B5EF4-FFF2-40B4-BE49-F238E27FC236}">
                <a16:creationId xmlns:a16="http://schemas.microsoft.com/office/drawing/2014/main" id="{D297665D-33A5-4536-8093-4E3B7740AD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99792" y="620688"/>
            <a:ext cx="5373358" cy="5138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2354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151984" y="332656"/>
            <a:ext cx="802041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ANTERIOR CRANIAL FOSSA</a:t>
            </a:r>
            <a:endParaRPr lang="hu-HU" sz="2400" dirty="0"/>
          </a:p>
        </p:txBody>
      </p:sp>
      <p:pic>
        <p:nvPicPr>
          <p:cNvPr id="4" name="Picture 2" descr="C:\Documents and Settings\minko\Asztal\Gray's Anatomy for Students 2E\C9780443069529-008-f02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8" y="1772816"/>
            <a:ext cx="8074112" cy="3240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zövegdoboz 4"/>
          <p:cNvSpPr txBox="1"/>
          <p:nvPr/>
        </p:nvSpPr>
        <p:spPr>
          <a:xfrm>
            <a:off x="669804" y="5373216"/>
            <a:ext cx="69847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altLang="hu-HU" dirty="0" err="1" smtClean="0"/>
              <a:t>frontal</a:t>
            </a:r>
            <a:r>
              <a:rPr lang="hu-HU" altLang="hu-HU" dirty="0" smtClean="0"/>
              <a:t> </a:t>
            </a:r>
            <a:r>
              <a:rPr lang="hu-HU" altLang="hu-HU" dirty="0" err="1"/>
              <a:t>bones</a:t>
            </a:r>
            <a:r>
              <a:rPr lang="hu-HU" altLang="hu-HU" dirty="0"/>
              <a:t> (pars </a:t>
            </a:r>
            <a:r>
              <a:rPr lang="hu-HU" altLang="hu-HU" dirty="0" err="1"/>
              <a:t>orbitalis</a:t>
            </a:r>
            <a:r>
              <a:rPr lang="hu-HU" altLang="hu-HU" dirty="0"/>
              <a:t>+</a:t>
            </a:r>
            <a:r>
              <a:rPr lang="hu-HU" altLang="hu-HU" dirty="0" err="1"/>
              <a:t>lesser</a:t>
            </a:r>
            <a:r>
              <a:rPr lang="hu-HU" altLang="hu-HU" dirty="0"/>
              <a:t> </a:t>
            </a:r>
            <a:r>
              <a:rPr lang="hu-HU" altLang="hu-HU" dirty="0" err="1"/>
              <a:t>wing</a:t>
            </a:r>
            <a:r>
              <a:rPr lang="hu-HU" altLang="hu-HU" dirty="0"/>
              <a:t> of </a:t>
            </a:r>
            <a:r>
              <a:rPr lang="hu-HU" altLang="hu-HU" dirty="0" err="1"/>
              <a:t>the</a:t>
            </a:r>
            <a:r>
              <a:rPr lang="hu-HU" altLang="hu-HU" dirty="0"/>
              <a:t> </a:t>
            </a:r>
            <a:r>
              <a:rPr lang="hu-HU" altLang="hu-HU" dirty="0" err="1"/>
              <a:t>sphenoidal</a:t>
            </a:r>
            <a:r>
              <a:rPr lang="hu-HU" altLang="hu-HU" dirty="0"/>
              <a:t> </a:t>
            </a:r>
            <a:r>
              <a:rPr lang="hu-HU" altLang="hu-HU" dirty="0" err="1"/>
              <a:t>bone</a:t>
            </a:r>
            <a:endParaRPr lang="hu-HU" altLang="hu-HU" dirty="0"/>
          </a:p>
          <a:p>
            <a:r>
              <a:rPr lang="hu-HU" altLang="hu-HU" dirty="0" err="1"/>
              <a:t>Ciribriform</a:t>
            </a:r>
            <a:r>
              <a:rPr lang="hu-HU" altLang="hu-HU" dirty="0"/>
              <a:t> </a:t>
            </a:r>
            <a:r>
              <a:rPr lang="hu-HU" altLang="hu-HU" dirty="0" err="1"/>
              <a:t>plate</a:t>
            </a:r>
            <a:r>
              <a:rPr lang="hu-HU" altLang="hu-HU" dirty="0"/>
              <a:t> </a:t>
            </a:r>
          </a:p>
          <a:p>
            <a:r>
              <a:rPr lang="hu-HU" altLang="hu-HU" dirty="0" err="1"/>
              <a:t>Crista</a:t>
            </a:r>
            <a:r>
              <a:rPr lang="hu-HU" altLang="hu-HU" dirty="0"/>
              <a:t> </a:t>
            </a:r>
            <a:r>
              <a:rPr lang="hu-HU" altLang="hu-HU" dirty="0" err="1"/>
              <a:t>galli</a:t>
            </a:r>
            <a:endParaRPr lang="hu-HU" altLang="hu-HU" dirty="0"/>
          </a:p>
          <a:p>
            <a:endParaRPr lang="hu-HU" dirty="0"/>
          </a:p>
        </p:txBody>
      </p:sp>
      <p:sp>
        <p:nvSpPr>
          <p:cNvPr id="3" name="Szövegdoboz 2">
            <a:extLst>
              <a:ext uri="{FF2B5EF4-FFF2-40B4-BE49-F238E27FC236}">
                <a16:creationId xmlns:a16="http://schemas.microsoft.com/office/drawing/2014/main" id="{A2891B43-1B8E-4842-8CD7-87C22EA38B54}"/>
              </a:ext>
            </a:extLst>
          </p:cNvPr>
          <p:cNvSpPr txBox="1"/>
          <p:nvPr/>
        </p:nvSpPr>
        <p:spPr>
          <a:xfrm>
            <a:off x="5734594" y="794321"/>
            <a:ext cx="23433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600" dirty="0" err="1"/>
              <a:t>Anterior</a:t>
            </a:r>
            <a:r>
              <a:rPr lang="hu-HU" sz="1600" dirty="0"/>
              <a:t> </a:t>
            </a:r>
            <a:r>
              <a:rPr lang="hu-HU" sz="1600" dirty="0" err="1"/>
              <a:t>ethmoid</a:t>
            </a:r>
            <a:r>
              <a:rPr lang="hu-HU" sz="1600" dirty="0"/>
              <a:t> </a:t>
            </a:r>
            <a:r>
              <a:rPr lang="hu-HU" sz="1600" dirty="0" err="1"/>
              <a:t>canal</a:t>
            </a:r>
            <a:endParaRPr lang="hu-HU" sz="1600" dirty="0"/>
          </a:p>
        </p:txBody>
      </p:sp>
      <p:cxnSp>
        <p:nvCxnSpPr>
          <p:cNvPr id="9" name="Egyenes összekötő nyíllal 8">
            <a:extLst>
              <a:ext uri="{FF2B5EF4-FFF2-40B4-BE49-F238E27FC236}">
                <a16:creationId xmlns:a16="http://schemas.microsoft.com/office/drawing/2014/main" id="{2E4DDA81-2DF0-4725-83BC-B72EEC998E8D}"/>
              </a:ext>
            </a:extLst>
          </p:cNvPr>
          <p:cNvCxnSpPr/>
          <p:nvPr/>
        </p:nvCxnSpPr>
        <p:spPr>
          <a:xfrm flipH="1">
            <a:off x="5796136" y="1052736"/>
            <a:ext cx="432048" cy="144016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805904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Documents and Settings\minko\Asztal\Gray's Anatomy for Students 2E\C9780443069529-008-f02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8263" y="836712"/>
            <a:ext cx="9068488" cy="4896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églalap 2"/>
          <p:cNvSpPr/>
          <p:nvPr/>
        </p:nvSpPr>
        <p:spPr>
          <a:xfrm>
            <a:off x="173428" y="303039"/>
            <a:ext cx="332232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400" dirty="0"/>
              <a:t>MIDDLE</a:t>
            </a:r>
            <a:r>
              <a:rPr lang="en-US" sz="2400" dirty="0"/>
              <a:t> </a:t>
            </a:r>
            <a:r>
              <a:rPr lang="hu-HU" sz="2400" dirty="0"/>
              <a:t>CRANIAL </a:t>
            </a:r>
            <a:r>
              <a:rPr lang="en-US" sz="2400" dirty="0"/>
              <a:t>FOSSA</a:t>
            </a:r>
            <a:endParaRPr lang="hu-HU" sz="2400" dirty="0"/>
          </a:p>
        </p:txBody>
      </p:sp>
      <p:sp>
        <p:nvSpPr>
          <p:cNvPr id="4" name="Szövegdoboz 3"/>
          <p:cNvSpPr txBox="1"/>
          <p:nvPr/>
        </p:nvSpPr>
        <p:spPr>
          <a:xfrm>
            <a:off x="173429" y="5842138"/>
            <a:ext cx="89123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altLang="hu-HU" dirty="0" err="1"/>
              <a:t>from</a:t>
            </a:r>
            <a:r>
              <a:rPr lang="hu-HU" altLang="hu-HU" dirty="0"/>
              <a:t> </a:t>
            </a:r>
            <a:r>
              <a:rPr lang="hu-HU" altLang="hu-HU" dirty="0" err="1"/>
              <a:t>lesser</a:t>
            </a:r>
            <a:r>
              <a:rPr lang="hu-HU" altLang="hu-HU" dirty="0"/>
              <a:t> </a:t>
            </a:r>
            <a:r>
              <a:rPr lang="hu-HU" altLang="hu-HU" dirty="0" err="1"/>
              <a:t>wing</a:t>
            </a:r>
            <a:r>
              <a:rPr lang="hu-HU" altLang="hu-HU" dirty="0"/>
              <a:t> of </a:t>
            </a:r>
            <a:r>
              <a:rPr lang="hu-HU" altLang="hu-HU" dirty="0" err="1"/>
              <a:t>sphenoid</a:t>
            </a:r>
            <a:r>
              <a:rPr lang="hu-HU" altLang="hu-HU" dirty="0"/>
              <a:t> </a:t>
            </a:r>
            <a:r>
              <a:rPr lang="hu-HU" altLang="hu-HU" dirty="0" err="1"/>
              <a:t>bone</a:t>
            </a:r>
            <a:r>
              <a:rPr lang="hu-HU" altLang="hu-HU" dirty="0"/>
              <a:t> </a:t>
            </a:r>
            <a:r>
              <a:rPr lang="hu-HU" altLang="hu-HU" dirty="0" err="1"/>
              <a:t>to</a:t>
            </a:r>
            <a:r>
              <a:rPr lang="hu-HU" altLang="hu-HU" dirty="0"/>
              <a:t> </a:t>
            </a:r>
            <a:r>
              <a:rPr lang="hu-HU" altLang="hu-HU" dirty="0" err="1"/>
              <a:t>pars</a:t>
            </a:r>
            <a:r>
              <a:rPr lang="hu-HU" altLang="hu-HU" dirty="0"/>
              <a:t> </a:t>
            </a:r>
            <a:r>
              <a:rPr lang="hu-HU" altLang="hu-HU" dirty="0" err="1"/>
              <a:t>petrosa</a:t>
            </a:r>
            <a:r>
              <a:rPr lang="hu-HU" altLang="hu-HU" dirty="0"/>
              <a:t> </a:t>
            </a:r>
            <a:r>
              <a:rPr lang="hu-HU" altLang="hu-HU" dirty="0" err="1"/>
              <a:t>of</a:t>
            </a:r>
            <a:r>
              <a:rPr lang="hu-HU" altLang="hu-HU" dirty="0"/>
              <a:t> </a:t>
            </a:r>
            <a:r>
              <a:rPr lang="hu-HU" altLang="hu-HU" dirty="0" err="1"/>
              <a:t>the</a:t>
            </a:r>
            <a:r>
              <a:rPr lang="hu-HU" altLang="hu-HU" dirty="0"/>
              <a:t> </a:t>
            </a:r>
            <a:r>
              <a:rPr lang="hu-HU" altLang="hu-HU" dirty="0" err="1"/>
              <a:t>temporal</a:t>
            </a:r>
            <a:r>
              <a:rPr lang="hu-HU" altLang="hu-HU" dirty="0"/>
              <a:t> </a:t>
            </a:r>
            <a:r>
              <a:rPr lang="hu-HU" altLang="hu-HU" dirty="0" err="1"/>
              <a:t>bone</a:t>
            </a:r>
            <a:r>
              <a:rPr lang="hu-HU" altLang="hu-HU" dirty="0"/>
              <a:t> (</a:t>
            </a:r>
            <a:r>
              <a:rPr lang="hu-HU" altLang="hu-HU" dirty="0" err="1"/>
              <a:t>groove</a:t>
            </a:r>
            <a:r>
              <a:rPr lang="hu-HU" altLang="hu-HU" dirty="0"/>
              <a:t> </a:t>
            </a:r>
            <a:r>
              <a:rPr lang="hu-HU" altLang="hu-HU" dirty="0" err="1"/>
              <a:t>for</a:t>
            </a:r>
            <a:r>
              <a:rPr lang="hu-HU" altLang="hu-HU" dirty="0"/>
              <a:t> </a:t>
            </a:r>
            <a:r>
              <a:rPr lang="hu-HU" altLang="hu-HU" dirty="0" err="1"/>
              <a:t>the</a:t>
            </a:r>
            <a:r>
              <a:rPr lang="hu-HU" altLang="hu-HU" dirty="0"/>
              <a:t> </a:t>
            </a:r>
            <a:r>
              <a:rPr lang="hu-HU" altLang="hu-HU" dirty="0" err="1"/>
              <a:t>sup</a:t>
            </a:r>
            <a:r>
              <a:rPr lang="hu-HU" altLang="hu-HU" dirty="0"/>
              <a:t>. </a:t>
            </a:r>
            <a:r>
              <a:rPr lang="hu-HU" altLang="hu-HU" dirty="0" err="1"/>
              <a:t>petrosal</a:t>
            </a:r>
            <a:r>
              <a:rPr lang="hu-HU" altLang="hu-HU" dirty="0"/>
              <a:t> sinus)</a:t>
            </a:r>
          </a:p>
        </p:txBody>
      </p:sp>
    </p:spTree>
    <p:extLst>
      <p:ext uri="{BB962C8B-B14F-4D97-AF65-F5344CB8AC3E}">
        <p14:creationId xmlns:p14="http://schemas.microsoft.com/office/powerpoint/2010/main" val="24631326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Documents and Settings\minko\Asztal\Gray's Anatomy for Students 2E\C9780443069529-008-f02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6401" y="1062028"/>
            <a:ext cx="8636645" cy="460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églalap 2"/>
          <p:cNvSpPr/>
          <p:nvPr/>
        </p:nvSpPr>
        <p:spPr>
          <a:xfrm>
            <a:off x="179512" y="311877"/>
            <a:ext cx="371986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2400" dirty="0"/>
              <a:t>POSTERIOR</a:t>
            </a:r>
            <a:r>
              <a:rPr lang="en-US" sz="2400" dirty="0"/>
              <a:t> </a:t>
            </a:r>
            <a:r>
              <a:rPr lang="hu-HU" sz="2400" dirty="0"/>
              <a:t>CRANIAL </a:t>
            </a:r>
            <a:r>
              <a:rPr lang="en-US" sz="2400" dirty="0"/>
              <a:t>FOSSA</a:t>
            </a:r>
            <a:endParaRPr lang="hu-HU" sz="2400" dirty="0"/>
          </a:p>
        </p:txBody>
      </p:sp>
      <p:sp>
        <p:nvSpPr>
          <p:cNvPr id="4" name="Szövegdoboz 3"/>
          <p:cNvSpPr txBox="1"/>
          <p:nvPr/>
        </p:nvSpPr>
        <p:spPr>
          <a:xfrm>
            <a:off x="611560" y="6165304"/>
            <a:ext cx="76325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altLang="hu-HU" dirty="0" err="1"/>
              <a:t>posterior</a:t>
            </a:r>
            <a:r>
              <a:rPr lang="hu-HU" altLang="hu-HU" dirty="0"/>
              <a:t> </a:t>
            </a:r>
            <a:r>
              <a:rPr lang="hu-HU" altLang="hu-HU" dirty="0" err="1"/>
              <a:t>surface</a:t>
            </a:r>
            <a:r>
              <a:rPr lang="hu-HU" altLang="hu-HU" dirty="0"/>
              <a:t> of </a:t>
            </a:r>
            <a:r>
              <a:rPr lang="hu-HU" altLang="hu-HU" dirty="0" err="1"/>
              <a:t>the</a:t>
            </a:r>
            <a:r>
              <a:rPr lang="hu-HU" altLang="hu-HU" dirty="0"/>
              <a:t> </a:t>
            </a:r>
            <a:r>
              <a:rPr lang="hu-HU" altLang="hu-HU" dirty="0" err="1"/>
              <a:t>pars</a:t>
            </a:r>
            <a:r>
              <a:rPr lang="hu-HU" altLang="hu-HU" dirty="0"/>
              <a:t> </a:t>
            </a:r>
            <a:r>
              <a:rPr lang="hu-HU" altLang="hu-HU" dirty="0" err="1"/>
              <a:t>petrosa</a:t>
            </a:r>
            <a:r>
              <a:rPr lang="hu-HU" altLang="hu-HU" dirty="0"/>
              <a:t> (</a:t>
            </a:r>
            <a:r>
              <a:rPr lang="hu-HU" altLang="hu-HU" dirty="0" err="1"/>
              <a:t>termporal</a:t>
            </a:r>
            <a:r>
              <a:rPr lang="hu-HU" altLang="hu-HU" dirty="0"/>
              <a:t> </a:t>
            </a:r>
            <a:r>
              <a:rPr lang="hu-HU" altLang="hu-HU" dirty="0" err="1"/>
              <a:t>bone</a:t>
            </a:r>
            <a:r>
              <a:rPr lang="hu-HU" altLang="hu-HU" dirty="0"/>
              <a:t>)+</a:t>
            </a:r>
            <a:r>
              <a:rPr lang="hu-HU" altLang="hu-HU" dirty="0" err="1"/>
              <a:t>occipital</a:t>
            </a:r>
            <a:r>
              <a:rPr lang="hu-HU" altLang="hu-HU" dirty="0"/>
              <a:t> </a:t>
            </a:r>
            <a:r>
              <a:rPr lang="hu-HU" altLang="hu-HU" dirty="0" err="1"/>
              <a:t>bone</a:t>
            </a:r>
            <a:r>
              <a:rPr lang="hu-HU" altLang="hu-HU" dirty="0"/>
              <a:t> (</a:t>
            </a:r>
            <a:r>
              <a:rPr lang="hu-HU" altLang="hu-HU" dirty="0" err="1"/>
              <a:t>squama</a:t>
            </a:r>
            <a:r>
              <a:rPr lang="hu-HU" altLang="hu-HU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1644552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1143000"/>
            <a:ext cx="6096000" cy="4572000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>
            <a:off x="2919525" y="6093296"/>
            <a:ext cx="36551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 smtClean="0"/>
              <a:t>BASIS CRANII INTERNA</a:t>
            </a:r>
            <a:endParaRPr lang="hu-HU" sz="2400" dirty="0"/>
          </a:p>
        </p:txBody>
      </p:sp>
    </p:spTree>
    <p:extLst>
      <p:ext uri="{BB962C8B-B14F-4D97-AF65-F5344CB8AC3E}">
        <p14:creationId xmlns:p14="http://schemas.microsoft.com/office/powerpoint/2010/main" val="3795679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23928" y="332656"/>
            <a:ext cx="4786313" cy="6234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feld 4"/>
          <p:cNvSpPr txBox="1"/>
          <p:nvPr/>
        </p:nvSpPr>
        <p:spPr>
          <a:xfrm>
            <a:off x="0" y="2132856"/>
            <a:ext cx="37079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b="1" dirty="0" err="1"/>
              <a:t>Synchondrosis</a:t>
            </a:r>
            <a:r>
              <a:rPr lang="hu-HU" sz="2000" b="1" dirty="0"/>
              <a:t> </a:t>
            </a:r>
            <a:r>
              <a:rPr lang="hu-HU" sz="2000" b="1" dirty="0" err="1"/>
              <a:t>sphenooccipitalis</a:t>
            </a:r>
            <a:endParaRPr lang="hu-HU" sz="2000" b="1" dirty="0"/>
          </a:p>
          <a:p>
            <a:endParaRPr lang="hu-HU" sz="2000" b="1" dirty="0"/>
          </a:p>
          <a:p>
            <a:r>
              <a:rPr lang="hu-HU" sz="2000" dirty="0" err="1"/>
              <a:t>fusion</a:t>
            </a:r>
            <a:r>
              <a:rPr lang="hu-HU" sz="2000" dirty="0"/>
              <a:t> </a:t>
            </a:r>
            <a:r>
              <a:rPr lang="hu-HU" sz="2000" dirty="0" err="1"/>
              <a:t>around</a:t>
            </a:r>
            <a:r>
              <a:rPr lang="hu-HU" sz="2000" dirty="0"/>
              <a:t> </a:t>
            </a:r>
            <a:r>
              <a:rPr lang="hu-HU" sz="2000" dirty="0" err="1"/>
              <a:t>the</a:t>
            </a:r>
            <a:r>
              <a:rPr lang="hu-HU" sz="2000" dirty="0"/>
              <a:t> 18th </a:t>
            </a:r>
            <a:r>
              <a:rPr lang="hu-HU" sz="2000" dirty="0" err="1"/>
              <a:t>year</a:t>
            </a:r>
            <a:endParaRPr lang="hu-HU" sz="2000" dirty="0"/>
          </a:p>
        </p:txBody>
      </p:sp>
      <p:cxnSp>
        <p:nvCxnSpPr>
          <p:cNvPr id="7" name="Gerade Verbindung mit Pfeil 6"/>
          <p:cNvCxnSpPr/>
          <p:nvPr/>
        </p:nvCxnSpPr>
        <p:spPr>
          <a:xfrm>
            <a:off x="2771800" y="2708920"/>
            <a:ext cx="3240360" cy="0"/>
          </a:xfrm>
          <a:prstGeom prst="straightConnector1">
            <a:avLst/>
          </a:prstGeom>
          <a:ln w="57150">
            <a:solidFill>
              <a:srgbClr val="7030A0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feld 8"/>
          <p:cNvSpPr txBox="1"/>
          <p:nvPr/>
        </p:nvSpPr>
        <p:spPr>
          <a:xfrm>
            <a:off x="4788024" y="6597352"/>
            <a:ext cx="388843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1000" dirty="0"/>
              <a:t>Abbildung: G. Baksa</a:t>
            </a:r>
          </a:p>
        </p:txBody>
      </p:sp>
    </p:spTree>
    <p:extLst>
      <p:ext uri="{BB962C8B-B14F-4D97-AF65-F5344CB8AC3E}">
        <p14:creationId xmlns:p14="http://schemas.microsoft.com/office/powerpoint/2010/main" val="2944173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251520" y="303039"/>
            <a:ext cx="232326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Tx/>
              <a:buNone/>
            </a:pPr>
            <a:r>
              <a:rPr lang="hu-HU" altLang="hu-HU" sz="2400" dirty="0"/>
              <a:t>EXTERNAL  BASE:</a:t>
            </a:r>
          </a:p>
        </p:txBody>
      </p:sp>
      <p:pic>
        <p:nvPicPr>
          <p:cNvPr id="4" name="Picture 2" descr="C:\Documents and Settings\minko\Asztal\Gray's Anatomy for Students 2E\C9780443069529-008-f02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43808" y="46856"/>
            <a:ext cx="6143625" cy="666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1499116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Huesos del cráneo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8" y="317689"/>
            <a:ext cx="4774917" cy="6260048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Ellipszis 3"/>
          <p:cNvSpPr/>
          <p:nvPr/>
        </p:nvSpPr>
        <p:spPr>
          <a:xfrm>
            <a:off x="3635896" y="1916832"/>
            <a:ext cx="1656184" cy="144016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5" name="Ellipszis 4"/>
          <p:cNvSpPr/>
          <p:nvPr/>
        </p:nvSpPr>
        <p:spPr>
          <a:xfrm>
            <a:off x="1655676" y="3140967"/>
            <a:ext cx="1872208" cy="1050163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6" name="Ellipszis 5"/>
          <p:cNvSpPr/>
          <p:nvPr/>
        </p:nvSpPr>
        <p:spPr>
          <a:xfrm>
            <a:off x="1799692" y="4077072"/>
            <a:ext cx="1692188" cy="864096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7" name="Ellipszis 6"/>
          <p:cNvSpPr/>
          <p:nvPr/>
        </p:nvSpPr>
        <p:spPr>
          <a:xfrm>
            <a:off x="3347864" y="5085184"/>
            <a:ext cx="1296144" cy="129614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" name="Szövegdoboz 2"/>
          <p:cNvSpPr txBox="1"/>
          <p:nvPr/>
        </p:nvSpPr>
        <p:spPr>
          <a:xfrm>
            <a:off x="6084168" y="2898468"/>
            <a:ext cx="1300356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err="1" smtClean="0"/>
              <a:t>Temporal</a:t>
            </a:r>
            <a:r>
              <a:rPr lang="hu-HU" dirty="0" smtClean="0"/>
              <a:t> b.</a:t>
            </a:r>
          </a:p>
          <a:p>
            <a:endParaRPr lang="hu-HU" dirty="0" smtClean="0"/>
          </a:p>
          <a:p>
            <a:r>
              <a:rPr lang="hu-HU" dirty="0" err="1" smtClean="0"/>
              <a:t>Sphenoid</a:t>
            </a:r>
            <a:r>
              <a:rPr lang="hu-HU" dirty="0" smtClean="0"/>
              <a:t> b.</a:t>
            </a:r>
          </a:p>
          <a:p>
            <a:endParaRPr lang="hu-HU" dirty="0" smtClean="0"/>
          </a:p>
          <a:p>
            <a:r>
              <a:rPr lang="hu-HU" dirty="0" err="1" smtClean="0"/>
              <a:t>Ethmoid</a:t>
            </a:r>
            <a:r>
              <a:rPr lang="hu-HU" dirty="0" smtClean="0"/>
              <a:t> b.</a:t>
            </a:r>
          </a:p>
          <a:p>
            <a:endParaRPr lang="hu-HU" dirty="0" smtClean="0"/>
          </a:p>
          <a:p>
            <a:r>
              <a:rPr lang="hu-HU" dirty="0" err="1" smtClean="0"/>
              <a:t>Palatine</a:t>
            </a:r>
            <a:r>
              <a:rPr lang="hu-HU" dirty="0" smtClean="0"/>
              <a:t> b.</a:t>
            </a:r>
          </a:p>
          <a:p>
            <a:endParaRPr lang="hu-HU" dirty="0" smtClean="0"/>
          </a:p>
          <a:p>
            <a:r>
              <a:rPr lang="hu-HU" dirty="0" err="1" smtClean="0"/>
              <a:t>maxilla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461223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Kapcsolódó ké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0653" y="521792"/>
            <a:ext cx="7686234" cy="4824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églalap 2"/>
          <p:cNvSpPr/>
          <p:nvPr/>
        </p:nvSpPr>
        <p:spPr>
          <a:xfrm>
            <a:off x="3585776" y="290960"/>
            <a:ext cx="229582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hu-HU" sz="2400" dirty="0" smtClean="0"/>
              <a:t>OS TEMPORALE I</a:t>
            </a:r>
            <a:endParaRPr lang="hu-HU" sz="2400" dirty="0"/>
          </a:p>
        </p:txBody>
      </p:sp>
      <p:sp>
        <p:nvSpPr>
          <p:cNvPr id="2" name="Szövegdoboz 1"/>
          <p:cNvSpPr txBox="1"/>
          <p:nvPr/>
        </p:nvSpPr>
        <p:spPr>
          <a:xfrm>
            <a:off x="2627784" y="4797152"/>
            <a:ext cx="3603807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b="1" dirty="0"/>
              <a:t>CAVUM TYMPANI</a:t>
            </a:r>
          </a:p>
          <a:p>
            <a:pPr algn="ctr"/>
            <a:r>
              <a:rPr lang="hu-HU" b="1" dirty="0"/>
              <a:t>CANALIS FACIALIS</a:t>
            </a:r>
          </a:p>
          <a:p>
            <a:pPr algn="ctr"/>
            <a:r>
              <a:rPr lang="hu-HU" b="1" dirty="0"/>
              <a:t>CANALICULUS TYMPANICUS</a:t>
            </a:r>
          </a:p>
          <a:p>
            <a:pPr algn="ctr"/>
            <a:r>
              <a:rPr lang="hu-HU" b="1" dirty="0"/>
              <a:t>CANALIS MUSCULOTUBARIUS</a:t>
            </a:r>
          </a:p>
          <a:p>
            <a:pPr algn="ctr"/>
            <a:r>
              <a:rPr lang="hu-HU" b="1" dirty="0"/>
              <a:t>CANALIS CAROTICUS</a:t>
            </a:r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2672419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 descr="https://theodora.com/anatomy/images/image142.gif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8049" y="260648"/>
            <a:ext cx="4046220" cy="264858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Kép 4" descr="https://theodora.com/anatomy/images/image143.gif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31418" y="211749"/>
            <a:ext cx="3331845" cy="276034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" name="Csoportba foglalás 6"/>
          <p:cNvGrpSpPr/>
          <p:nvPr/>
        </p:nvGrpSpPr>
        <p:grpSpPr>
          <a:xfrm>
            <a:off x="282983" y="2815897"/>
            <a:ext cx="6489585" cy="3859826"/>
            <a:chOff x="179388" y="1484313"/>
            <a:chExt cx="8959262" cy="4778402"/>
          </a:xfrm>
        </p:grpSpPr>
        <p:pic>
          <p:nvPicPr>
            <p:cNvPr id="8" name="Picture 4" descr="koponya30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1979613" y="1484313"/>
              <a:ext cx="5140325" cy="4724400"/>
            </a:xfrm>
            <a:prstGeom prst="rect">
              <a:avLst/>
            </a:prstGeom>
            <a:noFill/>
          </p:spPr>
        </p:pic>
        <p:sp>
          <p:nvSpPr>
            <p:cNvPr id="9" name="Line 6"/>
            <p:cNvSpPr>
              <a:spLocks noChangeShapeType="1"/>
            </p:cNvSpPr>
            <p:nvPr/>
          </p:nvSpPr>
          <p:spPr bwMode="auto">
            <a:xfrm flipH="1">
              <a:off x="5364163" y="2420938"/>
              <a:ext cx="1944687" cy="1008062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10" name="Line 7"/>
            <p:cNvSpPr>
              <a:spLocks noChangeShapeType="1"/>
            </p:cNvSpPr>
            <p:nvPr/>
          </p:nvSpPr>
          <p:spPr bwMode="auto">
            <a:xfrm>
              <a:off x="1476375" y="3429000"/>
              <a:ext cx="1871663" cy="720725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11" name="Line 8"/>
            <p:cNvSpPr>
              <a:spLocks noChangeShapeType="1"/>
            </p:cNvSpPr>
            <p:nvPr/>
          </p:nvSpPr>
          <p:spPr bwMode="auto">
            <a:xfrm flipV="1">
              <a:off x="4140200" y="4868863"/>
              <a:ext cx="431800" cy="936625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12" name="Text Box 9"/>
            <p:cNvSpPr txBox="1">
              <a:spLocks noChangeArrowheads="1"/>
            </p:cNvSpPr>
            <p:nvPr/>
          </p:nvSpPr>
          <p:spPr bwMode="auto">
            <a:xfrm>
              <a:off x="6959600" y="2145996"/>
              <a:ext cx="2179050" cy="4572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hu-HU" dirty="0" err="1"/>
                <a:t>Pars</a:t>
              </a:r>
              <a:r>
                <a:rPr lang="hu-HU" dirty="0"/>
                <a:t> </a:t>
              </a:r>
              <a:r>
                <a:rPr lang="hu-HU" dirty="0" err="1"/>
                <a:t>squamosa</a:t>
              </a:r>
              <a:endParaRPr lang="hu-HU" dirty="0"/>
            </a:p>
          </p:txBody>
        </p:sp>
        <p:sp>
          <p:nvSpPr>
            <p:cNvPr id="13" name="Text Box 10"/>
            <p:cNvSpPr txBox="1">
              <a:spLocks noChangeArrowheads="1"/>
            </p:cNvSpPr>
            <p:nvPr/>
          </p:nvSpPr>
          <p:spPr bwMode="auto">
            <a:xfrm>
              <a:off x="179388" y="3092450"/>
              <a:ext cx="1849130" cy="4572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hu-HU" dirty="0" err="1"/>
                <a:t>Pars</a:t>
              </a:r>
              <a:r>
                <a:rPr lang="hu-HU" dirty="0"/>
                <a:t> </a:t>
              </a:r>
              <a:r>
                <a:rPr lang="hu-HU" dirty="0" err="1"/>
                <a:t>petrosa</a:t>
              </a:r>
              <a:endParaRPr lang="hu-HU" dirty="0"/>
            </a:p>
          </p:txBody>
        </p:sp>
        <p:sp>
          <p:nvSpPr>
            <p:cNvPr id="14" name="Text Box 12"/>
            <p:cNvSpPr txBox="1">
              <a:spLocks noChangeArrowheads="1"/>
            </p:cNvSpPr>
            <p:nvPr/>
          </p:nvSpPr>
          <p:spPr bwMode="auto">
            <a:xfrm>
              <a:off x="3276600" y="5805488"/>
              <a:ext cx="2218443" cy="4572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hu-HU">
                  <a:solidFill>
                    <a:srgbClr val="000000"/>
                  </a:solidFill>
                </a:rPr>
                <a:t>Pars tympanica</a:t>
              </a:r>
            </a:p>
          </p:txBody>
        </p:sp>
      </p:grpSp>
      <p:grpSp>
        <p:nvGrpSpPr>
          <p:cNvPr id="15" name="Csoportba foglalás 14"/>
          <p:cNvGrpSpPr/>
          <p:nvPr/>
        </p:nvGrpSpPr>
        <p:grpSpPr>
          <a:xfrm>
            <a:off x="6349832" y="3979608"/>
            <a:ext cx="2311970" cy="2462709"/>
            <a:chOff x="1331640" y="476672"/>
            <a:chExt cx="5689879" cy="5314853"/>
          </a:xfrm>
        </p:grpSpPr>
        <p:pic>
          <p:nvPicPr>
            <p:cNvPr id="16" name="Kép 15"/>
            <p:cNvPicPr>
              <a:picLocks noChangeAspect="1"/>
            </p:cNvPicPr>
            <p:nvPr/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331640" y="476672"/>
              <a:ext cx="5689879" cy="5314853"/>
            </a:xfrm>
            <a:prstGeom prst="rect">
              <a:avLst/>
            </a:prstGeom>
          </p:spPr>
        </p:pic>
        <p:sp>
          <p:nvSpPr>
            <p:cNvPr id="17" name="Téglalap 16"/>
            <p:cNvSpPr/>
            <p:nvPr/>
          </p:nvSpPr>
          <p:spPr>
            <a:xfrm>
              <a:off x="1331640" y="4869160"/>
              <a:ext cx="1368152" cy="3600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sp>
        <p:nvSpPr>
          <p:cNvPr id="18" name="Szövegdoboz 17"/>
          <p:cNvSpPr txBox="1"/>
          <p:nvPr/>
        </p:nvSpPr>
        <p:spPr>
          <a:xfrm>
            <a:off x="6233436" y="6442317"/>
            <a:ext cx="15867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err="1"/>
              <a:t>Styloid</a:t>
            </a:r>
            <a:r>
              <a:rPr lang="hu-HU" dirty="0"/>
              <a:t> </a:t>
            </a:r>
            <a:r>
              <a:rPr lang="hu-HU" dirty="0" err="1"/>
              <a:t>process</a:t>
            </a:r>
            <a:endParaRPr lang="hu-HU" dirty="0"/>
          </a:p>
        </p:txBody>
      </p:sp>
      <p:sp>
        <p:nvSpPr>
          <p:cNvPr id="2" name="Ellipszis 1">
            <a:extLst>
              <a:ext uri="{FF2B5EF4-FFF2-40B4-BE49-F238E27FC236}">
                <a16:creationId xmlns:a16="http://schemas.microsoft.com/office/drawing/2014/main" id="{494D73E9-6923-4263-83C0-3C9A0E222E60}"/>
              </a:ext>
            </a:extLst>
          </p:cNvPr>
          <p:cNvSpPr/>
          <p:nvPr/>
        </p:nvSpPr>
        <p:spPr>
          <a:xfrm rot="19010435">
            <a:off x="6720980" y="6075432"/>
            <a:ext cx="922177" cy="212647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3789608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artalom helye 2"/>
          <p:cNvSpPr txBox="1">
            <a:spLocks/>
          </p:cNvSpPr>
          <p:nvPr/>
        </p:nvSpPr>
        <p:spPr>
          <a:xfrm>
            <a:off x="251520" y="188640"/>
            <a:ext cx="7776864" cy="6597352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lnSpc>
                <a:spcPct val="150000"/>
              </a:lnSpc>
              <a:spcBef>
                <a:spcPts val="0"/>
              </a:spcBef>
              <a:buFontTx/>
              <a:buNone/>
            </a:pPr>
            <a:r>
              <a:rPr lang="hu-HU" sz="1600" b="1" kern="0" dirty="0">
                <a:latin typeface="Arial" panose="020B0604020202020204" pitchFamily="34" charset="0"/>
                <a:cs typeface="Arial" panose="020B0604020202020204" pitchFamily="34" charset="0"/>
              </a:rPr>
              <a:t>NEUROCRANIUM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hu-HU" sz="1600" b="1" kern="0" dirty="0">
                <a:latin typeface="Arial" panose="020B0604020202020204" pitchFamily="34" charset="0"/>
                <a:cs typeface="Arial" panose="020B0604020202020204" pitchFamily="34" charset="0"/>
              </a:rPr>
              <a:t>	CALVARIA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hu-HU" sz="1600" b="1" kern="0" dirty="0">
                <a:latin typeface="Arial" panose="020B0604020202020204" pitchFamily="34" charset="0"/>
                <a:cs typeface="Arial" panose="020B0604020202020204" pitchFamily="34" charset="0"/>
              </a:rPr>
              <a:t>	BASIS CRANII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hu-HU" sz="1600" b="1" kern="0" dirty="0">
                <a:latin typeface="Arial" panose="020B0604020202020204" pitchFamily="34" charset="0"/>
                <a:cs typeface="Arial" panose="020B0604020202020204" pitchFamily="34" charset="0"/>
              </a:rPr>
              <a:t>		BASIS CRANII INTERNA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hu-HU" sz="1600" b="1" kern="0" dirty="0">
                <a:latin typeface="Arial" panose="020B0604020202020204" pitchFamily="34" charset="0"/>
                <a:cs typeface="Arial" panose="020B0604020202020204" pitchFamily="34" charset="0"/>
              </a:rPr>
              <a:t>			FOSSA CRANII ANTERIOR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hu-HU" sz="1600" b="1" kern="0" dirty="0">
                <a:latin typeface="Arial" panose="020B0604020202020204" pitchFamily="34" charset="0"/>
                <a:cs typeface="Arial" panose="020B0604020202020204" pitchFamily="34" charset="0"/>
              </a:rPr>
              <a:t>			FOSSA CRANII MEDIA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hu-HU" sz="1600" b="1" kern="0" dirty="0">
                <a:latin typeface="Arial" panose="020B0604020202020204" pitchFamily="34" charset="0"/>
                <a:cs typeface="Arial" panose="020B0604020202020204" pitchFamily="34" charset="0"/>
              </a:rPr>
              <a:t>			FOSSA CRANII POSTERIOR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hu-HU" sz="1600" b="1" kern="0" dirty="0">
                <a:latin typeface="Arial" panose="020B0604020202020204" pitchFamily="34" charset="0"/>
                <a:cs typeface="Arial" panose="020B0604020202020204" pitchFamily="34" charset="0"/>
              </a:rPr>
              <a:t>		BASIS CRANII EXTERNA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endParaRPr lang="hu-HU" sz="1600" b="1" kern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hu-HU" sz="1600" b="1" kern="0" dirty="0">
                <a:latin typeface="Arial" panose="020B0604020202020204" pitchFamily="34" charset="0"/>
                <a:cs typeface="Arial" panose="020B0604020202020204" pitchFamily="34" charset="0"/>
              </a:rPr>
              <a:t>VISCEROCRANIUM - FACIAL CRANIUM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hu-HU" sz="1600" b="1" kern="0" dirty="0">
                <a:latin typeface="Arial" panose="020B0604020202020204" pitchFamily="34" charset="0"/>
                <a:cs typeface="Arial" panose="020B0604020202020204" pitchFamily="34" charset="0"/>
              </a:rPr>
              <a:t>	ORBIT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hu-HU" sz="1600" b="1" kern="0" dirty="0">
                <a:latin typeface="Arial" panose="020B0604020202020204" pitchFamily="34" charset="0"/>
                <a:cs typeface="Arial" panose="020B0604020202020204" pitchFamily="34" charset="0"/>
              </a:rPr>
              <a:t>	CAVUM NASI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hu-HU" sz="1600" b="1" kern="0" dirty="0">
                <a:latin typeface="Arial" panose="020B0604020202020204" pitchFamily="34" charset="0"/>
                <a:cs typeface="Arial" panose="020B0604020202020204" pitchFamily="34" charset="0"/>
              </a:rPr>
              <a:t>	PTERYGOPALATINE FOSSA 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hu-HU" sz="1600" b="1" kern="0" dirty="0">
                <a:latin typeface="Arial" panose="020B0604020202020204" pitchFamily="34" charset="0"/>
                <a:cs typeface="Arial" panose="020B0604020202020204" pitchFamily="34" charset="0"/>
              </a:rPr>
              <a:t>	TEMPORAL FOSSA 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hu-HU" sz="1600" b="1" kern="0" dirty="0">
                <a:latin typeface="Arial" panose="020B0604020202020204" pitchFamily="34" charset="0"/>
                <a:cs typeface="Arial" panose="020B0604020202020204" pitchFamily="34" charset="0"/>
              </a:rPr>
              <a:t>	INFRATEMPORAL FOSSA 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hu-HU" sz="1600" b="1" kern="0" dirty="0">
                <a:latin typeface="Arial" panose="020B0604020202020204" pitchFamily="34" charset="0"/>
                <a:cs typeface="Arial" panose="020B0604020202020204" pitchFamily="34" charset="0"/>
              </a:rPr>
              <a:t>	MANDIBLE, TEMPOROMANDIBULAR JOINT </a:t>
            </a:r>
          </a:p>
        </p:txBody>
      </p:sp>
      <p:pic>
        <p:nvPicPr>
          <p:cNvPr id="3" name="Picture 2" descr="https://dw9r2us9jo9xp.cloudfront.net/images/library/318/content_Neurocranium_article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56176" y="908720"/>
            <a:ext cx="2196344" cy="2196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http://o.quizlet.com/i/3WkyzRlq1IWwYja_EQQAPQ_m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56176" y="3861048"/>
            <a:ext cx="2183539" cy="1828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590650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 txBox="1">
            <a:spLocks noChangeArrowheads="1"/>
          </p:cNvSpPr>
          <p:nvPr/>
        </p:nvSpPr>
        <p:spPr>
          <a:xfrm>
            <a:off x="457200" y="44450"/>
            <a:ext cx="8229600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OS TEMPORALE II.</a:t>
            </a:r>
            <a:endParaRPr kumimoji="0" lang="hu-HU" sz="2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3" name="Picture 4" descr="koponya3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1793875" y="1600200"/>
            <a:ext cx="5556250" cy="4525963"/>
          </a:xfrm>
          <a:prstGeom prst="rect">
            <a:avLst/>
          </a:prstGeom>
          <a:noFill/>
        </p:spPr>
      </p:pic>
      <p:sp>
        <p:nvSpPr>
          <p:cNvPr id="4" name="Line 8"/>
          <p:cNvSpPr>
            <a:spLocks noChangeShapeType="1"/>
          </p:cNvSpPr>
          <p:nvPr/>
        </p:nvSpPr>
        <p:spPr bwMode="auto">
          <a:xfrm flipH="1" flipV="1">
            <a:off x="4716463" y="5805488"/>
            <a:ext cx="1295400" cy="503237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u-HU"/>
          </a:p>
        </p:txBody>
      </p:sp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5992813" y="6137275"/>
            <a:ext cx="2090737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sz="1600"/>
              <a:t>Processus styloideus</a:t>
            </a:r>
          </a:p>
        </p:txBody>
      </p:sp>
      <p:sp>
        <p:nvSpPr>
          <p:cNvPr id="6" name="Line 10"/>
          <p:cNvSpPr>
            <a:spLocks noChangeShapeType="1"/>
          </p:cNvSpPr>
          <p:nvPr/>
        </p:nvSpPr>
        <p:spPr bwMode="auto">
          <a:xfrm>
            <a:off x="1617662" y="4205282"/>
            <a:ext cx="2090241" cy="375874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u-HU"/>
          </a:p>
        </p:txBody>
      </p:sp>
      <p:sp>
        <p:nvSpPr>
          <p:cNvPr id="8" name="Line 12"/>
          <p:cNvSpPr>
            <a:spLocks noChangeShapeType="1"/>
          </p:cNvSpPr>
          <p:nvPr/>
        </p:nvSpPr>
        <p:spPr bwMode="auto">
          <a:xfrm flipV="1">
            <a:off x="1793874" y="5013324"/>
            <a:ext cx="2346325" cy="129540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u-HU"/>
          </a:p>
        </p:txBody>
      </p:sp>
      <p:sp>
        <p:nvSpPr>
          <p:cNvPr id="9" name="Text Box 13"/>
          <p:cNvSpPr txBox="1">
            <a:spLocks noChangeArrowheads="1"/>
          </p:cNvSpPr>
          <p:nvPr/>
        </p:nvSpPr>
        <p:spPr bwMode="auto">
          <a:xfrm>
            <a:off x="130670" y="6080125"/>
            <a:ext cx="1617663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sz="1600" dirty="0" err="1"/>
              <a:t>Porus</a:t>
            </a:r>
            <a:r>
              <a:rPr lang="hu-HU" sz="1600" dirty="0"/>
              <a:t> </a:t>
            </a:r>
            <a:r>
              <a:rPr lang="hu-HU" sz="1600" dirty="0" err="1"/>
              <a:t>acusticus</a:t>
            </a:r>
            <a:endParaRPr lang="hu-HU" sz="1600" dirty="0"/>
          </a:p>
          <a:p>
            <a:r>
              <a:rPr lang="hu-HU" sz="1600" dirty="0"/>
              <a:t> </a:t>
            </a:r>
            <a:r>
              <a:rPr lang="hu-HU" sz="1600" dirty="0" err="1"/>
              <a:t>internus</a:t>
            </a:r>
            <a:endParaRPr lang="hu-HU" sz="1600" dirty="0"/>
          </a:p>
        </p:txBody>
      </p:sp>
      <p:sp>
        <p:nvSpPr>
          <p:cNvPr id="10" name="Text Box 14"/>
          <p:cNvSpPr txBox="1">
            <a:spLocks noChangeArrowheads="1"/>
          </p:cNvSpPr>
          <p:nvPr/>
        </p:nvSpPr>
        <p:spPr bwMode="auto">
          <a:xfrm>
            <a:off x="6262688" y="5805488"/>
            <a:ext cx="100239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sz="1200" dirty="0" err="1">
                <a:solidFill>
                  <a:srgbClr val="000000"/>
                </a:solidFill>
              </a:rPr>
              <a:t>Inner</a:t>
            </a:r>
            <a:r>
              <a:rPr lang="hu-HU" sz="1200" dirty="0">
                <a:solidFill>
                  <a:srgbClr val="000000"/>
                </a:solidFill>
              </a:rPr>
              <a:t> </a:t>
            </a:r>
            <a:r>
              <a:rPr lang="hu-HU" sz="1200" dirty="0" err="1">
                <a:solidFill>
                  <a:srgbClr val="000000"/>
                </a:solidFill>
              </a:rPr>
              <a:t>surface</a:t>
            </a:r>
            <a:endParaRPr lang="hu-HU" sz="1200" dirty="0">
              <a:solidFill>
                <a:srgbClr val="000000"/>
              </a:solidFill>
            </a:endParaRPr>
          </a:p>
        </p:txBody>
      </p:sp>
      <p:sp>
        <p:nvSpPr>
          <p:cNvPr id="11" name="Line 8"/>
          <p:cNvSpPr>
            <a:spLocks noChangeShapeType="1"/>
          </p:cNvSpPr>
          <p:nvPr/>
        </p:nvSpPr>
        <p:spPr bwMode="auto">
          <a:xfrm flipH="1">
            <a:off x="4860029" y="2982356"/>
            <a:ext cx="1151833" cy="17427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u-HU"/>
          </a:p>
        </p:txBody>
      </p:sp>
      <p:sp>
        <p:nvSpPr>
          <p:cNvPr id="12" name="Line 8"/>
          <p:cNvSpPr>
            <a:spLocks noChangeShapeType="1"/>
          </p:cNvSpPr>
          <p:nvPr/>
        </p:nvSpPr>
        <p:spPr bwMode="auto">
          <a:xfrm flipH="1">
            <a:off x="4572000" y="1988840"/>
            <a:ext cx="1008334" cy="2125166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u-HU"/>
          </a:p>
        </p:txBody>
      </p:sp>
      <p:sp>
        <p:nvSpPr>
          <p:cNvPr id="13" name="Szövegdoboz 12"/>
          <p:cNvSpPr txBox="1"/>
          <p:nvPr/>
        </p:nvSpPr>
        <p:spPr>
          <a:xfrm>
            <a:off x="5580334" y="1772816"/>
            <a:ext cx="18902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err="1"/>
              <a:t>Arcuate</a:t>
            </a:r>
            <a:r>
              <a:rPr lang="hu-HU" dirty="0"/>
              <a:t> </a:t>
            </a:r>
            <a:r>
              <a:rPr lang="hu-HU" dirty="0" err="1"/>
              <a:t>eminence</a:t>
            </a:r>
            <a:endParaRPr lang="hu-HU" dirty="0"/>
          </a:p>
        </p:txBody>
      </p:sp>
      <p:sp>
        <p:nvSpPr>
          <p:cNvPr id="14" name="Szövegdoboz 13"/>
          <p:cNvSpPr txBox="1"/>
          <p:nvPr/>
        </p:nvSpPr>
        <p:spPr>
          <a:xfrm>
            <a:off x="5992813" y="2613025"/>
            <a:ext cx="1822871" cy="5386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err="1"/>
              <a:t>Subarcuate</a:t>
            </a:r>
            <a:r>
              <a:rPr lang="hu-HU" dirty="0"/>
              <a:t> fossa </a:t>
            </a:r>
            <a:endParaRPr lang="hu-HU" sz="1100" dirty="0"/>
          </a:p>
          <a:p>
            <a:r>
              <a:rPr lang="hu-HU" sz="1100" dirty="0"/>
              <a:t>             </a:t>
            </a:r>
            <a:r>
              <a:rPr lang="hu-HU" sz="1100" dirty="0" err="1"/>
              <a:t>vestibular</a:t>
            </a:r>
            <a:r>
              <a:rPr lang="hu-HU" sz="1100" dirty="0"/>
              <a:t> </a:t>
            </a:r>
            <a:r>
              <a:rPr lang="hu-HU" sz="1100" dirty="0" err="1"/>
              <a:t>aqueduct</a:t>
            </a:r>
            <a:endParaRPr lang="hu-HU" sz="1100" dirty="0"/>
          </a:p>
        </p:txBody>
      </p:sp>
      <p:sp>
        <p:nvSpPr>
          <p:cNvPr id="15" name="Line 12"/>
          <p:cNvSpPr>
            <a:spLocks noChangeShapeType="1"/>
          </p:cNvSpPr>
          <p:nvPr/>
        </p:nvSpPr>
        <p:spPr bwMode="auto">
          <a:xfrm>
            <a:off x="1617662" y="4437170"/>
            <a:ext cx="2090241" cy="287973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u-HU"/>
          </a:p>
        </p:txBody>
      </p:sp>
      <p:sp>
        <p:nvSpPr>
          <p:cNvPr id="16" name="Szövegdoboz 15"/>
          <p:cNvSpPr txBox="1"/>
          <p:nvPr/>
        </p:nvSpPr>
        <p:spPr>
          <a:xfrm>
            <a:off x="179512" y="4114006"/>
            <a:ext cx="17345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err="1"/>
              <a:t>Grooves</a:t>
            </a:r>
            <a:r>
              <a:rPr lang="hu-HU" dirty="0"/>
              <a:t> </a:t>
            </a:r>
            <a:r>
              <a:rPr lang="hu-HU" dirty="0" err="1"/>
              <a:t>for</a:t>
            </a:r>
            <a:endParaRPr lang="hu-HU" dirty="0"/>
          </a:p>
          <a:p>
            <a:r>
              <a:rPr lang="hu-HU" dirty="0"/>
              <a:t> </a:t>
            </a:r>
            <a:r>
              <a:rPr lang="hu-HU" dirty="0" err="1"/>
              <a:t>petrosal</a:t>
            </a:r>
            <a:r>
              <a:rPr lang="hu-HU" dirty="0"/>
              <a:t> </a:t>
            </a:r>
            <a:r>
              <a:rPr lang="hu-HU" dirty="0" err="1"/>
              <a:t>nerves</a:t>
            </a:r>
            <a:r>
              <a:rPr lang="hu-HU" dirty="0"/>
              <a:t> </a:t>
            </a:r>
          </a:p>
        </p:txBody>
      </p:sp>
      <p:sp>
        <p:nvSpPr>
          <p:cNvPr id="17" name="Line 10"/>
          <p:cNvSpPr>
            <a:spLocks noChangeShapeType="1"/>
          </p:cNvSpPr>
          <p:nvPr/>
        </p:nvSpPr>
        <p:spPr bwMode="auto">
          <a:xfrm>
            <a:off x="1331913" y="1957481"/>
            <a:ext cx="1866105" cy="1024875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u-HU"/>
          </a:p>
        </p:txBody>
      </p:sp>
      <p:sp>
        <p:nvSpPr>
          <p:cNvPr id="18" name="Szövegdoboz 17"/>
          <p:cNvSpPr txBox="1"/>
          <p:nvPr/>
        </p:nvSpPr>
        <p:spPr>
          <a:xfrm>
            <a:off x="457200" y="1317520"/>
            <a:ext cx="14469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err="1"/>
              <a:t>Sulci</a:t>
            </a:r>
            <a:r>
              <a:rPr lang="hu-HU" dirty="0"/>
              <a:t> </a:t>
            </a:r>
            <a:r>
              <a:rPr lang="hu-HU" dirty="0" err="1"/>
              <a:t>arteriosi</a:t>
            </a:r>
            <a:endParaRPr lang="hu-HU" dirty="0"/>
          </a:p>
        </p:txBody>
      </p:sp>
      <p:sp>
        <p:nvSpPr>
          <p:cNvPr id="19" name="Line 8"/>
          <p:cNvSpPr>
            <a:spLocks noChangeShapeType="1"/>
          </p:cNvSpPr>
          <p:nvPr/>
        </p:nvSpPr>
        <p:spPr bwMode="auto">
          <a:xfrm flipH="1">
            <a:off x="4220233" y="1600200"/>
            <a:ext cx="1008334" cy="2262981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u-HU"/>
          </a:p>
        </p:txBody>
      </p:sp>
      <p:sp>
        <p:nvSpPr>
          <p:cNvPr id="20" name="Szövegdoboz 19"/>
          <p:cNvSpPr txBox="1"/>
          <p:nvPr/>
        </p:nvSpPr>
        <p:spPr>
          <a:xfrm>
            <a:off x="5228567" y="1460385"/>
            <a:ext cx="3901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err="1"/>
              <a:t>Tegmen</a:t>
            </a:r>
            <a:r>
              <a:rPr lang="hu-HU" dirty="0"/>
              <a:t> </a:t>
            </a:r>
            <a:r>
              <a:rPr lang="hu-HU" dirty="0" err="1"/>
              <a:t>tympani</a:t>
            </a:r>
            <a:r>
              <a:rPr lang="hu-HU" dirty="0"/>
              <a:t> (</a:t>
            </a:r>
            <a:r>
              <a:rPr lang="hu-HU" sz="1400" dirty="0" err="1"/>
              <a:t>roof</a:t>
            </a:r>
            <a:r>
              <a:rPr lang="hu-HU" sz="1400" dirty="0"/>
              <a:t> of </a:t>
            </a:r>
            <a:r>
              <a:rPr lang="hu-HU" sz="1400" dirty="0" err="1"/>
              <a:t>the</a:t>
            </a:r>
            <a:r>
              <a:rPr lang="hu-HU" sz="1400" dirty="0"/>
              <a:t> </a:t>
            </a:r>
            <a:r>
              <a:rPr lang="hu-HU" sz="1400" dirty="0" err="1"/>
              <a:t>tympanic</a:t>
            </a:r>
            <a:r>
              <a:rPr lang="hu-HU" sz="1400" dirty="0"/>
              <a:t> </a:t>
            </a:r>
            <a:r>
              <a:rPr lang="hu-HU" sz="1400" dirty="0" err="1"/>
              <a:t>cavity</a:t>
            </a:r>
            <a:r>
              <a:rPr lang="hu-HU" dirty="0"/>
              <a:t>)</a:t>
            </a:r>
          </a:p>
        </p:txBody>
      </p:sp>
      <p:sp>
        <p:nvSpPr>
          <p:cNvPr id="21" name="Line 12"/>
          <p:cNvSpPr>
            <a:spLocks noChangeShapeType="1"/>
          </p:cNvSpPr>
          <p:nvPr/>
        </p:nvSpPr>
        <p:spPr bwMode="auto">
          <a:xfrm flipV="1">
            <a:off x="1748333" y="4947996"/>
            <a:ext cx="1842094" cy="497227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u-HU"/>
          </a:p>
        </p:txBody>
      </p:sp>
      <p:sp>
        <p:nvSpPr>
          <p:cNvPr id="22" name="Szövegdoboz 21"/>
          <p:cNvSpPr txBox="1"/>
          <p:nvPr/>
        </p:nvSpPr>
        <p:spPr>
          <a:xfrm>
            <a:off x="203377" y="4860206"/>
            <a:ext cx="159049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Groove </a:t>
            </a:r>
            <a:r>
              <a:rPr lang="hu-HU" dirty="0" err="1"/>
              <a:t>for</a:t>
            </a:r>
            <a:r>
              <a:rPr lang="hu-HU" dirty="0"/>
              <a:t> </a:t>
            </a:r>
            <a:r>
              <a:rPr lang="hu-HU" dirty="0" err="1"/>
              <a:t>sup</a:t>
            </a:r>
            <a:r>
              <a:rPr lang="hu-HU" dirty="0"/>
              <a:t>. </a:t>
            </a:r>
            <a:r>
              <a:rPr lang="hu-HU" dirty="0" err="1"/>
              <a:t>petrosal</a:t>
            </a:r>
            <a:r>
              <a:rPr lang="hu-HU" dirty="0"/>
              <a:t> sinus</a:t>
            </a:r>
          </a:p>
        </p:txBody>
      </p:sp>
      <p:sp>
        <p:nvSpPr>
          <p:cNvPr id="23" name="Ív 22"/>
          <p:cNvSpPr/>
          <p:nvPr/>
        </p:nvSpPr>
        <p:spPr>
          <a:xfrm>
            <a:off x="3995936" y="4044939"/>
            <a:ext cx="720527" cy="320686"/>
          </a:xfrm>
          <a:prstGeom prst="arc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24" name="Picture 7" descr="ful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6542743">
            <a:off x="6793863" y="3964238"/>
            <a:ext cx="1881611" cy="179193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5" name="Line 8">
            <a:extLst>
              <a:ext uri="{FF2B5EF4-FFF2-40B4-BE49-F238E27FC236}">
                <a16:creationId xmlns:a16="http://schemas.microsoft.com/office/drawing/2014/main" id="{5A3DC5ED-9763-4B5D-A268-33C06B0558F2}"/>
              </a:ext>
            </a:extLst>
          </p:cNvPr>
          <p:cNvSpPr>
            <a:spLocks noChangeShapeType="1"/>
          </p:cNvSpPr>
          <p:nvPr/>
        </p:nvSpPr>
        <p:spPr bwMode="auto">
          <a:xfrm>
            <a:off x="5580335" y="2027658"/>
            <a:ext cx="1745436" cy="255349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40995730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457200" y="44450"/>
            <a:ext cx="8229600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OS TEMPORALE III.</a:t>
            </a:r>
            <a:endParaRPr kumimoji="0" lang="hu-HU" sz="2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3" name="Picture 4" descr="koponya3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2899114" y="1766094"/>
            <a:ext cx="3302000" cy="4525962"/>
          </a:xfrm>
          <a:prstGeom prst="rect">
            <a:avLst/>
          </a:prstGeom>
          <a:noFill/>
        </p:spPr>
      </p:pic>
      <p:sp>
        <p:nvSpPr>
          <p:cNvPr id="4" name="Line 7"/>
          <p:cNvSpPr>
            <a:spLocks noChangeShapeType="1"/>
          </p:cNvSpPr>
          <p:nvPr/>
        </p:nvSpPr>
        <p:spPr bwMode="auto">
          <a:xfrm flipH="1">
            <a:off x="5148063" y="1628775"/>
            <a:ext cx="216099" cy="1439863"/>
          </a:xfrm>
          <a:prstGeom prst="line">
            <a:avLst/>
          </a:prstGeom>
          <a:noFill/>
          <a:ln w="28575">
            <a:solidFill>
              <a:schemeClr val="accent3">
                <a:lumMod val="50000"/>
              </a:schemeClr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u-HU"/>
          </a:p>
        </p:txBody>
      </p:sp>
      <p:sp>
        <p:nvSpPr>
          <p:cNvPr id="5" name="Text Box 8"/>
          <p:cNvSpPr txBox="1">
            <a:spLocks noChangeArrowheads="1"/>
          </p:cNvSpPr>
          <p:nvPr/>
        </p:nvSpPr>
        <p:spPr bwMode="auto">
          <a:xfrm>
            <a:off x="4859338" y="1268413"/>
            <a:ext cx="23939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sz="1600" dirty="0" err="1"/>
              <a:t>Canalis</a:t>
            </a:r>
            <a:r>
              <a:rPr lang="hu-HU" sz="1600" dirty="0"/>
              <a:t> </a:t>
            </a:r>
            <a:r>
              <a:rPr lang="hu-HU" sz="1600" dirty="0" err="1"/>
              <a:t>musculotubarius</a:t>
            </a:r>
            <a:endParaRPr lang="hu-HU" sz="1600" dirty="0"/>
          </a:p>
        </p:txBody>
      </p:sp>
      <p:sp>
        <p:nvSpPr>
          <p:cNvPr id="6" name="Line 9"/>
          <p:cNvSpPr>
            <a:spLocks noChangeShapeType="1"/>
          </p:cNvSpPr>
          <p:nvPr/>
        </p:nvSpPr>
        <p:spPr bwMode="auto">
          <a:xfrm flipH="1">
            <a:off x="5364163" y="3284538"/>
            <a:ext cx="1368425" cy="144462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u-HU"/>
          </a:p>
        </p:txBody>
      </p:sp>
      <p:sp>
        <p:nvSpPr>
          <p:cNvPr id="7" name="Text Box 10"/>
          <p:cNvSpPr txBox="1">
            <a:spLocks noChangeArrowheads="1"/>
          </p:cNvSpPr>
          <p:nvPr/>
        </p:nvSpPr>
        <p:spPr bwMode="auto">
          <a:xfrm>
            <a:off x="6732588" y="3068638"/>
            <a:ext cx="1728787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sz="1600" dirty="0" err="1"/>
              <a:t>Canalis</a:t>
            </a:r>
            <a:r>
              <a:rPr lang="hu-HU" sz="1600" dirty="0"/>
              <a:t> </a:t>
            </a:r>
            <a:r>
              <a:rPr lang="hu-HU" sz="1600" dirty="0" err="1"/>
              <a:t>caroticus</a:t>
            </a:r>
            <a:endParaRPr lang="hu-HU" sz="1600" dirty="0"/>
          </a:p>
        </p:txBody>
      </p:sp>
      <p:sp>
        <p:nvSpPr>
          <p:cNvPr id="8" name="Line 11"/>
          <p:cNvSpPr>
            <a:spLocks noChangeShapeType="1"/>
          </p:cNvSpPr>
          <p:nvPr/>
        </p:nvSpPr>
        <p:spPr bwMode="auto">
          <a:xfrm flipV="1">
            <a:off x="1763713" y="4724400"/>
            <a:ext cx="2520950" cy="10810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u-HU"/>
          </a:p>
        </p:txBody>
      </p:sp>
      <p:sp>
        <p:nvSpPr>
          <p:cNvPr id="9" name="Text Box 12"/>
          <p:cNvSpPr txBox="1">
            <a:spLocks noChangeArrowheads="1"/>
          </p:cNvSpPr>
          <p:nvPr/>
        </p:nvSpPr>
        <p:spPr bwMode="auto">
          <a:xfrm>
            <a:off x="2916238" y="6021388"/>
            <a:ext cx="11339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sz="1200" dirty="0" err="1">
                <a:solidFill>
                  <a:srgbClr val="000000"/>
                </a:solidFill>
              </a:rPr>
              <a:t>Inferior</a:t>
            </a:r>
            <a:r>
              <a:rPr lang="hu-HU" sz="1200" dirty="0">
                <a:solidFill>
                  <a:srgbClr val="000000"/>
                </a:solidFill>
              </a:rPr>
              <a:t> </a:t>
            </a:r>
            <a:r>
              <a:rPr lang="hu-HU" sz="1200" dirty="0" err="1">
                <a:solidFill>
                  <a:srgbClr val="000000"/>
                </a:solidFill>
              </a:rPr>
              <a:t>surface</a:t>
            </a:r>
            <a:endParaRPr lang="hu-HU" sz="1200" dirty="0">
              <a:solidFill>
                <a:srgbClr val="000000"/>
              </a:solidFill>
            </a:endParaRPr>
          </a:p>
        </p:txBody>
      </p:sp>
      <p:sp>
        <p:nvSpPr>
          <p:cNvPr id="10" name="Text Box 13"/>
          <p:cNvSpPr txBox="1">
            <a:spLocks noChangeArrowheads="1"/>
          </p:cNvSpPr>
          <p:nvPr/>
        </p:nvSpPr>
        <p:spPr bwMode="auto">
          <a:xfrm>
            <a:off x="539750" y="5756275"/>
            <a:ext cx="222726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sz="1600"/>
              <a:t>Processus mastoideus</a:t>
            </a:r>
          </a:p>
        </p:txBody>
      </p:sp>
      <p:sp>
        <p:nvSpPr>
          <p:cNvPr id="11" name="Line 14"/>
          <p:cNvSpPr>
            <a:spLocks noChangeShapeType="1"/>
          </p:cNvSpPr>
          <p:nvPr/>
        </p:nvSpPr>
        <p:spPr bwMode="auto">
          <a:xfrm flipH="1" flipV="1">
            <a:off x="4859338" y="4221163"/>
            <a:ext cx="1873248" cy="202902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u-HU"/>
          </a:p>
        </p:txBody>
      </p:sp>
      <p:sp>
        <p:nvSpPr>
          <p:cNvPr id="12" name="Text Box 15"/>
          <p:cNvSpPr txBox="1">
            <a:spLocks noChangeArrowheads="1"/>
          </p:cNvSpPr>
          <p:nvPr/>
        </p:nvSpPr>
        <p:spPr bwMode="auto">
          <a:xfrm>
            <a:off x="6033178" y="6250183"/>
            <a:ext cx="25781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sz="1600" dirty="0" err="1"/>
              <a:t>Foramen</a:t>
            </a:r>
            <a:r>
              <a:rPr lang="hu-HU" sz="1600" dirty="0"/>
              <a:t> </a:t>
            </a:r>
            <a:r>
              <a:rPr lang="hu-HU" sz="1600" dirty="0" err="1"/>
              <a:t>stylomastoideum</a:t>
            </a:r>
            <a:endParaRPr lang="hu-HU" sz="1600" dirty="0"/>
          </a:p>
        </p:txBody>
      </p:sp>
      <p:sp>
        <p:nvSpPr>
          <p:cNvPr id="13" name="Line 16"/>
          <p:cNvSpPr>
            <a:spLocks noChangeShapeType="1"/>
          </p:cNvSpPr>
          <p:nvPr/>
        </p:nvSpPr>
        <p:spPr bwMode="auto">
          <a:xfrm flipV="1">
            <a:off x="2627313" y="4076700"/>
            <a:ext cx="1657350" cy="144463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u-HU"/>
          </a:p>
        </p:txBody>
      </p:sp>
      <p:sp>
        <p:nvSpPr>
          <p:cNvPr id="14" name="Text Box 17"/>
          <p:cNvSpPr txBox="1">
            <a:spLocks noChangeArrowheads="1"/>
          </p:cNvSpPr>
          <p:nvPr/>
        </p:nvSpPr>
        <p:spPr bwMode="auto">
          <a:xfrm>
            <a:off x="179388" y="4029075"/>
            <a:ext cx="24542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sz="1600" dirty="0" err="1"/>
              <a:t>Porus</a:t>
            </a:r>
            <a:r>
              <a:rPr lang="hu-HU" sz="1600" dirty="0"/>
              <a:t> </a:t>
            </a:r>
            <a:r>
              <a:rPr lang="hu-HU" sz="1600" dirty="0" err="1"/>
              <a:t>acusticus</a:t>
            </a:r>
            <a:r>
              <a:rPr lang="hu-HU" sz="1600" dirty="0"/>
              <a:t> </a:t>
            </a:r>
            <a:r>
              <a:rPr lang="hu-HU" sz="1600" dirty="0" err="1"/>
              <a:t>externus</a:t>
            </a:r>
            <a:endParaRPr lang="hu-HU" sz="1600" dirty="0"/>
          </a:p>
        </p:txBody>
      </p:sp>
      <p:sp>
        <p:nvSpPr>
          <p:cNvPr id="15" name="Line 18"/>
          <p:cNvSpPr>
            <a:spLocks noChangeShapeType="1"/>
          </p:cNvSpPr>
          <p:nvPr/>
        </p:nvSpPr>
        <p:spPr bwMode="auto">
          <a:xfrm>
            <a:off x="2484438" y="3429000"/>
            <a:ext cx="1871662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u-HU"/>
          </a:p>
        </p:txBody>
      </p:sp>
      <p:sp>
        <p:nvSpPr>
          <p:cNvPr id="16" name="Text Box 19"/>
          <p:cNvSpPr txBox="1">
            <a:spLocks noChangeArrowheads="1"/>
          </p:cNvSpPr>
          <p:nvPr/>
        </p:nvSpPr>
        <p:spPr bwMode="auto">
          <a:xfrm>
            <a:off x="395288" y="3236913"/>
            <a:ext cx="19431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sz="1600"/>
              <a:t>Fossa mandibularis</a:t>
            </a:r>
          </a:p>
        </p:txBody>
      </p:sp>
      <p:sp>
        <p:nvSpPr>
          <p:cNvPr id="17" name="Szövegdoboz 16"/>
          <p:cNvSpPr txBox="1"/>
          <p:nvPr/>
        </p:nvSpPr>
        <p:spPr>
          <a:xfrm>
            <a:off x="6243373" y="5051007"/>
            <a:ext cx="15456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/>
              <a:t>Fossa </a:t>
            </a:r>
            <a:r>
              <a:rPr lang="hu-HU" dirty="0" err="1"/>
              <a:t>jugularis</a:t>
            </a:r>
            <a:endParaRPr lang="hu-HU" dirty="0"/>
          </a:p>
        </p:txBody>
      </p:sp>
      <p:cxnSp>
        <p:nvCxnSpPr>
          <p:cNvPr id="19" name="Egyenes összekötő nyíllal 18"/>
          <p:cNvCxnSpPr/>
          <p:nvPr/>
        </p:nvCxnSpPr>
        <p:spPr>
          <a:xfrm flipH="1" flipV="1">
            <a:off x="5364163" y="4029075"/>
            <a:ext cx="797414" cy="1056109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Szövegdoboz 20"/>
          <p:cNvSpPr txBox="1"/>
          <p:nvPr/>
        </p:nvSpPr>
        <p:spPr>
          <a:xfrm>
            <a:off x="6300788" y="3602739"/>
            <a:ext cx="1932132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err="1"/>
              <a:t>Fossula</a:t>
            </a:r>
            <a:r>
              <a:rPr lang="hu-HU" dirty="0"/>
              <a:t> </a:t>
            </a:r>
            <a:r>
              <a:rPr lang="hu-HU" dirty="0" err="1"/>
              <a:t>petrosa</a:t>
            </a:r>
            <a:r>
              <a:rPr lang="hu-HU" dirty="0"/>
              <a:t>!</a:t>
            </a:r>
          </a:p>
          <a:p>
            <a:r>
              <a:rPr lang="hu-HU" sz="1600" dirty="0" err="1"/>
              <a:t>Tympanic</a:t>
            </a:r>
            <a:r>
              <a:rPr lang="hu-HU" sz="1600" dirty="0"/>
              <a:t> </a:t>
            </a:r>
            <a:r>
              <a:rPr lang="hu-HU" sz="1600" dirty="0" err="1"/>
              <a:t>canaliculus</a:t>
            </a:r>
            <a:endParaRPr lang="hu-HU" sz="1600" dirty="0"/>
          </a:p>
          <a:p>
            <a:r>
              <a:rPr lang="hu-HU" sz="1600" dirty="0" err="1"/>
              <a:t>Cochlear</a:t>
            </a:r>
            <a:r>
              <a:rPr lang="hu-HU" sz="1600" dirty="0"/>
              <a:t> </a:t>
            </a:r>
            <a:r>
              <a:rPr lang="hu-HU" sz="1600" dirty="0" err="1"/>
              <a:t>canaliculus</a:t>
            </a:r>
            <a:endParaRPr lang="hu-HU" sz="1600" dirty="0"/>
          </a:p>
        </p:txBody>
      </p:sp>
      <p:cxnSp>
        <p:nvCxnSpPr>
          <p:cNvPr id="23" name="Egyenes összekötő nyíllal 22"/>
          <p:cNvCxnSpPr/>
          <p:nvPr/>
        </p:nvCxnSpPr>
        <p:spPr>
          <a:xfrm flipH="1" flipV="1">
            <a:off x="5508104" y="3602739"/>
            <a:ext cx="719659" cy="184666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Line 18"/>
          <p:cNvSpPr>
            <a:spLocks noChangeShapeType="1"/>
          </p:cNvSpPr>
          <p:nvPr/>
        </p:nvSpPr>
        <p:spPr bwMode="auto">
          <a:xfrm>
            <a:off x="2767013" y="3787405"/>
            <a:ext cx="1517649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u-HU"/>
          </a:p>
        </p:txBody>
      </p:sp>
      <p:sp>
        <p:nvSpPr>
          <p:cNvPr id="18" name="Szövegdoboz 17"/>
          <p:cNvSpPr txBox="1"/>
          <p:nvPr/>
        </p:nvSpPr>
        <p:spPr>
          <a:xfrm>
            <a:off x="368593" y="3627311"/>
            <a:ext cx="21283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600" dirty="0" err="1"/>
              <a:t>Fissura</a:t>
            </a:r>
            <a:r>
              <a:rPr lang="hu-HU" sz="1600" dirty="0"/>
              <a:t> </a:t>
            </a:r>
            <a:r>
              <a:rPr lang="hu-HU" sz="1600" dirty="0" err="1"/>
              <a:t>petrotympanica</a:t>
            </a:r>
            <a:endParaRPr lang="hu-HU" sz="1600" dirty="0"/>
          </a:p>
        </p:txBody>
      </p:sp>
      <p:sp>
        <p:nvSpPr>
          <p:cNvPr id="24" name="Line 7"/>
          <p:cNvSpPr>
            <a:spLocks noChangeShapeType="1"/>
          </p:cNvSpPr>
          <p:nvPr/>
        </p:nvSpPr>
        <p:spPr bwMode="auto">
          <a:xfrm flipH="1" flipV="1">
            <a:off x="5706268" y="2497088"/>
            <a:ext cx="1026318" cy="78745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u-HU"/>
          </a:p>
        </p:txBody>
      </p:sp>
      <p:sp>
        <p:nvSpPr>
          <p:cNvPr id="25" name="Szövegdoboz 24"/>
          <p:cNvSpPr txBox="1"/>
          <p:nvPr/>
        </p:nvSpPr>
        <p:spPr>
          <a:xfrm>
            <a:off x="6300788" y="5386943"/>
            <a:ext cx="24388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/>
              <a:t>(</a:t>
            </a:r>
            <a:r>
              <a:rPr lang="hu-HU" dirty="0" err="1"/>
              <a:t>Jugular</a:t>
            </a:r>
            <a:r>
              <a:rPr lang="hu-HU" dirty="0"/>
              <a:t> </a:t>
            </a:r>
            <a:r>
              <a:rPr lang="hu-HU" dirty="0" err="1"/>
              <a:t>notch</a:t>
            </a:r>
            <a:r>
              <a:rPr lang="hu-HU" dirty="0"/>
              <a:t>,</a:t>
            </a:r>
            <a:r>
              <a:rPr lang="hu-HU" dirty="0" err="1"/>
              <a:t>foramen</a:t>
            </a:r>
            <a:r>
              <a:rPr lang="hu-HU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80625214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Kapcsolódó kép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8" y="2060848"/>
            <a:ext cx="6113232" cy="444357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Szövegdoboz 2"/>
          <p:cNvSpPr txBox="1"/>
          <p:nvPr/>
        </p:nvSpPr>
        <p:spPr>
          <a:xfrm>
            <a:off x="683568" y="548680"/>
            <a:ext cx="8111388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/>
              <a:t>SAGGITAL SECTION:</a:t>
            </a:r>
          </a:p>
          <a:p>
            <a:r>
              <a:rPr lang="hu-HU" dirty="0" err="1"/>
              <a:t>Pyramid</a:t>
            </a:r>
            <a:r>
              <a:rPr lang="hu-HU" dirty="0"/>
              <a:t> part is </a:t>
            </a:r>
            <a:r>
              <a:rPr lang="hu-HU" dirty="0" err="1"/>
              <a:t>excavated</a:t>
            </a:r>
            <a:r>
              <a:rPr lang="hu-HU" dirty="0"/>
              <a:t> </a:t>
            </a:r>
            <a:r>
              <a:rPr lang="hu-HU" dirty="0" err="1"/>
              <a:t>to</a:t>
            </a:r>
            <a:r>
              <a:rPr lang="hu-HU" dirty="0"/>
              <a:t> </a:t>
            </a:r>
            <a:r>
              <a:rPr lang="hu-HU" dirty="0" err="1"/>
              <a:t>form</a:t>
            </a:r>
            <a:r>
              <a:rPr lang="hu-HU" dirty="0"/>
              <a:t> </a:t>
            </a:r>
            <a:r>
              <a:rPr lang="hu-HU" dirty="0" err="1"/>
              <a:t>the</a:t>
            </a:r>
            <a:r>
              <a:rPr lang="hu-HU" dirty="0"/>
              <a:t> </a:t>
            </a:r>
            <a:r>
              <a:rPr lang="hu-HU" dirty="0" err="1"/>
              <a:t>cavity</a:t>
            </a:r>
            <a:r>
              <a:rPr lang="hu-HU" dirty="0"/>
              <a:t> </a:t>
            </a:r>
            <a:r>
              <a:rPr lang="hu-HU" dirty="0" err="1"/>
              <a:t>which</a:t>
            </a:r>
            <a:r>
              <a:rPr lang="hu-HU" dirty="0"/>
              <a:t> is </a:t>
            </a:r>
            <a:r>
              <a:rPr lang="hu-HU" dirty="0" err="1"/>
              <a:t>closed</a:t>
            </a:r>
            <a:r>
              <a:rPr lang="hu-HU" dirty="0"/>
              <a:t> </a:t>
            </a:r>
            <a:r>
              <a:rPr lang="hu-HU" dirty="0" err="1"/>
              <a:t>by</a:t>
            </a:r>
            <a:r>
              <a:rPr lang="hu-HU" dirty="0"/>
              <a:t> </a:t>
            </a:r>
            <a:r>
              <a:rPr lang="hu-HU" dirty="0" err="1"/>
              <a:t>the</a:t>
            </a:r>
            <a:r>
              <a:rPr lang="hu-HU" dirty="0"/>
              <a:t> </a:t>
            </a:r>
            <a:r>
              <a:rPr lang="hu-HU" dirty="0" err="1"/>
              <a:t>tympanic</a:t>
            </a:r>
            <a:r>
              <a:rPr lang="hu-HU" dirty="0"/>
              <a:t> part, </a:t>
            </a:r>
          </a:p>
          <a:p>
            <a:r>
              <a:rPr lang="hu-HU" dirty="0" err="1"/>
              <a:t>contains</a:t>
            </a:r>
            <a:r>
              <a:rPr lang="hu-HU" dirty="0"/>
              <a:t> </a:t>
            </a:r>
            <a:r>
              <a:rPr lang="hu-HU" dirty="0" err="1"/>
              <a:t>the</a:t>
            </a:r>
            <a:r>
              <a:rPr lang="hu-HU" dirty="0"/>
              <a:t> </a:t>
            </a:r>
            <a:r>
              <a:rPr lang="hu-HU" dirty="0" err="1"/>
              <a:t>middle</a:t>
            </a:r>
            <a:r>
              <a:rPr lang="hu-HU" dirty="0"/>
              <a:t> </a:t>
            </a:r>
            <a:r>
              <a:rPr lang="hu-HU" dirty="0" err="1"/>
              <a:t>ear</a:t>
            </a:r>
            <a:r>
              <a:rPr lang="hu-HU" dirty="0"/>
              <a:t>.</a:t>
            </a:r>
          </a:p>
          <a:p>
            <a:r>
              <a:rPr lang="hu-HU" dirty="0"/>
              <a:t>The </a:t>
            </a:r>
            <a:r>
              <a:rPr lang="hu-HU" dirty="0" err="1"/>
              <a:t>roof</a:t>
            </a:r>
            <a:r>
              <a:rPr lang="hu-HU" dirty="0"/>
              <a:t> of </a:t>
            </a:r>
            <a:r>
              <a:rPr lang="hu-HU" dirty="0" err="1"/>
              <a:t>tympanic</a:t>
            </a:r>
            <a:r>
              <a:rPr lang="hu-HU" dirty="0"/>
              <a:t> </a:t>
            </a:r>
            <a:r>
              <a:rPr lang="hu-HU" dirty="0" err="1"/>
              <a:t>cavity</a:t>
            </a:r>
            <a:r>
              <a:rPr lang="hu-HU" dirty="0"/>
              <a:t>, </a:t>
            </a:r>
            <a:r>
              <a:rPr lang="hu-HU" dirty="0" err="1"/>
              <a:t>the</a:t>
            </a:r>
            <a:r>
              <a:rPr lang="hu-HU" dirty="0"/>
              <a:t> </a:t>
            </a:r>
            <a:r>
              <a:rPr lang="hu-HU" dirty="0" err="1"/>
              <a:t>tegmen</a:t>
            </a:r>
            <a:r>
              <a:rPr lang="hu-HU" dirty="0"/>
              <a:t> </a:t>
            </a:r>
            <a:r>
              <a:rPr lang="hu-HU" dirty="0" err="1"/>
              <a:t>tympani</a:t>
            </a:r>
            <a:r>
              <a:rPr lang="hu-HU" dirty="0"/>
              <a:t> </a:t>
            </a:r>
            <a:r>
              <a:rPr lang="hu-HU" dirty="0" err="1"/>
              <a:t>turns</a:t>
            </a:r>
            <a:r>
              <a:rPr lang="hu-HU" dirty="0"/>
              <a:t> </a:t>
            </a:r>
            <a:r>
              <a:rPr lang="hu-HU" dirty="0" err="1"/>
              <a:t>downward</a:t>
            </a:r>
            <a:r>
              <a:rPr lang="hu-HU" dirty="0"/>
              <a:t> and </a:t>
            </a:r>
            <a:r>
              <a:rPr lang="hu-HU" dirty="0" err="1"/>
              <a:t>the</a:t>
            </a:r>
            <a:r>
              <a:rPr lang="hu-HU" dirty="0"/>
              <a:t> </a:t>
            </a:r>
            <a:r>
              <a:rPr lang="hu-HU" dirty="0" err="1"/>
              <a:t>edge</a:t>
            </a:r>
            <a:r>
              <a:rPr lang="hu-HU" dirty="0"/>
              <a:t> of </a:t>
            </a:r>
            <a:r>
              <a:rPr lang="hu-HU" dirty="0" err="1"/>
              <a:t>it</a:t>
            </a:r>
            <a:r>
              <a:rPr lang="hu-HU" dirty="0"/>
              <a:t> </a:t>
            </a:r>
          </a:p>
          <a:p>
            <a:r>
              <a:rPr lang="hu-HU" dirty="0"/>
              <a:t>is </a:t>
            </a:r>
            <a:r>
              <a:rPr lang="hu-HU" dirty="0" err="1"/>
              <a:t>seen</a:t>
            </a:r>
            <a:r>
              <a:rPr lang="hu-HU" dirty="0"/>
              <a:t> </a:t>
            </a:r>
            <a:r>
              <a:rPr lang="hu-HU" dirty="0" err="1"/>
              <a:t>on</a:t>
            </a:r>
            <a:r>
              <a:rPr lang="hu-HU" dirty="0"/>
              <a:t> </a:t>
            </a:r>
            <a:r>
              <a:rPr lang="hu-HU" dirty="0" err="1"/>
              <a:t>the</a:t>
            </a:r>
            <a:r>
              <a:rPr lang="hu-HU" dirty="0"/>
              <a:t> </a:t>
            </a:r>
            <a:r>
              <a:rPr lang="hu-HU" dirty="0" err="1"/>
              <a:t>external</a:t>
            </a:r>
            <a:r>
              <a:rPr lang="hu-HU" dirty="0"/>
              <a:t> </a:t>
            </a:r>
            <a:r>
              <a:rPr lang="hu-HU" dirty="0" err="1"/>
              <a:t>base</a:t>
            </a:r>
            <a:r>
              <a:rPr lang="hu-HU" dirty="0"/>
              <a:t> </a:t>
            </a:r>
            <a:r>
              <a:rPr lang="hu-HU" dirty="0" err="1"/>
              <a:t>beetwen</a:t>
            </a:r>
            <a:r>
              <a:rPr lang="hu-HU" dirty="0"/>
              <a:t> </a:t>
            </a:r>
            <a:r>
              <a:rPr lang="hu-HU" dirty="0" err="1"/>
              <a:t>the</a:t>
            </a:r>
            <a:r>
              <a:rPr lang="hu-HU" dirty="0"/>
              <a:t> </a:t>
            </a:r>
            <a:r>
              <a:rPr lang="hu-HU" dirty="0" err="1"/>
              <a:t>two</a:t>
            </a:r>
            <a:r>
              <a:rPr lang="hu-HU" dirty="0"/>
              <a:t> </a:t>
            </a:r>
            <a:r>
              <a:rPr lang="hu-HU" dirty="0" err="1"/>
              <a:t>fissures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81897350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 descr="Képtalálat a következőre: „os temporale”"/>
          <p:cNvPicPr/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11560" y="548680"/>
            <a:ext cx="6624736" cy="536345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Ellipszis 5"/>
          <p:cNvSpPr/>
          <p:nvPr/>
        </p:nvSpPr>
        <p:spPr>
          <a:xfrm>
            <a:off x="5076056" y="3717032"/>
            <a:ext cx="2160240" cy="64807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7" name="Szövegdoboz 6"/>
          <p:cNvSpPr txBox="1"/>
          <p:nvPr/>
        </p:nvSpPr>
        <p:spPr>
          <a:xfrm>
            <a:off x="1259630" y="4852674"/>
            <a:ext cx="13405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200" dirty="0"/>
              <a:t>and </a:t>
            </a:r>
            <a:r>
              <a:rPr lang="hu-HU" sz="1200" dirty="0" err="1"/>
              <a:t>groove</a:t>
            </a:r>
            <a:r>
              <a:rPr lang="hu-HU" sz="1200" dirty="0"/>
              <a:t> </a:t>
            </a:r>
            <a:r>
              <a:rPr lang="hu-HU" sz="1200" dirty="0" err="1"/>
              <a:t>for</a:t>
            </a:r>
            <a:r>
              <a:rPr lang="hu-HU" sz="1200" dirty="0"/>
              <a:t> </a:t>
            </a:r>
            <a:r>
              <a:rPr lang="hu-HU" sz="1200" dirty="0" err="1"/>
              <a:t>the</a:t>
            </a:r>
            <a:endParaRPr lang="hu-HU" sz="1200" dirty="0"/>
          </a:p>
          <a:p>
            <a:r>
              <a:rPr lang="hu-HU" sz="1200" dirty="0"/>
              <a:t> </a:t>
            </a:r>
            <a:r>
              <a:rPr lang="hu-HU" sz="1200" dirty="0" err="1"/>
              <a:t>occipital</a:t>
            </a:r>
            <a:r>
              <a:rPr lang="hu-HU" sz="1200" dirty="0"/>
              <a:t> </a:t>
            </a:r>
            <a:r>
              <a:rPr lang="hu-HU" sz="1200" dirty="0" err="1"/>
              <a:t>artery</a:t>
            </a:r>
            <a:endParaRPr lang="hu-HU" sz="1200" dirty="0"/>
          </a:p>
        </p:txBody>
      </p:sp>
    </p:spTree>
    <p:extLst>
      <p:ext uri="{BB962C8B-B14F-4D97-AF65-F5344CB8AC3E}">
        <p14:creationId xmlns:p14="http://schemas.microsoft.com/office/powerpoint/2010/main" val="416254052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Képtalálat a következőre: „carotid canal”"/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09220" y="692696"/>
            <a:ext cx="4618503" cy="3416588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Kép 2" descr="Képtalálat a következőre: „carotid canal”"/>
          <p:cNvPicPr/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27584" y="548680"/>
            <a:ext cx="2880360" cy="3853542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Szövegdoboz 3"/>
          <p:cNvSpPr txBox="1"/>
          <p:nvPr/>
        </p:nvSpPr>
        <p:spPr>
          <a:xfrm>
            <a:off x="3851920" y="323364"/>
            <a:ext cx="18176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/>
              <a:t>CAROTID CANAL  </a:t>
            </a:r>
          </a:p>
        </p:txBody>
      </p:sp>
      <p:pic>
        <p:nvPicPr>
          <p:cNvPr id="5" name="Picture 4" descr="koponya32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707944" y="4109284"/>
            <a:ext cx="1656144" cy="2270031"/>
          </a:xfrm>
          <a:prstGeom prst="rect">
            <a:avLst/>
          </a:prstGeom>
          <a:noFill/>
        </p:spPr>
      </p:pic>
      <p:grpSp>
        <p:nvGrpSpPr>
          <p:cNvPr id="9" name="Csoportba foglalás 8"/>
          <p:cNvGrpSpPr/>
          <p:nvPr/>
        </p:nvGrpSpPr>
        <p:grpSpPr>
          <a:xfrm>
            <a:off x="4932040" y="4507816"/>
            <a:ext cx="3097212" cy="360362"/>
            <a:chOff x="5364163" y="3068638"/>
            <a:chExt cx="3097212" cy="360362"/>
          </a:xfrm>
        </p:grpSpPr>
        <p:sp>
          <p:nvSpPr>
            <p:cNvPr id="6" name="Line 9"/>
            <p:cNvSpPr>
              <a:spLocks noChangeShapeType="1"/>
            </p:cNvSpPr>
            <p:nvPr/>
          </p:nvSpPr>
          <p:spPr bwMode="auto">
            <a:xfrm flipH="1">
              <a:off x="5364163" y="3284538"/>
              <a:ext cx="1368425" cy="144462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7" name="Text Box 10"/>
            <p:cNvSpPr txBox="1">
              <a:spLocks noChangeArrowheads="1"/>
            </p:cNvSpPr>
            <p:nvPr/>
          </p:nvSpPr>
          <p:spPr bwMode="auto">
            <a:xfrm>
              <a:off x="6732588" y="3068638"/>
              <a:ext cx="1728787" cy="336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hu-HU" sz="1600" dirty="0" err="1"/>
                <a:t>Canalis</a:t>
              </a:r>
              <a:r>
                <a:rPr lang="hu-HU" sz="1600" dirty="0"/>
                <a:t> </a:t>
              </a:r>
              <a:r>
                <a:rPr lang="hu-HU" sz="1600" dirty="0" err="1"/>
                <a:t>caroticus</a:t>
              </a:r>
              <a:endParaRPr lang="hu-HU" sz="1600" dirty="0"/>
            </a:p>
          </p:txBody>
        </p:sp>
        <p:sp>
          <p:nvSpPr>
            <p:cNvPr id="8" name="Line 7"/>
            <p:cNvSpPr>
              <a:spLocks noChangeShapeType="1"/>
            </p:cNvSpPr>
            <p:nvPr/>
          </p:nvSpPr>
          <p:spPr bwMode="auto">
            <a:xfrm flipH="1" flipV="1">
              <a:off x="5508179" y="3068638"/>
              <a:ext cx="1224407" cy="21590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hu-HU" dirty="0"/>
            </a:p>
          </p:txBody>
        </p:sp>
      </p:grpSp>
    </p:spTree>
    <p:extLst>
      <p:ext uri="{BB962C8B-B14F-4D97-AF65-F5344CB8AC3E}">
        <p14:creationId xmlns:p14="http://schemas.microsoft.com/office/powerpoint/2010/main" val="312875269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Kapcsolódó kép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91640" y="1317307"/>
            <a:ext cx="5760720" cy="422338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églalap 2"/>
          <p:cNvSpPr/>
          <p:nvPr/>
        </p:nvSpPr>
        <p:spPr>
          <a:xfrm>
            <a:off x="1691640" y="2852936"/>
            <a:ext cx="1008152" cy="10081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4" name="Szövegdoboz 3"/>
          <p:cNvSpPr txBox="1"/>
          <p:nvPr/>
        </p:nvSpPr>
        <p:spPr>
          <a:xfrm>
            <a:off x="2178527" y="1346441"/>
            <a:ext cx="4769737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hu-HU" sz="2400" dirty="0" err="1">
                <a:latin typeface="+mj-lt"/>
              </a:rPr>
              <a:t>Path</a:t>
            </a:r>
            <a:r>
              <a:rPr lang="hu-HU" sz="2400" dirty="0">
                <a:latin typeface="+mj-lt"/>
              </a:rPr>
              <a:t> of </a:t>
            </a:r>
            <a:r>
              <a:rPr lang="hu-HU" sz="2400" dirty="0" err="1">
                <a:latin typeface="+mj-lt"/>
              </a:rPr>
              <a:t>the</a:t>
            </a:r>
            <a:r>
              <a:rPr lang="hu-HU" sz="2400" dirty="0">
                <a:latin typeface="+mj-lt"/>
              </a:rPr>
              <a:t> </a:t>
            </a:r>
            <a:r>
              <a:rPr lang="hu-HU" sz="2400" dirty="0" err="1">
                <a:latin typeface="+mj-lt"/>
              </a:rPr>
              <a:t>internal</a:t>
            </a:r>
            <a:r>
              <a:rPr lang="hu-HU" sz="2400" dirty="0">
                <a:latin typeface="+mj-lt"/>
              </a:rPr>
              <a:t> </a:t>
            </a:r>
            <a:r>
              <a:rPr lang="hu-HU" sz="2400" dirty="0" err="1">
                <a:latin typeface="+mj-lt"/>
              </a:rPr>
              <a:t>carotid</a:t>
            </a:r>
            <a:r>
              <a:rPr lang="hu-HU" sz="2400" dirty="0">
                <a:latin typeface="+mj-lt"/>
              </a:rPr>
              <a:t> </a:t>
            </a:r>
            <a:r>
              <a:rPr lang="hu-HU" sz="2400" dirty="0" err="1">
                <a:latin typeface="+mj-lt"/>
              </a:rPr>
              <a:t>artery</a:t>
            </a:r>
            <a:endParaRPr lang="hu-HU" sz="2400" dirty="0">
              <a:latin typeface="+mj-lt"/>
            </a:endParaRPr>
          </a:p>
        </p:txBody>
      </p:sp>
      <p:sp>
        <p:nvSpPr>
          <p:cNvPr id="5" name="Szövegdoboz 4"/>
          <p:cNvSpPr txBox="1"/>
          <p:nvPr/>
        </p:nvSpPr>
        <p:spPr>
          <a:xfrm>
            <a:off x="2483728" y="5374957"/>
            <a:ext cx="1728232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hu-HU" dirty="0" err="1"/>
              <a:t>Synchondrosis</a:t>
            </a:r>
            <a:r>
              <a:rPr lang="hu-HU" dirty="0"/>
              <a:t>  </a:t>
            </a:r>
            <a:r>
              <a:rPr lang="hu-HU" dirty="0" err="1"/>
              <a:t>sphenopetrosa</a:t>
            </a:r>
            <a:endParaRPr lang="hu-HU" dirty="0"/>
          </a:p>
        </p:txBody>
      </p:sp>
      <p:sp>
        <p:nvSpPr>
          <p:cNvPr id="6" name="Téglalap 5"/>
          <p:cNvSpPr/>
          <p:nvPr/>
        </p:nvSpPr>
        <p:spPr>
          <a:xfrm>
            <a:off x="1691640" y="4941168"/>
            <a:ext cx="1008152" cy="4337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7" name="Szövegdoboz 6"/>
          <p:cNvSpPr txBox="1"/>
          <p:nvPr/>
        </p:nvSpPr>
        <p:spPr>
          <a:xfrm>
            <a:off x="7174741" y="3428999"/>
            <a:ext cx="17315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/>
              <a:t>(</a:t>
            </a:r>
            <a:r>
              <a:rPr lang="hu-HU" dirty="0" err="1"/>
              <a:t>Sphenoid</a:t>
            </a:r>
            <a:r>
              <a:rPr lang="hu-HU" dirty="0"/>
              <a:t> body)</a:t>
            </a:r>
          </a:p>
        </p:txBody>
      </p:sp>
    </p:spTree>
    <p:extLst>
      <p:ext uri="{BB962C8B-B14F-4D97-AF65-F5344CB8AC3E}">
        <p14:creationId xmlns:p14="http://schemas.microsoft.com/office/powerpoint/2010/main" val="306661058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 descr="Kapcsolódó kép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03848" y="3068960"/>
            <a:ext cx="5760720" cy="35839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Kép 1" descr="Kapcsolódó kép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504" y="188640"/>
            <a:ext cx="3816464" cy="345324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9554277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 descr="Képtalálat a következőre: „carotid canal”"/>
          <p:cNvPicPr/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0800000">
            <a:off x="251520" y="576924"/>
            <a:ext cx="4248472" cy="3555128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Kép 4" descr="Képtalálat a következőre: „internal base of skull”"/>
          <p:cNvPicPr/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932040" y="559894"/>
            <a:ext cx="3168352" cy="357215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Szövegdoboz 5"/>
          <p:cNvSpPr txBox="1"/>
          <p:nvPr/>
        </p:nvSpPr>
        <p:spPr>
          <a:xfrm>
            <a:off x="971600" y="4869160"/>
            <a:ext cx="32763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/>
              <a:t> </a:t>
            </a:r>
            <a:r>
              <a:rPr lang="hu-HU" dirty="0" err="1"/>
              <a:t>carotid</a:t>
            </a:r>
            <a:r>
              <a:rPr lang="hu-HU" dirty="0"/>
              <a:t> </a:t>
            </a:r>
            <a:r>
              <a:rPr lang="hu-HU" dirty="0" err="1"/>
              <a:t>agenesia</a:t>
            </a:r>
            <a:r>
              <a:rPr lang="hu-HU" dirty="0"/>
              <a:t> , </a:t>
            </a:r>
            <a:r>
              <a:rPr lang="hu-HU" dirty="0" err="1"/>
              <a:t>internal</a:t>
            </a:r>
            <a:r>
              <a:rPr lang="hu-HU" dirty="0"/>
              <a:t> </a:t>
            </a:r>
            <a:r>
              <a:rPr lang="hu-HU" dirty="0" err="1"/>
              <a:t>view</a:t>
            </a:r>
            <a:endParaRPr lang="hu-HU" dirty="0"/>
          </a:p>
        </p:txBody>
      </p:sp>
      <p:sp>
        <p:nvSpPr>
          <p:cNvPr id="2" name="Szövegdoboz 1">
            <a:extLst>
              <a:ext uri="{FF2B5EF4-FFF2-40B4-BE49-F238E27FC236}">
                <a16:creationId xmlns:a16="http://schemas.microsoft.com/office/drawing/2014/main" id="{57F66100-7A89-4F6D-A394-93DF646D974C}"/>
              </a:ext>
            </a:extLst>
          </p:cNvPr>
          <p:cNvSpPr txBox="1"/>
          <p:nvPr/>
        </p:nvSpPr>
        <p:spPr>
          <a:xfrm>
            <a:off x="6012160" y="4941168"/>
            <a:ext cx="8563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err="1"/>
              <a:t>normal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37490625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9552" y="2415"/>
            <a:ext cx="5840982" cy="6858000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>
            <a:off x="5737004" y="3861048"/>
            <a:ext cx="17858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/>
              <a:t>Fossa </a:t>
            </a:r>
            <a:r>
              <a:rPr lang="hu-HU" dirty="0" err="1"/>
              <a:t>subarcuata</a:t>
            </a:r>
            <a:endParaRPr lang="hu-HU" dirty="0"/>
          </a:p>
        </p:txBody>
      </p:sp>
      <p:sp>
        <p:nvSpPr>
          <p:cNvPr id="5" name="Kocka 4"/>
          <p:cNvSpPr/>
          <p:nvPr/>
        </p:nvSpPr>
        <p:spPr>
          <a:xfrm rot="12508340">
            <a:off x="2199326" y="3290581"/>
            <a:ext cx="792088" cy="216024"/>
          </a:xfrm>
          <a:prstGeom prst="cub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0" name="Szövegdoboz 9"/>
          <p:cNvSpPr txBox="1"/>
          <p:nvPr/>
        </p:nvSpPr>
        <p:spPr>
          <a:xfrm>
            <a:off x="4066008" y="2380238"/>
            <a:ext cx="1673663" cy="369332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hu-HU" dirty="0" err="1"/>
              <a:t>Tympanic</a:t>
            </a:r>
            <a:r>
              <a:rPr lang="hu-HU" dirty="0"/>
              <a:t> </a:t>
            </a:r>
            <a:r>
              <a:rPr lang="hu-HU" dirty="0" err="1"/>
              <a:t>cavity</a:t>
            </a:r>
            <a:endParaRPr lang="hu-HU" dirty="0"/>
          </a:p>
        </p:txBody>
      </p:sp>
      <p:sp>
        <p:nvSpPr>
          <p:cNvPr id="4" name="Téglalap 3">
            <a:extLst>
              <a:ext uri="{FF2B5EF4-FFF2-40B4-BE49-F238E27FC236}">
                <a16:creationId xmlns:a16="http://schemas.microsoft.com/office/drawing/2014/main" id="{C100D15B-8A02-4995-83E7-E68B9921E3E9}"/>
              </a:ext>
            </a:extLst>
          </p:cNvPr>
          <p:cNvSpPr/>
          <p:nvPr/>
        </p:nvSpPr>
        <p:spPr>
          <a:xfrm>
            <a:off x="6380535" y="573792"/>
            <a:ext cx="243993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400" dirty="0" smtClean="0"/>
              <a:t>TYMPANIC CAVITY</a:t>
            </a:r>
            <a:endParaRPr lang="hu-HU" sz="2400" dirty="0"/>
          </a:p>
        </p:txBody>
      </p:sp>
    </p:spTree>
    <p:extLst>
      <p:ext uri="{BB962C8B-B14F-4D97-AF65-F5344CB8AC3E}">
        <p14:creationId xmlns:p14="http://schemas.microsoft.com/office/powerpoint/2010/main" val="3475288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0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Documents and Settings\minko\Asztal\Gray's Anatomy for Students 2E\C9780443069529-008-f10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000" y="838200"/>
            <a:ext cx="7620000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zövegdoboz 1"/>
          <p:cNvSpPr txBox="1"/>
          <p:nvPr/>
        </p:nvSpPr>
        <p:spPr>
          <a:xfrm>
            <a:off x="467544" y="303039"/>
            <a:ext cx="21683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 err="1"/>
              <a:t>Tympanic</a:t>
            </a:r>
            <a:r>
              <a:rPr lang="hu-HU" sz="2400" dirty="0"/>
              <a:t> </a:t>
            </a:r>
            <a:r>
              <a:rPr lang="hu-HU" sz="2400" dirty="0" err="1"/>
              <a:t>cavity</a:t>
            </a:r>
            <a:endParaRPr lang="hu-HU" sz="2400" dirty="0"/>
          </a:p>
        </p:txBody>
      </p:sp>
    </p:spTree>
    <p:extLst>
      <p:ext uri="{BB962C8B-B14F-4D97-AF65-F5344CB8AC3E}">
        <p14:creationId xmlns:p14="http://schemas.microsoft.com/office/powerpoint/2010/main" val="1887353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4450"/>
            <a:ext cx="8229600" cy="1143000"/>
          </a:xfrm>
        </p:spPr>
        <p:txBody>
          <a:bodyPr>
            <a:normAutofit/>
          </a:bodyPr>
          <a:lstStyle/>
          <a:p>
            <a:pPr eaLnBrk="1" hangingPunct="1"/>
            <a:r>
              <a:rPr lang="hu-HU" altLang="hu-HU" sz="2800" dirty="0" smtClean="0">
                <a:solidFill>
                  <a:srgbClr val="002060"/>
                </a:solidFill>
                <a:latin typeface="+mn-lt"/>
              </a:rPr>
              <a:t>CRANIUM/SKULL</a:t>
            </a:r>
            <a:endParaRPr lang="hu-HU" altLang="hu-HU" sz="2800" dirty="0">
              <a:solidFill>
                <a:srgbClr val="002060"/>
              </a:solidFill>
              <a:latin typeface="+mn-lt"/>
            </a:endParaRPr>
          </a:p>
        </p:txBody>
      </p:sp>
      <p:pic>
        <p:nvPicPr>
          <p:cNvPr id="4099" name="Picture 4" descr="koponya4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98688" y="1557338"/>
            <a:ext cx="4173537" cy="4392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0" name="Line 5"/>
          <p:cNvSpPr>
            <a:spLocks noChangeShapeType="1"/>
          </p:cNvSpPr>
          <p:nvPr/>
        </p:nvSpPr>
        <p:spPr bwMode="auto">
          <a:xfrm flipV="1">
            <a:off x="3707904" y="2924881"/>
            <a:ext cx="2519859" cy="1845951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4101" name="Text Box 6"/>
          <p:cNvSpPr txBox="1">
            <a:spLocks noChangeArrowheads="1"/>
          </p:cNvSpPr>
          <p:nvPr/>
        </p:nvSpPr>
        <p:spPr bwMode="auto">
          <a:xfrm>
            <a:off x="280533" y="526613"/>
            <a:ext cx="1981633" cy="2585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400" dirty="0" err="1">
                <a:solidFill>
                  <a:srgbClr val="002060"/>
                </a:solidFill>
                <a:latin typeface="+mn-lt"/>
              </a:rPr>
              <a:t>Neurocranium</a:t>
            </a:r>
            <a:endParaRPr lang="hu-HU" altLang="hu-HU" sz="2400" dirty="0">
              <a:solidFill>
                <a:srgbClr val="002060"/>
              </a:solidFill>
              <a:latin typeface="+mn-lt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1200" dirty="0">
              <a:solidFill>
                <a:srgbClr val="002060"/>
              </a:solidFill>
              <a:latin typeface="+mn-lt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800" dirty="0">
                <a:solidFill>
                  <a:srgbClr val="002060"/>
                </a:solidFill>
                <a:latin typeface="+mn-lt"/>
              </a:rPr>
              <a:t>   </a:t>
            </a:r>
            <a:r>
              <a:rPr lang="hu-HU" altLang="hu-HU" sz="1800" dirty="0" err="1">
                <a:solidFill>
                  <a:srgbClr val="002060"/>
                </a:solidFill>
                <a:latin typeface="+mn-lt"/>
              </a:rPr>
              <a:t>Os</a:t>
            </a:r>
            <a:r>
              <a:rPr lang="hu-HU" altLang="hu-HU" sz="1800" dirty="0">
                <a:solidFill>
                  <a:srgbClr val="002060"/>
                </a:solidFill>
                <a:latin typeface="+mn-lt"/>
              </a:rPr>
              <a:t> </a:t>
            </a:r>
            <a:r>
              <a:rPr lang="hu-HU" altLang="hu-HU" sz="1800" dirty="0" err="1">
                <a:solidFill>
                  <a:srgbClr val="002060"/>
                </a:solidFill>
                <a:latin typeface="+mn-lt"/>
              </a:rPr>
              <a:t>frontale</a:t>
            </a:r>
            <a:endParaRPr lang="hu-HU" altLang="hu-HU" sz="1800" dirty="0">
              <a:solidFill>
                <a:srgbClr val="002060"/>
              </a:solidFill>
              <a:latin typeface="+mn-lt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800" dirty="0">
                <a:solidFill>
                  <a:srgbClr val="002060"/>
                </a:solidFill>
                <a:latin typeface="+mn-lt"/>
              </a:rPr>
              <a:t>   </a:t>
            </a:r>
            <a:r>
              <a:rPr lang="hu-HU" altLang="hu-HU" sz="1800" dirty="0" err="1">
                <a:solidFill>
                  <a:srgbClr val="002060"/>
                </a:solidFill>
                <a:latin typeface="+mn-lt"/>
              </a:rPr>
              <a:t>Os</a:t>
            </a:r>
            <a:r>
              <a:rPr lang="hu-HU" altLang="hu-HU" sz="1800" dirty="0">
                <a:solidFill>
                  <a:srgbClr val="002060"/>
                </a:solidFill>
                <a:latin typeface="+mn-lt"/>
              </a:rPr>
              <a:t> </a:t>
            </a:r>
            <a:r>
              <a:rPr lang="hu-HU" altLang="hu-HU" sz="1800" dirty="0" err="1">
                <a:solidFill>
                  <a:srgbClr val="002060"/>
                </a:solidFill>
                <a:latin typeface="+mn-lt"/>
              </a:rPr>
              <a:t>sphenoidale</a:t>
            </a:r>
            <a:endParaRPr lang="hu-HU" altLang="hu-HU" sz="1800" dirty="0">
              <a:solidFill>
                <a:srgbClr val="002060"/>
              </a:solidFill>
              <a:latin typeface="+mn-lt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800" dirty="0">
                <a:solidFill>
                  <a:srgbClr val="002060"/>
                </a:solidFill>
                <a:latin typeface="+mn-lt"/>
              </a:rPr>
              <a:t>   </a:t>
            </a:r>
            <a:r>
              <a:rPr lang="hu-HU" altLang="hu-HU" sz="1800" dirty="0" err="1">
                <a:solidFill>
                  <a:srgbClr val="002060"/>
                </a:solidFill>
                <a:latin typeface="+mn-lt"/>
              </a:rPr>
              <a:t>Os</a:t>
            </a:r>
            <a:r>
              <a:rPr lang="hu-HU" altLang="hu-HU" sz="1800" dirty="0">
                <a:solidFill>
                  <a:srgbClr val="002060"/>
                </a:solidFill>
                <a:latin typeface="+mn-lt"/>
              </a:rPr>
              <a:t> </a:t>
            </a:r>
            <a:r>
              <a:rPr lang="hu-HU" altLang="hu-HU" sz="1800" dirty="0" err="1">
                <a:solidFill>
                  <a:srgbClr val="002060"/>
                </a:solidFill>
                <a:latin typeface="+mn-lt"/>
              </a:rPr>
              <a:t>temporale</a:t>
            </a:r>
            <a:endParaRPr lang="hu-HU" altLang="hu-HU" sz="1800" dirty="0">
              <a:solidFill>
                <a:srgbClr val="002060"/>
              </a:solidFill>
              <a:latin typeface="+mn-lt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1800" dirty="0">
              <a:solidFill>
                <a:srgbClr val="002060"/>
              </a:solidFill>
              <a:latin typeface="+mn-lt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800" dirty="0">
                <a:solidFill>
                  <a:srgbClr val="002060"/>
                </a:solidFill>
                <a:latin typeface="+mn-lt"/>
              </a:rPr>
              <a:t>   </a:t>
            </a:r>
            <a:r>
              <a:rPr lang="hu-HU" altLang="hu-HU" sz="1800" dirty="0" err="1">
                <a:solidFill>
                  <a:srgbClr val="002060"/>
                </a:solidFill>
                <a:latin typeface="+mn-lt"/>
              </a:rPr>
              <a:t>Os</a:t>
            </a:r>
            <a:r>
              <a:rPr lang="hu-HU" altLang="hu-HU" sz="1800" dirty="0">
                <a:solidFill>
                  <a:srgbClr val="002060"/>
                </a:solidFill>
                <a:latin typeface="+mn-lt"/>
              </a:rPr>
              <a:t> </a:t>
            </a:r>
            <a:r>
              <a:rPr lang="hu-HU" altLang="hu-HU" sz="1800" dirty="0" err="1">
                <a:solidFill>
                  <a:srgbClr val="002060"/>
                </a:solidFill>
                <a:latin typeface="+mn-lt"/>
              </a:rPr>
              <a:t>parietale</a:t>
            </a:r>
            <a:endParaRPr lang="hu-HU" altLang="hu-HU" sz="1800" dirty="0">
              <a:solidFill>
                <a:srgbClr val="002060"/>
              </a:solidFill>
              <a:latin typeface="+mn-lt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800" dirty="0">
                <a:solidFill>
                  <a:srgbClr val="002060"/>
                </a:solidFill>
                <a:latin typeface="+mn-lt"/>
              </a:rPr>
              <a:t>   </a:t>
            </a:r>
            <a:r>
              <a:rPr lang="hu-HU" altLang="hu-HU" sz="1800" dirty="0" err="1">
                <a:solidFill>
                  <a:srgbClr val="002060"/>
                </a:solidFill>
                <a:latin typeface="+mn-lt"/>
              </a:rPr>
              <a:t>Os</a:t>
            </a:r>
            <a:r>
              <a:rPr lang="hu-HU" altLang="hu-HU" sz="1800" dirty="0">
                <a:solidFill>
                  <a:srgbClr val="002060"/>
                </a:solidFill>
                <a:latin typeface="+mn-lt"/>
              </a:rPr>
              <a:t> </a:t>
            </a:r>
            <a:r>
              <a:rPr lang="hu-HU" altLang="hu-HU" sz="1800" dirty="0" err="1">
                <a:solidFill>
                  <a:srgbClr val="002060"/>
                </a:solidFill>
                <a:latin typeface="+mn-lt"/>
              </a:rPr>
              <a:t>occipitale</a:t>
            </a:r>
            <a:endParaRPr lang="hu-HU" altLang="hu-HU" sz="1800" dirty="0">
              <a:solidFill>
                <a:srgbClr val="002060"/>
              </a:solidFill>
              <a:latin typeface="+mn-lt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800" dirty="0">
                <a:solidFill>
                  <a:srgbClr val="002060"/>
                </a:solidFill>
                <a:latin typeface="+mn-lt"/>
              </a:rPr>
              <a:t>   </a:t>
            </a:r>
          </a:p>
        </p:txBody>
      </p:sp>
      <p:sp>
        <p:nvSpPr>
          <p:cNvPr id="4102" name="Text Box 7"/>
          <p:cNvSpPr txBox="1">
            <a:spLocks noChangeArrowheads="1"/>
          </p:cNvSpPr>
          <p:nvPr/>
        </p:nvSpPr>
        <p:spPr bwMode="auto">
          <a:xfrm>
            <a:off x="6227763" y="2924175"/>
            <a:ext cx="2979737" cy="3970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400" dirty="0" err="1">
                <a:solidFill>
                  <a:srgbClr val="002060"/>
                </a:solidFill>
                <a:latin typeface="+mn-lt"/>
              </a:rPr>
              <a:t>Viscerocranium</a:t>
            </a:r>
            <a:endParaRPr lang="hu-HU" altLang="hu-HU" sz="2400" dirty="0">
              <a:solidFill>
                <a:srgbClr val="002060"/>
              </a:solidFill>
              <a:latin typeface="+mn-lt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1200" dirty="0">
              <a:solidFill>
                <a:srgbClr val="002060"/>
              </a:solidFill>
              <a:latin typeface="+mn-lt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800" dirty="0">
                <a:solidFill>
                  <a:srgbClr val="002060"/>
                </a:solidFill>
                <a:latin typeface="+mn-lt"/>
              </a:rPr>
              <a:t>   </a:t>
            </a:r>
            <a:r>
              <a:rPr lang="hu-HU" altLang="hu-HU" sz="1800" dirty="0" err="1">
                <a:solidFill>
                  <a:srgbClr val="002060"/>
                </a:solidFill>
                <a:latin typeface="+mn-lt"/>
              </a:rPr>
              <a:t>Os</a:t>
            </a:r>
            <a:r>
              <a:rPr lang="hu-HU" altLang="hu-HU" sz="1800" dirty="0">
                <a:solidFill>
                  <a:srgbClr val="002060"/>
                </a:solidFill>
                <a:latin typeface="+mn-lt"/>
              </a:rPr>
              <a:t> </a:t>
            </a:r>
            <a:r>
              <a:rPr lang="hu-HU" altLang="hu-HU" sz="1800" dirty="0" err="1" smtClean="0">
                <a:solidFill>
                  <a:srgbClr val="002060"/>
                </a:solidFill>
                <a:latin typeface="+mn-lt"/>
              </a:rPr>
              <a:t>ethmoidale</a:t>
            </a:r>
            <a:r>
              <a:rPr lang="hu-HU" altLang="hu-HU" sz="1800" dirty="0" smtClean="0">
                <a:solidFill>
                  <a:srgbClr val="002060"/>
                </a:solidFill>
                <a:latin typeface="+mn-lt"/>
              </a:rPr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800" dirty="0" smtClean="0">
                <a:solidFill>
                  <a:srgbClr val="002060"/>
                </a:solidFill>
                <a:latin typeface="+mn-lt"/>
              </a:rPr>
              <a:t>   </a:t>
            </a:r>
            <a:r>
              <a:rPr lang="hu-HU" altLang="hu-HU" sz="1800" dirty="0" err="1" smtClean="0">
                <a:solidFill>
                  <a:srgbClr val="002060"/>
                </a:solidFill>
                <a:latin typeface="+mn-lt"/>
              </a:rPr>
              <a:t>Maxilla</a:t>
            </a:r>
            <a:endParaRPr lang="hu-HU" altLang="hu-HU" sz="1800" dirty="0">
              <a:solidFill>
                <a:srgbClr val="002060"/>
              </a:solidFill>
              <a:latin typeface="+mn-lt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800" dirty="0">
                <a:solidFill>
                  <a:srgbClr val="002060"/>
                </a:solidFill>
                <a:latin typeface="+mn-lt"/>
              </a:rPr>
              <a:t>   </a:t>
            </a:r>
            <a:r>
              <a:rPr lang="hu-HU" altLang="hu-HU" sz="1800" dirty="0" err="1">
                <a:solidFill>
                  <a:srgbClr val="002060"/>
                </a:solidFill>
                <a:latin typeface="+mn-lt"/>
              </a:rPr>
              <a:t>Os</a:t>
            </a:r>
            <a:r>
              <a:rPr lang="hu-HU" altLang="hu-HU" sz="1800" dirty="0">
                <a:solidFill>
                  <a:srgbClr val="002060"/>
                </a:solidFill>
                <a:latin typeface="+mn-lt"/>
              </a:rPr>
              <a:t> </a:t>
            </a:r>
            <a:r>
              <a:rPr lang="hu-HU" altLang="hu-HU" sz="1800" dirty="0" err="1">
                <a:solidFill>
                  <a:srgbClr val="002060"/>
                </a:solidFill>
                <a:latin typeface="+mn-lt"/>
              </a:rPr>
              <a:t>zygomaticum</a:t>
            </a:r>
            <a:endParaRPr lang="hu-HU" altLang="hu-HU" sz="1800" dirty="0">
              <a:solidFill>
                <a:srgbClr val="002060"/>
              </a:solidFill>
              <a:latin typeface="+mn-lt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800" dirty="0">
                <a:solidFill>
                  <a:srgbClr val="002060"/>
                </a:solidFill>
                <a:latin typeface="+mn-lt"/>
              </a:rPr>
              <a:t>   </a:t>
            </a:r>
            <a:r>
              <a:rPr lang="hu-HU" altLang="hu-HU" sz="1800" dirty="0" err="1">
                <a:solidFill>
                  <a:srgbClr val="002060"/>
                </a:solidFill>
                <a:latin typeface="+mn-lt"/>
              </a:rPr>
              <a:t>Os</a:t>
            </a:r>
            <a:r>
              <a:rPr lang="hu-HU" altLang="hu-HU" sz="1800" dirty="0">
                <a:solidFill>
                  <a:srgbClr val="002060"/>
                </a:solidFill>
                <a:latin typeface="+mn-lt"/>
              </a:rPr>
              <a:t> </a:t>
            </a:r>
            <a:r>
              <a:rPr lang="hu-HU" altLang="hu-HU" sz="1800" dirty="0" err="1">
                <a:solidFill>
                  <a:srgbClr val="002060"/>
                </a:solidFill>
                <a:latin typeface="+mn-lt"/>
              </a:rPr>
              <a:t>lacrimale</a:t>
            </a:r>
            <a:endParaRPr lang="hu-HU" altLang="hu-HU" sz="1800" dirty="0">
              <a:solidFill>
                <a:srgbClr val="002060"/>
              </a:solidFill>
              <a:latin typeface="+mn-lt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800" dirty="0">
                <a:solidFill>
                  <a:srgbClr val="002060"/>
                </a:solidFill>
                <a:latin typeface="+mn-lt"/>
              </a:rPr>
              <a:t>   </a:t>
            </a:r>
            <a:r>
              <a:rPr lang="hu-HU" altLang="hu-HU" sz="1800" dirty="0" err="1">
                <a:solidFill>
                  <a:srgbClr val="002060"/>
                </a:solidFill>
                <a:latin typeface="+mn-lt"/>
              </a:rPr>
              <a:t>Os</a:t>
            </a:r>
            <a:r>
              <a:rPr lang="hu-HU" altLang="hu-HU" sz="1800" dirty="0">
                <a:solidFill>
                  <a:srgbClr val="002060"/>
                </a:solidFill>
                <a:latin typeface="+mn-lt"/>
              </a:rPr>
              <a:t> </a:t>
            </a:r>
            <a:r>
              <a:rPr lang="hu-HU" altLang="hu-HU" sz="1800" dirty="0" err="1">
                <a:solidFill>
                  <a:srgbClr val="002060"/>
                </a:solidFill>
                <a:latin typeface="+mn-lt"/>
              </a:rPr>
              <a:t>nasale</a:t>
            </a:r>
            <a:endParaRPr lang="hu-HU" altLang="hu-HU" sz="1800" dirty="0">
              <a:solidFill>
                <a:srgbClr val="002060"/>
              </a:solidFill>
              <a:latin typeface="+mn-lt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800" dirty="0">
                <a:solidFill>
                  <a:srgbClr val="002060"/>
                </a:solidFill>
                <a:latin typeface="+mn-lt"/>
              </a:rPr>
              <a:t>   </a:t>
            </a:r>
            <a:r>
              <a:rPr lang="hu-HU" altLang="hu-HU" sz="1800" dirty="0" err="1">
                <a:solidFill>
                  <a:srgbClr val="002060"/>
                </a:solidFill>
                <a:latin typeface="+mn-lt"/>
              </a:rPr>
              <a:t>Concha</a:t>
            </a:r>
            <a:r>
              <a:rPr lang="hu-HU" altLang="hu-HU" sz="1800" dirty="0">
                <a:solidFill>
                  <a:srgbClr val="002060"/>
                </a:solidFill>
                <a:latin typeface="+mn-lt"/>
              </a:rPr>
              <a:t> </a:t>
            </a:r>
            <a:r>
              <a:rPr lang="hu-HU" altLang="hu-HU" sz="1800" dirty="0" err="1">
                <a:solidFill>
                  <a:srgbClr val="002060"/>
                </a:solidFill>
                <a:latin typeface="+mn-lt"/>
              </a:rPr>
              <a:t>nasalis</a:t>
            </a:r>
            <a:r>
              <a:rPr lang="hu-HU" altLang="hu-HU" sz="1800" dirty="0">
                <a:solidFill>
                  <a:srgbClr val="002060"/>
                </a:solidFill>
                <a:latin typeface="+mn-lt"/>
              </a:rPr>
              <a:t> </a:t>
            </a:r>
            <a:r>
              <a:rPr lang="hu-HU" altLang="hu-HU" sz="1800" dirty="0" err="1">
                <a:solidFill>
                  <a:srgbClr val="002060"/>
                </a:solidFill>
                <a:latin typeface="+mn-lt"/>
              </a:rPr>
              <a:t>inferior</a:t>
            </a:r>
            <a:endParaRPr lang="hu-HU" altLang="hu-HU" sz="1800" dirty="0">
              <a:solidFill>
                <a:srgbClr val="002060"/>
              </a:solidFill>
              <a:latin typeface="+mn-lt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800" dirty="0">
                <a:solidFill>
                  <a:srgbClr val="002060"/>
                </a:solidFill>
                <a:latin typeface="+mn-lt"/>
              </a:rPr>
              <a:t>   </a:t>
            </a:r>
            <a:r>
              <a:rPr lang="hu-HU" altLang="hu-HU" sz="1800" dirty="0" err="1">
                <a:solidFill>
                  <a:srgbClr val="002060"/>
                </a:solidFill>
                <a:latin typeface="+mn-lt"/>
              </a:rPr>
              <a:t>Vomer</a:t>
            </a:r>
            <a:endParaRPr lang="hu-HU" altLang="hu-HU" sz="1800" dirty="0">
              <a:solidFill>
                <a:srgbClr val="002060"/>
              </a:solidFill>
              <a:latin typeface="+mn-lt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800" dirty="0">
                <a:solidFill>
                  <a:srgbClr val="002060"/>
                </a:solidFill>
                <a:latin typeface="+mn-lt"/>
              </a:rPr>
              <a:t>   </a:t>
            </a:r>
            <a:r>
              <a:rPr lang="hu-HU" altLang="hu-HU" sz="1800" dirty="0" err="1">
                <a:solidFill>
                  <a:srgbClr val="002060"/>
                </a:solidFill>
                <a:latin typeface="+mn-lt"/>
              </a:rPr>
              <a:t>Mandibula</a:t>
            </a:r>
            <a:endParaRPr lang="hu-HU" altLang="hu-HU" sz="1800" dirty="0">
              <a:solidFill>
                <a:srgbClr val="002060"/>
              </a:solidFill>
              <a:latin typeface="+mn-lt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800" dirty="0">
                <a:solidFill>
                  <a:srgbClr val="002060"/>
                </a:solidFill>
                <a:latin typeface="+mn-lt"/>
              </a:rPr>
              <a:t>   </a:t>
            </a:r>
            <a:r>
              <a:rPr lang="hu-HU" altLang="hu-HU" sz="1800" dirty="0" err="1">
                <a:solidFill>
                  <a:srgbClr val="002060"/>
                </a:solidFill>
                <a:latin typeface="+mn-lt"/>
              </a:rPr>
              <a:t>Os</a:t>
            </a:r>
            <a:r>
              <a:rPr lang="hu-HU" altLang="hu-HU" sz="1800" dirty="0">
                <a:solidFill>
                  <a:srgbClr val="002060"/>
                </a:solidFill>
                <a:latin typeface="+mn-lt"/>
              </a:rPr>
              <a:t> </a:t>
            </a:r>
            <a:r>
              <a:rPr lang="hu-HU" altLang="hu-HU" sz="1800" dirty="0" err="1">
                <a:solidFill>
                  <a:srgbClr val="002060"/>
                </a:solidFill>
                <a:latin typeface="+mn-lt"/>
              </a:rPr>
              <a:t>hyoideum</a:t>
            </a:r>
            <a:endParaRPr lang="hu-HU" altLang="hu-HU" sz="1800" dirty="0">
              <a:solidFill>
                <a:srgbClr val="002060"/>
              </a:solidFill>
              <a:latin typeface="+mn-lt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1800" dirty="0">
              <a:solidFill>
                <a:srgbClr val="002060"/>
              </a:solidFill>
              <a:latin typeface="+mn-lt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1800" dirty="0">
              <a:solidFill>
                <a:srgbClr val="002060"/>
              </a:solidFill>
              <a:latin typeface="+mn-lt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800" dirty="0">
                <a:solidFill>
                  <a:srgbClr val="002060"/>
                </a:solidFill>
                <a:latin typeface="+mn-lt"/>
              </a:rPr>
              <a:t>(</a:t>
            </a:r>
            <a:r>
              <a:rPr lang="hu-HU" altLang="hu-HU" sz="1800" dirty="0" err="1">
                <a:solidFill>
                  <a:srgbClr val="002060"/>
                </a:solidFill>
                <a:latin typeface="+mn-lt"/>
              </a:rPr>
              <a:t>Malleus</a:t>
            </a:r>
            <a:r>
              <a:rPr lang="hu-HU" altLang="hu-HU" sz="1800" dirty="0">
                <a:solidFill>
                  <a:srgbClr val="002060"/>
                </a:solidFill>
                <a:latin typeface="+mn-lt"/>
              </a:rPr>
              <a:t>, </a:t>
            </a:r>
            <a:r>
              <a:rPr lang="hu-HU" altLang="hu-HU" sz="1800" dirty="0" err="1">
                <a:solidFill>
                  <a:srgbClr val="002060"/>
                </a:solidFill>
                <a:latin typeface="+mn-lt"/>
              </a:rPr>
              <a:t>Incus</a:t>
            </a:r>
            <a:r>
              <a:rPr lang="hu-HU" altLang="hu-HU" sz="1800" dirty="0">
                <a:solidFill>
                  <a:srgbClr val="002060"/>
                </a:solidFill>
                <a:latin typeface="+mn-lt"/>
              </a:rPr>
              <a:t>, </a:t>
            </a:r>
            <a:r>
              <a:rPr lang="hu-HU" altLang="hu-HU" sz="1800" dirty="0" err="1">
                <a:solidFill>
                  <a:srgbClr val="002060"/>
                </a:solidFill>
                <a:latin typeface="+mn-lt"/>
              </a:rPr>
              <a:t>Stapes</a:t>
            </a:r>
            <a:r>
              <a:rPr lang="hu-HU" altLang="hu-HU" sz="1800" dirty="0">
                <a:solidFill>
                  <a:srgbClr val="002060"/>
                </a:solidFill>
                <a:latin typeface="+mn-lt"/>
              </a:rPr>
              <a:t>)</a:t>
            </a:r>
          </a:p>
        </p:txBody>
      </p:sp>
      <p:sp>
        <p:nvSpPr>
          <p:cNvPr id="4103" name="Line 5"/>
          <p:cNvSpPr>
            <a:spLocks noChangeShapeType="1"/>
          </p:cNvSpPr>
          <p:nvPr/>
        </p:nvSpPr>
        <p:spPr bwMode="auto">
          <a:xfrm flipV="1">
            <a:off x="1835150" y="2564904"/>
            <a:ext cx="6049218" cy="1079996"/>
          </a:xfrm>
          <a:prstGeom prst="line">
            <a:avLst/>
          </a:prstGeom>
          <a:noFill/>
          <a:ln w="38100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4104" name="Szövegdoboz 1"/>
          <p:cNvSpPr txBox="1">
            <a:spLocks noChangeArrowheads="1"/>
          </p:cNvSpPr>
          <p:nvPr/>
        </p:nvSpPr>
        <p:spPr bwMode="auto">
          <a:xfrm>
            <a:off x="6659563" y="1557338"/>
            <a:ext cx="117403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400" dirty="0" err="1">
                <a:solidFill>
                  <a:srgbClr val="C00000"/>
                </a:solidFill>
                <a:latin typeface="+mn-lt"/>
              </a:rPr>
              <a:t>Calvaria</a:t>
            </a:r>
            <a:endParaRPr lang="hu-HU" altLang="hu-HU" sz="2400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4105" name="Szövegdoboz 8"/>
          <p:cNvSpPr txBox="1">
            <a:spLocks noChangeArrowheads="1"/>
          </p:cNvSpPr>
          <p:nvPr/>
        </p:nvSpPr>
        <p:spPr bwMode="auto">
          <a:xfrm>
            <a:off x="280533" y="5082247"/>
            <a:ext cx="322421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400" dirty="0" err="1">
                <a:solidFill>
                  <a:srgbClr val="C00000"/>
                </a:solidFill>
                <a:latin typeface="+mn-lt"/>
              </a:rPr>
              <a:t>cranial</a:t>
            </a:r>
            <a:r>
              <a:rPr lang="hu-HU" altLang="hu-HU" sz="2400" dirty="0">
                <a:solidFill>
                  <a:srgbClr val="C00000"/>
                </a:solidFill>
                <a:latin typeface="+mn-lt"/>
              </a:rPr>
              <a:t> </a:t>
            </a:r>
            <a:r>
              <a:rPr lang="hu-HU" altLang="hu-HU" sz="2400" dirty="0" err="1">
                <a:solidFill>
                  <a:srgbClr val="C00000"/>
                </a:solidFill>
                <a:latin typeface="+mn-lt"/>
              </a:rPr>
              <a:t>base</a:t>
            </a:r>
            <a:r>
              <a:rPr lang="hu-HU" altLang="hu-HU" sz="2400" dirty="0">
                <a:solidFill>
                  <a:srgbClr val="C00000"/>
                </a:solidFill>
                <a:latin typeface="+mn-lt"/>
              </a:rPr>
              <a:t> /</a:t>
            </a:r>
            <a:r>
              <a:rPr lang="hu-HU" altLang="hu-HU" sz="2400" dirty="0" err="1">
                <a:solidFill>
                  <a:srgbClr val="C00000"/>
                </a:solidFill>
                <a:latin typeface="+mn-lt"/>
              </a:rPr>
              <a:t>basis</a:t>
            </a:r>
            <a:r>
              <a:rPr lang="hu-HU" altLang="hu-HU" sz="2400" dirty="0">
                <a:solidFill>
                  <a:srgbClr val="C00000"/>
                </a:solidFill>
                <a:latin typeface="+mn-lt"/>
              </a:rPr>
              <a:t> </a:t>
            </a:r>
            <a:r>
              <a:rPr lang="hu-HU" altLang="hu-HU" sz="2400" dirty="0" err="1">
                <a:solidFill>
                  <a:srgbClr val="C00000"/>
                </a:solidFill>
                <a:latin typeface="+mn-lt"/>
              </a:rPr>
              <a:t>cranii</a:t>
            </a:r>
            <a:endParaRPr lang="hu-HU" altLang="hu-HU" sz="2400" dirty="0">
              <a:solidFill>
                <a:srgbClr val="C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58790015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zövegdoboz 3"/>
          <p:cNvSpPr txBox="1"/>
          <p:nvPr/>
        </p:nvSpPr>
        <p:spPr>
          <a:xfrm>
            <a:off x="467544" y="332656"/>
            <a:ext cx="21352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 err="1"/>
              <a:t>Cavum</a:t>
            </a:r>
            <a:r>
              <a:rPr lang="hu-HU" sz="2400" dirty="0"/>
              <a:t> </a:t>
            </a:r>
            <a:r>
              <a:rPr lang="hu-HU" sz="2400" dirty="0" err="1"/>
              <a:t>tympani</a:t>
            </a:r>
            <a:endParaRPr lang="hu-HU" sz="2400" dirty="0"/>
          </a:p>
        </p:txBody>
      </p:sp>
      <p:pic>
        <p:nvPicPr>
          <p:cNvPr id="5" name="Kép 4" descr="A képen szöveg látható&#10;&#10;Automatikusan generált leírás">
            <a:extLst>
              <a:ext uri="{FF2B5EF4-FFF2-40B4-BE49-F238E27FC236}">
                <a16:creationId xmlns:a16="http://schemas.microsoft.com/office/drawing/2014/main" id="{2CF37D3C-C605-4C84-8D3D-7CF9AB4DA2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9672" y="1147762"/>
            <a:ext cx="6076950" cy="4562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015333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Documents and Settings\minko\Asztal\Gray's Anatomy for Students 2E\C9780443069529-008-f1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000" y="700088"/>
            <a:ext cx="7620000" cy="545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églalap 1"/>
          <p:cNvSpPr/>
          <p:nvPr/>
        </p:nvSpPr>
        <p:spPr>
          <a:xfrm>
            <a:off x="1042988" y="1484313"/>
            <a:ext cx="1944687" cy="4318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/>
          </a:p>
        </p:txBody>
      </p:sp>
      <p:sp>
        <p:nvSpPr>
          <p:cNvPr id="3" name="Téglalap 2"/>
          <p:cNvSpPr/>
          <p:nvPr/>
        </p:nvSpPr>
        <p:spPr>
          <a:xfrm>
            <a:off x="468313" y="4581525"/>
            <a:ext cx="2087562" cy="6477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/>
          </a:p>
        </p:txBody>
      </p:sp>
      <p:sp>
        <p:nvSpPr>
          <p:cNvPr id="4" name="Szövegdoboz 3"/>
          <p:cNvSpPr txBox="1"/>
          <p:nvPr/>
        </p:nvSpPr>
        <p:spPr>
          <a:xfrm>
            <a:off x="6012160" y="404664"/>
            <a:ext cx="12515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err="1" smtClean="0"/>
              <a:t>Lateral</a:t>
            </a:r>
            <a:r>
              <a:rPr lang="hu-HU" dirty="0" smtClean="0"/>
              <a:t> </a:t>
            </a:r>
            <a:r>
              <a:rPr lang="hu-HU" dirty="0" err="1" smtClean="0"/>
              <a:t>wall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0272668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 descr="A képen étel, játék látható&#10;&#10;Automatikusan generált leírás">
            <a:extLst>
              <a:ext uri="{FF2B5EF4-FFF2-40B4-BE49-F238E27FC236}">
                <a16:creationId xmlns:a16="http://schemas.microsoft.com/office/drawing/2014/main" id="{D1E93916-08DD-4955-BD18-4BC6ABA45A8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5515" y="289124"/>
            <a:ext cx="8134918" cy="6568875"/>
          </a:xfrm>
          <a:prstGeom prst="rect">
            <a:avLst/>
          </a:prstGeom>
        </p:spPr>
      </p:pic>
      <p:sp>
        <p:nvSpPr>
          <p:cNvPr id="6" name="Téglalap 5">
            <a:extLst>
              <a:ext uri="{FF2B5EF4-FFF2-40B4-BE49-F238E27FC236}">
                <a16:creationId xmlns:a16="http://schemas.microsoft.com/office/drawing/2014/main" id="{FF599685-6DAE-4E2F-B18D-D3CCC4724842}"/>
              </a:ext>
            </a:extLst>
          </p:cNvPr>
          <p:cNvSpPr/>
          <p:nvPr/>
        </p:nvSpPr>
        <p:spPr>
          <a:xfrm>
            <a:off x="1331640" y="289124"/>
            <a:ext cx="2664296" cy="4035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8" name="Téglalap 7">
            <a:extLst>
              <a:ext uri="{FF2B5EF4-FFF2-40B4-BE49-F238E27FC236}">
                <a16:creationId xmlns:a16="http://schemas.microsoft.com/office/drawing/2014/main" id="{8999DD5B-B353-4086-9A56-CDABFCEB148D}"/>
              </a:ext>
            </a:extLst>
          </p:cNvPr>
          <p:cNvSpPr/>
          <p:nvPr/>
        </p:nvSpPr>
        <p:spPr>
          <a:xfrm>
            <a:off x="6228184" y="908720"/>
            <a:ext cx="1944216" cy="1440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9" name="Téglalap 8">
            <a:extLst>
              <a:ext uri="{FF2B5EF4-FFF2-40B4-BE49-F238E27FC236}">
                <a16:creationId xmlns:a16="http://schemas.microsoft.com/office/drawing/2014/main" id="{26693A94-5A99-4D94-90FE-2C702EF789FD}"/>
              </a:ext>
            </a:extLst>
          </p:cNvPr>
          <p:cNvSpPr/>
          <p:nvPr/>
        </p:nvSpPr>
        <p:spPr>
          <a:xfrm>
            <a:off x="7452320" y="5301208"/>
            <a:ext cx="1152128" cy="3600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0" name="Téglalap 9">
            <a:extLst>
              <a:ext uri="{FF2B5EF4-FFF2-40B4-BE49-F238E27FC236}">
                <a16:creationId xmlns:a16="http://schemas.microsoft.com/office/drawing/2014/main" id="{716077FB-ADD4-4DA4-B579-7C4807C8C20B}"/>
              </a:ext>
            </a:extLst>
          </p:cNvPr>
          <p:cNvSpPr/>
          <p:nvPr/>
        </p:nvSpPr>
        <p:spPr>
          <a:xfrm>
            <a:off x="5004048" y="6064820"/>
            <a:ext cx="936104" cy="5040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1" name="Téglalap 10">
            <a:extLst>
              <a:ext uri="{FF2B5EF4-FFF2-40B4-BE49-F238E27FC236}">
                <a16:creationId xmlns:a16="http://schemas.microsoft.com/office/drawing/2014/main" id="{5C174DD6-F3BA-4860-B8F0-6BC872EAE9B9}"/>
              </a:ext>
            </a:extLst>
          </p:cNvPr>
          <p:cNvSpPr/>
          <p:nvPr/>
        </p:nvSpPr>
        <p:spPr>
          <a:xfrm>
            <a:off x="3851920" y="5661248"/>
            <a:ext cx="792088" cy="2160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3" name="Téglalap 12">
            <a:extLst>
              <a:ext uri="{FF2B5EF4-FFF2-40B4-BE49-F238E27FC236}">
                <a16:creationId xmlns:a16="http://schemas.microsoft.com/office/drawing/2014/main" id="{F54251E2-1018-4F09-AAA5-2970F5CABCAD}"/>
              </a:ext>
            </a:extLst>
          </p:cNvPr>
          <p:cNvSpPr/>
          <p:nvPr/>
        </p:nvSpPr>
        <p:spPr>
          <a:xfrm>
            <a:off x="3491880" y="6165304"/>
            <a:ext cx="936104" cy="4035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" name="Szövegdoboz 1"/>
          <p:cNvSpPr txBox="1"/>
          <p:nvPr/>
        </p:nvSpPr>
        <p:spPr>
          <a:xfrm>
            <a:off x="6732240" y="490910"/>
            <a:ext cx="12673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err="1" smtClean="0"/>
              <a:t>Medial</a:t>
            </a:r>
            <a:r>
              <a:rPr lang="hu-HU" dirty="0" smtClean="0"/>
              <a:t> </a:t>
            </a:r>
            <a:r>
              <a:rPr lang="hu-HU" dirty="0" err="1" smtClean="0"/>
              <a:t>wall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96236483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email">
            <a:lum contras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124744"/>
            <a:ext cx="5220072" cy="3183017"/>
          </a:xfrm>
          <a:prstGeom prst="rect">
            <a:avLst/>
          </a:prstGeom>
        </p:spPr>
      </p:pic>
      <p:sp>
        <p:nvSpPr>
          <p:cNvPr id="3" name="Szövegdoboz 2">
            <a:extLst>
              <a:ext uri="{FF2B5EF4-FFF2-40B4-BE49-F238E27FC236}">
                <a16:creationId xmlns:a16="http://schemas.microsoft.com/office/drawing/2014/main" id="{CFDC0A43-97E8-4646-BA5C-E6779B2A0669}"/>
              </a:ext>
            </a:extLst>
          </p:cNvPr>
          <p:cNvSpPr txBox="1"/>
          <p:nvPr/>
        </p:nvSpPr>
        <p:spPr>
          <a:xfrm>
            <a:off x="899592" y="332656"/>
            <a:ext cx="15101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/>
              <a:t>FACIAL CANAL</a:t>
            </a:r>
          </a:p>
        </p:txBody>
      </p:sp>
      <p:sp>
        <p:nvSpPr>
          <p:cNvPr id="4" name="Szövegdoboz 3">
            <a:extLst>
              <a:ext uri="{FF2B5EF4-FFF2-40B4-BE49-F238E27FC236}">
                <a16:creationId xmlns:a16="http://schemas.microsoft.com/office/drawing/2014/main" id="{2B68BE0D-3BD5-4D8C-852D-6BF61086FCD2}"/>
              </a:ext>
            </a:extLst>
          </p:cNvPr>
          <p:cNvSpPr txBox="1"/>
          <p:nvPr/>
        </p:nvSpPr>
        <p:spPr>
          <a:xfrm>
            <a:off x="2339752" y="602128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hu-HU" dirty="0"/>
          </a:p>
        </p:txBody>
      </p:sp>
      <p:pic>
        <p:nvPicPr>
          <p:cNvPr id="6" name="Kép 5" descr="A képen étel látható&#10;&#10;Automatikusan generált leírás">
            <a:extLst>
              <a:ext uri="{FF2B5EF4-FFF2-40B4-BE49-F238E27FC236}">
                <a16:creationId xmlns:a16="http://schemas.microsoft.com/office/drawing/2014/main" id="{4F4D9686-E2FA-4C2E-8251-06C3D3A9DAE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08150" y="805354"/>
            <a:ext cx="3779912" cy="3646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493713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konyvek Katitól\elsevier\Gray's Anatomy for Students 2E abrak\C9780443069529-008-f111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19872" y="116632"/>
            <a:ext cx="5263215" cy="4171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églalap 4"/>
          <p:cNvSpPr/>
          <p:nvPr/>
        </p:nvSpPr>
        <p:spPr>
          <a:xfrm>
            <a:off x="220752" y="4732237"/>
            <a:ext cx="889248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b="1" dirty="0" err="1"/>
              <a:t>anterior</a:t>
            </a:r>
            <a:r>
              <a:rPr lang="hu-HU" b="1" dirty="0"/>
              <a:t> </a:t>
            </a:r>
            <a:r>
              <a:rPr lang="hu-HU" b="1" dirty="0" err="1"/>
              <a:t>wall</a:t>
            </a:r>
            <a:r>
              <a:rPr lang="hu-HU" dirty="0"/>
              <a:t>: </a:t>
            </a:r>
            <a:r>
              <a:rPr lang="hu-HU" dirty="0" err="1"/>
              <a:t>canalis</a:t>
            </a:r>
            <a:r>
              <a:rPr lang="hu-HU" dirty="0"/>
              <a:t> </a:t>
            </a:r>
            <a:r>
              <a:rPr lang="hu-HU" dirty="0" err="1"/>
              <a:t>caroticus</a:t>
            </a:r>
            <a:r>
              <a:rPr lang="hu-HU" dirty="0"/>
              <a:t> </a:t>
            </a:r>
            <a:r>
              <a:rPr lang="hu-HU" dirty="0" err="1"/>
              <a:t>with</a:t>
            </a:r>
            <a:r>
              <a:rPr lang="hu-HU" dirty="0"/>
              <a:t> </a:t>
            </a:r>
            <a:r>
              <a:rPr lang="hu-HU" dirty="0" err="1"/>
              <a:t>canaliculi</a:t>
            </a:r>
            <a:r>
              <a:rPr lang="hu-HU" dirty="0"/>
              <a:t> </a:t>
            </a:r>
            <a:r>
              <a:rPr lang="hu-HU" dirty="0" err="1"/>
              <a:t>caroticotympanici</a:t>
            </a:r>
            <a:r>
              <a:rPr lang="hu-HU" dirty="0"/>
              <a:t> and </a:t>
            </a:r>
            <a:r>
              <a:rPr lang="hu-HU" dirty="0" err="1"/>
              <a:t>musculotubarius</a:t>
            </a:r>
            <a:r>
              <a:rPr lang="hu-HU" dirty="0"/>
              <a:t> </a:t>
            </a:r>
            <a:r>
              <a:rPr lang="hu-HU" dirty="0" err="1"/>
              <a:t>canal</a:t>
            </a:r>
            <a:endParaRPr lang="hu-HU" dirty="0"/>
          </a:p>
          <a:p>
            <a:r>
              <a:rPr lang="hu-HU" dirty="0"/>
              <a:t>						(</a:t>
            </a:r>
            <a:r>
              <a:rPr lang="hu-HU" dirty="0" err="1"/>
              <a:t>pharyngotympanic</a:t>
            </a:r>
            <a:r>
              <a:rPr lang="hu-HU" dirty="0"/>
              <a:t> </a:t>
            </a:r>
            <a:r>
              <a:rPr lang="hu-HU" dirty="0" err="1"/>
              <a:t>tube</a:t>
            </a:r>
            <a:r>
              <a:rPr lang="hu-HU" dirty="0"/>
              <a:t>)</a:t>
            </a:r>
          </a:p>
          <a:p>
            <a:r>
              <a:rPr lang="hu-HU" b="1" dirty="0" err="1"/>
              <a:t>inferior</a:t>
            </a:r>
            <a:r>
              <a:rPr lang="hu-HU" b="1" dirty="0"/>
              <a:t> </a:t>
            </a:r>
            <a:r>
              <a:rPr lang="hu-HU" b="1" dirty="0" err="1"/>
              <a:t>wall</a:t>
            </a:r>
            <a:r>
              <a:rPr lang="hu-HU" dirty="0"/>
              <a:t>: </a:t>
            </a:r>
            <a:r>
              <a:rPr lang="hu-HU" dirty="0" err="1"/>
              <a:t>jugular</a:t>
            </a:r>
            <a:r>
              <a:rPr lang="hu-HU" dirty="0"/>
              <a:t> fossa, </a:t>
            </a:r>
            <a:r>
              <a:rPr lang="hu-HU" dirty="0" err="1"/>
              <a:t>canaliculus</a:t>
            </a:r>
            <a:r>
              <a:rPr lang="hu-HU" dirty="0"/>
              <a:t> </a:t>
            </a:r>
            <a:r>
              <a:rPr lang="hu-HU" dirty="0" err="1"/>
              <a:t>tympanicus</a:t>
            </a:r>
            <a:endParaRPr lang="hu-HU" dirty="0"/>
          </a:p>
          <a:p>
            <a:endParaRPr lang="hu-HU" dirty="0"/>
          </a:p>
          <a:p>
            <a:r>
              <a:rPr lang="hu-HU" b="1" dirty="0" err="1"/>
              <a:t>posterior</a:t>
            </a:r>
            <a:r>
              <a:rPr lang="hu-HU" b="1" dirty="0"/>
              <a:t> </a:t>
            </a:r>
            <a:r>
              <a:rPr lang="hu-HU" b="1" dirty="0" err="1"/>
              <a:t>wall</a:t>
            </a:r>
            <a:r>
              <a:rPr lang="hu-HU" b="1" dirty="0"/>
              <a:t>: </a:t>
            </a:r>
            <a:r>
              <a:rPr lang="hu-HU" dirty="0" err="1"/>
              <a:t>entrance</a:t>
            </a:r>
            <a:r>
              <a:rPr lang="hu-HU" dirty="0"/>
              <a:t> </a:t>
            </a:r>
            <a:r>
              <a:rPr lang="hu-HU" dirty="0" err="1"/>
              <a:t>to</a:t>
            </a:r>
            <a:r>
              <a:rPr lang="hu-HU" dirty="0"/>
              <a:t> </a:t>
            </a:r>
            <a:r>
              <a:rPr lang="hu-HU" dirty="0" err="1"/>
              <a:t>the</a:t>
            </a:r>
            <a:r>
              <a:rPr lang="hu-HU" dirty="0"/>
              <a:t> air </a:t>
            </a:r>
            <a:r>
              <a:rPr lang="hu-HU" dirty="0" err="1"/>
              <a:t>cells</a:t>
            </a:r>
            <a:r>
              <a:rPr lang="hu-HU" dirty="0"/>
              <a:t> (</a:t>
            </a:r>
            <a:r>
              <a:rPr lang="hu-HU" dirty="0" err="1"/>
              <a:t>antrum</a:t>
            </a:r>
            <a:r>
              <a:rPr lang="hu-HU" dirty="0"/>
              <a:t> </a:t>
            </a:r>
            <a:r>
              <a:rPr lang="hu-HU" dirty="0" err="1"/>
              <a:t>mastoideum</a:t>
            </a:r>
            <a:r>
              <a:rPr lang="hu-HU" dirty="0"/>
              <a:t>),</a:t>
            </a:r>
            <a:r>
              <a:rPr lang="hu-HU" dirty="0" err="1"/>
              <a:t>canaliculus</a:t>
            </a:r>
            <a:r>
              <a:rPr lang="hu-HU" dirty="0"/>
              <a:t> </a:t>
            </a:r>
            <a:r>
              <a:rPr lang="hu-HU" dirty="0" err="1"/>
              <a:t>chordae</a:t>
            </a:r>
            <a:r>
              <a:rPr lang="hu-HU" dirty="0"/>
              <a:t> </a:t>
            </a:r>
            <a:r>
              <a:rPr lang="hu-HU" dirty="0" err="1"/>
              <a:t>tympani</a:t>
            </a:r>
            <a:r>
              <a:rPr lang="hu-HU" dirty="0"/>
              <a:t>,</a:t>
            </a:r>
          </a:p>
          <a:p>
            <a:r>
              <a:rPr lang="hu-HU" dirty="0"/>
              <a:t>				 </a:t>
            </a:r>
            <a:r>
              <a:rPr lang="hu-HU" dirty="0" err="1"/>
              <a:t>canaliculus</a:t>
            </a:r>
            <a:r>
              <a:rPr lang="hu-HU" dirty="0"/>
              <a:t> </a:t>
            </a:r>
            <a:r>
              <a:rPr lang="hu-HU" dirty="0" err="1"/>
              <a:t>stapedius</a:t>
            </a:r>
            <a:endParaRPr lang="hu-HU" dirty="0"/>
          </a:p>
          <a:p>
            <a:r>
              <a:rPr lang="hu-HU" b="1" dirty="0" err="1"/>
              <a:t>superior</a:t>
            </a:r>
            <a:r>
              <a:rPr lang="hu-HU" b="1" dirty="0"/>
              <a:t> </a:t>
            </a:r>
            <a:r>
              <a:rPr lang="hu-HU" b="1" dirty="0" err="1"/>
              <a:t>wall</a:t>
            </a:r>
            <a:r>
              <a:rPr lang="hu-HU" b="1" dirty="0"/>
              <a:t>: </a:t>
            </a:r>
            <a:r>
              <a:rPr lang="hu-HU" dirty="0" err="1"/>
              <a:t>canalis</a:t>
            </a:r>
            <a:r>
              <a:rPr lang="hu-HU" dirty="0"/>
              <a:t> </a:t>
            </a:r>
            <a:r>
              <a:rPr lang="hu-HU" dirty="0" err="1"/>
              <a:t>nervi</a:t>
            </a:r>
            <a:r>
              <a:rPr lang="hu-HU" dirty="0"/>
              <a:t> </a:t>
            </a:r>
            <a:r>
              <a:rPr lang="hu-HU" dirty="0" err="1"/>
              <a:t>petrosi</a:t>
            </a:r>
            <a:r>
              <a:rPr lang="hu-HU" dirty="0"/>
              <a:t> </a:t>
            </a:r>
            <a:r>
              <a:rPr lang="hu-HU" dirty="0" err="1"/>
              <a:t>minoris</a:t>
            </a:r>
            <a:endParaRPr lang="hu-HU" dirty="0"/>
          </a:p>
        </p:txBody>
      </p:sp>
      <p:pic>
        <p:nvPicPr>
          <p:cNvPr id="8" name="Kép 7" descr="Képtalálat a következőre: „carotid canal”"/>
          <p:cNvPicPr/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206525" y="1268760"/>
            <a:ext cx="2571214" cy="2448272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Szövegdoboz 1">
            <a:extLst>
              <a:ext uri="{FF2B5EF4-FFF2-40B4-BE49-F238E27FC236}">
                <a16:creationId xmlns:a16="http://schemas.microsoft.com/office/drawing/2014/main" id="{B6ECE2AF-32DB-4390-9175-891CCFD9B36B}"/>
              </a:ext>
            </a:extLst>
          </p:cNvPr>
          <p:cNvSpPr txBox="1"/>
          <p:nvPr/>
        </p:nvSpPr>
        <p:spPr>
          <a:xfrm>
            <a:off x="611560" y="476672"/>
            <a:ext cx="21313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err="1"/>
              <a:t>Scheme</a:t>
            </a:r>
            <a:r>
              <a:rPr lang="hu-HU" dirty="0"/>
              <a:t> of </a:t>
            </a:r>
            <a:r>
              <a:rPr lang="hu-HU" dirty="0" err="1"/>
              <a:t>the</a:t>
            </a:r>
            <a:r>
              <a:rPr lang="hu-HU" dirty="0"/>
              <a:t> </a:t>
            </a:r>
            <a:r>
              <a:rPr lang="hu-HU" dirty="0" err="1"/>
              <a:t>cavity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259187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Képtalálat a következőre: „os sphenoidale”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8" y="404664"/>
            <a:ext cx="7848872" cy="5886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zövegdoboz 1"/>
          <p:cNvSpPr txBox="1"/>
          <p:nvPr/>
        </p:nvSpPr>
        <p:spPr>
          <a:xfrm>
            <a:off x="2843808" y="300756"/>
            <a:ext cx="3096344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body with sinus</a:t>
            </a:r>
            <a:endParaRPr lang="hu-HU" dirty="0"/>
          </a:p>
          <a:p>
            <a:endParaRPr lang="hu-HU" dirty="0"/>
          </a:p>
          <a:p>
            <a:r>
              <a:rPr lang="en-US" dirty="0"/>
              <a:t>lesser wings</a:t>
            </a:r>
            <a:endParaRPr lang="hu-HU" dirty="0"/>
          </a:p>
          <a:p>
            <a:endParaRPr lang="hu-HU" dirty="0"/>
          </a:p>
          <a:p>
            <a:r>
              <a:rPr lang="en-US" dirty="0"/>
              <a:t>greater wings</a:t>
            </a:r>
            <a:r>
              <a:rPr lang="hu-HU" dirty="0"/>
              <a:t>:</a:t>
            </a:r>
          </a:p>
          <a:p>
            <a:r>
              <a:rPr lang="hu-HU" dirty="0"/>
              <a:t>    </a:t>
            </a:r>
            <a:r>
              <a:rPr lang="en-US" dirty="0"/>
              <a:t>orbital surface</a:t>
            </a:r>
            <a:endParaRPr lang="hu-HU" dirty="0"/>
          </a:p>
          <a:p>
            <a:r>
              <a:rPr lang="hu-HU" dirty="0"/>
              <a:t>    </a:t>
            </a:r>
            <a:r>
              <a:rPr lang="en-US" dirty="0"/>
              <a:t>temporal surface</a:t>
            </a:r>
            <a:endParaRPr lang="hu-HU" dirty="0"/>
          </a:p>
          <a:p>
            <a:r>
              <a:rPr lang="hu-HU" dirty="0"/>
              <a:t>    </a:t>
            </a:r>
            <a:r>
              <a:rPr lang="en-US" dirty="0"/>
              <a:t>cerebral surface</a:t>
            </a:r>
            <a:endParaRPr lang="hu-HU" dirty="0"/>
          </a:p>
          <a:p>
            <a:r>
              <a:rPr lang="hu-HU" dirty="0"/>
              <a:t>    </a:t>
            </a:r>
            <a:r>
              <a:rPr lang="hu-HU" dirty="0" err="1"/>
              <a:t>infratemporal</a:t>
            </a:r>
            <a:r>
              <a:rPr lang="hu-HU" dirty="0"/>
              <a:t> </a:t>
            </a:r>
            <a:r>
              <a:rPr lang="hu-HU" dirty="0" err="1"/>
              <a:t>surface</a:t>
            </a:r>
            <a:endParaRPr lang="hu-HU" dirty="0"/>
          </a:p>
          <a:p>
            <a:r>
              <a:rPr lang="hu-HU" dirty="0"/>
              <a:t>     </a:t>
            </a:r>
            <a:r>
              <a:rPr lang="en-US" dirty="0"/>
              <a:t>maxillary surface</a:t>
            </a:r>
            <a:endParaRPr lang="hu-HU" dirty="0"/>
          </a:p>
          <a:p>
            <a:endParaRPr lang="hu-HU" dirty="0"/>
          </a:p>
          <a:p>
            <a:r>
              <a:rPr lang="en-US" dirty="0"/>
              <a:t>pterygoid processes</a:t>
            </a:r>
            <a:endParaRPr lang="hu-HU" dirty="0"/>
          </a:p>
          <a:p>
            <a:endParaRPr lang="hu-HU" dirty="0"/>
          </a:p>
        </p:txBody>
      </p:sp>
      <p:sp>
        <p:nvSpPr>
          <p:cNvPr id="3" name="Szövegdoboz 2"/>
          <p:cNvSpPr txBox="1"/>
          <p:nvPr/>
        </p:nvSpPr>
        <p:spPr>
          <a:xfrm>
            <a:off x="0" y="228662"/>
            <a:ext cx="2363468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hu-HU" sz="2400" dirty="0">
                <a:latin typeface="+mj-lt"/>
              </a:rPr>
              <a:t>OS SPHENOIDALE</a:t>
            </a:r>
          </a:p>
        </p:txBody>
      </p:sp>
    </p:spTree>
    <p:extLst>
      <p:ext uri="{BB962C8B-B14F-4D97-AF65-F5344CB8AC3E}">
        <p14:creationId xmlns:p14="http://schemas.microsoft.com/office/powerpoint/2010/main" val="2120584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 descr="C:\Documents and Settings\minko\Asztal\Gray's Anatomy for Students 2E\C9780443069529-008-f188.jp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485939" y="1268760"/>
            <a:ext cx="4658059" cy="42450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églalap 1"/>
          <p:cNvSpPr/>
          <p:nvPr/>
        </p:nvSpPr>
        <p:spPr>
          <a:xfrm>
            <a:off x="539552" y="2636912"/>
            <a:ext cx="2088232" cy="3600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" name="Téglalap 2"/>
          <p:cNvSpPr/>
          <p:nvPr/>
        </p:nvSpPr>
        <p:spPr>
          <a:xfrm>
            <a:off x="7902116" y="3861048"/>
            <a:ext cx="1241884" cy="504056"/>
          </a:xfrm>
          <a:prstGeom prst="rect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5" name="Picture 2" descr="Képtalálat a következőre: „os sphenoidale”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23525" y="1529789"/>
            <a:ext cx="3845061" cy="5166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mbusz 3"/>
          <p:cNvSpPr/>
          <p:nvPr/>
        </p:nvSpPr>
        <p:spPr>
          <a:xfrm rot="19496557">
            <a:off x="2695720" y="3553644"/>
            <a:ext cx="196296" cy="434454"/>
          </a:xfrm>
          <a:prstGeom prst="diamond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6" name="Szövegdoboz 5"/>
          <p:cNvSpPr txBox="1"/>
          <p:nvPr/>
        </p:nvSpPr>
        <p:spPr>
          <a:xfrm>
            <a:off x="3491880" y="2268868"/>
            <a:ext cx="181440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hu-HU" dirty="0" smtClean="0"/>
              <a:t>SCAPHOID FOSSA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4043882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 descr="A képen térkép, szöveg látható&#10;&#10;Automatikusan generált leírás">
            <a:extLst>
              <a:ext uri="{FF2B5EF4-FFF2-40B4-BE49-F238E27FC236}">
                <a16:creationId xmlns:a16="http://schemas.microsoft.com/office/drawing/2014/main" id="{4FABC2EC-B3CD-43EC-89BB-19BF5ACD78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4450" y="1238250"/>
            <a:ext cx="6515100" cy="4381500"/>
          </a:xfrm>
          <a:prstGeom prst="rect">
            <a:avLst/>
          </a:prstGeom>
        </p:spPr>
      </p:pic>
      <p:sp>
        <p:nvSpPr>
          <p:cNvPr id="2" name="Szövegdoboz 1"/>
          <p:cNvSpPr txBox="1"/>
          <p:nvPr/>
        </p:nvSpPr>
        <p:spPr>
          <a:xfrm>
            <a:off x="1314449" y="533871"/>
            <a:ext cx="45579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 smtClean="0"/>
              <a:t>DORSAL SURFACE – SELLA TURCICA</a:t>
            </a:r>
            <a:endParaRPr lang="hu-HU" sz="2400" dirty="0"/>
          </a:p>
        </p:txBody>
      </p:sp>
    </p:spTree>
    <p:extLst>
      <p:ext uri="{BB962C8B-B14F-4D97-AF65-F5344CB8AC3E}">
        <p14:creationId xmlns:p14="http://schemas.microsoft.com/office/powerpoint/2010/main" val="2440812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337322" y="14920"/>
            <a:ext cx="5266928" cy="778098"/>
          </a:xfrm>
        </p:spPr>
        <p:txBody>
          <a:bodyPr>
            <a:normAutofit/>
          </a:bodyPr>
          <a:lstStyle/>
          <a:p>
            <a:r>
              <a:rPr lang="hu-HU" sz="3600" dirty="0" err="1"/>
              <a:t>Sella</a:t>
            </a:r>
            <a:r>
              <a:rPr lang="hu-HU" sz="3600" dirty="0"/>
              <a:t> </a:t>
            </a:r>
            <a:r>
              <a:rPr lang="hu-HU" sz="3600" dirty="0" err="1"/>
              <a:t>turcica</a:t>
            </a:r>
            <a:endParaRPr lang="hu-HU" sz="3600" dirty="0"/>
          </a:p>
        </p:txBody>
      </p:sp>
      <p:pic>
        <p:nvPicPr>
          <p:cNvPr id="27650" name="Picture 2" descr="ForrÃ¡skÃ©p megtekintÃ©se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320875" cy="2564904"/>
          </a:xfrm>
          <a:prstGeom prst="rect">
            <a:avLst/>
          </a:prstGeom>
          <a:noFill/>
        </p:spPr>
      </p:pic>
      <p:pic>
        <p:nvPicPr>
          <p:cNvPr id="27652" name="Picture 4" descr="ForrÃ¡skÃ©p megtekintÃ©se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708920"/>
            <a:ext cx="3059832" cy="4149080"/>
          </a:xfrm>
          <a:prstGeom prst="rect">
            <a:avLst/>
          </a:prstGeom>
          <a:noFill/>
        </p:spPr>
      </p:pic>
      <p:pic>
        <p:nvPicPr>
          <p:cNvPr id="27654" name="Picture 6" descr="Radiographic Anatomy - Sinuses - Lateral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97572" y="2492896"/>
            <a:ext cx="6346428" cy="4365104"/>
          </a:xfrm>
          <a:prstGeom prst="rect">
            <a:avLst/>
          </a:prstGeom>
          <a:noFill/>
        </p:spPr>
      </p:pic>
      <p:cxnSp>
        <p:nvCxnSpPr>
          <p:cNvPr id="7" name="Gerade Verbindung mit Pfeil 6"/>
          <p:cNvCxnSpPr/>
          <p:nvPr/>
        </p:nvCxnSpPr>
        <p:spPr>
          <a:xfrm flipH="1">
            <a:off x="5148064" y="1556792"/>
            <a:ext cx="360040" cy="2016224"/>
          </a:xfrm>
          <a:prstGeom prst="straightConnector1">
            <a:avLst/>
          </a:prstGeom>
          <a:ln w="57150">
            <a:solidFill>
              <a:srgbClr val="7030A0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56983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7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76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76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C:\Documents and Settings\minko\Asztal\Gray's Anatomy for Students 2E\C9780443069529-008-f14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62050" y="95250"/>
            <a:ext cx="6819900" cy="666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Szövegdoboz 8"/>
          <p:cNvSpPr txBox="1"/>
          <p:nvPr/>
        </p:nvSpPr>
        <p:spPr>
          <a:xfrm>
            <a:off x="161620" y="404664"/>
            <a:ext cx="27252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/>
              <a:t>M</a:t>
            </a:r>
            <a:r>
              <a:rPr lang="en-US" sz="2400" dirty="0"/>
              <a:t>axillary surface</a:t>
            </a:r>
            <a:endParaRPr lang="hu-HU" sz="2400" dirty="0"/>
          </a:p>
          <a:p>
            <a:r>
              <a:rPr lang="hu-HU" dirty="0" err="1"/>
              <a:t>Round</a:t>
            </a:r>
            <a:r>
              <a:rPr lang="hu-HU" dirty="0"/>
              <a:t> </a:t>
            </a:r>
            <a:r>
              <a:rPr lang="hu-HU" dirty="0" err="1"/>
              <a:t>foramen</a:t>
            </a:r>
            <a:r>
              <a:rPr lang="hu-HU" dirty="0"/>
              <a:t> </a:t>
            </a:r>
          </a:p>
          <a:p>
            <a:r>
              <a:rPr lang="hu-HU" dirty="0" err="1"/>
              <a:t>Pterygoid</a:t>
            </a:r>
            <a:r>
              <a:rPr lang="hu-HU" dirty="0"/>
              <a:t> </a:t>
            </a:r>
            <a:r>
              <a:rPr lang="hu-HU" dirty="0" err="1"/>
              <a:t>canal</a:t>
            </a:r>
            <a:endParaRPr lang="hu-HU" dirty="0"/>
          </a:p>
        </p:txBody>
      </p:sp>
      <p:sp>
        <p:nvSpPr>
          <p:cNvPr id="10" name="Szövegdoboz 9"/>
          <p:cNvSpPr txBox="1"/>
          <p:nvPr/>
        </p:nvSpPr>
        <p:spPr>
          <a:xfrm>
            <a:off x="161620" y="3789040"/>
            <a:ext cx="1954318" cy="18466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 err="1"/>
              <a:t>Dorsal</a:t>
            </a:r>
            <a:r>
              <a:rPr lang="hu-HU" sz="2400" dirty="0"/>
              <a:t> </a:t>
            </a:r>
            <a:r>
              <a:rPr lang="hu-HU" sz="2400" dirty="0" err="1"/>
              <a:t>surface</a:t>
            </a:r>
            <a:endParaRPr lang="hu-HU" sz="2400" dirty="0"/>
          </a:p>
          <a:p>
            <a:r>
              <a:rPr lang="hu-HU" dirty="0" err="1"/>
              <a:t>Sella</a:t>
            </a:r>
            <a:r>
              <a:rPr lang="hu-HU" dirty="0"/>
              <a:t> </a:t>
            </a:r>
            <a:r>
              <a:rPr lang="hu-HU" dirty="0" err="1" smtClean="0"/>
              <a:t>turcica</a:t>
            </a:r>
            <a:endParaRPr lang="hu-HU" dirty="0" smtClean="0"/>
          </a:p>
          <a:p>
            <a:r>
              <a:rPr lang="hu-HU" dirty="0" smtClean="0"/>
              <a:t>(</a:t>
            </a:r>
            <a:r>
              <a:rPr lang="hu-HU" dirty="0" err="1" smtClean="0"/>
              <a:t>tuberculum</a:t>
            </a:r>
            <a:r>
              <a:rPr lang="hu-HU" dirty="0" smtClean="0"/>
              <a:t>, fossa</a:t>
            </a:r>
          </a:p>
          <a:p>
            <a:r>
              <a:rPr lang="hu-HU" dirty="0" smtClean="0"/>
              <a:t> and </a:t>
            </a:r>
            <a:r>
              <a:rPr lang="hu-HU" dirty="0" err="1" smtClean="0"/>
              <a:t>dorsum</a:t>
            </a:r>
            <a:r>
              <a:rPr lang="hu-HU" dirty="0" smtClean="0"/>
              <a:t>)</a:t>
            </a:r>
            <a:endParaRPr lang="hu-HU" dirty="0"/>
          </a:p>
          <a:p>
            <a:endParaRPr lang="hu-HU" dirty="0"/>
          </a:p>
          <a:p>
            <a:r>
              <a:rPr lang="hu-HU" dirty="0" err="1" smtClean="0"/>
              <a:t>Carotid</a:t>
            </a:r>
            <a:r>
              <a:rPr lang="hu-HU" dirty="0" smtClean="0"/>
              <a:t> </a:t>
            </a:r>
            <a:r>
              <a:rPr lang="hu-HU" dirty="0" err="1" smtClean="0"/>
              <a:t>sulcus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934817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457200" y="44450"/>
            <a:ext cx="8229600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2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251520" y="764704"/>
            <a:ext cx="8712968" cy="4525962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2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0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SYNDESMOSIS </a:t>
            </a:r>
            <a:endParaRPr lang="hu-HU" sz="2000" dirty="0">
              <a:cs typeface="Arial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Arial" charset="0"/>
              </a:rPr>
              <a:t>			</a:t>
            </a:r>
            <a:r>
              <a:rPr lang="hu-HU" sz="2000" dirty="0">
                <a:cs typeface="Arial" charset="0"/>
              </a:rPr>
              <a:t>s</a:t>
            </a:r>
            <a:r>
              <a:rPr kumimoji="0" lang="hu-HU" sz="2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Arial" charset="0"/>
              </a:rPr>
              <a:t>utura</a:t>
            </a:r>
            <a:r>
              <a:rPr kumimoji="0" lang="hu-HU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Arial" charset="0"/>
              </a:rPr>
              <a:t> </a:t>
            </a:r>
            <a:r>
              <a:rPr kumimoji="0" lang="hu-HU" sz="2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Arial" charset="0"/>
              </a:rPr>
              <a:t>serrata</a:t>
            </a:r>
            <a:r>
              <a:rPr lang="en-US" sz="2000" dirty="0"/>
              <a:t> </a:t>
            </a:r>
            <a:r>
              <a:rPr lang="hu-HU" sz="2000" dirty="0"/>
              <a:t> (</a:t>
            </a:r>
            <a:r>
              <a:rPr lang="en-US" sz="2000" dirty="0"/>
              <a:t>sagittal, coronal, lambdoid s., etc.)</a:t>
            </a:r>
            <a:endParaRPr lang="hu-HU" sz="2000" dirty="0">
              <a:cs typeface="Arial" charset="0"/>
            </a:endParaRPr>
          </a:p>
          <a:p>
            <a:pPr marL="342900" lvl="0" indent="-342900">
              <a:spcBef>
                <a:spcPct val="20000"/>
              </a:spcBef>
              <a:defRPr/>
            </a:pPr>
            <a:r>
              <a:rPr kumimoji="0" lang="hu-HU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Arial" charset="0"/>
              </a:rPr>
              <a:t>			</a:t>
            </a:r>
            <a:r>
              <a:rPr lang="hu-HU" sz="2000" dirty="0" err="1" smtClean="0">
                <a:cs typeface="Arial" charset="0"/>
              </a:rPr>
              <a:t>sutura</a:t>
            </a:r>
            <a:r>
              <a:rPr lang="hu-HU" sz="2000" dirty="0" smtClean="0">
                <a:cs typeface="Arial" charset="0"/>
              </a:rPr>
              <a:t> </a:t>
            </a:r>
            <a:r>
              <a:rPr lang="hu-HU" sz="2000" dirty="0" err="1">
                <a:cs typeface="Arial" charset="0"/>
              </a:rPr>
              <a:t>squamosa</a:t>
            </a:r>
            <a:r>
              <a:rPr lang="hu-HU" sz="2000" dirty="0">
                <a:cs typeface="Arial" charset="0"/>
              </a:rPr>
              <a:t> (</a:t>
            </a:r>
            <a:r>
              <a:rPr kumimoji="0" lang="hu-HU" sz="2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Arial" charset="0"/>
              </a:rPr>
              <a:t>temporoparietalis</a:t>
            </a:r>
            <a:r>
              <a:rPr kumimoji="0" lang="hu-HU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Arial" charset="0"/>
              </a:rPr>
              <a:t>)</a:t>
            </a:r>
            <a:endParaRPr lang="hu-HU" sz="2000" dirty="0">
              <a:cs typeface="Arial" charset="0"/>
            </a:endParaRPr>
          </a:p>
          <a:p>
            <a:pPr marL="342900" lvl="0" indent="-342900">
              <a:spcBef>
                <a:spcPct val="20000"/>
              </a:spcBef>
              <a:defRPr/>
            </a:pPr>
            <a:r>
              <a:rPr kumimoji="0" lang="hu-HU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Arial" charset="0"/>
              </a:rPr>
              <a:t>			</a:t>
            </a:r>
            <a:r>
              <a:rPr lang="hu-HU" sz="2000" dirty="0" err="1" smtClean="0">
                <a:cs typeface="Arial" charset="0"/>
              </a:rPr>
              <a:t>sutura</a:t>
            </a:r>
            <a:r>
              <a:rPr lang="hu-HU" sz="2000" dirty="0" smtClean="0">
                <a:cs typeface="Arial" charset="0"/>
              </a:rPr>
              <a:t> </a:t>
            </a:r>
            <a:r>
              <a:rPr lang="hu-HU" sz="2000" dirty="0" err="1">
                <a:cs typeface="Arial" charset="0"/>
              </a:rPr>
              <a:t>plana</a:t>
            </a:r>
            <a:r>
              <a:rPr lang="en-US" sz="2000" dirty="0"/>
              <a:t> </a:t>
            </a:r>
            <a:r>
              <a:rPr lang="hu-HU" sz="2000" dirty="0"/>
              <a:t>(</a:t>
            </a:r>
            <a:r>
              <a:rPr lang="en-US" sz="2000" dirty="0"/>
              <a:t>in the facial skeleton: nasomaxillary suture, etc.)</a:t>
            </a:r>
            <a:endParaRPr lang="hu-HU" sz="2000" dirty="0">
              <a:cs typeface="Arial" charset="0"/>
            </a:endParaRPr>
          </a:p>
          <a:p>
            <a:pPr marL="342900" lvl="0" indent="-342900">
              <a:spcBef>
                <a:spcPct val="20000"/>
              </a:spcBef>
              <a:defRPr/>
            </a:pPr>
            <a:r>
              <a:rPr kumimoji="0" lang="hu-HU" sz="20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Arial" charset="0"/>
              </a:rPr>
              <a:t>SYNCHONDROSIS </a:t>
            </a:r>
            <a:r>
              <a:rPr kumimoji="0" lang="hu-HU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Arial" charset="0"/>
              </a:rPr>
              <a:t>(</a:t>
            </a:r>
            <a:r>
              <a:rPr kumimoji="0" lang="hu-HU" sz="2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Arial" charset="0"/>
              </a:rPr>
              <a:t>sphenopetrosa</a:t>
            </a:r>
            <a:r>
              <a:rPr kumimoji="0" lang="hu-HU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Arial" charset="0"/>
              </a:rPr>
              <a:t>, </a:t>
            </a:r>
            <a:r>
              <a:rPr kumimoji="0" lang="hu-HU" sz="2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Arial" charset="0"/>
              </a:rPr>
              <a:t>petrooccipitalis</a:t>
            </a:r>
            <a:r>
              <a:rPr kumimoji="0" lang="hu-HU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Arial" charset="0"/>
              </a:rPr>
              <a:t> </a:t>
            </a:r>
            <a:r>
              <a:rPr lang="hu-HU" sz="2000" dirty="0" err="1">
                <a:cs typeface="Arial" charset="0"/>
              </a:rPr>
              <a:t>around</a:t>
            </a:r>
            <a:r>
              <a:rPr kumimoji="0" lang="hu-HU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Arial" charset="0"/>
              </a:rPr>
              <a:t> </a:t>
            </a:r>
            <a:r>
              <a:rPr kumimoji="0" lang="hu-HU" sz="2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Arial" charset="0"/>
              </a:rPr>
              <a:t>the</a:t>
            </a:r>
            <a:r>
              <a:rPr kumimoji="0" lang="hu-HU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Arial" charset="0"/>
              </a:rPr>
              <a:t> </a:t>
            </a:r>
            <a:r>
              <a:rPr kumimoji="0" lang="hu-HU" sz="2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Arial" charset="0"/>
              </a:rPr>
              <a:t>pyramid</a:t>
            </a:r>
            <a:r>
              <a:rPr kumimoji="0" lang="hu-HU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Arial" charset="0"/>
              </a:rPr>
              <a:t>)</a:t>
            </a:r>
          </a:p>
          <a:p>
            <a:pPr marL="342900" lvl="0" indent="-342900">
              <a:spcBef>
                <a:spcPct val="20000"/>
              </a:spcBef>
              <a:defRPr/>
            </a:pPr>
            <a:r>
              <a:rPr kumimoji="0" lang="hu-HU" sz="20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Arial" charset="0"/>
              </a:rPr>
              <a:t>SYNOSTOSIS </a:t>
            </a:r>
            <a:r>
              <a:rPr lang="hu-HU" sz="2000" dirty="0">
                <a:cs typeface="Arial" charset="0"/>
              </a:rPr>
              <a:t>(</a:t>
            </a:r>
            <a:r>
              <a:rPr lang="hu-HU" sz="2000" dirty="0" err="1">
                <a:cs typeface="Arial" charset="0"/>
              </a:rPr>
              <a:t>sphenooccipitalis</a:t>
            </a:r>
            <a:r>
              <a:rPr lang="hu-HU" sz="2000" dirty="0">
                <a:cs typeface="Arial" charset="0"/>
              </a:rPr>
              <a:t> - </a:t>
            </a:r>
            <a:r>
              <a:rPr lang="hu-HU" sz="2000" dirty="0" err="1">
                <a:cs typeface="Arial" charset="0"/>
              </a:rPr>
              <a:t>clivus</a:t>
            </a:r>
            <a:r>
              <a:rPr lang="hu-HU" sz="2000" dirty="0">
                <a:cs typeface="Arial" charset="0"/>
              </a:rPr>
              <a:t>)</a:t>
            </a:r>
            <a:endParaRPr kumimoji="0" lang="hu-HU" sz="2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cs typeface="Arial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2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+mn-ea"/>
              <a:cs typeface="Arial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2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+mn-ea"/>
              <a:cs typeface="Arial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0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Arial" charset="0"/>
              </a:rPr>
              <a:t>ARTICULATIO </a:t>
            </a:r>
            <a:r>
              <a:rPr kumimoji="0" lang="hu-HU" sz="2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Arial" charset="0"/>
              </a:rPr>
              <a:t>temporomandibularis</a:t>
            </a:r>
            <a:endParaRPr kumimoji="0" lang="hu-HU" sz="2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+mn-ea"/>
              <a:cs typeface="Arial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2000" dirty="0">
                <a:cs typeface="Arial" charset="0"/>
              </a:rPr>
              <a:t>	</a:t>
            </a:r>
            <a:r>
              <a:rPr lang="hu-HU" sz="2000" dirty="0" err="1">
                <a:cs typeface="Arial" charset="0"/>
              </a:rPr>
              <a:t>Articulatio</a:t>
            </a:r>
            <a:r>
              <a:rPr lang="hu-HU" sz="2000" dirty="0">
                <a:cs typeface="Arial" charset="0"/>
              </a:rPr>
              <a:t> </a:t>
            </a:r>
            <a:r>
              <a:rPr lang="hu-HU" sz="2000" dirty="0" err="1">
                <a:cs typeface="Arial" charset="0"/>
              </a:rPr>
              <a:t>incudomallearis</a:t>
            </a:r>
            <a:r>
              <a:rPr lang="hu-HU" sz="2000" dirty="0">
                <a:cs typeface="Arial" charset="0"/>
              </a:rPr>
              <a:t> és </a:t>
            </a:r>
            <a:r>
              <a:rPr lang="hu-HU" sz="2000" dirty="0" err="1">
                <a:cs typeface="Arial" charset="0"/>
              </a:rPr>
              <a:t>incudostepedialis</a:t>
            </a:r>
            <a:r>
              <a:rPr lang="hu-HU" sz="2000" dirty="0">
                <a:cs typeface="Arial" charset="0"/>
              </a:rPr>
              <a:t>(in </a:t>
            </a:r>
            <a:r>
              <a:rPr lang="hu-HU" sz="2000" dirty="0" err="1">
                <a:cs typeface="Arial" charset="0"/>
              </a:rPr>
              <a:t>the</a:t>
            </a:r>
            <a:r>
              <a:rPr lang="hu-HU" sz="2000" dirty="0">
                <a:cs typeface="Arial" charset="0"/>
              </a:rPr>
              <a:t> </a:t>
            </a:r>
            <a:r>
              <a:rPr lang="hu-HU" sz="2000" dirty="0" err="1">
                <a:cs typeface="Arial" charset="0"/>
              </a:rPr>
              <a:t>tympanic</a:t>
            </a:r>
            <a:r>
              <a:rPr lang="hu-HU" sz="2000" dirty="0">
                <a:cs typeface="Arial" charset="0"/>
              </a:rPr>
              <a:t> </a:t>
            </a:r>
            <a:r>
              <a:rPr lang="hu-HU" sz="2000" dirty="0" err="1">
                <a:cs typeface="Arial" charset="0"/>
              </a:rPr>
              <a:t>cavity</a:t>
            </a:r>
            <a:r>
              <a:rPr lang="hu-HU" sz="2000" dirty="0">
                <a:cs typeface="Arial" charset="0"/>
              </a:rPr>
              <a:t>)</a:t>
            </a:r>
            <a:endParaRPr kumimoji="0" lang="hu-HU" sz="2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cs typeface="Arial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2000" dirty="0">
                <a:cs typeface="Arial" charset="0"/>
              </a:rPr>
              <a:t>		</a:t>
            </a:r>
            <a:endParaRPr kumimoji="0" lang="hu-HU" sz="2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cs typeface="Arial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Arial" charset="0"/>
              </a:rPr>
              <a:t>    </a:t>
            </a:r>
          </a:p>
        </p:txBody>
      </p:sp>
    </p:spTree>
    <p:extLst>
      <p:ext uri="{BB962C8B-B14F-4D97-AF65-F5344CB8AC3E}">
        <p14:creationId xmlns:p14="http://schemas.microsoft.com/office/powerpoint/2010/main" val="233215677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6" name="Picture 6" descr="Képtalálat a következőre: „os sphenoidale”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72633" y="214722"/>
            <a:ext cx="4271367" cy="3023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Kapcsolódó kép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79512" y="2147206"/>
            <a:ext cx="5519663" cy="3824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zövegdoboz 1"/>
          <p:cNvSpPr txBox="1"/>
          <p:nvPr/>
        </p:nvSpPr>
        <p:spPr>
          <a:xfrm>
            <a:off x="13256" y="387670"/>
            <a:ext cx="3694648" cy="212365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hu-HU" b="1" dirty="0"/>
          </a:p>
          <a:p>
            <a:r>
              <a:rPr lang="hu-HU" sz="2400" dirty="0"/>
              <a:t>M</a:t>
            </a:r>
            <a:r>
              <a:rPr lang="en-US" sz="2400" dirty="0"/>
              <a:t>axillary surface</a:t>
            </a:r>
            <a:endParaRPr lang="hu-HU" sz="2400" dirty="0"/>
          </a:p>
          <a:p>
            <a:r>
              <a:rPr lang="en-US" dirty="0" smtClean="0"/>
              <a:t>foramen </a:t>
            </a:r>
            <a:r>
              <a:rPr lang="en-US" dirty="0"/>
              <a:t>rotundum</a:t>
            </a:r>
            <a:endParaRPr lang="hu-HU" dirty="0"/>
          </a:p>
          <a:p>
            <a:r>
              <a:rPr lang="en-US" dirty="0" smtClean="0"/>
              <a:t>pterygoid canal</a:t>
            </a:r>
            <a:endParaRPr lang="hu-HU" dirty="0" smtClean="0"/>
          </a:p>
          <a:p>
            <a:r>
              <a:rPr lang="hu-HU" dirty="0" err="1"/>
              <a:t>apertura</a:t>
            </a:r>
            <a:r>
              <a:rPr lang="hu-HU" dirty="0"/>
              <a:t> </a:t>
            </a:r>
            <a:r>
              <a:rPr lang="hu-HU" dirty="0" err="1"/>
              <a:t>sphenoidalis</a:t>
            </a:r>
            <a:r>
              <a:rPr lang="hu-HU" dirty="0"/>
              <a:t> – </a:t>
            </a:r>
            <a:r>
              <a:rPr lang="hu-HU" dirty="0" err="1" smtClean="0"/>
              <a:t>nasal</a:t>
            </a:r>
            <a:r>
              <a:rPr lang="hu-HU" dirty="0" smtClean="0"/>
              <a:t> </a:t>
            </a:r>
            <a:r>
              <a:rPr lang="hu-HU" dirty="0" err="1" smtClean="0"/>
              <a:t>cavity</a:t>
            </a:r>
            <a:endParaRPr lang="hu-HU" dirty="0"/>
          </a:p>
          <a:p>
            <a:endParaRPr lang="hu-HU" dirty="0"/>
          </a:p>
          <a:p>
            <a:endParaRPr lang="hu-HU" dirty="0"/>
          </a:p>
        </p:txBody>
      </p:sp>
      <p:sp>
        <p:nvSpPr>
          <p:cNvPr id="3" name="Szövegdoboz 2"/>
          <p:cNvSpPr txBox="1"/>
          <p:nvPr/>
        </p:nvSpPr>
        <p:spPr>
          <a:xfrm>
            <a:off x="5597133" y="4244129"/>
            <a:ext cx="354686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hu-HU" dirty="0"/>
          </a:p>
          <a:p>
            <a:r>
              <a:rPr lang="hu-HU" dirty="0" err="1"/>
              <a:t>p</a:t>
            </a:r>
            <a:r>
              <a:rPr lang="hu-HU" dirty="0" err="1" smtClean="0"/>
              <a:t>terygoid</a:t>
            </a:r>
            <a:r>
              <a:rPr lang="hu-HU" dirty="0" smtClean="0"/>
              <a:t> </a:t>
            </a:r>
            <a:r>
              <a:rPr lang="hu-HU" dirty="0" err="1"/>
              <a:t>process</a:t>
            </a:r>
            <a:r>
              <a:rPr lang="hu-HU" dirty="0"/>
              <a:t> : </a:t>
            </a:r>
            <a:r>
              <a:rPr lang="hu-HU" dirty="0" err="1"/>
              <a:t>lateral</a:t>
            </a:r>
            <a:r>
              <a:rPr lang="hu-HU" dirty="0"/>
              <a:t> </a:t>
            </a:r>
          </a:p>
          <a:p>
            <a:r>
              <a:rPr lang="hu-HU" dirty="0"/>
              <a:t>	 and </a:t>
            </a:r>
            <a:r>
              <a:rPr lang="hu-HU" dirty="0" err="1"/>
              <a:t>medial</a:t>
            </a:r>
            <a:r>
              <a:rPr lang="hu-HU" dirty="0"/>
              <a:t> </a:t>
            </a:r>
            <a:r>
              <a:rPr lang="hu-HU" dirty="0" err="1"/>
              <a:t>plate</a:t>
            </a:r>
            <a:r>
              <a:rPr lang="hu-HU" dirty="0"/>
              <a:t> </a:t>
            </a:r>
            <a:r>
              <a:rPr lang="hu-HU" dirty="0" err="1"/>
              <a:t>with</a:t>
            </a:r>
            <a:r>
              <a:rPr lang="hu-HU" dirty="0"/>
              <a:t> </a:t>
            </a:r>
          </a:p>
          <a:p>
            <a:r>
              <a:rPr lang="hu-HU" dirty="0"/>
              <a:t>		</a:t>
            </a:r>
            <a:r>
              <a:rPr lang="hu-HU" dirty="0" err="1"/>
              <a:t>the</a:t>
            </a:r>
            <a:r>
              <a:rPr lang="hu-HU" dirty="0"/>
              <a:t> </a:t>
            </a:r>
            <a:r>
              <a:rPr lang="hu-HU" dirty="0" err="1"/>
              <a:t>hook</a:t>
            </a:r>
            <a:endParaRPr lang="hu-HU" dirty="0"/>
          </a:p>
          <a:p>
            <a:r>
              <a:rPr lang="hu-HU" dirty="0"/>
              <a:t>	</a:t>
            </a:r>
          </a:p>
        </p:txBody>
      </p:sp>
      <p:sp>
        <p:nvSpPr>
          <p:cNvPr id="4" name="Szövegdoboz 3"/>
          <p:cNvSpPr txBox="1"/>
          <p:nvPr/>
        </p:nvSpPr>
        <p:spPr>
          <a:xfrm>
            <a:off x="1403647" y="5879625"/>
            <a:ext cx="30235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/>
              <a:t>rostrum- </a:t>
            </a:r>
            <a:r>
              <a:rPr lang="hu-HU" dirty="0" err="1"/>
              <a:t>vomer</a:t>
            </a:r>
            <a:endParaRPr lang="hu-HU" dirty="0"/>
          </a:p>
          <a:p>
            <a:r>
              <a:rPr lang="hu-HU" dirty="0" err="1"/>
              <a:t>crista</a:t>
            </a:r>
            <a:r>
              <a:rPr lang="hu-HU" dirty="0"/>
              <a:t> – </a:t>
            </a:r>
            <a:r>
              <a:rPr lang="hu-HU" dirty="0" err="1"/>
              <a:t>perp</a:t>
            </a:r>
            <a:r>
              <a:rPr lang="hu-HU" dirty="0"/>
              <a:t>. </a:t>
            </a:r>
            <a:r>
              <a:rPr lang="hu-HU" dirty="0" err="1"/>
              <a:t>plate</a:t>
            </a:r>
            <a:r>
              <a:rPr lang="hu-HU" dirty="0"/>
              <a:t> of </a:t>
            </a:r>
            <a:r>
              <a:rPr lang="hu-HU" dirty="0" err="1"/>
              <a:t>ethmoid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44506331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Képtalálat a következőre: „palatine bone”"/>
          <p:cNvPicPr/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53696" y="3587403"/>
            <a:ext cx="3667760" cy="2940685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529" y="2060848"/>
            <a:ext cx="4689064" cy="3084701"/>
          </a:xfrm>
          <a:prstGeom prst="rect">
            <a:avLst/>
          </a:prstGeom>
        </p:spPr>
      </p:pic>
      <p:sp>
        <p:nvSpPr>
          <p:cNvPr id="5" name="Szövegdoboz 4"/>
          <p:cNvSpPr txBox="1"/>
          <p:nvPr/>
        </p:nvSpPr>
        <p:spPr>
          <a:xfrm>
            <a:off x="539552" y="605903"/>
            <a:ext cx="427892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/>
              <a:t> </a:t>
            </a:r>
          </a:p>
          <a:p>
            <a:r>
              <a:rPr lang="hu-HU" dirty="0" err="1"/>
              <a:t>four</a:t>
            </a:r>
            <a:r>
              <a:rPr lang="hu-HU" dirty="0"/>
              <a:t> </a:t>
            </a:r>
            <a:r>
              <a:rPr lang="hu-HU" dirty="0" err="1"/>
              <a:t>sided-pyramid</a:t>
            </a:r>
            <a:r>
              <a:rPr lang="hu-HU" dirty="0"/>
              <a:t> body</a:t>
            </a:r>
          </a:p>
          <a:p>
            <a:r>
              <a:rPr lang="hu-HU" dirty="0"/>
              <a:t>(</a:t>
            </a:r>
            <a:r>
              <a:rPr lang="hu-HU" dirty="0" err="1"/>
              <a:t>orbital</a:t>
            </a:r>
            <a:r>
              <a:rPr lang="hu-HU" dirty="0"/>
              <a:t>, </a:t>
            </a:r>
            <a:r>
              <a:rPr lang="hu-HU" dirty="0" err="1"/>
              <a:t>facial</a:t>
            </a:r>
            <a:r>
              <a:rPr lang="hu-HU" dirty="0"/>
              <a:t>, </a:t>
            </a:r>
            <a:r>
              <a:rPr lang="hu-HU" dirty="0" err="1"/>
              <a:t>temporal</a:t>
            </a:r>
            <a:r>
              <a:rPr lang="hu-HU" dirty="0"/>
              <a:t> and </a:t>
            </a:r>
            <a:r>
              <a:rPr lang="hu-HU" dirty="0" err="1"/>
              <a:t>nasal</a:t>
            </a:r>
            <a:r>
              <a:rPr lang="hu-HU" dirty="0"/>
              <a:t> </a:t>
            </a:r>
            <a:r>
              <a:rPr lang="hu-HU" dirty="0" err="1"/>
              <a:t>surfaces</a:t>
            </a:r>
            <a:r>
              <a:rPr lang="hu-HU" dirty="0"/>
              <a:t>)</a:t>
            </a:r>
          </a:p>
        </p:txBody>
      </p:sp>
      <p:sp>
        <p:nvSpPr>
          <p:cNvPr id="6" name="Szövegdoboz 5"/>
          <p:cNvSpPr txBox="1"/>
          <p:nvPr/>
        </p:nvSpPr>
        <p:spPr>
          <a:xfrm>
            <a:off x="539551" y="146946"/>
            <a:ext cx="48013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/>
              <a:t>MAXILLA  				</a:t>
            </a:r>
          </a:p>
        </p:txBody>
      </p:sp>
      <p:sp>
        <p:nvSpPr>
          <p:cNvPr id="7" name="Szövegdoboz 6"/>
          <p:cNvSpPr txBox="1"/>
          <p:nvPr/>
        </p:nvSpPr>
        <p:spPr>
          <a:xfrm>
            <a:off x="5724128" y="1575399"/>
            <a:ext cx="21480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/>
              <a:t>PALATINE BONE</a:t>
            </a:r>
          </a:p>
        </p:txBody>
      </p:sp>
      <p:sp>
        <p:nvSpPr>
          <p:cNvPr id="8" name="Szövegdoboz 7"/>
          <p:cNvSpPr txBox="1"/>
          <p:nvPr/>
        </p:nvSpPr>
        <p:spPr>
          <a:xfrm>
            <a:off x="5340865" y="2636912"/>
            <a:ext cx="35026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err="1"/>
              <a:t>Horizontal</a:t>
            </a:r>
            <a:r>
              <a:rPr lang="hu-HU" dirty="0"/>
              <a:t> and </a:t>
            </a:r>
            <a:r>
              <a:rPr lang="hu-HU" dirty="0" err="1"/>
              <a:t>perpendicular</a:t>
            </a:r>
            <a:r>
              <a:rPr lang="hu-HU" dirty="0"/>
              <a:t> </a:t>
            </a:r>
            <a:r>
              <a:rPr lang="hu-HU" dirty="0" err="1"/>
              <a:t>plate</a:t>
            </a:r>
            <a:r>
              <a:rPr lang="hu-HU" dirty="0"/>
              <a:t> </a:t>
            </a:r>
          </a:p>
          <a:p>
            <a:r>
              <a:rPr lang="hu-HU" dirty="0" err="1"/>
              <a:t>with</a:t>
            </a:r>
            <a:r>
              <a:rPr lang="hu-HU" dirty="0"/>
              <a:t> </a:t>
            </a:r>
            <a:r>
              <a:rPr lang="hu-HU" dirty="0" err="1"/>
              <a:t>orbital</a:t>
            </a:r>
            <a:r>
              <a:rPr lang="hu-HU" dirty="0"/>
              <a:t> </a:t>
            </a:r>
            <a:r>
              <a:rPr lang="hu-HU" dirty="0" err="1"/>
              <a:t>process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64307085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4450"/>
            <a:ext cx="8229600" cy="1143000"/>
          </a:xfrm>
        </p:spPr>
        <p:txBody>
          <a:bodyPr>
            <a:normAutofit/>
          </a:bodyPr>
          <a:lstStyle/>
          <a:p>
            <a:pPr eaLnBrk="1" hangingPunct="1"/>
            <a:r>
              <a:rPr lang="hu-HU" altLang="hu-HU" sz="2400" dirty="0">
                <a:solidFill>
                  <a:srgbClr val="002060"/>
                </a:solidFill>
              </a:rPr>
              <a:t>MAXILLA</a:t>
            </a:r>
          </a:p>
        </p:txBody>
      </p:sp>
      <p:pic>
        <p:nvPicPr>
          <p:cNvPr id="6147" name="Picture 11" descr="koponya19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50825" y="188913"/>
            <a:ext cx="2952750" cy="3460750"/>
          </a:xfrm>
          <a:noFill/>
        </p:spPr>
      </p:pic>
      <p:pic>
        <p:nvPicPr>
          <p:cNvPr id="6148" name="Picture 13" descr="koponya20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694363" y="-26988"/>
            <a:ext cx="3414712" cy="3816351"/>
          </a:xfrm>
          <a:noFill/>
        </p:spPr>
      </p:pic>
      <p:sp>
        <p:nvSpPr>
          <p:cNvPr id="6149" name="Text Box 16"/>
          <p:cNvSpPr txBox="1">
            <a:spLocks noChangeArrowheads="1"/>
          </p:cNvSpPr>
          <p:nvPr/>
        </p:nvSpPr>
        <p:spPr bwMode="auto">
          <a:xfrm>
            <a:off x="7278688" y="3429000"/>
            <a:ext cx="655637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hu-HU" altLang="hu-HU" sz="1200" dirty="0" err="1">
                <a:solidFill>
                  <a:srgbClr val="002060"/>
                </a:solidFill>
              </a:rPr>
              <a:t>Maxilla</a:t>
            </a:r>
            <a:endParaRPr lang="hu-HU" altLang="hu-HU" sz="1200" dirty="0">
              <a:solidFill>
                <a:srgbClr val="002060"/>
              </a:solidFill>
            </a:endParaRPr>
          </a:p>
        </p:txBody>
      </p:sp>
      <p:sp>
        <p:nvSpPr>
          <p:cNvPr id="6150" name="Text Box 17"/>
          <p:cNvSpPr txBox="1">
            <a:spLocks noChangeArrowheads="1"/>
          </p:cNvSpPr>
          <p:nvPr/>
        </p:nvSpPr>
        <p:spPr bwMode="auto">
          <a:xfrm>
            <a:off x="8142288" y="3357563"/>
            <a:ext cx="1130438" cy="58477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hu-HU" altLang="hu-HU" sz="1600" dirty="0" err="1">
                <a:solidFill>
                  <a:srgbClr val="002060"/>
                </a:solidFill>
              </a:rPr>
              <a:t>Os</a:t>
            </a:r>
            <a:r>
              <a:rPr lang="hu-HU" altLang="hu-HU" sz="1600" dirty="0">
                <a:solidFill>
                  <a:srgbClr val="002060"/>
                </a:solidFill>
              </a:rPr>
              <a:t> </a:t>
            </a:r>
          </a:p>
          <a:p>
            <a:pPr eaLnBrk="1" hangingPunct="1"/>
            <a:r>
              <a:rPr lang="hu-HU" altLang="hu-HU" sz="1600" dirty="0" err="1">
                <a:solidFill>
                  <a:srgbClr val="002060"/>
                </a:solidFill>
              </a:rPr>
              <a:t>palatinum</a:t>
            </a:r>
            <a:r>
              <a:rPr lang="hu-HU" altLang="hu-HU" sz="1600" dirty="0">
                <a:solidFill>
                  <a:srgbClr val="002060"/>
                </a:solidFill>
              </a:rPr>
              <a:t> </a:t>
            </a:r>
          </a:p>
        </p:txBody>
      </p:sp>
      <p:sp>
        <p:nvSpPr>
          <p:cNvPr id="6151" name="Szövegdoboz 6"/>
          <p:cNvSpPr txBox="1">
            <a:spLocks noChangeArrowheads="1"/>
          </p:cNvSpPr>
          <p:nvPr/>
        </p:nvSpPr>
        <p:spPr bwMode="auto">
          <a:xfrm>
            <a:off x="34925" y="3644900"/>
            <a:ext cx="8893175" cy="2800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hu-HU" altLang="hu-HU" sz="1600" b="1" dirty="0">
                <a:solidFill>
                  <a:srgbClr val="002060"/>
                </a:solidFill>
              </a:rPr>
              <a:t>corpus </a:t>
            </a:r>
            <a:r>
              <a:rPr lang="hu-HU" altLang="hu-HU" sz="1600" b="1" dirty="0" err="1">
                <a:solidFill>
                  <a:srgbClr val="002060"/>
                </a:solidFill>
              </a:rPr>
              <a:t>maxillae</a:t>
            </a:r>
            <a:r>
              <a:rPr lang="hu-HU" altLang="hu-HU" sz="1600" b="1" dirty="0">
                <a:solidFill>
                  <a:srgbClr val="002060"/>
                </a:solidFill>
              </a:rPr>
              <a:t>		</a:t>
            </a:r>
            <a:r>
              <a:rPr lang="hu-HU" altLang="hu-HU" sz="1600" b="1" dirty="0" err="1">
                <a:solidFill>
                  <a:srgbClr val="002060"/>
                </a:solidFill>
              </a:rPr>
              <a:t>processus</a:t>
            </a:r>
            <a:r>
              <a:rPr lang="hu-HU" altLang="hu-HU" sz="1600" b="1" dirty="0">
                <a:solidFill>
                  <a:srgbClr val="002060"/>
                </a:solidFill>
              </a:rPr>
              <a:t> </a:t>
            </a:r>
            <a:r>
              <a:rPr lang="hu-HU" altLang="hu-HU" sz="1600" b="1" dirty="0" err="1">
                <a:solidFill>
                  <a:srgbClr val="002060"/>
                </a:solidFill>
              </a:rPr>
              <a:t>frontalis</a:t>
            </a:r>
            <a:r>
              <a:rPr lang="hu-HU" altLang="hu-HU" sz="1600" b="1" dirty="0">
                <a:solidFill>
                  <a:srgbClr val="002060"/>
                </a:solidFill>
              </a:rPr>
              <a:t>		</a:t>
            </a:r>
          </a:p>
          <a:p>
            <a:pPr eaLnBrk="1" hangingPunct="1"/>
            <a:endParaRPr lang="hu-HU" altLang="hu-HU" sz="1400" dirty="0">
              <a:solidFill>
                <a:srgbClr val="002060"/>
              </a:solidFill>
            </a:endParaRPr>
          </a:p>
          <a:p>
            <a:pPr eaLnBrk="1" hangingPunct="1"/>
            <a:r>
              <a:rPr lang="hu-HU" altLang="hu-HU" sz="1400" dirty="0" err="1">
                <a:solidFill>
                  <a:srgbClr val="002060"/>
                </a:solidFill>
              </a:rPr>
              <a:t>facies</a:t>
            </a:r>
            <a:r>
              <a:rPr lang="hu-HU" altLang="hu-HU" sz="1400" dirty="0">
                <a:solidFill>
                  <a:srgbClr val="002060"/>
                </a:solidFill>
              </a:rPr>
              <a:t> </a:t>
            </a:r>
            <a:r>
              <a:rPr lang="hu-HU" altLang="hu-HU" sz="1400" dirty="0" err="1">
                <a:solidFill>
                  <a:srgbClr val="002060"/>
                </a:solidFill>
              </a:rPr>
              <a:t>anterior</a:t>
            </a:r>
            <a:r>
              <a:rPr lang="hu-HU" altLang="hu-HU" sz="1400" dirty="0">
                <a:solidFill>
                  <a:srgbClr val="002060"/>
                </a:solidFill>
              </a:rPr>
              <a:t>		</a:t>
            </a:r>
            <a:r>
              <a:rPr lang="hu-HU" altLang="hu-HU" sz="1400" dirty="0" err="1">
                <a:solidFill>
                  <a:srgbClr val="002060"/>
                </a:solidFill>
              </a:rPr>
              <a:t>crista</a:t>
            </a:r>
            <a:r>
              <a:rPr lang="hu-HU" altLang="hu-HU" sz="1400" dirty="0">
                <a:solidFill>
                  <a:srgbClr val="002060"/>
                </a:solidFill>
              </a:rPr>
              <a:t> </a:t>
            </a:r>
            <a:r>
              <a:rPr lang="hu-HU" altLang="hu-HU" sz="1400" dirty="0" err="1">
                <a:solidFill>
                  <a:srgbClr val="002060"/>
                </a:solidFill>
              </a:rPr>
              <a:t>lacrimalis</a:t>
            </a:r>
            <a:r>
              <a:rPr lang="hu-HU" altLang="hu-HU" sz="1400" dirty="0">
                <a:solidFill>
                  <a:srgbClr val="002060"/>
                </a:solidFill>
              </a:rPr>
              <a:t> </a:t>
            </a:r>
            <a:r>
              <a:rPr lang="hu-HU" altLang="hu-HU" sz="1400" dirty="0" err="1">
                <a:solidFill>
                  <a:srgbClr val="002060"/>
                </a:solidFill>
              </a:rPr>
              <a:t>anterior</a:t>
            </a:r>
            <a:r>
              <a:rPr lang="hu-HU" altLang="hu-HU" sz="1400" dirty="0">
                <a:solidFill>
                  <a:srgbClr val="002060"/>
                </a:solidFill>
              </a:rPr>
              <a:t>		</a:t>
            </a:r>
            <a:r>
              <a:rPr lang="hu-HU" altLang="hu-HU" sz="1600" b="1" dirty="0" err="1">
                <a:solidFill>
                  <a:srgbClr val="002060"/>
                </a:solidFill>
              </a:rPr>
              <a:t>processus</a:t>
            </a:r>
            <a:r>
              <a:rPr lang="hu-HU" altLang="hu-HU" sz="1600" b="1" dirty="0">
                <a:solidFill>
                  <a:srgbClr val="002060"/>
                </a:solidFill>
              </a:rPr>
              <a:t> </a:t>
            </a:r>
            <a:r>
              <a:rPr lang="hu-HU" altLang="hu-HU" sz="1600" b="1" dirty="0" err="1">
                <a:solidFill>
                  <a:srgbClr val="002060"/>
                </a:solidFill>
              </a:rPr>
              <a:t>alveolaris</a:t>
            </a:r>
            <a:endParaRPr lang="hu-HU" altLang="hu-HU" sz="1400" dirty="0">
              <a:solidFill>
                <a:srgbClr val="002060"/>
              </a:solidFill>
            </a:endParaRPr>
          </a:p>
          <a:p>
            <a:pPr eaLnBrk="1" hangingPunct="1"/>
            <a:r>
              <a:rPr lang="hu-HU" altLang="hu-HU" sz="1400" dirty="0" err="1">
                <a:solidFill>
                  <a:srgbClr val="002060"/>
                </a:solidFill>
              </a:rPr>
              <a:t>for</a:t>
            </a:r>
            <a:r>
              <a:rPr lang="hu-HU" altLang="hu-HU" sz="1400" dirty="0">
                <a:solidFill>
                  <a:srgbClr val="002060"/>
                </a:solidFill>
              </a:rPr>
              <a:t>. </a:t>
            </a:r>
            <a:r>
              <a:rPr lang="hu-HU" altLang="hu-HU" sz="1400" dirty="0" err="1">
                <a:solidFill>
                  <a:srgbClr val="002060"/>
                </a:solidFill>
              </a:rPr>
              <a:t>infraorbitalis</a:t>
            </a:r>
            <a:endParaRPr lang="hu-HU" altLang="hu-HU" sz="1400" dirty="0">
              <a:solidFill>
                <a:srgbClr val="002060"/>
              </a:solidFill>
            </a:endParaRPr>
          </a:p>
          <a:p>
            <a:pPr eaLnBrk="1" hangingPunct="1"/>
            <a:r>
              <a:rPr lang="hu-HU" altLang="hu-HU" sz="1400" dirty="0">
                <a:solidFill>
                  <a:srgbClr val="002060"/>
                </a:solidFill>
              </a:rPr>
              <a:t>fossa </a:t>
            </a:r>
            <a:r>
              <a:rPr lang="hu-HU" altLang="hu-HU" sz="1400" dirty="0" err="1">
                <a:solidFill>
                  <a:srgbClr val="002060"/>
                </a:solidFill>
              </a:rPr>
              <a:t>canina</a:t>
            </a:r>
            <a:endParaRPr lang="hu-HU" altLang="hu-HU" sz="1400" dirty="0">
              <a:solidFill>
                <a:srgbClr val="002060"/>
              </a:solidFill>
            </a:endParaRPr>
          </a:p>
          <a:p>
            <a:pPr eaLnBrk="1" hangingPunct="1"/>
            <a:r>
              <a:rPr lang="hu-HU" altLang="hu-HU" sz="1400" dirty="0">
                <a:solidFill>
                  <a:srgbClr val="002060"/>
                </a:solidFill>
              </a:rPr>
              <a:t>							</a:t>
            </a:r>
            <a:r>
              <a:rPr lang="hu-HU" altLang="hu-HU" sz="1600" b="1" dirty="0" err="1">
                <a:solidFill>
                  <a:srgbClr val="002060"/>
                </a:solidFill>
              </a:rPr>
              <a:t>processus</a:t>
            </a:r>
            <a:r>
              <a:rPr lang="hu-HU" altLang="hu-HU" sz="1600" b="1" dirty="0">
                <a:solidFill>
                  <a:srgbClr val="002060"/>
                </a:solidFill>
              </a:rPr>
              <a:t> </a:t>
            </a:r>
            <a:r>
              <a:rPr lang="hu-HU" altLang="hu-HU" sz="1600" b="1" dirty="0" err="1">
                <a:solidFill>
                  <a:srgbClr val="002060"/>
                </a:solidFill>
              </a:rPr>
              <a:t>palatinalis</a:t>
            </a:r>
            <a:endParaRPr lang="hu-HU" altLang="hu-HU" sz="1600" b="1" dirty="0">
              <a:solidFill>
                <a:srgbClr val="002060"/>
              </a:solidFill>
            </a:endParaRPr>
          </a:p>
          <a:p>
            <a:pPr eaLnBrk="1" hangingPunct="1"/>
            <a:r>
              <a:rPr lang="hu-HU" altLang="hu-HU" sz="1400" dirty="0">
                <a:solidFill>
                  <a:srgbClr val="002060"/>
                </a:solidFill>
              </a:rPr>
              <a:t>								</a:t>
            </a:r>
          </a:p>
          <a:p>
            <a:pPr eaLnBrk="1" hangingPunct="1"/>
            <a:r>
              <a:rPr lang="hu-HU" altLang="hu-HU" sz="1400" dirty="0" err="1">
                <a:solidFill>
                  <a:srgbClr val="002060"/>
                </a:solidFill>
              </a:rPr>
              <a:t>facies</a:t>
            </a:r>
            <a:r>
              <a:rPr lang="hu-HU" altLang="hu-HU" sz="1400" dirty="0">
                <a:solidFill>
                  <a:srgbClr val="002060"/>
                </a:solidFill>
              </a:rPr>
              <a:t> </a:t>
            </a:r>
            <a:r>
              <a:rPr lang="hu-HU" altLang="hu-HU" sz="1400" dirty="0" err="1">
                <a:solidFill>
                  <a:srgbClr val="002060"/>
                </a:solidFill>
              </a:rPr>
              <a:t>infratemporalis</a:t>
            </a:r>
            <a:endParaRPr lang="hu-HU" altLang="hu-HU" sz="1400" dirty="0">
              <a:solidFill>
                <a:srgbClr val="002060"/>
              </a:solidFill>
            </a:endParaRPr>
          </a:p>
          <a:p>
            <a:pPr eaLnBrk="1" hangingPunct="1"/>
            <a:r>
              <a:rPr lang="hu-HU" altLang="hu-HU" sz="1400" dirty="0" err="1">
                <a:solidFill>
                  <a:srgbClr val="002060"/>
                </a:solidFill>
              </a:rPr>
              <a:t>tuber</a:t>
            </a:r>
            <a:r>
              <a:rPr lang="hu-HU" altLang="hu-HU" sz="1400" dirty="0">
                <a:solidFill>
                  <a:srgbClr val="002060"/>
                </a:solidFill>
              </a:rPr>
              <a:t> </a:t>
            </a:r>
            <a:r>
              <a:rPr lang="hu-HU" altLang="hu-HU" sz="1400" dirty="0" err="1">
                <a:solidFill>
                  <a:srgbClr val="002060"/>
                </a:solidFill>
              </a:rPr>
              <a:t>maxillae</a:t>
            </a:r>
            <a:r>
              <a:rPr lang="hu-HU" altLang="hu-HU" sz="1400" dirty="0">
                <a:solidFill>
                  <a:srgbClr val="002060"/>
                </a:solidFill>
              </a:rPr>
              <a:t> (</a:t>
            </a:r>
            <a:r>
              <a:rPr lang="hu-HU" altLang="hu-HU" sz="1400" dirty="0" err="1">
                <a:solidFill>
                  <a:srgbClr val="002060"/>
                </a:solidFill>
              </a:rPr>
              <a:t>foramina</a:t>
            </a:r>
            <a:r>
              <a:rPr lang="hu-HU" altLang="hu-HU" sz="1400" dirty="0">
                <a:solidFill>
                  <a:srgbClr val="002060"/>
                </a:solidFill>
              </a:rPr>
              <a:t> </a:t>
            </a:r>
            <a:r>
              <a:rPr lang="hu-HU" altLang="hu-HU" sz="1400" dirty="0" err="1">
                <a:solidFill>
                  <a:srgbClr val="002060"/>
                </a:solidFill>
              </a:rPr>
              <a:t>alveolares</a:t>
            </a:r>
            <a:r>
              <a:rPr lang="hu-HU" altLang="hu-HU" sz="1400" dirty="0">
                <a:solidFill>
                  <a:srgbClr val="002060"/>
                </a:solidFill>
              </a:rPr>
              <a:t>)				</a:t>
            </a:r>
            <a:r>
              <a:rPr lang="hu-HU" altLang="hu-HU" sz="1600" b="1" dirty="0" err="1">
                <a:solidFill>
                  <a:srgbClr val="002060"/>
                </a:solidFill>
              </a:rPr>
              <a:t>hiatus</a:t>
            </a:r>
            <a:r>
              <a:rPr lang="hu-HU" altLang="hu-HU" sz="1600" b="1" dirty="0">
                <a:solidFill>
                  <a:srgbClr val="002060"/>
                </a:solidFill>
              </a:rPr>
              <a:t> </a:t>
            </a:r>
            <a:r>
              <a:rPr lang="hu-HU" altLang="hu-HU" sz="1600" b="1" dirty="0" err="1">
                <a:solidFill>
                  <a:srgbClr val="002060"/>
                </a:solidFill>
              </a:rPr>
              <a:t>maxillaris</a:t>
            </a:r>
            <a:r>
              <a:rPr lang="hu-HU" altLang="hu-HU" sz="1600" b="1" dirty="0">
                <a:solidFill>
                  <a:srgbClr val="002060"/>
                </a:solidFill>
              </a:rPr>
              <a:t> </a:t>
            </a:r>
            <a:r>
              <a:rPr lang="hu-HU" altLang="hu-HU" sz="1400" dirty="0">
                <a:solidFill>
                  <a:srgbClr val="002060"/>
                </a:solidFill>
              </a:rPr>
              <a:t>																				</a:t>
            </a:r>
          </a:p>
        </p:txBody>
      </p:sp>
      <p:cxnSp>
        <p:nvCxnSpPr>
          <p:cNvPr id="3" name="Egyenes összekötő nyíllal 2"/>
          <p:cNvCxnSpPr/>
          <p:nvPr/>
        </p:nvCxnSpPr>
        <p:spPr>
          <a:xfrm flipV="1">
            <a:off x="1259632" y="2420888"/>
            <a:ext cx="432048" cy="2304256"/>
          </a:xfrm>
          <a:prstGeom prst="straightConnector1">
            <a:avLst/>
          </a:prstGeom>
          <a:ln w="38100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Egyenes összekötő nyíllal 4"/>
          <p:cNvCxnSpPr/>
          <p:nvPr/>
        </p:nvCxnSpPr>
        <p:spPr>
          <a:xfrm flipV="1">
            <a:off x="467544" y="2276872"/>
            <a:ext cx="144016" cy="3024336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9610530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3" descr="koponya2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502276" y="1662905"/>
            <a:ext cx="3414712" cy="3816351"/>
          </a:xfrm>
          <a:prstGeom prst="rect">
            <a:avLst/>
          </a:prstGeom>
          <a:noFill/>
        </p:spPr>
      </p:pic>
      <p:sp>
        <p:nvSpPr>
          <p:cNvPr id="4" name="Téglalap 3"/>
          <p:cNvSpPr/>
          <p:nvPr/>
        </p:nvSpPr>
        <p:spPr>
          <a:xfrm>
            <a:off x="5960570" y="467403"/>
            <a:ext cx="2712666" cy="14773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altLang="hu-HU" dirty="0" err="1">
                <a:solidFill>
                  <a:srgbClr val="002060"/>
                </a:solidFill>
              </a:rPr>
              <a:t>facies</a:t>
            </a:r>
            <a:r>
              <a:rPr lang="hu-HU" altLang="hu-HU" dirty="0">
                <a:solidFill>
                  <a:srgbClr val="002060"/>
                </a:solidFill>
              </a:rPr>
              <a:t> </a:t>
            </a:r>
            <a:r>
              <a:rPr lang="hu-HU" altLang="hu-HU" dirty="0" err="1">
                <a:solidFill>
                  <a:srgbClr val="002060"/>
                </a:solidFill>
              </a:rPr>
              <a:t>nasalis</a:t>
            </a:r>
            <a:r>
              <a:rPr lang="hu-HU" altLang="hu-HU" dirty="0">
                <a:solidFill>
                  <a:srgbClr val="002060"/>
                </a:solidFill>
              </a:rPr>
              <a:t>:</a:t>
            </a:r>
          </a:p>
          <a:p>
            <a:endParaRPr lang="hu-HU" altLang="hu-HU" dirty="0">
              <a:solidFill>
                <a:srgbClr val="002060"/>
              </a:solidFill>
            </a:endParaRPr>
          </a:p>
          <a:p>
            <a:r>
              <a:rPr lang="hu-HU" altLang="hu-HU" dirty="0" err="1">
                <a:solidFill>
                  <a:srgbClr val="002060"/>
                </a:solidFill>
              </a:rPr>
              <a:t>hiatus</a:t>
            </a:r>
            <a:r>
              <a:rPr lang="hu-HU" altLang="hu-HU" dirty="0">
                <a:solidFill>
                  <a:srgbClr val="002060"/>
                </a:solidFill>
              </a:rPr>
              <a:t> </a:t>
            </a:r>
            <a:r>
              <a:rPr lang="hu-HU" altLang="hu-HU" dirty="0" err="1">
                <a:solidFill>
                  <a:srgbClr val="002060"/>
                </a:solidFill>
              </a:rPr>
              <a:t>maxillaris</a:t>
            </a:r>
            <a:r>
              <a:rPr lang="hu-HU" altLang="hu-HU" dirty="0">
                <a:solidFill>
                  <a:srgbClr val="002060"/>
                </a:solidFill>
              </a:rPr>
              <a:t> (sin. </a:t>
            </a:r>
            <a:r>
              <a:rPr lang="hu-HU" altLang="hu-HU" dirty="0" err="1">
                <a:solidFill>
                  <a:srgbClr val="002060"/>
                </a:solidFill>
              </a:rPr>
              <a:t>max</a:t>
            </a:r>
            <a:r>
              <a:rPr lang="hu-HU" altLang="hu-HU" dirty="0">
                <a:solidFill>
                  <a:srgbClr val="002060"/>
                </a:solidFill>
              </a:rPr>
              <a:t>.)</a:t>
            </a:r>
          </a:p>
          <a:p>
            <a:r>
              <a:rPr lang="hu-HU" altLang="hu-HU" dirty="0" err="1">
                <a:solidFill>
                  <a:srgbClr val="002060"/>
                </a:solidFill>
              </a:rPr>
              <a:t>can</a:t>
            </a:r>
            <a:r>
              <a:rPr lang="hu-HU" altLang="hu-HU" dirty="0">
                <a:solidFill>
                  <a:srgbClr val="002060"/>
                </a:solidFill>
              </a:rPr>
              <a:t>. </a:t>
            </a:r>
            <a:r>
              <a:rPr lang="hu-HU" altLang="hu-HU" dirty="0" err="1">
                <a:solidFill>
                  <a:srgbClr val="002060"/>
                </a:solidFill>
              </a:rPr>
              <a:t>nasolacrimalis</a:t>
            </a:r>
            <a:endParaRPr lang="hu-HU" altLang="hu-HU" dirty="0">
              <a:solidFill>
                <a:srgbClr val="002060"/>
              </a:solidFill>
            </a:endParaRPr>
          </a:p>
          <a:p>
            <a:endParaRPr lang="hu-HU" dirty="0"/>
          </a:p>
        </p:txBody>
      </p:sp>
      <p:sp>
        <p:nvSpPr>
          <p:cNvPr id="8" name="Text Box 17"/>
          <p:cNvSpPr txBox="1">
            <a:spLocks noChangeArrowheads="1"/>
          </p:cNvSpPr>
          <p:nvPr/>
        </p:nvSpPr>
        <p:spPr bwMode="auto">
          <a:xfrm>
            <a:off x="7898536" y="5018491"/>
            <a:ext cx="774700" cy="42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hu-HU" altLang="hu-HU" sz="1000" dirty="0" err="1">
                <a:solidFill>
                  <a:srgbClr val="002060"/>
                </a:solidFill>
              </a:rPr>
              <a:t>Os</a:t>
            </a:r>
            <a:r>
              <a:rPr lang="hu-HU" altLang="hu-HU" sz="1000" dirty="0">
                <a:solidFill>
                  <a:srgbClr val="002060"/>
                </a:solidFill>
              </a:rPr>
              <a:t> </a:t>
            </a:r>
          </a:p>
          <a:p>
            <a:pPr eaLnBrk="1" hangingPunct="1"/>
            <a:r>
              <a:rPr lang="hu-HU" altLang="hu-HU" sz="1000" dirty="0" err="1">
                <a:solidFill>
                  <a:srgbClr val="002060"/>
                </a:solidFill>
              </a:rPr>
              <a:t>palatinum</a:t>
            </a:r>
            <a:r>
              <a:rPr lang="hu-HU" altLang="hu-HU" sz="1200" dirty="0">
                <a:solidFill>
                  <a:srgbClr val="002060"/>
                </a:solidFill>
              </a:rPr>
              <a:t> </a:t>
            </a:r>
          </a:p>
        </p:txBody>
      </p:sp>
      <p:sp>
        <p:nvSpPr>
          <p:cNvPr id="11" name="Text Box 16"/>
          <p:cNvSpPr txBox="1">
            <a:spLocks noChangeArrowheads="1"/>
          </p:cNvSpPr>
          <p:nvPr/>
        </p:nvSpPr>
        <p:spPr bwMode="auto">
          <a:xfrm>
            <a:off x="7209632" y="5085184"/>
            <a:ext cx="655637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hu-HU" altLang="hu-HU" sz="1200" dirty="0" err="1">
                <a:solidFill>
                  <a:srgbClr val="002060"/>
                </a:solidFill>
              </a:rPr>
              <a:t>Maxilla</a:t>
            </a:r>
            <a:endParaRPr lang="hu-HU" altLang="hu-HU" sz="1200" dirty="0">
              <a:solidFill>
                <a:srgbClr val="002060"/>
              </a:solidFill>
            </a:endParaRPr>
          </a:p>
        </p:txBody>
      </p:sp>
      <p:cxnSp>
        <p:nvCxnSpPr>
          <p:cNvPr id="12" name="Egyenes összekötő nyíllal 11"/>
          <p:cNvCxnSpPr/>
          <p:nvPr/>
        </p:nvCxnSpPr>
        <p:spPr>
          <a:xfrm flipH="1">
            <a:off x="7537450" y="1340768"/>
            <a:ext cx="634950" cy="1368152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Egyenes összekötő nyíllal 13"/>
          <p:cNvCxnSpPr/>
          <p:nvPr/>
        </p:nvCxnSpPr>
        <p:spPr>
          <a:xfrm flipH="1">
            <a:off x="6660232" y="1662905"/>
            <a:ext cx="288032" cy="1046015"/>
          </a:xfrm>
          <a:prstGeom prst="straightConnector1">
            <a:avLst/>
          </a:prstGeom>
          <a:ln w="38100">
            <a:solidFill>
              <a:srgbClr val="92D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zövegdoboz 5"/>
          <p:cNvSpPr txBox="1"/>
          <p:nvPr/>
        </p:nvSpPr>
        <p:spPr>
          <a:xfrm>
            <a:off x="2000269" y="467403"/>
            <a:ext cx="34118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 smtClean="0"/>
              <a:t>MAXILLA, PALATINE BONE</a:t>
            </a:r>
            <a:endParaRPr lang="hu-HU" sz="2400" dirty="0"/>
          </a:p>
        </p:txBody>
      </p:sp>
      <p:pic>
        <p:nvPicPr>
          <p:cNvPr id="13" name="Kép 12" descr="Kapcsolódó kép"/>
          <p:cNvPicPr/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23688" y="3343859"/>
            <a:ext cx="2886896" cy="279825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Szövegdoboz 6"/>
          <p:cNvSpPr txBox="1"/>
          <p:nvPr/>
        </p:nvSpPr>
        <p:spPr>
          <a:xfrm>
            <a:off x="623688" y="2708920"/>
            <a:ext cx="34242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 smtClean="0"/>
              <a:t>INFERIOR NASAL CONCHA</a:t>
            </a:r>
            <a:endParaRPr lang="hu-HU" sz="2400" dirty="0"/>
          </a:p>
        </p:txBody>
      </p:sp>
    </p:spTree>
    <p:extLst>
      <p:ext uri="{BB962C8B-B14F-4D97-AF65-F5344CB8AC3E}">
        <p14:creationId xmlns:p14="http://schemas.microsoft.com/office/powerpoint/2010/main" val="336529251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32167"/>
            <a:ext cx="8229600" cy="1143000"/>
          </a:xfrm>
        </p:spPr>
        <p:txBody>
          <a:bodyPr>
            <a:normAutofit/>
          </a:bodyPr>
          <a:lstStyle/>
          <a:p>
            <a:pPr eaLnBrk="1" hangingPunct="1"/>
            <a:r>
              <a:rPr lang="hu-HU" altLang="hu-HU" sz="2400" dirty="0" smtClean="0"/>
              <a:t>OS ETHMOIDALE</a:t>
            </a:r>
            <a:endParaRPr lang="hu-HU" altLang="hu-HU" sz="2400" dirty="0"/>
          </a:p>
        </p:txBody>
      </p:sp>
      <p:pic>
        <p:nvPicPr>
          <p:cNvPr id="9219" name="Picture 4" descr="koponya24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93908" y="836613"/>
            <a:ext cx="3513138" cy="4103687"/>
          </a:xfrm>
          <a:noFill/>
        </p:spPr>
      </p:pic>
      <p:sp>
        <p:nvSpPr>
          <p:cNvPr id="9221" name="Text Box 7"/>
          <p:cNvSpPr txBox="1">
            <a:spLocks noChangeArrowheads="1"/>
          </p:cNvSpPr>
          <p:nvPr/>
        </p:nvSpPr>
        <p:spPr bwMode="auto">
          <a:xfrm>
            <a:off x="395288" y="836613"/>
            <a:ext cx="142539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hu-HU" altLang="hu-HU" sz="1600" dirty="0" err="1"/>
              <a:t>Superior</a:t>
            </a:r>
            <a:r>
              <a:rPr lang="hu-HU" altLang="hu-HU" sz="1600" dirty="0"/>
              <a:t> </a:t>
            </a:r>
            <a:r>
              <a:rPr lang="hu-HU" altLang="hu-HU" sz="1600" dirty="0" err="1"/>
              <a:t>wiev</a:t>
            </a:r>
            <a:endParaRPr lang="hu-HU" altLang="hu-HU" sz="1600" dirty="0"/>
          </a:p>
        </p:txBody>
      </p:sp>
      <p:sp>
        <p:nvSpPr>
          <p:cNvPr id="9222" name="Text Box 8"/>
          <p:cNvSpPr txBox="1">
            <a:spLocks noChangeArrowheads="1"/>
          </p:cNvSpPr>
          <p:nvPr/>
        </p:nvSpPr>
        <p:spPr bwMode="auto">
          <a:xfrm>
            <a:off x="7506003" y="733028"/>
            <a:ext cx="152958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hu-HU" altLang="hu-HU" sz="1600" dirty="0" err="1"/>
              <a:t>Frontal</a:t>
            </a:r>
            <a:r>
              <a:rPr lang="hu-HU" altLang="hu-HU" sz="1600" dirty="0"/>
              <a:t> </a:t>
            </a:r>
            <a:r>
              <a:rPr lang="hu-HU" altLang="hu-HU" sz="1600" dirty="0" err="1"/>
              <a:t>section</a:t>
            </a:r>
            <a:endParaRPr lang="hu-HU" altLang="hu-HU" sz="1600" dirty="0"/>
          </a:p>
        </p:txBody>
      </p:sp>
      <p:sp>
        <p:nvSpPr>
          <p:cNvPr id="9223" name="Szövegdoboz 6"/>
          <p:cNvSpPr txBox="1">
            <a:spLocks noChangeArrowheads="1"/>
          </p:cNvSpPr>
          <p:nvPr/>
        </p:nvSpPr>
        <p:spPr bwMode="auto">
          <a:xfrm>
            <a:off x="179388" y="5013325"/>
            <a:ext cx="8137525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hu-HU" altLang="hu-HU" dirty="0" err="1"/>
              <a:t>lamina</a:t>
            </a:r>
            <a:r>
              <a:rPr lang="hu-HU" altLang="hu-HU" dirty="0"/>
              <a:t> </a:t>
            </a:r>
            <a:r>
              <a:rPr lang="hu-HU" altLang="hu-HU" dirty="0" err="1"/>
              <a:t>perpendicularis</a:t>
            </a:r>
            <a:r>
              <a:rPr lang="hu-HU" altLang="hu-HU" dirty="0"/>
              <a:t>		bulla </a:t>
            </a:r>
            <a:r>
              <a:rPr lang="hu-HU" altLang="hu-HU" dirty="0" err="1"/>
              <a:t>ethmoidalis</a:t>
            </a:r>
            <a:r>
              <a:rPr lang="hu-HU" altLang="hu-HU" dirty="0"/>
              <a:t> ,</a:t>
            </a:r>
            <a:r>
              <a:rPr lang="hu-HU" altLang="hu-HU" dirty="0" err="1"/>
              <a:t>processus</a:t>
            </a:r>
            <a:r>
              <a:rPr lang="hu-HU" altLang="hu-HU" dirty="0"/>
              <a:t> </a:t>
            </a:r>
            <a:r>
              <a:rPr lang="hu-HU" altLang="hu-HU" dirty="0" err="1"/>
              <a:t>uncinatus</a:t>
            </a:r>
            <a:endParaRPr lang="hu-HU" altLang="hu-HU" dirty="0"/>
          </a:p>
          <a:p>
            <a:pPr eaLnBrk="1" hangingPunct="1"/>
            <a:r>
              <a:rPr lang="hu-HU" altLang="hu-HU" dirty="0" err="1"/>
              <a:t>crista</a:t>
            </a:r>
            <a:r>
              <a:rPr lang="hu-HU" altLang="hu-HU" dirty="0"/>
              <a:t> </a:t>
            </a:r>
            <a:r>
              <a:rPr lang="hu-HU" altLang="hu-HU" dirty="0" err="1"/>
              <a:t>galli</a:t>
            </a:r>
            <a:endParaRPr lang="hu-HU" altLang="hu-HU" dirty="0"/>
          </a:p>
          <a:p>
            <a:pPr eaLnBrk="1" hangingPunct="1"/>
            <a:r>
              <a:rPr lang="hu-HU" altLang="hu-HU" dirty="0" err="1"/>
              <a:t>lamina</a:t>
            </a:r>
            <a:r>
              <a:rPr lang="hu-HU" altLang="hu-HU" dirty="0"/>
              <a:t> </a:t>
            </a:r>
            <a:r>
              <a:rPr lang="hu-HU" altLang="hu-HU" dirty="0" err="1"/>
              <a:t>cribrosa</a:t>
            </a:r>
            <a:r>
              <a:rPr lang="hu-HU" altLang="hu-HU" dirty="0"/>
              <a:t>			</a:t>
            </a:r>
            <a:r>
              <a:rPr lang="hu-HU" altLang="hu-HU" dirty="0" err="1"/>
              <a:t>hiatus</a:t>
            </a:r>
            <a:r>
              <a:rPr lang="hu-HU" altLang="hu-HU" dirty="0"/>
              <a:t> </a:t>
            </a:r>
            <a:r>
              <a:rPr lang="hu-HU" altLang="hu-HU" dirty="0" err="1"/>
              <a:t>semilunaris</a:t>
            </a:r>
            <a:r>
              <a:rPr lang="hu-HU" altLang="hu-HU" dirty="0"/>
              <a:t> (sinus </a:t>
            </a:r>
            <a:r>
              <a:rPr lang="hu-HU" altLang="hu-HU" dirty="0" err="1"/>
              <a:t>frontalis</a:t>
            </a:r>
            <a:r>
              <a:rPr lang="hu-HU" altLang="hu-HU" dirty="0"/>
              <a:t>)</a:t>
            </a:r>
          </a:p>
          <a:p>
            <a:pPr eaLnBrk="1" hangingPunct="1"/>
            <a:r>
              <a:rPr lang="hu-HU" altLang="hu-HU" dirty="0" err="1"/>
              <a:t>labyrinthus</a:t>
            </a:r>
            <a:r>
              <a:rPr lang="hu-HU" altLang="hu-HU" dirty="0"/>
              <a:t> </a:t>
            </a:r>
            <a:r>
              <a:rPr lang="hu-HU" altLang="hu-HU" dirty="0" err="1"/>
              <a:t>ethmoidalis</a:t>
            </a:r>
            <a:endParaRPr lang="hu-HU" altLang="hu-HU" dirty="0"/>
          </a:p>
          <a:p>
            <a:pPr eaLnBrk="1" hangingPunct="1"/>
            <a:r>
              <a:rPr lang="hu-HU" altLang="hu-HU" dirty="0" err="1"/>
              <a:t>lamina</a:t>
            </a:r>
            <a:r>
              <a:rPr lang="hu-HU" altLang="hu-HU" dirty="0"/>
              <a:t> </a:t>
            </a:r>
            <a:r>
              <a:rPr lang="hu-HU" altLang="hu-HU" dirty="0" err="1"/>
              <a:t>orbitalis</a:t>
            </a:r>
            <a:endParaRPr lang="hu-HU" altLang="hu-HU" dirty="0"/>
          </a:p>
          <a:p>
            <a:pPr eaLnBrk="1" hangingPunct="1"/>
            <a:r>
              <a:rPr lang="hu-HU" altLang="hu-HU" dirty="0" err="1"/>
              <a:t>conha</a:t>
            </a:r>
            <a:r>
              <a:rPr lang="hu-HU" altLang="hu-HU" dirty="0"/>
              <a:t> </a:t>
            </a:r>
            <a:r>
              <a:rPr lang="hu-HU" altLang="hu-HU" dirty="0" err="1"/>
              <a:t>nasalis</a:t>
            </a:r>
            <a:r>
              <a:rPr lang="hu-HU" altLang="hu-HU" dirty="0"/>
              <a:t> </a:t>
            </a:r>
            <a:r>
              <a:rPr lang="hu-HU" altLang="hu-HU" dirty="0" err="1"/>
              <a:t>superior</a:t>
            </a:r>
            <a:r>
              <a:rPr lang="hu-HU" altLang="hu-HU" dirty="0"/>
              <a:t>, </a:t>
            </a:r>
            <a:r>
              <a:rPr lang="hu-HU" altLang="hu-HU" dirty="0" err="1"/>
              <a:t>media</a:t>
            </a:r>
            <a:endParaRPr lang="hu-HU" altLang="hu-HU" dirty="0"/>
          </a:p>
        </p:txBody>
      </p:sp>
      <p:pic>
        <p:nvPicPr>
          <p:cNvPr id="7" name="Kép 6" descr="Képtalálat a következőre: „ethmoid bone”"/>
          <p:cNvPicPr/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14310"/>
          <a:stretch/>
        </p:blipFill>
        <p:spPr bwMode="auto">
          <a:xfrm>
            <a:off x="4301801" y="1260475"/>
            <a:ext cx="4426369" cy="339367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5284545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rmAutofit/>
          </a:bodyPr>
          <a:lstStyle/>
          <a:p>
            <a:r>
              <a:rPr lang="hu-HU" sz="2400" dirty="0" err="1"/>
              <a:t>Os</a:t>
            </a:r>
            <a:r>
              <a:rPr lang="hu-HU" sz="2400" dirty="0"/>
              <a:t> </a:t>
            </a:r>
            <a:r>
              <a:rPr lang="hu-HU" sz="2400" dirty="0" err="1"/>
              <a:t>ethmoidale</a:t>
            </a:r>
            <a:endParaRPr lang="hu-HU" sz="240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2049" name="Picture 1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8" y="1462087"/>
            <a:ext cx="4090988" cy="5395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5" name="Gerade Verbindung mit Pfeil 4"/>
          <p:cNvCxnSpPr/>
          <p:nvPr/>
        </p:nvCxnSpPr>
        <p:spPr>
          <a:xfrm flipH="1">
            <a:off x="2411760" y="1124744"/>
            <a:ext cx="288032" cy="1152128"/>
          </a:xfrm>
          <a:prstGeom prst="straightConnector1">
            <a:avLst/>
          </a:prstGeom>
          <a:ln w="57150">
            <a:solidFill>
              <a:srgbClr val="7030A0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Gruppieren 6"/>
          <p:cNvGrpSpPr/>
          <p:nvPr/>
        </p:nvGrpSpPr>
        <p:grpSpPr>
          <a:xfrm>
            <a:off x="5076056" y="1844824"/>
            <a:ext cx="3851920" cy="5013176"/>
            <a:chOff x="2627784" y="764704"/>
            <a:chExt cx="3779838" cy="5013325"/>
          </a:xfrm>
        </p:grpSpPr>
        <p:pic>
          <p:nvPicPr>
            <p:cNvPr id="8" name="Picture 6" descr="koponya25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627784" y="764704"/>
              <a:ext cx="3779838" cy="50133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" name="Text Box 8"/>
            <p:cNvSpPr txBox="1">
              <a:spLocks noChangeArrowheads="1"/>
            </p:cNvSpPr>
            <p:nvPr/>
          </p:nvSpPr>
          <p:spPr bwMode="auto">
            <a:xfrm>
              <a:off x="2915444" y="4293245"/>
              <a:ext cx="868362" cy="2746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1" hangingPunct="1"/>
              <a:r>
                <a:rPr lang="hu-HU" altLang="hu-HU" sz="1200">
                  <a:solidFill>
                    <a:srgbClr val="000000"/>
                  </a:solidFill>
                </a:rPr>
                <a:t>Os nasale</a:t>
              </a:r>
            </a:p>
          </p:txBody>
        </p:sp>
        <p:sp>
          <p:nvSpPr>
            <p:cNvPr id="10" name="Text Box 10"/>
            <p:cNvSpPr txBox="1">
              <a:spLocks noChangeArrowheads="1"/>
            </p:cNvSpPr>
            <p:nvPr/>
          </p:nvSpPr>
          <p:spPr bwMode="auto">
            <a:xfrm>
              <a:off x="3996531" y="4148783"/>
              <a:ext cx="968375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1" hangingPunct="1"/>
              <a:r>
                <a:rPr lang="hu-HU" altLang="hu-HU" sz="1200">
                  <a:solidFill>
                    <a:srgbClr val="000000"/>
                  </a:solidFill>
                </a:rPr>
                <a:t>Os</a:t>
              </a:r>
            </a:p>
            <a:p>
              <a:pPr eaLnBrk="1" hangingPunct="1"/>
              <a:r>
                <a:rPr lang="hu-HU" altLang="hu-HU" sz="1200">
                  <a:solidFill>
                    <a:srgbClr val="000000"/>
                  </a:solidFill>
                </a:rPr>
                <a:t> ethmoidale</a:t>
              </a:r>
            </a:p>
          </p:txBody>
        </p:sp>
        <p:sp>
          <p:nvSpPr>
            <p:cNvPr id="11" name="Text Box 11"/>
            <p:cNvSpPr txBox="1">
              <a:spLocks noChangeArrowheads="1"/>
            </p:cNvSpPr>
            <p:nvPr/>
          </p:nvSpPr>
          <p:spPr bwMode="auto">
            <a:xfrm>
              <a:off x="2915444" y="4796483"/>
              <a:ext cx="928687" cy="2746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1" hangingPunct="1"/>
              <a:r>
                <a:rPr lang="hu-HU" altLang="hu-HU" sz="1200">
                  <a:solidFill>
                    <a:srgbClr val="000000"/>
                  </a:solidFill>
                </a:rPr>
                <a:t>Os frontale</a:t>
              </a:r>
            </a:p>
          </p:txBody>
        </p:sp>
        <p:sp>
          <p:nvSpPr>
            <p:cNvPr id="12" name="Text Box 12"/>
            <p:cNvSpPr txBox="1">
              <a:spLocks noChangeArrowheads="1"/>
            </p:cNvSpPr>
            <p:nvPr/>
          </p:nvSpPr>
          <p:spPr bwMode="auto">
            <a:xfrm>
              <a:off x="5183167" y="4160413"/>
              <a:ext cx="1000125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1" hangingPunct="1"/>
              <a:r>
                <a:rPr lang="hu-HU" altLang="hu-HU" sz="1200" dirty="0">
                  <a:solidFill>
                    <a:srgbClr val="000000"/>
                  </a:solidFill>
                </a:rPr>
                <a:t>Os </a:t>
              </a:r>
            </a:p>
            <a:p>
              <a:pPr eaLnBrk="1" hangingPunct="1"/>
              <a:r>
                <a:rPr lang="hu-HU" altLang="hu-HU" sz="1200" dirty="0">
                  <a:solidFill>
                    <a:srgbClr val="000000"/>
                  </a:solidFill>
                </a:rPr>
                <a:t>sphenoidale</a:t>
              </a:r>
            </a:p>
          </p:txBody>
        </p:sp>
        <p:sp>
          <p:nvSpPr>
            <p:cNvPr id="13" name="Text Box 13"/>
            <p:cNvSpPr txBox="1">
              <a:spLocks noChangeArrowheads="1"/>
            </p:cNvSpPr>
            <p:nvPr/>
          </p:nvSpPr>
          <p:spPr bwMode="auto">
            <a:xfrm>
              <a:off x="4011950" y="4738133"/>
              <a:ext cx="1079500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1" hangingPunct="1"/>
              <a:r>
                <a:rPr lang="hu-HU" altLang="hu-HU" sz="1200" dirty="0">
                  <a:solidFill>
                    <a:srgbClr val="000000"/>
                  </a:solidFill>
                </a:rPr>
                <a:t>Os </a:t>
              </a:r>
            </a:p>
            <a:p>
              <a:pPr eaLnBrk="1" hangingPunct="1"/>
              <a:r>
                <a:rPr lang="hu-HU" altLang="hu-HU" sz="1200" dirty="0">
                  <a:solidFill>
                    <a:srgbClr val="000000"/>
                  </a:solidFill>
                </a:rPr>
                <a:t>zygomaticum</a:t>
              </a:r>
            </a:p>
          </p:txBody>
        </p:sp>
        <p:sp>
          <p:nvSpPr>
            <p:cNvPr id="14" name="Text Box 14"/>
            <p:cNvSpPr txBox="1">
              <a:spLocks noChangeArrowheads="1"/>
            </p:cNvSpPr>
            <p:nvPr/>
          </p:nvSpPr>
          <p:spPr bwMode="auto">
            <a:xfrm>
              <a:off x="4133056" y="5372745"/>
              <a:ext cx="655638" cy="2746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1" hangingPunct="1"/>
              <a:r>
                <a:rPr lang="hu-HU" altLang="hu-HU" sz="1200">
                  <a:solidFill>
                    <a:srgbClr val="000000"/>
                  </a:solidFill>
                </a:rPr>
                <a:t>Maxilla</a:t>
              </a:r>
            </a:p>
          </p:txBody>
        </p:sp>
        <p:sp>
          <p:nvSpPr>
            <p:cNvPr id="15" name="Text Box 15"/>
            <p:cNvSpPr txBox="1">
              <a:spLocks noChangeArrowheads="1"/>
            </p:cNvSpPr>
            <p:nvPr/>
          </p:nvSpPr>
          <p:spPr bwMode="auto">
            <a:xfrm>
              <a:off x="5149056" y="4725045"/>
              <a:ext cx="790575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1" hangingPunct="1"/>
              <a:r>
                <a:rPr lang="hu-HU" altLang="hu-HU" sz="1200">
                  <a:solidFill>
                    <a:srgbClr val="000000"/>
                  </a:solidFill>
                </a:rPr>
                <a:t>Os </a:t>
              </a:r>
            </a:p>
            <a:p>
              <a:pPr eaLnBrk="1" hangingPunct="1"/>
              <a:r>
                <a:rPr lang="hu-HU" altLang="hu-HU" sz="1200">
                  <a:solidFill>
                    <a:srgbClr val="000000"/>
                  </a:solidFill>
                </a:rPr>
                <a:t>lacrimale</a:t>
              </a:r>
            </a:p>
          </p:txBody>
        </p:sp>
        <p:sp>
          <p:nvSpPr>
            <p:cNvPr id="16" name="Text Box 16"/>
            <p:cNvSpPr txBox="1">
              <a:spLocks noChangeArrowheads="1"/>
            </p:cNvSpPr>
            <p:nvPr/>
          </p:nvSpPr>
          <p:spPr bwMode="auto">
            <a:xfrm>
              <a:off x="2988469" y="5275908"/>
              <a:ext cx="841375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1" hangingPunct="1"/>
              <a:r>
                <a:rPr lang="hu-HU" altLang="hu-HU" sz="1200">
                  <a:solidFill>
                    <a:srgbClr val="000000"/>
                  </a:solidFill>
                </a:rPr>
                <a:t>Os </a:t>
              </a:r>
            </a:p>
            <a:p>
              <a:pPr eaLnBrk="1" hangingPunct="1"/>
              <a:r>
                <a:rPr lang="hu-HU" altLang="hu-HU" sz="1200">
                  <a:solidFill>
                    <a:srgbClr val="000000"/>
                  </a:solidFill>
                </a:rPr>
                <a:t>palatinum</a:t>
              </a:r>
            </a:p>
          </p:txBody>
        </p:sp>
      </p:grpSp>
      <p:cxnSp>
        <p:nvCxnSpPr>
          <p:cNvPr id="17" name="Gerade Verbindung mit Pfeil 16"/>
          <p:cNvCxnSpPr>
            <a:stCxn id="10" idx="0"/>
          </p:cNvCxnSpPr>
          <p:nvPr/>
        </p:nvCxnSpPr>
        <p:spPr>
          <a:xfrm flipH="1" flipV="1">
            <a:off x="6588224" y="3573016"/>
            <a:ext cx="376102" cy="1655786"/>
          </a:xfrm>
          <a:prstGeom prst="straightConnector1">
            <a:avLst/>
          </a:prstGeom>
          <a:ln w="57150">
            <a:solidFill>
              <a:srgbClr val="7030A0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26970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C:\Documents and Settings\minko\Asztal\Gray's Anatomy for Students 2E\C9780443069529-008-f22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84318" y="73868"/>
            <a:ext cx="4905375" cy="666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Szövegdoboz 1"/>
          <p:cNvSpPr txBox="1"/>
          <p:nvPr/>
        </p:nvSpPr>
        <p:spPr>
          <a:xfrm>
            <a:off x="5796136" y="4931876"/>
            <a:ext cx="1584176" cy="369332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hu-HU" dirty="0" err="1"/>
              <a:t>Ethmoid</a:t>
            </a:r>
            <a:r>
              <a:rPr lang="hu-HU" dirty="0"/>
              <a:t> bulla</a:t>
            </a:r>
          </a:p>
        </p:txBody>
      </p:sp>
      <p:sp>
        <p:nvSpPr>
          <p:cNvPr id="4" name="Szövegdoboz 3"/>
          <p:cNvSpPr txBox="1"/>
          <p:nvPr/>
        </p:nvSpPr>
        <p:spPr>
          <a:xfrm>
            <a:off x="5757940" y="5877272"/>
            <a:ext cx="2054420" cy="369332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hu-HU" dirty="0" err="1"/>
              <a:t>Uncinate</a:t>
            </a:r>
            <a:r>
              <a:rPr lang="hu-HU" dirty="0"/>
              <a:t> </a:t>
            </a:r>
            <a:r>
              <a:rPr lang="hu-HU" dirty="0" err="1"/>
              <a:t>process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31845727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églalap 2"/>
          <p:cNvSpPr/>
          <p:nvPr/>
        </p:nvSpPr>
        <p:spPr>
          <a:xfrm>
            <a:off x="7596336" y="5589240"/>
            <a:ext cx="1440160" cy="5760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2050" name="Picture 2" descr="Képtalálat a következőre: „uncinate process”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476672"/>
            <a:ext cx="9151262" cy="5832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zövegdoboz 5"/>
          <p:cNvSpPr txBox="1"/>
          <p:nvPr/>
        </p:nvSpPr>
        <p:spPr>
          <a:xfrm>
            <a:off x="467544" y="476672"/>
            <a:ext cx="2016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LATERAL WALL   </a:t>
            </a:r>
          </a:p>
        </p:txBody>
      </p:sp>
    </p:spTree>
    <p:extLst>
      <p:ext uri="{BB962C8B-B14F-4D97-AF65-F5344CB8AC3E}">
        <p14:creationId xmlns:p14="http://schemas.microsoft.com/office/powerpoint/2010/main" val="308053096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 descr="C:\Documents and Settings\minko\Asztal\Gray's Anatomy for Students 2E\C9780443069529-008-f224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59832" y="484712"/>
            <a:ext cx="5635525" cy="61735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zövegdoboz 2"/>
          <p:cNvSpPr txBox="1"/>
          <p:nvPr/>
        </p:nvSpPr>
        <p:spPr>
          <a:xfrm>
            <a:off x="179512" y="1196752"/>
            <a:ext cx="2880320" cy="424731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hu-HU" dirty="0"/>
              <a:t>MEDIAL WALL:SEPTUM NASI</a:t>
            </a:r>
          </a:p>
          <a:p>
            <a:endParaRPr lang="hu-HU" dirty="0" smtClean="0"/>
          </a:p>
          <a:p>
            <a:endParaRPr lang="hu-HU" dirty="0"/>
          </a:p>
          <a:p>
            <a:endParaRPr lang="hu-HU" dirty="0" smtClean="0"/>
          </a:p>
          <a:p>
            <a:endParaRPr lang="hu-HU" dirty="0"/>
          </a:p>
          <a:p>
            <a:endParaRPr lang="hu-HU" dirty="0" smtClean="0"/>
          </a:p>
          <a:p>
            <a:endParaRPr lang="hu-HU" dirty="0" smtClean="0"/>
          </a:p>
          <a:p>
            <a:r>
              <a:rPr lang="hu-HU" dirty="0" smtClean="0"/>
              <a:t>  </a:t>
            </a:r>
            <a:r>
              <a:rPr lang="hu-HU" dirty="0"/>
              <a:t>SUPERIOR </a:t>
            </a:r>
            <a:r>
              <a:rPr lang="hu-HU" dirty="0" smtClean="0"/>
              <a:t>AND</a:t>
            </a:r>
          </a:p>
          <a:p>
            <a:endParaRPr lang="hu-HU" dirty="0" smtClean="0"/>
          </a:p>
          <a:p>
            <a:endParaRPr lang="hu-HU" dirty="0"/>
          </a:p>
          <a:p>
            <a:endParaRPr lang="hu-HU" dirty="0" smtClean="0"/>
          </a:p>
          <a:p>
            <a:endParaRPr lang="hu-HU" dirty="0"/>
          </a:p>
          <a:p>
            <a:endParaRPr lang="hu-HU" dirty="0"/>
          </a:p>
          <a:p>
            <a:r>
              <a:rPr lang="hu-HU" dirty="0"/>
              <a:t>INFERIOR WALL </a:t>
            </a:r>
          </a:p>
          <a:p>
            <a:endParaRPr lang="hu-HU" dirty="0"/>
          </a:p>
        </p:txBody>
      </p:sp>
      <p:sp>
        <p:nvSpPr>
          <p:cNvPr id="4" name="Szövegdoboz 3">
            <a:extLst>
              <a:ext uri="{FF2B5EF4-FFF2-40B4-BE49-F238E27FC236}">
                <a16:creationId xmlns:a16="http://schemas.microsoft.com/office/drawing/2014/main" id="{8CD358F9-30A2-4188-ADFD-14BB8A41EE65}"/>
              </a:ext>
            </a:extLst>
          </p:cNvPr>
          <p:cNvSpPr txBox="1"/>
          <p:nvPr/>
        </p:nvSpPr>
        <p:spPr>
          <a:xfrm>
            <a:off x="448643" y="484712"/>
            <a:ext cx="18111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/>
              <a:t>CAVUM NASI</a:t>
            </a:r>
          </a:p>
        </p:txBody>
      </p:sp>
    </p:spTree>
    <p:extLst>
      <p:ext uri="{BB962C8B-B14F-4D97-AF65-F5344CB8AC3E}">
        <p14:creationId xmlns:p14="http://schemas.microsoft.com/office/powerpoint/2010/main" val="275550900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 descr="C:\Documents and Settings\minko\Asztal\Gray's Anatomy for Students 2E\C9780443069529-008-f22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1071563"/>
            <a:ext cx="7620000" cy="471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Szövegdoboz 1"/>
          <p:cNvSpPr txBox="1"/>
          <p:nvPr/>
        </p:nvSpPr>
        <p:spPr>
          <a:xfrm>
            <a:off x="1619672" y="476672"/>
            <a:ext cx="14459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 smtClean="0"/>
              <a:t>CHOANAE</a:t>
            </a:r>
            <a:endParaRPr lang="hu-HU" sz="2400" dirty="0"/>
          </a:p>
        </p:txBody>
      </p:sp>
    </p:spTree>
    <p:extLst>
      <p:ext uri="{BB962C8B-B14F-4D97-AF65-F5344CB8AC3E}">
        <p14:creationId xmlns:p14="http://schemas.microsoft.com/office/powerpoint/2010/main" val="2686092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Documents and Settings\minko\Asztal\Gray's Anatomy for Students 2E\C9780443069529-008-f021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946" y="2123979"/>
            <a:ext cx="4682765" cy="4160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églalap 1"/>
          <p:cNvSpPr/>
          <p:nvPr/>
        </p:nvSpPr>
        <p:spPr>
          <a:xfrm>
            <a:off x="3462698" y="3179922"/>
            <a:ext cx="1243013" cy="6477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/>
          </a:p>
        </p:txBody>
      </p:sp>
      <p:sp>
        <p:nvSpPr>
          <p:cNvPr id="3" name="Téglalap 2"/>
          <p:cNvSpPr/>
          <p:nvPr/>
        </p:nvSpPr>
        <p:spPr>
          <a:xfrm>
            <a:off x="2550214" y="5810621"/>
            <a:ext cx="1368425" cy="47873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/>
          </a:p>
        </p:txBody>
      </p:sp>
      <p:sp>
        <p:nvSpPr>
          <p:cNvPr id="4" name="Szövegdoboz 3"/>
          <p:cNvSpPr txBox="1"/>
          <p:nvPr/>
        </p:nvSpPr>
        <p:spPr>
          <a:xfrm>
            <a:off x="22946" y="0"/>
            <a:ext cx="879752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CALVARIA </a:t>
            </a:r>
            <a:endParaRPr lang="hu-HU" sz="2400" dirty="0" smtClean="0"/>
          </a:p>
          <a:p>
            <a:r>
              <a:rPr lang="en-US" dirty="0" smtClean="0"/>
              <a:t>top </a:t>
            </a:r>
            <a:r>
              <a:rPr lang="en-US" dirty="0"/>
              <a:t>part of the skull (skull-cap or cranial vault)</a:t>
            </a:r>
            <a:endParaRPr lang="hu-HU" dirty="0"/>
          </a:p>
        </p:txBody>
      </p:sp>
      <p:sp>
        <p:nvSpPr>
          <p:cNvPr id="5" name="Szövegdoboz 4"/>
          <p:cNvSpPr txBox="1"/>
          <p:nvPr/>
        </p:nvSpPr>
        <p:spPr>
          <a:xfrm>
            <a:off x="2716052" y="980728"/>
            <a:ext cx="273630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some meeting points of the sutures: </a:t>
            </a:r>
            <a:r>
              <a:rPr lang="en-US" u="sng" dirty="0" err="1"/>
              <a:t>bregma</a:t>
            </a:r>
            <a:r>
              <a:rPr lang="en-US" dirty="0"/>
              <a:t> (frontal angle), </a:t>
            </a:r>
            <a:endParaRPr lang="hu-HU" dirty="0"/>
          </a:p>
          <a:p>
            <a:r>
              <a:rPr lang="en-US" u="sng" dirty="0"/>
              <a:t>lambda</a:t>
            </a:r>
            <a:r>
              <a:rPr lang="en-US" dirty="0"/>
              <a:t> (occipital angle), 		</a:t>
            </a:r>
            <a:endParaRPr lang="hu-HU" dirty="0"/>
          </a:p>
        </p:txBody>
      </p:sp>
      <p:pic>
        <p:nvPicPr>
          <p:cNvPr id="8" name="Picture 4" descr="koponya4a">
            <a:extLst>
              <a:ext uri="{FF2B5EF4-FFF2-40B4-BE49-F238E27FC236}">
                <a16:creationId xmlns:a16="http://schemas.microsoft.com/office/drawing/2014/main" id="{70C32263-2A70-4820-BEF3-ECF11BDC6E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32109" y="2020382"/>
            <a:ext cx="3596116" cy="3784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Egyenes összekötő nyíllal 8">
            <a:extLst>
              <a:ext uri="{FF2B5EF4-FFF2-40B4-BE49-F238E27FC236}">
                <a16:creationId xmlns:a16="http://schemas.microsoft.com/office/drawing/2014/main" id="{64803446-F2E6-4C1A-A6CB-4CDA0A037E35}"/>
              </a:ext>
            </a:extLst>
          </p:cNvPr>
          <p:cNvCxnSpPr/>
          <p:nvPr/>
        </p:nvCxnSpPr>
        <p:spPr>
          <a:xfrm>
            <a:off x="6660232" y="1556792"/>
            <a:ext cx="144016" cy="162313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Szövegdoboz 9">
            <a:extLst>
              <a:ext uri="{FF2B5EF4-FFF2-40B4-BE49-F238E27FC236}">
                <a16:creationId xmlns:a16="http://schemas.microsoft.com/office/drawing/2014/main" id="{F158E9A9-8563-493E-8E86-5AD0284178EC}"/>
              </a:ext>
            </a:extLst>
          </p:cNvPr>
          <p:cNvSpPr txBox="1"/>
          <p:nvPr/>
        </p:nvSpPr>
        <p:spPr>
          <a:xfrm>
            <a:off x="5895089" y="1239825"/>
            <a:ext cx="1818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err="1"/>
              <a:t>Squamous</a:t>
            </a:r>
            <a:r>
              <a:rPr lang="hu-HU" dirty="0"/>
              <a:t> </a:t>
            </a:r>
            <a:r>
              <a:rPr lang="hu-HU" dirty="0" err="1"/>
              <a:t>suture</a:t>
            </a:r>
            <a:endParaRPr lang="hu-HU" dirty="0"/>
          </a:p>
        </p:txBody>
      </p:sp>
      <p:cxnSp>
        <p:nvCxnSpPr>
          <p:cNvPr id="7" name="Egyenes összekötő nyíllal 6"/>
          <p:cNvCxnSpPr/>
          <p:nvPr/>
        </p:nvCxnSpPr>
        <p:spPr>
          <a:xfrm flipV="1">
            <a:off x="6804248" y="4203987"/>
            <a:ext cx="1440160" cy="1636508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Szövegdoboz 12"/>
          <p:cNvSpPr txBox="1"/>
          <p:nvPr/>
        </p:nvSpPr>
        <p:spPr>
          <a:xfrm>
            <a:off x="5895089" y="5840495"/>
            <a:ext cx="14528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err="1" smtClean="0"/>
              <a:t>plane</a:t>
            </a:r>
            <a:r>
              <a:rPr lang="hu-HU" dirty="0" smtClean="0"/>
              <a:t> </a:t>
            </a:r>
            <a:r>
              <a:rPr lang="hu-HU" dirty="0" err="1" smtClean="0"/>
              <a:t>sutures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61624593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Kép 1" descr="C9780443069529-008-f227a.jpg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476672"/>
            <a:ext cx="8676456" cy="5487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Ellipszis 1"/>
          <p:cNvSpPr/>
          <p:nvPr/>
        </p:nvSpPr>
        <p:spPr>
          <a:xfrm>
            <a:off x="4167266" y="749508"/>
            <a:ext cx="1797351" cy="48359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" name="Szövegdoboz 2"/>
          <p:cNvSpPr txBox="1"/>
          <p:nvPr/>
        </p:nvSpPr>
        <p:spPr>
          <a:xfrm>
            <a:off x="467544" y="476672"/>
            <a:ext cx="16598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/>
              <a:t>LATERAL WALL  </a:t>
            </a:r>
          </a:p>
        </p:txBody>
      </p:sp>
    </p:spTree>
    <p:extLst>
      <p:ext uri="{BB962C8B-B14F-4D97-AF65-F5344CB8AC3E}">
        <p14:creationId xmlns:p14="http://schemas.microsoft.com/office/powerpoint/2010/main" val="376535685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églalap 2"/>
          <p:cNvSpPr/>
          <p:nvPr/>
        </p:nvSpPr>
        <p:spPr>
          <a:xfrm>
            <a:off x="7596336" y="5589240"/>
            <a:ext cx="1440160" cy="5760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2050" name="Picture 2" descr="Képtalálat a következőre: „uncinate process”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476672"/>
            <a:ext cx="9151262" cy="5832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zövegdoboz 5"/>
          <p:cNvSpPr txBox="1"/>
          <p:nvPr/>
        </p:nvSpPr>
        <p:spPr>
          <a:xfrm>
            <a:off x="467544" y="476672"/>
            <a:ext cx="2016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LATERAL WALL   </a:t>
            </a:r>
          </a:p>
        </p:txBody>
      </p:sp>
    </p:spTree>
    <p:extLst>
      <p:ext uri="{BB962C8B-B14F-4D97-AF65-F5344CB8AC3E}">
        <p14:creationId xmlns:p14="http://schemas.microsoft.com/office/powerpoint/2010/main" val="150422493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Documents and Settings\minko\Asztal\Gray's Anatomy for Students 2E\C9780443069529-008-f221.jp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19006" y="1412776"/>
            <a:ext cx="8824994" cy="4574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zövegdoboz 3"/>
          <p:cNvSpPr txBox="1"/>
          <p:nvPr/>
        </p:nvSpPr>
        <p:spPr>
          <a:xfrm>
            <a:off x="1043608" y="764704"/>
            <a:ext cx="31113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/>
              <a:t>SECTION OF THE NASAL CAVITY</a:t>
            </a:r>
          </a:p>
        </p:txBody>
      </p:sp>
    </p:spTree>
    <p:extLst>
      <p:ext uri="{BB962C8B-B14F-4D97-AF65-F5344CB8AC3E}">
        <p14:creationId xmlns:p14="http://schemas.microsoft.com/office/powerpoint/2010/main" val="212302981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Kép 1" descr="C9780443069529-008-f227b.jpg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96711" y="692696"/>
            <a:ext cx="8134873" cy="556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57378761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 descr="C:\Documents and Settings\minko\Asztal\Gray's Anatomy for Students 2E\C9780443069529-008-f230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91680" y="1124744"/>
            <a:ext cx="4752528" cy="54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Szövegdoboz 1">
            <a:extLst>
              <a:ext uri="{FF2B5EF4-FFF2-40B4-BE49-F238E27FC236}">
                <a16:creationId xmlns:a16="http://schemas.microsoft.com/office/drawing/2014/main" id="{F30CA9E5-B5F6-4942-935E-E99615DFA510}"/>
              </a:ext>
            </a:extLst>
          </p:cNvPr>
          <p:cNvSpPr txBox="1"/>
          <p:nvPr/>
        </p:nvSpPr>
        <p:spPr>
          <a:xfrm>
            <a:off x="827584" y="692696"/>
            <a:ext cx="30947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err="1"/>
              <a:t>Connections</a:t>
            </a:r>
            <a:r>
              <a:rPr lang="hu-HU" dirty="0"/>
              <a:t> of </a:t>
            </a:r>
            <a:r>
              <a:rPr lang="hu-HU" dirty="0" err="1"/>
              <a:t>the</a:t>
            </a:r>
            <a:r>
              <a:rPr lang="hu-HU" dirty="0"/>
              <a:t> </a:t>
            </a:r>
            <a:r>
              <a:rPr lang="hu-HU" dirty="0" err="1"/>
              <a:t>nasal</a:t>
            </a:r>
            <a:r>
              <a:rPr lang="hu-HU" dirty="0"/>
              <a:t> </a:t>
            </a:r>
            <a:r>
              <a:rPr lang="hu-HU" dirty="0" err="1"/>
              <a:t>cavity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6782250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C:\Documents and Settings\minko\Asztal\Gray's Anatomy for Students 2E\C9780443069529-008-f218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95735" y="960458"/>
            <a:ext cx="5509989" cy="58975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Ellipszis 1"/>
          <p:cNvSpPr/>
          <p:nvPr/>
        </p:nvSpPr>
        <p:spPr>
          <a:xfrm>
            <a:off x="6372200" y="4005064"/>
            <a:ext cx="1584176" cy="50405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" name="Szövegdoboz 2"/>
          <p:cNvSpPr txBox="1"/>
          <p:nvPr/>
        </p:nvSpPr>
        <p:spPr>
          <a:xfrm>
            <a:off x="683568" y="83820"/>
            <a:ext cx="18111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/>
              <a:t>CAVUM NASI</a:t>
            </a:r>
          </a:p>
        </p:txBody>
      </p:sp>
      <p:sp>
        <p:nvSpPr>
          <p:cNvPr id="4" name="Szövegdoboz 3">
            <a:extLst>
              <a:ext uri="{FF2B5EF4-FFF2-40B4-BE49-F238E27FC236}">
                <a16:creationId xmlns:a16="http://schemas.microsoft.com/office/drawing/2014/main" id="{C60BFAA8-753D-4AF2-AF21-831E3C29967E}"/>
              </a:ext>
            </a:extLst>
          </p:cNvPr>
          <p:cNvSpPr txBox="1"/>
          <p:nvPr/>
        </p:nvSpPr>
        <p:spPr>
          <a:xfrm>
            <a:off x="395536" y="1340768"/>
            <a:ext cx="1731051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err="1"/>
              <a:t>Meatus</a:t>
            </a:r>
            <a:r>
              <a:rPr lang="hu-HU" dirty="0"/>
              <a:t> </a:t>
            </a:r>
            <a:r>
              <a:rPr lang="hu-HU" dirty="0" err="1"/>
              <a:t>superior</a:t>
            </a:r>
            <a:endParaRPr lang="hu-HU" dirty="0"/>
          </a:p>
          <a:p>
            <a:r>
              <a:rPr lang="hu-HU" dirty="0" err="1"/>
              <a:t>Middle</a:t>
            </a:r>
            <a:r>
              <a:rPr lang="hu-HU" dirty="0"/>
              <a:t>,</a:t>
            </a:r>
          </a:p>
          <a:p>
            <a:r>
              <a:rPr lang="hu-HU" dirty="0" err="1" smtClean="0"/>
              <a:t>Inferior</a:t>
            </a:r>
            <a:endParaRPr lang="hu-HU" dirty="0"/>
          </a:p>
          <a:p>
            <a:endParaRPr lang="hu-HU" dirty="0"/>
          </a:p>
          <a:p>
            <a:r>
              <a:rPr lang="hu-HU" dirty="0"/>
              <a:t>and </a:t>
            </a:r>
            <a:r>
              <a:rPr lang="hu-HU" dirty="0" err="1"/>
              <a:t>common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40562283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Documents and Settings\minko\Asztal\Gray's Anatomy for Students 2E\C9780443069529-008-f219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95936" y="116632"/>
            <a:ext cx="5040560" cy="65951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Szövegdoboz 13"/>
          <p:cNvSpPr txBox="1"/>
          <p:nvPr/>
        </p:nvSpPr>
        <p:spPr>
          <a:xfrm>
            <a:off x="179512" y="764704"/>
            <a:ext cx="33425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b="1" dirty="0" smtClean="0"/>
              <a:t>Sinus </a:t>
            </a:r>
            <a:r>
              <a:rPr lang="hu-HU" sz="2800" b="1" dirty="0" err="1" smtClean="0"/>
              <a:t>paranasales</a:t>
            </a:r>
            <a:endParaRPr lang="hu-HU" sz="2800" b="1" dirty="0"/>
          </a:p>
        </p:txBody>
      </p:sp>
      <p:pic>
        <p:nvPicPr>
          <p:cNvPr id="15" name="Picture 3" descr="C:\Documents and Settings\minko\Asztal\Gray's Anatomy for Students 2E\C9780443069529-008-f220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512" y="2121085"/>
            <a:ext cx="3600400" cy="45906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000567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Documents and Settings\minko\Asztal\Gray's Anatomy for Students 2E\C9780443069529-008-f223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8518" y="1109474"/>
            <a:ext cx="8169905" cy="5575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zövegdoboz 2"/>
          <p:cNvSpPr txBox="1"/>
          <p:nvPr/>
        </p:nvSpPr>
        <p:spPr>
          <a:xfrm>
            <a:off x="251520" y="476672"/>
            <a:ext cx="27792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/>
              <a:t>SINUS PARANASALES</a:t>
            </a:r>
          </a:p>
        </p:txBody>
      </p:sp>
    </p:spTree>
    <p:extLst>
      <p:ext uri="{BB962C8B-B14F-4D97-AF65-F5344CB8AC3E}">
        <p14:creationId xmlns:p14="http://schemas.microsoft.com/office/powerpoint/2010/main" val="89889049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 descr="C:\Documents and Settings\minko\Asztal\Gray's Anatomy for Students 2E\C9780443069529-008-f223b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1347788"/>
            <a:ext cx="7620000" cy="416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5" name="Egyenes összekötő nyíllal 4"/>
          <p:cNvCxnSpPr/>
          <p:nvPr/>
        </p:nvCxnSpPr>
        <p:spPr>
          <a:xfrm flipH="1">
            <a:off x="2411760" y="1347788"/>
            <a:ext cx="648072" cy="1505148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zövegdoboz 5"/>
          <p:cNvSpPr txBox="1"/>
          <p:nvPr/>
        </p:nvSpPr>
        <p:spPr>
          <a:xfrm>
            <a:off x="2843808" y="978456"/>
            <a:ext cx="23957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err="1"/>
              <a:t>Spheno-ethmoid</a:t>
            </a:r>
            <a:r>
              <a:rPr lang="hu-HU" dirty="0"/>
              <a:t> </a:t>
            </a:r>
            <a:r>
              <a:rPr lang="hu-HU" dirty="0" err="1"/>
              <a:t>recess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61835901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16632"/>
            <a:ext cx="8792986" cy="5688632"/>
          </a:xfrm>
          <a:prstGeom prst="rect">
            <a:avLst/>
          </a:prstGeom>
        </p:spPr>
      </p:pic>
      <p:sp>
        <p:nvSpPr>
          <p:cNvPr id="3" name="Téglalap 2"/>
          <p:cNvSpPr/>
          <p:nvPr/>
        </p:nvSpPr>
        <p:spPr>
          <a:xfrm>
            <a:off x="906553" y="268107"/>
            <a:ext cx="8064896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hu-HU" sz="2400" dirty="0"/>
              <a:t>FOSSA </a:t>
            </a:r>
            <a:r>
              <a:rPr lang="hu-HU" sz="2400" dirty="0" smtClean="0"/>
              <a:t>TEMPORALIS AND INFRATEMPORALIS</a:t>
            </a:r>
            <a:endParaRPr lang="hu-HU" sz="2400" dirty="0"/>
          </a:p>
        </p:txBody>
      </p:sp>
    </p:spTree>
    <p:extLst>
      <p:ext uri="{BB962C8B-B14F-4D97-AF65-F5344CB8AC3E}">
        <p14:creationId xmlns:p14="http://schemas.microsoft.com/office/powerpoint/2010/main" val="2328012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" y="197768"/>
            <a:ext cx="6084168" cy="1143000"/>
          </a:xfrm>
        </p:spPr>
        <p:txBody>
          <a:bodyPr>
            <a:normAutofit fontScale="90000"/>
          </a:bodyPr>
          <a:lstStyle/>
          <a:p>
            <a:pPr algn="l"/>
            <a:r>
              <a:rPr lang="hu-HU" sz="2000" dirty="0">
                <a:latin typeface="+mn-lt"/>
              </a:rPr>
              <a:t/>
            </a:r>
            <a:br>
              <a:rPr lang="hu-HU" sz="2000" dirty="0">
                <a:latin typeface="+mn-lt"/>
              </a:rPr>
            </a:br>
            <a:r>
              <a:rPr lang="en-US" sz="2000" dirty="0">
                <a:latin typeface="+mn-lt"/>
              </a:rPr>
              <a:t>compact bone outer and inner layer + diploe: spongy bone between them with bone marrow spaces</a:t>
            </a:r>
            <a:r>
              <a:rPr lang="hu-HU" sz="2000" dirty="0">
                <a:latin typeface="+mn-lt"/>
              </a:rPr>
              <a:t/>
            </a:r>
            <a:br>
              <a:rPr lang="hu-HU" sz="2000" dirty="0">
                <a:latin typeface="+mn-lt"/>
              </a:rPr>
            </a:br>
            <a:r>
              <a:rPr lang="en-US" sz="2000" dirty="0">
                <a:latin typeface="+mn-lt"/>
              </a:rPr>
              <a:t>The thickness varies with age, sex, race in different parts</a:t>
            </a:r>
            <a:r>
              <a:rPr lang="hu-HU" sz="1600" dirty="0"/>
              <a:t/>
            </a:r>
            <a:br>
              <a:rPr lang="hu-HU" sz="1600" dirty="0"/>
            </a:br>
            <a:endParaRPr lang="hu-HU" sz="1600" dirty="0"/>
          </a:p>
        </p:txBody>
      </p:sp>
      <p:pic>
        <p:nvPicPr>
          <p:cNvPr id="1026" name="Picture 2" descr="KapcsolÃ³dÃ³ kÃ©p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5212668" y="2926668"/>
            <a:ext cx="5486400" cy="2376264"/>
          </a:xfrm>
          <a:prstGeom prst="rect">
            <a:avLst/>
          </a:prstGeom>
          <a:noFill/>
        </p:spPr>
      </p:pic>
      <p:pic>
        <p:nvPicPr>
          <p:cNvPr id="1028" name="Picture 4" descr="KapcsolÃ³dÃ³ kÃ©p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2029666"/>
            <a:ext cx="5868144" cy="4828334"/>
          </a:xfrm>
          <a:prstGeom prst="rect">
            <a:avLst/>
          </a:prstGeom>
          <a:noFill/>
        </p:spPr>
      </p:pic>
      <p:sp>
        <p:nvSpPr>
          <p:cNvPr id="6" name="Textfeld 5"/>
          <p:cNvSpPr txBox="1"/>
          <p:nvPr/>
        </p:nvSpPr>
        <p:spPr>
          <a:xfrm>
            <a:off x="6084168" y="0"/>
            <a:ext cx="30598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600" dirty="0"/>
              <a:t>Lamina </a:t>
            </a:r>
            <a:r>
              <a:rPr lang="hu-HU" sz="1600" dirty="0" err="1"/>
              <a:t>corticalis</a:t>
            </a:r>
            <a:r>
              <a:rPr lang="hu-HU" sz="1600" dirty="0"/>
              <a:t> (</a:t>
            </a:r>
            <a:r>
              <a:rPr lang="hu-HU" sz="1600" dirty="0" err="1"/>
              <a:t>compact</a:t>
            </a:r>
            <a:r>
              <a:rPr lang="hu-HU" sz="1600" dirty="0"/>
              <a:t>)</a:t>
            </a:r>
          </a:p>
        </p:txBody>
      </p:sp>
      <p:cxnSp>
        <p:nvCxnSpPr>
          <p:cNvPr id="8" name="Gerade Verbindung mit Pfeil 7"/>
          <p:cNvCxnSpPr/>
          <p:nvPr/>
        </p:nvCxnSpPr>
        <p:spPr>
          <a:xfrm>
            <a:off x="6516216" y="404664"/>
            <a:ext cx="792088" cy="936104"/>
          </a:xfrm>
          <a:prstGeom prst="straightConnector1">
            <a:avLst/>
          </a:prstGeom>
          <a:ln w="41275">
            <a:solidFill>
              <a:srgbClr val="7030A0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Gerade Verbindung mit Pfeil 8"/>
          <p:cNvCxnSpPr/>
          <p:nvPr/>
        </p:nvCxnSpPr>
        <p:spPr>
          <a:xfrm>
            <a:off x="7956376" y="332656"/>
            <a:ext cx="792088" cy="936104"/>
          </a:xfrm>
          <a:prstGeom prst="straightConnector1">
            <a:avLst/>
          </a:prstGeom>
          <a:ln w="41275">
            <a:solidFill>
              <a:srgbClr val="7030A0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feld 9"/>
          <p:cNvSpPr txBox="1"/>
          <p:nvPr/>
        </p:nvSpPr>
        <p:spPr>
          <a:xfrm>
            <a:off x="7596336" y="764704"/>
            <a:ext cx="10081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600" dirty="0"/>
              <a:t>Diploe</a:t>
            </a:r>
          </a:p>
        </p:txBody>
      </p:sp>
      <p:sp>
        <p:nvSpPr>
          <p:cNvPr id="14" name="Textfeld 13"/>
          <p:cNvSpPr txBox="1"/>
          <p:nvPr/>
        </p:nvSpPr>
        <p:spPr>
          <a:xfrm rot="16200000">
            <a:off x="7681992" y="1099484"/>
            <a:ext cx="5760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600" dirty="0"/>
              <a:t>}</a:t>
            </a:r>
          </a:p>
        </p:txBody>
      </p:sp>
      <p:sp>
        <p:nvSpPr>
          <p:cNvPr id="11" name="Rechteck 10"/>
          <p:cNvSpPr/>
          <p:nvPr/>
        </p:nvSpPr>
        <p:spPr>
          <a:xfrm>
            <a:off x="727110" y="1599772"/>
            <a:ext cx="1008112" cy="2880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hu-HU" sz="1600"/>
          </a:p>
        </p:txBody>
      </p:sp>
    </p:spTree>
    <p:extLst>
      <p:ext uri="{BB962C8B-B14F-4D97-AF65-F5344CB8AC3E}">
        <p14:creationId xmlns:p14="http://schemas.microsoft.com/office/powerpoint/2010/main" val="1227192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  <p:bldP spid="14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http://www.medical-enc.ru/anatomy/img/64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8" y="188640"/>
            <a:ext cx="3496481" cy="3456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5815" y="3495995"/>
            <a:ext cx="6176877" cy="3241434"/>
          </a:xfrm>
          <a:prstGeom prst="rect">
            <a:avLst/>
          </a:prstGeom>
        </p:spPr>
      </p:pic>
      <p:sp>
        <p:nvSpPr>
          <p:cNvPr id="4" name="Téglalap 3"/>
          <p:cNvSpPr/>
          <p:nvPr/>
        </p:nvSpPr>
        <p:spPr>
          <a:xfrm>
            <a:off x="4705262" y="908720"/>
            <a:ext cx="35021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hu-HU" sz="2400" dirty="0"/>
              <a:t>FOSSA PTERYGOPALATINA</a:t>
            </a:r>
          </a:p>
        </p:txBody>
      </p:sp>
    </p:spTree>
    <p:extLst>
      <p:ext uri="{BB962C8B-B14F-4D97-AF65-F5344CB8AC3E}">
        <p14:creationId xmlns:p14="http://schemas.microsoft.com/office/powerpoint/2010/main" val="616405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 descr="Képtalálat a következőre: „pterygopalatine space”"/>
          <p:cNvPicPr/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9592" y="1697794"/>
            <a:ext cx="6768752" cy="4092227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Szövegdoboz 1"/>
          <p:cNvSpPr txBox="1"/>
          <p:nvPr/>
        </p:nvSpPr>
        <p:spPr>
          <a:xfrm>
            <a:off x="323528" y="332656"/>
            <a:ext cx="33872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altLang="hu-HU" sz="2400" dirty="0"/>
              <a:t>PTERYGOPALATINE FOSSA</a:t>
            </a:r>
            <a:endParaRPr lang="hu-HU" sz="2400" dirty="0"/>
          </a:p>
        </p:txBody>
      </p:sp>
      <p:sp>
        <p:nvSpPr>
          <p:cNvPr id="4" name="Téglalap 3"/>
          <p:cNvSpPr/>
          <p:nvPr/>
        </p:nvSpPr>
        <p:spPr>
          <a:xfrm>
            <a:off x="3347864" y="4509120"/>
            <a:ext cx="4464496" cy="4320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44733230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C9780443069529-008-f227a.jpg">
            <a:extLst>
              <a:ext uri="{FF2B5EF4-FFF2-40B4-BE49-F238E27FC236}">
                <a16:creationId xmlns:a16="http://schemas.microsoft.com/office/drawing/2014/main" id="{9ECEAF10-3DD6-4D53-92AC-3AC16101FE9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33772" y="908720"/>
            <a:ext cx="8676456" cy="5487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5" name="Egyenes összekötő nyíllal 4">
            <a:extLst>
              <a:ext uri="{FF2B5EF4-FFF2-40B4-BE49-F238E27FC236}">
                <a16:creationId xmlns:a16="http://schemas.microsoft.com/office/drawing/2014/main" id="{80793D4E-0C80-4AA5-8529-04FAE6249B71}"/>
              </a:ext>
            </a:extLst>
          </p:cNvPr>
          <p:cNvCxnSpPr/>
          <p:nvPr/>
        </p:nvCxnSpPr>
        <p:spPr>
          <a:xfrm flipH="1">
            <a:off x="5292080" y="1268760"/>
            <a:ext cx="1728192" cy="216024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zövegdoboz 5">
            <a:extLst>
              <a:ext uri="{FF2B5EF4-FFF2-40B4-BE49-F238E27FC236}">
                <a16:creationId xmlns:a16="http://schemas.microsoft.com/office/drawing/2014/main" id="{FDD9B3C9-2EDC-4E87-8D4A-18F4E4B2014A}"/>
              </a:ext>
            </a:extLst>
          </p:cNvPr>
          <p:cNvSpPr txBox="1"/>
          <p:nvPr/>
        </p:nvSpPr>
        <p:spPr>
          <a:xfrm>
            <a:off x="6228184" y="692696"/>
            <a:ext cx="25020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err="1"/>
              <a:t>Sphenopalatine</a:t>
            </a:r>
            <a:r>
              <a:rPr lang="hu-HU" dirty="0"/>
              <a:t> </a:t>
            </a:r>
            <a:r>
              <a:rPr lang="hu-HU" dirty="0" err="1"/>
              <a:t>foramen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848604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C:\Documents and Settings\minko\Asztal\Gray's Anatomy for Students 2E\C9780443069529-008-f146.jp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11560" y="656957"/>
            <a:ext cx="6834336" cy="37651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Szövegdoboz 1"/>
          <p:cNvSpPr txBox="1"/>
          <p:nvPr/>
        </p:nvSpPr>
        <p:spPr>
          <a:xfrm>
            <a:off x="393392" y="66690"/>
            <a:ext cx="62774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altLang="hu-HU" sz="2400" dirty="0"/>
              <a:t>CONNECTIONS OF THE PTERYGOPALATINE FOSSA</a:t>
            </a:r>
            <a:endParaRPr lang="hu-HU" sz="2400" dirty="0"/>
          </a:p>
        </p:txBody>
      </p:sp>
      <p:sp>
        <p:nvSpPr>
          <p:cNvPr id="4" name="Téglalap 3"/>
          <p:cNvSpPr/>
          <p:nvPr/>
        </p:nvSpPr>
        <p:spPr>
          <a:xfrm>
            <a:off x="4256654" y="4656196"/>
            <a:ext cx="4752527" cy="12495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altLang="hu-HU" sz="1600" dirty="0">
                <a:solidFill>
                  <a:prstClr val="black"/>
                </a:solidFill>
              </a:rPr>
              <a:t>„</a:t>
            </a:r>
            <a:r>
              <a:rPr lang="hu-HU" altLang="hu-HU" sz="1600" dirty="0" err="1">
                <a:solidFill>
                  <a:prstClr val="black"/>
                </a:solidFill>
              </a:rPr>
              <a:t>Entrance</a:t>
            </a:r>
            <a:r>
              <a:rPr lang="hu-HU" altLang="hu-HU" sz="1600" dirty="0">
                <a:solidFill>
                  <a:prstClr val="black"/>
                </a:solidFill>
              </a:rPr>
              <a:t>”</a:t>
            </a:r>
          </a:p>
          <a:p>
            <a:r>
              <a:rPr lang="hu-HU" altLang="hu-HU" sz="1600" dirty="0" err="1">
                <a:solidFill>
                  <a:prstClr val="black"/>
                </a:solidFill>
              </a:rPr>
              <a:t>foramen</a:t>
            </a:r>
            <a:r>
              <a:rPr lang="hu-HU" altLang="hu-HU" sz="1600" dirty="0">
                <a:solidFill>
                  <a:prstClr val="black"/>
                </a:solidFill>
              </a:rPr>
              <a:t> </a:t>
            </a:r>
            <a:r>
              <a:rPr lang="hu-HU" altLang="hu-HU" sz="1600" dirty="0" err="1">
                <a:solidFill>
                  <a:prstClr val="black"/>
                </a:solidFill>
              </a:rPr>
              <a:t>rotundum</a:t>
            </a:r>
            <a:r>
              <a:rPr lang="hu-HU" altLang="hu-HU" sz="1600" dirty="0">
                <a:solidFill>
                  <a:prstClr val="black"/>
                </a:solidFill>
              </a:rPr>
              <a:t> 	      </a:t>
            </a:r>
            <a:r>
              <a:rPr lang="hu-HU" altLang="hu-HU" sz="1600" dirty="0" err="1">
                <a:solidFill>
                  <a:prstClr val="black"/>
                </a:solidFill>
              </a:rPr>
              <a:t>m</a:t>
            </a:r>
            <a:r>
              <a:rPr lang="hu-HU" altLang="hu-HU" sz="1600" dirty="0" err="1"/>
              <a:t>iddle</a:t>
            </a:r>
            <a:r>
              <a:rPr lang="hu-HU" altLang="hu-HU" sz="1600" dirty="0"/>
              <a:t> </a:t>
            </a:r>
            <a:r>
              <a:rPr lang="hu-HU" altLang="hu-HU" sz="1600" dirty="0" err="1"/>
              <a:t>cranial</a:t>
            </a:r>
            <a:r>
              <a:rPr lang="hu-HU" altLang="hu-HU" sz="1600" dirty="0"/>
              <a:t> fossa</a:t>
            </a:r>
            <a:endParaRPr lang="hu-HU" altLang="hu-HU" sz="1600" dirty="0">
              <a:solidFill>
                <a:prstClr val="black"/>
              </a:solidFill>
            </a:endParaRPr>
          </a:p>
          <a:p>
            <a:pPr>
              <a:lnSpc>
                <a:spcPct val="90000"/>
              </a:lnSpc>
            </a:pPr>
            <a:r>
              <a:rPr lang="hu-HU" altLang="hu-HU" sz="1600" dirty="0" err="1">
                <a:solidFill>
                  <a:prstClr val="black"/>
                </a:solidFill>
              </a:rPr>
              <a:t>pterygoid</a:t>
            </a:r>
            <a:r>
              <a:rPr lang="hu-HU" altLang="hu-HU" sz="1600" dirty="0">
                <a:solidFill>
                  <a:prstClr val="black"/>
                </a:solidFill>
              </a:rPr>
              <a:t> </a:t>
            </a:r>
            <a:r>
              <a:rPr lang="hu-HU" altLang="hu-HU" sz="1600" dirty="0" err="1">
                <a:solidFill>
                  <a:prstClr val="black"/>
                </a:solidFill>
              </a:rPr>
              <a:t>canal</a:t>
            </a:r>
            <a:r>
              <a:rPr lang="hu-HU" altLang="hu-HU" sz="1600" dirty="0">
                <a:solidFill>
                  <a:prstClr val="black"/>
                </a:solidFill>
              </a:rPr>
              <a:t>	      </a:t>
            </a:r>
            <a:r>
              <a:rPr lang="hu-HU" altLang="hu-HU" sz="1600" dirty="0" err="1">
                <a:solidFill>
                  <a:prstClr val="black"/>
                </a:solidFill>
              </a:rPr>
              <a:t>e</a:t>
            </a:r>
            <a:r>
              <a:rPr lang="hu-HU" altLang="hu-HU" sz="1600" dirty="0" err="1"/>
              <a:t>xternal</a:t>
            </a:r>
            <a:r>
              <a:rPr lang="hu-HU" altLang="hu-HU" sz="1600" dirty="0"/>
              <a:t> </a:t>
            </a:r>
            <a:r>
              <a:rPr lang="hu-HU" altLang="hu-HU" sz="1600" dirty="0" err="1"/>
              <a:t>base</a:t>
            </a:r>
            <a:r>
              <a:rPr lang="hu-HU" altLang="hu-HU" sz="1600" dirty="0"/>
              <a:t> of </a:t>
            </a:r>
            <a:r>
              <a:rPr lang="hu-HU" altLang="hu-HU" sz="1600" dirty="0" err="1"/>
              <a:t>the</a:t>
            </a:r>
            <a:r>
              <a:rPr lang="hu-HU" altLang="hu-HU" sz="1600" dirty="0"/>
              <a:t> </a:t>
            </a:r>
            <a:r>
              <a:rPr lang="hu-HU" altLang="hu-HU" sz="1600" dirty="0" err="1"/>
              <a:t>skull</a:t>
            </a:r>
            <a:endParaRPr lang="hu-HU" altLang="hu-HU" sz="1600" dirty="0"/>
          </a:p>
          <a:p>
            <a:pPr>
              <a:lnSpc>
                <a:spcPct val="90000"/>
              </a:lnSpc>
            </a:pPr>
            <a:r>
              <a:rPr lang="hu-HU" altLang="hu-HU" sz="1600" dirty="0" err="1">
                <a:solidFill>
                  <a:prstClr val="black"/>
                </a:solidFill>
              </a:rPr>
              <a:t>pterygomaxillary</a:t>
            </a:r>
            <a:r>
              <a:rPr lang="hu-HU" altLang="hu-HU" sz="1600" dirty="0">
                <a:solidFill>
                  <a:prstClr val="black"/>
                </a:solidFill>
              </a:rPr>
              <a:t> </a:t>
            </a:r>
            <a:r>
              <a:rPr lang="hu-HU" altLang="hu-HU" sz="1600" dirty="0" err="1">
                <a:solidFill>
                  <a:prstClr val="black"/>
                </a:solidFill>
              </a:rPr>
              <a:t>fissure</a:t>
            </a:r>
            <a:r>
              <a:rPr lang="hu-HU" altLang="hu-HU" sz="1600" dirty="0">
                <a:solidFill>
                  <a:prstClr val="black"/>
                </a:solidFill>
              </a:rPr>
              <a:t>   </a:t>
            </a:r>
            <a:r>
              <a:rPr lang="hu-HU" altLang="hu-HU" sz="1600" dirty="0" err="1">
                <a:solidFill>
                  <a:prstClr val="black"/>
                </a:solidFill>
              </a:rPr>
              <a:t>i</a:t>
            </a:r>
            <a:r>
              <a:rPr lang="hu-HU" altLang="hu-HU" sz="1600" dirty="0" err="1"/>
              <a:t>nfratemporal</a:t>
            </a:r>
            <a:r>
              <a:rPr lang="hu-HU" altLang="hu-HU" sz="1600" dirty="0"/>
              <a:t> fossa</a:t>
            </a:r>
            <a:endParaRPr lang="hu-HU" sz="1600" dirty="0"/>
          </a:p>
          <a:p>
            <a:pPr>
              <a:lnSpc>
                <a:spcPct val="90000"/>
              </a:lnSpc>
            </a:pPr>
            <a:endParaRPr lang="hu-HU" sz="1600" dirty="0"/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179512" y="5335441"/>
            <a:ext cx="4824536" cy="1295845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90000"/>
              </a:lnSpc>
              <a:buNone/>
            </a:pPr>
            <a:r>
              <a:rPr lang="hu-HU" altLang="hu-HU" sz="1600" dirty="0"/>
              <a:t>„</a:t>
            </a:r>
            <a:r>
              <a:rPr lang="hu-HU" altLang="hu-HU" sz="1600" dirty="0" err="1"/>
              <a:t>Exit</a:t>
            </a:r>
            <a:r>
              <a:rPr lang="hu-HU" altLang="hu-HU" sz="1600" dirty="0"/>
              <a:t>”			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hu-HU" altLang="hu-HU" sz="1600" dirty="0" err="1"/>
              <a:t>sphenopalatine</a:t>
            </a:r>
            <a:r>
              <a:rPr lang="hu-HU" altLang="hu-HU" sz="1600" dirty="0"/>
              <a:t> </a:t>
            </a:r>
            <a:r>
              <a:rPr lang="hu-HU" altLang="hu-HU" sz="1600" dirty="0" err="1"/>
              <a:t>foramen</a:t>
            </a:r>
            <a:r>
              <a:rPr lang="hu-HU" altLang="hu-HU" sz="1600" dirty="0"/>
              <a:t>          </a:t>
            </a:r>
            <a:r>
              <a:rPr lang="hu-HU" altLang="hu-HU" sz="1600" dirty="0" err="1">
                <a:solidFill>
                  <a:prstClr val="black"/>
                </a:solidFill>
              </a:rPr>
              <a:t>nasal</a:t>
            </a:r>
            <a:r>
              <a:rPr lang="hu-HU" altLang="hu-HU" sz="1600" dirty="0">
                <a:solidFill>
                  <a:prstClr val="black"/>
                </a:solidFill>
              </a:rPr>
              <a:t> </a:t>
            </a:r>
            <a:r>
              <a:rPr lang="hu-HU" altLang="hu-HU" sz="1600" dirty="0" err="1">
                <a:solidFill>
                  <a:prstClr val="black"/>
                </a:solidFill>
              </a:rPr>
              <a:t>cavity</a:t>
            </a:r>
            <a:r>
              <a:rPr lang="hu-HU" altLang="hu-HU" sz="1600" dirty="0"/>
              <a:t>	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hu-HU" altLang="hu-HU" sz="1600" dirty="0" err="1"/>
              <a:t>inferior</a:t>
            </a:r>
            <a:r>
              <a:rPr lang="hu-HU" altLang="hu-HU" sz="1600" dirty="0"/>
              <a:t> </a:t>
            </a:r>
            <a:r>
              <a:rPr lang="hu-HU" altLang="hu-HU" sz="1600" dirty="0" err="1"/>
              <a:t>orbital</a:t>
            </a:r>
            <a:r>
              <a:rPr lang="hu-HU" altLang="hu-HU" sz="1600" dirty="0"/>
              <a:t> </a:t>
            </a:r>
            <a:r>
              <a:rPr lang="hu-HU" altLang="hu-HU" sz="1600" dirty="0" err="1"/>
              <a:t>fissure</a:t>
            </a:r>
            <a:r>
              <a:rPr lang="hu-HU" altLang="hu-HU" sz="1600" dirty="0"/>
              <a:t>	              </a:t>
            </a:r>
            <a:r>
              <a:rPr lang="hu-HU" altLang="hu-HU" sz="1600" dirty="0" err="1"/>
              <a:t>orbit</a:t>
            </a:r>
            <a:r>
              <a:rPr lang="hu-HU" altLang="hu-HU" sz="1600" dirty="0"/>
              <a:t>	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hu-HU" altLang="hu-HU" sz="1600" dirty="0" err="1"/>
              <a:t>greater</a:t>
            </a:r>
            <a:r>
              <a:rPr lang="hu-HU" altLang="hu-HU" sz="1600" dirty="0"/>
              <a:t> and </a:t>
            </a:r>
            <a:r>
              <a:rPr lang="hu-HU" altLang="hu-HU" sz="1600" dirty="0" err="1"/>
              <a:t>lesser</a:t>
            </a:r>
            <a:r>
              <a:rPr lang="hu-HU" altLang="hu-HU" sz="1600" dirty="0"/>
              <a:t> </a:t>
            </a:r>
            <a:r>
              <a:rPr lang="hu-HU" altLang="hu-HU" sz="1600" dirty="0" err="1"/>
              <a:t>palatine</a:t>
            </a:r>
            <a:r>
              <a:rPr lang="hu-HU" altLang="hu-HU" sz="1600" dirty="0"/>
              <a:t> </a:t>
            </a:r>
            <a:r>
              <a:rPr lang="hu-HU" altLang="hu-HU" sz="1600" dirty="0" err="1"/>
              <a:t>canal</a:t>
            </a:r>
            <a:r>
              <a:rPr lang="hu-HU" altLang="hu-HU" sz="1600" dirty="0"/>
              <a:t>     </a:t>
            </a:r>
            <a:r>
              <a:rPr lang="hu-HU" altLang="hu-HU" sz="1600" dirty="0" err="1"/>
              <a:t>oral</a:t>
            </a:r>
            <a:r>
              <a:rPr lang="hu-HU" altLang="hu-HU" sz="1600" dirty="0"/>
              <a:t> </a:t>
            </a:r>
            <a:r>
              <a:rPr lang="hu-HU" altLang="hu-HU" sz="1600" dirty="0" err="1"/>
              <a:t>cavity</a:t>
            </a:r>
            <a:r>
              <a:rPr lang="hu-HU" altLang="hu-HU" sz="1600" dirty="0"/>
              <a:t>	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hu-HU" altLang="hu-HU" sz="1600" dirty="0"/>
              <a:t>(</a:t>
            </a:r>
            <a:r>
              <a:rPr lang="hu-HU" altLang="hu-HU" sz="1600" dirty="0" err="1"/>
              <a:t>palatovaginal</a:t>
            </a:r>
            <a:r>
              <a:rPr lang="hu-HU" altLang="hu-HU" sz="1600" dirty="0"/>
              <a:t> </a:t>
            </a:r>
            <a:r>
              <a:rPr lang="hu-HU" altLang="hu-HU" sz="1600" dirty="0" err="1"/>
              <a:t>canal</a:t>
            </a:r>
            <a:r>
              <a:rPr lang="hu-HU" altLang="hu-HU" sz="1600" dirty="0"/>
              <a:t>)	             </a:t>
            </a:r>
            <a:r>
              <a:rPr lang="hu-HU" altLang="hu-HU" sz="1600" dirty="0" err="1"/>
              <a:t>pharynx</a:t>
            </a:r>
            <a:r>
              <a:rPr lang="hu-HU" altLang="hu-HU" sz="1600" dirty="0"/>
              <a:t>)</a:t>
            </a:r>
            <a:r>
              <a:rPr lang="hu-HU" altLang="hu-HU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hu-HU" altLang="hu-HU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		</a:t>
            </a:r>
          </a:p>
        </p:txBody>
      </p:sp>
    </p:spTree>
    <p:extLst>
      <p:ext uri="{BB962C8B-B14F-4D97-AF65-F5344CB8AC3E}">
        <p14:creationId xmlns:p14="http://schemas.microsoft.com/office/powerpoint/2010/main" val="162846679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C:\Documents and Settings\minko\Asztal\Gray's Anatomy for Students 2E\C9780443069529-008-f147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536" y="404664"/>
            <a:ext cx="5433392" cy="30426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 descr="C:\Documents and Settings\minko\Asztal\Gray's Anatomy for Students 2E\C9780443069529-008-f149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41818" y="3933056"/>
            <a:ext cx="4756205" cy="26278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53992580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2" descr="C:\Documents and Settings\minko\Asztal\Gray's Anatomy for Students 2E\C9780443069529-008-f070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520" y="764704"/>
            <a:ext cx="4410327" cy="5332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Szövegdoboz 1"/>
          <p:cNvSpPr txBox="1"/>
          <p:nvPr/>
        </p:nvSpPr>
        <p:spPr>
          <a:xfrm>
            <a:off x="5152512" y="764704"/>
            <a:ext cx="3937681" cy="56384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80000"/>
              </a:lnSpc>
            </a:pPr>
            <a:endParaRPr lang="hu-HU" altLang="hu-HU" sz="1400" dirty="0"/>
          </a:p>
          <a:p>
            <a:pPr>
              <a:lnSpc>
                <a:spcPct val="80000"/>
              </a:lnSpc>
            </a:pPr>
            <a:r>
              <a:rPr lang="hu-HU" altLang="hu-HU" b="1" i="1" dirty="0" err="1"/>
              <a:t>Roof</a:t>
            </a:r>
            <a:r>
              <a:rPr lang="hu-HU" altLang="hu-HU" b="1" i="1" dirty="0"/>
              <a:t>:	</a:t>
            </a:r>
            <a:r>
              <a:rPr lang="hu-HU" altLang="hu-HU" dirty="0" err="1"/>
              <a:t>frontal</a:t>
            </a:r>
            <a:r>
              <a:rPr lang="hu-HU" altLang="hu-HU" dirty="0"/>
              <a:t> </a:t>
            </a:r>
            <a:r>
              <a:rPr lang="hu-HU" altLang="hu-HU" dirty="0" err="1"/>
              <a:t>bone</a:t>
            </a:r>
            <a:r>
              <a:rPr lang="hu-HU" altLang="hu-HU" dirty="0"/>
              <a:t> </a:t>
            </a:r>
            <a:r>
              <a:rPr lang="hu-HU" altLang="hu-HU" dirty="0" err="1" smtClean="0"/>
              <a:t>-orbital</a:t>
            </a:r>
            <a:r>
              <a:rPr lang="hu-HU" altLang="hu-HU" dirty="0" smtClean="0"/>
              <a:t> part</a:t>
            </a:r>
            <a:endParaRPr lang="hu-HU" altLang="hu-HU" dirty="0"/>
          </a:p>
          <a:p>
            <a:pPr>
              <a:lnSpc>
                <a:spcPct val="80000"/>
              </a:lnSpc>
              <a:buFontTx/>
              <a:buNone/>
            </a:pPr>
            <a:r>
              <a:rPr lang="hu-HU" altLang="hu-HU" dirty="0"/>
              <a:t>	</a:t>
            </a:r>
            <a:r>
              <a:rPr lang="hu-HU" altLang="hu-HU" dirty="0" err="1"/>
              <a:t>sphenoid</a:t>
            </a:r>
            <a:r>
              <a:rPr lang="hu-HU" altLang="hu-HU" dirty="0"/>
              <a:t> </a:t>
            </a:r>
            <a:r>
              <a:rPr lang="hu-HU" altLang="hu-HU" dirty="0" err="1"/>
              <a:t>bone</a:t>
            </a:r>
            <a:r>
              <a:rPr lang="hu-HU" altLang="hu-HU" dirty="0"/>
              <a:t> </a:t>
            </a:r>
            <a:r>
              <a:rPr lang="hu-HU" altLang="hu-HU" dirty="0" smtClean="0"/>
              <a:t>- </a:t>
            </a:r>
            <a:r>
              <a:rPr lang="hu-HU" altLang="hu-HU" dirty="0" err="1" smtClean="0"/>
              <a:t>lesser</a:t>
            </a:r>
            <a:r>
              <a:rPr lang="hu-HU" altLang="hu-HU" dirty="0" smtClean="0"/>
              <a:t> </a:t>
            </a:r>
            <a:r>
              <a:rPr lang="hu-HU" altLang="hu-HU" dirty="0" err="1" smtClean="0"/>
              <a:t>wing</a:t>
            </a:r>
            <a:endParaRPr lang="hu-HU" altLang="hu-HU" dirty="0"/>
          </a:p>
          <a:p>
            <a:pPr>
              <a:lnSpc>
                <a:spcPct val="80000"/>
              </a:lnSpc>
              <a:buFontTx/>
              <a:buNone/>
            </a:pPr>
            <a:endParaRPr lang="hu-HU" altLang="hu-HU" dirty="0"/>
          </a:p>
          <a:p>
            <a:pPr>
              <a:lnSpc>
                <a:spcPct val="80000"/>
              </a:lnSpc>
              <a:buFontTx/>
              <a:buNone/>
            </a:pPr>
            <a:endParaRPr lang="hu-HU" altLang="hu-HU" dirty="0"/>
          </a:p>
          <a:p>
            <a:pPr>
              <a:lnSpc>
                <a:spcPct val="80000"/>
              </a:lnSpc>
              <a:buFontTx/>
              <a:buNone/>
            </a:pPr>
            <a:endParaRPr lang="hu-HU" altLang="hu-HU" dirty="0"/>
          </a:p>
          <a:p>
            <a:pPr>
              <a:lnSpc>
                <a:spcPct val="80000"/>
              </a:lnSpc>
            </a:pPr>
            <a:r>
              <a:rPr lang="hu-HU" altLang="hu-HU" b="1" i="1" dirty="0" err="1"/>
              <a:t>Floor</a:t>
            </a:r>
            <a:r>
              <a:rPr lang="hu-HU" altLang="hu-HU" b="1" i="1" dirty="0"/>
              <a:t>:</a:t>
            </a:r>
            <a:r>
              <a:rPr lang="hu-HU" altLang="hu-HU" dirty="0"/>
              <a:t> 	body of </a:t>
            </a:r>
            <a:r>
              <a:rPr lang="hu-HU" altLang="hu-HU" dirty="0" err="1"/>
              <a:t>the</a:t>
            </a:r>
            <a:r>
              <a:rPr lang="hu-HU" altLang="hu-HU" dirty="0"/>
              <a:t> </a:t>
            </a:r>
            <a:r>
              <a:rPr lang="hu-HU" altLang="hu-HU" dirty="0" err="1"/>
              <a:t>maxilla</a:t>
            </a:r>
            <a:endParaRPr lang="hu-HU" altLang="hu-HU" dirty="0"/>
          </a:p>
          <a:p>
            <a:pPr>
              <a:lnSpc>
                <a:spcPct val="80000"/>
              </a:lnSpc>
              <a:buFontTx/>
              <a:buNone/>
            </a:pPr>
            <a:r>
              <a:rPr lang="hu-HU" altLang="hu-HU" dirty="0"/>
              <a:t>	 </a:t>
            </a:r>
            <a:r>
              <a:rPr lang="hu-HU" altLang="hu-HU" dirty="0" err="1"/>
              <a:t>palatine</a:t>
            </a:r>
            <a:r>
              <a:rPr lang="hu-HU" altLang="hu-HU" dirty="0"/>
              <a:t> </a:t>
            </a:r>
            <a:r>
              <a:rPr lang="hu-HU" altLang="hu-HU" dirty="0" err="1"/>
              <a:t>bone</a:t>
            </a:r>
            <a:r>
              <a:rPr lang="hu-HU" altLang="hu-HU" dirty="0"/>
              <a:t> !!</a:t>
            </a:r>
          </a:p>
          <a:p>
            <a:pPr>
              <a:lnSpc>
                <a:spcPct val="80000"/>
              </a:lnSpc>
              <a:buFontTx/>
              <a:buNone/>
            </a:pPr>
            <a:endParaRPr lang="hu-HU" altLang="hu-HU" dirty="0"/>
          </a:p>
          <a:p>
            <a:pPr>
              <a:lnSpc>
                <a:spcPct val="80000"/>
              </a:lnSpc>
              <a:buFontTx/>
              <a:buNone/>
            </a:pPr>
            <a:endParaRPr lang="hu-HU" altLang="hu-HU" dirty="0"/>
          </a:p>
          <a:p>
            <a:pPr>
              <a:lnSpc>
                <a:spcPct val="80000"/>
              </a:lnSpc>
              <a:buFontTx/>
              <a:buNone/>
            </a:pPr>
            <a:endParaRPr lang="hu-HU" altLang="hu-HU" dirty="0"/>
          </a:p>
          <a:p>
            <a:pPr>
              <a:lnSpc>
                <a:spcPct val="80000"/>
              </a:lnSpc>
            </a:pPr>
            <a:r>
              <a:rPr lang="hu-HU" altLang="hu-HU" b="1" i="1" dirty="0" err="1"/>
              <a:t>Medial</a:t>
            </a:r>
            <a:r>
              <a:rPr lang="hu-HU" altLang="hu-HU" b="1" i="1" dirty="0"/>
              <a:t> </a:t>
            </a:r>
            <a:r>
              <a:rPr lang="hu-HU" altLang="hu-HU" b="1" i="1" dirty="0" err="1"/>
              <a:t>wall</a:t>
            </a:r>
            <a:r>
              <a:rPr lang="hu-HU" altLang="hu-HU" b="1" i="1" dirty="0"/>
              <a:t>:</a:t>
            </a:r>
            <a:r>
              <a:rPr lang="hu-HU" altLang="hu-HU" dirty="0"/>
              <a:t>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hu-HU" altLang="hu-HU" dirty="0"/>
              <a:t>	</a:t>
            </a:r>
            <a:r>
              <a:rPr lang="hu-HU" altLang="hu-HU" dirty="0" err="1"/>
              <a:t>maxilla</a:t>
            </a:r>
            <a:r>
              <a:rPr lang="hu-HU" altLang="hu-HU" dirty="0"/>
              <a:t>, </a:t>
            </a:r>
            <a:r>
              <a:rPr lang="hu-HU" altLang="hu-HU" dirty="0" err="1"/>
              <a:t>frontal</a:t>
            </a:r>
            <a:r>
              <a:rPr lang="hu-HU" altLang="hu-HU" dirty="0"/>
              <a:t> </a:t>
            </a:r>
            <a:r>
              <a:rPr lang="hu-HU" altLang="hu-HU" dirty="0" err="1"/>
              <a:t>process</a:t>
            </a:r>
            <a:r>
              <a:rPr lang="hu-HU" altLang="hu-HU" dirty="0"/>
              <a:t> </a:t>
            </a:r>
          </a:p>
          <a:p>
            <a:pPr lvl="2">
              <a:lnSpc>
                <a:spcPct val="80000"/>
              </a:lnSpc>
            </a:pPr>
            <a:r>
              <a:rPr lang="hu-HU" altLang="hu-HU" dirty="0" err="1"/>
              <a:t>lacrimal</a:t>
            </a:r>
            <a:r>
              <a:rPr lang="hu-HU" altLang="hu-HU" dirty="0"/>
              <a:t> </a:t>
            </a:r>
            <a:r>
              <a:rPr lang="hu-HU" altLang="hu-HU" dirty="0" err="1"/>
              <a:t>bone</a:t>
            </a:r>
            <a:endParaRPr lang="hu-HU" altLang="hu-HU" dirty="0"/>
          </a:p>
          <a:p>
            <a:pPr>
              <a:lnSpc>
                <a:spcPct val="80000"/>
              </a:lnSpc>
              <a:buFontTx/>
              <a:buNone/>
            </a:pPr>
            <a:r>
              <a:rPr lang="hu-HU" altLang="hu-HU" dirty="0"/>
              <a:t>	</a:t>
            </a:r>
            <a:r>
              <a:rPr lang="hu-HU" altLang="hu-HU" dirty="0" err="1"/>
              <a:t>ethmoid</a:t>
            </a:r>
            <a:r>
              <a:rPr lang="hu-HU" altLang="hu-HU" dirty="0"/>
              <a:t> </a:t>
            </a:r>
            <a:r>
              <a:rPr lang="hu-HU" altLang="hu-HU" dirty="0" err="1"/>
              <a:t>bone</a:t>
            </a:r>
            <a:r>
              <a:rPr lang="hu-HU" altLang="hu-HU" dirty="0"/>
              <a:t> </a:t>
            </a:r>
            <a:r>
              <a:rPr lang="hu-HU" altLang="hu-HU" dirty="0" smtClean="0"/>
              <a:t>- </a:t>
            </a:r>
            <a:r>
              <a:rPr lang="hu-HU" altLang="hu-HU" dirty="0" err="1" smtClean="0"/>
              <a:t>orbital</a:t>
            </a:r>
            <a:r>
              <a:rPr lang="hu-HU" altLang="hu-HU" dirty="0" smtClean="0"/>
              <a:t> </a:t>
            </a:r>
            <a:r>
              <a:rPr lang="hu-HU" altLang="hu-HU" dirty="0" err="1" smtClean="0"/>
              <a:t>plate</a:t>
            </a:r>
            <a:endParaRPr lang="hu-HU" altLang="hu-HU" dirty="0"/>
          </a:p>
          <a:p>
            <a:pPr>
              <a:lnSpc>
                <a:spcPct val="80000"/>
              </a:lnSpc>
              <a:buFontTx/>
              <a:buNone/>
            </a:pPr>
            <a:r>
              <a:rPr lang="hu-HU" altLang="hu-HU" dirty="0"/>
              <a:t>	</a:t>
            </a:r>
            <a:r>
              <a:rPr lang="hu-HU" altLang="hu-HU" dirty="0" err="1"/>
              <a:t>sphenoid</a:t>
            </a:r>
            <a:r>
              <a:rPr lang="hu-HU" altLang="hu-HU" dirty="0"/>
              <a:t> body</a:t>
            </a:r>
          </a:p>
          <a:p>
            <a:pPr>
              <a:lnSpc>
                <a:spcPct val="80000"/>
              </a:lnSpc>
              <a:buFontTx/>
              <a:buNone/>
            </a:pPr>
            <a:endParaRPr lang="hu-HU" altLang="hu-HU" dirty="0"/>
          </a:p>
          <a:p>
            <a:pPr>
              <a:lnSpc>
                <a:spcPct val="80000"/>
              </a:lnSpc>
            </a:pPr>
            <a:endParaRPr lang="hu-HU" altLang="hu-HU" dirty="0"/>
          </a:p>
          <a:p>
            <a:pPr>
              <a:lnSpc>
                <a:spcPct val="80000"/>
              </a:lnSpc>
            </a:pPr>
            <a:r>
              <a:rPr lang="hu-HU" altLang="hu-HU" b="1" i="1" dirty="0" err="1"/>
              <a:t>Lateral</a:t>
            </a:r>
            <a:r>
              <a:rPr lang="hu-HU" altLang="hu-HU" b="1" i="1" dirty="0"/>
              <a:t> </a:t>
            </a:r>
            <a:r>
              <a:rPr lang="hu-HU" altLang="hu-HU" b="1" i="1" dirty="0" err="1"/>
              <a:t>wall</a:t>
            </a:r>
            <a:r>
              <a:rPr lang="hu-HU" altLang="hu-HU" b="1" i="1" dirty="0"/>
              <a:t>:</a:t>
            </a:r>
            <a:r>
              <a:rPr lang="hu-HU" altLang="hu-HU" dirty="0"/>
              <a:t> </a:t>
            </a:r>
            <a:r>
              <a:rPr lang="hu-HU" altLang="hu-HU" dirty="0" err="1"/>
              <a:t>zygomatic</a:t>
            </a:r>
            <a:r>
              <a:rPr lang="hu-HU" altLang="hu-HU" dirty="0"/>
              <a:t> </a:t>
            </a:r>
            <a:r>
              <a:rPr lang="hu-HU" altLang="hu-HU" dirty="0" err="1"/>
              <a:t>bone</a:t>
            </a:r>
            <a:endParaRPr lang="hu-HU" altLang="hu-HU" dirty="0"/>
          </a:p>
          <a:p>
            <a:pPr>
              <a:lnSpc>
                <a:spcPct val="80000"/>
              </a:lnSpc>
            </a:pPr>
            <a:r>
              <a:rPr lang="hu-HU" altLang="hu-HU" dirty="0"/>
              <a:t>	</a:t>
            </a:r>
            <a:r>
              <a:rPr lang="hu-HU" altLang="hu-HU" dirty="0" err="1"/>
              <a:t>sphenoid</a:t>
            </a:r>
            <a:r>
              <a:rPr lang="hu-HU" altLang="hu-HU" dirty="0"/>
              <a:t> </a:t>
            </a:r>
            <a:r>
              <a:rPr lang="hu-HU" altLang="hu-HU" dirty="0" err="1"/>
              <a:t>bone</a:t>
            </a:r>
            <a:r>
              <a:rPr lang="hu-HU" altLang="hu-HU" dirty="0"/>
              <a:t> </a:t>
            </a:r>
            <a:r>
              <a:rPr lang="hu-HU" altLang="hu-HU" dirty="0" smtClean="0"/>
              <a:t>- </a:t>
            </a:r>
            <a:r>
              <a:rPr lang="hu-HU" altLang="hu-HU" dirty="0" err="1" smtClean="0"/>
              <a:t>greater</a:t>
            </a:r>
            <a:r>
              <a:rPr lang="hu-HU" altLang="hu-HU" dirty="0" smtClean="0"/>
              <a:t> </a:t>
            </a:r>
            <a:r>
              <a:rPr lang="hu-HU" altLang="hu-HU" dirty="0" err="1"/>
              <a:t>wing</a:t>
            </a:r>
            <a:r>
              <a:rPr lang="hu-HU" altLang="hu-HU" dirty="0"/>
              <a:t>)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hu-HU" altLang="hu-HU" dirty="0"/>
              <a:t>	</a:t>
            </a:r>
          </a:p>
          <a:p>
            <a:pPr>
              <a:lnSpc>
                <a:spcPct val="80000"/>
              </a:lnSpc>
              <a:buFontTx/>
              <a:buNone/>
            </a:pPr>
            <a:endParaRPr lang="hu-HU" altLang="hu-HU" dirty="0"/>
          </a:p>
          <a:p>
            <a:pPr>
              <a:lnSpc>
                <a:spcPct val="80000"/>
              </a:lnSpc>
              <a:buFontTx/>
              <a:buNone/>
            </a:pPr>
            <a:endParaRPr lang="hu-HU" altLang="hu-HU" dirty="0"/>
          </a:p>
          <a:p>
            <a:pPr>
              <a:lnSpc>
                <a:spcPct val="80000"/>
              </a:lnSpc>
            </a:pPr>
            <a:r>
              <a:rPr lang="hu-HU" altLang="hu-HU" b="1" i="1" dirty="0" err="1"/>
              <a:t>Entrance</a:t>
            </a:r>
            <a:r>
              <a:rPr lang="hu-HU" altLang="hu-HU" b="1" i="1" dirty="0"/>
              <a:t>:</a:t>
            </a:r>
            <a:r>
              <a:rPr lang="hu-HU" altLang="hu-HU" dirty="0"/>
              <a:t>	</a:t>
            </a:r>
            <a:r>
              <a:rPr lang="hu-HU" altLang="hu-HU" dirty="0" err="1"/>
              <a:t>aditus</a:t>
            </a:r>
            <a:r>
              <a:rPr lang="hu-HU" altLang="hu-HU" dirty="0"/>
              <a:t> </a:t>
            </a:r>
            <a:r>
              <a:rPr lang="hu-HU" altLang="hu-HU" dirty="0" err="1"/>
              <a:t>orbitae</a:t>
            </a:r>
            <a:endParaRPr lang="hu-HU" altLang="hu-HU" dirty="0"/>
          </a:p>
          <a:p>
            <a:endParaRPr lang="hu-H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zövegdoboz 2"/>
          <p:cNvSpPr txBox="1"/>
          <p:nvPr/>
        </p:nvSpPr>
        <p:spPr>
          <a:xfrm>
            <a:off x="4661847" y="101570"/>
            <a:ext cx="9492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altLang="hu-HU" sz="2400" dirty="0" smtClean="0">
                <a:latin typeface="+mj-lt"/>
              </a:rPr>
              <a:t>ORBIT</a:t>
            </a:r>
            <a:endParaRPr lang="hu-HU" sz="2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7619690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2" descr="C:\Documents and Settings\minko\Asztal\Gray's Anatomy for Students 2E\C9780443069529-008-f082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520" y="620688"/>
            <a:ext cx="4204970" cy="5671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zövegdoboz 2"/>
          <p:cNvSpPr txBox="1"/>
          <p:nvPr/>
        </p:nvSpPr>
        <p:spPr>
          <a:xfrm>
            <a:off x="4716017" y="847703"/>
            <a:ext cx="4427983" cy="5847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600" b="1" dirty="0" err="1"/>
              <a:t>Optic</a:t>
            </a:r>
            <a:r>
              <a:rPr lang="hu-HU" sz="1600" b="1" dirty="0"/>
              <a:t> </a:t>
            </a:r>
            <a:r>
              <a:rPr lang="hu-HU" sz="1600" b="1" dirty="0" err="1"/>
              <a:t>canal</a:t>
            </a:r>
            <a:r>
              <a:rPr lang="hu-HU" sz="1600" b="1" dirty="0"/>
              <a:t> </a:t>
            </a:r>
            <a:r>
              <a:rPr lang="hu-HU" sz="1600" dirty="0"/>
              <a:t>    fossa </a:t>
            </a:r>
            <a:r>
              <a:rPr lang="hu-HU" sz="1600" dirty="0" err="1"/>
              <a:t>cranii</a:t>
            </a:r>
            <a:r>
              <a:rPr lang="hu-HU" sz="1600" dirty="0"/>
              <a:t>    </a:t>
            </a:r>
            <a:r>
              <a:rPr lang="hu-HU" sz="1600" dirty="0" err="1"/>
              <a:t>media</a:t>
            </a:r>
            <a:endParaRPr lang="hu-HU" sz="1600" dirty="0"/>
          </a:p>
          <a:p>
            <a:r>
              <a:rPr lang="hu-HU" sz="1600" dirty="0"/>
              <a:t> (</a:t>
            </a:r>
            <a:r>
              <a:rPr lang="hu-HU" sz="1600" dirty="0" err="1"/>
              <a:t>optic</a:t>
            </a:r>
            <a:r>
              <a:rPr lang="hu-HU" sz="1600" dirty="0"/>
              <a:t> </a:t>
            </a:r>
            <a:r>
              <a:rPr lang="hu-HU" sz="1600" dirty="0" err="1"/>
              <a:t>nerve</a:t>
            </a:r>
            <a:r>
              <a:rPr lang="hu-HU" sz="1600" dirty="0"/>
              <a:t> + </a:t>
            </a:r>
            <a:r>
              <a:rPr lang="hu-HU" sz="1600" dirty="0" err="1"/>
              <a:t>ophtalmic</a:t>
            </a:r>
            <a:r>
              <a:rPr lang="hu-HU" sz="1600" dirty="0"/>
              <a:t> art.)</a:t>
            </a:r>
          </a:p>
          <a:p>
            <a:r>
              <a:rPr lang="hu-HU" sz="1600" dirty="0"/>
              <a:t> </a:t>
            </a:r>
          </a:p>
          <a:p>
            <a:r>
              <a:rPr lang="hu-HU" sz="1600" b="1" dirty="0" err="1"/>
              <a:t>Sup</a:t>
            </a:r>
            <a:r>
              <a:rPr lang="hu-HU" sz="1600" b="1" dirty="0"/>
              <a:t>. </a:t>
            </a:r>
            <a:r>
              <a:rPr lang="hu-HU" sz="1600" b="1" dirty="0" err="1"/>
              <a:t>orb</a:t>
            </a:r>
            <a:r>
              <a:rPr lang="hu-HU" sz="1600" b="1" dirty="0"/>
              <a:t>. </a:t>
            </a:r>
            <a:r>
              <a:rPr lang="hu-HU" sz="1600" b="1" dirty="0" err="1"/>
              <a:t>fissure</a:t>
            </a:r>
            <a:r>
              <a:rPr lang="hu-HU" sz="1600" b="1" dirty="0"/>
              <a:t>     </a:t>
            </a:r>
            <a:r>
              <a:rPr lang="hu-HU" sz="1600" dirty="0"/>
              <a:t>fossa </a:t>
            </a:r>
            <a:r>
              <a:rPr lang="hu-HU" sz="1600" dirty="0" err="1"/>
              <a:t>cranii</a:t>
            </a:r>
            <a:r>
              <a:rPr lang="hu-HU" sz="1600" dirty="0"/>
              <a:t> </a:t>
            </a:r>
            <a:r>
              <a:rPr lang="hu-HU" sz="1600" dirty="0" err="1"/>
              <a:t>media</a:t>
            </a:r>
            <a:r>
              <a:rPr lang="hu-HU" sz="1600" dirty="0"/>
              <a:t>	</a:t>
            </a:r>
          </a:p>
          <a:p>
            <a:r>
              <a:rPr lang="hu-HU" sz="1400" dirty="0"/>
              <a:t>(</a:t>
            </a:r>
            <a:r>
              <a:rPr lang="hu-HU" sz="1400" dirty="0" err="1"/>
              <a:t>oculomtory</a:t>
            </a:r>
            <a:r>
              <a:rPr lang="hu-HU" sz="1400" dirty="0"/>
              <a:t> n., </a:t>
            </a:r>
            <a:r>
              <a:rPr lang="hu-HU" sz="1400" dirty="0" err="1"/>
              <a:t>trochlear</a:t>
            </a:r>
            <a:r>
              <a:rPr lang="hu-HU" sz="1400" dirty="0"/>
              <a:t> </a:t>
            </a:r>
            <a:r>
              <a:rPr lang="hu-HU" sz="1400" dirty="0" err="1"/>
              <a:t>n</a:t>
            </a:r>
            <a:r>
              <a:rPr lang="hu-HU" sz="1400" dirty="0"/>
              <a:t>., </a:t>
            </a:r>
            <a:r>
              <a:rPr lang="hu-HU" sz="1400" dirty="0" err="1"/>
              <a:t>abducens</a:t>
            </a:r>
            <a:r>
              <a:rPr lang="hu-HU" sz="1400" dirty="0"/>
              <a:t> </a:t>
            </a:r>
            <a:r>
              <a:rPr lang="hu-HU" sz="1400" dirty="0" err="1"/>
              <a:t>n</a:t>
            </a:r>
            <a:r>
              <a:rPr lang="hu-HU" sz="1400" dirty="0"/>
              <a:t>.,</a:t>
            </a:r>
          </a:p>
          <a:p>
            <a:r>
              <a:rPr lang="hu-HU" sz="1400" dirty="0"/>
              <a:t> </a:t>
            </a:r>
            <a:r>
              <a:rPr lang="hu-HU" sz="1400" dirty="0" err="1"/>
              <a:t>ophtalmic</a:t>
            </a:r>
            <a:r>
              <a:rPr lang="hu-HU" sz="1400" dirty="0"/>
              <a:t> n., </a:t>
            </a:r>
            <a:r>
              <a:rPr lang="hu-HU" sz="1400" dirty="0" err="1"/>
              <a:t>sup</a:t>
            </a:r>
            <a:r>
              <a:rPr lang="hu-HU" sz="1400" dirty="0"/>
              <a:t>. </a:t>
            </a:r>
            <a:r>
              <a:rPr lang="hu-HU" sz="1400" dirty="0" err="1"/>
              <a:t>ophtalmic</a:t>
            </a:r>
            <a:r>
              <a:rPr lang="hu-HU" sz="1400" dirty="0"/>
              <a:t> v.)</a:t>
            </a:r>
          </a:p>
          <a:p>
            <a:endParaRPr lang="hu-HU" sz="1600" dirty="0"/>
          </a:p>
          <a:p>
            <a:r>
              <a:rPr lang="hu-HU" sz="1600" b="1" dirty="0" err="1"/>
              <a:t>Inf</a:t>
            </a:r>
            <a:r>
              <a:rPr lang="hu-HU" sz="1600" b="1" dirty="0"/>
              <a:t>. </a:t>
            </a:r>
            <a:r>
              <a:rPr lang="hu-HU" sz="1600" b="1" dirty="0" err="1"/>
              <a:t>orbital</a:t>
            </a:r>
            <a:r>
              <a:rPr lang="hu-HU" sz="1600" b="1" dirty="0"/>
              <a:t> </a:t>
            </a:r>
            <a:r>
              <a:rPr lang="hu-HU" sz="1600" b="1" dirty="0" err="1"/>
              <a:t>fissure</a:t>
            </a:r>
            <a:r>
              <a:rPr lang="hu-HU" sz="1600" dirty="0"/>
              <a:t>	 fossa </a:t>
            </a:r>
            <a:r>
              <a:rPr lang="hu-HU" sz="1600" dirty="0" err="1"/>
              <a:t>pterygopalatina</a:t>
            </a:r>
            <a:r>
              <a:rPr lang="hu-HU" sz="1600" dirty="0"/>
              <a:t> and </a:t>
            </a:r>
            <a:r>
              <a:rPr lang="hu-HU" sz="1600" dirty="0" err="1"/>
              <a:t>infraorbital</a:t>
            </a:r>
            <a:r>
              <a:rPr lang="hu-HU" sz="1600" dirty="0"/>
              <a:t> fossa </a:t>
            </a:r>
            <a:r>
              <a:rPr lang="hu-HU" sz="1400" dirty="0"/>
              <a:t>(</a:t>
            </a:r>
            <a:r>
              <a:rPr lang="hu-HU" sz="1400" dirty="0" err="1"/>
              <a:t>infraorbital</a:t>
            </a:r>
            <a:r>
              <a:rPr lang="hu-HU" sz="1400" dirty="0"/>
              <a:t> a. and n.)</a:t>
            </a:r>
          </a:p>
          <a:p>
            <a:r>
              <a:rPr lang="hu-HU" sz="1600" dirty="0"/>
              <a:t> </a:t>
            </a:r>
          </a:p>
          <a:p>
            <a:r>
              <a:rPr lang="hu-HU" sz="1600" b="1" dirty="0" err="1"/>
              <a:t>Anterior</a:t>
            </a:r>
            <a:r>
              <a:rPr lang="hu-HU" sz="1600" b="1" dirty="0"/>
              <a:t> </a:t>
            </a:r>
            <a:r>
              <a:rPr lang="hu-HU" sz="1600" b="1" dirty="0" err="1"/>
              <a:t>ethmoidal</a:t>
            </a:r>
            <a:r>
              <a:rPr lang="hu-HU" sz="1600" b="1" dirty="0"/>
              <a:t> </a:t>
            </a:r>
            <a:r>
              <a:rPr lang="hu-HU" sz="1600" b="1" dirty="0" err="1"/>
              <a:t>foramen</a:t>
            </a:r>
            <a:r>
              <a:rPr lang="hu-HU" sz="1600" dirty="0"/>
              <a:t>	   fossa </a:t>
            </a:r>
            <a:r>
              <a:rPr lang="hu-HU" sz="1600" dirty="0" err="1"/>
              <a:t>cranii</a:t>
            </a:r>
            <a:r>
              <a:rPr lang="hu-HU" sz="1600" dirty="0"/>
              <a:t> </a:t>
            </a:r>
            <a:r>
              <a:rPr lang="hu-HU" sz="1600" dirty="0" err="1"/>
              <a:t>ant</a:t>
            </a:r>
            <a:r>
              <a:rPr lang="hu-HU" sz="1600" dirty="0"/>
              <a:t>.</a:t>
            </a:r>
          </a:p>
          <a:p>
            <a:r>
              <a:rPr lang="hu-HU" sz="1400" dirty="0"/>
              <a:t>(</a:t>
            </a:r>
            <a:r>
              <a:rPr lang="hu-HU" sz="1400" dirty="0" err="1"/>
              <a:t>ant</a:t>
            </a:r>
            <a:r>
              <a:rPr lang="hu-HU" sz="1400" dirty="0"/>
              <a:t>. </a:t>
            </a:r>
            <a:r>
              <a:rPr lang="hu-HU" sz="1400" dirty="0" err="1"/>
              <a:t>ethmoidal</a:t>
            </a:r>
            <a:r>
              <a:rPr lang="hu-HU" sz="1400" dirty="0"/>
              <a:t> a. and n.)</a:t>
            </a:r>
          </a:p>
          <a:p>
            <a:r>
              <a:rPr lang="hu-HU" sz="1600" dirty="0"/>
              <a:t> </a:t>
            </a:r>
          </a:p>
          <a:p>
            <a:r>
              <a:rPr lang="hu-HU" sz="1600" b="1" dirty="0"/>
              <a:t>Post. </a:t>
            </a:r>
            <a:r>
              <a:rPr lang="hu-HU" sz="1600" b="1" dirty="0" err="1"/>
              <a:t>ethm</a:t>
            </a:r>
            <a:r>
              <a:rPr lang="hu-HU" sz="1600" b="1" dirty="0"/>
              <a:t>. </a:t>
            </a:r>
            <a:r>
              <a:rPr lang="hu-HU" sz="1600" b="1" dirty="0" err="1"/>
              <a:t>foramen</a:t>
            </a:r>
            <a:r>
              <a:rPr lang="hu-HU" sz="1600" b="1" dirty="0"/>
              <a:t>    </a:t>
            </a:r>
            <a:r>
              <a:rPr lang="hu-HU" sz="1600" dirty="0" err="1"/>
              <a:t>ethmoidal</a:t>
            </a:r>
            <a:r>
              <a:rPr lang="hu-HU" sz="1600" dirty="0"/>
              <a:t> </a:t>
            </a:r>
            <a:r>
              <a:rPr lang="hu-HU" sz="1600" dirty="0" err="1"/>
              <a:t>cellulae</a:t>
            </a:r>
            <a:r>
              <a:rPr lang="hu-HU" sz="1600" dirty="0"/>
              <a:t>	(post. </a:t>
            </a:r>
            <a:r>
              <a:rPr lang="hu-HU" sz="1600" dirty="0" err="1"/>
              <a:t>ethmoid</a:t>
            </a:r>
            <a:r>
              <a:rPr lang="hu-HU" sz="1600" dirty="0"/>
              <a:t>. a. and n.)</a:t>
            </a:r>
          </a:p>
          <a:p>
            <a:endParaRPr lang="hu-HU" sz="1600" dirty="0"/>
          </a:p>
          <a:p>
            <a:r>
              <a:rPr lang="hu-HU" sz="1600" b="1" dirty="0" err="1"/>
              <a:t>nasolacrimal</a:t>
            </a:r>
            <a:r>
              <a:rPr lang="hu-HU" sz="1600" b="1" dirty="0"/>
              <a:t> </a:t>
            </a:r>
            <a:r>
              <a:rPr lang="hu-HU" sz="1600" b="1" dirty="0" err="1"/>
              <a:t>canal</a:t>
            </a:r>
            <a:r>
              <a:rPr lang="hu-HU" sz="1600" b="1" dirty="0"/>
              <a:t>	</a:t>
            </a:r>
            <a:r>
              <a:rPr lang="hu-HU" sz="1600" dirty="0" err="1"/>
              <a:t>nasal</a:t>
            </a:r>
            <a:r>
              <a:rPr lang="hu-HU" sz="1600" dirty="0"/>
              <a:t> </a:t>
            </a:r>
            <a:r>
              <a:rPr lang="hu-HU" sz="1600" dirty="0" err="1"/>
              <a:t>cavity</a:t>
            </a:r>
            <a:endParaRPr lang="hu-HU" sz="1600" dirty="0"/>
          </a:p>
          <a:p>
            <a:r>
              <a:rPr lang="hu-HU" sz="1400" dirty="0"/>
              <a:t>(</a:t>
            </a:r>
            <a:r>
              <a:rPr lang="hu-HU" sz="1400" dirty="0" err="1"/>
              <a:t>nasolacrimal</a:t>
            </a:r>
            <a:r>
              <a:rPr lang="hu-HU" sz="1400" dirty="0"/>
              <a:t> </a:t>
            </a:r>
            <a:r>
              <a:rPr lang="hu-HU" sz="1400" dirty="0" err="1"/>
              <a:t>duct</a:t>
            </a:r>
            <a:r>
              <a:rPr lang="hu-HU" sz="1400" dirty="0"/>
              <a:t>)</a:t>
            </a:r>
          </a:p>
          <a:p>
            <a:endParaRPr lang="hu-HU" sz="1600" b="1" dirty="0"/>
          </a:p>
          <a:p>
            <a:r>
              <a:rPr lang="hu-HU" sz="1600" b="1" dirty="0" err="1"/>
              <a:t>Infraorbital</a:t>
            </a:r>
            <a:r>
              <a:rPr lang="hu-HU" sz="1600" b="1" dirty="0"/>
              <a:t> </a:t>
            </a:r>
            <a:r>
              <a:rPr lang="hu-HU" sz="1600" b="1" dirty="0" err="1"/>
              <a:t>foramen</a:t>
            </a:r>
            <a:r>
              <a:rPr lang="hu-HU" sz="1600" b="1" dirty="0"/>
              <a:t> </a:t>
            </a:r>
            <a:r>
              <a:rPr lang="hu-HU" sz="1600" dirty="0"/>
              <a:t>fossa </a:t>
            </a:r>
            <a:r>
              <a:rPr lang="hu-HU" sz="1600" dirty="0" err="1"/>
              <a:t>canina</a:t>
            </a:r>
            <a:endParaRPr lang="hu-HU" sz="1600" dirty="0"/>
          </a:p>
          <a:p>
            <a:r>
              <a:rPr lang="hu-HU" sz="1400" dirty="0"/>
              <a:t>(</a:t>
            </a:r>
            <a:r>
              <a:rPr lang="hu-HU" sz="1400" dirty="0" err="1"/>
              <a:t>infraorbital</a:t>
            </a:r>
            <a:r>
              <a:rPr lang="hu-HU" sz="1400" dirty="0"/>
              <a:t> </a:t>
            </a:r>
            <a:r>
              <a:rPr lang="hu-HU" sz="1400" dirty="0" err="1"/>
              <a:t>nerve</a:t>
            </a:r>
            <a:r>
              <a:rPr lang="hu-HU" sz="1400" dirty="0"/>
              <a:t>)</a:t>
            </a:r>
          </a:p>
          <a:p>
            <a:endParaRPr lang="hu-HU" sz="1600" dirty="0"/>
          </a:p>
          <a:p>
            <a:r>
              <a:rPr lang="hu-HU" sz="1600" b="1" dirty="0" err="1"/>
              <a:t>Supraorbital</a:t>
            </a:r>
            <a:r>
              <a:rPr lang="hu-HU" sz="1600" b="1" dirty="0"/>
              <a:t> </a:t>
            </a:r>
            <a:r>
              <a:rPr lang="hu-HU" sz="1600" b="1" dirty="0" err="1"/>
              <a:t>foramen</a:t>
            </a:r>
            <a:r>
              <a:rPr lang="hu-HU" sz="1600" b="1" dirty="0"/>
              <a:t> and </a:t>
            </a:r>
            <a:r>
              <a:rPr lang="hu-HU" sz="1600" b="1" dirty="0" err="1"/>
              <a:t>frontal</a:t>
            </a:r>
            <a:r>
              <a:rPr lang="hu-HU" sz="1600" b="1" dirty="0"/>
              <a:t> </a:t>
            </a:r>
            <a:r>
              <a:rPr lang="hu-HU" sz="1600" b="1" dirty="0" err="1"/>
              <a:t>notch</a:t>
            </a:r>
            <a:r>
              <a:rPr lang="hu-HU" sz="1600" b="1" dirty="0"/>
              <a:t>	</a:t>
            </a:r>
            <a:r>
              <a:rPr lang="hu-HU" sz="1600" dirty="0"/>
              <a:t>front</a:t>
            </a:r>
          </a:p>
          <a:p>
            <a:r>
              <a:rPr lang="hu-HU" sz="1400" dirty="0"/>
              <a:t>(</a:t>
            </a:r>
            <a:r>
              <a:rPr lang="hu-HU" sz="1400" dirty="0" err="1"/>
              <a:t>supraorbital</a:t>
            </a:r>
            <a:r>
              <a:rPr lang="hu-HU" sz="1400" dirty="0"/>
              <a:t> and </a:t>
            </a:r>
            <a:r>
              <a:rPr lang="hu-HU" sz="1400" dirty="0" err="1"/>
              <a:t>frontal</a:t>
            </a:r>
            <a:r>
              <a:rPr lang="hu-HU" sz="1400" dirty="0"/>
              <a:t> </a:t>
            </a:r>
            <a:r>
              <a:rPr lang="hu-HU" sz="1400" dirty="0" err="1"/>
              <a:t>nerve</a:t>
            </a:r>
            <a:r>
              <a:rPr lang="hu-HU" sz="1400" dirty="0"/>
              <a:t>)</a:t>
            </a:r>
          </a:p>
        </p:txBody>
      </p:sp>
      <p:sp>
        <p:nvSpPr>
          <p:cNvPr id="2" name="Szövegdoboz 1"/>
          <p:cNvSpPr txBox="1"/>
          <p:nvPr/>
        </p:nvSpPr>
        <p:spPr>
          <a:xfrm>
            <a:off x="5826479" y="34622"/>
            <a:ext cx="32207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 err="1"/>
              <a:t>Connections</a:t>
            </a:r>
            <a:r>
              <a:rPr lang="hu-HU" sz="2400" dirty="0"/>
              <a:t> of </a:t>
            </a:r>
            <a:r>
              <a:rPr lang="hu-HU" sz="2400" dirty="0" err="1"/>
              <a:t>the</a:t>
            </a:r>
            <a:r>
              <a:rPr lang="hu-HU" sz="2400" dirty="0"/>
              <a:t> </a:t>
            </a:r>
            <a:r>
              <a:rPr lang="hu-HU" sz="2400" dirty="0" err="1"/>
              <a:t>orbit</a:t>
            </a:r>
            <a:endParaRPr lang="hu-HU" sz="2400" dirty="0"/>
          </a:p>
        </p:txBody>
      </p:sp>
    </p:spTree>
    <p:extLst>
      <p:ext uri="{BB962C8B-B14F-4D97-AF65-F5344CB8AC3E}">
        <p14:creationId xmlns:p14="http://schemas.microsoft.com/office/powerpoint/2010/main" val="810027517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296615"/>
            <a:ext cx="6096000" cy="4572000"/>
          </a:xfrm>
          <a:prstGeom prst="rect">
            <a:avLst/>
          </a:prstGeom>
        </p:spPr>
      </p:pic>
      <p:sp>
        <p:nvSpPr>
          <p:cNvPr id="4" name="Téglalap 3"/>
          <p:cNvSpPr/>
          <p:nvPr/>
        </p:nvSpPr>
        <p:spPr>
          <a:xfrm>
            <a:off x="1187624" y="5085184"/>
            <a:ext cx="7344816" cy="14157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b="1" dirty="0" err="1"/>
              <a:t>Infraorbital</a:t>
            </a:r>
            <a:r>
              <a:rPr lang="hu-HU" b="1" dirty="0"/>
              <a:t> </a:t>
            </a:r>
            <a:r>
              <a:rPr lang="hu-HU" b="1" dirty="0" err="1"/>
              <a:t>foramen</a:t>
            </a:r>
            <a:r>
              <a:rPr lang="hu-HU" b="1" dirty="0"/>
              <a:t> </a:t>
            </a:r>
            <a:r>
              <a:rPr lang="hu-HU" dirty="0"/>
              <a:t>fossa </a:t>
            </a:r>
            <a:r>
              <a:rPr lang="hu-HU" dirty="0" err="1"/>
              <a:t>canina</a:t>
            </a:r>
            <a:endParaRPr lang="hu-HU" dirty="0"/>
          </a:p>
          <a:p>
            <a:r>
              <a:rPr lang="hu-HU" sz="1600" dirty="0"/>
              <a:t>(</a:t>
            </a:r>
            <a:r>
              <a:rPr lang="hu-HU" sz="1600" dirty="0" err="1"/>
              <a:t>infraorbital</a:t>
            </a:r>
            <a:r>
              <a:rPr lang="hu-HU" sz="1600" dirty="0"/>
              <a:t> </a:t>
            </a:r>
            <a:r>
              <a:rPr lang="hu-HU" sz="1600" dirty="0" err="1"/>
              <a:t>nerve</a:t>
            </a:r>
            <a:r>
              <a:rPr lang="hu-HU" sz="1600" dirty="0"/>
              <a:t>)</a:t>
            </a:r>
          </a:p>
          <a:p>
            <a:endParaRPr lang="hu-HU" dirty="0"/>
          </a:p>
          <a:p>
            <a:r>
              <a:rPr lang="hu-HU" b="1" dirty="0" err="1"/>
              <a:t>Supraorbital</a:t>
            </a:r>
            <a:r>
              <a:rPr lang="hu-HU" b="1" dirty="0"/>
              <a:t> </a:t>
            </a:r>
            <a:r>
              <a:rPr lang="hu-HU" b="1" dirty="0" err="1"/>
              <a:t>foramen</a:t>
            </a:r>
            <a:r>
              <a:rPr lang="hu-HU" b="1" dirty="0"/>
              <a:t> and </a:t>
            </a:r>
            <a:r>
              <a:rPr lang="hu-HU" b="1" dirty="0" err="1"/>
              <a:t>frontal</a:t>
            </a:r>
            <a:r>
              <a:rPr lang="hu-HU" b="1" dirty="0"/>
              <a:t> </a:t>
            </a:r>
            <a:r>
              <a:rPr lang="hu-HU" b="1" dirty="0" err="1"/>
              <a:t>notch</a:t>
            </a:r>
            <a:r>
              <a:rPr lang="hu-HU" b="1" dirty="0"/>
              <a:t>	</a:t>
            </a:r>
            <a:r>
              <a:rPr lang="hu-HU" dirty="0"/>
              <a:t>front</a:t>
            </a:r>
          </a:p>
          <a:p>
            <a:r>
              <a:rPr lang="hu-HU" sz="1600" dirty="0"/>
              <a:t>(</a:t>
            </a:r>
            <a:r>
              <a:rPr lang="hu-HU" sz="1600" dirty="0" err="1"/>
              <a:t>supraorbital</a:t>
            </a:r>
            <a:r>
              <a:rPr lang="hu-HU" sz="1600" dirty="0"/>
              <a:t> and </a:t>
            </a:r>
            <a:r>
              <a:rPr lang="hu-HU" sz="1600" dirty="0" err="1"/>
              <a:t>frontal</a:t>
            </a:r>
            <a:r>
              <a:rPr lang="hu-HU" sz="1600" dirty="0"/>
              <a:t> </a:t>
            </a:r>
            <a:r>
              <a:rPr lang="hu-HU" sz="1600" dirty="0" err="1"/>
              <a:t>nerve</a:t>
            </a:r>
            <a:r>
              <a:rPr lang="hu-HU" sz="16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891173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Documents and Settings\minko\Asztal\Gray's Anatomy for Students 2E\C9780443069529-008-f070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20091" y="332656"/>
            <a:ext cx="4320480" cy="52233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 descr="C:\Documents and Settings\minko\Asztal\Gray's Anatomy for Students 2E\C9780443069529-008-f079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11675" y="3564857"/>
            <a:ext cx="2894670" cy="3136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04408" y="113197"/>
            <a:ext cx="2882650" cy="3315804"/>
          </a:xfrm>
          <a:prstGeom prst="rect">
            <a:avLst/>
          </a:prstGeom>
        </p:spPr>
      </p:pic>
      <p:sp>
        <p:nvSpPr>
          <p:cNvPr id="2" name="Szövegdoboz 1"/>
          <p:cNvSpPr txBox="1"/>
          <p:nvPr/>
        </p:nvSpPr>
        <p:spPr>
          <a:xfrm>
            <a:off x="107504" y="5738922"/>
            <a:ext cx="54006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err="1"/>
              <a:t>nasolacrimal</a:t>
            </a:r>
            <a:r>
              <a:rPr lang="hu-HU" b="1" dirty="0"/>
              <a:t> </a:t>
            </a:r>
            <a:r>
              <a:rPr lang="hu-HU" b="1" dirty="0" err="1"/>
              <a:t>canal</a:t>
            </a:r>
            <a:r>
              <a:rPr lang="hu-HU" b="1" dirty="0"/>
              <a:t>	</a:t>
            </a:r>
            <a:r>
              <a:rPr lang="hu-HU" dirty="0" err="1"/>
              <a:t>nasal</a:t>
            </a:r>
            <a:r>
              <a:rPr lang="hu-HU" dirty="0"/>
              <a:t> </a:t>
            </a:r>
            <a:r>
              <a:rPr lang="hu-HU" dirty="0" err="1" smtClean="0"/>
              <a:t>cavity</a:t>
            </a:r>
            <a:r>
              <a:rPr lang="hu-HU" dirty="0" smtClean="0"/>
              <a:t>, </a:t>
            </a:r>
            <a:r>
              <a:rPr lang="hu-HU" dirty="0" err="1" smtClean="0"/>
              <a:t>inferior</a:t>
            </a:r>
            <a:r>
              <a:rPr lang="hu-HU" dirty="0" smtClean="0"/>
              <a:t> </a:t>
            </a:r>
            <a:r>
              <a:rPr lang="hu-HU" dirty="0" err="1" smtClean="0"/>
              <a:t>meatus</a:t>
            </a:r>
            <a:endParaRPr lang="hu-HU" dirty="0"/>
          </a:p>
          <a:p>
            <a:r>
              <a:rPr lang="hu-HU" sz="1600" dirty="0"/>
              <a:t>(</a:t>
            </a:r>
            <a:r>
              <a:rPr lang="hu-HU" sz="1600" dirty="0" err="1"/>
              <a:t>nasolacrimal</a:t>
            </a:r>
            <a:r>
              <a:rPr lang="hu-HU" sz="1600" dirty="0"/>
              <a:t> </a:t>
            </a:r>
            <a:r>
              <a:rPr lang="hu-HU" sz="1600" dirty="0" err="1"/>
              <a:t>duct</a:t>
            </a:r>
            <a:r>
              <a:rPr lang="hu-HU" sz="1600" dirty="0"/>
              <a:t>)</a:t>
            </a:r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109284103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544532" y="4221088"/>
            <a:ext cx="799288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altLang="hu-HU" sz="1400" dirty="0" err="1">
                <a:latin typeface="Arial" charset="0"/>
              </a:rPr>
              <a:t>References</a:t>
            </a:r>
            <a:r>
              <a:rPr lang="hu-HU" altLang="hu-HU" sz="1400" dirty="0">
                <a:latin typeface="Arial" charset="0"/>
              </a:rPr>
              <a:t>:</a:t>
            </a:r>
          </a:p>
          <a:p>
            <a:r>
              <a:rPr lang="hu-HU" altLang="hu-HU" sz="1400" dirty="0" err="1">
                <a:latin typeface="Arial" charset="0"/>
              </a:rPr>
              <a:t>Kahle</a:t>
            </a:r>
            <a:r>
              <a:rPr lang="hu-HU" altLang="hu-HU" sz="1400" dirty="0">
                <a:latin typeface="Arial" charset="0"/>
              </a:rPr>
              <a:t> W, </a:t>
            </a:r>
            <a:r>
              <a:rPr lang="hu-HU" altLang="hu-HU" sz="1400" dirty="0" err="1">
                <a:latin typeface="Arial" charset="0"/>
              </a:rPr>
              <a:t>Leonhardt</a:t>
            </a:r>
            <a:r>
              <a:rPr lang="hu-HU" altLang="hu-HU" sz="1400" dirty="0">
                <a:latin typeface="Arial" charset="0"/>
              </a:rPr>
              <a:t> H, </a:t>
            </a:r>
            <a:r>
              <a:rPr lang="hu-HU" altLang="hu-HU" sz="1400" dirty="0" err="1">
                <a:latin typeface="Arial" charset="0"/>
              </a:rPr>
              <a:t>Platzer</a:t>
            </a:r>
            <a:r>
              <a:rPr lang="hu-HU" altLang="hu-HU" sz="1400" dirty="0">
                <a:latin typeface="Arial" charset="0"/>
              </a:rPr>
              <a:t> W: </a:t>
            </a:r>
            <a:r>
              <a:rPr lang="hu-HU" altLang="hu-HU" sz="1400" dirty="0" err="1">
                <a:latin typeface="Arial" charset="0"/>
              </a:rPr>
              <a:t>Color</a:t>
            </a:r>
            <a:r>
              <a:rPr lang="hu-HU" altLang="hu-HU" sz="1400" dirty="0">
                <a:latin typeface="Arial" charset="0"/>
              </a:rPr>
              <a:t> Atlas/Text of Human </a:t>
            </a:r>
            <a:r>
              <a:rPr lang="hu-HU" altLang="hu-HU" sz="1400" dirty="0" err="1">
                <a:latin typeface="Arial" charset="0"/>
              </a:rPr>
              <a:t>Anatomy</a:t>
            </a:r>
            <a:r>
              <a:rPr lang="hu-HU" altLang="hu-HU" sz="1400" dirty="0">
                <a:latin typeface="Arial" charset="0"/>
              </a:rPr>
              <a:t>, 1992, </a:t>
            </a:r>
            <a:r>
              <a:rPr lang="hu-HU" altLang="hu-HU" sz="1400" dirty="0" err="1">
                <a:latin typeface="Arial" charset="0"/>
              </a:rPr>
              <a:t>Thieme</a:t>
            </a:r>
            <a:r>
              <a:rPr lang="hu-HU" altLang="hu-HU" sz="1400" dirty="0">
                <a:latin typeface="Arial" charset="0"/>
              </a:rPr>
              <a:t>, Stuttgart </a:t>
            </a:r>
          </a:p>
          <a:p>
            <a:r>
              <a:rPr lang="hu-HU" altLang="hu-HU" sz="1400" dirty="0" err="1">
                <a:latin typeface="Arial" charset="0"/>
              </a:rPr>
              <a:t>Putz</a:t>
            </a:r>
            <a:r>
              <a:rPr lang="hu-HU" altLang="hu-HU" sz="1400" dirty="0">
                <a:latin typeface="Arial" charset="0"/>
              </a:rPr>
              <a:t> R, </a:t>
            </a:r>
            <a:r>
              <a:rPr lang="hu-HU" altLang="hu-HU" sz="1400" dirty="0" err="1">
                <a:latin typeface="Arial" charset="0"/>
              </a:rPr>
              <a:t>Pabst</a:t>
            </a:r>
            <a:r>
              <a:rPr lang="hu-HU" altLang="hu-HU" sz="1400" dirty="0">
                <a:latin typeface="Arial" charset="0"/>
              </a:rPr>
              <a:t> </a:t>
            </a:r>
            <a:r>
              <a:rPr lang="hu-HU" altLang="hu-HU" sz="1400" dirty="0" err="1">
                <a:latin typeface="Arial" charset="0"/>
              </a:rPr>
              <a:t>R</a:t>
            </a:r>
            <a:r>
              <a:rPr lang="hu-HU" altLang="hu-HU" sz="1400" dirty="0">
                <a:latin typeface="Arial" charset="0"/>
              </a:rPr>
              <a:t> (</a:t>
            </a:r>
            <a:r>
              <a:rPr lang="hu-HU" altLang="hu-HU" sz="1400" dirty="0" err="1">
                <a:latin typeface="Arial" charset="0"/>
              </a:rPr>
              <a:t>editors</a:t>
            </a:r>
            <a:r>
              <a:rPr lang="hu-HU" altLang="hu-HU" sz="1400" dirty="0">
                <a:latin typeface="Arial" charset="0"/>
              </a:rPr>
              <a:t>): </a:t>
            </a:r>
            <a:r>
              <a:rPr lang="hu-HU" altLang="hu-HU" sz="1400" dirty="0" err="1">
                <a:latin typeface="Arial" charset="0"/>
              </a:rPr>
              <a:t>Sobotta</a:t>
            </a:r>
            <a:r>
              <a:rPr lang="hu-HU" altLang="hu-HU" sz="1400" dirty="0">
                <a:latin typeface="Arial" charset="0"/>
              </a:rPr>
              <a:t> Atlas of Human </a:t>
            </a:r>
            <a:r>
              <a:rPr lang="hu-HU" altLang="hu-HU" sz="1400" dirty="0" err="1">
                <a:latin typeface="Arial" charset="0"/>
              </a:rPr>
              <a:t>Anatomy</a:t>
            </a:r>
            <a:r>
              <a:rPr lang="hu-HU" altLang="hu-HU" sz="1400" dirty="0">
                <a:latin typeface="Arial" charset="0"/>
              </a:rPr>
              <a:t>, 1993, Urban &amp; Schwarzenberg, München</a:t>
            </a:r>
          </a:p>
          <a:p>
            <a:r>
              <a:rPr lang="hu-HU" altLang="hu-HU" sz="1400" dirty="0" err="1">
                <a:latin typeface="Arial" charset="0"/>
              </a:rPr>
              <a:t>Romanes</a:t>
            </a:r>
            <a:r>
              <a:rPr lang="hu-HU" altLang="hu-HU" sz="1400" dirty="0">
                <a:latin typeface="Arial" charset="0"/>
              </a:rPr>
              <a:t> GJ (editor): </a:t>
            </a:r>
            <a:r>
              <a:rPr lang="hu-HU" altLang="hu-HU" sz="1400" dirty="0" err="1">
                <a:latin typeface="Arial" charset="0"/>
              </a:rPr>
              <a:t>Cunningham</a:t>
            </a:r>
            <a:r>
              <a:rPr lang="hu-HU" altLang="hu-HU" sz="1400" dirty="0">
                <a:latin typeface="Arial" charset="0"/>
              </a:rPr>
              <a:t>’s </a:t>
            </a:r>
            <a:r>
              <a:rPr lang="hu-HU" altLang="hu-HU" sz="1400" dirty="0" err="1">
                <a:latin typeface="Arial" charset="0"/>
              </a:rPr>
              <a:t>Textbook</a:t>
            </a:r>
            <a:r>
              <a:rPr lang="hu-HU" altLang="hu-HU" sz="1400" dirty="0">
                <a:latin typeface="Arial" charset="0"/>
              </a:rPr>
              <a:t> of </a:t>
            </a:r>
            <a:r>
              <a:rPr lang="hu-HU" altLang="hu-HU" sz="1400" dirty="0" err="1">
                <a:latin typeface="Arial" charset="0"/>
              </a:rPr>
              <a:t>Anatomy</a:t>
            </a:r>
            <a:r>
              <a:rPr lang="hu-HU" altLang="hu-HU" sz="1400" dirty="0">
                <a:latin typeface="Arial" charset="0"/>
              </a:rPr>
              <a:t>, 1991, Oxford University Press, Oxford</a:t>
            </a:r>
          </a:p>
          <a:p>
            <a:r>
              <a:rPr lang="hu-HU" altLang="hu-HU" sz="1400" dirty="0" err="1">
                <a:latin typeface="Arial" charset="0"/>
              </a:rPr>
              <a:t>Standring</a:t>
            </a:r>
            <a:r>
              <a:rPr lang="hu-HU" altLang="hu-HU" sz="1400" dirty="0">
                <a:latin typeface="Arial" charset="0"/>
              </a:rPr>
              <a:t> S (</a:t>
            </a:r>
            <a:r>
              <a:rPr lang="hu-HU" altLang="hu-HU" sz="1400" dirty="0" err="1">
                <a:latin typeface="Arial" charset="0"/>
              </a:rPr>
              <a:t>editor-in-chief</a:t>
            </a:r>
            <a:r>
              <a:rPr lang="hu-HU" altLang="hu-HU" sz="1400" dirty="0">
                <a:latin typeface="Arial" charset="0"/>
              </a:rPr>
              <a:t>): Gray’s </a:t>
            </a:r>
            <a:r>
              <a:rPr lang="hu-HU" altLang="hu-HU" sz="1400" dirty="0" err="1">
                <a:latin typeface="Arial" charset="0"/>
              </a:rPr>
              <a:t>Anatomy</a:t>
            </a:r>
            <a:r>
              <a:rPr lang="hu-HU" altLang="hu-HU" sz="1400" dirty="0">
                <a:latin typeface="Arial" charset="0"/>
              </a:rPr>
              <a:t>, 2005, </a:t>
            </a:r>
            <a:r>
              <a:rPr lang="hu-HU" altLang="hu-HU" sz="1400" dirty="0" err="1">
                <a:latin typeface="Arial" charset="0"/>
              </a:rPr>
              <a:t>Elsevier</a:t>
            </a:r>
            <a:r>
              <a:rPr lang="hu-HU" altLang="hu-HU" sz="1400" dirty="0">
                <a:latin typeface="Arial" charset="0"/>
              </a:rPr>
              <a:t>, Edinburgh</a:t>
            </a:r>
          </a:p>
          <a:p>
            <a:r>
              <a:rPr lang="hu-HU" altLang="hu-HU" sz="1400" dirty="0" err="1">
                <a:latin typeface="Arial" charset="0"/>
              </a:rPr>
              <a:t>Szentágothai</a:t>
            </a:r>
            <a:r>
              <a:rPr lang="hu-HU" altLang="hu-HU" sz="1400" dirty="0">
                <a:latin typeface="Arial" charset="0"/>
              </a:rPr>
              <a:t> J, Réthelyi M: Funkcionális anatómia, 2002, Medicina, Budapest</a:t>
            </a:r>
          </a:p>
          <a:p>
            <a:r>
              <a:rPr lang="hu-HU" altLang="hu-HU" sz="1400" dirty="0" err="1">
                <a:latin typeface="Arial" charset="0"/>
              </a:rPr>
              <a:t>Vízkelety</a:t>
            </a:r>
            <a:r>
              <a:rPr lang="hu-HU" altLang="hu-HU" sz="1400" dirty="0">
                <a:latin typeface="Arial" charset="0"/>
              </a:rPr>
              <a:t> T: Az ortopédia tankönyve, 1995, Semmelweis Kiadó, Budapest</a:t>
            </a: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267744" y="260648"/>
            <a:ext cx="3456384" cy="41389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360039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5"/>
          <p:cNvSpPr>
            <a:spLocks noGrp="1" noChangeArrowheads="1"/>
          </p:cNvSpPr>
          <p:nvPr>
            <p:ph type="title"/>
          </p:nvPr>
        </p:nvSpPr>
        <p:spPr>
          <a:xfrm>
            <a:off x="457200" y="8657"/>
            <a:ext cx="8686800" cy="1908175"/>
          </a:xfrm>
        </p:spPr>
        <p:txBody>
          <a:bodyPr>
            <a:normAutofit/>
          </a:bodyPr>
          <a:lstStyle/>
          <a:p>
            <a:pPr algn="l"/>
            <a:r>
              <a:rPr lang="en-US" altLang="hu-HU" sz="2400" dirty="0">
                <a:latin typeface="+mn-lt"/>
              </a:rPr>
              <a:t>FONTANELLE </a:t>
            </a:r>
            <a:r>
              <a:rPr lang="hu-HU" altLang="hu-HU" sz="2400" dirty="0">
                <a:latin typeface="+mn-lt"/>
              </a:rPr>
              <a:t>(FONTICULUS)</a:t>
            </a:r>
            <a:r>
              <a:rPr lang="hu-HU" altLang="hu-HU" sz="1600" dirty="0">
                <a:latin typeface="+mn-lt"/>
              </a:rPr>
              <a:t/>
            </a:r>
            <a:br>
              <a:rPr lang="hu-HU" altLang="hu-HU" sz="1600" dirty="0">
                <a:latin typeface="+mn-lt"/>
              </a:rPr>
            </a:br>
            <a:r>
              <a:rPr lang="en-US" altLang="hu-HU" sz="1600" dirty="0">
                <a:latin typeface="+mn-lt"/>
                <a:ea typeface="ＭＳ Ｐゴシック" panose="020B0600070205080204" pitchFamily="34" charset="-128"/>
              </a:rPr>
              <a:t>areas of fibrous connective tissue (soft spots)</a:t>
            </a:r>
            <a:r>
              <a:rPr lang="hu-HU" altLang="hu-HU" sz="1600" dirty="0">
                <a:latin typeface="+mn-lt"/>
                <a:ea typeface="ＭＳ Ｐゴシック" panose="020B0600070205080204" pitchFamily="34" charset="-128"/>
              </a:rPr>
              <a:t>, a</a:t>
            </a:r>
            <a:r>
              <a:rPr lang="en-US" altLang="hu-HU" sz="1600" dirty="0" err="1">
                <a:latin typeface="+mn-lt"/>
                <a:ea typeface="ＭＳ Ｐゴシック" panose="020B0600070205080204" pitchFamily="34" charset="-128"/>
              </a:rPr>
              <a:t>llow</a:t>
            </a:r>
            <a:r>
              <a:rPr lang="hu-HU" altLang="hu-HU" sz="1600" dirty="0">
                <a:latin typeface="+mn-lt"/>
                <a:ea typeface="ＭＳ Ｐゴシック" panose="020B0600070205080204" pitchFamily="34" charset="-128"/>
              </a:rPr>
              <a:t>s</a:t>
            </a:r>
            <a:r>
              <a:rPr lang="en-US" altLang="hu-HU" sz="1600" dirty="0">
                <a:latin typeface="+mn-lt"/>
                <a:ea typeface="ＭＳ Ｐゴシック" panose="020B0600070205080204" pitchFamily="34" charset="-128"/>
              </a:rPr>
              <a:t> the skull to flex during birth</a:t>
            </a:r>
            <a:r>
              <a:rPr lang="hu-HU" altLang="hu-HU" sz="1600" dirty="0">
                <a:latin typeface="+mn-lt"/>
                <a:ea typeface="ＭＳ Ｐゴシック" panose="020B0600070205080204" pitchFamily="34" charset="-128"/>
              </a:rPr>
              <a:t/>
            </a:r>
            <a:br>
              <a:rPr lang="hu-HU" altLang="hu-HU" sz="1600" dirty="0">
                <a:latin typeface="+mn-lt"/>
                <a:ea typeface="ＭＳ Ｐゴシック" panose="020B0600070205080204" pitchFamily="34" charset="-128"/>
              </a:rPr>
            </a:br>
            <a:r>
              <a:rPr lang="en-US" altLang="hu-HU" sz="1600" b="1" dirty="0">
                <a:latin typeface="+mn-lt"/>
                <a:ea typeface="ＭＳ Ｐゴシック" panose="020B0600070205080204" pitchFamily="34" charset="-128"/>
              </a:rPr>
              <a:t>Anterior</a:t>
            </a:r>
            <a:r>
              <a:rPr lang="hu-HU" altLang="hu-HU" sz="1600" b="1" dirty="0">
                <a:latin typeface="+mn-lt"/>
                <a:ea typeface="ＭＳ Ｐゴシック" panose="020B0600070205080204" pitchFamily="34" charset="-128"/>
              </a:rPr>
              <a:t> (major, </a:t>
            </a:r>
            <a:r>
              <a:rPr lang="hu-HU" altLang="hu-HU" sz="1600" b="1" dirty="0" err="1">
                <a:latin typeface="+mn-lt"/>
                <a:ea typeface="ＭＳ Ｐゴシック" panose="020B0600070205080204" pitchFamily="34" charset="-128"/>
              </a:rPr>
              <a:t>greater</a:t>
            </a:r>
            <a:r>
              <a:rPr lang="hu-HU" altLang="hu-HU" sz="1600" b="1" dirty="0">
                <a:latin typeface="+mn-lt"/>
                <a:ea typeface="ＭＳ Ｐゴシック" panose="020B0600070205080204" pitchFamily="34" charset="-128"/>
              </a:rPr>
              <a:t>)</a:t>
            </a:r>
            <a:r>
              <a:rPr lang="en-US" altLang="hu-HU" sz="1600" b="1" dirty="0">
                <a:latin typeface="+mn-lt"/>
                <a:ea typeface="ＭＳ Ｐゴシック" panose="020B0600070205080204" pitchFamily="34" charset="-128"/>
              </a:rPr>
              <a:t> fontanelle</a:t>
            </a:r>
            <a:r>
              <a:rPr lang="en-US" altLang="hu-HU" sz="1600" dirty="0">
                <a:latin typeface="+mn-lt"/>
                <a:ea typeface="ＭＳ Ｐゴシック" panose="020B0600070205080204" pitchFamily="34" charset="-128"/>
              </a:rPr>
              <a:t>:</a:t>
            </a:r>
            <a:r>
              <a:rPr lang="hu-HU" altLang="hu-HU" sz="1600" dirty="0">
                <a:latin typeface="+mn-lt"/>
                <a:ea typeface="ＭＳ Ｐゴシック" panose="020B0600070205080204" pitchFamily="34" charset="-128"/>
              </a:rPr>
              <a:t> </a:t>
            </a:r>
            <a:r>
              <a:rPr lang="en-US" altLang="hu-HU" sz="1600" dirty="0">
                <a:latin typeface="+mn-lt"/>
                <a:ea typeface="ＭＳ Ｐゴシック" panose="020B0600070205080204" pitchFamily="34" charset="-128"/>
              </a:rPr>
              <a:t>frontal, sagittal, and coronal sutures</a:t>
            </a:r>
            <a:r>
              <a:rPr lang="hu-HU" altLang="hu-HU" sz="1600" dirty="0">
                <a:latin typeface="+mn-lt"/>
                <a:ea typeface="ＭＳ Ｐゴシック" panose="020B0600070205080204" pitchFamily="34" charset="-128"/>
              </a:rPr>
              <a:t> </a:t>
            </a:r>
            <a:r>
              <a:rPr lang="hu-HU" altLang="hu-HU" sz="1600" dirty="0" smtClean="0">
                <a:latin typeface="+mn-lt"/>
                <a:ea typeface="ＭＳ Ｐゴシック" panose="020B0600070205080204" pitchFamily="34" charset="-128"/>
              </a:rPr>
              <a:t>(</a:t>
            </a:r>
            <a:r>
              <a:rPr lang="hu-HU" altLang="hu-HU" sz="1600" dirty="0" err="1" smtClean="0">
                <a:latin typeface="+mn-lt"/>
                <a:ea typeface="ＭＳ Ｐゴシック" panose="020B0600070205080204" pitchFamily="34" charset="-128"/>
              </a:rPr>
              <a:t>closures</a:t>
            </a:r>
            <a:r>
              <a:rPr lang="hu-HU" altLang="hu-HU" sz="1600" dirty="0" smtClean="0">
                <a:latin typeface="+mn-lt"/>
                <a:ea typeface="ＭＳ Ｐゴシック" panose="020B0600070205080204" pitchFamily="34" charset="-128"/>
              </a:rPr>
              <a:t> </a:t>
            </a:r>
            <a:r>
              <a:rPr lang="hu-HU" altLang="hu-HU" sz="1600" dirty="0">
                <a:latin typeface="+mn-lt"/>
                <a:ea typeface="ＭＳ Ｐゴシック" panose="020B0600070205080204" pitchFamily="34" charset="-128"/>
              </a:rPr>
              <a:t>in </a:t>
            </a:r>
            <a:r>
              <a:rPr lang="hu-HU" altLang="hu-HU" sz="1600" dirty="0" err="1">
                <a:latin typeface="+mn-lt"/>
                <a:ea typeface="ＭＳ Ｐゴシック" panose="020B0600070205080204" pitchFamily="34" charset="-128"/>
              </a:rPr>
              <a:t>the</a:t>
            </a:r>
            <a:r>
              <a:rPr lang="hu-HU" altLang="hu-HU" sz="1600" dirty="0">
                <a:latin typeface="+mn-lt"/>
                <a:ea typeface="ＭＳ Ｐゴシック" panose="020B0600070205080204" pitchFamily="34" charset="-128"/>
              </a:rPr>
              <a:t> 2. </a:t>
            </a:r>
            <a:r>
              <a:rPr lang="hu-HU" altLang="hu-HU" sz="1600" dirty="0" err="1">
                <a:latin typeface="+mn-lt"/>
                <a:ea typeface="ＭＳ Ｐゴシック" panose="020B0600070205080204" pitchFamily="34" charset="-128"/>
              </a:rPr>
              <a:t>year</a:t>
            </a:r>
            <a:r>
              <a:rPr lang="hu-HU" altLang="hu-HU" sz="1600" dirty="0">
                <a:latin typeface="+mn-lt"/>
                <a:ea typeface="ＭＳ Ｐゴシック" panose="020B0600070205080204" pitchFamily="34" charset="-128"/>
              </a:rPr>
              <a:t>)</a:t>
            </a:r>
            <a:br>
              <a:rPr lang="hu-HU" altLang="hu-HU" sz="1600" dirty="0">
                <a:latin typeface="+mn-lt"/>
                <a:ea typeface="ＭＳ Ｐゴシック" panose="020B0600070205080204" pitchFamily="34" charset="-128"/>
              </a:rPr>
            </a:br>
            <a:r>
              <a:rPr lang="en-US" altLang="hu-HU" sz="1600" b="1" dirty="0">
                <a:latin typeface="+mn-lt"/>
                <a:ea typeface="ＭＳ Ｐゴシック" panose="020B0600070205080204" pitchFamily="34" charset="-128"/>
              </a:rPr>
              <a:t>Occipital</a:t>
            </a:r>
            <a:r>
              <a:rPr lang="hu-HU" altLang="hu-HU" sz="1600" b="1" dirty="0">
                <a:latin typeface="+mn-lt"/>
                <a:ea typeface="ＭＳ Ｐゴシック" panose="020B0600070205080204" pitchFamily="34" charset="-128"/>
              </a:rPr>
              <a:t> (</a:t>
            </a:r>
            <a:r>
              <a:rPr lang="hu-HU" altLang="hu-HU" sz="1600" b="1" dirty="0" err="1">
                <a:latin typeface="+mn-lt"/>
                <a:ea typeface="ＭＳ Ｐゴシック" panose="020B0600070205080204" pitchFamily="34" charset="-128"/>
              </a:rPr>
              <a:t>posterior</a:t>
            </a:r>
            <a:r>
              <a:rPr lang="hu-HU" altLang="hu-HU" sz="1600" b="1" dirty="0">
                <a:latin typeface="+mn-lt"/>
                <a:ea typeface="ＭＳ Ｐゴシック" panose="020B0600070205080204" pitchFamily="34" charset="-128"/>
              </a:rPr>
              <a:t>, minor, </a:t>
            </a:r>
            <a:r>
              <a:rPr lang="hu-HU" altLang="hu-HU" sz="1600" b="1" dirty="0" err="1">
                <a:latin typeface="+mn-lt"/>
                <a:ea typeface="ＭＳ Ｐゴシック" panose="020B0600070205080204" pitchFamily="34" charset="-128"/>
              </a:rPr>
              <a:t>lesser</a:t>
            </a:r>
            <a:r>
              <a:rPr lang="hu-HU" altLang="hu-HU" sz="1600" b="1" dirty="0">
                <a:latin typeface="+mn-lt"/>
                <a:ea typeface="ＭＳ Ｐゴシック" panose="020B0600070205080204" pitchFamily="34" charset="-128"/>
              </a:rPr>
              <a:t>)</a:t>
            </a:r>
            <a:r>
              <a:rPr lang="en-US" altLang="hu-HU" sz="1600" b="1" dirty="0">
                <a:latin typeface="+mn-lt"/>
                <a:ea typeface="ＭＳ Ｐゴシック" panose="020B0600070205080204" pitchFamily="34" charset="-128"/>
              </a:rPr>
              <a:t> fontanelle</a:t>
            </a:r>
            <a:r>
              <a:rPr lang="en-US" altLang="hu-HU" sz="1600" dirty="0">
                <a:latin typeface="+mn-lt"/>
                <a:ea typeface="ＭＳ Ｐゴシック" panose="020B0600070205080204" pitchFamily="34" charset="-128"/>
              </a:rPr>
              <a:t>:</a:t>
            </a:r>
            <a:r>
              <a:rPr lang="hu-HU" altLang="hu-HU" sz="1600" dirty="0">
                <a:latin typeface="+mn-lt"/>
                <a:ea typeface="ＭＳ Ｐゴシック" panose="020B0600070205080204" pitchFamily="34" charset="-128"/>
              </a:rPr>
              <a:t> </a:t>
            </a:r>
            <a:r>
              <a:rPr lang="en-US" altLang="hu-HU" sz="1600" dirty="0">
                <a:latin typeface="+mn-lt"/>
                <a:ea typeface="ＭＳ Ｐゴシック" panose="020B0600070205080204" pitchFamily="34" charset="-128"/>
              </a:rPr>
              <a:t>lambdoid and sagittal sutures</a:t>
            </a:r>
            <a:r>
              <a:rPr lang="hu-HU" altLang="hu-HU" sz="1600" dirty="0">
                <a:latin typeface="+mn-lt"/>
                <a:ea typeface="ＭＳ Ｐゴシック" panose="020B0600070205080204" pitchFamily="34" charset="-128"/>
              </a:rPr>
              <a:t> (</a:t>
            </a:r>
            <a:r>
              <a:rPr lang="hu-HU" altLang="hu-HU" sz="1600" dirty="0" err="1">
                <a:latin typeface="+mn-lt"/>
                <a:ea typeface="ＭＳ Ｐゴシック" panose="020B0600070205080204" pitchFamily="34" charset="-128"/>
              </a:rPr>
              <a:t>in</a:t>
            </a:r>
            <a:r>
              <a:rPr lang="hu-HU" altLang="hu-HU" sz="1600" dirty="0">
                <a:latin typeface="+mn-lt"/>
                <a:ea typeface="ＭＳ Ｐゴシック" panose="020B0600070205080204" pitchFamily="34" charset="-128"/>
              </a:rPr>
              <a:t> </a:t>
            </a:r>
            <a:r>
              <a:rPr lang="hu-HU" altLang="hu-HU" sz="1600" dirty="0" err="1">
                <a:latin typeface="+mn-lt"/>
                <a:ea typeface="ＭＳ Ｐゴシック" panose="020B0600070205080204" pitchFamily="34" charset="-128"/>
              </a:rPr>
              <a:t>the</a:t>
            </a:r>
            <a:r>
              <a:rPr lang="hu-HU" altLang="hu-HU" sz="1600" dirty="0">
                <a:latin typeface="+mn-lt"/>
                <a:ea typeface="ＭＳ Ｐゴシック" panose="020B0600070205080204" pitchFamily="34" charset="-128"/>
              </a:rPr>
              <a:t> 2. </a:t>
            </a:r>
            <a:r>
              <a:rPr lang="hu-HU" altLang="hu-HU" sz="1600" dirty="0" err="1">
                <a:latin typeface="+mn-lt"/>
                <a:ea typeface="ＭＳ Ｐゴシック" panose="020B0600070205080204" pitchFamily="34" charset="-128"/>
              </a:rPr>
              <a:t>month</a:t>
            </a:r>
            <a:r>
              <a:rPr lang="hu-HU" altLang="hu-HU" sz="1600" dirty="0">
                <a:latin typeface="+mn-lt"/>
                <a:ea typeface="ＭＳ Ｐゴシック" panose="020B0600070205080204" pitchFamily="34" charset="-128"/>
              </a:rPr>
              <a:t>)</a:t>
            </a:r>
            <a:br>
              <a:rPr lang="hu-HU" altLang="hu-HU" sz="1600" dirty="0">
                <a:latin typeface="+mn-lt"/>
                <a:ea typeface="ＭＳ Ｐゴシック" panose="020B0600070205080204" pitchFamily="34" charset="-128"/>
              </a:rPr>
            </a:br>
            <a:r>
              <a:rPr lang="en-US" altLang="hu-HU" sz="1600" dirty="0">
                <a:latin typeface="+mn-lt"/>
                <a:ea typeface="ＭＳ Ｐゴシック" panose="020B0600070205080204" pitchFamily="34" charset="-128"/>
              </a:rPr>
              <a:t>Sphenoidal fontanelles:</a:t>
            </a:r>
            <a:r>
              <a:rPr lang="hu-HU" altLang="hu-HU" sz="1600" dirty="0">
                <a:latin typeface="+mn-lt"/>
                <a:ea typeface="ＭＳ Ｐゴシック" panose="020B0600070205080204" pitchFamily="34" charset="-128"/>
              </a:rPr>
              <a:t> </a:t>
            </a:r>
            <a:r>
              <a:rPr lang="en-US" altLang="hu-HU" sz="1600" dirty="0">
                <a:latin typeface="+mn-lt"/>
                <a:ea typeface="ＭＳ Ｐゴシック" panose="020B0600070205080204" pitchFamily="34" charset="-128"/>
              </a:rPr>
              <a:t>squamous and coronal sutures</a:t>
            </a:r>
            <a:r>
              <a:rPr lang="hu-HU" altLang="hu-HU" sz="1600" dirty="0">
                <a:latin typeface="+mn-lt"/>
                <a:ea typeface="ＭＳ Ｐゴシック" panose="020B0600070205080204" pitchFamily="34" charset="-128"/>
              </a:rPr>
              <a:t/>
            </a:r>
            <a:br>
              <a:rPr lang="hu-HU" altLang="hu-HU" sz="1600" dirty="0">
                <a:latin typeface="+mn-lt"/>
                <a:ea typeface="ＭＳ Ｐゴシック" panose="020B0600070205080204" pitchFamily="34" charset="-128"/>
              </a:rPr>
            </a:br>
            <a:r>
              <a:rPr lang="en-US" altLang="hu-HU" sz="1600" dirty="0">
                <a:latin typeface="+mn-lt"/>
                <a:ea typeface="ＭＳ Ｐゴシック" panose="020B0600070205080204" pitchFamily="34" charset="-128"/>
              </a:rPr>
              <a:t>Mastoid fontanelles:</a:t>
            </a:r>
            <a:r>
              <a:rPr lang="hu-HU" altLang="hu-HU" sz="1600" dirty="0">
                <a:latin typeface="+mn-lt"/>
                <a:ea typeface="ＭＳ Ｐゴシック" panose="020B0600070205080204" pitchFamily="34" charset="-128"/>
              </a:rPr>
              <a:t> </a:t>
            </a:r>
            <a:r>
              <a:rPr lang="en-US" altLang="hu-HU" sz="1600" dirty="0">
                <a:latin typeface="+mn-lt"/>
                <a:ea typeface="ＭＳ Ｐゴシック" panose="020B0600070205080204" pitchFamily="34" charset="-128"/>
              </a:rPr>
              <a:t>squamous and lambdoid sutures</a:t>
            </a:r>
            <a:endParaRPr lang="hu-HU" sz="1600" dirty="0">
              <a:solidFill>
                <a:schemeClr val="folHlink"/>
              </a:solidFill>
              <a:latin typeface="+mn-lt"/>
            </a:endParaRPr>
          </a:p>
        </p:txBody>
      </p:sp>
      <p:pic>
        <p:nvPicPr>
          <p:cNvPr id="37891" name="Picture 8" descr="koponya18a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95288" y="1995580"/>
            <a:ext cx="3240087" cy="4159158"/>
          </a:xfrm>
          <a:noFill/>
        </p:spPr>
      </p:pic>
      <p:pic>
        <p:nvPicPr>
          <p:cNvPr id="37892" name="Picture 10" descr="koponya17b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4859338" y="1916113"/>
            <a:ext cx="3967162" cy="3689350"/>
          </a:xfrm>
          <a:noFill/>
        </p:spPr>
      </p:pic>
      <p:sp>
        <p:nvSpPr>
          <p:cNvPr id="37893" name="Line 12"/>
          <p:cNvSpPr>
            <a:spLocks noChangeShapeType="1"/>
          </p:cNvSpPr>
          <p:nvPr/>
        </p:nvSpPr>
        <p:spPr bwMode="auto">
          <a:xfrm flipH="1">
            <a:off x="1979711" y="2420938"/>
            <a:ext cx="1043681" cy="35999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u-HU"/>
          </a:p>
        </p:txBody>
      </p:sp>
      <p:sp>
        <p:nvSpPr>
          <p:cNvPr id="37894" name="Text Box 13"/>
          <p:cNvSpPr txBox="1">
            <a:spLocks noChangeArrowheads="1"/>
          </p:cNvSpPr>
          <p:nvPr/>
        </p:nvSpPr>
        <p:spPr bwMode="auto">
          <a:xfrm>
            <a:off x="3023394" y="2237582"/>
            <a:ext cx="223202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dirty="0" err="1"/>
              <a:t>Fonticulus</a:t>
            </a:r>
            <a:r>
              <a:rPr lang="hu-HU" dirty="0"/>
              <a:t> </a:t>
            </a:r>
            <a:r>
              <a:rPr lang="hu-HU" dirty="0" err="1"/>
              <a:t>anterior</a:t>
            </a:r>
            <a:endParaRPr lang="hu-HU" dirty="0"/>
          </a:p>
        </p:txBody>
      </p:sp>
      <p:sp>
        <p:nvSpPr>
          <p:cNvPr id="37895" name="Line 14"/>
          <p:cNvSpPr>
            <a:spLocks noChangeShapeType="1"/>
          </p:cNvSpPr>
          <p:nvPr/>
        </p:nvSpPr>
        <p:spPr bwMode="auto">
          <a:xfrm flipH="1" flipV="1">
            <a:off x="2195513" y="5589588"/>
            <a:ext cx="288925" cy="719137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u-HU"/>
          </a:p>
        </p:txBody>
      </p:sp>
      <p:sp>
        <p:nvSpPr>
          <p:cNvPr id="37896" name="Text Box 15"/>
          <p:cNvSpPr txBox="1">
            <a:spLocks noChangeArrowheads="1"/>
          </p:cNvSpPr>
          <p:nvPr/>
        </p:nvSpPr>
        <p:spPr bwMode="auto">
          <a:xfrm>
            <a:off x="1258888" y="6308725"/>
            <a:ext cx="2376487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/>
              <a:t>Fonticulus posterior</a:t>
            </a:r>
          </a:p>
        </p:txBody>
      </p:sp>
      <p:sp>
        <p:nvSpPr>
          <p:cNvPr id="37897" name="Line 16"/>
          <p:cNvSpPr>
            <a:spLocks noChangeShapeType="1"/>
          </p:cNvSpPr>
          <p:nvPr/>
        </p:nvSpPr>
        <p:spPr bwMode="auto">
          <a:xfrm flipV="1">
            <a:off x="5219700" y="3933825"/>
            <a:ext cx="1152525" cy="2087563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u-HU"/>
          </a:p>
        </p:txBody>
      </p:sp>
      <p:sp>
        <p:nvSpPr>
          <p:cNvPr id="37898" name="Line 17"/>
          <p:cNvSpPr>
            <a:spLocks noChangeShapeType="1"/>
          </p:cNvSpPr>
          <p:nvPr/>
        </p:nvSpPr>
        <p:spPr bwMode="auto">
          <a:xfrm flipH="1" flipV="1">
            <a:off x="7596188" y="4797425"/>
            <a:ext cx="215900" cy="1152525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u-HU"/>
          </a:p>
        </p:txBody>
      </p:sp>
      <p:sp>
        <p:nvSpPr>
          <p:cNvPr id="37899" name="Text Box 18"/>
          <p:cNvSpPr txBox="1">
            <a:spLocks noChangeArrowheads="1"/>
          </p:cNvSpPr>
          <p:nvPr/>
        </p:nvSpPr>
        <p:spPr bwMode="auto">
          <a:xfrm>
            <a:off x="4498975" y="6092825"/>
            <a:ext cx="1512888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/>
              <a:t>Fonticulus spheniodalis</a:t>
            </a:r>
          </a:p>
        </p:txBody>
      </p:sp>
      <p:sp>
        <p:nvSpPr>
          <p:cNvPr id="37900" name="Text Box 19"/>
          <p:cNvSpPr txBox="1">
            <a:spLocks noChangeArrowheads="1"/>
          </p:cNvSpPr>
          <p:nvPr/>
        </p:nvSpPr>
        <p:spPr bwMode="auto">
          <a:xfrm>
            <a:off x="7019925" y="6021388"/>
            <a:ext cx="1512888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/>
              <a:t>Fonticulus mastoideus</a:t>
            </a:r>
          </a:p>
        </p:txBody>
      </p:sp>
    </p:spTree>
    <p:extLst>
      <p:ext uri="{BB962C8B-B14F-4D97-AF65-F5344CB8AC3E}">
        <p14:creationId xmlns:p14="http://schemas.microsoft.com/office/powerpoint/2010/main" val="3772363807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4" descr="C:\Documents and Settings\minko\Asztal\Gray's Anatomy for Students 2E\C9780443069529-008-f236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733425"/>
            <a:ext cx="7620000" cy="5391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892863569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Picture 1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884368" cy="46152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40557" y="3717032"/>
            <a:ext cx="2603442" cy="31409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feld 8"/>
          <p:cNvSpPr txBox="1"/>
          <p:nvPr/>
        </p:nvSpPr>
        <p:spPr>
          <a:xfrm>
            <a:off x="4139952" y="4734342"/>
            <a:ext cx="324036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600" dirty="0"/>
              <a:t>1 Crista galli </a:t>
            </a:r>
          </a:p>
          <a:p>
            <a:r>
              <a:rPr lang="hu-HU" sz="1600" dirty="0"/>
              <a:t>2 Lamina perpendicularis </a:t>
            </a:r>
          </a:p>
          <a:p>
            <a:r>
              <a:rPr lang="hu-HU" sz="1600" dirty="0"/>
              <a:t>3 Lamina cribrosa </a:t>
            </a:r>
          </a:p>
          <a:p>
            <a:r>
              <a:rPr lang="hu-HU" sz="1600" dirty="0"/>
              <a:t>4 Labyrinthus ethmoidalis </a:t>
            </a:r>
          </a:p>
          <a:p>
            <a:r>
              <a:rPr lang="hu-HU" sz="1600" dirty="0"/>
              <a:t>5 Cellulae ethmoidales </a:t>
            </a:r>
          </a:p>
          <a:p>
            <a:r>
              <a:rPr lang="hu-HU" sz="1600" dirty="0"/>
              <a:t>6 Concha nasalis superior </a:t>
            </a:r>
          </a:p>
          <a:p>
            <a:r>
              <a:rPr lang="hu-HU" sz="1600" dirty="0"/>
              <a:t>7 Concha nasalis media </a:t>
            </a:r>
          </a:p>
          <a:p>
            <a:r>
              <a:rPr lang="hu-HU" sz="1600" dirty="0"/>
              <a:t>8 Lamina orbitalis / papyracea </a:t>
            </a:r>
          </a:p>
        </p:txBody>
      </p:sp>
      <p:pic>
        <p:nvPicPr>
          <p:cNvPr id="10" name="Grafik 9" descr="Benning05_7-31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933056"/>
            <a:ext cx="2728214" cy="2708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9459104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251520" y="751344"/>
            <a:ext cx="8568952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hu-HU" dirty="0"/>
              <a:t>Megszületéskor még hiányoznak melléküregek, nevezetesen a homloküreg és a sinus </a:t>
            </a:r>
            <a:r>
              <a:rPr lang="hu-HU" dirty="0" err="1"/>
              <a:t>sphenoidalis</a:t>
            </a:r>
            <a:r>
              <a:rPr lang="hu-HU" dirty="0"/>
              <a:t> (</a:t>
            </a:r>
            <a:r>
              <a:rPr lang="hu-HU" dirty="0" err="1"/>
              <a:t>iköböl</a:t>
            </a:r>
            <a:r>
              <a:rPr lang="hu-HU" dirty="0"/>
              <a:t>) is. Az </a:t>
            </a:r>
            <a:r>
              <a:rPr lang="hu-HU" dirty="0" err="1"/>
              <a:t>iköböl</a:t>
            </a:r>
            <a:r>
              <a:rPr lang="hu-HU" dirty="0"/>
              <a:t> kb. a 2-3. életév körül fejlődik ki teljesen, míg a homloküreg még később alakul ki, a végső méretét (arányát) a 8-9. életév körül éri el.</a:t>
            </a:r>
            <a:br>
              <a:rPr lang="hu-HU" dirty="0"/>
            </a:br>
            <a:endParaRPr lang="hu-HU" dirty="0"/>
          </a:p>
          <a:p>
            <a:pPr lvl="0" fontAlgn="base"/>
            <a:r>
              <a:rPr lang="hu-HU" dirty="0"/>
              <a:t>Az arcüregek születéskor babnyi nagyságúak, aljuk az alsó orrkagyló szintjében van. Az első három évben a melléküregek oldalirányban és hátrafelé nőnek.</a:t>
            </a:r>
          </a:p>
          <a:p>
            <a:pPr lvl="0" fontAlgn="base"/>
            <a:endParaRPr lang="hu-HU" dirty="0"/>
          </a:p>
          <a:p>
            <a:pPr lvl="0" fontAlgn="base"/>
            <a:r>
              <a:rPr lang="hu-HU" dirty="0"/>
              <a:t> A maradandó fogak kifejlődése után a szájpadok felé nő, s az arcüreg alja az orrnyílással lesz egy magasságban 10–12 éves korra. Az arcüreg végleges nagysága 15–18 éves korra alakul ki.</a:t>
            </a:r>
          </a:p>
          <a:p>
            <a:pPr lvl="0" fontAlgn="base"/>
            <a:endParaRPr lang="hu-HU" dirty="0"/>
          </a:p>
          <a:p>
            <a:pPr lvl="0" fontAlgn="base"/>
            <a:r>
              <a:rPr lang="hu-HU" dirty="0"/>
              <a:t>A fentiek segítik azt megérteni, hogy egy csecsemőnek miért csak rostasejt- és arcüreggyulladása lehet, és miért nem lehet </a:t>
            </a:r>
            <a:r>
              <a:rPr lang="hu-HU" dirty="0" err="1"/>
              <a:t>iköböl</a:t>
            </a:r>
            <a:r>
              <a:rPr lang="hu-HU" dirty="0"/>
              <a:t>, vagy homloküreg. </a:t>
            </a:r>
          </a:p>
        </p:txBody>
      </p:sp>
    </p:spTree>
    <p:extLst>
      <p:ext uri="{BB962C8B-B14F-4D97-AF65-F5344CB8AC3E}">
        <p14:creationId xmlns:p14="http://schemas.microsoft.com/office/powerpoint/2010/main" val="28000816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53975"/>
            <a:ext cx="8229600" cy="1143000"/>
          </a:xfrm>
        </p:spPr>
        <p:txBody>
          <a:bodyPr>
            <a:normAutofit/>
          </a:bodyPr>
          <a:lstStyle/>
          <a:p>
            <a:pPr eaLnBrk="1" hangingPunct="1"/>
            <a:r>
              <a:rPr lang="hu-HU" sz="2400" dirty="0">
                <a:solidFill>
                  <a:schemeClr val="folHlink"/>
                </a:solidFill>
              </a:rPr>
              <a:t>Fejlődési rendellenességek</a:t>
            </a:r>
          </a:p>
        </p:txBody>
      </p:sp>
      <p:pic>
        <p:nvPicPr>
          <p:cNvPr id="39939" name="Picture 4" descr="Scapho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539750" y="1700213"/>
            <a:ext cx="3187700" cy="3457575"/>
          </a:xfrm>
          <a:noFill/>
        </p:spPr>
      </p:pic>
      <p:pic>
        <p:nvPicPr>
          <p:cNvPr id="39940" name="Picture 6" descr="cs_int_brach_right_entry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5364163" y="1916113"/>
            <a:ext cx="3240087" cy="3240087"/>
          </a:xfrm>
          <a:noFill/>
        </p:spPr>
      </p:pic>
      <p:sp>
        <p:nvSpPr>
          <p:cNvPr id="39941" name="Text Box 8"/>
          <p:cNvSpPr txBox="1">
            <a:spLocks noChangeArrowheads="1"/>
          </p:cNvSpPr>
          <p:nvPr/>
        </p:nvSpPr>
        <p:spPr bwMode="auto">
          <a:xfrm>
            <a:off x="592138" y="5392738"/>
            <a:ext cx="2689006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dirty="0" err="1" smtClean="0">
                <a:solidFill>
                  <a:srgbClr val="FF0000"/>
                </a:solidFill>
              </a:rPr>
              <a:t>Scaphocephalia</a:t>
            </a:r>
            <a:endParaRPr lang="hu-HU" sz="1600" dirty="0"/>
          </a:p>
          <a:p>
            <a:r>
              <a:rPr lang="hu-HU" sz="1600" dirty="0" err="1"/>
              <a:t>early</a:t>
            </a:r>
            <a:r>
              <a:rPr lang="hu-HU" sz="1600" dirty="0"/>
              <a:t> </a:t>
            </a:r>
            <a:r>
              <a:rPr lang="hu-HU" sz="1600" dirty="0" err="1"/>
              <a:t>closure</a:t>
            </a:r>
            <a:r>
              <a:rPr lang="hu-HU" sz="1600" dirty="0"/>
              <a:t> of </a:t>
            </a:r>
            <a:r>
              <a:rPr lang="hu-HU" sz="1600" dirty="0" err="1"/>
              <a:t>sagittal</a:t>
            </a:r>
            <a:r>
              <a:rPr lang="hu-HU" sz="1600" dirty="0"/>
              <a:t> </a:t>
            </a:r>
            <a:r>
              <a:rPr lang="hu-HU" sz="1600" dirty="0" err="1"/>
              <a:t>suture</a:t>
            </a:r>
            <a:endParaRPr lang="hu-HU" sz="1600" dirty="0"/>
          </a:p>
        </p:txBody>
      </p:sp>
      <p:sp>
        <p:nvSpPr>
          <p:cNvPr id="39942" name="Text Box 9"/>
          <p:cNvSpPr txBox="1">
            <a:spLocks noChangeArrowheads="1"/>
          </p:cNvSpPr>
          <p:nvPr/>
        </p:nvSpPr>
        <p:spPr bwMode="auto">
          <a:xfrm>
            <a:off x="4991100" y="5373688"/>
            <a:ext cx="3906006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dirty="0" err="1" smtClean="0">
                <a:solidFill>
                  <a:srgbClr val="FF0000"/>
                </a:solidFill>
              </a:rPr>
              <a:t>Brachycephalia</a:t>
            </a:r>
            <a:endParaRPr lang="hu-HU" sz="1600" dirty="0"/>
          </a:p>
          <a:p>
            <a:r>
              <a:rPr lang="hu-HU" sz="1600" dirty="0" err="1"/>
              <a:t>early</a:t>
            </a:r>
            <a:r>
              <a:rPr lang="hu-HU" sz="1600" dirty="0"/>
              <a:t> </a:t>
            </a:r>
            <a:r>
              <a:rPr lang="hu-HU" sz="1600" dirty="0" err="1"/>
              <a:t>closure</a:t>
            </a:r>
            <a:r>
              <a:rPr lang="hu-HU" sz="1600" dirty="0"/>
              <a:t> of </a:t>
            </a:r>
            <a:r>
              <a:rPr lang="hu-HU" sz="1600" dirty="0" err="1"/>
              <a:t>coronal</a:t>
            </a:r>
            <a:r>
              <a:rPr lang="hu-HU" sz="1600" dirty="0"/>
              <a:t> and </a:t>
            </a:r>
            <a:r>
              <a:rPr lang="hu-HU" sz="1600" dirty="0" err="1"/>
              <a:t>lambdoid</a:t>
            </a:r>
            <a:r>
              <a:rPr lang="hu-HU" sz="1600" dirty="0"/>
              <a:t> </a:t>
            </a:r>
            <a:r>
              <a:rPr lang="hu-HU" sz="1600" dirty="0" err="1"/>
              <a:t>suture</a:t>
            </a:r>
            <a:endParaRPr lang="hu-HU" sz="1600" dirty="0"/>
          </a:p>
        </p:txBody>
      </p:sp>
    </p:spTree>
    <p:extLst>
      <p:ext uri="{BB962C8B-B14F-4D97-AF65-F5344CB8AC3E}">
        <p14:creationId xmlns:p14="http://schemas.microsoft.com/office/powerpoint/2010/main" val="8919776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r="30528" b="18407"/>
          <a:stretch/>
        </p:blipFill>
        <p:spPr bwMode="auto">
          <a:xfrm>
            <a:off x="47156" y="337421"/>
            <a:ext cx="3938248" cy="4469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églalap 2"/>
          <p:cNvSpPr/>
          <p:nvPr/>
        </p:nvSpPr>
        <p:spPr>
          <a:xfrm>
            <a:off x="5076056" y="337421"/>
            <a:ext cx="4067944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/>
              <a:t>NEUROCRANIUM</a:t>
            </a:r>
            <a:r>
              <a:rPr lang="en-US" dirty="0"/>
              <a:t>	</a:t>
            </a:r>
            <a:endParaRPr lang="hu-HU" dirty="0"/>
          </a:p>
          <a:p>
            <a:r>
              <a:rPr lang="en-US" dirty="0"/>
              <a:t>2 parietal bone</a:t>
            </a:r>
            <a:endParaRPr lang="hu-HU" dirty="0"/>
          </a:p>
          <a:p>
            <a:r>
              <a:rPr lang="en-US" dirty="0"/>
              <a:t>2 temporal b.	transverse upper arch</a:t>
            </a:r>
            <a:endParaRPr lang="hu-HU" dirty="0"/>
          </a:p>
          <a:p>
            <a:r>
              <a:rPr lang="en-US" dirty="0"/>
              <a:t> </a:t>
            </a:r>
            <a:endParaRPr lang="hu-HU" dirty="0"/>
          </a:p>
          <a:p>
            <a:r>
              <a:rPr lang="en-US" dirty="0"/>
              <a:t>1 occipital b.	sagittal lower arch</a:t>
            </a:r>
            <a:endParaRPr lang="hu-HU" dirty="0"/>
          </a:p>
          <a:p>
            <a:r>
              <a:rPr lang="en-US" dirty="0"/>
              <a:t>1 </a:t>
            </a:r>
            <a:r>
              <a:rPr lang="en-US" dirty="0" err="1"/>
              <a:t>shenoid</a:t>
            </a:r>
            <a:r>
              <a:rPr lang="en-US" dirty="0"/>
              <a:t> b.</a:t>
            </a:r>
            <a:endParaRPr lang="hu-HU" dirty="0"/>
          </a:p>
          <a:p>
            <a:r>
              <a:rPr lang="en-US" dirty="0"/>
              <a:t>1 frontal b.</a:t>
            </a:r>
            <a:endParaRPr lang="hu-HU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39894" t="64282"/>
          <a:stretch/>
        </p:blipFill>
        <p:spPr bwMode="auto">
          <a:xfrm>
            <a:off x="3851920" y="3416060"/>
            <a:ext cx="4771772" cy="29124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Ellipszis 1"/>
          <p:cNvSpPr/>
          <p:nvPr/>
        </p:nvSpPr>
        <p:spPr>
          <a:xfrm>
            <a:off x="4139952" y="3356992"/>
            <a:ext cx="1080120" cy="36004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5" name="Ellipszis 4"/>
          <p:cNvSpPr/>
          <p:nvPr/>
        </p:nvSpPr>
        <p:spPr>
          <a:xfrm rot="1903778">
            <a:off x="3176290" y="3832751"/>
            <a:ext cx="770133" cy="1461603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83332156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1009</TotalTime>
  <Words>907</Words>
  <Application>Microsoft Office PowerPoint</Application>
  <PresentationFormat>Diavetítés a képernyőre (4:3 oldalarány)</PresentationFormat>
  <Paragraphs>410</Paragraphs>
  <Slides>72</Slides>
  <Notes>9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4</vt:i4>
      </vt:variant>
      <vt:variant>
        <vt:lpstr>Téma</vt:lpstr>
      </vt:variant>
      <vt:variant>
        <vt:i4>1</vt:i4>
      </vt:variant>
      <vt:variant>
        <vt:lpstr>Diacímek</vt:lpstr>
      </vt:variant>
      <vt:variant>
        <vt:i4>72</vt:i4>
      </vt:variant>
    </vt:vector>
  </HeadingPairs>
  <TitlesOfParts>
    <vt:vector size="77" baseType="lpstr">
      <vt:lpstr>ＭＳ Ｐゴシック</vt:lpstr>
      <vt:lpstr>Arial</vt:lpstr>
      <vt:lpstr>Calibri</vt:lpstr>
      <vt:lpstr>Tahoma</vt:lpstr>
      <vt:lpstr>Office-téma</vt:lpstr>
      <vt:lpstr>Bony framework of the skull Sphenoid, ethmoid and temporal bone</vt:lpstr>
      <vt:lpstr>PowerPoint-bemutató</vt:lpstr>
      <vt:lpstr>CRANIUM/SKULL</vt:lpstr>
      <vt:lpstr>PowerPoint-bemutató</vt:lpstr>
      <vt:lpstr>PowerPoint-bemutató</vt:lpstr>
      <vt:lpstr> compact bone outer and inner layer + diploe: spongy bone between them with bone marrow spaces The thickness varies with age, sex, race in different parts </vt:lpstr>
      <vt:lpstr>FONTANELLE (FONTICULUS) areas of fibrous connective tissue (soft spots), allows the skull to flex during birth Anterior (major, greater) fontanelle: frontal, sagittal, and coronal sutures (closures in the 2. year) Occipital (posterior, minor, lesser) fontanelle: lambdoid and sagittal sutures (in the 2. month) Sphenoidal fontanelles: squamous and coronal sutures Mastoid fontanelles: squamous and lambdoid sutures</vt:lpstr>
      <vt:lpstr>Fejlődési rendellenességek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Sella turcica</vt:lpstr>
      <vt:lpstr>PowerPoint-bemutató</vt:lpstr>
      <vt:lpstr>PowerPoint-bemutató</vt:lpstr>
      <vt:lpstr>PowerPoint-bemutató</vt:lpstr>
      <vt:lpstr>MAXILLA</vt:lpstr>
      <vt:lpstr>PowerPoint-bemutató</vt:lpstr>
      <vt:lpstr>OS ETHMOIDALE</vt:lpstr>
      <vt:lpstr>Os ethmoidale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Company>SE Humánmorfológia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bemutató</dc:title>
  <dc:creator>csaki</dc:creator>
  <cp:lastModifiedBy>Gergely Cséplő</cp:lastModifiedBy>
  <cp:revision>72</cp:revision>
  <dcterms:created xsi:type="dcterms:W3CDTF">2019-11-13T12:28:37Z</dcterms:created>
  <dcterms:modified xsi:type="dcterms:W3CDTF">2019-11-19T15:31:35Z</dcterms:modified>
</cp:coreProperties>
</file>