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2" r:id="rId3"/>
    <p:sldId id="288" r:id="rId4"/>
    <p:sldId id="293" r:id="rId5"/>
    <p:sldId id="289" r:id="rId6"/>
    <p:sldId id="266" r:id="rId7"/>
    <p:sldId id="277" r:id="rId8"/>
    <p:sldId id="267" r:id="rId9"/>
    <p:sldId id="274" r:id="rId10"/>
    <p:sldId id="258" r:id="rId11"/>
    <p:sldId id="291" r:id="rId12"/>
    <p:sldId id="259" r:id="rId13"/>
    <p:sldId id="275" r:id="rId14"/>
    <p:sldId id="260" r:id="rId15"/>
    <p:sldId id="261" r:id="rId16"/>
    <p:sldId id="276" r:id="rId17"/>
    <p:sldId id="262" r:id="rId18"/>
    <p:sldId id="283" r:id="rId19"/>
    <p:sldId id="263" r:id="rId20"/>
    <p:sldId id="294" r:id="rId21"/>
    <p:sldId id="257" r:id="rId22"/>
    <p:sldId id="279" r:id="rId23"/>
    <p:sldId id="264" r:id="rId24"/>
    <p:sldId id="286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37" autoAdjust="0"/>
  </p:normalViewPr>
  <p:slideViewPr>
    <p:cSldViewPr>
      <p:cViewPr varScale="1">
        <p:scale>
          <a:sx n="66" d="100"/>
          <a:sy n="66" d="100"/>
        </p:scale>
        <p:origin x="10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A132C-5AA7-4272-9B0E-E2F3B3BC6270}" type="datetimeFigureOut">
              <a:rPr lang="hu-HU" smtClean="0"/>
              <a:pPr/>
              <a:t>2019. 09. 11.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5B769-3B87-4DE9-B81C-CF070B76507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5B769-3B87-4DE9-B81C-CF070B765072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1137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/>
          </a:p>
        </p:txBody>
      </p:sp>
      <p:sp>
        <p:nvSpPr>
          <p:cNvPr id="4915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FA89B3-6F95-4602-89E8-0957AB00A110}" type="slidenum">
              <a:rPr lang="hu-HU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1350g </a:t>
            </a:r>
            <a:r>
              <a:rPr lang="hu-HU" dirty="0" err="1"/>
              <a:t>liquor</a:t>
            </a:r>
            <a:r>
              <a:rPr lang="hu-HU" dirty="0"/>
              <a:t> miatt csak kb. 50g súly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5B769-3B87-4DE9-B81C-CF070B765072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083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7.10. </a:t>
            </a:r>
            <a:r>
              <a:rPr lang="hu-H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Dural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infoldings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dural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venous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sinuses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The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bisected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shown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The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sickle-shaped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folds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septae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cerebral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falx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cerebellar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falx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vertically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oriented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median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roof-like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folds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cerebellar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tentorium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sellar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diaphragm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horizontally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paired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arteries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supply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carotid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vertebral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arteries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shown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Venous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sinuses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mater and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communications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demonstrated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Cavernous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sinuses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body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sphenoid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sinuses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anteriorly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facial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vein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superior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inferior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ophthalmic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veins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cavernous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sinus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inferiorly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pterygoid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venous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plexus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posteriorly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basilar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plexus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turn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communicates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vertebral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venous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plexus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5B769-3B87-4DE9-B81C-CF070B765072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7.12. </a:t>
            </a:r>
            <a:r>
              <a:rPr lang="hu-H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Venous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sinuses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mater.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Blood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drains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sinuses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The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part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calvaria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demonstrate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sinuses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related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cerebral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falx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cerebellar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tentorium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interior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cranium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demonstrates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most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communications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cavernous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sinuses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inferior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communication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pterygoid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venous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plexus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notable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exception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drainage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confluence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sinuses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ophthalmic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veins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drain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cavernous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sinus. 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The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orientation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placement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right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cavernous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sinus and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body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sphenoid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and 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The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cavernous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sinus is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situated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bilaterally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lateral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aspect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hollow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body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sphenoid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hypophysial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fossa. The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carotid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artery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having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made an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acute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twice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Inferiorly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cavernous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part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artery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sectioned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passes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anteriorly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along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carotid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groove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toward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acute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artery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radiologists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â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carotid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siphonâ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);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superiorly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cerebral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part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artery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sectioned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passes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posteriorly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join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cerebral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arterial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circle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ophthalmic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artery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arisen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latter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5B769-3B87-4DE9-B81C-CF070B765072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>
                <a:solidFill>
                  <a:srgbClr val="FF0000"/>
                </a:solidFill>
              </a:rPr>
              <a:t>Arteria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meningea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media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/>
              <a:t>(</a:t>
            </a:r>
            <a:r>
              <a:rPr lang="hu-HU" dirty="0" err="1">
                <a:solidFill>
                  <a:srgbClr val="C00000"/>
                </a:solidFill>
              </a:rPr>
              <a:t>arteria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>
                <a:solidFill>
                  <a:srgbClr val="C00000"/>
                </a:solidFill>
              </a:rPr>
              <a:t>maxillaris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/>
              <a:t>ág </a:t>
            </a:r>
            <a:r>
              <a:rPr lang="en-US" dirty="0"/>
              <a:t>foramen </a:t>
            </a:r>
            <a:r>
              <a:rPr lang="en-US" dirty="0" err="1"/>
              <a:t>spinosum</a:t>
            </a:r>
            <a:r>
              <a:rPr lang="hu-HU" dirty="0"/>
              <a:t>)</a:t>
            </a:r>
            <a:r>
              <a:rPr lang="en-US" dirty="0"/>
              <a:t> </a:t>
            </a:r>
            <a:endParaRPr lang="hu-HU" dirty="0"/>
          </a:p>
          <a:p>
            <a:r>
              <a:rPr lang="en-US" dirty="0"/>
              <a:t>anterior and posterior branches, </a:t>
            </a:r>
            <a:r>
              <a:rPr lang="hu-HU" dirty="0"/>
              <a:t>(</a:t>
            </a:r>
            <a:r>
              <a:rPr lang="en-US" dirty="0"/>
              <a:t>accessory </a:t>
            </a:r>
            <a:r>
              <a:rPr lang="en-US" dirty="0" err="1"/>
              <a:t>meningeal</a:t>
            </a:r>
            <a:r>
              <a:rPr lang="en-US" dirty="0"/>
              <a:t> arteries through foramen </a:t>
            </a:r>
            <a:r>
              <a:rPr lang="en-US" dirty="0" err="1"/>
              <a:t>ovale</a:t>
            </a:r>
            <a:endParaRPr lang="hu-HU" dirty="0"/>
          </a:p>
          <a:p>
            <a:r>
              <a:rPr lang="en-US" sz="1200" dirty="0"/>
              <a:t>B. </a:t>
            </a:r>
            <a:r>
              <a:rPr lang="en-US" sz="1200" dirty="0" err="1"/>
              <a:t>meningeal</a:t>
            </a:r>
            <a:r>
              <a:rPr lang="en-US" sz="1200" dirty="0"/>
              <a:t> arteries (from the ascending pharyngeal artery through hypoglossal canal)</a:t>
            </a:r>
            <a:br>
              <a:rPr lang="en-US" sz="1200" dirty="0"/>
            </a:br>
            <a:r>
              <a:rPr lang="en-US" sz="1200" dirty="0"/>
              <a:t>C. </a:t>
            </a:r>
            <a:r>
              <a:rPr lang="en-US" sz="1200" dirty="0" err="1"/>
              <a:t>meningeal</a:t>
            </a:r>
            <a:r>
              <a:rPr lang="en-US" sz="1200" dirty="0"/>
              <a:t> arteries (from occipital artery through jugular or mastoid foramen)</a:t>
            </a:r>
            <a:br>
              <a:rPr lang="en-US" sz="1200" dirty="0"/>
            </a:br>
            <a:r>
              <a:rPr lang="en-US" sz="1200" dirty="0"/>
              <a:t>D. </a:t>
            </a:r>
            <a:r>
              <a:rPr lang="en-US" sz="1200" dirty="0" err="1"/>
              <a:t>meningeal</a:t>
            </a:r>
            <a:r>
              <a:rPr lang="en-US" sz="1200" dirty="0"/>
              <a:t> arteries (from vertebral artery through foramen magnum)</a:t>
            </a:r>
          </a:p>
          <a:p>
            <a:endParaRPr lang="en-US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5B769-3B87-4DE9-B81C-CF070B765072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Innervation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mater.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The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floor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anterior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cranial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fossa and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roof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posterior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cranial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fossa is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innervated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meningeal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branches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arising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directly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indirectly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trigeminal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nerve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(CN V). 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The right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calvaria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CN V is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dissected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cerebral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falx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innervated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ophthalmic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nerve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(CN V</a:t>
            </a:r>
            <a:r>
              <a:rPr lang="hu-HU" sz="12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anterior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meningeal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branches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ethmoid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nerves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tentorial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nerve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meningeal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branches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maxillary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(CN V</a:t>
            </a:r>
            <a:r>
              <a:rPr lang="hu-HU" sz="12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mandibular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(CN V</a:t>
            </a:r>
            <a:r>
              <a:rPr lang="hu-HU" sz="12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nerves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distributed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lateral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part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anterior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cranial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fossae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periarterial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plexuses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accompany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branches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meningeal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artery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along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vasomotor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sympathetic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nerve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fibers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superior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cervical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ganglion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inset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The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cranial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most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sensitive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arterial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branches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superior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sagittal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sinus. 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The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aspect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cranial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innervation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branches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trigeminal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sensory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fibers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cervical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spinal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nerves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(C2, C3)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passing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directly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those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nerves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meningeal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branches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vagus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(CN X) and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hypoglossal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(CN XII)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nerves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5B769-3B87-4DE9-B81C-CF070B765072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7.8. </a:t>
            </a:r>
            <a:r>
              <a:rPr lang="hu-H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Meninges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calvaria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spinal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cord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A.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The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mater and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subarachnoid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purple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surround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continuous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around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spinal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The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layers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separate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venous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sinuses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superior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sagittal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sinus.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Arachnoid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granulations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protrude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meningeal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layer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venous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sinuses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cerebrospinal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fluid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venous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The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fat-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vein-filled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spinal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epidural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extradural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continuous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potential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pathological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cranial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epidural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Cranial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mater has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layers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whereas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spinal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mater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consists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a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layer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5B769-3B87-4DE9-B81C-CF070B765072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5B769-3B87-4DE9-B81C-CF070B765072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Intercranial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hemorrhages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A.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An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extradural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epidural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hemorrhage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shown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border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subdural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hematoma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shown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subarachnoid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hemorrhage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shown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5B769-3B87-4DE9-B81C-CF070B765072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175F-C9A9-4B23-88B7-F67420E021F1}" type="datetimeFigureOut">
              <a:rPr lang="hu-HU" smtClean="0"/>
              <a:pPr/>
              <a:t>2019. 09. 11.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8C7B-F912-4D5C-B49E-1808ED2640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175F-C9A9-4B23-88B7-F67420E021F1}" type="datetimeFigureOut">
              <a:rPr lang="hu-HU" smtClean="0"/>
              <a:pPr/>
              <a:t>2019. 09. 11.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8C7B-F912-4D5C-B49E-1808ED2640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175F-C9A9-4B23-88B7-F67420E021F1}" type="datetimeFigureOut">
              <a:rPr lang="hu-HU" smtClean="0"/>
              <a:pPr/>
              <a:t>2019. 09. 11.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8C7B-F912-4D5C-B49E-1808ED2640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175F-C9A9-4B23-88B7-F67420E021F1}" type="datetimeFigureOut">
              <a:rPr lang="hu-HU" smtClean="0"/>
              <a:pPr/>
              <a:t>2019. 09. 11.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8C7B-F912-4D5C-B49E-1808ED2640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175F-C9A9-4B23-88B7-F67420E021F1}" type="datetimeFigureOut">
              <a:rPr lang="hu-HU" smtClean="0"/>
              <a:pPr/>
              <a:t>2019. 09. 11.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8C7B-F912-4D5C-B49E-1808ED2640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175F-C9A9-4B23-88B7-F67420E021F1}" type="datetimeFigureOut">
              <a:rPr lang="hu-HU" smtClean="0"/>
              <a:pPr/>
              <a:t>2019. 09. 11.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8C7B-F912-4D5C-B49E-1808ED2640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175F-C9A9-4B23-88B7-F67420E021F1}" type="datetimeFigureOut">
              <a:rPr lang="hu-HU" smtClean="0"/>
              <a:pPr/>
              <a:t>2019. 09. 11.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8C7B-F912-4D5C-B49E-1808ED2640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175F-C9A9-4B23-88B7-F67420E021F1}" type="datetimeFigureOut">
              <a:rPr lang="hu-HU" smtClean="0"/>
              <a:pPr/>
              <a:t>2019. 09. 11.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8C7B-F912-4D5C-B49E-1808ED2640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175F-C9A9-4B23-88B7-F67420E021F1}" type="datetimeFigureOut">
              <a:rPr lang="hu-HU" smtClean="0"/>
              <a:pPr/>
              <a:t>2019. 09. 11.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8C7B-F912-4D5C-B49E-1808ED2640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175F-C9A9-4B23-88B7-F67420E021F1}" type="datetimeFigureOut">
              <a:rPr lang="hu-HU" smtClean="0"/>
              <a:pPr/>
              <a:t>2019. 09. 11.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8C7B-F912-4D5C-B49E-1808ED2640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175F-C9A9-4B23-88B7-F67420E021F1}" type="datetimeFigureOut">
              <a:rPr lang="hu-HU" smtClean="0"/>
              <a:pPr/>
              <a:t>2019. 09. 11.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8C7B-F912-4D5C-B49E-1808ED2640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D175F-C9A9-4B23-88B7-F67420E021F1}" type="datetimeFigureOut">
              <a:rPr lang="hu-HU" smtClean="0"/>
              <a:pPr/>
              <a:t>2019. 09. 11.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78C7B-F912-4D5C-B49E-1808ED26408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emmelweis.hu/anatomia/oktatas/2019-2020-tanev-1-felev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éptalálat a következőre: „brain nervous system”">
            <a:extLst>
              <a:ext uri="{FF2B5EF4-FFF2-40B4-BE49-F238E27FC236}">
                <a16:creationId xmlns:a16="http://schemas.microsoft.com/office/drawing/2014/main" id="{8E6C53DF-9BB4-4B3E-8EBA-B45E2F8AA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8505" y="0"/>
            <a:ext cx="10122505" cy="685800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Idegrendszeri bevezető</a:t>
            </a:r>
            <a:br>
              <a:rPr lang="hu-H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Agyburkok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622920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GERBER Gábor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http://year2.comyr.com/7_files/C7FF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99288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C1D68E-3AD0-4754-BE55-69B88EF9E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87E1320-597F-4E3B-AF34-73AF0D3A7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A96E242-B28B-4015-B52C-DB2A89BD6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700212"/>
            <a:ext cx="59055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97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80112" y="692696"/>
            <a:ext cx="3322712" cy="1143000"/>
          </a:xfrm>
        </p:spPr>
        <p:txBody>
          <a:bodyPr>
            <a:noAutofit/>
          </a:bodyPr>
          <a:lstStyle/>
          <a:p>
            <a:r>
              <a:rPr lang="hu-HU" sz="3200" b="1" dirty="0" err="1"/>
              <a:t>Dura</a:t>
            </a:r>
            <a:r>
              <a:rPr lang="hu-HU" sz="3200" b="1" dirty="0"/>
              <a:t> kettőzetek,</a:t>
            </a:r>
            <a:br>
              <a:rPr lang="hu-HU" sz="3200" b="1" dirty="0"/>
            </a:br>
            <a:r>
              <a:rPr lang="hu-HU" sz="3200" b="1" dirty="0"/>
              <a:t>sinusok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08104" y="2276872"/>
            <a:ext cx="3287216" cy="2980928"/>
          </a:xfrm>
        </p:spPr>
        <p:txBody>
          <a:bodyPr>
            <a:normAutofit/>
          </a:bodyPr>
          <a:lstStyle/>
          <a:p>
            <a:pPr lvl="0"/>
            <a:r>
              <a:rPr lang="hu-HU" sz="2400" dirty="0"/>
              <a:t> </a:t>
            </a:r>
            <a:r>
              <a:rPr lang="hu-HU" sz="2400" i="1" dirty="0" err="1"/>
              <a:t>falx</a:t>
            </a:r>
            <a:r>
              <a:rPr lang="hu-HU" sz="2400" i="1" dirty="0"/>
              <a:t> </a:t>
            </a:r>
            <a:r>
              <a:rPr lang="hu-HU" sz="2400" i="1" dirty="0" err="1"/>
              <a:t>cerebri</a:t>
            </a:r>
            <a:endParaRPr lang="hu-HU" sz="1600" dirty="0"/>
          </a:p>
          <a:p>
            <a:pPr lvl="0"/>
            <a:r>
              <a:rPr lang="hu-HU" sz="2400" i="1" dirty="0" err="1"/>
              <a:t>tentorium</a:t>
            </a:r>
            <a:r>
              <a:rPr lang="hu-HU" sz="2400" i="1" dirty="0"/>
              <a:t> </a:t>
            </a:r>
            <a:r>
              <a:rPr lang="hu-HU" sz="2400" i="1" dirty="0" err="1"/>
              <a:t>cerebelli</a:t>
            </a:r>
            <a:endParaRPr lang="hu-HU" sz="2400" dirty="0"/>
          </a:p>
          <a:p>
            <a:pPr lvl="0"/>
            <a:r>
              <a:rPr lang="hu-HU" sz="2400" i="1" dirty="0"/>
              <a:t> </a:t>
            </a:r>
            <a:r>
              <a:rPr lang="hu-HU" sz="2400" i="1" dirty="0" err="1"/>
              <a:t>falx</a:t>
            </a:r>
            <a:r>
              <a:rPr lang="hu-HU" sz="2400" i="1" dirty="0"/>
              <a:t> </a:t>
            </a:r>
            <a:r>
              <a:rPr lang="hu-HU" sz="2400" i="1" dirty="0" err="1"/>
              <a:t>cerebelli</a:t>
            </a:r>
            <a:endParaRPr lang="hu-HU" sz="2400" i="1" dirty="0"/>
          </a:p>
          <a:p>
            <a:pPr lvl="0"/>
            <a:r>
              <a:rPr lang="hu-HU" sz="2400" i="1" dirty="0" err="1"/>
              <a:t>diaphragma</a:t>
            </a:r>
            <a:r>
              <a:rPr lang="hu-HU" sz="2400" i="1" dirty="0"/>
              <a:t> </a:t>
            </a:r>
            <a:r>
              <a:rPr lang="hu-HU" sz="2400" i="1" dirty="0" err="1"/>
              <a:t>sellae</a:t>
            </a:r>
            <a:endParaRPr lang="hu-HU" sz="2400" i="1" dirty="0"/>
          </a:p>
          <a:p>
            <a:r>
              <a:rPr lang="hu-HU" sz="2400" i="1" dirty="0"/>
              <a:t>(</a:t>
            </a:r>
            <a:r>
              <a:rPr lang="hu-HU" sz="2400" i="1" dirty="0" err="1"/>
              <a:t>Cavum</a:t>
            </a:r>
            <a:r>
              <a:rPr lang="hu-HU" sz="2400" i="1" dirty="0"/>
              <a:t> </a:t>
            </a:r>
            <a:r>
              <a:rPr lang="hu-HU" sz="2400" i="1" dirty="0" err="1"/>
              <a:t>trigeminale</a:t>
            </a:r>
            <a:r>
              <a:rPr lang="hu-HU" sz="2400" i="1" dirty="0"/>
              <a:t>)</a:t>
            </a:r>
          </a:p>
        </p:txBody>
      </p:sp>
      <p:pic>
        <p:nvPicPr>
          <p:cNvPr id="5" name="Kép 4" descr="http://year2.comyr.com/7_files/C7FF1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436096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~AUT0009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1524000" y="533400"/>
            <a:ext cx="6342063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hu-HU" b="1" dirty="0" err="1"/>
              <a:t>Dura</a:t>
            </a:r>
            <a:r>
              <a:rPr lang="hu-HU" b="1" dirty="0"/>
              <a:t> mater vénás sinusok</a:t>
            </a:r>
            <a:endParaRPr lang="hu-HU" dirty="0"/>
          </a:p>
        </p:txBody>
      </p:sp>
      <p:pic>
        <p:nvPicPr>
          <p:cNvPr id="4" name="Kép 3" descr="http://year2.comyr.com/7_files/C7FF1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80728"/>
            <a:ext cx="565785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3463296" y="6512816"/>
            <a:ext cx="864096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Sinus </a:t>
            </a:r>
            <a:r>
              <a:rPr lang="hu-HU" dirty="0" err="1"/>
              <a:t>cavernosus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http://year2.comyr.com/7_files/C7FF12.png"/>
          <p:cNvPicPr/>
          <p:nvPr/>
        </p:nvPicPr>
        <p:blipFill>
          <a:blip r:embed="rId2" cstate="print"/>
          <a:srcRect t="54360" r="52910"/>
          <a:stretch>
            <a:fillRect/>
          </a:stretch>
        </p:blipFill>
        <p:spPr bwMode="auto">
          <a:xfrm>
            <a:off x="2051720" y="1556792"/>
            <a:ext cx="4752528" cy="463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3F45509-A482-4148-B38F-66EA444FD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01" y="1340768"/>
            <a:ext cx="8176598" cy="53866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3" name="Picture 3" descr="~AUT003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8032"/>
          <a:stretch>
            <a:fillRect/>
          </a:stretch>
        </p:blipFill>
        <p:spPr>
          <a:xfrm>
            <a:off x="-228600" y="1006475"/>
            <a:ext cx="9601200" cy="4675188"/>
          </a:xfrm>
          <a:noFill/>
        </p:spPr>
      </p:pic>
      <p:sp useBgFill="1"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410200" y="5197475"/>
            <a:ext cx="1054100" cy="3365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3300"/>
                </a:solidFill>
                <a:latin typeface="Arial" charset="0"/>
              </a:rPr>
              <a:t>Pia mater</a:t>
            </a:r>
          </a:p>
        </p:txBody>
      </p:sp>
      <p:sp useBgFill="1"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864475" y="2571750"/>
            <a:ext cx="1201738" cy="3365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3300"/>
                </a:solidFill>
                <a:latin typeface="Arial" charset="0"/>
              </a:rPr>
              <a:t>Dura mater</a:t>
            </a:r>
          </a:p>
        </p:txBody>
      </p:sp>
      <p:sp useBgFill="1"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114800" y="5334000"/>
            <a:ext cx="1322388" cy="3365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3300"/>
                </a:solidFill>
                <a:latin typeface="Arial" charset="0"/>
              </a:rPr>
              <a:t>Arachnoidea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http://year2.comyr.com/7_files/C7FF1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33550"/>
            <a:ext cx="7416823" cy="486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 err="1"/>
              <a:t>dura</a:t>
            </a:r>
            <a:r>
              <a:rPr lang="hu-HU" sz="2400" b="1" dirty="0"/>
              <a:t> mater vérellátása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683568" y="3789040"/>
            <a:ext cx="76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Fossa </a:t>
            </a:r>
            <a:r>
              <a:rPr lang="hu-HU" b="1" dirty="0" err="1"/>
              <a:t>cranii</a:t>
            </a:r>
            <a:r>
              <a:rPr lang="hu-HU" b="1" dirty="0"/>
              <a:t> </a:t>
            </a:r>
            <a:r>
              <a:rPr lang="hu-HU" b="1" dirty="0" err="1"/>
              <a:t>posterior</a:t>
            </a:r>
            <a:r>
              <a:rPr lang="hu-HU" b="1" dirty="0"/>
              <a:t>,</a:t>
            </a:r>
            <a:r>
              <a:rPr lang="en-US" dirty="0"/>
              <a:t>numerous blood supply from different possible arteries:</a:t>
            </a:r>
            <a:endParaRPr lang="hu-HU" dirty="0"/>
          </a:p>
          <a:p>
            <a:r>
              <a:rPr lang="hu-HU" dirty="0" err="1">
                <a:solidFill>
                  <a:srgbClr val="FF0000"/>
                </a:solidFill>
              </a:rPr>
              <a:t>Arteria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meningea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posterior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hu-HU" dirty="0" err="1">
                <a:solidFill>
                  <a:srgbClr val="C00000"/>
                </a:solidFill>
              </a:rPr>
              <a:t>arteria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>
                <a:solidFill>
                  <a:srgbClr val="C00000"/>
                </a:solidFill>
              </a:rPr>
              <a:t>pharingea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>
                <a:solidFill>
                  <a:srgbClr val="C00000"/>
                </a:solidFill>
              </a:rPr>
              <a:t>ascendens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/>
              <a:t>ág , </a:t>
            </a:r>
            <a:r>
              <a:rPr lang="hu-HU" dirty="0" err="1"/>
              <a:t>foramen</a:t>
            </a:r>
            <a:r>
              <a:rPr lang="en-US" dirty="0"/>
              <a:t> jugular</a:t>
            </a:r>
            <a:r>
              <a:rPr lang="hu-HU" dirty="0"/>
              <a:t>e)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683568" y="155679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Fossa </a:t>
            </a:r>
            <a:r>
              <a:rPr lang="hu-HU" b="1" dirty="0" err="1"/>
              <a:t>cranii</a:t>
            </a:r>
            <a:r>
              <a:rPr lang="hu-HU" b="1" dirty="0"/>
              <a:t> </a:t>
            </a:r>
            <a:r>
              <a:rPr lang="hu-HU" b="1" dirty="0" err="1"/>
              <a:t>anterior</a:t>
            </a:r>
            <a:endParaRPr lang="hu-HU" dirty="0"/>
          </a:p>
          <a:p>
            <a:r>
              <a:rPr lang="hu-HU" dirty="0" err="1">
                <a:solidFill>
                  <a:srgbClr val="FF0000"/>
                </a:solidFill>
              </a:rPr>
              <a:t>Arteria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meningea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ant</a:t>
            </a:r>
            <a:r>
              <a:rPr lang="en-US" dirty="0" err="1">
                <a:solidFill>
                  <a:srgbClr val="FF0000"/>
                </a:solidFill>
              </a:rPr>
              <a:t>erior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(</a:t>
            </a:r>
            <a:r>
              <a:rPr lang="hu-HU" dirty="0" err="1">
                <a:solidFill>
                  <a:srgbClr val="C00000"/>
                </a:solidFill>
              </a:rPr>
              <a:t>arteria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ethmoidal</a:t>
            </a:r>
            <a:r>
              <a:rPr lang="hu-HU" dirty="0">
                <a:solidFill>
                  <a:srgbClr val="C00000"/>
                </a:solidFill>
              </a:rPr>
              <a:t>is </a:t>
            </a:r>
            <a:r>
              <a:rPr lang="hu-HU" dirty="0"/>
              <a:t>ág)</a:t>
            </a:r>
          </a:p>
        </p:txBody>
      </p:sp>
      <p:sp>
        <p:nvSpPr>
          <p:cNvPr id="6" name="Téglalap 5"/>
          <p:cNvSpPr/>
          <p:nvPr/>
        </p:nvSpPr>
        <p:spPr>
          <a:xfrm>
            <a:off x="611560" y="249289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Fossa </a:t>
            </a:r>
            <a:r>
              <a:rPr lang="hu-HU" b="1" dirty="0" err="1"/>
              <a:t>cranii</a:t>
            </a:r>
            <a:r>
              <a:rPr lang="hu-HU" b="1" dirty="0"/>
              <a:t> </a:t>
            </a:r>
            <a:r>
              <a:rPr lang="hu-HU" b="1" dirty="0" err="1"/>
              <a:t>media</a:t>
            </a:r>
            <a:endParaRPr lang="hu-HU" dirty="0"/>
          </a:p>
          <a:p>
            <a:r>
              <a:rPr lang="en-US" dirty="0"/>
              <a:t> </a:t>
            </a:r>
            <a:r>
              <a:rPr lang="hu-HU" dirty="0" err="1">
                <a:solidFill>
                  <a:srgbClr val="FF0000"/>
                </a:solidFill>
              </a:rPr>
              <a:t>Arteria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meningea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media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/>
              <a:t>(</a:t>
            </a:r>
            <a:r>
              <a:rPr lang="hu-HU" dirty="0" err="1">
                <a:solidFill>
                  <a:srgbClr val="C00000"/>
                </a:solidFill>
              </a:rPr>
              <a:t>arteria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>
                <a:solidFill>
                  <a:srgbClr val="C00000"/>
                </a:solidFill>
              </a:rPr>
              <a:t>maxillaris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/>
              <a:t>ág, </a:t>
            </a:r>
            <a:r>
              <a:rPr lang="en-US" dirty="0"/>
              <a:t>foramen </a:t>
            </a:r>
            <a:r>
              <a:rPr lang="en-US" dirty="0" err="1"/>
              <a:t>spinosum</a:t>
            </a:r>
            <a:r>
              <a:rPr lang="hu-HU" dirty="0"/>
              <a:t>)</a:t>
            </a:r>
            <a:r>
              <a:rPr lang="en-US" dirty="0"/>
              <a:t> 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467544" y="479715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/>
              <a:t>Meningealis</a:t>
            </a:r>
            <a:r>
              <a:rPr lang="hu-HU" dirty="0"/>
              <a:t> ágak a. </a:t>
            </a:r>
            <a:r>
              <a:rPr lang="hu-HU" dirty="0" err="1"/>
              <a:t>occipitalis</a:t>
            </a:r>
            <a:r>
              <a:rPr lang="hu-HU" dirty="0"/>
              <a:t>,  </a:t>
            </a:r>
            <a:r>
              <a:rPr lang="hu-HU" dirty="0" err="1"/>
              <a:t>a.vertebralis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1143000"/>
          </a:xfrm>
        </p:spPr>
        <p:txBody>
          <a:bodyPr>
            <a:normAutofit/>
          </a:bodyPr>
          <a:lstStyle/>
          <a:p>
            <a:r>
              <a:rPr lang="hu-HU" sz="3200" b="1" dirty="0" err="1"/>
              <a:t>dura</a:t>
            </a:r>
            <a:r>
              <a:rPr lang="hu-HU" sz="3200" b="1" dirty="0"/>
              <a:t> mater</a:t>
            </a:r>
            <a:br>
              <a:rPr lang="hu-HU" sz="3200" b="1" dirty="0"/>
            </a:br>
            <a:r>
              <a:rPr lang="hu-HU" sz="3200" b="1" dirty="0"/>
              <a:t>beidegzése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/>
          </a:p>
        </p:txBody>
      </p:sp>
      <p:pic>
        <p:nvPicPr>
          <p:cNvPr id="4" name="Kép 3" descr="http://year2.comyr.com/7_files/C7FF1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30113"/>
            <a:ext cx="5053870" cy="662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BB1CEF4-5859-4578-B8B3-41E0C97BD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06F089E-C50B-4A90-BB15-A12DE4DDA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0" r="3538" b="3800"/>
          <a:stretch/>
        </p:blipFill>
        <p:spPr>
          <a:xfrm>
            <a:off x="161764" y="1279301"/>
            <a:ext cx="8820472" cy="4752528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9554E1C-5960-4514-A7BB-F21E25F4AF3A}"/>
              </a:ext>
            </a:extLst>
          </p:cNvPr>
          <p:cNvSpPr/>
          <p:nvPr/>
        </p:nvSpPr>
        <p:spPr>
          <a:xfrm>
            <a:off x="1268760" y="463285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3"/>
              </a:rPr>
              <a:t>http://semmelweis.hu/anatomia/oktatas/2019-2020-tanev-1-felev/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882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2B4FA77-8629-4A53-B668-1B4BDBB7B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11FB2E2-DAF2-4677-B8C5-C0D23C230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16" y="1417638"/>
            <a:ext cx="8664368" cy="443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86391E9-0264-4130-AE4D-AF975B4C8610}"/>
              </a:ext>
            </a:extLst>
          </p:cNvPr>
          <p:cNvSpPr txBox="1"/>
          <p:nvPr/>
        </p:nvSpPr>
        <p:spPr>
          <a:xfrm>
            <a:off x="3419872" y="270172"/>
            <a:ext cx="2753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Dura mater </a:t>
            </a:r>
            <a:r>
              <a:rPr lang="hu-HU" dirty="0" err="1"/>
              <a:t>spinalis</a:t>
            </a:r>
            <a:r>
              <a:rPr lang="hu-HU" dirty="0"/>
              <a:t>, </a:t>
            </a:r>
          </a:p>
          <a:p>
            <a:pPr algn="ctr"/>
            <a:r>
              <a:rPr lang="hu-HU" dirty="0"/>
              <a:t>(</a:t>
            </a:r>
            <a:r>
              <a:rPr lang="hu-HU" dirty="0" err="1"/>
              <a:t>ligamentum</a:t>
            </a:r>
            <a:r>
              <a:rPr lang="hu-HU" dirty="0"/>
              <a:t> </a:t>
            </a:r>
            <a:r>
              <a:rPr lang="hu-HU" dirty="0" err="1"/>
              <a:t>denticulatum</a:t>
            </a:r>
            <a:r>
              <a:rPr lang="hu-HU" dirty="0"/>
              <a:t>)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4461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http://year2.comyr.com/7_files/C7FF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741682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~AUT002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08866" y="620688"/>
            <a:ext cx="7298622" cy="6237312"/>
          </a:xfrm>
          <a:noFill/>
        </p:spPr>
      </p:pic>
      <p:sp useBgFill="1"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907704" y="4941168"/>
            <a:ext cx="1031051" cy="36933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pitchFamily="34" charset="0"/>
              </a:rPr>
              <a:t>Cistern</a:t>
            </a:r>
            <a:r>
              <a:rPr lang="hu-HU" sz="1800" dirty="0">
                <a:latin typeface="Arial" pitchFamily="34" charset="0"/>
              </a:rPr>
              <a:t>s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3312368" cy="1143000"/>
          </a:xfrm>
        </p:spPr>
        <p:txBody>
          <a:bodyPr>
            <a:noAutofit/>
          </a:bodyPr>
          <a:lstStyle/>
          <a:p>
            <a:r>
              <a:rPr lang="hu-HU" sz="3200" dirty="0" err="1"/>
              <a:t>Spatium</a:t>
            </a:r>
            <a:r>
              <a:rPr lang="hu-HU" sz="3200" dirty="0"/>
              <a:t> </a:t>
            </a:r>
            <a:r>
              <a:rPr lang="hu-HU" sz="3200" dirty="0" err="1"/>
              <a:t>subarachnoideum</a:t>
            </a:r>
            <a:endParaRPr lang="en-US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 err="1"/>
              <a:t>Intracranialis</a:t>
            </a:r>
            <a:r>
              <a:rPr lang="hu-HU" sz="3200" b="1" dirty="0"/>
              <a:t> </a:t>
            </a:r>
            <a:r>
              <a:rPr lang="hu-HU" sz="3200" b="1" dirty="0" err="1"/>
              <a:t>haemorrhagia</a:t>
            </a:r>
            <a:endParaRPr lang="hu-HU" sz="3200" dirty="0"/>
          </a:p>
        </p:txBody>
      </p:sp>
      <p:pic>
        <p:nvPicPr>
          <p:cNvPr id="4" name="Kép 3" descr="http://year2.comyr.com/7_files/C7FFB7_1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312" y="1423987"/>
            <a:ext cx="6218064" cy="459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2555776" y="908720"/>
            <a:ext cx="110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/>
              <a:t>epiduralis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6012160" y="908720"/>
            <a:ext cx="119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/>
              <a:t>subduralis</a:t>
            </a:r>
            <a:r>
              <a:rPr lang="hu-HU" dirty="0"/>
              <a:t> </a:t>
            </a:r>
          </a:p>
        </p:txBody>
      </p:sp>
      <p:sp>
        <p:nvSpPr>
          <p:cNvPr id="8" name="Téglalap 7"/>
          <p:cNvSpPr/>
          <p:nvPr/>
        </p:nvSpPr>
        <p:spPr>
          <a:xfrm>
            <a:off x="2195736" y="6093296"/>
            <a:ext cx="2469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/>
              <a:t>Subarachnoidalis</a:t>
            </a:r>
            <a:r>
              <a:rPr lang="hu-HU" dirty="0"/>
              <a:t> vérzés </a:t>
            </a:r>
          </a:p>
        </p:txBody>
      </p:sp>
      <p:pic>
        <p:nvPicPr>
          <p:cNvPr id="24578" name="Picture 2" descr="Képtalálat a következőre: „epidural hematoma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1798762" cy="1558005"/>
          </a:xfrm>
          <a:prstGeom prst="rect">
            <a:avLst/>
          </a:prstGeom>
          <a:noFill/>
        </p:spPr>
      </p:pic>
      <p:pic>
        <p:nvPicPr>
          <p:cNvPr id="24580" name="Picture 4" descr="Képtalálat a következőre: „subdural hematoma”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933056"/>
            <a:ext cx="2543605" cy="1907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/>
              <a:t>Elképzelések az emberi agyról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/>
          </a:p>
        </p:txBody>
      </p:sp>
      <p:pic>
        <p:nvPicPr>
          <p:cNvPr id="41988" name="Picture 4" descr="male%20b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37957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Male Brai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0"/>
            <a:ext cx="36036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90D74E-5B1B-4EE0-ADC6-6493FB468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3B72279-BDB1-4866-ADD9-CC5702C4A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2200" r="31100" b="12006"/>
          <a:stretch/>
        </p:blipFill>
        <p:spPr>
          <a:xfrm>
            <a:off x="1511660" y="0"/>
            <a:ext cx="6120680" cy="64973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842880-A709-4A14-9CA7-F30F9506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2A176A-480E-4C44-B899-D7D026A3C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Objektum 3">
            <a:extLst>
              <a:ext uri="{FF2B5EF4-FFF2-40B4-BE49-F238E27FC236}">
                <a16:creationId xmlns:a16="http://schemas.microsoft.com/office/drawing/2014/main" id="{C56E5A36-72EA-4C9B-8618-FB4F227946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944432"/>
              </p:ext>
            </p:extLst>
          </p:nvPr>
        </p:nvGraphicFramePr>
        <p:xfrm>
          <a:off x="23394" y="-5623913"/>
          <a:ext cx="9144000" cy="12940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4" imgW="5667480" imgH="8020080" progId="AcroExch.Document.DC">
                  <p:embed/>
                </p:oleObj>
              </mc:Choice>
              <mc:Fallback>
                <p:oleObj name="Acrobat Document" r:id="rId4" imgW="5667480" imgH="8020080" progId="AcroExch.Document.DC">
                  <p:embed/>
                  <p:pic>
                    <p:nvPicPr>
                      <p:cNvPr id="5" name="Objektum 4">
                        <a:extLst>
                          <a:ext uri="{FF2B5EF4-FFF2-40B4-BE49-F238E27FC236}">
                            <a16:creationId xmlns:a16="http://schemas.microsoft.com/office/drawing/2014/main" id="{26B5D48D-99F7-46B9-A318-EC9FDBBC60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94" y="-5623913"/>
                        <a:ext cx="9144000" cy="12940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ép 4">
            <a:extLst>
              <a:ext uri="{FF2B5EF4-FFF2-40B4-BE49-F238E27FC236}">
                <a16:creationId xmlns:a16="http://schemas.microsoft.com/office/drawing/2014/main" id="{137A0A3A-0DC0-426F-A121-C1E90513ED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738" t="25535" r="31100" b="26202"/>
          <a:stretch/>
        </p:blipFill>
        <p:spPr>
          <a:xfrm>
            <a:off x="586301" y="812800"/>
            <a:ext cx="7860302" cy="5313362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D1F6BC68-7566-44B4-937E-5DF9E71E288B}"/>
              </a:ext>
            </a:extLst>
          </p:cNvPr>
          <p:cNvSpPr/>
          <p:nvPr/>
        </p:nvSpPr>
        <p:spPr>
          <a:xfrm>
            <a:off x="5220072" y="769566"/>
            <a:ext cx="1440160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B7B8D24-8776-45B0-8B2C-2F90D8EA81A9}"/>
              </a:ext>
            </a:extLst>
          </p:cNvPr>
          <p:cNvSpPr/>
          <p:nvPr/>
        </p:nvSpPr>
        <p:spPr>
          <a:xfrm>
            <a:off x="5173615" y="5085184"/>
            <a:ext cx="1486617" cy="8640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440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Picture 2" descr="http://semmelweis.hu/anatomia/files/2017/08/szov-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523103"/>
            <a:ext cx="3168352" cy="178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236DF57A-1B55-49E3-9B9A-465381FAB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4F56214-CC95-4A33-9D54-1B74967AD2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36" t="16401" r="29527"/>
          <a:stretch/>
        </p:blipFill>
        <p:spPr>
          <a:xfrm>
            <a:off x="210591" y="274638"/>
            <a:ext cx="5599323" cy="63087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5"/>
          <p:cNvGrpSpPr>
            <a:grpSpLocks/>
          </p:cNvGrpSpPr>
          <p:nvPr/>
        </p:nvGrpSpPr>
        <p:grpSpPr bwMode="auto">
          <a:xfrm>
            <a:off x="4139952" y="0"/>
            <a:ext cx="4310062" cy="6858000"/>
            <a:chOff x="2471596" y="0"/>
            <a:chExt cx="4310204" cy="6858000"/>
          </a:xfrm>
        </p:grpSpPr>
        <p:pic>
          <p:nvPicPr>
            <p:cNvPr id="3075" name="Picture 2" descr="~AUT0000"/>
            <p:cNvPicPr>
              <a:picLocks noChangeAspect="1" noChangeArrowheads="1"/>
            </p:cNvPicPr>
            <p:nvPr/>
          </p:nvPicPr>
          <p:blipFill>
            <a:blip r:embed="rId2" cstate="print"/>
            <a:srcRect l="1105" r="2106"/>
            <a:stretch>
              <a:fillRect/>
            </a:stretch>
          </p:blipFill>
          <p:spPr bwMode="auto">
            <a:xfrm>
              <a:off x="2471596" y="0"/>
              <a:ext cx="415780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 useBgFill="1">
          <p:nvSpPr>
            <p:cNvPr id="3076" name="Téglalap 4"/>
            <p:cNvSpPr>
              <a:spLocks noChangeArrowheads="1"/>
            </p:cNvSpPr>
            <p:nvPr/>
          </p:nvSpPr>
          <p:spPr bwMode="auto">
            <a:xfrm>
              <a:off x="5791200" y="0"/>
              <a:ext cx="990600" cy="762000"/>
            </a:xfrm>
            <a:prstGeom prst="rect">
              <a:avLst/>
            </a:prstGeom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5" name="Szövegdoboz 4"/>
          <p:cNvSpPr txBox="1"/>
          <p:nvPr/>
        </p:nvSpPr>
        <p:spPr>
          <a:xfrm>
            <a:off x="683568" y="620688"/>
            <a:ext cx="264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Az Idegrendszer felosztása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4B55838-4F9E-413E-868B-DCC9A6833D2D}"/>
              </a:ext>
            </a:extLst>
          </p:cNvPr>
          <p:cNvSpPr txBox="1"/>
          <p:nvPr/>
        </p:nvSpPr>
        <p:spPr>
          <a:xfrm>
            <a:off x="702365" y="3090550"/>
            <a:ext cx="285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Szomatikus     ---     Autonóm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2005BE23-8E14-403F-9948-0A4039A00D48}"/>
              </a:ext>
            </a:extLst>
          </p:cNvPr>
          <p:cNvSpPr txBox="1"/>
          <p:nvPr/>
        </p:nvSpPr>
        <p:spPr>
          <a:xfrm>
            <a:off x="734432" y="2586494"/>
            <a:ext cx="2657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Szenzoros     ---     Motoros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17DAC7C-64B1-4E79-9618-B826800AD18F}"/>
              </a:ext>
            </a:extLst>
          </p:cNvPr>
          <p:cNvSpPr txBox="1"/>
          <p:nvPr/>
        </p:nvSpPr>
        <p:spPr>
          <a:xfrm>
            <a:off x="735637" y="2064296"/>
            <a:ext cx="251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Központi    ---    </a:t>
            </a:r>
            <a:r>
              <a:rPr lang="hu-HU" dirty="0" err="1"/>
              <a:t>Periferiás</a:t>
            </a:r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hu-HU" sz="3600" dirty="0"/>
              <a:t>Fejlődés</a:t>
            </a:r>
          </a:p>
        </p:txBody>
      </p:sp>
      <p:pic>
        <p:nvPicPr>
          <p:cNvPr id="6147" name="Picture 22" descr="C:\Users\Gerber\Downloads\blobimage_1220045766185.jpg"/>
          <p:cNvPicPr>
            <a:picLocks noChangeAspect="1" noChangeArrowheads="1"/>
          </p:cNvPicPr>
          <p:nvPr/>
        </p:nvPicPr>
        <p:blipFill>
          <a:blip r:embed="rId2" cstate="print"/>
          <a:srcRect b="19298"/>
          <a:stretch>
            <a:fillRect/>
          </a:stretch>
        </p:blipFill>
        <p:spPr bwMode="auto">
          <a:xfrm>
            <a:off x="0" y="3886200"/>
            <a:ext cx="4337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1" descr="C:\Users\Gerber\Downloads\blobimage_1220045771332.jpg"/>
          <p:cNvPicPr>
            <a:picLocks noChangeAspect="1" noChangeArrowheads="1"/>
          </p:cNvPicPr>
          <p:nvPr/>
        </p:nvPicPr>
        <p:blipFill>
          <a:blip r:embed="rId3" cstate="print"/>
          <a:srcRect b="17500"/>
          <a:stretch>
            <a:fillRect/>
          </a:stretch>
        </p:blipFill>
        <p:spPr bwMode="auto">
          <a:xfrm>
            <a:off x="4724400" y="3886200"/>
            <a:ext cx="37925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P:\eloadas04-05\Sobotta képek\agy\blobimage_1220045766185.jpg"/>
          <p:cNvPicPr>
            <a:picLocks noChangeAspect="1" noChangeArrowheads="1"/>
          </p:cNvPicPr>
          <p:nvPr/>
        </p:nvPicPr>
        <p:blipFill>
          <a:blip r:embed="rId2" cstate="print"/>
          <a:srcRect b="16776"/>
          <a:stretch>
            <a:fillRect/>
          </a:stretch>
        </p:blipFill>
        <p:spPr bwMode="auto">
          <a:xfrm>
            <a:off x="4267200" y="914400"/>
            <a:ext cx="43370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3" descr="P:\eloadas04-05\Sobotta képek\agy\blobimage_1220045766173.jpg"/>
          <p:cNvPicPr>
            <a:picLocks noChangeAspect="1" noChangeArrowheads="1"/>
          </p:cNvPicPr>
          <p:nvPr/>
        </p:nvPicPr>
        <p:blipFill>
          <a:blip r:embed="rId4" cstate="print"/>
          <a:srcRect b="17917"/>
          <a:stretch>
            <a:fillRect/>
          </a:stretch>
        </p:blipFill>
        <p:spPr bwMode="auto">
          <a:xfrm>
            <a:off x="304800" y="990600"/>
            <a:ext cx="38465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2" name="Picture 18" descr="C:\Users\Gerber\Downloads\blobimage_1220045765817 (1).jpg"/>
          <p:cNvPicPr>
            <a:picLocks noChangeAspect="1" noChangeArrowheads="1"/>
          </p:cNvPicPr>
          <p:nvPr/>
        </p:nvPicPr>
        <p:blipFill>
          <a:blip r:embed="rId2" cstate="print"/>
          <a:srcRect b="6606"/>
          <a:stretch>
            <a:fillRect/>
          </a:stretch>
        </p:blipFill>
        <p:spPr bwMode="auto">
          <a:xfrm>
            <a:off x="539552" y="404664"/>
            <a:ext cx="75914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~AUT00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8000" contrast="30000"/>
          </a:blip>
          <a:srcRect b="6787"/>
          <a:stretch>
            <a:fillRect/>
          </a:stretch>
        </p:blipFill>
        <p:spPr>
          <a:xfrm>
            <a:off x="3657600" y="252413"/>
            <a:ext cx="2836863" cy="6605587"/>
          </a:xfrm>
          <a:noFill/>
        </p:spPr>
      </p:pic>
      <p:sp useBgFill="1"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2121093" cy="5847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>
                <a:latin typeface="Arial" charset="0"/>
              </a:rPr>
              <a:t>Agyburkok</a:t>
            </a:r>
          </a:p>
        </p:txBody>
      </p:sp>
      <p:sp useBgFill="1"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6172200" y="2286000"/>
            <a:ext cx="1054100" cy="3365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3300"/>
                </a:solidFill>
                <a:latin typeface="Arial" charset="0"/>
              </a:rPr>
              <a:t>Pia mater</a:t>
            </a:r>
          </a:p>
        </p:txBody>
      </p:sp>
      <p:sp useBgFill="1"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5751513" y="1031875"/>
            <a:ext cx="1201737" cy="3365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3300"/>
                </a:solidFill>
                <a:latin typeface="Arial" charset="0"/>
              </a:rPr>
              <a:t>Dura mater</a:t>
            </a:r>
          </a:p>
        </p:txBody>
      </p:sp>
      <p:sp useBgFill="1"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6096000" y="1676400"/>
            <a:ext cx="1322388" cy="3365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3300"/>
                </a:solidFill>
                <a:latin typeface="Arial" charset="0"/>
              </a:rPr>
              <a:t>Arachnoidea</a:t>
            </a:r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 flipH="1">
            <a:off x="5334000" y="2438400"/>
            <a:ext cx="8382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 flipH="1" flipV="1">
            <a:off x="5562600" y="1752600"/>
            <a:ext cx="6096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441" name="Line 11"/>
          <p:cNvSpPr>
            <a:spLocks noChangeShapeType="1"/>
          </p:cNvSpPr>
          <p:nvPr/>
        </p:nvSpPr>
        <p:spPr bwMode="auto">
          <a:xfrm flipH="1">
            <a:off x="5391150" y="1066800"/>
            <a:ext cx="323850" cy="190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241</Words>
  <Application>Microsoft Office PowerPoint</Application>
  <PresentationFormat>Diavetítés a képernyőre (4:3 oldalarány)</PresentationFormat>
  <Paragraphs>62</Paragraphs>
  <Slides>24</Slides>
  <Notes>10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8" baseType="lpstr">
      <vt:lpstr>Arial</vt:lpstr>
      <vt:lpstr>Calibri</vt:lpstr>
      <vt:lpstr>Office-téma</vt:lpstr>
      <vt:lpstr>Adobe Acrobat Document</vt:lpstr>
      <vt:lpstr>Idegrendszeri bevezető Agyburkok</vt:lpstr>
      <vt:lpstr>PowerPoint-bemutató</vt:lpstr>
      <vt:lpstr>PowerPoint-bemutató</vt:lpstr>
      <vt:lpstr>PowerPoint-bemutató</vt:lpstr>
      <vt:lpstr>PowerPoint-bemutató</vt:lpstr>
      <vt:lpstr>PowerPoint-bemutató</vt:lpstr>
      <vt:lpstr>Fejlődés</vt:lpstr>
      <vt:lpstr>PowerPoint-bemutató</vt:lpstr>
      <vt:lpstr>PowerPoint-bemutató</vt:lpstr>
      <vt:lpstr>PowerPoint-bemutató</vt:lpstr>
      <vt:lpstr>PowerPoint-bemutató</vt:lpstr>
      <vt:lpstr>Dura kettőzetek, sinusok</vt:lpstr>
      <vt:lpstr>PowerPoint-bemutató</vt:lpstr>
      <vt:lpstr>Dura mater vénás sinusok</vt:lpstr>
      <vt:lpstr>Sinus cavernosus</vt:lpstr>
      <vt:lpstr>PowerPoint-bemutató</vt:lpstr>
      <vt:lpstr>PowerPoint-bemutató</vt:lpstr>
      <vt:lpstr>dura mater vérellátása</vt:lpstr>
      <vt:lpstr>dura mater beidegzése</vt:lpstr>
      <vt:lpstr>PowerPoint-bemutató</vt:lpstr>
      <vt:lpstr>PowerPoint-bemutató</vt:lpstr>
      <vt:lpstr>Spatium subarachnoideum</vt:lpstr>
      <vt:lpstr>Intracranialis haemorrhagia</vt:lpstr>
      <vt:lpstr>Elképzelések az emberi agyról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study of the nervous system. Meninges</dc:title>
  <dc:creator>szovet</dc:creator>
  <cp:lastModifiedBy>Gabor Gerber</cp:lastModifiedBy>
  <cp:revision>55</cp:revision>
  <dcterms:created xsi:type="dcterms:W3CDTF">2013-09-09T10:48:02Z</dcterms:created>
  <dcterms:modified xsi:type="dcterms:W3CDTF">2019-09-11T07:56:37Z</dcterms:modified>
</cp:coreProperties>
</file>