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313" r:id="rId4"/>
    <p:sldId id="259" r:id="rId5"/>
    <p:sldId id="262" r:id="rId6"/>
    <p:sldId id="260" r:id="rId7"/>
    <p:sldId id="261" r:id="rId8"/>
    <p:sldId id="284" r:id="rId9"/>
    <p:sldId id="266" r:id="rId10"/>
    <p:sldId id="267" r:id="rId11"/>
    <p:sldId id="269" r:id="rId12"/>
    <p:sldId id="312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1" r:id="rId23"/>
    <p:sldId id="282" r:id="rId24"/>
    <p:sldId id="285" r:id="rId25"/>
    <p:sldId id="286" r:id="rId26"/>
    <p:sldId id="287" r:id="rId27"/>
    <p:sldId id="289" r:id="rId28"/>
    <p:sldId id="290" r:id="rId29"/>
    <p:sldId id="288" r:id="rId30"/>
    <p:sldId id="291" r:id="rId31"/>
    <p:sldId id="292" r:id="rId32"/>
    <p:sldId id="293" r:id="rId33"/>
    <p:sldId id="294" r:id="rId34"/>
    <p:sldId id="295" r:id="rId35"/>
    <p:sldId id="297" r:id="rId36"/>
    <p:sldId id="296" r:id="rId37"/>
    <p:sldId id="298" r:id="rId38"/>
    <p:sldId id="299" r:id="rId39"/>
    <p:sldId id="300" r:id="rId40"/>
    <p:sldId id="302" r:id="rId41"/>
    <p:sldId id="303" r:id="rId42"/>
    <p:sldId id="305" r:id="rId43"/>
    <p:sldId id="304" r:id="rId44"/>
    <p:sldId id="306" r:id="rId45"/>
    <p:sldId id="307" r:id="rId46"/>
    <p:sldId id="308" r:id="rId47"/>
    <p:sldId id="310" r:id="rId48"/>
    <p:sldId id="311" r:id="rId49"/>
    <p:sldId id="309" r:id="rId5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A1C0CB-9F6A-4877-ACD5-1C43F9E59C53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A9D686-FAA9-4879-B40E-0100F635A4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37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hámszövet, sejtkapcsoló struktúrák, fedőhám, mirigyhám, érzékhám, pigmenthám</a:t>
            </a:r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2AC179-9610-4034-957E-0FF83CB043A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05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F158-2B4F-48A5-B7A9-BCFFABB11DC6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01A2-4655-4498-AD2F-A6A4F4CF70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4953-39DE-453F-BB4E-04902378538A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6F33-63DB-4ABC-9520-D46CE6CC9A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D88B-35C5-4D68-9F13-A11E15FC637E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5B98-6EC5-430E-9702-103E591CDC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EA1A-C810-478E-93C5-3EE284D3C69E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368E-D8D4-4A24-A622-BBF5A29FF7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9200-05EB-44CF-9EBE-8B1B64AC680F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F7AC-2AB9-4D09-BCCD-36C70F62CF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5A8A-5F3B-47E4-B8DB-9A4A72DA8DD8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4894-3E7F-4FD5-B747-4237D1CC93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6686-6CB5-4B95-9123-5A26E01CE389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1F49-2357-490F-A3F2-98EE40DDD2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6D91-D387-4D7F-AB6E-0C51C286FB44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C42B-68EE-4FF6-968D-A7D0471639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2C70-9471-4F3E-9DA5-C8B371FEDB98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AB67-2D80-4E55-B8B0-0D726951C7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6C85-45B1-4B54-B956-2FDC5B2AA2C4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9142-614D-45FE-BF96-A2057AD7C1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2716-A0E2-4418-BB3E-529DB8FEDEF9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B360-1778-43E3-94D0-927B7E341D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C5230-C45C-473E-8F10-61D0409A080C}" type="datetimeFigureOut">
              <a:rPr lang="hu-HU"/>
              <a:pPr>
                <a:defRPr/>
              </a:pPr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0D22E-B43D-4E8E-AC85-EBAC3286DE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natomia.elte.hu/Sejttan/Album/16/184.ht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2" y="1988840"/>
            <a:ext cx="6391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Szövegdoboz 2"/>
          <p:cNvSpPr txBox="1">
            <a:spLocks noChangeArrowheads="1"/>
          </p:cNvSpPr>
          <p:nvPr/>
        </p:nvSpPr>
        <p:spPr bwMode="auto">
          <a:xfrm>
            <a:off x="495549" y="4861303"/>
            <a:ext cx="3637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err="1">
                <a:solidFill>
                  <a:srgbClr val="002060"/>
                </a:solidFill>
                <a:latin typeface="+mn-lt"/>
              </a:rPr>
              <a:t>H.-Minkó</a:t>
            </a:r>
            <a:r>
              <a:rPr lang="hu-HU" sz="1600" dirty="0">
                <a:solidFill>
                  <a:srgbClr val="002060"/>
                </a:solidFill>
                <a:latin typeface="+mn-lt"/>
              </a:rPr>
              <a:t> Krisztina</a:t>
            </a:r>
          </a:p>
          <a:p>
            <a:r>
              <a:rPr lang="hu-HU" sz="1600" dirty="0">
                <a:solidFill>
                  <a:srgbClr val="002060"/>
                </a:solidFill>
                <a:latin typeface="+mn-lt"/>
              </a:rPr>
              <a:t>Molnár Dávid</a:t>
            </a:r>
          </a:p>
          <a:p>
            <a:r>
              <a:rPr lang="hu-HU" sz="1600" dirty="0">
                <a:solidFill>
                  <a:srgbClr val="002060"/>
                </a:solidFill>
                <a:latin typeface="+mn-lt"/>
              </a:rPr>
              <a:t>Semmelweis Egyetem</a:t>
            </a:r>
          </a:p>
          <a:p>
            <a:r>
              <a:rPr lang="hu-HU" sz="1600" dirty="0">
                <a:solidFill>
                  <a:srgbClr val="002060"/>
                </a:solidFill>
                <a:latin typeface="+mn-lt"/>
              </a:rPr>
              <a:t>Anatómiai, Szövet- és Fejlődéstani Intézet</a:t>
            </a:r>
          </a:p>
          <a:p>
            <a:r>
              <a:rPr lang="hu-HU" sz="1600" dirty="0">
                <a:solidFill>
                  <a:srgbClr val="002060"/>
                </a:solidFill>
                <a:latin typeface="+mn-lt"/>
              </a:rPr>
              <a:t>EKK, Egészségügyi ügyvitelszervező szak </a:t>
            </a:r>
          </a:p>
          <a:p>
            <a:r>
              <a:rPr lang="hu-HU" sz="1600" dirty="0">
                <a:solidFill>
                  <a:srgbClr val="002060"/>
                </a:solidFill>
                <a:latin typeface="+mn-lt"/>
              </a:rPr>
              <a:t>2019</a:t>
            </a:r>
          </a:p>
        </p:txBody>
      </p:sp>
      <p:pic>
        <p:nvPicPr>
          <p:cNvPr id="14339" name="Picture 3" descr="kehelysejt EL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3107909"/>
            <a:ext cx="2665413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8640"/>
            <a:ext cx="4103018" cy="1887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409575"/>
            <a:ext cx="54673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membrana basalis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65175"/>
            <a:ext cx="81216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331913" y="115888"/>
            <a:ext cx="6480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solidFill>
                  <a:srgbClr val="000099"/>
                </a:solidFill>
                <a:latin typeface="Calibri" pitchFamily="34" charset="0"/>
              </a:rPr>
              <a:t>BASALIS FELSZÍN, membrana basalis, hemidesmosoma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88900" y="3213100"/>
            <a:ext cx="89646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Lamina basalis: hámsejtek terméke</a:t>
            </a:r>
          </a:p>
          <a:p>
            <a:pPr algn="just"/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Lamina fibroreticularis: rácsrostok vékony rétege, a membrana basalist a kötőszövet felé horgonyozza ki. Rostjait a kötőszöveti fibroblastok termelik.</a:t>
            </a:r>
          </a:p>
          <a:p>
            <a:pPr algn="just"/>
            <a:endParaRPr lang="hu-HU" altLang="hu-HU" sz="1600" b="1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Membrana basalis funkciói:</a:t>
            </a:r>
          </a:p>
          <a:p>
            <a:pPr algn="just">
              <a:buFontTx/>
              <a:buChar char="-"/>
            </a:pPr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A hámnak az alapján való rögzülését biztosítja (mechanikai hatás)</a:t>
            </a:r>
          </a:p>
          <a:p>
            <a:pPr algn="just">
              <a:buFontTx/>
              <a:buChar char="-"/>
            </a:pPr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 Fizikális gátat képez: </a:t>
            </a:r>
          </a:p>
          <a:p>
            <a:pPr algn="just"/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	-a kötőszöveti sejteket nem engedi behatolni a hámsejtek közé</a:t>
            </a:r>
          </a:p>
          <a:p>
            <a:pPr algn="just"/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	-megakadályozza a hámrétegből a hámsejtek kiszabadulását és a kötőszövetbe 	benyomulását (rák kialakulásának korai szakasza)</a:t>
            </a:r>
          </a:p>
          <a:p>
            <a:pPr algn="just">
              <a:buFontTx/>
              <a:buChar char="-"/>
            </a:pPr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A hámsejtek polarizáltságának kialakulását segíti, sérülés esetén vezeti a hámsejtek migrációját</a:t>
            </a:r>
          </a:p>
          <a:p>
            <a:pPr algn="just"/>
            <a:r>
              <a:rPr lang="hu-HU" altLang="hu-HU" sz="1600" b="1">
                <a:solidFill>
                  <a:srgbClr val="002060"/>
                </a:solidFill>
                <a:latin typeface="Calibri" pitchFamily="34" charset="0"/>
              </a:rPr>
              <a:t>- Szűrőként is működhet: pl vese glomerulusainak capillarisaiban – a vér makromolekuláris komponenseit és sejtes elemeit visszatartja.</a:t>
            </a:r>
          </a:p>
          <a:p>
            <a:pPr lvl="4" algn="just"/>
            <a:endParaRPr lang="hu-HU" altLang="hu-HU" sz="16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Respiratory Hist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3692525" cy="4919663"/>
          </a:xfrm>
          <a:prstGeom prst="rect">
            <a:avLst/>
          </a:prstGeom>
          <a:noFill/>
        </p:spPr>
      </p:pic>
      <p:pic>
        <p:nvPicPr>
          <p:cNvPr id="63492" name="Tartalom helye 3" descr="légzőhám.jpg"/>
          <p:cNvPicPr>
            <a:picLocks noChangeAspect="1"/>
          </p:cNvPicPr>
          <p:nvPr/>
        </p:nvPicPr>
        <p:blipFill>
          <a:blip r:embed="rId3"/>
          <a:srcRect l="22169" t="8418" r="16499" b="6439"/>
          <a:stretch>
            <a:fillRect/>
          </a:stretch>
        </p:blipFill>
        <p:spPr bwMode="auto">
          <a:xfrm>
            <a:off x="4716463" y="2133600"/>
            <a:ext cx="374332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74725"/>
            <a:ext cx="41275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331913" y="115888"/>
            <a:ext cx="6480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>
                <a:solidFill>
                  <a:srgbClr val="000099"/>
                </a:solidFill>
                <a:latin typeface="Calibri" pitchFamily="34" charset="0"/>
              </a:rPr>
              <a:t>BASALIS FELSZÍN, membrana basalis, hemidesmosoma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>
                <a:solidFill>
                  <a:srgbClr val="000099"/>
                </a:solidFill>
                <a:latin typeface="Calibri" pitchFamily="34" charset="0"/>
              </a:rPr>
              <a:t>LATERALIS FELSZÍN</a:t>
            </a:r>
            <a:endParaRPr lang="hu-HU" altLang="hu-HU" sz="2400" b="1">
              <a:latin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4313" y="1196975"/>
            <a:ext cx="8713787" cy="2632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</a:pPr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1. Zonula occludens (tight junction): </a:t>
            </a:r>
          </a:p>
          <a:p>
            <a:pPr marL="342900" indent="-342900" algn="just">
              <a:lnSpc>
                <a:spcPct val="130000"/>
              </a:lnSpc>
            </a:pPr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	- a hám szabad felszínéhez legközelebb helyezkedik el</a:t>
            </a:r>
          </a:p>
          <a:p>
            <a:pPr marL="342900" indent="-342900" algn="just">
              <a:lnSpc>
                <a:spcPct val="130000"/>
              </a:lnSpc>
            </a:pPr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	- szalagszerűen körülveszi a sejtet</a:t>
            </a:r>
          </a:p>
          <a:p>
            <a:pPr marL="342900" indent="-342900" algn="just">
              <a:lnSpc>
                <a:spcPct val="130000"/>
              </a:lnSpc>
            </a:pPr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	- a két membrán között az intercelluláris rés teljesen hiányzik</a:t>
            </a:r>
          </a:p>
          <a:p>
            <a:pPr marL="342900" indent="-342900" algn="just">
              <a:lnSpc>
                <a:spcPct val="130000"/>
              </a:lnSpc>
            </a:pPr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	- okkludin, klaudin, JAM integráns membránfehérjék komplexei az 	extracelluláris részeiken 	összekapcsolódnak</a:t>
            </a:r>
          </a:p>
          <a:p>
            <a:pPr marL="342900" indent="-342900" algn="just">
              <a:lnSpc>
                <a:spcPct val="130000"/>
              </a:lnSpc>
            </a:pPr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	- kettős gát: intercelluláris résben történő szabad diffúzió számára + a membránban a 	membránproteinek laterális diffúziója számára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124075" y="7651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Calibri" pitchFamily="34" charset="0"/>
              </a:rPr>
              <a:t>SEJTKAPCSOLÓ STRUKTÚRÁK I.</a:t>
            </a:r>
          </a:p>
        </p:txBody>
      </p:sp>
      <p:pic>
        <p:nvPicPr>
          <p:cNvPr id="26628" name="Picture 8" descr="zonula occludens szerkez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927475"/>
            <a:ext cx="60356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zonula occludens kettős barr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981075"/>
            <a:ext cx="59039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Tartalom helye 3" descr="image1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58938"/>
            <a:ext cx="8229600" cy="44084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303213" y="1289050"/>
            <a:ext cx="830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altLang="hu-HU">
              <a:latin typeface="Calibri" pitchFamily="34" charset="0"/>
            </a:endParaRP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50825" y="862013"/>
            <a:ext cx="87137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2. Zonula adhaerens: 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 zonula occludens alatt övszerűen körbefutó sejtkapcsolat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 sejtek mechanikai összetartását számos cadherin molekula biztosítja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 két szomszédos sejtmembrán között 15-20 nm-es rés látható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 sejtmembrán citoplasma felöli oldalán a kadherinekhez adapter fehérjék 	(katenin, vinkulin stb.) kötődnek, ezekbe kötődnek be az aktin filamentumok.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124075" y="26035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Calibri" pitchFamily="34" charset="0"/>
              </a:rPr>
              <a:t>SEJTKAPCSOLÓ STRUKTÚRÁK II.</a:t>
            </a:r>
          </a:p>
        </p:txBody>
      </p:sp>
      <p:pic>
        <p:nvPicPr>
          <p:cNvPr id="29700" name="Picture 9" descr="zonula adher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2971800"/>
            <a:ext cx="66754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287338" y="804863"/>
            <a:ext cx="85328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3. Macula adherens (desmosoma): 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különösen erős összetartást biztosító, elszórtan, szigetszerűen elhelyezkedő 	sejtkapcsolat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az intercelluláris rés szélesebb mint a zonula adherens esetén (20-40 nm)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 membrán cytoplasmatikus oldalán tömött szerkezetű anyag (plakk) található, amelybe 	a cytoplasmából érkező intermedier filamentumkötegek ágyazódnak be</a:t>
            </a:r>
          </a:p>
          <a:p>
            <a:pPr algn="just"/>
            <a:r>
              <a:rPr lang="hu-HU" altLang="hu-HU" sz="1600">
                <a:solidFill>
                  <a:srgbClr val="003366"/>
                </a:solidFill>
                <a:latin typeface="Calibri" pitchFamily="34" charset="0"/>
              </a:rPr>
              <a:t>	- a két összekapcsolt sejt mechanikai kapcsolata olyan erős, hogy erőteljes széthúzás 	esetén a teljes desmosoma szakad ki</a:t>
            </a:r>
            <a:endParaRPr lang="hu-HU" altLang="hu-HU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124075" y="26035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Calibri" pitchFamily="34" charset="0"/>
              </a:rPr>
              <a:t>SEJTKAPCSOLÓ STRUKTÚRÁK III.</a:t>
            </a:r>
          </a:p>
        </p:txBody>
      </p:sp>
      <p:pic>
        <p:nvPicPr>
          <p:cNvPr id="30723" name="Picture 7" descr="desmos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82963"/>
            <a:ext cx="5330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desmosoma 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155950"/>
            <a:ext cx="320675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204788" y="620713"/>
            <a:ext cx="87344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4. Nexus (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gap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junction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):</a:t>
            </a:r>
          </a:p>
          <a:p>
            <a:pPr algn="just"/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	- foltszerű sejtkapcsolat</a:t>
            </a:r>
          </a:p>
          <a:p>
            <a:pPr algn="just"/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	- a két membrán igen közel kerül egymáshoz (2-4 nm)</a:t>
            </a:r>
          </a:p>
          <a:p>
            <a:pPr algn="just"/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	- az 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intercelluláris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 résen áthaladó csatornák alakulnak ki (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konnexon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 komplexek 	összekapcsolódnak – mindegyiket 6 db 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konnexin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 integráns membránfehérje 	alegység alkot)</a:t>
            </a:r>
          </a:p>
          <a:p>
            <a:pPr algn="just"/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	- kis molekulák számára átjárhatóságot biztosít a két sejt 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cytoplasmája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 között</a:t>
            </a:r>
          </a:p>
          <a:p>
            <a:pPr algn="just"/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	- az összekapcsolt sejtek anyagcsere szempontjából egységesek – tápanyag ellátás diffúzió 	útján lehetséges az erektől távol is</a:t>
            </a:r>
          </a:p>
          <a:p>
            <a:pPr algn="just"/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	- a sejtek elektromosan kapcsoltak – </a:t>
            </a:r>
            <a:r>
              <a:rPr lang="hu-HU" altLang="hu-HU" sz="1600" dirty="0" err="1">
                <a:solidFill>
                  <a:srgbClr val="003366"/>
                </a:solidFill>
                <a:latin typeface="Calibri" pitchFamily="34" charset="0"/>
              </a:rPr>
              <a:t>pl</a:t>
            </a:r>
            <a:r>
              <a:rPr lang="hu-HU" altLang="hu-HU" sz="1600" dirty="0">
                <a:solidFill>
                  <a:srgbClr val="003366"/>
                </a:solidFill>
                <a:latin typeface="Calibri" pitchFamily="34" charset="0"/>
              </a:rPr>
              <a:t> a szívizomsejtekből álló hálózat egységesen, 	szinkronizáltan húzódik össze</a:t>
            </a:r>
          </a:p>
        </p:txBody>
      </p:sp>
      <p:pic>
        <p:nvPicPr>
          <p:cNvPr id="31746" name="Picture 6" descr="nexus térbeli váz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650" y="3500438"/>
            <a:ext cx="30432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2124075" y="26035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>
                <a:solidFill>
                  <a:schemeClr val="accent2"/>
                </a:solidFill>
                <a:latin typeface="Calibri" pitchFamily="34" charset="0"/>
              </a:rPr>
              <a:t>SEJTKAPCSOLÓ STRUKTÚRÁK IV.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86765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8774112" cy="4968875"/>
          </a:xfrm>
        </p:spPr>
      </p:pic>
      <p:sp>
        <p:nvSpPr>
          <p:cNvPr id="32770" name="Szövegdoboz 1"/>
          <p:cNvSpPr txBox="1">
            <a:spLocks noChangeArrowheads="1"/>
          </p:cNvSpPr>
          <p:nvPr/>
        </p:nvSpPr>
        <p:spPr bwMode="auto">
          <a:xfrm>
            <a:off x="3635375" y="481013"/>
            <a:ext cx="211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2060"/>
                </a:solidFill>
                <a:latin typeface="Calibri" pitchFamily="34" charset="0"/>
              </a:rPr>
              <a:t>Összefoglalás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908050"/>
            <a:ext cx="59531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Szövegdoboz 1"/>
          <p:cNvSpPr txBox="1">
            <a:spLocks noChangeArrowheads="1"/>
          </p:cNvSpPr>
          <p:nvPr/>
        </p:nvSpPr>
        <p:spPr bwMode="auto">
          <a:xfrm>
            <a:off x="1763713" y="292100"/>
            <a:ext cx="5964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Sejtkapcsoló stuktúrák molekuláris összetétele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29718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lick to view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933825"/>
            <a:ext cx="2647950" cy="2103438"/>
          </a:xfrm>
          <a:prstGeom prst="rect">
            <a:avLst/>
          </a:prstGeom>
          <a:noFill/>
        </p:spPr>
      </p:pic>
      <p:pic>
        <p:nvPicPr>
          <p:cNvPr id="34821" name="Picture 5" descr="C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908050"/>
            <a:ext cx="3927475" cy="2840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96975"/>
            <a:ext cx="54641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 rotWithShape="1">
          <a:blip r:embed="rId2"/>
          <a:srcRect b="1749"/>
          <a:stretch/>
        </p:blipFill>
        <p:spPr bwMode="auto">
          <a:xfrm>
            <a:off x="1835696" y="332656"/>
            <a:ext cx="5249863" cy="48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Szövegdoboz 1"/>
          <p:cNvSpPr txBox="1">
            <a:spLocks noChangeArrowheads="1"/>
          </p:cNvSpPr>
          <p:nvPr/>
        </p:nvSpPr>
        <p:spPr bwMode="auto">
          <a:xfrm>
            <a:off x="425450" y="5321300"/>
            <a:ext cx="7415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A sejtek lapos sejtmaggal és citoplazmával rendelkeznek, felülnézetben polygonális rajzolatot mutatnak. Működésük szükséges a víz- és elektrolit transzporthoz. Megtalálható pl. a vér- és nyirokerek falában (endothel), hashártyában, a szaruhártya hátsó felszínén, vese Bowmann-tok parietális lemezében.</a:t>
            </a:r>
          </a:p>
          <a:p>
            <a:endParaRPr lang="hu-HU" sz="1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88" y="188913"/>
            <a:ext cx="6677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églalap 1"/>
          <p:cNvSpPr>
            <a:spLocks noChangeArrowheads="1"/>
          </p:cNvSpPr>
          <p:nvPr/>
        </p:nvSpPr>
        <p:spPr bwMode="auto">
          <a:xfrm>
            <a:off x="395288" y="5403850"/>
            <a:ext cx="84978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Azonos magasságú és szélességű metszeten négyzet alakú sejtek alkotják. A gömbölyű sejtmagok a sejtek közepén helyezkednek el. Megtalálható pl. a vese csatornarendszerében (proximális, distális tubulus ill. a gyűjtőcsatornák fala). A vesén kívül kevés helyen fordul még elő fedőhámként (szemlencse elülső felszíne, petefészket borító hám).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endParaRPr lang="hu-HU" altLang="hu-HU" sz="16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25" y="188913"/>
            <a:ext cx="66579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églalap 1"/>
          <p:cNvSpPr>
            <a:spLocks noChangeArrowheads="1"/>
          </p:cNvSpPr>
          <p:nvPr/>
        </p:nvSpPr>
        <p:spPr bwMode="auto">
          <a:xfrm>
            <a:off x="214313" y="5480050"/>
            <a:ext cx="8712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hu-HU" altLang="hu-HU" sz="1400">
                <a:solidFill>
                  <a:srgbClr val="002060"/>
                </a:solidFill>
                <a:latin typeface="Calibri" pitchFamily="34" charset="0"/>
              </a:rPr>
              <a:t>A sejtek hossztengelye mindig a felszínre merőleges, azaz a sejtek mindig magasabbak a szélességüknél. A hosszanti, egy sorban álló magok a sejtek bazális területén találhatóak, a magok feletti terület általában sejtorganellumokat tartalmaz. A sejtek szabad felszínét mikrobolyhok illetve stereociliumok (hosszabb, elágazódhat) boríthatják, melyek megnövelik a felszívódási felületet (10-20x). 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550" y="192088"/>
            <a:ext cx="6629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églalap 1"/>
          <p:cNvSpPr>
            <a:spLocks noChangeArrowheads="1"/>
          </p:cNvSpPr>
          <p:nvPr/>
        </p:nvSpPr>
        <p:spPr bwMode="auto">
          <a:xfrm>
            <a:off x="292100" y="5557838"/>
            <a:ext cx="84978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hu-HU" altLang="hu-HU" sz="1400">
                <a:solidFill>
                  <a:srgbClr val="003366"/>
                </a:solidFill>
                <a:latin typeface="Calibri" pitchFamily="34" charset="0"/>
              </a:rPr>
              <a:t>Minden sejt érintkezik a bazális membránnal, de nem mindegyik éri el a hám szabad felszínét. A sejtek így eltérő magasságúak. A kifejlett henger alakú sejtek magjai ovoidok,  a hámon belül különböző szinteket foglalnak el, ezáltal több magsor keletkezik.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églalap 1"/>
          <p:cNvSpPr>
            <a:spLocks noChangeArrowheads="1"/>
          </p:cNvSpPr>
          <p:nvPr/>
        </p:nvSpPr>
        <p:spPr bwMode="auto">
          <a:xfrm>
            <a:off x="684213" y="549275"/>
            <a:ext cx="71278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A többrétegű hengerhámtól való elkülönítését megkönnyíti, hogy emberi szervezetben a csillós hám sosem többrétegű.</a:t>
            </a:r>
          </a:p>
          <a:p>
            <a:pPr algn="just">
              <a:lnSpc>
                <a:spcPct val="130000"/>
              </a:lnSpc>
            </a:pPr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Csillókkal borított formája jellemzően a légutakban fordul elő. (Itt a hámsejtek között mucint termelő, ún kehelysejteket is találunk. A sejtek apikális citoplazmáját mucigén granulumok töltik ki.)  </a:t>
            </a:r>
          </a:p>
          <a:p>
            <a:pPr algn="just">
              <a:lnSpc>
                <a:spcPct val="130000"/>
              </a:lnSpc>
            </a:pPr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Megtalálható még a fülkürt, dobüreg, könnytömlő belső felszínén. </a:t>
            </a:r>
          </a:p>
          <a:p>
            <a:pPr algn="just">
              <a:lnSpc>
                <a:spcPct val="130000"/>
              </a:lnSpc>
            </a:pPr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Stereociliumokkal borított változatát a mellékhere csatornáiban találjuk.</a:t>
            </a:r>
          </a:p>
        </p:txBody>
      </p:sp>
      <p:pic>
        <p:nvPicPr>
          <p:cNvPr id="40962" name="Tartalom helye 3" descr="légzőhám.jpg"/>
          <p:cNvPicPr>
            <a:picLocks noChangeAspect="1"/>
          </p:cNvPicPr>
          <p:nvPr/>
        </p:nvPicPr>
        <p:blipFill>
          <a:blip r:embed="rId2"/>
          <a:srcRect l="22169" t="8418" r="16499" b="6439"/>
          <a:stretch>
            <a:fillRect/>
          </a:stretch>
        </p:blipFill>
        <p:spPr bwMode="auto">
          <a:xfrm>
            <a:off x="3276600" y="2868613"/>
            <a:ext cx="3743325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266700" y="666750"/>
            <a:ext cx="87137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Mozgásért felelős specializáció a csilló (kinocilium). Aktív mozgásra képes citoplazma nyúlvány, a mozgás a hámot borító nyák, folyadék vagy szilárd részecskék továbbítására szolgál. (légcső, hörgőrendszer, méhkürt)</a:t>
            </a:r>
          </a:p>
        </p:txBody>
      </p:sp>
      <p:pic>
        <p:nvPicPr>
          <p:cNvPr id="41986" name="Picture 4" descr="http://anatomia.elte.hu/Sejttan/Album/images/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39888"/>
            <a:ext cx="55768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églalap 2"/>
          <p:cNvSpPr>
            <a:spLocks noChangeArrowheads="1"/>
          </p:cNvSpPr>
          <p:nvPr/>
        </p:nvSpPr>
        <p:spPr bwMode="auto">
          <a:xfrm>
            <a:off x="611188" y="6318250"/>
            <a:ext cx="673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  <a:hlinkClick r:id="rId3"/>
              </a:rPr>
              <a:t>http://anatomia.elte.hu/Sejttan/Album/16/184.htm</a:t>
            </a:r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eniuskft.hu/taneszkozok/embertan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33424"/>
            <a:ext cx="381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» Ismertesd az emberi test szerveződését!   » Készíts testszerveződést egy másik szervrendszer segítségével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35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5888"/>
            <a:ext cx="6705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églalap 1"/>
          <p:cNvSpPr>
            <a:spLocks noChangeArrowheads="1"/>
          </p:cNvSpPr>
          <p:nvPr/>
        </p:nvSpPr>
        <p:spPr bwMode="auto">
          <a:xfrm>
            <a:off x="395288" y="1628775"/>
            <a:ext cx="802798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A felszíni réteg alakja a funkció függvényében változni képes. Feszülésnek és kémiai igénybevételnek kitett szervek nyálkahártyáját képezi (húgyhólyag, húgyvezeték). A sejtek egymáson elcsúszhatnak, ezért a szerv falának megnyúlásától függ a megjelenő rétegek száma. Feszülő állapotban kevesebb sejtréteg látható, mint a</a:t>
            </a:r>
          </a:p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relaxáltban.</a:t>
            </a:r>
          </a:p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Azonosításában segít, hogy a felszín alatti sejtmagok kerekdedebbek és ritkásabban helyezkednek el  a mélyebb rétegek magjainál.</a:t>
            </a:r>
          </a:p>
          <a:p>
            <a:pPr algn="just"/>
            <a:endParaRPr lang="hu-HU" altLang="hu-HU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Sejttípusok: - basalis sejt (henger alakú)</a:t>
            </a:r>
          </a:p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	   - körte alakú sejt</a:t>
            </a:r>
          </a:p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	   - ernyősejt (szokatlanul nagy, több sejtet befed, gyakran többmagvú)</a:t>
            </a:r>
          </a:p>
          <a:p>
            <a:pPr algn="just"/>
            <a:endParaRPr lang="hu-HU" altLang="hu-HU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Előfordulás: vesemedence, húgyvezeték, húgyhólyag, húgycső kezdeti szakasza </a:t>
            </a:r>
          </a:p>
        </p:txBody>
      </p:sp>
      <p:sp>
        <p:nvSpPr>
          <p:cNvPr id="44034" name="Szövegdoboz 2"/>
          <p:cNvSpPr txBox="1">
            <a:spLocks noChangeArrowheads="1"/>
          </p:cNvSpPr>
          <p:nvPr/>
        </p:nvSpPr>
        <p:spPr bwMode="auto">
          <a:xfrm>
            <a:off x="3563938" y="765175"/>
            <a:ext cx="1901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UROTHELIUM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404813"/>
            <a:ext cx="76533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684213" y="443706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Vékony, általában két vagy három sejtrétegből áll. Exokrin mirigyek nagyobb kivezetőcsöveit borítják. Ilyen pl. a </a:t>
            </a:r>
            <a:r>
              <a:rPr lang="hu-HU" altLang="hu-HU" sz="1600" u="sng">
                <a:solidFill>
                  <a:srgbClr val="002060"/>
                </a:solidFill>
                <a:latin typeface="Calibri" pitchFamily="34" charset="0"/>
              </a:rPr>
              <a:t>nyálmirigy</a:t>
            </a:r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, pancreas, verejtékmirigy.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260350"/>
            <a:ext cx="65913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719138" y="5716588"/>
            <a:ext cx="770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altLang="hu-HU" sz="1600">
                <a:solidFill>
                  <a:srgbClr val="002060"/>
                </a:solidFill>
                <a:latin typeface="Calibri" pitchFamily="34" charset="0"/>
              </a:rPr>
              <a:t>A basalis és a felszíni rétegben elhelyezkedő hengerhám sejtsorok között sokszögű, polygonális sejteket találunk. Exokrin mirigyek nagy kivezetőcsöveiben, a férfi húgycső nagy részében előfordul.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76475"/>
            <a:ext cx="3744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2276475"/>
            <a:ext cx="41036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211138" y="3213100"/>
            <a:ext cx="87852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hu-HU" altLang="hu-HU" sz="2400" dirty="0">
                <a:solidFill>
                  <a:srgbClr val="002060"/>
                </a:solidFill>
                <a:latin typeface="Calibri" pitchFamily="34" charset="0"/>
              </a:rPr>
              <a:t>Több rétegből felépülő, ellenálló hám, amelynek legfelső sejtjei ellapultak. Jelentős mechanikai igénybevételnek kitett  helyeken találjuk. A hám és a kötőszövet határa hullámos, amelyet a kötőszövet felől benyomuló betüremkedések, a </a:t>
            </a:r>
            <a:r>
              <a:rPr lang="hu-HU" altLang="hu-HU" sz="2400" b="1" dirty="0">
                <a:solidFill>
                  <a:srgbClr val="C00000"/>
                </a:solidFill>
                <a:latin typeface="Calibri" pitchFamily="34" charset="0"/>
              </a:rPr>
              <a:t>kötőszöveti papillák </a:t>
            </a:r>
            <a:r>
              <a:rPr lang="hu-HU" altLang="hu-HU" sz="2400" dirty="0">
                <a:solidFill>
                  <a:srgbClr val="002060"/>
                </a:solidFill>
                <a:latin typeface="Calibri" pitchFamily="34" charset="0"/>
              </a:rPr>
              <a:t>okoznak. Ezek a határvonal megnövelésével hozzájárulnak a hám szoros tapadásához, valamint gazdag kapillárishálózatuk elősegíti a hám diffúzió útján történő táplálását. </a:t>
            </a:r>
          </a:p>
        </p:txBody>
      </p:sp>
      <p:sp>
        <p:nvSpPr>
          <p:cNvPr id="48130" name="Szövegdoboz 2"/>
          <p:cNvSpPr txBox="1">
            <a:spLocks noChangeArrowheads="1"/>
          </p:cNvSpPr>
          <p:nvPr/>
        </p:nvSpPr>
        <p:spPr bwMode="auto">
          <a:xfrm>
            <a:off x="3132138" y="1125538"/>
            <a:ext cx="3402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TÖBBRÉTEGŰ LAPHÁMOK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713" y="333375"/>
            <a:ext cx="637857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755650" y="5843588"/>
            <a:ext cx="5980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19138" algn="l"/>
              </a:tabLst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Előfordulás: szájüreg, garat, nyelőcső, hüvely hámja	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1788"/>
            <a:ext cx="7250113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8"/>
          <p:cNvSpPr txBox="1">
            <a:spLocks noChangeArrowheads="1"/>
          </p:cNvSpPr>
          <p:nvPr/>
        </p:nvSpPr>
        <p:spPr bwMode="auto">
          <a:xfrm>
            <a:off x="755650" y="6188075"/>
            <a:ext cx="5980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19138" algn="l"/>
              </a:tabLst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Előfordulás: bőr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381000"/>
            <a:ext cx="48291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703421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411003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01650"/>
            <a:ext cx="6862763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kehelysejt EL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776663"/>
            <a:ext cx="20891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nyíllal 3"/>
          <p:cNvCxnSpPr/>
          <p:nvPr/>
        </p:nvCxnSpPr>
        <p:spPr>
          <a:xfrm flipH="1">
            <a:off x="1619250" y="3933825"/>
            <a:ext cx="2376488" cy="3587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3763963" y="2871788"/>
            <a:ext cx="206375" cy="838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719887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/>
          <p:cNvSpPr txBox="1">
            <a:spLocks noChangeArrowheads="1"/>
          </p:cNvSpPr>
          <p:nvPr/>
        </p:nvSpPr>
        <p:spPr bwMode="auto">
          <a:xfrm>
            <a:off x="458788" y="1916113"/>
            <a:ext cx="82089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Egyszerű csöves mirigy: pl. bélrendszer Lieberkühn-cryptái</a:t>
            </a:r>
          </a:p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Egyszerű, feltekert csöves mirigy: pl. verejtékmirigy</a:t>
            </a:r>
          </a:p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Egyszerű, elágazó csöves mirigy: pl. duodenum Brunner-mirigyei</a:t>
            </a:r>
          </a:p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Egyszerű, elágazó bogyós mirigy: pl. nyelőcső-gyomor átmenet mirigyei</a:t>
            </a:r>
          </a:p>
          <a:p>
            <a:pPr>
              <a:spcBef>
                <a:spcPct val="50000"/>
              </a:spcBef>
            </a:pPr>
            <a:r>
              <a:rPr lang="hu-HU" altLang="hu-HU">
                <a:solidFill>
                  <a:srgbClr val="002060"/>
                </a:solidFill>
                <a:latin typeface="Calibri" pitchFamily="34" charset="0"/>
              </a:rPr>
              <a:t>Összetett bogyós mirigy: pl. hasnyálmirigy exokrin része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7146925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7061200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holokrin szekréci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50450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6" descr="holokrin miri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73238"/>
            <a:ext cx="27289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71475"/>
            <a:ext cx="71374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blogol.hu/pikz/annagod/re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06588"/>
            <a:ext cx="5429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4" descr="http://www.alternativszemdr.hu/images/iris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74638"/>
            <a:ext cx="3143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zövegdoboz 1"/>
          <p:cNvSpPr txBox="1">
            <a:spLocks noChangeArrowheads="1"/>
          </p:cNvSpPr>
          <p:nvPr/>
        </p:nvSpPr>
        <p:spPr bwMode="auto">
          <a:xfrm>
            <a:off x="900113" y="463550"/>
            <a:ext cx="1550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2060"/>
                </a:solidFill>
                <a:latin typeface="Calibri" pitchFamily="34" charset="0"/>
              </a:rPr>
              <a:t>PIGMENTHÁM</a:t>
            </a:r>
          </a:p>
        </p:txBody>
      </p:sp>
      <p:sp>
        <p:nvSpPr>
          <p:cNvPr id="60420" name="Téglalap 2"/>
          <p:cNvSpPr>
            <a:spLocks noChangeArrowheads="1"/>
          </p:cNvSpPr>
          <p:nvPr/>
        </p:nvSpPr>
        <p:spPr bwMode="auto">
          <a:xfrm>
            <a:off x="323850" y="5732463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3366"/>
                </a:solidFill>
                <a:latin typeface="Calibri" pitchFamily="34" charset="0"/>
              </a:rPr>
              <a:t>A pigmenthámsejtek citoplazmájában </a:t>
            </a:r>
            <a:r>
              <a:rPr lang="hu-HU" b="1">
                <a:solidFill>
                  <a:srgbClr val="003366"/>
                </a:solidFill>
                <a:latin typeface="Calibri" pitchFamily="34" charset="0"/>
              </a:rPr>
              <a:t>melanin szemcsék</a:t>
            </a:r>
            <a:r>
              <a:rPr lang="hu-HU">
                <a:solidFill>
                  <a:srgbClr val="003366"/>
                </a:solidFill>
                <a:latin typeface="Calibri" pitchFamily="34" charset="0"/>
              </a:rPr>
              <a:t> találhatók. Jellegzetes előfordulási helye gerinces állatokban a retina pigmenthámja.</a:t>
            </a:r>
          </a:p>
        </p:txBody>
      </p:sp>
      <p:sp>
        <p:nvSpPr>
          <p:cNvPr id="60421" name="AutoShape 6" descr="data:image/jpeg;base64,/9j/4AAQSkZJRgABAQAAAQABAAD/2wCEAAkGBhQSEBUUEhQWFRUWGBoYGBcYFxgaHRcZHhweHiAgGxgcHSYeHxkjGh0dIC8gIycpLCwsHR4xNzAqNSYrLCkBCQoKDgwOGg8PGiwkHyQsLywsKiwtLCopLCwqLCwsLCwsLSksLCksLCwsLCwsLCwsLCwpLCwsLCwsLCwsLCwsLP/AABEIAMMBAwMBIgACEQEDEQH/xAAcAAABBQEBAQAAAAAAAAAAAAAFAAEDBAYCBwj/xAA/EAABAwIEBQMBBQcEAQMFAAABAgMRACEEEjFBBRMiUWEGcYGRFCMyobEHQlLB0eHwM2KC8SQVcsI0Q3OSsv/EABoBAAIDAQEAAAAAAAAAAAAAAAECAAMEBQb/xAAxEQACAgAEAwcEAQQDAAAAAAAAAQIRAxIhMUFRYQQTIjJxgfCRobHR4SMzQsFScvH/2gAMAwEAAhEDEQA/ANdNImlSrzp0xClM1xnAEm3vXdQgxqFUkETBNgex7/WpqE8awziuWWllshwFRAmU7g9hTRVuggLhePThG3DiFPElZAWYOYA/uidB5713ilY4cw85JzuAsjMlPR1WEwP4bE96uI4GWUK5IS9ncK4WAQBNsv8AXwKqer0MF1lDrim1EWhOaUg+IgyDGtbIuMp6a305dBGifjC3m+W+lJdcCAl05oSgZbqyjWb30qH0Hw7mc91a+alwlN5v3zAxqCLVf9I4rMHEOvpeKjKEkdSUHYg7Htp9ajwasHw956H8uaCWpkN3jaTM7G4FK3ScFv0BYuK8HUytvkZ0sAEuNpkhZJAgC9zp4ozhuIYZJypU2khWWyk/i0j3rG8cxQfS4/g31Fa1JRkPSrKBcIE3BsagHDkv4ctMICMWDzHEGRoMvSo/hJsY7mm7rNFZn86/slnpppVhPUHFsVh04dvChbgCJcVdySNQVXsL/lR3BcZD7LLiiplSl5cmpKu3se9ZpYMklLgFO3RJ6oxWGQ2PtIELlCenMbi99QPNTYXBoaaS2gQgDp3/AFqpxnCuvYhDamW14cAKzK1SsT5rvG8XbQ8hpZOZekAx2qf4pL1GiPxop5C8wKkkBJAE6203jWsK3w/kOoC0BXMbUkOBUQiCOlFgVRNiN41r0ZYEGTE6HtXnauCvDO44UuIaKsjuYmTO15IzbG1aOzS0abFkQ8LfLbiFOuA4eTCSM2aIH4YsR3rXcNaSM5QVdRhRJiCBoP61muQpb2HRzG8wQCUFNpV1fuiJUnKde3atJw3iAVmaUZW2OoFIAM6GafH11Q0Ag6DIymbgwQBbfae1W03STKpE6f5eqDuHlyMqpAnOI6tT53270RSlJTluDqdPz/ztWGQ72OG1kzJ7CFbf3qEt9Wgi0KCp0nQEWi3ydKS5KZCiDMTAsPBvJiSLfFRrUhKcp6guRoYvO1KEo4pSiFZUB0ganKSk6x+HfX+Vqy/HcQ8WkpUttKCZBB6pnc3AN9tJrZYxkkQkKA0UqwJGltT9dpiJmsjiHQHShlpT2UEArF0yJsI22tpvVuFvYwNdfbUciTKQSc5VJUe5UdbjbtWgaYWtleQqC4lJMgbEa9h+tQ4JpSsvMaG+Ugi29xrmvrOmxohhE3DRMlAuPcyJFj2p5T5cPcetAX6ww6xw9CXBmdABWqxIE9Mq7TmtXn2BYK1gJib7ge8eYrcftDU8p7KnPC2205RZKjmMg+QrLY71gkEjTWuj2dPu/U5mK1nTCvqFQU8bybA62MDuK9L/AGb4BxnCLS5A+9Vl+LH4kV5dxFGd1KEoAXZJy/vKNu5Ez2r2rCY1KEsJKknMgCRMEwIjvM1m7U6hGK+UWwVzkwpSpgsd6Vc4sIZpqVODUGEmmNdiuVVADTTL/wC6UVA+4Ui6FkHdsZvqPxD6GiglTi+dvD/+MEhQICZIAF/NvismrjqnHlvhQW0E8uOWJQoo/dkfhzSqZ0saMcQwhxZ6lFvJJSlJm0TJTAKSI3qnw3FP4oJdw7aG8OFFLqDllxUazlBUSkjTea24SSi2xJborYZk4dhvHIHMdKspmyUoumY1nQT5q8h1nE4rLiMO2hRH+oYBc7QJGYeasJdW88GOQpoBlRQTdGaNFCIjNQVPAXcTiAzjlhK20ShSCgmJ0IGv8qe7tydfmuGwH01NNxv05hksc0soBaBUAklKSfMRN6yHqPiTT4aUxlSXTD6wCFzYARP4Tr5jWrmKwrLzTqUYl4tthLZBTIlIsdbpkXoZhsCyzhVNStTz8JLgSYQmQRANyCddDTYSrzNt+/H5YGm9kF/TPLwOLWwXlqz6JKYSq05tSIgWPatuzgGjkUEpMEqSdYJ7eaxZ9KMpeaQrFEvnDlABBuSlQBnYAHQ3tVfE+tFschrDrbeShISoAHqUCREkTpERVU4PFdwevHgROlqb1Ti5IOWNqiU2kqkgSNDFwD5rP471YvD4bDurw6vvSQpMnoG2o17A0fbxiFqISoSNQDcW3GxrM4SirLE09AR6h4kkhWGSkOOlIPLkjMkmDlM3VEmBWb4clDCm1ocUponI4wDmhR1SvaDqLba71pOOPNIWkwkPqSQ2sj8O1zteszwrjLbKFKbaU48slC1IJEA3BTqJmYsNK14KeTRCshcYz4lbbq8rqTAWE2gbbQkCw8VssHg0j8OVfSkF0XKote9oIrK8QU42+WlLS4kAFZgZzacpOubwDFq03BlBLKeUIBAjNF7/AJfFTHvKmNEnShIhSTIM/van2H6VcU5lgk9BAEQZ/ve+tVMKUKRKRAC9D33OpvRJSElQBIuIgj+c72rFLcdsheSBN4vaIi09tY7VxmKpQABaZhQANognf2+tctE5jdIKQeme5N5N/wCVcKQsqEmUTOo37/G80hKKZXmVmS4tlCQRCssKUDrCv3YvI18RQHjJWhSVOMhsWzKbWrMv/wDWDMWgzrrWgxeGS6hIBQhKFCAQQBEjSRv3n86FY19LjsuKS0kdIVfqtIMQLfHa40q2LpjoEsuoDSlYcuZjbJqUjzEkD8N/zoYOGuqcbRm5a1kxmkTO0+Bt5q/wnEKQtSgtB65IAAKoP+b6HetLgsUFLl1KMySSDM5Y7E6ETHwavz929iSTaMR6v4S80hKnDKAohMqG+sJme23btQDGPJWonpBXCjAIymIygdq9B/ag4nkNAEbkazH6R+dqxeC4OHMHzECXBiEt3gDKpBIv/wC4b1twcS4KUjBirxUge6wrmLy3KJMjsDEj8q9h9KPl1hkFqG0NIyOGDKhAPsQR+VeOudLpCemDGoVHyLG9e3+kcEWsEykxISSY3lRM/MzVPbHUUHB4hTljxSoa7x9KVEQbGNKVc7LLkaaZdVSp1CmCaUh1TTTxTVCFHG8wuICQch/EQrKUnY+faq+ML5fYLSobE806TtBH1qzxXGFpEoTnXYJRIEkmhnF3XlOoOGeT92fvWgoSd7/pFXQTdbEB3rTHKU80zK0iUlSkmCrx5j33qr6wW0hxrC9TDaDnC0zBUfG8WvtetL6dxhxGZamkhKSMiiNSCZ+QdxXPqFWG+7ZxJTmXJSVCw9jFj2q+M8slGtuX5EkrCWAxKEoblRlxIIzE3+Krca9PBwqeZhOJywhZ0HuPa0+ayHppSRiHHM5dw7SVZXFKy3AEJubqI0FXMdxTFYxkLwjTieWvQrAzRqCLSn570rwXGej+PgS0wj6Y4S4zhXectta1KKibZJNrqGtR8R9RHCJWHUNFxKQUoSomZ3MpEDejPp/gDbDOUNwXIU4kqzDNGgnYGs96ux60rK/s/LKRCcQQFETbpAEZr7mwqRrExHev2ArqgM0XOJPNuMqbYdSCFgqOaJsRaSL0Re4BgWw420tP2meklf4XB+6O0mR3oS86cC7hcQpsurUJcdJUAoK0ga5wnc/StKr0jgsXiOc2tWZKwpaUmyjqLESAfHmtE5Za1aj09ePQT8g7gPGV4fDzxBRAUsBtChmVF5OXXLN70R4O839uxCWUBIhJWvMTmUb2Sdvb+dXeNsYQ4xtTv+sR0g6HtY21q+1gUJUpYQM6tVDU+9Zpzi03W/0Loop8bxoZQlZZU7BAGVIJT5mDH0oJhMAooWMQ8Uh5JU20EhCxvBEABR0jcminHeHpfKWy4ULsoQqdAf3Jk96yTWKShSnTzHhn6ULtlUCLm+8RltPxVmDG4ab/ACgPc6x2LZUUFBUh0wCo7DTqjX9e9a/CqSlkBSitYCRzAIM6abRe9Z5bS2XS4oodzEq5ZAzIvP4Yse1q1mHJMlQEGxG+1vr+tTGapUOjj7QoLUF3giBB0tcVeSi99DBPYR/mtDEPArkKkbCdI+O43q6g6ATcxMgT/l7efFY5DNCe/AQrqsfNjqJ/vpNV2sMENpQjpA+dZ1J/y1XVKMZfAJm/j/DUJNiB2jWInf4maF8AIG41aDmQro0WFQIJIBIk6yZkW+moheKyAS4lwIFgU5QACZNjMiw/7o261mOZSeYEnMlINrmDaTJA+O0TQnjvJN8QwtCTBCgAe/SSmdge1PHXQdOgU3jQ8opSwkEakTrtqO3uPyq8eFqdbUgGEuEEmJ0IPi1orPvY1KXk8potIyZs9sypkiItBi8ybHStdwx9acgUpRzEG5m0beParZpwpoKeZMp+s+DLOGZbbRnKBdUCYTfKLySdYF7eawuCwqhhXJMJU6lJF7KSCRPvJj2Na39oPqINK5LYGcwpw9umEwf4o38CsIcJ9znC0nqAKZ6gSJ07W1rbgKXdqzBNrNa1IXHJX/y+e1e/YI/dIiwyJjwMor57Sb171g8SRgm3EoKjykEJ3PSN6r7cvLRMB2mWypJ/dn4p6oDGLIBzNtyAShaVFSTFwSFRrTVzdTTQRN66pjSTRAOU0wFOVC5Og1pgoRa4qEBfHGSG+YlpLrjd2wUglJ7g66dqEL4SttteLYSG8QtIKkuEZUyQVa2B3vWqiqfGcVymHFwFQNDoZtfxerYTapL50I1ZXbeLWCzYZKVqySlKSVJKyZVB3uSYnasZ6o4o5ikMJOHl9N8yT031Aud4m9oNWVF7kYQ4RDgAcWSlOY7i87AidbVf9TY9oYhlp1tSW0XDiSAme0RoN961wjkldW9fXQr30ZJ6e9FtuYQIxKBOcrORUX0uoeJ071S4epzAY5pjnzh1E9JAJvoLXBmL0U49xgIwQLC0tLUr7vQ5r3ido32qLjeGdWrCISpPOU2pXPyAwpKJsqLSf7UqlKV59nenLqRpIv8AH2FqW1zH0sw70BObrT2Pn+tGOMYAu4d1sKgrBAJH4f8AP51mVNLebZb+0ILuHMuqUkKkg2lRgjtO9CMd6hfxDL4cUUIaWkZ2hJUomMoiOmJMnxVaw26p7fsZhLjeBcThm2XWDiS2AouleVMzEEzcZbXPaqvpJ4oxpDScrLgBlJzozBP4So7hRIF/rM0TWtGD4aUrWp4uJOUK6VKz+Lm2u9AmeEoTw5pxKlqDbnMLQj8RgAKOo01ierQVdF3Fp8XXxCvQMjhyMMA7xBznLDsNL6jkBvB+ZMaCtJIIn5qth304thJdbF4OUi0wDI8TpVZrgKRilPyuSIiekWiwrLJ5vNv9ixKgb6l4IX3myMzWQE80aabibR3oHwriMFanHHC2yofeBU5jMAEa3gmZNpo96ndUUqRzkNWzJkkKVEzMaDX3gUA4LwVtLD7rbmdOWN0Z3BfLBiI275q1Yb/p+L2Fej0JOELJxa8Q+kIBJUkhRAJVpGp0mtUXs2Yg58pkAXMjve9ZltbjqwcSEIYAIQCYiIiw6tryK0rUhIJgd8u/kRftVePumPDYnbgqNiItqNfI/lUoBgQdCd5H096gwokxrGhvftM71cS0ANkAntc1kkOyVTvWLxA6he/uPb5qq7iLzEAiN/nbXQf5awpBMnptIJjUVTxYWU9CQVe8Rv2OulKBFTH4oltRMoy66XHiDEnz9KzuLdbcXDaXUKVIyAggiBaDMH2vretDxJsqKeg2yyQQJEx77+LTes/jOWlSkpw8H90g3HUbkEHtM+Yq3DLEZtpQKin70ZSZC9rHQA23P0rWemuMrfe5ahASCe83/LW16pYviDQRHIEqJsqCoqm09RMzN/60Z4UxlktoyFXjQxpfab7/AJVdiSUlqvQFNIy37RUtrcbKCCc6kKKYJJAT23ExBqixwtvmOMMqDgUFAGOocsTzJjKAZIABJi29T+rXGEpShvpeZMnW6lHMo7zeO0AbzbQ8Cfw5afJSErQhJUhN8xKUwoE6kLBEaCfrocnDDVWZEk5ts8y5ZCinfSvoLCswyhAggISB7ACvF/TnClP4gKCkiFhV5kgETAA8jWNfePcEpAAiwgW7VX22VtIXBjSsiMDx8H+tNU3NHcfWnrAXEJpA0004ohI8UwFoUgxcRcSPkbidq5wyFBKQspKgIOUQCfA2EbVPTAVL0oggaB8eZGIS4wolsJyKz6iDJv4sZ9qOAUC46h8uIDQ6N1GIF7gjtFWYfmIZ7g72NWwlGFeaCELKAqQCUi+4k941MmpsH6XUnHFtaFrYdQVrWqwCoJsdAc3zVjg3pFRSDiCG+U4XG+WQBlMTIA7geYkVmMLiS7iMUC64jD5VkzJiD0gCQPxRAtW9PM5ZWvoU7VZ6NjvSeGfS2laDlalKIJEDe/uKvYHCBDSW82bIInxeJ+K874Dx1eIxmHQOahLKYBCirMlN+va+h12Fa/g2JYGMfbbUsunqUCLD2PyKyYuHOKyt3xHi09S616bYTzYRd4QuZMg3iDtUeI4Szh8K4lI5bYSVHUxF7an4q+1xBKnFNiZTrQn1kHl4dTLLZWXARmBHSZBvOxE1XFyckmwgfiLP2z7O9h0h1sL6y4cpSBFgDsYJgVC/maWtrhzUJeBcU8oygFJMpEjKANL/AMQrrgPojFtuYdxzEwG9Wxm/Drl7GTINFOLYVzDpDeHYLrby1qe6jIzRMdpuZ0Fac0U8sXa+3uKm3uX+H4zO0g5kqhIClIgpKhrEdjU6U27UJ4k99hwqQy0XIIEGZMzJJjWRRJt/7vMpJT0glJuUn4rNKP8Akti1PgAMbilHGoQtltXSRnUoXOU3yT+GTpGk1TYZWMMlD2TKXCoBkIASAAI6LEknSCYrn1YtJyOt9Di5SSpJKikCBA07310vamcSjkoS1mbZUcxdUYPM0IMaDp2HtWyK8K+bC8QXwZGZ0obBW2Vj/UEQL3sdf1tW4ZaJQAVZTMSkDzWRwqHXHQy4iGkz96kjq3FzZU7b1sXykJJz2iCBrr+v9qTtDtoMNh2lKLgnMRpMmD/efyjvVxpuUKABN5A29ge9D8IzlXPe8wJ8THjvGm1FEKKYSSZM3F9dJ3J3/Wscug8iMKSYBsSCDMyLxofpVZx0IPUoQYyxpM+3696kJtMzvOkjzI3/AKVTxjIUEgtFcqB1031N6CIkVeJqUCpXKdKr9YIAKZmIzgRbteKGcaxaZ6UuJdSJhSVLBttBIn296u8QYQ6stEqRC05kLJyFMTcjvsJF70Fd4oUvlDTKMO4SQVKP3Sx+UkmIjSrYxsZOgXhnip0KcHUVSVGJAkEn84ArYuYrM04hlYUoAhBCgSXCJi1pmdaFcO4Y68tZVy0uQQqDJInWRNptEbRIov6Y9PjClQzFRUdT4m0A+aecovXiuHAkuR596gQ6420p5tSVgSVKHU43eD3IEESe42vWeffKjJNzJ9r1tf2kMBLqVZkEiUxmBMRP4IsLmsZisKpMFQib108CWaKZz8ZU9DY/sxYz4wqMqCW4J/3KOaSe1iL7xXqDb4UbTaxB2IvcE67+3xXmv7IHTzn0wLoSfooj/wCVeoZYPiNIrm9q/usuwn4EDfti0dMFUbygfkTNtPilVxWBkyVK+CR+QpVmLrRSxRdDrWSC2ZCx27EVdBpTTE1GyHRpVxNOKBBZqq8WwqltwlRQQZkTcDa1WpqN9uUq2KhG/wClMnTsgC4vxlScIFJQVOOgIyE3gyJgUA5Rbwy2hh3T1QpWoEjUiNoohiMA4XVIMBtCel4K/CrWCJ2M2rvh+OxTuGeYCwHURldCpKkzeYuLbxW2FRWlb389AMG4D1Fy/s7LS0KClKCujLIHnbTXxetCMCvEYZ5SEJadWsJChqptJH4lambntpWXx+FdZdQFI+0pS2EKS0mChRMkFQSeqTN+94rVYjijrWES620olJylmcxGwzFPjtuaOKtnDiKnegsHxBsMKSHypeF/1VJSSogE2v8Ai7T4rlfGsViOSvCICWlE584GaxjTtF7UP4d6hfLwy4HIFrhxQlJPcqsASJmT5pYnBY91Sw3iElsvJyqaMZUXm40AtaTek7tJ+KvfX8C3ZrOLcYbwyM7pITIFgTf4rnGOB5iW1qAWBlWjUTofag3HXsQgrWtLbjBACWlROfzUvCPUiVEMJaUhQF7EpSe01R3fhzIeijw3C4sv4hDxXyYIQpRBvMAj9bUY4Tw9bbSW3HC4d1HbwN496kdJQpTi19IGkfy712vFhKcyiQPaCJ0tUlNyClR5+l115ToDhCsOsnOsFRSiYsY7jTSr3FMe06hC151tqBSlATlOdAFwRYAnsDqanxrLacalwr5KQZy7PXmw06pjtVPiPEXxh8wdaWFL6AEp6EJt0pKbSqx9q3LxNV+v9Cao59NsphSupKp6WlfvRclJi5j23rYsErSlQSQFTIKbnxO1BOHcQQ+pteRXMKYzi0KAv09vPmjiCvKAFK116emPHas2M25ali2I8M2oLlRNp00IJ3He+tFEn7zS0a2/OqTabk2IJnQD6/NTuOnJ8xa3x8zr40rMwsqOPBThQZVIJnRIEiJ0voBE6VA0U5QMykQTYEwDsJjxoP8AudSFcswCQLymJv2Ek6WjuPmncUIylW4sdSfHeNwNPFAYpv4clDnMcEKABIgGCTBtcK9vigHFcYnlFCSy8gJSgBUZk5bECLyLXH62ohxHqcCFENISgpCkhBkGIBUdAVADbTXasx6kxIzoUEAqUAc7dgof7gbaQZFX4UbaDtuEfSiMgXy1oWr8MHMlQIvA3Osnt5q56fxLwxSg4IbT+JSrRa3UfNBcC8c6HrJyn3FhKvnWw/lNarjWGS7hl8wOZYClBsgKI+UqG8m2gp3WepcfsCW2h5365xCV4tzIRAO2xIBOwvmJnzNzrXfqd9LrTDqYjlpTG4KbGfp+nzCUYAqj/wA0EmB/9OqTP/Gu1N4EpI5uLSEnQsMqufZ8dq6aw0svQ52e818Tdfst4althbhTDi1QTI/DAUAANNfr7Vts16wv7NMAyOc8y865+FshxtLcbz0urB7bRfvW6NcftCrEZph5VQs1NXKljxSqgchApzTUzgMHLE7TpRGHy08UyZ3p6gDmKFcXcKxAUkJQZczWTHmdRI0ovNZj1BhFreKCpHJWglTYIC1qFxE3JmPzqzDVsKdbGZxKczy1N5g0hd+mQoE/uxWgxHCfs7JcaaDrioJCiYSjUmCde9DsOhH2ZLxQ4g4ckJTmjmE37dztRZ3jC2cO2tbRWlzpW3eRm7ntG1a560kunqN3k/8Ak/qCODOnFNKQEclTqlBt1JMApSVKJHbQTvmo/gOCJVgktl8F5QIDySqSoGbAkSQLUOWhjFYMpwn3CW3bhUpnSeoSb/yopw7CYRvEss5jz20EpAKsvVcntmi/tS4la0q6VyF73E3cn9SlxPhDLC2ip1a1NoJLYkrdjcdvMUKd42lhlhWGYUUuuKCxnckRFhkKRMHcbUd9e4XltnFM9L6YSFk6Jm8DTNeB81z6d9YKOHU5iUZW2wkB4Aw6o2MJgXmpFXBSq/t83FljT2zM64lgFFC1hJcQpMtoK15guNIKrk1n2sPjGBzFk5nGyUsgrCswIGiTJgXud61nGse9y238KyHSQCMwvlN5CZF9B4k1R4x6hxKneQwyUryIUFmCASAVCSIgXGvehh3VUvfoM8afNkzbiEsIXiFrbKgMwLrllHSxPzUvFAlthTn3rgEWS4syDF9SI81Zx3CkvshD4CrCYt1blO4v+VC+NojlspDiEpE5kCQABEQLmBf/ALqqKjJ/Nh+9nzAaXEqIVi1EgiWFqJ+7vbMO0x9DtUGJcQhuFDmPIyxlMpOaSYMRAnbf3olwInENukuh4KISlLllIiTIuQLR+E7VTYwmJadS793CVZVAFJn/AIi5Edr2rasttPh7C97PmF+BYRxbY64JsEhQBToYIixmaJfZDfK44kAkEKymTprltUHBsKktqWpBaK7m5sbiwI03Hv7VdUqCMylpTnIEj8fbU6DvWOesnRYsSRC9wwqRlDzoFiCCnX4AkfNXnuHqDY++ctGzevtk7+amwIEQLDt/SliCodIvbfQjt2n3qlsDxJX/AAgd9nUZh1wHcFLYMTfVOkG1U1YFQdQ6FqzXlX3fTaNhEnTT52ojjXSE9JkgwZk6q1kbT5GlQKXZYKs0oKpECL7X9tTt70B1iPp9F+gbxFh1CJgLyEmMqCTuY6B/m1BULSAoOJQgqMqQUAKg3kKSNJG1tJiTWjViiB/pLCVbnRSu8AyBaRAv9KyvEMc87iQ3iUNI5dxmHiZm+adP5Tpdhq7D3rT4fRfo7w/Bkqukp5eYEKM3khMW1M9rVqXyGmVLdVmbSk5k5BPYWvN4F418VmeI5glJbyhIIIiyZnUQdFE60Y4V6kRiGnEuJySMhKiMpJBF1GIv8gX2otSks26BiTdVp9EeXY3JP3cxMgqsdrWsb71G46ogkx1GTAAkj2p3RJJj42Ht4quTXaS0OPJ6nqP7JMKsMurI6FqGXyUgz8XHz7VvooR6Qw5bwLCSIIRce5J+tFc9437VwcaWbEbNsVSSHBpU80qqGIAKbUU9NRCKKeuG3wSQCCRYwdPeuzRIRvNiAYkp08E2keYJ+tY/jim1YlXNacQGmpDqTr221BPetfj8ellouKkgbDUzWDxvLcKl4nFSA70ISCelQBykbbC01p7OtbAyTBYDmIQhL+dlKM6gofeBRJiOw03o3jeCKdyFvEKaIKVKmbp0ix1/rQjOUKD6ULw7YgKTE57/AIQDECL3onx/i61ow6WWVLQ+cqlJBlP0+vxVsszkq/1/4HZA9nhpHEnEBB5Y6khS4C1GCYT+9qdO1XPT76nOJYoOgAoGVB5YBCZgQqJiPqKjb4dhlKcQ0+rmobLSlExlE3KT8XANVeC+ni+W3cPjVnIYcKgQTlNoE9rXotpp5nwrZ/X3Edhnirq28c0ktqeaeTkKTdKb7iCD3M03Fgl/DPsYd1lvKQkBJHSBEhWwlUiwrT4hoqQoA5SQQCNq8tc9JrYWppS21hxxMqSqFNpnVYMQDm83FVYOWfGmvuBthLi/qlSErwb5KFpaSUPJkZ1BII20UbSKvo4hjHOHsrbCVukgGIMpBImJie9LF8PUh/lIw4fZ5QlTiiqcv8J2MgWGtGeB5+SnmIS2dAlIgAbQNqacoqKaS5/EFJllCyMqVEBRG3cC8eKEeqXXihLbTS1Z/wAS0qgouIjye3afepuIYjEDEtJaZSpr95wnQE3vNoHvNCfXb7ByoUpRdRCkoBygyfbUC9rwDVeFDxoMnoTOcRDKkMlCnX27gkQF6klMaqA3PY9qAq4eycTyuY43l6s2YEZoBgGRuQAd4qTgrKFNutLDzalAFSl//bSTtP8AEbbSIqFt1K0JSpl1XKMEieoE6aWP962Rjlbr51/gG5peHYYtoKQ7zL6KM5B2mbXoihCpUEpg+QDOlgT81xhHENpWpKYtKp/7813hkpBgfvSR2M+NIvt4rBJ27LkW0PGQSYjXv9Nqmf6oKTBItM/kNJqq2elShc6WOn9/Hi9O67BCtLEfn7WO30qklHKpAgib3n9e3b61WyOJIypRAIGWMpPsbiCP8tVhToKeglVonUbxrr/ehXE0ZCl5YK7ZSNMoP7wgaj3k3iiuQUQ4jiZ5X32cFKjktqmCNYglMnfYGs9juJJ+0pMreKwEkqSRCRp0gAG5J99J1JjG4RaWVl5a3AlALakgqGVX8UpMmYJ3iL1RxHGEryhQTmgBLiQpKkxrEkyJtc771ogkEIoQznbbZQkgqM5pVYCbE6nYHeKBeusYUtpDYCUkwYJ1AOsHKbHtPmjDuCLzJUF5TopQJ+CkTH6HwKFepOFnD8OCFrzErkEDpPaLzb6Xp8GlJN89hMXytIz3pzBIcafK4BCfu5CupcElIgi5A37i1xQktFtyFi4vB9pAI/UVrv2cspQnEYgjMpoDKOxM3/lO16z/ABJQxOKWWGimcyinNm0BUogwLQCa3xn/AFJLgYmvBFntPBUqLDRUqZaST5URJNEEt1U4U9OHZVES2i3ukVcmuI9zUxwmlXBSP8NKoAE8F4mX2ypScsGN4PtNXxTBAAgAADYUwNNJpvQc4w2DQgqKRBWcytbnSpxXOauhQuwA/i+FWtIShUQcxBvmA2isOvBOE84shiHAVpMxE6wqYA32rW+q8QnkOJUpTUJBDoFp/hFwSSNhWWxD7SFsLdQ8vnICFZjFh0hRjc6xW3s9pCtonda+1hxaXuSgkoTmUSlR+TaR4m9D3uMONJDjDzqgwBh3EqGVMyYUBO8EXE2HeKMcc9KLcQ2yhpKGUkkOAkkE907yK4K3XS2wcOOQlwJXzICnMtpJsc0Xt3Aq6M4105abCyTbBXp9Ydx6JSWXMylLAB628k3AtOt4uDNb/wBP+nm8IkpQVGSTKiCdvGlqDY/0y0h53FqcUEpbjIBEAACAddABHmq3C/Wyk4IYh1PMVzi2EpEQnWNNAP5VTiN4q8G2irqBabm0efCRufAuazfF/RDbzrjhUpPNgrIVpHYRvFRI/aRhytzOlSUoKUg2JJMz09hFXlesmAlalZkpTl6iDCwbDLVMYYuG9ExrTCyWUoaAQICQAI7AW/KuUxpVTDcTLoC0QpoiUkax5HfxVD07xRx5tSnNQsxAi3b4qvI6bY6DRPisP6hZW+XlO4OSg5W3ASOmdSZhVr+JrVY9GZtSC5kKwUz/AEG9Ypx5tSsOW1PutTkKEpy3mSDJ3BFo03G2jsy1zCzJftiWMOlt5Klsu3SUrCilwbAg5coO1T8EWVr53NLaB0ZFSZMW8EXFVcUW8M6tKEJcSHDCBmhJiNbyZFG8AXyhfMaQT0qQFACx1t7fnV834b5/NiRQW6gEwIzSkK1AtuO2v03pNMlRIsYjqEAzAm+oEj9ameLgsqAkII6ZzSRaAKg4eklInTWQLm3YbxWB7FqJsLhw2CkReYSJygEzv+8dSdrdqp8Tw7ow+VKgHLgSAYBPYanadZos8oZoBHcqETF9Y9p1rh9YII/iETNxbUEb0qetgB7QKWUZ5zQJUBMmL9IB7H5qjjX3GyqEEtgpMmJUJ/Dbe4Gh/WrnEXi0nMo2JAUSB0jciIvN4/SoMfzStv7OuRmCjMFIT/uKYJBNveit9RgCzx1C3lh1KmkrRESemLXSROxHxUDWHQpQy6JlKiAJzWHSfxZd41HkURZxmJSp/ntov1DIkwYEGCbkRl/ya5wq0oJUWylZFgRsR2MKiR4NWt09PyNHawyrCZm0NkyYBJSYMW+O1t+1AP2kNKGEZFxCjb/iP+qNcK4qhxZRPWid75bf1/y1ZX9qGNTnZbSZKUKJ/wCZBG+sfrT9ni+8SKMaVRYE9LYx1KMQhofjRJURIGUGx26gSPeKufs+RkxYfcUG2wHBmUYE5ZInvlM0E4dji0g5VQCRngX107EQJvuRreo8QgOPEMizq+gbiTYGNxIGntXQlDNmWyfEyppKLPbuA8abxKFKZB5aFFAJEBUAXT/tvHxRJNV+GYEMMoZSLNpCbCxjX5Jk/NWJriur0NJ1TUJxv2rmHlhGS0Sozp/WlTqHVELyq4Iro0qQcYCocbw9LoSFgkAzAJAJ8wbjwanBqtj1OAJ5Y3vRW+hDD+qlqS64jEKceQ4pKkNpOXlgTcGDtKYAvc7VexmKS+02tYDPLcyjmzJAiI72qXjJyYhf3il80ZCBBDBOh9xNtNTQ/CNFTZaxiHFBpR5bkmTJ0vqN66CpxT5fNhEqZoOKOOpxCMRzglhCRnSCdPKR/FtQ7jfEcY8sOYNR5PKKhYdSr9xrp7QavjhzLUuPZlrdGQi+UptEp0kACh+Oxy2X3GmVBQDYyMAQBPnvF9aqhvorrmtPnUjXMk4IftrC/vFB5tKkLCh0lahYx2ogjgrKVNLzZEsAlSEGEKXEkxqTrbeBXXongimWlLdTldWozN+kfh0+tA+PMM4J5LrhcddUsuBAgIi9iPc61PNNxi/SgXpqX8H6cwWNyvtApQFkqQBGdVvxTt7d6v8Aq7gbb2FhSy0hvrlKZFh/Dv4rrgPGm/sKnwyWG0ZiUgTMakaT2oRxL1Y44hKsI2h1rIS6lcSi8dSQrT6zSpYjnpsnxewtqtSz6I4Sy0wXGnFOhcysjLZO2WbRRDgnF0YpClthSQlUHNF+8f5vWc4Lx14PtJKUpYdzBKEIACFSRe2s3Pg1qVYVQWkIUEIEykJAzGdZG1DGVSebdjxRS9RoTyg4oEqaOZACgMxtYz3t5sYrKYLi7yXStgAKAlWFSDCToSQLa3nUSBtR71AObnC21qDXWm+RJMfxHXXY7bUF/wDUnGmEuIbQ0pSxnU3BKk7STMAwZHsauwdIVuSS1CfHMGsqbVh20w6IeynNCpBUJmALajcVf4Pg0hJSXM2VZMzAT4gzaguNaQ3jBkWpKloCkIiAkqToTOup01NaPBs9CUqCZNlR2NrkUk21FDRHdJnMSUn8IkhQ+BrJjer+Gfg38f1/vVV3DKClZspREpGhCpgbzIF6sQeXJEq9h/L+VZZMfgduohQCO10ztrttr2qspcZZhKkC4Fsx2F94g+9WcxK80QSkCD39te1UsbhhmKlmEpOawOxBkntIBt/2pERLaXmkg3j7vY2gkGPz2vpNRBrMF5FKuIAEQcu4VqeqbzvpXWGcSqVrhcmExb4jSbDU/SK54k2VICUqylIzQgwoATe1ot22j3gxn141TSFct6F5glTagCdQMwtIBjSO/iO2XVuhJWAlwAG0jTSxuLkA37dqcKYQ5mUOa4pIJdIsOxI26exPmKiQ0sElCigAggk5kgG97dp1/SavdfyOi9wrhTTKl4lZUekqVvAOttZPnvXnPH+KF94rgDYATYC25J83Jr1Th/E0pYWpxIiTAg9U6a+a8hxiszijGWSTA28Vr7Jbk3Ixdp0VImxmJ6EoEQNxqRtPsZoj6GwPNx7AvCVZzGwT1fqBQJzU16b+zjCtjF4kjVKGwj/2kXPuSB9TWjHlkw3Rnh452z0SuDBFdA1yEm+nj2riGsVKnCaVQJWNKlTUQjik9ikoSSTEAn3gTaoDi0czl5hnicu8UK4pxRgZnZSvkAzBmF6ARoZpoxbexAIosPM4p5Lim+ZY5gDF81hqZ7VX+1c1OGYacUotDOVBJhY2FzMgWvaq/Fcc0+hkhrIvMcqUhIQdLkRJmRRRjm4K6kKe5pCSlIgNg9jH5C1dCqXXgvsLuE8P6kQ68WFNnMlIMkAie3iq3qpvCuXfVkcaGY5YClDt5/lVd3EMsFYQ4pTjX3ikACVC1p0sDJoa7x9spbcxQ57ilKU0EgWSP3XLXINoquOH4lKKZHJFQeoMawzzQtSg8cyCROVKZB1EDa3YVrPTfDTiUF/EKDyHCFNJUm7XcA7Xta1hVX0XxpWN56FgcsAZUwOmZ02iKmx3qR/BrU0cOVthH3akd/IAiKOJmk3BJKX+hElumQcd4xicG5ZtCcKIAkzmnW0zOttKp4zgCHsQWsOhTRXleU8CcoBBMBNum/fWhyMUjEtf+biyRzUrgJJygyCAQIAI7CBFa/inqvDMNKbbUMzcNhMGAYtNrpHimalClFa+9evUF3udHjTLDrWGAKlEDqAETf8AM3Ndr4e99rS7zoZy5S15jXtrBmhXpnDYoOK57SEoyylScshVtLyJGulagu1lnUHUeWvEt3Mn6rcTzinI4pSWiqAelQvI8WuYqlgkQyVozOAIBOHOYkSdT3AjNa9xRfjL7y1pW25yUNElzNIzAdoF7A2oNw7jqyeetKENkLBQlJl2B+ETcXIv2FaoW4KhXucYbHPuqzrbQ9JgZQJbnQAi4ETrP61q+HtJbSlCSYBsZ8m3+eKynA1pKvuCW9StokkkCRAMCbEDuL1oGygougidU6737Gkx96HhsXktkrVe1uk/ux/a9+1XQslJUBFvmPHmh2HkLnKAbCc0yBprqSNavfhJ6icwEIImDOs+bW8VjkOzrDrE30P+H496p8fxqG2VKdUsJCgmEanxB23oogZkDUGJuO3jtNUMUlJT94iZN7WkX0Okyb+KEavUG5WSG+WiElKRCjEzsRmi/wD1XOLYCikAKJBzTIuneZiZBiDsde8rmFBC0iBmi20DQfTahzzKW0QtRQUg5liAmFEwNZy6+bVB0DlYNaXFlJAZmUpBEoPcjuYIIntOkVHjuODlkEAJTe2hPxuRb47VRxOM5SwgAgnRQUcqkkk+Tve0+a0eHwDRRKkA5hEAx72irX4WnIbgD8Zxlv8A9OLoTdfTAABSYve+g3rzRoSo2JNyPi9/EXra+peINKweRgBKUuQU3kz/AA/IvpaKxLK1ZgE2Mx2N7R7f1rpdnhli2c/Hk3JI7bYzKNwJBI99hXoX7KWgUvr3BSgHfLE/qBWKwGHQFuodKkuRlQAIJWVBMGdBBM22ra/suwy23sU0oGEFIJuOoEjQ9xJ+lL2p3htegMNU17noKVXia7KqQRTFIrjmk7zU1NSogKhNJKqSqYURxDDozZ8ozxGbeKxuAfWlrFKQG3iVdKQkdRn+GBNtq2aUgkTtpWQefQhYexKCzCylKUpss65j7d960YOtoDBnEON8xqFtJQpuCAiJCp0B2o85jSvDNIWlyXTklJ6kgj97zfSs1iOFNKxRSy6pS2yVgQAI1gKm8VY9L+om2G3lrmS5cZpVcHSdh39q1zw04rKuteouanqGGeGN4NaOWpC1kKRmMSVbJURoNBVDGenSnBqWGwh7mBYA/dmAQkzaSJ3vSbbwSHkIDiz+J5RMQCBOVUXBEUfRxDD4nCrOdJbmXMxKSlAM6AyDIEGqm5RaevXQOhDxNSmcIC263h3zC1FYQCoC6gQlNz7C/wA0Ox/HUO4nDutMOYg5bqTmSkag2I21MxaKuYh/BuAuqHOVh0A2lUpOh7KqXg/D0vqaxDS1NsZVDkAZQTcGQDEEzt2oJqKuS5/fhzFafBlTCcJTiFuIabYThpstIBVmHzPerGG9I5nV81ttKcwWFp1WR3nQeKoYPireDexLbIlDYzQVjqVYQFbG+l9DRbBepnHlJH2daUKE5jqCNbVJ94tVt8+4VyNAtFV1KP8Anauiv9fp/hqDEhKkqBkZgoWMECL/APdY0hzK+pltLaQr7xULMpaWk5Sf4pkUO4ko4ZJC0yhQzMx+JsqAMntaLH4q0jhqgWuS42yqTCUr/wBQC9oJnTfWocbjEpUcQ40eco5S3msUxGYpIJi1vN66cFVJalb5kvAMM2VgKzKcWJCrjpV5O/ne9al1sxCNUgybSreBP86B+lIIUeZmO4IugEW129rWo0gZsxzkFIiIASCRrfWs2N5mWR2Ocdgua0tBUUFSYncHvI+BVnh2BW20kFfMUgRmIkiO2a+ldYdCikEQo2B8eat/aAEKJEpG41V8d6zOTqgs5cdzpEE66x/Q6/2pnU9rj3FzUGFWkk3Mb3UAfEfP0iamzgRtrbcmNpPilJsUlYYwlPSuDfMTI0kj4JGuh+oXi/DA446FryoInIZlYmSoTpfcA6UW41h2Sk8xUIGsEi5O8bTGv8qB4nElCEAoGKCScqgRnTcwDqSYGsbirIXuhkCMXw9IcSUkLT05QQrTTtpFrwBWp4cMwEaiDAA0gbx3Kr7x71m8Lj1POt5RCUEwMhMqOgtBCtI8ib1og9lzKSIUAemYuLm2gv4p5p6JjmX9eNhhJSmIdUFBOUdAAIMK1lRJmsbwvFct5KjeDp/f3q5x91edSFSTmKiSrNrpB7RXPAm3FZ0NJzFUA6TluSBPeNu1dWEcsKZzZSbxEPxDiBGNW7eUuKIzHNcExJ3iB9K9S9AYZYwxU4ZUvKvN/ElSQU38A5Y8V5FxZX3y+sLAMBQEAgWFe/cNYCGGkjRLaAPhIFZO2aQivmg+E9ZE4FI0wEUibW/OuaXipUqeoQqqpjSpUwwHwuNWce42VdCUpIFrGKGMq5+MxLT3W2kApSdEmYt2tSpVrikr/wCqFZnfTRjGMAaGZHf8X9K2OF4IwnGKUG0g5AdLSd8uk2F4pqVP2ltSVciR4gH0q2ErxUAWVAkAwJIi+0Vb4Xw1sP4hISMq+lQvBBSTEbXvalSqYjeZ+n6GSRpMDw5tpsIQgJTlFv6nU/NZf1Pj3EcQwzaFqSj7vpSYF1QZA1sKalVXZ9cTXkyvE2JPUXBmczxCACS0Tc7m+9apdgkDSQPi1PSquTbir+aItpWQcVdKWHFJMFKFEHscprG+mMat9BDqiuELEk3g/wC7WlSrRgpd1JiPzIru4VKU4cpEHK7e/c1bwTQVjESJhtEfCbU1Kr5N5X6P8kS1DzeDQkgpSlJKpMCJsO23ir/2RBQBltE/I0+lPSrBNstLHC9/cVNixBAFs0z5pUqre4H5jIYHHuf+qcvOchB6SZH4Z381ocGLAdzf609Kr8bh6IWHEd/DpXAUkEECRFjOsjSsr6+YSyltbQyK/DKbSOx7270qVV4H9xIaXlAvBBlxjUbuiZvPUO9an1M8Wm3XGzlWEmD2unvalSrRLXFjfzUE9IyrkearfU6+OYSrN+LabePIq76WE4hIOiTmT4IGv5D6UqVdCWifoYo+ZeoAVX0Nwr/Qa/8Axo//AJFKlWTt20fcmBxLBpClSrmmoRpUqV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60422" name="AutoShape 8" descr="data:image/jpeg;base64,/9j/4AAQSkZJRgABAQAAAQABAAD/2wCEAAkGBhQSEBUUEhQWFRUWGBoYGBcYFxgaHRcZHhweHiAgGxgcHSYeHxkjGh0dIC8gIycpLCwsHR4xNzAqNSYrLCkBCQoKDgwOGg8PGiwkHyQsLywsKiwtLCopLCwqLCwsLCwsLSksLCksLCwsLCwsLCwsLCwpLCwsLCwsLCwsLCwsLP/AABEIAMMBAwMBIgACEQEDEQH/xAAcAAABBQEBAQAAAAAAAAAAAAAFAAEDBAYCBwj/xAA/EAABAwIEBQMBBQcEAQMFAAABAgMRACEEEjFBBRMiUWEGcYGRFCMyobEHQlLB0eHwM2KC8SQVcsI0Q3OSsv/EABoBAAIDAQEAAAAAAAAAAAAAAAECAAMEBQb/xAAxEQACAgAEAwcEAQQDAAAAAAAAAQIRAxIhMUFRYQQTIjJxgfCRobHR4SMzQsFScvH/2gAMAwEAAhEDEQA/ANdNImlSrzp0xClM1xnAEm3vXdQgxqFUkETBNgex7/WpqE8awziuWWllshwFRAmU7g9hTRVuggLhePThG3DiFPElZAWYOYA/uidB5713ilY4cw85JzuAsjMlPR1WEwP4bE96uI4GWUK5IS9ncK4WAQBNsv8AXwKqer0MF1lDrim1EWhOaUg+IgyDGtbIuMp6a305dBGifjC3m+W+lJdcCAl05oSgZbqyjWb30qH0Hw7mc91a+alwlN5v3zAxqCLVf9I4rMHEOvpeKjKEkdSUHYg7Htp9ajwasHw956H8uaCWpkN3jaTM7G4FK3ScFv0BYuK8HUytvkZ0sAEuNpkhZJAgC9zp4ozhuIYZJypU2khWWyk/i0j3rG8cxQfS4/g31Fa1JRkPSrKBcIE3BsagHDkv4ctMICMWDzHEGRoMvSo/hJsY7mm7rNFZn86/slnpppVhPUHFsVh04dvChbgCJcVdySNQVXsL/lR3BcZD7LLiiplSl5cmpKu3se9ZpYMklLgFO3RJ6oxWGQ2PtIELlCenMbi99QPNTYXBoaaS2gQgDp3/AFqpxnCuvYhDamW14cAKzK1SsT5rvG8XbQ8hpZOZekAx2qf4pL1GiPxop5C8wKkkBJAE6203jWsK3w/kOoC0BXMbUkOBUQiCOlFgVRNiN41r0ZYEGTE6HtXnauCvDO44UuIaKsjuYmTO15IzbG1aOzS0abFkQ8LfLbiFOuA4eTCSM2aIH4YsR3rXcNaSM5QVdRhRJiCBoP61muQpb2HRzG8wQCUFNpV1fuiJUnKde3atJw3iAVmaUZW2OoFIAM6GafH11Q0Ag6DIymbgwQBbfae1W03STKpE6f5eqDuHlyMqpAnOI6tT53270RSlJTluDqdPz/ztWGQ72OG1kzJ7CFbf3qEt9Wgi0KCp0nQEWi3ydKS5KZCiDMTAsPBvJiSLfFRrUhKcp6guRoYvO1KEo4pSiFZUB0ganKSk6x+HfX+Vqy/HcQ8WkpUttKCZBB6pnc3AN9tJrZYxkkQkKA0UqwJGltT9dpiJmsjiHQHShlpT2UEArF0yJsI22tpvVuFvYwNdfbUciTKQSc5VJUe5UdbjbtWgaYWtleQqC4lJMgbEa9h+tQ4JpSsvMaG+Ugi29xrmvrOmxohhE3DRMlAuPcyJFj2p5T5cPcetAX6ww6xw9CXBmdABWqxIE9Mq7TmtXn2BYK1gJib7ge8eYrcftDU8p7KnPC2205RZKjmMg+QrLY71gkEjTWuj2dPu/U5mK1nTCvqFQU8bybA62MDuK9L/AGb4BxnCLS5A+9Vl+LH4kV5dxFGd1KEoAXZJy/vKNu5Ez2r2rCY1KEsJKknMgCRMEwIjvM1m7U6hGK+UWwVzkwpSpgsd6Vc4sIZpqVODUGEmmNdiuVVADTTL/wC6UVA+4Ui6FkHdsZvqPxD6GiglTi+dvD/+MEhQICZIAF/NvismrjqnHlvhQW0E8uOWJQoo/dkfhzSqZ0saMcQwhxZ6lFvJJSlJm0TJTAKSI3qnw3FP4oJdw7aG8OFFLqDllxUazlBUSkjTea24SSi2xJborYZk4dhvHIHMdKspmyUoumY1nQT5q8h1nE4rLiMO2hRH+oYBc7QJGYeasJdW88GOQpoBlRQTdGaNFCIjNQVPAXcTiAzjlhK20ShSCgmJ0IGv8qe7tydfmuGwH01NNxv05hksc0soBaBUAklKSfMRN6yHqPiTT4aUxlSXTD6wCFzYARP4Tr5jWrmKwrLzTqUYl4tthLZBTIlIsdbpkXoZhsCyzhVNStTz8JLgSYQmQRANyCddDTYSrzNt+/H5YGm9kF/TPLwOLWwXlqz6JKYSq05tSIgWPatuzgGjkUEpMEqSdYJ7eaxZ9KMpeaQrFEvnDlABBuSlQBnYAHQ3tVfE+tFschrDrbeShISoAHqUCREkTpERVU4PFdwevHgROlqb1Ti5IOWNqiU2kqkgSNDFwD5rP471YvD4bDurw6vvSQpMnoG2o17A0fbxiFqISoSNQDcW3GxrM4SirLE09AR6h4kkhWGSkOOlIPLkjMkmDlM3VEmBWb4clDCm1ocUponI4wDmhR1SvaDqLba71pOOPNIWkwkPqSQ2sj8O1zteszwrjLbKFKbaU48slC1IJEA3BTqJmYsNK14KeTRCshcYz4lbbq8rqTAWE2gbbQkCw8VssHg0j8OVfSkF0XKote9oIrK8QU42+WlLS4kAFZgZzacpOubwDFq03BlBLKeUIBAjNF7/AJfFTHvKmNEnShIhSTIM/van2H6VcU5lgk9BAEQZ/ve+tVMKUKRKRAC9D33OpvRJSElQBIuIgj+c72rFLcdsheSBN4vaIi09tY7VxmKpQABaZhQANognf2+tctE5jdIKQeme5N5N/wCVcKQsqEmUTOo37/G80hKKZXmVmS4tlCQRCssKUDrCv3YvI18RQHjJWhSVOMhsWzKbWrMv/wDWDMWgzrrWgxeGS6hIBQhKFCAQQBEjSRv3n86FY19LjsuKS0kdIVfqtIMQLfHa40q2LpjoEsuoDSlYcuZjbJqUjzEkD8N/zoYOGuqcbRm5a1kxmkTO0+Bt5q/wnEKQtSgtB65IAAKoP+b6HetLgsUFLl1KMySSDM5Y7E6ETHwavz929iSTaMR6v4S80hKnDKAohMqG+sJme23btQDGPJWonpBXCjAIymIygdq9B/ag4nkNAEbkazH6R+dqxeC4OHMHzECXBiEt3gDKpBIv/wC4b1twcS4KUjBirxUge6wrmLy3KJMjsDEj8q9h9KPl1hkFqG0NIyOGDKhAPsQR+VeOudLpCemDGoVHyLG9e3+kcEWsEykxISSY3lRM/MzVPbHUUHB4hTljxSoa7x9KVEQbGNKVc7LLkaaZdVSp1CmCaUh1TTTxTVCFHG8wuICQch/EQrKUnY+faq+ML5fYLSobE806TtBH1qzxXGFpEoTnXYJRIEkmhnF3XlOoOGeT92fvWgoSd7/pFXQTdbEB3rTHKU80zK0iUlSkmCrx5j33qr6wW0hxrC9TDaDnC0zBUfG8WvtetL6dxhxGZamkhKSMiiNSCZ+QdxXPqFWG+7ZxJTmXJSVCw9jFj2q+M8slGtuX5EkrCWAxKEoblRlxIIzE3+Krca9PBwqeZhOJywhZ0HuPa0+ayHppSRiHHM5dw7SVZXFKy3AEJubqI0FXMdxTFYxkLwjTieWvQrAzRqCLSn570rwXGej+PgS0wj6Y4S4zhXectta1KKibZJNrqGtR8R9RHCJWHUNFxKQUoSomZ3MpEDejPp/gDbDOUNwXIU4kqzDNGgnYGs96ux60rK/s/LKRCcQQFETbpAEZr7mwqRrExHev2ArqgM0XOJPNuMqbYdSCFgqOaJsRaSL0Re4BgWw420tP2meklf4XB+6O0mR3oS86cC7hcQpsurUJcdJUAoK0ga5wnc/StKr0jgsXiOc2tWZKwpaUmyjqLESAfHmtE5Za1aj09ePQT8g7gPGV4fDzxBRAUsBtChmVF5OXXLN70R4O839uxCWUBIhJWvMTmUb2Sdvb+dXeNsYQ4xtTv+sR0g6HtY21q+1gUJUpYQM6tVDU+9Zpzi03W/0Loop8bxoZQlZZU7BAGVIJT5mDH0oJhMAooWMQ8Uh5JU20EhCxvBEABR0jcminHeHpfKWy4ULsoQqdAf3Jk96yTWKShSnTzHhn6ULtlUCLm+8RltPxVmDG4ab/ACgPc6x2LZUUFBUh0wCo7DTqjX9e9a/CqSlkBSitYCRzAIM6abRe9Z5bS2XS4oodzEq5ZAzIvP4Yse1q1mHJMlQEGxG+1vr+tTGapUOjj7QoLUF3giBB0tcVeSi99DBPYR/mtDEPArkKkbCdI+O43q6g6ATcxMgT/l7efFY5DNCe/AQrqsfNjqJ/vpNV2sMENpQjpA+dZ1J/y1XVKMZfAJm/j/DUJNiB2jWInf4maF8AIG41aDmQro0WFQIJIBIk6yZkW+moheKyAS4lwIFgU5QACZNjMiw/7o261mOZSeYEnMlINrmDaTJA+O0TQnjvJN8QwtCTBCgAe/SSmdge1PHXQdOgU3jQ8opSwkEakTrtqO3uPyq8eFqdbUgGEuEEmJ0IPi1orPvY1KXk8potIyZs9sypkiItBi8ybHStdwx9acgUpRzEG5m0beParZpwpoKeZMp+s+DLOGZbbRnKBdUCYTfKLySdYF7eawuCwqhhXJMJU6lJF7KSCRPvJj2Na39oPqINK5LYGcwpw9umEwf4o38CsIcJ9znC0nqAKZ6gSJ07W1rbgKXdqzBNrNa1IXHJX/y+e1e/YI/dIiwyJjwMor57Sb171g8SRgm3EoKjykEJ3PSN6r7cvLRMB2mWypJ/dn4p6oDGLIBzNtyAShaVFSTFwSFRrTVzdTTQRN66pjSTRAOU0wFOVC5Og1pgoRa4qEBfHGSG+YlpLrjd2wUglJ7g66dqEL4SttteLYSG8QtIKkuEZUyQVa2B3vWqiqfGcVymHFwFQNDoZtfxerYTapL50I1ZXbeLWCzYZKVqySlKSVJKyZVB3uSYnasZ6o4o5ikMJOHl9N8yT031Aud4m9oNWVF7kYQ4RDgAcWSlOY7i87AidbVf9TY9oYhlp1tSW0XDiSAme0RoN961wjkldW9fXQr30ZJ6e9FtuYQIxKBOcrORUX0uoeJ071S4epzAY5pjnzh1E9JAJvoLXBmL0U49xgIwQLC0tLUr7vQ5r3ido32qLjeGdWrCISpPOU2pXPyAwpKJsqLSf7UqlKV59nenLqRpIv8AH2FqW1zH0sw70BObrT2Pn+tGOMYAu4d1sKgrBAJH4f8AP51mVNLebZb+0ILuHMuqUkKkg2lRgjtO9CMd6hfxDL4cUUIaWkZ2hJUomMoiOmJMnxVaw26p7fsZhLjeBcThm2XWDiS2AouleVMzEEzcZbXPaqvpJ4oxpDScrLgBlJzozBP4So7hRIF/rM0TWtGD4aUrWp4uJOUK6VKz+Lm2u9AmeEoTw5pxKlqDbnMLQj8RgAKOo01ierQVdF3Fp8XXxCvQMjhyMMA7xBznLDsNL6jkBvB+ZMaCtJIIn5qth304thJdbF4OUi0wDI8TpVZrgKRilPyuSIiekWiwrLJ5vNv9ixKgb6l4IX3myMzWQE80aabibR3oHwriMFanHHC2yofeBU5jMAEa3gmZNpo96ndUUqRzkNWzJkkKVEzMaDX3gUA4LwVtLD7rbmdOWN0Z3BfLBiI275q1Yb/p+L2Fej0JOELJxa8Q+kIBJUkhRAJVpGp0mtUXs2Yg58pkAXMjve9ZltbjqwcSEIYAIQCYiIiw6tryK0rUhIJgd8u/kRftVePumPDYnbgqNiItqNfI/lUoBgQdCd5H096gwokxrGhvftM71cS0ANkAntc1kkOyVTvWLxA6he/uPb5qq7iLzEAiN/nbXQf5awpBMnptIJjUVTxYWU9CQVe8Rv2OulKBFTH4oltRMoy66XHiDEnz9KzuLdbcXDaXUKVIyAggiBaDMH2vretDxJsqKeg2yyQQJEx77+LTes/jOWlSkpw8H90g3HUbkEHtM+Yq3DLEZtpQKin70ZSZC9rHQA23P0rWemuMrfe5ahASCe83/LW16pYviDQRHIEqJsqCoqm09RMzN/60Z4UxlktoyFXjQxpfab7/AJVdiSUlqvQFNIy37RUtrcbKCCc6kKKYJJAT23ExBqixwtvmOMMqDgUFAGOocsTzJjKAZIABJi29T+rXGEpShvpeZMnW6lHMo7zeO0AbzbQ8Cfw5afJSErQhJUhN8xKUwoE6kLBEaCfrocnDDVWZEk5ts8y5ZCinfSvoLCswyhAggISB7ACvF/TnClP4gKCkiFhV5kgETAA8jWNfePcEpAAiwgW7VX22VtIXBjSsiMDx8H+tNU3NHcfWnrAXEJpA0004ohI8UwFoUgxcRcSPkbidq5wyFBKQspKgIOUQCfA2EbVPTAVL0oggaB8eZGIS4wolsJyKz6iDJv4sZ9qOAUC46h8uIDQ6N1GIF7gjtFWYfmIZ7g72NWwlGFeaCELKAqQCUi+4k941MmpsH6XUnHFtaFrYdQVrWqwCoJsdAc3zVjg3pFRSDiCG+U4XG+WQBlMTIA7geYkVmMLiS7iMUC64jD5VkzJiD0gCQPxRAtW9PM5ZWvoU7VZ6NjvSeGfS2laDlalKIJEDe/uKvYHCBDSW82bIInxeJ+K874Dx1eIxmHQOahLKYBCirMlN+va+h12Fa/g2JYGMfbbUsunqUCLD2PyKyYuHOKyt3xHi09S616bYTzYRd4QuZMg3iDtUeI4Szh8K4lI5bYSVHUxF7an4q+1xBKnFNiZTrQn1kHl4dTLLZWXARmBHSZBvOxE1XFyckmwgfiLP2z7O9h0h1sL6y4cpSBFgDsYJgVC/maWtrhzUJeBcU8oygFJMpEjKANL/AMQrrgPojFtuYdxzEwG9Wxm/Drl7GTINFOLYVzDpDeHYLrby1qe6jIzRMdpuZ0Fac0U8sXa+3uKm3uX+H4zO0g5kqhIClIgpKhrEdjU6U27UJ4k99hwqQy0XIIEGZMzJJjWRRJt/7vMpJT0glJuUn4rNKP8Akti1PgAMbilHGoQtltXSRnUoXOU3yT+GTpGk1TYZWMMlD2TKXCoBkIASAAI6LEknSCYrn1YtJyOt9Di5SSpJKikCBA07310vamcSjkoS1mbZUcxdUYPM0IMaDp2HtWyK8K+bC8QXwZGZ0obBW2Vj/UEQL3sdf1tW4ZaJQAVZTMSkDzWRwqHXHQy4iGkz96kjq3FzZU7b1sXykJJz2iCBrr+v9qTtDtoMNh2lKLgnMRpMmD/efyjvVxpuUKABN5A29ge9D8IzlXPe8wJ8THjvGm1FEKKYSSZM3F9dJ3J3/Wscug8iMKSYBsSCDMyLxofpVZx0IPUoQYyxpM+3696kJtMzvOkjzI3/AKVTxjIUEgtFcqB1031N6CIkVeJqUCpXKdKr9YIAKZmIzgRbteKGcaxaZ6UuJdSJhSVLBttBIn296u8QYQ6stEqRC05kLJyFMTcjvsJF70Fd4oUvlDTKMO4SQVKP3Sx+UkmIjSrYxsZOgXhnip0KcHUVSVGJAkEn84ArYuYrM04hlYUoAhBCgSXCJi1pmdaFcO4Y68tZVy0uQQqDJInWRNptEbRIov6Y9PjClQzFRUdT4m0A+aecovXiuHAkuR596gQ6420p5tSVgSVKHU43eD3IEESe42vWeffKjJNzJ9r1tf2kMBLqVZkEiUxmBMRP4IsLmsZisKpMFQib108CWaKZz8ZU9DY/sxYz4wqMqCW4J/3KOaSe1iL7xXqDb4UbTaxB2IvcE67+3xXmv7IHTzn0wLoSfooj/wCVeoZYPiNIrm9q/usuwn4EDfti0dMFUbygfkTNtPilVxWBkyVK+CR+QpVmLrRSxRdDrWSC2ZCx27EVdBpTTE1GyHRpVxNOKBBZqq8WwqltwlRQQZkTcDa1WpqN9uUq2KhG/wClMnTsgC4vxlScIFJQVOOgIyE3gyJgUA5Rbwy2hh3T1QpWoEjUiNoohiMA4XVIMBtCel4K/CrWCJ2M2rvh+OxTuGeYCwHURldCpKkzeYuLbxW2FRWlb389AMG4D1Fy/s7LS0KClKCujLIHnbTXxetCMCvEYZ5SEJadWsJChqptJH4lambntpWXx+FdZdQFI+0pS2EKS0mChRMkFQSeqTN+94rVYjijrWES620olJylmcxGwzFPjtuaOKtnDiKnegsHxBsMKSHypeF/1VJSSogE2v8Ai7T4rlfGsViOSvCICWlE584GaxjTtF7UP4d6hfLwy4HIFrhxQlJPcqsASJmT5pYnBY91Sw3iElsvJyqaMZUXm40AtaTek7tJ+KvfX8C3ZrOLcYbwyM7pITIFgTf4rnGOB5iW1qAWBlWjUTofag3HXsQgrWtLbjBACWlROfzUvCPUiVEMJaUhQF7EpSe01R3fhzIeijw3C4sv4hDxXyYIQpRBvMAj9bUY4Tw9bbSW3HC4d1HbwN496kdJQpTi19IGkfy712vFhKcyiQPaCJ0tUlNyClR5+l115ToDhCsOsnOsFRSiYsY7jTSr3FMe06hC151tqBSlATlOdAFwRYAnsDqanxrLacalwr5KQZy7PXmw06pjtVPiPEXxh8wdaWFL6AEp6EJt0pKbSqx9q3LxNV+v9Cao59NsphSupKp6WlfvRclJi5j23rYsErSlQSQFTIKbnxO1BOHcQQ+pteRXMKYzi0KAv09vPmjiCvKAFK116emPHas2M25ali2I8M2oLlRNp00IJ3He+tFEn7zS0a2/OqTabk2IJnQD6/NTuOnJ8xa3x8zr40rMwsqOPBThQZVIJnRIEiJ0voBE6VA0U5QMykQTYEwDsJjxoP8AudSFcswCQLymJv2Ek6WjuPmncUIylW4sdSfHeNwNPFAYpv4clDnMcEKABIgGCTBtcK9vigHFcYnlFCSy8gJSgBUZk5bECLyLXH62ohxHqcCFENISgpCkhBkGIBUdAVADbTXasx6kxIzoUEAqUAc7dgof7gbaQZFX4UbaDtuEfSiMgXy1oWr8MHMlQIvA3Osnt5q56fxLwxSg4IbT+JSrRa3UfNBcC8c6HrJyn3FhKvnWw/lNarjWGS7hl8wOZYClBsgKI+UqG8m2gp3WepcfsCW2h5365xCV4tzIRAO2xIBOwvmJnzNzrXfqd9LrTDqYjlpTG4KbGfp+nzCUYAqj/wA0EmB/9OqTP/Gu1N4EpI5uLSEnQsMqufZ8dq6aw0svQ52e818Tdfst4althbhTDi1QTI/DAUAANNfr7Vts16wv7NMAyOc8y865+FshxtLcbz0urB7bRfvW6NcftCrEZph5VQs1NXKljxSqgchApzTUzgMHLE7TpRGHy08UyZ3p6gDmKFcXcKxAUkJQZczWTHmdRI0ovNZj1BhFreKCpHJWglTYIC1qFxE3JmPzqzDVsKdbGZxKczy1N5g0hd+mQoE/uxWgxHCfs7JcaaDrioJCiYSjUmCde9DsOhH2ZLxQ4g4ckJTmjmE37dztRZ3jC2cO2tbRWlzpW3eRm7ntG1a560kunqN3k/8Ak/qCODOnFNKQEclTqlBt1JMApSVKJHbQTvmo/gOCJVgktl8F5QIDySqSoGbAkSQLUOWhjFYMpwn3CW3bhUpnSeoSb/yopw7CYRvEss5jz20EpAKsvVcntmi/tS4la0q6VyF73E3cn9SlxPhDLC2ip1a1NoJLYkrdjcdvMUKd42lhlhWGYUUuuKCxnckRFhkKRMHcbUd9e4XltnFM9L6YSFk6Jm8DTNeB81z6d9YKOHU5iUZW2wkB4Aw6o2MJgXmpFXBSq/t83FljT2zM64lgFFC1hJcQpMtoK15guNIKrk1n2sPjGBzFk5nGyUsgrCswIGiTJgXud61nGse9y238KyHSQCMwvlN5CZF9B4k1R4x6hxKneQwyUryIUFmCASAVCSIgXGvehh3VUvfoM8afNkzbiEsIXiFrbKgMwLrllHSxPzUvFAlthTn3rgEWS4syDF9SI81Zx3CkvshD4CrCYt1blO4v+VC+NojlspDiEpE5kCQABEQLmBf/ALqqKjJ/Nh+9nzAaXEqIVi1EgiWFqJ+7vbMO0x9DtUGJcQhuFDmPIyxlMpOaSYMRAnbf3olwInENukuh4KISlLllIiTIuQLR+E7VTYwmJadS793CVZVAFJn/AIi5Edr2rasttPh7C97PmF+BYRxbY64JsEhQBToYIixmaJfZDfK44kAkEKymTprltUHBsKktqWpBaK7m5sbiwI03Hv7VdUqCMylpTnIEj8fbU6DvWOesnRYsSRC9wwqRlDzoFiCCnX4AkfNXnuHqDY++ctGzevtk7+amwIEQLDt/SliCodIvbfQjt2n3qlsDxJX/AAgd9nUZh1wHcFLYMTfVOkG1U1YFQdQ6FqzXlX3fTaNhEnTT52ojjXSE9JkgwZk6q1kbT5GlQKXZYKs0oKpECL7X9tTt70B1iPp9F+gbxFh1CJgLyEmMqCTuY6B/m1BULSAoOJQgqMqQUAKg3kKSNJG1tJiTWjViiB/pLCVbnRSu8AyBaRAv9KyvEMc87iQ3iUNI5dxmHiZm+adP5Tpdhq7D3rT4fRfo7w/Bkqukp5eYEKM3khMW1M9rVqXyGmVLdVmbSk5k5BPYWvN4F418VmeI5glJbyhIIIiyZnUQdFE60Y4V6kRiGnEuJySMhKiMpJBF1GIv8gX2otSks26BiTdVp9EeXY3JP3cxMgqsdrWsb71G46ogkx1GTAAkj2p3RJJj42Ht4quTXaS0OPJ6nqP7JMKsMurI6FqGXyUgz8XHz7VvooR6Qw5bwLCSIIRce5J+tFc9437VwcaWbEbNsVSSHBpU80qqGIAKbUU9NRCKKeuG3wSQCCRYwdPeuzRIRvNiAYkp08E2keYJ+tY/jim1YlXNacQGmpDqTr221BPetfj8ellouKkgbDUzWDxvLcKl4nFSA70ISCelQBykbbC01p7OtbAyTBYDmIQhL+dlKM6gofeBRJiOw03o3jeCKdyFvEKaIKVKmbp0ix1/rQjOUKD6ULw7YgKTE57/AIQDECL3onx/i61ow6WWVLQ+cqlJBlP0+vxVsszkq/1/4HZA9nhpHEnEBB5Y6khS4C1GCYT+9qdO1XPT76nOJYoOgAoGVB5YBCZgQqJiPqKjb4dhlKcQ0+rmobLSlExlE3KT8XANVeC+ni+W3cPjVnIYcKgQTlNoE9rXotpp5nwrZ/X3Edhnirq28c0ktqeaeTkKTdKb7iCD3M03Fgl/DPsYd1lvKQkBJHSBEhWwlUiwrT4hoqQoA5SQQCNq8tc9JrYWppS21hxxMqSqFNpnVYMQDm83FVYOWfGmvuBthLi/qlSErwb5KFpaSUPJkZ1BII20UbSKvo4hjHOHsrbCVukgGIMpBImJie9LF8PUh/lIw4fZ5QlTiiqcv8J2MgWGtGeB5+SnmIS2dAlIgAbQNqacoqKaS5/EFJllCyMqVEBRG3cC8eKEeqXXihLbTS1Z/wAS0qgouIjye3afepuIYjEDEtJaZSpr95wnQE3vNoHvNCfXb7ByoUpRdRCkoBygyfbUC9rwDVeFDxoMnoTOcRDKkMlCnX27gkQF6klMaqA3PY9qAq4eycTyuY43l6s2YEZoBgGRuQAd4qTgrKFNutLDzalAFSl//bSTtP8AEbbSIqFt1K0JSpl1XKMEieoE6aWP962Rjlbr51/gG5peHYYtoKQ7zL6KM5B2mbXoihCpUEpg+QDOlgT81xhHENpWpKYtKp/7813hkpBgfvSR2M+NIvt4rBJ27LkW0PGQSYjXv9Nqmf6oKTBItM/kNJqq2elShc6WOn9/Hi9O67BCtLEfn7WO30qklHKpAgib3n9e3b61WyOJIypRAIGWMpPsbiCP8tVhToKeglVonUbxrr/ehXE0ZCl5YK7ZSNMoP7wgaj3k3iiuQUQ4jiZ5X32cFKjktqmCNYglMnfYGs9juJJ+0pMreKwEkqSRCRp0gAG5J99J1JjG4RaWVl5a3AlALakgqGVX8UpMmYJ3iL1RxHGEryhQTmgBLiQpKkxrEkyJtc771ogkEIoQznbbZQkgqM5pVYCbE6nYHeKBeusYUtpDYCUkwYJ1AOsHKbHtPmjDuCLzJUF5TopQJ+CkTH6HwKFepOFnD8OCFrzErkEDpPaLzb6Xp8GlJN89hMXytIz3pzBIcafK4BCfu5CupcElIgi5A37i1xQktFtyFi4vB9pAI/UVrv2cspQnEYgjMpoDKOxM3/lO16z/ABJQxOKWWGimcyinNm0BUogwLQCa3xn/AFJLgYmvBFntPBUqLDRUqZaST5URJNEEt1U4U9OHZVES2i3ukVcmuI9zUxwmlXBSP8NKoAE8F4mX2ypScsGN4PtNXxTBAAgAADYUwNNJpvQc4w2DQgqKRBWcytbnSpxXOauhQuwA/i+FWtIShUQcxBvmA2isOvBOE84shiHAVpMxE6wqYA32rW+q8QnkOJUpTUJBDoFp/hFwSSNhWWxD7SFsLdQ8vnICFZjFh0hRjc6xW3s9pCtonda+1hxaXuSgkoTmUSlR+TaR4m9D3uMONJDjDzqgwBh3EqGVMyYUBO8EXE2HeKMcc9KLcQ2yhpKGUkkOAkkE907yK4K3XS2wcOOQlwJXzICnMtpJsc0Xt3Aq6M4105abCyTbBXp9Ydx6JSWXMylLAB628k3AtOt4uDNb/wBP+nm8IkpQVGSTKiCdvGlqDY/0y0h53FqcUEpbjIBEAACAddABHmq3C/Wyk4IYh1PMVzi2EpEQnWNNAP5VTiN4q8G2irqBabm0efCRufAuazfF/RDbzrjhUpPNgrIVpHYRvFRI/aRhytzOlSUoKUg2JJMz09hFXlesmAlalZkpTl6iDCwbDLVMYYuG9ExrTCyWUoaAQICQAI7AW/KuUxpVTDcTLoC0QpoiUkax5HfxVD07xRx5tSnNQsxAi3b4qvI6bY6DRPisP6hZW+XlO4OSg5W3ASOmdSZhVr+JrVY9GZtSC5kKwUz/AEG9Ypx5tSsOW1PutTkKEpy3mSDJ3BFo03G2jsy1zCzJftiWMOlt5Klsu3SUrCilwbAg5coO1T8EWVr53NLaB0ZFSZMW8EXFVcUW8M6tKEJcSHDCBmhJiNbyZFG8AXyhfMaQT0qQFACx1t7fnV834b5/NiRQW6gEwIzSkK1AtuO2v03pNMlRIsYjqEAzAm+oEj9ameLgsqAkII6ZzSRaAKg4eklInTWQLm3YbxWB7FqJsLhw2CkReYSJygEzv+8dSdrdqp8Tw7ow+VKgHLgSAYBPYanadZos8oZoBHcqETF9Y9p1rh9YII/iETNxbUEb0qetgB7QKWUZ5zQJUBMmL9IB7H5qjjX3GyqEEtgpMmJUJ/Dbe4Gh/WrnEXi0nMo2JAUSB0jciIvN4/SoMfzStv7OuRmCjMFIT/uKYJBNveit9RgCzx1C3lh1KmkrRESemLXSROxHxUDWHQpQy6JlKiAJzWHSfxZd41HkURZxmJSp/ntov1DIkwYEGCbkRl/ya5wq0oJUWylZFgRsR2MKiR4NWt09PyNHawyrCZm0NkyYBJSYMW+O1t+1AP2kNKGEZFxCjb/iP+qNcK4qhxZRPWid75bf1/y1ZX9qGNTnZbSZKUKJ/wCZBG+sfrT9ni+8SKMaVRYE9LYx1KMQhofjRJURIGUGx26gSPeKufs+RkxYfcUG2wHBmUYE5ZInvlM0E4dji0g5VQCRngX107EQJvuRreo8QgOPEMizq+gbiTYGNxIGntXQlDNmWyfEyppKLPbuA8abxKFKZB5aFFAJEBUAXT/tvHxRJNV+GYEMMoZSLNpCbCxjX5Jk/NWJriur0NJ1TUJxv2rmHlhGS0Sozp/WlTqHVELyq4Iro0qQcYCocbw9LoSFgkAzAJAJ8wbjwanBqtj1OAJ5Y3vRW+hDD+qlqS64jEKceQ4pKkNpOXlgTcGDtKYAvc7VexmKS+02tYDPLcyjmzJAiI72qXjJyYhf3il80ZCBBDBOh9xNtNTQ/CNFTZaxiHFBpR5bkmTJ0vqN66CpxT5fNhEqZoOKOOpxCMRzglhCRnSCdPKR/FtQ7jfEcY8sOYNR5PKKhYdSr9xrp7QavjhzLUuPZlrdGQi+UptEp0kACh+Oxy2X3GmVBQDYyMAQBPnvF9aqhvorrmtPnUjXMk4IftrC/vFB5tKkLCh0lahYx2ogjgrKVNLzZEsAlSEGEKXEkxqTrbeBXXongimWlLdTldWozN+kfh0+tA+PMM4J5LrhcddUsuBAgIi9iPc61PNNxi/SgXpqX8H6cwWNyvtApQFkqQBGdVvxTt7d6v8Aq7gbb2FhSy0hvrlKZFh/Dv4rrgPGm/sKnwyWG0ZiUgTMakaT2oRxL1Y44hKsI2h1rIS6lcSi8dSQrT6zSpYjnpsnxewtqtSz6I4Sy0wXGnFOhcysjLZO2WbRRDgnF0YpClthSQlUHNF+8f5vWc4Lx14PtJKUpYdzBKEIACFSRe2s3Pg1qVYVQWkIUEIEykJAzGdZG1DGVSebdjxRS9RoTyg4oEqaOZACgMxtYz3t5sYrKYLi7yXStgAKAlWFSDCToSQLa3nUSBtR71AObnC21qDXWm+RJMfxHXXY7bUF/wDUnGmEuIbQ0pSxnU3BKk7STMAwZHsauwdIVuSS1CfHMGsqbVh20w6IeynNCpBUJmALajcVf4Pg0hJSXM2VZMzAT4gzaguNaQ3jBkWpKloCkIiAkqToTOup01NaPBs9CUqCZNlR2NrkUk21FDRHdJnMSUn8IkhQ+BrJjer+Gfg38f1/vVV3DKClZspREpGhCpgbzIF6sQeXJEq9h/L+VZZMfgduohQCO10ztrttr2qspcZZhKkC4Fsx2F94g+9WcxK80QSkCD39te1UsbhhmKlmEpOawOxBkntIBt/2pERLaXmkg3j7vY2gkGPz2vpNRBrMF5FKuIAEQcu4VqeqbzvpXWGcSqVrhcmExb4jSbDU/SK54k2VICUqylIzQgwoATe1ot22j3gxn141TSFct6F5glTagCdQMwtIBjSO/iO2XVuhJWAlwAG0jTSxuLkA37dqcKYQ5mUOa4pIJdIsOxI26exPmKiQ0sElCigAggk5kgG97dp1/SavdfyOi9wrhTTKl4lZUekqVvAOttZPnvXnPH+KF94rgDYATYC25J83Jr1Th/E0pYWpxIiTAg9U6a+a8hxiszijGWSTA28Vr7Jbk3Ixdp0VImxmJ6EoEQNxqRtPsZoj6GwPNx7AvCVZzGwT1fqBQJzU16b+zjCtjF4kjVKGwj/2kXPuSB9TWjHlkw3Rnh452z0SuDBFdA1yEm+nj2riGsVKnCaVQJWNKlTUQjik9ikoSSTEAn3gTaoDi0czl5hnicu8UK4pxRgZnZSvkAzBmF6ARoZpoxbexAIosPM4p5Lim+ZY5gDF81hqZ7VX+1c1OGYacUotDOVBJhY2FzMgWvaq/Fcc0+hkhrIvMcqUhIQdLkRJmRRRjm4K6kKe5pCSlIgNg9jH5C1dCqXXgvsLuE8P6kQ68WFNnMlIMkAie3iq3qpvCuXfVkcaGY5YClDt5/lVd3EMsFYQ4pTjX3ikACVC1p0sDJoa7x9spbcxQ57ilKU0EgWSP3XLXINoquOH4lKKZHJFQeoMawzzQtSg8cyCROVKZB1EDa3YVrPTfDTiUF/EKDyHCFNJUm7XcA7Xta1hVX0XxpWN56FgcsAZUwOmZ02iKmx3qR/BrU0cOVthH3akd/IAiKOJmk3BJKX+hElumQcd4xicG5ZtCcKIAkzmnW0zOttKp4zgCHsQWsOhTRXleU8CcoBBMBNum/fWhyMUjEtf+biyRzUrgJJygyCAQIAI7CBFa/inqvDMNKbbUMzcNhMGAYtNrpHimalClFa+9evUF3udHjTLDrWGAKlEDqAETf8AM3Ndr4e99rS7zoZy5S15jXtrBmhXpnDYoOK57SEoyylScshVtLyJGulagu1lnUHUeWvEt3Mn6rcTzinI4pSWiqAelQvI8WuYqlgkQyVozOAIBOHOYkSdT3AjNa9xRfjL7y1pW25yUNElzNIzAdoF7A2oNw7jqyeetKENkLBQlJl2B+ETcXIv2FaoW4KhXucYbHPuqzrbQ9JgZQJbnQAi4ETrP61q+HtJbSlCSYBsZ8m3+eKynA1pKvuCW9StokkkCRAMCbEDuL1oGygougidU6737Gkx96HhsXktkrVe1uk/ux/a9+1XQslJUBFvmPHmh2HkLnKAbCc0yBprqSNavfhJ6icwEIImDOs+bW8VjkOzrDrE30P+H496p8fxqG2VKdUsJCgmEanxB23oogZkDUGJuO3jtNUMUlJT94iZN7WkX0Okyb+KEavUG5WSG+WiElKRCjEzsRmi/wD1XOLYCikAKJBzTIuneZiZBiDsde8rmFBC0iBmi20DQfTahzzKW0QtRQUg5liAmFEwNZy6+bVB0DlYNaXFlJAZmUpBEoPcjuYIIntOkVHjuODlkEAJTe2hPxuRb47VRxOM5SwgAgnRQUcqkkk+Tve0+a0eHwDRRKkA5hEAx72irX4WnIbgD8Zxlv8A9OLoTdfTAABSYve+g3rzRoSo2JNyPi9/EXra+peINKweRgBKUuQU3kz/AA/IvpaKxLK1ZgE2Mx2N7R7f1rpdnhli2c/Hk3JI7bYzKNwJBI99hXoX7KWgUvr3BSgHfLE/qBWKwGHQFuodKkuRlQAIJWVBMGdBBM22ra/suwy23sU0oGEFIJuOoEjQ9xJ+lL2p3htegMNU17noKVXia7KqQRTFIrjmk7zU1NSogKhNJKqSqYURxDDozZ8ozxGbeKxuAfWlrFKQG3iVdKQkdRn+GBNtq2aUgkTtpWQefQhYexKCzCylKUpss65j7d960YOtoDBnEON8xqFtJQpuCAiJCp0B2o85jSvDNIWlyXTklJ6kgj97zfSs1iOFNKxRSy6pS2yVgQAI1gKm8VY9L+om2G3lrmS5cZpVcHSdh39q1zw04rKuteouanqGGeGN4NaOWpC1kKRmMSVbJURoNBVDGenSnBqWGwh7mBYA/dmAQkzaSJ3vSbbwSHkIDiz+J5RMQCBOVUXBEUfRxDD4nCrOdJbmXMxKSlAM6AyDIEGqm5RaevXQOhDxNSmcIC263h3zC1FYQCoC6gQlNz7C/wA0Ox/HUO4nDutMOYg5bqTmSkag2I21MxaKuYh/BuAuqHOVh0A2lUpOh7KqXg/D0vqaxDS1NsZVDkAZQTcGQDEEzt2oJqKuS5/fhzFafBlTCcJTiFuIabYThpstIBVmHzPerGG9I5nV81ttKcwWFp1WR3nQeKoYPireDexLbIlDYzQVjqVYQFbG+l9DRbBepnHlJH2daUKE5jqCNbVJ94tVt8+4VyNAtFV1KP8Anauiv9fp/hqDEhKkqBkZgoWMECL/APdY0hzK+pltLaQr7xULMpaWk5Sf4pkUO4ko4ZJC0yhQzMx+JsqAMntaLH4q0jhqgWuS42yqTCUr/wBQC9oJnTfWocbjEpUcQ40eco5S3msUxGYpIJi1vN66cFVJalb5kvAMM2VgKzKcWJCrjpV5O/ne9al1sxCNUgybSreBP86B+lIIUeZmO4IugEW129rWo0gZsxzkFIiIASCRrfWs2N5mWR2Ocdgua0tBUUFSYncHvI+BVnh2BW20kFfMUgRmIkiO2a+ldYdCikEQo2B8eat/aAEKJEpG41V8d6zOTqgs5cdzpEE66x/Q6/2pnU9rj3FzUGFWkk3Mb3UAfEfP0iamzgRtrbcmNpPilJsUlYYwlPSuDfMTI0kj4JGuh+oXi/DA446FryoInIZlYmSoTpfcA6UW41h2Sk8xUIGsEi5O8bTGv8qB4nElCEAoGKCScqgRnTcwDqSYGsbirIXuhkCMXw9IcSUkLT05QQrTTtpFrwBWp4cMwEaiDAA0gbx3Kr7x71m8Lj1POt5RCUEwMhMqOgtBCtI8ib1og9lzKSIUAemYuLm2gv4p5p6JjmX9eNhhJSmIdUFBOUdAAIMK1lRJmsbwvFct5KjeDp/f3q5x91edSFSTmKiSrNrpB7RXPAm3FZ0NJzFUA6TluSBPeNu1dWEcsKZzZSbxEPxDiBGNW7eUuKIzHNcExJ3iB9K9S9AYZYwxU4ZUvKvN/ElSQU38A5Y8V5FxZX3y+sLAMBQEAgWFe/cNYCGGkjRLaAPhIFZO2aQivmg+E9ZE4FI0wEUibW/OuaXipUqeoQqqpjSpUwwHwuNWce42VdCUpIFrGKGMq5+MxLT3W2kApSdEmYt2tSpVrikr/wCqFZnfTRjGMAaGZHf8X9K2OF4IwnGKUG0g5AdLSd8uk2F4pqVP2ltSVciR4gH0q2ErxUAWVAkAwJIi+0Vb4Xw1sP4hISMq+lQvBBSTEbXvalSqYjeZ+n6GSRpMDw5tpsIQgJTlFv6nU/NZf1Pj3EcQwzaFqSj7vpSYF1QZA1sKalVXZ9cTXkyvE2JPUXBmczxCACS0Tc7m+9apdgkDSQPi1PSquTbir+aItpWQcVdKWHFJMFKFEHscprG+mMat9BDqiuELEk3g/wC7WlSrRgpd1JiPzIru4VKU4cpEHK7e/c1bwTQVjESJhtEfCbU1Kr5N5X6P8kS1DzeDQkgpSlJKpMCJsO23ir/2RBQBltE/I0+lPSrBNstLHC9/cVNixBAFs0z5pUqre4H5jIYHHuf+qcvOchB6SZH4Z381ocGLAdzf609Kr8bh6IWHEd/DpXAUkEECRFjOsjSsr6+YSyltbQyK/DKbSOx7270qVV4H9xIaXlAvBBlxjUbuiZvPUO9an1M8Wm3XGzlWEmD2unvalSrRLXFjfzUE9IyrkearfU6+OYSrN+LabePIq76WE4hIOiTmT4IGv5D6UqVdCWifoYo+ZeoAVX0Nwr/Qa/8Axo//AJFKlWTt20fcmBxLBpClSrmmoRpUqVQB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0" descr="http://phys.bio.u-szeged.hu/DT/szervezettan/Images/37_ranaszem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12875"/>
            <a:ext cx="597693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04813"/>
            <a:ext cx="8664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hu-HU" sz="3200">
                <a:solidFill>
                  <a:srgbClr val="002060"/>
                </a:solidFill>
                <a:cs typeface="Times New Roman" pitchFamily="18" charset="0"/>
              </a:rPr>
              <a:t>	Az alapszöveteket két különböző szempont alapján osztályozzuk. </a:t>
            </a:r>
          </a:p>
          <a:p>
            <a:pPr lvl="1">
              <a:buFont typeface="Arial" charset="0"/>
              <a:buNone/>
            </a:pPr>
            <a:endParaRPr lang="hu-HU" sz="3200">
              <a:solidFill>
                <a:srgbClr val="002060"/>
              </a:solidFill>
              <a:cs typeface="Times New Roman" pitchFamily="18" charset="0"/>
            </a:endParaRPr>
          </a:p>
          <a:p>
            <a:pPr lvl="1">
              <a:buFont typeface="Arial" charset="0"/>
              <a:buNone/>
            </a:pPr>
            <a:r>
              <a:rPr lang="hu-HU" sz="3200">
                <a:solidFill>
                  <a:srgbClr val="002060"/>
                </a:solidFill>
                <a:cs typeface="Times New Roman" pitchFamily="18" charset="0"/>
              </a:rPr>
              <a:t>A hámszövet és a kötőszövet definíciójának alapja elsősorban morfológiai,</a:t>
            </a:r>
          </a:p>
          <a:p>
            <a:pPr lvl="1">
              <a:buFont typeface="Arial" charset="0"/>
              <a:buNone/>
            </a:pPr>
            <a:r>
              <a:rPr lang="hu-HU" sz="3200">
                <a:solidFill>
                  <a:srgbClr val="002060"/>
                </a:solidFill>
                <a:cs typeface="Times New Roman" pitchFamily="18" charset="0"/>
              </a:rPr>
              <a:t> míg az izom- és idegszöveté elsősorban funkcionális.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HÁMSZÖVET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Szorosan egymás mellett helyezkednek el és </a:t>
            </a:r>
            <a:r>
              <a:rPr lang="hu-HU" sz="2400" b="1" i="1">
                <a:solidFill>
                  <a:srgbClr val="002060"/>
                </a:solidFill>
                <a:cs typeface="Times New Roman" pitchFamily="18" charset="0"/>
              </a:rPr>
              <a:t>speciális sejtkapcsoló molekulákkal</a:t>
            </a:r>
            <a:r>
              <a:rPr lang="hu-HU" sz="2400" i="1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kapcsolódnak egymáshoz. </a:t>
            </a:r>
          </a:p>
          <a:p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Funkcionális és morfológiai polaritással rendelkeznek, azaz különböző funkciók köthetők a három </a:t>
            </a:r>
            <a:r>
              <a:rPr lang="hu-HU" sz="2400" b="1" i="1">
                <a:solidFill>
                  <a:srgbClr val="002060"/>
                </a:solidFill>
                <a:cs typeface="Times New Roman" pitchFamily="18" charset="0"/>
              </a:rPr>
              <a:t>különböző sejtfelszínhez: apikális, laterális, bazális.</a:t>
            </a:r>
          </a:p>
          <a:p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 A bazális sejtfelszín az alatta található </a:t>
            </a:r>
            <a:r>
              <a:rPr lang="hu-HU" sz="2400" b="1" i="1">
                <a:solidFill>
                  <a:srgbClr val="002060"/>
                </a:solidFill>
                <a:cs typeface="Times New Roman" pitchFamily="18" charset="0"/>
              </a:rPr>
              <a:t>membrana basalishoz kötött</a:t>
            </a:r>
            <a:r>
              <a:rPr lang="hu-HU" sz="2400" b="1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hu-H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Az epithelium </a:t>
            </a:r>
            <a:r>
              <a:rPr lang="hu-HU" sz="2400" b="1" i="1">
                <a:solidFill>
                  <a:srgbClr val="002060"/>
                </a:solidFill>
                <a:cs typeface="Times New Roman" pitchFamily="18" charset="0"/>
              </a:rPr>
              <a:t>szelektív barriert </a:t>
            </a:r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képez a külvilág és a hám alatti kötőszövet között. Segíti vagy gátolja egyes anyagok transzportját. </a:t>
            </a:r>
          </a:p>
          <a:p>
            <a:r>
              <a:rPr lang="hu-HU" sz="2400">
                <a:solidFill>
                  <a:srgbClr val="002060"/>
                </a:solidFill>
                <a:cs typeface="Times New Roman" pitchFamily="18" charset="0"/>
              </a:rPr>
              <a:t>A hámszövetek osztályozása figyelembe veszi a sejtrétegek számát és a felszíni sejtek alakját. </a:t>
            </a:r>
            <a:endParaRPr lang="hu-HU" sz="2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00263"/>
            <a:ext cx="8461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zövegdoboz 1"/>
          <p:cNvSpPr txBox="1">
            <a:spLocks noChangeArrowheads="1"/>
          </p:cNvSpPr>
          <p:nvPr/>
        </p:nvSpPr>
        <p:spPr bwMode="auto">
          <a:xfrm>
            <a:off x="468313" y="1916113"/>
            <a:ext cx="8201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Az egyes típusok áttekintése előtt nézzük meg, hogy milyen </a:t>
            </a:r>
          </a:p>
          <a:p>
            <a:r>
              <a:rPr lang="hu-HU" sz="2400" b="1">
                <a:solidFill>
                  <a:srgbClr val="C00000"/>
                </a:solidFill>
                <a:latin typeface="Calibri" pitchFamily="34" charset="0"/>
              </a:rPr>
              <a:t>sejtkapcsoló struktúrák</a:t>
            </a:r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, </a:t>
            </a:r>
          </a:p>
          <a:p>
            <a:endParaRPr lang="hu-HU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illetve </a:t>
            </a:r>
            <a:r>
              <a:rPr lang="hu-HU" sz="2400" b="1">
                <a:solidFill>
                  <a:srgbClr val="C00000"/>
                </a:solidFill>
                <a:latin typeface="Calibri" pitchFamily="34" charset="0"/>
              </a:rPr>
              <a:t>adhéziós molekulák </a:t>
            </a:r>
            <a:r>
              <a:rPr lang="hu-HU" sz="2400">
                <a:solidFill>
                  <a:srgbClr val="002060"/>
                </a:solidFill>
                <a:latin typeface="Calibri" pitchFamily="34" charset="0"/>
              </a:rPr>
              <a:t>kapcsolják össze a hámszövet sejtjeit!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1241</Words>
  <Application>Microsoft Office PowerPoint</Application>
  <PresentationFormat>Diavetítés a képernyőre (4:3 oldalarány)</PresentationFormat>
  <Paragraphs>97</Paragraphs>
  <Slides>49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HÁMSZÖVET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minko</dc:creator>
  <cp:lastModifiedBy>Kriszta</cp:lastModifiedBy>
  <cp:revision>21</cp:revision>
  <dcterms:created xsi:type="dcterms:W3CDTF">2013-11-04T20:05:53Z</dcterms:created>
  <dcterms:modified xsi:type="dcterms:W3CDTF">2019-12-07T15:31:31Z</dcterms:modified>
</cp:coreProperties>
</file>