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9" r:id="rId4"/>
    <p:sldId id="258" r:id="rId5"/>
    <p:sldId id="266" r:id="rId6"/>
    <p:sldId id="261" r:id="rId7"/>
    <p:sldId id="262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57" r:id="rId17"/>
    <p:sldId id="263" r:id="rId18"/>
    <p:sldId id="265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676D5-B4C0-4686-8DD2-1E71210DAFBE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F0A4-52EA-4C40-9C4C-A03663E4F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C90B4-B776-4E01-89CD-D08D5EFF40FC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F0A4-52EA-4C40-9C4C-A03663E4FF89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05B8-F2C6-4CF3-968E-A328382B4FDF}" type="datetimeFigureOut">
              <a:rPr lang="hu-HU" smtClean="0"/>
              <a:pPr/>
              <a:t>2019.10.10.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37F6-5585-4E12-BE32-4D780194C97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Becken (</a:t>
            </a:r>
            <a:r>
              <a:rPr lang="hu-HU" dirty="0" err="1" smtClean="0"/>
              <a:t>pelvis</a:t>
            </a:r>
            <a:r>
              <a:rPr lang="hu-HU" dirty="0" smtClean="0"/>
              <a:t>), </a:t>
            </a:r>
            <a:br>
              <a:rPr lang="hu-HU" dirty="0" smtClean="0"/>
            </a:br>
            <a:r>
              <a:rPr lang="hu-HU" dirty="0" err="1" smtClean="0"/>
              <a:t>Hüftgelenk</a:t>
            </a:r>
            <a:r>
              <a:rPr lang="hu-HU" dirty="0" smtClean="0"/>
              <a:t> (articulatio </a:t>
            </a:r>
            <a:r>
              <a:rPr lang="hu-HU" dirty="0" err="1" smtClean="0"/>
              <a:t>coxae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M. Réthelyi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DSC01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7776864" cy="5832648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012160" y="476672"/>
            <a:ext cx="2232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Pelvis</a:t>
            </a:r>
            <a:r>
              <a:rPr lang="hu-HU" sz="2400" dirty="0" smtClean="0"/>
              <a:t> </a:t>
            </a:r>
            <a:r>
              <a:rPr lang="hu-HU" sz="2400" dirty="0" err="1" smtClean="0"/>
              <a:t>feminina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SC01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776864" cy="58326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436096" y="620688"/>
            <a:ext cx="26997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Pelvis</a:t>
            </a:r>
            <a:r>
              <a:rPr lang="hu-HU" sz="2400" dirty="0" smtClean="0"/>
              <a:t> </a:t>
            </a:r>
            <a:r>
              <a:rPr lang="hu-HU" sz="2400" dirty="0" err="1" smtClean="0"/>
              <a:t>masculina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DSC01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7836363" cy="587727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652120" y="4725144"/>
            <a:ext cx="2376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Seitliche</a:t>
            </a:r>
            <a:r>
              <a:rPr lang="hu-HU" sz="2400" dirty="0" smtClean="0"/>
              <a:t> </a:t>
            </a:r>
            <a:r>
              <a:rPr lang="hu-HU" sz="2400" dirty="0" err="1" smtClean="0"/>
              <a:t>Wand</a:t>
            </a:r>
            <a:r>
              <a:rPr lang="hu-HU" sz="2400" dirty="0" smtClean="0"/>
              <a:t> des </a:t>
            </a:r>
            <a:r>
              <a:rPr lang="hu-HU" sz="2400" dirty="0" err="1" smtClean="0"/>
              <a:t>Beckens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P1120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76672"/>
            <a:ext cx="6195472" cy="566130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1520" y="3326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Beckenpräparat </a:t>
            </a:r>
          </a:p>
          <a:p>
            <a:r>
              <a:rPr lang="de-DE" dirty="0" smtClean="0"/>
              <a:t>von Joseph Lenhossék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112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8064896" cy="604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112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5" y="476672"/>
            <a:ext cx="6823519" cy="4824536"/>
          </a:xfrm>
          <a:prstGeom prst="rect">
            <a:avLst/>
          </a:prstGeom>
        </p:spPr>
      </p:pic>
      <p:pic>
        <p:nvPicPr>
          <p:cNvPr id="3" name="Kép 2" descr="06f173l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01008"/>
            <a:ext cx="2590409" cy="292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emur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800" y="1052736"/>
            <a:ext cx="1800200" cy="5084958"/>
          </a:xfrm>
          <a:prstGeom prst="rect">
            <a:avLst/>
          </a:prstGeom>
        </p:spPr>
      </p:pic>
      <p:pic>
        <p:nvPicPr>
          <p:cNvPr id="7" name="Kép 6" descr="Femur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1728192" cy="5177405"/>
          </a:xfrm>
          <a:prstGeom prst="rect">
            <a:avLst/>
          </a:prstGeom>
        </p:spPr>
      </p:pic>
      <p:pic>
        <p:nvPicPr>
          <p:cNvPr id="8" name="Kép 7" descr="Coxakivu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16632"/>
            <a:ext cx="2682240" cy="3870960"/>
          </a:xfrm>
          <a:prstGeom prst="rect">
            <a:avLst/>
          </a:prstGeom>
        </p:spPr>
      </p:pic>
      <p:pic>
        <p:nvPicPr>
          <p:cNvPr id="9" name="Kép 8" descr="Med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852936"/>
            <a:ext cx="1903536" cy="2160240"/>
          </a:xfrm>
          <a:prstGeom prst="rect">
            <a:avLst/>
          </a:prstGeom>
        </p:spPr>
      </p:pic>
      <p:pic>
        <p:nvPicPr>
          <p:cNvPr id="10" name="Kép 9" descr="Med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3140968"/>
            <a:ext cx="2079982" cy="194421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95536" y="18864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Articulatio </a:t>
            </a:r>
            <a:r>
              <a:rPr lang="hu-HU" sz="2400" dirty="0" err="1" smtClean="0"/>
              <a:t>coxae</a:t>
            </a:r>
            <a:endParaRPr lang="hu-HU" sz="2400" dirty="0" smtClean="0"/>
          </a:p>
          <a:p>
            <a:r>
              <a:rPr lang="hu-HU" sz="2400" dirty="0" err="1" smtClean="0"/>
              <a:t>Drehgelenk</a:t>
            </a:r>
            <a:endParaRPr lang="hu-HU" sz="2400" dirty="0" smtClean="0"/>
          </a:p>
          <a:p>
            <a:r>
              <a:rPr lang="hu-HU" sz="2400" dirty="0" err="1" smtClean="0"/>
              <a:t>Nussgelenk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04048" y="162880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Acetabulum </a:t>
            </a:r>
          </a:p>
          <a:p>
            <a:pPr algn="ctr"/>
            <a:r>
              <a:rPr lang="hu-HU" dirty="0" smtClean="0"/>
              <a:t>Facies </a:t>
            </a:r>
            <a:r>
              <a:rPr lang="hu-HU" dirty="0" err="1" smtClean="0"/>
              <a:t>lunata</a:t>
            </a:r>
            <a:endParaRPr lang="hu-HU" dirty="0" smtClean="0"/>
          </a:p>
          <a:p>
            <a:pPr algn="ctr"/>
            <a:r>
              <a:rPr lang="hu-HU" dirty="0" smtClean="0"/>
              <a:t>Fossa </a:t>
            </a:r>
            <a:r>
              <a:rPr lang="hu-HU" dirty="0" err="1" smtClean="0"/>
              <a:t>acetabuli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444208" y="404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Caput</a:t>
            </a:r>
            <a:r>
              <a:rPr lang="hu-HU" dirty="0" smtClean="0"/>
              <a:t> femoris</a:t>
            </a:r>
            <a:endParaRPr lang="hu-HU" dirty="0"/>
          </a:p>
        </p:txBody>
      </p:sp>
      <p:pic>
        <p:nvPicPr>
          <p:cNvPr id="14" name="Kép 13" descr="Med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3861048"/>
            <a:ext cx="2010152" cy="2540263"/>
          </a:xfrm>
          <a:prstGeom prst="rect">
            <a:avLst/>
          </a:prstGeom>
        </p:spPr>
      </p:pic>
      <p:sp>
        <p:nvSpPr>
          <p:cNvPr id="15" name="Szabadkézi sokszög 14"/>
          <p:cNvSpPr/>
          <p:nvPr/>
        </p:nvSpPr>
        <p:spPr>
          <a:xfrm>
            <a:off x="3757961" y="1875263"/>
            <a:ext cx="1068659" cy="1059367"/>
          </a:xfrm>
          <a:custGeom>
            <a:avLst/>
            <a:gdLst>
              <a:gd name="connsiteX0" fmla="*/ 200722 w 1068659"/>
              <a:gd name="connsiteY0" fmla="*/ 198864 h 1059367"/>
              <a:gd name="connsiteX1" fmla="*/ 78059 w 1068659"/>
              <a:gd name="connsiteY1" fmla="*/ 388435 h 1059367"/>
              <a:gd name="connsiteX2" fmla="*/ 22302 w 1068659"/>
              <a:gd name="connsiteY2" fmla="*/ 544552 h 1059367"/>
              <a:gd name="connsiteX3" fmla="*/ 22302 w 1068659"/>
              <a:gd name="connsiteY3" fmla="*/ 789878 h 1059367"/>
              <a:gd name="connsiteX4" fmla="*/ 44605 w 1068659"/>
              <a:gd name="connsiteY4" fmla="*/ 968298 h 1059367"/>
              <a:gd name="connsiteX5" fmla="*/ 289932 w 1068659"/>
              <a:gd name="connsiteY5" fmla="*/ 1046357 h 1059367"/>
              <a:gd name="connsiteX6" fmla="*/ 479502 w 1068659"/>
              <a:gd name="connsiteY6" fmla="*/ 1046357 h 1059367"/>
              <a:gd name="connsiteX7" fmla="*/ 702527 w 1068659"/>
              <a:gd name="connsiteY7" fmla="*/ 1012903 h 1059367"/>
              <a:gd name="connsiteX8" fmla="*/ 903249 w 1068659"/>
              <a:gd name="connsiteY8" fmla="*/ 912542 h 1059367"/>
              <a:gd name="connsiteX9" fmla="*/ 1048215 w 1068659"/>
              <a:gd name="connsiteY9" fmla="*/ 689517 h 1059367"/>
              <a:gd name="connsiteX10" fmla="*/ 1025912 w 1068659"/>
              <a:gd name="connsiteY10" fmla="*/ 388435 h 1059367"/>
              <a:gd name="connsiteX11" fmla="*/ 914400 w 1068659"/>
              <a:gd name="connsiteY11" fmla="*/ 221166 h 1059367"/>
              <a:gd name="connsiteX12" fmla="*/ 802888 w 1068659"/>
              <a:gd name="connsiteY12" fmla="*/ 65049 h 1059367"/>
              <a:gd name="connsiteX13" fmla="*/ 724829 w 1068659"/>
              <a:gd name="connsiteY13" fmla="*/ 9293 h 1059367"/>
              <a:gd name="connsiteX14" fmla="*/ 546410 w 1068659"/>
              <a:gd name="connsiteY14" fmla="*/ 9293 h 1059367"/>
              <a:gd name="connsiteX15" fmla="*/ 423746 w 1068659"/>
              <a:gd name="connsiteY15" fmla="*/ 53898 h 1059367"/>
              <a:gd name="connsiteX16" fmla="*/ 301083 w 1068659"/>
              <a:gd name="connsiteY16" fmla="*/ 120805 h 1059367"/>
              <a:gd name="connsiteX17" fmla="*/ 200722 w 1068659"/>
              <a:gd name="connsiteY17" fmla="*/ 198864 h 105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8659" h="1059367">
                <a:moveTo>
                  <a:pt x="200722" y="198864"/>
                </a:moveTo>
                <a:cubicBezTo>
                  <a:pt x="154259" y="264842"/>
                  <a:pt x="107796" y="330820"/>
                  <a:pt x="78059" y="388435"/>
                </a:cubicBezTo>
                <a:cubicBezTo>
                  <a:pt x="48322" y="446050"/>
                  <a:pt x="31595" y="477645"/>
                  <a:pt x="22302" y="544552"/>
                </a:cubicBezTo>
                <a:cubicBezTo>
                  <a:pt x="13009" y="611459"/>
                  <a:pt x="18585" y="719254"/>
                  <a:pt x="22302" y="789878"/>
                </a:cubicBezTo>
                <a:cubicBezTo>
                  <a:pt x="26019" y="860502"/>
                  <a:pt x="0" y="925552"/>
                  <a:pt x="44605" y="968298"/>
                </a:cubicBezTo>
                <a:cubicBezTo>
                  <a:pt x="89210" y="1011044"/>
                  <a:pt x="217449" y="1033347"/>
                  <a:pt x="289932" y="1046357"/>
                </a:cubicBezTo>
                <a:cubicBezTo>
                  <a:pt x="362415" y="1059367"/>
                  <a:pt x="410736" y="1051933"/>
                  <a:pt x="479502" y="1046357"/>
                </a:cubicBezTo>
                <a:cubicBezTo>
                  <a:pt x="548268" y="1040781"/>
                  <a:pt x="631903" y="1035205"/>
                  <a:pt x="702527" y="1012903"/>
                </a:cubicBezTo>
                <a:cubicBezTo>
                  <a:pt x="773151" y="990601"/>
                  <a:pt x="845634" y="966440"/>
                  <a:pt x="903249" y="912542"/>
                </a:cubicBezTo>
                <a:cubicBezTo>
                  <a:pt x="960864" y="858644"/>
                  <a:pt x="1027771" y="776868"/>
                  <a:pt x="1048215" y="689517"/>
                </a:cubicBezTo>
                <a:cubicBezTo>
                  <a:pt x="1068659" y="602166"/>
                  <a:pt x="1048215" y="466494"/>
                  <a:pt x="1025912" y="388435"/>
                </a:cubicBezTo>
                <a:cubicBezTo>
                  <a:pt x="1003609" y="310376"/>
                  <a:pt x="951571" y="275064"/>
                  <a:pt x="914400" y="221166"/>
                </a:cubicBezTo>
                <a:cubicBezTo>
                  <a:pt x="877229" y="167268"/>
                  <a:pt x="834483" y="100361"/>
                  <a:pt x="802888" y="65049"/>
                </a:cubicBezTo>
                <a:cubicBezTo>
                  <a:pt x="771293" y="29737"/>
                  <a:pt x="767575" y="18586"/>
                  <a:pt x="724829" y="9293"/>
                </a:cubicBezTo>
                <a:cubicBezTo>
                  <a:pt x="682083" y="0"/>
                  <a:pt x="596591" y="1859"/>
                  <a:pt x="546410" y="9293"/>
                </a:cubicBezTo>
                <a:cubicBezTo>
                  <a:pt x="496230" y="16727"/>
                  <a:pt x="464634" y="35313"/>
                  <a:pt x="423746" y="53898"/>
                </a:cubicBezTo>
                <a:cubicBezTo>
                  <a:pt x="382858" y="72483"/>
                  <a:pt x="301083" y="120805"/>
                  <a:pt x="301083" y="120805"/>
                </a:cubicBezTo>
                <a:lnTo>
                  <a:pt x="200722" y="198864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619672" y="19168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Labrum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acetabulare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755576" y="1556792"/>
            <a:ext cx="417696" cy="657922"/>
          </a:xfrm>
          <a:custGeom>
            <a:avLst/>
            <a:gdLst>
              <a:gd name="connsiteX0" fmla="*/ 0 w 345688"/>
              <a:gd name="connsiteY0" fmla="*/ 0 h 657922"/>
              <a:gd name="connsiteX1" fmla="*/ 11151 w 345688"/>
              <a:gd name="connsiteY1" fmla="*/ 111512 h 657922"/>
              <a:gd name="connsiteX2" fmla="*/ 44605 w 345688"/>
              <a:gd name="connsiteY2" fmla="*/ 267630 h 657922"/>
              <a:gd name="connsiteX3" fmla="*/ 89210 w 345688"/>
              <a:gd name="connsiteY3" fmla="*/ 390293 h 657922"/>
              <a:gd name="connsiteX4" fmla="*/ 156117 w 345688"/>
              <a:gd name="connsiteY4" fmla="*/ 468352 h 657922"/>
              <a:gd name="connsiteX5" fmla="*/ 256478 w 345688"/>
              <a:gd name="connsiteY5" fmla="*/ 557561 h 657922"/>
              <a:gd name="connsiteX6" fmla="*/ 289932 w 345688"/>
              <a:gd name="connsiteY6" fmla="*/ 602166 h 657922"/>
              <a:gd name="connsiteX7" fmla="*/ 312234 w 345688"/>
              <a:gd name="connsiteY7" fmla="*/ 624469 h 657922"/>
              <a:gd name="connsiteX8" fmla="*/ 345688 w 345688"/>
              <a:gd name="connsiteY8" fmla="*/ 657922 h 65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88" h="657922">
                <a:moveTo>
                  <a:pt x="0" y="0"/>
                </a:moveTo>
                <a:cubicBezTo>
                  <a:pt x="1858" y="33453"/>
                  <a:pt x="3717" y="66907"/>
                  <a:pt x="11151" y="111512"/>
                </a:cubicBezTo>
                <a:cubicBezTo>
                  <a:pt x="18585" y="156117"/>
                  <a:pt x="31595" y="221167"/>
                  <a:pt x="44605" y="267630"/>
                </a:cubicBezTo>
                <a:cubicBezTo>
                  <a:pt x="57615" y="314094"/>
                  <a:pt x="70625" y="356839"/>
                  <a:pt x="89210" y="390293"/>
                </a:cubicBezTo>
                <a:cubicBezTo>
                  <a:pt x="107795" y="423747"/>
                  <a:pt x="128239" y="440474"/>
                  <a:pt x="156117" y="468352"/>
                </a:cubicBezTo>
                <a:cubicBezTo>
                  <a:pt x="183995" y="496230"/>
                  <a:pt x="234176" y="535259"/>
                  <a:pt x="256478" y="557561"/>
                </a:cubicBezTo>
                <a:cubicBezTo>
                  <a:pt x="278781" y="579863"/>
                  <a:pt x="280639" y="591015"/>
                  <a:pt x="289932" y="602166"/>
                </a:cubicBezTo>
                <a:cubicBezTo>
                  <a:pt x="299225" y="613317"/>
                  <a:pt x="312234" y="624469"/>
                  <a:pt x="312234" y="624469"/>
                </a:cubicBezTo>
                <a:lnTo>
                  <a:pt x="345688" y="657922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abadkézi sokszög 17"/>
          <p:cNvSpPr/>
          <p:nvPr/>
        </p:nvSpPr>
        <p:spPr>
          <a:xfrm>
            <a:off x="8028384" y="1412776"/>
            <a:ext cx="265771" cy="390292"/>
          </a:xfrm>
          <a:custGeom>
            <a:avLst/>
            <a:gdLst>
              <a:gd name="connsiteX0" fmla="*/ 256478 w 265771"/>
              <a:gd name="connsiteY0" fmla="*/ 0 h 390292"/>
              <a:gd name="connsiteX1" fmla="*/ 256478 w 265771"/>
              <a:gd name="connsiteY1" fmla="*/ 100361 h 390292"/>
              <a:gd name="connsiteX2" fmla="*/ 200722 w 265771"/>
              <a:gd name="connsiteY2" fmla="*/ 156117 h 390292"/>
              <a:gd name="connsiteX3" fmla="*/ 167268 w 265771"/>
              <a:gd name="connsiteY3" fmla="*/ 245326 h 390292"/>
              <a:gd name="connsiteX4" fmla="*/ 156117 w 265771"/>
              <a:gd name="connsiteY4" fmla="*/ 301083 h 390292"/>
              <a:gd name="connsiteX5" fmla="*/ 122663 w 265771"/>
              <a:gd name="connsiteY5" fmla="*/ 323385 h 390292"/>
              <a:gd name="connsiteX6" fmla="*/ 44605 w 265771"/>
              <a:gd name="connsiteY6" fmla="*/ 356839 h 390292"/>
              <a:gd name="connsiteX7" fmla="*/ 0 w 265771"/>
              <a:gd name="connsiteY7" fmla="*/ 390292 h 39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771" h="390292">
                <a:moveTo>
                  <a:pt x="256478" y="0"/>
                </a:moveTo>
                <a:cubicBezTo>
                  <a:pt x="261124" y="37171"/>
                  <a:pt x="265771" y="74342"/>
                  <a:pt x="256478" y="100361"/>
                </a:cubicBezTo>
                <a:cubicBezTo>
                  <a:pt x="247185" y="126380"/>
                  <a:pt x="215590" y="131956"/>
                  <a:pt x="200722" y="156117"/>
                </a:cubicBezTo>
                <a:cubicBezTo>
                  <a:pt x="185854" y="180278"/>
                  <a:pt x="174702" y="221165"/>
                  <a:pt x="167268" y="245326"/>
                </a:cubicBezTo>
                <a:cubicBezTo>
                  <a:pt x="159834" y="269487"/>
                  <a:pt x="163551" y="288073"/>
                  <a:pt x="156117" y="301083"/>
                </a:cubicBezTo>
                <a:cubicBezTo>
                  <a:pt x="148683" y="314093"/>
                  <a:pt x="141248" y="314092"/>
                  <a:pt x="122663" y="323385"/>
                </a:cubicBezTo>
                <a:cubicBezTo>
                  <a:pt x="104078" y="332678"/>
                  <a:pt x="65049" y="345688"/>
                  <a:pt x="44605" y="356839"/>
                </a:cubicBezTo>
                <a:cubicBezTo>
                  <a:pt x="24161" y="367990"/>
                  <a:pt x="12080" y="379141"/>
                  <a:pt x="0" y="39029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" name="Egyenes összekötő 19"/>
          <p:cNvCxnSpPr/>
          <p:nvPr/>
        </p:nvCxnSpPr>
        <p:spPr>
          <a:xfrm flipV="1">
            <a:off x="3059832" y="5013176"/>
            <a:ext cx="3096344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 flipV="1">
            <a:off x="4644008" y="3789040"/>
            <a:ext cx="72008" cy="28083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4211960" y="4653136"/>
            <a:ext cx="864096" cy="7920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3275856" y="616530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Rotatio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1763688" y="52292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B0F0"/>
                </a:solidFill>
              </a:rPr>
              <a:t>Anteversio</a:t>
            </a:r>
            <a:r>
              <a:rPr lang="hu-HU" b="1" dirty="0" smtClean="0">
                <a:solidFill>
                  <a:srgbClr val="00B0F0"/>
                </a:solidFill>
              </a:rPr>
              <a:t> - </a:t>
            </a:r>
            <a:r>
              <a:rPr lang="hu-HU" b="1" dirty="0" err="1" smtClean="0">
                <a:solidFill>
                  <a:srgbClr val="00B0F0"/>
                </a:solidFill>
              </a:rPr>
              <a:t>retroversio</a:t>
            </a:r>
            <a:endParaRPr lang="hu-HU" b="1" dirty="0">
              <a:solidFill>
                <a:srgbClr val="00B0F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5076056" y="42210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Abductio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adductio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Szabadkézi sokszög 34"/>
          <p:cNvSpPr/>
          <p:nvPr/>
        </p:nvSpPr>
        <p:spPr>
          <a:xfrm>
            <a:off x="3707780" y="1847385"/>
            <a:ext cx="1131849" cy="1131849"/>
          </a:xfrm>
          <a:custGeom>
            <a:avLst/>
            <a:gdLst>
              <a:gd name="connsiteX0" fmla="*/ 340113 w 1131849"/>
              <a:gd name="connsiteY0" fmla="*/ 104078 h 1131849"/>
              <a:gd name="connsiteX1" fmla="*/ 117088 w 1131849"/>
              <a:gd name="connsiteY1" fmla="*/ 360556 h 1131849"/>
              <a:gd name="connsiteX2" fmla="*/ 16727 w 1131849"/>
              <a:gd name="connsiteY2" fmla="*/ 628186 h 1131849"/>
              <a:gd name="connsiteX3" fmla="*/ 16727 w 1131849"/>
              <a:gd name="connsiteY3" fmla="*/ 817756 h 1131849"/>
              <a:gd name="connsiteX4" fmla="*/ 50181 w 1131849"/>
              <a:gd name="connsiteY4" fmla="*/ 962722 h 1131849"/>
              <a:gd name="connsiteX5" fmla="*/ 262054 w 1131849"/>
              <a:gd name="connsiteY5" fmla="*/ 1107688 h 1131849"/>
              <a:gd name="connsiteX6" fmla="*/ 451625 w 1131849"/>
              <a:gd name="connsiteY6" fmla="*/ 1107688 h 1131849"/>
              <a:gd name="connsiteX7" fmla="*/ 630044 w 1131849"/>
              <a:gd name="connsiteY7" fmla="*/ 1085386 h 1131849"/>
              <a:gd name="connsiteX8" fmla="*/ 830766 w 1131849"/>
              <a:gd name="connsiteY8" fmla="*/ 1051932 h 1131849"/>
              <a:gd name="connsiteX9" fmla="*/ 1009186 w 1131849"/>
              <a:gd name="connsiteY9" fmla="*/ 951571 h 1131849"/>
              <a:gd name="connsiteX10" fmla="*/ 1076093 w 1131849"/>
              <a:gd name="connsiteY10" fmla="*/ 762000 h 1131849"/>
              <a:gd name="connsiteX11" fmla="*/ 1131849 w 1131849"/>
              <a:gd name="connsiteY11" fmla="*/ 538976 h 1131849"/>
              <a:gd name="connsiteX12" fmla="*/ 1076093 w 1131849"/>
              <a:gd name="connsiteY12" fmla="*/ 349405 h 1131849"/>
              <a:gd name="connsiteX13" fmla="*/ 986883 w 1131849"/>
              <a:gd name="connsiteY13" fmla="*/ 204439 h 1131849"/>
              <a:gd name="connsiteX14" fmla="*/ 875371 w 1131849"/>
              <a:gd name="connsiteY14" fmla="*/ 70625 h 1131849"/>
              <a:gd name="connsiteX15" fmla="*/ 652347 w 1131849"/>
              <a:gd name="connsiteY15" fmla="*/ 3717 h 1131849"/>
              <a:gd name="connsiteX16" fmla="*/ 485079 w 1131849"/>
              <a:gd name="connsiteY16" fmla="*/ 48322 h 1131849"/>
              <a:gd name="connsiteX17" fmla="*/ 340113 w 1131849"/>
              <a:gd name="connsiteY17" fmla="*/ 104078 h 113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1849" h="1131849">
                <a:moveTo>
                  <a:pt x="340113" y="104078"/>
                </a:moveTo>
                <a:cubicBezTo>
                  <a:pt x="278781" y="156117"/>
                  <a:pt x="170986" y="273205"/>
                  <a:pt x="117088" y="360556"/>
                </a:cubicBezTo>
                <a:cubicBezTo>
                  <a:pt x="63190" y="447907"/>
                  <a:pt x="33454" y="551986"/>
                  <a:pt x="16727" y="628186"/>
                </a:cubicBezTo>
                <a:cubicBezTo>
                  <a:pt x="0" y="704386"/>
                  <a:pt x="11151" y="762000"/>
                  <a:pt x="16727" y="817756"/>
                </a:cubicBezTo>
                <a:cubicBezTo>
                  <a:pt x="22303" y="873512"/>
                  <a:pt x="9293" y="914400"/>
                  <a:pt x="50181" y="962722"/>
                </a:cubicBezTo>
                <a:cubicBezTo>
                  <a:pt x="91069" y="1011044"/>
                  <a:pt x="195147" y="1083527"/>
                  <a:pt x="262054" y="1107688"/>
                </a:cubicBezTo>
                <a:cubicBezTo>
                  <a:pt x="328961" y="1131849"/>
                  <a:pt x="390293" y="1111405"/>
                  <a:pt x="451625" y="1107688"/>
                </a:cubicBezTo>
                <a:cubicBezTo>
                  <a:pt x="512957" y="1103971"/>
                  <a:pt x="566854" y="1094679"/>
                  <a:pt x="630044" y="1085386"/>
                </a:cubicBezTo>
                <a:cubicBezTo>
                  <a:pt x="693234" y="1076093"/>
                  <a:pt x="767576" y="1074235"/>
                  <a:pt x="830766" y="1051932"/>
                </a:cubicBezTo>
                <a:cubicBezTo>
                  <a:pt x="893956" y="1029630"/>
                  <a:pt x="968298" y="999893"/>
                  <a:pt x="1009186" y="951571"/>
                </a:cubicBezTo>
                <a:cubicBezTo>
                  <a:pt x="1050074" y="903249"/>
                  <a:pt x="1055649" y="830766"/>
                  <a:pt x="1076093" y="762000"/>
                </a:cubicBezTo>
                <a:cubicBezTo>
                  <a:pt x="1096537" y="693234"/>
                  <a:pt x="1131849" y="607742"/>
                  <a:pt x="1131849" y="538976"/>
                </a:cubicBezTo>
                <a:cubicBezTo>
                  <a:pt x="1131849" y="470210"/>
                  <a:pt x="1100254" y="405161"/>
                  <a:pt x="1076093" y="349405"/>
                </a:cubicBezTo>
                <a:cubicBezTo>
                  <a:pt x="1051932" y="293649"/>
                  <a:pt x="1020337" y="250902"/>
                  <a:pt x="986883" y="204439"/>
                </a:cubicBezTo>
                <a:cubicBezTo>
                  <a:pt x="953429" y="157976"/>
                  <a:pt x="931127" y="104079"/>
                  <a:pt x="875371" y="70625"/>
                </a:cubicBezTo>
                <a:cubicBezTo>
                  <a:pt x="819615" y="37171"/>
                  <a:pt x="717396" y="7434"/>
                  <a:pt x="652347" y="3717"/>
                </a:cubicBezTo>
                <a:cubicBezTo>
                  <a:pt x="587298" y="0"/>
                  <a:pt x="538977" y="31595"/>
                  <a:pt x="485079" y="48322"/>
                </a:cubicBezTo>
                <a:cubicBezTo>
                  <a:pt x="431181" y="65049"/>
                  <a:pt x="401445" y="52039"/>
                  <a:pt x="340113" y="10407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7308304" y="764704"/>
            <a:ext cx="36004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4499992" y="2060848"/>
            <a:ext cx="792088" cy="2160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flipH="1">
            <a:off x="4283968" y="2348880"/>
            <a:ext cx="936104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5436096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Gelenkkapsel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36" name="Egyenes összekötő nyíllal 35"/>
          <p:cNvCxnSpPr>
            <a:endCxn id="35" idx="2"/>
          </p:cNvCxnSpPr>
          <p:nvPr/>
        </p:nvCxnSpPr>
        <p:spPr>
          <a:xfrm>
            <a:off x="3131840" y="2348880"/>
            <a:ext cx="592667" cy="1266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4860032" y="587727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Lig</a:t>
            </a:r>
            <a:r>
              <a:rPr lang="hu-HU" dirty="0" smtClean="0"/>
              <a:t>. </a:t>
            </a:r>
            <a:r>
              <a:rPr lang="hu-HU" dirty="0" err="1" smtClean="0"/>
              <a:t>capitis</a:t>
            </a:r>
            <a:r>
              <a:rPr lang="hu-HU" dirty="0" smtClean="0"/>
              <a:t> femoris</a:t>
            </a:r>
            <a:endParaRPr lang="hu-HU" dirty="0"/>
          </a:p>
        </p:txBody>
      </p:sp>
      <p:cxnSp>
        <p:nvCxnSpPr>
          <p:cNvPr id="39" name="Egyenes összekötő nyíllal 38"/>
          <p:cNvCxnSpPr/>
          <p:nvPr/>
        </p:nvCxnSpPr>
        <p:spPr>
          <a:xfrm flipH="1" flipV="1">
            <a:off x="5076056" y="5157192"/>
            <a:ext cx="648072" cy="7920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1187624" y="2708920"/>
            <a:ext cx="1791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Lig</a:t>
            </a:r>
            <a:r>
              <a:rPr lang="hu-HU" dirty="0" smtClean="0"/>
              <a:t>. </a:t>
            </a:r>
            <a:r>
              <a:rPr lang="hu-HU" dirty="0" err="1" smtClean="0"/>
              <a:t>iliofemorale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2195736" y="4437112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Lig</a:t>
            </a:r>
            <a:r>
              <a:rPr lang="hu-HU" dirty="0" smtClean="0"/>
              <a:t>. </a:t>
            </a:r>
            <a:r>
              <a:rPr lang="hu-HU" dirty="0" err="1" smtClean="0"/>
              <a:t>pubofemorale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6156176" y="2852936"/>
            <a:ext cx="2007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Lig</a:t>
            </a:r>
            <a:r>
              <a:rPr lang="hu-HU" dirty="0" smtClean="0"/>
              <a:t>. </a:t>
            </a:r>
            <a:r>
              <a:rPr lang="hu-HU" dirty="0" err="1" smtClean="0"/>
              <a:t>ischiofemorale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Med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7865" y="1628800"/>
            <a:ext cx="2948512" cy="3346138"/>
          </a:xfrm>
          <a:prstGeom prst="rect">
            <a:avLst/>
          </a:prstGeom>
        </p:spPr>
      </p:pic>
      <p:pic>
        <p:nvPicPr>
          <p:cNvPr id="4" name="Kép 3" descr="Med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00808"/>
            <a:ext cx="3528392" cy="3298085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1836234" y="1170878"/>
            <a:ext cx="1408770" cy="3016405"/>
          </a:xfrm>
          <a:custGeom>
            <a:avLst/>
            <a:gdLst>
              <a:gd name="connsiteX0" fmla="*/ 661639 w 1408770"/>
              <a:gd name="connsiteY0" fmla="*/ 245327 h 3016405"/>
              <a:gd name="connsiteX1" fmla="*/ 683942 w 1408770"/>
              <a:gd name="connsiteY1" fmla="*/ 669073 h 3016405"/>
              <a:gd name="connsiteX2" fmla="*/ 472068 w 1408770"/>
              <a:gd name="connsiteY2" fmla="*/ 1382751 h 3016405"/>
              <a:gd name="connsiteX3" fmla="*/ 282498 w 1408770"/>
              <a:gd name="connsiteY3" fmla="*/ 1962615 h 3016405"/>
              <a:gd name="connsiteX4" fmla="*/ 115229 w 1408770"/>
              <a:gd name="connsiteY4" fmla="*/ 2364059 h 3016405"/>
              <a:gd name="connsiteX5" fmla="*/ 104078 w 1408770"/>
              <a:gd name="connsiteY5" fmla="*/ 2698595 h 3016405"/>
              <a:gd name="connsiteX6" fmla="*/ 92927 w 1408770"/>
              <a:gd name="connsiteY6" fmla="*/ 2899317 h 3016405"/>
              <a:gd name="connsiteX7" fmla="*/ 37171 w 1408770"/>
              <a:gd name="connsiteY7" fmla="*/ 2977376 h 3016405"/>
              <a:gd name="connsiteX8" fmla="*/ 315951 w 1408770"/>
              <a:gd name="connsiteY8" fmla="*/ 2665142 h 3016405"/>
              <a:gd name="connsiteX9" fmla="*/ 851210 w 1408770"/>
              <a:gd name="connsiteY9" fmla="*/ 2196790 h 3016405"/>
              <a:gd name="connsiteX10" fmla="*/ 1096537 w 1408770"/>
              <a:gd name="connsiteY10" fmla="*/ 1683834 h 3016405"/>
              <a:gd name="connsiteX11" fmla="*/ 1208049 w 1408770"/>
              <a:gd name="connsiteY11" fmla="*/ 1115122 h 3016405"/>
              <a:gd name="connsiteX12" fmla="*/ 1353015 w 1408770"/>
              <a:gd name="connsiteY12" fmla="*/ 167268 h 3016405"/>
              <a:gd name="connsiteX13" fmla="*/ 1330712 w 1408770"/>
              <a:gd name="connsiteY13" fmla="*/ 111512 h 3016405"/>
              <a:gd name="connsiteX14" fmla="*/ 884664 w 1408770"/>
              <a:gd name="connsiteY14" fmla="*/ 144966 h 3016405"/>
              <a:gd name="connsiteX15" fmla="*/ 639337 w 1408770"/>
              <a:gd name="connsiteY15" fmla="*/ 178420 h 3016405"/>
              <a:gd name="connsiteX16" fmla="*/ 661639 w 1408770"/>
              <a:gd name="connsiteY16" fmla="*/ 245327 h 3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8770" h="3016405">
                <a:moveTo>
                  <a:pt x="661639" y="245327"/>
                </a:moveTo>
                <a:cubicBezTo>
                  <a:pt x="669073" y="327102"/>
                  <a:pt x="715537" y="479502"/>
                  <a:pt x="683942" y="669073"/>
                </a:cubicBezTo>
                <a:cubicBezTo>
                  <a:pt x="652347" y="858644"/>
                  <a:pt x="538975" y="1167161"/>
                  <a:pt x="472068" y="1382751"/>
                </a:cubicBezTo>
                <a:cubicBezTo>
                  <a:pt x="405161" y="1598341"/>
                  <a:pt x="341971" y="1799064"/>
                  <a:pt x="282498" y="1962615"/>
                </a:cubicBezTo>
                <a:cubicBezTo>
                  <a:pt x="223025" y="2126166"/>
                  <a:pt x="144966" y="2241396"/>
                  <a:pt x="115229" y="2364059"/>
                </a:cubicBezTo>
                <a:cubicBezTo>
                  <a:pt x="85492" y="2486722"/>
                  <a:pt x="107795" y="2609385"/>
                  <a:pt x="104078" y="2698595"/>
                </a:cubicBezTo>
                <a:cubicBezTo>
                  <a:pt x="100361" y="2787805"/>
                  <a:pt x="104078" y="2852854"/>
                  <a:pt x="92927" y="2899317"/>
                </a:cubicBezTo>
                <a:cubicBezTo>
                  <a:pt x="81776" y="2945781"/>
                  <a:pt x="0" y="3016405"/>
                  <a:pt x="37171" y="2977376"/>
                </a:cubicBezTo>
                <a:cubicBezTo>
                  <a:pt x="74342" y="2938347"/>
                  <a:pt x="180278" y="2795240"/>
                  <a:pt x="315951" y="2665142"/>
                </a:cubicBezTo>
                <a:cubicBezTo>
                  <a:pt x="451624" y="2535044"/>
                  <a:pt x="721112" y="2360341"/>
                  <a:pt x="851210" y="2196790"/>
                </a:cubicBezTo>
                <a:cubicBezTo>
                  <a:pt x="981308" y="2033239"/>
                  <a:pt x="1037064" y="1864112"/>
                  <a:pt x="1096537" y="1683834"/>
                </a:cubicBezTo>
                <a:cubicBezTo>
                  <a:pt x="1156010" y="1503556"/>
                  <a:pt x="1165303" y="1367883"/>
                  <a:pt x="1208049" y="1115122"/>
                </a:cubicBezTo>
                <a:cubicBezTo>
                  <a:pt x="1250795" y="862361"/>
                  <a:pt x="1332571" y="334536"/>
                  <a:pt x="1353015" y="167268"/>
                </a:cubicBezTo>
                <a:cubicBezTo>
                  <a:pt x="1373459" y="0"/>
                  <a:pt x="1408770" y="115229"/>
                  <a:pt x="1330712" y="111512"/>
                </a:cubicBezTo>
                <a:cubicBezTo>
                  <a:pt x="1252654" y="107795"/>
                  <a:pt x="999893" y="133815"/>
                  <a:pt x="884664" y="144966"/>
                </a:cubicBezTo>
                <a:cubicBezTo>
                  <a:pt x="769435" y="156117"/>
                  <a:pt x="672791" y="163552"/>
                  <a:pt x="639337" y="178420"/>
                </a:cubicBezTo>
                <a:cubicBezTo>
                  <a:pt x="605883" y="193288"/>
                  <a:pt x="654205" y="163552"/>
                  <a:pt x="661639" y="24532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5464098" y="858644"/>
            <a:ext cx="2696737" cy="4086921"/>
          </a:xfrm>
          <a:custGeom>
            <a:avLst/>
            <a:gdLst>
              <a:gd name="connsiteX0" fmla="*/ 11151 w 2696737"/>
              <a:gd name="connsiteY0" fmla="*/ 301083 h 4086921"/>
              <a:gd name="connsiteX1" fmla="*/ 189570 w 2696737"/>
              <a:gd name="connsiteY1" fmla="*/ 713678 h 4086921"/>
              <a:gd name="connsiteX2" fmla="*/ 501804 w 2696737"/>
              <a:gd name="connsiteY2" fmla="*/ 1538868 h 4086921"/>
              <a:gd name="connsiteX3" fmla="*/ 858643 w 2696737"/>
              <a:gd name="connsiteY3" fmla="*/ 2051824 h 4086921"/>
              <a:gd name="connsiteX4" fmla="*/ 1382751 w 2696737"/>
              <a:gd name="connsiteY4" fmla="*/ 2352907 h 4086921"/>
              <a:gd name="connsiteX5" fmla="*/ 1628078 w 2696737"/>
              <a:gd name="connsiteY5" fmla="*/ 2743200 h 4086921"/>
              <a:gd name="connsiteX6" fmla="*/ 1717287 w 2696737"/>
              <a:gd name="connsiteY6" fmla="*/ 3044283 h 4086921"/>
              <a:gd name="connsiteX7" fmla="*/ 1761892 w 2696737"/>
              <a:gd name="connsiteY7" fmla="*/ 3367668 h 4086921"/>
              <a:gd name="connsiteX8" fmla="*/ 1784195 w 2696737"/>
              <a:gd name="connsiteY8" fmla="*/ 3657600 h 4086921"/>
              <a:gd name="connsiteX9" fmla="*/ 1817648 w 2696737"/>
              <a:gd name="connsiteY9" fmla="*/ 4025590 h 4086921"/>
              <a:gd name="connsiteX10" fmla="*/ 1895707 w 2696737"/>
              <a:gd name="connsiteY10" fmla="*/ 3980985 h 4086921"/>
              <a:gd name="connsiteX11" fmla="*/ 2051824 w 2696737"/>
              <a:gd name="connsiteY11" fmla="*/ 3389971 h 4086921"/>
              <a:gd name="connsiteX12" fmla="*/ 2598234 w 2696737"/>
              <a:gd name="connsiteY12" fmla="*/ 2810107 h 4086921"/>
              <a:gd name="connsiteX13" fmla="*/ 2642839 w 2696737"/>
              <a:gd name="connsiteY13" fmla="*/ 1895707 h 4086921"/>
              <a:gd name="connsiteX14" fmla="*/ 2587082 w 2696737"/>
              <a:gd name="connsiteY14" fmla="*/ 1037063 h 4086921"/>
              <a:gd name="connsiteX15" fmla="*/ 2141034 w 2696737"/>
              <a:gd name="connsiteY15" fmla="*/ 412595 h 4086921"/>
              <a:gd name="connsiteX16" fmla="*/ 1817648 w 2696737"/>
              <a:gd name="connsiteY16" fmla="*/ 44605 h 4086921"/>
              <a:gd name="connsiteX17" fmla="*/ 1148575 w 2696737"/>
              <a:gd name="connsiteY17" fmla="*/ 144966 h 4086921"/>
              <a:gd name="connsiteX18" fmla="*/ 825190 w 2696737"/>
              <a:gd name="connsiteY18" fmla="*/ 156117 h 4086921"/>
              <a:gd name="connsiteX19" fmla="*/ 256478 w 2696737"/>
              <a:gd name="connsiteY19" fmla="*/ 345688 h 4086921"/>
              <a:gd name="connsiteX20" fmla="*/ 11151 w 2696737"/>
              <a:gd name="connsiteY20" fmla="*/ 301083 h 408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96737" h="4086921">
                <a:moveTo>
                  <a:pt x="11151" y="301083"/>
                </a:moveTo>
                <a:cubicBezTo>
                  <a:pt x="0" y="362415"/>
                  <a:pt x="107795" y="507381"/>
                  <a:pt x="189570" y="713678"/>
                </a:cubicBezTo>
                <a:cubicBezTo>
                  <a:pt x="271346" y="919976"/>
                  <a:pt x="390292" y="1315844"/>
                  <a:pt x="501804" y="1538868"/>
                </a:cubicBezTo>
                <a:cubicBezTo>
                  <a:pt x="613316" y="1761892"/>
                  <a:pt x="711819" y="1916151"/>
                  <a:pt x="858643" y="2051824"/>
                </a:cubicBezTo>
                <a:cubicBezTo>
                  <a:pt x="1005468" y="2187497"/>
                  <a:pt x="1254512" y="2237678"/>
                  <a:pt x="1382751" y="2352907"/>
                </a:cubicBezTo>
                <a:cubicBezTo>
                  <a:pt x="1510990" y="2468136"/>
                  <a:pt x="1572322" y="2627971"/>
                  <a:pt x="1628078" y="2743200"/>
                </a:cubicBezTo>
                <a:cubicBezTo>
                  <a:pt x="1683834" y="2858429"/>
                  <a:pt x="1694985" y="2940205"/>
                  <a:pt x="1717287" y="3044283"/>
                </a:cubicBezTo>
                <a:cubicBezTo>
                  <a:pt x="1739589" y="3148361"/>
                  <a:pt x="1750741" y="3265449"/>
                  <a:pt x="1761892" y="3367668"/>
                </a:cubicBezTo>
                <a:cubicBezTo>
                  <a:pt x="1773043" y="3469887"/>
                  <a:pt x="1774902" y="3547946"/>
                  <a:pt x="1784195" y="3657600"/>
                </a:cubicBezTo>
                <a:cubicBezTo>
                  <a:pt x="1793488" y="3767254"/>
                  <a:pt x="1799063" y="3971693"/>
                  <a:pt x="1817648" y="4025590"/>
                </a:cubicBezTo>
                <a:cubicBezTo>
                  <a:pt x="1836233" y="4079487"/>
                  <a:pt x="1856678" y="4086921"/>
                  <a:pt x="1895707" y="3980985"/>
                </a:cubicBezTo>
                <a:cubicBezTo>
                  <a:pt x="1934736" y="3875049"/>
                  <a:pt x="1934736" y="3585117"/>
                  <a:pt x="2051824" y="3389971"/>
                </a:cubicBezTo>
                <a:cubicBezTo>
                  <a:pt x="2168912" y="3194825"/>
                  <a:pt x="2499731" y="3059151"/>
                  <a:pt x="2598234" y="2810107"/>
                </a:cubicBezTo>
                <a:cubicBezTo>
                  <a:pt x="2696737" y="2561063"/>
                  <a:pt x="2644698" y="2191214"/>
                  <a:pt x="2642839" y="1895707"/>
                </a:cubicBezTo>
                <a:cubicBezTo>
                  <a:pt x="2640980" y="1600200"/>
                  <a:pt x="2670716" y="1284248"/>
                  <a:pt x="2587082" y="1037063"/>
                </a:cubicBezTo>
                <a:cubicBezTo>
                  <a:pt x="2503448" y="789878"/>
                  <a:pt x="2269273" y="578005"/>
                  <a:pt x="2141034" y="412595"/>
                </a:cubicBezTo>
                <a:cubicBezTo>
                  <a:pt x="2012795" y="247185"/>
                  <a:pt x="1983058" y="89210"/>
                  <a:pt x="1817648" y="44605"/>
                </a:cubicBezTo>
                <a:cubicBezTo>
                  <a:pt x="1652238" y="0"/>
                  <a:pt x="1313985" y="126381"/>
                  <a:pt x="1148575" y="144966"/>
                </a:cubicBezTo>
                <a:cubicBezTo>
                  <a:pt x="983165" y="163551"/>
                  <a:pt x="973873" y="122663"/>
                  <a:pt x="825190" y="156117"/>
                </a:cubicBezTo>
                <a:cubicBezTo>
                  <a:pt x="676507" y="189571"/>
                  <a:pt x="392151" y="321527"/>
                  <a:pt x="256478" y="345688"/>
                </a:cubicBezTo>
                <a:cubicBezTo>
                  <a:pt x="120805" y="369849"/>
                  <a:pt x="22302" y="239751"/>
                  <a:pt x="11151" y="30108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83568" y="7647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M. iliopsoas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59832" y="404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B0F0"/>
                </a:solidFill>
              </a:rPr>
              <a:t>Anteversio</a:t>
            </a:r>
            <a:r>
              <a:rPr lang="hu-HU" b="1" dirty="0" smtClean="0">
                <a:solidFill>
                  <a:srgbClr val="00B0F0"/>
                </a:solidFill>
              </a:rPr>
              <a:t> - </a:t>
            </a:r>
            <a:r>
              <a:rPr lang="hu-HU" b="1" dirty="0" err="1" smtClean="0">
                <a:solidFill>
                  <a:srgbClr val="00B0F0"/>
                </a:solidFill>
              </a:rPr>
              <a:t>retroversio</a:t>
            </a:r>
            <a:endParaRPr lang="hu-HU" b="1" dirty="0">
              <a:solidFill>
                <a:srgbClr val="00B0F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64288" y="33265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M. gluteus maximus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51720" y="46531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Trochanter minor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Tuberositas</a:t>
            </a:r>
            <a:r>
              <a:rPr lang="hu-HU" dirty="0" smtClean="0"/>
              <a:t> </a:t>
            </a:r>
            <a:r>
              <a:rPr lang="hu-HU" dirty="0" err="1" smtClean="0"/>
              <a:t>glutea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67544" y="2606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Bewegungen</a:t>
            </a:r>
            <a:r>
              <a:rPr lang="hu-HU" sz="2400" dirty="0" smtClean="0"/>
              <a:t> - I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d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528392" cy="3298085"/>
          </a:xfrm>
          <a:prstGeom prst="rect">
            <a:avLst/>
          </a:prstGeom>
        </p:spPr>
      </p:pic>
      <p:sp>
        <p:nvSpPr>
          <p:cNvPr id="4" name="Szabadkézi sokszög 3"/>
          <p:cNvSpPr/>
          <p:nvPr/>
        </p:nvSpPr>
        <p:spPr>
          <a:xfrm>
            <a:off x="986884" y="873512"/>
            <a:ext cx="1447799" cy="2031381"/>
          </a:xfrm>
          <a:custGeom>
            <a:avLst/>
            <a:gdLst>
              <a:gd name="connsiteX0" fmla="*/ 262053 w 1447799"/>
              <a:gd name="connsiteY0" fmla="*/ 152400 h 2031381"/>
              <a:gd name="connsiteX1" fmla="*/ 117087 w 1447799"/>
              <a:gd name="connsiteY1" fmla="*/ 464634 h 2031381"/>
              <a:gd name="connsiteX2" fmla="*/ 50179 w 1447799"/>
              <a:gd name="connsiteY2" fmla="*/ 888381 h 2031381"/>
              <a:gd name="connsiteX3" fmla="*/ 5575 w 1447799"/>
              <a:gd name="connsiteY3" fmla="*/ 1423639 h 2031381"/>
              <a:gd name="connsiteX4" fmla="*/ 16726 w 1447799"/>
              <a:gd name="connsiteY4" fmla="*/ 1769327 h 2031381"/>
              <a:gd name="connsiteX5" fmla="*/ 27877 w 1447799"/>
              <a:gd name="connsiteY5" fmla="*/ 1981200 h 2031381"/>
              <a:gd name="connsiteX6" fmla="*/ 139389 w 1447799"/>
              <a:gd name="connsiteY6" fmla="*/ 2025805 h 2031381"/>
              <a:gd name="connsiteX7" fmla="*/ 362414 w 1447799"/>
              <a:gd name="connsiteY7" fmla="*/ 1947747 h 2031381"/>
              <a:gd name="connsiteX8" fmla="*/ 618892 w 1447799"/>
              <a:gd name="connsiteY8" fmla="*/ 1557454 h 2031381"/>
              <a:gd name="connsiteX9" fmla="*/ 864218 w 1447799"/>
              <a:gd name="connsiteY9" fmla="*/ 932986 h 2031381"/>
              <a:gd name="connsiteX10" fmla="*/ 1131848 w 1447799"/>
              <a:gd name="connsiteY10" fmla="*/ 576147 h 2031381"/>
              <a:gd name="connsiteX11" fmla="*/ 1299116 w 1447799"/>
              <a:gd name="connsiteY11" fmla="*/ 252761 h 2031381"/>
              <a:gd name="connsiteX12" fmla="*/ 1343721 w 1447799"/>
              <a:gd name="connsiteY12" fmla="*/ 40888 h 2031381"/>
              <a:gd name="connsiteX13" fmla="*/ 674648 w 1447799"/>
              <a:gd name="connsiteY13" fmla="*/ 7434 h 2031381"/>
              <a:gd name="connsiteX14" fmla="*/ 239750 w 1447799"/>
              <a:gd name="connsiteY14" fmla="*/ 85493 h 2031381"/>
              <a:gd name="connsiteX15" fmla="*/ 262053 w 1447799"/>
              <a:gd name="connsiteY15" fmla="*/ 152400 h 203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799" h="2031381">
                <a:moveTo>
                  <a:pt x="262053" y="152400"/>
                </a:moveTo>
                <a:cubicBezTo>
                  <a:pt x="241609" y="215590"/>
                  <a:pt x="152399" y="341971"/>
                  <a:pt x="117087" y="464634"/>
                </a:cubicBezTo>
                <a:cubicBezTo>
                  <a:pt x="81775" y="587297"/>
                  <a:pt x="68764" y="728547"/>
                  <a:pt x="50179" y="888381"/>
                </a:cubicBezTo>
                <a:cubicBezTo>
                  <a:pt x="31594" y="1048215"/>
                  <a:pt x="11150" y="1276815"/>
                  <a:pt x="5575" y="1423639"/>
                </a:cubicBezTo>
                <a:cubicBezTo>
                  <a:pt x="0" y="1570463"/>
                  <a:pt x="13009" y="1676400"/>
                  <a:pt x="16726" y="1769327"/>
                </a:cubicBezTo>
                <a:cubicBezTo>
                  <a:pt x="20443" y="1862254"/>
                  <a:pt x="7433" y="1938454"/>
                  <a:pt x="27877" y="1981200"/>
                </a:cubicBezTo>
                <a:cubicBezTo>
                  <a:pt x="48321" y="2023946"/>
                  <a:pt x="83633" y="2031381"/>
                  <a:pt x="139389" y="2025805"/>
                </a:cubicBezTo>
                <a:cubicBezTo>
                  <a:pt x="195145" y="2020230"/>
                  <a:pt x="282497" y="2025805"/>
                  <a:pt x="362414" y="1947747"/>
                </a:cubicBezTo>
                <a:cubicBezTo>
                  <a:pt x="442331" y="1869689"/>
                  <a:pt x="535258" y="1726581"/>
                  <a:pt x="618892" y="1557454"/>
                </a:cubicBezTo>
                <a:cubicBezTo>
                  <a:pt x="702526" y="1388327"/>
                  <a:pt x="778725" y="1096537"/>
                  <a:pt x="864218" y="932986"/>
                </a:cubicBezTo>
                <a:cubicBezTo>
                  <a:pt x="949711" y="769435"/>
                  <a:pt x="1059365" y="689518"/>
                  <a:pt x="1131848" y="576147"/>
                </a:cubicBezTo>
                <a:cubicBezTo>
                  <a:pt x="1204331" y="462776"/>
                  <a:pt x="1263804" y="341971"/>
                  <a:pt x="1299116" y="252761"/>
                </a:cubicBezTo>
                <a:cubicBezTo>
                  <a:pt x="1334428" y="163551"/>
                  <a:pt x="1447799" y="81776"/>
                  <a:pt x="1343721" y="40888"/>
                </a:cubicBezTo>
                <a:cubicBezTo>
                  <a:pt x="1239643" y="0"/>
                  <a:pt x="858643" y="0"/>
                  <a:pt x="674648" y="7434"/>
                </a:cubicBezTo>
                <a:cubicBezTo>
                  <a:pt x="490653" y="14868"/>
                  <a:pt x="312233" y="61332"/>
                  <a:pt x="239750" y="85493"/>
                </a:cubicBezTo>
                <a:cubicBezTo>
                  <a:pt x="167267" y="109654"/>
                  <a:pt x="282497" y="89210"/>
                  <a:pt x="262053" y="1524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>
            <a:off x="1773044" y="3157654"/>
            <a:ext cx="2369634" cy="1878981"/>
          </a:xfrm>
          <a:custGeom>
            <a:avLst/>
            <a:gdLst>
              <a:gd name="connsiteX0" fmla="*/ 1639229 w 2369634"/>
              <a:gd name="connsiteY0" fmla="*/ 120805 h 1878981"/>
              <a:gd name="connsiteX1" fmla="*/ 1784195 w 2369634"/>
              <a:gd name="connsiteY1" fmla="*/ 176561 h 1878981"/>
              <a:gd name="connsiteX2" fmla="*/ 2174488 w 2369634"/>
              <a:gd name="connsiteY2" fmla="*/ 354980 h 1878981"/>
              <a:gd name="connsiteX3" fmla="*/ 2364058 w 2369634"/>
              <a:gd name="connsiteY3" fmla="*/ 622609 h 1878981"/>
              <a:gd name="connsiteX4" fmla="*/ 2141034 w 2369634"/>
              <a:gd name="connsiteY4" fmla="*/ 1079809 h 1878981"/>
              <a:gd name="connsiteX5" fmla="*/ 1661532 w 2369634"/>
              <a:gd name="connsiteY5" fmla="*/ 1436648 h 1878981"/>
              <a:gd name="connsiteX6" fmla="*/ 1170878 w 2369634"/>
              <a:gd name="connsiteY6" fmla="*/ 1603917 h 1878981"/>
              <a:gd name="connsiteX7" fmla="*/ 579863 w 2369634"/>
              <a:gd name="connsiteY7" fmla="*/ 1715429 h 1878981"/>
              <a:gd name="connsiteX8" fmla="*/ 200722 w 2369634"/>
              <a:gd name="connsiteY8" fmla="*/ 1804639 h 1878981"/>
              <a:gd name="connsiteX9" fmla="*/ 78058 w 2369634"/>
              <a:gd name="connsiteY9" fmla="*/ 1849244 h 1878981"/>
              <a:gd name="connsiteX10" fmla="*/ 55756 w 2369634"/>
              <a:gd name="connsiteY10" fmla="*/ 1626219 h 1878981"/>
              <a:gd name="connsiteX11" fmla="*/ 55756 w 2369634"/>
              <a:gd name="connsiteY11" fmla="*/ 1336287 h 1878981"/>
              <a:gd name="connsiteX12" fmla="*/ 390293 w 2369634"/>
              <a:gd name="connsiteY12" fmla="*/ 1012902 h 1878981"/>
              <a:gd name="connsiteX13" fmla="*/ 691376 w 2369634"/>
              <a:gd name="connsiteY13" fmla="*/ 689517 h 1878981"/>
              <a:gd name="connsiteX14" fmla="*/ 791736 w 2369634"/>
              <a:gd name="connsiteY14" fmla="*/ 433039 h 1878981"/>
              <a:gd name="connsiteX15" fmla="*/ 1126273 w 2369634"/>
              <a:gd name="connsiteY15" fmla="*/ 221166 h 1878981"/>
              <a:gd name="connsiteX16" fmla="*/ 1338146 w 2369634"/>
              <a:gd name="connsiteY16" fmla="*/ 31595 h 1878981"/>
              <a:gd name="connsiteX17" fmla="*/ 1561171 w 2369634"/>
              <a:gd name="connsiteY17" fmla="*/ 31595 h 1878981"/>
              <a:gd name="connsiteX18" fmla="*/ 1639229 w 2369634"/>
              <a:gd name="connsiteY18" fmla="*/ 120805 h 187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634" h="1878981">
                <a:moveTo>
                  <a:pt x="1639229" y="120805"/>
                </a:moveTo>
                <a:cubicBezTo>
                  <a:pt x="1676400" y="144966"/>
                  <a:pt x="1694985" y="137532"/>
                  <a:pt x="1784195" y="176561"/>
                </a:cubicBezTo>
                <a:cubicBezTo>
                  <a:pt x="1873405" y="215590"/>
                  <a:pt x="2077844" y="280639"/>
                  <a:pt x="2174488" y="354980"/>
                </a:cubicBezTo>
                <a:cubicBezTo>
                  <a:pt x="2271132" y="429321"/>
                  <a:pt x="2369634" y="501804"/>
                  <a:pt x="2364058" y="622609"/>
                </a:cubicBezTo>
                <a:cubicBezTo>
                  <a:pt x="2358482" y="743414"/>
                  <a:pt x="2258122" y="944136"/>
                  <a:pt x="2141034" y="1079809"/>
                </a:cubicBezTo>
                <a:cubicBezTo>
                  <a:pt x="2023946" y="1215482"/>
                  <a:pt x="1823225" y="1349297"/>
                  <a:pt x="1661532" y="1436648"/>
                </a:cubicBezTo>
                <a:cubicBezTo>
                  <a:pt x="1499839" y="1523999"/>
                  <a:pt x="1351156" y="1557454"/>
                  <a:pt x="1170878" y="1603917"/>
                </a:cubicBezTo>
                <a:cubicBezTo>
                  <a:pt x="990600" y="1650380"/>
                  <a:pt x="741556" y="1681975"/>
                  <a:pt x="579863" y="1715429"/>
                </a:cubicBezTo>
                <a:cubicBezTo>
                  <a:pt x="418170" y="1748883"/>
                  <a:pt x="284356" y="1782337"/>
                  <a:pt x="200722" y="1804639"/>
                </a:cubicBezTo>
                <a:cubicBezTo>
                  <a:pt x="117088" y="1826941"/>
                  <a:pt x="102219" y="1878981"/>
                  <a:pt x="78058" y="1849244"/>
                </a:cubicBezTo>
                <a:cubicBezTo>
                  <a:pt x="53897" y="1819507"/>
                  <a:pt x="59473" y="1711712"/>
                  <a:pt x="55756" y="1626219"/>
                </a:cubicBezTo>
                <a:cubicBezTo>
                  <a:pt x="52039" y="1540726"/>
                  <a:pt x="0" y="1438506"/>
                  <a:pt x="55756" y="1336287"/>
                </a:cubicBezTo>
                <a:cubicBezTo>
                  <a:pt x="111512" y="1234068"/>
                  <a:pt x="284356" y="1120697"/>
                  <a:pt x="390293" y="1012902"/>
                </a:cubicBezTo>
                <a:cubicBezTo>
                  <a:pt x="496230" y="905107"/>
                  <a:pt x="624469" y="786161"/>
                  <a:pt x="691376" y="689517"/>
                </a:cubicBezTo>
                <a:cubicBezTo>
                  <a:pt x="758283" y="592873"/>
                  <a:pt x="719253" y="511098"/>
                  <a:pt x="791736" y="433039"/>
                </a:cubicBezTo>
                <a:cubicBezTo>
                  <a:pt x="864219" y="354980"/>
                  <a:pt x="1035205" y="288073"/>
                  <a:pt x="1126273" y="221166"/>
                </a:cubicBezTo>
                <a:cubicBezTo>
                  <a:pt x="1217341" y="154259"/>
                  <a:pt x="1265663" y="63190"/>
                  <a:pt x="1338146" y="31595"/>
                </a:cubicBezTo>
                <a:cubicBezTo>
                  <a:pt x="1410629" y="0"/>
                  <a:pt x="1512849" y="16727"/>
                  <a:pt x="1561171" y="31595"/>
                </a:cubicBezTo>
                <a:cubicBezTo>
                  <a:pt x="1609493" y="46463"/>
                  <a:pt x="1602058" y="96644"/>
                  <a:pt x="1639229" y="12080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275856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Abductio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adductio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3568" y="26064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M. gluteus </a:t>
            </a:r>
            <a:r>
              <a:rPr lang="hu-HU" sz="2400" dirty="0" err="1" smtClean="0"/>
              <a:t>medius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843808" y="465313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M. pectineus</a:t>
            </a:r>
          </a:p>
          <a:p>
            <a:r>
              <a:rPr lang="hu-HU" sz="2400" dirty="0" smtClean="0"/>
              <a:t>M. </a:t>
            </a:r>
            <a:r>
              <a:rPr lang="hu-HU" sz="2400" dirty="0" err="1" smtClean="0"/>
              <a:t>adductor</a:t>
            </a:r>
            <a:r>
              <a:rPr lang="hu-HU" sz="2400" dirty="0" smtClean="0"/>
              <a:t> longus</a:t>
            </a:r>
          </a:p>
          <a:p>
            <a:r>
              <a:rPr lang="hu-HU" sz="2400" dirty="0" smtClean="0"/>
              <a:t>M. </a:t>
            </a:r>
            <a:r>
              <a:rPr lang="hu-HU" sz="2400" dirty="0" err="1" smtClean="0"/>
              <a:t>adductor</a:t>
            </a:r>
            <a:r>
              <a:rPr lang="hu-HU" sz="2400" dirty="0" smtClean="0"/>
              <a:t> brevis</a:t>
            </a:r>
          </a:p>
          <a:p>
            <a:r>
              <a:rPr lang="hu-HU" sz="2400" dirty="0" smtClean="0"/>
              <a:t>M. </a:t>
            </a:r>
            <a:r>
              <a:rPr lang="hu-HU" sz="2400" dirty="0" err="1" smtClean="0"/>
              <a:t>adductor</a:t>
            </a:r>
            <a:r>
              <a:rPr lang="hu-HU" sz="2400" dirty="0" smtClean="0"/>
              <a:t> magnus</a:t>
            </a:r>
          </a:p>
          <a:p>
            <a:r>
              <a:rPr lang="hu-HU" sz="2400" dirty="0" smtClean="0"/>
              <a:t>M. gracilis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4005064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Trochanter major</a:t>
            </a:r>
            <a:endParaRPr lang="hu-HU" dirty="0"/>
          </a:p>
        </p:txBody>
      </p:sp>
      <p:pic>
        <p:nvPicPr>
          <p:cNvPr id="10" name="Kép 9" descr="Med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2150707" cy="2010325"/>
          </a:xfrm>
          <a:prstGeom prst="rect">
            <a:avLst/>
          </a:prstGeom>
        </p:spPr>
      </p:pic>
      <p:pic>
        <p:nvPicPr>
          <p:cNvPr id="11" name="Kép 10" descr="Med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2204864"/>
            <a:ext cx="2052869" cy="2010325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6804248" y="3140968"/>
            <a:ext cx="216024" cy="396818"/>
          </a:xfrm>
          <a:custGeom>
            <a:avLst/>
            <a:gdLst>
              <a:gd name="connsiteX0" fmla="*/ 29736 w 254619"/>
              <a:gd name="connsiteY0" fmla="*/ 70625 h 540834"/>
              <a:gd name="connsiteX1" fmla="*/ 7434 w 254619"/>
              <a:gd name="connsiteY1" fmla="*/ 182137 h 540834"/>
              <a:gd name="connsiteX2" fmla="*/ 74341 w 254619"/>
              <a:gd name="connsiteY2" fmla="*/ 271347 h 540834"/>
              <a:gd name="connsiteX3" fmla="*/ 85492 w 254619"/>
              <a:gd name="connsiteY3" fmla="*/ 405161 h 540834"/>
              <a:gd name="connsiteX4" fmla="*/ 74341 w 254619"/>
              <a:gd name="connsiteY4" fmla="*/ 494371 h 540834"/>
              <a:gd name="connsiteX5" fmla="*/ 163551 w 254619"/>
              <a:gd name="connsiteY5" fmla="*/ 505522 h 540834"/>
              <a:gd name="connsiteX6" fmla="*/ 208155 w 254619"/>
              <a:gd name="connsiteY6" fmla="*/ 282498 h 540834"/>
              <a:gd name="connsiteX7" fmla="*/ 241609 w 254619"/>
              <a:gd name="connsiteY7" fmla="*/ 37171 h 540834"/>
              <a:gd name="connsiteX8" fmla="*/ 130097 w 254619"/>
              <a:gd name="connsiteY8" fmla="*/ 59473 h 540834"/>
              <a:gd name="connsiteX9" fmla="*/ 29736 w 254619"/>
              <a:gd name="connsiteY9" fmla="*/ 70625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9" h="540834">
                <a:moveTo>
                  <a:pt x="29736" y="70625"/>
                </a:moveTo>
                <a:cubicBezTo>
                  <a:pt x="9292" y="91069"/>
                  <a:pt x="0" y="148683"/>
                  <a:pt x="7434" y="182137"/>
                </a:cubicBezTo>
                <a:cubicBezTo>
                  <a:pt x="14868" y="215591"/>
                  <a:pt x="61331" y="234176"/>
                  <a:pt x="74341" y="271347"/>
                </a:cubicBezTo>
                <a:cubicBezTo>
                  <a:pt x="87351" y="308518"/>
                  <a:pt x="85492" y="367990"/>
                  <a:pt x="85492" y="405161"/>
                </a:cubicBezTo>
                <a:cubicBezTo>
                  <a:pt x="85492" y="442332"/>
                  <a:pt x="61331" y="477644"/>
                  <a:pt x="74341" y="494371"/>
                </a:cubicBezTo>
                <a:cubicBezTo>
                  <a:pt x="87351" y="511098"/>
                  <a:pt x="141249" y="540834"/>
                  <a:pt x="163551" y="505522"/>
                </a:cubicBezTo>
                <a:cubicBezTo>
                  <a:pt x="185853" y="470210"/>
                  <a:pt x="195145" y="360556"/>
                  <a:pt x="208155" y="282498"/>
                </a:cubicBezTo>
                <a:cubicBezTo>
                  <a:pt x="221165" y="204440"/>
                  <a:pt x="254619" y="74342"/>
                  <a:pt x="241609" y="37171"/>
                </a:cubicBezTo>
                <a:cubicBezTo>
                  <a:pt x="228599" y="0"/>
                  <a:pt x="163551" y="55756"/>
                  <a:pt x="130097" y="59473"/>
                </a:cubicBezTo>
                <a:lnTo>
                  <a:pt x="29736" y="70625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5004048" y="1412776"/>
            <a:ext cx="864096" cy="1455317"/>
          </a:xfrm>
          <a:custGeom>
            <a:avLst/>
            <a:gdLst>
              <a:gd name="connsiteX0" fmla="*/ 262053 w 1447799"/>
              <a:gd name="connsiteY0" fmla="*/ 152400 h 2031381"/>
              <a:gd name="connsiteX1" fmla="*/ 117087 w 1447799"/>
              <a:gd name="connsiteY1" fmla="*/ 464634 h 2031381"/>
              <a:gd name="connsiteX2" fmla="*/ 50179 w 1447799"/>
              <a:gd name="connsiteY2" fmla="*/ 888381 h 2031381"/>
              <a:gd name="connsiteX3" fmla="*/ 5575 w 1447799"/>
              <a:gd name="connsiteY3" fmla="*/ 1423639 h 2031381"/>
              <a:gd name="connsiteX4" fmla="*/ 16726 w 1447799"/>
              <a:gd name="connsiteY4" fmla="*/ 1769327 h 2031381"/>
              <a:gd name="connsiteX5" fmla="*/ 27877 w 1447799"/>
              <a:gd name="connsiteY5" fmla="*/ 1981200 h 2031381"/>
              <a:gd name="connsiteX6" fmla="*/ 139389 w 1447799"/>
              <a:gd name="connsiteY6" fmla="*/ 2025805 h 2031381"/>
              <a:gd name="connsiteX7" fmla="*/ 362414 w 1447799"/>
              <a:gd name="connsiteY7" fmla="*/ 1947747 h 2031381"/>
              <a:gd name="connsiteX8" fmla="*/ 618892 w 1447799"/>
              <a:gd name="connsiteY8" fmla="*/ 1557454 h 2031381"/>
              <a:gd name="connsiteX9" fmla="*/ 864218 w 1447799"/>
              <a:gd name="connsiteY9" fmla="*/ 932986 h 2031381"/>
              <a:gd name="connsiteX10" fmla="*/ 1131848 w 1447799"/>
              <a:gd name="connsiteY10" fmla="*/ 576147 h 2031381"/>
              <a:gd name="connsiteX11" fmla="*/ 1299116 w 1447799"/>
              <a:gd name="connsiteY11" fmla="*/ 252761 h 2031381"/>
              <a:gd name="connsiteX12" fmla="*/ 1343721 w 1447799"/>
              <a:gd name="connsiteY12" fmla="*/ 40888 h 2031381"/>
              <a:gd name="connsiteX13" fmla="*/ 674648 w 1447799"/>
              <a:gd name="connsiteY13" fmla="*/ 7434 h 2031381"/>
              <a:gd name="connsiteX14" fmla="*/ 239750 w 1447799"/>
              <a:gd name="connsiteY14" fmla="*/ 85493 h 2031381"/>
              <a:gd name="connsiteX15" fmla="*/ 262053 w 1447799"/>
              <a:gd name="connsiteY15" fmla="*/ 152400 h 203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799" h="2031381">
                <a:moveTo>
                  <a:pt x="262053" y="152400"/>
                </a:moveTo>
                <a:cubicBezTo>
                  <a:pt x="241609" y="215590"/>
                  <a:pt x="152399" y="341971"/>
                  <a:pt x="117087" y="464634"/>
                </a:cubicBezTo>
                <a:cubicBezTo>
                  <a:pt x="81775" y="587297"/>
                  <a:pt x="68764" y="728547"/>
                  <a:pt x="50179" y="888381"/>
                </a:cubicBezTo>
                <a:cubicBezTo>
                  <a:pt x="31594" y="1048215"/>
                  <a:pt x="11150" y="1276815"/>
                  <a:pt x="5575" y="1423639"/>
                </a:cubicBezTo>
                <a:cubicBezTo>
                  <a:pt x="0" y="1570463"/>
                  <a:pt x="13009" y="1676400"/>
                  <a:pt x="16726" y="1769327"/>
                </a:cubicBezTo>
                <a:cubicBezTo>
                  <a:pt x="20443" y="1862254"/>
                  <a:pt x="7433" y="1938454"/>
                  <a:pt x="27877" y="1981200"/>
                </a:cubicBezTo>
                <a:cubicBezTo>
                  <a:pt x="48321" y="2023946"/>
                  <a:pt x="83633" y="2031381"/>
                  <a:pt x="139389" y="2025805"/>
                </a:cubicBezTo>
                <a:cubicBezTo>
                  <a:pt x="195145" y="2020230"/>
                  <a:pt x="282497" y="2025805"/>
                  <a:pt x="362414" y="1947747"/>
                </a:cubicBezTo>
                <a:cubicBezTo>
                  <a:pt x="442331" y="1869689"/>
                  <a:pt x="535258" y="1726581"/>
                  <a:pt x="618892" y="1557454"/>
                </a:cubicBezTo>
                <a:cubicBezTo>
                  <a:pt x="702526" y="1388327"/>
                  <a:pt x="778725" y="1096537"/>
                  <a:pt x="864218" y="932986"/>
                </a:cubicBezTo>
                <a:cubicBezTo>
                  <a:pt x="949711" y="769435"/>
                  <a:pt x="1059365" y="689518"/>
                  <a:pt x="1131848" y="576147"/>
                </a:cubicBezTo>
                <a:cubicBezTo>
                  <a:pt x="1204331" y="462776"/>
                  <a:pt x="1263804" y="341971"/>
                  <a:pt x="1299116" y="252761"/>
                </a:cubicBezTo>
                <a:cubicBezTo>
                  <a:pt x="1334428" y="163551"/>
                  <a:pt x="1447799" y="81776"/>
                  <a:pt x="1343721" y="40888"/>
                </a:cubicBezTo>
                <a:cubicBezTo>
                  <a:pt x="1239643" y="0"/>
                  <a:pt x="858643" y="0"/>
                  <a:pt x="674648" y="7434"/>
                </a:cubicBezTo>
                <a:cubicBezTo>
                  <a:pt x="490653" y="14868"/>
                  <a:pt x="312233" y="61332"/>
                  <a:pt x="239750" y="85493"/>
                </a:cubicBezTo>
                <a:cubicBezTo>
                  <a:pt x="167267" y="109654"/>
                  <a:pt x="282497" y="89210"/>
                  <a:pt x="262053" y="1524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 flipH="1">
            <a:off x="7884368" y="1412776"/>
            <a:ext cx="864096" cy="1455317"/>
          </a:xfrm>
          <a:custGeom>
            <a:avLst/>
            <a:gdLst>
              <a:gd name="connsiteX0" fmla="*/ 262053 w 1447799"/>
              <a:gd name="connsiteY0" fmla="*/ 152400 h 2031381"/>
              <a:gd name="connsiteX1" fmla="*/ 117087 w 1447799"/>
              <a:gd name="connsiteY1" fmla="*/ 464634 h 2031381"/>
              <a:gd name="connsiteX2" fmla="*/ 50179 w 1447799"/>
              <a:gd name="connsiteY2" fmla="*/ 888381 h 2031381"/>
              <a:gd name="connsiteX3" fmla="*/ 5575 w 1447799"/>
              <a:gd name="connsiteY3" fmla="*/ 1423639 h 2031381"/>
              <a:gd name="connsiteX4" fmla="*/ 16726 w 1447799"/>
              <a:gd name="connsiteY4" fmla="*/ 1769327 h 2031381"/>
              <a:gd name="connsiteX5" fmla="*/ 27877 w 1447799"/>
              <a:gd name="connsiteY5" fmla="*/ 1981200 h 2031381"/>
              <a:gd name="connsiteX6" fmla="*/ 139389 w 1447799"/>
              <a:gd name="connsiteY6" fmla="*/ 2025805 h 2031381"/>
              <a:gd name="connsiteX7" fmla="*/ 362414 w 1447799"/>
              <a:gd name="connsiteY7" fmla="*/ 1947747 h 2031381"/>
              <a:gd name="connsiteX8" fmla="*/ 618892 w 1447799"/>
              <a:gd name="connsiteY8" fmla="*/ 1557454 h 2031381"/>
              <a:gd name="connsiteX9" fmla="*/ 864218 w 1447799"/>
              <a:gd name="connsiteY9" fmla="*/ 932986 h 2031381"/>
              <a:gd name="connsiteX10" fmla="*/ 1131848 w 1447799"/>
              <a:gd name="connsiteY10" fmla="*/ 576147 h 2031381"/>
              <a:gd name="connsiteX11" fmla="*/ 1299116 w 1447799"/>
              <a:gd name="connsiteY11" fmla="*/ 252761 h 2031381"/>
              <a:gd name="connsiteX12" fmla="*/ 1343721 w 1447799"/>
              <a:gd name="connsiteY12" fmla="*/ 40888 h 2031381"/>
              <a:gd name="connsiteX13" fmla="*/ 674648 w 1447799"/>
              <a:gd name="connsiteY13" fmla="*/ 7434 h 2031381"/>
              <a:gd name="connsiteX14" fmla="*/ 239750 w 1447799"/>
              <a:gd name="connsiteY14" fmla="*/ 85493 h 2031381"/>
              <a:gd name="connsiteX15" fmla="*/ 262053 w 1447799"/>
              <a:gd name="connsiteY15" fmla="*/ 152400 h 203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799" h="2031381">
                <a:moveTo>
                  <a:pt x="262053" y="152400"/>
                </a:moveTo>
                <a:cubicBezTo>
                  <a:pt x="241609" y="215590"/>
                  <a:pt x="152399" y="341971"/>
                  <a:pt x="117087" y="464634"/>
                </a:cubicBezTo>
                <a:cubicBezTo>
                  <a:pt x="81775" y="587297"/>
                  <a:pt x="68764" y="728547"/>
                  <a:pt x="50179" y="888381"/>
                </a:cubicBezTo>
                <a:cubicBezTo>
                  <a:pt x="31594" y="1048215"/>
                  <a:pt x="11150" y="1276815"/>
                  <a:pt x="5575" y="1423639"/>
                </a:cubicBezTo>
                <a:cubicBezTo>
                  <a:pt x="0" y="1570463"/>
                  <a:pt x="13009" y="1676400"/>
                  <a:pt x="16726" y="1769327"/>
                </a:cubicBezTo>
                <a:cubicBezTo>
                  <a:pt x="20443" y="1862254"/>
                  <a:pt x="7433" y="1938454"/>
                  <a:pt x="27877" y="1981200"/>
                </a:cubicBezTo>
                <a:cubicBezTo>
                  <a:pt x="48321" y="2023946"/>
                  <a:pt x="83633" y="2031381"/>
                  <a:pt x="139389" y="2025805"/>
                </a:cubicBezTo>
                <a:cubicBezTo>
                  <a:pt x="195145" y="2020230"/>
                  <a:pt x="282497" y="2025805"/>
                  <a:pt x="362414" y="1947747"/>
                </a:cubicBezTo>
                <a:cubicBezTo>
                  <a:pt x="442331" y="1869689"/>
                  <a:pt x="535258" y="1726581"/>
                  <a:pt x="618892" y="1557454"/>
                </a:cubicBezTo>
                <a:cubicBezTo>
                  <a:pt x="702526" y="1388327"/>
                  <a:pt x="778725" y="1096537"/>
                  <a:pt x="864218" y="932986"/>
                </a:cubicBezTo>
                <a:cubicBezTo>
                  <a:pt x="949711" y="769435"/>
                  <a:pt x="1059365" y="689518"/>
                  <a:pt x="1131848" y="576147"/>
                </a:cubicBezTo>
                <a:cubicBezTo>
                  <a:pt x="1204331" y="462776"/>
                  <a:pt x="1263804" y="341971"/>
                  <a:pt x="1299116" y="252761"/>
                </a:cubicBezTo>
                <a:cubicBezTo>
                  <a:pt x="1334428" y="163551"/>
                  <a:pt x="1447799" y="81776"/>
                  <a:pt x="1343721" y="40888"/>
                </a:cubicBezTo>
                <a:cubicBezTo>
                  <a:pt x="1239643" y="0"/>
                  <a:pt x="858643" y="0"/>
                  <a:pt x="674648" y="7434"/>
                </a:cubicBezTo>
                <a:cubicBezTo>
                  <a:pt x="490653" y="14868"/>
                  <a:pt x="312233" y="61332"/>
                  <a:pt x="239750" y="85493"/>
                </a:cubicBezTo>
                <a:cubicBezTo>
                  <a:pt x="167267" y="109654"/>
                  <a:pt x="282497" y="89210"/>
                  <a:pt x="262053" y="1524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043608" y="5301208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Linea</a:t>
            </a:r>
            <a:r>
              <a:rPr lang="hu-HU" dirty="0" smtClean="0"/>
              <a:t> </a:t>
            </a:r>
            <a:r>
              <a:rPr lang="hu-HU" dirty="0" err="1" smtClean="0"/>
              <a:t>pectinea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580112" y="4725144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Luxatio</a:t>
            </a:r>
            <a:r>
              <a:rPr lang="hu-HU" dirty="0" smtClean="0"/>
              <a:t> </a:t>
            </a:r>
            <a:r>
              <a:rPr lang="hu-HU" dirty="0" err="1" smtClean="0"/>
              <a:t>coxae</a:t>
            </a:r>
            <a:r>
              <a:rPr lang="hu-HU" dirty="0" smtClean="0"/>
              <a:t> </a:t>
            </a:r>
            <a:r>
              <a:rPr lang="hu-HU" dirty="0" err="1" smtClean="0"/>
              <a:t>congenita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672" y="69269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Pelvis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436096" y="23488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Articulatio </a:t>
            </a:r>
            <a:r>
              <a:rPr lang="hu-HU" sz="2800" dirty="0" err="1" smtClean="0"/>
              <a:t>coxae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148478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Raum</a:t>
            </a:r>
          </a:p>
          <a:p>
            <a:pPr algn="ctr"/>
            <a:r>
              <a:rPr lang="hu-HU" sz="2000" dirty="0" smtClean="0"/>
              <a:t>(</a:t>
            </a:r>
            <a:r>
              <a:rPr lang="hu-HU" sz="2000" dirty="0" err="1" smtClean="0"/>
              <a:t>Knochen</a:t>
            </a:r>
            <a:r>
              <a:rPr lang="hu-HU" sz="2000" dirty="0" smtClean="0"/>
              <a:t> und </a:t>
            </a:r>
            <a:r>
              <a:rPr lang="hu-HU" sz="2000" dirty="0" err="1" smtClean="0"/>
              <a:t>Bänder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27584" y="256490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Os</a:t>
            </a:r>
            <a:r>
              <a:rPr lang="hu-HU" sz="2000" dirty="0" smtClean="0"/>
              <a:t> </a:t>
            </a:r>
            <a:r>
              <a:rPr lang="hu-HU" sz="2000" dirty="0" err="1" smtClean="0"/>
              <a:t>sacrum</a:t>
            </a:r>
            <a:r>
              <a:rPr lang="hu-HU" sz="2000" dirty="0" smtClean="0"/>
              <a:t> (</a:t>
            </a:r>
            <a:r>
              <a:rPr lang="hu-HU" sz="2000" dirty="0" err="1" smtClean="0"/>
              <a:t>Kreuzbein</a:t>
            </a:r>
            <a:r>
              <a:rPr lang="hu-HU" sz="2000" dirty="0" smtClean="0"/>
              <a:t>), </a:t>
            </a:r>
            <a:r>
              <a:rPr lang="hu-HU" sz="2000" dirty="0" err="1" smtClean="0"/>
              <a:t>Os</a:t>
            </a:r>
            <a:r>
              <a:rPr lang="hu-HU" sz="2000" dirty="0" smtClean="0"/>
              <a:t> </a:t>
            </a:r>
            <a:r>
              <a:rPr lang="hu-HU" sz="2000" dirty="0" err="1" smtClean="0"/>
              <a:t>coccygis</a:t>
            </a:r>
            <a:r>
              <a:rPr lang="hu-HU" sz="2000" dirty="0" smtClean="0"/>
              <a:t> (</a:t>
            </a:r>
            <a:r>
              <a:rPr lang="hu-HU" sz="2000" dirty="0" err="1" smtClean="0"/>
              <a:t>Steißbein</a:t>
            </a:r>
            <a:r>
              <a:rPr lang="hu-HU" sz="2000" dirty="0" smtClean="0"/>
              <a:t>), </a:t>
            </a:r>
            <a:r>
              <a:rPr lang="hu-HU" sz="2000" dirty="0" err="1" smtClean="0"/>
              <a:t>Os</a:t>
            </a:r>
            <a:r>
              <a:rPr lang="hu-HU" sz="2000" dirty="0" smtClean="0"/>
              <a:t> </a:t>
            </a:r>
            <a:r>
              <a:rPr lang="hu-HU" sz="2000" dirty="0" err="1" smtClean="0"/>
              <a:t>coxae</a:t>
            </a:r>
            <a:r>
              <a:rPr lang="hu-HU" sz="2000" dirty="0" smtClean="0"/>
              <a:t>  (</a:t>
            </a:r>
            <a:r>
              <a:rPr lang="hu-HU" sz="2000" dirty="0" err="1" smtClean="0"/>
              <a:t>Hüftbein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87624" y="486916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Lig</a:t>
            </a:r>
            <a:r>
              <a:rPr lang="hu-HU" sz="2000" dirty="0" smtClean="0"/>
              <a:t>. </a:t>
            </a:r>
            <a:r>
              <a:rPr lang="hu-HU" sz="2000" dirty="0" err="1" smtClean="0"/>
              <a:t>sacrospinale</a:t>
            </a:r>
            <a:endParaRPr lang="hu-HU" sz="2000" dirty="0" smtClean="0"/>
          </a:p>
          <a:p>
            <a:r>
              <a:rPr lang="hu-HU" sz="2000" dirty="0" err="1" smtClean="0"/>
              <a:t>Lig</a:t>
            </a:r>
            <a:r>
              <a:rPr lang="hu-HU" sz="2000" dirty="0" smtClean="0"/>
              <a:t>. </a:t>
            </a:r>
            <a:r>
              <a:rPr lang="hu-HU" sz="2000" dirty="0" err="1" smtClean="0"/>
              <a:t>sacrotuberale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63888" y="836712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Eingang</a:t>
            </a:r>
          </a:p>
          <a:p>
            <a:r>
              <a:rPr lang="de-DE" sz="2000" dirty="0" smtClean="0"/>
              <a:t>Wände</a:t>
            </a:r>
          </a:p>
          <a:p>
            <a:r>
              <a:rPr lang="de-DE" sz="2000" dirty="0" smtClean="0"/>
              <a:t>Ausgang</a:t>
            </a:r>
          </a:p>
          <a:p>
            <a:r>
              <a:rPr lang="de-DE" sz="2000" dirty="0" smtClean="0"/>
              <a:t>Verbindungen</a:t>
            </a:r>
            <a:endParaRPr lang="de-DE" sz="2000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2627784" y="1700808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9E413FEB-3C89-43AA-8157-5BE05BF1F774}"/>
              </a:ext>
            </a:extLst>
          </p:cNvPr>
          <p:cNvSpPr txBox="1"/>
          <p:nvPr/>
        </p:nvSpPr>
        <p:spPr>
          <a:xfrm>
            <a:off x="4355976" y="3068960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Knochen</a:t>
            </a:r>
            <a:r>
              <a:rPr lang="de-DE" dirty="0"/>
              <a:t>, Gelenkkopf, Gelenkpfanne </a:t>
            </a:r>
          </a:p>
          <a:p>
            <a:r>
              <a:rPr lang="de-DE" dirty="0"/>
              <a:t>Gelenkfläche         Facies </a:t>
            </a:r>
            <a:r>
              <a:rPr lang="de-DE" dirty="0" err="1"/>
              <a:t>articularis</a:t>
            </a:r>
            <a:endParaRPr lang="de-DE" dirty="0"/>
          </a:p>
          <a:p>
            <a:r>
              <a:rPr lang="de-DE" dirty="0"/>
              <a:t>Gelenkknorpel       </a:t>
            </a:r>
            <a:r>
              <a:rPr lang="de-DE" dirty="0" err="1"/>
              <a:t>Cartilago</a:t>
            </a:r>
            <a:r>
              <a:rPr lang="de-DE" dirty="0"/>
              <a:t> </a:t>
            </a:r>
            <a:r>
              <a:rPr lang="de-DE" dirty="0" err="1"/>
              <a:t>articularis</a:t>
            </a:r>
            <a:endParaRPr lang="de-DE" dirty="0"/>
          </a:p>
          <a:p>
            <a:r>
              <a:rPr lang="de-DE" dirty="0"/>
              <a:t>Gelenkkapsel         </a:t>
            </a:r>
            <a:r>
              <a:rPr lang="de-DE" dirty="0" err="1"/>
              <a:t>Capsula</a:t>
            </a:r>
            <a:r>
              <a:rPr lang="de-DE" dirty="0"/>
              <a:t> </a:t>
            </a:r>
            <a:r>
              <a:rPr lang="de-DE" dirty="0" err="1"/>
              <a:t>articularis</a:t>
            </a:r>
            <a:endParaRPr lang="de-DE" dirty="0"/>
          </a:p>
          <a:p>
            <a:r>
              <a:rPr lang="de-DE" dirty="0" smtClean="0"/>
              <a:t>Gelenkraum           </a:t>
            </a:r>
            <a:r>
              <a:rPr lang="de-DE" dirty="0"/>
              <a:t>Cavitas </a:t>
            </a:r>
            <a:r>
              <a:rPr lang="de-DE" dirty="0" err="1" smtClean="0"/>
              <a:t>articularis</a:t>
            </a:r>
            <a:r>
              <a:rPr lang="de-DE" dirty="0" smtClean="0"/>
              <a:t> - Synovia</a:t>
            </a:r>
            <a:endParaRPr lang="de-DE" dirty="0"/>
          </a:p>
          <a:p>
            <a:r>
              <a:rPr lang="de-DE" dirty="0" smtClean="0"/>
              <a:t>Gelenkbänder        </a:t>
            </a:r>
            <a:r>
              <a:rPr lang="de-DE" dirty="0"/>
              <a:t>Ligamentum, </a:t>
            </a:r>
            <a:r>
              <a:rPr lang="de-DE" dirty="0" err="1"/>
              <a:t>ligamenta</a:t>
            </a:r>
            <a:endParaRPr lang="de-DE" dirty="0"/>
          </a:p>
          <a:p>
            <a:r>
              <a:rPr lang="de-DE" dirty="0" smtClean="0"/>
              <a:t>Gelenktypen </a:t>
            </a:r>
            <a:endParaRPr lang="de-DE" dirty="0"/>
          </a:p>
          <a:p>
            <a:r>
              <a:rPr lang="de-DE" dirty="0"/>
              <a:t>Bewegungen</a:t>
            </a:r>
          </a:p>
          <a:p>
            <a:r>
              <a:rPr lang="de-DE" dirty="0"/>
              <a:t>             Achse</a:t>
            </a:r>
          </a:p>
          <a:p>
            <a:r>
              <a:rPr lang="de-DE" dirty="0"/>
              <a:t>             Ebene</a:t>
            </a:r>
          </a:p>
          <a:p>
            <a:r>
              <a:rPr lang="de-DE" dirty="0"/>
              <a:t>Muskeln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55576" y="393305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Articulatio </a:t>
            </a:r>
            <a:r>
              <a:rPr lang="hu-HU" sz="2000" dirty="0" err="1" smtClean="0"/>
              <a:t>sacroiliaca</a:t>
            </a:r>
            <a:endParaRPr lang="hu-HU" sz="2000" dirty="0" smtClean="0"/>
          </a:p>
          <a:p>
            <a:r>
              <a:rPr lang="hu-HU" sz="2000" dirty="0" smtClean="0"/>
              <a:t>Symphysis </a:t>
            </a:r>
            <a:r>
              <a:rPr lang="hu-HU" sz="2000" dirty="0" err="1" smtClean="0"/>
              <a:t>pubica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ac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908720"/>
            <a:ext cx="4392488" cy="4631092"/>
          </a:xfrm>
          <a:prstGeom prst="rect">
            <a:avLst/>
          </a:prstGeom>
        </p:spPr>
      </p:pic>
      <p:pic>
        <p:nvPicPr>
          <p:cNvPr id="5" name="Kép 4" descr="001S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96752"/>
            <a:ext cx="2568999" cy="392848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43608" y="4046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Os</a:t>
            </a:r>
            <a:r>
              <a:rPr lang="hu-HU" sz="2400" dirty="0" smtClean="0"/>
              <a:t> </a:t>
            </a:r>
            <a:r>
              <a:rPr lang="hu-HU" sz="2400" dirty="0" err="1" smtClean="0"/>
              <a:t>sacrum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915816" y="35010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</a:t>
            </a:r>
            <a:r>
              <a:rPr lang="hu-HU" dirty="0" err="1" smtClean="0"/>
              <a:t>pelvina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80112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Promontorium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555776" y="24928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</a:t>
            </a:r>
            <a:r>
              <a:rPr lang="hu-HU" dirty="0" err="1" smtClean="0"/>
              <a:t>auricularis</a:t>
            </a:r>
            <a:endParaRPr lang="hu-HU" dirty="0" smtClean="0"/>
          </a:p>
          <a:p>
            <a:pPr algn="ctr"/>
            <a:r>
              <a:rPr lang="hu-HU" dirty="0" smtClean="0"/>
              <a:t>(</a:t>
            </a:r>
            <a:r>
              <a:rPr lang="hu-HU" dirty="0" err="1" smtClean="0"/>
              <a:t>Faserknorpel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32129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Tuberositas</a:t>
            </a:r>
            <a:r>
              <a:rPr lang="hu-HU" dirty="0" smtClean="0"/>
              <a:t> </a:t>
            </a:r>
            <a:r>
              <a:rPr lang="hu-HU" dirty="0" err="1" smtClean="0"/>
              <a:t>sacralis</a:t>
            </a:r>
            <a:endParaRPr lang="hu-HU" dirty="0"/>
          </a:p>
        </p:txBody>
      </p:sp>
      <p:cxnSp>
        <p:nvCxnSpPr>
          <p:cNvPr id="12" name="Egyenes összekötő nyíllal 11"/>
          <p:cNvCxnSpPr>
            <a:stCxn id="8" idx="2"/>
          </p:cNvCxnSpPr>
          <p:nvPr/>
        </p:nvCxnSpPr>
        <p:spPr>
          <a:xfrm>
            <a:off x="6444208" y="918012"/>
            <a:ext cx="0" cy="4947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1043608" y="2348880"/>
            <a:ext cx="576064" cy="9361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2195736" y="2276872"/>
            <a:ext cx="396044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4463988" y="2780928"/>
            <a:ext cx="2052228" cy="86409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5940152" y="836712"/>
            <a:ext cx="108012" cy="4320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6696236" y="908720"/>
            <a:ext cx="252028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xakiv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12982"/>
            <a:ext cx="3456384" cy="4988191"/>
          </a:xfrm>
          <a:prstGeom prst="rect">
            <a:avLst/>
          </a:prstGeom>
        </p:spPr>
      </p:pic>
      <p:pic>
        <p:nvPicPr>
          <p:cNvPr id="3" name="Kép 2" descr="Coxabel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004370"/>
            <a:ext cx="3600400" cy="4809576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2627784" y="3789040"/>
            <a:ext cx="216024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H="1">
            <a:off x="2627784" y="3429000"/>
            <a:ext cx="648072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051720" y="3284984"/>
            <a:ext cx="57606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6588224" y="3861048"/>
            <a:ext cx="72008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6660232" y="3645024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5796136" y="3645024"/>
            <a:ext cx="864096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043608" y="4046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Os</a:t>
            </a:r>
            <a:r>
              <a:rPr lang="hu-HU" sz="2400" dirty="0" smtClean="0"/>
              <a:t> </a:t>
            </a:r>
            <a:r>
              <a:rPr lang="hu-HU" sz="2400" dirty="0" err="1" smtClean="0"/>
              <a:t>coxae</a:t>
            </a:r>
            <a:endParaRPr lang="hu-HU" sz="2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452320" y="620688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Tuberositas</a:t>
            </a:r>
            <a:r>
              <a:rPr lang="hu-HU" dirty="0" smtClean="0"/>
              <a:t> </a:t>
            </a:r>
            <a:r>
              <a:rPr lang="hu-HU" dirty="0" err="1" smtClean="0"/>
              <a:t>iliaca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380312" y="306896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Facies </a:t>
            </a:r>
            <a:r>
              <a:rPr lang="hu-HU" dirty="0" err="1" smtClean="0"/>
              <a:t>auricularis</a:t>
            </a:r>
            <a:endParaRPr lang="hu-HU" dirty="0" smtClean="0"/>
          </a:p>
          <a:p>
            <a:pPr algn="ctr"/>
            <a:r>
              <a:rPr lang="hu-HU" dirty="0" smtClean="0"/>
              <a:t>(</a:t>
            </a:r>
            <a:r>
              <a:rPr lang="hu-HU" dirty="0" err="1" smtClean="0"/>
              <a:t>Faserknorpel</a:t>
            </a:r>
            <a:r>
              <a:rPr lang="hu-HU" dirty="0" smtClean="0"/>
              <a:t>)</a:t>
            </a:r>
          </a:p>
          <a:p>
            <a:pPr algn="ctr"/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652120" y="2060848"/>
            <a:ext cx="100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Linea</a:t>
            </a:r>
            <a:r>
              <a:rPr lang="hu-HU" dirty="0" smtClean="0"/>
              <a:t>  </a:t>
            </a:r>
            <a:r>
              <a:rPr lang="hu-HU" dirty="0" err="1" smtClean="0"/>
              <a:t>arcuata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283968" y="6206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ilii</a:t>
            </a:r>
            <a:r>
              <a:rPr lang="hu-HU" dirty="0" smtClean="0"/>
              <a:t> </a:t>
            </a:r>
            <a:r>
              <a:rPr lang="hu-HU" dirty="0" err="1" smtClean="0"/>
              <a:t>Darmbein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740352" y="5157192"/>
            <a:ext cx="118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ischii</a:t>
            </a:r>
            <a:r>
              <a:rPr lang="hu-HU" dirty="0" smtClean="0"/>
              <a:t>  </a:t>
            </a:r>
            <a:r>
              <a:rPr lang="hu-HU" dirty="0" err="1" smtClean="0"/>
              <a:t>Sitzbein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283968" y="37170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Os</a:t>
            </a:r>
            <a:r>
              <a:rPr lang="hu-HU" dirty="0" smtClean="0"/>
              <a:t> pubis </a:t>
            </a:r>
            <a:r>
              <a:rPr lang="hu-HU" dirty="0" err="1" smtClean="0"/>
              <a:t>Schambein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004048" y="53732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Facies </a:t>
            </a:r>
            <a:r>
              <a:rPr lang="hu-HU" dirty="0" err="1" smtClean="0"/>
              <a:t>symphysialis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851920" y="486916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Tuberculum </a:t>
            </a:r>
            <a:r>
              <a:rPr lang="hu-HU" dirty="0" err="1" smtClean="0"/>
              <a:t>pubicum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79512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Acetabulum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779912" y="27089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Spina</a:t>
            </a:r>
            <a:r>
              <a:rPr lang="hu-HU" dirty="0" smtClean="0"/>
              <a:t> </a:t>
            </a:r>
            <a:r>
              <a:rPr lang="hu-HU" dirty="0" err="1" smtClean="0"/>
              <a:t>iliaca</a:t>
            </a:r>
            <a:r>
              <a:rPr lang="hu-HU" dirty="0" smtClean="0"/>
              <a:t> </a:t>
            </a:r>
            <a:r>
              <a:rPr lang="hu-HU" dirty="0" err="1" smtClean="0"/>
              <a:t>ant</a:t>
            </a:r>
            <a:r>
              <a:rPr lang="hu-HU" dirty="0" smtClean="0"/>
              <a:t>. </a:t>
            </a:r>
            <a:r>
              <a:rPr lang="hu-HU" dirty="0" err="1" smtClean="0"/>
              <a:t>sup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26" name="Egyenes összekötő nyíllal 25"/>
          <p:cNvCxnSpPr/>
          <p:nvPr/>
        </p:nvCxnSpPr>
        <p:spPr>
          <a:xfrm>
            <a:off x="5364088" y="1268760"/>
            <a:ext cx="1008112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5472100" y="3933056"/>
            <a:ext cx="756084" cy="2160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5004048" y="2492896"/>
            <a:ext cx="216024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H="1" flipV="1">
            <a:off x="7236296" y="2636912"/>
            <a:ext cx="684076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>
            <a:off x="7740352" y="1052736"/>
            <a:ext cx="468052" cy="9361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V="1">
            <a:off x="5148064" y="4581128"/>
            <a:ext cx="432048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5688124" y="4941168"/>
            <a:ext cx="324036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 flipV="1">
            <a:off x="7236296" y="4725144"/>
            <a:ext cx="576064" cy="4320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>
            <a:off x="1511660" y="3789040"/>
            <a:ext cx="97210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>
            <a:off x="6120172" y="2708920"/>
            <a:ext cx="468052" cy="2160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>
            <a:off x="6048164" y="2708920"/>
            <a:ext cx="36004" cy="10081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abadkézi sokszög 54"/>
          <p:cNvSpPr/>
          <p:nvPr/>
        </p:nvSpPr>
        <p:spPr>
          <a:xfrm>
            <a:off x="5151864" y="1007327"/>
            <a:ext cx="2351049" cy="2821258"/>
          </a:xfrm>
          <a:custGeom>
            <a:avLst/>
            <a:gdLst>
              <a:gd name="connsiteX0" fmla="*/ 1951463 w 2351049"/>
              <a:gd name="connsiteY0" fmla="*/ 1122556 h 2821258"/>
              <a:gd name="connsiteX1" fmla="*/ 1795346 w 2351049"/>
              <a:gd name="connsiteY1" fmla="*/ 1256371 h 2821258"/>
              <a:gd name="connsiteX2" fmla="*/ 1694985 w 2351049"/>
              <a:gd name="connsiteY2" fmla="*/ 1412488 h 2821258"/>
              <a:gd name="connsiteX3" fmla="*/ 1650380 w 2351049"/>
              <a:gd name="connsiteY3" fmla="*/ 1624361 h 2821258"/>
              <a:gd name="connsiteX4" fmla="*/ 1527716 w 2351049"/>
              <a:gd name="connsiteY4" fmla="*/ 1791629 h 2821258"/>
              <a:gd name="connsiteX5" fmla="*/ 1393902 w 2351049"/>
              <a:gd name="connsiteY5" fmla="*/ 2115014 h 2821258"/>
              <a:gd name="connsiteX6" fmla="*/ 1226634 w 2351049"/>
              <a:gd name="connsiteY6" fmla="*/ 2338039 h 2821258"/>
              <a:gd name="connsiteX7" fmla="*/ 1070516 w 2351049"/>
              <a:gd name="connsiteY7" fmla="*/ 2516458 h 2821258"/>
              <a:gd name="connsiteX8" fmla="*/ 947853 w 2351049"/>
              <a:gd name="connsiteY8" fmla="*/ 2650273 h 2821258"/>
              <a:gd name="connsiteX9" fmla="*/ 836341 w 2351049"/>
              <a:gd name="connsiteY9" fmla="*/ 2739483 h 2821258"/>
              <a:gd name="connsiteX10" fmla="*/ 735980 w 2351049"/>
              <a:gd name="connsiteY10" fmla="*/ 2795239 h 2821258"/>
              <a:gd name="connsiteX11" fmla="*/ 546409 w 2351049"/>
              <a:gd name="connsiteY11" fmla="*/ 2583366 h 2821258"/>
              <a:gd name="connsiteX12" fmla="*/ 479502 w 2351049"/>
              <a:gd name="connsiteY12" fmla="*/ 2282283 h 2821258"/>
              <a:gd name="connsiteX13" fmla="*/ 468351 w 2351049"/>
              <a:gd name="connsiteY13" fmla="*/ 2070410 h 2821258"/>
              <a:gd name="connsiteX14" fmla="*/ 379141 w 2351049"/>
              <a:gd name="connsiteY14" fmla="*/ 1880839 h 2821258"/>
              <a:gd name="connsiteX15" fmla="*/ 189570 w 2351049"/>
              <a:gd name="connsiteY15" fmla="*/ 1769327 h 2821258"/>
              <a:gd name="connsiteX16" fmla="*/ 22302 w 2351049"/>
              <a:gd name="connsiteY16" fmla="*/ 1624361 h 2821258"/>
              <a:gd name="connsiteX17" fmla="*/ 55756 w 2351049"/>
              <a:gd name="connsiteY17" fmla="*/ 1334429 h 2821258"/>
              <a:gd name="connsiteX18" fmla="*/ 334536 w 2351049"/>
              <a:gd name="connsiteY18" fmla="*/ 944136 h 2821258"/>
              <a:gd name="connsiteX19" fmla="*/ 579863 w 2351049"/>
              <a:gd name="connsiteY19" fmla="*/ 553844 h 2821258"/>
              <a:gd name="connsiteX20" fmla="*/ 903248 w 2351049"/>
              <a:gd name="connsiteY20" fmla="*/ 319668 h 2821258"/>
              <a:gd name="connsiteX21" fmla="*/ 1271238 w 2351049"/>
              <a:gd name="connsiteY21" fmla="*/ 118946 h 2821258"/>
              <a:gd name="connsiteX22" fmla="*/ 1583473 w 2351049"/>
              <a:gd name="connsiteY22" fmla="*/ 7434 h 2821258"/>
              <a:gd name="connsiteX23" fmla="*/ 1962614 w 2351049"/>
              <a:gd name="connsiteY23" fmla="*/ 163551 h 2821258"/>
              <a:gd name="connsiteX24" fmla="*/ 2207941 w 2351049"/>
              <a:gd name="connsiteY24" fmla="*/ 230458 h 2821258"/>
              <a:gd name="connsiteX25" fmla="*/ 2341756 w 2351049"/>
              <a:gd name="connsiteY25" fmla="*/ 308517 h 2821258"/>
              <a:gd name="connsiteX26" fmla="*/ 2152185 w 2351049"/>
              <a:gd name="connsiteY26" fmla="*/ 498088 h 2821258"/>
              <a:gd name="connsiteX27" fmla="*/ 1962614 w 2351049"/>
              <a:gd name="connsiteY27" fmla="*/ 754566 h 2821258"/>
              <a:gd name="connsiteX28" fmla="*/ 1884556 w 2351049"/>
              <a:gd name="connsiteY28" fmla="*/ 955288 h 2821258"/>
              <a:gd name="connsiteX29" fmla="*/ 1940312 w 2351049"/>
              <a:gd name="connsiteY29" fmla="*/ 1055649 h 2821258"/>
              <a:gd name="connsiteX30" fmla="*/ 1951463 w 2351049"/>
              <a:gd name="connsiteY30" fmla="*/ 1122556 h 282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51049" h="2821258">
                <a:moveTo>
                  <a:pt x="1951463" y="1122556"/>
                </a:moveTo>
                <a:cubicBezTo>
                  <a:pt x="1927302" y="1156010"/>
                  <a:pt x="1838092" y="1208049"/>
                  <a:pt x="1795346" y="1256371"/>
                </a:cubicBezTo>
                <a:cubicBezTo>
                  <a:pt x="1752600" y="1304693"/>
                  <a:pt x="1719146" y="1351156"/>
                  <a:pt x="1694985" y="1412488"/>
                </a:cubicBezTo>
                <a:cubicBezTo>
                  <a:pt x="1670824" y="1473820"/>
                  <a:pt x="1678258" y="1561171"/>
                  <a:pt x="1650380" y="1624361"/>
                </a:cubicBezTo>
                <a:cubicBezTo>
                  <a:pt x="1622502" y="1687551"/>
                  <a:pt x="1570462" y="1709854"/>
                  <a:pt x="1527716" y="1791629"/>
                </a:cubicBezTo>
                <a:cubicBezTo>
                  <a:pt x="1484970" y="1873404"/>
                  <a:pt x="1444082" y="2023946"/>
                  <a:pt x="1393902" y="2115014"/>
                </a:cubicBezTo>
                <a:cubicBezTo>
                  <a:pt x="1343722" y="2206082"/>
                  <a:pt x="1280532" y="2271132"/>
                  <a:pt x="1226634" y="2338039"/>
                </a:cubicBezTo>
                <a:cubicBezTo>
                  <a:pt x="1172736" y="2404946"/>
                  <a:pt x="1116980" y="2464419"/>
                  <a:pt x="1070516" y="2516458"/>
                </a:cubicBezTo>
                <a:cubicBezTo>
                  <a:pt x="1024053" y="2568497"/>
                  <a:pt x="986882" y="2613102"/>
                  <a:pt x="947853" y="2650273"/>
                </a:cubicBezTo>
                <a:cubicBezTo>
                  <a:pt x="908824" y="2687444"/>
                  <a:pt x="871653" y="2715322"/>
                  <a:pt x="836341" y="2739483"/>
                </a:cubicBezTo>
                <a:cubicBezTo>
                  <a:pt x="801029" y="2763644"/>
                  <a:pt x="784302" y="2821258"/>
                  <a:pt x="735980" y="2795239"/>
                </a:cubicBezTo>
                <a:cubicBezTo>
                  <a:pt x="687658" y="2769220"/>
                  <a:pt x="589155" y="2668859"/>
                  <a:pt x="546409" y="2583366"/>
                </a:cubicBezTo>
                <a:cubicBezTo>
                  <a:pt x="503663" y="2497873"/>
                  <a:pt x="492512" y="2367776"/>
                  <a:pt x="479502" y="2282283"/>
                </a:cubicBezTo>
                <a:cubicBezTo>
                  <a:pt x="466492" y="2196790"/>
                  <a:pt x="485078" y="2137317"/>
                  <a:pt x="468351" y="2070410"/>
                </a:cubicBezTo>
                <a:cubicBezTo>
                  <a:pt x="451624" y="2003503"/>
                  <a:pt x="425605" y="1931020"/>
                  <a:pt x="379141" y="1880839"/>
                </a:cubicBezTo>
                <a:cubicBezTo>
                  <a:pt x="332678" y="1830659"/>
                  <a:pt x="249043" y="1812073"/>
                  <a:pt x="189570" y="1769327"/>
                </a:cubicBezTo>
                <a:cubicBezTo>
                  <a:pt x="130097" y="1726581"/>
                  <a:pt x="44604" y="1696844"/>
                  <a:pt x="22302" y="1624361"/>
                </a:cubicBezTo>
                <a:cubicBezTo>
                  <a:pt x="0" y="1551878"/>
                  <a:pt x="3717" y="1447800"/>
                  <a:pt x="55756" y="1334429"/>
                </a:cubicBezTo>
                <a:cubicBezTo>
                  <a:pt x="107795" y="1221058"/>
                  <a:pt x="247185" y="1074233"/>
                  <a:pt x="334536" y="944136"/>
                </a:cubicBezTo>
                <a:cubicBezTo>
                  <a:pt x="421887" y="814039"/>
                  <a:pt x="485078" y="657922"/>
                  <a:pt x="579863" y="553844"/>
                </a:cubicBezTo>
                <a:cubicBezTo>
                  <a:pt x="674648" y="449766"/>
                  <a:pt x="788019" y="392151"/>
                  <a:pt x="903248" y="319668"/>
                </a:cubicBezTo>
                <a:cubicBezTo>
                  <a:pt x="1018477" y="247185"/>
                  <a:pt x="1157867" y="170985"/>
                  <a:pt x="1271238" y="118946"/>
                </a:cubicBezTo>
                <a:cubicBezTo>
                  <a:pt x="1384609" y="66907"/>
                  <a:pt x="1468244" y="0"/>
                  <a:pt x="1583473" y="7434"/>
                </a:cubicBezTo>
                <a:cubicBezTo>
                  <a:pt x="1698702" y="14868"/>
                  <a:pt x="1858536" y="126380"/>
                  <a:pt x="1962614" y="163551"/>
                </a:cubicBezTo>
                <a:cubicBezTo>
                  <a:pt x="2066692" y="200722"/>
                  <a:pt x="2144751" y="206297"/>
                  <a:pt x="2207941" y="230458"/>
                </a:cubicBezTo>
                <a:cubicBezTo>
                  <a:pt x="2271131" y="254619"/>
                  <a:pt x="2351049" y="263912"/>
                  <a:pt x="2341756" y="308517"/>
                </a:cubicBezTo>
                <a:cubicBezTo>
                  <a:pt x="2332463" y="353122"/>
                  <a:pt x="2215375" y="423747"/>
                  <a:pt x="2152185" y="498088"/>
                </a:cubicBezTo>
                <a:cubicBezTo>
                  <a:pt x="2088995" y="572429"/>
                  <a:pt x="2007219" y="678366"/>
                  <a:pt x="1962614" y="754566"/>
                </a:cubicBezTo>
                <a:cubicBezTo>
                  <a:pt x="1918009" y="830766"/>
                  <a:pt x="1888273" y="905108"/>
                  <a:pt x="1884556" y="955288"/>
                </a:cubicBezTo>
                <a:cubicBezTo>
                  <a:pt x="1880839" y="1005468"/>
                  <a:pt x="1929161" y="1027771"/>
                  <a:pt x="1940312" y="1055649"/>
                </a:cubicBezTo>
                <a:cubicBezTo>
                  <a:pt x="1951463" y="1083527"/>
                  <a:pt x="1975624" y="1089102"/>
                  <a:pt x="1951463" y="112255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abadkézi sokszög 56"/>
          <p:cNvSpPr/>
          <p:nvPr/>
        </p:nvSpPr>
        <p:spPr>
          <a:xfrm>
            <a:off x="6820829" y="1325137"/>
            <a:ext cx="1471961" cy="1655956"/>
          </a:xfrm>
          <a:custGeom>
            <a:avLst/>
            <a:gdLst>
              <a:gd name="connsiteX0" fmla="*/ 672791 w 1471961"/>
              <a:gd name="connsiteY0" fmla="*/ 46463 h 1655956"/>
              <a:gd name="connsiteX1" fmla="*/ 382859 w 1471961"/>
              <a:gd name="connsiteY1" fmla="*/ 314092 h 1655956"/>
              <a:gd name="connsiteX2" fmla="*/ 293649 w 1471961"/>
              <a:gd name="connsiteY2" fmla="*/ 514814 h 1655956"/>
              <a:gd name="connsiteX3" fmla="*/ 249044 w 1471961"/>
              <a:gd name="connsiteY3" fmla="*/ 626326 h 1655956"/>
              <a:gd name="connsiteX4" fmla="*/ 304800 w 1471961"/>
              <a:gd name="connsiteY4" fmla="*/ 737839 h 1655956"/>
              <a:gd name="connsiteX5" fmla="*/ 304800 w 1471961"/>
              <a:gd name="connsiteY5" fmla="*/ 860502 h 1655956"/>
              <a:gd name="connsiteX6" fmla="*/ 126381 w 1471961"/>
              <a:gd name="connsiteY6" fmla="*/ 1027770 h 1655956"/>
              <a:gd name="connsiteX7" fmla="*/ 70625 w 1471961"/>
              <a:gd name="connsiteY7" fmla="*/ 1139283 h 1655956"/>
              <a:gd name="connsiteX8" fmla="*/ 37171 w 1471961"/>
              <a:gd name="connsiteY8" fmla="*/ 1284248 h 1655956"/>
              <a:gd name="connsiteX9" fmla="*/ 3717 w 1471961"/>
              <a:gd name="connsiteY9" fmla="*/ 1451517 h 1655956"/>
              <a:gd name="connsiteX10" fmla="*/ 59473 w 1471961"/>
              <a:gd name="connsiteY10" fmla="*/ 1563029 h 1655956"/>
              <a:gd name="connsiteX11" fmla="*/ 327103 w 1471961"/>
              <a:gd name="connsiteY11" fmla="*/ 1618785 h 1655956"/>
              <a:gd name="connsiteX12" fmla="*/ 494371 w 1471961"/>
              <a:gd name="connsiteY12" fmla="*/ 1652239 h 1655956"/>
              <a:gd name="connsiteX13" fmla="*/ 695093 w 1471961"/>
              <a:gd name="connsiteY13" fmla="*/ 1641087 h 1655956"/>
              <a:gd name="connsiteX14" fmla="*/ 884664 w 1471961"/>
              <a:gd name="connsiteY14" fmla="*/ 1641087 h 1655956"/>
              <a:gd name="connsiteX15" fmla="*/ 1118839 w 1471961"/>
              <a:gd name="connsiteY15" fmla="*/ 1563029 h 1655956"/>
              <a:gd name="connsiteX16" fmla="*/ 1185747 w 1471961"/>
              <a:gd name="connsiteY16" fmla="*/ 1440365 h 1655956"/>
              <a:gd name="connsiteX17" fmla="*/ 1330712 w 1471961"/>
              <a:gd name="connsiteY17" fmla="*/ 1418063 h 1655956"/>
              <a:gd name="connsiteX18" fmla="*/ 1453376 w 1471961"/>
              <a:gd name="connsiteY18" fmla="*/ 1228492 h 1655956"/>
              <a:gd name="connsiteX19" fmla="*/ 1442225 w 1471961"/>
              <a:gd name="connsiteY19" fmla="*/ 983165 h 1655956"/>
              <a:gd name="connsiteX20" fmla="*/ 1419922 w 1471961"/>
              <a:gd name="connsiteY20" fmla="*/ 760141 h 1655956"/>
              <a:gd name="connsiteX21" fmla="*/ 1252654 w 1471961"/>
              <a:gd name="connsiteY21" fmla="*/ 525965 h 1655956"/>
              <a:gd name="connsiteX22" fmla="*/ 1118839 w 1471961"/>
              <a:gd name="connsiteY22" fmla="*/ 369848 h 1655956"/>
              <a:gd name="connsiteX23" fmla="*/ 1018478 w 1471961"/>
              <a:gd name="connsiteY23" fmla="*/ 236034 h 1655956"/>
              <a:gd name="connsiteX24" fmla="*/ 906966 w 1471961"/>
              <a:gd name="connsiteY24" fmla="*/ 135673 h 1655956"/>
              <a:gd name="connsiteX25" fmla="*/ 762000 w 1471961"/>
              <a:gd name="connsiteY25" fmla="*/ 35312 h 1655956"/>
              <a:gd name="connsiteX26" fmla="*/ 672791 w 1471961"/>
              <a:gd name="connsiteY26" fmla="*/ 46463 h 16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71961" h="1655956">
                <a:moveTo>
                  <a:pt x="672791" y="46463"/>
                </a:moveTo>
                <a:cubicBezTo>
                  <a:pt x="609601" y="92926"/>
                  <a:pt x="446049" y="236034"/>
                  <a:pt x="382859" y="314092"/>
                </a:cubicBezTo>
                <a:cubicBezTo>
                  <a:pt x="319669" y="392151"/>
                  <a:pt x="315952" y="462775"/>
                  <a:pt x="293649" y="514814"/>
                </a:cubicBezTo>
                <a:cubicBezTo>
                  <a:pt x="271346" y="566853"/>
                  <a:pt x="247186" y="589155"/>
                  <a:pt x="249044" y="626326"/>
                </a:cubicBezTo>
                <a:cubicBezTo>
                  <a:pt x="250902" y="663497"/>
                  <a:pt x="295507" y="698810"/>
                  <a:pt x="304800" y="737839"/>
                </a:cubicBezTo>
                <a:cubicBezTo>
                  <a:pt x="314093" y="776868"/>
                  <a:pt x="334537" y="812180"/>
                  <a:pt x="304800" y="860502"/>
                </a:cubicBezTo>
                <a:cubicBezTo>
                  <a:pt x="275064" y="908824"/>
                  <a:pt x="165410" y="981307"/>
                  <a:pt x="126381" y="1027770"/>
                </a:cubicBezTo>
                <a:cubicBezTo>
                  <a:pt x="87352" y="1074233"/>
                  <a:pt x="85493" y="1096537"/>
                  <a:pt x="70625" y="1139283"/>
                </a:cubicBezTo>
                <a:cubicBezTo>
                  <a:pt x="55757" y="1182029"/>
                  <a:pt x="48322" y="1232209"/>
                  <a:pt x="37171" y="1284248"/>
                </a:cubicBezTo>
                <a:cubicBezTo>
                  <a:pt x="26020" y="1336287"/>
                  <a:pt x="0" y="1405054"/>
                  <a:pt x="3717" y="1451517"/>
                </a:cubicBezTo>
                <a:cubicBezTo>
                  <a:pt x="7434" y="1497980"/>
                  <a:pt x="5575" y="1535151"/>
                  <a:pt x="59473" y="1563029"/>
                </a:cubicBezTo>
                <a:cubicBezTo>
                  <a:pt x="113371" y="1590907"/>
                  <a:pt x="327103" y="1618785"/>
                  <a:pt x="327103" y="1618785"/>
                </a:cubicBezTo>
                <a:cubicBezTo>
                  <a:pt x="399586" y="1633653"/>
                  <a:pt x="433039" y="1648522"/>
                  <a:pt x="494371" y="1652239"/>
                </a:cubicBezTo>
                <a:cubicBezTo>
                  <a:pt x="555703" y="1655956"/>
                  <a:pt x="630044" y="1642946"/>
                  <a:pt x="695093" y="1641087"/>
                </a:cubicBezTo>
                <a:cubicBezTo>
                  <a:pt x="760142" y="1639228"/>
                  <a:pt x="814040" y="1654097"/>
                  <a:pt x="884664" y="1641087"/>
                </a:cubicBezTo>
                <a:cubicBezTo>
                  <a:pt x="955288" y="1628077"/>
                  <a:pt x="1068659" y="1596483"/>
                  <a:pt x="1118839" y="1563029"/>
                </a:cubicBezTo>
                <a:cubicBezTo>
                  <a:pt x="1169019" y="1529575"/>
                  <a:pt x="1150435" y="1464526"/>
                  <a:pt x="1185747" y="1440365"/>
                </a:cubicBezTo>
                <a:cubicBezTo>
                  <a:pt x="1221059" y="1416204"/>
                  <a:pt x="1286107" y="1453375"/>
                  <a:pt x="1330712" y="1418063"/>
                </a:cubicBezTo>
                <a:cubicBezTo>
                  <a:pt x="1375317" y="1382751"/>
                  <a:pt x="1434791" y="1300975"/>
                  <a:pt x="1453376" y="1228492"/>
                </a:cubicBezTo>
                <a:cubicBezTo>
                  <a:pt x="1471961" y="1156009"/>
                  <a:pt x="1447801" y="1061224"/>
                  <a:pt x="1442225" y="983165"/>
                </a:cubicBezTo>
                <a:cubicBezTo>
                  <a:pt x="1436649" y="905106"/>
                  <a:pt x="1451517" y="836341"/>
                  <a:pt x="1419922" y="760141"/>
                </a:cubicBezTo>
                <a:cubicBezTo>
                  <a:pt x="1388327" y="683941"/>
                  <a:pt x="1302834" y="591014"/>
                  <a:pt x="1252654" y="525965"/>
                </a:cubicBezTo>
                <a:cubicBezTo>
                  <a:pt x="1202474" y="460916"/>
                  <a:pt x="1157868" y="418170"/>
                  <a:pt x="1118839" y="369848"/>
                </a:cubicBezTo>
                <a:cubicBezTo>
                  <a:pt x="1079810" y="321526"/>
                  <a:pt x="1053790" y="275063"/>
                  <a:pt x="1018478" y="236034"/>
                </a:cubicBezTo>
                <a:cubicBezTo>
                  <a:pt x="983166" y="197005"/>
                  <a:pt x="949712" y="169127"/>
                  <a:pt x="906966" y="135673"/>
                </a:cubicBezTo>
                <a:cubicBezTo>
                  <a:pt x="864220" y="102219"/>
                  <a:pt x="806605" y="53897"/>
                  <a:pt x="762000" y="35312"/>
                </a:cubicBezTo>
                <a:cubicBezTo>
                  <a:pt x="717395" y="16727"/>
                  <a:pt x="735981" y="0"/>
                  <a:pt x="672791" y="4646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Szabadkézi sokszög 58"/>
          <p:cNvSpPr/>
          <p:nvPr/>
        </p:nvSpPr>
        <p:spPr>
          <a:xfrm>
            <a:off x="5525429" y="4754137"/>
            <a:ext cx="735981" cy="576145"/>
          </a:xfrm>
          <a:custGeom>
            <a:avLst/>
            <a:gdLst>
              <a:gd name="connsiteX0" fmla="*/ 5576 w 735981"/>
              <a:gd name="connsiteY0" fmla="*/ 29736 h 576145"/>
              <a:gd name="connsiteX1" fmla="*/ 105937 w 735981"/>
              <a:gd name="connsiteY1" fmla="*/ 185853 h 576145"/>
              <a:gd name="connsiteX2" fmla="*/ 228600 w 735981"/>
              <a:gd name="connsiteY2" fmla="*/ 241609 h 576145"/>
              <a:gd name="connsiteX3" fmla="*/ 306659 w 735981"/>
              <a:gd name="connsiteY3" fmla="*/ 431180 h 576145"/>
              <a:gd name="connsiteX4" fmla="*/ 451625 w 735981"/>
              <a:gd name="connsiteY4" fmla="*/ 553843 h 576145"/>
              <a:gd name="connsiteX5" fmla="*/ 596591 w 735981"/>
              <a:gd name="connsiteY5" fmla="*/ 553843 h 576145"/>
              <a:gd name="connsiteX6" fmla="*/ 719254 w 735981"/>
              <a:gd name="connsiteY6" fmla="*/ 553843 h 576145"/>
              <a:gd name="connsiteX7" fmla="*/ 696951 w 735981"/>
              <a:gd name="connsiteY7" fmla="*/ 420029 h 576145"/>
              <a:gd name="connsiteX8" fmla="*/ 663498 w 735981"/>
              <a:gd name="connsiteY8" fmla="*/ 341970 h 576145"/>
              <a:gd name="connsiteX9" fmla="*/ 540834 w 735981"/>
              <a:gd name="connsiteY9" fmla="*/ 208156 h 576145"/>
              <a:gd name="connsiteX10" fmla="*/ 395869 w 735981"/>
              <a:gd name="connsiteY10" fmla="*/ 85492 h 576145"/>
              <a:gd name="connsiteX11" fmla="*/ 262054 w 735981"/>
              <a:gd name="connsiteY11" fmla="*/ 18585 h 576145"/>
              <a:gd name="connsiteX12" fmla="*/ 139391 w 735981"/>
              <a:gd name="connsiteY12" fmla="*/ 7434 h 576145"/>
              <a:gd name="connsiteX13" fmla="*/ 5576 w 735981"/>
              <a:gd name="connsiteY13" fmla="*/ 29736 h 57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5981" h="576145">
                <a:moveTo>
                  <a:pt x="5576" y="29736"/>
                </a:moveTo>
                <a:cubicBezTo>
                  <a:pt x="0" y="59473"/>
                  <a:pt x="68766" y="150541"/>
                  <a:pt x="105937" y="185853"/>
                </a:cubicBezTo>
                <a:cubicBezTo>
                  <a:pt x="143108" y="221165"/>
                  <a:pt x="195146" y="200721"/>
                  <a:pt x="228600" y="241609"/>
                </a:cubicBezTo>
                <a:cubicBezTo>
                  <a:pt x="262054" y="282497"/>
                  <a:pt x="269488" y="379141"/>
                  <a:pt x="306659" y="431180"/>
                </a:cubicBezTo>
                <a:cubicBezTo>
                  <a:pt x="343830" y="483219"/>
                  <a:pt x="403303" y="533399"/>
                  <a:pt x="451625" y="553843"/>
                </a:cubicBezTo>
                <a:cubicBezTo>
                  <a:pt x="499947" y="574287"/>
                  <a:pt x="596591" y="553843"/>
                  <a:pt x="596591" y="553843"/>
                </a:cubicBezTo>
                <a:cubicBezTo>
                  <a:pt x="641196" y="553843"/>
                  <a:pt x="702527" y="576145"/>
                  <a:pt x="719254" y="553843"/>
                </a:cubicBezTo>
                <a:cubicBezTo>
                  <a:pt x="735981" y="531541"/>
                  <a:pt x="706244" y="455341"/>
                  <a:pt x="696951" y="420029"/>
                </a:cubicBezTo>
                <a:cubicBezTo>
                  <a:pt x="687658" y="384717"/>
                  <a:pt x="689517" y="377282"/>
                  <a:pt x="663498" y="341970"/>
                </a:cubicBezTo>
                <a:cubicBezTo>
                  <a:pt x="637479" y="306658"/>
                  <a:pt x="585439" y="250902"/>
                  <a:pt x="540834" y="208156"/>
                </a:cubicBezTo>
                <a:cubicBezTo>
                  <a:pt x="496229" y="165410"/>
                  <a:pt x="442332" y="117087"/>
                  <a:pt x="395869" y="85492"/>
                </a:cubicBezTo>
                <a:cubicBezTo>
                  <a:pt x="349406" y="53897"/>
                  <a:pt x="304800" y="31595"/>
                  <a:pt x="262054" y="18585"/>
                </a:cubicBezTo>
                <a:cubicBezTo>
                  <a:pt x="219308" y="5575"/>
                  <a:pt x="180279" y="13010"/>
                  <a:pt x="139391" y="7434"/>
                </a:cubicBezTo>
                <a:cubicBezTo>
                  <a:pt x="98503" y="1858"/>
                  <a:pt x="11152" y="0"/>
                  <a:pt x="5576" y="297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5486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Articulatio </a:t>
            </a:r>
            <a:r>
              <a:rPr lang="hu-HU" sz="2400" dirty="0" err="1" smtClean="0"/>
              <a:t>sacroiliaca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03648" y="14847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</a:t>
            </a:r>
            <a:r>
              <a:rPr lang="hu-HU" dirty="0" err="1" smtClean="0"/>
              <a:t>auricularis</a:t>
            </a:r>
            <a:r>
              <a:rPr lang="hu-HU" dirty="0" smtClean="0"/>
              <a:t> – </a:t>
            </a:r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sacrum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75656" y="21328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</a:t>
            </a:r>
            <a:r>
              <a:rPr lang="hu-HU" dirty="0" err="1" smtClean="0"/>
              <a:t>auricularis</a:t>
            </a:r>
            <a:r>
              <a:rPr lang="hu-HU" dirty="0" smtClean="0"/>
              <a:t> – </a:t>
            </a:r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ilii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75656" y="29249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Straffes</a:t>
            </a:r>
            <a:r>
              <a:rPr lang="hu-HU" dirty="0" smtClean="0"/>
              <a:t> </a:t>
            </a:r>
            <a:r>
              <a:rPr lang="hu-HU" dirty="0" err="1" smtClean="0"/>
              <a:t>Gelenk</a:t>
            </a:r>
            <a:r>
              <a:rPr lang="hu-HU" dirty="0" smtClean="0"/>
              <a:t> - </a:t>
            </a:r>
            <a:r>
              <a:rPr lang="hu-HU" dirty="0" err="1" smtClean="0"/>
              <a:t>Amphiartrose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80112" y="5486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Symphysis </a:t>
            </a:r>
            <a:r>
              <a:rPr lang="hu-HU" sz="2400" dirty="0" err="1" smtClean="0"/>
              <a:t>pubica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92080" y="14847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Facies </a:t>
            </a:r>
            <a:r>
              <a:rPr lang="hu-HU" dirty="0" err="1" smtClean="0"/>
              <a:t>symphysialis</a:t>
            </a:r>
            <a:r>
              <a:rPr lang="hu-HU" dirty="0" smtClean="0"/>
              <a:t> – </a:t>
            </a:r>
            <a:r>
              <a:rPr lang="hu-HU" dirty="0" err="1" smtClean="0"/>
              <a:t>Os</a:t>
            </a:r>
            <a:r>
              <a:rPr lang="hu-HU" dirty="0" smtClean="0"/>
              <a:t> pubis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64088" y="21328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Facies </a:t>
            </a:r>
            <a:r>
              <a:rPr lang="hu-HU" dirty="0" err="1" smtClean="0"/>
              <a:t>symphysialis</a:t>
            </a:r>
            <a:r>
              <a:rPr lang="hu-HU" dirty="0" smtClean="0"/>
              <a:t> – </a:t>
            </a:r>
            <a:r>
              <a:rPr lang="hu-HU" dirty="0" err="1" smtClean="0"/>
              <a:t>Os</a:t>
            </a:r>
            <a:r>
              <a:rPr lang="hu-HU" dirty="0" smtClean="0"/>
              <a:t> pubis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56176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r>
              <a:rPr lang="hu-HU" dirty="0" err="1" smtClean="0"/>
              <a:t>Synchondrose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940152" y="27809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Discus </a:t>
            </a:r>
            <a:r>
              <a:rPr lang="hu-HU" dirty="0" err="1" smtClean="0"/>
              <a:t>interpubicus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27584" y="37890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Ligg</a:t>
            </a:r>
            <a:r>
              <a:rPr lang="hu-HU" dirty="0" smtClean="0"/>
              <a:t>. </a:t>
            </a:r>
            <a:r>
              <a:rPr lang="hu-HU" dirty="0" err="1" smtClean="0"/>
              <a:t>sacroilica</a:t>
            </a:r>
            <a:r>
              <a:rPr lang="hu-HU" dirty="0" smtClean="0"/>
              <a:t> </a:t>
            </a:r>
            <a:r>
              <a:rPr lang="hu-HU" dirty="0" err="1" smtClean="0"/>
              <a:t>antt</a:t>
            </a:r>
            <a:r>
              <a:rPr lang="hu-HU" dirty="0" smtClean="0"/>
              <a:t>. </a:t>
            </a:r>
            <a:r>
              <a:rPr lang="hu-HU" dirty="0" err="1" smtClean="0"/>
              <a:t>interossea</a:t>
            </a:r>
            <a:r>
              <a:rPr lang="hu-HU" dirty="0" smtClean="0"/>
              <a:t> and </a:t>
            </a:r>
            <a:r>
              <a:rPr lang="hu-HU" dirty="0" err="1" smtClean="0"/>
              <a:t>postt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619672" y="45811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Minimale Bewegung</a:t>
            </a:r>
            <a:endParaRPr lang="de-DE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228184" y="43651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Bewegung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1600" y="620688"/>
            <a:ext cx="3456384" cy="4959096"/>
          </a:xfrm>
          <a:prstGeom prst="rect">
            <a:avLst/>
          </a:prstGeom>
        </p:spPr>
      </p:pic>
      <p:pic>
        <p:nvPicPr>
          <p:cNvPr id="4" name="Kép 3" descr="Me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20688"/>
            <a:ext cx="3678936" cy="4959096"/>
          </a:xfrm>
          <a:prstGeom prst="rect">
            <a:avLst/>
          </a:prstGeom>
        </p:spPr>
      </p:pic>
      <p:pic>
        <p:nvPicPr>
          <p:cNvPr id="5" name="Kép 4" descr="Med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4293096"/>
            <a:ext cx="1887003" cy="22513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3568" y="4046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Pelvis</a:t>
            </a:r>
            <a:r>
              <a:rPr lang="hu-HU" sz="2400" dirty="0" smtClean="0"/>
              <a:t> - Becken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012160" y="404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Hintere</a:t>
            </a:r>
            <a:r>
              <a:rPr lang="hu-HU" dirty="0" smtClean="0"/>
              <a:t> </a:t>
            </a:r>
            <a:r>
              <a:rPr lang="hu-HU" dirty="0" err="1" smtClean="0"/>
              <a:t>Wand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779912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Vordere</a:t>
            </a:r>
            <a:r>
              <a:rPr lang="hu-HU" dirty="0" smtClean="0"/>
              <a:t> </a:t>
            </a:r>
            <a:r>
              <a:rPr lang="hu-HU" dirty="0" err="1" smtClean="0"/>
              <a:t>Wand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660232" y="51571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Seitliche</a:t>
            </a:r>
            <a:r>
              <a:rPr lang="hu-HU" dirty="0" smtClean="0"/>
              <a:t> </a:t>
            </a:r>
            <a:r>
              <a:rPr lang="hu-HU" dirty="0" err="1" smtClean="0"/>
              <a:t>Wand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923928" y="134076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Eingang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923928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Ausgang</a:t>
            </a:r>
            <a:endParaRPr lang="hu-HU" dirty="0"/>
          </a:p>
        </p:txBody>
      </p:sp>
      <p:sp>
        <p:nvSpPr>
          <p:cNvPr id="14" name="Jobbra nyíl 13"/>
          <p:cNvSpPr/>
          <p:nvPr/>
        </p:nvSpPr>
        <p:spPr>
          <a:xfrm rot="19979596">
            <a:off x="5173692" y="3042042"/>
            <a:ext cx="576064" cy="251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20376463">
            <a:off x="5045376" y="4040342"/>
            <a:ext cx="576064" cy="161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 rot="5935863">
            <a:off x="3184367" y="4077332"/>
            <a:ext cx="576064" cy="161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7164288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Verbindungen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611560" y="3356992"/>
            <a:ext cx="17166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dirty="0" err="1" smtClean="0"/>
              <a:t>Lig</a:t>
            </a:r>
            <a:r>
              <a:rPr lang="hu-HU" dirty="0" smtClean="0"/>
              <a:t>. </a:t>
            </a:r>
            <a:r>
              <a:rPr lang="hu-HU" dirty="0" err="1" smtClean="0"/>
              <a:t>sacrospinale</a:t>
            </a:r>
            <a:endParaRPr lang="hu-HU" dirty="0" smtClean="0"/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2411760" y="3501008"/>
            <a:ext cx="108012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3563888" y="177281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Linea</a:t>
            </a:r>
            <a:r>
              <a:rPr lang="hu-HU" dirty="0" smtClean="0"/>
              <a:t> terminalis</a:t>
            </a:r>
            <a:endParaRPr lang="hu-HU" dirty="0"/>
          </a:p>
        </p:txBody>
      </p:sp>
      <p:sp>
        <p:nvSpPr>
          <p:cNvPr id="25" name="Szabadkézi sokszög 24"/>
          <p:cNvSpPr/>
          <p:nvPr/>
        </p:nvSpPr>
        <p:spPr>
          <a:xfrm>
            <a:off x="2709747" y="2507166"/>
            <a:ext cx="3531218" cy="2696736"/>
          </a:xfrm>
          <a:custGeom>
            <a:avLst/>
            <a:gdLst>
              <a:gd name="connsiteX0" fmla="*/ 1315843 w 3531218"/>
              <a:gd name="connsiteY0" fmla="*/ 68766 h 2696736"/>
              <a:gd name="connsiteX1" fmla="*/ 981307 w 3531218"/>
              <a:gd name="connsiteY1" fmla="*/ 135673 h 2696736"/>
              <a:gd name="connsiteX2" fmla="*/ 713677 w 3531218"/>
              <a:gd name="connsiteY2" fmla="*/ 135673 h 2696736"/>
              <a:gd name="connsiteX3" fmla="*/ 546409 w 3531218"/>
              <a:gd name="connsiteY3" fmla="*/ 236034 h 2696736"/>
              <a:gd name="connsiteX4" fmla="*/ 301082 w 3531218"/>
              <a:gd name="connsiteY4" fmla="*/ 358697 h 2696736"/>
              <a:gd name="connsiteX5" fmla="*/ 111512 w 3531218"/>
              <a:gd name="connsiteY5" fmla="*/ 503663 h 2696736"/>
              <a:gd name="connsiteX6" fmla="*/ 11151 w 3531218"/>
              <a:gd name="connsiteY6" fmla="*/ 838200 h 2696736"/>
              <a:gd name="connsiteX7" fmla="*/ 44604 w 3531218"/>
              <a:gd name="connsiteY7" fmla="*/ 1195039 h 2696736"/>
              <a:gd name="connsiteX8" fmla="*/ 178419 w 3531218"/>
              <a:gd name="connsiteY8" fmla="*/ 1429214 h 2696736"/>
              <a:gd name="connsiteX9" fmla="*/ 412594 w 3531218"/>
              <a:gd name="connsiteY9" fmla="*/ 1763751 h 2696736"/>
              <a:gd name="connsiteX10" fmla="*/ 724829 w 3531218"/>
              <a:gd name="connsiteY10" fmla="*/ 2142893 h 2696736"/>
              <a:gd name="connsiteX11" fmla="*/ 903248 w 3531218"/>
              <a:gd name="connsiteY11" fmla="*/ 2388219 h 2696736"/>
              <a:gd name="connsiteX12" fmla="*/ 1070516 w 3531218"/>
              <a:gd name="connsiteY12" fmla="*/ 2622395 h 2696736"/>
              <a:gd name="connsiteX13" fmla="*/ 1282390 w 3531218"/>
              <a:gd name="connsiteY13" fmla="*/ 2655849 h 2696736"/>
              <a:gd name="connsiteX14" fmla="*/ 1605775 w 3531218"/>
              <a:gd name="connsiteY14" fmla="*/ 2678151 h 2696736"/>
              <a:gd name="connsiteX15" fmla="*/ 1906858 w 3531218"/>
              <a:gd name="connsiteY15" fmla="*/ 2689302 h 2696736"/>
              <a:gd name="connsiteX16" fmla="*/ 2475570 w 3531218"/>
              <a:gd name="connsiteY16" fmla="*/ 2633546 h 2696736"/>
              <a:gd name="connsiteX17" fmla="*/ 2720897 w 3531218"/>
              <a:gd name="connsiteY17" fmla="*/ 2421673 h 2696736"/>
              <a:gd name="connsiteX18" fmla="*/ 3077736 w 3531218"/>
              <a:gd name="connsiteY18" fmla="*/ 1819507 h 2696736"/>
              <a:gd name="connsiteX19" fmla="*/ 3412273 w 3531218"/>
              <a:gd name="connsiteY19" fmla="*/ 1384610 h 2696736"/>
              <a:gd name="connsiteX20" fmla="*/ 3512633 w 3531218"/>
              <a:gd name="connsiteY20" fmla="*/ 1072375 h 2696736"/>
              <a:gd name="connsiteX21" fmla="*/ 3512633 w 3531218"/>
              <a:gd name="connsiteY21" fmla="*/ 715536 h 2696736"/>
              <a:gd name="connsiteX22" fmla="*/ 3401121 w 3531218"/>
              <a:gd name="connsiteY22" fmla="*/ 470210 h 2696736"/>
              <a:gd name="connsiteX23" fmla="*/ 3289609 w 3531218"/>
              <a:gd name="connsiteY23" fmla="*/ 325244 h 2696736"/>
              <a:gd name="connsiteX24" fmla="*/ 3178097 w 3531218"/>
              <a:gd name="connsiteY24" fmla="*/ 224883 h 2696736"/>
              <a:gd name="connsiteX25" fmla="*/ 2988526 w 3531218"/>
              <a:gd name="connsiteY25" fmla="*/ 202580 h 2696736"/>
              <a:gd name="connsiteX26" fmla="*/ 2720897 w 3531218"/>
              <a:gd name="connsiteY26" fmla="*/ 113371 h 2696736"/>
              <a:gd name="connsiteX27" fmla="*/ 2430965 w 3531218"/>
              <a:gd name="connsiteY27" fmla="*/ 113371 h 2696736"/>
              <a:gd name="connsiteX28" fmla="*/ 2174487 w 3531218"/>
              <a:gd name="connsiteY28" fmla="*/ 113371 h 2696736"/>
              <a:gd name="connsiteX29" fmla="*/ 1996068 w 3531218"/>
              <a:gd name="connsiteY29" fmla="*/ 180278 h 2696736"/>
              <a:gd name="connsiteX30" fmla="*/ 1806497 w 3531218"/>
              <a:gd name="connsiteY30" fmla="*/ 202580 h 2696736"/>
              <a:gd name="connsiteX31" fmla="*/ 1706136 w 3531218"/>
              <a:gd name="connsiteY31" fmla="*/ 202580 h 2696736"/>
              <a:gd name="connsiteX32" fmla="*/ 1505414 w 3531218"/>
              <a:gd name="connsiteY32" fmla="*/ 191429 h 2696736"/>
              <a:gd name="connsiteX33" fmla="*/ 1326994 w 3531218"/>
              <a:gd name="connsiteY33" fmla="*/ 146824 h 2696736"/>
              <a:gd name="connsiteX34" fmla="*/ 1271238 w 3531218"/>
              <a:gd name="connsiteY34" fmla="*/ 35312 h 2696736"/>
              <a:gd name="connsiteX35" fmla="*/ 1271238 w 3531218"/>
              <a:gd name="connsiteY35" fmla="*/ 1858 h 2696736"/>
              <a:gd name="connsiteX36" fmla="*/ 1315843 w 3531218"/>
              <a:gd name="connsiteY36" fmla="*/ 68766 h 269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531218" h="2696736">
                <a:moveTo>
                  <a:pt x="1315843" y="68766"/>
                </a:moveTo>
                <a:cubicBezTo>
                  <a:pt x="1267521" y="91069"/>
                  <a:pt x="1081668" y="124522"/>
                  <a:pt x="981307" y="135673"/>
                </a:cubicBezTo>
                <a:cubicBezTo>
                  <a:pt x="880946" y="146824"/>
                  <a:pt x="786160" y="118946"/>
                  <a:pt x="713677" y="135673"/>
                </a:cubicBezTo>
                <a:cubicBezTo>
                  <a:pt x="641194" y="152400"/>
                  <a:pt x="615175" y="198863"/>
                  <a:pt x="546409" y="236034"/>
                </a:cubicBezTo>
                <a:cubicBezTo>
                  <a:pt x="477643" y="273205"/>
                  <a:pt x="373565" y="314092"/>
                  <a:pt x="301082" y="358697"/>
                </a:cubicBezTo>
                <a:cubicBezTo>
                  <a:pt x="228599" y="403302"/>
                  <a:pt x="159834" y="423746"/>
                  <a:pt x="111512" y="503663"/>
                </a:cubicBezTo>
                <a:cubicBezTo>
                  <a:pt x="63190" y="583580"/>
                  <a:pt x="22302" y="722971"/>
                  <a:pt x="11151" y="838200"/>
                </a:cubicBezTo>
                <a:cubicBezTo>
                  <a:pt x="0" y="953429"/>
                  <a:pt x="16726" y="1096537"/>
                  <a:pt x="44604" y="1195039"/>
                </a:cubicBezTo>
                <a:cubicBezTo>
                  <a:pt x="72482" y="1293541"/>
                  <a:pt x="117087" y="1334429"/>
                  <a:pt x="178419" y="1429214"/>
                </a:cubicBezTo>
                <a:cubicBezTo>
                  <a:pt x="239751" y="1523999"/>
                  <a:pt x="321526" y="1644804"/>
                  <a:pt x="412594" y="1763751"/>
                </a:cubicBezTo>
                <a:cubicBezTo>
                  <a:pt x="503662" y="1882698"/>
                  <a:pt x="643053" y="2038815"/>
                  <a:pt x="724829" y="2142893"/>
                </a:cubicBezTo>
                <a:cubicBezTo>
                  <a:pt x="806605" y="2246971"/>
                  <a:pt x="845634" y="2308302"/>
                  <a:pt x="903248" y="2388219"/>
                </a:cubicBezTo>
                <a:cubicBezTo>
                  <a:pt x="960862" y="2468136"/>
                  <a:pt x="1007326" y="2577790"/>
                  <a:pt x="1070516" y="2622395"/>
                </a:cubicBezTo>
                <a:cubicBezTo>
                  <a:pt x="1133706" y="2667000"/>
                  <a:pt x="1193180" y="2646556"/>
                  <a:pt x="1282390" y="2655849"/>
                </a:cubicBezTo>
                <a:cubicBezTo>
                  <a:pt x="1371600" y="2665142"/>
                  <a:pt x="1501697" y="2672576"/>
                  <a:pt x="1605775" y="2678151"/>
                </a:cubicBezTo>
                <a:cubicBezTo>
                  <a:pt x="1709853" y="2683727"/>
                  <a:pt x="1761892" y="2696736"/>
                  <a:pt x="1906858" y="2689302"/>
                </a:cubicBezTo>
                <a:cubicBezTo>
                  <a:pt x="2051824" y="2681868"/>
                  <a:pt x="2339897" y="2678151"/>
                  <a:pt x="2475570" y="2633546"/>
                </a:cubicBezTo>
                <a:cubicBezTo>
                  <a:pt x="2611243" y="2588941"/>
                  <a:pt x="2620536" y="2557346"/>
                  <a:pt x="2720897" y="2421673"/>
                </a:cubicBezTo>
                <a:cubicBezTo>
                  <a:pt x="2821258" y="2286000"/>
                  <a:pt x="2962507" y="1992351"/>
                  <a:pt x="3077736" y="1819507"/>
                </a:cubicBezTo>
                <a:cubicBezTo>
                  <a:pt x="3192965" y="1646663"/>
                  <a:pt x="3339790" y="1509132"/>
                  <a:pt x="3412273" y="1384610"/>
                </a:cubicBezTo>
                <a:cubicBezTo>
                  <a:pt x="3484756" y="1260088"/>
                  <a:pt x="3495906" y="1183887"/>
                  <a:pt x="3512633" y="1072375"/>
                </a:cubicBezTo>
                <a:cubicBezTo>
                  <a:pt x="3529360" y="960863"/>
                  <a:pt x="3531218" y="815897"/>
                  <a:pt x="3512633" y="715536"/>
                </a:cubicBezTo>
                <a:cubicBezTo>
                  <a:pt x="3494048" y="615175"/>
                  <a:pt x="3438292" y="535259"/>
                  <a:pt x="3401121" y="470210"/>
                </a:cubicBezTo>
                <a:cubicBezTo>
                  <a:pt x="3363950" y="405161"/>
                  <a:pt x="3326780" y="366132"/>
                  <a:pt x="3289609" y="325244"/>
                </a:cubicBezTo>
                <a:cubicBezTo>
                  <a:pt x="3252438" y="284356"/>
                  <a:pt x="3228277" y="245327"/>
                  <a:pt x="3178097" y="224883"/>
                </a:cubicBezTo>
                <a:cubicBezTo>
                  <a:pt x="3127917" y="204439"/>
                  <a:pt x="3064726" y="221165"/>
                  <a:pt x="2988526" y="202580"/>
                </a:cubicBezTo>
                <a:cubicBezTo>
                  <a:pt x="2912326" y="183995"/>
                  <a:pt x="2813824" y="128239"/>
                  <a:pt x="2720897" y="113371"/>
                </a:cubicBezTo>
                <a:cubicBezTo>
                  <a:pt x="2627970" y="98503"/>
                  <a:pt x="2430965" y="113371"/>
                  <a:pt x="2430965" y="113371"/>
                </a:cubicBezTo>
                <a:cubicBezTo>
                  <a:pt x="2339897" y="113371"/>
                  <a:pt x="2246970" y="102220"/>
                  <a:pt x="2174487" y="113371"/>
                </a:cubicBezTo>
                <a:cubicBezTo>
                  <a:pt x="2102004" y="124522"/>
                  <a:pt x="2057400" y="165410"/>
                  <a:pt x="1996068" y="180278"/>
                </a:cubicBezTo>
                <a:cubicBezTo>
                  <a:pt x="1934736" y="195146"/>
                  <a:pt x="1854819" y="198863"/>
                  <a:pt x="1806497" y="202580"/>
                </a:cubicBezTo>
                <a:cubicBezTo>
                  <a:pt x="1758175" y="206297"/>
                  <a:pt x="1756316" y="204438"/>
                  <a:pt x="1706136" y="202580"/>
                </a:cubicBezTo>
                <a:cubicBezTo>
                  <a:pt x="1655956" y="200722"/>
                  <a:pt x="1568604" y="200722"/>
                  <a:pt x="1505414" y="191429"/>
                </a:cubicBezTo>
                <a:cubicBezTo>
                  <a:pt x="1442224" y="182136"/>
                  <a:pt x="1366023" y="172843"/>
                  <a:pt x="1326994" y="146824"/>
                </a:cubicBezTo>
                <a:cubicBezTo>
                  <a:pt x="1287965" y="120805"/>
                  <a:pt x="1280531" y="59473"/>
                  <a:pt x="1271238" y="35312"/>
                </a:cubicBezTo>
                <a:cubicBezTo>
                  <a:pt x="1261945" y="11151"/>
                  <a:pt x="1260087" y="3716"/>
                  <a:pt x="1271238" y="1858"/>
                </a:cubicBezTo>
                <a:cubicBezTo>
                  <a:pt x="1282389" y="0"/>
                  <a:pt x="1364165" y="46464"/>
                  <a:pt x="1315843" y="68766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Egyenes összekötő nyíllal 25"/>
          <p:cNvCxnSpPr>
            <a:endCxn id="25" idx="0"/>
          </p:cNvCxnSpPr>
          <p:nvPr/>
        </p:nvCxnSpPr>
        <p:spPr>
          <a:xfrm flipH="1">
            <a:off x="4025590" y="2132856"/>
            <a:ext cx="186371" cy="44307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4716016" y="2132856"/>
            <a:ext cx="288032" cy="43204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d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4664"/>
            <a:ext cx="3322707" cy="5277240"/>
          </a:xfrm>
          <a:prstGeom prst="rect">
            <a:avLst/>
          </a:prstGeom>
        </p:spPr>
      </p:pic>
      <p:pic>
        <p:nvPicPr>
          <p:cNvPr id="3" name="Kép 2" descr="Med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19672" y="404664"/>
            <a:ext cx="3104728" cy="52772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83568" y="4046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Pelvis</a:t>
            </a:r>
            <a:r>
              <a:rPr lang="hu-HU" sz="2400" dirty="0" smtClean="0"/>
              <a:t> - Becken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342900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Lig</a:t>
            </a:r>
            <a:r>
              <a:rPr lang="hu-HU" sz="2000" dirty="0" smtClean="0"/>
              <a:t>. </a:t>
            </a:r>
            <a:r>
              <a:rPr lang="hu-HU" sz="2000" dirty="0" err="1" smtClean="0"/>
              <a:t>sacrotuberale</a:t>
            </a:r>
            <a:endParaRPr lang="hu-HU" sz="2000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2627784" y="2708920"/>
            <a:ext cx="1296144" cy="9361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627784" y="3717032"/>
            <a:ext cx="1152128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d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1"/>
            <a:ext cx="3721646" cy="5753513"/>
          </a:xfrm>
          <a:prstGeom prst="rect">
            <a:avLst/>
          </a:prstGeom>
        </p:spPr>
      </p:pic>
      <p:pic>
        <p:nvPicPr>
          <p:cNvPr id="3" name="Kép 2" descr="Med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48680"/>
            <a:ext cx="3672408" cy="561917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995936" y="98072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Pelvis</a:t>
            </a:r>
            <a:r>
              <a:rPr lang="hu-HU" sz="2400" dirty="0" smtClean="0"/>
              <a:t> </a:t>
            </a:r>
            <a:r>
              <a:rPr lang="hu-HU" sz="2400" dirty="0" err="1" smtClean="0"/>
              <a:t>masculina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635896" y="56612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Pelvis</a:t>
            </a:r>
            <a:r>
              <a:rPr lang="hu-HU" sz="2400" dirty="0" smtClean="0"/>
              <a:t> </a:t>
            </a:r>
            <a:r>
              <a:rPr lang="hu-HU" sz="2400" dirty="0" err="1" smtClean="0"/>
              <a:t>feminina</a:t>
            </a:r>
            <a:endParaRPr lang="hu-HU" sz="2400" dirty="0"/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2555776" y="4365104"/>
            <a:ext cx="0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1691680" y="4941168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2195736" y="4509120"/>
            <a:ext cx="1008112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6516216" y="2204864"/>
            <a:ext cx="432048" cy="6480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 flipV="1">
            <a:off x="6948264" y="2204864"/>
            <a:ext cx="432048" cy="6480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abadkézi sokszög 22"/>
          <p:cNvSpPr/>
          <p:nvPr/>
        </p:nvSpPr>
        <p:spPr>
          <a:xfrm>
            <a:off x="6545766" y="5529146"/>
            <a:ext cx="975732" cy="347547"/>
          </a:xfrm>
          <a:custGeom>
            <a:avLst/>
            <a:gdLst>
              <a:gd name="connsiteX0" fmla="*/ 0 w 975732"/>
              <a:gd name="connsiteY0" fmla="*/ 347547 h 347547"/>
              <a:gd name="connsiteX1" fmla="*/ 55756 w 975732"/>
              <a:gd name="connsiteY1" fmla="*/ 224883 h 347547"/>
              <a:gd name="connsiteX2" fmla="*/ 122663 w 975732"/>
              <a:gd name="connsiteY2" fmla="*/ 180278 h 347547"/>
              <a:gd name="connsiteX3" fmla="*/ 200722 w 975732"/>
              <a:gd name="connsiteY3" fmla="*/ 91069 h 347547"/>
              <a:gd name="connsiteX4" fmla="*/ 301083 w 975732"/>
              <a:gd name="connsiteY4" fmla="*/ 13010 h 347547"/>
              <a:gd name="connsiteX5" fmla="*/ 390293 w 975732"/>
              <a:gd name="connsiteY5" fmla="*/ 13010 h 347547"/>
              <a:gd name="connsiteX6" fmla="*/ 468351 w 975732"/>
              <a:gd name="connsiteY6" fmla="*/ 1859 h 347547"/>
              <a:gd name="connsiteX7" fmla="*/ 512956 w 975732"/>
              <a:gd name="connsiteY7" fmla="*/ 13010 h 347547"/>
              <a:gd name="connsiteX8" fmla="*/ 624468 w 975732"/>
              <a:gd name="connsiteY8" fmla="*/ 24161 h 347547"/>
              <a:gd name="connsiteX9" fmla="*/ 713678 w 975732"/>
              <a:gd name="connsiteY9" fmla="*/ 79917 h 347547"/>
              <a:gd name="connsiteX10" fmla="*/ 791736 w 975732"/>
              <a:gd name="connsiteY10" fmla="*/ 157976 h 347547"/>
              <a:gd name="connsiteX11" fmla="*/ 847493 w 975732"/>
              <a:gd name="connsiteY11" fmla="*/ 191430 h 347547"/>
              <a:gd name="connsiteX12" fmla="*/ 914400 w 975732"/>
              <a:gd name="connsiteY12" fmla="*/ 247186 h 347547"/>
              <a:gd name="connsiteX13" fmla="*/ 970156 w 975732"/>
              <a:gd name="connsiteY13" fmla="*/ 325244 h 347547"/>
              <a:gd name="connsiteX14" fmla="*/ 947854 w 975732"/>
              <a:gd name="connsiteY14" fmla="*/ 325244 h 34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5732" h="347547">
                <a:moveTo>
                  <a:pt x="0" y="347547"/>
                </a:moveTo>
                <a:cubicBezTo>
                  <a:pt x="17656" y="300154"/>
                  <a:pt x="35312" y="252761"/>
                  <a:pt x="55756" y="224883"/>
                </a:cubicBezTo>
                <a:cubicBezTo>
                  <a:pt x="76200" y="197005"/>
                  <a:pt x="98502" y="202580"/>
                  <a:pt x="122663" y="180278"/>
                </a:cubicBezTo>
                <a:cubicBezTo>
                  <a:pt x="146824" y="157976"/>
                  <a:pt x="170985" y="118947"/>
                  <a:pt x="200722" y="91069"/>
                </a:cubicBezTo>
                <a:cubicBezTo>
                  <a:pt x="230459" y="63191"/>
                  <a:pt x="269488" y="26020"/>
                  <a:pt x="301083" y="13010"/>
                </a:cubicBezTo>
                <a:cubicBezTo>
                  <a:pt x="332678" y="0"/>
                  <a:pt x="362415" y="14869"/>
                  <a:pt x="390293" y="13010"/>
                </a:cubicBezTo>
                <a:cubicBezTo>
                  <a:pt x="418171" y="11151"/>
                  <a:pt x="447907" y="1859"/>
                  <a:pt x="468351" y="1859"/>
                </a:cubicBezTo>
                <a:cubicBezTo>
                  <a:pt x="488795" y="1859"/>
                  <a:pt x="486937" y="9293"/>
                  <a:pt x="512956" y="13010"/>
                </a:cubicBezTo>
                <a:cubicBezTo>
                  <a:pt x="538975" y="16727"/>
                  <a:pt x="591014" y="13010"/>
                  <a:pt x="624468" y="24161"/>
                </a:cubicBezTo>
                <a:cubicBezTo>
                  <a:pt x="657922" y="35312"/>
                  <a:pt x="685800" y="57615"/>
                  <a:pt x="713678" y="79917"/>
                </a:cubicBezTo>
                <a:cubicBezTo>
                  <a:pt x="741556" y="102220"/>
                  <a:pt x="769434" y="139391"/>
                  <a:pt x="791736" y="157976"/>
                </a:cubicBezTo>
                <a:cubicBezTo>
                  <a:pt x="814039" y="176562"/>
                  <a:pt x="827049" y="176562"/>
                  <a:pt x="847493" y="191430"/>
                </a:cubicBezTo>
                <a:cubicBezTo>
                  <a:pt x="867937" y="206298"/>
                  <a:pt x="893956" y="224884"/>
                  <a:pt x="914400" y="247186"/>
                </a:cubicBezTo>
                <a:cubicBezTo>
                  <a:pt x="934844" y="269488"/>
                  <a:pt x="964580" y="312234"/>
                  <a:pt x="970156" y="325244"/>
                </a:cubicBezTo>
                <a:cubicBezTo>
                  <a:pt x="975732" y="338254"/>
                  <a:pt x="961793" y="331749"/>
                  <a:pt x="947854" y="32524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 descr="Med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276872"/>
            <a:ext cx="2092254" cy="18002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5975648" y="31409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Axis </a:t>
            </a:r>
            <a:r>
              <a:rPr lang="de-DE" dirty="0" err="1" smtClean="0">
                <a:solidFill>
                  <a:srgbClr val="FF0000"/>
                </a:solidFill>
              </a:rPr>
              <a:t>pelvis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 smtClean="0"/>
              <a:t>Führungslinie des Geburtskanal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427984" y="342900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v 19"/>
          <p:cNvSpPr/>
          <p:nvPr/>
        </p:nvSpPr>
        <p:spPr>
          <a:xfrm rot="914442">
            <a:off x="4570759" y="3058118"/>
            <a:ext cx="530428" cy="486328"/>
          </a:xfrm>
          <a:prstGeom prst="arc">
            <a:avLst>
              <a:gd name="adj1" fmla="val 16846990"/>
              <a:gd name="adj2" fmla="val 1168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1547664" y="29249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B0F0"/>
                </a:solidFill>
              </a:rPr>
              <a:t>Inclinatio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pelvis</a:t>
            </a:r>
            <a:r>
              <a:rPr lang="de-DE" dirty="0" smtClean="0">
                <a:solidFill>
                  <a:srgbClr val="00B0F0"/>
                </a:solidFill>
              </a:rPr>
              <a:t>  (60</a:t>
            </a:r>
            <a:r>
              <a:rPr lang="de-DE" baseline="30000" dirty="0" smtClean="0">
                <a:solidFill>
                  <a:srgbClr val="00B0F0"/>
                </a:solidFill>
              </a:rPr>
              <a:t>o</a:t>
            </a:r>
            <a:r>
              <a:rPr lang="de-DE" dirty="0" smtClean="0">
                <a:solidFill>
                  <a:srgbClr val="00B0F0"/>
                </a:solidFill>
              </a:rPr>
              <a:t>)</a:t>
            </a:r>
          </a:p>
          <a:p>
            <a:r>
              <a:rPr lang="de-DE" dirty="0" smtClean="0"/>
              <a:t>Beckenneigungswinkel</a:t>
            </a:r>
            <a:endParaRPr lang="de-DE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23528" y="60932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Innere Beckenmaße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d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4538675" cy="3216384"/>
          </a:xfrm>
          <a:prstGeom prst="rect">
            <a:avLst/>
          </a:prstGeom>
        </p:spPr>
      </p:pic>
      <p:pic>
        <p:nvPicPr>
          <p:cNvPr id="3" name="Kép 2" descr="Med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76672"/>
            <a:ext cx="1584176" cy="604305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3608" y="6206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Statische Rolle des Beckens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320</Words>
  <Application>Microsoft Office PowerPoint</Application>
  <PresentationFormat>Diavetítés a képernyőre (4:3 oldalarány)</PresentationFormat>
  <Paragraphs>131</Paragraphs>
  <Slides>18</Slides>
  <Notes>18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Becken (pelvis),  Hüftgelenk (articulatio coxae)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Company>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admin</dc:creator>
  <cp:lastModifiedBy>admin</cp:lastModifiedBy>
  <cp:revision>45</cp:revision>
  <dcterms:created xsi:type="dcterms:W3CDTF">2019-10-07T07:47:38Z</dcterms:created>
  <dcterms:modified xsi:type="dcterms:W3CDTF">2019-10-10T10:22:07Z</dcterms:modified>
</cp:coreProperties>
</file>