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61" r:id="rId5"/>
    <p:sldId id="259" r:id="rId6"/>
    <p:sldId id="257" r:id="rId7"/>
    <p:sldId id="266" r:id="rId8"/>
    <p:sldId id="262" r:id="rId9"/>
    <p:sldId id="263" r:id="rId10"/>
    <p:sldId id="264" r:id="rId11"/>
    <p:sldId id="260" r:id="rId1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66AC65E-B450-4F9B-9E18-C388D1AED177}" type="datetimeFigureOut">
              <a:rPr lang="hu-HU" smtClean="0"/>
              <a:pPr/>
              <a:t>2019.10.10.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C2C1428-0A58-41B0-8ADB-6372B220A856}"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66AC65E-B450-4F9B-9E18-C388D1AED177}" type="datetimeFigureOut">
              <a:rPr lang="hu-HU" smtClean="0"/>
              <a:pPr/>
              <a:t>2019.10.10.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C2C1428-0A58-41B0-8ADB-6372B220A85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66AC65E-B450-4F9B-9E18-C388D1AED177}" type="datetimeFigureOut">
              <a:rPr lang="hu-HU" smtClean="0"/>
              <a:pPr/>
              <a:t>2019.10.10.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C2C1428-0A58-41B0-8ADB-6372B220A856}"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66AC65E-B450-4F9B-9E18-C388D1AED177}" type="datetimeFigureOut">
              <a:rPr lang="hu-HU" smtClean="0"/>
              <a:pPr/>
              <a:t>2019.10.10.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C2C1428-0A58-41B0-8ADB-6372B220A856}"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66AC65E-B450-4F9B-9E18-C388D1AED177}" type="datetimeFigureOut">
              <a:rPr lang="hu-HU" smtClean="0"/>
              <a:pPr/>
              <a:t>2019.10.10.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C2C1428-0A58-41B0-8ADB-6372B220A856}"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66AC65E-B450-4F9B-9E18-C388D1AED177}" type="datetimeFigureOut">
              <a:rPr lang="hu-HU" smtClean="0"/>
              <a:pPr/>
              <a:t>2019.10.10.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C2C1428-0A58-41B0-8ADB-6372B220A856}"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66AC65E-B450-4F9B-9E18-C388D1AED177}" type="datetimeFigureOut">
              <a:rPr lang="hu-HU" smtClean="0"/>
              <a:pPr/>
              <a:t>2019.10.10.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C2C1428-0A58-41B0-8ADB-6372B220A856}"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66AC65E-B450-4F9B-9E18-C388D1AED177}" type="datetimeFigureOut">
              <a:rPr lang="hu-HU" smtClean="0"/>
              <a:pPr/>
              <a:t>2019.10.10.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C2C1428-0A58-41B0-8ADB-6372B220A856}"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66AC65E-B450-4F9B-9E18-C388D1AED177}" type="datetimeFigureOut">
              <a:rPr lang="hu-HU" smtClean="0"/>
              <a:pPr/>
              <a:t>2019.10.10.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C2C1428-0A58-41B0-8ADB-6372B220A856}"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66AC65E-B450-4F9B-9E18-C388D1AED177}" type="datetimeFigureOut">
              <a:rPr lang="hu-HU" smtClean="0"/>
              <a:pPr/>
              <a:t>2019.10.10.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C2C1428-0A58-41B0-8ADB-6372B220A856}"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66AC65E-B450-4F9B-9E18-C388D1AED177}" type="datetimeFigureOut">
              <a:rPr lang="hu-HU" smtClean="0"/>
              <a:pPr/>
              <a:t>2019.10.10.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C2C1428-0A58-41B0-8ADB-6372B220A856}"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AC65E-B450-4F9B-9E18-C388D1AED177}" type="datetimeFigureOut">
              <a:rPr lang="hu-HU" smtClean="0"/>
              <a:pPr/>
              <a:t>2019.10.10.</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C1428-0A58-41B0-8ADB-6372B220A856}"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tumblr.com/photo/1280/neurolove/1344713646/1/tumblr_lahwm8ktgJ1qb6ett"/>
          <p:cNvPicPr>
            <a:picLocks noChangeAspect="1" noChangeArrowheads="1"/>
          </p:cNvPicPr>
          <p:nvPr/>
        </p:nvPicPr>
        <p:blipFill>
          <a:blip r:embed="rId2" cstate="print"/>
          <a:srcRect/>
          <a:stretch>
            <a:fillRect/>
          </a:stretch>
        </p:blipFill>
        <p:spPr bwMode="auto">
          <a:xfrm>
            <a:off x="1619672" y="1196752"/>
            <a:ext cx="5219700" cy="5343526"/>
          </a:xfrm>
          <a:prstGeom prst="rect">
            <a:avLst/>
          </a:prstGeom>
          <a:noFill/>
        </p:spPr>
      </p:pic>
      <p:sp>
        <p:nvSpPr>
          <p:cNvPr id="7" name="Szövegdoboz 6"/>
          <p:cNvSpPr txBox="1"/>
          <p:nvPr/>
        </p:nvSpPr>
        <p:spPr>
          <a:xfrm>
            <a:off x="3275856" y="404664"/>
            <a:ext cx="2030299" cy="584775"/>
          </a:xfrm>
          <a:prstGeom prst="rect">
            <a:avLst/>
          </a:prstGeom>
          <a:noFill/>
        </p:spPr>
        <p:txBody>
          <a:bodyPr wrap="none" rtlCol="0">
            <a:spAutoFit/>
          </a:bodyPr>
          <a:lstStyle/>
          <a:p>
            <a:r>
              <a:rPr lang="hu-HU" sz="3200" dirty="0" smtClean="0">
                <a:solidFill>
                  <a:srgbClr val="C00000"/>
                </a:solidFill>
              </a:rPr>
              <a:t>Törzsdúcok</a:t>
            </a:r>
            <a:endParaRPr lang="hu-HU" sz="3200" dirty="0">
              <a:solidFill>
                <a:srgbClr val="C00000"/>
              </a:solidFill>
            </a:endParaRPr>
          </a:p>
        </p:txBody>
      </p:sp>
      <p:sp>
        <p:nvSpPr>
          <p:cNvPr id="8" name="Szövegdoboz 7"/>
          <p:cNvSpPr txBox="1"/>
          <p:nvPr/>
        </p:nvSpPr>
        <p:spPr>
          <a:xfrm>
            <a:off x="6156176" y="6381328"/>
            <a:ext cx="2747483" cy="369332"/>
          </a:xfrm>
          <a:prstGeom prst="rect">
            <a:avLst/>
          </a:prstGeom>
          <a:noFill/>
        </p:spPr>
        <p:txBody>
          <a:bodyPr wrap="none" rtlCol="0">
            <a:spAutoFit/>
          </a:bodyPr>
          <a:lstStyle/>
          <a:p>
            <a:r>
              <a:rPr lang="hu-HU" dirty="0" smtClean="0"/>
              <a:t>Dr. Ádám Ágota, </a:t>
            </a:r>
            <a:r>
              <a:rPr lang="hu-HU" dirty="0" smtClean="0"/>
              <a:t>2019.10.7.</a:t>
            </a:r>
            <a:endParaRPr lang="hu-H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focus.psychiatryonline.org/data/Journals/FOCUS/4266/foc0011123340002.c.jpeg"/>
          <p:cNvPicPr>
            <a:picLocks noChangeAspect="1" noChangeArrowheads="1"/>
          </p:cNvPicPr>
          <p:nvPr/>
        </p:nvPicPr>
        <p:blipFill>
          <a:blip r:embed="rId2" cstate="print"/>
          <a:srcRect/>
          <a:stretch>
            <a:fillRect/>
          </a:stretch>
        </p:blipFill>
        <p:spPr bwMode="auto">
          <a:xfrm>
            <a:off x="539552" y="1218998"/>
            <a:ext cx="8136904" cy="5005660"/>
          </a:xfrm>
          <a:prstGeom prst="rect">
            <a:avLst/>
          </a:prstGeom>
          <a:noFill/>
        </p:spPr>
      </p:pic>
      <p:sp>
        <p:nvSpPr>
          <p:cNvPr id="3" name="Szövegdoboz 2"/>
          <p:cNvSpPr txBox="1"/>
          <p:nvPr/>
        </p:nvSpPr>
        <p:spPr>
          <a:xfrm>
            <a:off x="1331640" y="476672"/>
            <a:ext cx="6719147" cy="584775"/>
          </a:xfrm>
          <a:prstGeom prst="rect">
            <a:avLst/>
          </a:prstGeom>
          <a:noFill/>
        </p:spPr>
        <p:txBody>
          <a:bodyPr wrap="none" rtlCol="0">
            <a:spAutoFit/>
          </a:bodyPr>
          <a:lstStyle/>
          <a:p>
            <a:r>
              <a:rPr lang="hu-HU" sz="3200" dirty="0" smtClean="0"/>
              <a:t>A </a:t>
            </a:r>
            <a:r>
              <a:rPr lang="hu-HU" sz="3200" dirty="0" err="1" smtClean="0"/>
              <a:t>mesolimbikus</a:t>
            </a:r>
            <a:r>
              <a:rPr lang="hu-HU" sz="3200" dirty="0" smtClean="0"/>
              <a:t> rendszer és az addikció</a:t>
            </a:r>
            <a:endParaRPr lang="hu-HU"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23528" y="5373216"/>
            <a:ext cx="5040560" cy="369332"/>
          </a:xfrm>
          <a:prstGeom prst="rect">
            <a:avLst/>
          </a:prstGeom>
        </p:spPr>
        <p:txBody>
          <a:bodyPr wrap="square">
            <a:spAutoFit/>
          </a:bodyPr>
          <a:lstStyle/>
          <a:p>
            <a:r>
              <a:rPr lang="hu-HU" dirty="0" smtClean="0"/>
              <a:t>http://www.youtube.com/watch?v=vJG698U2Mvo</a:t>
            </a:r>
            <a:endParaRPr lang="hu-HU" dirty="0"/>
          </a:p>
        </p:txBody>
      </p:sp>
      <p:sp>
        <p:nvSpPr>
          <p:cNvPr id="4" name="Szövegdoboz 3"/>
          <p:cNvSpPr txBox="1"/>
          <p:nvPr/>
        </p:nvSpPr>
        <p:spPr>
          <a:xfrm>
            <a:off x="323528" y="5877272"/>
            <a:ext cx="2833211" cy="369332"/>
          </a:xfrm>
          <a:prstGeom prst="rect">
            <a:avLst/>
          </a:prstGeom>
          <a:noFill/>
        </p:spPr>
        <p:txBody>
          <a:bodyPr wrap="none" rtlCol="0">
            <a:spAutoFit/>
          </a:bodyPr>
          <a:lstStyle/>
          <a:p>
            <a:r>
              <a:rPr lang="hu-HU" dirty="0" err="1" smtClean="0"/>
              <a:t>www.theinvisiblegorilla.com</a:t>
            </a:r>
            <a:endParaRPr lang="hu-HU" dirty="0"/>
          </a:p>
        </p:txBody>
      </p:sp>
      <p:pic>
        <p:nvPicPr>
          <p:cNvPr id="2050" name="Picture 2" descr="Parkinson cartoons, Parkinson cartoon, funny, Parkinson picture, Parkinson pictures, Parkinson image, Parkinson images, Parkinson illustration, Parkinson illustrations"/>
          <p:cNvPicPr>
            <a:picLocks noChangeAspect="1" noChangeArrowheads="1"/>
          </p:cNvPicPr>
          <p:nvPr/>
        </p:nvPicPr>
        <p:blipFill>
          <a:blip r:embed="rId2" cstate="print"/>
          <a:srcRect/>
          <a:stretch>
            <a:fillRect/>
          </a:stretch>
        </p:blipFill>
        <p:spPr bwMode="auto">
          <a:xfrm>
            <a:off x="1979711" y="1484784"/>
            <a:ext cx="4238307" cy="3528392"/>
          </a:xfrm>
          <a:prstGeom prst="rect">
            <a:avLst/>
          </a:prstGeom>
          <a:noFill/>
        </p:spPr>
      </p:pic>
      <p:sp>
        <p:nvSpPr>
          <p:cNvPr id="5" name="Szövegdoboz 4"/>
          <p:cNvSpPr txBox="1"/>
          <p:nvPr/>
        </p:nvSpPr>
        <p:spPr>
          <a:xfrm>
            <a:off x="2267744" y="404664"/>
            <a:ext cx="3970959" cy="584775"/>
          </a:xfrm>
          <a:prstGeom prst="rect">
            <a:avLst/>
          </a:prstGeom>
          <a:noFill/>
        </p:spPr>
        <p:txBody>
          <a:bodyPr wrap="none" rtlCol="0">
            <a:spAutoFit/>
          </a:bodyPr>
          <a:lstStyle/>
          <a:p>
            <a:r>
              <a:rPr lang="hu-HU" sz="3200" dirty="0" smtClean="0"/>
              <a:t>Köszönöm a figyelmet!</a:t>
            </a:r>
            <a:endParaRPr lang="hu-HU"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280px-Anatomie-Basalganglien-A"/>
          <p:cNvPicPr>
            <a:picLocks noChangeAspect="1" noChangeArrowheads="1"/>
          </p:cNvPicPr>
          <p:nvPr/>
        </p:nvPicPr>
        <p:blipFill>
          <a:blip r:embed="rId2" cstate="print"/>
          <a:srcRect/>
          <a:stretch>
            <a:fillRect/>
          </a:stretch>
        </p:blipFill>
        <p:spPr bwMode="auto">
          <a:xfrm>
            <a:off x="323850" y="1052513"/>
            <a:ext cx="8664575" cy="431958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et&amp;#8217;s breakdown the basal ganglia pathways.  There are two main pathways- the direct (which is excitatory, meaning it increases movement/thoughts/feelings), and the indirect (which is inhibitory, meaning it decreases movement/thoughts/feelings).  I will talk about these in terms of movement.&#10;Firstly, the direct pathway starts with inputs from cortex (premotor and supplementary motor cortex for example, which help plan movements) to the striatum (putamen).  The striatum inhibits the internal segment of the Globus Pallidus (GPi), which would normally inhibit thalamus.  Since it is being inhibited, it will not inhibit thalamus, which means thalamus can excite cortex (primary motor cortex for example) and cause movement.&#10;Does that make sense?  I hope so, because the indirect pathway is a bit more complex!  It begins the same way- cortex sends projections to neurons in striatum.  These neurons, which are designated for the indirect pathway, now will inhibit the external segment of the Globus Pallidus (GPe), which normally inhibits the subthalamic nucleus (STN).  Since the GPe is inhibited, it will no longer inhibit the STN, which means the STN will excite the GPi.  The GPi will then inhibit the thalamus and prevent it from exciting cortex.&#10;Summary:(&amp;#8220;&amp;gt;&amp;#8221; is an excitatory connection, &amp;#8220;-&amp;#8221; is inhibitory, and parentheses denote a connection that is not happening due to inhibition)&#10;Direct Pathway: Ctx&amp;gt;Striatum-GPi(-)Thalamus&amp;gt;Ctx&#10;Indirect Pathway: Ctx&amp;gt;Striatum-GPe(-)STN&amp;gt;GPi-Thalamus(&amp;gt;)Ctx&#10;In my next post, I will discuss how dopamine neurons from the Substantia Nigra contribute to these pathways.&#10;[Image Source]"/>
          <p:cNvPicPr>
            <a:picLocks noChangeAspect="1" noChangeArrowheads="1"/>
          </p:cNvPicPr>
          <p:nvPr/>
        </p:nvPicPr>
        <p:blipFill>
          <a:blip r:embed="rId2" cstate="print"/>
          <a:srcRect/>
          <a:stretch>
            <a:fillRect/>
          </a:stretch>
        </p:blipFill>
        <p:spPr bwMode="auto">
          <a:xfrm>
            <a:off x="1475656" y="1340768"/>
            <a:ext cx="5904656" cy="5036324"/>
          </a:xfrm>
          <a:prstGeom prst="rect">
            <a:avLst/>
          </a:prstGeom>
          <a:noFill/>
        </p:spPr>
      </p:pic>
      <p:sp>
        <p:nvSpPr>
          <p:cNvPr id="3" name="Szövegdoboz 2"/>
          <p:cNvSpPr txBox="1"/>
          <p:nvPr/>
        </p:nvSpPr>
        <p:spPr>
          <a:xfrm>
            <a:off x="1907704" y="404664"/>
            <a:ext cx="5619102" cy="584775"/>
          </a:xfrm>
          <a:prstGeom prst="rect">
            <a:avLst/>
          </a:prstGeom>
          <a:noFill/>
        </p:spPr>
        <p:txBody>
          <a:bodyPr wrap="none" rtlCol="0">
            <a:spAutoFit/>
          </a:bodyPr>
          <a:lstStyle/>
          <a:p>
            <a:r>
              <a:rPr lang="hu-HU" sz="3200" dirty="0" smtClean="0"/>
              <a:t>A törzsdúcok kapcsolatrendszere</a:t>
            </a:r>
            <a:endParaRPr lang="hu-HU"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apackofneurons.files.wordpress.com/2012/06/basal-ganglia-scheme.png"/>
          <p:cNvPicPr>
            <a:picLocks noChangeAspect="1" noChangeArrowheads="1"/>
          </p:cNvPicPr>
          <p:nvPr/>
        </p:nvPicPr>
        <p:blipFill>
          <a:blip r:embed="rId2" cstate="print"/>
          <a:srcRect/>
          <a:stretch>
            <a:fillRect/>
          </a:stretch>
        </p:blipFill>
        <p:spPr bwMode="auto">
          <a:xfrm>
            <a:off x="107504" y="1844824"/>
            <a:ext cx="5362575" cy="3267075"/>
          </a:xfrm>
          <a:prstGeom prst="rect">
            <a:avLst/>
          </a:prstGeom>
          <a:noFill/>
        </p:spPr>
      </p:pic>
      <p:pic>
        <p:nvPicPr>
          <p:cNvPr id="18436" name="Picture 4" descr="http://kin450-neurophysiology.wikispaces.com/file/view/direct.indirect.jpg/393453944/direct.indirect.jpg"/>
          <p:cNvPicPr>
            <a:picLocks noChangeAspect="1" noChangeArrowheads="1"/>
          </p:cNvPicPr>
          <p:nvPr/>
        </p:nvPicPr>
        <p:blipFill>
          <a:blip r:embed="rId3" cstate="print"/>
          <a:srcRect/>
          <a:stretch>
            <a:fillRect/>
          </a:stretch>
        </p:blipFill>
        <p:spPr bwMode="auto">
          <a:xfrm>
            <a:off x="5436096" y="1268760"/>
            <a:ext cx="3528392" cy="5061218"/>
          </a:xfrm>
          <a:prstGeom prst="rect">
            <a:avLst/>
          </a:prstGeom>
          <a:noFill/>
        </p:spPr>
      </p:pic>
      <p:sp>
        <p:nvSpPr>
          <p:cNvPr id="4" name="Szövegdoboz 3"/>
          <p:cNvSpPr txBox="1"/>
          <p:nvPr/>
        </p:nvSpPr>
        <p:spPr>
          <a:xfrm>
            <a:off x="1475656" y="404664"/>
            <a:ext cx="5619102" cy="584775"/>
          </a:xfrm>
          <a:prstGeom prst="rect">
            <a:avLst/>
          </a:prstGeom>
          <a:noFill/>
        </p:spPr>
        <p:txBody>
          <a:bodyPr wrap="none" rtlCol="0">
            <a:spAutoFit/>
          </a:bodyPr>
          <a:lstStyle/>
          <a:p>
            <a:r>
              <a:rPr lang="hu-HU" sz="3200" dirty="0" smtClean="0"/>
              <a:t>A törzsdúcok kapcsolatrendszere</a:t>
            </a:r>
            <a:endParaRPr lang="hu-HU"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Another treatment for Parkinson&amp;#8217;s: DBS&#10;Deep brain stimulation (DBS) involves the implanting of electrodes in the brain that effectively &amp;#8220;inactivate&amp;#8221; a certain region.  It can be quite sophisticated, using multiple electrodes that can then have different patterns of stimulation.  There is a pacemaker that is implanted elsewhere in the body, usually where it can be removed to replace batteries and the like without too bad of side effects (so not in the brain tissue). &#10;In Parkinson&amp;#8217;s, the electrodes are surgically implanted into the subthalamic nucleus (STN) or the internal segment of the globus pallidus (GPi).  For a refresher on the basal ganglia pathways, go here. STN excites GPi and GPi inhibits thalamus, both of which effectively decrease movements.  In Parkinson&amp;#8217;s, patients are having trouble moving due to the decreased dopamine feeding into the basal ganglia loops.  Therefore, acting on STN or GPi and effectively inactivating those regions makes it so that movements will be easier.&#10;It is also interesting to note that DBS can be used on other disorders, such as severe cases of obsessive-compulsive disorder (OCD) and Tourette&amp;#8217;s Syndrome.  Tourette&amp;#8217;s is characterised by motor and verbal tics that can be very intrusive, not what you usually see on TV (for instance, I know a patient whose uncontrollable tic is to poke their eye and they had blinded that eye with it).  DBS of the thalamus usually can be helpful for patients suffering from Tourette&amp;#8217;s (I think you can figure out why it might be from what you know about the basal ganglia circuitry).&#10;There are still more potential treatments for Parkinson&amp;#8217;s that I will continue to discuss.&#10;[Image Source]"/>
          <p:cNvPicPr>
            <a:picLocks noChangeAspect="1" noChangeArrowheads="1"/>
          </p:cNvPicPr>
          <p:nvPr/>
        </p:nvPicPr>
        <p:blipFill>
          <a:blip r:embed="rId2" cstate="print"/>
          <a:srcRect l="6047" r="6047"/>
          <a:stretch>
            <a:fillRect/>
          </a:stretch>
        </p:blipFill>
        <p:spPr bwMode="auto">
          <a:xfrm>
            <a:off x="5009475" y="2852936"/>
            <a:ext cx="3821028" cy="3764286"/>
          </a:xfrm>
          <a:prstGeom prst="rect">
            <a:avLst/>
          </a:prstGeom>
          <a:noFill/>
        </p:spPr>
      </p:pic>
      <p:sp>
        <p:nvSpPr>
          <p:cNvPr id="3" name="Szövegdoboz 2"/>
          <p:cNvSpPr txBox="1"/>
          <p:nvPr/>
        </p:nvSpPr>
        <p:spPr>
          <a:xfrm>
            <a:off x="1115616" y="404664"/>
            <a:ext cx="7226274" cy="584775"/>
          </a:xfrm>
          <a:prstGeom prst="rect">
            <a:avLst/>
          </a:prstGeom>
          <a:noFill/>
        </p:spPr>
        <p:txBody>
          <a:bodyPr wrap="none" rtlCol="0">
            <a:spAutoFit/>
          </a:bodyPr>
          <a:lstStyle/>
          <a:p>
            <a:r>
              <a:rPr lang="hu-HU" sz="3200" dirty="0" smtClean="0"/>
              <a:t>A törzsdúcokkal kapcsolatos betegségek I.</a:t>
            </a:r>
            <a:endParaRPr lang="hu-HU" sz="3200" dirty="0"/>
          </a:p>
        </p:txBody>
      </p:sp>
      <p:sp>
        <p:nvSpPr>
          <p:cNvPr id="4" name="Szövegdoboz 3"/>
          <p:cNvSpPr txBox="1"/>
          <p:nvPr/>
        </p:nvSpPr>
        <p:spPr>
          <a:xfrm>
            <a:off x="323528" y="1268760"/>
            <a:ext cx="8226804" cy="461665"/>
          </a:xfrm>
          <a:prstGeom prst="rect">
            <a:avLst/>
          </a:prstGeom>
          <a:noFill/>
        </p:spPr>
        <p:txBody>
          <a:bodyPr wrap="none" rtlCol="0">
            <a:spAutoFit/>
          </a:bodyPr>
          <a:lstStyle/>
          <a:p>
            <a:r>
              <a:rPr lang="hu-HU" sz="2400" dirty="0" smtClean="0">
                <a:solidFill>
                  <a:srgbClr val="C00000"/>
                </a:solidFill>
              </a:rPr>
              <a:t>Parkinson kór </a:t>
            </a:r>
            <a:r>
              <a:rPr lang="hu-HU" sz="2400" dirty="0" smtClean="0"/>
              <a:t>– </a:t>
            </a:r>
            <a:r>
              <a:rPr lang="hu-HU" sz="2000" dirty="0" err="1" smtClean="0"/>
              <a:t>tremor</a:t>
            </a:r>
            <a:r>
              <a:rPr lang="hu-HU" sz="2000" dirty="0" smtClean="0"/>
              <a:t> (remegés), </a:t>
            </a:r>
            <a:r>
              <a:rPr lang="hu-HU" sz="2000" dirty="0" err="1" smtClean="0"/>
              <a:t>akinesia</a:t>
            </a:r>
            <a:r>
              <a:rPr lang="hu-HU" sz="2000" dirty="0" smtClean="0"/>
              <a:t>/</a:t>
            </a:r>
            <a:r>
              <a:rPr lang="hu-HU" sz="2000" dirty="0" err="1" smtClean="0"/>
              <a:t>bradykinesia</a:t>
            </a:r>
            <a:r>
              <a:rPr lang="hu-HU" sz="2000" dirty="0" smtClean="0"/>
              <a:t>, testtartás zavara</a:t>
            </a:r>
            <a:endParaRPr lang="hu-HU" sz="2000" dirty="0"/>
          </a:p>
        </p:txBody>
      </p:sp>
      <p:pic>
        <p:nvPicPr>
          <p:cNvPr id="5124" name="Picture 4" descr="http://siberiantimes.com/upload/information_system_28/4/4/9/item_449/information_items_449.jpg"/>
          <p:cNvPicPr>
            <a:picLocks noChangeAspect="1" noChangeArrowheads="1"/>
          </p:cNvPicPr>
          <p:nvPr/>
        </p:nvPicPr>
        <p:blipFill>
          <a:blip r:embed="rId3" cstate="print"/>
          <a:srcRect l="61417" t="829" r="1050"/>
          <a:stretch>
            <a:fillRect/>
          </a:stretch>
        </p:blipFill>
        <p:spPr bwMode="auto">
          <a:xfrm>
            <a:off x="467544" y="1896974"/>
            <a:ext cx="2808312" cy="4699804"/>
          </a:xfrm>
          <a:prstGeom prst="rect">
            <a:avLst/>
          </a:prstGeom>
          <a:noFill/>
        </p:spPr>
      </p:pic>
      <p:sp>
        <p:nvSpPr>
          <p:cNvPr id="7" name="Szövegdoboz 6"/>
          <p:cNvSpPr txBox="1"/>
          <p:nvPr/>
        </p:nvSpPr>
        <p:spPr>
          <a:xfrm>
            <a:off x="3347864" y="1844824"/>
            <a:ext cx="5412892" cy="861774"/>
          </a:xfrm>
          <a:prstGeom prst="rect">
            <a:avLst/>
          </a:prstGeom>
          <a:noFill/>
        </p:spPr>
        <p:txBody>
          <a:bodyPr wrap="none" rtlCol="0">
            <a:spAutoFit/>
          </a:bodyPr>
          <a:lstStyle/>
          <a:p>
            <a:r>
              <a:rPr lang="hu-HU" sz="2000" dirty="0" err="1" smtClean="0"/>
              <a:t>Substantia</a:t>
            </a:r>
            <a:r>
              <a:rPr lang="hu-HU" sz="2000" dirty="0" smtClean="0"/>
              <a:t> </a:t>
            </a:r>
            <a:r>
              <a:rPr lang="hu-HU" sz="2000" dirty="0" err="1" smtClean="0"/>
              <a:t>nigra</a:t>
            </a:r>
            <a:r>
              <a:rPr lang="hu-HU" sz="2000" dirty="0" smtClean="0"/>
              <a:t> </a:t>
            </a:r>
            <a:r>
              <a:rPr lang="hu-HU" sz="2000" dirty="0" err="1" smtClean="0"/>
              <a:t>dopaminerg</a:t>
            </a:r>
            <a:r>
              <a:rPr lang="hu-HU" sz="2000" dirty="0" smtClean="0"/>
              <a:t> neuronjai pusztulnak</a:t>
            </a:r>
          </a:p>
          <a:p>
            <a:endParaRPr lang="hu-HU" sz="1000" dirty="0" smtClean="0"/>
          </a:p>
          <a:p>
            <a:r>
              <a:rPr lang="hu-HU" sz="2000" dirty="0" smtClean="0"/>
              <a:t>Terápia: L-DOPA, DBS (</a:t>
            </a:r>
            <a:r>
              <a:rPr lang="hu-HU" sz="2000" dirty="0" err="1" smtClean="0"/>
              <a:t>deep</a:t>
            </a:r>
            <a:r>
              <a:rPr lang="hu-HU" sz="2000" dirty="0" smtClean="0"/>
              <a:t> </a:t>
            </a:r>
            <a:r>
              <a:rPr lang="hu-HU" sz="2000" dirty="0" err="1" smtClean="0"/>
              <a:t>brain</a:t>
            </a:r>
            <a:r>
              <a:rPr lang="hu-HU" sz="2000" dirty="0" smtClean="0"/>
              <a:t> </a:t>
            </a:r>
            <a:r>
              <a:rPr lang="hu-HU" sz="2000" dirty="0" err="1" smtClean="0"/>
              <a:t>stimulation</a:t>
            </a:r>
            <a:r>
              <a:rPr lang="hu-HU" sz="2000" dirty="0" smtClean="0"/>
              <a:t>)</a:t>
            </a:r>
            <a:endParaRPr lang="hu-H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115616" y="404664"/>
            <a:ext cx="7226274" cy="584775"/>
          </a:xfrm>
          <a:prstGeom prst="rect">
            <a:avLst/>
          </a:prstGeom>
          <a:noFill/>
        </p:spPr>
        <p:txBody>
          <a:bodyPr wrap="none" rtlCol="0">
            <a:spAutoFit/>
          </a:bodyPr>
          <a:lstStyle/>
          <a:p>
            <a:r>
              <a:rPr lang="hu-HU" sz="3200" dirty="0" smtClean="0"/>
              <a:t>A törzsdúcokkal kapcsolatos betegségek II.</a:t>
            </a:r>
            <a:endParaRPr lang="hu-HU" sz="3200" dirty="0"/>
          </a:p>
        </p:txBody>
      </p:sp>
      <p:sp>
        <p:nvSpPr>
          <p:cNvPr id="4" name="Szövegdoboz 3"/>
          <p:cNvSpPr txBox="1"/>
          <p:nvPr/>
        </p:nvSpPr>
        <p:spPr>
          <a:xfrm>
            <a:off x="467544" y="1268760"/>
            <a:ext cx="8138382" cy="1077218"/>
          </a:xfrm>
          <a:prstGeom prst="rect">
            <a:avLst/>
          </a:prstGeom>
          <a:noFill/>
        </p:spPr>
        <p:txBody>
          <a:bodyPr wrap="none" rtlCol="0">
            <a:spAutoFit/>
          </a:bodyPr>
          <a:lstStyle/>
          <a:p>
            <a:r>
              <a:rPr lang="hu-HU" sz="2400" dirty="0" smtClean="0">
                <a:solidFill>
                  <a:srgbClr val="C00000"/>
                </a:solidFill>
              </a:rPr>
              <a:t>Huntington kór </a:t>
            </a:r>
            <a:r>
              <a:rPr lang="hu-HU" sz="2400" dirty="0" smtClean="0"/>
              <a:t>– </a:t>
            </a:r>
            <a:r>
              <a:rPr lang="hu-HU" sz="2000" dirty="0" smtClean="0"/>
              <a:t>akaratlan mozgások, érzelmi kitörések,szellemi leépülés</a:t>
            </a:r>
          </a:p>
          <a:p>
            <a:r>
              <a:rPr lang="hu-HU" sz="2000" dirty="0" smtClean="0"/>
              <a:t>		Törzsdúcok degenerációja</a:t>
            </a:r>
          </a:p>
          <a:p>
            <a:r>
              <a:rPr lang="hu-HU" sz="2000" dirty="0" smtClean="0"/>
              <a:t>		kiváltója: genetikai okok (dominánsan öröklődő mutáció)</a:t>
            </a:r>
            <a:endParaRPr lang="hu-HU" sz="2000" dirty="0"/>
          </a:p>
        </p:txBody>
      </p:sp>
      <p:pic>
        <p:nvPicPr>
          <p:cNvPr id="8194" name="Picture 2" descr="http://38.media.tumblr.com/tumblr_m7dwqanL9I1qeo1dvo1_1280.jpg"/>
          <p:cNvPicPr>
            <a:picLocks noChangeAspect="1" noChangeArrowheads="1"/>
          </p:cNvPicPr>
          <p:nvPr/>
        </p:nvPicPr>
        <p:blipFill>
          <a:blip r:embed="rId2" cstate="print"/>
          <a:srcRect/>
          <a:stretch>
            <a:fillRect/>
          </a:stretch>
        </p:blipFill>
        <p:spPr bwMode="auto">
          <a:xfrm>
            <a:off x="1331640" y="2780928"/>
            <a:ext cx="6057046" cy="38301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115616" y="404664"/>
            <a:ext cx="7330468" cy="584775"/>
          </a:xfrm>
          <a:prstGeom prst="rect">
            <a:avLst/>
          </a:prstGeom>
          <a:noFill/>
        </p:spPr>
        <p:txBody>
          <a:bodyPr wrap="none" rtlCol="0">
            <a:spAutoFit/>
          </a:bodyPr>
          <a:lstStyle/>
          <a:p>
            <a:r>
              <a:rPr lang="hu-HU" sz="3200" dirty="0" smtClean="0"/>
              <a:t>A törzsdúcokkal kapcsolatos betegségek III.</a:t>
            </a:r>
            <a:endParaRPr lang="hu-HU" sz="3200" dirty="0"/>
          </a:p>
        </p:txBody>
      </p:sp>
      <p:sp>
        <p:nvSpPr>
          <p:cNvPr id="3" name="Szövegdoboz 2"/>
          <p:cNvSpPr txBox="1"/>
          <p:nvPr/>
        </p:nvSpPr>
        <p:spPr>
          <a:xfrm>
            <a:off x="323528" y="1268760"/>
            <a:ext cx="5890202" cy="1754326"/>
          </a:xfrm>
          <a:prstGeom prst="rect">
            <a:avLst/>
          </a:prstGeom>
          <a:noFill/>
        </p:spPr>
        <p:txBody>
          <a:bodyPr wrap="none" rtlCol="0">
            <a:spAutoFit/>
          </a:bodyPr>
          <a:lstStyle/>
          <a:p>
            <a:r>
              <a:rPr lang="hu-HU" sz="2400" dirty="0" smtClean="0">
                <a:solidFill>
                  <a:srgbClr val="C00000"/>
                </a:solidFill>
              </a:rPr>
              <a:t>A </a:t>
            </a:r>
            <a:r>
              <a:rPr lang="hu-HU" sz="2400" dirty="0" err="1" smtClean="0">
                <a:solidFill>
                  <a:srgbClr val="C00000"/>
                </a:solidFill>
              </a:rPr>
              <a:t>nucl</a:t>
            </a:r>
            <a:r>
              <a:rPr lang="hu-HU" sz="2400" dirty="0" smtClean="0">
                <a:solidFill>
                  <a:srgbClr val="C00000"/>
                </a:solidFill>
              </a:rPr>
              <a:t>. </a:t>
            </a:r>
            <a:r>
              <a:rPr lang="hu-HU" sz="2400" dirty="0" err="1" smtClean="0">
                <a:solidFill>
                  <a:srgbClr val="C00000"/>
                </a:solidFill>
              </a:rPr>
              <a:t>subthalamicus</a:t>
            </a:r>
            <a:r>
              <a:rPr lang="hu-HU" sz="2400" dirty="0" smtClean="0">
                <a:solidFill>
                  <a:srgbClr val="C00000"/>
                </a:solidFill>
              </a:rPr>
              <a:t> </a:t>
            </a:r>
            <a:r>
              <a:rPr lang="hu-HU" sz="2400" dirty="0" err="1" smtClean="0">
                <a:solidFill>
                  <a:srgbClr val="C00000"/>
                </a:solidFill>
              </a:rPr>
              <a:t>léziója</a:t>
            </a:r>
            <a:r>
              <a:rPr lang="hu-HU" sz="2400" dirty="0" smtClean="0">
                <a:solidFill>
                  <a:srgbClr val="C00000"/>
                </a:solidFill>
              </a:rPr>
              <a:t> – </a:t>
            </a:r>
            <a:r>
              <a:rPr lang="hu-HU" sz="2400" dirty="0" err="1" smtClean="0">
                <a:solidFill>
                  <a:srgbClr val="C00000"/>
                </a:solidFill>
              </a:rPr>
              <a:t>Hemiballismus</a:t>
            </a:r>
            <a:endParaRPr lang="hu-HU" sz="2400" dirty="0" smtClean="0">
              <a:solidFill>
                <a:srgbClr val="C00000"/>
              </a:solidFill>
            </a:endParaRPr>
          </a:p>
          <a:p>
            <a:endParaRPr lang="hu-HU" sz="2400" dirty="0" smtClean="0">
              <a:solidFill>
                <a:srgbClr val="C00000"/>
              </a:solidFill>
            </a:endParaRPr>
          </a:p>
          <a:p>
            <a:r>
              <a:rPr lang="hu-HU" sz="2000" dirty="0" smtClean="0"/>
              <a:t>Kezelés: kiváltó okok kezelése </a:t>
            </a:r>
          </a:p>
          <a:p>
            <a:r>
              <a:rPr lang="hu-HU" sz="2000" dirty="0" smtClean="0"/>
              <a:t>+ dopamin gátlók (</a:t>
            </a:r>
            <a:r>
              <a:rPr lang="hu-HU" sz="2000" dirty="0" err="1" smtClean="0"/>
              <a:t>perphenazine</a:t>
            </a:r>
            <a:r>
              <a:rPr lang="hu-HU" sz="2000" dirty="0" smtClean="0"/>
              <a:t>, </a:t>
            </a:r>
          </a:p>
          <a:p>
            <a:r>
              <a:rPr lang="hu-HU" sz="2000" dirty="0" err="1" smtClean="0"/>
              <a:t>haloperidol</a:t>
            </a:r>
            <a:r>
              <a:rPr lang="hu-HU" sz="2000" dirty="0" smtClean="0"/>
              <a:t>)</a:t>
            </a:r>
            <a:endParaRPr lang="hu-HU" sz="2000" dirty="0"/>
          </a:p>
        </p:txBody>
      </p:sp>
      <p:pic>
        <p:nvPicPr>
          <p:cNvPr id="1026" name="Picture 2" descr="http://www.netterimages.com/images/vpv/000/000/007/7059-0550x0475.jpg"/>
          <p:cNvPicPr>
            <a:picLocks noChangeAspect="1" noChangeArrowheads="1"/>
          </p:cNvPicPr>
          <p:nvPr/>
        </p:nvPicPr>
        <p:blipFill>
          <a:blip r:embed="rId2" cstate="print"/>
          <a:srcRect t="3092" r="20887" b="5154"/>
          <a:stretch>
            <a:fillRect/>
          </a:stretch>
        </p:blipFill>
        <p:spPr bwMode="auto">
          <a:xfrm>
            <a:off x="5004048" y="1700808"/>
            <a:ext cx="3579358" cy="480672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oist.jp/sites/default/files/photos/dopamine%20pathways.jpg"/>
          <p:cNvPicPr>
            <a:picLocks noChangeAspect="1" noChangeArrowheads="1"/>
          </p:cNvPicPr>
          <p:nvPr/>
        </p:nvPicPr>
        <p:blipFill>
          <a:blip r:embed="rId2" cstate="print"/>
          <a:srcRect/>
          <a:stretch>
            <a:fillRect/>
          </a:stretch>
        </p:blipFill>
        <p:spPr bwMode="auto">
          <a:xfrm>
            <a:off x="683568" y="1628800"/>
            <a:ext cx="7153275" cy="5000625"/>
          </a:xfrm>
          <a:prstGeom prst="rect">
            <a:avLst/>
          </a:prstGeom>
          <a:noFill/>
        </p:spPr>
      </p:pic>
      <p:sp>
        <p:nvSpPr>
          <p:cNvPr id="3" name="Szövegdoboz 2"/>
          <p:cNvSpPr txBox="1"/>
          <p:nvPr/>
        </p:nvSpPr>
        <p:spPr>
          <a:xfrm>
            <a:off x="2195736" y="476672"/>
            <a:ext cx="4332276" cy="584775"/>
          </a:xfrm>
          <a:prstGeom prst="rect">
            <a:avLst/>
          </a:prstGeom>
          <a:noFill/>
        </p:spPr>
        <p:txBody>
          <a:bodyPr wrap="none" rtlCol="0">
            <a:spAutoFit/>
          </a:bodyPr>
          <a:lstStyle/>
          <a:p>
            <a:r>
              <a:rPr lang="hu-HU" sz="3200" dirty="0" smtClean="0"/>
              <a:t>A </a:t>
            </a:r>
            <a:r>
              <a:rPr lang="hu-HU" sz="3200" dirty="0" err="1" smtClean="0"/>
              <a:t>mesolimbikus</a:t>
            </a:r>
            <a:r>
              <a:rPr lang="hu-HU" sz="3200" dirty="0" smtClean="0"/>
              <a:t> rendszer</a:t>
            </a:r>
            <a:endParaRPr lang="hu-HU" sz="3200" dirty="0"/>
          </a:p>
        </p:txBody>
      </p:sp>
      <p:sp>
        <p:nvSpPr>
          <p:cNvPr id="4" name="Szövegdoboz 3"/>
          <p:cNvSpPr txBox="1"/>
          <p:nvPr/>
        </p:nvSpPr>
        <p:spPr>
          <a:xfrm>
            <a:off x="539552" y="1340768"/>
            <a:ext cx="5582106" cy="369332"/>
          </a:xfrm>
          <a:prstGeom prst="rect">
            <a:avLst/>
          </a:prstGeom>
          <a:noFill/>
        </p:spPr>
        <p:txBody>
          <a:bodyPr wrap="none" rtlCol="0">
            <a:spAutoFit/>
          </a:bodyPr>
          <a:lstStyle/>
          <a:p>
            <a:r>
              <a:rPr lang="hu-HU" dirty="0" smtClean="0">
                <a:solidFill>
                  <a:srgbClr val="C00000"/>
                </a:solidFill>
              </a:rPr>
              <a:t>Jutalmazás; a viselkedés pozitív megerősítése („</a:t>
            </a:r>
            <a:r>
              <a:rPr lang="hu-HU" dirty="0" err="1" smtClean="0">
                <a:solidFill>
                  <a:srgbClr val="C00000"/>
                </a:solidFill>
              </a:rPr>
              <a:t>reward</a:t>
            </a:r>
            <a:r>
              <a:rPr lang="hu-HU" dirty="0" smtClean="0">
                <a:solidFill>
                  <a:srgbClr val="C00000"/>
                </a:solidFill>
              </a:rPr>
              <a:t>”)</a:t>
            </a:r>
            <a:endParaRPr lang="hu-HU" dirty="0">
              <a:solidFill>
                <a:srgbClr val="C00000"/>
              </a:solidFill>
            </a:endParaRPr>
          </a:p>
        </p:txBody>
      </p:sp>
      <p:sp>
        <p:nvSpPr>
          <p:cNvPr id="5" name="Szövegdoboz 4"/>
          <p:cNvSpPr txBox="1"/>
          <p:nvPr/>
        </p:nvSpPr>
        <p:spPr>
          <a:xfrm>
            <a:off x="0" y="6237312"/>
            <a:ext cx="6293326" cy="369332"/>
          </a:xfrm>
          <a:prstGeom prst="rect">
            <a:avLst/>
          </a:prstGeom>
          <a:noFill/>
        </p:spPr>
        <p:txBody>
          <a:bodyPr wrap="none" rtlCol="0">
            <a:spAutoFit/>
          </a:bodyPr>
          <a:lstStyle/>
          <a:p>
            <a:r>
              <a:rPr lang="hu-HU" dirty="0" smtClean="0"/>
              <a:t>VTA: </a:t>
            </a:r>
            <a:r>
              <a:rPr lang="hu-HU" dirty="0" err="1" smtClean="0"/>
              <a:t>ventral</a:t>
            </a:r>
            <a:r>
              <a:rPr lang="hu-HU" dirty="0" smtClean="0"/>
              <a:t> </a:t>
            </a:r>
            <a:r>
              <a:rPr lang="hu-HU" dirty="0" err="1" smtClean="0"/>
              <a:t>tegmental</a:t>
            </a:r>
            <a:r>
              <a:rPr lang="hu-HU" dirty="0" smtClean="0"/>
              <a:t> </a:t>
            </a:r>
            <a:r>
              <a:rPr lang="hu-HU" dirty="0" err="1" smtClean="0"/>
              <a:t>area</a:t>
            </a:r>
            <a:r>
              <a:rPr lang="hu-HU" dirty="0" smtClean="0"/>
              <a:t>/</a:t>
            </a:r>
            <a:r>
              <a:rPr lang="hu-HU" dirty="0" err="1" smtClean="0"/>
              <a:t>area</a:t>
            </a:r>
            <a:r>
              <a:rPr lang="hu-HU" dirty="0" smtClean="0"/>
              <a:t> </a:t>
            </a:r>
            <a:r>
              <a:rPr lang="hu-HU" dirty="0" err="1" smtClean="0"/>
              <a:t>ventralis</a:t>
            </a:r>
            <a:r>
              <a:rPr lang="hu-HU" dirty="0" smtClean="0"/>
              <a:t> </a:t>
            </a:r>
            <a:r>
              <a:rPr lang="hu-HU" dirty="0" err="1" smtClean="0"/>
              <a:t>tegmantalis</a:t>
            </a:r>
            <a:r>
              <a:rPr lang="hu-HU" dirty="0" smtClean="0"/>
              <a:t> - dopamin</a:t>
            </a:r>
            <a:endParaRPr lang="hu-H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upload.wikimedia.org/wikipedia/commons/d/d1/Soa_014_large.jpg"/>
          <p:cNvPicPr>
            <a:picLocks noChangeAspect="1" noChangeArrowheads="1"/>
          </p:cNvPicPr>
          <p:nvPr/>
        </p:nvPicPr>
        <p:blipFill>
          <a:blip r:embed="rId2" cstate="print"/>
          <a:srcRect/>
          <a:stretch>
            <a:fillRect/>
          </a:stretch>
        </p:blipFill>
        <p:spPr bwMode="auto">
          <a:xfrm>
            <a:off x="52628" y="1484784"/>
            <a:ext cx="9091372" cy="4176464"/>
          </a:xfrm>
          <a:prstGeom prst="rect">
            <a:avLst/>
          </a:prstGeom>
          <a:noFill/>
        </p:spPr>
      </p:pic>
      <p:sp>
        <p:nvSpPr>
          <p:cNvPr id="3" name="Szövegdoboz 2"/>
          <p:cNvSpPr txBox="1"/>
          <p:nvPr/>
        </p:nvSpPr>
        <p:spPr>
          <a:xfrm>
            <a:off x="1259632" y="548680"/>
            <a:ext cx="6719147" cy="584775"/>
          </a:xfrm>
          <a:prstGeom prst="rect">
            <a:avLst/>
          </a:prstGeom>
          <a:noFill/>
        </p:spPr>
        <p:txBody>
          <a:bodyPr wrap="none" rtlCol="0">
            <a:spAutoFit/>
          </a:bodyPr>
          <a:lstStyle/>
          <a:p>
            <a:r>
              <a:rPr lang="hu-HU" sz="3200" dirty="0" smtClean="0"/>
              <a:t>A </a:t>
            </a:r>
            <a:r>
              <a:rPr lang="hu-HU" sz="3200" dirty="0" err="1" smtClean="0"/>
              <a:t>mesolimbikus</a:t>
            </a:r>
            <a:r>
              <a:rPr lang="hu-HU" sz="3200" dirty="0" smtClean="0"/>
              <a:t> rendszer és az addikció</a:t>
            </a:r>
            <a:endParaRPr lang="hu-HU" sz="3200" dirty="0"/>
          </a:p>
        </p:txBody>
      </p:sp>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128</Words>
  <Application>Microsoft Office PowerPoint</Application>
  <PresentationFormat>Diavetítés a képernyőre (4:3 oldalarány)</PresentationFormat>
  <Paragraphs>27</Paragraphs>
  <Slides>11</Slides>
  <Notes>0</Notes>
  <HiddenSlides>0</HiddenSlides>
  <MMClips>0</MMClips>
  <ScaleCrop>false</ScaleCrop>
  <HeadingPairs>
    <vt:vector size="4" baseType="variant">
      <vt:variant>
        <vt:lpstr>Téma</vt:lpstr>
      </vt:variant>
      <vt:variant>
        <vt:i4>1</vt:i4>
      </vt:variant>
      <vt:variant>
        <vt:lpstr>Diacímek</vt:lpstr>
      </vt:variant>
      <vt:variant>
        <vt:i4>11</vt:i4>
      </vt:variant>
    </vt:vector>
  </HeadingPairs>
  <TitlesOfParts>
    <vt:vector size="12" baseType="lpstr">
      <vt:lpstr>Office-téma</vt:lpstr>
      <vt:lpstr>1. dia</vt:lpstr>
      <vt:lpstr>2. dia</vt:lpstr>
      <vt:lpstr>3. dia</vt:lpstr>
      <vt:lpstr>4. dia</vt:lpstr>
      <vt:lpstr>5. dia</vt:lpstr>
      <vt:lpstr>6. dia</vt:lpstr>
      <vt:lpstr>7. dia</vt:lpstr>
      <vt:lpstr>8. dia</vt:lpstr>
      <vt:lpstr>9. dia</vt:lpstr>
      <vt:lpstr>10. dia</vt:lpstr>
      <vt:lpstr>11. dia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AGOTA</dc:creator>
  <cp:lastModifiedBy>AGOTA</cp:lastModifiedBy>
  <cp:revision>28</cp:revision>
  <dcterms:created xsi:type="dcterms:W3CDTF">2014-10-18T12:35:04Z</dcterms:created>
  <dcterms:modified xsi:type="dcterms:W3CDTF">2019-10-10T10:31:05Z</dcterms:modified>
</cp:coreProperties>
</file>