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58" r:id="rId5"/>
    <p:sldId id="282" r:id="rId6"/>
    <p:sldId id="260" r:id="rId7"/>
    <p:sldId id="263" r:id="rId8"/>
    <p:sldId id="265" r:id="rId9"/>
    <p:sldId id="266" r:id="rId10"/>
    <p:sldId id="269" r:id="rId11"/>
    <p:sldId id="267" r:id="rId12"/>
    <p:sldId id="264" r:id="rId13"/>
    <p:sldId id="261" r:id="rId14"/>
    <p:sldId id="262" r:id="rId15"/>
    <p:sldId id="272" r:id="rId16"/>
    <p:sldId id="280" r:id="rId17"/>
    <p:sldId id="275" r:id="rId18"/>
    <p:sldId id="292" r:id="rId19"/>
    <p:sldId id="276" r:id="rId20"/>
    <p:sldId id="271" r:id="rId21"/>
    <p:sldId id="284" r:id="rId22"/>
    <p:sldId id="277" r:id="rId23"/>
    <p:sldId id="270" r:id="rId24"/>
    <p:sldId id="273" r:id="rId25"/>
    <p:sldId id="286" r:id="rId26"/>
    <p:sldId id="289" r:id="rId27"/>
    <p:sldId id="278" r:id="rId28"/>
    <p:sldId id="288" r:id="rId29"/>
    <p:sldId id="268" r:id="rId30"/>
    <p:sldId id="290" r:id="rId31"/>
    <p:sldId id="291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7781-0E8E-46F7-B083-1024FD62C4A3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6416-DD06-4591-A408-A529F198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5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8A4B-97CA-41E6-9F1A-A3736B0632B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25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9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6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93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6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7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2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67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0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83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90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8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29FA-862B-48E4-A046-F6466C6632AF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8F6C-A8DB-4BFD-AE97-B2DAB5CEDA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6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152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idegrendszer sejtjei: neuronok,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gliasejtek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Szinapszis. Idegrost típusok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4137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L. Kiss Anna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Anatómiai, Szövet-és Fejlődéstani Intézet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Egyetem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0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Serkentő és gátló szinapszis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éptalálat a következőre: „idegrostok típus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89" y="2181225"/>
            <a:ext cx="7531411" cy="40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6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Jelátvitel a neuronokban</a:t>
            </a:r>
            <a:b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3374" y="2362199"/>
            <a:ext cx="10582276" cy="159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Másodlagos hírvivők:</a:t>
            </a:r>
          </a:p>
          <a:p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</a:t>
            </a:r>
            <a:r>
              <a:rPr lang="hu-HU" sz="2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Gprotein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család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0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0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(stimuláló) 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fehérjéi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aktiválják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adenil</a:t>
            </a:r>
            <a:r>
              <a:rPr lang="hu-H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cikáz enzimet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ATP-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átalakulás		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citoplazmában a protein </a:t>
            </a:r>
            <a:r>
              <a:rPr lang="hu-HU" sz="2800" i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kináz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(PKA) szabályozó alegységéhez kapcsolódik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PKA számos célfehérjét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foszforilál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ioncsatornákat, amelyek a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foszforiláció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hatására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megnyilnak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bezáródnak) </a:t>
            </a:r>
          </a:p>
          <a:p>
            <a:endParaRPr lang="hu-HU" sz="2800" baseline="-25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  <a:r>
              <a:rPr lang="hu-HU" sz="2800" i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Foszfatidil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i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inozitol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másodlagos hírvivő) : számos receptor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Gq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proteinnel kapcsolódik</a:t>
            </a:r>
          </a:p>
          <a:p>
            <a:r>
              <a:rPr lang="hu-HU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baseline="-2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Gq</a:t>
            </a:r>
            <a:r>
              <a:rPr lang="hu-HU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aktiválódás	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i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foszfolipáz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(PLC) enzim aktiválása	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PLC hasítja a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foszfatidil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inozitolt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PIP2		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diacilglicerin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(DAG)+inozitol-1,4,5-trifoszfát (IP3)		</a:t>
            </a:r>
            <a:r>
              <a:rPr lang="hu-HU" sz="2800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 aktiválja a PKC-t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PKC fehérjéket </a:t>
            </a:r>
            <a:r>
              <a:rPr lang="hu-HU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foszforilál</a:t>
            </a:r>
            <a:r>
              <a:rPr lang="hu-HU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és IP3 a receptorához kötődve 	CA ion beáramlást eredményez 	 </a:t>
            </a:r>
            <a:endParaRPr lang="hu-HU" sz="2800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967646" y="4621863"/>
            <a:ext cx="698269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7863840" y="4621871"/>
            <a:ext cx="465513" cy="83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967646" y="4898969"/>
            <a:ext cx="955961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9105199" y="4915589"/>
            <a:ext cx="698269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3793376" y="5176055"/>
            <a:ext cx="955961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895602" y="3205946"/>
            <a:ext cx="955961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3048002" y="3466415"/>
            <a:ext cx="955961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8426330" y="2826332"/>
            <a:ext cx="955961" cy="83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7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éptalálat a következőre: „a szinapszis szerkezet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0" y="288687"/>
            <a:ext cx="8224148" cy="61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1"/>
          <p:cNvSpPr/>
          <p:nvPr/>
        </p:nvSpPr>
        <p:spPr>
          <a:xfrm>
            <a:off x="3283527" y="864524"/>
            <a:ext cx="2510444" cy="515389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6436815" y="1180407"/>
            <a:ext cx="2391301" cy="667793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 rot="1349203">
            <a:off x="5196889" y="4938625"/>
            <a:ext cx="2631968" cy="815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44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02" y="303213"/>
            <a:ext cx="5063148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0025" y="628649"/>
            <a:ext cx="4000500" cy="227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</a:t>
            </a:r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dirty="0"/>
              <a:t>	</a:t>
            </a:r>
            <a:r>
              <a:rPr lang="hu-HU" dirty="0" smtClean="0"/>
              <a:t>	csupasz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myelin</a:t>
            </a:r>
            <a:r>
              <a:rPr lang="hu-HU" dirty="0" smtClean="0"/>
              <a:t> hüvely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Schwann</a:t>
            </a:r>
            <a:r>
              <a:rPr lang="hu-HU" dirty="0" smtClean="0"/>
              <a:t> hüvely</a:t>
            </a:r>
            <a:endParaRPr lang="hu-HU" dirty="0"/>
          </a:p>
        </p:txBody>
      </p:sp>
      <p:pic>
        <p:nvPicPr>
          <p:cNvPr id="4102" name="Picture 6" descr="Képtalálat a következőre: „neuron gli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75" y="4335462"/>
            <a:ext cx="27892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543175"/>
            <a:ext cx="5467564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6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</a:t>
            </a:r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Képtalálat a következőre: „neuron gl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81150"/>
            <a:ext cx="6251576" cy="46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14350" y="2168526"/>
            <a:ext cx="417195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Schwann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sejt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oligodenroglia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sejt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ependyma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sejt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astrocyta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microglia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3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Ã©ptalÃ¡lat a kÃ¶vetkezÅre: âependymal cell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018485"/>
            <a:ext cx="6381750" cy="5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6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6"/>
          <p:cNvSpPr/>
          <p:nvPr/>
        </p:nvSpPr>
        <p:spPr>
          <a:xfrm>
            <a:off x="1524000" y="3049588"/>
            <a:ext cx="9144000" cy="3603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7104063" y="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dirty="0">
                <a:solidFill>
                  <a:srgbClr val="92D050"/>
                </a:solidFill>
              </a:rPr>
              <a:t>E</a:t>
            </a:r>
            <a:r>
              <a:rPr lang="hu-HU" altLang="hu-HU" sz="1600" dirty="0">
                <a:solidFill>
                  <a:srgbClr val="92D050"/>
                </a:solidFill>
              </a:rPr>
              <a:t>c</a:t>
            </a:r>
            <a:r>
              <a:rPr lang="de-DE" altLang="hu-HU" sz="1600" dirty="0" err="1">
                <a:solidFill>
                  <a:srgbClr val="92D050"/>
                </a:solidFill>
              </a:rPr>
              <a:t>toderm</a:t>
            </a:r>
            <a:r>
              <a:rPr lang="hu-HU" altLang="hu-HU" sz="1600" dirty="0">
                <a:solidFill>
                  <a:srgbClr val="92D050"/>
                </a:solidFill>
              </a:rPr>
              <a:t>a</a:t>
            </a:r>
            <a:endParaRPr lang="de-DE" altLang="hu-HU" sz="1600" dirty="0">
              <a:solidFill>
                <a:srgbClr val="92D050"/>
              </a:solidFill>
            </a:endParaRP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2468563" y="0"/>
            <a:ext cx="125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dirty="0">
                <a:solidFill>
                  <a:srgbClr val="FFC000"/>
                </a:solidFill>
              </a:rPr>
              <a:t>Mesoderm</a:t>
            </a:r>
            <a:r>
              <a:rPr lang="hu-HU" altLang="hu-HU" sz="1600" dirty="0">
                <a:solidFill>
                  <a:srgbClr val="FFC000"/>
                </a:solidFill>
              </a:rPr>
              <a:t>a</a:t>
            </a:r>
            <a:endParaRPr lang="de-DE" altLang="hu-HU" sz="1600" dirty="0">
              <a:solidFill>
                <a:srgbClr val="FFC000"/>
              </a:solidFill>
            </a:endParaRPr>
          </a:p>
        </p:txBody>
      </p:sp>
      <p:cxnSp>
        <p:nvCxnSpPr>
          <p:cNvPr id="10" name="Gerade Verbindung mit Pfeil 7"/>
          <p:cNvCxnSpPr>
            <a:stCxn id="4100" idx="2"/>
            <a:endCxn id="4102" idx="0"/>
          </p:cNvCxnSpPr>
          <p:nvPr/>
        </p:nvCxnSpPr>
        <p:spPr>
          <a:xfrm flipH="1">
            <a:off x="2960689" y="365124"/>
            <a:ext cx="133349" cy="47149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feld 8"/>
          <p:cNvSpPr txBox="1">
            <a:spLocks noChangeArrowheads="1"/>
          </p:cNvSpPr>
          <p:nvPr/>
        </p:nvSpPr>
        <p:spPr bwMode="auto">
          <a:xfrm>
            <a:off x="2057401" y="836614"/>
            <a:ext cx="1806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dirty="0" err="1">
                <a:solidFill>
                  <a:srgbClr val="FFC000"/>
                </a:solidFill>
              </a:rPr>
              <a:t>haemopoeti</a:t>
            </a:r>
            <a:r>
              <a:rPr lang="hu-HU" altLang="hu-HU" sz="1600" dirty="0" err="1">
                <a:solidFill>
                  <a:srgbClr val="FFC000"/>
                </a:solidFill>
              </a:rPr>
              <a:t>kus</a:t>
            </a:r>
            <a:r>
              <a:rPr lang="de-DE" altLang="hu-HU" sz="1600" dirty="0">
                <a:solidFill>
                  <a:srgbClr val="FFC000"/>
                </a:solidFill>
              </a:rPr>
              <a:t> </a:t>
            </a:r>
            <a:r>
              <a:rPr lang="hu-HU" altLang="hu-HU" sz="1600" dirty="0">
                <a:solidFill>
                  <a:srgbClr val="FFC000"/>
                </a:solidFill>
              </a:rPr>
              <a:t>sejtvonal</a:t>
            </a:r>
            <a:endParaRPr lang="de-DE" altLang="hu-HU" sz="1600" dirty="0">
              <a:solidFill>
                <a:srgbClr val="FFC000"/>
              </a:solidFill>
            </a:endParaRPr>
          </a:p>
        </p:txBody>
      </p:sp>
      <p:sp>
        <p:nvSpPr>
          <p:cNvPr id="4103" name="Textfeld 11"/>
          <p:cNvSpPr txBox="1">
            <a:spLocks noChangeArrowheads="1"/>
          </p:cNvSpPr>
          <p:nvPr/>
        </p:nvSpPr>
        <p:spPr bwMode="auto">
          <a:xfrm>
            <a:off x="1524000" y="3049589"/>
            <a:ext cx="1252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b="1" dirty="0">
                <a:solidFill>
                  <a:srgbClr val="00B050"/>
                </a:solidFill>
              </a:rPr>
              <a:t>Mi</a:t>
            </a:r>
            <a:r>
              <a:rPr lang="hu-HU" altLang="hu-HU" sz="1600" b="1" dirty="0">
                <a:solidFill>
                  <a:srgbClr val="00B050"/>
                </a:solidFill>
              </a:rPr>
              <a:t>c</a:t>
            </a:r>
            <a:r>
              <a:rPr lang="de-DE" altLang="hu-HU" sz="1600" b="1" dirty="0" err="1">
                <a:solidFill>
                  <a:srgbClr val="00B050"/>
                </a:solidFill>
              </a:rPr>
              <a:t>roglia</a:t>
            </a:r>
            <a:endParaRPr lang="de-DE" altLang="hu-HU" sz="1600" b="1" dirty="0">
              <a:solidFill>
                <a:srgbClr val="00B050"/>
              </a:solidFill>
            </a:endParaRPr>
          </a:p>
        </p:txBody>
      </p:sp>
      <p:cxnSp>
        <p:nvCxnSpPr>
          <p:cNvPr id="13" name="Gerade Verbindung mit Pfeil 13"/>
          <p:cNvCxnSpPr>
            <a:stCxn id="4102" idx="2"/>
            <a:endCxn id="4103" idx="0"/>
          </p:cNvCxnSpPr>
          <p:nvPr/>
        </p:nvCxnSpPr>
        <p:spPr>
          <a:xfrm flipH="1">
            <a:off x="2151064" y="1420814"/>
            <a:ext cx="809625" cy="162877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feld 15"/>
          <p:cNvSpPr txBox="1">
            <a:spLocks noChangeArrowheads="1"/>
          </p:cNvSpPr>
          <p:nvPr/>
        </p:nvSpPr>
        <p:spPr bwMode="auto">
          <a:xfrm>
            <a:off x="6248732" y="466726"/>
            <a:ext cx="1150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FFFF00"/>
                </a:solidFill>
              </a:rPr>
              <a:t>Velőcső</a:t>
            </a:r>
            <a:endParaRPr lang="de-DE" altLang="hu-HU" sz="1600" dirty="0">
              <a:solidFill>
                <a:srgbClr val="FFFF00"/>
              </a:solidFill>
            </a:endParaRPr>
          </a:p>
        </p:txBody>
      </p:sp>
      <p:sp>
        <p:nvSpPr>
          <p:cNvPr id="4106" name="Textfeld 16"/>
          <p:cNvSpPr txBox="1">
            <a:spLocks noChangeArrowheads="1"/>
          </p:cNvSpPr>
          <p:nvPr/>
        </p:nvSpPr>
        <p:spPr bwMode="auto">
          <a:xfrm>
            <a:off x="7967663" y="476251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FFFFFF"/>
                </a:solidFill>
              </a:rPr>
              <a:t>Dúcléc</a:t>
            </a:r>
            <a:endParaRPr lang="de-DE" altLang="hu-HU" sz="1600" dirty="0">
              <a:solidFill>
                <a:srgbClr val="FFFFFF"/>
              </a:solidFill>
            </a:endParaRPr>
          </a:p>
        </p:txBody>
      </p:sp>
      <p:sp>
        <p:nvSpPr>
          <p:cNvPr id="4107" name="Textfeld 17"/>
          <p:cNvSpPr txBox="1">
            <a:spLocks noChangeArrowheads="1"/>
          </p:cNvSpPr>
          <p:nvPr/>
        </p:nvSpPr>
        <p:spPr bwMode="auto">
          <a:xfrm>
            <a:off x="8558213" y="2976563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400" b="1" dirty="0">
                <a:solidFill>
                  <a:srgbClr val="FF0066"/>
                </a:solidFill>
              </a:rPr>
              <a:t>Schwann</a:t>
            </a:r>
            <a:r>
              <a:rPr lang="hu-HU" altLang="hu-HU" sz="1400" b="1" dirty="0">
                <a:solidFill>
                  <a:srgbClr val="FF0066"/>
                </a:solidFill>
              </a:rPr>
              <a:t>-sejt</a:t>
            </a:r>
            <a:endParaRPr lang="de-DE" altLang="hu-HU" sz="1400" b="1" dirty="0">
              <a:solidFill>
                <a:srgbClr val="FF0066"/>
              </a:solidFill>
            </a:endParaRPr>
          </a:p>
        </p:txBody>
      </p:sp>
      <p:sp>
        <p:nvSpPr>
          <p:cNvPr id="4108" name="Textfeld 18"/>
          <p:cNvSpPr txBox="1">
            <a:spLocks noChangeArrowheads="1"/>
          </p:cNvSpPr>
          <p:nvPr/>
        </p:nvSpPr>
        <p:spPr bwMode="auto">
          <a:xfrm>
            <a:off x="9551988" y="2916239"/>
            <a:ext cx="1116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b="1" dirty="0">
                <a:solidFill>
                  <a:srgbClr val="FF0066"/>
                </a:solidFill>
              </a:rPr>
              <a:t>Satellit</a:t>
            </a:r>
            <a:r>
              <a:rPr lang="hu-HU" altLang="hu-HU" sz="1600" b="1" dirty="0">
                <a:solidFill>
                  <a:srgbClr val="FF0066"/>
                </a:solidFill>
              </a:rPr>
              <a:t>a-sejt</a:t>
            </a:r>
            <a:endParaRPr lang="de-DE" altLang="hu-HU" sz="1600" b="1" dirty="0">
              <a:solidFill>
                <a:srgbClr val="FF0066"/>
              </a:solidFill>
            </a:endParaRPr>
          </a:p>
        </p:txBody>
      </p:sp>
      <p:sp>
        <p:nvSpPr>
          <p:cNvPr id="4109" name="Textfeld 19"/>
          <p:cNvSpPr txBox="1">
            <a:spLocks noChangeArrowheads="1"/>
          </p:cNvSpPr>
          <p:nvPr/>
        </p:nvSpPr>
        <p:spPr bwMode="auto">
          <a:xfrm>
            <a:off x="5338764" y="1146175"/>
            <a:ext cx="1862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dirty="0">
                <a:solidFill>
                  <a:srgbClr val="FFFF00"/>
                </a:solidFill>
              </a:rPr>
              <a:t>Neuroepithel</a:t>
            </a:r>
            <a:r>
              <a:rPr lang="hu-HU" altLang="hu-HU" sz="1600" dirty="0" err="1">
                <a:solidFill>
                  <a:srgbClr val="FFFF00"/>
                </a:solidFill>
              </a:rPr>
              <a:t>ium</a:t>
            </a:r>
            <a:endParaRPr lang="de-DE" altLang="hu-HU" sz="1600" dirty="0">
              <a:solidFill>
                <a:srgbClr val="FFFF00"/>
              </a:solidFill>
            </a:endParaRPr>
          </a:p>
        </p:txBody>
      </p:sp>
      <p:sp>
        <p:nvSpPr>
          <p:cNvPr id="4110" name="Textfeld 20"/>
          <p:cNvSpPr txBox="1">
            <a:spLocks noChangeArrowheads="1"/>
          </p:cNvSpPr>
          <p:nvPr/>
        </p:nvSpPr>
        <p:spPr bwMode="auto">
          <a:xfrm>
            <a:off x="3108325" y="2924175"/>
            <a:ext cx="1403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b="1" dirty="0" err="1">
                <a:solidFill>
                  <a:srgbClr val="00B0F0"/>
                </a:solidFill>
              </a:rPr>
              <a:t>Ependym</a:t>
            </a:r>
            <a:r>
              <a:rPr lang="hu-HU" altLang="hu-HU" sz="1600" b="1" dirty="0">
                <a:solidFill>
                  <a:srgbClr val="00B0F0"/>
                </a:solidFill>
              </a:rPr>
              <a:t>a, </a:t>
            </a:r>
            <a:r>
              <a:rPr lang="hu-HU" altLang="hu-HU" sz="1600" b="1" dirty="0" err="1">
                <a:solidFill>
                  <a:srgbClr val="00B0F0"/>
                </a:solidFill>
              </a:rPr>
              <a:t>Tanycyta</a:t>
            </a:r>
            <a:endParaRPr lang="de-DE" altLang="hu-HU" sz="1600" b="1" dirty="0">
              <a:solidFill>
                <a:srgbClr val="00B0F0"/>
              </a:solidFill>
            </a:endParaRPr>
          </a:p>
        </p:txBody>
      </p:sp>
      <p:sp>
        <p:nvSpPr>
          <p:cNvPr id="20" name="Textfeld 21"/>
          <p:cNvSpPr txBox="1"/>
          <p:nvPr/>
        </p:nvSpPr>
        <p:spPr>
          <a:xfrm>
            <a:off x="5338763" y="1908175"/>
            <a:ext cx="12255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FFFF00"/>
                </a:solidFill>
              </a:rPr>
              <a:t>radi</a:t>
            </a:r>
            <a:r>
              <a:rPr lang="hu-HU" sz="1600" dirty="0">
                <a:solidFill>
                  <a:srgbClr val="FFFF00"/>
                </a:solidFill>
              </a:rPr>
              <a:t>á</a:t>
            </a:r>
            <a:r>
              <a:rPr lang="de-DE" sz="1600" dirty="0">
                <a:solidFill>
                  <a:srgbClr val="FFFF00"/>
                </a:solidFill>
              </a:rPr>
              <a:t>l</a:t>
            </a:r>
            <a:r>
              <a:rPr lang="hu-HU" sz="1600" dirty="0">
                <a:solidFill>
                  <a:srgbClr val="FFFF00"/>
                </a:solidFill>
              </a:rPr>
              <a:t>is</a:t>
            </a:r>
            <a:r>
              <a:rPr lang="de-DE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g</a:t>
            </a:r>
            <a:r>
              <a:rPr lang="de-DE" sz="1600" dirty="0" err="1">
                <a:solidFill>
                  <a:srgbClr val="FFFF00"/>
                </a:solidFill>
              </a:rPr>
              <a:t>lia</a:t>
            </a: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4112" name="Textfeld 22"/>
          <p:cNvSpPr txBox="1">
            <a:spLocks noChangeArrowheads="1"/>
          </p:cNvSpPr>
          <p:nvPr/>
        </p:nvSpPr>
        <p:spPr bwMode="auto">
          <a:xfrm>
            <a:off x="4837113" y="3049588"/>
            <a:ext cx="10255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b="1" dirty="0" err="1">
                <a:solidFill>
                  <a:srgbClr val="00B0F0"/>
                </a:solidFill>
              </a:rPr>
              <a:t>Astro</a:t>
            </a:r>
            <a:r>
              <a:rPr lang="hu-HU" altLang="hu-HU" sz="1600" b="1" dirty="0">
                <a:solidFill>
                  <a:srgbClr val="00B0F0"/>
                </a:solidFill>
              </a:rPr>
              <a:t>c</a:t>
            </a:r>
            <a:r>
              <a:rPr lang="de-DE" altLang="hu-HU" sz="1600" b="1" dirty="0" err="1">
                <a:solidFill>
                  <a:srgbClr val="00B0F0"/>
                </a:solidFill>
              </a:rPr>
              <a:t>yt</a:t>
            </a:r>
            <a:r>
              <a:rPr lang="hu-HU" altLang="hu-HU" sz="1600" b="1" dirty="0">
                <a:solidFill>
                  <a:srgbClr val="00B0F0"/>
                </a:solidFill>
              </a:rPr>
              <a:t>a</a:t>
            </a:r>
            <a:endParaRPr lang="de-DE" altLang="hu-HU" sz="1600" b="1" dirty="0">
              <a:solidFill>
                <a:srgbClr val="00B0F0"/>
              </a:solidFill>
            </a:endParaRPr>
          </a:p>
        </p:txBody>
      </p:sp>
      <p:sp>
        <p:nvSpPr>
          <p:cNvPr id="4113" name="Textfeld 24"/>
          <p:cNvSpPr txBox="1">
            <a:spLocks noChangeArrowheads="1"/>
          </p:cNvSpPr>
          <p:nvPr/>
        </p:nvSpPr>
        <p:spPr bwMode="auto">
          <a:xfrm>
            <a:off x="6765925" y="3049588"/>
            <a:ext cx="1633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hu-HU" sz="1600" b="1" dirty="0" err="1">
                <a:solidFill>
                  <a:srgbClr val="00B0F0"/>
                </a:solidFill>
              </a:rPr>
              <a:t>Oligodendro</a:t>
            </a:r>
            <a:r>
              <a:rPr lang="hu-HU" altLang="hu-HU" sz="1600" b="1" dirty="0" err="1">
                <a:solidFill>
                  <a:srgbClr val="00B0F0"/>
                </a:solidFill>
              </a:rPr>
              <a:t>cy</a:t>
            </a:r>
            <a:r>
              <a:rPr lang="de-DE" altLang="hu-HU" sz="1600" b="1" dirty="0">
                <a:solidFill>
                  <a:srgbClr val="00B0F0"/>
                </a:solidFill>
              </a:rPr>
              <a:t>t</a:t>
            </a:r>
            <a:r>
              <a:rPr lang="hu-HU" altLang="hu-HU" sz="1600" b="1" dirty="0">
                <a:solidFill>
                  <a:srgbClr val="00B0F0"/>
                </a:solidFill>
              </a:rPr>
              <a:t>a</a:t>
            </a:r>
            <a:endParaRPr lang="de-DE" altLang="hu-HU" sz="1600" b="1" dirty="0">
              <a:solidFill>
                <a:srgbClr val="00B0F0"/>
              </a:solidFill>
            </a:endParaRPr>
          </a:p>
        </p:txBody>
      </p:sp>
      <p:sp>
        <p:nvSpPr>
          <p:cNvPr id="25" name="Textfeld 25"/>
          <p:cNvSpPr txBox="1"/>
          <p:nvPr/>
        </p:nvSpPr>
        <p:spPr>
          <a:xfrm>
            <a:off x="6816726" y="1763714"/>
            <a:ext cx="16557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FFFF00"/>
                </a:solidFill>
              </a:rPr>
              <a:t>Oligodendrocyt</a:t>
            </a:r>
            <a:r>
              <a:rPr lang="hu-HU" sz="1600" dirty="0">
                <a:solidFill>
                  <a:srgbClr val="FFFF00"/>
                </a:solidFill>
              </a:rPr>
              <a:t>a</a:t>
            </a:r>
            <a:r>
              <a:rPr lang="de-DE" sz="1600" dirty="0">
                <a:solidFill>
                  <a:srgbClr val="FFFF00"/>
                </a:solidFill>
              </a:rPr>
              <a:t> </a:t>
            </a:r>
            <a:r>
              <a:rPr lang="hu-HU" sz="1600" dirty="0">
                <a:solidFill>
                  <a:srgbClr val="FFFF00"/>
                </a:solidFill>
              </a:rPr>
              <a:t>előalak</a:t>
            </a:r>
            <a:endParaRPr lang="de-DE" sz="1600" dirty="0">
              <a:solidFill>
                <a:srgbClr val="FFFF00"/>
              </a:solidFill>
            </a:endParaRPr>
          </a:p>
        </p:txBody>
      </p:sp>
      <p:cxnSp>
        <p:nvCxnSpPr>
          <p:cNvPr id="26" name="Gerade Verbindung mit Pfeil 33"/>
          <p:cNvCxnSpPr>
            <a:stCxn id="4099" idx="2"/>
            <a:endCxn id="4105" idx="0"/>
          </p:cNvCxnSpPr>
          <p:nvPr/>
        </p:nvCxnSpPr>
        <p:spPr>
          <a:xfrm flipH="1">
            <a:off x="6824201" y="338138"/>
            <a:ext cx="819612" cy="128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36"/>
          <p:cNvCxnSpPr>
            <a:stCxn id="4099" idx="2"/>
            <a:endCxn id="4106" idx="0"/>
          </p:cNvCxnSpPr>
          <p:nvPr/>
        </p:nvCxnSpPr>
        <p:spPr>
          <a:xfrm rot="16200000" flipH="1">
            <a:off x="8043070" y="-61119"/>
            <a:ext cx="138112" cy="93662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38"/>
          <p:cNvCxnSpPr>
            <a:stCxn id="4106" idx="2"/>
            <a:endCxn id="4107" idx="0"/>
          </p:cNvCxnSpPr>
          <p:nvPr/>
        </p:nvCxnSpPr>
        <p:spPr>
          <a:xfrm rot="16200000" flipH="1">
            <a:off x="7697788" y="1698626"/>
            <a:ext cx="2233613" cy="4683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40"/>
          <p:cNvCxnSpPr>
            <a:stCxn id="4106" idx="2"/>
            <a:endCxn id="4108" idx="0"/>
          </p:cNvCxnSpPr>
          <p:nvPr/>
        </p:nvCxnSpPr>
        <p:spPr>
          <a:xfrm>
            <a:off x="8580438" y="815976"/>
            <a:ext cx="1530350" cy="210026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42"/>
          <p:cNvCxnSpPr>
            <a:stCxn id="4105" idx="2"/>
            <a:endCxn id="4109" idx="0"/>
          </p:cNvCxnSpPr>
          <p:nvPr/>
        </p:nvCxnSpPr>
        <p:spPr>
          <a:xfrm flipH="1">
            <a:off x="6269832" y="806451"/>
            <a:ext cx="554369" cy="3397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44"/>
          <p:cNvCxnSpPr>
            <a:stCxn id="4109" idx="2"/>
            <a:endCxn id="20" idx="0"/>
          </p:cNvCxnSpPr>
          <p:nvPr/>
        </p:nvCxnSpPr>
        <p:spPr>
          <a:xfrm rot="5400000">
            <a:off x="5847557" y="1588294"/>
            <a:ext cx="423862" cy="2159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46"/>
          <p:cNvCxnSpPr>
            <a:stCxn id="4109" idx="2"/>
            <a:endCxn id="4110" idx="0"/>
          </p:cNvCxnSpPr>
          <p:nvPr/>
        </p:nvCxnSpPr>
        <p:spPr>
          <a:xfrm flipH="1">
            <a:off x="3810001" y="1484313"/>
            <a:ext cx="2359025" cy="143986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48"/>
          <p:cNvCxnSpPr>
            <a:stCxn id="4109" idx="2"/>
            <a:endCxn id="25" idx="0"/>
          </p:cNvCxnSpPr>
          <p:nvPr/>
        </p:nvCxnSpPr>
        <p:spPr>
          <a:xfrm rot="16200000" flipH="1">
            <a:off x="6765926" y="885826"/>
            <a:ext cx="279400" cy="147637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52"/>
          <p:cNvCxnSpPr>
            <a:stCxn id="20" idx="2"/>
            <a:endCxn id="4112" idx="0"/>
          </p:cNvCxnSpPr>
          <p:nvPr/>
        </p:nvCxnSpPr>
        <p:spPr>
          <a:xfrm rot="5400000">
            <a:off x="5225257" y="2323307"/>
            <a:ext cx="803275" cy="6492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56"/>
          <p:cNvCxnSpPr>
            <a:stCxn id="25" idx="2"/>
            <a:endCxn id="4113" idx="0"/>
          </p:cNvCxnSpPr>
          <p:nvPr/>
        </p:nvCxnSpPr>
        <p:spPr>
          <a:xfrm rot="5400000">
            <a:off x="7280275" y="2686050"/>
            <a:ext cx="700088" cy="269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8"/>
          <p:cNvCxnSpPr>
            <a:stCxn id="20" idx="2"/>
            <a:endCxn id="4113" idx="0"/>
          </p:cNvCxnSpPr>
          <p:nvPr/>
        </p:nvCxnSpPr>
        <p:spPr>
          <a:xfrm rot="16200000" flipH="1">
            <a:off x="6382545" y="1815308"/>
            <a:ext cx="803275" cy="16652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69"/>
          <p:cNvSpPr txBox="1">
            <a:spLocks noChangeArrowheads="1"/>
          </p:cNvSpPr>
          <p:nvPr/>
        </p:nvSpPr>
        <p:spPr bwMode="auto">
          <a:xfrm>
            <a:off x="1524001" y="3481389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hu-HU" sz="1400" dirty="0" err="1">
                <a:solidFill>
                  <a:srgbClr val="FFC000"/>
                </a:solidFill>
              </a:rPr>
              <a:t>Phagocytos</a:t>
            </a:r>
            <a:r>
              <a:rPr lang="hu-HU" altLang="hu-HU" sz="1400" dirty="0">
                <a:solidFill>
                  <a:srgbClr val="FFC000"/>
                </a:solidFill>
              </a:rPr>
              <a:t>is</a:t>
            </a:r>
            <a:r>
              <a:rPr lang="de-DE" altLang="hu-HU" sz="1400" dirty="0">
                <a:solidFill>
                  <a:srgbClr val="00B050"/>
                </a:solidFill>
              </a:rPr>
              <a:t/>
            </a:r>
            <a:br>
              <a:rPr lang="de-DE" altLang="hu-HU" sz="1400" dirty="0">
                <a:solidFill>
                  <a:srgbClr val="00B050"/>
                </a:solidFill>
              </a:rPr>
            </a:br>
            <a:endParaRPr lang="de-DE" altLang="hu-HU" sz="1400" dirty="0">
              <a:solidFill>
                <a:srgbClr val="00B050"/>
              </a:solidFill>
            </a:endParaRPr>
          </a:p>
        </p:txBody>
      </p:sp>
      <p:sp>
        <p:nvSpPr>
          <p:cNvPr id="4127" name="Textfeld 70"/>
          <p:cNvSpPr txBox="1">
            <a:spLocks noChangeArrowheads="1"/>
          </p:cNvSpPr>
          <p:nvPr/>
        </p:nvSpPr>
        <p:spPr bwMode="auto">
          <a:xfrm>
            <a:off x="2855913" y="3357564"/>
            <a:ext cx="172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00"/>
                </a:solidFill>
              </a:rPr>
              <a:t>Agykamrákat bélelő hám</a:t>
            </a:r>
            <a:endParaRPr lang="de-DE" altLang="hu-HU" sz="1400" dirty="0">
              <a:solidFill>
                <a:srgbClr val="FFFF00"/>
              </a:solidFill>
            </a:endParaRPr>
          </a:p>
        </p:txBody>
      </p:sp>
      <p:sp>
        <p:nvSpPr>
          <p:cNvPr id="4128" name="Textfeld 71"/>
          <p:cNvSpPr txBox="1">
            <a:spLocks noChangeArrowheads="1"/>
          </p:cNvSpPr>
          <p:nvPr/>
        </p:nvSpPr>
        <p:spPr bwMode="auto">
          <a:xfrm>
            <a:off x="4676775" y="3481388"/>
            <a:ext cx="19938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00"/>
                </a:solidFill>
              </a:rPr>
              <a:t>Neuronok védelme és térbeli elkülönítése, térkitöltés</a:t>
            </a:r>
            <a:endParaRPr lang="de-DE" altLang="hu-HU" sz="1400" dirty="0">
              <a:solidFill>
                <a:srgbClr val="FFFF00"/>
              </a:solidFill>
            </a:endParaRPr>
          </a:p>
        </p:txBody>
      </p:sp>
      <p:sp>
        <p:nvSpPr>
          <p:cNvPr id="4129" name="Textfeld 72"/>
          <p:cNvSpPr txBox="1">
            <a:spLocks noChangeArrowheads="1"/>
          </p:cNvSpPr>
          <p:nvPr/>
        </p:nvSpPr>
        <p:spPr bwMode="auto">
          <a:xfrm>
            <a:off x="6743701" y="3509964"/>
            <a:ext cx="16557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00"/>
                </a:solidFill>
              </a:rPr>
              <a:t>Több független </a:t>
            </a:r>
            <a:r>
              <a:rPr lang="hu-HU" altLang="hu-HU" sz="1400" dirty="0" err="1">
                <a:solidFill>
                  <a:srgbClr val="FFFF00"/>
                </a:solidFill>
              </a:rPr>
              <a:t>axon</a:t>
            </a:r>
            <a:r>
              <a:rPr lang="hu-HU" altLang="hu-HU" sz="1400" dirty="0">
                <a:solidFill>
                  <a:srgbClr val="FFFF00"/>
                </a:solidFill>
              </a:rPr>
              <a:t> elektromos szigetelését biztosítja egy szakaszon</a:t>
            </a:r>
            <a:endParaRPr lang="de-DE" altLang="hu-HU" sz="1400" dirty="0">
              <a:solidFill>
                <a:srgbClr val="FFFF00"/>
              </a:solidFill>
            </a:endParaRPr>
          </a:p>
        </p:txBody>
      </p:sp>
      <p:sp>
        <p:nvSpPr>
          <p:cNvPr id="4130" name="Textfeld 73"/>
          <p:cNvSpPr txBox="1">
            <a:spLocks noChangeArrowheads="1"/>
          </p:cNvSpPr>
          <p:nvPr/>
        </p:nvSpPr>
        <p:spPr bwMode="auto">
          <a:xfrm>
            <a:off x="8399464" y="3481389"/>
            <a:ext cx="11525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FF"/>
                </a:solidFill>
              </a:rPr>
              <a:t>Egy </a:t>
            </a:r>
            <a:r>
              <a:rPr lang="hu-HU" altLang="hu-HU" sz="1400" dirty="0" err="1">
                <a:solidFill>
                  <a:srgbClr val="FFFFFF"/>
                </a:solidFill>
              </a:rPr>
              <a:t>axon</a:t>
            </a:r>
            <a:r>
              <a:rPr lang="hu-HU" altLang="hu-HU" sz="1400" dirty="0">
                <a:solidFill>
                  <a:srgbClr val="FFFFFF"/>
                </a:solidFill>
              </a:rPr>
              <a:t> elektromos szigetelését biztosítja egy szakaszon</a:t>
            </a:r>
            <a:endParaRPr lang="de-DE" altLang="hu-HU" sz="1400" dirty="0">
              <a:solidFill>
                <a:srgbClr val="FFFFFF"/>
              </a:solidFill>
            </a:endParaRPr>
          </a:p>
        </p:txBody>
      </p:sp>
      <p:sp>
        <p:nvSpPr>
          <p:cNvPr id="4131" name="Textfeld 74"/>
          <p:cNvSpPr txBox="1">
            <a:spLocks noChangeArrowheads="1"/>
          </p:cNvSpPr>
          <p:nvPr/>
        </p:nvSpPr>
        <p:spPr bwMode="auto">
          <a:xfrm>
            <a:off x="9551988" y="3481389"/>
            <a:ext cx="11160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hu-HU" sz="1400" dirty="0">
                <a:solidFill>
                  <a:srgbClr val="FFFFFF"/>
                </a:solidFill>
              </a:rPr>
              <a:t>Ganglion-</a:t>
            </a:r>
            <a:r>
              <a:rPr lang="hu-HU" altLang="hu-HU" sz="1400" dirty="0">
                <a:solidFill>
                  <a:srgbClr val="FFFFFF"/>
                </a:solidFill>
              </a:rPr>
              <a:t>sejtek védelmét és elektromos szigetelését biztosítja</a:t>
            </a:r>
            <a:endParaRPr lang="de-DE" altLang="hu-HU" sz="1400" dirty="0">
              <a:solidFill>
                <a:srgbClr val="FFFFFF"/>
              </a:solidFill>
            </a:endParaRPr>
          </a:p>
        </p:txBody>
      </p:sp>
      <p:cxnSp>
        <p:nvCxnSpPr>
          <p:cNvPr id="45" name="Gerade Verbindung 86"/>
          <p:cNvCxnSpPr/>
          <p:nvPr/>
        </p:nvCxnSpPr>
        <p:spPr>
          <a:xfrm rot="5400000">
            <a:off x="961232" y="4963319"/>
            <a:ext cx="3789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87"/>
          <p:cNvCxnSpPr/>
          <p:nvPr/>
        </p:nvCxnSpPr>
        <p:spPr>
          <a:xfrm rot="5400000">
            <a:off x="2761457" y="5110957"/>
            <a:ext cx="3789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88"/>
          <p:cNvCxnSpPr/>
          <p:nvPr/>
        </p:nvCxnSpPr>
        <p:spPr>
          <a:xfrm rot="5400000">
            <a:off x="4849019" y="4963319"/>
            <a:ext cx="3789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89"/>
          <p:cNvCxnSpPr/>
          <p:nvPr/>
        </p:nvCxnSpPr>
        <p:spPr>
          <a:xfrm rot="5400000">
            <a:off x="6504782" y="4963319"/>
            <a:ext cx="3789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90"/>
          <p:cNvCxnSpPr/>
          <p:nvPr/>
        </p:nvCxnSpPr>
        <p:spPr>
          <a:xfrm rot="5400000">
            <a:off x="7657307" y="4963319"/>
            <a:ext cx="3789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" name="Rechteck 91"/>
          <p:cNvSpPr>
            <a:spLocks noChangeArrowheads="1"/>
          </p:cNvSpPr>
          <p:nvPr/>
        </p:nvSpPr>
        <p:spPr bwMode="auto">
          <a:xfrm>
            <a:off x="1524001" y="4057650"/>
            <a:ext cx="1331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C000"/>
                </a:solidFill>
              </a:rPr>
              <a:t>C</a:t>
            </a:r>
            <a:r>
              <a:rPr lang="de-DE" altLang="hu-HU" sz="1400" dirty="0" err="1">
                <a:solidFill>
                  <a:srgbClr val="FFC000"/>
                </a:solidFill>
              </a:rPr>
              <a:t>ellul</a:t>
            </a:r>
            <a:r>
              <a:rPr lang="hu-HU" altLang="hu-HU" sz="1400" dirty="0" err="1">
                <a:solidFill>
                  <a:srgbClr val="FFC000"/>
                </a:solidFill>
              </a:rPr>
              <a:t>áris</a:t>
            </a:r>
            <a:r>
              <a:rPr lang="de-DE" altLang="hu-HU" sz="1400" dirty="0">
                <a:solidFill>
                  <a:srgbClr val="FFC000"/>
                </a:solidFill>
              </a:rPr>
              <a:t> </a:t>
            </a:r>
            <a:r>
              <a:rPr lang="hu-HU" altLang="hu-HU" sz="1400" dirty="0">
                <a:solidFill>
                  <a:srgbClr val="FFC000"/>
                </a:solidFill>
              </a:rPr>
              <a:t>i</a:t>
            </a:r>
            <a:r>
              <a:rPr lang="de-DE" altLang="hu-HU" sz="1400" dirty="0" err="1">
                <a:solidFill>
                  <a:srgbClr val="FFC000"/>
                </a:solidFill>
              </a:rPr>
              <a:t>mmunreak</a:t>
            </a:r>
            <a:r>
              <a:rPr lang="hu-HU" altLang="hu-HU" sz="1400" dirty="0">
                <a:solidFill>
                  <a:srgbClr val="FFC000"/>
                </a:solidFill>
              </a:rPr>
              <a:t>c</a:t>
            </a:r>
            <a:r>
              <a:rPr lang="de-DE" altLang="hu-HU" sz="1400" dirty="0">
                <a:solidFill>
                  <a:srgbClr val="FFC000"/>
                </a:solidFill>
              </a:rPr>
              <a:t>i</a:t>
            </a:r>
            <a:r>
              <a:rPr lang="hu-HU" altLang="hu-HU" sz="1400" dirty="0">
                <a:solidFill>
                  <a:srgbClr val="FFC000"/>
                </a:solidFill>
              </a:rPr>
              <a:t>ó</a:t>
            </a:r>
            <a:endParaRPr lang="de-DE" altLang="hu-HU" sz="1400" dirty="0">
              <a:solidFill>
                <a:srgbClr val="FFC000"/>
              </a:solidFill>
            </a:endParaRPr>
          </a:p>
        </p:txBody>
      </p:sp>
      <p:sp>
        <p:nvSpPr>
          <p:cNvPr id="4138" name="Rechteck 92"/>
          <p:cNvSpPr>
            <a:spLocks noChangeArrowheads="1"/>
          </p:cNvSpPr>
          <p:nvPr/>
        </p:nvSpPr>
        <p:spPr bwMode="auto">
          <a:xfrm>
            <a:off x="2855913" y="4057651"/>
            <a:ext cx="1727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hu-HU" sz="1400" dirty="0">
                <a:solidFill>
                  <a:srgbClr val="FFFF00"/>
                </a:solidFill>
              </a:rPr>
              <a:t>Liquor </a:t>
            </a:r>
            <a:r>
              <a:rPr lang="de-DE" altLang="hu-HU" sz="1400" dirty="0" err="1">
                <a:solidFill>
                  <a:srgbClr val="FFFF00"/>
                </a:solidFill>
              </a:rPr>
              <a:t>cerebro-spinalis</a:t>
            </a:r>
            <a:r>
              <a:rPr lang="hu-HU" altLang="hu-HU" sz="1400" dirty="0">
                <a:solidFill>
                  <a:srgbClr val="FFFF00"/>
                </a:solidFill>
              </a:rPr>
              <a:t> termelése</a:t>
            </a:r>
            <a:r>
              <a:rPr lang="de-DE" altLang="hu-HU" sz="1400" dirty="0">
                <a:solidFill>
                  <a:srgbClr val="FFFF00"/>
                </a:solidFill>
              </a:rPr>
              <a:t> </a:t>
            </a:r>
            <a:r>
              <a:rPr lang="hu-HU" altLang="hu-HU" sz="1400" dirty="0">
                <a:solidFill>
                  <a:srgbClr val="FFFF00"/>
                </a:solidFill>
              </a:rPr>
              <a:t>és keringése</a:t>
            </a:r>
            <a:r>
              <a:rPr lang="de-DE" altLang="hu-HU" sz="1400" dirty="0">
                <a:solidFill>
                  <a:srgbClr val="FFFF00"/>
                </a:solidFill>
              </a:rPr>
              <a:t> (</a:t>
            </a:r>
            <a:r>
              <a:rPr lang="hu-HU" altLang="hu-HU" sz="1400" dirty="0">
                <a:solidFill>
                  <a:srgbClr val="FFFF00"/>
                </a:solidFill>
              </a:rPr>
              <a:t>p</a:t>
            </a:r>
            <a:r>
              <a:rPr lang="de-DE" altLang="hu-HU" sz="1400" dirty="0" err="1">
                <a:solidFill>
                  <a:srgbClr val="FFFF00"/>
                </a:solidFill>
              </a:rPr>
              <a:t>lexus</a:t>
            </a:r>
            <a:r>
              <a:rPr lang="de-DE" altLang="hu-HU" sz="1400" dirty="0">
                <a:solidFill>
                  <a:srgbClr val="FFFF00"/>
                </a:solidFill>
              </a:rPr>
              <a:t> </a:t>
            </a:r>
            <a:r>
              <a:rPr lang="de-DE" altLang="hu-HU" sz="1400" dirty="0" err="1">
                <a:solidFill>
                  <a:srgbClr val="FFFF00"/>
                </a:solidFill>
              </a:rPr>
              <a:t>choroideus</a:t>
            </a:r>
            <a:r>
              <a:rPr lang="de-DE" altLang="hu-HU" sz="1400" dirty="0">
                <a:solidFill>
                  <a:srgbClr val="FFFF00"/>
                </a:solidFill>
              </a:rPr>
              <a:t>,</a:t>
            </a:r>
            <a:r>
              <a:rPr lang="hu-HU" altLang="hu-HU" sz="1400" dirty="0">
                <a:solidFill>
                  <a:srgbClr val="FFFF00"/>
                </a:solidFill>
              </a:rPr>
              <a:t> k</a:t>
            </a:r>
            <a:r>
              <a:rPr lang="de-DE" altLang="hu-HU" sz="1400" dirty="0" err="1">
                <a:solidFill>
                  <a:srgbClr val="FFFF00"/>
                </a:solidFill>
              </a:rPr>
              <a:t>ino</a:t>
            </a:r>
            <a:r>
              <a:rPr lang="hu-HU" altLang="hu-HU" sz="1400" dirty="0">
                <a:solidFill>
                  <a:srgbClr val="FFFF00"/>
                </a:solidFill>
              </a:rPr>
              <a:t>c</a:t>
            </a:r>
            <a:r>
              <a:rPr lang="de-DE" altLang="hu-HU" sz="1400" dirty="0" err="1">
                <a:solidFill>
                  <a:srgbClr val="FFFF00"/>
                </a:solidFill>
              </a:rPr>
              <a:t>ili</a:t>
            </a:r>
            <a:r>
              <a:rPr lang="hu-HU" altLang="hu-HU" sz="1400" dirty="0" err="1">
                <a:solidFill>
                  <a:srgbClr val="FFFF00"/>
                </a:solidFill>
              </a:rPr>
              <a:t>umok</a:t>
            </a:r>
            <a:r>
              <a:rPr lang="de-DE" altLang="hu-HU" sz="1400" dirty="0">
                <a:solidFill>
                  <a:srgbClr val="FFFF00"/>
                </a:solidFill>
              </a:rPr>
              <a:t>)</a:t>
            </a:r>
            <a:endParaRPr lang="en-US" altLang="hu-HU" sz="1400" dirty="0">
              <a:solidFill>
                <a:srgbClr val="FFFF00"/>
              </a:solidFill>
            </a:endParaRPr>
          </a:p>
        </p:txBody>
      </p:sp>
      <p:sp>
        <p:nvSpPr>
          <p:cNvPr id="4139" name="Rechteck 93"/>
          <p:cNvSpPr>
            <a:spLocks noChangeArrowheads="1"/>
          </p:cNvSpPr>
          <p:nvPr/>
        </p:nvSpPr>
        <p:spPr bwMode="auto">
          <a:xfrm>
            <a:off x="2855913" y="5497514"/>
            <a:ext cx="172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00"/>
                </a:solidFill>
              </a:rPr>
              <a:t>Vér-agy gát, kémiai hatóanyagok jelátvitele a vér és az idegszövet között</a:t>
            </a:r>
            <a:endParaRPr lang="en-US" altLang="hu-HU" sz="1400" dirty="0">
              <a:solidFill>
                <a:srgbClr val="FFFF00"/>
              </a:solidFill>
            </a:endParaRPr>
          </a:p>
        </p:txBody>
      </p:sp>
      <p:sp>
        <p:nvSpPr>
          <p:cNvPr id="4140" name="Rechteck 94"/>
          <p:cNvSpPr>
            <a:spLocks noChangeArrowheads="1"/>
          </p:cNvSpPr>
          <p:nvPr/>
        </p:nvSpPr>
        <p:spPr bwMode="auto">
          <a:xfrm>
            <a:off x="4583114" y="4252914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hu-HU" sz="1400" dirty="0">
                <a:solidFill>
                  <a:srgbClr val="FFFF00"/>
                </a:solidFill>
              </a:rPr>
              <a:t>T</a:t>
            </a:r>
            <a:r>
              <a:rPr lang="hu-HU" altLang="hu-HU" sz="1400" dirty="0" err="1">
                <a:solidFill>
                  <a:srgbClr val="FFFF00"/>
                </a:solidFill>
              </a:rPr>
              <a:t>ápláló</a:t>
            </a:r>
            <a:r>
              <a:rPr lang="hu-HU" altLang="hu-HU" sz="1400" dirty="0">
                <a:solidFill>
                  <a:srgbClr val="FFFF00"/>
                </a:solidFill>
              </a:rPr>
              <a:t> (</a:t>
            </a:r>
            <a:r>
              <a:rPr lang="hu-HU" altLang="hu-HU" sz="1400" dirty="0" err="1">
                <a:solidFill>
                  <a:srgbClr val="FFFF00"/>
                </a:solidFill>
              </a:rPr>
              <a:t>trophikus</a:t>
            </a:r>
            <a:r>
              <a:rPr lang="hu-HU" altLang="hu-HU" sz="1400" dirty="0">
                <a:solidFill>
                  <a:srgbClr val="FFFF00"/>
                </a:solidFill>
              </a:rPr>
              <a:t>)</a:t>
            </a:r>
            <a:r>
              <a:rPr lang="de-DE" altLang="hu-HU" sz="1400" dirty="0">
                <a:solidFill>
                  <a:srgbClr val="FFFF00"/>
                </a:solidFill>
              </a:rPr>
              <a:t> </a:t>
            </a:r>
            <a:r>
              <a:rPr lang="hu-HU" altLang="hu-HU" sz="1400" dirty="0">
                <a:solidFill>
                  <a:srgbClr val="FFFF00"/>
                </a:solidFill>
              </a:rPr>
              <a:t>elem</a:t>
            </a:r>
            <a:endParaRPr lang="de-DE" altLang="hu-HU" sz="1400" dirty="0">
              <a:solidFill>
                <a:srgbClr val="FFFF00"/>
              </a:solidFill>
            </a:endParaRPr>
          </a:p>
        </p:txBody>
      </p:sp>
      <p:sp>
        <p:nvSpPr>
          <p:cNvPr id="4141" name="Rechteck 95"/>
          <p:cNvSpPr>
            <a:spLocks noChangeArrowheads="1"/>
          </p:cNvSpPr>
          <p:nvPr/>
        </p:nvSpPr>
        <p:spPr bwMode="auto">
          <a:xfrm>
            <a:off x="4583114" y="4613275"/>
            <a:ext cx="216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00B0F0"/>
                </a:solidFill>
              </a:rPr>
              <a:t> </a:t>
            </a:r>
            <a:r>
              <a:rPr lang="hu-HU" altLang="hu-HU" sz="1400" dirty="0">
                <a:solidFill>
                  <a:srgbClr val="FFFF00"/>
                </a:solidFill>
              </a:rPr>
              <a:t>A k</a:t>
            </a:r>
            <a:r>
              <a:rPr lang="de-DE" altLang="hu-HU" sz="1400" dirty="0" err="1">
                <a:solidFill>
                  <a:srgbClr val="FFFF00"/>
                </a:solidFill>
              </a:rPr>
              <a:t>apill</a:t>
            </a:r>
            <a:r>
              <a:rPr lang="hu-HU" altLang="hu-HU" sz="1400" dirty="0">
                <a:solidFill>
                  <a:srgbClr val="FFFF00"/>
                </a:solidFill>
              </a:rPr>
              <a:t>á</a:t>
            </a:r>
            <a:r>
              <a:rPr lang="de-DE" altLang="hu-HU" sz="1400" dirty="0">
                <a:solidFill>
                  <a:srgbClr val="FFFF00"/>
                </a:solidFill>
              </a:rPr>
              <a:t>r</a:t>
            </a:r>
            <a:r>
              <a:rPr lang="hu-HU" altLang="hu-HU" sz="1400" dirty="0" err="1">
                <a:solidFill>
                  <a:srgbClr val="FFFF00"/>
                </a:solidFill>
              </a:rPr>
              <a:t>isok</a:t>
            </a:r>
            <a:r>
              <a:rPr lang="hu-HU" altLang="hu-HU" sz="1400" dirty="0">
                <a:solidFill>
                  <a:srgbClr val="FFFF00"/>
                </a:solidFill>
              </a:rPr>
              <a:t> </a:t>
            </a:r>
            <a:r>
              <a:rPr lang="de-DE" altLang="hu-HU" sz="1400" dirty="0" err="1">
                <a:solidFill>
                  <a:srgbClr val="FFFF00"/>
                </a:solidFill>
              </a:rPr>
              <a:t>endothel</a:t>
            </a:r>
            <a:r>
              <a:rPr lang="hu-HU" altLang="hu-HU" sz="1400" dirty="0">
                <a:solidFill>
                  <a:srgbClr val="FFFF00"/>
                </a:solidFill>
              </a:rPr>
              <a:t>jével együtt a vér-agy gátat alkotja</a:t>
            </a:r>
            <a:endParaRPr lang="en-US" altLang="hu-HU" sz="1400" dirty="0">
              <a:solidFill>
                <a:srgbClr val="FFFF00"/>
              </a:solidFill>
            </a:endParaRPr>
          </a:p>
        </p:txBody>
      </p:sp>
      <p:sp>
        <p:nvSpPr>
          <p:cNvPr id="4142" name="Rechteck 96"/>
          <p:cNvSpPr>
            <a:spLocks noChangeArrowheads="1"/>
          </p:cNvSpPr>
          <p:nvPr/>
        </p:nvSpPr>
        <p:spPr bwMode="auto">
          <a:xfrm>
            <a:off x="4656139" y="5373688"/>
            <a:ext cx="216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hu-HU" altLang="hu-HU" sz="1400" dirty="0">
                <a:solidFill>
                  <a:srgbClr val="FFFF00"/>
                </a:solidFill>
              </a:rPr>
              <a:t>A sejtközi folyadéktér összetételét szabályozza (szinapszisok körül is)</a:t>
            </a:r>
            <a:endParaRPr lang="de-DE" altLang="hu-HU" sz="1400" dirty="0">
              <a:solidFill>
                <a:srgbClr val="FFFF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66700" y="25543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Gliasejtek</a:t>
            </a:r>
            <a:endParaRPr lang="de-DE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2468563" y="16018"/>
            <a:ext cx="1250950" cy="441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468564" y="-36368"/>
            <a:ext cx="1250950" cy="466603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6992939" y="-26843"/>
            <a:ext cx="1250950" cy="466603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5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sejtek: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 +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</a:t>
            </a:r>
            <a:endParaRPr lang="hu-HU" dirty="0"/>
          </a:p>
        </p:txBody>
      </p:sp>
      <p:pic>
        <p:nvPicPr>
          <p:cNvPr id="3" name="Picture 4" descr="Képtalálat a következőre: „neuron gl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800226"/>
            <a:ext cx="4470646" cy="32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476375"/>
            <a:ext cx="5676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466725" y="5229225"/>
            <a:ext cx="5876925" cy="1119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Satellita</a:t>
            </a:r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ganglionokat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veszik körül</a:t>
            </a:r>
          </a:p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astrocytákhoz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hasonló funkció	                                                            	                         a környezet regulálásában segítenek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2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8" y="1445480"/>
            <a:ext cx="5017721" cy="39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vegetatív gangliono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15" y="1734403"/>
            <a:ext cx="4375395" cy="29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histological picture of the vegetatív ganglion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65" y="4716339"/>
            <a:ext cx="2596188" cy="19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314450" y="5857875"/>
            <a:ext cx="3181350" cy="29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érző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096000" y="5183090"/>
            <a:ext cx="3133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vegetatív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6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oligodendroglia</a:t>
            </a:r>
            <a:endParaRPr lang="hu-HU" dirty="0"/>
          </a:p>
        </p:txBody>
      </p:sp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425224"/>
            <a:ext cx="5781675" cy="52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idegrendszer sejtjei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2875" y="1981200"/>
            <a:ext cx="9496425" cy="379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Neuronok+gliasejtek</a:t>
            </a:r>
            <a:endParaRPr lang="hu-HU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Kapcsolatok: szinapszisok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9" y="1651895"/>
            <a:ext cx="4920878" cy="48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8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Ependyma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sejtek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Ã©ptalÃ¡lat a kÃ¶vetkezÅre: âependymal cellsâ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7" y="1942856"/>
            <a:ext cx="51026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ependymal cells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26" y="1940841"/>
            <a:ext cx="2907404" cy="43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858251" y="3895725"/>
            <a:ext cx="3181350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apikális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felszinen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mikrobolyhok+csilló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Funkció: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liquor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termelése,         összetételének szabályozása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liquor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 szövetnedv között; a makromolekulák mozgásának vándorlásának szabályozása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52575" y="2619375"/>
            <a:ext cx="2514600" cy="5524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liquor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cerebrospinalis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04975" y="5724525"/>
            <a:ext cx="1743075" cy="4762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5942014" y="145473"/>
            <a:ext cx="3695699" cy="826077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Microglia</a:t>
            </a:r>
            <a:endParaRPr lang="hu-HU" altLang="hu-HU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9" descr="mesoglia Hort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165" y="3685236"/>
            <a:ext cx="2804247" cy="202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nhaltsplatzhalter 16" descr="2_4_4_microglia_EM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1950" y="950159"/>
            <a:ext cx="3187700" cy="2265362"/>
          </a:xfrm>
        </p:spPr>
      </p:pic>
      <p:sp>
        <p:nvSpPr>
          <p:cNvPr id="6150" name="Szövegdoboz 8"/>
          <p:cNvSpPr txBox="1">
            <a:spLocks noChangeArrowheads="1"/>
          </p:cNvSpPr>
          <p:nvPr/>
        </p:nvSpPr>
        <p:spPr bwMode="auto">
          <a:xfrm>
            <a:off x="5591175" y="828431"/>
            <a:ext cx="67883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A csontvelőből származik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Védelem</a:t>
            </a:r>
            <a:r>
              <a:rPr lang="hu-HU" altLang="hu-H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hu-HU" altLang="hu-HU" sz="1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fagocitózis</a:t>
            </a:r>
            <a:r>
              <a:rPr lang="hu-HU" altLang="hu-H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(sejttörmelék, idegentest, </a:t>
            </a:r>
            <a:r>
              <a:rPr lang="hu-HU" altLang="hu-H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kórokozók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hu-HU" altLang="hu-H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 celluláris 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immunválasz 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hu-HU" altLang="hu-H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 antigén-prezentáció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Microglia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 aktivációja → </a:t>
            </a:r>
            <a:r>
              <a:rPr lang="hu-HU" altLang="hu-HU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citotoxikus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 anyagok felszabadulása → kórokozók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De: hatással van a neuronokra is!</a:t>
            </a:r>
          </a:p>
        </p:txBody>
      </p:sp>
      <p:sp>
        <p:nvSpPr>
          <p:cNvPr id="6151" name="Szövegdoboz 9"/>
          <p:cNvSpPr txBox="1">
            <a:spLocks noChangeArrowheads="1"/>
          </p:cNvSpPr>
          <p:nvPr/>
        </p:nvSpPr>
        <p:spPr bwMode="auto">
          <a:xfrm>
            <a:off x="4800600" y="3500439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Az egészséges neuronokat károsíthatja (</a:t>
            </a:r>
            <a:r>
              <a:rPr lang="hu-HU" altLang="hu-HU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neurotoxikus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A neuronok átépülését segítheti (</a:t>
            </a:r>
            <a:r>
              <a:rPr lang="hu-HU" altLang="hu-HU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neuroprotektív</a:t>
            </a: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152" name="Picture 2" descr="http://www.biology.uiowa.edu/daileylab/images/ImageGallery/Unactivated+Activated+50umScaleBar+logo-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7" y="4431686"/>
            <a:ext cx="47879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Szövegdoboz 11"/>
          <p:cNvSpPr txBox="1">
            <a:spLocks noChangeArrowheads="1"/>
          </p:cNvSpPr>
          <p:nvPr/>
        </p:nvSpPr>
        <p:spPr bwMode="auto">
          <a:xfrm>
            <a:off x="7897812" y="6336865"/>
            <a:ext cx="1739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FFFF00"/>
                </a:solidFill>
                <a:latin typeface="Arial" panose="020B0604020202020204" pitchFamily="34" charset="0"/>
              </a:rPr>
              <a:t>Nyugvó </a:t>
            </a:r>
            <a:r>
              <a:rPr lang="hu-HU" altLang="hu-HU" sz="1600" dirty="0" err="1">
                <a:solidFill>
                  <a:srgbClr val="FFFF00"/>
                </a:solidFill>
                <a:latin typeface="Arial" panose="020B0604020202020204" pitchFamily="34" charset="0"/>
              </a:rPr>
              <a:t>microglia</a:t>
            </a:r>
            <a:endParaRPr lang="hu-HU" altLang="hu-HU" sz="1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Szövegdoboz 12"/>
          <p:cNvSpPr txBox="1">
            <a:spLocks noChangeArrowheads="1"/>
          </p:cNvSpPr>
          <p:nvPr/>
        </p:nvSpPr>
        <p:spPr bwMode="auto">
          <a:xfrm>
            <a:off x="5457031" y="6336865"/>
            <a:ext cx="216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rgbClr val="FFFF00"/>
                </a:solidFill>
                <a:latin typeface="Arial" panose="020B0604020202020204" pitchFamily="34" charset="0"/>
              </a:rPr>
              <a:t>Aktivált </a:t>
            </a:r>
            <a:r>
              <a:rPr lang="hu-HU" altLang="hu-HU" sz="1600" dirty="0" err="1">
                <a:solidFill>
                  <a:srgbClr val="FFFF00"/>
                </a:solidFill>
                <a:latin typeface="Arial" panose="020B0604020202020204" pitchFamily="34" charset="0"/>
              </a:rPr>
              <a:t>microglia</a:t>
            </a:r>
            <a:endParaRPr lang="hu-HU" altLang="hu-HU" sz="1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Microglia</a:t>
            </a:r>
            <a:endParaRPr lang="hu-HU" dirty="0"/>
          </a:p>
        </p:txBody>
      </p:sp>
      <p:pic>
        <p:nvPicPr>
          <p:cNvPr id="3074" name="Picture 2" descr="KÃ©ptalÃ¡lat a kÃ¶vetkezÅre: âmicrogli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87411"/>
            <a:ext cx="4244975" cy="43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Ã©ptalÃ¡lat a kÃ¶vetkezÅre: âmicrogli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15" y="2087411"/>
            <a:ext cx="673791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6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Microglia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" y="1422400"/>
            <a:ext cx="5021117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microgli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2247900"/>
            <a:ext cx="6475791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8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Microglia</a:t>
            </a:r>
            <a:endParaRPr lang="hu-HU" dirty="0"/>
          </a:p>
        </p:txBody>
      </p:sp>
      <p:pic>
        <p:nvPicPr>
          <p:cNvPr id="3076" name="Picture 4" descr="KÃ©ptalÃ¡lat a kÃ¶vetkezÅre: âmicrogli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014" y="-19889656"/>
            <a:ext cx="20071377" cy="244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7" y="2377866"/>
            <a:ext cx="6162675" cy="3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microglia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47" y="123825"/>
            <a:ext cx="5430228" cy="66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/>
          <p:cNvSpPr/>
          <p:nvPr/>
        </p:nvSpPr>
        <p:spPr>
          <a:xfrm>
            <a:off x="8334375" y="3305175"/>
            <a:ext cx="66675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9248775" y="3305175"/>
            <a:ext cx="742951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63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7273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Astrocyta</a:t>
            </a:r>
            <a:endParaRPr lang="hu-HU" altLang="hu-HU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8" y="1052513"/>
            <a:ext cx="333216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6" y="1052514"/>
            <a:ext cx="323691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zövegdoboz 4"/>
          <p:cNvSpPr txBox="1">
            <a:spLocks noChangeArrowheads="1"/>
          </p:cNvSpPr>
          <p:nvPr/>
        </p:nvSpPr>
        <p:spPr bwMode="auto">
          <a:xfrm>
            <a:off x="2424114" y="1052514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latin typeface="Arial" panose="020B0604020202020204" pitchFamily="34" charset="0"/>
              </a:rPr>
              <a:t>protoplasmazmás</a:t>
            </a:r>
            <a:endParaRPr lang="hu-HU" altLang="hu-HU" sz="1800" dirty="0">
              <a:latin typeface="Arial" panose="020B0604020202020204" pitchFamily="34" charset="0"/>
            </a:endParaRPr>
          </a:p>
        </p:txBody>
      </p:sp>
      <p:sp>
        <p:nvSpPr>
          <p:cNvPr id="9222" name="Szövegdoboz 5"/>
          <p:cNvSpPr txBox="1">
            <a:spLocks noChangeArrowheads="1"/>
          </p:cNvSpPr>
          <p:nvPr/>
        </p:nvSpPr>
        <p:spPr bwMode="auto">
          <a:xfrm>
            <a:off x="6672264" y="1052514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latin typeface="Arial" panose="020B0604020202020204" pitchFamily="34" charset="0"/>
              </a:rPr>
              <a:t>fibrillär</a:t>
            </a:r>
            <a:r>
              <a:rPr lang="hu-HU" altLang="hu-HU" sz="1800" dirty="0" smtClean="0">
                <a:latin typeface="Arial" panose="020B0604020202020204" pitchFamily="34" charset="0"/>
              </a:rPr>
              <a:t>-rostos</a:t>
            </a:r>
            <a:endParaRPr lang="hu-HU" altLang="hu-HU" sz="1800" dirty="0">
              <a:latin typeface="Arial" panose="020B0604020202020204" pitchFamily="34" charset="0"/>
            </a:endParaRPr>
          </a:p>
        </p:txBody>
      </p:sp>
      <p:sp>
        <p:nvSpPr>
          <p:cNvPr id="9223" name="Szövegdoboz 6"/>
          <p:cNvSpPr txBox="1">
            <a:spLocks noChangeArrowheads="1"/>
          </p:cNvSpPr>
          <p:nvPr/>
        </p:nvSpPr>
        <p:spPr bwMode="auto">
          <a:xfrm>
            <a:off x="2290763" y="5856406"/>
            <a:ext cx="381635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Főleg a szürkeállományban (</a:t>
            </a:r>
            <a:r>
              <a:rPr lang="hu-HU" altLang="hu-HU" sz="1400" dirty="0">
                <a:solidFill>
                  <a:srgbClr val="FFFF00"/>
                </a:solidFill>
                <a:latin typeface="Arial" panose="020B0604020202020204" pitchFamily="34" charset="0"/>
              </a:rPr>
              <a:t>Protoplazmás  </a:t>
            </a:r>
            <a:r>
              <a:rPr lang="hu-HU" altLang="hu-H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astrocyta</a:t>
            </a:r>
            <a:r>
              <a:rPr lang="hu-HU" altLang="hu-HU" sz="14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224" name="Szövegdoboz 7"/>
          <p:cNvSpPr txBox="1">
            <a:spLocks noChangeArrowheads="1"/>
          </p:cNvSpPr>
          <p:nvPr/>
        </p:nvSpPr>
        <p:spPr bwMode="auto">
          <a:xfrm>
            <a:off x="6600826" y="5876926"/>
            <a:ext cx="3236913" cy="7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FF00"/>
                </a:solidFill>
                <a:latin typeface="Arial" panose="020B0604020202020204" pitchFamily="34" charset="0"/>
              </a:rPr>
              <a:t>Főleg a fehérállományban </a:t>
            </a:r>
            <a:r>
              <a:rPr lang="hu-HU" altLang="hu-HU" sz="1400" dirty="0">
                <a:solidFill>
                  <a:srgbClr val="FFFF00"/>
                </a:solidFill>
                <a:latin typeface="Arial" panose="020B0604020202020204" pitchFamily="34" charset="0"/>
              </a:rPr>
              <a:t>(Rostos </a:t>
            </a:r>
            <a:r>
              <a:rPr lang="hu-HU" altLang="hu-H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astrocyta</a:t>
            </a:r>
            <a:r>
              <a:rPr lang="hu-HU" altLang="hu-HU" sz="14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endParaRPr lang="hu-HU" altLang="hu-H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DEG_Astrocy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852488"/>
            <a:ext cx="9026525" cy="5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869874" y="146916"/>
            <a:ext cx="346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Astrocyta</a:t>
            </a:r>
            <a:r>
              <a:rPr lang="hu-H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GFAP</a:t>
            </a:r>
          </a:p>
        </p:txBody>
      </p:sp>
    </p:spTree>
    <p:extLst>
      <p:ext uri="{BB962C8B-B14F-4D97-AF65-F5344CB8AC3E}">
        <p14:creationId xmlns:p14="http://schemas.microsoft.com/office/powerpoint/2010/main" val="15160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Astrocyta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3" y="1935285"/>
            <a:ext cx="3946273" cy="43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253" y="1935285"/>
            <a:ext cx="4370498" cy="445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86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2102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6" y="1098551"/>
            <a:ext cx="4284663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180021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1" y="549276"/>
            <a:ext cx="4621213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31951" y="44451"/>
            <a:ext cx="4175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Astrocyta</a:t>
            </a:r>
            <a:endParaRPr lang="hu-HU" altLang="hu-HU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250114" y="5524501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>
                <a:solidFill>
                  <a:srgbClr val="FFFF00"/>
                </a:solidFill>
              </a:rPr>
              <a:t>Membrana</a:t>
            </a:r>
            <a:r>
              <a:rPr lang="hu-HU" altLang="hu-HU" dirty="0">
                <a:solidFill>
                  <a:srgbClr val="FFFF00"/>
                </a:solidFill>
              </a:rPr>
              <a:t> limitans </a:t>
            </a:r>
            <a:r>
              <a:rPr lang="hu-HU" altLang="hu-HU" dirty="0" err="1">
                <a:solidFill>
                  <a:srgbClr val="FFFF00"/>
                </a:solidFill>
              </a:rPr>
              <a:t>gliae</a:t>
            </a: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err="1">
                <a:solidFill>
                  <a:srgbClr val="FFFF00"/>
                </a:solidFill>
              </a:rPr>
              <a:t>superficialis</a:t>
            </a:r>
            <a:endParaRPr lang="hu-HU" altLang="hu-HU" dirty="0">
              <a:solidFill>
                <a:srgbClr val="FFFF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068388" y="5843588"/>
            <a:ext cx="414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>
                <a:solidFill>
                  <a:srgbClr val="FFFF00"/>
                </a:solidFill>
              </a:rPr>
              <a:t>Membrana</a:t>
            </a:r>
            <a:r>
              <a:rPr lang="hu-HU" altLang="hu-HU" dirty="0">
                <a:solidFill>
                  <a:srgbClr val="FFFF00"/>
                </a:solidFill>
              </a:rPr>
              <a:t> limitans </a:t>
            </a:r>
            <a:r>
              <a:rPr lang="hu-HU" altLang="hu-HU" dirty="0" err="1">
                <a:solidFill>
                  <a:srgbClr val="FFFF00"/>
                </a:solidFill>
              </a:rPr>
              <a:t>gliae</a:t>
            </a: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err="1">
                <a:solidFill>
                  <a:srgbClr val="FFFF00"/>
                </a:solidFill>
              </a:rPr>
              <a:t>perivascularis</a:t>
            </a:r>
            <a:endParaRPr lang="hu-HU" alt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Képtalálat a következőre: „idegrostok típus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71637"/>
            <a:ext cx="663575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82977"/>
            <a:ext cx="5291342" cy="39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76425" y="466725"/>
            <a:ext cx="8848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Perifériás idegrostok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3205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Neuronok: nyúlványos polarizált sejtek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éptalálat a következőre: „Neurono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6762"/>
            <a:ext cx="6153317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Neurono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514601"/>
            <a:ext cx="4749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6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Perifériás idegrostok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Ã©ptalÃ¡lat a kÃ¶vetkezÅre: âclassification of nerve fiber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627981"/>
            <a:ext cx="11623675" cy="49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629523" y="2971800"/>
            <a:ext cx="4221161" cy="37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izomorsó elsődleges receptorai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29524" y="3419444"/>
            <a:ext cx="422116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Golgi in receptorok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648575" y="3962399"/>
            <a:ext cx="4221161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az izomorsó másodlagos receptorai, valamennyi  </a:t>
            </a:r>
            <a:r>
              <a:rPr lang="hu-HU" dirty="0" err="1" smtClean="0">
                <a:solidFill>
                  <a:schemeClr val="tx1"/>
                </a:solidFill>
              </a:rPr>
              <a:t>mechanoreceptor</a:t>
            </a:r>
            <a:r>
              <a:rPr lang="hu-HU" dirty="0" smtClean="0">
                <a:solidFill>
                  <a:schemeClr val="tx1"/>
                </a:solidFill>
              </a:rPr>
              <a:t> a bőrben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648575" y="4662550"/>
            <a:ext cx="4221161" cy="99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szabad idegvégződések (tapintás, nyomás), </a:t>
            </a:r>
            <a:r>
              <a:rPr lang="hu-HU" dirty="0" err="1" smtClean="0">
                <a:solidFill>
                  <a:schemeClr val="tx1"/>
                </a:solidFill>
              </a:rPr>
              <a:t>nociceptorok</a:t>
            </a:r>
            <a:r>
              <a:rPr lang="hu-HU" dirty="0" smtClean="0">
                <a:solidFill>
                  <a:schemeClr val="tx1"/>
                </a:solidFill>
              </a:rPr>
              <a:t>, hideg termoreceptorok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629524" y="5819774"/>
            <a:ext cx="4240211" cy="57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nociceptorok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paleospinothalamicus</a:t>
            </a:r>
            <a:r>
              <a:rPr lang="hu-HU" dirty="0" smtClean="0">
                <a:solidFill>
                  <a:schemeClr val="tx1"/>
                </a:solidFill>
              </a:rPr>
              <a:t> pálya), meleg termoreceptorok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Perifériás idegrostok</a:t>
            </a:r>
            <a:endParaRPr lang="hu-HU" dirty="0"/>
          </a:p>
        </p:txBody>
      </p:sp>
      <p:pic>
        <p:nvPicPr>
          <p:cNvPr id="2050" name="Picture 2" descr="KÃ©ptalÃ¡lat a kÃ¶vetkezÅre: âclassification of nerve fiber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3" y="1371600"/>
            <a:ext cx="11684079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éptalálat a következőre: „Neurono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9" y="666750"/>
            <a:ext cx="754140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4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1"/>
            <a:ext cx="7886700" cy="12469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központi idegrendszer sejtjei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2868" y="1681728"/>
            <a:ext cx="8250382" cy="5049982"/>
          </a:xfrm>
          <a:noFill/>
        </p:spPr>
      </p:pic>
    </p:spTree>
    <p:extLst>
      <p:ext uri="{BB962C8B-B14F-4D97-AF65-F5344CB8AC3E}">
        <p14:creationId xmlns:p14="http://schemas.microsoft.com/office/powerpoint/2010/main" val="7006109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54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Neuronok: multipoláris neuron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éptalálat a következőre: „Neurono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04938"/>
            <a:ext cx="4871880" cy="27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Neurono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741613"/>
            <a:ext cx="5614089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95375" y="5162550"/>
            <a:ext cx="50482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Sejtalkotók: fejlett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(intenzív fehérjeszintézis)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eukromatikus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sejtmag</a:t>
            </a:r>
          </a:p>
          <a:p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Golgi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neurofilaments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axonális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transzport)</a:t>
            </a: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hosszú (Golgi I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typusú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neuronokban CNS)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rövid (Golgi II típusú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interneuronokban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/>
              <a:t>	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66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Szinapszisok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8625" y="1343026"/>
            <a:ext cx="47720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/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 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Idegsejt-idegsejt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Idegsejt-más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izom) 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7019925" y="897821"/>
            <a:ext cx="1848894" cy="2045404"/>
          </a:xfrm>
          <a:custGeom>
            <a:avLst/>
            <a:gdLst>
              <a:gd name="connsiteX0" fmla="*/ 0 w 1848894"/>
              <a:gd name="connsiteY0" fmla="*/ 2045404 h 2045404"/>
              <a:gd name="connsiteX1" fmla="*/ 1371600 w 1848894"/>
              <a:gd name="connsiteY1" fmla="*/ 188029 h 2045404"/>
              <a:gd name="connsiteX2" fmla="*/ 428625 w 1848894"/>
              <a:gd name="connsiteY2" fmla="*/ 302329 h 2045404"/>
              <a:gd name="connsiteX3" fmla="*/ 1819275 w 1848894"/>
              <a:gd name="connsiteY3" fmla="*/ 26104 h 204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894" h="2045404">
                <a:moveTo>
                  <a:pt x="0" y="2045404"/>
                </a:moveTo>
                <a:cubicBezTo>
                  <a:pt x="650081" y="1261972"/>
                  <a:pt x="1300163" y="478541"/>
                  <a:pt x="1371600" y="188029"/>
                </a:cubicBezTo>
                <a:cubicBezTo>
                  <a:pt x="1443038" y="-102484"/>
                  <a:pt x="354013" y="329316"/>
                  <a:pt x="428625" y="302329"/>
                </a:cubicBezTo>
                <a:cubicBezTo>
                  <a:pt x="503238" y="275341"/>
                  <a:pt x="2082800" y="-100896"/>
                  <a:pt x="1819275" y="26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70" name="Picture 2" descr="Képtalálat a következőre: „a szinapszis szerkezet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3" y="2983241"/>
            <a:ext cx="5466827" cy="21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pcsolódó 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67766"/>
            <a:ext cx="4498346" cy="36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838200" y="5505450"/>
            <a:ext cx="436245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Elektromos szinapszis:</a:t>
            </a:r>
          </a:p>
          <a:p>
            <a:r>
              <a:rPr lang="hu-HU" dirty="0"/>
              <a:t>	</a:t>
            </a:r>
            <a:r>
              <a:rPr lang="hu-HU" dirty="0" err="1" smtClean="0"/>
              <a:t>szinaptikus</a:t>
            </a:r>
            <a:r>
              <a:rPr lang="hu-HU" dirty="0" smtClean="0"/>
              <a:t> rés kisebb</a:t>
            </a:r>
          </a:p>
          <a:p>
            <a:r>
              <a:rPr lang="hu-HU" dirty="0"/>
              <a:t>	</a:t>
            </a:r>
            <a:r>
              <a:rPr lang="hu-HU" dirty="0" smtClean="0"/>
              <a:t>nexus (</a:t>
            </a:r>
            <a:r>
              <a:rPr lang="hu-HU" dirty="0" err="1" smtClean="0"/>
              <a:t>gap</a:t>
            </a:r>
            <a:r>
              <a:rPr lang="hu-HU" dirty="0" smtClean="0"/>
              <a:t> </a:t>
            </a:r>
            <a:r>
              <a:rPr lang="hu-HU" dirty="0" err="1" smtClean="0"/>
              <a:t>junction</a:t>
            </a:r>
            <a:r>
              <a:rPr lang="hu-HU" dirty="0" smtClean="0"/>
              <a:t>)</a:t>
            </a:r>
          </a:p>
          <a:p>
            <a:r>
              <a:rPr lang="hu-HU" dirty="0"/>
              <a:t>	</a:t>
            </a:r>
            <a:r>
              <a:rPr lang="hu-HU" dirty="0" smtClean="0"/>
              <a:t>gyors, kétirányú transzport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96100" y="5314950"/>
            <a:ext cx="5172075" cy="98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Kémiai szinapszis:</a:t>
            </a:r>
          </a:p>
          <a:p>
            <a:r>
              <a:rPr lang="hu-HU" dirty="0"/>
              <a:t>	</a:t>
            </a:r>
            <a:r>
              <a:rPr lang="hu-HU" dirty="0" err="1" smtClean="0"/>
              <a:t>szinaptikus</a:t>
            </a:r>
            <a:r>
              <a:rPr lang="hu-HU" dirty="0" smtClean="0"/>
              <a:t> rés tágabb</a:t>
            </a:r>
          </a:p>
          <a:p>
            <a:r>
              <a:rPr lang="hu-HU" dirty="0"/>
              <a:t>	</a:t>
            </a:r>
            <a:r>
              <a:rPr lang="hu-HU" dirty="0" err="1" smtClean="0"/>
              <a:t>szinaptikus</a:t>
            </a:r>
            <a:r>
              <a:rPr lang="hu-HU" dirty="0" smtClean="0"/>
              <a:t> </a:t>
            </a:r>
            <a:r>
              <a:rPr lang="hu-HU" dirty="0" err="1" smtClean="0"/>
              <a:t>vezikulák</a:t>
            </a:r>
            <a:r>
              <a:rPr lang="hu-HU" dirty="0" smtClean="0"/>
              <a:t> (vándorlás, </a:t>
            </a:r>
            <a:r>
              <a:rPr lang="hu-HU" dirty="0" err="1" smtClean="0"/>
              <a:t>exocitózis</a:t>
            </a:r>
            <a:r>
              <a:rPr lang="hu-HU" dirty="0" smtClean="0"/>
              <a:t>)</a:t>
            </a:r>
          </a:p>
          <a:p>
            <a:r>
              <a:rPr lang="hu-HU" dirty="0"/>
              <a:t>	</a:t>
            </a:r>
            <a:r>
              <a:rPr lang="hu-HU" dirty="0" smtClean="0"/>
              <a:t>lassabb, egyirányú ingerületvezetés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112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Szinapszisok: kémiai szinapszis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Képtalálat a következőre: „a szinapszis szerkezet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49" y="1690688"/>
            <a:ext cx="6214111" cy="43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6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Kémiai szinapszisok, </a:t>
            </a:r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neurotranszmitterek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9116" y="2483892"/>
            <a:ext cx="10234684" cy="269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Kémiai szerkezet:</a:t>
            </a:r>
          </a:p>
          <a:p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aminosavak: glutaminsav,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aszparaginsav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glicin</a:t>
            </a: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neuropeptidek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vazopresszin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szomatosztatin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neurotenzin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monoaminok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adrenalin,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noradrenalin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dopamin, szerotonin</a:t>
            </a:r>
          </a:p>
          <a:p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4.)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acetilkolin</a:t>
            </a:r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5.) egyéb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Serkentő</a:t>
            </a:r>
          </a:p>
          <a:p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Gátló: GABA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1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438</Words>
  <Application>Microsoft Office PowerPoint</Application>
  <PresentationFormat>Szélesvásznú</PresentationFormat>
  <Paragraphs>153</Paragraphs>
  <Slides>31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Office-téma</vt:lpstr>
      <vt:lpstr>A központi idegrendszer sejtjei: neuronok, gliasejtek. Szinapszis. Idegrost típusok</vt:lpstr>
      <vt:lpstr>A központi idegrendszer sejtjei</vt:lpstr>
      <vt:lpstr>Neuronok: nyúlványos polarizált sejtek</vt:lpstr>
      <vt:lpstr>PowerPoint-bemutató</vt:lpstr>
      <vt:lpstr>A központi idegrendszer sejtjei</vt:lpstr>
      <vt:lpstr>Neuronok: multipoláris neuron</vt:lpstr>
      <vt:lpstr>Szinapszisok</vt:lpstr>
      <vt:lpstr>Szinapszisok: kémiai szinapszis </vt:lpstr>
      <vt:lpstr>Kémiai szinapszisok, neurotranszmitterek</vt:lpstr>
      <vt:lpstr>Serkentő és gátló szinapszis</vt:lpstr>
      <vt:lpstr>Jelátvitel a neuronokban </vt:lpstr>
      <vt:lpstr>PowerPoint-bemutató</vt:lpstr>
      <vt:lpstr>PowerPoint-bemutató</vt:lpstr>
      <vt:lpstr>Glia sejtek </vt:lpstr>
      <vt:lpstr>Glia sejtek</vt:lpstr>
      <vt:lpstr>PowerPoint-bemutató</vt:lpstr>
      <vt:lpstr>Glia sejtek: Schwann sejt +satellita sejt</vt:lpstr>
      <vt:lpstr>Satellita sejt</vt:lpstr>
      <vt:lpstr>Glia sejtek: oligodendroglia</vt:lpstr>
      <vt:lpstr>Ependyma sejtek</vt:lpstr>
      <vt:lpstr>Microglia</vt:lpstr>
      <vt:lpstr>Microglia</vt:lpstr>
      <vt:lpstr>Microglia</vt:lpstr>
      <vt:lpstr>Microglia</vt:lpstr>
      <vt:lpstr>Astrocyta</vt:lpstr>
      <vt:lpstr>PowerPoint-bemutató</vt:lpstr>
      <vt:lpstr>Astrocyta</vt:lpstr>
      <vt:lpstr>PowerPoint-bemutató</vt:lpstr>
      <vt:lpstr>PowerPoint-bemutató</vt:lpstr>
      <vt:lpstr>Perifériás idegrostok</vt:lpstr>
      <vt:lpstr>Perifériás idegrostok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központi idegrendszer sejtjei: neuronok, gliasejtek. Szinapszis, Idegrost típusok</dc:title>
  <dc:creator>kissa</dc:creator>
  <cp:lastModifiedBy>kissa</cp:lastModifiedBy>
  <cp:revision>53</cp:revision>
  <dcterms:created xsi:type="dcterms:W3CDTF">2017-09-28T13:47:03Z</dcterms:created>
  <dcterms:modified xsi:type="dcterms:W3CDTF">2019-10-01T08:38:59Z</dcterms:modified>
</cp:coreProperties>
</file>