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4" r:id="rId4"/>
    <p:sldId id="260" r:id="rId5"/>
    <p:sldId id="257" r:id="rId6"/>
    <p:sldId id="265" r:id="rId7"/>
    <p:sldId id="266" r:id="rId8"/>
    <p:sldId id="258" r:id="rId9"/>
    <p:sldId id="268" r:id="rId10"/>
    <p:sldId id="270" r:id="rId11"/>
    <p:sldId id="272" r:id="rId12"/>
    <p:sldId id="273" r:id="rId13"/>
    <p:sldId id="275" r:id="rId14"/>
    <p:sldId id="276" r:id="rId15"/>
    <p:sldId id="259" r:id="rId16"/>
    <p:sldId id="264" r:id="rId17"/>
    <p:sldId id="277" r:id="rId18"/>
    <p:sldId id="278" r:id="rId19"/>
    <p:sldId id="279" r:id="rId20"/>
    <p:sldId id="280" r:id="rId21"/>
    <p:sldId id="281" r:id="rId22"/>
    <p:sldId id="282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3" d="100"/>
          <a:sy n="63" d="100"/>
        </p:scale>
        <p:origin x="11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EEE90-C8EC-4BD6-972C-02E438BF732D}" type="datetimeFigureOut">
              <a:rPr lang="hu-HU" smtClean="0"/>
              <a:t>2019. 12. 19.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2771F-A643-4146-B711-6021F6A39D7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1615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EEE90-C8EC-4BD6-972C-02E438BF732D}" type="datetimeFigureOut">
              <a:rPr lang="hu-HU" smtClean="0"/>
              <a:t>2019. 12. 19.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2771F-A643-4146-B711-6021F6A39D7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0406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EEE90-C8EC-4BD6-972C-02E438BF732D}" type="datetimeFigureOut">
              <a:rPr lang="hu-HU" smtClean="0"/>
              <a:t>2019. 12. 19.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2771F-A643-4146-B711-6021F6A39D7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50515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EEE90-C8EC-4BD6-972C-02E438BF732D}" type="datetimeFigureOut">
              <a:rPr lang="hu-HU" smtClean="0"/>
              <a:t>2019. 12. 19.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2771F-A643-4146-B711-6021F6A39D7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6169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EEE90-C8EC-4BD6-972C-02E438BF732D}" type="datetimeFigureOut">
              <a:rPr lang="hu-HU" smtClean="0"/>
              <a:t>2019. 12. 19.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2771F-A643-4146-B711-6021F6A39D7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4479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EEE90-C8EC-4BD6-972C-02E438BF732D}" type="datetimeFigureOut">
              <a:rPr lang="hu-HU" smtClean="0"/>
              <a:t>2019. 12. 19.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2771F-A643-4146-B711-6021F6A39D7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1124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EEE90-C8EC-4BD6-972C-02E438BF732D}" type="datetimeFigureOut">
              <a:rPr lang="hu-HU" smtClean="0"/>
              <a:t>2019. 12. 19.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2771F-A643-4146-B711-6021F6A39D7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5609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EEE90-C8EC-4BD6-972C-02E438BF732D}" type="datetimeFigureOut">
              <a:rPr lang="hu-HU" smtClean="0"/>
              <a:t>2019. 12. 19.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2771F-A643-4146-B711-6021F6A39D7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544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EEE90-C8EC-4BD6-972C-02E438BF732D}" type="datetimeFigureOut">
              <a:rPr lang="hu-HU" smtClean="0"/>
              <a:t>2019. 12. 19.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2771F-A643-4146-B711-6021F6A39D7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6792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EEE90-C8EC-4BD6-972C-02E438BF732D}" type="datetimeFigureOut">
              <a:rPr lang="hu-HU" smtClean="0"/>
              <a:t>2019. 12. 19.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2771F-A643-4146-B711-6021F6A39D7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3915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EEE90-C8EC-4BD6-972C-02E438BF732D}" type="datetimeFigureOut">
              <a:rPr lang="hu-HU" smtClean="0"/>
              <a:t>2019. 12. 19.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2771F-A643-4146-B711-6021F6A39D7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763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EEE90-C8EC-4BD6-972C-02E438BF732D}" type="datetimeFigureOut">
              <a:rPr lang="hu-HU" smtClean="0"/>
              <a:t>2019. 12. 19.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2771F-A643-4146-B711-6021F6A39D7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998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plos.org/plosgenetics/article?id=10.1371/journal.pgen.1000023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manticscholar.org/paper/Feedback-Loops-of-the-Mammalian-Circadian-Clock-Pett-Korencic/abe6a4d4a02d89fd7ac42acfa70321100a132a53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ontiersin.org/articles/10.3389/fnins.2019.00139/full" TargetMode="External"/><Relationship Id="rId2" Type="http://schemas.openxmlformats.org/officeDocument/2006/relationships/hyperlink" Target="https://www.sciencedirect.com/science/article/abs/pii/S0166223612002226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ature.com/articles/s41416-019-0485-7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ncbi.nlm.nih.gov/pmc/articles/PMC2786044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cbi.nlm.nih.gov/pmc/articles/PMC4142652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rbr.org/" TargetMode="External"/><Relationship Id="rId2" Type="http://schemas.openxmlformats.org/officeDocument/2006/relationships/hyperlink" Target="https://www.ebrs-online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apialvas.hu/magyar-alvas-szovetseg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A bioritmus jelentősége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Dr. Dávid Csaba</a:t>
            </a:r>
          </a:p>
        </p:txBody>
      </p:sp>
    </p:spTree>
    <p:extLst>
      <p:ext uri="{BB962C8B-B14F-4D97-AF65-F5344CB8AC3E}">
        <p14:creationId xmlns:p14="http://schemas.microsoft.com/office/powerpoint/2010/main" val="2819261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12F6D77-11F9-45E7-B2BD-2CCD22AF4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4552950" cy="1325563"/>
          </a:xfrm>
        </p:spPr>
        <p:txBody>
          <a:bodyPr/>
          <a:lstStyle/>
          <a:p>
            <a:pPr algn="ctr"/>
            <a:r>
              <a:rPr lang="hu-HU" dirty="0"/>
              <a:t>Az emlős modell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6EFD2B7-EF6E-4417-92B8-B7D9982CC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825625"/>
            <a:ext cx="4552950" cy="4351338"/>
          </a:xfrm>
        </p:spPr>
        <p:txBody>
          <a:bodyPr>
            <a:normAutofit lnSpcReduction="10000"/>
          </a:bodyPr>
          <a:lstStyle/>
          <a:p>
            <a:r>
              <a:rPr lang="hu-HU" dirty="0"/>
              <a:t>Több különböző molekuláris hurok:</a:t>
            </a:r>
          </a:p>
          <a:p>
            <a:r>
              <a:rPr lang="hu-HU" dirty="0"/>
              <a:t>Centrális oszcillátor (</a:t>
            </a:r>
            <a:r>
              <a:rPr lang="hu-HU" dirty="0" err="1"/>
              <a:t>master</a:t>
            </a:r>
            <a:r>
              <a:rPr lang="hu-HU" dirty="0"/>
              <a:t> </a:t>
            </a:r>
            <a:r>
              <a:rPr lang="hu-HU" dirty="0" err="1"/>
              <a:t>clock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Környezeti hatások állítják be</a:t>
            </a:r>
          </a:p>
          <a:p>
            <a:r>
              <a:rPr lang="hu-HU" dirty="0"/>
              <a:t>Számos perifériás oszcillátor</a:t>
            </a:r>
          </a:p>
          <a:p>
            <a:pPr lvl="1"/>
            <a:r>
              <a:rPr lang="hu-HU" dirty="0"/>
              <a:t>A központi oszcillátor állítja be</a:t>
            </a:r>
          </a:p>
          <a:p>
            <a:pPr lvl="1"/>
            <a:r>
              <a:rPr lang="hu-HU" dirty="0"/>
              <a:t>A különféle sejt- és szövettípusok közt eltérések vannak</a:t>
            </a:r>
          </a:p>
          <a:p>
            <a:endParaRPr lang="hu-HU" dirty="0"/>
          </a:p>
        </p:txBody>
      </p:sp>
      <p:pic>
        <p:nvPicPr>
          <p:cNvPr id="4" name="Picture 2" descr="Figure 5">
            <a:extLst>
              <a:ext uri="{FF2B5EF4-FFF2-40B4-BE49-F238E27FC236}">
                <a16:creationId xmlns:a16="http://schemas.microsoft.com/office/drawing/2014/main" id="{D4D7A333-FF4E-4A1F-B364-4B5BC8E13B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8" t="-338" b="338"/>
          <a:stretch/>
        </p:blipFill>
        <p:spPr bwMode="auto">
          <a:xfrm>
            <a:off x="5088835" y="0"/>
            <a:ext cx="36843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B6BD46E6-8147-4D36-90C1-D313151DDAC3}"/>
              </a:ext>
            </a:extLst>
          </p:cNvPr>
          <p:cNvSpPr txBox="1"/>
          <p:nvPr/>
        </p:nvSpPr>
        <p:spPr>
          <a:xfrm>
            <a:off x="384313" y="6176963"/>
            <a:ext cx="4797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hlinkClick r:id="rId3"/>
              </a:rPr>
              <a:t>https://journals.plos.org/plosgenetics/article?id=10.1371/journal.pgen.1000023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74631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565FADF-361D-44F6-8C57-83F582719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50CB270-5605-4918-8C6B-95D02D39D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074" name="Picture 2" descr="Fig 1. (A) Network graph of the circadian oscillator model. Activating and inhibiting influences between genes are colored in blue and red, respectively. (B) Simulation of gene expression of all 5 genes. (C) Each variable in the model represents a group of genes with similar functional characteristics.">
            <a:extLst>
              <a:ext uri="{FF2B5EF4-FFF2-40B4-BE49-F238E27FC236}">
                <a16:creationId xmlns:a16="http://schemas.microsoft.com/office/drawing/2014/main" id="{BC6B4F23-3764-4B0F-9D35-8FE2D6993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3583"/>
            <a:ext cx="9144000" cy="488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FF1EA9E0-A77C-4036-AB80-B48B213A6EE4}"/>
              </a:ext>
            </a:extLst>
          </p:cNvPr>
          <p:cNvSpPr txBox="1"/>
          <p:nvPr/>
        </p:nvSpPr>
        <p:spPr>
          <a:xfrm>
            <a:off x="0" y="616970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hlinkClick r:id="rId3"/>
              </a:rPr>
              <a:t>https://www.semanticscholar.org/paper/Feedback-Loops-of-the-Mammalian-Circadian-Clock-Pett-Korencic/abe6a4d4a02d89fd7ac42acfa70321100a132a53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39970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F8A7090-83F3-47DA-9F37-29A0B5010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A centrális oszcillátor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D6A92D9-8B54-4DB3-A692-CA19C93E9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err="1"/>
              <a:t>Nucleus</a:t>
            </a:r>
            <a:r>
              <a:rPr lang="hu-HU" dirty="0"/>
              <a:t> </a:t>
            </a:r>
            <a:r>
              <a:rPr lang="hu-HU" dirty="0" err="1"/>
              <a:t>suprachiasmaticus</a:t>
            </a:r>
            <a:endParaRPr lang="hu-HU" dirty="0"/>
          </a:p>
          <a:p>
            <a:r>
              <a:rPr lang="hu-HU" dirty="0"/>
              <a:t>Input: fényinformáció a retinából</a:t>
            </a:r>
          </a:p>
          <a:p>
            <a:pPr lvl="1"/>
            <a:r>
              <a:rPr lang="hu-HU" dirty="0" err="1"/>
              <a:t>Intrinsic</a:t>
            </a:r>
            <a:r>
              <a:rPr lang="hu-HU" dirty="0"/>
              <a:t> fényérzékeny </a:t>
            </a:r>
            <a:r>
              <a:rPr lang="hu-HU" dirty="0" err="1"/>
              <a:t>ganglionsejtek</a:t>
            </a:r>
            <a:r>
              <a:rPr lang="hu-HU" dirty="0"/>
              <a:t> (</a:t>
            </a:r>
            <a:r>
              <a:rPr lang="hu-HU" dirty="0" err="1"/>
              <a:t>melanopszin</a:t>
            </a:r>
            <a:r>
              <a:rPr lang="hu-HU" dirty="0"/>
              <a:t>)</a:t>
            </a:r>
          </a:p>
          <a:p>
            <a:pPr lvl="1"/>
            <a:r>
              <a:rPr lang="hu-HU" dirty="0" err="1"/>
              <a:t>Tractus</a:t>
            </a:r>
            <a:r>
              <a:rPr lang="hu-HU" dirty="0"/>
              <a:t> </a:t>
            </a:r>
            <a:r>
              <a:rPr lang="hu-HU" dirty="0" err="1"/>
              <a:t>retinohypothalamicus</a:t>
            </a:r>
            <a:endParaRPr lang="hu-HU" dirty="0"/>
          </a:p>
          <a:p>
            <a:r>
              <a:rPr lang="hu-HU" dirty="0"/>
              <a:t>Kimenetek:	</a:t>
            </a:r>
          </a:p>
          <a:p>
            <a:pPr lvl="1"/>
            <a:r>
              <a:rPr lang="hu-HU" dirty="0"/>
              <a:t>Neurális</a:t>
            </a:r>
          </a:p>
          <a:p>
            <a:pPr lvl="2"/>
            <a:r>
              <a:rPr lang="hu-HU" dirty="0" err="1"/>
              <a:t>Hypothalamus</a:t>
            </a:r>
            <a:r>
              <a:rPr lang="hu-HU" dirty="0"/>
              <a:t> és agytörzs vegetatív központjai felé</a:t>
            </a:r>
          </a:p>
          <a:p>
            <a:pPr lvl="2"/>
            <a:r>
              <a:rPr lang="hu-HU" dirty="0"/>
              <a:t>Homeosztázis, táplálékfelvétel (</a:t>
            </a:r>
            <a:r>
              <a:rPr lang="hu-HU" sz="1300" dirty="0">
                <a:hlinkClick r:id="rId2"/>
              </a:rPr>
              <a:t>https://www.sciencedirect.com/science/article/abs/pii/S0166223612002226</a:t>
            </a:r>
            <a:r>
              <a:rPr lang="hu-HU" dirty="0"/>
              <a:t>)</a:t>
            </a:r>
          </a:p>
          <a:p>
            <a:pPr lvl="2"/>
            <a:r>
              <a:rPr lang="hu-HU" dirty="0"/>
              <a:t>Általános aktivitás</a:t>
            </a:r>
          </a:p>
          <a:p>
            <a:pPr lvl="2"/>
            <a:r>
              <a:rPr lang="hu-HU" dirty="0" err="1"/>
              <a:t>Amygdala</a:t>
            </a:r>
            <a:r>
              <a:rPr lang="hu-HU" dirty="0"/>
              <a:t> érzelmi ingadozás, indulatok</a:t>
            </a:r>
          </a:p>
          <a:p>
            <a:pPr lvl="1"/>
            <a:r>
              <a:rPr lang="hu-HU" dirty="0"/>
              <a:t>Hormonális</a:t>
            </a:r>
          </a:p>
          <a:p>
            <a:pPr lvl="2"/>
            <a:r>
              <a:rPr lang="hu-HU" dirty="0"/>
              <a:t>Gerincvelő – szimpatikus rostok- </a:t>
            </a:r>
            <a:r>
              <a:rPr lang="hu-HU" dirty="0" err="1"/>
              <a:t>coprus</a:t>
            </a:r>
            <a:r>
              <a:rPr lang="hu-HU" dirty="0"/>
              <a:t> </a:t>
            </a:r>
            <a:r>
              <a:rPr lang="hu-HU" dirty="0" err="1"/>
              <a:t>pineale</a:t>
            </a:r>
            <a:r>
              <a:rPr lang="hu-HU" dirty="0"/>
              <a:t>: </a:t>
            </a:r>
            <a:r>
              <a:rPr lang="hu-HU" dirty="0" err="1"/>
              <a:t>melatonin</a:t>
            </a:r>
            <a:endParaRPr lang="hu-HU" dirty="0"/>
          </a:p>
          <a:p>
            <a:pPr lvl="2"/>
            <a:r>
              <a:rPr lang="hu-HU" dirty="0"/>
              <a:t>Más </a:t>
            </a:r>
            <a:r>
              <a:rPr lang="hu-HU" dirty="0" err="1"/>
              <a:t>hypothalamikus</a:t>
            </a:r>
            <a:r>
              <a:rPr lang="hu-HU" dirty="0"/>
              <a:t> magokon keresztül: </a:t>
            </a:r>
            <a:r>
              <a:rPr lang="hu-HU" dirty="0" err="1"/>
              <a:t>hypophysis</a:t>
            </a:r>
            <a:r>
              <a:rPr lang="hu-HU" dirty="0"/>
              <a:t> szabályozása</a:t>
            </a:r>
          </a:p>
          <a:p>
            <a:pPr lvl="2"/>
            <a:endParaRPr lang="hu-HU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C0EB04CE-D013-450B-9C4E-A58936472DEA}"/>
              </a:ext>
            </a:extLst>
          </p:cNvPr>
          <p:cNvSpPr txBox="1"/>
          <p:nvPr/>
        </p:nvSpPr>
        <p:spPr>
          <a:xfrm>
            <a:off x="628650" y="6190215"/>
            <a:ext cx="788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hlinkClick r:id="rId3"/>
              </a:rPr>
              <a:t>https://www.frontiersin.org/articles/10.3389/fnins.2019.00139/full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52844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SCN beállítása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/>
              <a:t>Mikor és miért szükséges:</a:t>
            </a:r>
          </a:p>
          <a:p>
            <a:pPr lvl="1"/>
            <a:r>
              <a:rPr lang="hu-HU" dirty="0"/>
              <a:t>A belső ritmus nem pontosan 24 órás!!!!</a:t>
            </a:r>
          </a:p>
          <a:p>
            <a:pPr lvl="1"/>
            <a:r>
              <a:rPr lang="hu-HU" dirty="0"/>
              <a:t>Nyári-téli nappalok hosszának változása</a:t>
            </a:r>
          </a:p>
          <a:p>
            <a:pPr lvl="1"/>
            <a:r>
              <a:rPr lang="hu-HU" dirty="0"/>
              <a:t>Óraátállítás</a:t>
            </a:r>
          </a:p>
          <a:p>
            <a:pPr lvl="1"/>
            <a:r>
              <a:rPr lang="hu-HU" dirty="0"/>
              <a:t>Időzónákon át történő utazás</a:t>
            </a:r>
          </a:p>
          <a:p>
            <a:r>
              <a:rPr lang="hu-HU" dirty="0"/>
              <a:t>Hogyan:</a:t>
            </a:r>
          </a:p>
          <a:p>
            <a:pPr lvl="1"/>
            <a:r>
              <a:rPr lang="hu-HU" dirty="0" err="1"/>
              <a:t>Nonvizuális</a:t>
            </a:r>
            <a:r>
              <a:rPr lang="hu-HU" dirty="0"/>
              <a:t> fényinformáció a retinából</a:t>
            </a:r>
          </a:p>
          <a:p>
            <a:pPr lvl="1"/>
            <a:r>
              <a:rPr lang="hu-HU" dirty="0"/>
              <a:t>Retinadegeneráció első szakaszában még intakt: </a:t>
            </a:r>
            <a:r>
              <a:rPr lang="hu-HU" dirty="0" err="1"/>
              <a:t>ganglionsejtek</a:t>
            </a:r>
            <a:r>
              <a:rPr lang="hu-HU" dirty="0"/>
              <a:t> szerepe</a:t>
            </a:r>
          </a:p>
          <a:p>
            <a:r>
              <a:rPr lang="hu-HU" dirty="0"/>
              <a:t>Problémák:</a:t>
            </a:r>
          </a:p>
          <a:p>
            <a:pPr lvl="1"/>
            <a:r>
              <a:rPr lang="hu-HU" dirty="0"/>
              <a:t>Általában 3 óránál többet egyszerre nem lehet ugrani, nagy időeltolódásnál több nap az alkalmazkodás</a:t>
            </a:r>
          </a:p>
          <a:p>
            <a:pPr lvl="1"/>
            <a:r>
              <a:rPr lang="hu-HU" dirty="0"/>
              <a:t>A ciklust nem lehet megváltoztatni (genetikailag determinált), csak a fázisát lehet eltolni</a:t>
            </a:r>
          </a:p>
        </p:txBody>
      </p:sp>
    </p:spTree>
    <p:extLst>
      <p:ext uri="{BB962C8B-B14F-4D97-AF65-F5344CB8AC3E}">
        <p14:creationId xmlns:p14="http://schemas.microsoft.com/office/powerpoint/2010/main" val="2542357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/>
              <a:t>Chronotypes</a:t>
            </a:r>
            <a:r>
              <a:rPr lang="hu-HU" dirty="0"/>
              <a:t> </a:t>
            </a:r>
            <a:br>
              <a:rPr lang="hu-HU" dirty="0"/>
            </a:br>
            <a:r>
              <a:rPr lang="hu-HU" dirty="0"/>
              <a:t>(</a:t>
            </a:r>
            <a:r>
              <a:rPr lang="hu-HU" dirty="0" err="1"/>
              <a:t>Kronotípusok</a:t>
            </a:r>
            <a:r>
              <a:rPr lang="hu-HU" dirty="0"/>
              <a:t>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Bár az ember </a:t>
            </a:r>
            <a:r>
              <a:rPr lang="hu-HU" dirty="0" err="1"/>
              <a:t>diurnális</a:t>
            </a:r>
            <a:r>
              <a:rPr lang="hu-HU" dirty="0"/>
              <a:t>, nem mindenki követi  a fény természetes ciklusait. A kérdés csak az, hogy belső okok, vagy külső kényszer miatt. </a:t>
            </a:r>
          </a:p>
          <a:p>
            <a:r>
              <a:rPr lang="hu-HU" dirty="0"/>
              <a:t>A civilizált társadalmakban a többség késő estig ébren marad (</a:t>
            </a:r>
            <a:r>
              <a:rPr lang="hu-HU" dirty="0" err="1"/>
              <a:t>eveningness</a:t>
            </a:r>
            <a:r>
              <a:rPr lang="hu-HU" dirty="0"/>
              <a:t>, </a:t>
            </a:r>
            <a:r>
              <a:rPr lang="hu-HU" dirty="0" err="1"/>
              <a:t>owls</a:t>
            </a:r>
            <a:r>
              <a:rPr lang="hu-HU" dirty="0"/>
              <a:t>)</a:t>
            </a:r>
          </a:p>
          <a:p>
            <a:r>
              <a:rPr lang="hu-HU" dirty="0"/>
              <a:t>A korán kelés inkább munkahelyi kényszer okozza (</a:t>
            </a:r>
            <a:r>
              <a:rPr lang="hu-HU" dirty="0" err="1"/>
              <a:t>morningness</a:t>
            </a:r>
            <a:r>
              <a:rPr lang="hu-HU" dirty="0"/>
              <a:t>, </a:t>
            </a:r>
            <a:r>
              <a:rPr lang="hu-HU" dirty="0" err="1"/>
              <a:t>larks</a:t>
            </a:r>
            <a:r>
              <a:rPr lang="hu-HU" dirty="0"/>
              <a:t>)</a:t>
            </a:r>
          </a:p>
          <a:p>
            <a:r>
              <a:rPr lang="hu-HU" dirty="0"/>
              <a:t>Életkorral változik, a kis gyerekek korán kelnek, a felnőttek inkább későn fekszenek, idős korban gyakran visszatér a korán kelés</a:t>
            </a:r>
          </a:p>
        </p:txBody>
      </p:sp>
    </p:spTree>
    <p:extLst>
      <p:ext uri="{BB962C8B-B14F-4D97-AF65-F5344CB8AC3E}">
        <p14:creationId xmlns:p14="http://schemas.microsoft.com/office/powerpoint/2010/main" val="25304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/>
              <a:t>Ultradian</a:t>
            </a:r>
            <a:r>
              <a:rPr lang="hu-HU" dirty="0"/>
              <a:t> ciklusok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603375"/>
          </a:xfrm>
        </p:spPr>
        <p:txBody>
          <a:bodyPr/>
          <a:lstStyle/>
          <a:p>
            <a:r>
              <a:rPr lang="hu-HU" dirty="0"/>
              <a:t>Periódusidő hosszabb, mint egy óra, de rövidebb, mint egy nap</a:t>
            </a:r>
          </a:p>
          <a:p>
            <a:r>
              <a:rPr lang="hu-HU" dirty="0" err="1"/>
              <a:t>Pl</a:t>
            </a:r>
            <a:r>
              <a:rPr lang="hu-HU" dirty="0"/>
              <a:t> éhség/táplálékfelvétel</a:t>
            </a:r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59536F09-4362-4344-A306-14F46AE7EE93}"/>
              </a:ext>
            </a:extLst>
          </p:cNvPr>
          <p:cNvSpPr txBox="1">
            <a:spLocks/>
          </p:cNvSpPr>
          <p:nvPr/>
        </p:nvSpPr>
        <p:spPr>
          <a:xfrm>
            <a:off x="628650" y="392996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/>
              <a:t>Infradian ciklusok</a:t>
            </a:r>
            <a:endParaRPr lang="hu-HU" dirty="0"/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id="{16B1045C-3B40-4273-9E18-BF40BE2A51DF}"/>
              </a:ext>
            </a:extLst>
          </p:cNvPr>
          <p:cNvSpPr txBox="1">
            <a:spLocks/>
          </p:cNvSpPr>
          <p:nvPr/>
        </p:nvSpPr>
        <p:spPr>
          <a:xfrm>
            <a:off x="628650" y="5390463"/>
            <a:ext cx="7886700" cy="891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/>
              <a:t>Pl menstruáció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36333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Civilizációs ártalmak hatásai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Kialvatlanság, éjszakai megvilágítás (</a:t>
            </a:r>
            <a:r>
              <a:rPr lang="hu-HU" dirty="0" err="1"/>
              <a:t>mobilozás</a:t>
            </a:r>
            <a:r>
              <a:rPr lang="hu-HU" dirty="0"/>
              <a:t> lefekvés után), </a:t>
            </a:r>
            <a:r>
              <a:rPr lang="hu-HU" dirty="0" err="1"/>
              <a:t>stb</a:t>
            </a:r>
            <a:r>
              <a:rPr lang="hu-HU" dirty="0"/>
              <a:t> </a:t>
            </a:r>
          </a:p>
          <a:p>
            <a:r>
              <a:rPr lang="hu-HU" dirty="0"/>
              <a:t>Kognitív hanyatlás</a:t>
            </a:r>
          </a:p>
          <a:p>
            <a:r>
              <a:rPr lang="hu-HU" dirty="0"/>
              <a:t>Tanulási nehézségek</a:t>
            </a:r>
          </a:p>
          <a:p>
            <a:r>
              <a:rPr lang="hu-HU" dirty="0"/>
              <a:t>Szervi elváltozások</a:t>
            </a:r>
          </a:p>
          <a:p>
            <a:r>
              <a:rPr lang="hu-HU" dirty="0"/>
              <a:t>Tumorok (</a:t>
            </a:r>
            <a:r>
              <a:rPr lang="hu-HU" sz="1800" dirty="0"/>
              <a:t>ezt idén megjelent cikkek részben megcáfolták, </a:t>
            </a:r>
            <a:r>
              <a:rPr lang="hu-HU" sz="1800" dirty="0" err="1"/>
              <a:t>pl</a:t>
            </a:r>
            <a:r>
              <a:rPr lang="hu-HU" sz="1800" dirty="0"/>
              <a:t>: </a:t>
            </a:r>
            <a:r>
              <a:rPr lang="hu-HU" sz="1800" dirty="0">
                <a:hlinkClick r:id="rId2"/>
              </a:rPr>
              <a:t>https://www.nature.com/articles/s41416-019-0485-7</a:t>
            </a:r>
            <a:r>
              <a:rPr lang="hu-H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88641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2D8117C-D44D-4005-B996-DCB2D99A1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315911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/>
              <a:t>Az alvási ciklus zavarainak kategorizálása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09E68D8-6302-4CDB-A647-599C212E0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A9F72E7-555C-4C5F-9378-E0DBA2EA19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488"/>
          <a:stretch/>
        </p:blipFill>
        <p:spPr bwMode="auto">
          <a:xfrm>
            <a:off x="125942" y="1085815"/>
            <a:ext cx="8735102" cy="509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6510FDD5-CBCF-40E0-9DC0-E7924007FF94}"/>
              </a:ext>
            </a:extLst>
          </p:cNvPr>
          <p:cNvSpPr txBox="1"/>
          <p:nvPr/>
        </p:nvSpPr>
        <p:spPr>
          <a:xfrm>
            <a:off x="4572000" y="6550223"/>
            <a:ext cx="44394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https://www.ncbi.nlm.nih.gov/pmc/articles/PMC3523094/</a:t>
            </a:r>
          </a:p>
        </p:txBody>
      </p:sp>
    </p:spTree>
    <p:extLst>
      <p:ext uri="{BB962C8B-B14F-4D97-AF65-F5344CB8AC3E}">
        <p14:creationId xmlns:p14="http://schemas.microsoft.com/office/powerpoint/2010/main" val="2988342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06EF9F4-3D4F-4931-BB4F-4A3F325A2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67031EE-C3CA-4384-9840-6BED9F841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66FD351-DAA6-487B-9353-3585E6E2E3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59"/>
          <a:stretch/>
        </p:blipFill>
        <p:spPr bwMode="auto">
          <a:xfrm>
            <a:off x="2080591" y="18482"/>
            <a:ext cx="7063409" cy="680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50E226AC-EB9C-4FAF-8FE8-127A13C3ECEE}"/>
              </a:ext>
            </a:extLst>
          </p:cNvPr>
          <p:cNvSpPr txBox="1"/>
          <p:nvPr/>
        </p:nvSpPr>
        <p:spPr>
          <a:xfrm>
            <a:off x="198783" y="463826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folytatás</a:t>
            </a:r>
          </a:p>
        </p:txBody>
      </p:sp>
    </p:spTree>
    <p:extLst>
      <p:ext uri="{BB962C8B-B14F-4D97-AF65-F5344CB8AC3E}">
        <p14:creationId xmlns:p14="http://schemas.microsoft.com/office/powerpoint/2010/main" val="387560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B050733-2893-427B-9BDB-B3C4BFCB0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562526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/>
              <a:t>Életkori sajátosságok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91215EF-4391-4286-990F-BA9804FED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672686"/>
            <a:ext cx="7886700" cy="4351338"/>
          </a:xfrm>
        </p:spPr>
        <p:txBody>
          <a:bodyPr/>
          <a:lstStyle/>
          <a:p>
            <a:r>
              <a:rPr lang="hu-HU" dirty="0"/>
              <a:t>A </a:t>
            </a:r>
            <a:r>
              <a:rPr lang="hu-HU" dirty="0" err="1"/>
              <a:t>pubertázs</a:t>
            </a:r>
            <a:r>
              <a:rPr lang="hu-HU" dirty="0"/>
              <a:t> előjele az alvási ciklus változása</a:t>
            </a:r>
            <a:br>
              <a:rPr lang="hu-HU" dirty="0"/>
            </a:br>
            <a:r>
              <a:rPr lang="hu-HU" sz="1600" dirty="0">
                <a:hlinkClick r:id="rId2"/>
              </a:rPr>
              <a:t>https://www.ncbi.nlm.nih.gov/pmc/articles/PMC2786044/</a:t>
            </a:r>
            <a:endParaRPr lang="hu-HU" sz="1600" dirty="0"/>
          </a:p>
          <a:p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B6A1D470-D5A5-4372-A4E9-0015B31104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7014"/>
            <a:ext cx="9144000" cy="5394177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7B61ED2E-7777-4E93-B614-70E16A2E4AC8}"/>
              </a:ext>
            </a:extLst>
          </p:cNvPr>
          <p:cNvSpPr txBox="1"/>
          <p:nvPr/>
        </p:nvSpPr>
        <p:spPr>
          <a:xfrm>
            <a:off x="0" y="6604192"/>
            <a:ext cx="42539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hlinkClick r:id="rId4"/>
              </a:rPr>
              <a:t>https://www.ncbi.nlm.nih.gov/pmc/articles/PMC4142652/</a:t>
            </a:r>
            <a:endParaRPr lang="hu-HU" sz="1200" dirty="0"/>
          </a:p>
        </p:txBody>
      </p:sp>
      <p:sp>
        <p:nvSpPr>
          <p:cNvPr id="6" name="Ellipszis 5">
            <a:extLst>
              <a:ext uri="{FF2B5EF4-FFF2-40B4-BE49-F238E27FC236}">
                <a16:creationId xmlns:a16="http://schemas.microsoft.com/office/drawing/2014/main" id="{DCF19F6B-A0DA-40C3-8191-903E5340C1F2}"/>
              </a:ext>
            </a:extLst>
          </p:cNvPr>
          <p:cNvSpPr/>
          <p:nvPr/>
        </p:nvSpPr>
        <p:spPr>
          <a:xfrm>
            <a:off x="2544417" y="1869934"/>
            <a:ext cx="2027583" cy="687736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Ellipszis 8">
            <a:extLst>
              <a:ext uri="{FF2B5EF4-FFF2-40B4-BE49-F238E27FC236}">
                <a16:creationId xmlns:a16="http://schemas.microsoft.com/office/drawing/2014/main" id="{59C66D96-D83B-429E-BACA-3802325BB372}"/>
              </a:ext>
            </a:extLst>
          </p:cNvPr>
          <p:cNvSpPr/>
          <p:nvPr/>
        </p:nvSpPr>
        <p:spPr>
          <a:xfrm>
            <a:off x="1424608" y="3357867"/>
            <a:ext cx="2829341" cy="687736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Nyíl: felfelé-lefelé mutató 7">
            <a:extLst>
              <a:ext uri="{FF2B5EF4-FFF2-40B4-BE49-F238E27FC236}">
                <a16:creationId xmlns:a16="http://schemas.microsoft.com/office/drawing/2014/main" id="{5CCE7B94-1020-440E-82A0-095C9BD573B9}"/>
              </a:ext>
            </a:extLst>
          </p:cNvPr>
          <p:cNvSpPr/>
          <p:nvPr/>
        </p:nvSpPr>
        <p:spPr>
          <a:xfrm rot="18432026">
            <a:off x="6981015" y="2800466"/>
            <a:ext cx="344556" cy="2007432"/>
          </a:xfrm>
          <a:prstGeom prst="upDownArrow">
            <a:avLst>
              <a:gd name="adj1" fmla="val 50000"/>
              <a:gd name="adj2" fmla="val 1538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Ellipszis 10">
            <a:extLst>
              <a:ext uri="{FF2B5EF4-FFF2-40B4-BE49-F238E27FC236}">
                <a16:creationId xmlns:a16="http://schemas.microsoft.com/office/drawing/2014/main" id="{6EAE6770-C251-490E-97AA-466720A53DEF}"/>
              </a:ext>
            </a:extLst>
          </p:cNvPr>
          <p:cNvSpPr/>
          <p:nvPr/>
        </p:nvSpPr>
        <p:spPr>
          <a:xfrm>
            <a:off x="2544417" y="4121731"/>
            <a:ext cx="2027583" cy="868261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10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 animBg="1"/>
      <p:bldP spid="8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CA72E66-D264-46C7-9231-77A51263C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5872" y="365126"/>
            <a:ext cx="4439478" cy="1325563"/>
          </a:xfrm>
        </p:spPr>
        <p:txBody>
          <a:bodyPr/>
          <a:lstStyle/>
          <a:p>
            <a:r>
              <a:rPr lang="hu-HU" dirty="0"/>
              <a:t>Prof Vígh Béla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DF3B61E-28E9-4C00-AA55-CE9393AE3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8150" y="1825625"/>
            <a:ext cx="4267200" cy="4351338"/>
          </a:xfrm>
        </p:spPr>
        <p:txBody>
          <a:bodyPr/>
          <a:lstStyle/>
          <a:p>
            <a:r>
              <a:rPr lang="hu-HU" dirty="0"/>
              <a:t>A Fotoneuroendokrinológiai </a:t>
            </a:r>
            <a:r>
              <a:rPr lang="hu-HU" dirty="0" err="1"/>
              <a:t>laboratórum</a:t>
            </a:r>
            <a:r>
              <a:rPr lang="hu-HU" dirty="0"/>
              <a:t> alapítója és haláláig vezetője</a:t>
            </a:r>
          </a:p>
          <a:p>
            <a:r>
              <a:rPr lang="hu-HU" dirty="0"/>
              <a:t>Ennek a kurzusnak a szervezője</a:t>
            </a:r>
          </a:p>
          <a:p>
            <a:r>
              <a:rPr lang="hu-HU" dirty="0"/>
              <a:t>A civilizáció hatásaival szembemenő, természetes ritmusokon alapuló életvitel szószólója</a:t>
            </a:r>
          </a:p>
        </p:txBody>
      </p:sp>
      <p:pic>
        <p:nvPicPr>
          <p:cNvPr id="1026" name="Picture 2" descr="2006-07-02 kalmanfi 023a">
            <a:extLst>
              <a:ext uri="{FF2B5EF4-FFF2-40B4-BE49-F238E27FC236}">
                <a16:creationId xmlns:a16="http://schemas.microsoft.com/office/drawing/2014/main" id="{948F16E6-EC53-4723-97F9-821A317655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5" t="12285" r="56844" b="27426"/>
          <a:stretch/>
        </p:blipFill>
        <p:spPr bwMode="auto">
          <a:xfrm>
            <a:off x="0" y="757447"/>
            <a:ext cx="4075872" cy="554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9948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D2216A7-EB3B-43D2-9F66-EF0F3AB97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Életvitel optimalizálása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FAA190C-7A55-466C-851A-16DCB94F1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Önmegfigyelés (Vígh)</a:t>
            </a:r>
          </a:p>
          <a:p>
            <a:r>
              <a:rPr lang="hu-HU" dirty="0"/>
              <a:t>Fiziológiai szükségletek előtérbe helyezése a kóros öningerléssel szemben (Vígh)</a:t>
            </a:r>
          </a:p>
          <a:p>
            <a:r>
              <a:rPr lang="hu-HU" dirty="0"/>
              <a:t>Napi ritmus lehető legkisebb zavarása </a:t>
            </a:r>
          </a:p>
          <a:p>
            <a:r>
              <a:rPr lang="hu-HU" dirty="0"/>
              <a:t>Sport, étkezés, munka napi ritmushoz leginkább alkalmazkodó beosztása</a:t>
            </a:r>
          </a:p>
        </p:txBody>
      </p:sp>
    </p:spTree>
    <p:extLst>
      <p:ext uri="{BB962C8B-B14F-4D97-AF65-F5344CB8AC3E}">
        <p14:creationId xmlns:p14="http://schemas.microsoft.com/office/powerpoint/2010/main" val="13592681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>
            <a:extLst>
              <a:ext uri="{FF2B5EF4-FFF2-40B4-BE49-F238E27FC236}">
                <a16:creationId xmlns:a16="http://schemas.microsoft.com/office/drawing/2014/main" id="{95DECEFC-A3B4-497F-BCDE-E9FF341E9064}"/>
              </a:ext>
            </a:extLst>
          </p:cNvPr>
          <p:cNvSpPr/>
          <p:nvPr/>
        </p:nvSpPr>
        <p:spPr>
          <a:xfrm>
            <a:off x="1914938" y="333137"/>
            <a:ext cx="5731565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solidFill>
                  <a:srgbClr val="212529"/>
                </a:solidFill>
                <a:latin typeface="Times New Roman" panose="02020603050405020304" pitchFamily="18" charset="0"/>
              </a:rPr>
              <a:t>…</a:t>
            </a:r>
          </a:p>
          <a:p>
            <a:r>
              <a:rPr lang="hu-HU" sz="2000" dirty="0" err="1">
                <a:solidFill>
                  <a:srgbClr val="212529"/>
                </a:solidFill>
                <a:latin typeface="Times New Roman" panose="02020603050405020304" pitchFamily="18" charset="0"/>
              </a:rPr>
              <a:t>Hosszu</a:t>
            </a:r>
            <a:r>
              <a:rPr lang="hu-HU" sz="2000" dirty="0">
                <a:solidFill>
                  <a:srgbClr val="212529"/>
                </a:solidFill>
                <a:latin typeface="Times New Roman" panose="02020603050405020304" pitchFamily="18" charset="0"/>
              </a:rPr>
              <a:t> az éj, </a:t>
            </a:r>
            <a:r>
              <a:rPr lang="hu-HU" sz="2000" dirty="0" err="1">
                <a:solidFill>
                  <a:srgbClr val="212529"/>
                </a:solidFill>
                <a:latin typeface="Times New Roman" panose="02020603050405020304" pitchFamily="18" charset="0"/>
              </a:rPr>
              <a:t>hosszu</a:t>
            </a:r>
            <a:r>
              <a:rPr lang="hu-HU" sz="2000" dirty="0">
                <a:solidFill>
                  <a:srgbClr val="212529"/>
                </a:solidFill>
                <a:latin typeface="Times New Roman" panose="02020603050405020304" pitchFamily="18" charset="0"/>
              </a:rPr>
              <a:t>; messze még a holnap</a:t>
            </a:r>
            <a:br>
              <a:rPr lang="hu-HU" sz="2000" dirty="0">
                <a:solidFill>
                  <a:srgbClr val="212529"/>
                </a:solidFill>
                <a:latin typeface="Times New Roman" panose="02020603050405020304" pitchFamily="18" charset="0"/>
              </a:rPr>
            </a:br>
            <a:r>
              <a:rPr lang="hu-HU" sz="2000" dirty="0">
                <a:solidFill>
                  <a:srgbClr val="212529"/>
                </a:solidFill>
                <a:latin typeface="Times New Roman" panose="02020603050405020304" pitchFamily="18" charset="0"/>
              </a:rPr>
              <a:t>A sötétbe néző szegény virrasztónak.</a:t>
            </a:r>
            <a:br>
              <a:rPr lang="hu-HU" sz="2000" dirty="0">
                <a:solidFill>
                  <a:srgbClr val="212529"/>
                </a:solidFill>
                <a:latin typeface="Times New Roman" panose="02020603050405020304" pitchFamily="18" charset="0"/>
              </a:rPr>
            </a:br>
            <a:r>
              <a:rPr lang="hu-HU" sz="2000" dirty="0">
                <a:solidFill>
                  <a:srgbClr val="212529"/>
                </a:solidFill>
                <a:latin typeface="Times New Roman" panose="02020603050405020304" pitchFamily="18" charset="0"/>
              </a:rPr>
              <a:t>Összedúlt párnámon kínosan </a:t>
            </a:r>
            <a:r>
              <a:rPr lang="hu-HU" sz="2000" dirty="0" err="1">
                <a:solidFill>
                  <a:srgbClr val="212529"/>
                </a:solidFill>
                <a:latin typeface="Times New Roman" panose="02020603050405020304" pitchFamily="18" charset="0"/>
              </a:rPr>
              <a:t>forgódom</a:t>
            </a:r>
            <a:r>
              <a:rPr lang="hu-HU" sz="2000" dirty="0">
                <a:solidFill>
                  <a:srgbClr val="212529"/>
                </a:solidFill>
                <a:latin typeface="Times New Roman" panose="02020603050405020304" pitchFamily="18" charset="0"/>
              </a:rPr>
              <a:t>:</a:t>
            </a:r>
            <a:br>
              <a:rPr lang="hu-HU" sz="2000" dirty="0">
                <a:solidFill>
                  <a:srgbClr val="212529"/>
                </a:solidFill>
                <a:latin typeface="Times New Roman" panose="02020603050405020304" pitchFamily="18" charset="0"/>
              </a:rPr>
            </a:br>
            <a:r>
              <a:rPr lang="hu-HU" sz="2000" dirty="0">
                <a:solidFill>
                  <a:srgbClr val="212529"/>
                </a:solidFill>
                <a:latin typeface="Times New Roman" panose="02020603050405020304" pitchFamily="18" charset="0"/>
              </a:rPr>
              <a:t>Nincs erőm alunni, pedig volna módom.</a:t>
            </a:r>
            <a:br>
              <a:rPr lang="hu-HU" sz="2000" dirty="0">
                <a:solidFill>
                  <a:srgbClr val="212529"/>
                </a:solidFill>
                <a:latin typeface="Times New Roman" panose="02020603050405020304" pitchFamily="18" charset="0"/>
              </a:rPr>
            </a:br>
            <a:r>
              <a:rPr lang="hu-HU" sz="2000" dirty="0">
                <a:solidFill>
                  <a:srgbClr val="212529"/>
                </a:solidFill>
                <a:latin typeface="Times New Roman" panose="02020603050405020304" pitchFamily="18" charset="0"/>
              </a:rPr>
              <a:t>Csend van, és a csendben, tőlem jó-</a:t>
            </a:r>
            <a:r>
              <a:rPr lang="hu-HU" sz="2000" dirty="0" err="1">
                <a:solidFill>
                  <a:srgbClr val="212529"/>
                </a:solidFill>
                <a:latin typeface="Times New Roman" panose="02020603050405020304" pitchFamily="18" charset="0"/>
              </a:rPr>
              <a:t>távoldad</a:t>
            </a:r>
            <a:r>
              <a:rPr lang="hu-HU" sz="2000" dirty="0">
                <a:solidFill>
                  <a:srgbClr val="212529"/>
                </a:solidFill>
                <a:latin typeface="Times New Roman" panose="02020603050405020304" pitchFamily="18" charset="0"/>
              </a:rPr>
              <a:t>,</a:t>
            </a:r>
            <a:br>
              <a:rPr lang="hu-HU" sz="2000" dirty="0">
                <a:solidFill>
                  <a:srgbClr val="212529"/>
                </a:solidFill>
                <a:latin typeface="Times New Roman" panose="02020603050405020304" pitchFamily="18" charset="0"/>
              </a:rPr>
            </a:br>
            <a:r>
              <a:rPr lang="hu-HU" sz="2000" dirty="0">
                <a:solidFill>
                  <a:srgbClr val="212529"/>
                </a:solidFill>
                <a:latin typeface="Times New Roman" panose="02020603050405020304" pitchFamily="18" charset="0"/>
              </a:rPr>
              <a:t>Egy kis óra élénk "pit-</a:t>
            </a:r>
            <a:r>
              <a:rPr lang="hu-HU" sz="2000" dirty="0" err="1">
                <a:solidFill>
                  <a:srgbClr val="212529"/>
                </a:solidFill>
                <a:latin typeface="Times New Roman" panose="02020603050405020304" pitchFamily="18" charset="0"/>
              </a:rPr>
              <a:t>pat</a:t>
            </a:r>
            <a:r>
              <a:rPr lang="hu-HU" sz="2000" dirty="0">
                <a:solidFill>
                  <a:srgbClr val="212529"/>
                </a:solidFill>
                <a:latin typeface="Times New Roman" panose="02020603050405020304" pitchFamily="18" charset="0"/>
              </a:rPr>
              <a:t>"-</a:t>
            </a:r>
            <a:r>
              <a:rPr lang="hu-HU" sz="2000" dirty="0" err="1">
                <a:solidFill>
                  <a:srgbClr val="212529"/>
                </a:solidFill>
                <a:latin typeface="Times New Roman" panose="02020603050405020304" pitchFamily="18" charset="0"/>
              </a:rPr>
              <a:t>ozást</a:t>
            </a:r>
            <a:r>
              <a:rPr lang="hu-HU" sz="2000" dirty="0">
                <a:solidFill>
                  <a:srgbClr val="212529"/>
                </a:solidFill>
                <a:latin typeface="Times New Roman" panose="02020603050405020304" pitchFamily="18" charset="0"/>
              </a:rPr>
              <a:t> folytat:</a:t>
            </a:r>
            <a:br>
              <a:rPr lang="hu-HU" sz="2000" dirty="0">
                <a:solidFill>
                  <a:srgbClr val="212529"/>
                </a:solidFill>
                <a:latin typeface="Times New Roman" panose="02020603050405020304" pitchFamily="18" charset="0"/>
              </a:rPr>
            </a:br>
            <a:r>
              <a:rPr lang="hu-HU" sz="2000" dirty="0">
                <a:solidFill>
                  <a:srgbClr val="212529"/>
                </a:solidFill>
                <a:latin typeface="Times New Roman" panose="02020603050405020304" pitchFamily="18" charset="0"/>
              </a:rPr>
              <a:t>Úgy tetszik, szú őröl... s mintha félig </a:t>
            </a:r>
            <a:r>
              <a:rPr lang="hu-HU" sz="2000" dirty="0" err="1">
                <a:solidFill>
                  <a:srgbClr val="212529"/>
                </a:solidFill>
                <a:latin typeface="Times New Roman" panose="02020603050405020304" pitchFamily="18" charset="0"/>
              </a:rPr>
              <a:t>asszú</a:t>
            </a:r>
            <a:br>
              <a:rPr lang="hu-HU" sz="2000" dirty="0">
                <a:solidFill>
                  <a:srgbClr val="212529"/>
                </a:solidFill>
                <a:latin typeface="Times New Roman" panose="02020603050405020304" pitchFamily="18" charset="0"/>
              </a:rPr>
            </a:br>
            <a:r>
              <a:rPr lang="hu-HU" sz="2000" dirty="0">
                <a:solidFill>
                  <a:srgbClr val="212529"/>
                </a:solidFill>
                <a:latin typeface="Times New Roman" panose="02020603050405020304" pitchFamily="18" charset="0"/>
              </a:rPr>
              <a:t>Életfám gyökerén rágódnék az a szú!</a:t>
            </a:r>
            <a:br>
              <a:rPr lang="hu-HU" sz="2000" dirty="0">
                <a:solidFill>
                  <a:srgbClr val="212529"/>
                </a:solidFill>
                <a:latin typeface="Times New Roman" panose="02020603050405020304" pitchFamily="18" charset="0"/>
              </a:rPr>
            </a:br>
            <a:r>
              <a:rPr lang="hu-HU" sz="2000" dirty="0">
                <a:solidFill>
                  <a:srgbClr val="212529"/>
                </a:solidFill>
                <a:latin typeface="Times New Roman" panose="02020603050405020304" pitchFamily="18" charset="0"/>
              </a:rPr>
              <a:t> </a:t>
            </a:r>
            <a:endParaRPr lang="hu-HU" sz="2000" dirty="0">
              <a:solidFill>
                <a:srgbClr val="212529"/>
              </a:solidFill>
              <a:latin typeface="opensans_semibold"/>
            </a:endParaRPr>
          </a:p>
          <a:p>
            <a:r>
              <a:rPr lang="hu-HU" sz="2000" dirty="0">
                <a:solidFill>
                  <a:srgbClr val="212529"/>
                </a:solidFill>
                <a:latin typeface="Times New Roman" panose="02020603050405020304" pitchFamily="18" charset="0"/>
              </a:rPr>
              <a:t>Hánykódik az elmém hullámról hullámra.</a:t>
            </a:r>
            <a:br>
              <a:rPr lang="hu-HU" sz="2000" dirty="0">
                <a:solidFill>
                  <a:srgbClr val="212529"/>
                </a:solidFill>
                <a:latin typeface="Times New Roman" panose="02020603050405020304" pitchFamily="18" charset="0"/>
              </a:rPr>
            </a:br>
            <a:r>
              <a:rPr lang="hu-HU" sz="2000" dirty="0">
                <a:solidFill>
                  <a:srgbClr val="212529"/>
                </a:solidFill>
                <a:latin typeface="Times New Roman" panose="02020603050405020304" pitchFamily="18" charset="0"/>
              </a:rPr>
              <a:t>Rajzol a képzelgés álmatlan pillámra:</a:t>
            </a:r>
            <a:br>
              <a:rPr lang="hu-HU" sz="2000" dirty="0">
                <a:solidFill>
                  <a:srgbClr val="212529"/>
                </a:solidFill>
                <a:latin typeface="Times New Roman" panose="02020603050405020304" pitchFamily="18" charset="0"/>
              </a:rPr>
            </a:br>
            <a:r>
              <a:rPr lang="hu-HU" sz="2000" dirty="0">
                <a:solidFill>
                  <a:srgbClr val="212529"/>
                </a:solidFill>
                <a:latin typeface="Times New Roman" panose="02020603050405020304" pitchFamily="18" charset="0"/>
              </a:rPr>
              <a:t>Pillámat beírja mozgó képeivel,</a:t>
            </a:r>
            <a:br>
              <a:rPr lang="hu-HU" sz="2000" dirty="0">
                <a:solidFill>
                  <a:srgbClr val="212529"/>
                </a:solidFill>
                <a:latin typeface="Times New Roman" panose="02020603050405020304" pitchFamily="18" charset="0"/>
              </a:rPr>
            </a:br>
            <a:r>
              <a:rPr lang="hu-HU" sz="2000" dirty="0">
                <a:solidFill>
                  <a:srgbClr val="212529"/>
                </a:solidFill>
                <a:latin typeface="Times New Roman" panose="02020603050405020304" pitchFamily="18" charset="0"/>
              </a:rPr>
              <a:t>S képeit a tarka életből szedi fel.</a:t>
            </a:r>
            <a:br>
              <a:rPr lang="hu-HU" sz="2000" dirty="0">
                <a:solidFill>
                  <a:srgbClr val="212529"/>
                </a:solidFill>
                <a:latin typeface="Times New Roman" panose="02020603050405020304" pitchFamily="18" charset="0"/>
              </a:rPr>
            </a:br>
            <a:r>
              <a:rPr lang="hu-HU" sz="2000" dirty="0">
                <a:solidFill>
                  <a:srgbClr val="212529"/>
                </a:solidFill>
                <a:latin typeface="Times New Roman" panose="02020603050405020304" pitchFamily="18" charset="0"/>
              </a:rPr>
              <a:t>Ott van a </a:t>
            </a:r>
            <a:r>
              <a:rPr lang="hu-HU" sz="2000" dirty="0" err="1">
                <a:solidFill>
                  <a:srgbClr val="212529"/>
                </a:solidFill>
                <a:latin typeface="Times New Roman" panose="02020603050405020304" pitchFamily="18" charset="0"/>
              </a:rPr>
              <a:t>bízalom</a:t>
            </a:r>
            <a:r>
              <a:rPr lang="hu-HU" sz="2000" dirty="0">
                <a:solidFill>
                  <a:srgbClr val="212529"/>
                </a:solidFill>
                <a:latin typeface="Times New Roman" panose="02020603050405020304" pitchFamily="18" charset="0"/>
              </a:rPr>
              <a:t>, ez a dőre álom;</a:t>
            </a:r>
            <a:br>
              <a:rPr lang="hu-HU" sz="2000" dirty="0">
                <a:solidFill>
                  <a:srgbClr val="212529"/>
                </a:solidFill>
                <a:latin typeface="Times New Roman" panose="02020603050405020304" pitchFamily="18" charset="0"/>
              </a:rPr>
            </a:br>
            <a:r>
              <a:rPr lang="hu-HU" sz="2000" dirty="0">
                <a:solidFill>
                  <a:srgbClr val="212529"/>
                </a:solidFill>
                <a:latin typeface="Times New Roman" panose="02020603050405020304" pitchFamily="18" charset="0"/>
              </a:rPr>
              <a:t>Ott ül a kaján hit egy törött nádszálon;</a:t>
            </a:r>
            <a:br>
              <a:rPr lang="hu-HU" sz="2000" dirty="0">
                <a:solidFill>
                  <a:srgbClr val="212529"/>
                </a:solidFill>
                <a:latin typeface="Times New Roman" panose="02020603050405020304" pitchFamily="18" charset="0"/>
              </a:rPr>
            </a:br>
            <a:r>
              <a:rPr lang="hu-HU" sz="2000" dirty="0">
                <a:solidFill>
                  <a:srgbClr val="212529"/>
                </a:solidFill>
                <a:latin typeface="Times New Roman" panose="02020603050405020304" pitchFamily="18" charset="0"/>
              </a:rPr>
              <a:t>Ott van a reménység, s örök rettegéssel</a:t>
            </a:r>
            <a:br>
              <a:rPr lang="hu-HU" sz="2000" dirty="0">
                <a:solidFill>
                  <a:srgbClr val="212529"/>
                </a:solidFill>
                <a:latin typeface="Times New Roman" panose="02020603050405020304" pitchFamily="18" charset="0"/>
              </a:rPr>
            </a:br>
            <a:r>
              <a:rPr lang="hu-HU" sz="2000" dirty="0">
                <a:solidFill>
                  <a:srgbClr val="212529"/>
                </a:solidFill>
                <a:latin typeface="Times New Roman" panose="02020603050405020304" pitchFamily="18" charset="0"/>
              </a:rPr>
              <a:t>Futja versenyét a kétségbeeséssel!</a:t>
            </a:r>
          </a:p>
          <a:p>
            <a:r>
              <a:rPr lang="hu-H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…</a:t>
            </a:r>
            <a:endParaRPr lang="hu-HU" sz="2000" b="0" i="0" dirty="0">
              <a:solidFill>
                <a:srgbClr val="212529"/>
              </a:solidFill>
              <a:effectLst/>
              <a:latin typeface="opensans_semibold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730EB9DF-73DE-47DB-9DEA-3E8B193210F0}"/>
              </a:ext>
            </a:extLst>
          </p:cNvPr>
          <p:cNvSpPr txBox="1"/>
          <p:nvPr/>
        </p:nvSpPr>
        <p:spPr>
          <a:xfrm>
            <a:off x="3995530" y="6273225"/>
            <a:ext cx="4061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Arany János: Álom-való</a:t>
            </a:r>
          </a:p>
        </p:txBody>
      </p:sp>
    </p:spTree>
    <p:extLst>
      <p:ext uri="{BB962C8B-B14F-4D97-AF65-F5344CB8AC3E}">
        <p14:creationId xmlns:p14="http://schemas.microsoft.com/office/powerpoint/2010/main" val="151320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62EE400-0186-4340-BBA0-01F9B9CD6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F878CD0-7B2A-4672-B30D-18A9B74EA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023F966-E99D-4833-A262-B06A72719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1037"/>
            <a:ext cx="9144000" cy="552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E798473B-15E2-4687-BEBD-1465EA84DE69}"/>
              </a:ext>
            </a:extLst>
          </p:cNvPr>
          <p:cNvSpPr txBox="1"/>
          <p:nvPr/>
        </p:nvSpPr>
        <p:spPr>
          <a:xfrm>
            <a:off x="757238" y="6492874"/>
            <a:ext cx="5629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Francois </a:t>
            </a:r>
            <a:r>
              <a:rPr lang="hu-HU" dirty="0" err="1"/>
              <a:t>Boucher</a:t>
            </a:r>
            <a:r>
              <a:rPr lang="hu-HU" dirty="0"/>
              <a:t>: Alvó lány</a:t>
            </a:r>
          </a:p>
        </p:txBody>
      </p:sp>
    </p:spTree>
    <p:extLst>
      <p:ext uri="{BB962C8B-B14F-4D97-AF65-F5344CB8AC3E}">
        <p14:creationId xmlns:p14="http://schemas.microsoft.com/office/powerpoint/2010/main" val="3649327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25EB1550-4058-4B39-8030-A7683F8A0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71061"/>
            <a:ext cx="7886700" cy="5805902"/>
          </a:xfrm>
        </p:spPr>
        <p:txBody>
          <a:bodyPr/>
          <a:lstStyle/>
          <a:p>
            <a:endParaRPr lang="hu-HU" dirty="0"/>
          </a:p>
          <a:p>
            <a:r>
              <a:rPr lang="hu-HU" dirty="0"/>
              <a:t>Az MTMT-ben 140 bejegyzés</a:t>
            </a:r>
          </a:p>
          <a:p>
            <a:r>
              <a:rPr lang="hu-HU" dirty="0"/>
              <a:t>A retina és a </a:t>
            </a:r>
            <a:r>
              <a:rPr lang="hu-HU" dirty="0" err="1"/>
              <a:t>coprus</a:t>
            </a:r>
            <a:r>
              <a:rPr lang="hu-HU" dirty="0"/>
              <a:t> </a:t>
            </a:r>
            <a:r>
              <a:rPr lang="hu-HU" dirty="0" err="1"/>
              <a:t>pineale</a:t>
            </a:r>
            <a:r>
              <a:rPr lang="hu-HU" dirty="0"/>
              <a:t> evolúciójának és egyedfejlődésének összehasonlítása</a:t>
            </a:r>
          </a:p>
          <a:p>
            <a:r>
              <a:rPr lang="hu-HU" dirty="0"/>
              <a:t>A corpus </a:t>
            </a:r>
            <a:r>
              <a:rPr lang="hu-HU" dirty="0" err="1"/>
              <a:t>pineale</a:t>
            </a:r>
            <a:r>
              <a:rPr lang="hu-HU" dirty="0"/>
              <a:t> finomszerkezetének leírása számos gerincesben, fényérzékenységének evolúciós vizsgálata </a:t>
            </a:r>
            <a:r>
              <a:rPr lang="hu-HU" sz="1800" dirty="0"/>
              <a:t>(emlősöknél sem fogadta el a retina szükségességét)</a:t>
            </a:r>
            <a:endParaRPr lang="hu-HU" dirty="0"/>
          </a:p>
          <a:p>
            <a:r>
              <a:rPr lang="hu-HU" dirty="0" err="1"/>
              <a:t>Liquorkontakt</a:t>
            </a:r>
            <a:r>
              <a:rPr lang="hu-HU" dirty="0"/>
              <a:t> neuronok szerepe és lehetséges rokonságuk a </a:t>
            </a:r>
            <a:r>
              <a:rPr lang="hu-HU" dirty="0" err="1"/>
              <a:t>retinális</a:t>
            </a:r>
            <a:r>
              <a:rPr lang="hu-HU" dirty="0"/>
              <a:t> és </a:t>
            </a:r>
            <a:r>
              <a:rPr lang="hu-HU" dirty="0" err="1"/>
              <a:t>pineális</a:t>
            </a:r>
            <a:r>
              <a:rPr lang="hu-HU" dirty="0"/>
              <a:t> </a:t>
            </a:r>
            <a:r>
              <a:rPr lang="hu-HU" dirty="0" err="1"/>
              <a:t>fotoreceptor</a:t>
            </a:r>
            <a:r>
              <a:rPr lang="hu-HU" dirty="0"/>
              <a:t> sejtekkel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94260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Ritmusok az élővilágban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322305"/>
          </a:xfrm>
        </p:spPr>
        <p:txBody>
          <a:bodyPr>
            <a:normAutofit/>
          </a:bodyPr>
          <a:lstStyle/>
          <a:p>
            <a:r>
              <a:rPr lang="hu-HU" dirty="0"/>
              <a:t>Genetikai + Molekuláris</a:t>
            </a:r>
          </a:p>
          <a:p>
            <a:r>
              <a:rPr lang="hu-HU" dirty="0"/>
              <a:t>Metabolikus</a:t>
            </a:r>
          </a:p>
          <a:p>
            <a:r>
              <a:rPr lang="hu-HU" dirty="0"/>
              <a:t>Szervezeti szintű </a:t>
            </a:r>
          </a:p>
          <a:p>
            <a:r>
              <a:rPr lang="hu-HU" dirty="0"/>
              <a:t>Szervezet feletti (</a:t>
            </a:r>
            <a:r>
              <a:rPr lang="hu-HU" dirty="0" err="1"/>
              <a:t>pl</a:t>
            </a:r>
            <a:r>
              <a:rPr lang="hu-HU" dirty="0"/>
              <a:t> szociális)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7C7F6804-741F-4205-B502-E6637141AC2B}"/>
              </a:ext>
            </a:extLst>
          </p:cNvPr>
          <p:cNvSpPr txBox="1"/>
          <p:nvPr/>
        </p:nvSpPr>
        <p:spPr>
          <a:xfrm>
            <a:off x="628650" y="4293704"/>
            <a:ext cx="7886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Chronobiológia</a:t>
            </a:r>
            <a:r>
              <a:rPr lang="hu-HU" dirty="0"/>
              <a:t>: a biológiai ritmusokkal foglalkozó tudomány</a:t>
            </a:r>
          </a:p>
          <a:p>
            <a:r>
              <a:rPr lang="hu-HU" dirty="0"/>
              <a:t>Számos tudományos társaság</a:t>
            </a:r>
          </a:p>
          <a:p>
            <a:pPr lvl="1"/>
            <a:r>
              <a:rPr lang="hu-HU" dirty="0">
                <a:hlinkClick r:id="rId2"/>
              </a:rPr>
              <a:t>https://www.ebrs-online.org/</a:t>
            </a:r>
            <a:endParaRPr lang="hu-HU" dirty="0"/>
          </a:p>
          <a:p>
            <a:pPr lvl="1"/>
            <a:r>
              <a:rPr lang="hu-HU" dirty="0">
                <a:hlinkClick r:id="rId3"/>
              </a:rPr>
              <a:t>https://srbr.org/</a:t>
            </a:r>
            <a:endParaRPr lang="hu-HU" dirty="0"/>
          </a:p>
          <a:p>
            <a:pPr lvl="1"/>
            <a:r>
              <a:rPr lang="hu-HU" dirty="0">
                <a:hlinkClick r:id="rId4"/>
              </a:rPr>
              <a:t>https://www.napialvas.hu/magyar-alvas-szovetseg/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3770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Ritmikus folyamatok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Periódusidő alapján</a:t>
            </a:r>
          </a:p>
          <a:p>
            <a:pPr lvl="1"/>
            <a:r>
              <a:rPr lang="hu-HU" dirty="0"/>
              <a:t>Ultradián (periódusidő egy napnál rövidebb)</a:t>
            </a:r>
          </a:p>
          <a:p>
            <a:pPr lvl="1"/>
            <a:r>
              <a:rPr lang="hu-HU" dirty="0" err="1"/>
              <a:t>Circadián</a:t>
            </a:r>
            <a:r>
              <a:rPr lang="hu-HU" dirty="0"/>
              <a:t> (napi)</a:t>
            </a:r>
          </a:p>
          <a:p>
            <a:pPr lvl="1"/>
            <a:r>
              <a:rPr lang="hu-HU" dirty="0" err="1"/>
              <a:t>Infradián</a:t>
            </a:r>
            <a:endParaRPr lang="hu-HU" dirty="0"/>
          </a:p>
          <a:p>
            <a:r>
              <a:rPr lang="hu-HU" dirty="0"/>
              <a:t>Példák</a:t>
            </a:r>
          </a:p>
          <a:p>
            <a:pPr lvl="1"/>
            <a:r>
              <a:rPr lang="hu-HU" dirty="0"/>
              <a:t>Szinkronizált agykérgi aktivitás (alfa, delta gamma)</a:t>
            </a:r>
          </a:p>
          <a:p>
            <a:pPr lvl="1"/>
            <a:r>
              <a:rPr lang="hu-HU" dirty="0"/>
              <a:t>Vegetatív ritmusok: szív, légzés, bélperisztaltika</a:t>
            </a:r>
          </a:p>
          <a:p>
            <a:pPr lvl="1"/>
            <a:r>
              <a:rPr lang="hu-HU" dirty="0"/>
              <a:t>Napi ciklusok hormonális, hőmérsékleti, alvási </a:t>
            </a:r>
            <a:r>
              <a:rPr lang="hu-HU" dirty="0" err="1"/>
              <a:t>stb</a:t>
            </a:r>
            <a:r>
              <a:rPr lang="hu-HU" dirty="0"/>
              <a:t> változások</a:t>
            </a:r>
          </a:p>
          <a:p>
            <a:pPr lvl="1"/>
            <a:r>
              <a:rPr lang="hu-HU" dirty="0"/>
              <a:t>Heti munkarend</a:t>
            </a:r>
          </a:p>
          <a:p>
            <a:pPr lvl="1"/>
            <a:r>
              <a:rPr lang="hu-HU" dirty="0"/>
              <a:t>Éves ritmus (természet szerinti vs. munkából eredő)</a:t>
            </a:r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61779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Agyi állapotok </a:t>
            </a:r>
            <a:br>
              <a:rPr lang="hu-HU" dirty="0"/>
            </a:br>
            <a:r>
              <a:rPr lang="hu-HU" dirty="0"/>
              <a:t>(</a:t>
            </a:r>
            <a:r>
              <a:rPr lang="hu-HU" dirty="0" err="1"/>
              <a:t>brain</a:t>
            </a:r>
            <a:r>
              <a:rPr lang="hu-HU" dirty="0"/>
              <a:t> </a:t>
            </a:r>
            <a:r>
              <a:rPr lang="hu-HU" dirty="0" err="1"/>
              <a:t>states</a:t>
            </a:r>
            <a:r>
              <a:rPr lang="hu-HU" dirty="0"/>
              <a:t>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825625"/>
            <a:ext cx="4248150" cy="4351338"/>
          </a:xfrm>
        </p:spPr>
        <p:txBody>
          <a:bodyPr/>
          <a:lstStyle/>
          <a:p>
            <a:r>
              <a:rPr lang="hu-HU" dirty="0"/>
              <a:t>EEG</a:t>
            </a:r>
          </a:p>
          <a:p>
            <a:pPr lvl="1"/>
            <a:r>
              <a:rPr lang="hu-HU" dirty="0"/>
              <a:t>Adott területen levő összes idegsejt aktivitásának eredője</a:t>
            </a:r>
          </a:p>
          <a:p>
            <a:pPr lvl="1"/>
            <a:r>
              <a:rPr lang="hu-HU" dirty="0"/>
              <a:t>A kisebb frekvencia nagyobb összehangoltságot mutat</a:t>
            </a:r>
          </a:p>
          <a:p>
            <a:pPr lvl="1"/>
            <a:endParaRPr lang="hu-HU" dirty="0"/>
          </a:p>
        </p:txBody>
      </p:sp>
      <p:pic>
        <p:nvPicPr>
          <p:cNvPr id="1026" name="Picture 2" descr="http://psychedelic-information-theory.com/upload/img/eeg-ba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4" y="1955800"/>
            <a:ext cx="2727325" cy="409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462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Kritikusan olvassunk az interneten! </a:t>
            </a:r>
          </a:p>
        </p:txBody>
      </p:sp>
      <p:pic>
        <p:nvPicPr>
          <p:cNvPr id="4" name="Picture 4" descr="https://www.levelstates.uk/s/cc_images/cache_11442449.jpg?t=152044763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857763"/>
            <a:ext cx="7228603" cy="500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3505200" y="1220228"/>
            <a:ext cx="383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Petőfi Sándor</a:t>
            </a:r>
          </a:p>
        </p:txBody>
      </p:sp>
      <p:sp>
        <p:nvSpPr>
          <p:cNvPr id="6" name="Ellipszis 5"/>
          <p:cNvSpPr/>
          <p:nvPr/>
        </p:nvSpPr>
        <p:spPr>
          <a:xfrm>
            <a:off x="5514103" y="3759200"/>
            <a:ext cx="3035300" cy="2908300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D5EEAE33-5166-477A-B8AE-3A7415FCB7D2}"/>
              </a:ext>
            </a:extLst>
          </p:cNvPr>
          <p:cNvSpPr txBox="1"/>
          <p:nvPr/>
        </p:nvSpPr>
        <p:spPr>
          <a:xfrm>
            <a:off x="3547210" y="5627669"/>
            <a:ext cx="841513" cy="1200329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hu-HU" dirty="0"/>
          </a:p>
          <a:p>
            <a:endParaRPr lang="hu-HU" dirty="0"/>
          </a:p>
          <a:p>
            <a:r>
              <a:rPr lang="hu-HU" dirty="0"/>
              <a:t>alvási orsók</a:t>
            </a:r>
          </a:p>
        </p:txBody>
      </p:sp>
    </p:spTree>
    <p:extLst>
      <p:ext uri="{BB962C8B-B14F-4D97-AF65-F5344CB8AC3E}">
        <p14:creationId xmlns:p14="http://schemas.microsoft.com/office/powerpoint/2010/main" val="127964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A napi (</a:t>
            </a:r>
            <a:r>
              <a:rPr lang="hu-HU" dirty="0" err="1"/>
              <a:t>circadian</a:t>
            </a:r>
            <a:r>
              <a:rPr lang="hu-HU" dirty="0"/>
              <a:t>) ritmus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Megnyilvánulása</a:t>
            </a:r>
          </a:p>
          <a:p>
            <a:pPr lvl="1"/>
            <a:r>
              <a:rPr lang="hu-HU" dirty="0"/>
              <a:t>Alvás-ébrenlét</a:t>
            </a:r>
          </a:p>
          <a:p>
            <a:r>
              <a:rPr lang="hu-HU" dirty="0"/>
              <a:t>Szabályozása</a:t>
            </a:r>
          </a:p>
          <a:p>
            <a:r>
              <a:rPr lang="hu-HU" dirty="0"/>
              <a:t>Környezeti, társadalmi befolyás, </a:t>
            </a:r>
            <a:r>
              <a:rPr lang="hu-HU" dirty="0" err="1"/>
              <a:t>jet-lag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38379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A napi ritmus genetikai alapjai és molekuláris mechanizmusai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939782"/>
          </a:xfrm>
        </p:spPr>
        <p:txBody>
          <a:bodyPr/>
          <a:lstStyle/>
          <a:p>
            <a:r>
              <a:rPr lang="hu-HU" dirty="0"/>
              <a:t>Elvileg két, egymás expresszióját kölcsönösen gátló fehérje termelődése elég a ritmushoz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BE0E79-18C9-41F7-8AA1-A2614D8A235A}"/>
              </a:ext>
            </a:extLst>
          </p:cNvPr>
          <p:cNvSpPr txBox="1"/>
          <p:nvPr/>
        </p:nvSpPr>
        <p:spPr>
          <a:xfrm>
            <a:off x="2292626" y="3776872"/>
            <a:ext cx="2001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7030A0"/>
                </a:solidFill>
              </a:rPr>
              <a:t>Egyik gén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782DF186-C14A-49A5-8AF8-52922BF3C2B3}"/>
              </a:ext>
            </a:extLst>
          </p:cNvPr>
          <p:cNvSpPr txBox="1"/>
          <p:nvPr/>
        </p:nvSpPr>
        <p:spPr>
          <a:xfrm>
            <a:off x="4108173" y="3043870"/>
            <a:ext cx="184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7030A0"/>
                </a:solidFill>
              </a:rPr>
              <a:t>Egyik fehérje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51EA746C-8230-47FF-92E1-9090905A6B39}"/>
              </a:ext>
            </a:extLst>
          </p:cNvPr>
          <p:cNvSpPr txBox="1"/>
          <p:nvPr/>
        </p:nvSpPr>
        <p:spPr>
          <a:xfrm>
            <a:off x="5526158" y="3832541"/>
            <a:ext cx="2001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00B050"/>
                </a:solidFill>
              </a:rPr>
              <a:t>Másik gén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FE660D50-7FE8-4E85-BF9A-0E3D452407A4}"/>
              </a:ext>
            </a:extLst>
          </p:cNvPr>
          <p:cNvSpPr txBox="1"/>
          <p:nvPr/>
        </p:nvSpPr>
        <p:spPr>
          <a:xfrm>
            <a:off x="3372678" y="4531985"/>
            <a:ext cx="184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00B050"/>
                </a:solidFill>
              </a:rPr>
              <a:t>Másik fehérje</a:t>
            </a:r>
          </a:p>
        </p:txBody>
      </p:sp>
      <p:sp>
        <p:nvSpPr>
          <p:cNvPr id="10" name="Nyíl: kanyarodó 9">
            <a:extLst>
              <a:ext uri="{FF2B5EF4-FFF2-40B4-BE49-F238E27FC236}">
                <a16:creationId xmlns:a16="http://schemas.microsoft.com/office/drawing/2014/main" id="{A8D58295-5DA9-4E64-B170-1A4B96A1A75A}"/>
              </a:ext>
            </a:extLst>
          </p:cNvPr>
          <p:cNvSpPr/>
          <p:nvPr/>
        </p:nvSpPr>
        <p:spPr>
          <a:xfrm>
            <a:off x="2769704" y="3150326"/>
            <a:ext cx="1338469" cy="62654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1" name="Nyíl: kanyarodó 10">
            <a:extLst>
              <a:ext uri="{FF2B5EF4-FFF2-40B4-BE49-F238E27FC236}">
                <a16:creationId xmlns:a16="http://schemas.microsoft.com/office/drawing/2014/main" id="{4F0046D5-A02F-43BE-9D12-4F8CC325497C}"/>
              </a:ext>
            </a:extLst>
          </p:cNvPr>
          <p:cNvSpPr/>
          <p:nvPr/>
        </p:nvSpPr>
        <p:spPr>
          <a:xfrm rot="10800000">
            <a:off x="4777408" y="4237284"/>
            <a:ext cx="1338469" cy="62654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2" name="Nyíl: kanyarodó 11">
            <a:extLst>
              <a:ext uri="{FF2B5EF4-FFF2-40B4-BE49-F238E27FC236}">
                <a16:creationId xmlns:a16="http://schemas.microsoft.com/office/drawing/2014/main" id="{2468786A-EFEC-4747-B97E-47BEE90B77E3}"/>
              </a:ext>
            </a:extLst>
          </p:cNvPr>
          <p:cNvSpPr/>
          <p:nvPr/>
        </p:nvSpPr>
        <p:spPr>
          <a:xfrm rot="5400000">
            <a:off x="5517683" y="3180885"/>
            <a:ext cx="626545" cy="768627"/>
          </a:xfrm>
          <a:prstGeom prst="ben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3" name="Nyíl: kanyarodó 12">
            <a:extLst>
              <a:ext uri="{FF2B5EF4-FFF2-40B4-BE49-F238E27FC236}">
                <a16:creationId xmlns:a16="http://schemas.microsoft.com/office/drawing/2014/main" id="{901945F4-BF83-4763-A681-C3B9171917DA}"/>
              </a:ext>
            </a:extLst>
          </p:cNvPr>
          <p:cNvSpPr/>
          <p:nvPr/>
        </p:nvSpPr>
        <p:spPr>
          <a:xfrm rot="16200000">
            <a:off x="2741352" y="4116928"/>
            <a:ext cx="626545" cy="768627"/>
          </a:xfrm>
          <a:prstGeom prst="ben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cxnSp>
        <p:nvCxnSpPr>
          <p:cNvPr id="16" name="Egyenes összekötő 15">
            <a:extLst>
              <a:ext uri="{FF2B5EF4-FFF2-40B4-BE49-F238E27FC236}">
                <a16:creationId xmlns:a16="http://schemas.microsoft.com/office/drawing/2014/main" id="{7D346CF3-31DC-4982-9693-F97CF18B7C71}"/>
              </a:ext>
            </a:extLst>
          </p:cNvPr>
          <p:cNvCxnSpPr/>
          <p:nvPr/>
        </p:nvCxnSpPr>
        <p:spPr>
          <a:xfrm flipV="1">
            <a:off x="967409" y="5013294"/>
            <a:ext cx="0" cy="153327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>
            <a:extLst>
              <a:ext uri="{FF2B5EF4-FFF2-40B4-BE49-F238E27FC236}">
                <a16:creationId xmlns:a16="http://schemas.microsoft.com/office/drawing/2014/main" id="{B9D13FDB-82E2-44CE-BF6C-1C1FD2258C0E}"/>
              </a:ext>
            </a:extLst>
          </p:cNvPr>
          <p:cNvCxnSpPr/>
          <p:nvPr/>
        </p:nvCxnSpPr>
        <p:spPr>
          <a:xfrm>
            <a:off x="967409" y="6546571"/>
            <a:ext cx="498281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7931CBB8-22C7-46E9-B49D-43D6830DCD7D}"/>
              </a:ext>
            </a:extLst>
          </p:cNvPr>
          <p:cNvSpPr txBox="1"/>
          <p:nvPr/>
        </p:nvSpPr>
        <p:spPr>
          <a:xfrm>
            <a:off x="6115877" y="6546568"/>
            <a:ext cx="170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idő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98332486-4D85-42CE-895E-B65B1133CAD9}"/>
              </a:ext>
            </a:extLst>
          </p:cNvPr>
          <p:cNvSpPr txBox="1"/>
          <p:nvPr/>
        </p:nvSpPr>
        <p:spPr>
          <a:xfrm rot="16200000">
            <a:off x="-827389" y="5105400"/>
            <a:ext cx="2882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Fehérje mennyisége</a:t>
            </a:r>
          </a:p>
        </p:txBody>
      </p:sp>
      <p:sp>
        <p:nvSpPr>
          <p:cNvPr id="21" name="Szabadkézi sokszög: alakzat 20">
            <a:extLst>
              <a:ext uri="{FF2B5EF4-FFF2-40B4-BE49-F238E27FC236}">
                <a16:creationId xmlns:a16="http://schemas.microsoft.com/office/drawing/2014/main" id="{642E1339-F994-4504-B86E-88FEAB802ADB}"/>
              </a:ext>
            </a:extLst>
          </p:cNvPr>
          <p:cNvSpPr/>
          <p:nvPr/>
        </p:nvSpPr>
        <p:spPr>
          <a:xfrm>
            <a:off x="1020417" y="5075516"/>
            <a:ext cx="4850296" cy="1431324"/>
          </a:xfrm>
          <a:custGeom>
            <a:avLst/>
            <a:gdLst>
              <a:gd name="connsiteX0" fmla="*/ 0 w 4850296"/>
              <a:gd name="connsiteY0" fmla="*/ 1338555 h 1391699"/>
              <a:gd name="connsiteX1" fmla="*/ 530087 w 4850296"/>
              <a:gd name="connsiteY1" fmla="*/ 85 h 1391699"/>
              <a:gd name="connsiteX2" fmla="*/ 1311966 w 4850296"/>
              <a:gd name="connsiteY2" fmla="*/ 1391563 h 1391699"/>
              <a:gd name="connsiteX3" fmla="*/ 1842053 w 4850296"/>
              <a:gd name="connsiteY3" fmla="*/ 92850 h 1391699"/>
              <a:gd name="connsiteX4" fmla="*/ 2517913 w 4850296"/>
              <a:gd name="connsiteY4" fmla="*/ 1325303 h 1391699"/>
              <a:gd name="connsiteX5" fmla="*/ 3087757 w 4850296"/>
              <a:gd name="connsiteY5" fmla="*/ 66346 h 1391699"/>
              <a:gd name="connsiteX6" fmla="*/ 3697357 w 4850296"/>
              <a:gd name="connsiteY6" fmla="*/ 1338555 h 1391699"/>
              <a:gd name="connsiteX7" fmla="*/ 4293705 w 4850296"/>
              <a:gd name="connsiteY7" fmla="*/ 66346 h 1391699"/>
              <a:gd name="connsiteX8" fmla="*/ 4850296 w 4850296"/>
              <a:gd name="connsiteY8" fmla="*/ 1139772 h 1391699"/>
              <a:gd name="connsiteX0" fmla="*/ 0 w 4850296"/>
              <a:gd name="connsiteY0" fmla="*/ 1378293 h 1431324"/>
              <a:gd name="connsiteX1" fmla="*/ 530087 w 4850296"/>
              <a:gd name="connsiteY1" fmla="*/ 39823 h 1431324"/>
              <a:gd name="connsiteX2" fmla="*/ 1311966 w 4850296"/>
              <a:gd name="connsiteY2" fmla="*/ 1431301 h 1431324"/>
              <a:gd name="connsiteX3" fmla="*/ 1921566 w 4850296"/>
              <a:gd name="connsiteY3" fmla="*/ 66 h 1431324"/>
              <a:gd name="connsiteX4" fmla="*/ 2517913 w 4850296"/>
              <a:gd name="connsiteY4" fmla="*/ 1365041 h 1431324"/>
              <a:gd name="connsiteX5" fmla="*/ 3087757 w 4850296"/>
              <a:gd name="connsiteY5" fmla="*/ 106084 h 1431324"/>
              <a:gd name="connsiteX6" fmla="*/ 3697357 w 4850296"/>
              <a:gd name="connsiteY6" fmla="*/ 1378293 h 1431324"/>
              <a:gd name="connsiteX7" fmla="*/ 4293705 w 4850296"/>
              <a:gd name="connsiteY7" fmla="*/ 106084 h 1431324"/>
              <a:gd name="connsiteX8" fmla="*/ 4850296 w 4850296"/>
              <a:gd name="connsiteY8" fmla="*/ 1179510 h 1431324"/>
              <a:gd name="connsiteX0" fmla="*/ 0 w 4850296"/>
              <a:gd name="connsiteY0" fmla="*/ 1378293 h 1431324"/>
              <a:gd name="connsiteX1" fmla="*/ 530087 w 4850296"/>
              <a:gd name="connsiteY1" fmla="*/ 39823 h 1431324"/>
              <a:gd name="connsiteX2" fmla="*/ 1311966 w 4850296"/>
              <a:gd name="connsiteY2" fmla="*/ 1431301 h 1431324"/>
              <a:gd name="connsiteX3" fmla="*/ 1921566 w 4850296"/>
              <a:gd name="connsiteY3" fmla="*/ 66 h 1431324"/>
              <a:gd name="connsiteX4" fmla="*/ 2517913 w 4850296"/>
              <a:gd name="connsiteY4" fmla="*/ 1365041 h 1431324"/>
              <a:gd name="connsiteX5" fmla="*/ 3114261 w 4850296"/>
              <a:gd name="connsiteY5" fmla="*/ 67 h 1431324"/>
              <a:gd name="connsiteX6" fmla="*/ 3697357 w 4850296"/>
              <a:gd name="connsiteY6" fmla="*/ 1378293 h 1431324"/>
              <a:gd name="connsiteX7" fmla="*/ 4293705 w 4850296"/>
              <a:gd name="connsiteY7" fmla="*/ 106084 h 1431324"/>
              <a:gd name="connsiteX8" fmla="*/ 4850296 w 4850296"/>
              <a:gd name="connsiteY8" fmla="*/ 1179510 h 1431324"/>
              <a:gd name="connsiteX0" fmla="*/ 0 w 4850296"/>
              <a:gd name="connsiteY0" fmla="*/ 1378293 h 1431324"/>
              <a:gd name="connsiteX1" fmla="*/ 530087 w 4850296"/>
              <a:gd name="connsiteY1" fmla="*/ 39823 h 1431324"/>
              <a:gd name="connsiteX2" fmla="*/ 1311966 w 4850296"/>
              <a:gd name="connsiteY2" fmla="*/ 1431301 h 1431324"/>
              <a:gd name="connsiteX3" fmla="*/ 1921566 w 4850296"/>
              <a:gd name="connsiteY3" fmla="*/ 66 h 1431324"/>
              <a:gd name="connsiteX4" fmla="*/ 2517913 w 4850296"/>
              <a:gd name="connsiteY4" fmla="*/ 1365041 h 1431324"/>
              <a:gd name="connsiteX5" fmla="*/ 3114261 w 4850296"/>
              <a:gd name="connsiteY5" fmla="*/ 67 h 1431324"/>
              <a:gd name="connsiteX6" fmla="*/ 3697357 w 4850296"/>
              <a:gd name="connsiteY6" fmla="*/ 1378293 h 1431324"/>
              <a:gd name="connsiteX7" fmla="*/ 4333462 w 4850296"/>
              <a:gd name="connsiteY7" fmla="*/ 53075 h 1431324"/>
              <a:gd name="connsiteX8" fmla="*/ 4850296 w 4850296"/>
              <a:gd name="connsiteY8" fmla="*/ 1179510 h 143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50296" h="1431324">
                <a:moveTo>
                  <a:pt x="0" y="1378293"/>
                </a:moveTo>
                <a:cubicBezTo>
                  <a:pt x="155713" y="704640"/>
                  <a:pt x="311426" y="30988"/>
                  <a:pt x="530087" y="39823"/>
                </a:cubicBezTo>
                <a:cubicBezTo>
                  <a:pt x="748748" y="48658"/>
                  <a:pt x="1080053" y="1437927"/>
                  <a:pt x="1311966" y="1431301"/>
                </a:cubicBezTo>
                <a:cubicBezTo>
                  <a:pt x="1543879" y="1424675"/>
                  <a:pt x="1720575" y="11109"/>
                  <a:pt x="1921566" y="66"/>
                </a:cubicBezTo>
                <a:cubicBezTo>
                  <a:pt x="2122557" y="-10977"/>
                  <a:pt x="2319131" y="1365041"/>
                  <a:pt x="2517913" y="1365041"/>
                </a:cubicBezTo>
                <a:cubicBezTo>
                  <a:pt x="2716695" y="1365041"/>
                  <a:pt x="2917687" y="-2142"/>
                  <a:pt x="3114261" y="67"/>
                </a:cubicBezTo>
                <a:cubicBezTo>
                  <a:pt x="3310835" y="2276"/>
                  <a:pt x="3494157" y="1369458"/>
                  <a:pt x="3697357" y="1378293"/>
                </a:cubicBezTo>
                <a:cubicBezTo>
                  <a:pt x="3900557" y="1387128"/>
                  <a:pt x="4141306" y="86205"/>
                  <a:pt x="4333462" y="53075"/>
                </a:cubicBezTo>
                <a:cubicBezTo>
                  <a:pt x="4525618" y="19945"/>
                  <a:pt x="4668078" y="626232"/>
                  <a:pt x="4850296" y="1179510"/>
                </a:cubicBez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Szabadkézi sokszög: alakzat 21">
            <a:extLst>
              <a:ext uri="{FF2B5EF4-FFF2-40B4-BE49-F238E27FC236}">
                <a16:creationId xmlns:a16="http://schemas.microsoft.com/office/drawing/2014/main" id="{CFAB7D00-EB50-4D77-BEFB-ED0B74C255F6}"/>
              </a:ext>
            </a:extLst>
          </p:cNvPr>
          <p:cNvSpPr/>
          <p:nvPr/>
        </p:nvSpPr>
        <p:spPr>
          <a:xfrm>
            <a:off x="1080050" y="5069539"/>
            <a:ext cx="4664767" cy="1431325"/>
          </a:xfrm>
          <a:custGeom>
            <a:avLst/>
            <a:gdLst>
              <a:gd name="connsiteX0" fmla="*/ 0 w 4850296"/>
              <a:gd name="connsiteY0" fmla="*/ 1338555 h 1391699"/>
              <a:gd name="connsiteX1" fmla="*/ 530087 w 4850296"/>
              <a:gd name="connsiteY1" fmla="*/ 85 h 1391699"/>
              <a:gd name="connsiteX2" fmla="*/ 1311966 w 4850296"/>
              <a:gd name="connsiteY2" fmla="*/ 1391563 h 1391699"/>
              <a:gd name="connsiteX3" fmla="*/ 1842053 w 4850296"/>
              <a:gd name="connsiteY3" fmla="*/ 92850 h 1391699"/>
              <a:gd name="connsiteX4" fmla="*/ 2517913 w 4850296"/>
              <a:gd name="connsiteY4" fmla="*/ 1325303 h 1391699"/>
              <a:gd name="connsiteX5" fmla="*/ 3087757 w 4850296"/>
              <a:gd name="connsiteY5" fmla="*/ 66346 h 1391699"/>
              <a:gd name="connsiteX6" fmla="*/ 3697357 w 4850296"/>
              <a:gd name="connsiteY6" fmla="*/ 1338555 h 1391699"/>
              <a:gd name="connsiteX7" fmla="*/ 4293705 w 4850296"/>
              <a:gd name="connsiteY7" fmla="*/ 66346 h 1391699"/>
              <a:gd name="connsiteX8" fmla="*/ 4850296 w 4850296"/>
              <a:gd name="connsiteY8" fmla="*/ 1139772 h 1391699"/>
              <a:gd name="connsiteX0" fmla="*/ 0 w 4850296"/>
              <a:gd name="connsiteY0" fmla="*/ 1378293 h 1431324"/>
              <a:gd name="connsiteX1" fmla="*/ 530087 w 4850296"/>
              <a:gd name="connsiteY1" fmla="*/ 39823 h 1431324"/>
              <a:gd name="connsiteX2" fmla="*/ 1311966 w 4850296"/>
              <a:gd name="connsiteY2" fmla="*/ 1431301 h 1431324"/>
              <a:gd name="connsiteX3" fmla="*/ 1921566 w 4850296"/>
              <a:gd name="connsiteY3" fmla="*/ 66 h 1431324"/>
              <a:gd name="connsiteX4" fmla="*/ 2517913 w 4850296"/>
              <a:gd name="connsiteY4" fmla="*/ 1365041 h 1431324"/>
              <a:gd name="connsiteX5" fmla="*/ 3087757 w 4850296"/>
              <a:gd name="connsiteY5" fmla="*/ 106084 h 1431324"/>
              <a:gd name="connsiteX6" fmla="*/ 3697357 w 4850296"/>
              <a:gd name="connsiteY6" fmla="*/ 1378293 h 1431324"/>
              <a:gd name="connsiteX7" fmla="*/ 4293705 w 4850296"/>
              <a:gd name="connsiteY7" fmla="*/ 106084 h 1431324"/>
              <a:gd name="connsiteX8" fmla="*/ 4850296 w 4850296"/>
              <a:gd name="connsiteY8" fmla="*/ 1179510 h 1431324"/>
              <a:gd name="connsiteX0" fmla="*/ 0 w 4850296"/>
              <a:gd name="connsiteY0" fmla="*/ 1378293 h 1431324"/>
              <a:gd name="connsiteX1" fmla="*/ 530087 w 4850296"/>
              <a:gd name="connsiteY1" fmla="*/ 39823 h 1431324"/>
              <a:gd name="connsiteX2" fmla="*/ 1311966 w 4850296"/>
              <a:gd name="connsiteY2" fmla="*/ 1431301 h 1431324"/>
              <a:gd name="connsiteX3" fmla="*/ 1921566 w 4850296"/>
              <a:gd name="connsiteY3" fmla="*/ 66 h 1431324"/>
              <a:gd name="connsiteX4" fmla="*/ 2517913 w 4850296"/>
              <a:gd name="connsiteY4" fmla="*/ 1365041 h 1431324"/>
              <a:gd name="connsiteX5" fmla="*/ 3114261 w 4850296"/>
              <a:gd name="connsiteY5" fmla="*/ 67 h 1431324"/>
              <a:gd name="connsiteX6" fmla="*/ 3697357 w 4850296"/>
              <a:gd name="connsiteY6" fmla="*/ 1378293 h 1431324"/>
              <a:gd name="connsiteX7" fmla="*/ 4293705 w 4850296"/>
              <a:gd name="connsiteY7" fmla="*/ 106084 h 1431324"/>
              <a:gd name="connsiteX8" fmla="*/ 4850296 w 4850296"/>
              <a:gd name="connsiteY8" fmla="*/ 1179510 h 1431324"/>
              <a:gd name="connsiteX0" fmla="*/ 0 w 4850296"/>
              <a:gd name="connsiteY0" fmla="*/ 1378293 h 1431324"/>
              <a:gd name="connsiteX1" fmla="*/ 530087 w 4850296"/>
              <a:gd name="connsiteY1" fmla="*/ 39823 h 1431324"/>
              <a:gd name="connsiteX2" fmla="*/ 1311966 w 4850296"/>
              <a:gd name="connsiteY2" fmla="*/ 1431301 h 1431324"/>
              <a:gd name="connsiteX3" fmla="*/ 1921566 w 4850296"/>
              <a:gd name="connsiteY3" fmla="*/ 66 h 1431324"/>
              <a:gd name="connsiteX4" fmla="*/ 2517913 w 4850296"/>
              <a:gd name="connsiteY4" fmla="*/ 1365041 h 1431324"/>
              <a:gd name="connsiteX5" fmla="*/ 3114261 w 4850296"/>
              <a:gd name="connsiteY5" fmla="*/ 67 h 1431324"/>
              <a:gd name="connsiteX6" fmla="*/ 3697357 w 4850296"/>
              <a:gd name="connsiteY6" fmla="*/ 1378293 h 1431324"/>
              <a:gd name="connsiteX7" fmla="*/ 4333462 w 4850296"/>
              <a:gd name="connsiteY7" fmla="*/ 53075 h 1431324"/>
              <a:gd name="connsiteX8" fmla="*/ 4850296 w 4850296"/>
              <a:gd name="connsiteY8" fmla="*/ 1179510 h 1431324"/>
              <a:gd name="connsiteX0" fmla="*/ 0 w 5181601"/>
              <a:gd name="connsiteY0" fmla="*/ 597392 h 1472061"/>
              <a:gd name="connsiteX1" fmla="*/ 861392 w 5181601"/>
              <a:gd name="connsiteY1" fmla="*/ 80557 h 1472061"/>
              <a:gd name="connsiteX2" fmla="*/ 1643271 w 5181601"/>
              <a:gd name="connsiteY2" fmla="*/ 1472035 h 1472061"/>
              <a:gd name="connsiteX3" fmla="*/ 2252871 w 5181601"/>
              <a:gd name="connsiteY3" fmla="*/ 40800 h 1472061"/>
              <a:gd name="connsiteX4" fmla="*/ 2849218 w 5181601"/>
              <a:gd name="connsiteY4" fmla="*/ 1405775 h 1472061"/>
              <a:gd name="connsiteX5" fmla="*/ 3445566 w 5181601"/>
              <a:gd name="connsiteY5" fmla="*/ 40801 h 1472061"/>
              <a:gd name="connsiteX6" fmla="*/ 4028662 w 5181601"/>
              <a:gd name="connsiteY6" fmla="*/ 1419027 h 1472061"/>
              <a:gd name="connsiteX7" fmla="*/ 4664767 w 5181601"/>
              <a:gd name="connsiteY7" fmla="*/ 93809 h 1472061"/>
              <a:gd name="connsiteX8" fmla="*/ 5181601 w 5181601"/>
              <a:gd name="connsiteY8" fmla="*/ 1220244 h 1472061"/>
              <a:gd name="connsiteX0" fmla="*/ 0 w 5181601"/>
              <a:gd name="connsiteY0" fmla="*/ 556659 h 1431325"/>
              <a:gd name="connsiteX1" fmla="*/ 404193 w 5181601"/>
              <a:gd name="connsiteY1" fmla="*/ 1397522 h 1431325"/>
              <a:gd name="connsiteX2" fmla="*/ 861392 w 5181601"/>
              <a:gd name="connsiteY2" fmla="*/ 39824 h 1431325"/>
              <a:gd name="connsiteX3" fmla="*/ 1643271 w 5181601"/>
              <a:gd name="connsiteY3" fmla="*/ 1431302 h 1431325"/>
              <a:gd name="connsiteX4" fmla="*/ 2252871 w 5181601"/>
              <a:gd name="connsiteY4" fmla="*/ 67 h 1431325"/>
              <a:gd name="connsiteX5" fmla="*/ 2849218 w 5181601"/>
              <a:gd name="connsiteY5" fmla="*/ 1365042 h 1431325"/>
              <a:gd name="connsiteX6" fmla="*/ 3445566 w 5181601"/>
              <a:gd name="connsiteY6" fmla="*/ 68 h 1431325"/>
              <a:gd name="connsiteX7" fmla="*/ 4028662 w 5181601"/>
              <a:gd name="connsiteY7" fmla="*/ 1378294 h 1431325"/>
              <a:gd name="connsiteX8" fmla="*/ 4664767 w 5181601"/>
              <a:gd name="connsiteY8" fmla="*/ 53076 h 1431325"/>
              <a:gd name="connsiteX9" fmla="*/ 5181601 w 5181601"/>
              <a:gd name="connsiteY9" fmla="*/ 1179511 h 1431325"/>
              <a:gd name="connsiteX0" fmla="*/ 0 w 5181601"/>
              <a:gd name="connsiteY0" fmla="*/ 556659 h 1431325"/>
              <a:gd name="connsiteX1" fmla="*/ 404193 w 5181601"/>
              <a:gd name="connsiteY1" fmla="*/ 1397522 h 1431325"/>
              <a:gd name="connsiteX2" fmla="*/ 861392 w 5181601"/>
              <a:gd name="connsiteY2" fmla="*/ 39824 h 1431325"/>
              <a:gd name="connsiteX3" fmla="*/ 1643271 w 5181601"/>
              <a:gd name="connsiteY3" fmla="*/ 1431302 h 1431325"/>
              <a:gd name="connsiteX4" fmla="*/ 2252871 w 5181601"/>
              <a:gd name="connsiteY4" fmla="*/ 67 h 1431325"/>
              <a:gd name="connsiteX5" fmla="*/ 2849218 w 5181601"/>
              <a:gd name="connsiteY5" fmla="*/ 1365042 h 1431325"/>
              <a:gd name="connsiteX6" fmla="*/ 3445566 w 5181601"/>
              <a:gd name="connsiteY6" fmla="*/ 68 h 1431325"/>
              <a:gd name="connsiteX7" fmla="*/ 4028662 w 5181601"/>
              <a:gd name="connsiteY7" fmla="*/ 1378294 h 1431325"/>
              <a:gd name="connsiteX8" fmla="*/ 4664767 w 5181601"/>
              <a:gd name="connsiteY8" fmla="*/ 53076 h 1431325"/>
              <a:gd name="connsiteX9" fmla="*/ 5181601 w 5181601"/>
              <a:gd name="connsiteY9" fmla="*/ 1179511 h 1431325"/>
              <a:gd name="connsiteX0" fmla="*/ 0 w 4664767"/>
              <a:gd name="connsiteY0" fmla="*/ 556659 h 1431325"/>
              <a:gd name="connsiteX1" fmla="*/ 404193 w 4664767"/>
              <a:gd name="connsiteY1" fmla="*/ 1397522 h 1431325"/>
              <a:gd name="connsiteX2" fmla="*/ 861392 w 4664767"/>
              <a:gd name="connsiteY2" fmla="*/ 39824 h 1431325"/>
              <a:gd name="connsiteX3" fmla="*/ 1643271 w 4664767"/>
              <a:gd name="connsiteY3" fmla="*/ 1431302 h 1431325"/>
              <a:gd name="connsiteX4" fmla="*/ 2252871 w 4664767"/>
              <a:gd name="connsiteY4" fmla="*/ 67 h 1431325"/>
              <a:gd name="connsiteX5" fmla="*/ 2849218 w 4664767"/>
              <a:gd name="connsiteY5" fmla="*/ 1365042 h 1431325"/>
              <a:gd name="connsiteX6" fmla="*/ 3445566 w 4664767"/>
              <a:gd name="connsiteY6" fmla="*/ 68 h 1431325"/>
              <a:gd name="connsiteX7" fmla="*/ 4028662 w 4664767"/>
              <a:gd name="connsiteY7" fmla="*/ 1378294 h 1431325"/>
              <a:gd name="connsiteX8" fmla="*/ 4664767 w 4664767"/>
              <a:gd name="connsiteY8" fmla="*/ 53076 h 143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64767" h="1431325">
                <a:moveTo>
                  <a:pt x="0" y="556659"/>
                </a:moveTo>
                <a:cubicBezTo>
                  <a:pt x="40861" y="475933"/>
                  <a:pt x="260628" y="1483661"/>
                  <a:pt x="404193" y="1397522"/>
                </a:cubicBezTo>
                <a:cubicBezTo>
                  <a:pt x="547758" y="1311383"/>
                  <a:pt x="654879" y="34194"/>
                  <a:pt x="861392" y="39824"/>
                </a:cubicBezTo>
                <a:cubicBezTo>
                  <a:pt x="1067905" y="45454"/>
                  <a:pt x="1411358" y="1437928"/>
                  <a:pt x="1643271" y="1431302"/>
                </a:cubicBezTo>
                <a:cubicBezTo>
                  <a:pt x="1875184" y="1424676"/>
                  <a:pt x="2051880" y="11110"/>
                  <a:pt x="2252871" y="67"/>
                </a:cubicBezTo>
                <a:cubicBezTo>
                  <a:pt x="2453862" y="-10976"/>
                  <a:pt x="2650436" y="1365042"/>
                  <a:pt x="2849218" y="1365042"/>
                </a:cubicBezTo>
                <a:cubicBezTo>
                  <a:pt x="3048000" y="1365042"/>
                  <a:pt x="3248992" y="-2141"/>
                  <a:pt x="3445566" y="68"/>
                </a:cubicBezTo>
                <a:cubicBezTo>
                  <a:pt x="3642140" y="2277"/>
                  <a:pt x="3825462" y="1369459"/>
                  <a:pt x="4028662" y="1378294"/>
                </a:cubicBezTo>
                <a:cubicBezTo>
                  <a:pt x="4231862" y="1387129"/>
                  <a:pt x="4472611" y="86206"/>
                  <a:pt x="4664767" y="53076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Szövegdoboz 22">
            <a:extLst>
              <a:ext uri="{FF2B5EF4-FFF2-40B4-BE49-F238E27FC236}">
                <a16:creationId xmlns:a16="http://schemas.microsoft.com/office/drawing/2014/main" id="{0EF0C2BC-CEE2-48F0-8ABD-35167FBBB349}"/>
              </a:ext>
            </a:extLst>
          </p:cNvPr>
          <p:cNvSpPr txBox="1"/>
          <p:nvPr/>
        </p:nvSpPr>
        <p:spPr>
          <a:xfrm>
            <a:off x="6215269" y="3373426"/>
            <a:ext cx="1895061" cy="383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gátlás</a:t>
            </a:r>
          </a:p>
        </p:txBody>
      </p:sp>
      <p:sp>
        <p:nvSpPr>
          <p:cNvPr id="24" name="Szövegdoboz 23">
            <a:extLst>
              <a:ext uri="{FF2B5EF4-FFF2-40B4-BE49-F238E27FC236}">
                <a16:creationId xmlns:a16="http://schemas.microsoft.com/office/drawing/2014/main" id="{B34DC473-DF1D-4405-97DB-2A202DA9EAF1}"/>
              </a:ext>
            </a:extLst>
          </p:cNvPr>
          <p:cNvSpPr txBox="1"/>
          <p:nvPr/>
        </p:nvSpPr>
        <p:spPr>
          <a:xfrm>
            <a:off x="2034209" y="4173854"/>
            <a:ext cx="1895061" cy="383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gátlás</a:t>
            </a:r>
          </a:p>
        </p:txBody>
      </p:sp>
    </p:spTree>
    <p:extLst>
      <p:ext uri="{BB962C8B-B14F-4D97-AF65-F5344CB8AC3E}">
        <p14:creationId xmlns:p14="http://schemas.microsoft.com/office/powerpoint/2010/main" val="373306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4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10540</TotalTime>
  <Words>884</Words>
  <Application>Microsoft Office PowerPoint</Application>
  <PresentationFormat>Diavetítés a képernyőre (4:3 oldalarány)</PresentationFormat>
  <Paragraphs>125</Paragraphs>
  <Slides>22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opensans_semibold</vt:lpstr>
      <vt:lpstr>Times New Roman</vt:lpstr>
      <vt:lpstr>Office-téma</vt:lpstr>
      <vt:lpstr>A bioritmus jelentősége</vt:lpstr>
      <vt:lpstr>Prof Vígh Béla</vt:lpstr>
      <vt:lpstr>PowerPoint-bemutató</vt:lpstr>
      <vt:lpstr>Ritmusok az élővilágban</vt:lpstr>
      <vt:lpstr>Ritmikus folyamatok</vt:lpstr>
      <vt:lpstr>Agyi állapotok  (brain states)</vt:lpstr>
      <vt:lpstr>Kritikusan olvassunk az interneten! </vt:lpstr>
      <vt:lpstr>A napi (circadian) ritmus</vt:lpstr>
      <vt:lpstr>A napi ritmus genetikai alapjai és molekuláris mechanizmusai</vt:lpstr>
      <vt:lpstr>Az emlős modell</vt:lpstr>
      <vt:lpstr>PowerPoint-bemutató</vt:lpstr>
      <vt:lpstr>A centrális oszcillátor</vt:lpstr>
      <vt:lpstr>SCN beállítása</vt:lpstr>
      <vt:lpstr>Chronotypes  (Kronotípusok)</vt:lpstr>
      <vt:lpstr>Ultradian ciklusok</vt:lpstr>
      <vt:lpstr>Civilizációs ártalmak hatásai</vt:lpstr>
      <vt:lpstr>Az alvási ciklus zavarainak kategorizálása</vt:lpstr>
      <vt:lpstr>PowerPoint-bemutató</vt:lpstr>
      <vt:lpstr>Életkori sajátosságok</vt:lpstr>
      <vt:lpstr>Életvitel optimalizálása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dcsaba</dc:creator>
  <cp:lastModifiedBy>Kriszta</cp:lastModifiedBy>
  <cp:revision>42</cp:revision>
  <dcterms:created xsi:type="dcterms:W3CDTF">2019-11-05T14:49:54Z</dcterms:created>
  <dcterms:modified xsi:type="dcterms:W3CDTF">2019-12-19T07:52:03Z</dcterms:modified>
</cp:coreProperties>
</file>