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7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5" r:id="rId10"/>
    <p:sldId id="276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4F9EF-9E99-4092-AB9D-BEA4EBA3B09A}" type="datetimeFigureOut">
              <a:rPr lang="hu-HU" smtClean="0"/>
              <a:pPr/>
              <a:t>2019. 11. 18.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A58C1-8478-4F3F-B7E8-F564EABB5C4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07962C-86EC-492E-BADB-82AF9CEF5DB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EE3AB0A-DFCD-4C78-8437-FA4EDB283CD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2A20BB2-6ADF-42E0-AE17-450197E1840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C4C094-CD90-4CA9-89A2-43577B946ED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77384C-8B07-40C5-859E-DF80199B9D1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6FCF25-9BD8-445F-B598-12649B45A39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A6AE38-8E58-4C93-9D79-E0C943FBE5E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48DE2A-BDC1-4CE5-BD4F-82528AB40BE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1DE646-34BB-4AF0-8A0F-DACC8C74B5D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04BAF8-35D8-4C33-B2B1-0050333254C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4369E1-ED95-4C67-8FB6-68D82606EE7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Mintacím szerkesztése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BFDCF208-E43E-4A14-A2E6-5B9E14B9876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9E93B73F-3AD0-45F1-8193-622772F761E2}"/>
              </a:ext>
            </a:extLst>
          </p:cNvPr>
          <p:cNvSpPr txBox="1"/>
          <p:nvPr/>
        </p:nvSpPr>
        <p:spPr>
          <a:xfrm flipH="1">
            <a:off x="670423" y="2492896"/>
            <a:ext cx="78031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betegségek kialakulása, </a:t>
            </a:r>
            <a:r>
              <a:rPr lang="hu-HU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ájurvéda</a:t>
            </a:r>
            <a:r>
              <a:rPr lang="hu-HU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klinikai vizsgálat módszerei 1.</a:t>
            </a:r>
            <a:endParaRPr lang="hu-HU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0979BC4F-AF07-490A-AAEF-D967C133E7E5}"/>
              </a:ext>
            </a:extLst>
          </p:cNvPr>
          <p:cNvSpPr/>
          <p:nvPr/>
        </p:nvSpPr>
        <p:spPr>
          <a:xfrm>
            <a:off x="4716016" y="4518271"/>
            <a:ext cx="1511184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Dr. Tóth Péter </a:t>
            </a:r>
            <a:endParaRPr lang="hu-HU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B615F507-C361-4CF8-A385-B8CE1E5111F7}"/>
              </a:ext>
            </a:extLst>
          </p:cNvPr>
          <p:cNvSpPr/>
          <p:nvPr/>
        </p:nvSpPr>
        <p:spPr>
          <a:xfrm>
            <a:off x="1745101" y="4474389"/>
            <a:ext cx="2016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Dr. Tarsoly Julianna </a:t>
            </a: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730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91" name="Line 4"/>
          <p:cNvSpPr>
            <a:spLocks noChangeShapeType="1"/>
          </p:cNvSpPr>
          <p:nvPr/>
        </p:nvSpPr>
        <p:spPr bwMode="auto">
          <a:xfrm>
            <a:off x="179834" y="1340768"/>
            <a:ext cx="88566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pic>
        <p:nvPicPr>
          <p:cNvPr id="32792" name="Picture 3" descr="sanskr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" y="71438"/>
            <a:ext cx="1062038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93" name="Picture 2" descr="MMY_A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350" y="115888"/>
            <a:ext cx="701675" cy="1009650"/>
          </a:xfrm>
          <a:prstGeom prst="rect">
            <a:avLst/>
          </a:prstGeom>
          <a:noFill/>
          <a:ln w="57150" cap="sq">
            <a:solidFill>
              <a:srgbClr val="ECC314"/>
            </a:solidFill>
            <a:miter lim="800000"/>
            <a:headEnd/>
            <a:tailEnd/>
          </a:ln>
        </p:spPr>
      </p:pic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1724744" y="1412776"/>
            <a:ext cx="5943600" cy="4667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 sz="2400" b="1" i="0" dirty="0">
                <a:solidFill>
                  <a:srgbClr val="FF0000"/>
                </a:solidFill>
              </a:rPr>
              <a:t>Hét </a:t>
            </a:r>
            <a:r>
              <a:rPr lang="de-DE" altLang="hu-HU" sz="2400" b="1" i="0" dirty="0" err="1">
                <a:solidFill>
                  <a:srgbClr val="FF0000"/>
                </a:solidFill>
                <a:ea typeface="MS PGothic" pitchFamily="34" charset="-128"/>
              </a:rPr>
              <a:t>Dhatu</a:t>
            </a:r>
            <a:r>
              <a:rPr lang="de-DE" altLang="hu-HU" sz="2400" b="1" i="0" dirty="0">
                <a:solidFill>
                  <a:srgbClr val="FF0000"/>
                </a:solidFill>
                <a:ea typeface="MS PGothic" pitchFamily="34" charset="-128"/>
              </a:rPr>
              <a:t> – </a:t>
            </a:r>
            <a:r>
              <a:rPr lang="hu-HU" altLang="hu-HU" sz="2400" b="1" i="0" dirty="0">
                <a:solidFill>
                  <a:srgbClr val="FF0000"/>
                </a:solidFill>
              </a:rPr>
              <a:t>a hét testszövet</a:t>
            </a:r>
            <a:endParaRPr lang="de-DE" altLang="hu-HU" sz="2400" b="1" i="0" dirty="0">
              <a:solidFill>
                <a:srgbClr val="FF0000"/>
              </a:solidFill>
              <a:ea typeface="MS PGothic" pitchFamily="34" charset="-128"/>
            </a:endParaRP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1547813" y="252517"/>
            <a:ext cx="6264275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hu-HU" sz="2400" b="0" i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 </a:t>
            </a:r>
            <a:r>
              <a:rPr lang="hu-HU" sz="28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Az egészség receptje – Ájurvéda</a:t>
            </a:r>
          </a:p>
          <a:p>
            <a:pPr algn="ctr" eaLnBrk="0" hangingPunct="0">
              <a:defRPr/>
            </a:pPr>
            <a:endParaRPr lang="hu-HU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/>
        </p:nvGraphicFramePr>
        <p:xfrm>
          <a:off x="899589" y="2132854"/>
          <a:ext cx="7416826" cy="4392490"/>
        </p:xfrm>
        <a:graphic>
          <a:graphicData uri="http://schemas.openxmlformats.org/drawingml/2006/table">
            <a:tbl>
              <a:tblPr/>
              <a:tblGrid>
                <a:gridCol w="732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5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65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01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2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7491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 err="1">
                          <a:solidFill>
                            <a:srgbClr val="FFFF00"/>
                          </a:solidFill>
                          <a:latin typeface="Times New Roman"/>
                        </a:rPr>
                        <a:t>Dhatu</a:t>
                      </a:r>
                      <a:r>
                        <a:rPr lang="hu-HU" sz="1400" b="1" i="0" u="none" strike="noStrike" dirty="0">
                          <a:solidFill>
                            <a:srgbClr val="FFFF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FFFF00"/>
                          </a:solidFill>
                          <a:latin typeface="Times New Roman"/>
                        </a:rPr>
                        <a:t>Szöveti megfelelője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FFFF00"/>
                          </a:solidFill>
                          <a:latin typeface="Times New Roman"/>
                        </a:rPr>
                        <a:t>Honnan kapja a táplálást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FFFF00"/>
                          </a:solidFill>
                          <a:latin typeface="Times New Roman"/>
                        </a:rPr>
                        <a:t>Funkció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FFFF00"/>
                          </a:solidFill>
                          <a:latin typeface="Times New Roman"/>
                        </a:rPr>
                        <a:t>Dósa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491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FFFF00"/>
                          </a:solidFill>
                          <a:latin typeface="Times New Roman"/>
                        </a:rPr>
                        <a:t>Rasa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FFFF00"/>
                          </a:solidFill>
                          <a:latin typeface="Times New Roman"/>
                        </a:rPr>
                        <a:t>plazma, nyirok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FFFF00"/>
                          </a:solidFill>
                          <a:latin typeface="Times New Roman"/>
                        </a:rPr>
                        <a:t>emésztés utáni esszencia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FFFF00"/>
                          </a:solidFill>
                          <a:latin typeface="Times New Roman"/>
                        </a:rPr>
                        <a:t>Preenana - táplálás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FFFF00"/>
                          </a:solidFill>
                          <a:latin typeface="Times New Roman"/>
                        </a:rPr>
                        <a:t>Kapha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507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FFFF00"/>
                          </a:solidFill>
                          <a:latin typeface="Times New Roman"/>
                        </a:rPr>
                        <a:t>Rakta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FFFF00"/>
                          </a:solidFill>
                          <a:latin typeface="Times New Roman"/>
                        </a:rPr>
                        <a:t>vér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FFFF00"/>
                          </a:solidFill>
                          <a:latin typeface="Times New Roman"/>
                        </a:rPr>
                        <a:t>Rasa </a:t>
                      </a:r>
                      <a:r>
                        <a:rPr lang="hu-HU" sz="1400" b="1" i="0" u="none" strike="noStrike" dirty="0" err="1">
                          <a:solidFill>
                            <a:srgbClr val="FFFF00"/>
                          </a:solidFill>
                          <a:latin typeface="Times New Roman"/>
                        </a:rPr>
                        <a:t>Dhatu</a:t>
                      </a:r>
                      <a:endParaRPr lang="hu-HU" sz="1400" b="1" i="0" u="none" strike="noStrike" dirty="0">
                        <a:solidFill>
                          <a:srgbClr val="FFFF00"/>
                        </a:solidFill>
                        <a:latin typeface="Times New Roman"/>
                      </a:endParaRP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 err="1">
                          <a:solidFill>
                            <a:srgbClr val="FFFF00"/>
                          </a:solidFill>
                          <a:latin typeface="Times New Roman"/>
                        </a:rPr>
                        <a:t>Jeevana</a:t>
                      </a:r>
                      <a:r>
                        <a:rPr lang="hu-HU" sz="1400" b="1" i="0" u="none" strike="noStrike" dirty="0">
                          <a:solidFill>
                            <a:srgbClr val="FFFF00"/>
                          </a:solidFill>
                          <a:latin typeface="Times New Roman"/>
                        </a:rPr>
                        <a:t> – élénkít, keringet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FFFF00"/>
                          </a:solidFill>
                          <a:latin typeface="Times New Roman"/>
                        </a:rPr>
                        <a:t>Pitta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987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FFFF00"/>
                          </a:solidFill>
                          <a:latin typeface="Times New Roman"/>
                        </a:rPr>
                        <a:t>Mamsa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FFFF00"/>
                          </a:solidFill>
                          <a:latin typeface="Times New Roman"/>
                        </a:rPr>
                        <a:t>izom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FFFF00"/>
                          </a:solidFill>
                          <a:latin typeface="Times New Roman"/>
                        </a:rPr>
                        <a:t>Rakta </a:t>
                      </a:r>
                      <a:r>
                        <a:rPr lang="hu-HU" sz="1400" b="1" i="0" u="none" strike="noStrike" dirty="0" err="1">
                          <a:solidFill>
                            <a:srgbClr val="FFFF00"/>
                          </a:solidFill>
                          <a:latin typeface="Times New Roman"/>
                        </a:rPr>
                        <a:t>Dhatu</a:t>
                      </a:r>
                      <a:endParaRPr lang="hu-HU" sz="1400" b="1" i="0" u="none" strike="noStrike" dirty="0">
                        <a:solidFill>
                          <a:srgbClr val="FFFF00"/>
                        </a:solidFill>
                        <a:latin typeface="Times New Roman"/>
                      </a:endParaRP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 err="1">
                          <a:solidFill>
                            <a:srgbClr val="FFFF00"/>
                          </a:solidFill>
                          <a:latin typeface="Times New Roman"/>
                        </a:rPr>
                        <a:t>Lepana</a:t>
                      </a:r>
                      <a:r>
                        <a:rPr lang="hu-HU" sz="1400" b="1" i="0" u="none" strike="noStrike" dirty="0">
                          <a:solidFill>
                            <a:srgbClr val="FFFF00"/>
                          </a:solidFill>
                          <a:latin typeface="Times New Roman"/>
                        </a:rPr>
                        <a:t> - támogat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FFFF00"/>
                          </a:solidFill>
                          <a:latin typeface="Times New Roman"/>
                        </a:rPr>
                        <a:t>Kapha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507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FFFF00"/>
                          </a:solidFill>
                          <a:latin typeface="Times New Roman"/>
                        </a:rPr>
                        <a:t>Meda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FFFF00"/>
                          </a:solidFill>
                          <a:latin typeface="Times New Roman"/>
                        </a:rPr>
                        <a:t>zsír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 err="1">
                          <a:solidFill>
                            <a:srgbClr val="FFFF00"/>
                          </a:solidFill>
                          <a:latin typeface="Times New Roman"/>
                        </a:rPr>
                        <a:t>Mamsa</a:t>
                      </a:r>
                      <a:r>
                        <a:rPr lang="hu-HU" sz="1400" b="1" i="0" u="none" strike="noStrike" dirty="0">
                          <a:solidFill>
                            <a:srgbClr val="FFFF00"/>
                          </a:solidFill>
                          <a:latin typeface="Times New Roman"/>
                        </a:rPr>
                        <a:t> </a:t>
                      </a:r>
                      <a:r>
                        <a:rPr lang="hu-HU" sz="1400" b="1" i="0" u="none" strike="noStrike" dirty="0" err="1">
                          <a:solidFill>
                            <a:srgbClr val="FFFF00"/>
                          </a:solidFill>
                          <a:latin typeface="Times New Roman"/>
                        </a:rPr>
                        <a:t>Dhatu</a:t>
                      </a:r>
                      <a:endParaRPr lang="hu-HU" sz="1400" b="1" i="0" u="none" strike="noStrike" dirty="0">
                        <a:solidFill>
                          <a:srgbClr val="FFFF00"/>
                        </a:solidFill>
                        <a:latin typeface="Times New Roman"/>
                      </a:endParaRP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 err="1">
                          <a:solidFill>
                            <a:srgbClr val="FFFF00"/>
                          </a:solidFill>
                          <a:latin typeface="Times New Roman"/>
                        </a:rPr>
                        <a:t>Snehana</a:t>
                      </a:r>
                      <a:r>
                        <a:rPr lang="hu-HU" sz="1400" b="1" i="0" u="none" strike="noStrike" dirty="0">
                          <a:solidFill>
                            <a:srgbClr val="FFFF00"/>
                          </a:solidFill>
                          <a:latin typeface="Times New Roman"/>
                        </a:rPr>
                        <a:t> - olajoz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FFFF00"/>
                          </a:solidFill>
                          <a:latin typeface="Times New Roman"/>
                        </a:rPr>
                        <a:t>Kapha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8269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FFFF00"/>
                          </a:solidFill>
                          <a:latin typeface="Times New Roman"/>
                        </a:rPr>
                        <a:t>Asthi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FFFF00"/>
                          </a:solidFill>
                          <a:latin typeface="Times New Roman"/>
                        </a:rPr>
                        <a:t>csont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FFFF00"/>
                          </a:solidFill>
                          <a:latin typeface="Times New Roman"/>
                        </a:rPr>
                        <a:t>Meda Dhatu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 err="1">
                          <a:solidFill>
                            <a:srgbClr val="FFFF00"/>
                          </a:solidFill>
                          <a:latin typeface="Times New Roman"/>
                        </a:rPr>
                        <a:t>Dharana</a:t>
                      </a:r>
                      <a:r>
                        <a:rPr lang="hu-HU" sz="1400" b="1" i="0" u="none" strike="noStrike" dirty="0">
                          <a:solidFill>
                            <a:srgbClr val="FFFF00"/>
                          </a:solidFill>
                          <a:latin typeface="Times New Roman"/>
                        </a:rPr>
                        <a:t> - stabilizál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FFFF00"/>
                          </a:solidFill>
                          <a:latin typeface="Times New Roman"/>
                        </a:rPr>
                        <a:t>Vata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0747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FFFF00"/>
                          </a:solidFill>
                          <a:latin typeface="Times New Roman"/>
                        </a:rPr>
                        <a:t>Majja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>
                          <a:solidFill>
                            <a:srgbClr val="FFFF00"/>
                          </a:solidFill>
                          <a:latin typeface="Times New Roman"/>
                        </a:rPr>
                        <a:t>Csontvelő, idegszövet, kötőszövet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FFFF00"/>
                          </a:solidFill>
                          <a:latin typeface="Times New Roman"/>
                        </a:rPr>
                        <a:t>Asthi Dhatu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 err="1">
                          <a:solidFill>
                            <a:srgbClr val="FFFF00"/>
                          </a:solidFill>
                          <a:latin typeface="Times New Roman"/>
                        </a:rPr>
                        <a:t>Poorana</a:t>
                      </a:r>
                      <a:r>
                        <a:rPr lang="hu-HU" sz="1400" b="1" i="0" u="none" strike="noStrike" dirty="0">
                          <a:solidFill>
                            <a:srgbClr val="FFFF00"/>
                          </a:solidFill>
                          <a:latin typeface="Times New Roman"/>
                        </a:rPr>
                        <a:t> - kitöltés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 err="1">
                          <a:solidFill>
                            <a:srgbClr val="FFFF00"/>
                          </a:solidFill>
                          <a:latin typeface="Times New Roman"/>
                        </a:rPr>
                        <a:t>Kapha</a:t>
                      </a:r>
                      <a:r>
                        <a:rPr lang="hu-HU" sz="1400" b="1" i="0" u="none" strike="noStrike" dirty="0">
                          <a:solidFill>
                            <a:srgbClr val="FFFF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7491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 err="1">
                          <a:solidFill>
                            <a:srgbClr val="FFFF00"/>
                          </a:solidFill>
                          <a:latin typeface="Times New Roman"/>
                        </a:rPr>
                        <a:t>Shukra</a:t>
                      </a:r>
                      <a:endParaRPr lang="hu-HU" sz="1400" b="1" i="0" u="none" strike="noStrike" dirty="0">
                        <a:solidFill>
                          <a:srgbClr val="FFFF00"/>
                        </a:solidFill>
                        <a:latin typeface="Times New Roman"/>
                      </a:endParaRP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FFFF00"/>
                          </a:solidFill>
                          <a:latin typeface="Times New Roman"/>
                        </a:rPr>
                        <a:t>reproduktív szervek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FFFF00"/>
                          </a:solidFill>
                          <a:latin typeface="Times New Roman"/>
                        </a:rPr>
                        <a:t>Majja Dhatu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>
                          <a:solidFill>
                            <a:srgbClr val="FFFF00"/>
                          </a:solidFill>
                          <a:latin typeface="Times New Roman"/>
                        </a:rPr>
                        <a:t>Garbhotpadana - reprodukció</a:t>
                      </a: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1" i="0" u="none" strike="noStrike" dirty="0" err="1">
                          <a:solidFill>
                            <a:srgbClr val="FFFF00"/>
                          </a:solidFill>
                          <a:latin typeface="Times New Roman"/>
                        </a:rPr>
                        <a:t>Kapha</a:t>
                      </a:r>
                      <a:endParaRPr lang="hu-HU" sz="1400" b="1" i="0" u="none" strike="noStrike" dirty="0">
                        <a:solidFill>
                          <a:srgbClr val="FFFF00"/>
                        </a:solidFill>
                        <a:latin typeface="Times New Roman"/>
                      </a:endParaRPr>
                    </a:p>
                  </a:txBody>
                  <a:tcPr marL="7526" marR="7526" marT="7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179834" y="2780928"/>
            <a:ext cx="88566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ím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>
                <a:solidFill>
                  <a:srgbClr val="FFFF00"/>
                </a:solidFill>
              </a:rPr>
              <a:t>A betegség megjelenésének 6 állomása</a:t>
            </a:r>
          </a:p>
        </p:txBody>
      </p:sp>
      <p:sp>
        <p:nvSpPr>
          <p:cNvPr id="28675" name="Tartalom helye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hu-HU">
                <a:solidFill>
                  <a:srgbClr val="FFFF00"/>
                </a:solidFill>
              </a:rPr>
              <a:t>4. SZTHÁNA SZAMSRAJA – A betegség súlyosbodása</a:t>
            </a:r>
          </a:p>
          <a:p>
            <a:r>
              <a:rPr lang="hu-HU">
                <a:solidFill>
                  <a:srgbClr val="FFFF00"/>
                </a:solidFill>
              </a:rPr>
              <a:t>Az eltávozott „ama” belép egy gyönge „dhatu”-ba, ott megtelepszik, túlterheli a dhatut, működésbeli vagy szerkezeti romlást eredményez</a:t>
            </a:r>
          </a:p>
          <a:p>
            <a:r>
              <a:rPr lang="hu-HU">
                <a:solidFill>
                  <a:srgbClr val="FFFF00"/>
                </a:solidFill>
              </a:rPr>
              <a:t>Elfajulásos betegségek kezdete</a:t>
            </a:r>
          </a:p>
          <a:p>
            <a:r>
              <a:rPr lang="hu-HU">
                <a:solidFill>
                  <a:srgbClr val="FFFF00"/>
                </a:solidFill>
              </a:rPr>
              <a:t>Fertőzésekre való fogékonyság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ím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>
                <a:solidFill>
                  <a:srgbClr val="FFFF00"/>
                </a:solidFill>
              </a:rPr>
              <a:t>A betegség megjelenésének 6 állomása</a:t>
            </a:r>
          </a:p>
        </p:txBody>
      </p:sp>
      <p:sp>
        <p:nvSpPr>
          <p:cNvPr id="29699" name="Tartalom helye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hu-HU">
                <a:solidFill>
                  <a:srgbClr val="FFFF00"/>
                </a:solidFill>
              </a:rPr>
              <a:t>5. VJAKTA – A tünetek megnyilvánulásának szakasza</a:t>
            </a:r>
          </a:p>
          <a:p>
            <a:endParaRPr lang="hu-HU">
              <a:solidFill>
                <a:srgbClr val="FFFF00"/>
              </a:solidFill>
            </a:endParaRPr>
          </a:p>
          <a:p>
            <a:r>
              <a:rPr lang="hu-HU">
                <a:solidFill>
                  <a:srgbClr val="FFFF00"/>
                </a:solidFill>
              </a:rPr>
              <a:t>„ az ami látható” – tünetek</a:t>
            </a:r>
          </a:p>
          <a:p>
            <a:endParaRPr lang="hu-HU">
              <a:solidFill>
                <a:srgbClr val="FFFF00"/>
              </a:solidFill>
            </a:endParaRPr>
          </a:p>
          <a:p>
            <a:r>
              <a:rPr lang="hu-HU">
                <a:solidFill>
                  <a:srgbClr val="FFFF00"/>
                </a:solidFill>
              </a:rPr>
              <a:t>A szerkezetet és működést érintő károsodás elérte azt a mértéket, amikor a betegség a tevékeny szakaszba jut.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ím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>
                <a:solidFill>
                  <a:srgbClr val="FFFF00"/>
                </a:solidFill>
              </a:rPr>
              <a:t>A betegség megjelenésének 6 állomása</a:t>
            </a:r>
          </a:p>
        </p:txBody>
      </p:sp>
      <p:sp>
        <p:nvSpPr>
          <p:cNvPr id="30723" name="Tartalom helye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hu-HU">
                <a:solidFill>
                  <a:srgbClr val="FFFF00"/>
                </a:solidFill>
              </a:rPr>
              <a:t>BHÉDA – A komplikációk szakasza</a:t>
            </a:r>
          </a:p>
          <a:p>
            <a:r>
              <a:rPr lang="hu-HU">
                <a:solidFill>
                  <a:srgbClr val="FFFF00"/>
                </a:solidFill>
              </a:rPr>
              <a:t>„megkülönböztetés”</a:t>
            </a:r>
          </a:p>
          <a:p>
            <a:r>
              <a:rPr lang="hu-HU">
                <a:solidFill>
                  <a:srgbClr val="FFFF00"/>
                </a:solidFill>
              </a:rPr>
              <a:t>A dhatuk működésének súlyos gyöngülése</a:t>
            </a:r>
          </a:p>
          <a:p>
            <a:r>
              <a:rPr lang="hu-HU">
                <a:solidFill>
                  <a:srgbClr val="FFFF00"/>
                </a:solidFill>
              </a:rPr>
              <a:t>A srótákat is érintő erőteljes károsodás </a:t>
            </a:r>
          </a:p>
          <a:p>
            <a:r>
              <a:rPr lang="hu-HU">
                <a:solidFill>
                  <a:srgbClr val="FFFF00"/>
                </a:solidFill>
              </a:rPr>
              <a:t>Együt élés a betegséggel – sok évnyi helytelen életmód és étkezés </a:t>
            </a:r>
          </a:p>
          <a:p>
            <a:r>
              <a:rPr lang="hu-HU">
                <a:solidFill>
                  <a:srgbClr val="FFFF00"/>
                </a:solidFill>
              </a:rPr>
              <a:t>A megelőzés mindig könnyebb, mint a gyógyítás!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ím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>
                <a:solidFill>
                  <a:srgbClr val="FFFF00"/>
                </a:solidFill>
              </a:rPr>
              <a:t>A betegség folyamata</a:t>
            </a:r>
          </a:p>
        </p:txBody>
      </p:sp>
      <p:sp>
        <p:nvSpPr>
          <p:cNvPr id="21507" name="Tartalom helye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r>
              <a:rPr lang="hu-HU">
                <a:solidFill>
                  <a:srgbClr val="FFFF00"/>
                </a:solidFill>
              </a:rPr>
              <a:t>Négy alapvető szempont:</a:t>
            </a:r>
          </a:p>
          <a:p>
            <a:r>
              <a:rPr lang="hu-HU">
                <a:solidFill>
                  <a:srgbClr val="FFFF00"/>
                </a:solidFill>
              </a:rPr>
              <a:t>-lélek</a:t>
            </a:r>
          </a:p>
          <a:p>
            <a:r>
              <a:rPr lang="hu-HU" u="sng">
                <a:solidFill>
                  <a:srgbClr val="FFFF00"/>
                </a:solidFill>
              </a:rPr>
              <a:t>-tudat</a:t>
            </a:r>
          </a:p>
          <a:p>
            <a:r>
              <a:rPr lang="hu-HU">
                <a:solidFill>
                  <a:srgbClr val="FFFF00"/>
                </a:solidFill>
              </a:rPr>
              <a:t>-érzékek</a:t>
            </a:r>
          </a:p>
          <a:p>
            <a:r>
              <a:rPr lang="hu-HU">
                <a:solidFill>
                  <a:srgbClr val="FFFF00"/>
                </a:solidFill>
              </a:rPr>
              <a:t>-test</a:t>
            </a:r>
          </a:p>
          <a:p>
            <a:r>
              <a:rPr lang="hu-HU">
                <a:solidFill>
                  <a:srgbClr val="FFFF00"/>
                </a:solidFill>
              </a:rPr>
              <a:t>Mindegyik részt vesz az egészség, boldogság létrejöttében</a:t>
            </a:r>
          </a:p>
          <a:p>
            <a:r>
              <a:rPr lang="hu-HU">
                <a:solidFill>
                  <a:srgbClr val="FFFF00"/>
                </a:solidFill>
              </a:rPr>
              <a:t>Mindegyik szerepet játszik a betegség kialakulásában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ím 1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hu-HU">
                <a:solidFill>
                  <a:srgbClr val="FFFF00"/>
                </a:solidFill>
              </a:rPr>
              <a:t>A betegség 3 oka</a:t>
            </a:r>
          </a:p>
        </p:txBody>
      </p:sp>
      <p:sp>
        <p:nvSpPr>
          <p:cNvPr id="22531" name="Tartalom helye 2"/>
          <p:cNvSpPr>
            <a:spLocks noGrp="1"/>
          </p:cNvSpPr>
          <p:nvPr>
            <p:ph idx="4294967295"/>
          </p:nvPr>
        </p:nvSpPr>
        <p:spPr>
          <a:xfrm>
            <a:off x="457200" y="1341438"/>
            <a:ext cx="8229600" cy="5256212"/>
          </a:xfrm>
        </p:spPr>
        <p:txBody>
          <a:bodyPr/>
          <a:lstStyle/>
          <a:p>
            <a:r>
              <a:rPr lang="hu-HU">
                <a:solidFill>
                  <a:srgbClr val="FFFF00"/>
                </a:solidFill>
              </a:rPr>
              <a:t>1. Pragja aparádha – Az intellektus tévedése</a:t>
            </a:r>
          </a:p>
          <a:p>
            <a:pPr>
              <a:buFontTx/>
              <a:buChar char="-"/>
            </a:pPr>
            <a:r>
              <a:rPr lang="hu-HU">
                <a:solidFill>
                  <a:srgbClr val="FFFF00"/>
                </a:solidFill>
              </a:rPr>
              <a:t>amikor korlátainkkal és nem határtalan lehetőségeinkkel azonosulunk</a:t>
            </a:r>
          </a:p>
          <a:p>
            <a:pPr>
              <a:buFontTx/>
              <a:buChar char="-"/>
            </a:pPr>
            <a:r>
              <a:rPr lang="hu-HU">
                <a:solidFill>
                  <a:srgbClr val="FFFF00"/>
                </a:solidFill>
              </a:rPr>
              <a:t>taníttatásunkból, kultúránkból következik, nem tudatos, korai életkorban kezdődik</a:t>
            </a:r>
          </a:p>
          <a:p>
            <a:pPr>
              <a:buFontTx/>
              <a:buChar char="-"/>
            </a:pPr>
            <a:r>
              <a:rPr lang="hu-HU">
                <a:solidFill>
                  <a:srgbClr val="FFFF00"/>
                </a:solidFill>
              </a:rPr>
              <a:t>a tudat szattvikus, ártatlan, örömteli részének elvesztése miatt gyengül, hibázik</a:t>
            </a:r>
          </a:p>
          <a:p>
            <a:pPr>
              <a:buFontTx/>
              <a:buChar char="-"/>
            </a:pPr>
            <a:r>
              <a:rPr lang="hu-HU">
                <a:solidFill>
                  <a:srgbClr val="FFFF00"/>
                </a:solidFill>
              </a:rPr>
              <a:t>Viselkedési, étkezési hibák miatt egyensúlytalanságokat hozunk létre</a:t>
            </a:r>
          </a:p>
          <a:p>
            <a:pPr>
              <a:buFontTx/>
              <a:buChar char="-"/>
            </a:pPr>
            <a:endParaRPr lang="hu-HU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ím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>
                <a:solidFill>
                  <a:srgbClr val="FFFF00"/>
                </a:solidFill>
              </a:rPr>
              <a:t>A betegség 3 oka</a:t>
            </a:r>
          </a:p>
        </p:txBody>
      </p:sp>
      <p:sp>
        <p:nvSpPr>
          <p:cNvPr id="23555" name="Tartalom helye 2"/>
          <p:cNvSpPr>
            <a:spLocks noGrp="1"/>
          </p:cNvSpPr>
          <p:nvPr>
            <p:ph idx="4294967295"/>
          </p:nvPr>
        </p:nvSpPr>
        <p:spPr>
          <a:xfrm>
            <a:off x="457200" y="1196975"/>
            <a:ext cx="8229600" cy="5472113"/>
          </a:xfrm>
        </p:spPr>
        <p:txBody>
          <a:bodyPr/>
          <a:lstStyle/>
          <a:p>
            <a:r>
              <a:rPr lang="hu-HU">
                <a:solidFill>
                  <a:srgbClr val="FFFF00"/>
                </a:solidFill>
              </a:rPr>
              <a:t>2. Aszatmja-indrijártha-szamjóga – Az érzékek hibás használata</a:t>
            </a:r>
          </a:p>
          <a:p>
            <a:r>
              <a:rPr lang="hu-HU">
                <a:solidFill>
                  <a:srgbClr val="FFFF00"/>
                </a:solidFill>
              </a:rPr>
              <a:t>Amikor a tudat elveszíti szattvikus minőségét</a:t>
            </a:r>
          </a:p>
          <a:p>
            <a:r>
              <a:rPr lang="hu-HU">
                <a:solidFill>
                  <a:srgbClr val="FFFF00"/>
                </a:solidFill>
              </a:rPr>
              <a:t>Megakadályozza azok működésbeli és védelmi képességeit</a:t>
            </a:r>
          </a:p>
          <a:p>
            <a:r>
              <a:rPr lang="hu-HU">
                <a:solidFill>
                  <a:srgbClr val="FFFF00"/>
                </a:solidFill>
              </a:rPr>
              <a:t>Lehetővé teszi a tudat és test számára a káros hatásokkal történő találkozást</a:t>
            </a:r>
          </a:p>
          <a:p>
            <a:r>
              <a:rPr lang="hu-HU" u="sng">
                <a:solidFill>
                  <a:srgbClr val="FFFF00"/>
                </a:solidFill>
              </a:rPr>
              <a:t>Dósa egyensúlytalanság</a:t>
            </a:r>
            <a:r>
              <a:rPr lang="hu-HU">
                <a:solidFill>
                  <a:srgbClr val="FFFF00"/>
                </a:solidFill>
              </a:rPr>
              <a:t>hoz és </a:t>
            </a:r>
            <a:r>
              <a:rPr lang="hu-HU" u="sng">
                <a:solidFill>
                  <a:srgbClr val="FFFF00"/>
                </a:solidFill>
              </a:rPr>
              <a:t>„ama” </a:t>
            </a:r>
            <a:r>
              <a:rPr lang="hu-HU">
                <a:solidFill>
                  <a:srgbClr val="FFFF00"/>
                </a:solidFill>
              </a:rPr>
              <a:t>létrejöttéhez vezet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ím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>
                <a:solidFill>
                  <a:srgbClr val="FFFF00"/>
                </a:solidFill>
              </a:rPr>
              <a:t>A betegség 3 oka</a:t>
            </a:r>
          </a:p>
        </p:txBody>
      </p:sp>
      <p:sp>
        <p:nvSpPr>
          <p:cNvPr id="24579" name="Tartalom helye 2"/>
          <p:cNvSpPr>
            <a:spLocks noGrp="1"/>
          </p:cNvSpPr>
          <p:nvPr>
            <p:ph idx="4294967295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r>
              <a:rPr lang="hu-HU">
                <a:solidFill>
                  <a:srgbClr val="FFFF00"/>
                </a:solidFill>
              </a:rPr>
              <a:t>3. Parinámja – Az évszakok negatív hatása</a:t>
            </a:r>
          </a:p>
          <a:p>
            <a:r>
              <a:rPr lang="hu-HU">
                <a:solidFill>
                  <a:srgbClr val="FFFF00"/>
                </a:solidFill>
              </a:rPr>
              <a:t>A dósák elveszítik természetes rugalmasságukat, az éghajlatban, évszakokban bekövetkező változásokhoz alkalmazkodásképtelenné válnak</a:t>
            </a:r>
          </a:p>
          <a:p>
            <a:r>
              <a:rPr lang="hu-HU">
                <a:solidFill>
                  <a:srgbClr val="FFFF00"/>
                </a:solidFill>
              </a:rPr>
              <a:t>Dósák egyensúlytalansága – gyenge emésztés „agni” – „ama” – „dhatuk” hiányos táplálása – immunitás csökkenése</a:t>
            </a:r>
          </a:p>
          <a:p>
            <a:r>
              <a:rPr lang="hu-HU">
                <a:solidFill>
                  <a:srgbClr val="FFFF00"/>
                </a:solidFill>
              </a:rPr>
              <a:t>Fizikai szinten megnyilvánuló betegség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ím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>
                <a:solidFill>
                  <a:srgbClr val="FFFF00"/>
                </a:solidFill>
              </a:rPr>
              <a:t>A betegség megjelenésének 6 állomása</a:t>
            </a:r>
          </a:p>
        </p:txBody>
      </p:sp>
      <p:sp>
        <p:nvSpPr>
          <p:cNvPr id="25603" name="Tartalom helye 3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r>
              <a:rPr lang="hu-HU">
                <a:solidFill>
                  <a:srgbClr val="FFFF00"/>
                </a:solidFill>
              </a:rPr>
              <a:t>1. SZANCSAJA – a fölhalmozódás szakasza</a:t>
            </a:r>
          </a:p>
          <a:p>
            <a:r>
              <a:rPr lang="hu-HU">
                <a:solidFill>
                  <a:srgbClr val="FFFF00"/>
                </a:solidFill>
              </a:rPr>
              <a:t>Helytelen emésztés „agni” –  „ama” fölhalmozódás a gyomor-béltraktusban</a:t>
            </a:r>
          </a:p>
          <a:p>
            <a:r>
              <a:rPr lang="hu-HU">
                <a:solidFill>
                  <a:srgbClr val="FFFF00"/>
                </a:solidFill>
              </a:rPr>
              <a:t>K – gyomor, P – vékonybél, V – vastagbél</a:t>
            </a:r>
          </a:p>
          <a:p>
            <a:r>
              <a:rPr lang="hu-HU">
                <a:solidFill>
                  <a:srgbClr val="FFFF00"/>
                </a:solidFill>
              </a:rPr>
              <a:t>Enyhe tünetek – fiziológiai egyensúlyvesztés </a:t>
            </a:r>
          </a:p>
          <a:p>
            <a:r>
              <a:rPr lang="hu-HU">
                <a:solidFill>
                  <a:srgbClr val="FFFF00"/>
                </a:solidFill>
              </a:rPr>
              <a:t>A kiváltó okokat föl kell ismerni és ki kell küszöbölni</a:t>
            </a:r>
          </a:p>
          <a:p>
            <a:endParaRPr lang="hu-HU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ím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>
                <a:solidFill>
                  <a:srgbClr val="FFFF00"/>
                </a:solidFill>
              </a:rPr>
              <a:t>A betegség megjelenésének 6 állomása</a:t>
            </a:r>
          </a:p>
        </p:txBody>
      </p:sp>
      <p:sp>
        <p:nvSpPr>
          <p:cNvPr id="26627" name="Tartalom helye 2"/>
          <p:cNvSpPr>
            <a:spLocks noGrp="1"/>
          </p:cNvSpPr>
          <p:nvPr>
            <p:ph idx="4294967295"/>
          </p:nvPr>
        </p:nvSpPr>
        <p:spPr>
          <a:xfrm>
            <a:off x="457200" y="1412875"/>
            <a:ext cx="8229600" cy="5445125"/>
          </a:xfrm>
        </p:spPr>
        <p:txBody>
          <a:bodyPr/>
          <a:lstStyle/>
          <a:p>
            <a:r>
              <a:rPr lang="hu-HU">
                <a:solidFill>
                  <a:srgbClr val="FFFF00"/>
                </a:solidFill>
              </a:rPr>
              <a:t>2. PRAKOPA – A rosszabbodás szakasza</a:t>
            </a:r>
          </a:p>
          <a:p>
            <a:r>
              <a:rPr lang="hu-HU">
                <a:solidFill>
                  <a:srgbClr val="FFFF00"/>
                </a:solidFill>
              </a:rPr>
              <a:t>Tökéletlen emésztés – „ama” fölhalmozódik – izgalmat vált ki a gyomor-béltraktusban</a:t>
            </a:r>
          </a:p>
          <a:p>
            <a:r>
              <a:rPr lang="hu-HU">
                <a:solidFill>
                  <a:srgbClr val="FFFF00"/>
                </a:solidFill>
              </a:rPr>
              <a:t>Klinikai tünetek még nem nyilvánulnak meg</a:t>
            </a:r>
          </a:p>
          <a:p>
            <a:r>
              <a:rPr lang="hu-HU">
                <a:solidFill>
                  <a:srgbClr val="FFFF00"/>
                </a:solidFill>
              </a:rPr>
              <a:t>Ájurvédikus orvos pulzusdiagnózisa az „ama” állapotának romlását megmutatja</a:t>
            </a:r>
          </a:p>
          <a:p>
            <a:r>
              <a:rPr lang="hu-HU">
                <a:solidFill>
                  <a:srgbClr val="FFFF00"/>
                </a:solidFill>
              </a:rPr>
              <a:t>Étrendbeli, életvezetésbeli változtatások kellenek</a:t>
            </a:r>
          </a:p>
          <a:p>
            <a:endParaRPr lang="hu-HU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ím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>
                <a:solidFill>
                  <a:srgbClr val="FFFF00"/>
                </a:solidFill>
              </a:rPr>
              <a:t>A betegség megjelenésének 6 állomása</a:t>
            </a:r>
          </a:p>
        </p:txBody>
      </p:sp>
      <p:sp>
        <p:nvSpPr>
          <p:cNvPr id="27651" name="Tartalom helye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hu-HU">
                <a:solidFill>
                  <a:srgbClr val="FFFF00"/>
                </a:solidFill>
              </a:rPr>
              <a:t>3. PRASZÁRA – A vándorlás szakasza</a:t>
            </a:r>
          </a:p>
          <a:p>
            <a:r>
              <a:rPr lang="hu-HU">
                <a:solidFill>
                  <a:srgbClr val="FFFF00"/>
                </a:solidFill>
              </a:rPr>
              <a:t>„Távozni és szétszóródni”</a:t>
            </a:r>
          </a:p>
          <a:p>
            <a:endParaRPr lang="hu-HU">
              <a:solidFill>
                <a:srgbClr val="FFFF00"/>
              </a:solidFill>
            </a:endParaRPr>
          </a:p>
          <a:p>
            <a:r>
              <a:rPr lang="hu-HU">
                <a:solidFill>
                  <a:srgbClr val="FFFF00"/>
                </a:solidFill>
              </a:rPr>
              <a:t>„ama” fölhalmozódás – túlnő a gyomor-béltraktuson – „dhatuk”-hoz kerül</a:t>
            </a:r>
          </a:p>
          <a:p>
            <a:endParaRPr lang="hu-HU">
              <a:solidFill>
                <a:srgbClr val="FFFF00"/>
              </a:solidFill>
            </a:endParaRPr>
          </a:p>
          <a:p>
            <a:r>
              <a:rPr lang="hu-HU">
                <a:solidFill>
                  <a:srgbClr val="FFFF00"/>
                </a:solidFill>
              </a:rPr>
              <a:t>Rasza, rakta, mamsza, meda, aszthi, maddzsa, sukra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2"/>
          <p:cNvSpPr txBox="1">
            <a:spLocks noChangeArrowheads="1"/>
          </p:cNvSpPr>
          <p:nvPr/>
        </p:nvSpPr>
        <p:spPr bwMode="auto">
          <a:xfrm>
            <a:off x="1797050" y="514350"/>
            <a:ext cx="5943600" cy="4667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 sz="2400" i="0">
                <a:solidFill>
                  <a:schemeClr val="bg1"/>
                </a:solidFill>
              </a:rPr>
              <a:t>Hét </a:t>
            </a:r>
            <a:r>
              <a:rPr lang="de-DE" altLang="hu-HU" sz="2400" i="0">
                <a:solidFill>
                  <a:schemeClr val="bg1"/>
                </a:solidFill>
                <a:ea typeface="MS PGothic" pitchFamily="34" charset="-128"/>
              </a:rPr>
              <a:t>Dhatu – </a:t>
            </a:r>
            <a:r>
              <a:rPr lang="hu-HU" altLang="hu-HU" sz="2400" i="0">
                <a:solidFill>
                  <a:schemeClr val="bg1"/>
                </a:solidFill>
              </a:rPr>
              <a:t>a hét testszövet</a:t>
            </a:r>
            <a:endParaRPr lang="de-DE" altLang="hu-HU" sz="2400" i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187395" name="Rectangle 3"/>
          <p:cNvSpPr>
            <a:spLocks noChangeArrowheads="1"/>
          </p:cNvSpPr>
          <p:nvPr/>
        </p:nvSpPr>
        <p:spPr bwMode="auto">
          <a:xfrm>
            <a:off x="1143000" y="1676400"/>
            <a:ext cx="1981200" cy="457200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1240B29-F687-4f45-9708-019B960494DF}"/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2400" b="0" i="0">
                <a:solidFill>
                  <a:srgbClr val="333399"/>
                </a:solidFill>
                <a:latin typeface="Times New Roman" charset="0"/>
                <a:ea typeface="ＭＳ Ｐゴシック" charset="0"/>
                <a:cs typeface="+mn-cs"/>
              </a:rPr>
              <a:t>Rasa</a:t>
            </a:r>
          </a:p>
        </p:txBody>
      </p:sp>
      <p:sp>
        <p:nvSpPr>
          <p:cNvPr id="187396" name="Text Box 4"/>
          <p:cNvSpPr txBox="1">
            <a:spLocks noChangeArrowheads="1"/>
          </p:cNvSpPr>
          <p:nvPr/>
        </p:nvSpPr>
        <p:spPr bwMode="auto">
          <a:xfrm>
            <a:off x="3962400" y="1600200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hu-HU" sz="1800" b="0" i="0">
                <a:solidFill>
                  <a:srgbClr val="FFFF00"/>
                </a:solidFill>
                <a:ea typeface="MS PGothic" pitchFamily="34" charset="-128"/>
              </a:rPr>
              <a:t>Pla</a:t>
            </a:r>
            <a:r>
              <a:rPr lang="hu-HU" altLang="hu-HU" sz="1800" b="0" i="0">
                <a:solidFill>
                  <a:srgbClr val="FFFF00"/>
                </a:solidFill>
              </a:rPr>
              <a:t>zma</a:t>
            </a:r>
            <a:r>
              <a:rPr lang="de-DE" altLang="hu-HU" sz="1800" b="0" i="0">
                <a:solidFill>
                  <a:srgbClr val="FFFF00"/>
                </a:solidFill>
                <a:ea typeface="MS PGothic" pitchFamily="34" charset="-128"/>
              </a:rPr>
              <a:t>, Chylus. </a:t>
            </a:r>
            <a:r>
              <a:rPr lang="hu-HU" altLang="hu-HU" sz="1800" b="0" i="0">
                <a:solidFill>
                  <a:srgbClr val="FFFF00"/>
                </a:solidFill>
              </a:rPr>
              <a:t>Az emészés és az anyagcsere első terméke és esszenciája</a:t>
            </a:r>
            <a:endParaRPr lang="de-DE" altLang="hu-HU" sz="1800" b="0" i="0">
              <a:solidFill>
                <a:srgbClr val="FFFF00"/>
              </a:solidFill>
              <a:ea typeface="MS PGothic" pitchFamily="34" charset="-128"/>
            </a:endParaRPr>
          </a:p>
        </p:txBody>
      </p:sp>
      <p:sp>
        <p:nvSpPr>
          <p:cNvPr id="187397" name="AutoShape 5"/>
          <p:cNvSpPr>
            <a:spLocks noChangeArrowheads="1"/>
          </p:cNvSpPr>
          <p:nvPr/>
        </p:nvSpPr>
        <p:spPr bwMode="auto">
          <a:xfrm>
            <a:off x="3352800" y="18288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 altLang="hu-HU" sz="1800" b="0" i="0">
              <a:solidFill>
                <a:schemeClr val="tx1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87398" name="Rectangle 6"/>
          <p:cNvSpPr>
            <a:spLocks noChangeArrowheads="1"/>
          </p:cNvSpPr>
          <p:nvPr/>
        </p:nvSpPr>
        <p:spPr bwMode="auto">
          <a:xfrm>
            <a:off x="1143000" y="2362200"/>
            <a:ext cx="19812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1240B29-F687-4f45-9708-019B960494DF}"/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2400" b="0" i="0">
                <a:solidFill>
                  <a:srgbClr val="333399"/>
                </a:solidFill>
                <a:latin typeface="Times New Roman" charset="0"/>
                <a:ea typeface="ＭＳ Ｐゴシック" charset="0"/>
                <a:cs typeface="+mn-cs"/>
              </a:rPr>
              <a:t>Rakta</a:t>
            </a:r>
          </a:p>
        </p:txBody>
      </p:sp>
      <p:sp>
        <p:nvSpPr>
          <p:cNvPr id="187399" name="AutoShape 7"/>
          <p:cNvSpPr>
            <a:spLocks noChangeArrowheads="1"/>
          </p:cNvSpPr>
          <p:nvPr/>
        </p:nvSpPr>
        <p:spPr bwMode="auto">
          <a:xfrm>
            <a:off x="3352800" y="25146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 altLang="hu-HU" sz="1800" b="0" i="0">
              <a:solidFill>
                <a:schemeClr val="tx1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87400" name="Text Box 8"/>
          <p:cNvSpPr txBox="1">
            <a:spLocks noChangeArrowheads="1"/>
          </p:cNvSpPr>
          <p:nvPr/>
        </p:nvSpPr>
        <p:spPr bwMode="auto">
          <a:xfrm>
            <a:off x="3962400" y="2362200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800" b="0" i="0">
                <a:solidFill>
                  <a:srgbClr val="FFFF00"/>
                </a:solidFill>
              </a:rPr>
              <a:t>Vér, a vér sejtes alkotói, vörös vértestek, hemoglobin</a:t>
            </a:r>
            <a:endParaRPr lang="de-DE" altLang="hu-HU" sz="1800" b="0" i="0">
              <a:solidFill>
                <a:srgbClr val="FFFF00"/>
              </a:solidFill>
              <a:ea typeface="MS PGothic" pitchFamily="34" charset="-128"/>
            </a:endParaRPr>
          </a:p>
        </p:txBody>
      </p:sp>
      <p:sp>
        <p:nvSpPr>
          <p:cNvPr id="187401" name="Rectangle 9"/>
          <p:cNvSpPr>
            <a:spLocks noChangeArrowheads="1"/>
          </p:cNvSpPr>
          <p:nvPr/>
        </p:nvSpPr>
        <p:spPr bwMode="auto">
          <a:xfrm>
            <a:off x="1143000" y="3048000"/>
            <a:ext cx="1981200" cy="457200"/>
          </a:xfrm>
          <a:prstGeom prst="rect">
            <a:avLst/>
          </a:prstGeom>
          <a:solidFill>
            <a:srgbClr val="CCFFFF"/>
          </a:solidFill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1240B29-F687-4f45-9708-019B960494DF}"/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2400" b="0" i="0">
                <a:solidFill>
                  <a:srgbClr val="333399"/>
                </a:solidFill>
                <a:latin typeface="Times New Roman" charset="0"/>
                <a:ea typeface="ＭＳ Ｐゴシック" charset="0"/>
                <a:cs typeface="+mn-cs"/>
              </a:rPr>
              <a:t>Mamsa</a:t>
            </a:r>
          </a:p>
        </p:txBody>
      </p:sp>
      <p:sp>
        <p:nvSpPr>
          <p:cNvPr id="187402" name="AutoShape 10"/>
          <p:cNvSpPr>
            <a:spLocks noChangeArrowheads="1"/>
          </p:cNvSpPr>
          <p:nvPr/>
        </p:nvSpPr>
        <p:spPr bwMode="auto">
          <a:xfrm>
            <a:off x="3352800" y="32004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 altLang="hu-HU" sz="1800" b="0" i="0">
              <a:solidFill>
                <a:schemeClr val="tx1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87403" name="Text Box 11"/>
          <p:cNvSpPr txBox="1">
            <a:spLocks noChangeArrowheads="1"/>
          </p:cNvSpPr>
          <p:nvPr/>
        </p:nvSpPr>
        <p:spPr bwMode="auto">
          <a:xfrm>
            <a:off x="3962400" y="312420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800" b="0" i="0">
                <a:solidFill>
                  <a:srgbClr val="FFFF00"/>
                </a:solidFill>
              </a:rPr>
              <a:t>Izomszövet</a:t>
            </a:r>
            <a:endParaRPr lang="de-DE" altLang="hu-HU" sz="1800" b="0" i="0">
              <a:solidFill>
                <a:srgbClr val="FFFF00"/>
              </a:solidFill>
              <a:ea typeface="MS PGothic" pitchFamily="34" charset="-128"/>
            </a:endParaRPr>
          </a:p>
        </p:txBody>
      </p:sp>
      <p:sp>
        <p:nvSpPr>
          <p:cNvPr id="187404" name="Rectangle 12"/>
          <p:cNvSpPr>
            <a:spLocks noChangeArrowheads="1"/>
          </p:cNvSpPr>
          <p:nvPr/>
        </p:nvSpPr>
        <p:spPr bwMode="auto">
          <a:xfrm>
            <a:off x="1143000" y="3733800"/>
            <a:ext cx="1981200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1240B29-F687-4f45-9708-019B960494DF}"/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2400" b="0" i="0">
                <a:solidFill>
                  <a:srgbClr val="333399"/>
                </a:solidFill>
                <a:latin typeface="Times New Roman" charset="0"/>
                <a:ea typeface="ＭＳ Ｐゴシック" charset="0"/>
                <a:cs typeface="+mn-cs"/>
              </a:rPr>
              <a:t>Meda</a:t>
            </a:r>
          </a:p>
        </p:txBody>
      </p:sp>
      <p:sp>
        <p:nvSpPr>
          <p:cNvPr id="187405" name="AutoShape 13"/>
          <p:cNvSpPr>
            <a:spLocks noChangeArrowheads="1"/>
          </p:cNvSpPr>
          <p:nvPr/>
        </p:nvSpPr>
        <p:spPr bwMode="auto">
          <a:xfrm>
            <a:off x="3352800" y="38862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 altLang="hu-HU" sz="1800" b="0" i="0">
              <a:solidFill>
                <a:schemeClr val="tx1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87406" name="Text Box 14"/>
          <p:cNvSpPr txBox="1">
            <a:spLocks noChangeArrowheads="1"/>
          </p:cNvSpPr>
          <p:nvPr/>
        </p:nvSpPr>
        <p:spPr bwMode="auto">
          <a:xfrm>
            <a:off x="3962400" y="381000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800" b="0" i="0">
                <a:solidFill>
                  <a:srgbClr val="FFFF00"/>
                </a:solidFill>
              </a:rPr>
              <a:t>Zsírszövet</a:t>
            </a:r>
            <a:endParaRPr lang="de-DE" altLang="hu-HU" sz="1800" b="0" i="0">
              <a:solidFill>
                <a:srgbClr val="FFFF00"/>
              </a:solidFill>
              <a:ea typeface="MS PGothic" pitchFamily="34" charset="-128"/>
            </a:endParaRPr>
          </a:p>
        </p:txBody>
      </p:sp>
      <p:sp>
        <p:nvSpPr>
          <p:cNvPr id="187407" name="Rectangle 15"/>
          <p:cNvSpPr>
            <a:spLocks noChangeArrowheads="1"/>
          </p:cNvSpPr>
          <p:nvPr/>
        </p:nvSpPr>
        <p:spPr bwMode="auto">
          <a:xfrm>
            <a:off x="1143000" y="4419600"/>
            <a:ext cx="19812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1240B29-F687-4f45-9708-019B960494DF}"/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2400" b="0" i="0">
                <a:solidFill>
                  <a:srgbClr val="333399"/>
                </a:solidFill>
                <a:latin typeface="Times New Roman" charset="0"/>
                <a:ea typeface="ＭＳ Ｐゴシック" charset="0"/>
                <a:cs typeface="+mn-cs"/>
              </a:rPr>
              <a:t>Asthi</a:t>
            </a:r>
          </a:p>
        </p:txBody>
      </p:sp>
      <p:sp>
        <p:nvSpPr>
          <p:cNvPr id="187408" name="AutoShape 16"/>
          <p:cNvSpPr>
            <a:spLocks noChangeArrowheads="1"/>
          </p:cNvSpPr>
          <p:nvPr/>
        </p:nvSpPr>
        <p:spPr bwMode="auto">
          <a:xfrm>
            <a:off x="3352800" y="45720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 altLang="hu-HU" sz="1800" b="0" i="0">
              <a:solidFill>
                <a:schemeClr val="tx1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87409" name="Text Box 17"/>
          <p:cNvSpPr txBox="1">
            <a:spLocks noChangeArrowheads="1"/>
          </p:cNvSpPr>
          <p:nvPr/>
        </p:nvSpPr>
        <p:spPr bwMode="auto">
          <a:xfrm>
            <a:off x="3962400" y="449580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800" b="0" i="0">
                <a:solidFill>
                  <a:srgbClr val="FFFF00"/>
                </a:solidFill>
              </a:rPr>
              <a:t>Csontok, porcok</a:t>
            </a:r>
            <a:r>
              <a:rPr lang="de-DE" altLang="hu-HU" sz="1800" b="0" i="0">
                <a:solidFill>
                  <a:srgbClr val="FFFF00"/>
                </a:solidFill>
                <a:ea typeface="MS PGothic" pitchFamily="34" charset="-128"/>
              </a:rPr>
              <a:t>, </a:t>
            </a:r>
            <a:r>
              <a:rPr lang="hu-HU" altLang="hu-HU" sz="1800" b="0" i="0">
                <a:solidFill>
                  <a:srgbClr val="FFFF00"/>
                </a:solidFill>
              </a:rPr>
              <a:t>támasztó szövetek</a:t>
            </a:r>
            <a:endParaRPr lang="de-DE" altLang="hu-HU" sz="1800" b="0" i="0">
              <a:solidFill>
                <a:srgbClr val="FFFF00"/>
              </a:solidFill>
              <a:ea typeface="MS PGothic" pitchFamily="34" charset="-128"/>
            </a:endParaRPr>
          </a:p>
        </p:txBody>
      </p:sp>
      <p:sp>
        <p:nvSpPr>
          <p:cNvPr id="187410" name="Rectangle 18"/>
          <p:cNvSpPr>
            <a:spLocks noChangeArrowheads="1"/>
          </p:cNvSpPr>
          <p:nvPr/>
        </p:nvSpPr>
        <p:spPr bwMode="auto">
          <a:xfrm>
            <a:off x="1143000" y="5105400"/>
            <a:ext cx="1981200" cy="457200"/>
          </a:xfrm>
          <a:prstGeom prst="rect">
            <a:avLst/>
          </a:prstGeom>
          <a:solidFill>
            <a:srgbClr val="FF66CC"/>
          </a:solidFill>
          <a:ln>
            <a:noFill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  <a:extLst>
            <a:ext uri="{91240B29-F687-4f45-9708-019B960494DF}"/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2400" b="0" i="0">
                <a:solidFill>
                  <a:srgbClr val="333399"/>
                </a:solidFill>
                <a:latin typeface="Times New Roman" charset="0"/>
                <a:ea typeface="ＭＳ Ｐゴシック" charset="0"/>
                <a:cs typeface="+mn-cs"/>
              </a:rPr>
              <a:t>Majja</a:t>
            </a:r>
          </a:p>
        </p:txBody>
      </p:sp>
      <p:sp>
        <p:nvSpPr>
          <p:cNvPr id="187411" name="AutoShape 19"/>
          <p:cNvSpPr>
            <a:spLocks noChangeArrowheads="1"/>
          </p:cNvSpPr>
          <p:nvPr/>
        </p:nvSpPr>
        <p:spPr bwMode="auto">
          <a:xfrm>
            <a:off x="3352800" y="51816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 altLang="hu-HU" sz="1800" b="0" i="0">
              <a:solidFill>
                <a:schemeClr val="tx1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87412" name="Text Box 20"/>
          <p:cNvSpPr txBox="1">
            <a:spLocks noChangeArrowheads="1"/>
          </p:cNvSpPr>
          <p:nvPr/>
        </p:nvSpPr>
        <p:spPr bwMode="auto">
          <a:xfrm>
            <a:off x="3962400" y="510540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800" b="0" i="0">
                <a:solidFill>
                  <a:srgbClr val="FFFF00"/>
                </a:solidFill>
              </a:rPr>
              <a:t>Csontvelő, központi idegrendszer</a:t>
            </a:r>
            <a:endParaRPr lang="de-DE" altLang="hu-HU" sz="1800" b="0" i="0">
              <a:solidFill>
                <a:srgbClr val="FFFF00"/>
              </a:solidFill>
              <a:ea typeface="MS PGothic" pitchFamily="34" charset="-128"/>
            </a:endParaRPr>
          </a:p>
        </p:txBody>
      </p:sp>
      <p:sp>
        <p:nvSpPr>
          <p:cNvPr id="187413" name="Rectangle 21"/>
          <p:cNvSpPr>
            <a:spLocks noChangeArrowheads="1"/>
          </p:cNvSpPr>
          <p:nvPr/>
        </p:nvSpPr>
        <p:spPr bwMode="auto">
          <a:xfrm>
            <a:off x="1143000" y="5791200"/>
            <a:ext cx="1981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DE" sz="2400" b="0" i="0">
                <a:solidFill>
                  <a:srgbClr val="333399"/>
                </a:solidFill>
                <a:latin typeface="Times New Roman" charset="0"/>
                <a:ea typeface="ＭＳ Ｐゴシック" charset="0"/>
                <a:cs typeface="+mn-cs"/>
              </a:rPr>
              <a:t>Shukra</a:t>
            </a:r>
          </a:p>
        </p:txBody>
      </p:sp>
      <p:sp>
        <p:nvSpPr>
          <p:cNvPr id="187414" name="AutoShape 22"/>
          <p:cNvSpPr>
            <a:spLocks noChangeArrowheads="1"/>
          </p:cNvSpPr>
          <p:nvPr/>
        </p:nvSpPr>
        <p:spPr bwMode="auto">
          <a:xfrm>
            <a:off x="3352800" y="59436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 altLang="hu-HU" sz="1800" b="0" i="0">
              <a:solidFill>
                <a:schemeClr val="tx1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187415" name="Text Box 23"/>
          <p:cNvSpPr txBox="1">
            <a:spLocks noChangeArrowheads="1"/>
          </p:cNvSpPr>
          <p:nvPr/>
        </p:nvSpPr>
        <p:spPr bwMode="auto">
          <a:xfrm>
            <a:off x="3962400" y="579120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800" b="0" i="0">
                <a:solidFill>
                  <a:srgbClr val="FFFF00"/>
                </a:solidFill>
              </a:rPr>
              <a:t>Germinatv szövet, sperma, petesejt</a:t>
            </a:r>
            <a:endParaRPr lang="de-DE" altLang="hu-HU" sz="1800" b="0" i="0">
              <a:solidFill>
                <a:srgbClr val="FFFF00"/>
              </a:solidFill>
              <a:ea typeface="MS PGothic" pitchFamily="34" charset="-128"/>
            </a:endParaRPr>
          </a:p>
        </p:txBody>
      </p:sp>
      <p:sp>
        <p:nvSpPr>
          <p:cNvPr id="32791" name="Line 4"/>
          <p:cNvSpPr>
            <a:spLocks noChangeShapeType="1"/>
          </p:cNvSpPr>
          <p:nvPr/>
        </p:nvSpPr>
        <p:spPr bwMode="auto">
          <a:xfrm>
            <a:off x="252413" y="1341438"/>
            <a:ext cx="88566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pic>
        <p:nvPicPr>
          <p:cNvPr id="32792" name="Picture 3" descr="sanskr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" y="71438"/>
            <a:ext cx="1062038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93" name="Picture 2" descr="MMY_A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350" y="115888"/>
            <a:ext cx="701675" cy="1009650"/>
          </a:xfrm>
          <a:prstGeom prst="rect">
            <a:avLst/>
          </a:prstGeom>
          <a:noFill/>
          <a:ln w="57150" cap="sq">
            <a:solidFill>
              <a:srgbClr val="ECC314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87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18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187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7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7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7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7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500"/>
                                        <p:tgtEl>
                                          <p:spTgt spid="187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9" dur="500"/>
                                        <p:tgtEl>
                                          <p:spTgt spid="187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7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7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7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7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0" dur="500"/>
                                        <p:tgtEl>
                                          <p:spTgt spid="187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5" dur="500"/>
                                        <p:tgtEl>
                                          <p:spTgt spid="187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7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7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7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7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6" dur="500"/>
                                        <p:tgtEl>
                                          <p:spTgt spid="187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1" dur="500"/>
                                        <p:tgtEl>
                                          <p:spTgt spid="187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87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87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7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7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2" dur="500"/>
                                        <p:tgtEl>
                                          <p:spTgt spid="18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7" dur="500"/>
                                        <p:tgtEl>
                                          <p:spTgt spid="18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8" dur="500"/>
                                        <p:tgtEl>
                                          <p:spTgt spid="18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3" dur="500"/>
                                        <p:tgtEl>
                                          <p:spTgt spid="18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8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8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8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8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4" dur="500"/>
                                        <p:tgtEl>
                                          <p:spTgt spid="18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animBg="1" autoUpdateAnimBg="0"/>
      <p:bldP spid="187396" grpId="0" autoUpdateAnimBg="0"/>
      <p:bldP spid="187397" grpId="0" animBg="1"/>
      <p:bldP spid="187398" grpId="0" animBg="1" autoUpdateAnimBg="0"/>
      <p:bldP spid="187399" grpId="0" animBg="1"/>
      <p:bldP spid="187400" grpId="0" autoUpdateAnimBg="0"/>
      <p:bldP spid="187401" grpId="0" animBg="1" autoUpdateAnimBg="0"/>
      <p:bldP spid="187402" grpId="0" animBg="1"/>
      <p:bldP spid="187403" grpId="0" autoUpdateAnimBg="0"/>
      <p:bldP spid="187404" grpId="0" animBg="1" autoUpdateAnimBg="0"/>
      <p:bldP spid="187405" grpId="0" animBg="1"/>
      <p:bldP spid="187406" grpId="0" autoUpdateAnimBg="0"/>
      <p:bldP spid="187407" grpId="0" animBg="1" autoUpdateAnimBg="0"/>
      <p:bldP spid="187408" grpId="0" animBg="1"/>
      <p:bldP spid="187409" grpId="0" autoUpdateAnimBg="0"/>
      <p:bldP spid="187410" grpId="0" animBg="1" autoUpdateAnimBg="0"/>
      <p:bldP spid="187411" grpId="0" animBg="1"/>
      <p:bldP spid="187412" grpId="0" autoUpdateAnimBg="0"/>
      <p:bldP spid="187413" grpId="0" animBg="1" autoUpdateAnimBg="0"/>
      <p:bldP spid="187414" grpId="0" animBg="1"/>
      <p:bldP spid="187415" grpId="0" autoUpdateAnimBg="0"/>
    </p:bldLst>
  </p:timing>
</p:sld>
</file>

<file path=ppt/theme/theme1.xml><?xml version="1.0" encoding="utf-8"?>
<a:theme xmlns:a="http://schemas.openxmlformats.org/drawingml/2006/main" name="1_Alapértelmezett terv">
  <a:themeElements>
    <a:clrScheme name="1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Alapértelmezett terv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603</Words>
  <Application>Microsoft Office PowerPoint</Application>
  <PresentationFormat>Diavetítés a képernyőre (4:3 oldalarány)</PresentationFormat>
  <Paragraphs>122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1_Alapértelmezett terv</vt:lpstr>
      <vt:lpstr>PowerPoint-bemutató</vt:lpstr>
      <vt:lpstr>A betegség folyamata</vt:lpstr>
      <vt:lpstr>A betegség 3 oka</vt:lpstr>
      <vt:lpstr>A betegség 3 oka</vt:lpstr>
      <vt:lpstr>A betegség 3 oka</vt:lpstr>
      <vt:lpstr>A betegség megjelenésének 6 állomása</vt:lpstr>
      <vt:lpstr>A betegség megjelenésének 6 állomása</vt:lpstr>
      <vt:lpstr>A betegség megjelenésének 6 állomása</vt:lpstr>
      <vt:lpstr>PowerPoint-bemutató</vt:lpstr>
      <vt:lpstr>PowerPoint-bemutató</vt:lpstr>
      <vt:lpstr>A betegség megjelenésének 6 állomása</vt:lpstr>
      <vt:lpstr>A betegség megjelenésének 6 állomása</vt:lpstr>
      <vt:lpstr>A betegség megjelenésének 6 állomása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betegség folyamata</dc:title>
  <dc:creator>Péter</dc:creator>
  <cp:lastModifiedBy>Kriszta</cp:lastModifiedBy>
  <cp:revision>8</cp:revision>
  <dcterms:created xsi:type="dcterms:W3CDTF">2017-12-28T14:43:53Z</dcterms:created>
  <dcterms:modified xsi:type="dcterms:W3CDTF">2019-11-18T08:19:19Z</dcterms:modified>
</cp:coreProperties>
</file>