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79" r:id="rId5"/>
    <p:sldId id="274" r:id="rId6"/>
    <p:sldId id="273" r:id="rId7"/>
    <p:sldId id="282" r:id="rId8"/>
    <p:sldId id="278" r:id="rId9"/>
    <p:sldId id="259" r:id="rId10"/>
    <p:sldId id="272" r:id="rId11"/>
    <p:sldId id="271" r:id="rId12"/>
    <p:sldId id="270" r:id="rId13"/>
    <p:sldId id="269" r:id="rId14"/>
    <p:sldId id="268" r:id="rId15"/>
    <p:sldId id="267" r:id="rId16"/>
    <p:sldId id="266" r:id="rId17"/>
    <p:sldId id="265" r:id="rId18"/>
    <p:sldId id="276" r:id="rId19"/>
    <p:sldId id="263" r:id="rId20"/>
    <p:sldId id="277" r:id="rId21"/>
    <p:sldId id="280" r:id="rId22"/>
    <p:sldId id="262" r:id="rId23"/>
    <p:sldId id="264" r:id="rId24"/>
    <p:sldId id="261" r:id="rId25"/>
    <p:sldId id="260" r:id="rId26"/>
    <p:sldId id="281" r:id="rId2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F23F-B29A-4EFC-9A06-781D462E3562}" type="datetimeFigureOut">
              <a:rPr lang="hu-HU" smtClean="0"/>
              <a:t>2019. 11. 19.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03F1-98CE-4212-9F1A-0B6C1B375D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56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F23F-B29A-4EFC-9A06-781D462E3562}" type="datetimeFigureOut">
              <a:rPr lang="hu-HU" smtClean="0"/>
              <a:t>2019. 11. 19.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03F1-98CE-4212-9F1A-0B6C1B375D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605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F23F-B29A-4EFC-9A06-781D462E3562}" type="datetimeFigureOut">
              <a:rPr lang="hu-HU" smtClean="0"/>
              <a:t>2019. 11. 19.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03F1-98CE-4212-9F1A-0B6C1B375D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437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F23F-B29A-4EFC-9A06-781D462E3562}" type="datetimeFigureOut">
              <a:rPr lang="hu-HU" smtClean="0"/>
              <a:t>2019. 11. 19.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03F1-98CE-4212-9F1A-0B6C1B375D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410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F23F-B29A-4EFC-9A06-781D462E3562}" type="datetimeFigureOut">
              <a:rPr lang="hu-HU" smtClean="0"/>
              <a:t>2019. 11. 19.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03F1-98CE-4212-9F1A-0B6C1B375D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705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F23F-B29A-4EFC-9A06-781D462E3562}" type="datetimeFigureOut">
              <a:rPr lang="hu-HU" smtClean="0"/>
              <a:t>2019. 11. 19.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03F1-98CE-4212-9F1A-0B6C1B375D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125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F23F-B29A-4EFC-9A06-781D462E3562}" type="datetimeFigureOut">
              <a:rPr lang="hu-HU" smtClean="0"/>
              <a:t>2019. 11. 19.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03F1-98CE-4212-9F1A-0B6C1B375D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86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F23F-B29A-4EFC-9A06-781D462E3562}" type="datetimeFigureOut">
              <a:rPr lang="hu-HU" smtClean="0"/>
              <a:t>2019. 11. 19.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03F1-98CE-4212-9F1A-0B6C1B375D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824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F23F-B29A-4EFC-9A06-781D462E3562}" type="datetimeFigureOut">
              <a:rPr lang="hu-HU" smtClean="0"/>
              <a:t>2019. 11. 19.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03F1-98CE-4212-9F1A-0B6C1B375D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727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F23F-B29A-4EFC-9A06-781D462E3562}" type="datetimeFigureOut">
              <a:rPr lang="hu-HU" smtClean="0"/>
              <a:t>2019. 11. 19.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03F1-98CE-4212-9F1A-0B6C1B375D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300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F23F-B29A-4EFC-9A06-781D462E3562}" type="datetimeFigureOut">
              <a:rPr lang="hu-HU" smtClean="0"/>
              <a:t>2019. 11. 19.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03F1-98CE-4212-9F1A-0B6C1B375D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054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BF23F-B29A-4EFC-9A06-781D462E3562}" type="datetimeFigureOut">
              <a:rPr lang="hu-HU" smtClean="0"/>
              <a:t>2019. 11. 19.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F03F1-98CE-4212-9F1A-0B6C1B375D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770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A Lyme </a:t>
            </a:r>
            <a:r>
              <a:rPr lang="hu-HU" b="1" dirty="0" err="1" smtClean="0"/>
              <a:t>borreliosis</a:t>
            </a:r>
            <a:r>
              <a:rPr lang="hu-HU" b="1" dirty="0" smtClean="0"/>
              <a:t> </a:t>
            </a:r>
            <a:br>
              <a:rPr lang="hu-HU" b="1" dirty="0" smtClean="0"/>
            </a:br>
            <a:r>
              <a:rPr lang="hu-HU" b="1" dirty="0" smtClean="0"/>
              <a:t>differenciál diagnosztikája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04160" y="4581752"/>
            <a:ext cx="9144000" cy="1655762"/>
          </a:xfrm>
        </p:spPr>
        <p:txBody>
          <a:bodyPr/>
          <a:lstStyle/>
          <a:p>
            <a:r>
              <a:rPr lang="hu-HU" dirty="0" smtClean="0"/>
              <a:t>Dr. </a:t>
            </a:r>
            <a:r>
              <a:rPr lang="hu-HU" dirty="0" err="1" smtClean="0"/>
              <a:t>Gödölle</a:t>
            </a:r>
            <a:r>
              <a:rPr lang="hu-HU" dirty="0" smtClean="0"/>
              <a:t> Zoltán </a:t>
            </a:r>
          </a:p>
          <a:p>
            <a:r>
              <a:rPr lang="hu-HU" dirty="0" smtClean="0"/>
              <a:t>Kardiológus-belgyógyász főorvos</a:t>
            </a:r>
          </a:p>
          <a:p>
            <a:r>
              <a:rPr lang="hu-HU" dirty="0" smtClean="0"/>
              <a:t>Rehabilitációs Szakorvos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1020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696789" y="156754"/>
            <a:ext cx="389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err="1" smtClean="0"/>
              <a:t>Spirochéták</a:t>
            </a:r>
            <a:r>
              <a:rPr lang="hu-HU" sz="3600" b="1" dirty="0" smtClean="0"/>
              <a:t>  rendje</a:t>
            </a:r>
            <a:endParaRPr lang="hu-HU" sz="36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71154" y="1005839"/>
            <a:ext cx="10932993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 smtClean="0"/>
              <a:t>Treponéma</a:t>
            </a:r>
            <a:r>
              <a:rPr lang="hu-HU" sz="3200" b="1" dirty="0" smtClean="0"/>
              <a:t> faj -  </a:t>
            </a:r>
            <a:r>
              <a:rPr lang="hu-HU" sz="3200" b="1" dirty="0" err="1" smtClean="0"/>
              <a:t>Treponéma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pallidum</a:t>
            </a:r>
            <a:r>
              <a:rPr lang="hu-HU" sz="3200" b="1" dirty="0" smtClean="0"/>
              <a:t> (</a:t>
            </a:r>
            <a:r>
              <a:rPr lang="hu-HU" sz="3200" b="1" dirty="0" err="1" smtClean="0"/>
              <a:t>syphylis</a:t>
            </a:r>
            <a:r>
              <a:rPr lang="hu-HU" sz="3200" b="1" dirty="0" smtClean="0"/>
              <a:t>)</a:t>
            </a:r>
          </a:p>
          <a:p>
            <a:r>
              <a:rPr lang="hu-HU" sz="3200" b="1" dirty="0"/>
              <a:t> </a:t>
            </a:r>
            <a:r>
              <a:rPr lang="hu-HU" sz="3200" b="1" dirty="0" smtClean="0"/>
              <a:t>                                                    </a:t>
            </a:r>
            <a:r>
              <a:rPr lang="hu-HU" sz="3200" b="1" dirty="0" err="1" smtClean="0"/>
              <a:t>pertenue</a:t>
            </a:r>
            <a:r>
              <a:rPr lang="hu-HU" sz="3200" b="1" dirty="0" smtClean="0"/>
              <a:t> (</a:t>
            </a:r>
            <a:r>
              <a:rPr lang="hu-HU" sz="3200" b="1" dirty="0" err="1" smtClean="0"/>
              <a:t>frambösia</a:t>
            </a:r>
            <a:r>
              <a:rPr lang="hu-HU" sz="3200" b="1" dirty="0" smtClean="0"/>
              <a:t>)</a:t>
            </a:r>
          </a:p>
          <a:p>
            <a:r>
              <a:rPr lang="hu-HU" sz="3200" b="1" dirty="0"/>
              <a:t> </a:t>
            </a:r>
            <a:r>
              <a:rPr lang="hu-HU" sz="3200" b="1" dirty="0" smtClean="0"/>
              <a:t>                                                    </a:t>
            </a:r>
            <a:r>
              <a:rPr lang="hu-HU" sz="3200" b="1" dirty="0" err="1" smtClean="0"/>
              <a:t>vincenti</a:t>
            </a:r>
            <a:r>
              <a:rPr lang="hu-HU" sz="3200" b="1" dirty="0" smtClean="0"/>
              <a:t> ( </a:t>
            </a:r>
            <a:r>
              <a:rPr lang="hu-HU" sz="3200" b="1" dirty="0" err="1" smtClean="0"/>
              <a:t>Plaut</a:t>
            </a:r>
            <a:r>
              <a:rPr lang="hu-HU" sz="3200" b="1" dirty="0" smtClean="0"/>
              <a:t>-Vincent angina)</a:t>
            </a:r>
          </a:p>
          <a:p>
            <a:r>
              <a:rPr lang="hu-HU" sz="3200" b="1" dirty="0" err="1" smtClean="0"/>
              <a:t>Borrelia</a:t>
            </a:r>
            <a:r>
              <a:rPr lang="hu-HU" sz="3200" b="1" dirty="0"/>
              <a:t> </a:t>
            </a:r>
            <a:r>
              <a:rPr lang="hu-HU" sz="3200" b="1" dirty="0" smtClean="0"/>
              <a:t>faj:  </a:t>
            </a:r>
            <a:r>
              <a:rPr lang="hu-HU" sz="3200" b="1" dirty="0" err="1" smtClean="0"/>
              <a:t>Borrelia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recurrentis</a:t>
            </a:r>
            <a:r>
              <a:rPr lang="hu-HU" sz="3200" b="1" dirty="0" smtClean="0"/>
              <a:t> (visszatérő láz)</a:t>
            </a:r>
          </a:p>
          <a:p>
            <a:r>
              <a:rPr lang="hu-HU" sz="3200" b="1" dirty="0"/>
              <a:t> </a:t>
            </a:r>
            <a:r>
              <a:rPr lang="hu-HU" sz="3200" b="1" dirty="0" smtClean="0"/>
              <a:t>                                      </a:t>
            </a:r>
            <a:r>
              <a:rPr lang="hu-HU" sz="3200" b="1" dirty="0" err="1" smtClean="0"/>
              <a:t>Burgdorferi</a:t>
            </a:r>
            <a:r>
              <a:rPr lang="hu-HU" sz="3200" b="1" dirty="0" smtClean="0"/>
              <a:t> (Lyme)</a:t>
            </a:r>
          </a:p>
          <a:p>
            <a:r>
              <a:rPr lang="hu-HU" sz="3200" b="1" dirty="0"/>
              <a:t> </a:t>
            </a:r>
            <a:r>
              <a:rPr lang="hu-HU" sz="3200" b="1" dirty="0" smtClean="0"/>
              <a:t>                                      </a:t>
            </a:r>
            <a:r>
              <a:rPr lang="hu-HU" sz="3200" b="1" dirty="0" err="1" smtClean="0"/>
              <a:t>Garini</a:t>
            </a:r>
            <a:r>
              <a:rPr lang="hu-HU" sz="3200" b="1" dirty="0" smtClean="0"/>
              <a:t>(</a:t>
            </a:r>
            <a:r>
              <a:rPr lang="hu-HU" sz="3200" b="1" dirty="0" err="1" smtClean="0"/>
              <a:t>neuroborr</a:t>
            </a:r>
            <a:r>
              <a:rPr lang="hu-HU" sz="3200" b="1" dirty="0" smtClean="0"/>
              <a:t>)</a:t>
            </a:r>
          </a:p>
          <a:p>
            <a:r>
              <a:rPr lang="hu-HU" sz="3200" b="1" dirty="0"/>
              <a:t> </a:t>
            </a:r>
            <a:r>
              <a:rPr lang="hu-HU" sz="3200" b="1" dirty="0" smtClean="0"/>
              <a:t>                                      </a:t>
            </a:r>
            <a:r>
              <a:rPr lang="hu-HU" sz="3200" b="1" dirty="0" err="1" smtClean="0"/>
              <a:t>Afzelli</a:t>
            </a:r>
            <a:r>
              <a:rPr lang="hu-HU" sz="3200" b="1" dirty="0" smtClean="0"/>
              <a:t> (bőr)  </a:t>
            </a:r>
            <a:r>
              <a:rPr lang="hu-HU" sz="3200" b="1" dirty="0" err="1" smtClean="0"/>
              <a:t>Spielmani</a:t>
            </a:r>
            <a:r>
              <a:rPr lang="hu-HU" sz="3200" b="1" dirty="0" smtClean="0"/>
              <a:t>, </a:t>
            </a:r>
            <a:r>
              <a:rPr lang="hu-HU" sz="3200" b="1" dirty="0" err="1" smtClean="0"/>
              <a:t>Bisetti</a:t>
            </a:r>
            <a:endParaRPr lang="hu-HU" sz="3200" b="1" dirty="0" smtClean="0"/>
          </a:p>
          <a:p>
            <a:endParaRPr lang="hu-HU" sz="3200" b="1" dirty="0"/>
          </a:p>
          <a:p>
            <a:r>
              <a:rPr lang="hu-HU" sz="3200" b="1" dirty="0" err="1" smtClean="0"/>
              <a:t>Leptospira</a:t>
            </a:r>
            <a:r>
              <a:rPr lang="hu-HU" sz="3200" b="1" dirty="0" smtClean="0"/>
              <a:t> faj: </a:t>
            </a:r>
            <a:r>
              <a:rPr lang="hu-HU" sz="3200" b="1" dirty="0" err="1" smtClean="0"/>
              <a:t>Leprtospira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interrogans</a:t>
            </a:r>
            <a:r>
              <a:rPr lang="hu-HU" sz="3200" b="1" dirty="0" smtClean="0"/>
              <a:t> (</a:t>
            </a:r>
            <a:r>
              <a:rPr lang="hu-HU" sz="3200" b="1" dirty="0" err="1" smtClean="0"/>
              <a:t>leptospirosis</a:t>
            </a:r>
            <a:r>
              <a:rPr lang="hu-HU" sz="3200" b="1" dirty="0" smtClean="0"/>
              <a:t>)</a:t>
            </a:r>
          </a:p>
          <a:p>
            <a:r>
              <a:rPr lang="hu-HU" sz="3200" b="1" dirty="0"/>
              <a:t> </a:t>
            </a:r>
            <a:r>
              <a:rPr lang="hu-HU" sz="3200" b="1" dirty="0" smtClean="0"/>
              <a:t>                                              </a:t>
            </a:r>
            <a:r>
              <a:rPr lang="hu-HU" sz="3200" b="1" dirty="0" err="1" smtClean="0"/>
              <a:t>icterohaemorraghiae</a:t>
            </a:r>
            <a:r>
              <a:rPr lang="hu-HU" sz="3200" b="1" dirty="0" smtClean="0"/>
              <a:t> = Weil-betegség</a:t>
            </a:r>
          </a:p>
          <a:p>
            <a:r>
              <a:rPr lang="hu-HU" sz="3200" b="1" dirty="0" smtClean="0"/>
              <a:t>                                      </a:t>
            </a:r>
          </a:p>
          <a:p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1957058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122023" y="796834"/>
            <a:ext cx="5400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u="sng" dirty="0" smtClean="0"/>
              <a:t>Korai </a:t>
            </a:r>
            <a:r>
              <a:rPr lang="hu-HU" sz="3600" b="1" dirty="0" smtClean="0"/>
              <a:t>Lyme fertőzés tünetei</a:t>
            </a:r>
            <a:endParaRPr lang="hu-HU" sz="36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914400" y="2076994"/>
            <a:ext cx="97603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Nyári influenza tünetei : fáradtság, rossz közérzet</a:t>
            </a:r>
          </a:p>
          <a:p>
            <a:r>
              <a:rPr lang="hu-HU" sz="2800" b="1" dirty="0"/>
              <a:t> </a:t>
            </a:r>
            <a:r>
              <a:rPr lang="hu-HU" sz="2800" b="1" dirty="0" smtClean="0"/>
              <a:t>                                           fejfájás, szédülés, gyengeség</a:t>
            </a:r>
          </a:p>
          <a:p>
            <a:r>
              <a:rPr lang="hu-HU" sz="2800" b="1" dirty="0"/>
              <a:t> </a:t>
            </a:r>
            <a:r>
              <a:rPr lang="hu-HU" sz="2800" b="1" dirty="0" smtClean="0"/>
              <a:t>                                            </a:t>
            </a:r>
            <a:r>
              <a:rPr lang="hu-HU" sz="2800" b="1" dirty="0" err="1" smtClean="0"/>
              <a:t>izületi</a:t>
            </a:r>
            <a:r>
              <a:rPr lang="hu-HU" sz="2800" b="1" dirty="0" smtClean="0"/>
              <a:t> és izomfájdalmak </a:t>
            </a:r>
            <a:r>
              <a:rPr lang="hu-HU" sz="2800" b="1" u="sng" dirty="0" smtClean="0"/>
              <a:t>hol itt, hol ott!</a:t>
            </a:r>
            <a:endParaRPr lang="hu-HU" sz="2800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914400" y="3742509"/>
            <a:ext cx="98283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Helyi viszketés?</a:t>
            </a:r>
          </a:p>
          <a:p>
            <a:r>
              <a:rPr lang="hu-HU" sz="2400" b="1" dirty="0"/>
              <a:t> </a:t>
            </a:r>
            <a:endParaRPr lang="hu-HU" sz="2400" b="1" dirty="0" smtClean="0"/>
          </a:p>
          <a:p>
            <a:r>
              <a:rPr lang="hu-HU" sz="2400" b="1" dirty="0" err="1" smtClean="0"/>
              <a:t>Borreliák</a:t>
            </a:r>
            <a:r>
              <a:rPr lang="hu-HU" sz="2400" b="1" dirty="0" smtClean="0"/>
              <a:t> elbújhatnak : </a:t>
            </a:r>
            <a:r>
              <a:rPr lang="hu-HU" sz="2400" b="1" dirty="0" err="1" smtClean="0"/>
              <a:t>endothel</a:t>
            </a:r>
            <a:r>
              <a:rPr lang="hu-HU" sz="2400" b="1" dirty="0" smtClean="0"/>
              <a:t> sejtekbe, </a:t>
            </a:r>
            <a:r>
              <a:rPr lang="hu-HU" sz="2400" b="1" dirty="0" err="1" smtClean="0"/>
              <a:t>fibroblastokba</a:t>
            </a:r>
            <a:r>
              <a:rPr lang="hu-HU" sz="2400" b="1" dirty="0" smtClean="0"/>
              <a:t>, </a:t>
            </a:r>
            <a:r>
              <a:rPr lang="hu-HU" sz="2400" b="1" dirty="0" err="1" smtClean="0"/>
              <a:t>macrophagokba</a:t>
            </a:r>
            <a:r>
              <a:rPr lang="hu-HU" sz="2400" b="1" dirty="0" smtClean="0"/>
              <a:t>, </a:t>
            </a:r>
          </a:p>
          <a:p>
            <a:r>
              <a:rPr lang="hu-HU" sz="2400" b="1" dirty="0" err="1" smtClean="0"/>
              <a:t>lymphocytákba</a:t>
            </a:r>
            <a:r>
              <a:rPr lang="hu-HU" sz="2400" b="1" dirty="0" smtClean="0"/>
              <a:t>, idegsejtekbe.   </a:t>
            </a:r>
          </a:p>
          <a:p>
            <a:endParaRPr lang="hu-HU" sz="2400" b="1" dirty="0"/>
          </a:p>
          <a:p>
            <a:r>
              <a:rPr lang="hu-HU" sz="2400" b="1" dirty="0" smtClean="0"/>
              <a:t>Antibiotikumnak </a:t>
            </a:r>
            <a:r>
              <a:rPr lang="hu-HU" sz="2400" b="1" dirty="0" err="1" smtClean="0"/>
              <a:t>i</a:t>
            </a:r>
            <a:r>
              <a:rPr lang="hu-HU" sz="2400" b="1" u="sng" dirty="0" err="1" smtClean="0"/>
              <a:t>ntracelluláris</a:t>
            </a:r>
            <a:r>
              <a:rPr lang="hu-HU" sz="2400" b="1" dirty="0" smtClean="0"/>
              <a:t> hatásúnak is kell lennie!  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406928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42304" cy="438912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75" y="1498282"/>
            <a:ext cx="6753225" cy="578167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336869" y="235131"/>
            <a:ext cx="5188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err="1" smtClean="0"/>
              <a:t>Erythaema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chr</a:t>
            </a:r>
            <a:r>
              <a:rPr lang="hu-HU" sz="4000" b="1" dirty="0" smtClean="0"/>
              <a:t>. </a:t>
            </a:r>
            <a:r>
              <a:rPr lang="hu-HU" sz="4000" b="1" dirty="0" err="1" smtClean="0"/>
              <a:t>migrans</a:t>
            </a:r>
            <a:endParaRPr lang="hu-HU" sz="4000" b="1" dirty="0"/>
          </a:p>
        </p:txBody>
      </p:sp>
    </p:spTree>
    <p:extLst>
      <p:ext uri="{BB962C8B-B14F-4D97-AF65-F5344CB8AC3E}">
        <p14:creationId xmlns:p14="http://schemas.microsoft.com/office/powerpoint/2010/main" val="3415255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66159" y="587829"/>
            <a:ext cx="4523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/>
              <a:t>Lymphocytoma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benigna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cutis</a:t>
            </a:r>
            <a:endParaRPr lang="hu-HU" sz="2800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375160" cy="522514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159" y="1111048"/>
            <a:ext cx="9768221" cy="411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37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63000" cy="583882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560320" y="5838825"/>
            <a:ext cx="407695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3600" b="1" dirty="0" err="1" smtClean="0">
                <a:solidFill>
                  <a:schemeClr val="bg1"/>
                </a:solidFill>
              </a:rPr>
              <a:t>Erythema</a:t>
            </a:r>
            <a:r>
              <a:rPr lang="hu-HU" sz="3600" b="1" dirty="0" smtClean="0">
                <a:solidFill>
                  <a:schemeClr val="bg1"/>
                </a:solidFill>
              </a:rPr>
              <a:t> </a:t>
            </a:r>
            <a:r>
              <a:rPr lang="hu-HU" sz="3600" b="1" dirty="0" err="1" smtClean="0">
                <a:solidFill>
                  <a:schemeClr val="bg1"/>
                </a:solidFill>
              </a:rPr>
              <a:t>granulare</a:t>
            </a:r>
            <a:r>
              <a:rPr lang="hu-HU" sz="3600" b="1" dirty="0" smtClean="0">
                <a:solidFill>
                  <a:schemeClr val="bg1"/>
                </a:solidFill>
              </a:rPr>
              <a:t> </a:t>
            </a:r>
            <a:endParaRPr lang="hu-H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86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" y="937472"/>
            <a:ext cx="5238750" cy="31813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062549" y="352697"/>
            <a:ext cx="3218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 smtClean="0">
                <a:solidFill>
                  <a:schemeClr val="bg1"/>
                </a:solidFill>
              </a:rPr>
              <a:t>Erythema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anulare</a:t>
            </a:r>
            <a:endParaRPr lang="hu-HU" sz="3200" b="1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953" y="1995564"/>
            <a:ext cx="7340047" cy="495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85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40973" y="412400"/>
            <a:ext cx="4614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</a:rPr>
              <a:t>ERYTHEMA MULTIFORME </a:t>
            </a:r>
            <a:endParaRPr lang="hu-HU" sz="3200" b="1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1207008"/>
            <a:ext cx="10058400" cy="565099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367451" y="224929"/>
            <a:ext cx="3903056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hu-HU" sz="3200" dirty="0" err="1" smtClean="0">
                <a:solidFill>
                  <a:schemeClr val="bg1"/>
                </a:solidFill>
              </a:rPr>
              <a:t>Mycoplasma</a:t>
            </a:r>
            <a:r>
              <a:rPr lang="hu-HU" sz="3200" dirty="0" smtClean="0">
                <a:solidFill>
                  <a:schemeClr val="bg1"/>
                </a:solidFill>
              </a:rPr>
              <a:t> fertőzés?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98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683726" y="653143"/>
            <a:ext cx="6279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 smtClean="0">
                <a:solidFill>
                  <a:schemeClr val="bg1"/>
                </a:solidFill>
              </a:rPr>
              <a:t>Erythema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marginátum</a:t>
            </a:r>
            <a:r>
              <a:rPr lang="hu-HU" sz="3200" b="1" dirty="0" smtClean="0">
                <a:solidFill>
                  <a:schemeClr val="bg1"/>
                </a:solidFill>
              </a:rPr>
              <a:t> (reumás láz) </a:t>
            </a:r>
            <a:endParaRPr lang="hu-HU" sz="3200" b="1" dirty="0">
              <a:solidFill>
                <a:schemeClr val="bg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98" y="1384663"/>
            <a:ext cx="8907959" cy="526433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0607040" y="653143"/>
            <a:ext cx="131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chemeClr val="bg1"/>
                </a:solidFill>
              </a:rPr>
              <a:t>AST !</a:t>
            </a:r>
            <a:endParaRPr lang="hu-H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17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341120" y="883920"/>
            <a:ext cx="1081366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5</a:t>
            </a:r>
            <a:r>
              <a:rPr lang="hu-HU" sz="3600" b="1" dirty="0" smtClean="0"/>
              <a:t>cm-nél kisebb </a:t>
            </a:r>
            <a:r>
              <a:rPr lang="hu-HU" sz="3600" b="1" dirty="0" err="1" smtClean="0"/>
              <a:t>erythémáról</a:t>
            </a:r>
            <a:r>
              <a:rPr lang="hu-HU" sz="3600" b="1" dirty="0" smtClean="0"/>
              <a:t> nem mondjunk véleményt </a:t>
            </a:r>
          </a:p>
          <a:p>
            <a:r>
              <a:rPr lang="hu-HU" sz="3600" b="1" dirty="0"/>
              <a:t> </a:t>
            </a:r>
            <a:r>
              <a:rPr lang="hu-HU" sz="3600" b="1" dirty="0" smtClean="0"/>
              <a:t>                      várjunk 3 napot . </a:t>
            </a:r>
          </a:p>
          <a:p>
            <a:r>
              <a:rPr lang="hu-HU" sz="3600" b="1" dirty="0" smtClean="0"/>
              <a:t>Nagyobb lesz, könnyebb az ECM </a:t>
            </a:r>
            <a:r>
              <a:rPr lang="hu-HU" sz="3600" b="1" dirty="0" err="1" smtClean="0"/>
              <a:t>diagnozis</a:t>
            </a:r>
            <a:r>
              <a:rPr lang="hu-HU" sz="3600" b="1" dirty="0" smtClean="0"/>
              <a:t>! </a:t>
            </a:r>
          </a:p>
          <a:p>
            <a:endParaRPr lang="hu-HU" sz="3600" b="1" dirty="0"/>
          </a:p>
          <a:p>
            <a:r>
              <a:rPr lang="hu-HU" sz="3600" b="1" dirty="0" smtClean="0"/>
              <a:t>A kezelés hatására is könnyebb a diagnózis: </a:t>
            </a:r>
          </a:p>
          <a:p>
            <a:r>
              <a:rPr lang="hu-HU" sz="3600" b="1" dirty="0"/>
              <a:t> </a:t>
            </a:r>
            <a:r>
              <a:rPr lang="hu-HU" sz="3600" b="1" dirty="0" err="1" smtClean="0"/>
              <a:t>Herxheimer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reactio</a:t>
            </a:r>
            <a:r>
              <a:rPr lang="hu-HU" sz="3600" b="1" dirty="0" smtClean="0"/>
              <a:t>: élénkebb lesz a színe az ECM-</a:t>
            </a:r>
            <a:r>
              <a:rPr lang="hu-HU" sz="3600" b="1" dirty="0" err="1" smtClean="0"/>
              <a:t>nek</a:t>
            </a:r>
            <a:r>
              <a:rPr lang="hu-HU" sz="3600" b="1" dirty="0" smtClean="0"/>
              <a:t>, </a:t>
            </a:r>
          </a:p>
          <a:p>
            <a:r>
              <a:rPr lang="hu-HU" sz="3600" b="1" dirty="0"/>
              <a:t> </a:t>
            </a:r>
            <a:r>
              <a:rPr lang="hu-HU" sz="3600" b="1" dirty="0" smtClean="0"/>
              <a:t>         vagy több ECM lesz a betegen  </a:t>
            </a:r>
          </a:p>
          <a:p>
            <a:endParaRPr lang="hu-HU" sz="3600" b="1" dirty="0"/>
          </a:p>
          <a:p>
            <a:r>
              <a:rPr lang="hu-HU" sz="3600" b="1" dirty="0" smtClean="0"/>
              <a:t> </a:t>
            </a:r>
          </a:p>
          <a:p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1746494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733800" y="441960"/>
            <a:ext cx="576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ECM- TŐL ELKÜLÖNÍTENI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65" y="1025188"/>
            <a:ext cx="6153150" cy="41719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614160" y="1148299"/>
            <a:ext cx="2472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R</a:t>
            </a:r>
            <a:r>
              <a:rPr lang="hu-HU" sz="2800" b="1" dirty="0" smtClean="0"/>
              <a:t>ÓZSAHÁMLÁS</a:t>
            </a:r>
            <a:endParaRPr lang="hu-HU" sz="2800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541" y="1006436"/>
            <a:ext cx="5783992" cy="417576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864346" y="1360379"/>
            <a:ext cx="2018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/>
              <a:t>PÓKCSÍPÉS</a:t>
            </a:r>
          </a:p>
        </p:txBody>
      </p:sp>
    </p:spTree>
    <p:extLst>
      <p:ext uri="{BB962C8B-B14F-4D97-AF65-F5344CB8AC3E}">
        <p14:creationId xmlns:p14="http://schemas.microsoft.com/office/powerpoint/2010/main" val="210907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323806" y="470263"/>
            <a:ext cx="3310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/>
              <a:t>Lyme </a:t>
            </a:r>
            <a:r>
              <a:rPr lang="hu-HU" sz="3600" b="1" dirty="0" err="1" smtClean="0"/>
              <a:t>Borreliosis</a:t>
            </a:r>
            <a:endParaRPr lang="hu-HU" sz="36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22664" y="1332410"/>
            <a:ext cx="1071293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Kullancscsípés által terjesztett baktérium fertőzés</a:t>
            </a:r>
          </a:p>
          <a:p>
            <a:endParaRPr lang="hu-HU" sz="3200" b="1" dirty="0"/>
          </a:p>
          <a:p>
            <a:r>
              <a:rPr lang="hu-HU" sz="3200" b="1" dirty="0"/>
              <a:t>1</a:t>
            </a:r>
            <a:r>
              <a:rPr lang="hu-HU" sz="3200" b="1" dirty="0" smtClean="0"/>
              <a:t>976 óta ismert Lyme kór néven </a:t>
            </a:r>
          </a:p>
          <a:p>
            <a:r>
              <a:rPr lang="hu-HU" sz="3200" b="1" dirty="0" smtClean="0"/>
              <a:t>1982-ben Willy </a:t>
            </a:r>
            <a:r>
              <a:rPr lang="hu-HU" sz="3200" b="1" dirty="0" err="1" smtClean="0"/>
              <a:t>Burgdorferi</a:t>
            </a:r>
            <a:r>
              <a:rPr lang="hu-HU" sz="3200" b="1" dirty="0" smtClean="0"/>
              <a:t> izolálta a kullancsból a </a:t>
            </a:r>
            <a:r>
              <a:rPr lang="hu-HU" sz="3200" b="1" dirty="0" err="1" smtClean="0"/>
              <a:t>spirochétát</a:t>
            </a:r>
            <a:endParaRPr lang="hu-HU" sz="3200" b="1" dirty="0" smtClean="0"/>
          </a:p>
          <a:p>
            <a:endParaRPr lang="hu-HU" sz="3200" b="1" dirty="0" smtClean="0"/>
          </a:p>
          <a:p>
            <a:r>
              <a:rPr lang="hu-HU" sz="3200" b="1" dirty="0" smtClean="0"/>
              <a:t>Magyarországon a </a:t>
            </a:r>
            <a:r>
              <a:rPr lang="hu-HU" sz="3200" b="1" u="sng" dirty="0" smtClean="0"/>
              <a:t>közönséges</a:t>
            </a:r>
            <a:r>
              <a:rPr lang="hu-HU" sz="3200" b="1" dirty="0" smtClean="0"/>
              <a:t> kullancsok 20-50%-a fertőzött</a:t>
            </a:r>
          </a:p>
          <a:p>
            <a:r>
              <a:rPr lang="hu-HU" sz="3200" b="1" dirty="0" smtClean="0"/>
              <a:t> Soproni, Kőszegi hegység, Zalai dombság !</a:t>
            </a:r>
          </a:p>
          <a:p>
            <a:endParaRPr lang="hu-HU" sz="3200" b="1" dirty="0"/>
          </a:p>
          <a:p>
            <a:r>
              <a:rPr lang="hu-HU" sz="3200" b="1" dirty="0" smtClean="0"/>
              <a:t>Rezervoár állatok: kisemlősök: egér, sün, mókus </a:t>
            </a:r>
          </a:p>
          <a:p>
            <a:r>
              <a:rPr lang="hu-HU" sz="3200" b="1" dirty="0"/>
              <a:t> </a:t>
            </a:r>
            <a:r>
              <a:rPr lang="hu-HU" sz="3200" b="1" dirty="0" smtClean="0"/>
              <a:t>                                 fekete rigó, fácán, sirályfélék</a:t>
            </a:r>
          </a:p>
          <a:p>
            <a:r>
              <a:rPr lang="hu-HU" sz="3200" b="1" dirty="0"/>
              <a:t> </a:t>
            </a:r>
            <a:r>
              <a:rPr lang="hu-HU" sz="3200" b="1" dirty="0" smtClean="0"/>
              <a:t>                                 zöld gyík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2314288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6145" cy="520409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806145" y="546463"/>
            <a:ext cx="4460645" cy="329320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</a:rPr>
              <a:t>Vörös kiemelkedő csomó</a:t>
            </a:r>
          </a:p>
          <a:p>
            <a:r>
              <a:rPr lang="hu-HU" sz="3200" b="1" dirty="0" smtClean="0">
                <a:solidFill>
                  <a:schemeClr val="bg1"/>
                </a:solidFill>
              </a:rPr>
              <a:t>Láz, magas </a:t>
            </a:r>
            <a:r>
              <a:rPr lang="hu-HU" sz="3200" b="1" dirty="0" err="1" smtClean="0">
                <a:solidFill>
                  <a:schemeClr val="bg1"/>
                </a:solidFill>
              </a:rPr>
              <a:t>sülly</a:t>
            </a:r>
            <a:r>
              <a:rPr lang="hu-HU" sz="3200" b="1" dirty="0" smtClean="0">
                <a:solidFill>
                  <a:schemeClr val="bg1"/>
                </a:solidFill>
              </a:rPr>
              <a:t>. AST CRP</a:t>
            </a:r>
          </a:p>
          <a:p>
            <a:endParaRPr lang="hu-HU" sz="2400" b="1" dirty="0" smtClean="0"/>
          </a:p>
          <a:p>
            <a:r>
              <a:rPr lang="hu-HU" sz="2400" b="1" dirty="0"/>
              <a:t> </a:t>
            </a:r>
            <a:r>
              <a:rPr lang="hu-HU" sz="2400" b="1" dirty="0" smtClean="0"/>
              <a:t>      </a:t>
            </a:r>
            <a:r>
              <a:rPr lang="hu-HU" sz="2400" b="1" dirty="0" smtClean="0">
                <a:solidFill>
                  <a:schemeClr val="bg1"/>
                </a:solidFill>
              </a:rPr>
              <a:t>Háttérben</a:t>
            </a:r>
            <a:r>
              <a:rPr lang="hu-HU" sz="2400" b="1" dirty="0" smtClean="0"/>
              <a:t> </a:t>
            </a:r>
          </a:p>
          <a:p>
            <a:endParaRPr lang="hu-HU" sz="2400" b="1" dirty="0"/>
          </a:p>
          <a:p>
            <a:r>
              <a:rPr lang="hu-HU" sz="2400" b="1" dirty="0" err="1" smtClean="0">
                <a:solidFill>
                  <a:schemeClr val="bg1"/>
                </a:solidFill>
              </a:rPr>
              <a:t>Streptococcu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</a:rPr>
              <a:t>tonsillitis</a:t>
            </a:r>
            <a:endParaRPr lang="hu-HU" sz="2400" b="1" dirty="0" smtClean="0">
              <a:solidFill>
                <a:schemeClr val="bg1"/>
              </a:solidFill>
            </a:endParaRPr>
          </a:p>
          <a:p>
            <a:r>
              <a:rPr lang="hu-HU" sz="2400" b="1" dirty="0" smtClean="0">
                <a:solidFill>
                  <a:schemeClr val="bg1"/>
                </a:solidFill>
              </a:rPr>
              <a:t>Tbc, </a:t>
            </a:r>
            <a:r>
              <a:rPr lang="hu-HU" sz="2400" b="1" dirty="0" err="1" smtClean="0">
                <a:solidFill>
                  <a:schemeClr val="bg1"/>
                </a:solidFill>
              </a:rPr>
              <a:t>sarcoidozis</a:t>
            </a:r>
            <a:r>
              <a:rPr lang="hu-HU" sz="2400" b="1" dirty="0" smtClean="0">
                <a:solidFill>
                  <a:schemeClr val="bg1"/>
                </a:solidFill>
              </a:rPr>
              <a:t> (</a:t>
            </a:r>
            <a:r>
              <a:rPr lang="hu-HU" sz="2400" b="1" dirty="0" err="1" smtClean="0">
                <a:solidFill>
                  <a:schemeClr val="bg1"/>
                </a:solidFill>
              </a:rPr>
              <a:t>mellkasrtg</a:t>
            </a:r>
            <a:r>
              <a:rPr lang="hu-HU" sz="24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hu-HU" sz="2400" b="1" dirty="0" err="1" smtClean="0">
                <a:solidFill>
                  <a:schemeClr val="bg1"/>
                </a:solidFill>
              </a:rPr>
              <a:t>Yersinia</a:t>
            </a:r>
            <a:r>
              <a:rPr lang="hu-HU" sz="2400" b="1" dirty="0" smtClean="0">
                <a:solidFill>
                  <a:schemeClr val="bg1"/>
                </a:solidFill>
              </a:rPr>
              <a:t>, Chlamydia </a:t>
            </a:r>
            <a:r>
              <a:rPr lang="hu-HU" sz="2400" b="1" dirty="0" err="1" smtClean="0">
                <a:solidFill>
                  <a:schemeClr val="bg1"/>
                </a:solidFill>
              </a:rPr>
              <a:t>pneumoniae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20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 smtClean="0"/>
              <a:t>                 </a:t>
            </a:r>
            <a:r>
              <a:rPr lang="hu-HU" sz="4800" b="1" dirty="0" err="1" smtClean="0"/>
              <a:t>yersiniosis</a:t>
            </a:r>
            <a:r>
              <a:rPr lang="hu-HU" sz="4800" b="1" dirty="0" smtClean="0"/>
              <a:t> </a:t>
            </a:r>
            <a:r>
              <a:rPr lang="hu-HU" sz="2400" b="1" dirty="0" err="1" smtClean="0"/>
              <a:t>Yersinia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enterocolitica</a:t>
            </a:r>
            <a:endParaRPr lang="hu-HU" sz="2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838200" y="1263019"/>
            <a:ext cx="63823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u="sng" dirty="0" err="1" smtClean="0"/>
              <a:t>Gastroenteritis</a:t>
            </a:r>
            <a:r>
              <a:rPr lang="hu-HU" sz="3600" b="1" u="sng" dirty="0" smtClean="0"/>
              <a:t> és </a:t>
            </a:r>
            <a:r>
              <a:rPr lang="hu-HU" sz="3600" b="1" u="sng" dirty="0" err="1" smtClean="0"/>
              <a:t>pharyngitis</a:t>
            </a:r>
            <a:r>
              <a:rPr lang="hu-HU" sz="3600" b="1" u="sng" dirty="0" smtClean="0"/>
              <a:t> !!!</a:t>
            </a:r>
          </a:p>
          <a:p>
            <a:r>
              <a:rPr lang="hu-HU" sz="2800" b="1" dirty="0" smtClean="0"/>
              <a:t>+ </a:t>
            </a:r>
            <a:r>
              <a:rPr lang="hu-HU" sz="2800" b="1" dirty="0" err="1" smtClean="0"/>
              <a:t>mesenteriális</a:t>
            </a:r>
            <a:r>
              <a:rPr lang="hu-HU" sz="2800" b="1" dirty="0" smtClean="0"/>
              <a:t> nyirokcsomók 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838200" y="2560320"/>
            <a:ext cx="836164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/>
              <a:t>Reactív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arthritisek</a:t>
            </a:r>
            <a:r>
              <a:rPr lang="hu-HU" sz="2400" b="1" dirty="0" smtClean="0"/>
              <a:t> (csípő, térd ), </a:t>
            </a:r>
            <a:r>
              <a:rPr lang="hu-HU" sz="2400" b="1" dirty="0" err="1" smtClean="0"/>
              <a:t>sacroileitis</a:t>
            </a:r>
            <a:endParaRPr lang="hu-HU" sz="2400" b="1" dirty="0" smtClean="0"/>
          </a:p>
          <a:p>
            <a:r>
              <a:rPr lang="hu-HU" sz="2400" b="1" dirty="0" err="1" smtClean="0"/>
              <a:t>Thyreoiditis</a:t>
            </a:r>
            <a:r>
              <a:rPr lang="hu-HU" sz="2400" b="1" dirty="0" smtClean="0"/>
              <a:t>, </a:t>
            </a:r>
            <a:r>
              <a:rPr lang="hu-HU" sz="2400" b="1" dirty="0" err="1" smtClean="0"/>
              <a:t>nephritis</a:t>
            </a:r>
            <a:r>
              <a:rPr lang="hu-HU" sz="2400" b="1" dirty="0" smtClean="0"/>
              <a:t>, diabetes</a:t>
            </a:r>
          </a:p>
          <a:p>
            <a:endParaRPr lang="hu-HU" sz="2400" b="1" dirty="0" smtClean="0"/>
          </a:p>
          <a:p>
            <a:r>
              <a:rPr lang="hu-HU" sz="2400" b="1" dirty="0" smtClean="0"/>
              <a:t>Reiter </a:t>
            </a:r>
            <a:r>
              <a:rPr lang="hu-HU" sz="2400" b="1" dirty="0" err="1" smtClean="0"/>
              <a:t>sy</a:t>
            </a:r>
            <a:r>
              <a:rPr lang="hu-HU" sz="2400" b="1" dirty="0" smtClean="0"/>
              <a:t>: </a:t>
            </a:r>
            <a:r>
              <a:rPr lang="hu-HU" sz="2400" b="1" dirty="0" err="1" smtClean="0"/>
              <a:t>conjunctivitis</a:t>
            </a:r>
            <a:r>
              <a:rPr lang="hu-HU" sz="2400" b="1" dirty="0" smtClean="0"/>
              <a:t>, </a:t>
            </a:r>
            <a:r>
              <a:rPr lang="hu-HU" sz="2400" b="1" dirty="0" err="1" smtClean="0"/>
              <a:t>urethritis</a:t>
            </a:r>
            <a:r>
              <a:rPr lang="hu-HU" sz="2400" b="1" dirty="0" smtClean="0"/>
              <a:t>, </a:t>
            </a:r>
            <a:r>
              <a:rPr lang="hu-HU" sz="2400" b="1" dirty="0" err="1" smtClean="0"/>
              <a:t>cervcitis</a:t>
            </a:r>
            <a:r>
              <a:rPr lang="hu-HU" sz="2400" b="1" dirty="0" smtClean="0"/>
              <a:t>, </a:t>
            </a:r>
            <a:r>
              <a:rPr lang="hu-HU" sz="2400" b="1" dirty="0" err="1" smtClean="0"/>
              <a:t>mucocutan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laesiók</a:t>
            </a:r>
            <a:r>
              <a:rPr lang="hu-HU" sz="2400" b="1" dirty="0" smtClean="0"/>
              <a:t>. </a:t>
            </a:r>
          </a:p>
          <a:p>
            <a:endParaRPr lang="hu-HU" sz="2400" b="1" dirty="0"/>
          </a:p>
          <a:p>
            <a:r>
              <a:rPr lang="hu-HU" sz="2400" b="1" dirty="0" smtClean="0"/>
              <a:t>Korokozó kimutatása torokváladék, </a:t>
            </a:r>
            <a:r>
              <a:rPr lang="hu-HU" sz="2400" b="1" dirty="0" err="1" smtClean="0"/>
              <a:t>térdizületi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foly</a:t>
            </a:r>
            <a:r>
              <a:rPr lang="hu-HU" sz="2400" b="1" dirty="0" smtClean="0"/>
              <a:t>.</a:t>
            </a:r>
          </a:p>
          <a:p>
            <a:endParaRPr lang="hu-HU" sz="2400" b="1" dirty="0"/>
          </a:p>
          <a:p>
            <a:r>
              <a:rPr lang="hu-HU" sz="2400" b="1" dirty="0" smtClean="0"/>
              <a:t>TH: 2x500mg </a:t>
            </a:r>
            <a:r>
              <a:rPr lang="hu-HU" sz="2400" b="1" dirty="0" err="1" smtClean="0"/>
              <a:t>ciproflox</a:t>
            </a:r>
            <a:r>
              <a:rPr lang="hu-HU" sz="2400" b="1" dirty="0" smtClean="0"/>
              <a:t>. vagy  240mg </a:t>
            </a:r>
            <a:r>
              <a:rPr lang="hu-HU" sz="2400" b="1" dirty="0" err="1" smtClean="0"/>
              <a:t>gentamycin</a:t>
            </a:r>
            <a:r>
              <a:rPr lang="hu-HU" sz="2400" b="1" dirty="0" smtClean="0"/>
              <a:t> iv., </a:t>
            </a:r>
          </a:p>
          <a:p>
            <a:r>
              <a:rPr lang="hu-HU" sz="2400" b="1" dirty="0" smtClean="0"/>
              <a:t>Vagy </a:t>
            </a:r>
            <a:r>
              <a:rPr lang="hu-HU" sz="2400" b="1" dirty="0" err="1" smtClean="0"/>
              <a:t>rifampicin+doxycyclin</a:t>
            </a:r>
            <a:endParaRPr lang="hu-HU" sz="2400" b="1" dirty="0" smtClean="0"/>
          </a:p>
          <a:p>
            <a:r>
              <a:rPr lang="hu-HU" sz="2400" b="1" dirty="0"/>
              <a:t> </a:t>
            </a:r>
            <a:r>
              <a:rPr lang="hu-HU" sz="2400" b="1" dirty="0" smtClean="0"/>
              <a:t>      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782372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53262" cy="529343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7726680" y="777240"/>
            <a:ext cx="430432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Láz, hidegrázás</a:t>
            </a:r>
          </a:p>
          <a:p>
            <a:r>
              <a:rPr lang="hu-HU" sz="3200" b="1" dirty="0" err="1" smtClean="0"/>
              <a:t>Lángnyelvszerűen</a:t>
            </a:r>
            <a:r>
              <a:rPr lang="hu-HU" sz="3200" b="1" dirty="0" smtClean="0"/>
              <a:t> terjed</a:t>
            </a:r>
          </a:p>
          <a:p>
            <a:r>
              <a:rPr lang="hu-HU" sz="3200" b="1" dirty="0" smtClean="0"/>
              <a:t>Meleg, feszes, fényes, </a:t>
            </a:r>
          </a:p>
          <a:p>
            <a:r>
              <a:rPr lang="hu-HU" sz="3200" b="1" dirty="0" smtClean="0"/>
              <a:t>duzzadt </a:t>
            </a:r>
          </a:p>
          <a:p>
            <a:r>
              <a:rPr lang="hu-HU" sz="3200" b="1" dirty="0" smtClean="0"/>
              <a:t>Magas </a:t>
            </a:r>
            <a:r>
              <a:rPr lang="hu-HU" sz="3200" b="1" dirty="0" err="1" smtClean="0"/>
              <a:t>vvt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sülly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4293810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368040" y="670560"/>
            <a:ext cx="4298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err="1" smtClean="0"/>
              <a:t>Disseminált</a:t>
            </a:r>
            <a:r>
              <a:rPr lang="hu-HU" sz="3600" b="1" dirty="0" smtClean="0"/>
              <a:t> Lyme-kór</a:t>
            </a:r>
            <a:endParaRPr lang="hu-HU" sz="36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554480" y="1996440"/>
            <a:ext cx="104363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/>
              <a:t>Arthritis</a:t>
            </a:r>
            <a:r>
              <a:rPr lang="hu-HU" sz="2400" b="1" dirty="0" smtClean="0"/>
              <a:t> : </a:t>
            </a:r>
            <a:r>
              <a:rPr lang="hu-HU" sz="2400" b="1" dirty="0" err="1" smtClean="0"/>
              <a:t>Monarthritis</a:t>
            </a:r>
            <a:r>
              <a:rPr lang="hu-HU" sz="2400" b="1" dirty="0" smtClean="0"/>
              <a:t>. TÉRD! Nagy </a:t>
            </a:r>
            <a:r>
              <a:rPr lang="hu-HU" sz="2400" b="1" dirty="0" err="1" smtClean="0"/>
              <a:t>folyadékgyülem</a:t>
            </a:r>
            <a:r>
              <a:rPr lang="hu-HU" sz="2400" b="1" dirty="0" smtClean="0"/>
              <a:t> , de alig sántít!</a:t>
            </a:r>
          </a:p>
          <a:p>
            <a:r>
              <a:rPr lang="hu-HU" sz="2400" b="1" dirty="0"/>
              <a:t> </a:t>
            </a:r>
            <a:r>
              <a:rPr lang="hu-HU" sz="2400" b="1" dirty="0" smtClean="0"/>
              <a:t>                  </a:t>
            </a:r>
            <a:r>
              <a:rPr lang="hu-HU" sz="2400" b="1" dirty="0" err="1" smtClean="0"/>
              <a:t>anti-Borrelia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IgG</a:t>
            </a:r>
            <a:r>
              <a:rPr lang="hu-HU" sz="2400" b="1" dirty="0" smtClean="0"/>
              <a:t> magas, </a:t>
            </a:r>
            <a:r>
              <a:rPr lang="hu-HU" sz="2400" b="1" dirty="0" err="1" smtClean="0"/>
              <a:t>vvt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sülly</a:t>
            </a:r>
            <a:r>
              <a:rPr lang="hu-HU" sz="2400" b="1" dirty="0" smtClean="0"/>
              <a:t>. nem emelkedett</a:t>
            </a:r>
          </a:p>
          <a:p>
            <a:endParaRPr lang="hu-HU" sz="2400" b="1" dirty="0" smtClean="0"/>
          </a:p>
          <a:p>
            <a:r>
              <a:rPr lang="hu-HU" sz="2400" b="1" dirty="0" err="1" smtClean="0"/>
              <a:t>Neuro</a:t>
            </a:r>
            <a:r>
              <a:rPr lang="hu-HU" sz="2400" b="1" dirty="0" smtClean="0"/>
              <a:t>:  </a:t>
            </a:r>
            <a:r>
              <a:rPr lang="hu-HU" sz="2400" b="1" dirty="0" err="1" smtClean="0"/>
              <a:t>meningitis</a:t>
            </a:r>
            <a:r>
              <a:rPr lang="hu-HU" sz="2400" b="1" dirty="0" smtClean="0"/>
              <a:t> (nem kötött a tarkó), </a:t>
            </a:r>
            <a:r>
              <a:rPr lang="hu-HU" sz="2400" b="1" dirty="0" err="1" smtClean="0"/>
              <a:t>faciális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paresis</a:t>
            </a:r>
            <a:r>
              <a:rPr lang="hu-HU" sz="2400" b="1" dirty="0" smtClean="0"/>
              <a:t>, 2 nap múlva másikon is?</a:t>
            </a:r>
          </a:p>
          <a:p>
            <a:r>
              <a:rPr lang="hu-HU" sz="2400" b="1" dirty="0"/>
              <a:t> </a:t>
            </a:r>
            <a:r>
              <a:rPr lang="hu-HU" sz="2400" b="1" dirty="0" smtClean="0"/>
              <a:t>              </a:t>
            </a:r>
            <a:r>
              <a:rPr lang="hu-HU" sz="2400" b="1" dirty="0" err="1" smtClean="0"/>
              <a:t>klinikum</a:t>
            </a:r>
            <a:r>
              <a:rPr lang="hu-HU" sz="2400" b="1" dirty="0" smtClean="0"/>
              <a:t> + </a:t>
            </a:r>
            <a:r>
              <a:rPr lang="hu-HU" sz="2400" b="1" dirty="0" err="1" smtClean="0"/>
              <a:t>serológia</a:t>
            </a:r>
            <a:r>
              <a:rPr lang="hu-HU" sz="2400" b="1" dirty="0" smtClean="0"/>
              <a:t> + </a:t>
            </a:r>
            <a:r>
              <a:rPr lang="hu-HU" sz="2400" b="1" dirty="0" err="1" smtClean="0"/>
              <a:t>liquor</a:t>
            </a:r>
            <a:r>
              <a:rPr lang="hu-HU" sz="2400" b="1" dirty="0" smtClean="0"/>
              <a:t> !  </a:t>
            </a:r>
          </a:p>
          <a:p>
            <a:r>
              <a:rPr lang="hu-HU" sz="2400" b="1" dirty="0"/>
              <a:t> </a:t>
            </a:r>
            <a:r>
              <a:rPr lang="hu-HU" sz="2400" b="1" dirty="0" smtClean="0"/>
              <a:t>              </a:t>
            </a:r>
            <a:r>
              <a:rPr lang="hu-HU" sz="2400" b="1" u="sng" dirty="0" err="1" smtClean="0"/>
              <a:t>encephalitis</a:t>
            </a:r>
            <a:endParaRPr lang="hu-HU" sz="2400" b="1" u="sng" dirty="0" smtClean="0"/>
          </a:p>
          <a:p>
            <a:endParaRPr lang="hu-HU" sz="2400" b="1" dirty="0"/>
          </a:p>
          <a:p>
            <a:r>
              <a:rPr lang="hu-HU" sz="2400" b="1" dirty="0" err="1" smtClean="0"/>
              <a:t>Carditis</a:t>
            </a:r>
            <a:r>
              <a:rPr lang="hu-HU" sz="2400" b="1" dirty="0" smtClean="0"/>
              <a:t>: I. II. III fokú AV blokk  PM?</a:t>
            </a:r>
          </a:p>
          <a:p>
            <a:r>
              <a:rPr lang="hu-HU" sz="2400" b="1" dirty="0"/>
              <a:t> </a:t>
            </a:r>
            <a:r>
              <a:rPr lang="hu-HU" sz="2400" b="1" dirty="0" smtClean="0"/>
              <a:t>                </a:t>
            </a:r>
            <a:r>
              <a:rPr lang="hu-HU" sz="2400" b="1" dirty="0" err="1" smtClean="0"/>
              <a:t>myocarditis</a:t>
            </a:r>
            <a:r>
              <a:rPr lang="hu-HU" sz="2400" b="1" dirty="0" smtClean="0"/>
              <a:t>, </a:t>
            </a:r>
            <a:r>
              <a:rPr lang="hu-HU" sz="2400" b="1" dirty="0" err="1" smtClean="0"/>
              <a:t>pericarditis</a:t>
            </a:r>
            <a:r>
              <a:rPr lang="hu-HU" sz="2400" b="1" dirty="0" smtClean="0"/>
              <a:t>                   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528767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660468" y="398503"/>
            <a:ext cx="5896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Lyme specialista vizsgálja, kezelje</a:t>
            </a:r>
            <a:endParaRPr lang="hu-HU" sz="32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5471160" y="1524000"/>
            <a:ext cx="75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/>
              <a:t>HA</a:t>
            </a:r>
            <a:endParaRPr lang="hu-HU" sz="36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1249680" y="2667000"/>
            <a:ext cx="919200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Terhes, lép nélküli, </a:t>
            </a:r>
            <a:r>
              <a:rPr lang="hu-HU" sz="3200" b="1" dirty="0" err="1" smtClean="0"/>
              <a:t>immunsupressalt</a:t>
            </a:r>
            <a:r>
              <a:rPr lang="hu-HU" sz="3200" b="1" dirty="0" smtClean="0"/>
              <a:t> , diabeteses.</a:t>
            </a:r>
          </a:p>
          <a:p>
            <a:endParaRPr lang="hu-HU" sz="3200" b="1" dirty="0"/>
          </a:p>
          <a:p>
            <a:r>
              <a:rPr lang="hu-HU" sz="3200" b="1" dirty="0" smtClean="0"/>
              <a:t>Alkoholista, idős, autoimmun betegségben szenved.</a:t>
            </a:r>
          </a:p>
          <a:p>
            <a:endParaRPr lang="hu-HU" sz="3200" b="1" dirty="0"/>
          </a:p>
          <a:p>
            <a:r>
              <a:rPr lang="hu-HU" sz="3200" b="1" dirty="0" err="1" smtClean="0"/>
              <a:t>Steroid</a:t>
            </a:r>
            <a:r>
              <a:rPr lang="hu-HU" sz="3200" b="1" dirty="0" smtClean="0"/>
              <a:t> kenőcsöt, tablettát, injekciót kapott. </a:t>
            </a:r>
          </a:p>
          <a:p>
            <a:endParaRPr lang="hu-HU" sz="3200" b="1" dirty="0"/>
          </a:p>
          <a:p>
            <a:r>
              <a:rPr lang="hu-HU" sz="3200" b="1" dirty="0" smtClean="0"/>
              <a:t>Már kezelték Lyme </a:t>
            </a:r>
            <a:r>
              <a:rPr lang="hu-HU" sz="3200" b="1" dirty="0" err="1" smtClean="0"/>
              <a:t>borrelliosis</a:t>
            </a:r>
            <a:r>
              <a:rPr lang="hu-HU" sz="3200" b="1" dirty="0" smtClean="0"/>
              <a:t> miatt.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3725683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985093" y="472588"/>
            <a:ext cx="50269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 smtClean="0"/>
              <a:t>Minocyclin</a:t>
            </a:r>
            <a:r>
              <a:rPr lang="hu-HU" sz="3200" b="1" dirty="0" smtClean="0"/>
              <a:t> (</a:t>
            </a:r>
            <a:r>
              <a:rPr lang="hu-HU" sz="3200" b="1" dirty="0" err="1" smtClean="0"/>
              <a:t>Minocin</a:t>
            </a:r>
            <a:r>
              <a:rPr lang="hu-HU" sz="3200" b="1" dirty="0" smtClean="0"/>
              <a:t> 100mg)</a:t>
            </a:r>
          </a:p>
          <a:p>
            <a:r>
              <a:rPr lang="hu-HU" sz="3200" b="1" dirty="0" smtClean="0"/>
              <a:t>                hatékony :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097280" y="1897686"/>
            <a:ext cx="10099816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Chlamydiák, </a:t>
            </a:r>
            <a:r>
              <a:rPr lang="hu-HU" sz="2800" b="1" dirty="0" err="1" smtClean="0"/>
              <a:t>mycoplasmák</a:t>
            </a:r>
            <a:r>
              <a:rPr lang="hu-HU" sz="2800" b="1" dirty="0" smtClean="0"/>
              <a:t>, </a:t>
            </a:r>
            <a:r>
              <a:rPr lang="hu-HU" sz="2800" b="1" dirty="0" err="1" smtClean="0"/>
              <a:t>rickettsiák</a:t>
            </a:r>
            <a:r>
              <a:rPr lang="hu-HU" sz="2800" b="1" dirty="0" smtClean="0"/>
              <a:t>, </a:t>
            </a:r>
            <a:r>
              <a:rPr lang="hu-HU" sz="2800" b="1" dirty="0" err="1" smtClean="0"/>
              <a:t>treponémák</a:t>
            </a:r>
            <a:r>
              <a:rPr lang="hu-HU" sz="2800" b="1" dirty="0" smtClean="0"/>
              <a:t>.</a:t>
            </a:r>
          </a:p>
          <a:p>
            <a:r>
              <a:rPr lang="hu-HU" sz="2800" b="1" dirty="0" err="1" smtClean="0"/>
              <a:t>Ehrlichiák</a:t>
            </a:r>
            <a:r>
              <a:rPr lang="hu-HU" sz="2800" b="1" dirty="0" smtClean="0"/>
              <a:t>, </a:t>
            </a:r>
            <a:r>
              <a:rPr lang="hu-HU" sz="2800" b="1" dirty="0" err="1" smtClean="0"/>
              <a:t>Borrelia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recurrentis</a:t>
            </a:r>
            <a:r>
              <a:rPr lang="hu-HU" sz="2800" b="1" dirty="0" smtClean="0"/>
              <a:t>, </a:t>
            </a:r>
            <a:r>
              <a:rPr lang="hu-HU" sz="2800" b="1" dirty="0" err="1" smtClean="0"/>
              <a:t>Tularemia</a:t>
            </a:r>
            <a:r>
              <a:rPr lang="hu-HU" sz="2800" b="1" dirty="0" smtClean="0"/>
              <a:t>, </a:t>
            </a:r>
          </a:p>
          <a:p>
            <a:r>
              <a:rPr lang="hu-HU" sz="2800" b="1" dirty="0" smtClean="0"/>
              <a:t>Alsó </a:t>
            </a:r>
            <a:r>
              <a:rPr lang="hu-HU" sz="2800" b="1" dirty="0" err="1" smtClean="0"/>
              <a:t>hugyúti</a:t>
            </a:r>
            <a:r>
              <a:rPr lang="hu-HU" sz="2800" b="1" dirty="0" smtClean="0"/>
              <a:t> infekciók</a:t>
            </a:r>
          </a:p>
          <a:p>
            <a:endParaRPr lang="hu-HU" sz="2800" b="1" dirty="0"/>
          </a:p>
          <a:p>
            <a:r>
              <a:rPr lang="hu-HU" sz="2800" b="1" dirty="0" err="1" smtClean="0"/>
              <a:t>Rheumatoid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arthritisben</a:t>
            </a:r>
            <a:r>
              <a:rPr lang="hu-HU" sz="2800" b="1" dirty="0" smtClean="0"/>
              <a:t> a </a:t>
            </a:r>
            <a:r>
              <a:rPr lang="hu-HU" sz="2800" b="1" dirty="0" err="1" smtClean="0"/>
              <a:t>minocyclin</a:t>
            </a:r>
            <a:r>
              <a:rPr lang="hu-HU" sz="2800" b="1" dirty="0" smtClean="0"/>
              <a:t>+ </a:t>
            </a:r>
            <a:r>
              <a:rPr lang="hu-HU" sz="2800" b="1" dirty="0" err="1" smtClean="0"/>
              <a:t>methotrexat</a:t>
            </a:r>
            <a:r>
              <a:rPr lang="hu-HU" sz="2800" b="1" dirty="0" smtClean="0"/>
              <a:t> jó kombináció</a:t>
            </a:r>
          </a:p>
          <a:p>
            <a:endParaRPr lang="hu-HU" sz="2800" b="1" dirty="0"/>
          </a:p>
          <a:p>
            <a:r>
              <a:rPr lang="hu-HU" sz="2800" b="1" dirty="0" smtClean="0"/>
              <a:t>Mellékhatás:  nyelőcsőfekély, hasmenés, </a:t>
            </a:r>
            <a:r>
              <a:rPr lang="hu-HU" sz="2800" b="1" dirty="0" err="1" smtClean="0"/>
              <a:t>photosensibilitás</a:t>
            </a:r>
            <a:endParaRPr lang="hu-HU" sz="2800" b="1" dirty="0" smtClean="0"/>
          </a:p>
          <a:p>
            <a:r>
              <a:rPr lang="hu-HU" sz="2800" b="1" dirty="0"/>
              <a:t> </a:t>
            </a:r>
            <a:r>
              <a:rPr lang="hu-HU" sz="2800" b="1" dirty="0" smtClean="0"/>
              <a:t>                          </a:t>
            </a:r>
            <a:r>
              <a:rPr lang="hu-HU" sz="2800" b="1" u="sng" dirty="0" err="1" smtClean="0"/>
              <a:t>pseudotumor</a:t>
            </a:r>
            <a:r>
              <a:rPr lang="hu-HU" sz="2800" b="1" u="sng" dirty="0" smtClean="0"/>
              <a:t> </a:t>
            </a:r>
            <a:r>
              <a:rPr lang="hu-HU" sz="2800" b="1" u="sng" dirty="0" err="1" smtClean="0"/>
              <a:t>cerebri</a:t>
            </a:r>
            <a:r>
              <a:rPr lang="hu-HU" sz="2800" b="1" u="sng" dirty="0" smtClean="0"/>
              <a:t> </a:t>
            </a:r>
            <a:r>
              <a:rPr lang="hu-HU" sz="2800" b="1" u="sng" dirty="0" err="1" smtClean="0"/>
              <a:t>sy</a:t>
            </a:r>
            <a:r>
              <a:rPr lang="hu-HU" sz="2800" b="1" dirty="0" smtClean="0"/>
              <a:t>: agynyomás emelkedés,</a:t>
            </a:r>
          </a:p>
          <a:p>
            <a:r>
              <a:rPr lang="hu-HU" sz="2800" b="1" dirty="0"/>
              <a:t> </a:t>
            </a:r>
            <a:r>
              <a:rPr lang="hu-HU" sz="2800" b="1" dirty="0" smtClean="0"/>
              <a:t>                          fejfájás, fülcsengés, hányinger-hányás, szédülés</a:t>
            </a:r>
          </a:p>
          <a:p>
            <a:r>
              <a:rPr lang="hu-HU" sz="2800" b="1" dirty="0"/>
              <a:t> </a:t>
            </a:r>
            <a:r>
              <a:rPr lang="hu-HU" sz="2800" b="1" dirty="0" smtClean="0"/>
              <a:t>                          kettős látás</a:t>
            </a:r>
          </a:p>
          <a:p>
            <a:r>
              <a:rPr lang="hu-HU" sz="2800" b="1" dirty="0"/>
              <a:t> </a:t>
            </a:r>
            <a:r>
              <a:rPr lang="hu-HU" sz="2800" b="1" dirty="0" smtClean="0"/>
              <a:t>                            </a:t>
            </a:r>
          </a:p>
          <a:p>
            <a:r>
              <a:rPr lang="hu-HU" sz="2800" b="1" dirty="0" smtClean="0"/>
              <a:t> </a:t>
            </a:r>
          </a:p>
          <a:p>
            <a:endParaRPr lang="hu-HU" sz="28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8817428" y="1041975"/>
            <a:ext cx="29264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 smtClean="0">
                <a:solidFill>
                  <a:srgbClr val="FF0000"/>
                </a:solidFill>
              </a:rPr>
              <a:t>+ szauna</a:t>
            </a:r>
            <a:endParaRPr lang="hu-HU" sz="6000" b="1" dirty="0">
              <a:solidFill>
                <a:srgbClr val="FF000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7739098" y="543259"/>
            <a:ext cx="3457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/>
              <a:t>(</a:t>
            </a:r>
            <a:r>
              <a:rPr lang="hu-HU" sz="2400" b="1" dirty="0" err="1"/>
              <a:t>elim</a:t>
            </a:r>
            <a:r>
              <a:rPr lang="hu-HU" sz="2400" b="1" dirty="0"/>
              <a:t>. felezési idő: 18 óra)</a:t>
            </a:r>
          </a:p>
        </p:txBody>
      </p:sp>
    </p:spTree>
    <p:extLst>
      <p:ext uri="{BB962C8B-B14F-4D97-AF65-F5344CB8AC3E}">
        <p14:creationId xmlns:p14="http://schemas.microsoft.com/office/powerpoint/2010/main" val="2964413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22514" y="444137"/>
            <a:ext cx="6662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67 éves férfibeteg, hűtőipari mérnök, hobbi vadász</a:t>
            </a:r>
            <a:endParaRPr lang="hu-HU" sz="24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13508" y="1031966"/>
            <a:ext cx="1206772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SOHA NEM VOLT  KULLANCSCSÍPÉSE, SEM  ECM-je !</a:t>
            </a:r>
          </a:p>
          <a:p>
            <a:endParaRPr lang="hu-HU" sz="2400" b="1" dirty="0"/>
          </a:p>
          <a:p>
            <a:r>
              <a:rPr lang="hu-HU" sz="2400" b="1" dirty="0" smtClean="0"/>
              <a:t>20 éve  (nem csípős) zöldpaprika – jobb felső fogsorban nyilalló fájdalom percekig-órákig tart.</a:t>
            </a:r>
          </a:p>
          <a:p>
            <a:r>
              <a:rPr lang="hu-HU" sz="2400" b="1" dirty="0" err="1" smtClean="0"/>
              <a:t>FogCT</a:t>
            </a:r>
            <a:r>
              <a:rPr lang="hu-HU" sz="2400" b="1" dirty="0" smtClean="0"/>
              <a:t> negatív.</a:t>
            </a:r>
          </a:p>
          <a:p>
            <a:r>
              <a:rPr lang="hu-HU" sz="2400" b="1" dirty="0" smtClean="0"/>
              <a:t>Borotválkozás, szőrzetsimogatás, beszéd,  nyelés-köpés provokálja</a:t>
            </a:r>
          </a:p>
          <a:p>
            <a:r>
              <a:rPr lang="hu-HU" sz="2400" b="1" dirty="0" err="1" smtClean="0"/>
              <a:t>Tegretol</a:t>
            </a:r>
            <a:r>
              <a:rPr lang="hu-HU" sz="2400" b="1" dirty="0" smtClean="0"/>
              <a:t>, </a:t>
            </a:r>
            <a:r>
              <a:rPr lang="hu-HU" sz="2400" b="1" dirty="0" err="1" smtClean="0"/>
              <a:t>Cymbalta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intolerantia</a:t>
            </a:r>
            <a:r>
              <a:rPr lang="hu-HU" sz="2400" b="1" dirty="0" smtClean="0"/>
              <a:t>. 3x4 </a:t>
            </a:r>
            <a:r>
              <a:rPr lang="hu-HU" sz="2400" b="1" dirty="0" err="1" smtClean="0"/>
              <a:t>tabl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Gordius</a:t>
            </a:r>
            <a:r>
              <a:rPr lang="hu-HU" sz="2400" b="1" dirty="0" smtClean="0"/>
              <a:t> hatásos, de csak </a:t>
            </a:r>
            <a:r>
              <a:rPr lang="hu-HU" sz="2400" b="1" dirty="0" err="1" smtClean="0"/>
              <a:t>fájdcsillapítás</a:t>
            </a:r>
            <a:r>
              <a:rPr lang="hu-HU" sz="2400" b="1" dirty="0" smtClean="0"/>
              <a:t>! </a:t>
            </a:r>
          </a:p>
          <a:p>
            <a:endParaRPr lang="hu-HU" sz="2400" b="1" dirty="0"/>
          </a:p>
          <a:p>
            <a:r>
              <a:rPr lang="hu-HU" sz="2400" b="1" dirty="0" smtClean="0"/>
              <a:t>2 éve vérvétel Istenhegyi úti </a:t>
            </a:r>
            <a:r>
              <a:rPr lang="hu-HU" sz="2400" b="1" dirty="0" err="1" smtClean="0"/>
              <a:t>klin</a:t>
            </a:r>
            <a:r>
              <a:rPr lang="hu-HU" sz="2400" b="1" dirty="0" smtClean="0"/>
              <a:t>. Erősen pozitív</a:t>
            </a:r>
          </a:p>
          <a:p>
            <a:endParaRPr lang="hu-HU" sz="2400" b="1" dirty="0"/>
          </a:p>
          <a:p>
            <a:r>
              <a:rPr lang="hu-HU" sz="2400" b="1" dirty="0" smtClean="0"/>
              <a:t>51 napig </a:t>
            </a:r>
            <a:r>
              <a:rPr lang="hu-HU" sz="2400" b="1" dirty="0" err="1" smtClean="0"/>
              <a:t>minocyclin</a:t>
            </a:r>
            <a:r>
              <a:rPr lang="hu-HU" sz="2400" b="1" dirty="0" smtClean="0"/>
              <a:t> 2x100 mg , </a:t>
            </a:r>
            <a:r>
              <a:rPr lang="hu-HU" sz="2400" b="1" dirty="0" err="1" smtClean="0"/>
              <a:t>vega</a:t>
            </a:r>
            <a:r>
              <a:rPr lang="hu-HU" sz="2400" b="1" dirty="0" smtClean="0"/>
              <a:t> diéta, alkoholkerülés, fényvédelem  + szauna.</a:t>
            </a:r>
          </a:p>
          <a:p>
            <a:endParaRPr lang="hu-HU" sz="2400" b="1" dirty="0"/>
          </a:p>
          <a:p>
            <a:r>
              <a:rPr lang="hu-HU" sz="2400" b="1" dirty="0" smtClean="0"/>
              <a:t>1 év teljes panaszmentesség után enyhe, ritkább de áramütésszerű  </a:t>
            </a:r>
            <a:r>
              <a:rPr lang="hu-HU" sz="2400" b="1" dirty="0" err="1" smtClean="0"/>
              <a:t>fajdalmak</a:t>
            </a:r>
            <a:r>
              <a:rPr lang="hu-HU" sz="2400" b="1" dirty="0" smtClean="0"/>
              <a:t> </a:t>
            </a:r>
          </a:p>
          <a:p>
            <a:r>
              <a:rPr lang="hu-HU" sz="2400" b="1" dirty="0" smtClean="0"/>
              <a:t>A szokott helyen </a:t>
            </a:r>
            <a:r>
              <a:rPr lang="hu-HU" sz="2400" b="1" dirty="0" err="1" smtClean="0"/>
              <a:t>Gordius</a:t>
            </a:r>
            <a:r>
              <a:rPr lang="hu-HU" sz="2400" b="1" dirty="0" smtClean="0"/>
              <a:t> alkalmilag 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051547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14399" y="244481"/>
            <a:ext cx="8975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KULLANCSCSÍPÉSRE </a:t>
            </a:r>
            <a:r>
              <a:rPr lang="hu-HU" sz="3200" b="1" dirty="0" smtClean="0">
                <a:solidFill>
                  <a:srgbClr val="FF0000"/>
                </a:solidFill>
              </a:rPr>
              <a:t>különösen</a:t>
            </a:r>
            <a:r>
              <a:rPr lang="hu-HU" sz="3200" b="1" dirty="0" smtClean="0"/>
              <a:t> VESZÉLYEZTETETTEK </a:t>
            </a:r>
            <a:endParaRPr lang="hu-HU" sz="32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030583" y="1024464"/>
            <a:ext cx="5338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 </a:t>
            </a:r>
            <a:r>
              <a:rPr lang="hu-HU" sz="3600" dirty="0" smtClean="0"/>
              <a:t> Erdészek, vadászok, </a:t>
            </a:r>
            <a:r>
              <a:rPr lang="hu-HU" sz="3600" u="sng" dirty="0" smtClean="0"/>
              <a:t>hajtók</a:t>
            </a:r>
            <a:endParaRPr lang="hu-HU" sz="3600" u="sng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03" y="1866003"/>
            <a:ext cx="7584066" cy="501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15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18457" y="536037"/>
            <a:ext cx="1068541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dirty="0"/>
              <a:t>Fakitermelők, erdei </a:t>
            </a:r>
            <a:r>
              <a:rPr lang="hu-HU" sz="4000" b="1" dirty="0" smtClean="0"/>
              <a:t>munkások  betegség </a:t>
            </a:r>
            <a:r>
              <a:rPr lang="hu-HU" sz="4000" b="1" dirty="0"/>
              <a:t>triásza</a:t>
            </a:r>
          </a:p>
          <a:p>
            <a:endParaRPr lang="hu-HU" dirty="0"/>
          </a:p>
          <a:p>
            <a:r>
              <a:rPr lang="hu-HU" sz="3200" b="1" dirty="0"/>
              <a:t>Lyme </a:t>
            </a:r>
            <a:r>
              <a:rPr lang="hu-HU" sz="3200" b="1" dirty="0" err="1" smtClean="0"/>
              <a:t>Borrelliosis</a:t>
            </a:r>
            <a:r>
              <a:rPr lang="hu-HU" sz="3200" b="1" dirty="0" smtClean="0"/>
              <a:t>                    </a:t>
            </a:r>
            <a:r>
              <a:rPr lang="hu-HU" sz="3200" b="1" dirty="0" err="1" smtClean="0"/>
              <a:t>Tularémia</a:t>
            </a:r>
            <a:r>
              <a:rPr lang="hu-HU" sz="3200" b="1" dirty="0" smtClean="0"/>
              <a:t>                 </a:t>
            </a:r>
            <a:r>
              <a:rPr lang="hu-HU" sz="3200" b="1" dirty="0" err="1" smtClean="0"/>
              <a:t>Leptospirosis</a:t>
            </a:r>
            <a:endParaRPr lang="hu-HU" sz="3200" b="1" dirty="0"/>
          </a:p>
          <a:p>
            <a:endParaRPr lang="hu-HU" dirty="0"/>
          </a:p>
          <a:p>
            <a:r>
              <a:rPr lang="hu-HU" sz="2400" b="1" dirty="0" smtClean="0"/>
              <a:t>                                                                Kullancs</a:t>
            </a:r>
            <a:r>
              <a:rPr lang="hu-HU" sz="2400" b="1" dirty="0"/>
              <a:t>, vadnyulak </a:t>
            </a:r>
            <a:r>
              <a:rPr lang="hu-HU" sz="2400" b="1" dirty="0" smtClean="0"/>
              <a:t>               rágcsálók </a:t>
            </a:r>
            <a:r>
              <a:rPr lang="hu-HU" sz="2400" b="1" dirty="0"/>
              <a:t>vizelete</a:t>
            </a:r>
          </a:p>
          <a:p>
            <a:endParaRPr lang="hu-HU" dirty="0"/>
          </a:p>
          <a:p>
            <a:r>
              <a:rPr lang="hu-HU" dirty="0" smtClean="0"/>
              <a:t>                                                                                                                                            </a:t>
            </a:r>
            <a:r>
              <a:rPr lang="hu-HU" sz="2400" b="1" dirty="0" smtClean="0"/>
              <a:t>mocsaras-nedves </a:t>
            </a:r>
            <a:r>
              <a:rPr lang="hu-HU" sz="2400" b="1" dirty="0"/>
              <a:t>terület</a:t>
            </a:r>
          </a:p>
          <a:p>
            <a:endParaRPr lang="hu-HU" dirty="0"/>
          </a:p>
          <a:p>
            <a:r>
              <a:rPr lang="hu-HU" sz="2400" b="1" dirty="0" smtClean="0"/>
              <a:t>                                                               Nyirokcsomó       bevérzések</a:t>
            </a:r>
            <a:r>
              <a:rPr lang="hu-HU" sz="2400" b="1" dirty="0"/>
              <a:t>, sárgaság, veseelégt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smtClean="0"/>
              <a:t>                                                                                  </a:t>
            </a:r>
            <a:r>
              <a:rPr lang="hu-HU" sz="2400" b="1" dirty="0" smtClean="0"/>
              <a:t>Láz-</a:t>
            </a:r>
            <a:r>
              <a:rPr lang="hu-HU" sz="2400" b="1" dirty="0" err="1" smtClean="0"/>
              <a:t>torokfájd</a:t>
            </a:r>
            <a:r>
              <a:rPr lang="hu-HU" sz="2400" b="1" dirty="0" smtClean="0"/>
              <a:t>             </a:t>
            </a:r>
            <a:r>
              <a:rPr lang="hu-HU" sz="2400" b="1" dirty="0" err="1" smtClean="0"/>
              <a:t>vvt</a:t>
            </a:r>
            <a:r>
              <a:rPr lang="hu-HU" sz="2400" b="1" dirty="0" smtClean="0"/>
              <a:t> </a:t>
            </a:r>
            <a:r>
              <a:rPr lang="hu-HU" sz="2400" b="1" dirty="0" err="1"/>
              <a:t>sülly</a:t>
            </a:r>
            <a:r>
              <a:rPr lang="hu-HU" sz="2400" b="1" dirty="0"/>
              <a:t> </a:t>
            </a:r>
            <a:r>
              <a:rPr lang="hu-HU" sz="2400" b="1" dirty="0" smtClean="0"/>
              <a:t>, </a:t>
            </a:r>
            <a:r>
              <a:rPr lang="hu-HU" sz="2400" b="1" dirty="0"/>
              <a:t>CK, </a:t>
            </a:r>
            <a:r>
              <a:rPr lang="hu-HU" sz="2400" b="1" dirty="0" err="1"/>
              <a:t>viz.cylinderek</a:t>
            </a:r>
            <a:endParaRPr lang="hu-HU" sz="2400" b="1" dirty="0"/>
          </a:p>
          <a:p>
            <a:endParaRPr lang="hu-HU" dirty="0"/>
          </a:p>
          <a:p>
            <a:r>
              <a:rPr lang="hu-HU" dirty="0" smtClean="0"/>
              <a:t>                                                                                                                                                    </a:t>
            </a:r>
            <a:r>
              <a:rPr lang="hu-HU" sz="2400" b="1" dirty="0" err="1" smtClean="0"/>
              <a:t>meningitis</a:t>
            </a:r>
            <a:r>
              <a:rPr lang="hu-HU" sz="2400" b="1" dirty="0"/>
              <a:t>, </a:t>
            </a:r>
            <a:r>
              <a:rPr lang="hu-HU" sz="2400" b="1" dirty="0" err="1"/>
              <a:t>sepsis</a:t>
            </a:r>
            <a:endParaRPr lang="hu-HU" sz="2400" b="1" dirty="0"/>
          </a:p>
          <a:p>
            <a:endParaRPr lang="hu-HU" dirty="0"/>
          </a:p>
          <a:p>
            <a:r>
              <a:rPr lang="hu-HU" sz="2400" b="1" dirty="0" smtClean="0"/>
              <a:t>                                                            </a:t>
            </a:r>
            <a:r>
              <a:rPr lang="hu-HU" sz="2400" b="1" dirty="0" err="1" smtClean="0"/>
              <a:t>Papula</a:t>
            </a:r>
            <a:r>
              <a:rPr lang="hu-HU" sz="2400" b="1" dirty="0" smtClean="0"/>
              <a:t>-</a:t>
            </a:r>
            <a:r>
              <a:rPr lang="hu-HU" sz="2400" b="1" dirty="0" err="1" smtClean="0"/>
              <a:t>pustula</a:t>
            </a:r>
            <a:r>
              <a:rPr lang="hu-HU" sz="2400" b="1" dirty="0" smtClean="0"/>
              <a:t>-fekély         5 </a:t>
            </a:r>
            <a:r>
              <a:rPr lang="hu-HU" sz="2400" b="1" dirty="0"/>
              <a:t>napon belül kezelni </a:t>
            </a:r>
            <a:r>
              <a:rPr lang="hu-HU" sz="2400" b="1" dirty="0" smtClean="0"/>
              <a:t>                             </a:t>
            </a:r>
            <a:endParaRPr lang="hu-HU" sz="2400" b="1" dirty="0"/>
          </a:p>
          <a:p>
            <a:endParaRPr lang="hu-HU" dirty="0"/>
          </a:p>
          <a:p>
            <a:r>
              <a:rPr lang="hu-HU" sz="2400" b="1" dirty="0" smtClean="0"/>
              <a:t>         </a:t>
            </a:r>
            <a:r>
              <a:rPr lang="hu-HU" sz="2400" b="1" dirty="0" err="1" smtClean="0"/>
              <a:t>Gentamycin</a:t>
            </a:r>
            <a:r>
              <a:rPr lang="hu-HU" sz="2400" b="1" dirty="0" smtClean="0"/>
              <a:t> !                           Szerológia </a:t>
            </a:r>
            <a:r>
              <a:rPr lang="hu-HU" sz="2400" b="1" dirty="0"/>
              <a:t>12.-21.napon</a:t>
            </a:r>
            <a:r>
              <a:rPr lang="hu-HU" sz="2400" b="1" dirty="0" smtClean="0"/>
              <a:t>!           </a:t>
            </a:r>
            <a:r>
              <a:rPr lang="hu-HU" sz="2400" b="1" dirty="0" err="1" smtClean="0"/>
              <a:t>Vibramycin</a:t>
            </a:r>
            <a:r>
              <a:rPr lang="hu-HU" sz="2400" b="1" dirty="0" smtClean="0"/>
              <a:t> iv.</a:t>
            </a:r>
            <a:endParaRPr lang="hu-HU" sz="2400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4" y="2377159"/>
            <a:ext cx="3619336" cy="382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0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67097" y="1371600"/>
            <a:ext cx="10101548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Tájékozódási futók, tereplovasok, terepbiciklisták</a:t>
            </a:r>
          </a:p>
          <a:p>
            <a:r>
              <a:rPr lang="hu-HU" sz="3200" b="1" dirty="0" smtClean="0"/>
              <a:t>Gomba-, som-, áfonya-, kökényszedők; méhészek (</a:t>
            </a:r>
            <a:r>
              <a:rPr lang="hu-HU" sz="3200" b="1" dirty="0" err="1" smtClean="0"/>
              <a:t>asperg</a:t>
            </a:r>
            <a:r>
              <a:rPr lang="hu-HU" sz="3200" b="1" dirty="0" smtClean="0"/>
              <a:t>.)</a:t>
            </a:r>
          </a:p>
          <a:p>
            <a:r>
              <a:rPr lang="hu-HU" sz="3200" b="1" dirty="0" smtClean="0"/>
              <a:t>Turisták, turistajelzést felfestők, földmérők</a:t>
            </a:r>
          </a:p>
          <a:p>
            <a:r>
              <a:rPr lang="hu-HU" sz="3200" b="1" dirty="0" smtClean="0"/>
              <a:t>Erdei tisztásokon napozók, gyerekek arca-füle </a:t>
            </a:r>
          </a:p>
          <a:p>
            <a:r>
              <a:rPr lang="hu-HU" sz="3200" b="1" dirty="0"/>
              <a:t> </a:t>
            </a:r>
            <a:r>
              <a:rPr lang="hu-HU" sz="3200" b="1" dirty="0" smtClean="0"/>
              <a:t>                                                              hosszúhajú kislányok!</a:t>
            </a:r>
          </a:p>
          <a:p>
            <a:endParaRPr lang="hu-HU" sz="3200" b="1" dirty="0" smtClean="0"/>
          </a:p>
          <a:p>
            <a:r>
              <a:rPr lang="hu-HU" sz="3200" b="1" dirty="0" smtClean="0"/>
              <a:t>Magasles</a:t>
            </a:r>
          </a:p>
          <a:p>
            <a:r>
              <a:rPr lang="hu-HU" sz="3200" b="1" dirty="0" smtClean="0"/>
              <a:t>Avar</a:t>
            </a:r>
          </a:p>
          <a:p>
            <a:r>
              <a:rPr lang="hu-HU" sz="3200" b="1" dirty="0" smtClean="0"/>
              <a:t>Játszótér</a:t>
            </a:r>
            <a:endParaRPr lang="hu-HU" sz="3200" b="1" dirty="0"/>
          </a:p>
          <a:p>
            <a:r>
              <a:rPr lang="hu-HU" sz="3200" b="1" dirty="0"/>
              <a:t> </a:t>
            </a:r>
            <a:r>
              <a:rPr lang="hu-HU" sz="3200" b="1" dirty="0" smtClean="0"/>
              <a:t>                                  Vadfeldolgozók</a:t>
            </a:r>
          </a:p>
          <a:p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3043646" y="404949"/>
            <a:ext cx="5077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/>
              <a:t>További veszélyeztetettek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1472846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15738" y="587829"/>
            <a:ext cx="8014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Kullancsok által terjesztett egyéb betegségek: </a:t>
            </a:r>
            <a:endParaRPr lang="hu-HU" sz="32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476103" y="1894114"/>
            <a:ext cx="985321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hu-HU" sz="2800" b="1" dirty="0" err="1" smtClean="0"/>
              <a:t>Anaplasmosis</a:t>
            </a:r>
            <a:r>
              <a:rPr lang="hu-HU" sz="2800" b="1" dirty="0" smtClean="0"/>
              <a:t>, </a:t>
            </a:r>
            <a:r>
              <a:rPr lang="hu-HU" sz="2800" b="1" dirty="0" err="1" smtClean="0"/>
              <a:t>Ehrlichiosis</a:t>
            </a:r>
            <a:r>
              <a:rPr lang="hu-HU" sz="2800" b="1" dirty="0"/>
              <a:t> </a:t>
            </a:r>
            <a:r>
              <a:rPr lang="hu-HU" sz="2800" b="1" dirty="0" smtClean="0"/>
              <a:t>(</a:t>
            </a:r>
            <a:r>
              <a:rPr lang="hu-HU" sz="2800" b="1" dirty="0" err="1" smtClean="0"/>
              <a:t>rickettsiák</a:t>
            </a:r>
            <a:r>
              <a:rPr lang="hu-HU" sz="2800" b="1" dirty="0" smtClean="0"/>
              <a:t>)</a:t>
            </a:r>
          </a:p>
          <a:p>
            <a:pPr marL="457200" indent="-457200">
              <a:buFontTx/>
              <a:buChar char="-"/>
            </a:pPr>
            <a:r>
              <a:rPr lang="hu-HU" sz="2800" b="1" dirty="0" err="1" smtClean="0"/>
              <a:t>Babesiosis</a:t>
            </a:r>
            <a:r>
              <a:rPr lang="hu-HU" sz="2800" b="1" dirty="0" smtClean="0"/>
              <a:t> – parazita-       </a:t>
            </a:r>
            <a:r>
              <a:rPr lang="hu-HU" sz="2800" b="1" dirty="0" err="1" smtClean="0"/>
              <a:t>vvt</a:t>
            </a:r>
            <a:r>
              <a:rPr lang="hu-HU" sz="2800" b="1" dirty="0" smtClean="0"/>
              <a:t> sejtekbe</a:t>
            </a:r>
          </a:p>
          <a:p>
            <a:pPr marL="457200" indent="-457200">
              <a:buFontTx/>
              <a:buChar char="-"/>
            </a:pPr>
            <a:r>
              <a:rPr lang="hu-HU" sz="2800" b="1" dirty="0"/>
              <a:t> </a:t>
            </a:r>
            <a:r>
              <a:rPr lang="hu-HU" sz="2800" b="1" dirty="0" smtClean="0"/>
              <a:t>                       </a:t>
            </a:r>
            <a:r>
              <a:rPr lang="hu-HU" sz="2800" b="1" dirty="0" err="1" smtClean="0"/>
              <a:t>haemolyticus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anaemia</a:t>
            </a:r>
            <a:r>
              <a:rPr lang="hu-HU" sz="2800" b="1" dirty="0" smtClean="0"/>
              <a:t>, sárgásbőr, </a:t>
            </a:r>
            <a:r>
              <a:rPr lang="hu-HU" sz="2800" b="1" u="sng" dirty="0" smtClean="0"/>
              <a:t>barna vizelet !</a:t>
            </a:r>
          </a:p>
          <a:p>
            <a:pPr marL="457200" indent="-457200">
              <a:buFontTx/>
              <a:buChar char="-"/>
            </a:pPr>
            <a:r>
              <a:rPr lang="hu-HU" sz="2800" b="1" dirty="0"/>
              <a:t> </a:t>
            </a:r>
            <a:r>
              <a:rPr lang="hu-HU" sz="2800" b="1" dirty="0" smtClean="0"/>
              <a:t>                       </a:t>
            </a:r>
            <a:r>
              <a:rPr lang="hu-HU" sz="2800" b="1" dirty="0" err="1" smtClean="0"/>
              <a:t>thrombocytopénia</a:t>
            </a:r>
            <a:r>
              <a:rPr lang="hu-HU" sz="2800" b="1" dirty="0" smtClean="0"/>
              <a:t>, DIC</a:t>
            </a:r>
          </a:p>
          <a:p>
            <a:pPr marL="457200" indent="-457200">
              <a:buFontTx/>
              <a:buChar char="-"/>
            </a:pPr>
            <a:r>
              <a:rPr lang="hu-HU" sz="2800" b="1" dirty="0" err="1" smtClean="0"/>
              <a:t>Bartonellosis</a:t>
            </a:r>
            <a:endParaRPr lang="hu-HU" sz="2800" b="1" dirty="0" smtClean="0"/>
          </a:p>
          <a:p>
            <a:pPr marL="457200" indent="-457200">
              <a:buFontTx/>
              <a:buChar char="-"/>
            </a:pPr>
            <a:endParaRPr lang="hu-HU" sz="2800" b="1" dirty="0" smtClean="0"/>
          </a:p>
          <a:p>
            <a:pPr marL="457200" indent="-457200">
              <a:buFontTx/>
              <a:buChar char="-"/>
            </a:pPr>
            <a:r>
              <a:rPr lang="hu-HU" sz="2800" b="1" dirty="0" err="1" smtClean="0"/>
              <a:t>Coxiella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burnetti</a:t>
            </a:r>
            <a:r>
              <a:rPr lang="hu-HU" sz="2800" b="1" dirty="0" smtClean="0"/>
              <a:t> (</a:t>
            </a:r>
            <a:r>
              <a:rPr lang="hu-HU" sz="2800" b="1" dirty="0" err="1" smtClean="0"/>
              <a:t>Qláz</a:t>
            </a:r>
            <a:r>
              <a:rPr lang="hu-HU" sz="2800" b="1" dirty="0" smtClean="0"/>
              <a:t>) kecskék, juhok, rókák      tej</a:t>
            </a:r>
          </a:p>
          <a:p>
            <a:pPr marL="457200" indent="-457200">
              <a:buFontTx/>
              <a:buChar char="-"/>
            </a:pPr>
            <a:r>
              <a:rPr lang="hu-HU" sz="2800" b="1" dirty="0"/>
              <a:t> </a:t>
            </a:r>
            <a:r>
              <a:rPr lang="hu-HU" sz="2800" b="1" dirty="0" smtClean="0"/>
              <a:t>                   magas láz, fej és  </a:t>
            </a:r>
            <a:r>
              <a:rPr lang="hu-HU" sz="2800" b="1" dirty="0" err="1" smtClean="0"/>
              <a:t>végtagfájd</a:t>
            </a:r>
            <a:r>
              <a:rPr lang="hu-HU" sz="2800" b="1" dirty="0" smtClean="0"/>
              <a:t>  .</a:t>
            </a:r>
            <a:r>
              <a:rPr lang="hu-HU" sz="2800" b="1" dirty="0" err="1" smtClean="0"/>
              <a:t>atip.pneumonia</a:t>
            </a:r>
            <a:endParaRPr lang="hu-HU" sz="2800" b="1" dirty="0" smtClean="0"/>
          </a:p>
          <a:p>
            <a:pPr marL="457200" indent="-457200">
              <a:buFontTx/>
              <a:buChar char="-"/>
            </a:pPr>
            <a:r>
              <a:rPr lang="hu-HU" sz="2800" b="1" dirty="0" smtClean="0"/>
              <a:t>3. hét végén magas </a:t>
            </a:r>
            <a:r>
              <a:rPr lang="hu-HU" sz="2800" b="1" dirty="0" err="1" smtClean="0"/>
              <a:t>titer</a:t>
            </a:r>
            <a:r>
              <a:rPr lang="hu-HU" sz="2800" b="1" dirty="0" smtClean="0"/>
              <a:t>. Krónikus hepatitis vagy </a:t>
            </a:r>
            <a:r>
              <a:rPr lang="hu-HU" sz="2800" b="1" dirty="0" err="1" smtClean="0"/>
              <a:t>endocarditis</a:t>
            </a:r>
            <a:endParaRPr lang="hu-HU" sz="2800" b="1" dirty="0" smtClean="0"/>
          </a:p>
          <a:p>
            <a:pPr marL="457200" indent="-457200">
              <a:buFontTx/>
              <a:buChar char="-"/>
            </a:pPr>
            <a:r>
              <a:rPr lang="hu-HU" sz="2800" b="1" dirty="0" smtClean="0"/>
              <a:t>                                    </a:t>
            </a:r>
            <a:r>
              <a:rPr lang="hu-HU" sz="2800" b="1" dirty="0" err="1" smtClean="0"/>
              <a:t>doxy+rifampicin</a:t>
            </a:r>
            <a:endParaRPr lang="hu-HU" sz="2800" b="1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5159828" y="2612903"/>
            <a:ext cx="4441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51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57489" cy="604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40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14303" y="448491"/>
            <a:ext cx="8242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err="1" smtClean="0"/>
              <a:t>Bartonellosis</a:t>
            </a:r>
            <a:r>
              <a:rPr lang="hu-HU" sz="3600" b="1" dirty="0" smtClean="0"/>
              <a:t> = </a:t>
            </a:r>
            <a:r>
              <a:rPr lang="hu-HU" sz="3600" dirty="0" smtClean="0"/>
              <a:t>Macskakarmolási  betegség</a:t>
            </a:r>
            <a:endParaRPr lang="hu-HU" sz="3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00400" y="1094822"/>
            <a:ext cx="51848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Bartonellosis</a:t>
            </a:r>
            <a:r>
              <a:rPr lang="hu-HU" sz="2800" dirty="0" smtClean="0"/>
              <a:t> </a:t>
            </a:r>
            <a:r>
              <a:rPr lang="hu-HU" sz="2800" dirty="0" err="1" smtClean="0"/>
              <a:t>henselae</a:t>
            </a:r>
            <a:r>
              <a:rPr lang="hu-HU" sz="2800" dirty="0" smtClean="0"/>
              <a:t> = </a:t>
            </a:r>
            <a:r>
              <a:rPr lang="hu-HU" sz="2800" dirty="0" err="1" smtClean="0"/>
              <a:t>Rickettsia</a:t>
            </a:r>
            <a:endParaRPr lang="hu-HU" sz="2800" dirty="0" smtClean="0"/>
          </a:p>
          <a:p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066800" y="2255520"/>
            <a:ext cx="823481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Helyi nyirokcsomó megnagyobb –akár évekig</a:t>
            </a:r>
          </a:p>
          <a:p>
            <a:r>
              <a:rPr lang="hu-HU" sz="2400" b="1" dirty="0" smtClean="0"/>
              <a:t>Láz, </a:t>
            </a:r>
            <a:r>
              <a:rPr lang="hu-HU" sz="2400" b="1" dirty="0" err="1" smtClean="0"/>
              <a:t>myalgia</a:t>
            </a:r>
            <a:r>
              <a:rPr lang="hu-HU" sz="2400" b="1" dirty="0" smtClean="0"/>
              <a:t>, </a:t>
            </a:r>
            <a:r>
              <a:rPr lang="hu-HU" sz="2400" b="1" dirty="0" err="1" smtClean="0"/>
              <a:t>arthralgia</a:t>
            </a:r>
            <a:r>
              <a:rPr lang="hu-HU" sz="2400" b="1" dirty="0" smtClean="0"/>
              <a:t> magas </a:t>
            </a:r>
            <a:r>
              <a:rPr lang="hu-HU" sz="2400" b="1" dirty="0" err="1" smtClean="0"/>
              <a:t>vvt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sülly</a:t>
            </a:r>
            <a:r>
              <a:rPr lang="hu-HU" sz="2400" b="1" dirty="0" smtClean="0"/>
              <a:t> – CRP, </a:t>
            </a:r>
            <a:r>
              <a:rPr lang="hu-HU" sz="2400" b="1" u="sng" dirty="0" err="1" smtClean="0"/>
              <a:t>hypercalcemia</a:t>
            </a:r>
            <a:r>
              <a:rPr lang="hu-HU" sz="2400" b="1" u="sng" dirty="0" smtClean="0"/>
              <a:t> !</a:t>
            </a:r>
            <a:r>
              <a:rPr lang="hu-HU" sz="2400" b="1" dirty="0" smtClean="0"/>
              <a:t>  </a:t>
            </a:r>
          </a:p>
          <a:p>
            <a:r>
              <a:rPr lang="hu-HU" sz="2400" b="1" dirty="0" smtClean="0"/>
              <a:t>máj lép megnagyobb, </a:t>
            </a:r>
            <a:r>
              <a:rPr lang="hu-HU" sz="2400" b="1" dirty="0" err="1" smtClean="0"/>
              <a:t>neur</a:t>
            </a:r>
            <a:r>
              <a:rPr lang="hu-HU" sz="2400" b="1" dirty="0" smtClean="0"/>
              <a:t>. tünetek</a:t>
            </a:r>
          </a:p>
          <a:p>
            <a:r>
              <a:rPr lang="hu-HU" sz="2400" b="1" dirty="0" smtClean="0"/>
              <a:t>VVT-sejtekben  - kifakul a közepe ! </a:t>
            </a:r>
          </a:p>
          <a:p>
            <a:endParaRPr lang="hu-HU" sz="2400" b="1" dirty="0"/>
          </a:p>
          <a:p>
            <a:r>
              <a:rPr lang="hu-HU" sz="2400" b="1" dirty="0" smtClean="0"/>
              <a:t>6. héten </a:t>
            </a:r>
            <a:r>
              <a:rPr lang="hu-HU" sz="2400" b="1" dirty="0" err="1" smtClean="0"/>
              <a:t>IgM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IgG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serológia</a:t>
            </a:r>
            <a:r>
              <a:rPr lang="hu-HU" sz="2400" b="1" dirty="0" smtClean="0"/>
              <a:t> </a:t>
            </a:r>
          </a:p>
          <a:p>
            <a:endParaRPr lang="hu-HU" sz="2400" b="1" dirty="0"/>
          </a:p>
          <a:p>
            <a:r>
              <a:rPr lang="hu-HU" sz="2400" b="1" dirty="0" smtClean="0"/>
              <a:t>TH: </a:t>
            </a:r>
            <a:r>
              <a:rPr lang="hu-HU" sz="2400" b="1" dirty="0" err="1" smtClean="0"/>
              <a:t>rifampicin</a:t>
            </a:r>
            <a:r>
              <a:rPr lang="hu-HU" sz="2400" b="1" dirty="0" smtClean="0"/>
              <a:t>, </a:t>
            </a:r>
            <a:r>
              <a:rPr lang="hu-HU" sz="2400" b="1" dirty="0" err="1" smtClean="0"/>
              <a:t>Bactrim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inj</a:t>
            </a:r>
            <a:r>
              <a:rPr lang="hu-HU" sz="2400" b="1" dirty="0" smtClean="0"/>
              <a:t>, </a:t>
            </a:r>
            <a:r>
              <a:rPr lang="hu-HU" sz="2400" b="1" dirty="0" err="1" smtClean="0"/>
              <a:t>doxy</a:t>
            </a:r>
            <a:r>
              <a:rPr lang="hu-HU" sz="2400" b="1" dirty="0" smtClean="0"/>
              <a:t> iv., </a:t>
            </a:r>
            <a:r>
              <a:rPr lang="hu-HU" sz="2400" b="1" dirty="0" err="1" smtClean="0"/>
              <a:t>minocyc</a:t>
            </a:r>
            <a:r>
              <a:rPr lang="hu-HU" sz="2400" b="1" dirty="0" smtClean="0"/>
              <a:t>, </a:t>
            </a:r>
            <a:r>
              <a:rPr lang="hu-HU" sz="2400" b="1" dirty="0" err="1" smtClean="0"/>
              <a:t>gentamycin</a:t>
            </a:r>
            <a:r>
              <a:rPr lang="hu-HU" sz="2400" b="1" dirty="0" smtClean="0"/>
              <a:t> iv.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830358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010" y="0"/>
            <a:ext cx="5935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89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858</Words>
  <Application>Microsoft Office PowerPoint</Application>
  <PresentationFormat>Szélesvásznú</PresentationFormat>
  <Paragraphs>184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Office-téma</vt:lpstr>
      <vt:lpstr>A Lyme borreliosis  differenciál diagnosztikája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                 yersiniosis Yersinia enterocolitica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Lyme borreliosis  differenciál diagnosztikája</dc:title>
  <dc:creator>Windows-felhasználó</dc:creator>
  <cp:lastModifiedBy>Windows-felhasználó</cp:lastModifiedBy>
  <cp:revision>56</cp:revision>
  <dcterms:created xsi:type="dcterms:W3CDTF">2019-09-29T07:37:42Z</dcterms:created>
  <dcterms:modified xsi:type="dcterms:W3CDTF">2019-11-19T20:29:40Z</dcterms:modified>
</cp:coreProperties>
</file>