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98" r:id="rId2"/>
    <p:sldId id="299" r:id="rId3"/>
    <p:sldId id="372" r:id="rId4"/>
    <p:sldId id="373" r:id="rId5"/>
    <p:sldId id="301" r:id="rId6"/>
    <p:sldId id="375" r:id="rId7"/>
    <p:sldId id="376" r:id="rId8"/>
    <p:sldId id="377" r:id="rId9"/>
    <p:sldId id="378" r:id="rId10"/>
    <p:sldId id="394" r:id="rId11"/>
    <p:sldId id="379" r:id="rId12"/>
    <p:sldId id="393" r:id="rId13"/>
    <p:sldId id="302" r:id="rId14"/>
    <p:sldId id="374" r:id="rId15"/>
    <p:sldId id="382" r:id="rId16"/>
    <p:sldId id="305" r:id="rId17"/>
    <p:sldId id="303" r:id="rId18"/>
    <p:sldId id="306" r:id="rId19"/>
    <p:sldId id="307" r:id="rId20"/>
    <p:sldId id="368" r:id="rId21"/>
    <p:sldId id="380" r:id="rId22"/>
    <p:sldId id="381" r:id="rId23"/>
    <p:sldId id="308" r:id="rId24"/>
    <p:sldId id="309" r:id="rId25"/>
    <p:sldId id="366" r:id="rId26"/>
    <p:sldId id="367" r:id="rId27"/>
    <p:sldId id="312" r:id="rId28"/>
    <p:sldId id="313" r:id="rId29"/>
    <p:sldId id="315" r:id="rId30"/>
    <p:sldId id="316" r:id="rId31"/>
    <p:sldId id="317" r:id="rId32"/>
    <p:sldId id="318" r:id="rId33"/>
    <p:sldId id="319" r:id="rId34"/>
    <p:sldId id="321" r:id="rId35"/>
    <p:sldId id="322" r:id="rId36"/>
    <p:sldId id="369" r:id="rId37"/>
    <p:sldId id="323" r:id="rId38"/>
    <p:sldId id="324" r:id="rId39"/>
    <p:sldId id="328" r:id="rId40"/>
    <p:sldId id="329" r:id="rId41"/>
    <p:sldId id="331" r:id="rId42"/>
    <p:sldId id="332" r:id="rId43"/>
    <p:sldId id="333" r:id="rId44"/>
    <p:sldId id="383" r:id="rId45"/>
    <p:sldId id="339" r:id="rId46"/>
    <p:sldId id="336" r:id="rId47"/>
    <p:sldId id="340" r:id="rId48"/>
    <p:sldId id="344" r:id="rId49"/>
    <p:sldId id="349" r:id="rId50"/>
    <p:sldId id="351" r:id="rId51"/>
    <p:sldId id="350" r:id="rId52"/>
    <p:sldId id="357" r:id="rId53"/>
    <p:sldId id="384" r:id="rId54"/>
    <p:sldId id="358" r:id="rId55"/>
    <p:sldId id="370" r:id="rId56"/>
    <p:sldId id="359" r:id="rId57"/>
    <p:sldId id="386" r:id="rId58"/>
    <p:sldId id="387" r:id="rId59"/>
    <p:sldId id="371" r:id="rId60"/>
    <p:sldId id="390" r:id="rId61"/>
    <p:sldId id="391" r:id="rId62"/>
    <p:sldId id="363" r:id="rId63"/>
    <p:sldId id="389" r:id="rId64"/>
    <p:sldId id="392" r:id="rId65"/>
    <p:sldId id="364" r:id="rId66"/>
    <p:sldId id="292" r:id="rId6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B98"/>
    <a:srgbClr val="F599A0"/>
    <a:srgbClr val="17A74C"/>
    <a:srgbClr val="AEDCE9"/>
    <a:srgbClr val="209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>
      <p:cViewPr varScale="1">
        <p:scale>
          <a:sx n="69" d="100"/>
          <a:sy n="69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2067B-30B3-4595-A817-33925B783D6E}" type="datetimeFigureOut">
              <a:rPr lang="de-DE" smtClean="0"/>
              <a:pPr/>
              <a:t>01.10.2019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2292-2183-46A4-8246-EAA71B4F570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/>
              <a:t>Gilbert, Developmental Biology, 9. Auflage, Sinauer, 2010</a:t>
            </a:r>
          </a:p>
          <a:p>
            <a:endParaRPr lang="de-DE"/>
          </a:p>
          <a:p>
            <a:endParaRPr lang="de-DE"/>
          </a:p>
        </p:txBody>
      </p:sp>
      <p:sp>
        <p:nvSpPr>
          <p:cNvPr id="5120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D9DE9-7608-4607-9B72-1DF37A40CC8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45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Graham, J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</a:t>
            </a:r>
          </a:p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 A schematic showing the location of the ectodermal placodes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vertebrate head. The olfactory placode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 is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at the tip of the forebrain, while the lens (L) placode shaded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 forms caudally as part of the eye.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adenohypophyseal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(Ad)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placodes, in yellow, can be seen to lie ventrally to the forebrain. The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trigeminal placodes form alongside the anterior hindbrain at the levels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rhombomeres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and 2. The more anterior ophthalmic (To) placode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dark blue and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maxillomandibular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shaded in 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lighter blue. The large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placode forms opposite the central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 of the hindbrain and is in purple. The lateral line (LL) placodes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both anteriorly and posteriorly of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vesicle. The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epibranchial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placodes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geniculate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petrosal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nodose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(En)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form as part of the pharyngeal series. They are shaded green. Fore –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forebrain, mid – midbrain, r1 –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rhombomere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r2 –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rhombomere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r3 – rhombomere 3, r4 – rhombomere 4, pa1 – pharyngeal arch1,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pa2,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pharyngeal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pa3 –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pharyngeal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 pa4 –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pharyngeal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 4, pa5 – pharyngeal arch s-somite.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3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Faber, </a:t>
            </a:r>
            <a:r>
              <a:rPr lang="hu-HU" dirty="0" err="1"/>
              <a:t>Development</a:t>
            </a:r>
            <a:r>
              <a:rPr lang="hu-HU" dirty="0"/>
              <a:t>, 2001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22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Szél Ágoston professzortól átvett rajz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30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Rugarli</a:t>
            </a:r>
            <a:r>
              <a:rPr lang="hu-HU" dirty="0"/>
              <a:t>, Am J </a:t>
            </a:r>
            <a:r>
              <a:rPr lang="hu-HU" dirty="0" err="1"/>
              <a:t>Hum</a:t>
            </a:r>
            <a:r>
              <a:rPr lang="hu-HU" dirty="0"/>
              <a:t> </a:t>
            </a:r>
            <a:r>
              <a:rPr lang="hu-HU" dirty="0" err="1"/>
              <a:t>Genet</a:t>
            </a:r>
            <a:r>
              <a:rPr lang="hu-HU" dirty="0"/>
              <a:t> 1999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for KS pathogenesis. In normal individuals (left), the olfactory neurons (ON) in the olfactory epithelium send their axons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cribriform plate (CP) to reach the olfactory bulb. Within the glomerular layer (GL) of the bulb, they make synapses with dendrites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mitral cells (M) whose axons will form the olfactory tract (OT). Neurons secreting GnRH (shown in red) originate in the olfactory placode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migrate along the olfactory nerves until they reach the forebrain. For simplicity, no distinction is made in this drawing between the proper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olfactory nerve and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vomeronasal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nerve. The KAL protein (green area) is secreted by mitral cells in the extracellular matrix of the bulb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it is required for proper interactions with olfactory axons. In KS patients (right), the KAL protein is absent, and, therefore, olfactory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axons cannot interact properly with their target, ending their migration between the cribriform plate and the forebrain. The migration defect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GnRH neurons in KS is thus a secondary effect caused by lack of contact between the olfactory nerves and the forebrain, resulting in the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absence of a neural migration route. (Modified from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Rugarli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Ballabio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[1993].)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71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Szél Ágoston  professzortól átvett rajz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59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Simoes</a:t>
            </a:r>
            <a:r>
              <a:rPr lang="hu-HU" dirty="0"/>
              <a:t>-Costa,</a:t>
            </a:r>
            <a:r>
              <a:rPr lang="hu-HU" baseline="0" dirty="0"/>
              <a:t> Science, 2016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7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https://news.softpedia.com/news/21-Things-About-Old-World-Monkeys-and-their-Sexuality-75504.shtml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19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Theveneau</a:t>
            </a:r>
            <a:r>
              <a:rPr lang="hu-HU" dirty="0"/>
              <a:t> </a:t>
            </a:r>
            <a:r>
              <a:rPr lang="hu-HU" dirty="0" err="1"/>
              <a:t>Dev</a:t>
            </a:r>
            <a:r>
              <a:rPr lang="hu-HU" dirty="0"/>
              <a:t> </a:t>
            </a:r>
            <a:r>
              <a:rPr lang="hu-HU" dirty="0" err="1"/>
              <a:t>Biol</a:t>
            </a:r>
            <a:r>
              <a:rPr lang="hu-HU" dirty="0"/>
              <a:t> 2012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2292-2183-46A4-8246-EAA71B4F570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84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158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Tissue boundaries in the skull and adjacent mesenchyme. (A, B) Whole mount X-gal staining of skull vaults at E17.5,</a:t>
            </a:r>
            <a:r>
              <a:rPr lang="hu-HU" dirty="0"/>
              <a:t> </a:t>
            </a:r>
            <a:r>
              <a:rPr lang="en-US" dirty="0"/>
              <a:t>brain and the skin removed: reciprocal staining patterns are present in Wnt1-cre/R26R and Mesp1-cre/R26R skulls. (A) The</a:t>
            </a:r>
            <a:r>
              <a:rPr lang="hu-HU" dirty="0"/>
              <a:t> </a:t>
            </a:r>
            <a:r>
              <a:rPr lang="en-US" dirty="0"/>
              <a:t>parietal (p) and the lateral parts of the </a:t>
            </a:r>
            <a:r>
              <a:rPr lang="en-US" dirty="0" err="1"/>
              <a:t>interparietal</a:t>
            </a:r>
            <a:r>
              <a:rPr lang="en-US" dirty="0"/>
              <a:t> (asterisk) bones are of </a:t>
            </a:r>
            <a:r>
              <a:rPr lang="en-US" dirty="0" err="1"/>
              <a:t>mesodermal</a:t>
            </a:r>
            <a:r>
              <a:rPr lang="en-US" dirty="0"/>
              <a:t> origin; mesoderm-derived </a:t>
            </a:r>
            <a:r>
              <a:rPr lang="en-US" dirty="0" err="1"/>
              <a:t>meninges</a:t>
            </a:r>
            <a:r>
              <a:rPr lang="hu-HU" dirty="0"/>
              <a:t> </a:t>
            </a:r>
            <a:r>
              <a:rPr lang="en-US" dirty="0"/>
              <a:t>underlie the </a:t>
            </a:r>
            <a:r>
              <a:rPr lang="en-US" dirty="0" err="1"/>
              <a:t>interparietal</a:t>
            </a:r>
            <a:r>
              <a:rPr lang="en-US" dirty="0"/>
              <a:t> bone, showing as a light blue-stained area (asterisk). (B) The frontal (f) bones and medial part of the</a:t>
            </a:r>
          </a:p>
          <a:p>
            <a:pPr>
              <a:spcBef>
                <a:spcPct val="0"/>
              </a:spcBef>
            </a:pPr>
            <a:r>
              <a:rPr lang="en-US" dirty="0" err="1"/>
              <a:t>interparietal</a:t>
            </a:r>
            <a:r>
              <a:rPr lang="en-US" dirty="0"/>
              <a:t> bone (asterisk) are of neural crest origin; faint X-gal staining of the parietal bone is due to underlying neural</a:t>
            </a:r>
            <a:r>
              <a:rPr lang="hu-HU" dirty="0"/>
              <a:t> </a:t>
            </a:r>
            <a:r>
              <a:rPr lang="de-DE" dirty="0" err="1"/>
              <a:t>crest-derived</a:t>
            </a:r>
            <a:r>
              <a:rPr lang="de-DE" dirty="0"/>
              <a:t> </a:t>
            </a:r>
            <a:r>
              <a:rPr lang="de-DE" dirty="0" err="1"/>
              <a:t>meninges</a:t>
            </a:r>
            <a:r>
              <a:rPr lang="de-DE" dirty="0"/>
              <a:t>.</a:t>
            </a:r>
          </a:p>
        </p:txBody>
      </p:sp>
      <p:sp>
        <p:nvSpPr>
          <p:cNvPr id="45158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BB214-4C5C-45DE-AADB-BFFADBEA86D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05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/>
              <a:t>Savagner</a:t>
            </a:r>
            <a:r>
              <a:rPr lang="hu-HU"/>
              <a:t>, </a:t>
            </a:r>
            <a:r>
              <a:rPr lang="de-DE"/>
              <a:t>BioEssays 23:912</a:t>
            </a:r>
            <a:r>
              <a:rPr lang="hu-HU"/>
              <a:t>-</a:t>
            </a:r>
            <a:r>
              <a:rPr lang="de-DE"/>
              <a:t>923, 2001</a:t>
            </a:r>
            <a:r>
              <a:rPr lang="hu-HU"/>
              <a:t>.</a:t>
            </a:r>
            <a:endParaRPr lang="de-DE"/>
          </a:p>
        </p:txBody>
      </p:sp>
      <p:sp>
        <p:nvSpPr>
          <p:cNvPr id="10752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1071E-2991-403F-9397-8B38B263ADF9}" type="slidenum">
              <a:rPr lang="de-DE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81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/>
              <a:t>Savagner</a:t>
            </a:r>
            <a:r>
              <a:rPr lang="hu-HU"/>
              <a:t>, </a:t>
            </a:r>
            <a:r>
              <a:rPr lang="de-DE"/>
              <a:t>BioEssays 23:912</a:t>
            </a:r>
            <a:r>
              <a:rPr lang="hu-HU"/>
              <a:t>-</a:t>
            </a:r>
            <a:r>
              <a:rPr lang="de-DE"/>
              <a:t>923, 2001</a:t>
            </a:r>
            <a:r>
              <a:rPr lang="hu-HU"/>
              <a:t>.</a:t>
            </a:r>
            <a:endParaRPr lang="de-DE"/>
          </a:p>
          <a:p>
            <a:pPr>
              <a:spcBef>
                <a:spcPct val="0"/>
              </a:spcBef>
            </a:pPr>
            <a:endParaRPr lang="hu-HU"/>
          </a:p>
          <a:p>
            <a:pPr>
              <a:spcBef>
                <a:spcPct val="0"/>
              </a:spcBef>
            </a:pPr>
            <a:endParaRPr lang="hu-HU"/>
          </a:p>
          <a:p>
            <a:pPr>
              <a:spcBef>
                <a:spcPct val="0"/>
              </a:spcBef>
            </a:pPr>
            <a:r>
              <a:rPr lang="en-US"/>
              <a:t>Main types of mechanisms involved in EMT induction. A typical epithelial cell (on the left) is induced to undergo an EMT and</a:t>
            </a:r>
            <a:r>
              <a:rPr lang="hu-HU"/>
              <a:t> </a:t>
            </a:r>
            <a:r>
              <a:rPr lang="en-US"/>
              <a:t>finally express a mesenchymal-like phenotype (on the right). Center panel outlines the putative general mechanisms involved. (1)</a:t>
            </a:r>
            <a:r>
              <a:rPr lang="hu-HU"/>
              <a:t> </a:t>
            </a:r>
            <a:r>
              <a:rPr lang="en-US"/>
              <a:t>Transcriptional or genomic downregulation of cell±cell adhesion structure components: deficit in constitutive components. (2) Posttranslation</a:t>
            </a:r>
            <a:r>
              <a:rPr lang="hu-HU"/>
              <a:t> </a:t>
            </a:r>
            <a:r>
              <a:rPr lang="en-US"/>
              <a:t>regulation (phosphorylation, ubiquitination): destabilization of cell±cell adhesion structures. (3) Downregulation of</a:t>
            </a:r>
            <a:r>
              <a:rPr lang="hu-HU"/>
              <a:t> </a:t>
            </a:r>
            <a:r>
              <a:rPr lang="de-DE"/>
              <a:t>maintenance pathways: progressive destabilization of cell-cell adhesion structures. (4) Active degradation of cell±cell adhesion</a:t>
            </a:r>
            <a:r>
              <a:rPr lang="hu-HU"/>
              <a:t> </a:t>
            </a:r>
            <a:r>
              <a:rPr lang="de-DE"/>
              <a:t>structure components (protease activation): active cell±cell dissociation. A, actin; AJ, adherens junction; CK, cytokeratins; D,</a:t>
            </a:r>
            <a:r>
              <a:rPr lang="hu-HU"/>
              <a:t> </a:t>
            </a:r>
            <a:r>
              <a:rPr lang="de-DE"/>
              <a:t>desmosome; ECM, extracellular matrix; G, Golgi; MT, Microbubules; N, nucleus; V, vinculin.</a:t>
            </a:r>
            <a:r>
              <a:rPr lang="hu-HU"/>
              <a:t> </a:t>
            </a:r>
            <a:endParaRPr lang="de-DE"/>
          </a:p>
        </p:txBody>
      </p:sp>
      <p:sp>
        <p:nvSpPr>
          <p:cNvPr id="11264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9632B-2E00-4BD6-9374-C5C043469160}" type="slidenum">
              <a:rPr lang="de-DE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21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/>
              <a:t>Barrallo</a:t>
            </a:r>
            <a:r>
              <a:rPr lang="de-DE" dirty="0"/>
              <a:t>-Gimeno</a:t>
            </a:r>
            <a:r>
              <a:rPr lang="hu-HU" dirty="0"/>
              <a:t>, </a:t>
            </a:r>
            <a:r>
              <a:rPr lang="de-DE" dirty="0"/>
              <a:t>Development 132, 3151-3161</a:t>
            </a:r>
            <a:r>
              <a:rPr lang="hu-HU" dirty="0"/>
              <a:t>, 2005</a:t>
            </a:r>
            <a:endParaRPr lang="de-DE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Downstream targets of Snail. Snail gene expression induces the loss of epithelial markers and</a:t>
            </a:r>
            <a:r>
              <a:rPr lang="hu-HU" dirty="0"/>
              <a:t> </a:t>
            </a:r>
            <a:r>
              <a:rPr lang="en-US" dirty="0"/>
              <a:t>the gain of </a:t>
            </a:r>
            <a:r>
              <a:rPr lang="en-US" dirty="0" err="1"/>
              <a:t>mesenchymal</a:t>
            </a:r>
            <a:r>
              <a:rPr lang="en-US" dirty="0"/>
              <a:t> markers, as well as inducing changes in cell shape, and changes related to</a:t>
            </a:r>
            <a:r>
              <a:rPr lang="hu-HU" dirty="0"/>
              <a:t> </a:t>
            </a:r>
            <a:r>
              <a:rPr lang="en-US" dirty="0"/>
              <a:t>morphology and to the acquisition of motility and invasive properties. The Snail genes also regulate</a:t>
            </a:r>
            <a:r>
              <a:rPr lang="hu-HU" dirty="0"/>
              <a:t> </a:t>
            </a:r>
            <a:r>
              <a:rPr lang="en-US" dirty="0"/>
              <a:t>cell proliferation and cell death. Not all of these targets are directly regulated by Snail genes: because</a:t>
            </a:r>
            <a:r>
              <a:rPr lang="hu-HU" dirty="0"/>
              <a:t> </a:t>
            </a:r>
            <a:r>
              <a:rPr lang="en-US" dirty="0"/>
              <a:t>Snail genes function as repressors, from Drosophila to humans (reviewed by Nieto, 2002), target</a:t>
            </a:r>
            <a:r>
              <a:rPr lang="hu-HU" dirty="0"/>
              <a:t> </a:t>
            </a:r>
            <a:r>
              <a:rPr lang="en-US" dirty="0" err="1"/>
              <a:t>upregulation</a:t>
            </a:r>
            <a:r>
              <a:rPr lang="en-US" dirty="0"/>
              <a:t> might be due to the Snail-mediated repression of a repressor. However, their role as</a:t>
            </a:r>
            <a:r>
              <a:rPr lang="hu-HU" dirty="0"/>
              <a:t> </a:t>
            </a:r>
            <a:r>
              <a:rPr lang="en-US" dirty="0"/>
              <a:t>activators cannot be excluded. The molecules and processes shown in red are </a:t>
            </a:r>
            <a:r>
              <a:rPr lang="en-US" dirty="0" err="1"/>
              <a:t>downregulated</a:t>
            </a:r>
            <a:r>
              <a:rPr lang="en-US" dirty="0"/>
              <a:t> or</a:t>
            </a:r>
            <a:r>
              <a:rPr lang="hu-HU" dirty="0"/>
              <a:t> </a:t>
            </a:r>
            <a:r>
              <a:rPr lang="en-US" dirty="0"/>
              <a:t>impaired by Snail, and those in green are </a:t>
            </a:r>
            <a:r>
              <a:rPr lang="en-US" dirty="0" err="1"/>
              <a:t>upregulated</a:t>
            </a:r>
            <a:r>
              <a:rPr lang="en-US" dirty="0"/>
              <a:t> or promoted by Snail. BID, </a:t>
            </a:r>
            <a:r>
              <a:rPr lang="en-US" dirty="0" err="1"/>
              <a:t>Bcl</a:t>
            </a:r>
            <a:r>
              <a:rPr lang="en-US" dirty="0"/>
              <a:t>-interacting death</a:t>
            </a:r>
            <a:r>
              <a:rPr lang="hu-HU" dirty="0"/>
              <a:t> </a:t>
            </a:r>
            <a:r>
              <a:rPr lang="de-DE" dirty="0" err="1"/>
              <a:t>agonist</a:t>
            </a:r>
            <a:r>
              <a:rPr lang="de-DE" dirty="0"/>
              <a:t>; CDK, cyclin-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kinase</a:t>
            </a:r>
            <a:r>
              <a:rPr lang="de-DE" dirty="0"/>
              <a:t>; DFF, DNA </a:t>
            </a:r>
            <a:r>
              <a:rPr lang="de-DE" dirty="0" err="1"/>
              <a:t>fragmentation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; ERKs, </a:t>
            </a:r>
            <a:r>
              <a:rPr lang="de-DE" dirty="0" err="1"/>
              <a:t>extracellular</a:t>
            </a:r>
            <a:r>
              <a:rPr lang="de-DE" dirty="0"/>
              <a:t> </a:t>
            </a:r>
            <a:r>
              <a:rPr lang="de-DE" dirty="0" err="1"/>
              <a:t>signalregulated</a:t>
            </a:r>
            <a:r>
              <a:rPr lang="hu-HU" dirty="0"/>
              <a:t> </a:t>
            </a:r>
            <a:r>
              <a:rPr lang="de-DE" dirty="0" err="1"/>
              <a:t>kinases</a:t>
            </a:r>
            <a:r>
              <a:rPr lang="de-DE" dirty="0"/>
              <a:t>; MMPs, </a:t>
            </a:r>
            <a:r>
              <a:rPr lang="de-DE" dirty="0" err="1"/>
              <a:t>metalloproteinases</a:t>
            </a:r>
            <a:r>
              <a:rPr lang="de-DE" dirty="0"/>
              <a:t>; PI3K, </a:t>
            </a:r>
            <a:r>
              <a:rPr lang="de-DE" dirty="0" err="1"/>
              <a:t>phosphoinositide</a:t>
            </a:r>
            <a:r>
              <a:rPr lang="de-DE" dirty="0"/>
              <a:t> 3-kinase; p21, cyclin-</a:t>
            </a:r>
            <a:r>
              <a:rPr lang="de-DE" dirty="0" err="1"/>
              <a:t>dependent</a:t>
            </a:r>
            <a:r>
              <a:rPr lang="hu-HU" dirty="0"/>
              <a:t> </a:t>
            </a:r>
            <a:r>
              <a:rPr lang="de-DE" dirty="0" err="1"/>
              <a:t>kinase</a:t>
            </a:r>
            <a:r>
              <a:rPr lang="de-DE" dirty="0"/>
              <a:t> </a:t>
            </a:r>
            <a:r>
              <a:rPr lang="de-DE" dirty="0" err="1"/>
              <a:t>inhibitor</a:t>
            </a:r>
            <a:r>
              <a:rPr lang="de-DE" dirty="0"/>
              <a:t>; p53, </a:t>
            </a:r>
            <a:r>
              <a:rPr lang="de-DE" dirty="0" err="1"/>
              <a:t>tumour</a:t>
            </a:r>
            <a:r>
              <a:rPr lang="de-DE" dirty="0"/>
              <a:t> </a:t>
            </a:r>
            <a:r>
              <a:rPr lang="de-DE" dirty="0" err="1"/>
              <a:t>suppressor</a:t>
            </a:r>
            <a:r>
              <a:rPr lang="de-DE" dirty="0"/>
              <a:t>; </a:t>
            </a:r>
            <a:r>
              <a:rPr lang="de-DE" dirty="0" err="1"/>
              <a:t>Rb</a:t>
            </a:r>
            <a:r>
              <a:rPr lang="de-DE" dirty="0"/>
              <a:t>, </a:t>
            </a:r>
            <a:r>
              <a:rPr lang="de-DE" dirty="0" err="1"/>
              <a:t>retinoblastoma</a:t>
            </a:r>
            <a:r>
              <a:rPr lang="de-DE" dirty="0"/>
              <a:t>; XR11, Xenopus </a:t>
            </a:r>
            <a:r>
              <a:rPr lang="de-DE" dirty="0" err="1"/>
              <a:t>Bcl-xL</a:t>
            </a:r>
            <a:r>
              <a:rPr lang="de-DE" dirty="0"/>
              <a:t> </a:t>
            </a:r>
            <a:r>
              <a:rPr lang="de-DE" dirty="0" err="1"/>
              <a:t>homologue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1218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6DCDCE-68DC-49A7-8834-39302C6524A7}" type="slidenum">
              <a:rPr lang="de-DE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09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F87F-32B5-4534-9F66-97FC5ACA432D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E22E-394D-4ABE-B25C-A73EDA9158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F9CD-CABB-4D32-9117-6913A9D98ECB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7388-8E43-44DF-85E1-4BE3CDEDB4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9804-15E6-4644-A5F1-B2ECD135EDE4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EE7A-F7CB-4904-B8B4-5D6669EF51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9557-1DC0-461D-A67F-10AE73C146A9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B4DC-6521-43C1-813A-A00B7EB69E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0171-BC56-4837-85BF-02F6A9BA8B1D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A172-9408-4299-9340-B104064771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AA6E-2BCD-48B1-AB82-2621990BB39C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E4B8-1BD3-43D3-B995-ED50AC9504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9219-0748-4D34-B37B-678AC7C782A5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5834-B83A-445F-9E0E-CC4C4BF40E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22C1-8F02-45AF-A693-2B4121DC3295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B203-54DD-4489-908D-9ECFDBD595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F3F6-46CC-4599-8832-9471CF33C566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4480-829A-4DED-AE07-AEEC59EC85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4E83-E5B1-4730-A7E0-444728B24421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ADE5-20C4-4EDB-A545-B43C79BCDA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DADF-2173-4869-B5C9-ABA3099BE85D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E9DE-526F-4C8C-B018-48A8A55C52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10B27-AFEA-4F1D-A412-87D98D8F5A75}" type="datetimeFigureOut">
              <a:rPr lang="hu-HU"/>
              <a:pPr>
                <a:defRPr/>
              </a:pPr>
              <a:t>2019.10.01.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18EDD-265D-40CA-9BA5-57884A5621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pPr eaLnBrk="1" hangingPunct="1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 dúcléc és a plakodok fejlődése és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származékaik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040" y="5155034"/>
            <a:ext cx="4211960" cy="1055266"/>
          </a:xfrm>
        </p:spPr>
        <p:txBody>
          <a:bodyPr/>
          <a:lstStyle/>
          <a:p>
            <a:pPr eaLnBrk="1" hangingPunct="1"/>
            <a:r>
              <a:rPr 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Magyar Attila</a:t>
            </a:r>
          </a:p>
          <a:p>
            <a:pPr eaLnBrk="1" hangingPunct="1"/>
            <a:r>
              <a:rPr 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2019. 09. 18. 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-15875"/>
            <a:ext cx="4608513" cy="647700"/>
            <a:chOff x="0" y="0"/>
            <a:chExt cx="2903" cy="408"/>
          </a:xfrm>
        </p:grpSpPr>
        <p:grpSp>
          <p:nvGrpSpPr>
            <p:cNvPr id="3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975" cy="408"/>
              <a:chOff x="0" y="0"/>
              <a:chExt cx="1548363" cy="648370"/>
            </a:xfrm>
          </p:grpSpPr>
          <p:pic>
            <p:nvPicPr>
              <p:cNvPr id="208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Csoportba foglalás 10"/>
            <p:cNvGrpSpPr>
              <a:grpSpLocks/>
            </p:cNvGrpSpPr>
            <p:nvPr/>
          </p:nvGrpSpPr>
          <p:grpSpPr bwMode="auto">
            <a:xfrm>
              <a:off x="978" y="0"/>
              <a:ext cx="975" cy="408"/>
              <a:chOff x="0" y="0"/>
              <a:chExt cx="1548363" cy="648370"/>
            </a:xfrm>
          </p:grpSpPr>
          <p:pic>
            <p:nvPicPr>
              <p:cNvPr id="208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Csoportba foglalás 13"/>
            <p:cNvGrpSpPr>
              <a:grpSpLocks/>
            </p:cNvGrpSpPr>
            <p:nvPr/>
          </p:nvGrpSpPr>
          <p:grpSpPr bwMode="auto">
            <a:xfrm>
              <a:off x="1927" y="0"/>
              <a:ext cx="976" cy="408"/>
              <a:chOff x="0" y="0"/>
              <a:chExt cx="1548363" cy="648370"/>
            </a:xfrm>
          </p:grpSpPr>
          <p:pic>
            <p:nvPicPr>
              <p:cNvPr id="208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572000" y="-15875"/>
            <a:ext cx="4576763" cy="636563"/>
            <a:chOff x="2880" y="-10"/>
            <a:chExt cx="2883" cy="413"/>
          </a:xfrm>
        </p:grpSpPr>
        <p:grpSp>
          <p:nvGrpSpPr>
            <p:cNvPr id="7" name="Csoportba foglalás 18"/>
            <p:cNvGrpSpPr>
              <a:grpSpLocks/>
            </p:cNvGrpSpPr>
            <p:nvPr/>
          </p:nvGrpSpPr>
          <p:grpSpPr bwMode="auto">
            <a:xfrm>
              <a:off x="2880" y="-10"/>
              <a:ext cx="1001" cy="413"/>
              <a:chOff x="4491318" y="-16048"/>
              <a:chExt cx="1588943" cy="655878"/>
            </a:xfrm>
          </p:grpSpPr>
          <p:pic>
            <p:nvPicPr>
              <p:cNvPr id="208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-16048"/>
                <a:ext cx="809376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Csoportba foglalás 19"/>
            <p:cNvGrpSpPr>
              <a:grpSpLocks/>
            </p:cNvGrpSpPr>
            <p:nvPr/>
          </p:nvGrpSpPr>
          <p:grpSpPr bwMode="auto">
            <a:xfrm>
              <a:off x="3866" y="-10"/>
              <a:ext cx="950" cy="413"/>
              <a:chOff x="4572000" y="-16048"/>
              <a:chExt cx="1508261" cy="655878"/>
            </a:xfrm>
          </p:grpSpPr>
          <p:pic>
            <p:nvPicPr>
              <p:cNvPr id="207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Csoportba foglalás 22"/>
            <p:cNvGrpSpPr>
              <a:grpSpLocks/>
            </p:cNvGrpSpPr>
            <p:nvPr/>
          </p:nvGrpSpPr>
          <p:grpSpPr bwMode="auto">
            <a:xfrm>
              <a:off x="4813" y="-10"/>
              <a:ext cx="950" cy="413"/>
              <a:chOff x="4572000" y="-16048"/>
              <a:chExt cx="1508261" cy="655878"/>
            </a:xfrm>
          </p:grpSpPr>
          <p:pic>
            <p:nvPicPr>
              <p:cNvPr id="207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Csoportba foglalás 26"/>
          <p:cNvGrpSpPr>
            <a:grpSpLocks/>
          </p:cNvGrpSpPr>
          <p:nvPr/>
        </p:nvGrpSpPr>
        <p:grpSpPr bwMode="auto">
          <a:xfrm rot="10800000">
            <a:off x="4763" y="6210300"/>
            <a:ext cx="9139237" cy="647700"/>
            <a:chOff x="0" y="0"/>
            <a:chExt cx="9139210" cy="648370"/>
          </a:xfrm>
        </p:grpSpPr>
        <p:grpSp>
          <p:nvGrpSpPr>
            <p:cNvPr id="11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1548363" cy="648370"/>
              <a:chOff x="0" y="0"/>
              <a:chExt cx="1548363" cy="648370"/>
            </a:xfrm>
          </p:grpSpPr>
          <p:pic>
            <p:nvPicPr>
              <p:cNvPr id="207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Csoportba foglalás 10"/>
            <p:cNvGrpSpPr>
              <a:grpSpLocks/>
            </p:cNvGrpSpPr>
            <p:nvPr/>
          </p:nvGrpSpPr>
          <p:grpSpPr bwMode="auto">
            <a:xfrm>
              <a:off x="1552437" y="0"/>
              <a:ext cx="1548363" cy="648370"/>
              <a:chOff x="0" y="0"/>
              <a:chExt cx="1548363" cy="648370"/>
            </a:xfrm>
          </p:grpSpPr>
          <p:pic>
            <p:nvPicPr>
              <p:cNvPr id="206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Csoportba foglalás 13"/>
            <p:cNvGrpSpPr>
              <a:grpSpLocks/>
            </p:cNvGrpSpPr>
            <p:nvPr/>
          </p:nvGrpSpPr>
          <p:grpSpPr bwMode="auto">
            <a:xfrm>
              <a:off x="3059832" y="0"/>
              <a:ext cx="1548363" cy="648370"/>
              <a:chOff x="0" y="0"/>
              <a:chExt cx="1548363" cy="648370"/>
            </a:xfrm>
          </p:grpSpPr>
          <p:pic>
            <p:nvPicPr>
              <p:cNvPr id="206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Csoportba foglalás 18"/>
            <p:cNvGrpSpPr>
              <a:grpSpLocks/>
            </p:cNvGrpSpPr>
            <p:nvPr/>
          </p:nvGrpSpPr>
          <p:grpSpPr bwMode="auto">
            <a:xfrm>
              <a:off x="4572000" y="0"/>
              <a:ext cx="1579315" cy="648000"/>
              <a:chOff x="4491318" y="0"/>
              <a:chExt cx="1579315" cy="648000"/>
            </a:xfrm>
          </p:grpSpPr>
          <p:pic>
            <p:nvPicPr>
              <p:cNvPr id="206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0"/>
                <a:ext cx="799654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Csoportba foglalás 19"/>
            <p:cNvGrpSpPr>
              <a:grpSpLocks/>
            </p:cNvGrpSpPr>
            <p:nvPr/>
          </p:nvGrpSpPr>
          <p:grpSpPr bwMode="auto">
            <a:xfrm>
              <a:off x="6137956" y="0"/>
              <a:ext cx="1498632" cy="648000"/>
              <a:chOff x="4572001" y="0"/>
              <a:chExt cx="1498632" cy="648000"/>
            </a:xfrm>
          </p:grpSpPr>
          <p:pic>
            <p:nvPicPr>
              <p:cNvPr id="206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Csoportba foglalás 22"/>
            <p:cNvGrpSpPr>
              <a:grpSpLocks/>
            </p:cNvGrpSpPr>
            <p:nvPr/>
          </p:nvGrpSpPr>
          <p:grpSpPr bwMode="auto">
            <a:xfrm>
              <a:off x="7640578" y="0"/>
              <a:ext cx="1498632" cy="648000"/>
              <a:chOff x="4572001" y="0"/>
              <a:chExt cx="1498632" cy="648000"/>
            </a:xfrm>
          </p:grpSpPr>
          <p:pic>
            <p:nvPicPr>
              <p:cNvPr id="206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Szövegdoboz 16"/>
          <p:cNvSpPr txBox="1"/>
          <p:nvPr/>
        </p:nvSpPr>
        <p:spPr>
          <a:xfrm>
            <a:off x="5550054" y="772269"/>
            <a:ext cx="338913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Lucida Calligraphy" panose="03010101010101010101" pitchFamily="66" charset="0"/>
              </a:rPr>
              <a:t>Itt az írás, forgassátok</a:t>
            </a:r>
            <a:br>
              <a:rPr lang="hu-HU" b="1" dirty="0">
                <a:latin typeface="Lucida Calligraphy" panose="03010101010101010101" pitchFamily="66" charset="0"/>
              </a:rPr>
            </a:br>
            <a:r>
              <a:rPr lang="hu-HU" b="1" dirty="0">
                <a:latin typeface="Lucida Calligraphy" panose="03010101010101010101" pitchFamily="66" charset="0"/>
              </a:rPr>
              <a:t>Érett ésszel, józanon</a:t>
            </a:r>
            <a:endParaRPr lang="de-DE" b="1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0"/>
            <a:ext cx="5139181" cy="6858000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>
            <a:off x="2672082" y="836712"/>
            <a:ext cx="2836022" cy="16561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724128" y="47667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velőredők még nem záródtak (HH9, csirkeembrió), a fehéres szegély a dúclécet tartalmazó felső széle a velőredőknek.</a:t>
            </a:r>
            <a:endParaRPr lang="de-DE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8" y="3643332"/>
            <a:ext cx="3351390" cy="22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60407"/>
          </a:xfrm>
        </p:spPr>
      </p:pic>
      <p:sp>
        <p:nvSpPr>
          <p:cNvPr id="5" name="Szövegdoboz 4"/>
          <p:cNvSpPr txBox="1"/>
          <p:nvPr/>
        </p:nvSpPr>
        <p:spPr>
          <a:xfrm>
            <a:off x="5004048" y="404664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Zölden fluoreszkálnak a dúclécsejtek a fejen (</a:t>
            </a:r>
            <a:r>
              <a:rPr lang="hu-HU" sz="2000" dirty="0" err="1"/>
              <a:t>cranial</a:t>
            </a:r>
            <a:r>
              <a:rPr lang="hu-HU" sz="2000" dirty="0"/>
              <a:t>) vagy a törzsön (</a:t>
            </a:r>
            <a:r>
              <a:rPr lang="hu-HU" sz="2000" dirty="0" err="1"/>
              <a:t>trunk</a:t>
            </a:r>
            <a:r>
              <a:rPr lang="hu-HU" sz="2000" dirty="0"/>
              <a:t>)az embriót a </a:t>
            </a:r>
            <a:r>
              <a:rPr lang="hu-HU" sz="2000" b="1" dirty="0"/>
              <a:t>dorzális oldal felől látjuk</a:t>
            </a:r>
            <a:r>
              <a:rPr lang="hu-HU" sz="2000" dirty="0"/>
              <a:t>. Valóban szalagszerű a sejtek összessége</a:t>
            </a:r>
          </a:p>
          <a:p>
            <a:r>
              <a:rPr lang="hu-HU" sz="2000" dirty="0"/>
              <a:t>A törzs a szomitákkal a C képen a fehér szögletes zárójel magasságában van, felette az agytörzsi dúcléc látható.</a:t>
            </a:r>
            <a:endParaRPr lang="de-DE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5892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szomita</a:t>
            </a:r>
            <a:endParaRPr lang="de-DE" dirty="0"/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755576" y="5301208"/>
            <a:ext cx="360040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52193" y="63813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velőcső</a:t>
            </a:r>
            <a:endParaRPr lang="de-DE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575556" y="5949280"/>
            <a:ext cx="756084" cy="432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1380638" y="142619"/>
            <a:ext cx="486054" cy="684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331640" y="-57872"/>
            <a:ext cx="121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agyhólyagok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06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61" y="2708921"/>
            <a:ext cx="655844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" y="0"/>
            <a:ext cx="484822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76056" y="140434"/>
            <a:ext cx="40336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A dúclécsejtek kivándorlása (</a:t>
            </a:r>
            <a:r>
              <a:rPr lang="hu-HU" sz="2000" b="1" dirty="0">
                <a:solidFill>
                  <a:srgbClr val="209648"/>
                </a:solidFill>
              </a:rPr>
              <a:t>zöld</a:t>
            </a:r>
            <a:r>
              <a:rPr lang="hu-HU" sz="2000" b="1" dirty="0"/>
              <a:t>):</a:t>
            </a:r>
          </a:p>
          <a:p>
            <a:endParaRPr lang="hu-HU" sz="2000" dirty="0"/>
          </a:p>
          <a:p>
            <a:r>
              <a:rPr lang="hu-HU" sz="2000" dirty="0"/>
              <a:t>A hámrétegből való kiválásukat követően a dúclécsejtek a </a:t>
            </a:r>
            <a:r>
              <a:rPr lang="hu-HU" sz="2000" dirty="0" err="1"/>
              <a:t>mesenchymába</a:t>
            </a:r>
            <a:r>
              <a:rPr lang="hu-HU" sz="2000" dirty="0"/>
              <a:t> vándorolnak, az ektoderma, a velőcső, a </a:t>
            </a:r>
            <a:r>
              <a:rPr lang="hu-HU" sz="2000" dirty="0" err="1"/>
              <a:t>cölómahám</a:t>
            </a:r>
            <a:r>
              <a:rPr lang="hu-HU" sz="2000" dirty="0"/>
              <a:t> és a </a:t>
            </a:r>
            <a:r>
              <a:rPr lang="hu-HU" sz="2000" dirty="0" err="1"/>
              <a:t>szomiták</a:t>
            </a:r>
            <a:r>
              <a:rPr lang="hu-HU" sz="2000" dirty="0"/>
              <a:t> között. A vándorlásuk közben az aktuális környezettől jeleket kapnak és ezek hatására alakulnak </a:t>
            </a:r>
            <a:r>
              <a:rPr lang="hu-HU" sz="2000" dirty="0" err="1"/>
              <a:t>melanocitává</a:t>
            </a:r>
            <a:r>
              <a:rPr lang="hu-HU" sz="2000" dirty="0"/>
              <a:t>, idegsejtté, </a:t>
            </a:r>
            <a:r>
              <a:rPr lang="hu-HU" sz="2000" dirty="0" err="1"/>
              <a:t>gliasejtté</a:t>
            </a:r>
            <a:r>
              <a:rPr lang="hu-HU" sz="2000" dirty="0"/>
              <a:t> vagy éppen csontsejtté</a:t>
            </a:r>
          </a:p>
          <a:p>
            <a:endParaRPr lang="hu-HU" sz="2000" dirty="0"/>
          </a:p>
          <a:p>
            <a:r>
              <a:rPr lang="hu-HU" sz="2000" dirty="0"/>
              <a:t>Két fontos vándorlási útvonaluk létezik</a:t>
            </a:r>
            <a:r>
              <a:rPr lang="hu-HU" sz="2000" b="1" dirty="0"/>
              <a:t>: a </a:t>
            </a:r>
            <a:r>
              <a:rPr lang="hu-HU" sz="2000" b="1" dirty="0" err="1"/>
              <a:t>dorzolaterális</a:t>
            </a:r>
            <a:r>
              <a:rPr lang="hu-HU" sz="2000" b="1" dirty="0"/>
              <a:t> és a ventrális.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979712" y="1752279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chorda dorsalis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2374052" y="1484784"/>
            <a:ext cx="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2248890" y="5344935"/>
            <a:ext cx="0" cy="2880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787979" y="5600540"/>
            <a:ext cx="921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chorda dorsalis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915816" y="486916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szomita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483768" y="3935446"/>
            <a:ext cx="610364" cy="21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velőcső</a:t>
            </a:r>
          </a:p>
        </p:txBody>
      </p:sp>
    </p:spTree>
    <p:extLst>
      <p:ext uri="{BB962C8B-B14F-4D97-AF65-F5344CB8AC3E}">
        <p14:creationId xmlns:p14="http://schemas.microsoft.com/office/powerpoint/2010/main" val="250990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Kivándorlási útvonalak a törzsön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dorzolaterális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az ektoderma és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szklerotom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között; a sejtek az ektoderma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batális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membránján átemésztik magukat: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melanociták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ventrális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kéfelé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mehetnek: a legkorábbiak: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szomiták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között a bél felé (aorta mentén levő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ganglionok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mellékvesevelő) a későbbiek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szomiták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között, mindig a szomita elülső, lazább felén keresztül: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spinális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ganglionok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6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82632"/>
            <a:ext cx="4191000" cy="5715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92080" y="64533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C000"/>
                </a:solidFill>
              </a:rPr>
              <a:t>mandrill</a:t>
            </a:r>
            <a:endParaRPr lang="de-DE" b="1" dirty="0">
              <a:solidFill>
                <a:srgbClr val="FFC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609" y="0"/>
            <a:ext cx="526107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184983" y="0"/>
            <a:ext cx="8774034" cy="6858000"/>
            <a:chOff x="184983" y="0"/>
            <a:chExt cx="8774034" cy="6858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83" y="0"/>
              <a:ext cx="8774034" cy="6858000"/>
            </a:xfrm>
            <a:prstGeom prst="rect">
              <a:avLst/>
            </a:prstGeom>
          </p:spPr>
        </p:pic>
        <p:grpSp>
          <p:nvGrpSpPr>
            <p:cNvPr id="9" name="Csoportba foglalás 8"/>
            <p:cNvGrpSpPr/>
            <p:nvPr/>
          </p:nvGrpSpPr>
          <p:grpSpPr>
            <a:xfrm>
              <a:off x="1685364" y="4081929"/>
              <a:ext cx="512609" cy="667052"/>
              <a:chOff x="1685364" y="4081929"/>
              <a:chExt cx="512609" cy="667052"/>
            </a:xfrm>
          </p:grpSpPr>
          <p:sp>
            <p:nvSpPr>
              <p:cNvPr id="5" name="Szabadkézi sokszög 4"/>
              <p:cNvSpPr/>
              <p:nvPr/>
            </p:nvSpPr>
            <p:spPr>
              <a:xfrm>
                <a:off x="2138516" y="4454013"/>
                <a:ext cx="59457" cy="294968"/>
              </a:xfrm>
              <a:custGeom>
                <a:avLst/>
                <a:gdLst>
                  <a:gd name="connsiteX0" fmla="*/ 0 w 59457"/>
                  <a:gd name="connsiteY0" fmla="*/ 0 h 294968"/>
                  <a:gd name="connsiteX1" fmla="*/ 7374 w 59457"/>
                  <a:gd name="connsiteY1" fmla="*/ 36871 h 294968"/>
                  <a:gd name="connsiteX2" fmla="*/ 14749 w 59457"/>
                  <a:gd name="connsiteY2" fmla="*/ 66368 h 294968"/>
                  <a:gd name="connsiteX3" fmla="*/ 29497 w 59457"/>
                  <a:gd name="connsiteY3" fmla="*/ 147484 h 294968"/>
                  <a:gd name="connsiteX4" fmla="*/ 36871 w 59457"/>
                  <a:gd name="connsiteY4" fmla="*/ 199103 h 294968"/>
                  <a:gd name="connsiteX5" fmla="*/ 58994 w 59457"/>
                  <a:gd name="connsiteY5" fmla="*/ 272845 h 294968"/>
                  <a:gd name="connsiteX6" fmla="*/ 58994 w 59457"/>
                  <a:gd name="connsiteY6" fmla="*/ 294968 h 29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7" h="294968">
                    <a:moveTo>
                      <a:pt x="0" y="0"/>
                    </a:moveTo>
                    <a:cubicBezTo>
                      <a:pt x="2458" y="12290"/>
                      <a:pt x="4655" y="24636"/>
                      <a:pt x="7374" y="36871"/>
                    </a:cubicBezTo>
                    <a:cubicBezTo>
                      <a:pt x="9573" y="46765"/>
                      <a:pt x="13083" y="56371"/>
                      <a:pt x="14749" y="66368"/>
                    </a:cubicBezTo>
                    <a:cubicBezTo>
                      <a:pt x="28648" y="149757"/>
                      <a:pt x="13675" y="100017"/>
                      <a:pt x="29497" y="147484"/>
                    </a:cubicBezTo>
                    <a:cubicBezTo>
                      <a:pt x="31955" y="164690"/>
                      <a:pt x="32963" y="182167"/>
                      <a:pt x="36871" y="199103"/>
                    </a:cubicBezTo>
                    <a:cubicBezTo>
                      <a:pt x="44566" y="232447"/>
                      <a:pt x="54536" y="241641"/>
                      <a:pt x="58994" y="272845"/>
                    </a:cubicBezTo>
                    <a:cubicBezTo>
                      <a:pt x="60037" y="280145"/>
                      <a:pt x="58994" y="287594"/>
                      <a:pt x="58994" y="294968"/>
                    </a:cubicBezTo>
                  </a:path>
                </a:pathLst>
              </a:custGeom>
              <a:noFill/>
              <a:ln>
                <a:solidFill>
                  <a:srgbClr val="A09B9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Szabadkézi sokszög 7"/>
              <p:cNvSpPr/>
              <p:nvPr/>
            </p:nvSpPr>
            <p:spPr>
              <a:xfrm>
                <a:off x="1685364" y="4081929"/>
                <a:ext cx="65741" cy="615577"/>
              </a:xfrm>
              <a:custGeom>
                <a:avLst/>
                <a:gdLst>
                  <a:gd name="connsiteX0" fmla="*/ 65741 w 65741"/>
                  <a:gd name="connsiteY0" fmla="*/ 0 h 615577"/>
                  <a:gd name="connsiteX1" fmla="*/ 53788 w 65741"/>
                  <a:gd name="connsiteY1" fmla="*/ 29883 h 615577"/>
                  <a:gd name="connsiteX2" fmla="*/ 41836 w 65741"/>
                  <a:gd name="connsiteY2" fmla="*/ 65742 h 615577"/>
                  <a:gd name="connsiteX3" fmla="*/ 29883 w 65741"/>
                  <a:gd name="connsiteY3" fmla="*/ 155389 h 615577"/>
                  <a:gd name="connsiteX4" fmla="*/ 23906 w 65741"/>
                  <a:gd name="connsiteY4" fmla="*/ 173318 h 615577"/>
                  <a:gd name="connsiteX5" fmla="*/ 17930 w 65741"/>
                  <a:gd name="connsiteY5" fmla="*/ 245036 h 615577"/>
                  <a:gd name="connsiteX6" fmla="*/ 23906 w 65741"/>
                  <a:gd name="connsiteY6" fmla="*/ 298824 h 615577"/>
                  <a:gd name="connsiteX7" fmla="*/ 11953 w 65741"/>
                  <a:gd name="connsiteY7" fmla="*/ 340659 h 615577"/>
                  <a:gd name="connsiteX8" fmla="*/ 5977 w 65741"/>
                  <a:gd name="connsiteY8" fmla="*/ 430306 h 615577"/>
                  <a:gd name="connsiteX9" fmla="*/ 0 w 65741"/>
                  <a:gd name="connsiteY9" fmla="*/ 490071 h 615577"/>
                  <a:gd name="connsiteX10" fmla="*/ 5977 w 65741"/>
                  <a:gd name="connsiteY10" fmla="*/ 531906 h 615577"/>
                  <a:gd name="connsiteX11" fmla="*/ 17930 w 65741"/>
                  <a:gd name="connsiteY11" fmla="*/ 567765 h 615577"/>
                  <a:gd name="connsiteX12" fmla="*/ 17930 w 65741"/>
                  <a:gd name="connsiteY12" fmla="*/ 615577 h 6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741" h="615577">
                    <a:moveTo>
                      <a:pt x="65741" y="0"/>
                    </a:moveTo>
                    <a:cubicBezTo>
                      <a:pt x="61757" y="9961"/>
                      <a:pt x="57454" y="19801"/>
                      <a:pt x="53788" y="29883"/>
                    </a:cubicBezTo>
                    <a:cubicBezTo>
                      <a:pt x="49482" y="41724"/>
                      <a:pt x="41836" y="65742"/>
                      <a:pt x="41836" y="65742"/>
                    </a:cubicBezTo>
                    <a:cubicBezTo>
                      <a:pt x="40384" y="77357"/>
                      <a:pt x="32629" y="141661"/>
                      <a:pt x="29883" y="155389"/>
                    </a:cubicBezTo>
                    <a:cubicBezTo>
                      <a:pt x="28648" y="161566"/>
                      <a:pt x="25898" y="167342"/>
                      <a:pt x="23906" y="173318"/>
                    </a:cubicBezTo>
                    <a:cubicBezTo>
                      <a:pt x="21914" y="197224"/>
                      <a:pt x="17930" y="221047"/>
                      <a:pt x="17930" y="245036"/>
                    </a:cubicBezTo>
                    <a:cubicBezTo>
                      <a:pt x="17930" y="263076"/>
                      <a:pt x="23906" y="280784"/>
                      <a:pt x="23906" y="298824"/>
                    </a:cubicBezTo>
                    <a:cubicBezTo>
                      <a:pt x="23906" y="306333"/>
                      <a:pt x="14773" y="332201"/>
                      <a:pt x="11953" y="340659"/>
                    </a:cubicBezTo>
                    <a:cubicBezTo>
                      <a:pt x="9961" y="370541"/>
                      <a:pt x="8365" y="400453"/>
                      <a:pt x="5977" y="430306"/>
                    </a:cubicBezTo>
                    <a:cubicBezTo>
                      <a:pt x="4380" y="450263"/>
                      <a:pt x="0" y="470050"/>
                      <a:pt x="0" y="490071"/>
                    </a:cubicBezTo>
                    <a:cubicBezTo>
                      <a:pt x="0" y="504158"/>
                      <a:pt x="2809" y="518180"/>
                      <a:pt x="5977" y="531906"/>
                    </a:cubicBezTo>
                    <a:cubicBezTo>
                      <a:pt x="8810" y="544183"/>
                      <a:pt x="17930" y="555165"/>
                      <a:pt x="17930" y="567765"/>
                    </a:cubicBezTo>
                    <a:lnTo>
                      <a:pt x="17930" y="615577"/>
                    </a:lnTo>
                  </a:path>
                </a:pathLst>
              </a:custGeom>
              <a:noFill/>
              <a:ln>
                <a:solidFill>
                  <a:srgbClr val="A09B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A350EFAA-CAEE-4C68-976B-4334E752305C}"/>
              </a:ext>
            </a:extLst>
          </p:cNvPr>
          <p:cNvSpPr txBox="1"/>
          <p:nvPr/>
        </p:nvSpPr>
        <p:spPr>
          <a:xfrm>
            <a:off x="251520" y="64010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dúclécsejtek kirajzási útvonalai</a:t>
            </a:r>
          </a:p>
        </p:txBody>
      </p:sp>
    </p:spTree>
    <p:extLst>
      <p:ext uri="{BB962C8B-B14F-4D97-AF65-F5344CB8AC3E}">
        <p14:creationId xmlns:p14="http://schemas.microsoft.com/office/powerpoint/2010/main" val="161027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08" y="-17190"/>
            <a:ext cx="7620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886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Emlősök (ember is): a kivándorlás időpontja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3558072" y="1448926"/>
            <a:ext cx="1312692" cy="5496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3419872" y="4725144"/>
            <a:ext cx="1656184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527884" y="144892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cap="small" dirty="0"/>
              <a:t>Head </a:t>
            </a:r>
            <a:r>
              <a:rPr lang="hu-HU" sz="1100" cap="small" dirty="0" err="1"/>
              <a:t>delamination</a:t>
            </a:r>
            <a:endParaRPr lang="hu-HU" sz="1100" cap="small" dirty="0"/>
          </a:p>
        </p:txBody>
      </p:sp>
    </p:spTree>
    <p:extLst>
      <p:ext uri="{BB962C8B-B14F-4D97-AF65-F5344CB8AC3E}">
        <p14:creationId xmlns:p14="http://schemas.microsoft.com/office/powerpoint/2010/main" val="196278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9695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403648" y="6581001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FFFF00"/>
                </a:solidFill>
              </a:rPr>
              <a:t>A kivándorló dúclécsejtek ezen az </a:t>
            </a:r>
            <a:r>
              <a:rPr lang="hu-HU" sz="1200" dirty="0" err="1">
                <a:solidFill>
                  <a:srgbClr val="FFFF00"/>
                </a:solidFill>
              </a:rPr>
              <a:t>immunfloureszcens</a:t>
            </a:r>
            <a:r>
              <a:rPr lang="hu-HU" sz="1200" dirty="0">
                <a:solidFill>
                  <a:srgbClr val="FFFF00"/>
                </a:solidFill>
              </a:rPr>
              <a:t> képen fehérek (HNK-1 festés).</a:t>
            </a:r>
          </a:p>
        </p:txBody>
      </p:sp>
    </p:spTree>
    <p:extLst>
      <p:ext uri="{BB962C8B-B14F-4D97-AF65-F5344CB8AC3E}">
        <p14:creationId xmlns:p14="http://schemas.microsoft.com/office/powerpoint/2010/main" val="275724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673204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991872" y="126876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dúcléc szárma-</a:t>
            </a:r>
            <a:r>
              <a:rPr lang="hu-HU" b="1" dirty="0" err="1"/>
              <a:t>zékai</a:t>
            </a:r>
            <a:endParaRPr lang="hu-HU" b="1" dirty="0"/>
          </a:p>
        </p:txBody>
      </p:sp>
      <p:cxnSp>
        <p:nvCxnSpPr>
          <p:cNvPr id="4" name="Egyenes összekötő nyíllal 3"/>
          <p:cNvCxnSpPr/>
          <p:nvPr/>
        </p:nvCxnSpPr>
        <p:spPr>
          <a:xfrm flipH="1" flipV="1">
            <a:off x="5652120" y="260648"/>
            <a:ext cx="2232248" cy="100811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5940152" y="913340"/>
            <a:ext cx="1944216" cy="49943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6335688" y="1463471"/>
            <a:ext cx="1476672" cy="6593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6696236" y="1700808"/>
            <a:ext cx="1116124" cy="37102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516216" y="1886318"/>
            <a:ext cx="1296144" cy="109694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516216" y="2065468"/>
            <a:ext cx="1368152" cy="215562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6516216" y="2182100"/>
            <a:ext cx="1475656" cy="30471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6012160" y="2198018"/>
            <a:ext cx="2088232" cy="439269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5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Dúcléc,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crista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neuralis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Dúcléc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 velőlemez laterális, illetve a velőcső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legdorzálisabb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részének sejtjei, melyek nem maradnak a záródó velőlemezben, illetve a zárult velőcsőben, vagyis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maradnak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neuroektodermban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sem az ektodermában,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hanem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kivándorolnak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mesenchymába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kivándorlásuk során a dúclécsejtek osztódnak és differenciálódnak.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Neurális és nem neurális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struktúrákat fognak képezni a periférián.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4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1"/>
            <a:ext cx="5662749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95" y="0"/>
            <a:ext cx="3757605" cy="23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 dúcléc hosszanti tagozódása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Feji (kraniális) dúcléc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prosencephalon hátulsó részétől a 6.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rhomboméráig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Nincs dúcléc az elülső diencephalon és a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telencephalon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területén. A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rhombencephalon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esetében dúclécsejtek csak a következő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rhombomérákból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lépnek ki: 1,2,4,6,7. A 3. és az 5. </a:t>
            </a: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rhombomérák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kevés DL-sejtje a szomszédos kiáramlásokhoz csatlakozik.</a:t>
            </a:r>
          </a:p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törzsi dúcléc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az elsőtől az utolsó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szomitáig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külön tárgyalt régiói:</a:t>
            </a:r>
          </a:p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 </a:t>
            </a:r>
            <a:r>
              <a:rPr lang="hu-H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vagális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dúcléc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7.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rhombomérától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8.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szomitáig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2.b. kardiális dúcléc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kraniális része, a hallóhólyagtól a 3.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szomitáig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terjed (tehát benne van a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vagálisban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2.c. szakrális dúcléc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28.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szomitától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kaudálisan.</a:t>
            </a:r>
          </a:p>
        </p:txBody>
      </p:sp>
    </p:spTree>
    <p:extLst>
      <p:ext uri="{BB962C8B-B14F-4D97-AF65-F5344CB8AC3E}">
        <p14:creationId xmlns:p14="http://schemas.microsoft.com/office/powerpoint/2010/main" val="113493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2"/>
            <a:ext cx="5237566" cy="6831608"/>
          </a:xfrm>
          <a:prstGeom prst="rect">
            <a:avLst/>
          </a:prstGeom>
        </p:spPr>
      </p:pic>
      <p:sp>
        <p:nvSpPr>
          <p:cNvPr id="7" name="Ív 6"/>
          <p:cNvSpPr/>
          <p:nvPr/>
        </p:nvSpPr>
        <p:spPr>
          <a:xfrm rot="15509851">
            <a:off x="1667999" y="274104"/>
            <a:ext cx="3046303" cy="2814759"/>
          </a:xfrm>
          <a:prstGeom prst="arc">
            <a:avLst>
              <a:gd name="adj1" fmla="val 15544592"/>
              <a:gd name="adj2" fmla="val 6789602"/>
            </a:avLst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zövegdoboz 7"/>
          <p:cNvSpPr txBox="1"/>
          <p:nvPr/>
        </p:nvSpPr>
        <p:spPr>
          <a:xfrm>
            <a:off x="5436096" y="476672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Vörös, ívelt nyíl: </a:t>
            </a:r>
            <a:r>
              <a:rPr lang="hu-HU" b="1" dirty="0"/>
              <a:t>feji, kraniális DL </a:t>
            </a:r>
            <a:r>
              <a:rPr lang="hu-HU" dirty="0"/>
              <a:t>(a kaudális </a:t>
            </a:r>
            <a:r>
              <a:rPr lang="hu-HU" dirty="0" err="1"/>
              <a:t>diencephalonból</a:t>
            </a:r>
            <a:r>
              <a:rPr lang="hu-HU" dirty="0"/>
              <a:t>, a </a:t>
            </a:r>
            <a:r>
              <a:rPr lang="hu-HU" dirty="0" err="1"/>
              <a:t>mesencephalonból</a:t>
            </a:r>
            <a:r>
              <a:rPr lang="hu-HU" dirty="0"/>
              <a:t> és a </a:t>
            </a:r>
            <a:r>
              <a:rPr lang="hu-HU" dirty="0" err="1"/>
              <a:t>rhombencephalonból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b="1" dirty="0"/>
              <a:t>ÉS</a:t>
            </a:r>
          </a:p>
          <a:p>
            <a:endParaRPr lang="hu-HU" dirty="0"/>
          </a:p>
          <a:p>
            <a:r>
              <a:rPr lang="hu-HU" b="1" dirty="0"/>
              <a:t>törzsi DL (</a:t>
            </a:r>
            <a:r>
              <a:rPr lang="hu-HU" b="1" dirty="0" err="1"/>
              <a:t>trunk</a:t>
            </a:r>
            <a:r>
              <a:rPr lang="hu-HU" b="1" dirty="0"/>
              <a:t> NC)</a:t>
            </a:r>
            <a:r>
              <a:rPr lang="hu-HU" dirty="0"/>
              <a:t>: az elsőtől az utolsó </a:t>
            </a:r>
            <a:r>
              <a:rPr lang="hu-HU" dirty="0" err="1"/>
              <a:t>szomitáig</a:t>
            </a:r>
            <a:r>
              <a:rPr lang="hu-HU" dirty="0"/>
              <a:t> részei:</a:t>
            </a:r>
          </a:p>
          <a:p>
            <a:r>
              <a:rPr lang="hu-HU" b="1" dirty="0"/>
              <a:t>kardiális DL (cardiac NC)</a:t>
            </a:r>
            <a:r>
              <a:rPr lang="hu-HU" dirty="0"/>
              <a:t>: kb. az első 3 </a:t>
            </a:r>
            <a:r>
              <a:rPr lang="hu-HU" dirty="0" err="1"/>
              <a:t>szomitának</a:t>
            </a:r>
            <a:r>
              <a:rPr lang="hu-HU" dirty="0"/>
              <a:t> megfelelő régió</a:t>
            </a:r>
          </a:p>
          <a:p>
            <a:r>
              <a:rPr lang="hu-HU" b="1" dirty="0" err="1"/>
              <a:t>vagális</a:t>
            </a:r>
            <a:r>
              <a:rPr lang="hu-HU" b="1" dirty="0"/>
              <a:t> DL</a:t>
            </a:r>
            <a:r>
              <a:rPr lang="hu-HU" dirty="0"/>
              <a:t>: kb. az első 7 </a:t>
            </a:r>
            <a:r>
              <a:rPr lang="hu-HU" dirty="0" err="1"/>
              <a:t>szomitának</a:t>
            </a:r>
            <a:r>
              <a:rPr lang="hu-HU" dirty="0"/>
              <a:t> megfelelő régió(a kardiális DL-</a:t>
            </a:r>
            <a:r>
              <a:rPr lang="hu-HU" dirty="0" err="1"/>
              <a:t>cel</a:t>
            </a:r>
            <a:r>
              <a:rPr lang="hu-HU" dirty="0"/>
              <a:t> </a:t>
            </a:r>
            <a:r>
              <a:rPr lang="hu-HU" dirty="0" err="1"/>
              <a:t>isátfed</a:t>
            </a:r>
            <a:r>
              <a:rPr lang="hu-HU" dirty="0"/>
              <a:t>)</a:t>
            </a:r>
          </a:p>
          <a:p>
            <a:r>
              <a:rPr lang="hu-HU" b="1" dirty="0"/>
              <a:t>szakrális DL</a:t>
            </a:r>
            <a:r>
              <a:rPr lang="hu-HU" dirty="0"/>
              <a:t>: a 28. </a:t>
            </a:r>
            <a:r>
              <a:rPr lang="hu-HU" dirty="0" err="1"/>
              <a:t>szomitától</a:t>
            </a:r>
            <a:r>
              <a:rPr lang="hu-HU" dirty="0"/>
              <a:t> kaudálisan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574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 dúcléc származékai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Neurális származékok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peirfériás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IR idegsejtjei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pszeudounipoláris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idegsejt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splinale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-ban és érző feji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ganglinokban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; multipoláris idegsejt: vegetatív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ganglionok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 és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gliasejtjei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(Schwann-sejt;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szatelitasejt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Chromaffin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sejtek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(mellékvesevelő) (módosult szimpatikus idegsejtek)</a:t>
            </a:r>
          </a:p>
        </p:txBody>
      </p:sp>
    </p:spTree>
    <p:extLst>
      <p:ext uri="{BB962C8B-B14F-4D97-AF65-F5344CB8AC3E}">
        <p14:creationId xmlns:p14="http://schemas.microsoft.com/office/powerpoint/2010/main" val="1056695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 dúcléc származékai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neurális származékok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Csont- és porcszövet, kötőszövet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csak a fejen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!), emiatt nevezik a DL-et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ektomesenchymának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melanociták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(bőrben,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mindenhol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dentin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(fogak; lásd fogfejlődés), 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 szív egyes sövényei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(septum aorticopulmonale; lásd: szívfejlődés); 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sclera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(szemgolyó)</a:t>
            </a:r>
          </a:p>
        </p:txBody>
      </p:sp>
    </p:spTree>
    <p:extLst>
      <p:ext uri="{BB962C8B-B14F-4D97-AF65-F5344CB8AC3E}">
        <p14:creationId xmlns:p14="http://schemas.microsoft.com/office/powerpoint/2010/main" val="318285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5333AF8-22D8-43F1-9A6D-D538E080A65B}"/>
              </a:ext>
            </a:extLst>
          </p:cNvPr>
          <p:cNvSpPr txBox="1"/>
          <p:nvPr/>
        </p:nvSpPr>
        <p:spPr>
          <a:xfrm>
            <a:off x="212652" y="453045"/>
            <a:ext cx="3063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fejen,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mesenchymális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struktúrák származhatnak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DL-ből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dúcléc-mesenchyma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vagy a feji mezodermából (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mezodermális mesenchyma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Lásd a koponyás előadásomat (első félévből)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>
            <a:grpSpLocks noChangeAspect="1"/>
          </p:cNvGrpSpPr>
          <p:nvPr/>
        </p:nvGrpSpPr>
        <p:grpSpPr>
          <a:xfrm>
            <a:off x="0" y="1916832"/>
            <a:ext cx="7863637" cy="4941168"/>
            <a:chOff x="138113" y="642938"/>
            <a:chExt cx="8867775" cy="5572125"/>
          </a:xfrm>
        </p:grpSpPr>
        <p:pic>
          <p:nvPicPr>
            <p:cNvPr id="52429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8113" y="642938"/>
              <a:ext cx="8867775" cy="557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Szövegdoboz 2"/>
            <p:cNvSpPr txBox="1"/>
            <p:nvPr/>
          </p:nvSpPr>
          <p:spPr>
            <a:xfrm>
              <a:off x="3744287" y="4695527"/>
              <a:ext cx="19442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 err="1"/>
                <a:t>Knochen</a:t>
              </a:r>
              <a:r>
                <a:rPr lang="hu-HU" sz="1200" dirty="0"/>
                <a:t> </a:t>
              </a:r>
              <a:r>
                <a:rPr lang="hu-HU" sz="1200" dirty="0" err="1"/>
                <a:t>aus</a:t>
              </a:r>
              <a:r>
                <a:rPr lang="hu-HU" sz="1200" dirty="0"/>
                <a:t> </a:t>
              </a:r>
              <a:r>
                <a:rPr lang="hu-HU" sz="1200" dirty="0" err="1"/>
                <a:t>Neuralleiste</a:t>
              </a:r>
              <a:endParaRPr lang="hu-HU" sz="1200" dirty="0"/>
            </a:p>
            <a:p>
              <a:endParaRPr lang="de-DE" sz="1200" dirty="0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019858" y="4696285"/>
              <a:ext cx="21602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 err="1"/>
                <a:t>Knochen</a:t>
              </a:r>
              <a:r>
                <a:rPr lang="hu-HU" sz="1200" dirty="0"/>
                <a:t> </a:t>
              </a:r>
              <a:r>
                <a:rPr lang="hu-HU" sz="1200" dirty="0" err="1"/>
                <a:t>aus</a:t>
              </a:r>
              <a:r>
                <a:rPr lang="hu-HU" sz="1200" dirty="0"/>
                <a:t> </a:t>
              </a:r>
              <a:r>
                <a:rPr lang="hu-HU" sz="1200" dirty="0" err="1"/>
                <a:t>Mesoderm</a:t>
              </a:r>
              <a:endParaRPr lang="hu-HU" sz="1200" dirty="0"/>
            </a:p>
            <a:p>
              <a:endParaRPr lang="de-DE" sz="1200" dirty="0"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0"/>
            <a:ext cx="4203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8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" y="2097757"/>
            <a:ext cx="9086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2" name="Rectangle 3"/>
          <p:cNvSpPr>
            <a:spLocks noChangeArrowheads="1"/>
          </p:cNvSpPr>
          <p:nvPr/>
        </p:nvSpPr>
        <p:spPr bwMode="auto">
          <a:xfrm>
            <a:off x="6029325" y="6643688"/>
            <a:ext cx="3114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800" b="1"/>
              <a:t>Yoshida, Mechanisms of  Development, 125 (2008): 797–808.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8575" y="0"/>
            <a:ext cx="9115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koponyacsontok eredetének kísérletes vizsgálata egérembrióban: a </a:t>
            </a:r>
            <a:r>
              <a:rPr lang="hu-HU" sz="2000" b="1" dirty="0"/>
              <a:t>mezodermális</a:t>
            </a:r>
            <a:r>
              <a:rPr lang="hu-HU" sz="2000" dirty="0"/>
              <a:t> eredetű csontok a mezodermális markert: Mesp1-et </a:t>
            </a:r>
            <a:r>
              <a:rPr lang="hu-HU" sz="2000" dirty="0" err="1"/>
              <a:t>expresszálják</a:t>
            </a:r>
            <a:r>
              <a:rPr lang="hu-HU" sz="2000" dirty="0"/>
              <a:t> (kékülés az </a:t>
            </a:r>
            <a:r>
              <a:rPr lang="hu-HU" sz="2000" b="1" dirty="0"/>
              <a:t>A képen</a:t>
            </a:r>
            <a:r>
              <a:rPr lang="hu-HU" sz="2000" dirty="0"/>
              <a:t>), a </a:t>
            </a:r>
            <a:r>
              <a:rPr lang="hu-HU" sz="2000" b="1" dirty="0"/>
              <a:t>dúcléc</a:t>
            </a:r>
            <a:r>
              <a:rPr lang="hu-HU" sz="2000" dirty="0"/>
              <a:t> eredetű csontok a korai dúclécsejtekre (is) jellemző Wnt-1-et (kékülés a </a:t>
            </a:r>
            <a:r>
              <a:rPr lang="hu-HU" sz="2000" b="1" dirty="0"/>
              <a:t>B képen</a:t>
            </a:r>
            <a:r>
              <a:rPr lang="hu-HU" sz="2000" dirty="0"/>
              <a:t>). f: </a:t>
            </a:r>
            <a:r>
              <a:rPr lang="hu-HU" sz="2000" dirty="0" err="1"/>
              <a:t>os</a:t>
            </a:r>
            <a:r>
              <a:rPr lang="hu-HU" sz="2000" dirty="0"/>
              <a:t> </a:t>
            </a:r>
            <a:r>
              <a:rPr lang="hu-HU" sz="2000" dirty="0" err="1"/>
              <a:t>frontale</a:t>
            </a:r>
            <a:r>
              <a:rPr lang="hu-HU" sz="2000" dirty="0"/>
              <a:t>, p: </a:t>
            </a:r>
            <a:r>
              <a:rPr lang="hu-HU" sz="2000" dirty="0" err="1"/>
              <a:t>os</a:t>
            </a:r>
            <a:r>
              <a:rPr lang="hu-HU" sz="2000" dirty="0"/>
              <a:t> parietale. </a:t>
            </a:r>
            <a:r>
              <a:rPr lang="hu-HU" sz="2000" b="1" dirty="0"/>
              <a:t>A koponyán a mezoderma-dúcléc határ a sutura </a:t>
            </a:r>
            <a:r>
              <a:rPr lang="hu-HU" sz="2000" b="1" dirty="0" err="1"/>
              <a:t>coronalis</a:t>
            </a:r>
            <a:r>
              <a:rPr lang="hu-HU" sz="2000" b="1" dirty="0"/>
              <a:t>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04233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 dúcléc részei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DL-sejtek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majdnem a teljes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velőcső mentén vándorolnak ki.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Nincs kivándorlás az elülső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dienecephalonból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telencephalikus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régióból!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DL két fő része: feji és törzsi DL. A feji megfelel az agyhólyagok területének, a törzsi a gerincvelő telepének.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két nagy régión belül vannak megkülönböztetett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részeK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kardiális,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vagális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szakrális. lásd a korábbi ábrát.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0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Kraniális dúcléc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Ezek a sejtek a fejen és a zsigerívekben vándorolnak.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Részei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-optikus DL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az a periokuláris szövet, amely a szemgolyó szivárványhártyáját, szaruhártyáját és a sugártest-izomzatot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esencephalikus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DL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ciliarét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a feji mesenchymát, a zsigerívek kötő-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támasztószöveteit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rhombencephalikus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DL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 feji érző- (V.,VII.,IX.,X.) és paraszimpatikus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ganglionokat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pterygopalatinum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submandibulare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oticum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feji DL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pia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arachnoidea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matert.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288" y="5949950"/>
            <a:ext cx="84248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latin typeface="Arial" charset="0"/>
              </a:rPr>
              <a:t>Szignalizáció</a:t>
            </a:r>
            <a:r>
              <a:rPr lang="hu-HU" b="1" dirty="0">
                <a:latin typeface="Arial" charset="0"/>
              </a:rPr>
              <a:t> a csírapajzs területén</a:t>
            </a:r>
          </a:p>
          <a:p>
            <a:pPr algn="ctr">
              <a:spcBef>
                <a:spcPct val="50000"/>
              </a:spcBef>
            </a:pPr>
            <a:r>
              <a:rPr lang="hu-HU" b="1" dirty="0">
                <a:latin typeface="Arial" charset="0"/>
              </a:rPr>
              <a:t>(a velőcső aránytalanul  és kicsinek, egy fehér csíkként van feltüntetve!)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CFD1694-DEFA-4C85-B905-91FADF4B0C7B}"/>
              </a:ext>
            </a:extLst>
          </p:cNvPr>
          <p:cNvGrpSpPr/>
          <p:nvPr/>
        </p:nvGrpSpPr>
        <p:grpSpPr>
          <a:xfrm>
            <a:off x="0" y="70590"/>
            <a:ext cx="9144000" cy="5382843"/>
            <a:chOff x="0" y="70590"/>
            <a:chExt cx="9144000" cy="5382843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A9CBA1B6-BC2F-42FE-B753-03A43168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5216"/>
              <a:ext cx="9144000" cy="5228217"/>
            </a:xfrm>
            <a:prstGeom prst="rect">
              <a:avLst/>
            </a:prstGeom>
          </p:spPr>
        </p:pic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95AEE00B-5EEB-4C86-ADE8-3FF525F0A974}"/>
                </a:ext>
              </a:extLst>
            </p:cNvPr>
            <p:cNvSpPr txBox="1"/>
            <p:nvPr/>
          </p:nvSpPr>
          <p:spPr>
            <a:xfrm>
              <a:off x="1258517" y="70590"/>
              <a:ext cx="2088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600" b="1" dirty="0">
                  <a:solidFill>
                    <a:srgbClr val="FF0000"/>
                  </a:solidFill>
                </a:rPr>
                <a:t>X</a:t>
              </a:r>
              <a:endParaRPr lang="de-DE" sz="9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586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Kardiális DL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ezek a dúclécsejtek a 3. és 4. zsigeríveken keresztül a szívbe vándorolnak és ott a septum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aorticopulmonarét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képzik. Ez választja ketté majd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truncus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arteriosust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az aortára és 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truncus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pulmonalisra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80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az bélidegrendszer idegsejtjeit a garat környékétől kezdve a colon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transversumig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sigmoideumig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emellett ezek a sejtek képzik a pajzsmirigy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parafollikuláris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(C-) sejtjeit is.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CD5AFF10-C1A2-4358-80E7-4A4BA2B3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Vagális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DL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/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az összes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spinalét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(ezek ideg-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gliasejtjeit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), a szimpatikus dúclánc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ganglionjait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(ezek idegsejtjeit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gliasejtjeit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), valamint a mellékvese velőállományát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szakrális DL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bélfal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ganglionjait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(colon descendens,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sigmoideum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9468C0D-FD56-452C-89AF-97DCF5C7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Törzsi DL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09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47497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56612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bélcső </a:t>
            </a:r>
            <a:r>
              <a:rPr lang="hu-HU" dirty="0" err="1"/>
              <a:t>intramurális</a:t>
            </a:r>
            <a:r>
              <a:rPr lang="hu-HU" dirty="0"/>
              <a:t> </a:t>
            </a:r>
            <a:r>
              <a:rPr lang="hu-HU" dirty="0" err="1"/>
              <a:t>ganglionjainak</a:t>
            </a:r>
            <a:r>
              <a:rPr lang="hu-HU" dirty="0"/>
              <a:t> kialakulása: a </a:t>
            </a:r>
            <a:r>
              <a:rPr lang="hu-HU" dirty="0" err="1"/>
              <a:t>vagális</a:t>
            </a:r>
            <a:r>
              <a:rPr lang="hu-HU" dirty="0"/>
              <a:t> DL sejtjei </a:t>
            </a:r>
            <a:r>
              <a:rPr lang="hu-HU" dirty="0" err="1"/>
              <a:t>előről</a:t>
            </a:r>
            <a:r>
              <a:rPr lang="hu-HU" dirty="0"/>
              <a:t> hátrafelé </a:t>
            </a:r>
            <a:r>
              <a:rPr lang="hu-HU" dirty="0" err="1"/>
              <a:t>haladő</a:t>
            </a:r>
            <a:r>
              <a:rPr lang="hu-HU" dirty="0"/>
              <a:t> frontként érik el az utóbelet és </a:t>
            </a:r>
            <a:r>
              <a:rPr lang="hu-HU" dirty="0" err="1"/>
              <a:t>szembetalálkoznak</a:t>
            </a:r>
            <a:r>
              <a:rPr lang="hu-HU" dirty="0"/>
              <a:t> az előrefelé vándorló szakrális DL-sejtekkel. A határ: régiesen a Canon-Böhm pont, a colon transversum jobb kétharmadának és bal egyharmadának a találkozási pontja.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46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448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79511" y="6165304"/>
            <a:ext cx="875448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feji </a:t>
            </a:r>
            <a:r>
              <a:rPr lang="hu-HU" dirty="0" err="1"/>
              <a:t>ganglionok</a:t>
            </a:r>
            <a:r>
              <a:rPr lang="hu-HU" dirty="0"/>
              <a:t> eredete: egyes </a:t>
            </a:r>
            <a:r>
              <a:rPr lang="hu-HU" dirty="0" err="1"/>
              <a:t>ganglionok</a:t>
            </a:r>
            <a:r>
              <a:rPr lang="hu-HU" dirty="0"/>
              <a:t> tisztán </a:t>
            </a:r>
            <a:r>
              <a:rPr lang="hu-HU" b="1" dirty="0">
                <a:solidFill>
                  <a:srgbClr val="72CBFB"/>
                </a:solidFill>
              </a:rPr>
              <a:t>dúcléc eredetűek</a:t>
            </a:r>
            <a:r>
              <a:rPr lang="hu-HU" dirty="0"/>
              <a:t>, mások tisztán </a:t>
            </a:r>
            <a:r>
              <a:rPr lang="hu-HU" b="1" dirty="0" err="1"/>
              <a:t>plakod</a:t>
            </a:r>
            <a:r>
              <a:rPr lang="hu-HU" b="1" dirty="0"/>
              <a:t> eredetűek</a:t>
            </a:r>
            <a:r>
              <a:rPr lang="hu-HU" dirty="0"/>
              <a:t>, és ismét mások </a:t>
            </a:r>
            <a:r>
              <a:rPr lang="hu-HU" b="1" dirty="0"/>
              <a:t>kevert eredetűek</a:t>
            </a:r>
            <a:r>
              <a:rPr lang="hu-HU" dirty="0"/>
              <a:t>!</a:t>
            </a:r>
            <a:endParaRPr lang="de-DE" dirty="0"/>
          </a:p>
        </p:txBody>
      </p:sp>
      <p:sp>
        <p:nvSpPr>
          <p:cNvPr id="3" name="Szövegdoboz 2"/>
          <p:cNvSpPr txBox="1"/>
          <p:nvPr/>
        </p:nvSpPr>
        <p:spPr>
          <a:xfrm>
            <a:off x="8155800" y="1922574"/>
            <a:ext cx="54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996538" y="2737002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VII.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49697" y="3281128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VIII.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44121" y="3983095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IX.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644121" y="5029133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27584" y="1922574"/>
            <a:ext cx="54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45020" y="2597165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VII.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475656" y="3480025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VIII.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496537" y="4183150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IX.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817194" y="5029133"/>
            <a:ext cx="704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X.</a:t>
            </a:r>
            <a:endParaRPr lang="de-DE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69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348"/>
            <a:ext cx="9144000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6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A dúclécsejtek kivándorlása a hámból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delaminációnak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nevezzük.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velőcső különböző szakaszain különböző stádiumokban történik. A feji szakaszon a DL-sejtek még a velőredőkből (a záródás előtt) vándorolnak ki. A törzsi szakaszon a DL-sejtek a velőcsőzáródással párhuzamosan lépnek ki a záródó velőredők széléből.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legkaudálisabb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szakaszon a DL-sejtek a már zárult, lefűződött velőcsőből lépnek ki.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delamináció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EMT-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történik.</a:t>
            </a:r>
          </a:p>
        </p:txBody>
      </p:sp>
    </p:spTree>
    <p:extLst>
      <p:ext uri="{BB962C8B-B14F-4D97-AF65-F5344CB8AC3E}">
        <p14:creationId xmlns:p14="http://schemas.microsoft.com/office/powerpoint/2010/main" val="1742941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EMT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Epitheliális-mesenchymális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tranzíció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; hám-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mesenchymális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átalakulás: EMT 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hámsejtekben egy külső szignál hatására genetikai program kapcsol be. Bizonyos, a hámokra jellemző gének expressziója megszűnik (pl. sejtadhéziós molekulák), másoké, amelyek a vándorló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mesenchymasejtekre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jellemzőek, bekapcsol.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Ennek következtében a hámsejt kiválik a hámkötelékből és elvándorol a hámtól.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78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73126"/>
              </p:ext>
            </p:extLst>
          </p:nvPr>
        </p:nvGraphicFramePr>
        <p:xfrm>
          <a:off x="242888" y="1397000"/>
          <a:ext cx="8640762" cy="4836160"/>
        </p:xfrm>
        <a:graphic>
          <a:graphicData uri="http://schemas.openxmlformats.org/drawingml/2006/table">
            <a:tbl>
              <a:tblPr/>
              <a:tblGrid>
                <a:gridCol w="4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Hámsejtek</a:t>
                      </a:r>
                      <a:endParaRPr kumimoji="0" lang="de-D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Mesenchymasejtek</a:t>
                      </a:r>
                      <a:endParaRPr kumimoji="0" lang="de-D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sejtek nem vándorolnak, fixek.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mozgó,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vándroló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sejtek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erős sejtkapcsoló struktúrák (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zonula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adherens,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junction,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dezmoszóma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csak sejt-mátrix kapcsolóstruktúrák (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fokális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kontakt),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és erős kapcsolat a sejtek és az ECM között (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hemidezmoszóma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szinte nincs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intercelluláris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térség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sok ECM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918" name="Rectangle 28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400" dirty="0" err="1">
                <a:solidFill>
                  <a:schemeClr val="tx2"/>
                </a:solidFill>
              </a:rPr>
              <a:t>Epithélsejtek-Mesenchyasejtek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6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Az EMT nagyon fontos normális </a:t>
            </a:r>
            <a:r>
              <a:rPr lang="hu-H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folyamatokban játszik szerepet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15" y="2636912"/>
            <a:ext cx="8229600" cy="2549525"/>
          </a:xfrm>
        </p:spPr>
        <p:txBody>
          <a:bodyPr/>
          <a:lstStyle/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hasztruláció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(az epiblaszt EMT-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mezodermát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képez)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DL-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sejtelk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képződése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szomitogenezis 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vesefejlődés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60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3889" y="332656"/>
            <a:ext cx="9144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 dirty="0">
                <a:solidFill>
                  <a:srgbClr val="A50021"/>
                </a:solidFill>
              </a:rPr>
              <a:t>Az ektoderma régiói, melyek idegi struktúrákat képeznek:</a:t>
            </a:r>
          </a:p>
          <a:p>
            <a:pPr algn="ctr">
              <a:spcBef>
                <a:spcPct val="50000"/>
              </a:spcBef>
            </a:pPr>
            <a:endParaRPr lang="hu-HU" sz="1000" b="1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sz="3600" dirty="0"/>
              <a:t>a </a:t>
            </a:r>
            <a:r>
              <a:rPr lang="hu-HU" sz="3600" b="1" dirty="0"/>
              <a:t>velőcsőből</a:t>
            </a:r>
            <a:r>
              <a:rPr lang="hu-HU" sz="3600" dirty="0"/>
              <a:t> fejlődik ki a központi idegrendszer;</a:t>
            </a:r>
          </a:p>
          <a:p>
            <a:pPr algn="ctr">
              <a:spcBef>
                <a:spcPct val="50000"/>
              </a:spcBef>
            </a:pPr>
            <a:r>
              <a:rPr lang="hu-HU" sz="3600" dirty="0"/>
              <a:t>a </a:t>
            </a:r>
            <a:r>
              <a:rPr lang="hu-HU" sz="3600" b="1" dirty="0"/>
              <a:t>dúcléc sejtjeiből </a:t>
            </a:r>
            <a:r>
              <a:rPr lang="hu-HU" sz="3600" dirty="0"/>
              <a:t>fejlődnek ki a perifériás idegrendszer ideg- és </a:t>
            </a:r>
            <a:r>
              <a:rPr lang="hu-HU" sz="3600" dirty="0" err="1"/>
              <a:t>gliasejtjei</a:t>
            </a:r>
            <a:r>
              <a:rPr lang="hu-HU" sz="3600" dirty="0"/>
              <a:t>;</a:t>
            </a:r>
          </a:p>
          <a:p>
            <a:pPr algn="ctr">
              <a:spcBef>
                <a:spcPct val="50000"/>
              </a:spcBef>
            </a:pPr>
            <a:r>
              <a:rPr lang="hu-HU" sz="3600" dirty="0"/>
              <a:t>a </a:t>
            </a:r>
            <a:r>
              <a:rPr lang="hu-HU" sz="3600" b="1" dirty="0" err="1"/>
              <a:t>plakodokból</a:t>
            </a:r>
            <a:r>
              <a:rPr lang="hu-HU" sz="3600" dirty="0"/>
              <a:t> érzékszervek, illetve a fejen perifériás idegrendszeri dúcok (</a:t>
            </a:r>
            <a:r>
              <a:rPr lang="hu-HU" sz="3600" dirty="0" err="1"/>
              <a:t>ganglionok</a:t>
            </a:r>
            <a:r>
              <a:rPr lang="hu-HU" sz="3600" dirty="0"/>
              <a:t>) fejlődnek ki.</a:t>
            </a:r>
          </a:p>
        </p:txBody>
      </p:sp>
    </p:spTree>
    <p:extLst>
      <p:ext uri="{BB962C8B-B14F-4D97-AF65-F5344CB8AC3E}">
        <p14:creationId xmlns:p14="http://schemas.microsoft.com/office/powerpoint/2010/main" val="2397452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260350"/>
            <a:ext cx="91249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660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68413"/>
            <a:ext cx="8229600" cy="1143000"/>
          </a:xfrm>
        </p:spPr>
        <p:txBody>
          <a:bodyPr/>
          <a:lstStyle/>
          <a:p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De az EMT </a:t>
            </a:r>
            <a:r>
              <a:rPr lang="hu-HU" sz="36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patológiás 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folyamatokban is szerepel: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201988"/>
          </a:xfrm>
        </p:spPr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daganatok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metasztázisa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parenchymás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szervek (vese, máj)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fibrózisa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760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Az EMT mechanizmusa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sejt leépíti a saját sejtadhéziós molekuláit (adhéziós kapcsolatokat,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dezmoszómákat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); ennek a nyitánya, hogy ezek a gének (E-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cadherin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ZO és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okkludin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fehérjék expressziója megszűnik a sejtben)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sejtek az aktin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citoszkeletonjuk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aktiválása révén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Rho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Rac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 mozgó sejtekké válnak</a:t>
            </a:r>
          </a:p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proteolitikusan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lebontják a környező ECM-et (elsősorban a bazális membránt</a:t>
            </a:r>
          </a:p>
        </p:txBody>
      </p:sp>
    </p:spTree>
    <p:extLst>
      <p:ext uri="{BB962C8B-B14F-4D97-AF65-F5344CB8AC3E}">
        <p14:creationId xmlns:p14="http://schemas.microsoft.com/office/powerpoint/2010/main" val="2645968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églalap 3"/>
          <p:cNvSpPr>
            <a:spLocks noChangeArrowheads="1"/>
          </p:cNvSpPr>
          <p:nvPr/>
        </p:nvSpPr>
        <p:spPr bwMode="auto">
          <a:xfrm>
            <a:off x="0" y="5589588"/>
            <a:ext cx="914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Main types of mechanisms involved in EMT induction. A typical epithelial cell (on the left) is induced to undergo an EMT and</a:t>
            </a:r>
            <a:r>
              <a:rPr lang="hu-HU"/>
              <a:t> </a:t>
            </a:r>
            <a:r>
              <a:rPr lang="en-US"/>
              <a:t>finally express a mesenchymal-like phenotype (on the right).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75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Az EMT szabályozása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egyik legismertebb molekula(család), amely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delaminációt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irányítja: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snail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gének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Régebben beszéltek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snail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slug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génekről, ma már csak a snail1, snail2,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stb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génekről. Ezek más gének expresszióját szabályozó transzkripciós faktorok.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Snail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szárazföldi csiga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slug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tengeri csiga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EMT-s előadásomat egykoron kidekoráltam tengeri csiga fényképekkel, elképesztően színes, érdekes állatok! Egy pár képet ebből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előaádsból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itt is meghagyok…</a:t>
            </a:r>
          </a:p>
        </p:txBody>
      </p:sp>
    </p:spTree>
    <p:extLst>
      <p:ext uri="{BB962C8B-B14F-4D97-AF65-F5344CB8AC3E}">
        <p14:creationId xmlns:p14="http://schemas.microsoft.com/office/powerpoint/2010/main" val="3617645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88913"/>
            <a:ext cx="915828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églalap 4"/>
          <p:cNvSpPr>
            <a:spLocks noChangeArrowheads="1"/>
          </p:cNvSpPr>
          <p:nvPr/>
        </p:nvSpPr>
        <p:spPr bwMode="auto">
          <a:xfrm>
            <a:off x="0" y="4941888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Downstream targets of Snail. Snail gene expression induces the loss of epithelial markers and</a:t>
            </a:r>
            <a:r>
              <a:rPr lang="hu-HU"/>
              <a:t> </a:t>
            </a:r>
            <a:r>
              <a:rPr lang="en-US"/>
              <a:t>the gain of mesenchymal markers, as well as inducing changes in cell shape, and changes related to</a:t>
            </a:r>
            <a:r>
              <a:rPr lang="hu-HU"/>
              <a:t> </a:t>
            </a:r>
            <a:r>
              <a:rPr lang="en-US"/>
              <a:t>morphology and to the acquisition of motility and invasive properties. The Snail genes also regulate</a:t>
            </a:r>
            <a:r>
              <a:rPr lang="hu-HU"/>
              <a:t> </a:t>
            </a:r>
            <a:r>
              <a:rPr lang="en-US"/>
              <a:t>cell proliferation and cell death.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479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nudibranch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2981325"/>
            <a:ext cx="48577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5" descr="snail-en-route-kalla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356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5868144" y="4046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snail</a:t>
            </a:r>
            <a:r>
              <a:rPr lang="hu-HU" dirty="0"/>
              <a:t>: szárazföldi csiga</a:t>
            </a:r>
          </a:p>
          <a:p>
            <a:r>
              <a:rPr lang="hu-HU" dirty="0"/>
              <a:t>slug: tengeri csiga</a:t>
            </a:r>
          </a:p>
        </p:txBody>
      </p:sp>
    </p:spTree>
    <p:extLst>
      <p:ext uri="{BB962C8B-B14F-4D97-AF65-F5344CB8AC3E}">
        <p14:creationId xmlns:p14="http://schemas.microsoft.com/office/powerpoint/2010/main" val="2962351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sea slug3 (hyosekidirus festiv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56932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449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0928"/>
            <a:ext cx="8229600" cy="1008111"/>
          </a:xfrm>
        </p:spPr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Szinte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mindegyik EMT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során aktiválódnak a 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snail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gének</a:t>
            </a:r>
          </a:p>
        </p:txBody>
      </p:sp>
    </p:spTree>
    <p:extLst>
      <p:ext uri="{BB962C8B-B14F-4D97-AF65-F5344CB8AC3E}">
        <p14:creationId xmlns:p14="http://schemas.microsoft.com/office/powerpoint/2010/main" val="2026147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 descr="bizarre animal creature sea sl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7488"/>
            <a:ext cx="7920038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6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11313"/>
            <a:ext cx="6812423" cy="3884612"/>
          </a:xfrm>
          <a:prstGeom prst="rect">
            <a:avLst/>
          </a:prstGeom>
        </p:spPr>
      </p:pic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1830772" y="4363217"/>
            <a:ext cx="1173856" cy="2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dirty="0">
                <a:latin typeface="Arial" charset="0"/>
              </a:rPr>
              <a:t>szomita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3330959" y="5680075"/>
            <a:ext cx="2446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dirty="0" err="1">
                <a:latin typeface="Arial" charset="0"/>
              </a:rPr>
              <a:t>Chorda</a:t>
            </a:r>
            <a:r>
              <a:rPr lang="hu-HU" dirty="0">
                <a:latin typeface="Arial" charset="0"/>
              </a:rPr>
              <a:t> </a:t>
            </a:r>
            <a:r>
              <a:rPr lang="hu-HU" dirty="0" err="1">
                <a:latin typeface="Arial" charset="0"/>
              </a:rPr>
              <a:t>dorsalis</a:t>
            </a:r>
            <a:endParaRPr lang="hu-HU" dirty="0">
              <a:latin typeface="Arial" charset="0"/>
            </a:endParaRP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6924675" y="1758950"/>
            <a:ext cx="1789113" cy="3937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 dirty="0">
                <a:solidFill>
                  <a:srgbClr val="FF00EC"/>
                </a:solidFill>
                <a:latin typeface="Arial" charset="0"/>
              </a:rPr>
              <a:t>dúcléc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7783792" y="2846683"/>
            <a:ext cx="1296143" cy="521718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400" b="1" dirty="0">
                <a:solidFill>
                  <a:srgbClr val="01FFF1"/>
                </a:solidFill>
                <a:latin typeface="Arial" charset="0"/>
              </a:rPr>
              <a:t>felszíni </a:t>
            </a:r>
          </a:p>
          <a:p>
            <a:pPr algn="ctr" eaLnBrk="0" hangingPunct="0"/>
            <a:r>
              <a:rPr lang="hu-HU" sz="1400" b="1" dirty="0">
                <a:solidFill>
                  <a:srgbClr val="01FFF1"/>
                </a:solidFill>
              </a:rPr>
              <a:t>ektoderma</a:t>
            </a:r>
            <a:endParaRPr lang="hu-HU" sz="1400" b="1" dirty="0">
              <a:solidFill>
                <a:srgbClr val="01FFF1"/>
              </a:solidFill>
              <a:latin typeface="Arial" charset="0"/>
            </a:endParaRPr>
          </a:p>
        </p:txBody>
      </p:sp>
      <p:sp>
        <p:nvSpPr>
          <p:cNvPr id="118790" name="Text Box 7"/>
          <p:cNvSpPr txBox="1">
            <a:spLocks noChangeArrowheads="1"/>
          </p:cNvSpPr>
          <p:nvPr/>
        </p:nvSpPr>
        <p:spPr bwMode="auto">
          <a:xfrm>
            <a:off x="3626643" y="1427163"/>
            <a:ext cx="2150653" cy="3683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 dirty="0" err="1">
                <a:solidFill>
                  <a:srgbClr val="FEF900"/>
                </a:solidFill>
                <a:latin typeface="Arial" charset="0"/>
              </a:rPr>
              <a:t>Neuro</a:t>
            </a:r>
            <a:r>
              <a:rPr lang="hu-HU" b="1" dirty="0" err="1">
                <a:solidFill>
                  <a:srgbClr val="FF0000"/>
                </a:solidFill>
                <a:latin typeface="Arial" charset="0"/>
              </a:rPr>
              <a:t>ek</a:t>
            </a:r>
            <a:r>
              <a:rPr lang="hu-HU" b="1" dirty="0" err="1">
                <a:solidFill>
                  <a:srgbClr val="FFF800"/>
                </a:solidFill>
                <a:latin typeface="Arial" charset="0"/>
              </a:rPr>
              <a:t>toderma</a:t>
            </a:r>
            <a:endParaRPr lang="hu-HU" b="1" dirty="0">
              <a:solidFill>
                <a:srgbClr val="FFF800"/>
              </a:solidFill>
              <a:latin typeface="Arial" charset="0"/>
            </a:endParaRPr>
          </a:p>
        </p:txBody>
      </p:sp>
      <p:sp>
        <p:nvSpPr>
          <p:cNvPr id="118791" name="Text Box 8"/>
          <p:cNvSpPr txBox="1">
            <a:spLocks noChangeArrowheads="1"/>
          </p:cNvSpPr>
          <p:nvPr/>
        </p:nvSpPr>
        <p:spPr bwMode="auto">
          <a:xfrm>
            <a:off x="-108520" y="1008063"/>
            <a:ext cx="159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dirty="0">
                <a:latin typeface="Arial" charset="0"/>
              </a:rPr>
              <a:t>velőredő</a:t>
            </a:r>
          </a:p>
        </p:txBody>
      </p:sp>
      <p:sp>
        <p:nvSpPr>
          <p:cNvPr id="118792" name="Line 9"/>
          <p:cNvSpPr>
            <a:spLocks noChangeShapeType="1"/>
          </p:cNvSpPr>
          <p:nvPr/>
        </p:nvSpPr>
        <p:spPr bwMode="auto">
          <a:xfrm flipH="1" flipV="1">
            <a:off x="4605338" y="5003800"/>
            <a:ext cx="1587" cy="763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3" name="Line 10"/>
          <p:cNvSpPr>
            <a:spLocks noChangeShapeType="1"/>
          </p:cNvSpPr>
          <p:nvPr/>
        </p:nvSpPr>
        <p:spPr bwMode="auto">
          <a:xfrm flipH="1" flipV="1">
            <a:off x="6924675" y="2479675"/>
            <a:ext cx="579438" cy="26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4" name="Line 11"/>
          <p:cNvSpPr>
            <a:spLocks noChangeShapeType="1"/>
          </p:cNvSpPr>
          <p:nvPr/>
        </p:nvSpPr>
        <p:spPr bwMode="auto">
          <a:xfrm>
            <a:off x="1147939" y="1376363"/>
            <a:ext cx="1407838" cy="4113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5" name="Line 12"/>
          <p:cNvSpPr>
            <a:spLocks noChangeShapeType="1"/>
          </p:cNvSpPr>
          <p:nvPr/>
        </p:nvSpPr>
        <p:spPr bwMode="auto">
          <a:xfrm flipV="1">
            <a:off x="3626644" y="4202112"/>
            <a:ext cx="996156" cy="9893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6" name="Line 13"/>
          <p:cNvSpPr>
            <a:spLocks noChangeShapeType="1"/>
          </p:cNvSpPr>
          <p:nvPr/>
        </p:nvSpPr>
        <p:spPr bwMode="auto">
          <a:xfrm>
            <a:off x="4656063" y="1780223"/>
            <a:ext cx="1534492" cy="424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7" name="Line 14"/>
          <p:cNvSpPr>
            <a:spLocks noChangeShapeType="1"/>
          </p:cNvSpPr>
          <p:nvPr/>
        </p:nvSpPr>
        <p:spPr bwMode="auto">
          <a:xfrm flipH="1">
            <a:off x="6529388" y="1938338"/>
            <a:ext cx="5842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8798" name="Text Box 15"/>
          <p:cNvSpPr txBox="1">
            <a:spLocks noChangeArrowheads="1"/>
          </p:cNvSpPr>
          <p:nvPr/>
        </p:nvSpPr>
        <p:spPr bwMode="auto">
          <a:xfrm>
            <a:off x="7356475" y="2317750"/>
            <a:ext cx="1357313" cy="4000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 dirty="0" err="1">
                <a:solidFill>
                  <a:srgbClr val="0011FF"/>
                </a:solidFill>
              </a:rPr>
              <a:t>plakod</a:t>
            </a:r>
            <a:endParaRPr lang="hu-HU" b="1" dirty="0">
              <a:solidFill>
                <a:srgbClr val="0011FF"/>
              </a:solidFill>
              <a:latin typeface="Arial" charset="0"/>
            </a:endParaRP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560371" y="230825"/>
            <a:ext cx="60669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Idegi struktúrák a velőlemezből, illetve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plakodokból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801" name="Text Box 18"/>
          <p:cNvSpPr txBox="1">
            <a:spLocks noChangeArrowheads="1"/>
          </p:cNvSpPr>
          <p:nvPr/>
        </p:nvSpPr>
        <p:spPr bwMode="auto">
          <a:xfrm>
            <a:off x="3072796" y="5191414"/>
            <a:ext cx="86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dirty="0">
                <a:latin typeface="Arial" charset="0"/>
              </a:rPr>
              <a:t>MHP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06500" y="2356644"/>
            <a:ext cx="2448544" cy="44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19064" y="2046400"/>
            <a:ext cx="941363" cy="3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dirty="0">
                <a:latin typeface="Arial" charset="0"/>
              </a:rPr>
              <a:t>DLHP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3055045" y="1787746"/>
            <a:ext cx="1605985" cy="4171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7066756" y="2745365"/>
            <a:ext cx="717036" cy="21532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7783792" y="2960686"/>
            <a:ext cx="0" cy="8283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B0CC3BE-F1AF-41B8-8C86-C76D786F62DC}"/>
              </a:ext>
            </a:extLst>
          </p:cNvPr>
          <p:cNvSpPr txBox="1"/>
          <p:nvPr/>
        </p:nvSpPr>
        <p:spPr>
          <a:xfrm>
            <a:off x="431800" y="6156012"/>
            <a:ext cx="824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Embrió keresztmetszete a velőlemez stádiumban</a:t>
            </a:r>
          </a:p>
        </p:txBody>
      </p:sp>
    </p:spTree>
    <p:extLst>
      <p:ext uri="{BB962C8B-B14F-4D97-AF65-F5344CB8AC3E}">
        <p14:creationId xmlns:p14="http://schemas.microsoft.com/office/powerpoint/2010/main" val="124227440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83661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6627813"/>
            <a:ext cx="3109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839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4" descr="nud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0675"/>
            <a:ext cx="74898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558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539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első kérdés: hogy ejtjük 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anevüket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? Amióta az embrió szemináriumot bevezettük (1990-es évek vége), mindig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mondjuk, ejtjük, és nem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plakódnak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Mik ezek?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tulajdonképpen egy körülírt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hámmegvastagodás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amikor egy köbhámon belül, egy kerek terület kiemelkedik, mert a hámsejtjei hengeressé válnak.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beszélhetünk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plakodokról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összefoglalóan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-ektodermáról,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plakodálsi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ektodermáról.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plakodokról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beszélünk, mindig jó hozzátenni: melyik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plakodról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van szó: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olfaktórikus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 (szagló-)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lencseplakod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hallóplakod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39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Plakodok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legtöbb esetben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párosan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láthatók az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ektodermában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egetlen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kivétel 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adenohypophysis-plakod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ami páratlan);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csak az embrió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feji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részén találunk plakodokat;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plakodok szintén az ektoderma-velőlemez határ közelében (de az ektoderma felé) helyezkednek el;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vagyis a plakodok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laterálisan helyezkednek el a velőcsőhöz és a dúcléchez képest</a:t>
            </a:r>
            <a:r>
              <a:rPr lang="hu-HU" sz="2800" dirty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91545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-23266" y="0"/>
            <a:ext cx="9167266" cy="6867873"/>
            <a:chOff x="-23266" y="0"/>
            <a:chExt cx="9167266" cy="6867873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66" y="0"/>
              <a:ext cx="9167266" cy="5877272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0" y="5667544"/>
              <a:ext cx="9144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/>
                <a:t>Ezen a sémás ábrán látható plakodok: az </a:t>
              </a:r>
              <a:r>
                <a:rPr lang="hu-HU" dirty="0" err="1"/>
                <a:t>olfaktorikus</a:t>
              </a:r>
              <a:r>
                <a:rPr lang="hu-HU" dirty="0"/>
                <a:t> (szagló-) </a:t>
              </a:r>
              <a:r>
                <a:rPr lang="hu-HU" dirty="0" err="1"/>
                <a:t>plakod</a:t>
              </a:r>
              <a:r>
                <a:rPr lang="hu-HU" dirty="0"/>
                <a:t>, (</a:t>
              </a:r>
              <a:r>
                <a:rPr lang="hu-HU" b="1" dirty="0" err="1">
                  <a:solidFill>
                    <a:srgbClr val="EA1D27"/>
                  </a:solidFill>
                </a:rPr>
                <a:t>Olf</a:t>
              </a:r>
              <a:r>
                <a:rPr lang="hu-HU" dirty="0"/>
                <a:t>), a </a:t>
              </a:r>
              <a:r>
                <a:rPr lang="hu-HU" dirty="0" err="1"/>
                <a:t>lencseplakod</a:t>
              </a:r>
              <a:r>
                <a:rPr lang="hu-HU" dirty="0"/>
                <a:t> (</a:t>
              </a:r>
              <a:r>
                <a:rPr lang="hu-HU" b="1" dirty="0">
                  <a:solidFill>
                    <a:srgbClr val="F5961E"/>
                  </a:solidFill>
                </a:rPr>
                <a:t>L</a:t>
              </a:r>
              <a:r>
                <a:rPr lang="hu-HU" dirty="0"/>
                <a:t>), a </a:t>
              </a:r>
              <a:r>
                <a:rPr lang="hu-HU" dirty="0" err="1"/>
                <a:t>hallóplakod</a:t>
              </a:r>
              <a:r>
                <a:rPr lang="hu-HU" dirty="0"/>
                <a:t> (</a:t>
              </a:r>
              <a:r>
                <a:rPr lang="hu-HU" b="1" dirty="0" err="1">
                  <a:solidFill>
                    <a:srgbClr val="92288E"/>
                  </a:solidFill>
                </a:rPr>
                <a:t>Ot</a:t>
              </a:r>
              <a:r>
                <a:rPr lang="hu-HU" dirty="0"/>
                <a:t>), az </a:t>
              </a:r>
              <a:r>
                <a:rPr lang="hu-HU" dirty="0" err="1"/>
                <a:t>adenohipofízis-plakod</a:t>
              </a:r>
              <a:r>
                <a:rPr lang="hu-HU" dirty="0"/>
                <a:t> (</a:t>
              </a:r>
              <a:r>
                <a:rPr lang="hu-HU" b="1" dirty="0">
                  <a:solidFill>
                    <a:srgbClr val="FBF11E"/>
                  </a:solidFill>
                </a:rPr>
                <a:t>Ad</a:t>
              </a:r>
              <a:r>
                <a:rPr lang="hu-HU" dirty="0"/>
                <a:t>), a halak oldalvonalát képző oldalvonal-plakodok (</a:t>
              </a:r>
              <a:r>
                <a:rPr lang="hu-HU" b="1" dirty="0" err="1">
                  <a:solidFill>
                    <a:srgbClr val="F598A0"/>
                  </a:solidFill>
                </a:rPr>
                <a:t>Ll</a:t>
              </a:r>
              <a:r>
                <a:rPr lang="hu-HU" dirty="0"/>
                <a:t>), és az agyidegek </a:t>
              </a:r>
              <a:r>
                <a:rPr lang="hu-HU" dirty="0" err="1"/>
                <a:t>ganglionjait</a:t>
              </a:r>
              <a:r>
                <a:rPr lang="hu-HU" dirty="0"/>
                <a:t> képző </a:t>
              </a:r>
              <a:r>
                <a:rPr lang="hu-HU" dirty="0" err="1"/>
                <a:t>epibranchiális</a:t>
              </a:r>
              <a:r>
                <a:rPr lang="hu-HU" dirty="0"/>
                <a:t> (</a:t>
              </a:r>
              <a:r>
                <a:rPr lang="hu-HU" b="1" dirty="0" err="1">
                  <a:solidFill>
                    <a:srgbClr val="17A650"/>
                  </a:solidFill>
                </a:rPr>
                <a:t>Eg</a:t>
              </a:r>
              <a:r>
                <a:rPr lang="hu-HU" b="1" dirty="0">
                  <a:solidFill>
                    <a:srgbClr val="17A650"/>
                  </a:solidFill>
                </a:rPr>
                <a:t>, </a:t>
              </a:r>
              <a:r>
                <a:rPr lang="hu-HU" b="1" dirty="0" err="1">
                  <a:solidFill>
                    <a:srgbClr val="17A650"/>
                  </a:solidFill>
                </a:rPr>
                <a:t>Ep</a:t>
              </a:r>
              <a:r>
                <a:rPr lang="hu-HU" b="1" dirty="0">
                  <a:solidFill>
                    <a:srgbClr val="17A650"/>
                  </a:solidFill>
                </a:rPr>
                <a:t>, En</a:t>
              </a:r>
              <a:r>
                <a:rPr lang="hu-HU" dirty="0"/>
                <a:t>) és </a:t>
              </a:r>
              <a:r>
                <a:rPr lang="hu-HU" dirty="0" err="1"/>
                <a:t>trigeminus</a:t>
              </a:r>
              <a:r>
                <a:rPr lang="hu-HU" dirty="0"/>
                <a:t>-plakodok (</a:t>
              </a:r>
              <a:r>
                <a:rPr lang="hu-HU" b="1" dirty="0" err="1">
                  <a:solidFill>
                    <a:srgbClr val="1053A5"/>
                  </a:solidFill>
                </a:rPr>
                <a:t>To</a:t>
              </a:r>
              <a:r>
                <a:rPr lang="hu-HU" dirty="0"/>
                <a:t> és </a:t>
              </a:r>
              <a:r>
                <a:rPr lang="hu-HU" b="1" dirty="0" err="1">
                  <a:solidFill>
                    <a:srgbClr val="26AAE2"/>
                  </a:solidFill>
                </a:rPr>
                <a:t>Tmm</a:t>
              </a:r>
              <a:r>
                <a:rPr lang="hu-HU" dirty="0"/>
                <a:t>) plakodok.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55041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Plakodok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dúcléchez hasonlóan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plakodokból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létrejöhetnek éppúgy 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neurális és nem-neurális </a:t>
            </a:r>
            <a:r>
              <a:rPr lang="hu-H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strukturák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plakodok kraniokaudális sorrendben: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Szaglóplakod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ez a megvastagodott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plakodektoderma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későbbiekben a szaglóhámot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(olyan hámsejteket, amelyeknek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axonja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van) és ami érdekes: az ebből a hámból kivándorló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hipotalamikus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hu-H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-idegsejteket (ejtsd: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-pozitív). Ezek az idegsejtek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tractus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olfactorius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mentén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hipotalamuszba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vándorolnak és 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adenohipofízis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FSH/LH szekrécióját szabályozzák.</a:t>
            </a:r>
          </a:p>
        </p:txBody>
      </p:sp>
    </p:spTree>
    <p:extLst>
      <p:ext uri="{BB962C8B-B14F-4D97-AF65-F5344CB8AC3E}">
        <p14:creationId xmlns:p14="http://schemas.microsoft.com/office/powerpoint/2010/main" val="2979999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Plakodok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25144"/>
          </a:xfrm>
        </p:spPr>
        <p:txBody>
          <a:bodyPr/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Lencseplakod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lefűződik hámhólyagocskaként, és belőle alakul ki a szemlencse.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Adenohipofízis-plakod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 szájüreg garathártya előtti dorzális falának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plakodja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mely 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adenohipofízist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képzi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Trigeminus-plakod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Meckel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dúc,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ggl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trigeminale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ideg-és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gliasejtjeinek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egy részét képezi.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Plakodok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25144"/>
          </a:xfrm>
        </p:spPr>
        <p:txBody>
          <a:bodyPr/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Hallóplakod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lefűződik, belőle alakul ki a a hallóhólyag. A hallóhólyag kézi a későbbiekben a hártyás labirintust.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6. Oldalvonal-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plakod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embernél nincs, de evolúciósan a halak oldalvonalából alakul ki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szerv és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vesztibuláris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apparátus (halló- és egyensúlyozó szerv)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Epibranchiális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plakodok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 nevük is mutatja, hogy a zsigerívek alapjánál (fent) helyezkednek el. Belőlük agyideg-dúcok idegsejtjei alakulnak ki.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03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39116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3645024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Hogyan is néz ki egy </a:t>
            </a:r>
            <a:r>
              <a:rPr lang="hu-HU" sz="2400" dirty="0" err="1"/>
              <a:t>plakod,és</a:t>
            </a:r>
            <a:r>
              <a:rPr lang="hu-HU" sz="2400" dirty="0"/>
              <a:t> mi történik vele? Itt látható a szemlencse kialakulása a </a:t>
            </a:r>
            <a:r>
              <a:rPr lang="hu-HU" sz="2400" b="1" dirty="0" err="1"/>
              <a:t>lencseplakodból</a:t>
            </a:r>
            <a:r>
              <a:rPr lang="hu-HU" sz="2400" dirty="0"/>
              <a:t> (</a:t>
            </a:r>
            <a:r>
              <a:rPr lang="hu-HU" sz="2400" dirty="0" err="1"/>
              <a:t>lpl</a:t>
            </a:r>
            <a:r>
              <a:rPr lang="hu-HU" sz="2400" dirty="0"/>
              <a:t>). A </a:t>
            </a:r>
            <a:r>
              <a:rPr lang="hu-HU" sz="2400" dirty="0" err="1"/>
              <a:t>plakod</a:t>
            </a:r>
            <a:r>
              <a:rPr lang="hu-HU" sz="2400" dirty="0"/>
              <a:t> lefűződik a hámból, ennek során alakul ki egy bemélyedés az ektodermában, a </a:t>
            </a:r>
            <a:r>
              <a:rPr lang="hu-HU" sz="2400" b="1" dirty="0"/>
              <a:t>lencsegödör</a:t>
            </a:r>
            <a:r>
              <a:rPr lang="hu-HU" sz="2400" dirty="0"/>
              <a:t> (</a:t>
            </a:r>
            <a:r>
              <a:rPr lang="hu-HU" sz="2400" dirty="0" err="1"/>
              <a:t>lens</a:t>
            </a:r>
            <a:r>
              <a:rPr lang="hu-HU" sz="2400" dirty="0"/>
              <a:t> pit, </a:t>
            </a:r>
            <a:r>
              <a:rPr lang="hu-HU" sz="2400" dirty="0" err="1"/>
              <a:t>lp</a:t>
            </a:r>
            <a:r>
              <a:rPr lang="hu-HU" sz="2400" dirty="0"/>
              <a:t>) A </a:t>
            </a:r>
            <a:r>
              <a:rPr lang="hu-HU" sz="2400" dirty="0" err="1"/>
              <a:t>plakod</a:t>
            </a:r>
            <a:r>
              <a:rPr lang="hu-HU" sz="2400" dirty="0"/>
              <a:t> ektodermából történő lefűződése után alakul ki a </a:t>
            </a:r>
            <a:r>
              <a:rPr lang="hu-HU" sz="2400" b="1" dirty="0"/>
              <a:t>lencsehólyag</a:t>
            </a:r>
            <a:r>
              <a:rPr lang="hu-HU" sz="2400" dirty="0"/>
              <a:t> (lv), a szemlencse fejlődésének következő állomása. </a:t>
            </a:r>
          </a:p>
          <a:p>
            <a:r>
              <a:rPr lang="hu-HU" sz="2400" dirty="0" err="1"/>
              <a:t>Ov</a:t>
            </a:r>
            <a:r>
              <a:rPr lang="hu-HU" sz="2400" dirty="0"/>
              <a:t>: látóhólyag, a retina kezdeménye, a diencephalon kitüremkedése. </a:t>
            </a:r>
            <a:r>
              <a:rPr lang="hu-HU" sz="2400" dirty="0" err="1"/>
              <a:t>Ek</a:t>
            </a:r>
            <a:r>
              <a:rPr lang="hu-HU" sz="2400" dirty="0"/>
              <a:t>: ektoderma, ami marad köbhám.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635896" y="1368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Ektoderma</a:t>
            </a:r>
            <a:endParaRPr lang="de-DE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2699792" y="563583"/>
            <a:ext cx="864096" cy="7771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4716016" y="598553"/>
            <a:ext cx="792088" cy="7422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469777" y="598552"/>
            <a:ext cx="1694511" cy="5436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5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Dúcléc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005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Kallmann Szindróma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XIX. sz. végén az volt az elképzelés, hogy a pénisz és az orr fejlődése hasonló. Ezt arra alapozták, hogy ismertek voltak férfibetegek, akiknek nem vagy alig volt szaglása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anosmia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), kicsik voltak a heréik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hypogonadisumus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 és a péniszük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micropenis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Azóta kiderült, hogy a szindróma hátterében egy X-kromoszómához kötött gén mutációja áll: a Kal-1 géné.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03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Kallmann Szindróma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Kal-1 gén egy extracelluláris fehérjét, az anozmin-1-t kódolja, ami bazális membránokban, idegszövetben a csekélyke extracelluláris térségben fordul elő. A nagyagyban a szaglórégióban jelentősebb az anozmin-1 előfordulása.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anozmin-1 irányítja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axonok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növekedését. Hiányában a szaglóhám érzőhámsejtjeinek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axonjai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nem tudnak az orrüregből a lamina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cribrosán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keresztül az agyba,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bulbusba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nőni.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normális fejlődés későbbi szakaszában a már az agyba 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bulbusba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nőtt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axonok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mentén vándorolnak fel a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GnRH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+ neuronok. Kallmann szindróma esetében ezek vándorlása is elmarad.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73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717800" y="330200"/>
            <a:ext cx="361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dirty="0"/>
              <a:t>Kallmann szindróma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800100"/>
            <a:ext cx="1778000" cy="830997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dirty="0"/>
              <a:t>A Kal-1 gén hibás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550" y="2300932"/>
            <a:ext cx="306069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szaglórendszert képző nagyagyi területen hiányzik egy fehérje, amit ez a gén kódol: 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anosmin-1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549" y="4241800"/>
            <a:ext cx="3060699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dirty="0"/>
              <a:t>a szaglóhám neuronjainak az </a:t>
            </a:r>
            <a:r>
              <a:rPr lang="hu-HU" dirty="0" err="1"/>
              <a:t>axonjai</a:t>
            </a:r>
            <a:r>
              <a:rPr lang="hu-HU" dirty="0"/>
              <a:t> nem tudnak az agyba nőni, illetve emiatt nem tudnak az agyba </a:t>
            </a:r>
            <a:r>
              <a:rPr lang="hu-HU" dirty="0" err="1"/>
              <a:t>ván</a:t>
            </a:r>
            <a:r>
              <a:rPr lang="hu-HU" dirty="0"/>
              <a:t>- </a:t>
            </a:r>
            <a:r>
              <a:rPr lang="hu-HU" dirty="0" err="1"/>
              <a:t>dorolni</a:t>
            </a:r>
            <a:r>
              <a:rPr lang="hu-HU" dirty="0"/>
              <a:t> a </a:t>
            </a:r>
            <a:r>
              <a:rPr lang="hu-HU" dirty="0" err="1"/>
              <a:t>GnRH</a:t>
            </a:r>
            <a:r>
              <a:rPr lang="hu-HU" dirty="0"/>
              <a:t>+ neuronok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051300" y="4838700"/>
            <a:ext cx="2667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/>
              <a:t>nem alakul ki a </a:t>
            </a:r>
            <a:r>
              <a:rPr lang="hu-HU" sz="2000" dirty="0" err="1"/>
              <a:t>bulbus</a:t>
            </a:r>
            <a:r>
              <a:rPr lang="hu-HU" sz="2000" dirty="0"/>
              <a:t> </a:t>
            </a:r>
            <a:r>
              <a:rPr lang="hu-HU" sz="2000" dirty="0" err="1"/>
              <a:t>olfactorius</a:t>
            </a:r>
            <a:endParaRPr lang="hu-HU" sz="2000" dirty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432300" y="1358900"/>
            <a:ext cx="39243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dirty="0"/>
              <a:t>a </a:t>
            </a:r>
            <a:r>
              <a:rPr lang="hu-HU" sz="2000" dirty="0" err="1"/>
              <a:t>GnRH</a:t>
            </a:r>
            <a:r>
              <a:rPr lang="hu-HU" sz="2000" dirty="0"/>
              <a:t> sejtek nem vándorolnak a di- és </a:t>
            </a:r>
            <a:r>
              <a:rPr lang="hu-HU" sz="2000" dirty="0" err="1"/>
              <a:t>telencephalonba</a:t>
            </a:r>
            <a:endParaRPr lang="hu-HU" sz="2000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588224" y="6108924"/>
            <a:ext cx="22352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dirty="0" err="1"/>
              <a:t>anosmia</a:t>
            </a:r>
            <a:endParaRPr lang="hu-HU" sz="2400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778500" y="3606800"/>
            <a:ext cx="2578100" cy="4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dirty="0" err="1"/>
              <a:t>hypogonadismus</a:t>
            </a:r>
            <a:endParaRPr lang="hu-HU" sz="2400" dirty="0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1574800" y="1625600"/>
            <a:ext cx="0" cy="596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 flipH="1">
            <a:off x="1615574" y="3586162"/>
            <a:ext cx="0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3543300" y="2057400"/>
            <a:ext cx="876300" cy="218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3143248" y="5157192"/>
            <a:ext cx="90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6426200" y="2921000"/>
            <a:ext cx="673100" cy="698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5562600" y="5740399"/>
            <a:ext cx="1025624" cy="5713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518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3" y="-1"/>
            <a:ext cx="5724128" cy="68580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7647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GnRH</a:t>
            </a:r>
            <a:r>
              <a:rPr lang="hu-HU" dirty="0"/>
              <a:t>+  neuronok kivándorlása a szaglóhám területéről egérembrióban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647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7"/>
            <a:ext cx="6919800" cy="32599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" y="3573016"/>
            <a:ext cx="6947436" cy="32849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56" y="238900"/>
            <a:ext cx="2685993" cy="12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4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" y="-27384"/>
            <a:ext cx="9144000" cy="508112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30120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szaglóhámból (</a:t>
            </a:r>
            <a:r>
              <a:rPr lang="hu-HU" dirty="0" err="1"/>
              <a:t>olfactory</a:t>
            </a:r>
            <a:r>
              <a:rPr lang="hu-HU" dirty="0"/>
              <a:t> </a:t>
            </a:r>
            <a:r>
              <a:rPr lang="hu-HU" dirty="0" err="1"/>
              <a:t>epithelium</a:t>
            </a:r>
            <a:r>
              <a:rPr lang="hu-HU" dirty="0"/>
              <a:t>) kivándorló </a:t>
            </a:r>
            <a:r>
              <a:rPr lang="hu-HU" dirty="0" err="1"/>
              <a:t>GnRH</a:t>
            </a:r>
            <a:r>
              <a:rPr lang="hu-HU" dirty="0"/>
              <a:t>+ sejtek (kis piros gömbök) a </a:t>
            </a:r>
            <a:r>
              <a:rPr lang="hu-HU" dirty="0" err="1"/>
              <a:t>fila</a:t>
            </a:r>
            <a:r>
              <a:rPr lang="hu-HU" dirty="0"/>
              <a:t> olfactoria, majd a </a:t>
            </a:r>
            <a:r>
              <a:rPr lang="hu-HU" dirty="0" err="1"/>
              <a:t>tractus</a:t>
            </a:r>
            <a:r>
              <a:rPr lang="hu-HU" dirty="0"/>
              <a:t> </a:t>
            </a:r>
            <a:r>
              <a:rPr lang="hu-HU" dirty="0" err="1"/>
              <a:t>olfactorius</a:t>
            </a:r>
            <a:r>
              <a:rPr lang="hu-HU" dirty="0"/>
              <a:t> </a:t>
            </a:r>
            <a:r>
              <a:rPr lang="hu-HU" dirty="0" err="1"/>
              <a:t>axonjai</a:t>
            </a:r>
            <a:r>
              <a:rPr lang="hu-HU" dirty="0"/>
              <a:t> mentén vándorolnak a </a:t>
            </a:r>
            <a:r>
              <a:rPr lang="hu-HU" dirty="0" err="1"/>
              <a:t>hipotalamuszba</a:t>
            </a:r>
            <a:r>
              <a:rPr lang="hu-HU" dirty="0"/>
              <a:t>. A Kal-1 protein hiánya esetén elmarad ez a vándorlás.</a:t>
            </a:r>
          </a:p>
        </p:txBody>
      </p:sp>
    </p:spTree>
    <p:extLst>
      <p:ext uri="{BB962C8B-B14F-4D97-AF65-F5344CB8AC3E}">
        <p14:creationId xmlns:p14="http://schemas.microsoft.com/office/powerpoint/2010/main" val="730698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579"/>
            <a:ext cx="871131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Dúcléc,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crista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neuralis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Dúclécsejtek: 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1. az egész testben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képzik a perifériás idegrendszer ideg-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gliasejtjeit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azaz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spinális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dúcokat,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vegetatív dúcokat,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a KPIR-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kinövő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axonok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receptorok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gliasejtjeit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szatellitasejt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Schwann-sejt)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2. az egész testben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képezik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melanocitákat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3. csak a fejen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képzik a fej nagy részének (arci régió) kötő- és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támasztószövetei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(de izmot nem), és a fogak dentinjét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9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Ez utóbbi miatt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0404" y="2492896"/>
            <a:ext cx="7643192" cy="1180728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nevezik a dúclécet IV. csíralemeznek,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ektomesenchymának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ektodermáből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ered, mesenchymát képez).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0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miatt dúc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léc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684784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Mielőtt a dúclécsejtek kivándorolnának, a velőredők felső szélén hosszanti léchez, szegélyhez, tarajhoz (innen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crista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hasonlóan kiemelkednek. Ez a taraj pl. csirkeembrióban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leoprálható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átültethető.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3339</Words>
  <Application>Microsoft Office PowerPoint</Application>
  <PresentationFormat>Diavetítés a képernyőre (4:3 oldalarány)</PresentationFormat>
  <Paragraphs>242</Paragraphs>
  <Slides>66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71" baseType="lpstr">
      <vt:lpstr>Arial</vt:lpstr>
      <vt:lpstr>Calibri</vt:lpstr>
      <vt:lpstr>Lucida Calligraphy</vt:lpstr>
      <vt:lpstr>Segoe UI</vt:lpstr>
      <vt:lpstr>Office-téma</vt:lpstr>
      <vt:lpstr>A dúcléc és a plakodok fejlődése és származékaik</vt:lpstr>
      <vt:lpstr>Dúcléc, crista neuralis</vt:lpstr>
      <vt:lpstr>PowerPoint-bemutató</vt:lpstr>
      <vt:lpstr>PowerPoint-bemutató</vt:lpstr>
      <vt:lpstr>PowerPoint-bemutató</vt:lpstr>
      <vt:lpstr>Dúcléc</vt:lpstr>
      <vt:lpstr>Dúcléc, crista neuralis</vt:lpstr>
      <vt:lpstr>Ez utóbbi miatt</vt:lpstr>
      <vt:lpstr>Mi miatt dúcléc?</vt:lpstr>
      <vt:lpstr>PowerPoint-bemutató</vt:lpstr>
      <vt:lpstr>PowerPoint-bemutató</vt:lpstr>
      <vt:lpstr>PowerPoint-bemutató</vt:lpstr>
      <vt:lpstr>PowerPoint-bemutató</vt:lpstr>
      <vt:lpstr>Kivándorlási útvonalak a törzsön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dúcléc hosszanti tagozódása</vt:lpstr>
      <vt:lpstr>PowerPoint-bemutató</vt:lpstr>
      <vt:lpstr>A dúcléc származékai</vt:lpstr>
      <vt:lpstr>A dúcléc származékai</vt:lpstr>
      <vt:lpstr>PowerPoint-bemutató</vt:lpstr>
      <vt:lpstr>PowerPoint-bemutató</vt:lpstr>
      <vt:lpstr>PowerPoint-bemutató</vt:lpstr>
      <vt:lpstr>A dúcléc részei</vt:lpstr>
      <vt:lpstr>Kraniális dúcléc</vt:lpstr>
      <vt:lpstr>Kardiális DL</vt:lpstr>
      <vt:lpstr>Vagális DL</vt:lpstr>
      <vt:lpstr>Törzsi DL</vt:lpstr>
      <vt:lpstr>PowerPoint-bemutató</vt:lpstr>
      <vt:lpstr>PowerPoint-bemutató</vt:lpstr>
      <vt:lpstr>PowerPoint-bemutató</vt:lpstr>
      <vt:lpstr>A dúclécsejtek kivándorlása a hámból</vt:lpstr>
      <vt:lpstr>EMT</vt:lpstr>
      <vt:lpstr>PowerPoint-bemutató</vt:lpstr>
      <vt:lpstr>Az EMT nagyon fontos normális in vivo folyamatokban játszik szerepet</vt:lpstr>
      <vt:lpstr>PowerPoint-bemutató</vt:lpstr>
      <vt:lpstr>De az EMT patológiás folyamatokban is szerepel:</vt:lpstr>
      <vt:lpstr>Az EMT mechanizmusa</vt:lpstr>
      <vt:lpstr>PowerPoint-bemutató</vt:lpstr>
      <vt:lpstr>Az EMT szabályozása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Plakod</vt:lpstr>
      <vt:lpstr>Plakod</vt:lpstr>
      <vt:lpstr>Plakodok</vt:lpstr>
      <vt:lpstr>PowerPoint-bemutató</vt:lpstr>
      <vt:lpstr>Plakodok</vt:lpstr>
      <vt:lpstr>Plakodok</vt:lpstr>
      <vt:lpstr>Plakodok</vt:lpstr>
      <vt:lpstr>PowerPoint-bemutató</vt:lpstr>
      <vt:lpstr>Kallmann Szindróma</vt:lpstr>
      <vt:lpstr>Kallmann Szindróma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 E Humánmorfológiai Intézet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idegrendszer fejlődése V. Dúcléc és plakod</dc:title>
  <dc:creator>Dr. Magyar Attila</dc:creator>
  <cp:lastModifiedBy>M</cp:lastModifiedBy>
  <cp:revision>53</cp:revision>
  <dcterms:created xsi:type="dcterms:W3CDTF">2009-11-22T20:42:40Z</dcterms:created>
  <dcterms:modified xsi:type="dcterms:W3CDTF">2019-10-01T04:44:18Z</dcterms:modified>
</cp:coreProperties>
</file>