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98" r:id="rId2"/>
    <p:sldId id="299" r:id="rId3"/>
    <p:sldId id="365" r:id="rId4"/>
    <p:sldId id="301" r:id="rId5"/>
    <p:sldId id="302" r:id="rId6"/>
    <p:sldId id="305" r:id="rId7"/>
    <p:sldId id="303" r:id="rId8"/>
    <p:sldId id="306" r:id="rId9"/>
    <p:sldId id="307" r:id="rId10"/>
    <p:sldId id="368" r:id="rId11"/>
    <p:sldId id="308" r:id="rId12"/>
    <p:sldId id="309" r:id="rId13"/>
    <p:sldId id="366" r:id="rId14"/>
    <p:sldId id="367" r:id="rId15"/>
    <p:sldId id="312" r:id="rId16"/>
    <p:sldId id="313" r:id="rId17"/>
    <p:sldId id="314" r:id="rId18"/>
    <p:sldId id="315" r:id="rId19"/>
    <p:sldId id="316" r:id="rId20"/>
    <p:sldId id="317" r:id="rId21"/>
    <p:sldId id="318" r:id="rId22"/>
    <p:sldId id="319" r:id="rId23"/>
    <p:sldId id="321" r:id="rId24"/>
    <p:sldId id="322" r:id="rId25"/>
    <p:sldId id="369" r:id="rId26"/>
    <p:sldId id="323" r:id="rId27"/>
    <p:sldId id="324" r:id="rId28"/>
    <p:sldId id="325" r:id="rId29"/>
    <p:sldId id="328" r:id="rId30"/>
    <p:sldId id="329" r:id="rId31"/>
    <p:sldId id="331" r:id="rId32"/>
    <p:sldId id="332" r:id="rId33"/>
    <p:sldId id="333" r:id="rId34"/>
    <p:sldId id="336" r:id="rId35"/>
    <p:sldId id="339" r:id="rId36"/>
    <p:sldId id="340" r:id="rId37"/>
    <p:sldId id="344" r:id="rId38"/>
    <p:sldId id="349" r:id="rId39"/>
    <p:sldId id="351" r:id="rId40"/>
    <p:sldId id="350" r:id="rId41"/>
    <p:sldId id="352" r:id="rId42"/>
    <p:sldId id="357" r:id="rId43"/>
    <p:sldId id="358" r:id="rId44"/>
    <p:sldId id="370" r:id="rId45"/>
    <p:sldId id="359" r:id="rId46"/>
    <p:sldId id="371" r:id="rId47"/>
    <p:sldId id="360" r:id="rId48"/>
    <p:sldId id="363" r:id="rId49"/>
    <p:sldId id="364" r:id="rId50"/>
    <p:sldId id="292" r:id="rId51"/>
  </p:sldIdLst>
  <p:sldSz cx="9144000" cy="6858000" type="screen4x3"/>
  <p:notesSz cx="6858000" cy="9144000"/>
  <p:defaultTextStyle>
    <a:defPPr>
      <a:defRPr lang="hu-H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9A0"/>
    <a:srgbClr val="17A74C"/>
    <a:srgbClr val="AEDCE9"/>
    <a:srgbClr val="2096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78" autoAdjust="0"/>
  </p:normalViewPr>
  <p:slideViewPr>
    <p:cSldViewPr>
      <p:cViewPr varScale="1">
        <p:scale>
          <a:sx n="93" d="100"/>
          <a:sy n="93" d="100"/>
        </p:scale>
        <p:origin x="426"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A2067B-30B3-4595-A817-33925B783D6E}" type="datetimeFigureOut">
              <a:rPr lang="de-DE" smtClean="0"/>
              <a:pPr/>
              <a:t>16.09.2019</a:t>
            </a:fld>
            <a:endParaRPr lang="de-DE"/>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de-DE"/>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392292-2183-46A4-8246-EAA71B4F570D}" type="slidenum">
              <a:rPr lang="de-DE" smtClean="0"/>
              <a:pPr/>
              <a:t>‹#›</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iakép helye 1"/>
          <p:cNvSpPr>
            <a:spLocks noGrp="1" noRot="1" noChangeAspect="1"/>
          </p:cNvSpPr>
          <p:nvPr>
            <p:ph type="sldImg"/>
          </p:nvPr>
        </p:nvSpPr>
        <p:spPr>
          <a:ln/>
        </p:spPr>
      </p:sp>
      <p:sp>
        <p:nvSpPr>
          <p:cNvPr id="53250" name="Jegyzetek helye 2"/>
          <p:cNvSpPr>
            <a:spLocks noGrp="1"/>
          </p:cNvSpPr>
          <p:nvPr>
            <p:ph type="body" idx="1"/>
          </p:nvPr>
        </p:nvSpPr>
        <p:spPr>
          <a:noFill/>
          <a:ln/>
        </p:spPr>
        <p:txBody>
          <a:bodyPr/>
          <a:lstStyle/>
          <a:p>
            <a:r>
              <a:rPr lang="hu-HU"/>
              <a:t>Gilbert Dev Biol Sinauer, 2010</a:t>
            </a:r>
          </a:p>
          <a:p>
            <a:r>
              <a:rPr lang="hu-HU"/>
              <a:t>If Wnt induces BMP, and is then downregulated, the cells become placodal border cells. (expressing the placode specifier genes Six1, Six4, Eya2),. If Wnt induces BMP, but remains active, the border cells become neural crest (expressing neural crest specifier genes Pax7, Snail2, Sox9). If they receive Wnt only (because the BMP signal is blocked by Noggin or FGF), the ectodermal cells become neural. </a:t>
            </a:r>
            <a:endParaRPr lang="de-DE"/>
          </a:p>
        </p:txBody>
      </p:sp>
      <p:sp>
        <p:nvSpPr>
          <p:cNvPr id="53251" name="Dia számának helye 3"/>
          <p:cNvSpPr>
            <a:spLocks noGrp="1"/>
          </p:cNvSpPr>
          <p:nvPr>
            <p:ph type="sldNum" sz="quarter" idx="5"/>
          </p:nvPr>
        </p:nvSpPr>
        <p:spPr>
          <a:noFill/>
        </p:spPr>
        <p:txBody>
          <a:bodyPr/>
          <a:lstStyle/>
          <a:p>
            <a:fld id="{19FDBB43-9769-47D5-9EBB-8EB8B8E0334A}" type="slidenum">
              <a:rPr lang="hu-HU" smtClean="0"/>
              <a:pPr/>
              <a:t>3</a:t>
            </a:fld>
            <a:endParaRPr lang="hu-HU"/>
          </a:p>
        </p:txBody>
      </p:sp>
    </p:spTree>
    <p:extLst>
      <p:ext uri="{BB962C8B-B14F-4D97-AF65-F5344CB8AC3E}">
        <p14:creationId xmlns:p14="http://schemas.microsoft.com/office/powerpoint/2010/main" val="1800365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Szél Ágoston professzortól átvett rajz</a:t>
            </a:r>
            <a:endParaRPr lang="hu-HU" dirty="0"/>
          </a:p>
        </p:txBody>
      </p:sp>
      <p:sp>
        <p:nvSpPr>
          <p:cNvPr id="4" name="Dia számának helye 3"/>
          <p:cNvSpPr>
            <a:spLocks noGrp="1"/>
          </p:cNvSpPr>
          <p:nvPr>
            <p:ph type="sldNum" sz="quarter" idx="10"/>
          </p:nvPr>
        </p:nvSpPr>
        <p:spPr/>
        <p:txBody>
          <a:bodyPr/>
          <a:lstStyle/>
          <a:p>
            <a:fld id="{8F392292-2183-46A4-8246-EAA71B4F570D}" type="slidenum">
              <a:rPr lang="de-DE" smtClean="0"/>
              <a:pPr/>
              <a:t>48</a:t>
            </a:fld>
            <a:endParaRPr lang="de-DE"/>
          </a:p>
        </p:txBody>
      </p:sp>
    </p:spTree>
    <p:extLst>
      <p:ext uri="{BB962C8B-B14F-4D97-AF65-F5344CB8AC3E}">
        <p14:creationId xmlns:p14="http://schemas.microsoft.com/office/powerpoint/2010/main" val="475305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Rugarli</a:t>
            </a:r>
            <a:r>
              <a:rPr lang="hu-HU" dirty="0"/>
              <a:t>, Am J </a:t>
            </a:r>
            <a:r>
              <a:rPr lang="hu-HU" dirty="0" err="1"/>
              <a:t>Hum</a:t>
            </a:r>
            <a:r>
              <a:rPr lang="hu-HU" dirty="0"/>
              <a:t> </a:t>
            </a:r>
            <a:r>
              <a:rPr lang="hu-HU" dirty="0" err="1"/>
              <a:t>Genet</a:t>
            </a:r>
            <a:r>
              <a:rPr lang="hu-HU" dirty="0"/>
              <a:t> 1999</a:t>
            </a:r>
          </a:p>
          <a:p>
            <a:r>
              <a:rPr lang="en-US" sz="1200" b="0" i="0" u="none" strike="noStrike" kern="1200" baseline="0" dirty="0">
                <a:solidFill>
                  <a:schemeClr val="tx1"/>
                </a:solidFill>
                <a:latin typeface="+mn-lt"/>
                <a:ea typeface="+mn-ea"/>
                <a:cs typeface="+mn-cs"/>
              </a:rPr>
              <a:t>Model for KS pathogenesis. In normal individuals (left), the olfactory neurons (ON) in the olfactory epithelium send their axons</a:t>
            </a:r>
          </a:p>
          <a:p>
            <a:r>
              <a:rPr lang="en-US" sz="1200" b="0" i="0" u="none" strike="noStrike" kern="1200" baseline="0" dirty="0">
                <a:solidFill>
                  <a:schemeClr val="tx1"/>
                </a:solidFill>
                <a:latin typeface="+mn-lt"/>
                <a:ea typeface="+mn-ea"/>
                <a:cs typeface="+mn-cs"/>
              </a:rPr>
              <a:t>through the cribriform plate (CP) to reach the olfactory bulb. Within the glomerular layer (GL) of the bulb, they make synapses with dendrites</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of mitral cells (M) whose axons will form the olfactory tract (OT). Neurons secreting GnRH (shown in red) originate in the olfactory placode</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migrate along the olfactory nerves until they reach the forebrain. For simplicity, no distinction is made in this drawing between the proper</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olfactory nerve and the </a:t>
            </a:r>
            <a:r>
              <a:rPr lang="en-US" sz="1200" b="0" i="0" u="none" strike="noStrike" kern="1200" baseline="0" dirty="0" err="1">
                <a:solidFill>
                  <a:schemeClr val="tx1"/>
                </a:solidFill>
                <a:latin typeface="+mn-lt"/>
                <a:ea typeface="+mn-ea"/>
                <a:cs typeface="+mn-cs"/>
              </a:rPr>
              <a:t>vomeronasal</a:t>
            </a:r>
            <a:r>
              <a:rPr lang="en-US" sz="1200" b="0" i="0" u="none" strike="noStrike" kern="1200" baseline="0" dirty="0">
                <a:solidFill>
                  <a:schemeClr val="tx1"/>
                </a:solidFill>
                <a:latin typeface="+mn-lt"/>
                <a:ea typeface="+mn-ea"/>
                <a:cs typeface="+mn-cs"/>
              </a:rPr>
              <a:t> nerve. The KAL protein (green area) is secreted by mitral cells in the extracellular matrix of the bulb</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where it is required for proper interactions with olfactory axons. In KS patients (right), the KAL protein is absent, and, therefore, olfactory</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axons cannot interact properly with their target, ending their migration between the cribriform plate and the forebrain. The migration defect</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of GnRH neurons in KS is thus a secondary effect caused by lack of contact between the olfactory nerves and the forebrain, resulting in the</a:t>
            </a:r>
            <a:r>
              <a:rPr lang="hu-H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absence of a neural migration route. (Modified from </a:t>
            </a:r>
            <a:r>
              <a:rPr lang="en-US" sz="1200" b="0" i="0" u="none" strike="noStrike" kern="1200" baseline="0" dirty="0" err="1">
                <a:solidFill>
                  <a:schemeClr val="tx1"/>
                </a:solidFill>
                <a:latin typeface="+mn-lt"/>
                <a:ea typeface="+mn-ea"/>
                <a:cs typeface="+mn-cs"/>
              </a:rPr>
              <a:t>Rugarli</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Ballabio</a:t>
            </a:r>
            <a:r>
              <a:rPr lang="en-US" sz="1200" b="0" i="0" u="none" strike="noStrike" kern="1200" baseline="0" dirty="0">
                <a:solidFill>
                  <a:schemeClr val="tx1"/>
                </a:solidFill>
                <a:latin typeface="+mn-lt"/>
                <a:ea typeface="+mn-ea"/>
                <a:cs typeface="+mn-cs"/>
              </a:rPr>
              <a:t> [1993].)</a:t>
            </a:r>
            <a:endParaRPr lang="de-DE" dirty="0"/>
          </a:p>
        </p:txBody>
      </p:sp>
      <p:sp>
        <p:nvSpPr>
          <p:cNvPr id="4" name="Dia számának helye 3"/>
          <p:cNvSpPr>
            <a:spLocks noGrp="1"/>
          </p:cNvSpPr>
          <p:nvPr>
            <p:ph type="sldNum" sz="quarter" idx="10"/>
          </p:nvPr>
        </p:nvSpPr>
        <p:spPr/>
        <p:txBody>
          <a:bodyPr/>
          <a:lstStyle/>
          <a:p>
            <a:fld id="{8F392292-2183-46A4-8246-EAA71B4F570D}" type="slidenum">
              <a:rPr lang="de-DE" smtClean="0"/>
              <a:pPr/>
              <a:t>49</a:t>
            </a:fld>
            <a:endParaRPr lang="de-DE"/>
          </a:p>
        </p:txBody>
      </p:sp>
    </p:spTree>
    <p:extLst>
      <p:ext uri="{BB962C8B-B14F-4D97-AF65-F5344CB8AC3E}">
        <p14:creationId xmlns:p14="http://schemas.microsoft.com/office/powerpoint/2010/main" val="328371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Szél Ágoston  professzortól átvett rajz</a:t>
            </a:r>
            <a:endParaRPr lang="hu-HU" dirty="0"/>
          </a:p>
        </p:txBody>
      </p:sp>
      <p:sp>
        <p:nvSpPr>
          <p:cNvPr id="4" name="Dia számának helye 3"/>
          <p:cNvSpPr>
            <a:spLocks noGrp="1"/>
          </p:cNvSpPr>
          <p:nvPr>
            <p:ph type="sldNum" sz="quarter" idx="10"/>
          </p:nvPr>
        </p:nvSpPr>
        <p:spPr/>
        <p:txBody>
          <a:bodyPr/>
          <a:lstStyle/>
          <a:p>
            <a:fld id="{8F392292-2183-46A4-8246-EAA71B4F570D}" type="slidenum">
              <a:rPr lang="de-DE" smtClean="0"/>
              <a:pPr/>
              <a:t>4</a:t>
            </a:fld>
            <a:endParaRPr lang="de-DE"/>
          </a:p>
        </p:txBody>
      </p:sp>
    </p:spTree>
    <p:extLst>
      <p:ext uri="{BB962C8B-B14F-4D97-AF65-F5344CB8AC3E}">
        <p14:creationId xmlns:p14="http://schemas.microsoft.com/office/powerpoint/2010/main" val="78759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Theveneau</a:t>
            </a:r>
            <a:r>
              <a:rPr lang="hu-HU" dirty="0"/>
              <a:t> </a:t>
            </a:r>
            <a:r>
              <a:rPr lang="hu-HU" dirty="0" err="1"/>
              <a:t>Dev</a:t>
            </a:r>
            <a:r>
              <a:rPr lang="hu-HU" dirty="0"/>
              <a:t> </a:t>
            </a:r>
            <a:r>
              <a:rPr lang="hu-HU" dirty="0" err="1"/>
              <a:t>Biol</a:t>
            </a:r>
            <a:r>
              <a:rPr lang="hu-HU" dirty="0"/>
              <a:t> 2012</a:t>
            </a:r>
            <a:endParaRPr lang="de-DE" dirty="0"/>
          </a:p>
        </p:txBody>
      </p:sp>
      <p:sp>
        <p:nvSpPr>
          <p:cNvPr id="4" name="Dia számának helye 3"/>
          <p:cNvSpPr>
            <a:spLocks noGrp="1"/>
          </p:cNvSpPr>
          <p:nvPr>
            <p:ph type="sldNum" sz="quarter" idx="10"/>
          </p:nvPr>
        </p:nvSpPr>
        <p:spPr/>
        <p:txBody>
          <a:bodyPr/>
          <a:lstStyle/>
          <a:p>
            <a:fld id="{8F392292-2183-46A4-8246-EAA71B4F570D}" type="slidenum">
              <a:rPr lang="de-DE" smtClean="0"/>
              <a:pPr/>
              <a:t>7</a:t>
            </a:fld>
            <a:endParaRPr lang="de-DE"/>
          </a:p>
        </p:txBody>
      </p:sp>
    </p:spTree>
    <p:extLst>
      <p:ext uri="{BB962C8B-B14F-4D97-AF65-F5344CB8AC3E}">
        <p14:creationId xmlns:p14="http://schemas.microsoft.com/office/powerpoint/2010/main" val="2748844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Diakép helye 1"/>
          <p:cNvSpPr>
            <a:spLocks noGrp="1" noRot="1" noChangeAspect="1"/>
          </p:cNvSpPr>
          <p:nvPr>
            <p:ph type="sldImg"/>
          </p:nvPr>
        </p:nvSpPr>
        <p:spPr>
          <a:ln/>
        </p:spPr>
      </p:sp>
      <p:sp>
        <p:nvSpPr>
          <p:cNvPr id="451586" name="Jegyzetek helye 2"/>
          <p:cNvSpPr>
            <a:spLocks noGrp="1"/>
          </p:cNvSpPr>
          <p:nvPr>
            <p:ph type="body" idx="1"/>
          </p:nvPr>
        </p:nvSpPr>
        <p:spPr>
          <a:noFill/>
          <a:ln/>
        </p:spPr>
        <p:txBody>
          <a:bodyPr/>
          <a:lstStyle/>
          <a:p>
            <a:pPr>
              <a:spcBef>
                <a:spcPct val="0"/>
              </a:spcBef>
            </a:pPr>
            <a:r>
              <a:rPr lang="en-US" dirty="0"/>
              <a:t>Tissue boundaries in the skull and adjacent mesenchyme. (A, B) Whole mount X-gal staining of skull vaults at E17.5,</a:t>
            </a:r>
            <a:r>
              <a:rPr lang="hu-HU" dirty="0"/>
              <a:t> </a:t>
            </a:r>
            <a:r>
              <a:rPr lang="en-US" dirty="0"/>
              <a:t>brain and the skin removed: reciprocal staining patterns are present in Wnt1-cre/R26R and Mesp1-cre/R26R skulls. (A) The</a:t>
            </a:r>
            <a:r>
              <a:rPr lang="hu-HU" dirty="0"/>
              <a:t> </a:t>
            </a:r>
            <a:r>
              <a:rPr lang="en-US" dirty="0"/>
              <a:t>parietal (p) and the lateral parts of the </a:t>
            </a:r>
            <a:r>
              <a:rPr lang="en-US" dirty="0" err="1"/>
              <a:t>interparietal</a:t>
            </a:r>
            <a:r>
              <a:rPr lang="en-US" dirty="0"/>
              <a:t> (asterisk) bones are of </a:t>
            </a:r>
            <a:r>
              <a:rPr lang="en-US" dirty="0" err="1"/>
              <a:t>mesodermal</a:t>
            </a:r>
            <a:r>
              <a:rPr lang="en-US" dirty="0"/>
              <a:t> origin; mesoderm-derived </a:t>
            </a:r>
            <a:r>
              <a:rPr lang="en-US" dirty="0" err="1"/>
              <a:t>meninges</a:t>
            </a:r>
            <a:r>
              <a:rPr lang="hu-HU" dirty="0"/>
              <a:t> </a:t>
            </a:r>
            <a:r>
              <a:rPr lang="en-US" dirty="0"/>
              <a:t>underlie the </a:t>
            </a:r>
            <a:r>
              <a:rPr lang="en-US" dirty="0" err="1"/>
              <a:t>interparietal</a:t>
            </a:r>
            <a:r>
              <a:rPr lang="en-US" dirty="0"/>
              <a:t> bone, showing as a light blue-stained area (asterisk). (B) The frontal (f) bones and medial part of the</a:t>
            </a:r>
          </a:p>
          <a:p>
            <a:pPr>
              <a:spcBef>
                <a:spcPct val="0"/>
              </a:spcBef>
            </a:pPr>
            <a:r>
              <a:rPr lang="en-US" dirty="0" err="1"/>
              <a:t>interparietal</a:t>
            </a:r>
            <a:r>
              <a:rPr lang="en-US" dirty="0"/>
              <a:t> bone (asterisk) are of neural crest origin; faint X-gal staining of the parietal bone is due to underlying neural</a:t>
            </a:r>
            <a:r>
              <a:rPr lang="hu-HU" dirty="0"/>
              <a:t> </a:t>
            </a:r>
            <a:r>
              <a:rPr lang="de-DE" dirty="0" err="1"/>
              <a:t>crest-derived</a:t>
            </a:r>
            <a:r>
              <a:rPr lang="de-DE" dirty="0"/>
              <a:t> </a:t>
            </a:r>
            <a:r>
              <a:rPr lang="de-DE" dirty="0" err="1"/>
              <a:t>meninges</a:t>
            </a:r>
            <a:r>
              <a:rPr lang="de-DE" dirty="0"/>
              <a:t>.</a:t>
            </a:r>
          </a:p>
        </p:txBody>
      </p:sp>
      <p:sp>
        <p:nvSpPr>
          <p:cNvPr id="451587" name="Dia számának helye 3"/>
          <p:cNvSpPr>
            <a:spLocks noGrp="1"/>
          </p:cNvSpPr>
          <p:nvPr>
            <p:ph type="sldNum" sz="quarter" idx="5"/>
          </p:nvPr>
        </p:nvSpPr>
        <p:spPr>
          <a:noFill/>
        </p:spPr>
        <p:txBody>
          <a:bodyPr/>
          <a:lstStyle/>
          <a:p>
            <a:fld id="{9D1BB214-4C5C-45DE-AADB-BFFADBEA86DC}" type="slidenum">
              <a:rPr lang="de-DE" smtClean="0"/>
              <a:pPr/>
              <a:t>15</a:t>
            </a:fld>
            <a:endParaRPr lang="de-DE"/>
          </a:p>
        </p:txBody>
      </p:sp>
    </p:spTree>
    <p:extLst>
      <p:ext uri="{BB962C8B-B14F-4D97-AF65-F5344CB8AC3E}">
        <p14:creationId xmlns:p14="http://schemas.microsoft.com/office/powerpoint/2010/main" val="405205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Diakép helye 1"/>
          <p:cNvSpPr>
            <a:spLocks noGrp="1" noRot="1" noChangeAspect="1"/>
          </p:cNvSpPr>
          <p:nvPr>
            <p:ph type="sldImg"/>
          </p:nvPr>
        </p:nvSpPr>
        <p:spPr bwMode="auto">
          <a:noFill/>
          <a:ln>
            <a:solidFill>
              <a:srgbClr val="000000"/>
            </a:solidFill>
            <a:miter lim="800000"/>
            <a:headEnd/>
            <a:tailEnd/>
          </a:ln>
        </p:spPr>
      </p:sp>
      <p:sp>
        <p:nvSpPr>
          <p:cNvPr id="107522"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e-DE"/>
              <a:t>Savagner</a:t>
            </a:r>
            <a:r>
              <a:rPr lang="hu-HU"/>
              <a:t>, </a:t>
            </a:r>
            <a:r>
              <a:rPr lang="de-DE"/>
              <a:t>BioEssays 23:912</a:t>
            </a:r>
            <a:r>
              <a:rPr lang="hu-HU"/>
              <a:t>-</a:t>
            </a:r>
            <a:r>
              <a:rPr lang="de-DE"/>
              <a:t>923, 2001</a:t>
            </a:r>
            <a:r>
              <a:rPr lang="hu-HU"/>
              <a:t>.</a:t>
            </a:r>
            <a:endParaRPr lang="de-DE"/>
          </a:p>
        </p:txBody>
      </p:sp>
      <p:sp>
        <p:nvSpPr>
          <p:cNvPr id="107523"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61071E-2991-403F-9397-8B38B263ADF9}" type="slidenum">
              <a:rPr lang="de-DE"/>
              <a:pPr/>
              <a:t>30</a:t>
            </a:fld>
            <a:endParaRPr lang="de-DE"/>
          </a:p>
        </p:txBody>
      </p:sp>
    </p:spTree>
    <p:extLst>
      <p:ext uri="{BB962C8B-B14F-4D97-AF65-F5344CB8AC3E}">
        <p14:creationId xmlns:p14="http://schemas.microsoft.com/office/powerpoint/2010/main" val="300481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Diakép helye 1"/>
          <p:cNvSpPr>
            <a:spLocks noGrp="1" noRot="1" noChangeAspect="1"/>
          </p:cNvSpPr>
          <p:nvPr>
            <p:ph type="sldImg"/>
          </p:nvPr>
        </p:nvSpPr>
        <p:spPr bwMode="auto">
          <a:noFill/>
          <a:ln>
            <a:solidFill>
              <a:srgbClr val="000000"/>
            </a:solidFill>
            <a:miter lim="800000"/>
            <a:headEnd/>
            <a:tailEnd/>
          </a:ln>
        </p:spPr>
      </p:sp>
      <p:sp>
        <p:nvSpPr>
          <p:cNvPr id="112642" name="Jegyzetek hely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e-DE"/>
              <a:t>Savagner</a:t>
            </a:r>
            <a:r>
              <a:rPr lang="hu-HU"/>
              <a:t>, </a:t>
            </a:r>
            <a:r>
              <a:rPr lang="de-DE"/>
              <a:t>BioEssays 23:912</a:t>
            </a:r>
            <a:r>
              <a:rPr lang="hu-HU"/>
              <a:t>-</a:t>
            </a:r>
            <a:r>
              <a:rPr lang="de-DE"/>
              <a:t>923, 2001</a:t>
            </a:r>
            <a:r>
              <a:rPr lang="hu-HU"/>
              <a:t>.</a:t>
            </a:r>
            <a:endParaRPr lang="de-DE"/>
          </a:p>
          <a:p>
            <a:pPr>
              <a:spcBef>
                <a:spcPct val="0"/>
              </a:spcBef>
            </a:pPr>
            <a:endParaRPr lang="hu-HU"/>
          </a:p>
          <a:p>
            <a:pPr>
              <a:spcBef>
                <a:spcPct val="0"/>
              </a:spcBef>
            </a:pPr>
            <a:endParaRPr lang="hu-HU"/>
          </a:p>
          <a:p>
            <a:pPr>
              <a:spcBef>
                <a:spcPct val="0"/>
              </a:spcBef>
            </a:pPr>
            <a:r>
              <a:rPr lang="en-US"/>
              <a:t>Main types of mechanisms involved in EMT induction. A typical epithelial cell (on the left) is induced to undergo an EMT and</a:t>
            </a:r>
            <a:r>
              <a:rPr lang="hu-HU"/>
              <a:t> </a:t>
            </a:r>
            <a:r>
              <a:rPr lang="en-US"/>
              <a:t>finally express a mesenchymal-like phenotype (on the right). Center panel outlines the putative general mechanisms involved. (1)</a:t>
            </a:r>
            <a:r>
              <a:rPr lang="hu-HU"/>
              <a:t> </a:t>
            </a:r>
            <a:r>
              <a:rPr lang="en-US"/>
              <a:t>Transcriptional or genomic downregulation of cell±cell adhesion structure components: deficit in constitutive components. (2) Posttranslation</a:t>
            </a:r>
            <a:r>
              <a:rPr lang="hu-HU"/>
              <a:t> </a:t>
            </a:r>
            <a:r>
              <a:rPr lang="en-US"/>
              <a:t>regulation (phosphorylation, ubiquitination): destabilization of cell±cell adhesion structures. (3) Downregulation of</a:t>
            </a:r>
            <a:r>
              <a:rPr lang="hu-HU"/>
              <a:t> </a:t>
            </a:r>
            <a:r>
              <a:rPr lang="de-DE"/>
              <a:t>maintenance pathways: progressive destabilization of cell-cell adhesion structures. (4) Active degradation of cell±cell adhesion</a:t>
            </a:r>
            <a:r>
              <a:rPr lang="hu-HU"/>
              <a:t> </a:t>
            </a:r>
            <a:r>
              <a:rPr lang="de-DE"/>
              <a:t>structure components (protease activation): active cell±cell dissociation. A, actin; AJ, adherens junction; CK, cytokeratins; D,</a:t>
            </a:r>
            <a:r>
              <a:rPr lang="hu-HU"/>
              <a:t> </a:t>
            </a:r>
            <a:r>
              <a:rPr lang="de-DE"/>
              <a:t>desmosome; ECM, extracellular matrix; G, Golgi; MT, Microbubules; N, nucleus; V, vinculin.</a:t>
            </a:r>
            <a:r>
              <a:rPr lang="hu-HU"/>
              <a:t> </a:t>
            </a:r>
            <a:endParaRPr lang="de-DE"/>
          </a:p>
        </p:txBody>
      </p:sp>
      <p:sp>
        <p:nvSpPr>
          <p:cNvPr id="112643"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B9632B-2E00-4BD6-9374-C5C043469160}" type="slidenum">
              <a:rPr lang="de-DE"/>
              <a:pPr/>
              <a:t>33</a:t>
            </a:fld>
            <a:endParaRPr lang="de-DE"/>
          </a:p>
        </p:txBody>
      </p:sp>
    </p:spTree>
    <p:extLst>
      <p:ext uri="{BB962C8B-B14F-4D97-AF65-F5344CB8AC3E}">
        <p14:creationId xmlns:p14="http://schemas.microsoft.com/office/powerpoint/2010/main" val="260221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Diakép helye 1"/>
          <p:cNvSpPr>
            <a:spLocks noGrp="1" noRot="1" noChangeAspect="1"/>
          </p:cNvSpPr>
          <p:nvPr>
            <p:ph type="sldImg"/>
          </p:nvPr>
        </p:nvSpPr>
        <p:spPr bwMode="auto">
          <a:noFill/>
          <a:ln>
            <a:solidFill>
              <a:srgbClr val="000000"/>
            </a:solidFill>
            <a:miter lim="800000"/>
            <a:headEnd/>
            <a:tailEnd/>
          </a:ln>
        </p:spPr>
      </p:sp>
      <p:sp>
        <p:nvSpPr>
          <p:cNvPr id="3" name="Jegyzetek helye 2"/>
          <p:cNvSpPr>
            <a:spLocks noGrp="1"/>
          </p:cNvSpPr>
          <p:nvPr>
            <p:ph type="body" idx="1"/>
          </p:nvPr>
        </p:nvSpPr>
        <p:spPr/>
        <p:txBody>
          <a:bodyPr>
            <a:normAutofit/>
          </a:bodyPr>
          <a:lstStyle/>
          <a:p>
            <a:pPr fontAlgn="auto">
              <a:spcBef>
                <a:spcPts val="0"/>
              </a:spcBef>
              <a:spcAft>
                <a:spcPts val="0"/>
              </a:spcAft>
              <a:defRPr/>
            </a:pPr>
            <a:r>
              <a:rPr lang="de-DE" dirty="0" err="1"/>
              <a:t>Barrallo</a:t>
            </a:r>
            <a:r>
              <a:rPr lang="de-DE" dirty="0"/>
              <a:t>-Gimeno</a:t>
            </a:r>
            <a:r>
              <a:rPr lang="hu-HU" dirty="0"/>
              <a:t>, </a:t>
            </a:r>
            <a:r>
              <a:rPr lang="de-DE" dirty="0"/>
              <a:t>Development 132, 3151-3161</a:t>
            </a:r>
            <a:r>
              <a:rPr lang="hu-HU" dirty="0"/>
              <a:t>, 2005</a:t>
            </a:r>
            <a:endParaRPr lang="de-DE" dirty="0"/>
          </a:p>
          <a:p>
            <a:pPr fontAlgn="auto">
              <a:spcBef>
                <a:spcPts val="0"/>
              </a:spcBef>
              <a:spcAft>
                <a:spcPts val="0"/>
              </a:spcAft>
              <a:defRPr/>
            </a:pPr>
            <a:endParaRPr lang="hu-HU" dirty="0"/>
          </a:p>
          <a:p>
            <a:pPr fontAlgn="auto">
              <a:spcBef>
                <a:spcPts val="0"/>
              </a:spcBef>
              <a:spcAft>
                <a:spcPts val="0"/>
              </a:spcAft>
              <a:defRPr/>
            </a:pPr>
            <a:endParaRPr lang="hu-HU" dirty="0"/>
          </a:p>
          <a:p>
            <a:pPr fontAlgn="auto">
              <a:spcBef>
                <a:spcPts val="0"/>
              </a:spcBef>
              <a:spcAft>
                <a:spcPts val="0"/>
              </a:spcAft>
              <a:defRPr/>
            </a:pPr>
            <a:r>
              <a:rPr lang="en-US" dirty="0"/>
              <a:t>Downstream targets of Snail. Snail gene expression induces the loss of epithelial markers and</a:t>
            </a:r>
            <a:r>
              <a:rPr lang="hu-HU" dirty="0"/>
              <a:t> </a:t>
            </a:r>
            <a:r>
              <a:rPr lang="en-US" dirty="0"/>
              <a:t>the gain of </a:t>
            </a:r>
            <a:r>
              <a:rPr lang="en-US" dirty="0" err="1"/>
              <a:t>mesenchymal</a:t>
            </a:r>
            <a:r>
              <a:rPr lang="en-US" dirty="0"/>
              <a:t> markers, as well as inducing changes in cell shape, and changes related to</a:t>
            </a:r>
            <a:r>
              <a:rPr lang="hu-HU" dirty="0"/>
              <a:t> </a:t>
            </a:r>
            <a:r>
              <a:rPr lang="en-US" dirty="0"/>
              <a:t>morphology and to the acquisition of motility and invasive properties. The Snail genes also regulate</a:t>
            </a:r>
            <a:r>
              <a:rPr lang="hu-HU" dirty="0"/>
              <a:t> </a:t>
            </a:r>
            <a:r>
              <a:rPr lang="en-US" dirty="0"/>
              <a:t>cell proliferation and cell death. Not all of these targets are directly regulated by Snail genes: because</a:t>
            </a:r>
            <a:r>
              <a:rPr lang="hu-HU" dirty="0"/>
              <a:t> </a:t>
            </a:r>
            <a:r>
              <a:rPr lang="en-US" dirty="0"/>
              <a:t>Snail genes function as repressors, from Drosophila to humans (reviewed by Nieto, 2002), target</a:t>
            </a:r>
            <a:r>
              <a:rPr lang="hu-HU" dirty="0"/>
              <a:t> </a:t>
            </a:r>
            <a:r>
              <a:rPr lang="en-US" dirty="0" err="1"/>
              <a:t>upregulation</a:t>
            </a:r>
            <a:r>
              <a:rPr lang="en-US" dirty="0"/>
              <a:t> might be due to the Snail-mediated repression of a repressor. However, their role as</a:t>
            </a:r>
            <a:r>
              <a:rPr lang="hu-HU" dirty="0"/>
              <a:t> </a:t>
            </a:r>
            <a:r>
              <a:rPr lang="en-US" dirty="0"/>
              <a:t>activators cannot be excluded. The molecules and processes shown in red are </a:t>
            </a:r>
            <a:r>
              <a:rPr lang="en-US" dirty="0" err="1"/>
              <a:t>downregulated</a:t>
            </a:r>
            <a:r>
              <a:rPr lang="en-US" dirty="0"/>
              <a:t> or</a:t>
            </a:r>
            <a:r>
              <a:rPr lang="hu-HU" dirty="0"/>
              <a:t> </a:t>
            </a:r>
            <a:r>
              <a:rPr lang="en-US" dirty="0"/>
              <a:t>impaired by Snail, and those in green are </a:t>
            </a:r>
            <a:r>
              <a:rPr lang="en-US" dirty="0" err="1"/>
              <a:t>upregulated</a:t>
            </a:r>
            <a:r>
              <a:rPr lang="en-US" dirty="0"/>
              <a:t> or promoted by Snail. BID, </a:t>
            </a:r>
            <a:r>
              <a:rPr lang="en-US" dirty="0" err="1"/>
              <a:t>Bcl</a:t>
            </a:r>
            <a:r>
              <a:rPr lang="en-US" dirty="0"/>
              <a:t>-interacting death</a:t>
            </a:r>
            <a:r>
              <a:rPr lang="hu-HU" dirty="0"/>
              <a:t> </a:t>
            </a:r>
            <a:r>
              <a:rPr lang="de-DE" dirty="0" err="1"/>
              <a:t>agonist</a:t>
            </a:r>
            <a:r>
              <a:rPr lang="de-DE" dirty="0"/>
              <a:t>; CDK, cyclin-</a:t>
            </a:r>
            <a:r>
              <a:rPr lang="de-DE" dirty="0" err="1"/>
              <a:t>dependent</a:t>
            </a:r>
            <a:r>
              <a:rPr lang="de-DE" dirty="0"/>
              <a:t> </a:t>
            </a:r>
            <a:r>
              <a:rPr lang="de-DE" dirty="0" err="1"/>
              <a:t>kinase</a:t>
            </a:r>
            <a:r>
              <a:rPr lang="de-DE" dirty="0"/>
              <a:t>; DFF, DNA </a:t>
            </a:r>
            <a:r>
              <a:rPr lang="de-DE" dirty="0" err="1"/>
              <a:t>fragmentation</a:t>
            </a:r>
            <a:r>
              <a:rPr lang="de-DE" dirty="0"/>
              <a:t> </a:t>
            </a:r>
            <a:r>
              <a:rPr lang="de-DE" dirty="0" err="1"/>
              <a:t>factor</a:t>
            </a:r>
            <a:r>
              <a:rPr lang="de-DE" dirty="0"/>
              <a:t>; ERKs, </a:t>
            </a:r>
            <a:r>
              <a:rPr lang="de-DE" dirty="0" err="1"/>
              <a:t>extracellular</a:t>
            </a:r>
            <a:r>
              <a:rPr lang="de-DE" dirty="0"/>
              <a:t> </a:t>
            </a:r>
            <a:r>
              <a:rPr lang="de-DE" dirty="0" err="1"/>
              <a:t>signalregulated</a:t>
            </a:r>
            <a:r>
              <a:rPr lang="hu-HU" dirty="0"/>
              <a:t> </a:t>
            </a:r>
            <a:r>
              <a:rPr lang="de-DE" dirty="0" err="1"/>
              <a:t>kinases</a:t>
            </a:r>
            <a:r>
              <a:rPr lang="de-DE" dirty="0"/>
              <a:t>; MMPs, </a:t>
            </a:r>
            <a:r>
              <a:rPr lang="de-DE" dirty="0" err="1"/>
              <a:t>metalloproteinases</a:t>
            </a:r>
            <a:r>
              <a:rPr lang="de-DE" dirty="0"/>
              <a:t>; PI3K, </a:t>
            </a:r>
            <a:r>
              <a:rPr lang="de-DE" dirty="0" err="1"/>
              <a:t>phosphoinositide</a:t>
            </a:r>
            <a:r>
              <a:rPr lang="de-DE" dirty="0"/>
              <a:t> 3-kinase; p21, cyclin-</a:t>
            </a:r>
            <a:r>
              <a:rPr lang="de-DE" dirty="0" err="1"/>
              <a:t>dependent</a:t>
            </a:r>
            <a:r>
              <a:rPr lang="hu-HU" dirty="0"/>
              <a:t> </a:t>
            </a:r>
            <a:r>
              <a:rPr lang="de-DE" dirty="0" err="1"/>
              <a:t>kinase</a:t>
            </a:r>
            <a:r>
              <a:rPr lang="de-DE" dirty="0"/>
              <a:t> </a:t>
            </a:r>
            <a:r>
              <a:rPr lang="de-DE" dirty="0" err="1"/>
              <a:t>inhibitor</a:t>
            </a:r>
            <a:r>
              <a:rPr lang="de-DE" dirty="0"/>
              <a:t>; p53, </a:t>
            </a:r>
            <a:r>
              <a:rPr lang="de-DE" dirty="0" err="1"/>
              <a:t>tumour</a:t>
            </a:r>
            <a:r>
              <a:rPr lang="de-DE" dirty="0"/>
              <a:t> </a:t>
            </a:r>
            <a:r>
              <a:rPr lang="de-DE" dirty="0" err="1"/>
              <a:t>suppressor</a:t>
            </a:r>
            <a:r>
              <a:rPr lang="de-DE" dirty="0"/>
              <a:t>; </a:t>
            </a:r>
            <a:r>
              <a:rPr lang="de-DE" dirty="0" err="1"/>
              <a:t>Rb</a:t>
            </a:r>
            <a:r>
              <a:rPr lang="de-DE" dirty="0"/>
              <a:t>, </a:t>
            </a:r>
            <a:r>
              <a:rPr lang="de-DE" dirty="0" err="1"/>
              <a:t>retinoblastoma</a:t>
            </a:r>
            <a:r>
              <a:rPr lang="de-DE" dirty="0"/>
              <a:t>; XR11, Xenopus </a:t>
            </a:r>
            <a:r>
              <a:rPr lang="de-DE" dirty="0" err="1"/>
              <a:t>Bcl-xL</a:t>
            </a:r>
            <a:r>
              <a:rPr lang="de-DE" dirty="0"/>
              <a:t> </a:t>
            </a:r>
            <a:r>
              <a:rPr lang="de-DE" dirty="0" err="1"/>
              <a:t>homologue</a:t>
            </a:r>
            <a:r>
              <a:rPr lang="hu-HU" dirty="0"/>
              <a:t>.</a:t>
            </a:r>
            <a:endParaRPr lang="de-DE" dirty="0"/>
          </a:p>
        </p:txBody>
      </p:sp>
      <p:sp>
        <p:nvSpPr>
          <p:cNvPr id="121859"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6DCDCE-68DC-49A7-8834-39302C6524A7}" type="slidenum">
              <a:rPr lang="de-DE"/>
              <a:pPr/>
              <a:t>35</a:t>
            </a:fld>
            <a:endParaRPr lang="de-DE"/>
          </a:p>
        </p:txBody>
      </p:sp>
    </p:spTree>
    <p:extLst>
      <p:ext uri="{BB962C8B-B14F-4D97-AF65-F5344CB8AC3E}">
        <p14:creationId xmlns:p14="http://schemas.microsoft.com/office/powerpoint/2010/main" val="569090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smtClean="0">
                <a:solidFill>
                  <a:schemeClr val="tx1"/>
                </a:solidFill>
                <a:latin typeface="+mn-lt"/>
                <a:ea typeface="+mn-ea"/>
                <a:cs typeface="+mn-cs"/>
              </a:rPr>
              <a:t>Graham, J </a:t>
            </a:r>
            <a:r>
              <a:rPr lang="hu-HU" sz="1200" b="0" i="0" u="none" strike="noStrike" kern="1200" baseline="0" dirty="0" err="1" smtClean="0">
                <a:solidFill>
                  <a:schemeClr val="tx1"/>
                </a:solidFill>
                <a:latin typeface="+mn-lt"/>
                <a:ea typeface="+mn-ea"/>
                <a:cs typeface="+mn-cs"/>
              </a:rPr>
              <a:t>Anat</a:t>
            </a:r>
            <a:r>
              <a:rPr lang="hu-HU" sz="1200" b="0" i="0" u="none" strike="noStrike" kern="1200" baseline="0" dirty="0" smtClean="0">
                <a:solidFill>
                  <a:schemeClr val="tx1"/>
                </a:solidFill>
                <a:latin typeface="+mn-lt"/>
                <a:ea typeface="+mn-ea"/>
                <a:cs typeface="+mn-cs"/>
              </a:rPr>
              <a:t> 2013</a:t>
            </a:r>
          </a:p>
          <a:p>
            <a:endParaRPr lang="hu-HU"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 1 A schematic showing the location of the ectodermal placodes</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in the vertebrate head. The olfactory placode (</a:t>
            </a:r>
            <a:r>
              <a:rPr lang="en-US" sz="1200" b="0" i="0" u="none" strike="noStrike" kern="1200" baseline="0" dirty="0" err="1" smtClean="0">
                <a:solidFill>
                  <a:schemeClr val="tx1"/>
                </a:solidFill>
                <a:latin typeface="+mn-lt"/>
                <a:ea typeface="+mn-ea"/>
                <a:cs typeface="+mn-cs"/>
              </a:rPr>
              <a:t>olf</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red is</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found at the tip of the forebrain, while the lens (L) placode shaded</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orange forms caudally as part of the eye. The </a:t>
            </a:r>
            <a:r>
              <a:rPr lang="en-US" sz="1200" b="0" i="0" u="none" strike="noStrike" kern="1200" baseline="0" dirty="0" err="1" smtClean="0">
                <a:solidFill>
                  <a:schemeClr val="tx1"/>
                </a:solidFill>
                <a:latin typeface="+mn-lt"/>
                <a:ea typeface="+mn-ea"/>
                <a:cs typeface="+mn-cs"/>
              </a:rPr>
              <a:t>adenohypophyseal</a:t>
            </a:r>
            <a:r>
              <a:rPr lang="en-US" sz="1200" b="0" i="0" u="none" strike="noStrike" kern="1200" baseline="0" dirty="0" smtClean="0">
                <a:solidFill>
                  <a:schemeClr val="tx1"/>
                </a:solidFill>
                <a:latin typeface="+mn-lt"/>
                <a:ea typeface="+mn-ea"/>
                <a:cs typeface="+mn-cs"/>
              </a:rPr>
              <a:t> (Ad)</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placodes, in yellow, can be seen to lie ventrally to the forebrain. The</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trigeminal placodes form alongside the anterior hindbrain at the levels</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of </a:t>
            </a:r>
            <a:r>
              <a:rPr lang="en-US" sz="1200" b="0" i="0" u="none" strike="noStrike" kern="1200" baseline="0" dirty="0" err="1" smtClean="0">
                <a:solidFill>
                  <a:schemeClr val="tx1"/>
                </a:solidFill>
                <a:latin typeface="+mn-lt"/>
                <a:ea typeface="+mn-ea"/>
                <a:cs typeface="+mn-cs"/>
              </a:rPr>
              <a:t>rhombomeres</a:t>
            </a:r>
            <a:r>
              <a:rPr lang="en-US" sz="1200" b="0" i="0" u="none" strike="noStrike" kern="1200" baseline="0" dirty="0" smtClean="0">
                <a:solidFill>
                  <a:schemeClr val="tx1"/>
                </a:solidFill>
                <a:latin typeface="+mn-lt"/>
                <a:ea typeface="+mn-ea"/>
                <a:cs typeface="+mn-cs"/>
              </a:rPr>
              <a:t> 1 and 2. The more anterior ophthalmic (To) placode</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is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dark blue and the </a:t>
            </a:r>
            <a:r>
              <a:rPr lang="en-US" sz="1200" b="0" i="0" u="none" strike="noStrike" kern="1200" baseline="0" dirty="0" err="1" smtClean="0">
                <a:solidFill>
                  <a:schemeClr val="tx1"/>
                </a:solidFill>
                <a:latin typeface="+mn-lt"/>
                <a:ea typeface="+mn-ea"/>
                <a:cs typeface="+mn-cs"/>
              </a:rPr>
              <a:t>maxillomandibular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Tmm</a:t>
            </a:r>
            <a:r>
              <a:rPr lang="en-US" sz="1200" b="0" i="0" u="none" strike="noStrike" kern="1200" baseline="0" dirty="0" smtClean="0">
                <a:solidFill>
                  <a:schemeClr val="tx1"/>
                </a:solidFill>
                <a:latin typeface="+mn-lt"/>
                <a:ea typeface="+mn-ea"/>
                <a:cs typeface="+mn-cs"/>
              </a:rPr>
              <a:t>) is shaded in a</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lighter blue. The large </a:t>
            </a:r>
            <a:r>
              <a:rPr lang="en-US" sz="1200" b="0" i="0" u="none" strike="noStrike" kern="1200" baseline="0" dirty="0" err="1" smtClean="0">
                <a:solidFill>
                  <a:schemeClr val="tx1"/>
                </a:solidFill>
                <a:latin typeface="+mn-lt"/>
                <a:ea typeface="+mn-ea"/>
                <a:cs typeface="+mn-cs"/>
              </a:rPr>
              <a:t>otic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Ot</a:t>
            </a:r>
            <a:r>
              <a:rPr lang="en-US" sz="1200" b="0" i="0" u="none" strike="noStrike" kern="1200" baseline="0" dirty="0" smtClean="0">
                <a:solidFill>
                  <a:schemeClr val="tx1"/>
                </a:solidFill>
                <a:latin typeface="+mn-lt"/>
                <a:ea typeface="+mn-ea"/>
                <a:cs typeface="+mn-cs"/>
              </a:rPr>
              <a:t>) placode forms opposite the central</a:t>
            </a:r>
          </a:p>
          <a:p>
            <a:r>
              <a:rPr lang="en-US" sz="1200" b="0" i="0" u="none" strike="noStrike" kern="1200" baseline="0" dirty="0" smtClean="0">
                <a:solidFill>
                  <a:schemeClr val="tx1"/>
                </a:solidFill>
                <a:latin typeface="+mn-lt"/>
                <a:ea typeface="+mn-ea"/>
                <a:cs typeface="+mn-cs"/>
              </a:rPr>
              <a:t>domain of the hindbrain and is in purple. The lateral line (LL) placodes</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form both anteriorly and posteriorly of the </a:t>
            </a:r>
            <a:r>
              <a:rPr lang="en-US" sz="1200" b="0" i="0" u="none" strike="noStrike" kern="1200" baseline="0" dirty="0" err="1" smtClean="0">
                <a:solidFill>
                  <a:schemeClr val="tx1"/>
                </a:solidFill>
                <a:latin typeface="+mn-lt"/>
                <a:ea typeface="+mn-ea"/>
                <a:cs typeface="+mn-cs"/>
              </a:rPr>
              <a:t>otic</a:t>
            </a:r>
            <a:r>
              <a:rPr lang="en-US" sz="1200" b="0" i="0" u="none" strike="noStrike" kern="1200" baseline="0" dirty="0" smtClean="0">
                <a:solidFill>
                  <a:schemeClr val="tx1"/>
                </a:solidFill>
                <a:latin typeface="+mn-lt"/>
                <a:ea typeface="+mn-ea"/>
                <a:cs typeface="+mn-cs"/>
              </a:rPr>
              <a:t> vesicle. The</a:t>
            </a:r>
            <a:r>
              <a:rPr lang="hu-HU" sz="1200" b="0" i="0" u="none" strike="noStrike" kern="1200" baseline="0" dirty="0" smtClean="0">
                <a:solidFill>
                  <a:schemeClr val="tx1"/>
                </a:solidFill>
                <a:latin typeface="+mn-lt"/>
                <a:ea typeface="+mn-ea"/>
                <a:cs typeface="+mn-cs"/>
              </a:rPr>
              <a:t> </a:t>
            </a:r>
            <a:r>
              <a:rPr lang="hu-HU" sz="1200" b="0" i="0" u="none" strike="noStrike" kern="1200" baseline="0" dirty="0" err="1" smtClean="0">
                <a:solidFill>
                  <a:schemeClr val="tx1"/>
                </a:solidFill>
                <a:latin typeface="+mn-lt"/>
                <a:ea typeface="+mn-ea"/>
                <a:cs typeface="+mn-cs"/>
              </a:rPr>
              <a:t>epibranchial</a:t>
            </a:r>
            <a:r>
              <a:rPr lang="hu-HU" sz="1200" b="0" i="0" u="none" strike="noStrike" kern="1200" baseline="0" dirty="0" smtClean="0">
                <a:solidFill>
                  <a:schemeClr val="tx1"/>
                </a:solidFill>
                <a:latin typeface="+mn-lt"/>
                <a:ea typeface="+mn-ea"/>
                <a:cs typeface="+mn-cs"/>
              </a:rPr>
              <a:t> </a:t>
            </a:r>
            <a:r>
              <a:rPr lang="hu-HU" sz="1200" b="0" i="0" u="none" strike="noStrike" kern="1200" baseline="0" dirty="0" err="1" smtClean="0">
                <a:solidFill>
                  <a:schemeClr val="tx1"/>
                </a:solidFill>
                <a:latin typeface="+mn-lt"/>
                <a:ea typeface="+mn-ea"/>
                <a:cs typeface="+mn-cs"/>
              </a:rPr>
              <a:t>placodes</a:t>
            </a:r>
            <a:r>
              <a:rPr lang="hu-HU" sz="1200" b="0" i="0" u="none" strike="noStrike" kern="1200" baseline="0" dirty="0" smtClean="0">
                <a:solidFill>
                  <a:schemeClr val="tx1"/>
                </a:solidFill>
                <a:latin typeface="+mn-lt"/>
                <a:ea typeface="+mn-ea"/>
                <a:cs typeface="+mn-cs"/>
              </a:rPr>
              <a:t> – </a:t>
            </a:r>
            <a:r>
              <a:rPr lang="hu-HU" sz="1200" b="0" i="0" u="none" strike="noStrike" kern="1200" baseline="0" dirty="0" err="1" smtClean="0">
                <a:solidFill>
                  <a:schemeClr val="tx1"/>
                </a:solidFill>
                <a:latin typeface="+mn-lt"/>
                <a:ea typeface="+mn-ea"/>
                <a:cs typeface="+mn-cs"/>
              </a:rPr>
              <a:t>geniculate</a:t>
            </a:r>
            <a:r>
              <a:rPr lang="hu-HU" sz="1200" b="0" i="0" u="none" strike="noStrike" kern="1200" baseline="0" dirty="0" smtClean="0">
                <a:solidFill>
                  <a:schemeClr val="tx1"/>
                </a:solidFill>
                <a:latin typeface="+mn-lt"/>
                <a:ea typeface="+mn-ea"/>
                <a:cs typeface="+mn-cs"/>
              </a:rPr>
              <a:t> (</a:t>
            </a:r>
            <a:r>
              <a:rPr lang="hu-HU" sz="1200" b="0" i="0" u="none" strike="noStrike" kern="1200" baseline="0" dirty="0" err="1" smtClean="0">
                <a:solidFill>
                  <a:schemeClr val="tx1"/>
                </a:solidFill>
                <a:latin typeface="+mn-lt"/>
                <a:ea typeface="+mn-ea"/>
                <a:cs typeface="+mn-cs"/>
              </a:rPr>
              <a:t>Eg</a:t>
            </a:r>
            <a:r>
              <a:rPr lang="hu-HU" sz="1200" b="0" i="0" u="none" strike="noStrike" kern="1200" baseline="0" dirty="0" smtClean="0">
                <a:solidFill>
                  <a:schemeClr val="tx1"/>
                </a:solidFill>
                <a:latin typeface="+mn-lt"/>
                <a:ea typeface="+mn-ea"/>
                <a:cs typeface="+mn-cs"/>
              </a:rPr>
              <a:t>), </a:t>
            </a:r>
            <a:r>
              <a:rPr lang="hu-HU" sz="1200" b="0" i="0" u="none" strike="noStrike" kern="1200" baseline="0" dirty="0" err="1" smtClean="0">
                <a:solidFill>
                  <a:schemeClr val="tx1"/>
                </a:solidFill>
                <a:latin typeface="+mn-lt"/>
                <a:ea typeface="+mn-ea"/>
                <a:cs typeface="+mn-cs"/>
              </a:rPr>
              <a:t>petrosal</a:t>
            </a:r>
            <a:r>
              <a:rPr lang="hu-HU" sz="1200" b="0" i="0" u="none" strike="noStrike" kern="1200" baseline="0" dirty="0" smtClean="0">
                <a:solidFill>
                  <a:schemeClr val="tx1"/>
                </a:solidFill>
                <a:latin typeface="+mn-lt"/>
                <a:ea typeface="+mn-ea"/>
                <a:cs typeface="+mn-cs"/>
              </a:rPr>
              <a:t> (</a:t>
            </a:r>
            <a:r>
              <a:rPr lang="hu-HU" sz="1200" b="0" i="0" u="none" strike="noStrike" kern="1200" baseline="0" dirty="0" err="1" smtClean="0">
                <a:solidFill>
                  <a:schemeClr val="tx1"/>
                </a:solidFill>
                <a:latin typeface="+mn-lt"/>
                <a:ea typeface="+mn-ea"/>
                <a:cs typeface="+mn-cs"/>
              </a:rPr>
              <a:t>Ep</a:t>
            </a:r>
            <a:r>
              <a:rPr lang="hu-HU" sz="1200" b="0" i="0" u="none" strike="noStrike" kern="1200" baseline="0" dirty="0" smtClean="0">
                <a:solidFill>
                  <a:schemeClr val="tx1"/>
                </a:solidFill>
                <a:latin typeface="+mn-lt"/>
                <a:ea typeface="+mn-ea"/>
                <a:cs typeface="+mn-cs"/>
              </a:rPr>
              <a:t>) and </a:t>
            </a:r>
            <a:r>
              <a:rPr lang="hu-HU" sz="1200" b="0" i="0" u="none" strike="noStrike" kern="1200" baseline="0" dirty="0" err="1" smtClean="0">
                <a:solidFill>
                  <a:schemeClr val="tx1"/>
                </a:solidFill>
                <a:latin typeface="+mn-lt"/>
                <a:ea typeface="+mn-ea"/>
                <a:cs typeface="+mn-cs"/>
              </a:rPr>
              <a:t>nodose</a:t>
            </a:r>
            <a:r>
              <a:rPr lang="hu-HU" sz="1200" b="0" i="0" u="none" strike="noStrike" kern="1200" baseline="0" dirty="0" smtClean="0">
                <a:solidFill>
                  <a:schemeClr val="tx1"/>
                </a:solidFill>
                <a:latin typeface="+mn-lt"/>
                <a:ea typeface="+mn-ea"/>
                <a:cs typeface="+mn-cs"/>
              </a:rPr>
              <a:t> (En) </a:t>
            </a:r>
            <a:r>
              <a:rPr lang="en-US" sz="1200" b="0" i="0" u="none" strike="noStrike" kern="1200" baseline="0" dirty="0" smtClean="0">
                <a:solidFill>
                  <a:schemeClr val="tx1"/>
                </a:solidFill>
                <a:latin typeface="+mn-lt"/>
                <a:ea typeface="+mn-ea"/>
                <a:cs typeface="+mn-cs"/>
              </a:rPr>
              <a:t>– form as part of the pharyngeal series. They are shaded green. Fore –</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forebrain, mid – midbrain, r1 – </a:t>
            </a:r>
            <a:r>
              <a:rPr lang="en-US" sz="1200" b="0" i="0" u="none" strike="noStrike" kern="1200" baseline="0" dirty="0" err="1" smtClean="0">
                <a:solidFill>
                  <a:schemeClr val="tx1"/>
                </a:solidFill>
                <a:latin typeface="+mn-lt"/>
                <a:ea typeface="+mn-ea"/>
                <a:cs typeface="+mn-cs"/>
              </a:rPr>
              <a:t>rhombomere</a:t>
            </a:r>
            <a:r>
              <a:rPr lang="en-US" sz="1200" b="0" i="0" u="none" strike="noStrike" kern="1200" baseline="0" dirty="0" smtClean="0">
                <a:solidFill>
                  <a:schemeClr val="tx1"/>
                </a:solidFill>
                <a:latin typeface="+mn-lt"/>
                <a:ea typeface="+mn-ea"/>
                <a:cs typeface="+mn-cs"/>
              </a:rPr>
              <a:t> 1, r2 – </a:t>
            </a:r>
            <a:r>
              <a:rPr lang="en-US" sz="1200" b="0" i="0" u="none" strike="noStrike" kern="1200" baseline="0" dirty="0" err="1" smtClean="0">
                <a:solidFill>
                  <a:schemeClr val="tx1"/>
                </a:solidFill>
                <a:latin typeface="+mn-lt"/>
                <a:ea typeface="+mn-ea"/>
                <a:cs typeface="+mn-cs"/>
              </a:rPr>
              <a:t>rhombomere</a:t>
            </a:r>
            <a:r>
              <a:rPr lang="en-US" sz="1200" b="0" i="0" u="none" strike="noStrike" kern="1200" baseline="0" dirty="0" smtClean="0">
                <a:solidFill>
                  <a:schemeClr val="tx1"/>
                </a:solidFill>
                <a:latin typeface="+mn-lt"/>
                <a:ea typeface="+mn-ea"/>
                <a:cs typeface="+mn-cs"/>
              </a:rPr>
              <a:t> 2,</a:t>
            </a:r>
            <a:r>
              <a:rPr lang="hu-HU" sz="1200" b="0" i="0" u="none" strike="noStrike" kern="1200" baseline="0" dirty="0" smtClean="0">
                <a:solidFill>
                  <a:schemeClr val="tx1"/>
                </a:solidFill>
                <a:latin typeface="+mn-lt"/>
                <a:ea typeface="+mn-ea"/>
                <a:cs typeface="+mn-cs"/>
              </a:rPr>
              <a:t> </a:t>
            </a:r>
            <a:r>
              <a:rPr lang="pt-BR" sz="1200" b="0" i="0" u="none" strike="noStrike" kern="1200" baseline="0" dirty="0" smtClean="0">
                <a:solidFill>
                  <a:schemeClr val="tx1"/>
                </a:solidFill>
                <a:latin typeface="+mn-lt"/>
                <a:ea typeface="+mn-ea"/>
                <a:cs typeface="+mn-cs"/>
              </a:rPr>
              <a:t>r3 – rhombomere 3, r4 – rhombomere 4, pa1 – pharyngeal arch1,</a:t>
            </a:r>
            <a:r>
              <a:rPr lang="hu-HU" sz="1200" b="0" i="0" u="none" strike="noStrike" kern="1200" baseline="0" dirty="0" smtClean="0">
                <a:solidFill>
                  <a:schemeClr val="tx1"/>
                </a:solidFill>
                <a:latin typeface="+mn-lt"/>
                <a:ea typeface="+mn-ea"/>
                <a:cs typeface="+mn-cs"/>
              </a:rPr>
              <a:t> pa2, </a:t>
            </a:r>
            <a:r>
              <a:rPr lang="hu-HU" sz="1200" b="0" i="0" u="none" strike="noStrike" kern="1200" baseline="0" dirty="0" err="1" smtClean="0">
                <a:solidFill>
                  <a:schemeClr val="tx1"/>
                </a:solidFill>
                <a:latin typeface="+mn-lt"/>
                <a:ea typeface="+mn-ea"/>
                <a:cs typeface="+mn-cs"/>
              </a:rPr>
              <a:t>pharyngeal</a:t>
            </a:r>
            <a:r>
              <a:rPr lang="hu-HU" sz="1200" b="0" i="0" u="none" strike="noStrike" kern="1200" baseline="0" dirty="0" smtClean="0">
                <a:solidFill>
                  <a:schemeClr val="tx1"/>
                </a:solidFill>
                <a:latin typeface="+mn-lt"/>
                <a:ea typeface="+mn-ea"/>
                <a:cs typeface="+mn-cs"/>
              </a:rPr>
              <a:t> </a:t>
            </a:r>
            <a:r>
              <a:rPr lang="hu-HU" sz="1200" b="0" i="0" u="none" strike="noStrike" kern="1200" baseline="0" dirty="0" err="1" smtClean="0">
                <a:solidFill>
                  <a:schemeClr val="tx1"/>
                </a:solidFill>
                <a:latin typeface="+mn-lt"/>
                <a:ea typeface="+mn-ea"/>
                <a:cs typeface="+mn-cs"/>
              </a:rPr>
              <a:t>arch</a:t>
            </a:r>
            <a:r>
              <a:rPr lang="hu-HU" sz="1200" b="0" i="0" u="none" strike="noStrike" kern="1200" baseline="0" dirty="0" smtClean="0">
                <a:solidFill>
                  <a:schemeClr val="tx1"/>
                </a:solidFill>
                <a:latin typeface="+mn-lt"/>
                <a:ea typeface="+mn-ea"/>
                <a:cs typeface="+mn-cs"/>
              </a:rPr>
              <a:t> 2, pa3 – </a:t>
            </a:r>
            <a:r>
              <a:rPr lang="hu-HU" sz="1200" b="0" i="0" u="none" strike="noStrike" kern="1200" baseline="0" dirty="0" err="1" smtClean="0">
                <a:solidFill>
                  <a:schemeClr val="tx1"/>
                </a:solidFill>
                <a:latin typeface="+mn-lt"/>
                <a:ea typeface="+mn-ea"/>
                <a:cs typeface="+mn-cs"/>
              </a:rPr>
              <a:t>pharyngeal</a:t>
            </a:r>
            <a:r>
              <a:rPr lang="hu-HU" sz="1200" b="0" i="0" u="none" strike="noStrike" kern="1200" baseline="0" dirty="0" smtClean="0">
                <a:solidFill>
                  <a:schemeClr val="tx1"/>
                </a:solidFill>
                <a:latin typeface="+mn-lt"/>
                <a:ea typeface="+mn-ea"/>
                <a:cs typeface="+mn-cs"/>
              </a:rPr>
              <a:t> </a:t>
            </a:r>
            <a:r>
              <a:rPr lang="hu-HU" sz="1200" b="0" i="0" u="none" strike="noStrike" kern="1200" baseline="0" dirty="0" err="1" smtClean="0">
                <a:solidFill>
                  <a:schemeClr val="tx1"/>
                </a:solidFill>
                <a:latin typeface="+mn-lt"/>
                <a:ea typeface="+mn-ea"/>
                <a:cs typeface="+mn-cs"/>
              </a:rPr>
              <a:t>arch</a:t>
            </a:r>
            <a:r>
              <a:rPr lang="hu-HU" sz="1200" b="0" i="0" u="none" strike="noStrike" kern="1200" baseline="0" dirty="0" smtClean="0">
                <a:solidFill>
                  <a:schemeClr val="tx1"/>
                </a:solidFill>
                <a:latin typeface="+mn-lt"/>
                <a:ea typeface="+mn-ea"/>
                <a:cs typeface="+mn-cs"/>
              </a:rPr>
              <a:t> 3, pa4 – </a:t>
            </a:r>
            <a:r>
              <a:rPr lang="hu-HU" sz="1200" b="0" i="0" u="none" strike="noStrike" kern="1200" baseline="0" dirty="0" err="1" smtClean="0">
                <a:solidFill>
                  <a:schemeClr val="tx1"/>
                </a:solidFill>
                <a:latin typeface="+mn-lt"/>
                <a:ea typeface="+mn-ea"/>
                <a:cs typeface="+mn-cs"/>
              </a:rPr>
              <a:t>pharyngeal</a:t>
            </a:r>
            <a:r>
              <a:rPr lang="hu-HU"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arch 4, pa5 – pharyngeal arch s-somite.</a:t>
            </a:r>
            <a:endParaRPr lang="hu-HU" dirty="0"/>
          </a:p>
        </p:txBody>
      </p:sp>
      <p:sp>
        <p:nvSpPr>
          <p:cNvPr id="4" name="Dia számának helye 3"/>
          <p:cNvSpPr>
            <a:spLocks noGrp="1"/>
          </p:cNvSpPr>
          <p:nvPr>
            <p:ph type="sldNum" sz="quarter" idx="10"/>
          </p:nvPr>
        </p:nvSpPr>
        <p:spPr/>
        <p:txBody>
          <a:bodyPr/>
          <a:lstStyle/>
          <a:p>
            <a:fld id="{8F392292-2183-46A4-8246-EAA71B4F570D}" type="slidenum">
              <a:rPr lang="de-DE" smtClean="0"/>
              <a:pPr/>
              <a:t>44</a:t>
            </a:fld>
            <a:endParaRPr lang="de-DE"/>
          </a:p>
        </p:txBody>
      </p:sp>
    </p:spTree>
    <p:extLst>
      <p:ext uri="{BB962C8B-B14F-4D97-AF65-F5344CB8AC3E}">
        <p14:creationId xmlns:p14="http://schemas.microsoft.com/office/powerpoint/2010/main" val="45223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Faber, </a:t>
            </a:r>
            <a:r>
              <a:rPr lang="hu-HU" dirty="0" err="1" smtClean="0"/>
              <a:t>Development</a:t>
            </a:r>
            <a:r>
              <a:rPr lang="hu-HU" dirty="0" smtClean="0"/>
              <a:t>, 2001</a:t>
            </a:r>
            <a:endParaRPr lang="hu-HU" dirty="0"/>
          </a:p>
        </p:txBody>
      </p:sp>
      <p:sp>
        <p:nvSpPr>
          <p:cNvPr id="4" name="Dia számának helye 3"/>
          <p:cNvSpPr>
            <a:spLocks noGrp="1"/>
          </p:cNvSpPr>
          <p:nvPr>
            <p:ph type="sldNum" sz="quarter" idx="10"/>
          </p:nvPr>
        </p:nvSpPr>
        <p:spPr/>
        <p:txBody>
          <a:bodyPr/>
          <a:lstStyle/>
          <a:p>
            <a:fld id="{8F392292-2183-46A4-8246-EAA71B4F570D}" type="slidenum">
              <a:rPr lang="de-DE" smtClean="0"/>
              <a:pPr/>
              <a:t>46</a:t>
            </a:fld>
            <a:endParaRPr lang="de-DE"/>
          </a:p>
        </p:txBody>
      </p:sp>
    </p:spTree>
    <p:extLst>
      <p:ext uri="{BB962C8B-B14F-4D97-AF65-F5344CB8AC3E}">
        <p14:creationId xmlns:p14="http://schemas.microsoft.com/office/powerpoint/2010/main" val="4035229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a:t>Alcím mintájának szerkesztése</a:t>
            </a:r>
          </a:p>
        </p:txBody>
      </p:sp>
      <p:sp>
        <p:nvSpPr>
          <p:cNvPr id="4" name="Dátum helye 3"/>
          <p:cNvSpPr>
            <a:spLocks noGrp="1"/>
          </p:cNvSpPr>
          <p:nvPr>
            <p:ph type="dt" sz="half" idx="10"/>
          </p:nvPr>
        </p:nvSpPr>
        <p:spPr/>
        <p:txBody>
          <a:bodyPr/>
          <a:lstStyle>
            <a:lvl1pPr>
              <a:defRPr/>
            </a:lvl1pPr>
          </a:lstStyle>
          <a:p>
            <a:pPr>
              <a:defRPr/>
            </a:pPr>
            <a:fld id="{CABBF87F-32B5-4534-9F66-97FC5ACA432D}" type="datetimeFigureOut">
              <a:rPr lang="hu-HU"/>
              <a:pPr>
                <a:defRPr/>
              </a:pPr>
              <a:t>2019. 09. 16.</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E0D7E22E-394D-4ABE-B25C-A73EDA915864}"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8EA1F9CD-CABB-4D32-9117-6913A9D98ECB}" type="datetimeFigureOut">
              <a:rPr lang="hu-HU"/>
              <a:pPr>
                <a:defRPr/>
              </a:pPr>
              <a:t>2019. 09. 16.</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0227388-8E43-44DF-85E1-4BE3CDEDB459}"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B4899804-15E6-4644-A5F1-B2ECD135EDE4}" type="datetimeFigureOut">
              <a:rPr lang="hu-HU"/>
              <a:pPr>
                <a:defRPr/>
              </a:pPr>
              <a:t>2019. 09. 16.</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CA8EE7A-F7CB-4904-B8B4-5D6669EF51B0}"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lvl1pPr>
              <a:defRPr/>
            </a:lvl1pPr>
          </a:lstStyle>
          <a:p>
            <a:pPr>
              <a:defRPr/>
            </a:pPr>
            <a:fld id="{FC3D9557-1DC0-461D-A67F-10AE73C146A9}" type="datetimeFigureOut">
              <a:rPr lang="hu-HU"/>
              <a:pPr>
                <a:defRPr/>
              </a:pPr>
              <a:t>2019. 09. 16.</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9D05B4DC-6521-43C1-813A-A00B7EB69EA4}"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lvl1pPr>
              <a:defRPr/>
            </a:lvl1pPr>
          </a:lstStyle>
          <a:p>
            <a:pPr>
              <a:defRPr/>
            </a:pPr>
            <a:fld id="{60A50171-BC56-4837-85BF-02F6A9BA8B1D}" type="datetimeFigureOut">
              <a:rPr lang="hu-HU"/>
              <a:pPr>
                <a:defRPr/>
              </a:pPr>
              <a:t>2019. 09. 16.</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26BA172-9408-4299-9340-B10406477186}"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3"/>
          <p:cNvSpPr>
            <a:spLocks noGrp="1"/>
          </p:cNvSpPr>
          <p:nvPr>
            <p:ph type="dt" sz="half" idx="10"/>
          </p:nvPr>
        </p:nvSpPr>
        <p:spPr/>
        <p:txBody>
          <a:bodyPr/>
          <a:lstStyle>
            <a:lvl1pPr>
              <a:defRPr/>
            </a:lvl1pPr>
          </a:lstStyle>
          <a:p>
            <a:pPr>
              <a:defRPr/>
            </a:pPr>
            <a:fld id="{B763AA6E-2BCD-48B1-AB82-2621990BB39C}" type="datetimeFigureOut">
              <a:rPr lang="hu-HU"/>
              <a:pPr>
                <a:defRPr/>
              </a:pPr>
              <a:t>2019. 09. 16.</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A94FE4B8-1BD3-43D3-B995-ED50AC950429}"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3"/>
          <p:cNvSpPr>
            <a:spLocks noGrp="1"/>
          </p:cNvSpPr>
          <p:nvPr>
            <p:ph type="dt" sz="half" idx="10"/>
          </p:nvPr>
        </p:nvSpPr>
        <p:spPr/>
        <p:txBody>
          <a:bodyPr/>
          <a:lstStyle>
            <a:lvl1pPr>
              <a:defRPr/>
            </a:lvl1pPr>
          </a:lstStyle>
          <a:p>
            <a:pPr>
              <a:defRPr/>
            </a:pPr>
            <a:fld id="{BF749219-0748-4D34-B37B-678AC7C782A5}" type="datetimeFigureOut">
              <a:rPr lang="hu-HU"/>
              <a:pPr>
                <a:defRPr/>
              </a:pPr>
              <a:t>2019. 09. 16.</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D7265834-B83A-445F-9E0E-CC4C4BF40E8D}"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3"/>
          <p:cNvSpPr>
            <a:spLocks noGrp="1"/>
          </p:cNvSpPr>
          <p:nvPr>
            <p:ph type="dt" sz="half" idx="10"/>
          </p:nvPr>
        </p:nvSpPr>
        <p:spPr/>
        <p:txBody>
          <a:bodyPr/>
          <a:lstStyle>
            <a:lvl1pPr>
              <a:defRPr/>
            </a:lvl1pPr>
          </a:lstStyle>
          <a:p>
            <a:pPr>
              <a:defRPr/>
            </a:pPr>
            <a:fld id="{6CB522C1-8F02-45AF-A693-2B4121DC3295}" type="datetimeFigureOut">
              <a:rPr lang="hu-HU"/>
              <a:pPr>
                <a:defRPr/>
              </a:pPr>
              <a:t>2019. 09. 16.</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4628B203-54DD-4489-908D-9ECFDBD595A8}"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C645F3F6-46CC-4599-8832-9471CF33C566}" type="datetimeFigureOut">
              <a:rPr lang="hu-HU"/>
              <a:pPr>
                <a:defRPr/>
              </a:pPr>
              <a:t>2019. 09. 16.</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91B14480-829A-4DED-AE07-AEEC59EC859C}"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56A54E83-E5B1-4730-A7E0-444728B24421}" type="datetimeFigureOut">
              <a:rPr lang="hu-HU"/>
              <a:pPr>
                <a:defRPr/>
              </a:pPr>
              <a:t>2019. 09. 16.</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A067ADE5-20C4-4EDB-A545-B43C79BCDA2D}"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Dátum helye 3"/>
          <p:cNvSpPr>
            <a:spLocks noGrp="1"/>
          </p:cNvSpPr>
          <p:nvPr>
            <p:ph type="dt" sz="half" idx="10"/>
          </p:nvPr>
        </p:nvSpPr>
        <p:spPr/>
        <p:txBody>
          <a:bodyPr/>
          <a:lstStyle>
            <a:lvl1pPr>
              <a:defRPr/>
            </a:lvl1pPr>
          </a:lstStyle>
          <a:p>
            <a:pPr>
              <a:defRPr/>
            </a:pPr>
            <a:fld id="{B877DADF-2173-4869-B5C9-ABA3099BE85D}" type="datetimeFigureOut">
              <a:rPr lang="hu-HU"/>
              <a:pPr>
                <a:defRPr/>
              </a:pPr>
              <a:t>2019. 09. 16.</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F2E3E9DE-526F-4C8C-B018-48A8A55C5297}"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a:t>Mintacím szerkesztése</a:t>
            </a:r>
          </a:p>
        </p:txBody>
      </p:sp>
      <p:sp>
        <p:nvSpPr>
          <p:cNvPr id="1027" name="Szöveg hely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7910B27-AFEA-4F1D-A412-87D98D8F5A75}" type="datetimeFigureOut">
              <a:rPr lang="hu-HU"/>
              <a:pPr>
                <a:defRPr/>
              </a:pPr>
              <a:t>2019. 09. 16.</a:t>
            </a:fld>
            <a:endParaRPr lang="hu-HU"/>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hu-HU"/>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9518EDD-265D-40CA-9BA5-57884A5621B2}"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oleObject" Target="../embeddings/oleObject2.bin"/><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3568" y="2492896"/>
            <a:ext cx="7772400" cy="1470025"/>
          </a:xfrm>
        </p:spPr>
        <p:txBody>
          <a:bodyPr/>
          <a:lstStyle/>
          <a:p>
            <a:pPr eaLnBrk="1" hangingPunct="1"/>
            <a:r>
              <a:rPr lang="de-DE" sz="4000" b="1" dirty="0">
                <a:latin typeface="Arial" panose="020B0604020202020204" pitchFamily="34" charset="0"/>
                <a:cs typeface="Arial" panose="020B0604020202020204" pitchFamily="34" charset="0"/>
              </a:rPr>
              <a:t>Entwicklung und Derivate der Neuralleiste und des </a:t>
            </a:r>
            <a:r>
              <a:rPr lang="de-DE" sz="4000" b="1" dirty="0" err="1">
                <a:latin typeface="Arial" panose="020B0604020202020204" pitchFamily="34" charset="0"/>
                <a:cs typeface="Arial" panose="020B0604020202020204" pitchFamily="34" charset="0"/>
              </a:rPr>
              <a:t>Plakodektoderms</a:t>
            </a:r>
            <a:endParaRPr lang="hu-HU" sz="2400" b="1" dirty="0">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4932040" y="5155034"/>
            <a:ext cx="4211960" cy="1055266"/>
          </a:xfrm>
        </p:spPr>
        <p:txBody>
          <a:bodyPr/>
          <a:lstStyle/>
          <a:p>
            <a:pPr eaLnBrk="1" hangingPunct="1"/>
            <a:r>
              <a:rPr lang="hu-HU" sz="2800" b="1" dirty="0">
                <a:solidFill>
                  <a:schemeClr val="tx1">
                    <a:lumMod val="65000"/>
                    <a:lumOff val="35000"/>
                  </a:schemeClr>
                </a:solidFill>
                <a:latin typeface="Arial" panose="020B0604020202020204" pitchFamily="34" charset="0"/>
                <a:cs typeface="Arial" panose="020B0604020202020204" pitchFamily="34" charset="0"/>
              </a:rPr>
              <a:t>dr. Attila Magyar</a:t>
            </a:r>
          </a:p>
          <a:p>
            <a:pPr eaLnBrk="1" hangingPunct="1"/>
            <a:r>
              <a:rPr lang="hu-HU" sz="2800" b="1" dirty="0">
                <a:solidFill>
                  <a:schemeClr val="tx1">
                    <a:lumMod val="65000"/>
                    <a:lumOff val="35000"/>
                  </a:schemeClr>
                </a:solidFill>
                <a:latin typeface="Arial" panose="020B0604020202020204" pitchFamily="34" charset="0"/>
                <a:cs typeface="Arial" panose="020B0604020202020204" pitchFamily="34" charset="0"/>
              </a:rPr>
              <a:t>17.10.2019</a:t>
            </a:r>
          </a:p>
        </p:txBody>
      </p:sp>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2"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2"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2"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2"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2"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2"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2"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2" cstate="print"/>
              <a:srcRect/>
              <a:stretch>
                <a:fillRect/>
              </a:stretch>
            </p:blipFill>
            <p:spPr bwMode="auto">
              <a:xfrm flipH="1">
                <a:off x="5278633" y="0"/>
                <a:ext cx="792000" cy="648000"/>
              </a:xfrm>
              <a:prstGeom prst="rect">
                <a:avLst/>
              </a:prstGeom>
              <a:noFill/>
              <a:ln w="9525">
                <a:noFill/>
                <a:miter lim="800000"/>
                <a:headEnd/>
                <a:tailEnd/>
              </a:ln>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61"/>
            <a:ext cx="5662749" cy="6858000"/>
          </a:xfrm>
          <a:prstGeom prst="rect">
            <a:avLst/>
          </a:prstGeom>
        </p:spPr>
      </p:pic>
      <p:pic>
        <p:nvPicPr>
          <p:cNvPr id="5" name="Kép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395" y="0"/>
            <a:ext cx="3757605" cy="2325702"/>
          </a:xfrm>
          <a:prstGeom prst="rect">
            <a:avLst/>
          </a:prstGeom>
        </p:spPr>
      </p:pic>
    </p:spTree>
    <p:extLst>
      <p:ext uri="{BB962C8B-B14F-4D97-AF65-F5344CB8AC3E}">
        <p14:creationId xmlns:p14="http://schemas.microsoft.com/office/powerpoint/2010/main" val="2798561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b="1" dirty="0" err="1">
                <a:latin typeface="Arial" panose="020B0604020202020204" pitchFamily="34" charset="0"/>
                <a:cs typeface="Arial" panose="020B0604020202020204" pitchFamily="34" charset="0"/>
              </a:rPr>
              <a:t>Abkömmlinge</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der</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Neuralleiste</a:t>
            </a:r>
            <a:endParaRPr lang="hu-HU" sz="4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457200" y="1844824"/>
            <a:ext cx="8229600" cy="4281339"/>
          </a:xfrm>
        </p:spPr>
        <p:txBody>
          <a:bodyPr/>
          <a:lstStyle/>
          <a:p>
            <a:r>
              <a:rPr lang="hu-HU" sz="2800" b="1" dirty="0" err="1">
                <a:solidFill>
                  <a:srgbClr val="C00000"/>
                </a:solidFill>
                <a:latin typeface="Arial" panose="020B0604020202020204" pitchFamily="34" charset="0"/>
                <a:cs typeface="Arial" panose="020B0604020202020204" pitchFamily="34" charset="0"/>
              </a:rPr>
              <a:t>Neurale</a:t>
            </a:r>
            <a:r>
              <a:rPr lang="hu-HU" sz="2800" b="1" dirty="0">
                <a:solidFill>
                  <a:srgbClr val="C00000"/>
                </a:solidFill>
                <a:latin typeface="Arial" panose="020B0604020202020204" pitchFamily="34" charset="0"/>
                <a:cs typeface="Arial" panose="020B0604020202020204" pitchFamily="34" charset="0"/>
              </a:rPr>
              <a:t> Elemente </a:t>
            </a:r>
            <a:r>
              <a:rPr lang="hu-HU" sz="2800" dirty="0">
                <a:latin typeface="Arial" panose="020B0604020202020204" pitchFamily="34" charset="0"/>
                <a:cs typeface="Arial" panose="020B0604020202020204" pitchFamily="34" charset="0"/>
              </a:rPr>
              <a:t>der NL:</a:t>
            </a:r>
            <a:br>
              <a:rPr lang="hu-HU" sz="2800" dirty="0">
                <a:latin typeface="Arial" panose="020B0604020202020204" pitchFamily="34" charset="0"/>
                <a:cs typeface="Arial" panose="020B0604020202020204" pitchFamily="34" charset="0"/>
              </a:rPr>
            </a:br>
            <a:r>
              <a:rPr lang="hu-HU" sz="2800" b="1" dirty="0" err="1">
                <a:latin typeface="Arial" panose="020B0604020202020204" pitchFamily="34" charset="0"/>
                <a:cs typeface="Arial" panose="020B0604020202020204" pitchFamily="34" charset="0"/>
              </a:rPr>
              <a:t>Nervenzellen</a:t>
            </a:r>
            <a:r>
              <a:rPr lang="hu-HU" sz="2800" b="1" dirty="0">
                <a:latin typeface="Arial" panose="020B0604020202020204" pitchFamily="34" charset="0"/>
                <a:cs typeface="Arial" panose="020B0604020202020204" pitchFamily="34" charset="0"/>
              </a:rPr>
              <a:t> des PNS </a:t>
            </a:r>
            <a:r>
              <a:rPr lang="hu-HU" sz="2800" dirty="0">
                <a:latin typeface="Arial" panose="020B0604020202020204" pitchFamily="34" charset="0"/>
                <a:cs typeface="Arial" panose="020B0604020202020204" pitchFamily="34" charset="0"/>
              </a:rPr>
              <a:t>(</a:t>
            </a:r>
            <a:r>
              <a:rPr lang="hu-HU" sz="2800" dirty="0" err="1">
                <a:latin typeface="Arial" panose="020B0604020202020204" pitchFamily="34" charset="0"/>
                <a:cs typeface="Arial" panose="020B0604020202020204" pitchFamily="34" charset="0"/>
              </a:rPr>
              <a:t>pseudounipolare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Nervenzellen</a:t>
            </a:r>
            <a:r>
              <a:rPr lang="hu-HU" sz="2800" dirty="0">
                <a:latin typeface="Arial" panose="020B0604020202020204" pitchFamily="34" charset="0"/>
                <a:cs typeface="Arial" panose="020B0604020202020204" pitchFamily="34" charset="0"/>
              </a:rPr>
              <a:t> der </a:t>
            </a:r>
            <a:r>
              <a:rPr lang="hu-HU" sz="2800" dirty="0" err="1">
                <a:latin typeface="Arial" panose="020B0604020202020204" pitchFamily="34" charset="0"/>
                <a:cs typeface="Arial" panose="020B0604020202020204" pitchFamily="34" charset="0"/>
              </a:rPr>
              <a:t>Ggl</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splinale</a:t>
            </a:r>
            <a:r>
              <a:rPr lang="hu-HU" sz="2800" dirty="0">
                <a:latin typeface="Arial" panose="020B0604020202020204" pitchFamily="34" charset="0"/>
                <a:cs typeface="Arial" panose="020B0604020202020204" pitchFamily="34" charset="0"/>
              </a:rPr>
              <a:t> und </a:t>
            </a:r>
            <a:r>
              <a:rPr lang="hu-HU" sz="2800" dirty="0" err="1">
                <a:latin typeface="Arial" panose="020B0604020202020204" pitchFamily="34" charset="0"/>
                <a:cs typeface="Arial" panose="020B0604020202020204" pitchFamily="34" charset="0"/>
              </a:rPr>
              <a:t>sensorischen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Kopfganglien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multipolare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Nervenzellen</a:t>
            </a:r>
            <a:r>
              <a:rPr lang="hu-HU" sz="2800" dirty="0">
                <a:latin typeface="Arial" panose="020B0604020202020204" pitchFamily="34" charset="0"/>
                <a:cs typeface="Arial" panose="020B0604020202020204" pitchFamily="34" charset="0"/>
              </a:rPr>
              <a:t> der </a:t>
            </a:r>
            <a:r>
              <a:rPr lang="hu-HU" sz="2800" dirty="0" err="1">
                <a:latin typeface="Arial" panose="020B0604020202020204" pitchFamily="34" charset="0"/>
                <a:cs typeface="Arial" panose="020B0604020202020204" pitchFamily="34" charset="0"/>
              </a:rPr>
              <a:t>vegetativen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Ganglien</a:t>
            </a:r>
            <a:r>
              <a:rPr lang="hu-HU" sz="2800" dirty="0">
                <a:latin typeface="Arial" panose="020B0604020202020204" pitchFamily="34" charset="0"/>
                <a:cs typeface="Arial" panose="020B0604020202020204" pitchFamily="34" charset="0"/>
              </a:rPr>
              <a:t>) und </a:t>
            </a:r>
            <a:r>
              <a:rPr lang="hu-HU" sz="2800" b="1" dirty="0" err="1">
                <a:latin typeface="Arial" panose="020B0604020202020204" pitchFamily="34" charset="0"/>
                <a:cs typeface="Arial" panose="020B0604020202020204" pitchFamily="34" charset="0"/>
              </a:rPr>
              <a:t>Gliazellen</a:t>
            </a:r>
            <a:r>
              <a:rPr lang="hu-HU" sz="2800" b="1" dirty="0">
                <a:latin typeface="Arial" panose="020B0604020202020204" pitchFamily="34" charset="0"/>
                <a:cs typeface="Arial" panose="020B0604020202020204" pitchFamily="34" charset="0"/>
              </a:rPr>
              <a:t> des PNS </a:t>
            </a:r>
            <a:r>
              <a:rPr lang="hu-HU" sz="2800" dirty="0">
                <a:latin typeface="Arial" panose="020B0604020202020204" pitchFamily="34" charset="0"/>
                <a:cs typeface="Arial" panose="020B0604020202020204" pitchFamily="34" charset="0"/>
              </a:rPr>
              <a:t>(</a:t>
            </a:r>
            <a:r>
              <a:rPr lang="hu-HU" sz="2800" dirty="0" err="1">
                <a:latin typeface="Arial" panose="020B0604020202020204" pitchFamily="34" charset="0"/>
                <a:cs typeface="Arial" panose="020B0604020202020204" pitchFamily="34" charset="0"/>
              </a:rPr>
              <a:t>Schwannsche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Zellen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Satelitenzellen</a:t>
            </a:r>
            <a:r>
              <a:rPr lang="hu-HU" sz="2800" dirty="0">
                <a:latin typeface="Arial" panose="020B0604020202020204" pitchFamily="34" charset="0"/>
                <a:cs typeface="Arial" panose="020B0604020202020204" pitchFamily="34" charset="0"/>
              </a:rPr>
              <a:t>)</a:t>
            </a:r>
            <a:br>
              <a:rPr lang="hu-HU" sz="2800" dirty="0">
                <a:latin typeface="Arial" panose="020B0604020202020204" pitchFamily="34" charset="0"/>
                <a:cs typeface="Arial" panose="020B0604020202020204" pitchFamily="34" charset="0"/>
              </a:rPr>
            </a:br>
            <a:r>
              <a:rPr lang="hu-HU" sz="2800" b="1" dirty="0" err="1">
                <a:latin typeface="Arial" panose="020B0604020202020204" pitchFamily="34" charset="0"/>
                <a:cs typeface="Arial" panose="020B0604020202020204" pitchFamily="34" charset="0"/>
              </a:rPr>
              <a:t>Chromaffine</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Zellen</a:t>
            </a:r>
            <a:r>
              <a:rPr lang="hu-HU" sz="2800" b="1"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des</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Nebennnierenmarks</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modifizierte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sympathische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Nervenzellen</a:t>
            </a:r>
            <a:r>
              <a:rPr lang="hu-HU"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56695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b="1" dirty="0" err="1">
                <a:latin typeface="Arial" panose="020B0604020202020204" pitchFamily="34" charset="0"/>
                <a:cs typeface="Arial" panose="020B0604020202020204" pitchFamily="34" charset="0"/>
              </a:rPr>
              <a:t>Abkömmlinge</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der</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Neuralleiste</a:t>
            </a:r>
            <a:endParaRPr lang="hu-HU" sz="4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lstStyle/>
          <a:p>
            <a:r>
              <a:rPr lang="hu-HU" sz="2800" b="1" dirty="0" err="1">
                <a:solidFill>
                  <a:srgbClr val="C00000"/>
                </a:solidFill>
                <a:latin typeface="Arial" panose="020B0604020202020204" pitchFamily="34" charset="0"/>
                <a:cs typeface="Arial" panose="020B0604020202020204" pitchFamily="34" charset="0"/>
              </a:rPr>
              <a:t>Nicht</a:t>
            </a:r>
            <a:r>
              <a:rPr lang="hu-HU" sz="2800" b="1" dirty="0">
                <a:solidFill>
                  <a:srgbClr val="C00000"/>
                </a:solidFill>
                <a:latin typeface="Arial" panose="020B0604020202020204" pitchFamily="34" charset="0"/>
                <a:cs typeface="Arial" panose="020B0604020202020204" pitchFamily="34" charset="0"/>
              </a:rPr>
              <a:t> </a:t>
            </a:r>
            <a:r>
              <a:rPr lang="hu-HU" sz="2800" b="1" dirty="0" err="1">
                <a:solidFill>
                  <a:srgbClr val="C00000"/>
                </a:solidFill>
                <a:latin typeface="Arial" panose="020B0604020202020204" pitchFamily="34" charset="0"/>
                <a:cs typeface="Arial" panose="020B0604020202020204" pitchFamily="34" charset="0"/>
              </a:rPr>
              <a:t>neurale</a:t>
            </a:r>
            <a:r>
              <a:rPr lang="hu-HU" sz="2800" b="1" dirty="0">
                <a:solidFill>
                  <a:srgbClr val="C00000"/>
                </a:solidFill>
                <a:latin typeface="Arial" panose="020B0604020202020204" pitchFamily="34" charset="0"/>
                <a:cs typeface="Arial" panose="020B0604020202020204" pitchFamily="34" charset="0"/>
              </a:rPr>
              <a:t> Elemente </a:t>
            </a:r>
            <a:r>
              <a:rPr lang="hu-HU" sz="2800" dirty="0">
                <a:latin typeface="Arial" panose="020B0604020202020204" pitchFamily="34" charset="0"/>
                <a:cs typeface="Arial" panose="020B0604020202020204" pitchFamily="34" charset="0"/>
              </a:rPr>
              <a:t>der NL:</a:t>
            </a:r>
            <a:br>
              <a:rPr lang="hu-HU" sz="2800" dirty="0">
                <a:latin typeface="Arial" panose="020B0604020202020204" pitchFamily="34" charset="0"/>
                <a:cs typeface="Arial" panose="020B0604020202020204" pitchFamily="34" charset="0"/>
              </a:rPr>
            </a:br>
            <a:r>
              <a:rPr lang="hu-HU" sz="2800" b="1" dirty="0" err="1">
                <a:latin typeface="Arial" panose="020B0604020202020204" pitchFamily="34" charset="0"/>
                <a:cs typeface="Arial" panose="020B0604020202020204" pitchFamily="34" charset="0"/>
              </a:rPr>
              <a:t>Knochen</a:t>
            </a:r>
            <a:r>
              <a:rPr lang="hu-HU" sz="2800" b="1" dirty="0">
                <a:latin typeface="Arial" panose="020B0604020202020204" pitchFamily="34" charset="0"/>
                <a:cs typeface="Arial" panose="020B0604020202020204" pitchFamily="34" charset="0"/>
              </a:rPr>
              <a:t>- und </a:t>
            </a:r>
            <a:r>
              <a:rPr lang="hu-HU" sz="2800" b="1" dirty="0" err="1">
                <a:latin typeface="Arial" panose="020B0604020202020204" pitchFamily="34" charset="0"/>
                <a:cs typeface="Arial" panose="020B0604020202020204" pitchFamily="34" charset="0"/>
              </a:rPr>
              <a:t>Knorpelgewebe</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Bindegewebe</a:t>
            </a:r>
            <a:r>
              <a:rPr lang="hu-HU" sz="2800" b="1" dirty="0">
                <a:latin typeface="Arial" panose="020B0604020202020204" pitchFamily="34" charset="0"/>
                <a:cs typeface="Arial" panose="020B0604020202020204" pitchFamily="34" charset="0"/>
              </a:rPr>
              <a:t>  </a:t>
            </a:r>
            <a:r>
              <a:rPr lang="hu-HU" sz="2800" dirty="0">
                <a:latin typeface="Arial" panose="020B0604020202020204" pitchFamily="34" charset="0"/>
                <a:cs typeface="Arial" panose="020B0604020202020204" pitchFamily="34" charset="0"/>
              </a:rPr>
              <a:t>(</a:t>
            </a:r>
            <a:r>
              <a:rPr lang="hu-HU" sz="2800" b="1" dirty="0" err="1">
                <a:latin typeface="Arial" panose="020B0604020202020204" pitchFamily="34" charset="0"/>
                <a:cs typeface="Arial" panose="020B0604020202020204" pitchFamily="34" charset="0"/>
              </a:rPr>
              <a:t>nur</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im</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Kopf</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deswegen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nennt</a:t>
            </a:r>
            <a:r>
              <a:rPr lang="hu-HU" sz="2800" dirty="0">
                <a:latin typeface="Arial" panose="020B0604020202020204" pitchFamily="34" charset="0"/>
                <a:cs typeface="Arial" panose="020B0604020202020204" pitchFamily="34" charset="0"/>
              </a:rPr>
              <a:t> man NL </a:t>
            </a:r>
            <a:r>
              <a:rPr lang="hu-HU" sz="2800" dirty="0" err="1">
                <a:latin typeface="Arial" panose="020B0604020202020204" pitchFamily="34" charset="0"/>
                <a:cs typeface="Arial" panose="020B0604020202020204" pitchFamily="34" charset="0"/>
              </a:rPr>
              <a:t>als</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Ektomesenchym</a:t>
            </a:r>
            <a:r>
              <a:rPr lang="hu-HU" sz="2800" dirty="0">
                <a:latin typeface="Arial" panose="020B0604020202020204" pitchFamily="34" charset="0"/>
                <a:cs typeface="Arial" panose="020B0604020202020204" pitchFamily="34" charset="0"/>
              </a:rPr>
              <a:t>.</a:t>
            </a:r>
            <a:br>
              <a:rPr lang="hu-HU" sz="2800" dirty="0">
                <a:latin typeface="Arial" panose="020B0604020202020204" pitchFamily="34" charset="0"/>
                <a:cs typeface="Arial" panose="020B0604020202020204" pitchFamily="34" charset="0"/>
              </a:rPr>
            </a:br>
            <a:r>
              <a:rPr lang="hu-HU" sz="2800" b="1" dirty="0" err="1">
                <a:latin typeface="Arial" panose="020B0604020202020204" pitchFamily="34" charset="0"/>
                <a:cs typeface="Arial" panose="020B0604020202020204" pitchFamily="34" charset="0"/>
              </a:rPr>
              <a:t>Melanozyten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Haut</a:t>
            </a:r>
            <a:r>
              <a:rPr lang="hu-HU" sz="2800"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überall</a:t>
            </a:r>
            <a:r>
              <a:rPr lang="hu-HU" sz="2800" dirty="0">
                <a:latin typeface="Arial" panose="020B0604020202020204" pitchFamily="34" charset="0"/>
                <a:cs typeface="Arial" panose="020B0604020202020204" pitchFamily="34" charset="0"/>
              </a:rPr>
              <a:t>), </a:t>
            </a:r>
            <a:br>
              <a:rPr lang="hu-HU" sz="2800" dirty="0">
                <a:latin typeface="Arial" panose="020B0604020202020204" pitchFamily="34" charset="0"/>
                <a:cs typeface="Arial" panose="020B0604020202020204" pitchFamily="34" charset="0"/>
              </a:rPr>
            </a:br>
            <a:r>
              <a:rPr lang="hu-HU" sz="2800" b="1" dirty="0">
                <a:latin typeface="Arial" panose="020B0604020202020204" pitchFamily="34" charset="0"/>
                <a:cs typeface="Arial" panose="020B0604020202020204" pitchFamily="34" charset="0"/>
              </a:rPr>
              <a:t>Dentin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Zähne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sihe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Zahnentwicklung</a:t>
            </a:r>
            <a:r>
              <a:rPr lang="hu-HU" sz="2800" dirty="0">
                <a:latin typeface="Arial" panose="020B0604020202020204" pitchFamily="34" charset="0"/>
                <a:cs typeface="Arial" panose="020B0604020202020204" pitchFamily="34" charset="0"/>
              </a:rPr>
              <a:t>), </a:t>
            </a:r>
            <a:r>
              <a:rPr lang="hu-HU" sz="2800" dirty="0" smtClean="0">
                <a:latin typeface="Arial" panose="020B0604020202020204" pitchFamily="34" charset="0"/>
                <a:cs typeface="Arial" panose="020B0604020202020204" pitchFamily="34" charset="0"/>
              </a:rPr>
              <a:t/>
            </a:r>
            <a:br>
              <a:rPr lang="hu-HU" sz="2800" dirty="0" smtClean="0">
                <a:latin typeface="Arial" panose="020B0604020202020204" pitchFamily="34" charset="0"/>
                <a:cs typeface="Arial" panose="020B0604020202020204" pitchFamily="34" charset="0"/>
              </a:rPr>
            </a:br>
            <a:r>
              <a:rPr lang="hu-HU" sz="2800" b="1" dirty="0" err="1" smtClean="0">
                <a:latin typeface="Arial" panose="020B0604020202020204" pitchFamily="34" charset="0"/>
                <a:cs typeface="Arial" panose="020B0604020202020204" pitchFamily="34" charset="0"/>
              </a:rPr>
              <a:t>Septen</a:t>
            </a:r>
            <a:r>
              <a:rPr lang="hu-HU" sz="2800" b="1" dirty="0" smtClean="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im</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Herzen</a:t>
            </a:r>
            <a:r>
              <a:rPr lang="hu-HU" sz="2800" b="1" dirty="0">
                <a:latin typeface="Arial" panose="020B0604020202020204" pitchFamily="34" charset="0"/>
                <a:cs typeface="Arial" panose="020B0604020202020204" pitchFamily="34" charset="0"/>
              </a:rPr>
              <a:t> </a:t>
            </a:r>
            <a:r>
              <a:rPr lang="hu-HU" sz="2800" dirty="0">
                <a:latin typeface="Arial" panose="020B0604020202020204" pitchFamily="34" charset="0"/>
                <a:cs typeface="Arial" panose="020B0604020202020204" pitchFamily="34" charset="0"/>
              </a:rPr>
              <a:t>(Septum </a:t>
            </a:r>
            <a:r>
              <a:rPr lang="hu-HU" sz="2800" dirty="0" err="1">
                <a:latin typeface="Arial" panose="020B0604020202020204" pitchFamily="34" charset="0"/>
                <a:cs typeface="Arial" panose="020B0604020202020204" pitchFamily="34" charset="0"/>
              </a:rPr>
              <a:t>aorticopulmonale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siehe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Herzentwicklung</a:t>
            </a:r>
            <a:r>
              <a:rPr lang="hu-HU" sz="2800" dirty="0">
                <a:latin typeface="Arial" panose="020B0604020202020204" pitchFamily="34" charset="0"/>
                <a:cs typeface="Arial" panose="020B0604020202020204" pitchFamily="34" charset="0"/>
              </a:rPr>
              <a:t>); </a:t>
            </a:r>
            <a:r>
              <a:rPr lang="hu-HU" sz="2800" dirty="0" smtClean="0">
                <a:latin typeface="Arial" panose="020B0604020202020204" pitchFamily="34" charset="0"/>
                <a:cs typeface="Arial" panose="020B0604020202020204" pitchFamily="34" charset="0"/>
              </a:rPr>
              <a:t/>
            </a:r>
            <a:br>
              <a:rPr lang="hu-HU" sz="2800" dirty="0" smtClean="0">
                <a:latin typeface="Arial" panose="020B0604020202020204" pitchFamily="34" charset="0"/>
                <a:cs typeface="Arial" panose="020B0604020202020204" pitchFamily="34" charset="0"/>
              </a:rPr>
            </a:br>
            <a:r>
              <a:rPr lang="hu-HU" sz="2800" dirty="0" err="1" smtClean="0">
                <a:latin typeface="Arial" panose="020B0604020202020204" pitchFamily="34" charset="0"/>
                <a:cs typeface="Arial" panose="020B0604020202020204" pitchFamily="34" charset="0"/>
              </a:rPr>
              <a:t>Iris</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Sclera</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Auge</a:t>
            </a:r>
            <a:r>
              <a:rPr lang="hu-HU"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2856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65333AF8-22D8-43F1-9A6D-D538E080A65B}"/>
              </a:ext>
            </a:extLst>
          </p:cNvPr>
          <p:cNvSpPr txBox="1"/>
          <p:nvPr/>
        </p:nvSpPr>
        <p:spPr>
          <a:xfrm>
            <a:off x="212652" y="453045"/>
            <a:ext cx="2855664" cy="3785652"/>
          </a:xfrm>
          <a:prstGeom prst="rect">
            <a:avLst/>
          </a:prstGeom>
          <a:noFill/>
        </p:spPr>
        <p:txBody>
          <a:bodyPr wrap="square" rtlCol="0">
            <a:spAutoFit/>
          </a:bodyPr>
          <a:lstStyle/>
          <a:p>
            <a:r>
              <a:rPr lang="hu-HU" sz="2000" dirty="0" err="1">
                <a:latin typeface="Segoe UI" panose="020B0502040204020203" pitchFamily="34" charset="0"/>
                <a:cs typeface="Segoe UI" panose="020B0502040204020203" pitchFamily="34" charset="0"/>
              </a:rPr>
              <a:t>Im</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Kopf</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die</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Strukturen</a:t>
            </a:r>
            <a:r>
              <a:rPr lang="hu-HU" sz="2000" dirty="0">
                <a:latin typeface="Segoe UI" panose="020B0502040204020203" pitchFamily="34" charset="0"/>
                <a:cs typeface="Segoe UI" panose="020B0502040204020203" pitchFamily="34" charset="0"/>
              </a:rPr>
              <a:t> von </a:t>
            </a:r>
            <a:r>
              <a:rPr lang="hu-HU" sz="2000" dirty="0" err="1">
                <a:latin typeface="Segoe UI" panose="020B0502040204020203" pitchFamily="34" charset="0"/>
                <a:cs typeface="Segoe UI" panose="020B0502040204020203" pitchFamily="34" charset="0"/>
              </a:rPr>
              <a:t>mesenchymalem</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Ursprung</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können</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aus</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der</a:t>
            </a:r>
            <a:r>
              <a:rPr lang="hu-HU" sz="2000" dirty="0">
                <a:latin typeface="Segoe UI" panose="020B0502040204020203" pitchFamily="34" charset="0"/>
                <a:cs typeface="Segoe UI" panose="020B0502040204020203" pitchFamily="34" charset="0"/>
              </a:rPr>
              <a:t> NL  (</a:t>
            </a:r>
            <a:r>
              <a:rPr lang="hu-HU" sz="2000" b="1" dirty="0">
                <a:latin typeface="Segoe UI" panose="020B0502040204020203" pitchFamily="34" charset="0"/>
                <a:cs typeface="Segoe UI" panose="020B0502040204020203" pitchFamily="34" charset="0"/>
              </a:rPr>
              <a:t>NL-</a:t>
            </a:r>
            <a:r>
              <a:rPr lang="hu-HU" sz="2000" b="1" dirty="0" err="1">
                <a:latin typeface="Segoe UI" panose="020B0502040204020203" pitchFamily="34" charset="0"/>
                <a:cs typeface="Segoe UI" panose="020B0502040204020203" pitchFamily="34" charset="0"/>
              </a:rPr>
              <a:t>Mesenchym</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oder</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aus</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dem</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Kopfmesoderm</a:t>
            </a:r>
            <a:r>
              <a:rPr lang="hu-HU" sz="2000"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mesodermales</a:t>
            </a:r>
            <a:r>
              <a:rPr lang="hu-HU" sz="2000" b="1" dirty="0">
                <a:latin typeface="Segoe UI" panose="020B0502040204020203" pitchFamily="34" charset="0"/>
                <a:cs typeface="Segoe UI" panose="020B0502040204020203" pitchFamily="34" charset="0"/>
              </a:rPr>
              <a:t> </a:t>
            </a:r>
            <a:r>
              <a:rPr lang="hu-HU" sz="2000" b="1" dirty="0" err="1">
                <a:latin typeface="Segoe UI" panose="020B0502040204020203" pitchFamily="34" charset="0"/>
                <a:cs typeface="Segoe UI" panose="020B0502040204020203" pitchFamily="34" charset="0"/>
              </a:rPr>
              <a:t>Mesenchym</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sich</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entwickeln</a:t>
            </a:r>
            <a:r>
              <a:rPr lang="hu-HU" sz="2000" dirty="0">
                <a:latin typeface="Segoe UI" panose="020B0502040204020203" pitchFamily="34" charset="0"/>
                <a:cs typeface="Segoe UI" panose="020B0502040204020203" pitchFamily="34" charset="0"/>
              </a:rPr>
              <a:t>. </a:t>
            </a:r>
          </a:p>
          <a:p>
            <a:r>
              <a:rPr lang="hu-HU" sz="2000" dirty="0" err="1">
                <a:latin typeface="Segoe UI" panose="020B0502040204020203" pitchFamily="34" charset="0"/>
                <a:cs typeface="Segoe UI" panose="020B0502040204020203" pitchFamily="34" charset="0"/>
              </a:rPr>
              <a:t>Siehe</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meine</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Vorlesung</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über</a:t>
            </a:r>
            <a:r>
              <a:rPr lang="hu-HU" sz="2000" dirty="0">
                <a:latin typeface="Segoe UI" panose="020B0502040204020203" pitchFamily="34" charset="0"/>
                <a:cs typeface="Segoe UI" panose="020B0502040204020203" pitchFamily="34" charset="0"/>
              </a:rPr>
              <a:t> </a:t>
            </a:r>
            <a:r>
              <a:rPr lang="hu-HU" sz="2000" dirty="0" err="1">
                <a:latin typeface="Segoe UI" panose="020B0502040204020203" pitchFamily="34" charset="0"/>
                <a:cs typeface="Segoe UI" panose="020B0502040204020203" pitchFamily="34" charset="0"/>
              </a:rPr>
              <a:t>Schädelentwicklung</a:t>
            </a:r>
            <a:r>
              <a:rPr lang="hu-HU" sz="2000" dirty="0">
                <a:latin typeface="Segoe UI" panose="020B0502040204020203" pitchFamily="34" charset="0"/>
                <a:cs typeface="Segoe UI" panose="020B0502040204020203" pitchFamily="34" charset="0"/>
              </a:rPr>
              <a:t>: </a:t>
            </a:r>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157" y="0"/>
            <a:ext cx="5732371" cy="6858000"/>
          </a:xfrm>
          <a:prstGeom prst="rect">
            <a:avLst/>
          </a:prstGeom>
        </p:spPr>
      </p:pic>
    </p:spTree>
    <p:extLst>
      <p:ext uri="{BB962C8B-B14F-4D97-AF65-F5344CB8AC3E}">
        <p14:creationId xmlns:p14="http://schemas.microsoft.com/office/powerpoint/2010/main" val="4244894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Csoportba foglalás 6"/>
          <p:cNvGrpSpPr>
            <a:grpSpLocks noChangeAspect="1"/>
          </p:cNvGrpSpPr>
          <p:nvPr/>
        </p:nvGrpSpPr>
        <p:grpSpPr>
          <a:xfrm>
            <a:off x="0" y="1916832"/>
            <a:ext cx="7863637" cy="4941168"/>
            <a:chOff x="138113" y="642938"/>
            <a:chExt cx="8867775" cy="5572125"/>
          </a:xfrm>
        </p:grpSpPr>
        <p:pic>
          <p:nvPicPr>
            <p:cNvPr id="524290" name="Picture 2"/>
            <p:cNvPicPr>
              <a:picLocks noChangeAspect="1" noChangeArrowheads="1"/>
            </p:cNvPicPr>
            <p:nvPr/>
          </p:nvPicPr>
          <p:blipFill>
            <a:blip r:embed="rId2" cstate="email"/>
            <a:srcRect/>
            <a:stretch>
              <a:fillRect/>
            </a:stretch>
          </p:blipFill>
          <p:spPr bwMode="auto">
            <a:xfrm>
              <a:off x="138113" y="642938"/>
              <a:ext cx="8867775" cy="5572125"/>
            </a:xfrm>
            <a:prstGeom prst="rect">
              <a:avLst/>
            </a:prstGeom>
            <a:noFill/>
            <a:ln w="9525">
              <a:noFill/>
              <a:miter lim="800000"/>
              <a:headEnd/>
              <a:tailEnd/>
            </a:ln>
          </p:spPr>
        </p:pic>
        <p:sp>
          <p:nvSpPr>
            <p:cNvPr id="3" name="Szövegdoboz 2"/>
            <p:cNvSpPr txBox="1"/>
            <p:nvPr/>
          </p:nvSpPr>
          <p:spPr>
            <a:xfrm>
              <a:off x="3744287" y="4695527"/>
              <a:ext cx="1944216" cy="461665"/>
            </a:xfrm>
            <a:prstGeom prst="rect">
              <a:avLst/>
            </a:prstGeom>
            <a:solidFill>
              <a:schemeClr val="bg1"/>
            </a:solidFill>
          </p:spPr>
          <p:txBody>
            <a:bodyPr wrap="square" rtlCol="0">
              <a:spAutoFit/>
            </a:bodyPr>
            <a:lstStyle/>
            <a:p>
              <a:r>
                <a:rPr lang="hu-HU" sz="1200" dirty="0" err="1"/>
                <a:t>Knochen</a:t>
              </a:r>
              <a:r>
                <a:rPr lang="hu-HU" sz="1200" dirty="0"/>
                <a:t> </a:t>
              </a:r>
              <a:r>
                <a:rPr lang="hu-HU" sz="1200" dirty="0" err="1"/>
                <a:t>aus</a:t>
              </a:r>
              <a:r>
                <a:rPr lang="hu-HU" sz="1200" dirty="0"/>
                <a:t> </a:t>
              </a:r>
              <a:r>
                <a:rPr lang="hu-HU" sz="1200" dirty="0" err="1"/>
                <a:t>Neuralleiste</a:t>
              </a:r>
              <a:endParaRPr lang="hu-HU" sz="1200" dirty="0"/>
            </a:p>
            <a:p>
              <a:endParaRPr lang="de-DE" sz="1200" dirty="0"/>
            </a:p>
          </p:txBody>
        </p:sp>
        <p:sp>
          <p:nvSpPr>
            <p:cNvPr id="4" name="Szövegdoboz 3"/>
            <p:cNvSpPr txBox="1"/>
            <p:nvPr/>
          </p:nvSpPr>
          <p:spPr>
            <a:xfrm>
              <a:off x="1019858" y="4696285"/>
              <a:ext cx="2160240" cy="461665"/>
            </a:xfrm>
            <a:prstGeom prst="rect">
              <a:avLst/>
            </a:prstGeom>
            <a:solidFill>
              <a:schemeClr val="bg1"/>
            </a:solidFill>
          </p:spPr>
          <p:txBody>
            <a:bodyPr wrap="square" rtlCol="0">
              <a:spAutoFit/>
            </a:bodyPr>
            <a:lstStyle/>
            <a:p>
              <a:r>
                <a:rPr lang="hu-HU" sz="1200" dirty="0" err="1"/>
                <a:t>Knochen</a:t>
              </a:r>
              <a:r>
                <a:rPr lang="hu-HU" sz="1200" dirty="0"/>
                <a:t> </a:t>
              </a:r>
              <a:r>
                <a:rPr lang="hu-HU" sz="1200" dirty="0" err="1"/>
                <a:t>aus</a:t>
              </a:r>
              <a:r>
                <a:rPr lang="hu-HU" sz="1200" dirty="0"/>
                <a:t> </a:t>
              </a:r>
              <a:r>
                <a:rPr lang="hu-HU" sz="1200" dirty="0" err="1"/>
                <a:t>Mesoderm</a:t>
              </a:r>
              <a:endParaRPr lang="hu-HU" sz="1200" dirty="0"/>
            </a:p>
            <a:p>
              <a:endParaRPr lang="de-DE" sz="1200" dirty="0"/>
            </a:p>
          </p:txBody>
        </p:sp>
      </p:gr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300" y="0"/>
            <a:ext cx="4203700" cy="4584700"/>
          </a:xfrm>
          <a:prstGeom prst="rect">
            <a:avLst/>
          </a:prstGeom>
        </p:spPr>
      </p:pic>
    </p:spTree>
    <p:extLst>
      <p:ext uri="{BB962C8B-B14F-4D97-AF65-F5344CB8AC3E}">
        <p14:creationId xmlns:p14="http://schemas.microsoft.com/office/powerpoint/2010/main" val="4232608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2"/>
          <p:cNvPicPr>
            <a:picLocks noChangeAspect="1" noChangeArrowheads="1"/>
          </p:cNvPicPr>
          <p:nvPr/>
        </p:nvPicPr>
        <p:blipFill>
          <a:blip r:embed="rId3" cstate="email"/>
          <a:srcRect/>
          <a:stretch>
            <a:fillRect/>
          </a:stretch>
        </p:blipFill>
        <p:spPr bwMode="auto">
          <a:xfrm>
            <a:off x="28575" y="2097757"/>
            <a:ext cx="9086850" cy="3419475"/>
          </a:xfrm>
          <a:prstGeom prst="rect">
            <a:avLst/>
          </a:prstGeom>
          <a:noFill/>
          <a:ln w="9525">
            <a:noFill/>
            <a:miter lim="800000"/>
            <a:headEnd/>
            <a:tailEnd/>
          </a:ln>
        </p:spPr>
      </p:pic>
      <p:sp>
        <p:nvSpPr>
          <p:cNvPr id="450562" name="Rectangle 3"/>
          <p:cNvSpPr>
            <a:spLocks noChangeArrowheads="1"/>
          </p:cNvSpPr>
          <p:nvPr/>
        </p:nvSpPr>
        <p:spPr bwMode="auto">
          <a:xfrm>
            <a:off x="6029325" y="6643688"/>
            <a:ext cx="3114675" cy="214312"/>
          </a:xfrm>
          <a:prstGeom prst="rect">
            <a:avLst/>
          </a:prstGeom>
          <a:noFill/>
          <a:ln w="9525">
            <a:noFill/>
            <a:miter lim="800000"/>
            <a:headEnd/>
            <a:tailEnd/>
          </a:ln>
        </p:spPr>
        <p:txBody>
          <a:bodyPr wrap="none">
            <a:spAutoFit/>
          </a:bodyPr>
          <a:lstStyle/>
          <a:p>
            <a:r>
              <a:rPr lang="hu-HU" sz="800" b="1"/>
              <a:t>Yoshida, Mechanisms of  Development, 125 (2008): 797–808.</a:t>
            </a:r>
          </a:p>
        </p:txBody>
      </p:sp>
      <p:sp>
        <p:nvSpPr>
          <p:cNvPr id="4" name="Szövegdoboz 3"/>
          <p:cNvSpPr txBox="1"/>
          <p:nvPr/>
        </p:nvSpPr>
        <p:spPr>
          <a:xfrm>
            <a:off x="467544" y="260648"/>
            <a:ext cx="8280920" cy="1477328"/>
          </a:xfrm>
          <a:prstGeom prst="rect">
            <a:avLst/>
          </a:prstGeom>
          <a:noFill/>
        </p:spPr>
        <p:txBody>
          <a:bodyPr wrap="square" rtlCol="0">
            <a:spAutoFit/>
          </a:bodyPr>
          <a:lstStyle/>
          <a:p>
            <a:r>
              <a:rPr lang="hu-HU" dirty="0" err="1"/>
              <a:t>Experimenteller</a:t>
            </a:r>
            <a:r>
              <a:rPr lang="hu-HU" dirty="0"/>
              <a:t> </a:t>
            </a:r>
            <a:r>
              <a:rPr lang="hu-HU" dirty="0" err="1"/>
              <a:t>Nachweis</a:t>
            </a:r>
            <a:r>
              <a:rPr lang="hu-HU" dirty="0"/>
              <a:t> des </a:t>
            </a:r>
            <a:r>
              <a:rPr lang="hu-HU" dirty="0" err="1"/>
              <a:t>Ursprungs</a:t>
            </a:r>
            <a:r>
              <a:rPr lang="hu-HU" dirty="0"/>
              <a:t> von </a:t>
            </a:r>
            <a:r>
              <a:rPr lang="hu-HU" dirty="0" err="1"/>
              <a:t>Schädelknochen</a:t>
            </a:r>
            <a:r>
              <a:rPr lang="hu-HU" dirty="0"/>
              <a:t> in der </a:t>
            </a:r>
            <a:r>
              <a:rPr lang="hu-HU" dirty="0" err="1"/>
              <a:t>Maus</a:t>
            </a:r>
            <a:r>
              <a:rPr lang="hu-HU" dirty="0"/>
              <a:t>: </a:t>
            </a:r>
            <a:r>
              <a:rPr lang="hu-HU" dirty="0" err="1"/>
              <a:t>Knochen</a:t>
            </a:r>
            <a:r>
              <a:rPr lang="hu-HU" dirty="0"/>
              <a:t> mit </a:t>
            </a:r>
            <a:r>
              <a:rPr lang="hu-HU" dirty="0" err="1"/>
              <a:t>mesodermalem</a:t>
            </a:r>
            <a:r>
              <a:rPr lang="hu-HU" dirty="0"/>
              <a:t> </a:t>
            </a:r>
            <a:r>
              <a:rPr lang="hu-HU" dirty="0" err="1"/>
              <a:t>Ursprung</a:t>
            </a:r>
            <a:r>
              <a:rPr lang="hu-HU" dirty="0"/>
              <a:t> (Mesp1) </a:t>
            </a:r>
            <a:r>
              <a:rPr lang="hu-HU" dirty="0" err="1"/>
              <a:t>sind</a:t>
            </a:r>
            <a:r>
              <a:rPr lang="hu-HU" dirty="0"/>
              <a:t> in A </a:t>
            </a:r>
            <a:r>
              <a:rPr lang="hu-HU" dirty="0" err="1"/>
              <a:t>blau</a:t>
            </a:r>
            <a:r>
              <a:rPr lang="hu-HU" dirty="0"/>
              <a:t>, </a:t>
            </a:r>
            <a:r>
              <a:rPr lang="hu-HU" dirty="0" err="1"/>
              <a:t>Knochen</a:t>
            </a:r>
            <a:r>
              <a:rPr lang="hu-HU" dirty="0"/>
              <a:t> mit </a:t>
            </a:r>
            <a:r>
              <a:rPr lang="hu-HU" dirty="0" err="1"/>
              <a:t>Ursprung</a:t>
            </a:r>
            <a:r>
              <a:rPr lang="hu-HU" dirty="0"/>
              <a:t> </a:t>
            </a:r>
            <a:r>
              <a:rPr lang="hu-HU" dirty="0" err="1"/>
              <a:t>aus</a:t>
            </a:r>
            <a:r>
              <a:rPr lang="hu-HU" dirty="0"/>
              <a:t> </a:t>
            </a:r>
            <a:r>
              <a:rPr lang="hu-HU" dirty="0" err="1"/>
              <a:t>Neuralleiste</a:t>
            </a:r>
            <a:r>
              <a:rPr lang="hu-HU" dirty="0"/>
              <a:t> (Wnt1) </a:t>
            </a:r>
            <a:r>
              <a:rPr lang="hu-HU" dirty="0" err="1"/>
              <a:t>sind</a:t>
            </a:r>
            <a:r>
              <a:rPr lang="hu-HU" dirty="0"/>
              <a:t> am </a:t>
            </a:r>
            <a:r>
              <a:rPr lang="hu-HU" dirty="0" err="1"/>
              <a:t>Bild</a:t>
            </a:r>
            <a:r>
              <a:rPr lang="hu-HU" dirty="0"/>
              <a:t> B </a:t>
            </a:r>
            <a:r>
              <a:rPr lang="hu-HU" dirty="0" err="1"/>
              <a:t>blau</a:t>
            </a:r>
            <a:r>
              <a:rPr lang="hu-HU" dirty="0"/>
              <a:t>. f: </a:t>
            </a:r>
            <a:r>
              <a:rPr lang="hu-HU" dirty="0" err="1"/>
              <a:t>Os</a:t>
            </a:r>
            <a:r>
              <a:rPr lang="hu-HU" dirty="0"/>
              <a:t> </a:t>
            </a:r>
            <a:r>
              <a:rPr lang="hu-HU" dirty="0" err="1"/>
              <a:t>frontale</a:t>
            </a:r>
            <a:r>
              <a:rPr lang="hu-HU" dirty="0"/>
              <a:t>, p: </a:t>
            </a:r>
            <a:r>
              <a:rPr lang="hu-HU" dirty="0" err="1"/>
              <a:t>Os</a:t>
            </a:r>
            <a:r>
              <a:rPr lang="hu-HU" dirty="0"/>
              <a:t> </a:t>
            </a:r>
            <a:r>
              <a:rPr lang="hu-HU" dirty="0" err="1"/>
              <a:t>parietale</a:t>
            </a:r>
            <a:r>
              <a:rPr lang="hu-HU" dirty="0"/>
              <a:t>. </a:t>
            </a:r>
            <a:r>
              <a:rPr lang="hu-HU" b="1" dirty="0" err="1"/>
              <a:t>Grenze</a:t>
            </a:r>
            <a:r>
              <a:rPr lang="hu-HU" b="1" dirty="0"/>
              <a:t> </a:t>
            </a:r>
            <a:r>
              <a:rPr lang="hu-HU" b="1" dirty="0" err="1"/>
              <a:t>zwischen</a:t>
            </a:r>
            <a:r>
              <a:rPr lang="hu-HU" b="1" dirty="0"/>
              <a:t> </a:t>
            </a:r>
            <a:r>
              <a:rPr lang="hu-HU" b="1" dirty="0" err="1"/>
              <a:t>Mesenchym</a:t>
            </a:r>
            <a:r>
              <a:rPr lang="hu-HU" b="1" dirty="0"/>
              <a:t> </a:t>
            </a:r>
            <a:r>
              <a:rPr lang="hu-HU" b="1" dirty="0" err="1"/>
              <a:t>aus</a:t>
            </a:r>
            <a:r>
              <a:rPr lang="hu-HU" b="1" dirty="0"/>
              <a:t> </a:t>
            </a:r>
            <a:r>
              <a:rPr lang="hu-HU" b="1" dirty="0" err="1"/>
              <a:t>Neuralleiste</a:t>
            </a:r>
            <a:r>
              <a:rPr lang="hu-HU" b="1" dirty="0"/>
              <a:t> versus </a:t>
            </a:r>
            <a:r>
              <a:rPr lang="hu-HU" b="1" dirty="0" err="1"/>
              <a:t>Mesoderm</a:t>
            </a:r>
            <a:r>
              <a:rPr lang="hu-HU" b="1" dirty="0"/>
              <a:t> </a:t>
            </a:r>
            <a:r>
              <a:rPr lang="hu-HU" b="1" dirty="0" err="1"/>
              <a:t>ist</a:t>
            </a:r>
            <a:r>
              <a:rPr lang="hu-HU" b="1" dirty="0"/>
              <a:t> die </a:t>
            </a:r>
            <a:r>
              <a:rPr lang="hu-HU" b="1" dirty="0" err="1"/>
              <a:t>Sutura</a:t>
            </a:r>
            <a:r>
              <a:rPr lang="hu-HU" b="1" dirty="0"/>
              <a:t> </a:t>
            </a:r>
            <a:r>
              <a:rPr lang="hu-HU" b="1" dirty="0" err="1"/>
              <a:t>coronalis</a:t>
            </a:r>
            <a:r>
              <a:rPr lang="hu-HU" b="1" dirty="0"/>
              <a:t>.</a:t>
            </a:r>
            <a:endParaRPr lang="de-DE" b="1" dirty="0"/>
          </a:p>
        </p:txBody>
      </p:sp>
    </p:spTree>
    <p:extLst>
      <p:ext uri="{BB962C8B-B14F-4D97-AF65-F5344CB8AC3E}">
        <p14:creationId xmlns:p14="http://schemas.microsoft.com/office/powerpoint/2010/main" val="304233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78098"/>
          </a:xfrm>
        </p:spPr>
        <p:txBody>
          <a:bodyPr/>
          <a:lstStyle/>
          <a:p>
            <a:r>
              <a:rPr lang="hu-HU" sz="4000" b="1" dirty="0" err="1">
                <a:latin typeface="Arial" panose="020B0604020202020204" pitchFamily="34" charset="0"/>
                <a:cs typeface="Arial" panose="020B0604020202020204" pitchFamily="34" charset="0"/>
              </a:rPr>
              <a:t>Einteilung</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der</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Neuralleiste</a:t>
            </a:r>
            <a:r>
              <a:rPr lang="hu-HU" sz="4000" b="1" dirty="0">
                <a:latin typeface="Arial" panose="020B0604020202020204" pitchFamily="34" charset="0"/>
                <a:cs typeface="Arial" panose="020B0604020202020204" pitchFamily="34" charset="0"/>
              </a:rPr>
              <a:t> 1.</a:t>
            </a:r>
            <a:endParaRPr lang="de-DE" sz="4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457200" y="1412776"/>
            <a:ext cx="8229600" cy="5256584"/>
          </a:xfrm>
        </p:spPr>
        <p:txBody>
          <a:bodyPr/>
          <a:lstStyle/>
          <a:p>
            <a:r>
              <a:rPr lang="hu-HU" sz="2400" dirty="0">
                <a:latin typeface="Arial" panose="020B0604020202020204" pitchFamily="34" charset="0"/>
                <a:cs typeface="Arial" panose="020B0604020202020204" pitchFamily="34" charset="0"/>
              </a:rPr>
              <a:t>NL-</a:t>
            </a:r>
            <a:r>
              <a:rPr lang="hu-HU" sz="2400" dirty="0" err="1">
                <a:latin typeface="Arial" panose="020B0604020202020204" pitchFamily="34" charset="0"/>
                <a:cs typeface="Arial" panose="020B0604020202020204" pitchFamily="34" charset="0"/>
              </a:rPr>
              <a:t>Zellen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schwärmen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der</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fast</a:t>
            </a:r>
            <a:r>
              <a:rPr lang="hu-HU" sz="2400" b="1"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ganzen</a:t>
            </a:r>
            <a:r>
              <a:rPr lang="hu-HU" sz="2400" b="1"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Länge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der</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des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Neuralfalte</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Neuralrohres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heraus</a:t>
            </a:r>
            <a:r>
              <a:rPr lang="hu-HU" sz="2400" dirty="0">
                <a:latin typeface="Arial" panose="020B0604020202020204" pitchFamily="34" charset="0"/>
                <a:cs typeface="Arial" panose="020B0604020202020204" pitchFamily="34" charset="0"/>
              </a:rPr>
              <a:t>.</a:t>
            </a:r>
          </a:p>
          <a:p>
            <a:r>
              <a:rPr lang="hu-HU" sz="2400" dirty="0">
                <a:latin typeface="Arial" panose="020B0604020202020204" pitchFamily="34" charset="0"/>
                <a:cs typeface="Arial" panose="020B0604020202020204" pitchFamily="34" charset="0"/>
              </a:rPr>
              <a:t>Es </a:t>
            </a:r>
            <a:r>
              <a:rPr lang="hu-HU" sz="2400" dirty="0" err="1">
                <a:latin typeface="Arial" panose="020B0604020202020204" pitchFamily="34" charset="0"/>
                <a:cs typeface="Arial" panose="020B0604020202020204" pitchFamily="34" charset="0"/>
              </a:rPr>
              <a:t>gibt</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keine</a:t>
            </a:r>
            <a:r>
              <a:rPr lang="hu-HU" sz="2400" b="1" dirty="0">
                <a:latin typeface="Arial" panose="020B0604020202020204" pitchFamily="34" charset="0"/>
                <a:cs typeface="Arial" panose="020B0604020202020204" pitchFamily="34" charset="0"/>
              </a:rPr>
              <a:t> NL-</a:t>
            </a:r>
            <a:r>
              <a:rPr lang="hu-HU" sz="2400" b="1" dirty="0" err="1">
                <a:latin typeface="Arial" panose="020B0604020202020204" pitchFamily="34" charset="0"/>
                <a:cs typeface="Arial" panose="020B0604020202020204" pitchFamily="34" charset="0"/>
              </a:rPr>
              <a:t>Ausschwärmung</a:t>
            </a:r>
            <a:r>
              <a:rPr lang="hu-HU" sz="2400" b="1"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vorderen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Dienecephalon</a:t>
            </a:r>
            <a:r>
              <a:rPr lang="hu-HU" sz="2400" dirty="0">
                <a:latin typeface="Arial" panose="020B0604020202020204" pitchFamily="34" charset="0"/>
                <a:cs typeface="Arial" panose="020B0604020202020204" pitchFamily="34" charset="0"/>
              </a:rPr>
              <a:t> und der </a:t>
            </a:r>
            <a:r>
              <a:rPr lang="hu-HU" sz="2400" dirty="0" err="1">
                <a:latin typeface="Arial" panose="020B0604020202020204" pitchFamily="34" charset="0"/>
                <a:cs typeface="Arial" panose="020B0604020202020204" pitchFamily="34" charset="0"/>
              </a:rPr>
              <a:t>telencephalischen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Regio</a:t>
            </a:r>
            <a:r>
              <a:rPr lang="hu-HU" sz="2400" dirty="0">
                <a:latin typeface="Arial" panose="020B0604020202020204" pitchFamily="34" charset="0"/>
                <a:cs typeface="Arial" panose="020B0604020202020204" pitchFamily="34" charset="0"/>
              </a:rPr>
              <a:t>!</a:t>
            </a:r>
          </a:p>
          <a:p>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NL </a:t>
            </a:r>
            <a:r>
              <a:rPr lang="hu-HU" sz="2400" dirty="0" err="1">
                <a:latin typeface="Arial" panose="020B0604020202020204" pitchFamily="34" charset="0"/>
                <a:cs typeface="Arial" panose="020B0604020202020204" pitchFamily="34" charset="0"/>
              </a:rPr>
              <a:t>wird</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entsprechend</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Ausschwärmungsstelle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aufgeteilt</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kraniale</a:t>
            </a:r>
            <a:r>
              <a:rPr lang="hu-HU" sz="2400" b="1" dirty="0">
                <a:latin typeface="Arial" panose="020B0604020202020204" pitchFamily="34" charset="0"/>
                <a:cs typeface="Arial" panose="020B0604020202020204" pitchFamily="34" charset="0"/>
              </a:rPr>
              <a:t> NL </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Zellen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treten</a:t>
            </a:r>
            <a:r>
              <a:rPr lang="hu-HU" sz="2400" dirty="0">
                <a:latin typeface="Arial" panose="020B0604020202020204" pitchFamily="34" charset="0"/>
                <a:cs typeface="Arial" panose="020B0604020202020204" pitchFamily="34" charset="0"/>
              </a:rPr>
              <a:t> in </a:t>
            </a:r>
            <a:r>
              <a:rPr lang="hu-HU" sz="2400" dirty="0" err="1">
                <a:latin typeface="Arial" panose="020B0604020202020204" pitchFamily="34" charset="0"/>
                <a:cs typeface="Arial" panose="020B0604020202020204" pitchFamily="34" charset="0"/>
              </a:rPr>
              <a:t>der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Höhe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Hirnbläschen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aus-minus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vorderes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Prosencephalon</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Rumpf</a:t>
            </a:r>
            <a:r>
              <a:rPr lang="hu-HU" sz="2400" b="1" dirty="0">
                <a:latin typeface="Arial" panose="020B0604020202020204" pitchFamily="34" charset="0"/>
                <a:cs typeface="Arial" panose="020B0604020202020204" pitchFamily="34" charset="0"/>
              </a:rPr>
              <a:t>-NL</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entsprechend</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Rückenmarks</a:t>
            </a:r>
            <a:r>
              <a:rPr lang="hu-HU" sz="2400" dirty="0">
                <a:latin typeface="Arial" panose="020B0604020202020204" pitchFamily="34" charset="0"/>
                <a:cs typeface="Arial" panose="020B0604020202020204" pitchFamily="34" charset="0"/>
              </a:rPr>
              <a:t>. </a:t>
            </a:r>
          </a:p>
          <a:p>
            <a:r>
              <a:rPr lang="hu-HU" sz="2400" dirty="0" err="1">
                <a:latin typeface="Arial" panose="020B0604020202020204" pitchFamily="34" charset="0"/>
                <a:cs typeface="Arial" panose="020B0604020202020204" pitchFamily="34" charset="0"/>
              </a:rPr>
              <a:t>Diese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werden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weiter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aufgeteilt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innerhalb</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kranialen</a:t>
            </a:r>
            <a:r>
              <a:rPr lang="hu-HU" sz="2400" dirty="0">
                <a:latin typeface="Arial" panose="020B0604020202020204" pitchFamily="34" charset="0"/>
                <a:cs typeface="Arial" panose="020B0604020202020204" pitchFamily="34" charset="0"/>
              </a:rPr>
              <a:t> NL </a:t>
            </a:r>
            <a:r>
              <a:rPr lang="hu-HU" sz="2400" dirty="0" err="1">
                <a:latin typeface="Arial" panose="020B0604020202020204" pitchFamily="34" charset="0"/>
                <a:cs typeface="Arial" panose="020B0604020202020204" pitchFamily="34" charset="0"/>
              </a:rPr>
              <a:t>unterscheiden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wir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z.B</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kardiale</a:t>
            </a:r>
            <a:r>
              <a:rPr lang="hu-HU" sz="2400" b="1" dirty="0">
                <a:latin typeface="Arial" panose="020B0604020202020204" pitchFamily="34" charset="0"/>
                <a:cs typeface="Arial" panose="020B0604020202020204" pitchFamily="34" charset="0"/>
              </a:rPr>
              <a:t> NL</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vagale</a:t>
            </a:r>
            <a:r>
              <a:rPr lang="hu-HU" sz="2400" b="1" dirty="0">
                <a:latin typeface="Arial" panose="020B0604020202020204" pitchFamily="34" charset="0"/>
                <a:cs typeface="Arial" panose="020B0604020202020204" pitchFamily="34" charset="0"/>
              </a:rPr>
              <a:t> NL </a:t>
            </a:r>
            <a:r>
              <a:rPr lang="hu-HU" sz="2400" dirty="0">
                <a:latin typeface="Arial" panose="020B0604020202020204" pitchFamily="34" charset="0"/>
                <a:cs typeface="Arial" panose="020B0604020202020204" pitchFamily="34" charset="0"/>
              </a:rPr>
              <a:t>(Nervus vagus), </a:t>
            </a:r>
            <a:r>
              <a:rPr lang="hu-HU" sz="2400" dirty="0" err="1">
                <a:latin typeface="Arial" panose="020B0604020202020204" pitchFamily="34" charset="0"/>
                <a:cs typeface="Arial" panose="020B0604020202020204" pitchFamily="34" charset="0"/>
              </a:rPr>
              <a:t>im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Rumpf</a:t>
            </a:r>
            <a:r>
              <a:rPr lang="hu-HU" sz="2400" dirty="0">
                <a:latin typeface="Arial" panose="020B0604020202020204" pitchFamily="34" charset="0"/>
                <a:cs typeface="Arial" panose="020B0604020202020204" pitchFamily="34" charset="0"/>
              </a:rPr>
              <a:t>-NL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lumbosakrale</a:t>
            </a:r>
            <a:r>
              <a:rPr lang="hu-HU" sz="2400" b="1" dirty="0">
                <a:latin typeface="Arial" panose="020B0604020202020204" pitchFamily="34" charset="0"/>
                <a:cs typeface="Arial" panose="020B0604020202020204" pitchFamily="34" charset="0"/>
              </a:rPr>
              <a:t> NL</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3305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392"/>
            <a:ext cx="5237566" cy="6831608"/>
          </a:xfrm>
          <a:prstGeom prst="rect">
            <a:avLst/>
          </a:prstGeom>
        </p:spPr>
      </p:pic>
      <p:sp>
        <p:nvSpPr>
          <p:cNvPr id="7" name="Ív 6"/>
          <p:cNvSpPr/>
          <p:nvPr/>
        </p:nvSpPr>
        <p:spPr>
          <a:xfrm rot="15509851">
            <a:off x="1667999" y="274104"/>
            <a:ext cx="3046303" cy="2814759"/>
          </a:xfrm>
          <a:prstGeom prst="arc">
            <a:avLst>
              <a:gd name="adj1" fmla="val 15544592"/>
              <a:gd name="adj2" fmla="val 6789602"/>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Szövegdoboz 7"/>
          <p:cNvSpPr txBox="1"/>
          <p:nvPr/>
        </p:nvSpPr>
        <p:spPr>
          <a:xfrm>
            <a:off x="5436096" y="476672"/>
            <a:ext cx="3456384" cy="3970318"/>
          </a:xfrm>
          <a:prstGeom prst="rect">
            <a:avLst/>
          </a:prstGeom>
          <a:noFill/>
        </p:spPr>
        <p:txBody>
          <a:bodyPr wrap="square" rtlCol="0">
            <a:spAutoFit/>
          </a:bodyPr>
          <a:lstStyle/>
          <a:p>
            <a:r>
              <a:rPr lang="hu-HU" dirty="0" err="1"/>
              <a:t>Roter</a:t>
            </a:r>
            <a:r>
              <a:rPr lang="hu-HU" dirty="0"/>
              <a:t>, </a:t>
            </a:r>
            <a:r>
              <a:rPr lang="hu-HU" dirty="0" err="1"/>
              <a:t>gebogener</a:t>
            </a:r>
            <a:r>
              <a:rPr lang="hu-HU" dirty="0"/>
              <a:t> </a:t>
            </a:r>
            <a:r>
              <a:rPr lang="hu-HU" dirty="0" err="1"/>
              <a:t>Doppelpfeil</a:t>
            </a:r>
            <a:r>
              <a:rPr lang="hu-HU" dirty="0"/>
              <a:t>: </a:t>
            </a:r>
            <a:r>
              <a:rPr lang="hu-HU" b="1" dirty="0" err="1"/>
              <a:t>kraniale</a:t>
            </a:r>
            <a:r>
              <a:rPr lang="hu-HU" b="1" dirty="0"/>
              <a:t> NL </a:t>
            </a:r>
            <a:r>
              <a:rPr lang="hu-HU" dirty="0"/>
              <a:t>(</a:t>
            </a:r>
            <a:r>
              <a:rPr lang="hu-HU" dirty="0" err="1"/>
              <a:t>aus</a:t>
            </a:r>
            <a:r>
              <a:rPr lang="hu-HU" dirty="0"/>
              <a:t> </a:t>
            </a:r>
            <a:r>
              <a:rPr lang="hu-HU" b="1" dirty="0" err="1"/>
              <a:t>kaudalem</a:t>
            </a:r>
            <a:r>
              <a:rPr lang="hu-HU" dirty="0"/>
              <a:t> </a:t>
            </a:r>
            <a:r>
              <a:rPr lang="hu-HU" dirty="0" err="1"/>
              <a:t>Diencephalon</a:t>
            </a:r>
            <a:r>
              <a:rPr lang="hu-HU" dirty="0"/>
              <a:t>, </a:t>
            </a:r>
            <a:r>
              <a:rPr lang="hu-HU" dirty="0" err="1"/>
              <a:t>Mesencephalon</a:t>
            </a:r>
            <a:r>
              <a:rPr lang="hu-HU" dirty="0"/>
              <a:t> und </a:t>
            </a:r>
            <a:r>
              <a:rPr lang="hu-HU" dirty="0" err="1"/>
              <a:t>Rhombencephalon</a:t>
            </a:r>
            <a:r>
              <a:rPr lang="hu-HU" dirty="0"/>
              <a:t>)</a:t>
            </a:r>
          </a:p>
          <a:p>
            <a:r>
              <a:rPr lang="hu-HU" b="1" dirty="0" err="1"/>
              <a:t>Rumpf</a:t>
            </a:r>
            <a:r>
              <a:rPr lang="hu-HU" b="1" dirty="0"/>
              <a:t> NL</a:t>
            </a:r>
            <a:r>
              <a:rPr lang="hu-HU" dirty="0"/>
              <a:t>: ab </a:t>
            </a:r>
            <a:r>
              <a:rPr lang="hu-HU" dirty="0" err="1"/>
              <a:t>dem</a:t>
            </a:r>
            <a:r>
              <a:rPr lang="hu-HU" dirty="0"/>
              <a:t> </a:t>
            </a:r>
            <a:r>
              <a:rPr lang="hu-HU" dirty="0" err="1"/>
              <a:t>ersten</a:t>
            </a:r>
            <a:r>
              <a:rPr lang="hu-HU" dirty="0"/>
              <a:t> </a:t>
            </a:r>
            <a:r>
              <a:rPr lang="hu-HU" dirty="0" err="1"/>
              <a:t>bis</a:t>
            </a:r>
            <a:r>
              <a:rPr lang="hu-HU" dirty="0"/>
              <a:t> </a:t>
            </a:r>
            <a:r>
              <a:rPr lang="hu-HU" dirty="0" err="1"/>
              <a:t>zu</a:t>
            </a:r>
            <a:r>
              <a:rPr lang="hu-HU" dirty="0"/>
              <a:t> den </a:t>
            </a:r>
            <a:r>
              <a:rPr lang="hu-HU" dirty="0" err="1"/>
              <a:t>letzten</a:t>
            </a:r>
            <a:r>
              <a:rPr lang="hu-HU" dirty="0"/>
              <a:t> Somiten; </a:t>
            </a:r>
            <a:r>
              <a:rPr lang="hu-HU" dirty="0" err="1"/>
              <a:t>ihre</a:t>
            </a:r>
            <a:r>
              <a:rPr lang="hu-HU" dirty="0"/>
              <a:t> </a:t>
            </a:r>
            <a:r>
              <a:rPr lang="hu-HU" dirty="0" err="1"/>
              <a:t>Subregion</a:t>
            </a:r>
            <a:r>
              <a:rPr lang="hu-HU" dirty="0"/>
              <a:t> sind:</a:t>
            </a:r>
          </a:p>
          <a:p>
            <a:r>
              <a:rPr lang="hu-HU" b="1" dirty="0" err="1"/>
              <a:t>kardiale</a:t>
            </a:r>
            <a:r>
              <a:rPr lang="hu-HU" b="1" dirty="0"/>
              <a:t> NL</a:t>
            </a:r>
            <a:r>
              <a:rPr lang="hu-HU" dirty="0"/>
              <a:t>: </a:t>
            </a:r>
            <a:r>
              <a:rPr lang="hu-HU" dirty="0" err="1"/>
              <a:t>die</a:t>
            </a:r>
            <a:r>
              <a:rPr lang="hu-HU" dirty="0"/>
              <a:t> </a:t>
            </a:r>
            <a:r>
              <a:rPr lang="hu-HU" dirty="0" err="1"/>
              <a:t>Region</a:t>
            </a:r>
            <a:r>
              <a:rPr lang="hu-HU" dirty="0"/>
              <a:t> der </a:t>
            </a:r>
            <a:r>
              <a:rPr lang="hu-HU" dirty="0" err="1"/>
              <a:t>ersten</a:t>
            </a:r>
            <a:r>
              <a:rPr lang="hu-HU" dirty="0"/>
              <a:t> </a:t>
            </a:r>
            <a:r>
              <a:rPr lang="hu-HU" dirty="0" err="1"/>
              <a:t>drei</a:t>
            </a:r>
            <a:r>
              <a:rPr lang="hu-HU" dirty="0"/>
              <a:t> Somiten</a:t>
            </a:r>
          </a:p>
          <a:p>
            <a:r>
              <a:rPr lang="hu-HU" b="1" dirty="0" err="1"/>
              <a:t>vagale</a:t>
            </a:r>
            <a:r>
              <a:rPr lang="hu-HU" b="1" dirty="0"/>
              <a:t> NL</a:t>
            </a:r>
            <a:r>
              <a:rPr lang="hu-HU" dirty="0"/>
              <a:t>: </a:t>
            </a:r>
            <a:r>
              <a:rPr lang="hu-HU" dirty="0" err="1"/>
              <a:t>aus</a:t>
            </a:r>
            <a:r>
              <a:rPr lang="hu-HU" dirty="0"/>
              <a:t> der </a:t>
            </a:r>
            <a:r>
              <a:rPr lang="hu-HU" dirty="0" err="1"/>
              <a:t>Regio</a:t>
            </a:r>
            <a:r>
              <a:rPr lang="hu-HU" dirty="0"/>
              <a:t> der Somiten 1-7 (</a:t>
            </a:r>
            <a:r>
              <a:rPr lang="hu-HU" dirty="0" err="1"/>
              <a:t>Überlappen</a:t>
            </a:r>
            <a:r>
              <a:rPr lang="hu-HU" dirty="0"/>
              <a:t> mit </a:t>
            </a:r>
            <a:r>
              <a:rPr lang="hu-HU" dirty="0" err="1"/>
              <a:t>kardialer</a:t>
            </a:r>
            <a:r>
              <a:rPr lang="hu-HU" dirty="0"/>
              <a:t> NL)</a:t>
            </a:r>
          </a:p>
          <a:p>
            <a:r>
              <a:rPr lang="hu-HU" b="1" dirty="0" err="1"/>
              <a:t>lumbosakrale</a:t>
            </a:r>
            <a:r>
              <a:rPr lang="hu-HU" b="1" dirty="0"/>
              <a:t> NL</a:t>
            </a:r>
            <a:r>
              <a:rPr lang="hu-HU" dirty="0"/>
              <a:t>: </a:t>
            </a:r>
            <a:r>
              <a:rPr lang="hu-HU" dirty="0" err="1"/>
              <a:t>kaudal</a:t>
            </a:r>
            <a:r>
              <a:rPr lang="hu-HU" dirty="0"/>
              <a:t> </a:t>
            </a:r>
            <a:r>
              <a:rPr lang="hu-HU" dirty="0" err="1"/>
              <a:t>zu</a:t>
            </a:r>
            <a:r>
              <a:rPr lang="hu-HU" dirty="0"/>
              <a:t> den Somiten 28.</a:t>
            </a:r>
            <a:endParaRPr lang="de-DE" dirty="0"/>
          </a:p>
        </p:txBody>
      </p:sp>
    </p:spTree>
    <p:extLst>
      <p:ext uri="{BB962C8B-B14F-4D97-AF65-F5344CB8AC3E}">
        <p14:creationId xmlns:p14="http://schemas.microsoft.com/office/powerpoint/2010/main" val="4250122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778098"/>
          </a:xfrm>
        </p:spPr>
        <p:txBody>
          <a:bodyPr/>
          <a:lstStyle/>
          <a:p>
            <a:r>
              <a:rPr lang="hu-HU" sz="4000" b="1" dirty="0" err="1">
                <a:latin typeface="Arial" panose="020B0604020202020204" pitchFamily="34" charset="0"/>
                <a:cs typeface="Arial" panose="020B0604020202020204" pitchFamily="34" charset="0"/>
              </a:rPr>
              <a:t>Einteilung</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der</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Neuralleiste</a:t>
            </a:r>
            <a:r>
              <a:rPr lang="hu-HU" sz="4000" b="1" dirty="0">
                <a:latin typeface="Arial" panose="020B0604020202020204" pitchFamily="34" charset="0"/>
                <a:cs typeface="Arial" panose="020B0604020202020204" pitchFamily="34" charset="0"/>
              </a:rPr>
              <a:t> 2.</a:t>
            </a:r>
            <a:endParaRPr lang="de-DE" sz="4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457200" y="1124744"/>
            <a:ext cx="8229600" cy="5256584"/>
          </a:xfrm>
        </p:spPr>
        <p:txBody>
          <a:bodyPr/>
          <a:lstStyle/>
          <a:p>
            <a:r>
              <a:rPr lang="hu-HU" sz="2800" b="1" dirty="0" err="1">
                <a:solidFill>
                  <a:srgbClr val="0070C0"/>
                </a:solidFill>
                <a:latin typeface="Arial" panose="020B0604020202020204" pitchFamily="34" charset="0"/>
                <a:cs typeface="Arial" panose="020B0604020202020204" pitchFamily="34" charset="0"/>
              </a:rPr>
              <a:t>Kraniale</a:t>
            </a:r>
            <a:r>
              <a:rPr lang="hu-HU" sz="2800" b="1" dirty="0">
                <a:solidFill>
                  <a:srgbClr val="0070C0"/>
                </a:solidFill>
                <a:latin typeface="Arial" panose="020B0604020202020204" pitchFamily="34" charset="0"/>
                <a:cs typeface="Arial" panose="020B0604020202020204" pitchFamily="34" charset="0"/>
              </a:rPr>
              <a:t> NL </a:t>
            </a:r>
            <a:r>
              <a:rPr lang="hu-HU" sz="2800" dirty="0">
                <a:latin typeface="Arial" panose="020B0604020202020204" pitchFamily="34" charset="0"/>
                <a:cs typeface="Arial" panose="020B0604020202020204" pitchFamily="34" charset="0"/>
              </a:rPr>
              <a:t/>
            </a:r>
            <a:br>
              <a:rPr lang="hu-HU" sz="2800" dirty="0">
                <a:latin typeface="Arial" panose="020B0604020202020204" pitchFamily="34" charset="0"/>
                <a:cs typeface="Arial" panose="020B0604020202020204" pitchFamily="34" charset="0"/>
              </a:rPr>
            </a:b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diese</a:t>
            </a:r>
            <a:r>
              <a:rPr lang="hu-HU" sz="2800" dirty="0">
                <a:latin typeface="Arial" panose="020B0604020202020204" pitchFamily="34" charset="0"/>
                <a:cs typeface="Arial" panose="020B0604020202020204" pitchFamily="34" charset="0"/>
              </a:rPr>
              <a:t> NL </a:t>
            </a:r>
            <a:r>
              <a:rPr lang="hu-HU" sz="2800" dirty="0" err="1">
                <a:latin typeface="Arial" panose="020B0604020202020204" pitchFamily="34" charset="0"/>
                <a:cs typeface="Arial" panose="020B0604020202020204" pitchFamily="34" charset="0"/>
              </a:rPr>
              <a:t>wandert</a:t>
            </a:r>
            <a:r>
              <a:rPr lang="hu-HU" sz="2800" dirty="0">
                <a:latin typeface="Arial" panose="020B0604020202020204" pitchFamily="34" charset="0"/>
                <a:cs typeface="Arial" panose="020B0604020202020204" pitchFamily="34" charset="0"/>
              </a:rPr>
              <a:t> in den </a:t>
            </a:r>
            <a:r>
              <a:rPr lang="hu-HU" sz="2800" dirty="0" err="1">
                <a:latin typeface="Arial" panose="020B0604020202020204" pitchFamily="34" charset="0"/>
                <a:cs typeface="Arial" panose="020B0604020202020204" pitchFamily="34" charset="0"/>
              </a:rPr>
              <a:t>Kopf</a:t>
            </a:r>
            <a:r>
              <a:rPr lang="hu-HU" sz="2800" dirty="0">
                <a:latin typeface="Arial" panose="020B0604020202020204" pitchFamily="34" charset="0"/>
                <a:cs typeface="Arial" panose="020B0604020202020204" pitchFamily="34" charset="0"/>
              </a:rPr>
              <a:t> und </a:t>
            </a:r>
            <a:r>
              <a:rPr lang="hu-HU" sz="2800" dirty="0" err="1">
                <a:latin typeface="Arial" panose="020B0604020202020204" pitchFamily="34" charset="0"/>
                <a:cs typeface="Arial" panose="020B0604020202020204" pitchFamily="34" charset="0"/>
              </a:rPr>
              <a:t>Kiemenbögen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hinein</a:t>
            </a:r>
            <a:r>
              <a:rPr lang="hu-HU" sz="2800" dirty="0">
                <a:latin typeface="Arial" panose="020B0604020202020204" pitchFamily="34" charset="0"/>
                <a:cs typeface="Arial" panose="020B0604020202020204" pitchFamily="34" charset="0"/>
              </a:rPr>
              <a:t>;</a:t>
            </a:r>
          </a:p>
          <a:p>
            <a:pPr marL="0" indent="0">
              <a:buNone/>
            </a:pP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Optische</a:t>
            </a:r>
            <a:r>
              <a:rPr lang="hu-HU" sz="2800" b="1" dirty="0">
                <a:latin typeface="Arial" panose="020B0604020202020204" pitchFamily="34" charset="0"/>
                <a:cs typeface="Arial" panose="020B0604020202020204" pitchFamily="34" charset="0"/>
              </a:rPr>
              <a:t> NL</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periokulare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Gewebe</a:t>
            </a:r>
            <a:r>
              <a:rPr lang="hu-HU" sz="2800" dirty="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Iris</a:t>
            </a:r>
            <a:r>
              <a:rPr lang="hu-HU" sz="2800" dirty="0" smtClean="0">
                <a:latin typeface="Arial" panose="020B0604020202020204" pitchFamily="34" charset="0"/>
                <a:cs typeface="Arial" panose="020B0604020202020204" pitchFamily="34" charset="0"/>
              </a:rPr>
              <a:t>/Corpus </a:t>
            </a:r>
            <a:r>
              <a:rPr lang="hu-HU" sz="2800" dirty="0" err="1">
                <a:latin typeface="Arial" panose="020B0604020202020204" pitchFamily="34" charset="0"/>
                <a:cs typeface="Arial" panose="020B0604020202020204" pitchFamily="34" charset="0"/>
              </a:rPr>
              <a:t>ciliare-Muskulatur</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Cornea</a:t>
            </a:r>
            <a:r>
              <a:rPr lang="hu-HU" sz="2800" dirty="0">
                <a:latin typeface="Arial" panose="020B0604020202020204" pitchFamily="34" charset="0"/>
                <a:cs typeface="Arial" panose="020B0604020202020204" pitchFamily="34" charset="0"/>
              </a:rPr>
              <a:t/>
            </a:r>
            <a:br>
              <a:rPr lang="hu-HU" sz="2800" dirty="0">
                <a:latin typeface="Arial" panose="020B0604020202020204" pitchFamily="34" charset="0"/>
                <a:cs typeface="Arial" panose="020B0604020202020204" pitchFamily="34" charset="0"/>
              </a:rPr>
            </a:br>
            <a:r>
              <a:rPr lang="hu-HU" sz="2800"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Mesencephalische</a:t>
            </a:r>
            <a:r>
              <a:rPr lang="hu-HU" sz="2800" b="1" dirty="0">
                <a:latin typeface="Arial" panose="020B0604020202020204" pitchFamily="34" charset="0"/>
                <a:cs typeface="Arial" panose="020B0604020202020204" pitchFamily="34" charset="0"/>
              </a:rPr>
              <a:t> NL</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Ggl</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ciliare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Kopfmesench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Kiemenbogen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Kopf</a:t>
            </a:r>
            <a:r>
              <a:rPr lang="hu-HU" sz="2800" dirty="0">
                <a:latin typeface="Arial" panose="020B0604020202020204" pitchFamily="34" charset="0"/>
                <a:cs typeface="Arial" panose="020B0604020202020204" pitchFamily="34" charset="0"/>
              </a:rPr>
              <a:t>/Hals-</a:t>
            </a:r>
            <a:r>
              <a:rPr lang="hu-HU" sz="2800" dirty="0" err="1">
                <a:latin typeface="Arial" panose="020B0604020202020204" pitchFamily="34" charset="0"/>
                <a:cs typeface="Arial" panose="020B0604020202020204" pitchFamily="34" charset="0"/>
              </a:rPr>
              <a:t>Gewebe</a:t>
            </a:r>
            <a:r>
              <a:rPr lang="hu-HU" sz="2800" dirty="0">
                <a:latin typeface="Arial" panose="020B0604020202020204" pitchFamily="34" charset="0"/>
                <a:cs typeface="Arial" panose="020B0604020202020204" pitchFamily="34" charset="0"/>
              </a:rPr>
              <a:t>, </a:t>
            </a:r>
            <a:br>
              <a:rPr lang="hu-HU" sz="2800" dirty="0">
                <a:latin typeface="Arial" panose="020B0604020202020204" pitchFamily="34" charset="0"/>
                <a:cs typeface="Arial" panose="020B0604020202020204" pitchFamily="34" charset="0"/>
              </a:rPr>
            </a:br>
            <a:r>
              <a:rPr lang="hu-HU" sz="2800"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Rhombencephalische</a:t>
            </a:r>
            <a:r>
              <a:rPr lang="hu-HU" sz="2800" b="1" dirty="0">
                <a:latin typeface="Arial" panose="020B0604020202020204" pitchFamily="34" charset="0"/>
                <a:cs typeface="Arial" panose="020B0604020202020204" pitchFamily="34" charset="0"/>
              </a:rPr>
              <a:t> NL</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Kopfganglien</a:t>
            </a:r>
            <a:r>
              <a:rPr lang="hu-HU" sz="2800" dirty="0">
                <a:latin typeface="Arial" panose="020B0604020202020204" pitchFamily="34" charset="0"/>
                <a:cs typeface="Arial" panose="020B0604020202020204" pitchFamily="34" charset="0"/>
              </a:rPr>
              <a:t> (V.,VII.,IX.,X.), </a:t>
            </a:r>
            <a:r>
              <a:rPr lang="hu-HU" sz="2800" dirty="0" err="1">
                <a:latin typeface="Arial" panose="020B0604020202020204" pitchFamily="34" charset="0"/>
                <a:cs typeface="Arial" panose="020B0604020202020204" pitchFamily="34" charset="0"/>
              </a:rPr>
              <a:t>Parasymphatische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Kopfganglien</a:t>
            </a:r>
            <a:r>
              <a:rPr lang="hu-HU" sz="2800" dirty="0">
                <a:latin typeface="Arial" panose="020B0604020202020204" pitchFamily="34" charset="0"/>
                <a:cs typeface="Arial" panose="020B0604020202020204" pitchFamily="34" charset="0"/>
              </a:rPr>
              <a:t/>
            </a:r>
            <a:br>
              <a:rPr lang="hu-HU" sz="2800" dirty="0">
                <a:latin typeface="Arial" panose="020B0604020202020204" pitchFamily="34" charset="0"/>
                <a:cs typeface="Arial" panose="020B0604020202020204" pitchFamily="34" charset="0"/>
              </a:rPr>
            </a:br>
            <a:r>
              <a:rPr lang="hu-HU" sz="2800" dirty="0">
                <a:latin typeface="Arial" panose="020B0604020202020204" pitchFamily="34" charset="0"/>
                <a:cs typeface="Arial" panose="020B0604020202020204" pitchFamily="34" charset="0"/>
              </a:rPr>
              <a:t>	Pia und </a:t>
            </a:r>
            <a:r>
              <a:rPr lang="hu-HU" sz="2800" dirty="0" err="1">
                <a:latin typeface="Arial" panose="020B0604020202020204" pitchFamily="34" charset="0"/>
                <a:cs typeface="Arial" panose="020B0604020202020204" pitchFamily="34" charset="0"/>
              </a:rPr>
              <a:t>Arachnoidea</a:t>
            </a:r>
            <a:endParaRPr lang="hu-HU" sz="2800" dirty="0">
              <a:latin typeface="Arial" panose="020B0604020202020204" pitchFamily="34" charset="0"/>
              <a:cs typeface="Arial" panose="020B0604020202020204" pitchFamily="34" charset="0"/>
            </a:endParaRPr>
          </a:p>
          <a:p>
            <a:endParaRPr lang="de-D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231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b="1" dirty="0" err="1">
                <a:latin typeface="Arial" panose="020B0604020202020204" pitchFamily="34" charset="0"/>
                <a:cs typeface="Arial" panose="020B0604020202020204" pitchFamily="34" charset="0"/>
              </a:rPr>
              <a:t>Einteilung</a:t>
            </a:r>
            <a:r>
              <a:rPr lang="hu-HU" sz="4000" b="1" dirty="0">
                <a:latin typeface="Arial" panose="020B0604020202020204" pitchFamily="34" charset="0"/>
                <a:cs typeface="Arial" panose="020B0604020202020204" pitchFamily="34" charset="0"/>
              </a:rPr>
              <a:t> der </a:t>
            </a:r>
            <a:r>
              <a:rPr lang="hu-HU" sz="4000" b="1" dirty="0" err="1">
                <a:latin typeface="Arial" panose="020B0604020202020204" pitchFamily="34" charset="0"/>
                <a:cs typeface="Arial" panose="020B0604020202020204" pitchFamily="34" charset="0"/>
              </a:rPr>
              <a:t>Neuralleiste</a:t>
            </a:r>
            <a:r>
              <a:rPr lang="hu-HU" sz="4000" b="1" dirty="0">
                <a:latin typeface="Arial" panose="020B0604020202020204" pitchFamily="34" charset="0"/>
                <a:cs typeface="Arial" panose="020B0604020202020204" pitchFamily="34" charset="0"/>
              </a:rPr>
              <a:t> 3.</a:t>
            </a:r>
            <a:endParaRPr lang="de-DE" sz="4000"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lstStyle/>
          <a:p>
            <a:r>
              <a:rPr lang="hu-HU" sz="2800" b="1" dirty="0" err="1">
                <a:solidFill>
                  <a:srgbClr val="0070C0"/>
                </a:solidFill>
                <a:latin typeface="Arial" panose="020B0604020202020204" pitchFamily="34" charset="0"/>
                <a:cs typeface="Arial" panose="020B0604020202020204" pitchFamily="34" charset="0"/>
              </a:rPr>
              <a:t>Kardiale</a:t>
            </a:r>
            <a:r>
              <a:rPr lang="hu-HU" sz="2800" b="1" dirty="0">
                <a:solidFill>
                  <a:srgbClr val="0070C0"/>
                </a:solidFill>
                <a:latin typeface="Arial" panose="020B0604020202020204" pitchFamily="34" charset="0"/>
                <a:cs typeface="Arial" panose="020B0604020202020204" pitchFamily="34" charset="0"/>
              </a:rPr>
              <a:t> NL</a:t>
            </a:r>
            <a:r>
              <a:rPr lang="hu-HU" sz="2800" dirty="0">
                <a:latin typeface="Arial" panose="020B0604020202020204" pitchFamily="34" charset="0"/>
                <a:cs typeface="Arial" panose="020B0604020202020204" pitchFamily="34" charset="0"/>
              </a:rPr>
              <a:t/>
            </a:r>
            <a:br>
              <a:rPr lang="hu-HU" sz="2800" dirty="0">
                <a:latin typeface="Arial" panose="020B0604020202020204" pitchFamily="34" charset="0"/>
                <a:cs typeface="Arial" panose="020B0604020202020204" pitchFamily="34" charset="0"/>
              </a:rPr>
            </a:br>
            <a:r>
              <a:rPr lang="hu-HU" sz="2800" dirty="0">
                <a:latin typeface="Arial" panose="020B0604020202020204" pitchFamily="34" charset="0"/>
                <a:cs typeface="Arial" panose="020B0604020202020204" pitchFamily="34" charset="0"/>
              </a:rPr>
              <a:t>-</a:t>
            </a:r>
            <a:r>
              <a:rPr lang="hu-HU" sz="2800" dirty="0" err="1">
                <a:latin typeface="Arial" panose="020B0604020202020204" pitchFamily="34" charset="0"/>
                <a:cs typeface="Arial" panose="020B0604020202020204" pitchFamily="34" charset="0"/>
              </a:rPr>
              <a:t>Septum</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aorticopulmonare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im</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Herzen</a:t>
            </a:r>
            <a:r>
              <a:rPr lang="hu-HU" sz="2800" dirty="0">
                <a:latin typeface="Arial" panose="020B0604020202020204" pitchFamily="34" charset="0"/>
                <a:cs typeface="Arial" panose="020B0604020202020204" pitchFamily="34" charset="0"/>
              </a:rPr>
              <a:t> </a:t>
            </a:r>
            <a:br>
              <a:rPr lang="hu-HU" sz="2800" dirty="0">
                <a:latin typeface="Arial" panose="020B0604020202020204" pitchFamily="34" charset="0"/>
                <a:cs typeface="Arial" panose="020B0604020202020204" pitchFamily="34" charset="0"/>
              </a:rPr>
            </a:b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Trennung</a:t>
            </a:r>
            <a:r>
              <a:rPr lang="hu-HU" sz="2800" dirty="0">
                <a:latin typeface="Arial" panose="020B0604020202020204" pitchFamily="34" charset="0"/>
                <a:cs typeface="Arial" panose="020B0604020202020204" pitchFamily="34" charset="0"/>
              </a:rPr>
              <a:t> des Truncus arteriosus in </a:t>
            </a:r>
            <a:r>
              <a:rPr lang="hu-HU" sz="2800" dirty="0" err="1">
                <a:latin typeface="Arial" panose="020B0604020202020204" pitchFamily="34" charset="0"/>
                <a:cs typeface="Arial" panose="020B0604020202020204" pitchFamily="34" charset="0"/>
              </a:rPr>
              <a:t>die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Aorte</a:t>
            </a:r>
            <a:r>
              <a:rPr lang="hu-HU" sz="2800" dirty="0">
                <a:latin typeface="Arial" panose="020B0604020202020204" pitchFamily="34" charset="0"/>
                <a:cs typeface="Arial" panose="020B0604020202020204" pitchFamily="34" charset="0"/>
              </a:rPr>
              <a:t/>
            </a:r>
            <a:br>
              <a:rPr lang="hu-HU" sz="2800" dirty="0">
                <a:latin typeface="Arial" panose="020B0604020202020204" pitchFamily="34" charset="0"/>
                <a:cs typeface="Arial" panose="020B0604020202020204" pitchFamily="34" charset="0"/>
              </a:rPr>
            </a:br>
            <a:r>
              <a:rPr lang="hu-HU" sz="2800" dirty="0">
                <a:latin typeface="Arial" panose="020B0604020202020204" pitchFamily="34" charset="0"/>
                <a:cs typeface="Arial" panose="020B0604020202020204" pitchFamily="34" charset="0"/>
              </a:rPr>
              <a:t>  und Truncus pulmonalis)</a:t>
            </a:r>
            <a:br>
              <a:rPr lang="hu-HU" sz="2800" dirty="0">
                <a:latin typeface="Arial" panose="020B0604020202020204" pitchFamily="34" charset="0"/>
                <a:cs typeface="Arial" panose="020B0604020202020204" pitchFamily="34" charset="0"/>
              </a:rPr>
            </a:br>
            <a:endParaRPr lang="de-D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480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b="1" dirty="0" err="1">
                <a:latin typeface="Arial" panose="020B0604020202020204" pitchFamily="34" charset="0"/>
                <a:cs typeface="Arial" panose="020B0604020202020204" pitchFamily="34" charset="0"/>
              </a:rPr>
              <a:t>Neuralleiste</a:t>
            </a:r>
            <a:endParaRPr lang="hu-HU" sz="40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lstStyle/>
          <a:p>
            <a:r>
              <a:rPr lang="hu-HU" sz="2800" dirty="0" err="1">
                <a:latin typeface="Arial" panose="020B0604020202020204" pitchFamily="34" charset="0"/>
                <a:cs typeface="Arial" panose="020B0604020202020204" pitchFamily="34" charset="0"/>
              </a:rPr>
              <a:t>Neuralleiste</a:t>
            </a:r>
            <a:r>
              <a:rPr lang="hu-HU" sz="2800" dirty="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die</a:t>
            </a:r>
            <a:r>
              <a:rPr lang="hu-HU" sz="2800" dirty="0" smtClean="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laterale</a:t>
            </a:r>
            <a:r>
              <a:rPr lang="hu-HU" sz="2800" dirty="0" smtClean="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Randzone</a:t>
            </a:r>
            <a:r>
              <a:rPr lang="hu-HU" sz="2800" dirty="0">
                <a:latin typeface="Arial" panose="020B0604020202020204" pitchFamily="34" charset="0"/>
                <a:cs typeface="Arial" panose="020B0604020202020204" pitchFamily="34" charset="0"/>
              </a:rPr>
              <a:t> der </a:t>
            </a:r>
            <a:r>
              <a:rPr lang="hu-HU" sz="2800" dirty="0" err="1" smtClean="0">
                <a:latin typeface="Arial" panose="020B0604020202020204" pitchFamily="34" charset="0"/>
                <a:cs typeface="Arial" panose="020B0604020202020204" pitchFamily="34" charset="0"/>
              </a:rPr>
              <a:t>Neuralplatte</a:t>
            </a:r>
            <a:r>
              <a:rPr lang="hu-HU" sz="2800" dirty="0" smtClean="0">
                <a:latin typeface="Arial" panose="020B0604020202020204" pitchFamily="34" charset="0"/>
                <a:cs typeface="Arial" panose="020B0604020202020204" pitchFamily="34" charset="0"/>
              </a:rPr>
              <a:t>/des </a:t>
            </a:r>
            <a:r>
              <a:rPr lang="hu-HU" sz="2800" dirty="0" err="1" smtClean="0">
                <a:latin typeface="Arial" panose="020B0604020202020204" pitchFamily="34" charset="0"/>
                <a:cs typeface="Arial" panose="020B0604020202020204" pitchFamily="34" charset="0"/>
              </a:rPr>
              <a:t>Neuralrohres</a:t>
            </a:r>
            <a:r>
              <a:rPr lang="hu-HU" sz="2800" dirty="0" smtClean="0">
                <a:latin typeface="Arial" panose="020B0604020202020204" pitchFamily="34" charset="0"/>
                <a:cs typeface="Arial" panose="020B0604020202020204" pitchFamily="34" charset="0"/>
              </a:rPr>
              <a:t>;</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ihre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Zellen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bleiben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weder</a:t>
            </a:r>
            <a:r>
              <a:rPr lang="hu-HU" sz="2800" dirty="0">
                <a:latin typeface="Arial" panose="020B0604020202020204" pitchFamily="34" charset="0"/>
                <a:cs typeface="Arial" panose="020B0604020202020204" pitchFamily="34" charset="0"/>
              </a:rPr>
              <a:t> in </a:t>
            </a:r>
            <a:r>
              <a:rPr lang="hu-HU" sz="2800" dirty="0" err="1">
                <a:latin typeface="Arial" panose="020B0604020202020204" pitchFamily="34" charset="0"/>
                <a:cs typeface="Arial" panose="020B0604020202020204" pitchFamily="34" charset="0"/>
              </a:rPr>
              <a:t>dem</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Ektoderm</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noch</a:t>
            </a:r>
            <a:r>
              <a:rPr lang="hu-HU" sz="2800" dirty="0">
                <a:latin typeface="Arial" panose="020B0604020202020204" pitchFamily="34" charset="0"/>
                <a:cs typeface="Arial" panose="020B0604020202020204" pitchFamily="34" charset="0"/>
              </a:rPr>
              <a:t> in </a:t>
            </a:r>
            <a:r>
              <a:rPr lang="hu-HU" sz="2800" dirty="0" err="1">
                <a:latin typeface="Arial" panose="020B0604020202020204" pitchFamily="34" charset="0"/>
                <a:cs typeface="Arial" panose="020B0604020202020204" pitchFamily="34" charset="0"/>
              </a:rPr>
              <a:t>dem</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Neuralrohr</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sondern</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sie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schwärmen</a:t>
            </a:r>
            <a:r>
              <a:rPr lang="hu-HU" sz="2800" dirty="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als</a:t>
            </a:r>
            <a:r>
              <a:rPr lang="hu-HU" sz="2800" dirty="0" smtClean="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mesenchymartige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Zellen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aus</a:t>
            </a:r>
            <a:r>
              <a:rPr lang="hu-HU" sz="2800" dirty="0">
                <a:latin typeface="Arial" panose="020B0604020202020204" pitchFamily="34" charset="0"/>
                <a:cs typeface="Arial" panose="020B0604020202020204" pitchFamily="34" charset="0"/>
              </a:rPr>
              <a:t>.</a:t>
            </a:r>
          </a:p>
          <a:p>
            <a:r>
              <a:rPr lang="hu-HU" sz="2800" dirty="0" err="1">
                <a:latin typeface="Arial" panose="020B0604020202020204" pitchFamily="34" charset="0"/>
                <a:cs typeface="Arial" panose="020B0604020202020204" pitchFamily="34" charset="0"/>
              </a:rPr>
              <a:t>Während</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Ausschwärmung</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die</a:t>
            </a:r>
            <a:r>
              <a:rPr lang="hu-HU" sz="2800" dirty="0">
                <a:latin typeface="Arial" panose="020B0604020202020204" pitchFamily="34" charset="0"/>
                <a:cs typeface="Arial" panose="020B0604020202020204" pitchFamily="34" charset="0"/>
              </a:rPr>
              <a:t> NL-</a:t>
            </a:r>
            <a:r>
              <a:rPr lang="hu-HU" sz="2800" dirty="0" err="1">
                <a:latin typeface="Arial" panose="020B0604020202020204" pitchFamily="34" charset="0"/>
                <a:cs typeface="Arial" panose="020B0604020202020204" pitchFamily="34" charset="0"/>
              </a:rPr>
              <a:t>Zellen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teilen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sich</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mitotisch</a:t>
            </a:r>
            <a:r>
              <a:rPr lang="hu-HU" sz="2800" dirty="0">
                <a:latin typeface="Arial" panose="020B0604020202020204" pitchFamily="34" charset="0"/>
                <a:cs typeface="Arial" panose="020B0604020202020204" pitchFamily="34" charset="0"/>
              </a:rPr>
              <a:t> und </a:t>
            </a:r>
            <a:r>
              <a:rPr lang="hu-HU" sz="2800" dirty="0" err="1">
                <a:latin typeface="Arial" panose="020B0604020202020204" pitchFamily="34" charset="0"/>
                <a:cs typeface="Arial" panose="020B0604020202020204" pitchFamily="34" charset="0"/>
              </a:rPr>
              <a:t>differenzieren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sich</a:t>
            </a:r>
            <a:r>
              <a:rPr lang="hu-HU" sz="2800" dirty="0">
                <a:latin typeface="Arial" panose="020B0604020202020204" pitchFamily="34" charset="0"/>
                <a:cs typeface="Arial" panose="020B0604020202020204" pitchFamily="34" charset="0"/>
              </a:rPr>
              <a:t> in </a:t>
            </a:r>
            <a:r>
              <a:rPr lang="hu-HU" sz="2800" dirty="0" err="1">
                <a:latin typeface="Arial" panose="020B0604020202020204" pitchFamily="34" charset="0"/>
                <a:cs typeface="Arial" panose="020B0604020202020204" pitchFamily="34" charset="0"/>
              </a:rPr>
              <a:t>verschiedenen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Zelltypen</a:t>
            </a:r>
            <a:r>
              <a:rPr lang="hu-HU" sz="2800" dirty="0">
                <a:latin typeface="Arial" panose="020B0604020202020204" pitchFamily="34" charset="0"/>
                <a:cs typeface="Arial" panose="020B0604020202020204" pitchFamily="34" charset="0"/>
              </a:rPr>
              <a:t>.</a:t>
            </a:r>
          </a:p>
          <a:p>
            <a:r>
              <a:rPr lang="hu-HU" sz="2800" dirty="0" err="1">
                <a:latin typeface="Arial" panose="020B0604020202020204" pitchFamily="34" charset="0"/>
                <a:cs typeface="Arial" panose="020B0604020202020204" pitchFamily="34" charset="0"/>
              </a:rPr>
              <a:t>Sie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bilden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neurale</a:t>
            </a:r>
            <a:r>
              <a:rPr lang="hu-HU" sz="2800" dirty="0">
                <a:latin typeface="Arial" panose="020B0604020202020204" pitchFamily="34" charset="0"/>
                <a:cs typeface="Arial" panose="020B0604020202020204" pitchFamily="34" charset="0"/>
              </a:rPr>
              <a:t> und </a:t>
            </a:r>
            <a:r>
              <a:rPr lang="hu-HU" sz="2800" dirty="0" err="1">
                <a:latin typeface="Arial" panose="020B0604020202020204" pitchFamily="34" charset="0"/>
                <a:cs typeface="Arial" panose="020B0604020202020204" pitchFamily="34" charset="0"/>
              </a:rPr>
              <a:t>nicht</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neurale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Strukturen</a:t>
            </a:r>
            <a:r>
              <a:rPr lang="hu-HU" sz="2800" dirty="0">
                <a:latin typeface="Arial" panose="020B0604020202020204" pitchFamily="34" charset="0"/>
                <a:cs typeface="Arial" panose="020B0604020202020204" pitchFamily="34" charset="0"/>
              </a:rPr>
              <a:t> an der </a:t>
            </a:r>
            <a:r>
              <a:rPr lang="hu-HU" sz="2800" dirty="0" err="1">
                <a:latin typeface="Arial" panose="020B0604020202020204" pitchFamily="34" charset="0"/>
                <a:cs typeface="Arial" panose="020B0604020202020204" pitchFamily="34" charset="0"/>
              </a:rPr>
              <a:t>Peripherie</a:t>
            </a:r>
            <a:r>
              <a:rPr lang="hu-HU"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31949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124744"/>
            <a:ext cx="8229600" cy="5256584"/>
          </a:xfrm>
        </p:spPr>
        <p:txBody>
          <a:bodyPr/>
          <a:lstStyle/>
          <a:p>
            <a:r>
              <a:rPr lang="hu-HU" sz="2400" b="1" dirty="0">
                <a:solidFill>
                  <a:srgbClr val="0070C0"/>
                </a:solidFill>
                <a:latin typeface="Arial" panose="020B0604020202020204" pitchFamily="34" charset="0"/>
                <a:cs typeface="Arial" panose="020B0604020202020204" pitchFamily="34" charset="0"/>
              </a:rPr>
              <a:t>Vagale NL </a:t>
            </a: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Enterales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Nervensystem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intramurale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Ggl</a:t>
            </a:r>
            <a:r>
              <a:rPr lang="hu-HU" sz="2400" dirty="0">
                <a:latin typeface="Arial" panose="020B0604020202020204" pitchFamily="34" charset="0"/>
                <a:cs typeface="Arial" panose="020B0604020202020204" pitchFamily="34" charset="0"/>
              </a:rPr>
              <a:t>.) in</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dem</a:t>
            </a:r>
            <a:r>
              <a:rPr lang="hu-HU" sz="2400" dirty="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Magen</a:t>
            </a:r>
            <a:r>
              <a:rPr lang="hu-HU" sz="2400" dirty="0" smtClean="0">
                <a:latin typeface="Arial" panose="020B0604020202020204" pitchFamily="34" charset="0"/>
                <a:cs typeface="Arial" panose="020B0604020202020204" pitchFamily="34" charset="0"/>
              </a:rPr>
              <a:t>-Darm-</a:t>
            </a:r>
            <a:r>
              <a:rPr lang="hu-HU" sz="2400" dirty="0" err="1" smtClean="0">
                <a:latin typeface="Arial" panose="020B0604020202020204" pitchFamily="34" charset="0"/>
                <a:cs typeface="Arial" panose="020B0604020202020204" pitchFamily="34" charset="0"/>
              </a:rPr>
              <a:t>Trakt</a:t>
            </a:r>
            <a:r>
              <a:rPr lang="hu-HU" sz="2400" dirty="0" smtClean="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(von </a:t>
            </a:r>
            <a:r>
              <a:rPr lang="hu-HU" sz="2400" dirty="0" err="1">
                <a:latin typeface="Arial" panose="020B0604020202020204" pitchFamily="34" charset="0"/>
                <a:cs typeface="Arial" panose="020B0604020202020204" pitchFamily="34" charset="0"/>
              </a:rPr>
              <a:t>Rachen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bis</a:t>
            </a:r>
            <a:r>
              <a:rPr lang="hu-HU" sz="2400" dirty="0">
                <a:latin typeface="Arial" panose="020B0604020202020204" pitchFamily="34" charset="0"/>
                <a:cs typeface="Arial" panose="020B0604020202020204" pitchFamily="34" charset="0"/>
              </a:rPr>
              <a:t> Colon</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sigmoideum</a:t>
            </a: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Parafollikuläre</a:t>
            </a:r>
            <a:r>
              <a:rPr lang="hu-HU" sz="2400" dirty="0">
                <a:latin typeface="Arial" panose="020B0604020202020204" pitchFamily="34" charset="0"/>
                <a:cs typeface="Arial" panose="020B0604020202020204" pitchFamily="34" charset="0"/>
              </a:rPr>
              <a:t> (C-) </a:t>
            </a:r>
            <a:r>
              <a:rPr lang="hu-HU" sz="2400" dirty="0" err="1">
                <a:latin typeface="Arial" panose="020B0604020202020204" pitchFamily="34" charset="0"/>
                <a:cs typeface="Arial" panose="020B0604020202020204" pitchFamily="34" charset="0"/>
              </a:rPr>
              <a:t>Zellen</a:t>
            </a:r>
            <a:r>
              <a:rPr lang="hu-HU" sz="2400" dirty="0">
                <a:latin typeface="Arial" panose="020B0604020202020204" pitchFamily="34" charset="0"/>
                <a:cs typeface="Arial" panose="020B0604020202020204" pitchFamily="34" charset="0"/>
              </a:rPr>
              <a:t> in der </a:t>
            </a:r>
            <a:r>
              <a:rPr lang="hu-HU" sz="2400" dirty="0" err="1">
                <a:latin typeface="Arial" panose="020B0604020202020204" pitchFamily="34" charset="0"/>
                <a:cs typeface="Arial" panose="020B0604020202020204" pitchFamily="34" charset="0"/>
              </a:rPr>
              <a:t>Schilddrüse</a:t>
            </a:r>
            <a:endParaRPr lang="de-DE" sz="2400" dirty="0">
              <a:latin typeface="Arial" panose="020B0604020202020204" pitchFamily="34" charset="0"/>
              <a:cs typeface="Arial" panose="020B0604020202020204" pitchFamily="34" charset="0"/>
            </a:endParaRPr>
          </a:p>
        </p:txBody>
      </p:sp>
      <p:sp>
        <p:nvSpPr>
          <p:cNvPr id="7" name="Cím 1">
            <a:extLst>
              <a:ext uri="{FF2B5EF4-FFF2-40B4-BE49-F238E27FC236}">
                <a16:creationId xmlns:a16="http://schemas.microsoft.com/office/drawing/2014/main" id="{CD5AFF10-C1A2-4358-80E7-4A4BA2B357CD}"/>
              </a:ext>
            </a:extLst>
          </p:cNvPr>
          <p:cNvSpPr>
            <a:spLocks noGrp="1"/>
          </p:cNvSpPr>
          <p:nvPr>
            <p:ph type="title"/>
          </p:nvPr>
        </p:nvSpPr>
        <p:spPr>
          <a:xfrm>
            <a:off x="457200" y="274638"/>
            <a:ext cx="8229600" cy="778098"/>
          </a:xfrm>
        </p:spPr>
        <p:txBody>
          <a:bodyPr/>
          <a:lstStyle/>
          <a:p>
            <a:r>
              <a:rPr lang="hu-HU" sz="4000" b="1" dirty="0" err="1">
                <a:latin typeface="Arial" panose="020B0604020202020204" pitchFamily="34" charset="0"/>
                <a:cs typeface="Arial" panose="020B0604020202020204" pitchFamily="34" charset="0"/>
              </a:rPr>
              <a:t>Einteilung</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der</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Neuralleiste</a:t>
            </a:r>
            <a:r>
              <a:rPr lang="hu-HU" sz="4000" b="1" dirty="0">
                <a:latin typeface="Arial" panose="020B0604020202020204" pitchFamily="34" charset="0"/>
                <a:cs typeface="Arial" panose="020B0604020202020204" pitchFamily="34" charset="0"/>
              </a:rPr>
              <a:t> 2.</a:t>
            </a:r>
            <a:endParaRPr lang="de-DE"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8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1628800"/>
            <a:ext cx="8229600" cy="4104456"/>
          </a:xfrm>
        </p:spPr>
        <p:txBody>
          <a:bodyPr/>
          <a:lstStyle/>
          <a:p>
            <a:r>
              <a:rPr lang="hu-HU" sz="2400" b="1" dirty="0" err="1">
                <a:solidFill>
                  <a:srgbClr val="0070C0"/>
                </a:solidFill>
                <a:latin typeface="Arial" panose="020B0604020202020204" pitchFamily="34" charset="0"/>
                <a:cs typeface="Arial" panose="020B0604020202020204" pitchFamily="34" charset="0"/>
              </a:rPr>
              <a:t>Rumpf</a:t>
            </a:r>
            <a:r>
              <a:rPr lang="hu-HU" sz="2400" b="1" dirty="0">
                <a:solidFill>
                  <a:srgbClr val="0070C0"/>
                </a:solidFill>
                <a:latin typeface="Arial" panose="020B0604020202020204" pitchFamily="34" charset="0"/>
                <a:cs typeface="Arial" panose="020B0604020202020204" pitchFamily="34" charset="0"/>
              </a:rPr>
              <a:t>-NL (</a:t>
            </a:r>
            <a:r>
              <a:rPr lang="hu-HU" sz="2400" b="1" dirty="0" err="1">
                <a:solidFill>
                  <a:srgbClr val="0070C0"/>
                </a:solidFill>
                <a:latin typeface="Arial" panose="020B0604020202020204" pitchFamily="34" charset="0"/>
                <a:cs typeface="Arial" panose="020B0604020202020204" pitchFamily="34" charset="0"/>
              </a:rPr>
              <a:t>trunk</a:t>
            </a:r>
            <a:r>
              <a:rPr lang="hu-HU" sz="2400" b="1" dirty="0">
                <a:solidFill>
                  <a:srgbClr val="0070C0"/>
                </a:solidFill>
                <a:latin typeface="Arial" panose="020B0604020202020204" pitchFamily="34" charset="0"/>
                <a:cs typeface="Arial" panose="020B0604020202020204" pitchFamily="34" charset="0"/>
              </a:rPr>
              <a:t> </a:t>
            </a:r>
            <a:r>
              <a:rPr lang="hu-HU" sz="2400" b="1" dirty="0" err="1">
                <a:solidFill>
                  <a:srgbClr val="0070C0"/>
                </a:solidFill>
                <a:latin typeface="Arial" panose="020B0604020202020204" pitchFamily="34" charset="0"/>
                <a:cs typeface="Arial" panose="020B0604020202020204" pitchFamily="34" charset="0"/>
              </a:rPr>
              <a:t>neural</a:t>
            </a:r>
            <a:r>
              <a:rPr lang="hu-HU" sz="2400" b="1" dirty="0">
                <a:solidFill>
                  <a:srgbClr val="0070C0"/>
                </a:solidFill>
                <a:latin typeface="Arial" panose="020B0604020202020204" pitchFamily="34" charset="0"/>
                <a:cs typeface="Arial" panose="020B0604020202020204" pitchFamily="34" charset="0"/>
              </a:rPr>
              <a:t> </a:t>
            </a:r>
            <a:r>
              <a:rPr lang="hu-HU" sz="2400" b="1" dirty="0" err="1">
                <a:solidFill>
                  <a:srgbClr val="0070C0"/>
                </a:solidFill>
                <a:latin typeface="Arial" panose="020B0604020202020204" pitchFamily="34" charset="0"/>
                <a:cs typeface="Arial" panose="020B0604020202020204" pitchFamily="34" charset="0"/>
              </a:rPr>
              <a:t>crest</a:t>
            </a:r>
            <a:r>
              <a:rPr lang="hu-HU" sz="2400" b="1" dirty="0">
                <a:solidFill>
                  <a:srgbClr val="0070C0"/>
                </a:solidFill>
                <a:latin typeface="Arial" panose="020B0604020202020204" pitchFamily="34" charset="0"/>
                <a:cs typeface="Arial" panose="020B0604020202020204" pitchFamily="34" charset="0"/>
              </a:rPr>
              <a:t>)</a:t>
            </a: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Ggl</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spinale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Nervenzellen</a:t>
            </a:r>
            <a:r>
              <a:rPr lang="hu-HU" sz="2400" dirty="0">
                <a:latin typeface="Arial" panose="020B0604020202020204" pitchFamily="34" charset="0"/>
                <a:cs typeface="Arial" panose="020B0604020202020204" pitchFamily="34" charset="0"/>
              </a:rPr>
              <a:t>, Glia)</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Sympatischer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Grenzstrang</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Nervenzellen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Glia</a:t>
            </a:r>
            <a:r>
              <a:rPr lang="hu-HU" sz="2400" dirty="0">
                <a:latin typeface="Arial" panose="020B0604020202020204" pitchFamily="34" charset="0"/>
                <a:cs typeface="Arial" panose="020B0604020202020204" pitchFamily="34" charset="0"/>
              </a:rPr>
              <a:t>)</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Nebennierenmark</a:t>
            </a: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p>
          <a:p>
            <a:r>
              <a:rPr lang="hu-HU" sz="2400" b="1" dirty="0" err="1">
                <a:solidFill>
                  <a:srgbClr val="0070C0"/>
                </a:solidFill>
                <a:latin typeface="Arial" panose="020B0604020202020204" pitchFamily="34" charset="0"/>
                <a:cs typeface="Arial" panose="020B0604020202020204" pitchFamily="34" charset="0"/>
              </a:rPr>
              <a:t>Lumbosakrale</a:t>
            </a:r>
            <a:r>
              <a:rPr lang="hu-HU" sz="2400" b="1" dirty="0">
                <a:solidFill>
                  <a:srgbClr val="0070C0"/>
                </a:solidFill>
                <a:latin typeface="Arial" panose="020B0604020202020204" pitchFamily="34" charset="0"/>
                <a:cs typeface="Arial" panose="020B0604020202020204" pitchFamily="34" charset="0"/>
              </a:rPr>
              <a:t> NL </a:t>
            </a:r>
            <a:r>
              <a:rPr lang="hu-HU" sz="2400" dirty="0">
                <a:latin typeface="Arial" panose="020B0604020202020204" pitchFamily="34" charset="0"/>
                <a:cs typeface="Arial" panose="020B0604020202020204" pitchFamily="34" charset="0"/>
              </a:rPr>
              <a:t/>
            </a:r>
            <a:br>
              <a:rPr lang="hu-HU" sz="2400" dirty="0">
                <a:latin typeface="Arial" panose="020B0604020202020204" pitchFamily="34" charset="0"/>
                <a:cs typeface="Arial" panose="020B0604020202020204" pitchFamily="34" charset="0"/>
              </a:rPr>
            </a:b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intramurale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Ggl</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Dickdarm</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p:txBody>
      </p:sp>
      <p:sp>
        <p:nvSpPr>
          <p:cNvPr id="6" name="Cím 1">
            <a:extLst>
              <a:ext uri="{FF2B5EF4-FFF2-40B4-BE49-F238E27FC236}">
                <a16:creationId xmlns:a16="http://schemas.microsoft.com/office/drawing/2014/main" id="{89468C0D-FD56-452C-89AF-97DCF5C7314B}"/>
              </a:ext>
            </a:extLst>
          </p:cNvPr>
          <p:cNvSpPr>
            <a:spLocks noGrp="1"/>
          </p:cNvSpPr>
          <p:nvPr>
            <p:ph type="title"/>
          </p:nvPr>
        </p:nvSpPr>
        <p:spPr>
          <a:xfrm>
            <a:off x="457200" y="274638"/>
            <a:ext cx="8229600" cy="778098"/>
          </a:xfrm>
        </p:spPr>
        <p:txBody>
          <a:bodyPr/>
          <a:lstStyle/>
          <a:p>
            <a:r>
              <a:rPr lang="hu-HU" sz="4000" b="1" dirty="0" err="1">
                <a:latin typeface="Arial" panose="020B0604020202020204" pitchFamily="34" charset="0"/>
                <a:cs typeface="Arial" panose="020B0604020202020204" pitchFamily="34" charset="0"/>
              </a:rPr>
              <a:t>Einteilung</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der</a:t>
            </a:r>
            <a:r>
              <a:rPr lang="hu-HU" sz="4000" b="1" dirty="0">
                <a:latin typeface="Arial" panose="020B0604020202020204" pitchFamily="34" charset="0"/>
                <a:cs typeface="Arial" panose="020B0604020202020204" pitchFamily="34" charset="0"/>
              </a:rPr>
              <a:t> </a:t>
            </a:r>
            <a:r>
              <a:rPr lang="hu-HU" sz="4000" b="1" dirty="0" err="1">
                <a:latin typeface="Arial" panose="020B0604020202020204" pitchFamily="34" charset="0"/>
                <a:cs typeface="Arial" panose="020B0604020202020204" pitchFamily="34" charset="0"/>
              </a:rPr>
              <a:t>Neuralleiste</a:t>
            </a:r>
            <a:r>
              <a:rPr lang="hu-HU" sz="4000" b="1" dirty="0">
                <a:latin typeface="Arial" panose="020B0604020202020204" pitchFamily="34" charset="0"/>
                <a:cs typeface="Arial" panose="020B0604020202020204" pitchFamily="34" charset="0"/>
              </a:rPr>
              <a:t> 3.</a:t>
            </a:r>
            <a:endParaRPr lang="de-DE"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209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1515"/>
            <a:ext cx="9144000" cy="5474970"/>
          </a:xfrm>
          <a:prstGeom prst="rect">
            <a:avLst/>
          </a:prstGeom>
        </p:spPr>
      </p:pic>
    </p:spTree>
    <p:extLst>
      <p:ext uri="{BB962C8B-B14F-4D97-AF65-F5344CB8AC3E}">
        <p14:creationId xmlns:p14="http://schemas.microsoft.com/office/powerpoint/2010/main" val="536461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179511" y="188640"/>
            <a:ext cx="8754485" cy="5832648"/>
          </a:xfrm>
          <a:prstGeom prst="rect">
            <a:avLst/>
          </a:prstGeom>
          <a:noFill/>
          <a:ln w="9525">
            <a:noFill/>
            <a:miter lim="800000"/>
            <a:headEnd/>
            <a:tailEnd/>
          </a:ln>
        </p:spPr>
      </p:pic>
      <p:sp>
        <p:nvSpPr>
          <p:cNvPr id="2" name="Szövegdoboz 1"/>
          <p:cNvSpPr txBox="1"/>
          <p:nvPr/>
        </p:nvSpPr>
        <p:spPr>
          <a:xfrm>
            <a:off x="179511" y="6165304"/>
            <a:ext cx="8754485" cy="646331"/>
          </a:xfrm>
          <a:prstGeom prst="rect">
            <a:avLst/>
          </a:prstGeom>
          <a:noFill/>
        </p:spPr>
        <p:txBody>
          <a:bodyPr wrap="square" rtlCol="0">
            <a:spAutoFit/>
          </a:bodyPr>
          <a:lstStyle/>
          <a:p>
            <a:r>
              <a:rPr lang="hu-HU" dirty="0" err="1"/>
              <a:t>Ganglien</a:t>
            </a:r>
            <a:r>
              <a:rPr lang="hu-HU" dirty="0"/>
              <a:t> der </a:t>
            </a:r>
            <a:r>
              <a:rPr lang="hu-HU" dirty="0" err="1"/>
              <a:t>Hirnnerven</a:t>
            </a:r>
            <a:r>
              <a:rPr lang="hu-HU" dirty="0"/>
              <a:t>: </a:t>
            </a:r>
            <a:r>
              <a:rPr lang="hu-HU" b="1" dirty="0" err="1" smtClean="0"/>
              <a:t>einige</a:t>
            </a:r>
            <a:r>
              <a:rPr lang="hu-HU" dirty="0" smtClean="0"/>
              <a:t> </a:t>
            </a:r>
            <a:r>
              <a:rPr lang="hu-HU" dirty="0" err="1"/>
              <a:t>haben</a:t>
            </a:r>
            <a:r>
              <a:rPr lang="hu-HU" dirty="0"/>
              <a:t> </a:t>
            </a:r>
            <a:r>
              <a:rPr lang="hu-HU" dirty="0" err="1"/>
              <a:t>einen</a:t>
            </a:r>
            <a:r>
              <a:rPr lang="hu-HU" dirty="0"/>
              <a:t> </a:t>
            </a:r>
            <a:r>
              <a:rPr lang="hu-HU" dirty="0" err="1"/>
              <a:t>doppelten</a:t>
            </a:r>
            <a:r>
              <a:rPr lang="hu-HU" dirty="0"/>
              <a:t> </a:t>
            </a:r>
            <a:r>
              <a:rPr lang="hu-HU" dirty="0" err="1"/>
              <a:t>Ursprung</a:t>
            </a:r>
            <a:r>
              <a:rPr lang="hu-HU" dirty="0"/>
              <a:t> </a:t>
            </a:r>
            <a:r>
              <a:rPr lang="hu-HU" dirty="0" err="1"/>
              <a:t>aus</a:t>
            </a:r>
            <a:r>
              <a:rPr lang="hu-HU" dirty="0"/>
              <a:t> NL und </a:t>
            </a:r>
            <a:r>
              <a:rPr lang="hu-HU" dirty="0" err="1" smtClean="0"/>
              <a:t>Plakoden</a:t>
            </a:r>
            <a:r>
              <a:rPr lang="hu-HU" dirty="0" smtClean="0"/>
              <a:t>!</a:t>
            </a:r>
            <a:endParaRPr lang="de-DE" dirty="0"/>
          </a:p>
        </p:txBody>
      </p:sp>
      <p:sp>
        <p:nvSpPr>
          <p:cNvPr id="3" name="Szövegdoboz 2"/>
          <p:cNvSpPr txBox="1"/>
          <p:nvPr/>
        </p:nvSpPr>
        <p:spPr>
          <a:xfrm>
            <a:off x="8155800" y="1922574"/>
            <a:ext cx="545572"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V.</a:t>
            </a:r>
            <a:endParaRPr lang="de-DE" sz="2000" b="1" dirty="0">
              <a:solidFill>
                <a:srgbClr val="FF0000"/>
              </a:solidFill>
              <a:latin typeface="Segoe UI" panose="020B0502040204020203" pitchFamily="34" charset="0"/>
              <a:cs typeface="Segoe UI" panose="020B0502040204020203" pitchFamily="34" charset="0"/>
            </a:endParaRPr>
          </a:p>
        </p:txBody>
      </p:sp>
      <p:sp>
        <p:nvSpPr>
          <p:cNvPr id="7" name="Szövegdoboz 6"/>
          <p:cNvSpPr txBox="1"/>
          <p:nvPr/>
        </p:nvSpPr>
        <p:spPr>
          <a:xfrm>
            <a:off x="7996538" y="2737002"/>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VII.</a:t>
            </a:r>
            <a:endParaRPr lang="de-DE" sz="2000" b="1" dirty="0">
              <a:solidFill>
                <a:srgbClr val="FF0000"/>
              </a:solidFill>
              <a:latin typeface="Segoe UI" panose="020B0502040204020203" pitchFamily="34" charset="0"/>
              <a:cs typeface="Segoe UI" panose="020B0502040204020203" pitchFamily="34" charset="0"/>
            </a:endParaRPr>
          </a:p>
        </p:txBody>
      </p:sp>
      <p:sp>
        <p:nvSpPr>
          <p:cNvPr id="8" name="Szövegdoboz 7"/>
          <p:cNvSpPr txBox="1"/>
          <p:nvPr/>
        </p:nvSpPr>
        <p:spPr>
          <a:xfrm>
            <a:off x="7349697" y="3281128"/>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VIII.</a:t>
            </a:r>
            <a:endParaRPr lang="de-DE" sz="2000" b="1" dirty="0">
              <a:solidFill>
                <a:srgbClr val="FF0000"/>
              </a:solidFill>
              <a:latin typeface="Segoe UI" panose="020B0502040204020203" pitchFamily="34" charset="0"/>
              <a:cs typeface="Segoe UI" panose="020B0502040204020203" pitchFamily="34" charset="0"/>
            </a:endParaRPr>
          </a:p>
        </p:txBody>
      </p:sp>
      <p:sp>
        <p:nvSpPr>
          <p:cNvPr id="9" name="Szövegdoboz 8"/>
          <p:cNvSpPr txBox="1"/>
          <p:nvPr/>
        </p:nvSpPr>
        <p:spPr>
          <a:xfrm>
            <a:off x="7644121" y="3983095"/>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IX.</a:t>
            </a:r>
            <a:endParaRPr lang="de-DE" sz="2000" b="1" dirty="0">
              <a:solidFill>
                <a:srgbClr val="FF0000"/>
              </a:solidFill>
              <a:latin typeface="Segoe UI" panose="020B0502040204020203" pitchFamily="34" charset="0"/>
              <a:cs typeface="Segoe UI" panose="020B0502040204020203" pitchFamily="34" charset="0"/>
            </a:endParaRPr>
          </a:p>
        </p:txBody>
      </p:sp>
      <p:sp>
        <p:nvSpPr>
          <p:cNvPr id="12" name="Szövegdoboz 11"/>
          <p:cNvSpPr txBox="1"/>
          <p:nvPr/>
        </p:nvSpPr>
        <p:spPr>
          <a:xfrm>
            <a:off x="7644121" y="5029133"/>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X.</a:t>
            </a:r>
            <a:endParaRPr lang="de-DE" sz="2000" b="1" dirty="0">
              <a:solidFill>
                <a:srgbClr val="FF0000"/>
              </a:solidFill>
              <a:latin typeface="Segoe UI" panose="020B0502040204020203" pitchFamily="34" charset="0"/>
              <a:cs typeface="Segoe UI" panose="020B0502040204020203" pitchFamily="34" charset="0"/>
            </a:endParaRPr>
          </a:p>
        </p:txBody>
      </p:sp>
      <p:sp>
        <p:nvSpPr>
          <p:cNvPr id="13" name="Szövegdoboz 12"/>
          <p:cNvSpPr txBox="1"/>
          <p:nvPr/>
        </p:nvSpPr>
        <p:spPr>
          <a:xfrm>
            <a:off x="827584" y="1922574"/>
            <a:ext cx="545572"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V.</a:t>
            </a:r>
            <a:endParaRPr lang="de-DE" sz="2000" b="1" dirty="0">
              <a:solidFill>
                <a:srgbClr val="FF0000"/>
              </a:solidFill>
              <a:latin typeface="Segoe UI" panose="020B0502040204020203" pitchFamily="34" charset="0"/>
              <a:cs typeface="Segoe UI" panose="020B0502040204020203" pitchFamily="34" charset="0"/>
            </a:endParaRPr>
          </a:p>
        </p:txBody>
      </p:sp>
      <p:sp>
        <p:nvSpPr>
          <p:cNvPr id="14" name="Szövegdoboz 13"/>
          <p:cNvSpPr txBox="1"/>
          <p:nvPr/>
        </p:nvSpPr>
        <p:spPr>
          <a:xfrm>
            <a:off x="1345020" y="2597165"/>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VII.</a:t>
            </a:r>
            <a:endParaRPr lang="de-DE" sz="2000" b="1" dirty="0">
              <a:solidFill>
                <a:srgbClr val="FF0000"/>
              </a:solidFill>
              <a:latin typeface="Segoe UI" panose="020B0502040204020203" pitchFamily="34" charset="0"/>
              <a:cs typeface="Segoe UI" panose="020B0502040204020203" pitchFamily="34" charset="0"/>
            </a:endParaRPr>
          </a:p>
        </p:txBody>
      </p:sp>
      <p:sp>
        <p:nvSpPr>
          <p:cNvPr id="15" name="Szövegdoboz 14"/>
          <p:cNvSpPr txBox="1"/>
          <p:nvPr/>
        </p:nvSpPr>
        <p:spPr>
          <a:xfrm>
            <a:off x="1475656" y="3480025"/>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VIII.</a:t>
            </a:r>
            <a:endParaRPr lang="de-DE" sz="2000" b="1" dirty="0">
              <a:solidFill>
                <a:srgbClr val="FF0000"/>
              </a:solidFill>
              <a:latin typeface="Segoe UI" panose="020B0502040204020203" pitchFamily="34" charset="0"/>
              <a:cs typeface="Segoe UI" panose="020B0502040204020203" pitchFamily="34" charset="0"/>
            </a:endParaRPr>
          </a:p>
        </p:txBody>
      </p:sp>
      <p:sp>
        <p:nvSpPr>
          <p:cNvPr id="16" name="Szövegdoboz 15"/>
          <p:cNvSpPr txBox="1"/>
          <p:nvPr/>
        </p:nvSpPr>
        <p:spPr>
          <a:xfrm>
            <a:off x="1496537" y="4183150"/>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IX.</a:t>
            </a:r>
            <a:endParaRPr lang="de-DE" sz="2000" b="1" dirty="0">
              <a:solidFill>
                <a:srgbClr val="FF0000"/>
              </a:solidFill>
              <a:latin typeface="Segoe UI" panose="020B0502040204020203" pitchFamily="34" charset="0"/>
              <a:cs typeface="Segoe UI" panose="020B0502040204020203" pitchFamily="34" charset="0"/>
            </a:endParaRPr>
          </a:p>
        </p:txBody>
      </p:sp>
      <p:sp>
        <p:nvSpPr>
          <p:cNvPr id="17" name="Szövegdoboz 16"/>
          <p:cNvSpPr txBox="1"/>
          <p:nvPr/>
        </p:nvSpPr>
        <p:spPr>
          <a:xfrm>
            <a:off x="1817194" y="5029133"/>
            <a:ext cx="704834" cy="400110"/>
          </a:xfrm>
          <a:prstGeom prst="rect">
            <a:avLst/>
          </a:prstGeom>
          <a:noFill/>
        </p:spPr>
        <p:txBody>
          <a:bodyPr wrap="square" rtlCol="0">
            <a:spAutoFit/>
          </a:bodyPr>
          <a:lstStyle/>
          <a:p>
            <a:r>
              <a:rPr lang="hu-HU" sz="2000" b="1" dirty="0">
                <a:solidFill>
                  <a:srgbClr val="FF0000"/>
                </a:solidFill>
                <a:latin typeface="Segoe UI" panose="020B0502040204020203" pitchFamily="34" charset="0"/>
                <a:cs typeface="Segoe UI" panose="020B0502040204020203" pitchFamily="34" charset="0"/>
              </a:rPr>
              <a:t>X.</a:t>
            </a:r>
            <a:endParaRPr lang="de-DE" sz="2000" b="1"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18669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Kép 1" descr="Larsen 12.tif"/>
          <p:cNvPicPr>
            <a:picLocks noChangeAspect="1"/>
          </p:cNvPicPr>
          <p:nvPr/>
        </p:nvPicPr>
        <p:blipFill>
          <a:blip r:embed="rId2" cstate="print"/>
          <a:srcRect/>
          <a:stretch>
            <a:fillRect/>
          </a:stretch>
        </p:blipFill>
        <p:spPr bwMode="auto">
          <a:xfrm>
            <a:off x="0" y="417513"/>
            <a:ext cx="9144000" cy="4797425"/>
          </a:xfrm>
          <a:prstGeom prst="rect">
            <a:avLst/>
          </a:prstGeom>
          <a:noFill/>
          <a:ln w="9525">
            <a:noFill/>
            <a:miter lim="800000"/>
            <a:headEnd/>
            <a:tailEnd/>
          </a:ln>
        </p:spPr>
      </p:pic>
    </p:spTree>
    <p:extLst>
      <p:ext uri="{BB962C8B-B14F-4D97-AF65-F5344CB8AC3E}">
        <p14:creationId xmlns:p14="http://schemas.microsoft.com/office/powerpoint/2010/main" val="1483416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3600" b="1" dirty="0" err="1" smtClean="0">
                <a:latin typeface="Arial" panose="020B0604020202020204" pitchFamily="34" charset="0"/>
                <a:cs typeface="Arial" panose="020B0604020202020204" pitchFamily="34" charset="0"/>
              </a:rPr>
              <a:t>Ausschwärmung</a:t>
            </a:r>
            <a:r>
              <a:rPr lang="hu-HU" sz="3600" b="1" dirty="0" smtClean="0">
                <a:latin typeface="Arial" panose="020B0604020202020204" pitchFamily="34" charset="0"/>
                <a:cs typeface="Arial" panose="020B0604020202020204" pitchFamily="34" charset="0"/>
              </a:rPr>
              <a:t> der </a:t>
            </a:r>
            <a:r>
              <a:rPr lang="hu-HU" sz="3600" b="1" dirty="0" err="1" smtClean="0">
                <a:latin typeface="Arial" panose="020B0604020202020204" pitchFamily="34" charset="0"/>
                <a:cs typeface="Arial" panose="020B0604020202020204" pitchFamily="34" charset="0"/>
              </a:rPr>
              <a:t>Neuralleiste-Zellen</a:t>
            </a:r>
            <a:endParaRPr lang="hu-HU" sz="3600"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lstStyle/>
          <a:p>
            <a:r>
              <a:rPr lang="hu-HU" sz="2400" dirty="0" err="1" smtClean="0">
                <a:latin typeface="Arial" panose="020B0604020202020204" pitchFamily="34" charset="0"/>
                <a:cs typeface="Arial" panose="020B0604020202020204" pitchFamily="34" charset="0"/>
              </a:rPr>
              <a:t>Durch</a:t>
            </a:r>
            <a:r>
              <a:rPr lang="hu-HU" sz="2400" dirty="0" smtClean="0">
                <a:latin typeface="Arial" panose="020B0604020202020204" pitchFamily="34" charset="0"/>
                <a:cs typeface="Arial" panose="020B0604020202020204" pitchFamily="34" charset="0"/>
              </a:rPr>
              <a:t> EMT: </a:t>
            </a:r>
            <a:r>
              <a:rPr lang="hu-HU" sz="2400" dirty="0" err="1" smtClean="0">
                <a:latin typeface="Arial" panose="020B0604020202020204" pitchFamily="34" charset="0"/>
                <a:cs typeface="Arial" panose="020B0604020202020204" pitchFamily="34" charset="0"/>
              </a:rPr>
              <a:t>Epithelio</a:t>
            </a:r>
            <a:r>
              <a:rPr lang="hu-HU" sz="2400" dirty="0" smtClean="0">
                <a:latin typeface="Arial" panose="020B0604020202020204" pitchFamily="34" charset="0"/>
                <a:cs typeface="Arial" panose="020B0604020202020204" pitchFamily="34" charset="0"/>
              </a:rPr>
              <a:t>-Mesenchymale </a:t>
            </a:r>
            <a:r>
              <a:rPr lang="hu-HU" sz="2400" dirty="0" err="1" smtClean="0">
                <a:latin typeface="Arial" panose="020B0604020202020204" pitchFamily="34" charset="0"/>
                <a:cs typeface="Arial" panose="020B0604020202020204" pitchFamily="34" charset="0"/>
              </a:rPr>
              <a:t>Transition</a:t>
            </a:r>
            <a:endParaRPr lang="hu-H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941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title"/>
          </p:nvPr>
        </p:nvSpPr>
        <p:spPr/>
        <p:txBody>
          <a:bodyPr/>
          <a:lstStyle/>
          <a:p>
            <a:r>
              <a:rPr lang="hu-HU" sz="3600" b="1" dirty="0" smtClean="0">
                <a:latin typeface="Arial" panose="020B0604020202020204" pitchFamily="34" charset="0"/>
                <a:cs typeface="Arial" panose="020B0604020202020204" pitchFamily="34" charset="0"/>
              </a:rPr>
              <a:t>EMT</a:t>
            </a:r>
            <a:endParaRPr lang="de-DE" b="1" dirty="0">
              <a:latin typeface="Arial" panose="020B0604020202020204" pitchFamily="34" charset="0"/>
              <a:cs typeface="Arial" panose="020B0604020202020204" pitchFamily="34" charset="0"/>
            </a:endParaRPr>
          </a:p>
        </p:txBody>
      </p:sp>
      <p:sp>
        <p:nvSpPr>
          <p:cNvPr id="79875" name="Rectangle 5"/>
          <p:cNvSpPr>
            <a:spLocks noGrp="1" noChangeArrowheads="1"/>
          </p:cNvSpPr>
          <p:nvPr>
            <p:ph type="body" idx="1"/>
          </p:nvPr>
        </p:nvSpPr>
        <p:spPr/>
        <p:txBody>
          <a:bodyPr/>
          <a:lstStyle/>
          <a:p>
            <a:r>
              <a:rPr lang="hu-HU" sz="2800" dirty="0">
                <a:latin typeface="Arial" panose="020B0604020202020204" pitchFamily="34" charset="0"/>
                <a:cs typeface="Arial" panose="020B0604020202020204" pitchFamily="34" charset="0"/>
              </a:rPr>
              <a:t>Epitheliale-mesenchymale </a:t>
            </a:r>
            <a:r>
              <a:rPr lang="hu-HU" sz="2800" dirty="0" err="1">
                <a:latin typeface="Arial" panose="020B0604020202020204" pitchFamily="34" charset="0"/>
                <a:cs typeface="Arial" panose="020B0604020202020204" pitchFamily="34" charset="0"/>
              </a:rPr>
              <a:t>Wechselwirkungen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epithelio-mesenchymal</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interactions</a:t>
            </a:r>
            <a:r>
              <a:rPr lang="hu-HU" sz="2800" dirty="0">
                <a:latin typeface="Arial" panose="020B0604020202020204" pitchFamily="34" charset="0"/>
                <a:cs typeface="Arial" panose="020B0604020202020204" pitchFamily="34" charset="0"/>
              </a:rPr>
              <a:t>)</a:t>
            </a:r>
          </a:p>
          <a:p>
            <a:r>
              <a:rPr lang="hu-HU" sz="2800" dirty="0">
                <a:latin typeface="Arial" panose="020B0604020202020204" pitchFamily="34" charset="0"/>
                <a:cs typeface="Arial" panose="020B0604020202020204" pitchFamily="34" charset="0"/>
              </a:rPr>
              <a:t>Epitheliale-mesenchymale </a:t>
            </a:r>
            <a:r>
              <a:rPr lang="hu-HU" sz="2800" dirty="0" err="1">
                <a:latin typeface="Arial" panose="020B0604020202020204" pitchFamily="34" charset="0"/>
                <a:cs typeface="Arial" panose="020B0604020202020204" pitchFamily="34" charset="0"/>
              </a:rPr>
              <a:t>Transition</a:t>
            </a:r>
            <a:r>
              <a:rPr lang="hu-HU" sz="2800" dirty="0">
                <a:latin typeface="Arial" panose="020B0604020202020204" pitchFamily="34" charset="0"/>
                <a:cs typeface="Arial" panose="020B0604020202020204" pitchFamily="34" charset="0"/>
              </a:rPr>
              <a:t> (EMT)</a:t>
            </a:r>
          </a:p>
          <a:p>
            <a:r>
              <a:rPr lang="hu-HU" sz="2800" dirty="0" err="1">
                <a:latin typeface="Arial" panose="020B0604020202020204" pitchFamily="34" charset="0"/>
                <a:cs typeface="Arial" panose="020B0604020202020204" pitchFamily="34" charset="0"/>
              </a:rPr>
              <a:t>Mesenchymal</a:t>
            </a:r>
            <a:r>
              <a:rPr lang="hu-HU" sz="2800" dirty="0">
                <a:latin typeface="Arial" panose="020B0604020202020204" pitchFamily="34" charset="0"/>
                <a:cs typeface="Arial" panose="020B0604020202020204" pitchFamily="34" charset="0"/>
              </a:rPr>
              <a:t>-epitheliale </a:t>
            </a:r>
            <a:r>
              <a:rPr lang="hu-HU" sz="2800" dirty="0" err="1">
                <a:latin typeface="Arial" panose="020B0604020202020204" pitchFamily="34" charset="0"/>
                <a:cs typeface="Arial" panose="020B0604020202020204" pitchFamily="34" charset="0"/>
              </a:rPr>
              <a:t>Transition</a:t>
            </a:r>
            <a:r>
              <a:rPr lang="hu-HU" sz="2800" dirty="0">
                <a:latin typeface="Arial" panose="020B0604020202020204" pitchFamily="34" charset="0"/>
                <a:cs typeface="Arial" panose="020B0604020202020204" pitchFamily="34" charset="0"/>
              </a:rPr>
              <a:t> (MET)</a:t>
            </a:r>
          </a:p>
          <a:p>
            <a:r>
              <a:rPr lang="hu-HU" sz="2800" dirty="0" smtClean="0">
                <a:latin typeface="Arial" panose="020B0604020202020204" pitchFamily="34" charset="0"/>
                <a:cs typeface="Arial" panose="020B0604020202020204" pitchFamily="34" charset="0"/>
              </a:rPr>
              <a:t>Zytoskelett, </a:t>
            </a:r>
            <a:r>
              <a:rPr lang="hu-HU" sz="2800" dirty="0" err="1">
                <a:latin typeface="Arial" panose="020B0604020202020204" pitchFamily="34" charset="0"/>
                <a:cs typeface="Arial" panose="020B0604020202020204" pitchFamily="34" charset="0"/>
              </a:rPr>
              <a:t>Zelle-Zelle</a:t>
            </a:r>
            <a:r>
              <a:rPr lang="hu-HU" sz="2800" dirty="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Adhäsion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Zelle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Matrix</a:t>
            </a:r>
            <a:r>
              <a:rPr lang="hu-HU" sz="2800" dirty="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Adhäsion</a:t>
            </a:r>
            <a:endParaRPr lang="de-DE"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178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43" name="Group 27"/>
          <p:cNvGraphicFramePr>
            <a:graphicFrameLocks noGrp="1"/>
          </p:cNvGraphicFramePr>
          <p:nvPr/>
        </p:nvGraphicFramePr>
        <p:xfrm>
          <a:off x="242888" y="1397000"/>
          <a:ext cx="8640762" cy="5264912"/>
        </p:xfrm>
        <a:graphic>
          <a:graphicData uri="http://schemas.openxmlformats.org/drawingml/2006/table">
            <a:tbl>
              <a:tblPr/>
              <a:tblGrid>
                <a:gridCol w="4392612">
                  <a:extLst>
                    <a:ext uri="{9D8B030D-6E8A-4147-A177-3AD203B41FA5}">
                      <a16:colId xmlns:a16="http://schemas.microsoft.com/office/drawing/2014/main" val="20000"/>
                    </a:ext>
                  </a:extLst>
                </a:gridCol>
                <a:gridCol w="4248150">
                  <a:extLst>
                    <a:ext uri="{9D8B030D-6E8A-4147-A177-3AD203B41FA5}">
                      <a16:colId xmlns:a16="http://schemas.microsoft.com/office/drawing/2014/main" val="20001"/>
                    </a:ext>
                  </a:extLst>
                </a:gridCol>
              </a:tblGrid>
              <a:tr h="812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2800" b="1" i="0" u="none" strike="noStrike" cap="none" normalizeH="0" baseline="0">
                          <a:ln>
                            <a:noFill/>
                          </a:ln>
                          <a:solidFill>
                            <a:srgbClr val="CC0000"/>
                          </a:solidFill>
                          <a:effectLst/>
                          <a:latin typeface="Arial" charset="0"/>
                        </a:rPr>
                        <a:t>Epithelien</a:t>
                      </a:r>
                      <a:endParaRPr kumimoji="0" lang="de-DE" sz="2800" b="1" i="0" u="none" strike="noStrike" cap="none" normalizeH="0" baseline="0">
                        <a:ln>
                          <a:noFill/>
                        </a:ln>
                        <a:solidFill>
                          <a:srgbClr val="CC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hu-HU" sz="2800" b="1" i="0" u="none" strike="noStrike" cap="none" normalizeH="0" baseline="0">
                          <a:ln>
                            <a:noFill/>
                          </a:ln>
                          <a:solidFill>
                            <a:srgbClr val="CC0000"/>
                          </a:solidFill>
                          <a:effectLst/>
                          <a:latin typeface="Arial" charset="0"/>
                        </a:rPr>
                        <a:t>Mesenchym</a:t>
                      </a:r>
                      <a:endParaRPr kumimoji="0" lang="de-DE" sz="2800" b="1" i="0" u="none" strike="noStrike" cap="none" normalizeH="0" baseline="0">
                        <a:ln>
                          <a:noFill/>
                        </a:ln>
                        <a:solidFill>
                          <a:srgbClr val="CC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2400" b="0" i="0" u="none" strike="noStrike" cap="none" normalizeH="0" baseline="0">
                          <a:ln>
                            <a:noFill/>
                          </a:ln>
                          <a:solidFill>
                            <a:schemeClr val="tx1"/>
                          </a:solidFill>
                          <a:effectLst/>
                          <a:latin typeface="Arial" charset="0"/>
                        </a:rPr>
                        <a:t>Die Zelle sind nicht beweglich</a:t>
                      </a:r>
                      <a:endParaRPr kumimoji="0" lang="de-DE"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2400" b="0" i="0" u="none" strike="noStrike" cap="none" normalizeH="0" baseline="0">
                          <a:ln>
                            <a:noFill/>
                          </a:ln>
                          <a:solidFill>
                            <a:schemeClr val="tx1"/>
                          </a:solidFill>
                          <a:effectLst/>
                          <a:latin typeface="Arial" charset="0"/>
                        </a:rPr>
                        <a:t>bewegliche Zellen</a:t>
                      </a:r>
                      <a:endParaRPr kumimoji="0" lang="de-DE"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2400" b="0" i="0" u="none" strike="noStrike" cap="none" normalizeH="0" baseline="0">
                          <a:ln>
                            <a:noFill/>
                          </a:ln>
                          <a:solidFill>
                            <a:schemeClr val="tx1"/>
                          </a:solidFill>
                          <a:effectLst/>
                          <a:latin typeface="Arial" charset="0"/>
                        </a:rPr>
                        <a:t>bilden feste Zellverbindungen zwischen Zellen (Zonula adherens, tight junction, Desmosomen)</a:t>
                      </a:r>
                      <a:endParaRPr kumimoji="0" lang="de-DE"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2400" b="0" i="0" u="none" strike="noStrike" cap="none" normalizeH="0" baseline="0">
                          <a:ln>
                            <a:noFill/>
                          </a:ln>
                          <a:solidFill>
                            <a:schemeClr val="tx1"/>
                          </a:solidFill>
                          <a:effectLst/>
                          <a:latin typeface="Arial" charset="0"/>
                        </a:rPr>
                        <a:t>Zelle-Matrix Verbindungen (fokale Kontaktstelle),</a:t>
                      </a:r>
                      <a:endParaRPr kumimoji="0" lang="de-DE"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2400" b="0" i="0" u="none" strike="noStrike" cap="none" normalizeH="0" baseline="0">
                          <a:ln>
                            <a:noFill/>
                          </a:ln>
                          <a:solidFill>
                            <a:schemeClr val="tx1"/>
                          </a:solidFill>
                          <a:effectLst/>
                          <a:latin typeface="Arial" charset="0"/>
                        </a:rPr>
                        <a:t>oder Zellen und ECM (Hemidesmosomen)</a:t>
                      </a:r>
                      <a:endParaRPr kumimoji="0" lang="de-DE"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hu-HU"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12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2400" b="0" i="0" u="none" strike="noStrike" cap="none" normalizeH="0" baseline="0">
                          <a:ln>
                            <a:noFill/>
                          </a:ln>
                          <a:solidFill>
                            <a:schemeClr val="tx1"/>
                          </a:solidFill>
                          <a:effectLst/>
                          <a:latin typeface="Arial" charset="0"/>
                        </a:rPr>
                        <a:t>(fast) kein extrazellulärer Raum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hu-HU" sz="2400" b="0" i="0" u="none" strike="noStrike" cap="none" normalizeH="0" baseline="0">
                          <a:ln>
                            <a:noFill/>
                          </a:ln>
                          <a:solidFill>
                            <a:schemeClr val="tx1"/>
                          </a:solidFill>
                          <a:effectLst/>
                          <a:latin typeface="Arial" charset="0"/>
                        </a:rPr>
                        <a:t>viel ECM</a:t>
                      </a:r>
                      <a:endParaRPr kumimoji="0" lang="de-DE" sz="24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0918" name="Rectangle 28"/>
          <p:cNvSpPr>
            <a:spLocks noChangeArrowheads="1"/>
          </p:cNvSpPr>
          <p:nvPr/>
        </p:nvSpPr>
        <p:spPr bwMode="auto">
          <a:xfrm>
            <a:off x="457200" y="115888"/>
            <a:ext cx="8229600" cy="1143000"/>
          </a:xfrm>
          <a:prstGeom prst="rect">
            <a:avLst/>
          </a:prstGeom>
          <a:noFill/>
          <a:ln w="9525">
            <a:noFill/>
            <a:miter lim="800000"/>
            <a:headEnd/>
            <a:tailEnd/>
          </a:ln>
        </p:spPr>
        <p:txBody>
          <a:bodyPr anchor="ctr"/>
          <a:lstStyle/>
          <a:p>
            <a:pPr algn="ctr"/>
            <a:r>
              <a:rPr lang="hu-HU" sz="4400">
                <a:solidFill>
                  <a:schemeClr val="tx2"/>
                </a:solidFill>
              </a:rPr>
              <a:t>Epithelzellen-Mesenchymzellen</a:t>
            </a:r>
            <a:endParaRPr lang="de-DE" sz="4400">
              <a:solidFill>
                <a:schemeClr val="tx2"/>
              </a:solidFill>
            </a:endParaRPr>
          </a:p>
        </p:txBody>
      </p:sp>
    </p:spTree>
    <p:extLst>
      <p:ext uri="{BB962C8B-B14F-4D97-AF65-F5344CB8AC3E}">
        <p14:creationId xmlns:p14="http://schemas.microsoft.com/office/powerpoint/2010/main" val="2656246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noChangeArrowheads="1"/>
          </p:cNvSpPr>
          <p:nvPr>
            <p:ph type="ctrTitle"/>
          </p:nvPr>
        </p:nvSpPr>
        <p:spPr/>
        <p:txBody>
          <a:bodyPr/>
          <a:lstStyle/>
          <a:p>
            <a:r>
              <a:rPr lang="hu-HU" b="1">
                <a:solidFill>
                  <a:srgbClr val="A50021"/>
                </a:solidFill>
              </a:rPr>
              <a:t>Epithelial-mesenchymal Transition</a:t>
            </a:r>
            <a:endParaRPr lang="de-DE" b="1">
              <a:solidFill>
                <a:srgbClr val="A50021"/>
              </a:solidFill>
            </a:endParaRPr>
          </a:p>
        </p:txBody>
      </p:sp>
    </p:spTree>
    <p:extLst>
      <p:ext uri="{BB962C8B-B14F-4D97-AF65-F5344CB8AC3E}">
        <p14:creationId xmlns:p14="http://schemas.microsoft.com/office/powerpoint/2010/main" val="1960559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hu-HU" sz="3200" b="1" dirty="0">
                <a:latin typeface="Arial" panose="020B0604020202020204" pitchFamily="34" charset="0"/>
                <a:cs typeface="Arial" panose="020B0604020202020204" pitchFamily="34" charset="0"/>
              </a:rPr>
              <a:t>EMT </a:t>
            </a:r>
            <a:r>
              <a:rPr lang="hu-HU" sz="3200" b="1" dirty="0" err="1">
                <a:latin typeface="Arial" panose="020B0604020202020204" pitchFamily="34" charset="0"/>
                <a:cs typeface="Arial" panose="020B0604020202020204" pitchFamily="34" charset="0"/>
              </a:rPr>
              <a:t>kommt</a:t>
            </a:r>
            <a:r>
              <a:rPr lang="hu-HU" sz="3200" b="1" dirty="0">
                <a:latin typeface="Arial" panose="020B0604020202020204" pitchFamily="34" charset="0"/>
                <a:cs typeface="Arial" panose="020B0604020202020204" pitchFamily="34" charset="0"/>
              </a:rPr>
              <a:t> </a:t>
            </a:r>
            <a:r>
              <a:rPr lang="hu-HU" sz="3200" b="1" i="1" dirty="0">
                <a:latin typeface="Arial" panose="020B0604020202020204" pitchFamily="34" charset="0"/>
                <a:cs typeface="Arial" panose="020B0604020202020204" pitchFamily="34" charset="0"/>
              </a:rPr>
              <a:t>in vivo</a:t>
            </a:r>
            <a:r>
              <a:rPr lang="hu-HU" sz="3200" b="1" dirty="0">
                <a:latin typeface="Arial" panose="020B0604020202020204" pitchFamily="34" charset="0"/>
                <a:cs typeface="Arial" panose="020B0604020202020204" pitchFamily="34" charset="0"/>
              </a:rPr>
              <a:t> in </a:t>
            </a:r>
            <a:r>
              <a:rPr lang="hu-HU" sz="3200" b="1" dirty="0" err="1">
                <a:latin typeface="Arial" panose="020B0604020202020204" pitchFamily="34" charset="0"/>
                <a:cs typeface="Arial" panose="020B0604020202020204" pitchFamily="34" charset="0"/>
              </a:rPr>
              <a:t>sehr</a:t>
            </a:r>
            <a:r>
              <a:rPr lang="hu-HU" sz="3200" b="1" dirty="0">
                <a:latin typeface="Arial" panose="020B0604020202020204" pitchFamily="34" charset="0"/>
                <a:cs typeface="Arial" panose="020B0604020202020204" pitchFamily="34" charset="0"/>
              </a:rPr>
              <a:t> </a:t>
            </a:r>
            <a:r>
              <a:rPr lang="hu-HU" sz="3200" b="1" dirty="0" err="1">
                <a:latin typeface="Arial" panose="020B0604020202020204" pitchFamily="34" charset="0"/>
                <a:cs typeface="Arial" panose="020B0604020202020204" pitchFamily="34" charset="0"/>
              </a:rPr>
              <a:t>wichtigen</a:t>
            </a:r>
            <a:r>
              <a:rPr lang="hu-HU" sz="3200" b="1" dirty="0">
                <a:latin typeface="Arial" panose="020B0604020202020204" pitchFamily="34" charset="0"/>
                <a:cs typeface="Arial" panose="020B0604020202020204" pitchFamily="34" charset="0"/>
              </a:rPr>
              <a:t> </a:t>
            </a:r>
            <a:r>
              <a:rPr lang="hu-HU" sz="3200" b="1" dirty="0">
                <a:solidFill>
                  <a:srgbClr val="A50021"/>
                </a:solidFill>
                <a:latin typeface="Arial" panose="020B0604020202020204" pitchFamily="34" charset="0"/>
                <a:cs typeface="Arial" panose="020B0604020202020204" pitchFamily="34" charset="0"/>
              </a:rPr>
              <a:t>normalen</a:t>
            </a:r>
            <a:r>
              <a:rPr lang="hu-HU" sz="3200" b="1" dirty="0">
                <a:latin typeface="Arial" panose="020B0604020202020204" pitchFamily="34" charset="0"/>
                <a:cs typeface="Arial" panose="020B0604020202020204" pitchFamily="34" charset="0"/>
              </a:rPr>
              <a:t> </a:t>
            </a:r>
            <a:r>
              <a:rPr lang="hu-HU" sz="3200" b="1" dirty="0" err="1">
                <a:latin typeface="Arial" panose="020B0604020202020204" pitchFamily="34" charset="0"/>
                <a:cs typeface="Arial" panose="020B0604020202020204" pitchFamily="34" charset="0"/>
              </a:rPr>
              <a:t>Vorgängen</a:t>
            </a:r>
            <a:r>
              <a:rPr lang="hu-HU" sz="3200" b="1" dirty="0">
                <a:latin typeface="Arial" panose="020B0604020202020204" pitchFamily="34" charset="0"/>
                <a:cs typeface="Arial" panose="020B0604020202020204" pitchFamily="34" charset="0"/>
              </a:rPr>
              <a:t> </a:t>
            </a:r>
            <a:r>
              <a:rPr lang="hu-HU" sz="3200" b="1" dirty="0" err="1">
                <a:latin typeface="Arial" panose="020B0604020202020204" pitchFamily="34" charset="0"/>
                <a:cs typeface="Arial" panose="020B0604020202020204" pitchFamily="34" charset="0"/>
              </a:rPr>
              <a:t>vor</a:t>
            </a:r>
            <a:r>
              <a:rPr lang="hu-HU" sz="3200" b="1" dirty="0">
                <a:latin typeface="Arial" panose="020B0604020202020204" pitchFamily="34" charset="0"/>
                <a:cs typeface="Arial" panose="020B0604020202020204" pitchFamily="34" charset="0"/>
              </a:rPr>
              <a:t>:</a:t>
            </a:r>
          </a:p>
        </p:txBody>
      </p:sp>
      <p:sp>
        <p:nvSpPr>
          <p:cNvPr id="105475" name="Rectangle 3"/>
          <p:cNvSpPr>
            <a:spLocks noGrp="1" noChangeArrowheads="1"/>
          </p:cNvSpPr>
          <p:nvPr>
            <p:ph type="body" idx="1"/>
          </p:nvPr>
        </p:nvSpPr>
        <p:spPr>
          <a:xfrm>
            <a:off x="431815" y="2636912"/>
            <a:ext cx="8229600" cy="2549525"/>
          </a:xfrm>
        </p:spPr>
        <p:txBody>
          <a:bodyPr/>
          <a:lstStyle/>
          <a:p>
            <a:r>
              <a:rPr lang="hu-HU" sz="2800" dirty="0" err="1">
                <a:latin typeface="Arial" panose="020B0604020202020204" pitchFamily="34" charset="0"/>
                <a:cs typeface="Arial" panose="020B0604020202020204" pitchFamily="34" charset="0"/>
              </a:rPr>
              <a:t>Gastrulation</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Bildung</a:t>
            </a:r>
            <a:r>
              <a:rPr lang="hu-HU" sz="2800" dirty="0">
                <a:latin typeface="Arial" panose="020B0604020202020204" pitchFamily="34" charset="0"/>
                <a:cs typeface="Arial" panose="020B0604020202020204" pitchFamily="34" charset="0"/>
              </a:rPr>
              <a:t> der </a:t>
            </a:r>
            <a:r>
              <a:rPr lang="hu-HU" sz="2800" dirty="0" err="1">
                <a:latin typeface="Arial" panose="020B0604020202020204" pitchFamily="34" charset="0"/>
                <a:cs typeface="Arial" panose="020B0604020202020204" pitchFamily="34" charset="0"/>
              </a:rPr>
              <a:t>Neuralleiste-Zellen</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Somitogenesis</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Nierenentwicklung</a:t>
            </a:r>
            <a:endParaRPr lang="hu-HU" sz="2800" dirty="0">
              <a:latin typeface="Arial" panose="020B0604020202020204" pitchFamily="34" charset="0"/>
              <a:cs typeface="Arial" panose="020B0604020202020204" pitchFamily="34" charset="0"/>
            </a:endParaRPr>
          </a:p>
          <a:p>
            <a:endParaRPr lang="hu-HU" dirty="0"/>
          </a:p>
          <a:p>
            <a:endParaRPr lang="hu-HU" dirty="0"/>
          </a:p>
        </p:txBody>
      </p:sp>
    </p:spTree>
    <p:extLst>
      <p:ext uri="{BB962C8B-B14F-4D97-AF65-F5344CB8AC3E}">
        <p14:creationId xmlns:p14="http://schemas.microsoft.com/office/powerpoint/2010/main" val="3536035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soportba foglalás 2"/>
          <p:cNvGrpSpPr/>
          <p:nvPr/>
        </p:nvGrpSpPr>
        <p:grpSpPr>
          <a:xfrm>
            <a:off x="0" y="44624"/>
            <a:ext cx="9144000" cy="4703748"/>
            <a:chOff x="0" y="988568"/>
            <a:chExt cx="9144000" cy="4703748"/>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5683"/>
              <a:ext cx="9144000" cy="4526633"/>
            </a:xfrm>
            <a:prstGeom prst="rect">
              <a:avLst/>
            </a:prstGeom>
          </p:spPr>
        </p:pic>
        <p:sp>
          <p:nvSpPr>
            <p:cNvPr id="5" name="Szövegdoboz 4">
              <a:extLst/>
            </p:cNvPr>
            <p:cNvSpPr txBox="1"/>
            <p:nvPr/>
          </p:nvSpPr>
          <p:spPr>
            <a:xfrm>
              <a:off x="1051448" y="988568"/>
              <a:ext cx="2088232" cy="1569660"/>
            </a:xfrm>
            <a:prstGeom prst="rect">
              <a:avLst/>
            </a:prstGeom>
            <a:noFill/>
          </p:spPr>
          <p:txBody>
            <a:bodyPr wrap="square" rtlCol="0">
              <a:spAutoFit/>
            </a:bodyPr>
            <a:lstStyle/>
            <a:p>
              <a:r>
                <a:rPr lang="hu-HU" sz="9600" b="1" dirty="0">
                  <a:solidFill>
                    <a:srgbClr val="FF0000"/>
                  </a:solidFill>
                </a:rPr>
                <a:t>X</a:t>
              </a:r>
              <a:endParaRPr lang="de-DE" sz="9600" b="1" dirty="0">
                <a:solidFill>
                  <a:srgbClr val="FF0000"/>
                </a:solidFill>
              </a:endParaRPr>
            </a:p>
          </p:txBody>
        </p:sp>
      </p:grpSp>
      <p:sp>
        <p:nvSpPr>
          <p:cNvPr id="4" name="Szövegdoboz 3"/>
          <p:cNvSpPr txBox="1"/>
          <p:nvPr/>
        </p:nvSpPr>
        <p:spPr>
          <a:xfrm>
            <a:off x="5076056" y="221739"/>
            <a:ext cx="3816424" cy="461665"/>
          </a:xfrm>
          <a:prstGeom prst="rect">
            <a:avLst/>
          </a:prstGeom>
          <a:noFill/>
        </p:spPr>
        <p:txBody>
          <a:bodyPr wrap="square" rtlCol="0">
            <a:spAutoFit/>
          </a:bodyPr>
          <a:lstStyle/>
          <a:p>
            <a:pPr algn="ctr"/>
            <a:r>
              <a:rPr lang="hu-HU" sz="2400" b="1" dirty="0"/>
              <a:t>Epiblast-</a:t>
            </a:r>
            <a:r>
              <a:rPr lang="hu-HU" sz="2400" b="1" dirty="0" err="1"/>
              <a:t>Signalisierung</a:t>
            </a:r>
            <a:endParaRPr lang="de-DE" sz="2400" b="1" dirty="0"/>
          </a:p>
        </p:txBody>
      </p:sp>
      <p:sp>
        <p:nvSpPr>
          <p:cNvPr id="6" name="Text Box 3"/>
          <p:cNvSpPr txBox="1">
            <a:spLocks noChangeArrowheads="1"/>
          </p:cNvSpPr>
          <p:nvPr/>
        </p:nvSpPr>
        <p:spPr bwMode="auto">
          <a:xfrm>
            <a:off x="223356" y="4769743"/>
            <a:ext cx="8669124" cy="1615827"/>
          </a:xfrm>
          <a:prstGeom prst="rect">
            <a:avLst/>
          </a:prstGeom>
          <a:noFill/>
          <a:ln w="9525">
            <a:noFill/>
            <a:miter lim="800000"/>
            <a:headEnd/>
            <a:tailEnd/>
          </a:ln>
        </p:spPr>
        <p:txBody>
          <a:bodyPr wrap="square">
            <a:spAutoFit/>
          </a:bodyPr>
          <a:lstStyle/>
          <a:p>
            <a:pPr>
              <a:spcBef>
                <a:spcPct val="50000"/>
              </a:spcBef>
            </a:pPr>
            <a:r>
              <a:rPr lang="hu-HU" sz="1800" b="1" dirty="0" err="1">
                <a:solidFill>
                  <a:srgbClr val="A50021"/>
                </a:solidFill>
                <a:latin typeface="Arial" charset="0"/>
              </a:rPr>
              <a:t>Region</a:t>
            </a:r>
            <a:r>
              <a:rPr lang="hu-HU" sz="1800" b="1" dirty="0">
                <a:solidFill>
                  <a:srgbClr val="A50021"/>
                </a:solidFill>
                <a:latin typeface="Arial" charset="0"/>
              </a:rPr>
              <a:t> </a:t>
            </a:r>
            <a:r>
              <a:rPr lang="hu-HU" sz="1800" b="1" dirty="0" err="1">
                <a:solidFill>
                  <a:srgbClr val="A50021"/>
                </a:solidFill>
                <a:latin typeface="Arial" charset="0"/>
              </a:rPr>
              <a:t>des</a:t>
            </a:r>
            <a:r>
              <a:rPr lang="hu-HU" sz="1800" b="1" dirty="0">
                <a:solidFill>
                  <a:srgbClr val="A50021"/>
                </a:solidFill>
                <a:latin typeface="Arial" charset="0"/>
              </a:rPr>
              <a:t> </a:t>
            </a:r>
            <a:r>
              <a:rPr lang="hu-HU" sz="1800" b="1" dirty="0" err="1">
                <a:solidFill>
                  <a:srgbClr val="A50021"/>
                </a:solidFill>
                <a:latin typeface="Arial" charset="0"/>
              </a:rPr>
              <a:t>Ektoderms</a:t>
            </a:r>
            <a:r>
              <a:rPr lang="hu-HU" sz="1800" b="1" dirty="0">
                <a:solidFill>
                  <a:srgbClr val="A50021"/>
                </a:solidFill>
                <a:latin typeface="Arial" charset="0"/>
              </a:rPr>
              <a:t>, </a:t>
            </a:r>
            <a:r>
              <a:rPr lang="hu-HU" sz="1800" b="1" dirty="0" err="1">
                <a:solidFill>
                  <a:srgbClr val="A50021"/>
                </a:solidFill>
                <a:latin typeface="Arial" charset="0"/>
              </a:rPr>
              <a:t>die</a:t>
            </a:r>
            <a:r>
              <a:rPr lang="hu-HU" sz="1800" b="1" dirty="0">
                <a:solidFill>
                  <a:srgbClr val="A50021"/>
                </a:solidFill>
                <a:latin typeface="Arial" charset="0"/>
              </a:rPr>
              <a:t> </a:t>
            </a:r>
            <a:r>
              <a:rPr lang="hu-HU" sz="1800" b="1" dirty="0" err="1">
                <a:solidFill>
                  <a:srgbClr val="A50021"/>
                </a:solidFill>
                <a:latin typeface="Arial" charset="0"/>
              </a:rPr>
              <a:t>neurale</a:t>
            </a:r>
            <a:r>
              <a:rPr lang="hu-HU" sz="1800" b="1" dirty="0">
                <a:solidFill>
                  <a:srgbClr val="A50021"/>
                </a:solidFill>
                <a:latin typeface="Arial" charset="0"/>
              </a:rPr>
              <a:t> </a:t>
            </a:r>
            <a:r>
              <a:rPr lang="hu-HU" sz="1800" b="1" dirty="0" err="1">
                <a:solidFill>
                  <a:srgbClr val="A50021"/>
                </a:solidFill>
                <a:latin typeface="Arial" charset="0"/>
              </a:rPr>
              <a:t>Strukturen</a:t>
            </a:r>
            <a:r>
              <a:rPr lang="hu-HU" sz="1800" b="1" dirty="0">
                <a:solidFill>
                  <a:srgbClr val="A50021"/>
                </a:solidFill>
                <a:latin typeface="Arial" charset="0"/>
              </a:rPr>
              <a:t> </a:t>
            </a:r>
            <a:r>
              <a:rPr lang="hu-HU" sz="1800" b="1" dirty="0" err="1">
                <a:solidFill>
                  <a:srgbClr val="A50021"/>
                </a:solidFill>
                <a:latin typeface="Arial" charset="0"/>
              </a:rPr>
              <a:t>bilden</a:t>
            </a:r>
            <a:r>
              <a:rPr lang="hu-HU" sz="1800" b="1" dirty="0">
                <a:solidFill>
                  <a:srgbClr val="A50021"/>
                </a:solidFill>
                <a:latin typeface="Arial" charset="0"/>
              </a:rPr>
              <a:t>:</a:t>
            </a:r>
          </a:p>
          <a:p>
            <a:pPr>
              <a:spcBef>
                <a:spcPct val="50000"/>
              </a:spcBef>
            </a:pPr>
            <a:r>
              <a:rPr lang="hu-HU" dirty="0" err="1">
                <a:latin typeface="Arial" charset="0"/>
              </a:rPr>
              <a:t>Aus</a:t>
            </a:r>
            <a:r>
              <a:rPr lang="hu-HU" dirty="0">
                <a:latin typeface="Arial" charset="0"/>
              </a:rPr>
              <a:t> </a:t>
            </a:r>
            <a:r>
              <a:rPr lang="hu-HU" dirty="0" err="1">
                <a:latin typeface="Arial" charset="0"/>
              </a:rPr>
              <a:t>dem</a:t>
            </a:r>
            <a:r>
              <a:rPr lang="hu-HU" dirty="0">
                <a:latin typeface="Arial" charset="0"/>
              </a:rPr>
              <a:t> </a:t>
            </a:r>
            <a:r>
              <a:rPr lang="hu-HU" b="1" dirty="0" err="1">
                <a:latin typeface="Arial" charset="0"/>
              </a:rPr>
              <a:t>Neuralrohr</a:t>
            </a:r>
            <a:r>
              <a:rPr lang="hu-HU" dirty="0">
                <a:latin typeface="Arial" charset="0"/>
              </a:rPr>
              <a:t> </a:t>
            </a:r>
            <a:r>
              <a:rPr lang="hu-HU" dirty="0" err="1">
                <a:latin typeface="Arial" charset="0"/>
              </a:rPr>
              <a:t>entwickelt</a:t>
            </a:r>
            <a:r>
              <a:rPr lang="hu-HU" dirty="0">
                <a:latin typeface="Arial" charset="0"/>
              </a:rPr>
              <a:t> </a:t>
            </a:r>
            <a:r>
              <a:rPr lang="hu-HU" dirty="0" err="1">
                <a:latin typeface="Arial" charset="0"/>
              </a:rPr>
              <a:t>sich</a:t>
            </a:r>
            <a:r>
              <a:rPr lang="hu-HU" dirty="0">
                <a:latin typeface="Arial" charset="0"/>
              </a:rPr>
              <a:t> </a:t>
            </a:r>
            <a:r>
              <a:rPr lang="hu-HU" dirty="0" err="1">
                <a:latin typeface="Arial" charset="0"/>
              </a:rPr>
              <a:t>das</a:t>
            </a:r>
            <a:r>
              <a:rPr lang="hu-HU" dirty="0">
                <a:latin typeface="Arial" charset="0"/>
              </a:rPr>
              <a:t> ZNS</a:t>
            </a:r>
          </a:p>
          <a:p>
            <a:pPr>
              <a:spcBef>
                <a:spcPct val="50000"/>
              </a:spcBef>
            </a:pPr>
            <a:r>
              <a:rPr lang="hu-HU" sz="1800" dirty="0" err="1">
                <a:latin typeface="Arial" charset="0"/>
              </a:rPr>
              <a:t>Aus</a:t>
            </a:r>
            <a:r>
              <a:rPr lang="hu-HU" sz="1800" dirty="0">
                <a:latin typeface="Arial" charset="0"/>
              </a:rPr>
              <a:t> der </a:t>
            </a:r>
            <a:r>
              <a:rPr lang="hu-HU" sz="1800" b="1" dirty="0" err="1">
                <a:latin typeface="Arial" charset="0"/>
              </a:rPr>
              <a:t>Neuralleiste</a:t>
            </a:r>
            <a:r>
              <a:rPr lang="hu-HU" sz="1800" dirty="0">
                <a:latin typeface="Arial" charset="0"/>
              </a:rPr>
              <a:t> </a:t>
            </a:r>
            <a:r>
              <a:rPr lang="hu-HU" sz="1800" dirty="0" err="1">
                <a:latin typeface="Arial" charset="0"/>
              </a:rPr>
              <a:t>entwikeln</a:t>
            </a:r>
            <a:r>
              <a:rPr lang="hu-HU" sz="1800" dirty="0">
                <a:latin typeface="Arial" charset="0"/>
              </a:rPr>
              <a:t> </a:t>
            </a:r>
            <a:r>
              <a:rPr lang="hu-HU" sz="1800" dirty="0" err="1">
                <a:latin typeface="Arial" charset="0"/>
              </a:rPr>
              <a:t>sich</a:t>
            </a:r>
            <a:r>
              <a:rPr lang="hu-HU" sz="1800" dirty="0">
                <a:latin typeface="Arial" charset="0"/>
              </a:rPr>
              <a:t> </a:t>
            </a:r>
            <a:r>
              <a:rPr lang="hu-HU" sz="1800" dirty="0" err="1">
                <a:latin typeface="Arial" charset="0"/>
              </a:rPr>
              <a:t>die</a:t>
            </a:r>
            <a:r>
              <a:rPr lang="hu-HU" sz="1800" dirty="0">
                <a:latin typeface="Arial" charset="0"/>
              </a:rPr>
              <a:t> </a:t>
            </a:r>
            <a:r>
              <a:rPr lang="hu-HU" sz="1800" dirty="0" err="1">
                <a:latin typeface="Arial" charset="0"/>
              </a:rPr>
              <a:t>Nerven</a:t>
            </a:r>
            <a:r>
              <a:rPr lang="hu-HU" sz="1800" dirty="0">
                <a:latin typeface="Arial" charset="0"/>
              </a:rPr>
              <a:t>- und </a:t>
            </a:r>
            <a:r>
              <a:rPr lang="hu-HU" sz="1800" dirty="0" err="1" smtClean="0">
                <a:latin typeface="Arial" charset="0"/>
              </a:rPr>
              <a:t>Gliazellen</a:t>
            </a:r>
            <a:r>
              <a:rPr lang="hu-HU" sz="1800" dirty="0" smtClean="0">
                <a:latin typeface="Arial" charset="0"/>
              </a:rPr>
              <a:t> in der </a:t>
            </a:r>
            <a:r>
              <a:rPr lang="hu-HU" sz="1800" dirty="0" err="1">
                <a:latin typeface="Arial" charset="0"/>
              </a:rPr>
              <a:t>Peripherie</a:t>
            </a:r>
            <a:endParaRPr lang="hu-HU" sz="1800" dirty="0">
              <a:latin typeface="Arial" charset="0"/>
            </a:endParaRPr>
          </a:p>
          <a:p>
            <a:pPr>
              <a:spcBef>
                <a:spcPct val="50000"/>
              </a:spcBef>
            </a:pPr>
            <a:r>
              <a:rPr lang="hu-HU" dirty="0" err="1">
                <a:latin typeface="Arial" charset="0"/>
              </a:rPr>
              <a:t>aus</a:t>
            </a:r>
            <a:r>
              <a:rPr lang="hu-HU" dirty="0">
                <a:latin typeface="Arial" charset="0"/>
              </a:rPr>
              <a:t> den </a:t>
            </a:r>
            <a:r>
              <a:rPr lang="hu-HU" b="1" dirty="0" err="1">
                <a:latin typeface="Arial" charset="0"/>
              </a:rPr>
              <a:t>Plakoden</a:t>
            </a:r>
            <a:r>
              <a:rPr lang="hu-HU" dirty="0">
                <a:latin typeface="Arial" charset="0"/>
              </a:rPr>
              <a:t> </a:t>
            </a:r>
            <a:r>
              <a:rPr lang="hu-HU" dirty="0" err="1">
                <a:latin typeface="Arial" charset="0"/>
              </a:rPr>
              <a:t>entwickeln</a:t>
            </a:r>
            <a:r>
              <a:rPr lang="hu-HU" dirty="0">
                <a:latin typeface="Arial" charset="0"/>
              </a:rPr>
              <a:t> </a:t>
            </a:r>
            <a:r>
              <a:rPr lang="hu-HU" dirty="0" err="1">
                <a:latin typeface="Arial" charset="0"/>
              </a:rPr>
              <a:t>sich</a:t>
            </a:r>
            <a:r>
              <a:rPr lang="hu-HU" dirty="0">
                <a:latin typeface="Arial" charset="0"/>
              </a:rPr>
              <a:t> </a:t>
            </a:r>
            <a:r>
              <a:rPr lang="hu-HU" dirty="0" err="1">
                <a:latin typeface="Arial" charset="0"/>
              </a:rPr>
              <a:t>Sinnesorganen</a:t>
            </a:r>
            <a:r>
              <a:rPr lang="hu-HU" dirty="0">
                <a:latin typeface="Arial" charset="0"/>
              </a:rPr>
              <a:t> und </a:t>
            </a:r>
            <a:r>
              <a:rPr lang="hu-HU" dirty="0" err="1" smtClean="0">
                <a:latin typeface="Arial" charset="0"/>
              </a:rPr>
              <a:t>bestimmte</a:t>
            </a:r>
            <a:r>
              <a:rPr lang="hu-HU" dirty="0" smtClean="0">
                <a:latin typeface="Arial" charset="0"/>
              </a:rPr>
              <a:t> </a:t>
            </a:r>
            <a:r>
              <a:rPr lang="hu-HU" dirty="0" err="1" smtClean="0">
                <a:latin typeface="Arial" charset="0"/>
              </a:rPr>
              <a:t>Kopfganglien</a:t>
            </a:r>
            <a:endParaRPr lang="hu-HU" sz="1800" dirty="0">
              <a:latin typeface="Arial" charset="0"/>
            </a:endParaRPr>
          </a:p>
        </p:txBody>
      </p:sp>
    </p:spTree>
    <p:extLst>
      <p:ext uri="{BB962C8B-B14F-4D97-AF65-F5344CB8AC3E}">
        <p14:creationId xmlns:p14="http://schemas.microsoft.com/office/powerpoint/2010/main" val="1545038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5"/>
          <p:cNvSpPr txBox="1">
            <a:spLocks noChangeArrowheads="1"/>
          </p:cNvSpPr>
          <p:nvPr/>
        </p:nvSpPr>
        <p:spPr bwMode="auto">
          <a:xfrm>
            <a:off x="323850" y="3573463"/>
            <a:ext cx="8280400" cy="779462"/>
          </a:xfrm>
          <a:prstGeom prst="rect">
            <a:avLst/>
          </a:prstGeom>
          <a:noFill/>
          <a:ln w="9525">
            <a:noFill/>
            <a:miter lim="800000"/>
            <a:headEnd/>
            <a:tailEnd/>
          </a:ln>
        </p:spPr>
        <p:txBody>
          <a:bodyPr>
            <a:spAutoFit/>
          </a:bodyPr>
          <a:lstStyle/>
          <a:p>
            <a:pPr>
              <a:spcBef>
                <a:spcPct val="50000"/>
              </a:spcBef>
            </a:pPr>
            <a:r>
              <a:rPr lang="hu-HU"/>
              <a:t>Nierenentwicklung</a:t>
            </a:r>
          </a:p>
          <a:p>
            <a:pPr>
              <a:spcBef>
                <a:spcPct val="50000"/>
              </a:spcBef>
            </a:pPr>
            <a:r>
              <a:rPr lang="hu-HU"/>
              <a:t>Somitogenesis</a:t>
            </a:r>
            <a:endParaRPr lang="de-DE"/>
          </a:p>
        </p:txBody>
      </p:sp>
      <p:pic>
        <p:nvPicPr>
          <p:cNvPr id="106499" name="Picture 2"/>
          <p:cNvPicPr>
            <a:picLocks noChangeAspect="1" noChangeArrowheads="1"/>
          </p:cNvPicPr>
          <p:nvPr/>
        </p:nvPicPr>
        <p:blipFill>
          <a:blip r:embed="rId3"/>
          <a:srcRect/>
          <a:stretch>
            <a:fillRect/>
          </a:stretch>
        </p:blipFill>
        <p:spPr bwMode="auto">
          <a:xfrm>
            <a:off x="19050" y="260350"/>
            <a:ext cx="9124950" cy="3225800"/>
          </a:xfrm>
          <a:prstGeom prst="rect">
            <a:avLst/>
          </a:prstGeom>
          <a:noFill/>
          <a:ln w="9525">
            <a:noFill/>
            <a:miter lim="800000"/>
            <a:headEnd/>
            <a:tailEnd/>
          </a:ln>
        </p:spPr>
      </p:pic>
    </p:spTree>
    <p:extLst>
      <p:ext uri="{BB962C8B-B14F-4D97-AF65-F5344CB8AC3E}">
        <p14:creationId xmlns:p14="http://schemas.microsoft.com/office/powerpoint/2010/main" val="3974660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11188" y="1268413"/>
            <a:ext cx="8229600" cy="1143000"/>
          </a:xfrm>
        </p:spPr>
        <p:txBody>
          <a:bodyPr/>
          <a:lstStyle/>
          <a:p>
            <a:r>
              <a:rPr lang="hu-HU" sz="3600" b="1" dirty="0">
                <a:latin typeface="Arial" panose="020B0604020202020204" pitchFamily="34" charset="0"/>
                <a:cs typeface="Arial" panose="020B0604020202020204" pitchFamily="34" charset="0"/>
              </a:rPr>
              <a:t>EMT </a:t>
            </a:r>
            <a:r>
              <a:rPr lang="hu-HU" sz="3600" b="1" dirty="0" err="1">
                <a:latin typeface="Arial" panose="020B0604020202020204" pitchFamily="34" charset="0"/>
                <a:cs typeface="Arial" panose="020B0604020202020204" pitchFamily="34" charset="0"/>
              </a:rPr>
              <a:t>kommt</a:t>
            </a:r>
            <a:r>
              <a:rPr lang="hu-HU" sz="3600" b="1" dirty="0">
                <a:latin typeface="Arial" panose="020B0604020202020204" pitchFamily="34" charset="0"/>
                <a:cs typeface="Arial" panose="020B0604020202020204" pitchFamily="34" charset="0"/>
              </a:rPr>
              <a:t> </a:t>
            </a:r>
            <a:r>
              <a:rPr lang="hu-HU" sz="3600" b="1" dirty="0" err="1">
                <a:latin typeface="Arial" panose="020B0604020202020204" pitchFamily="34" charset="0"/>
                <a:cs typeface="Arial" panose="020B0604020202020204" pitchFamily="34" charset="0"/>
              </a:rPr>
              <a:t>auch</a:t>
            </a:r>
            <a:r>
              <a:rPr lang="hu-HU" sz="3600" b="1" dirty="0">
                <a:latin typeface="Arial" panose="020B0604020202020204" pitchFamily="34" charset="0"/>
                <a:cs typeface="Arial" panose="020B0604020202020204" pitchFamily="34" charset="0"/>
              </a:rPr>
              <a:t> in </a:t>
            </a:r>
            <a:r>
              <a:rPr lang="hu-HU" sz="3600" b="1" dirty="0" err="1">
                <a:solidFill>
                  <a:srgbClr val="A50021"/>
                </a:solidFill>
                <a:latin typeface="Arial" panose="020B0604020202020204" pitchFamily="34" charset="0"/>
                <a:cs typeface="Arial" panose="020B0604020202020204" pitchFamily="34" charset="0"/>
              </a:rPr>
              <a:t>pathologischen</a:t>
            </a:r>
            <a:r>
              <a:rPr lang="hu-HU" sz="3600" b="1" dirty="0">
                <a:latin typeface="Arial" panose="020B0604020202020204" pitchFamily="34" charset="0"/>
                <a:cs typeface="Arial" panose="020B0604020202020204" pitchFamily="34" charset="0"/>
              </a:rPr>
              <a:t> </a:t>
            </a:r>
            <a:r>
              <a:rPr lang="hu-HU" sz="3600" b="1" dirty="0" err="1">
                <a:latin typeface="Arial" panose="020B0604020202020204" pitchFamily="34" charset="0"/>
                <a:cs typeface="Arial" panose="020B0604020202020204" pitchFamily="34" charset="0"/>
              </a:rPr>
              <a:t>Vorgängen</a:t>
            </a:r>
            <a:r>
              <a:rPr lang="hu-HU" sz="3600" b="1" dirty="0">
                <a:latin typeface="Arial" panose="020B0604020202020204" pitchFamily="34" charset="0"/>
                <a:cs typeface="Arial" panose="020B0604020202020204" pitchFamily="34" charset="0"/>
              </a:rPr>
              <a:t> </a:t>
            </a:r>
            <a:r>
              <a:rPr lang="hu-HU" sz="3600" b="1" dirty="0" err="1">
                <a:latin typeface="Arial" panose="020B0604020202020204" pitchFamily="34" charset="0"/>
                <a:cs typeface="Arial" panose="020B0604020202020204" pitchFamily="34" charset="0"/>
              </a:rPr>
              <a:t>vor</a:t>
            </a:r>
            <a:r>
              <a:rPr lang="hu-HU" sz="3600" b="1" dirty="0">
                <a:latin typeface="Arial" panose="020B0604020202020204" pitchFamily="34" charset="0"/>
                <a:cs typeface="Arial" panose="020B0604020202020204" pitchFamily="34" charset="0"/>
              </a:rPr>
              <a:t>:</a:t>
            </a:r>
          </a:p>
        </p:txBody>
      </p:sp>
      <p:sp>
        <p:nvSpPr>
          <p:cNvPr id="109571" name="Rectangle 3"/>
          <p:cNvSpPr>
            <a:spLocks noGrp="1" noChangeArrowheads="1"/>
          </p:cNvSpPr>
          <p:nvPr>
            <p:ph type="body" idx="1"/>
          </p:nvPr>
        </p:nvSpPr>
        <p:spPr>
          <a:xfrm>
            <a:off x="457200" y="2924175"/>
            <a:ext cx="8229600" cy="3201988"/>
          </a:xfrm>
        </p:spPr>
        <p:txBody>
          <a:bodyPr/>
          <a:lstStyle/>
          <a:p>
            <a:r>
              <a:rPr lang="hu-HU" sz="2800" dirty="0" err="1">
                <a:latin typeface="Arial" panose="020B0604020202020204" pitchFamily="34" charset="0"/>
                <a:cs typeface="Arial" panose="020B0604020202020204" pitchFamily="34" charset="0"/>
              </a:rPr>
              <a:t>Metastasebildung</a:t>
            </a:r>
            <a:r>
              <a:rPr lang="hu-HU" sz="2800" dirty="0">
                <a:latin typeface="Arial" panose="020B0604020202020204" pitchFamily="34" charset="0"/>
                <a:cs typeface="Arial" panose="020B0604020202020204" pitchFamily="34" charset="0"/>
              </a:rPr>
              <a:t> der </a:t>
            </a:r>
            <a:r>
              <a:rPr lang="hu-HU" sz="2800" dirty="0" err="1">
                <a:latin typeface="Arial" panose="020B0604020202020204" pitchFamily="34" charset="0"/>
                <a:cs typeface="Arial" panose="020B0604020202020204" pitchFamily="34" charset="0"/>
              </a:rPr>
              <a:t>Tumoren</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Fibrosen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Nieren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Lungen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etc</a:t>
            </a:r>
            <a:r>
              <a:rPr lang="hu-HU" sz="2800" dirty="0">
                <a:latin typeface="Arial" panose="020B0604020202020204" pitchFamily="34" charset="0"/>
                <a:cs typeface="Arial" panose="020B0604020202020204" pitchFamily="34" charset="0"/>
              </a:rPr>
              <a:t>)</a:t>
            </a:r>
          </a:p>
          <a:p>
            <a:pPr>
              <a:buFontTx/>
              <a:buNone/>
            </a:pPr>
            <a:endParaRPr lang="hu-HU" dirty="0"/>
          </a:p>
          <a:p>
            <a:endParaRPr lang="hu-HU" dirty="0"/>
          </a:p>
        </p:txBody>
      </p:sp>
    </p:spTree>
    <p:extLst>
      <p:ext uri="{BB962C8B-B14F-4D97-AF65-F5344CB8AC3E}">
        <p14:creationId xmlns:p14="http://schemas.microsoft.com/office/powerpoint/2010/main" val="1356760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hu-HU" sz="4000" b="1" dirty="0" err="1">
                <a:latin typeface="Arial" panose="020B0604020202020204" pitchFamily="34" charset="0"/>
                <a:cs typeface="Arial" panose="020B0604020202020204" pitchFamily="34" charset="0"/>
              </a:rPr>
              <a:t>Mechanismus</a:t>
            </a:r>
            <a:r>
              <a:rPr lang="hu-HU" sz="4000" b="1" dirty="0">
                <a:latin typeface="Arial" panose="020B0604020202020204" pitchFamily="34" charset="0"/>
                <a:cs typeface="Arial" panose="020B0604020202020204" pitchFamily="34" charset="0"/>
              </a:rPr>
              <a:t> der EMT</a:t>
            </a:r>
          </a:p>
        </p:txBody>
      </p:sp>
      <p:sp>
        <p:nvSpPr>
          <p:cNvPr id="110595" name="Rectangle 3"/>
          <p:cNvSpPr>
            <a:spLocks noGrp="1" noChangeArrowheads="1"/>
          </p:cNvSpPr>
          <p:nvPr>
            <p:ph type="body" idx="1"/>
          </p:nvPr>
        </p:nvSpPr>
        <p:spPr/>
        <p:txBody>
          <a:bodyPr/>
          <a:lstStyle/>
          <a:p>
            <a:r>
              <a:rPr lang="hu-HU" sz="2800" dirty="0" err="1">
                <a:latin typeface="Arial" panose="020B0604020202020204" pitchFamily="34" charset="0"/>
                <a:cs typeface="Arial" panose="020B0604020202020204" pitchFamily="34" charset="0"/>
              </a:rPr>
              <a:t>Abbau</a:t>
            </a:r>
            <a:r>
              <a:rPr lang="hu-HU" sz="2800" dirty="0">
                <a:latin typeface="Arial" panose="020B0604020202020204" pitchFamily="34" charset="0"/>
                <a:cs typeface="Arial" panose="020B0604020202020204" pitchFamily="34" charset="0"/>
              </a:rPr>
              <a:t> von </a:t>
            </a:r>
            <a:r>
              <a:rPr lang="hu-HU" sz="2800" dirty="0" err="1" smtClean="0">
                <a:latin typeface="Arial" panose="020B0604020202020204" pitchFamily="34" charset="0"/>
                <a:cs typeface="Arial" panose="020B0604020202020204" pitchFamily="34" charset="0"/>
              </a:rPr>
              <a:t>Zelladhäsionsstrukturen</a:t>
            </a:r>
            <a:r>
              <a:rPr lang="hu-HU" sz="2800" dirty="0" smtClean="0">
                <a:latin typeface="Arial" panose="020B0604020202020204" pitchFamily="34" charset="0"/>
                <a:cs typeface="Arial" panose="020B0604020202020204" pitchFamily="34" charset="0"/>
              </a:rPr>
              <a:t> </a:t>
            </a:r>
            <a:r>
              <a:rPr lang="hu-HU" sz="2800" dirty="0">
                <a:latin typeface="Arial" panose="020B0604020202020204" pitchFamily="34" charset="0"/>
                <a:cs typeface="Arial" panose="020B0604020202020204" pitchFamily="34" charset="0"/>
              </a:rPr>
              <a:t>(</a:t>
            </a:r>
            <a:r>
              <a:rPr lang="hu-HU" sz="2800" dirty="0" err="1">
                <a:latin typeface="Arial" panose="020B0604020202020204" pitchFamily="34" charset="0"/>
                <a:cs typeface="Arial" panose="020B0604020202020204" pitchFamily="34" charset="0"/>
              </a:rPr>
              <a:t>Adhesionsverbindungen</a:t>
            </a:r>
            <a:r>
              <a:rPr lang="hu-HU" sz="2800" dirty="0">
                <a:latin typeface="Arial" panose="020B0604020202020204" pitchFamily="34" charset="0"/>
                <a:cs typeface="Arial" panose="020B0604020202020204" pitchFamily="34" charset="0"/>
              </a:rPr>
              <a:t>, Desmosomen)</a:t>
            </a:r>
          </a:p>
          <a:p>
            <a:r>
              <a:rPr lang="hu-HU" sz="2800" dirty="0" err="1" smtClean="0">
                <a:latin typeface="Arial" panose="020B0604020202020204" pitchFamily="34" charset="0"/>
                <a:cs typeface="Arial" panose="020B0604020202020204" pitchFamily="34" charset="0"/>
              </a:rPr>
              <a:t>Erwerbung</a:t>
            </a:r>
            <a:r>
              <a:rPr lang="hu-HU" sz="2800" dirty="0" smtClean="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einer</a:t>
            </a:r>
            <a:r>
              <a:rPr lang="hu-HU" sz="2800" dirty="0" smtClean="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migratorischen</a:t>
            </a:r>
            <a:r>
              <a:rPr lang="hu-HU" sz="2800" dirty="0" smtClean="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Fähigkeit</a:t>
            </a:r>
            <a:endParaRPr lang="hu-HU" sz="2800" dirty="0">
              <a:latin typeface="Arial" panose="020B0604020202020204" pitchFamily="34" charset="0"/>
              <a:cs typeface="Arial" panose="020B0604020202020204" pitchFamily="34" charset="0"/>
            </a:endParaRPr>
          </a:p>
          <a:p>
            <a:r>
              <a:rPr lang="hu-HU" sz="2800" dirty="0" err="1">
                <a:latin typeface="Arial" panose="020B0604020202020204" pitchFamily="34" charset="0"/>
                <a:cs typeface="Arial" panose="020B0604020202020204" pitchFamily="34" charset="0"/>
              </a:rPr>
              <a:t>Abbau</a:t>
            </a:r>
            <a:r>
              <a:rPr lang="hu-HU" sz="2800" dirty="0">
                <a:latin typeface="Arial" panose="020B0604020202020204" pitchFamily="34" charset="0"/>
                <a:cs typeface="Arial" panose="020B0604020202020204" pitchFamily="34" charset="0"/>
              </a:rPr>
              <a:t> des ECM </a:t>
            </a:r>
            <a:r>
              <a:rPr lang="hu-HU" sz="2800" dirty="0" smtClean="0">
                <a:latin typeface="Arial" panose="020B0604020202020204" pitchFamily="34" charset="0"/>
                <a:cs typeface="Arial" panose="020B0604020202020204" pitchFamily="34" charset="0"/>
              </a:rPr>
              <a:t>(</a:t>
            </a:r>
            <a:r>
              <a:rPr lang="hu-HU" sz="2800" dirty="0" err="1" smtClean="0">
                <a:latin typeface="Arial" panose="020B0604020202020204" pitchFamily="34" charset="0"/>
                <a:cs typeface="Arial" panose="020B0604020202020204" pitchFamily="34" charset="0"/>
              </a:rPr>
              <a:t>Basalmembran</a:t>
            </a:r>
            <a:r>
              <a:rPr lang="hu-HU" sz="2800" dirty="0" smtClean="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durch</a:t>
            </a:r>
            <a:r>
              <a:rPr lang="hu-HU" sz="2800" dirty="0" smtClean="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Proteasen</a:t>
            </a:r>
            <a:endParaRPr lang="hu-HU"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968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3"/>
          <a:srcRect/>
          <a:stretch>
            <a:fillRect/>
          </a:stretch>
        </p:blipFill>
        <p:spPr bwMode="auto">
          <a:xfrm>
            <a:off x="0" y="1628775"/>
            <a:ext cx="9144000" cy="3778250"/>
          </a:xfrm>
          <a:prstGeom prst="rect">
            <a:avLst/>
          </a:prstGeom>
          <a:noFill/>
          <a:ln w="9525">
            <a:noFill/>
            <a:miter lim="800000"/>
            <a:headEnd/>
            <a:tailEnd/>
          </a:ln>
        </p:spPr>
      </p:pic>
      <p:sp>
        <p:nvSpPr>
          <p:cNvPr id="111619" name="Téglalap 3"/>
          <p:cNvSpPr>
            <a:spLocks noChangeArrowheads="1"/>
          </p:cNvSpPr>
          <p:nvPr/>
        </p:nvSpPr>
        <p:spPr bwMode="auto">
          <a:xfrm>
            <a:off x="0" y="5589588"/>
            <a:ext cx="9144000" cy="922337"/>
          </a:xfrm>
          <a:prstGeom prst="rect">
            <a:avLst/>
          </a:prstGeom>
          <a:noFill/>
          <a:ln w="9525">
            <a:noFill/>
            <a:miter lim="800000"/>
            <a:headEnd/>
            <a:tailEnd/>
          </a:ln>
        </p:spPr>
        <p:txBody>
          <a:bodyPr>
            <a:spAutoFit/>
          </a:bodyPr>
          <a:lstStyle/>
          <a:p>
            <a:r>
              <a:rPr lang="en-US"/>
              <a:t>Main types of mechanisms involved in EMT induction. A typical epithelial cell (on the left) is induced to undergo an EMT and</a:t>
            </a:r>
            <a:r>
              <a:rPr lang="hu-HU"/>
              <a:t> </a:t>
            </a:r>
            <a:r>
              <a:rPr lang="en-US"/>
              <a:t>finally express a mesenchymal-like phenotype (on the right). </a:t>
            </a:r>
            <a:endParaRPr lang="de-DE"/>
          </a:p>
        </p:txBody>
      </p:sp>
    </p:spTree>
    <p:extLst>
      <p:ext uri="{BB962C8B-B14F-4D97-AF65-F5344CB8AC3E}">
        <p14:creationId xmlns:p14="http://schemas.microsoft.com/office/powerpoint/2010/main" val="3410575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nudibranch7"/>
          <p:cNvPicPr>
            <a:picLocks noChangeAspect="1" noChangeArrowheads="1"/>
          </p:cNvPicPr>
          <p:nvPr/>
        </p:nvPicPr>
        <p:blipFill>
          <a:blip r:embed="rId2"/>
          <a:srcRect/>
          <a:stretch>
            <a:fillRect/>
          </a:stretch>
        </p:blipFill>
        <p:spPr bwMode="auto">
          <a:xfrm>
            <a:off x="4298950" y="2981325"/>
            <a:ext cx="4857750" cy="3883025"/>
          </a:xfrm>
          <a:prstGeom prst="rect">
            <a:avLst/>
          </a:prstGeom>
          <a:noFill/>
          <a:ln w="9525">
            <a:noFill/>
            <a:miter lim="800000"/>
            <a:headEnd/>
            <a:tailEnd/>
          </a:ln>
        </p:spPr>
      </p:pic>
      <p:pic>
        <p:nvPicPr>
          <p:cNvPr id="115715" name="Picture 5" descr="snail-en-route-kalladi"/>
          <p:cNvPicPr>
            <a:picLocks noChangeAspect="1" noChangeArrowheads="1"/>
          </p:cNvPicPr>
          <p:nvPr/>
        </p:nvPicPr>
        <p:blipFill>
          <a:blip r:embed="rId3"/>
          <a:srcRect/>
          <a:stretch>
            <a:fillRect/>
          </a:stretch>
        </p:blipFill>
        <p:spPr bwMode="auto">
          <a:xfrm>
            <a:off x="0" y="0"/>
            <a:ext cx="5435600" cy="3624263"/>
          </a:xfrm>
          <a:prstGeom prst="rect">
            <a:avLst/>
          </a:prstGeom>
          <a:noFill/>
          <a:ln w="9525">
            <a:noFill/>
            <a:miter lim="800000"/>
            <a:headEnd/>
            <a:tailEnd/>
          </a:ln>
        </p:spPr>
      </p:pic>
      <p:sp>
        <p:nvSpPr>
          <p:cNvPr id="115716" name="Text Box 6"/>
          <p:cNvSpPr txBox="1">
            <a:spLocks noChangeArrowheads="1"/>
          </p:cNvSpPr>
          <p:nvPr/>
        </p:nvSpPr>
        <p:spPr bwMode="auto">
          <a:xfrm>
            <a:off x="539750" y="4508500"/>
            <a:ext cx="2232025" cy="1741488"/>
          </a:xfrm>
          <a:prstGeom prst="rect">
            <a:avLst/>
          </a:prstGeom>
          <a:noFill/>
          <a:ln w="9525">
            <a:noFill/>
            <a:miter lim="800000"/>
            <a:headEnd/>
            <a:tailEnd/>
          </a:ln>
        </p:spPr>
        <p:txBody>
          <a:bodyPr>
            <a:spAutoFit/>
          </a:bodyPr>
          <a:lstStyle/>
          <a:p>
            <a:pPr>
              <a:spcBef>
                <a:spcPct val="50000"/>
              </a:spcBef>
            </a:pPr>
            <a:r>
              <a:rPr lang="hu-HU"/>
              <a:t>Snail Gene:</a:t>
            </a:r>
          </a:p>
          <a:p>
            <a:pPr>
              <a:spcBef>
                <a:spcPct val="50000"/>
              </a:spcBef>
            </a:pPr>
            <a:r>
              <a:rPr lang="hu-HU"/>
              <a:t>nach alter Nomenklatur: Snail, Slug</a:t>
            </a:r>
          </a:p>
          <a:p>
            <a:pPr>
              <a:spcBef>
                <a:spcPct val="50000"/>
              </a:spcBef>
            </a:pPr>
            <a:endParaRPr lang="hu-HU"/>
          </a:p>
        </p:txBody>
      </p:sp>
      <p:sp>
        <p:nvSpPr>
          <p:cNvPr id="2" name="Szövegdoboz 1"/>
          <p:cNvSpPr txBox="1"/>
          <p:nvPr/>
        </p:nvSpPr>
        <p:spPr>
          <a:xfrm>
            <a:off x="5868144" y="404664"/>
            <a:ext cx="2664296" cy="923330"/>
          </a:xfrm>
          <a:prstGeom prst="rect">
            <a:avLst/>
          </a:prstGeom>
          <a:noFill/>
        </p:spPr>
        <p:txBody>
          <a:bodyPr wrap="square" rtlCol="0">
            <a:spAutoFit/>
          </a:bodyPr>
          <a:lstStyle/>
          <a:p>
            <a:r>
              <a:rPr lang="hu-HU" dirty="0" err="1" smtClean="0"/>
              <a:t>Ethymologie</a:t>
            </a:r>
            <a:endParaRPr lang="hu-HU" dirty="0" smtClean="0"/>
          </a:p>
          <a:p>
            <a:r>
              <a:rPr lang="hu-HU" dirty="0" smtClean="0"/>
              <a:t>snail: </a:t>
            </a:r>
            <a:r>
              <a:rPr lang="hu-HU" dirty="0" err="1" smtClean="0"/>
              <a:t>Landschnecke</a:t>
            </a:r>
            <a:endParaRPr lang="hu-HU" dirty="0" smtClean="0"/>
          </a:p>
          <a:p>
            <a:r>
              <a:rPr lang="hu-HU" dirty="0" smtClean="0"/>
              <a:t>slug: </a:t>
            </a:r>
            <a:r>
              <a:rPr lang="hu-HU" dirty="0" err="1" smtClean="0"/>
              <a:t>Meeresschnecke</a:t>
            </a:r>
            <a:endParaRPr lang="hu-HU" dirty="0"/>
          </a:p>
        </p:txBody>
      </p:sp>
    </p:spTree>
    <p:extLst>
      <p:ext uri="{BB962C8B-B14F-4D97-AF65-F5344CB8AC3E}">
        <p14:creationId xmlns:p14="http://schemas.microsoft.com/office/powerpoint/2010/main" val="2962351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srcRect/>
          <a:stretch>
            <a:fillRect/>
          </a:stretch>
        </p:blipFill>
        <p:spPr bwMode="auto">
          <a:xfrm>
            <a:off x="-14288" y="188913"/>
            <a:ext cx="9158288" cy="4438650"/>
          </a:xfrm>
          <a:prstGeom prst="rect">
            <a:avLst/>
          </a:prstGeom>
          <a:noFill/>
          <a:ln w="9525">
            <a:noFill/>
            <a:miter lim="800000"/>
            <a:headEnd/>
            <a:tailEnd/>
          </a:ln>
        </p:spPr>
      </p:pic>
      <p:sp>
        <p:nvSpPr>
          <p:cNvPr id="120835" name="Téglalap 4"/>
          <p:cNvSpPr>
            <a:spLocks noChangeArrowheads="1"/>
          </p:cNvSpPr>
          <p:nvPr/>
        </p:nvSpPr>
        <p:spPr bwMode="auto">
          <a:xfrm>
            <a:off x="0" y="4941888"/>
            <a:ext cx="9144000" cy="1476375"/>
          </a:xfrm>
          <a:prstGeom prst="rect">
            <a:avLst/>
          </a:prstGeom>
          <a:noFill/>
          <a:ln w="9525">
            <a:noFill/>
            <a:miter lim="800000"/>
            <a:headEnd/>
            <a:tailEnd/>
          </a:ln>
        </p:spPr>
        <p:txBody>
          <a:bodyPr>
            <a:spAutoFit/>
          </a:bodyPr>
          <a:lstStyle/>
          <a:p>
            <a:r>
              <a:rPr lang="en-US"/>
              <a:t>Downstream targets of Snail. Snail gene expression induces the loss of epithelial markers and</a:t>
            </a:r>
            <a:r>
              <a:rPr lang="hu-HU"/>
              <a:t> </a:t>
            </a:r>
            <a:r>
              <a:rPr lang="en-US"/>
              <a:t>the gain of mesenchymal markers, as well as inducing changes in cell shape, and changes related to</a:t>
            </a:r>
            <a:r>
              <a:rPr lang="hu-HU"/>
              <a:t> </a:t>
            </a:r>
            <a:r>
              <a:rPr lang="en-US"/>
              <a:t>morphology and to the acquisition of motility and invasive properties. The Snail genes also regulate</a:t>
            </a:r>
            <a:r>
              <a:rPr lang="hu-HU"/>
              <a:t> </a:t>
            </a:r>
            <a:r>
              <a:rPr lang="en-US"/>
              <a:t>cell proliferation and cell death. </a:t>
            </a:r>
            <a:endParaRPr lang="de-DE"/>
          </a:p>
        </p:txBody>
      </p:sp>
    </p:spTree>
    <p:extLst>
      <p:ext uri="{BB962C8B-B14F-4D97-AF65-F5344CB8AC3E}">
        <p14:creationId xmlns:p14="http://schemas.microsoft.com/office/powerpoint/2010/main" val="17034793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sea slug3 (hyosekidirus festiva)"/>
          <p:cNvPicPr>
            <a:picLocks noChangeAspect="1" noChangeArrowheads="1"/>
          </p:cNvPicPr>
          <p:nvPr/>
        </p:nvPicPr>
        <p:blipFill>
          <a:blip r:embed="rId2"/>
          <a:srcRect/>
          <a:stretch>
            <a:fillRect/>
          </a:stretch>
        </p:blipFill>
        <p:spPr bwMode="auto">
          <a:xfrm>
            <a:off x="250825" y="549275"/>
            <a:ext cx="8569325" cy="5710238"/>
          </a:xfrm>
          <a:prstGeom prst="rect">
            <a:avLst/>
          </a:prstGeom>
          <a:noFill/>
          <a:ln w="9525">
            <a:noFill/>
            <a:miter lim="800000"/>
            <a:headEnd/>
            <a:tailEnd/>
          </a:ln>
        </p:spPr>
      </p:pic>
    </p:spTree>
    <p:extLst>
      <p:ext uri="{BB962C8B-B14F-4D97-AF65-F5344CB8AC3E}">
        <p14:creationId xmlns:p14="http://schemas.microsoft.com/office/powerpoint/2010/main" val="528449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3"/>
          <p:cNvSpPr>
            <a:spLocks noGrp="1" noChangeArrowheads="1"/>
          </p:cNvSpPr>
          <p:nvPr>
            <p:ph type="body" idx="1"/>
          </p:nvPr>
        </p:nvSpPr>
        <p:spPr>
          <a:xfrm>
            <a:off x="457200" y="2780929"/>
            <a:ext cx="8229600" cy="720080"/>
          </a:xfrm>
        </p:spPr>
        <p:txBody>
          <a:bodyPr/>
          <a:lstStyle/>
          <a:p>
            <a:r>
              <a:rPr lang="hu-HU" sz="2800" dirty="0">
                <a:latin typeface="Arial" panose="020B0604020202020204" pitchFamily="34" charset="0"/>
                <a:cs typeface="Arial" panose="020B0604020202020204" pitchFamily="34" charset="0"/>
              </a:rPr>
              <a:t>In </a:t>
            </a:r>
            <a:r>
              <a:rPr lang="hu-HU" sz="2800" b="1" dirty="0" err="1" smtClean="0">
                <a:latin typeface="Arial" panose="020B0604020202020204" pitchFamily="34" charset="0"/>
                <a:cs typeface="Arial" panose="020B0604020202020204" pitchFamily="34" charset="0"/>
              </a:rPr>
              <a:t>fast</a:t>
            </a:r>
            <a:r>
              <a:rPr lang="hu-HU" sz="2800" b="1" dirty="0" smtClean="0">
                <a:latin typeface="Arial" panose="020B0604020202020204" pitchFamily="34" charset="0"/>
                <a:cs typeface="Arial" panose="020B0604020202020204" pitchFamily="34" charset="0"/>
              </a:rPr>
              <a:t> </a:t>
            </a:r>
            <a:r>
              <a:rPr lang="hu-HU" sz="2800" b="1" dirty="0" err="1" smtClean="0">
                <a:latin typeface="Arial" panose="020B0604020202020204" pitchFamily="34" charset="0"/>
                <a:cs typeface="Arial" panose="020B0604020202020204" pitchFamily="34" charset="0"/>
              </a:rPr>
              <a:t>allen</a:t>
            </a:r>
            <a:r>
              <a:rPr lang="hu-HU" sz="2800" b="1" dirty="0" smtClean="0">
                <a:latin typeface="Arial" panose="020B0604020202020204" pitchFamily="34" charset="0"/>
                <a:cs typeface="Arial" panose="020B0604020202020204" pitchFamily="34" charset="0"/>
              </a:rPr>
              <a:t> </a:t>
            </a:r>
            <a:r>
              <a:rPr lang="hu-HU" sz="2800" dirty="0">
                <a:latin typeface="Arial" panose="020B0604020202020204" pitchFamily="34" charset="0"/>
                <a:cs typeface="Arial" panose="020B0604020202020204" pitchFamily="34" charset="0"/>
              </a:rPr>
              <a:t>EMT </a:t>
            </a:r>
            <a:r>
              <a:rPr lang="hu-HU" sz="2800" dirty="0" err="1">
                <a:latin typeface="Arial" panose="020B0604020202020204" pitchFamily="34" charset="0"/>
                <a:cs typeface="Arial" panose="020B0604020202020204" pitchFamily="34" charset="0"/>
              </a:rPr>
              <a:t>werden</a:t>
            </a:r>
            <a:r>
              <a:rPr lang="hu-HU" sz="2800" dirty="0">
                <a:latin typeface="Arial" panose="020B0604020202020204" pitchFamily="34" charset="0"/>
                <a:cs typeface="Arial" panose="020B0604020202020204" pitchFamily="34" charset="0"/>
              </a:rPr>
              <a:t> </a:t>
            </a:r>
            <a:r>
              <a:rPr lang="hu-HU" sz="2800" b="1" dirty="0">
                <a:latin typeface="Arial" panose="020B0604020202020204" pitchFamily="34" charset="0"/>
                <a:cs typeface="Arial" panose="020B0604020202020204" pitchFamily="34" charset="0"/>
              </a:rPr>
              <a:t>Snail </a:t>
            </a:r>
            <a:r>
              <a:rPr lang="hu-HU" sz="2800" b="1" dirty="0" err="1">
                <a:latin typeface="Arial" panose="020B0604020202020204" pitchFamily="34" charset="0"/>
                <a:cs typeface="Arial" panose="020B0604020202020204" pitchFamily="34" charset="0"/>
              </a:rPr>
              <a:t>Gene</a:t>
            </a:r>
            <a:r>
              <a:rPr lang="hu-HU" sz="2800" b="1" dirty="0">
                <a:latin typeface="Arial" panose="020B0604020202020204" pitchFamily="34" charset="0"/>
                <a:cs typeface="Arial" panose="020B0604020202020204" pitchFamily="34" charset="0"/>
              </a:rPr>
              <a:t> </a:t>
            </a:r>
            <a:r>
              <a:rPr lang="hu-HU" sz="2800" b="1" dirty="0" err="1" smtClean="0">
                <a:latin typeface="Arial" panose="020B0604020202020204" pitchFamily="34" charset="0"/>
                <a:cs typeface="Arial" panose="020B0604020202020204" pitchFamily="34" charset="0"/>
              </a:rPr>
              <a:t>aktiviert</a:t>
            </a:r>
            <a:endParaRPr lang="hu-HU"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147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4" descr="bizarre animal creature sea slug"/>
          <p:cNvPicPr>
            <a:picLocks noChangeAspect="1" noChangeArrowheads="1"/>
          </p:cNvPicPr>
          <p:nvPr/>
        </p:nvPicPr>
        <p:blipFill>
          <a:blip r:embed="rId2"/>
          <a:srcRect/>
          <a:stretch>
            <a:fillRect/>
          </a:stretch>
        </p:blipFill>
        <p:spPr bwMode="auto">
          <a:xfrm>
            <a:off x="539750" y="217488"/>
            <a:ext cx="7920038" cy="6307137"/>
          </a:xfrm>
          <a:prstGeom prst="rect">
            <a:avLst/>
          </a:prstGeom>
          <a:noFill/>
          <a:ln w="9525">
            <a:noFill/>
            <a:miter lim="800000"/>
            <a:headEnd/>
            <a:tailEnd/>
          </a:ln>
        </p:spPr>
      </p:pic>
    </p:spTree>
    <p:extLst>
      <p:ext uri="{BB962C8B-B14F-4D97-AF65-F5344CB8AC3E}">
        <p14:creationId xmlns:p14="http://schemas.microsoft.com/office/powerpoint/2010/main" val="53866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p:cNvPicPr>
            <a:picLocks noChangeAspect="1" noChangeArrowheads="1"/>
          </p:cNvPicPr>
          <p:nvPr/>
        </p:nvPicPr>
        <p:blipFill>
          <a:blip r:embed="rId2"/>
          <a:srcRect/>
          <a:stretch>
            <a:fillRect/>
          </a:stretch>
        </p:blipFill>
        <p:spPr bwMode="auto">
          <a:xfrm>
            <a:off x="468313" y="2133600"/>
            <a:ext cx="8366125" cy="836613"/>
          </a:xfrm>
          <a:prstGeom prst="rect">
            <a:avLst/>
          </a:prstGeom>
          <a:noFill/>
          <a:ln w="9525">
            <a:noFill/>
            <a:miter lim="800000"/>
            <a:headEnd/>
            <a:tailEnd/>
          </a:ln>
        </p:spPr>
      </p:pic>
      <p:pic>
        <p:nvPicPr>
          <p:cNvPr id="144387" name="Picture 5"/>
          <p:cNvPicPr>
            <a:picLocks noChangeAspect="1" noChangeArrowheads="1"/>
          </p:cNvPicPr>
          <p:nvPr/>
        </p:nvPicPr>
        <p:blipFill>
          <a:blip r:embed="rId3"/>
          <a:srcRect/>
          <a:stretch>
            <a:fillRect/>
          </a:stretch>
        </p:blipFill>
        <p:spPr bwMode="auto">
          <a:xfrm>
            <a:off x="6034088" y="6627813"/>
            <a:ext cx="3109912" cy="230187"/>
          </a:xfrm>
          <a:prstGeom prst="rect">
            <a:avLst/>
          </a:prstGeom>
          <a:noFill/>
          <a:ln w="9525">
            <a:noFill/>
            <a:miter lim="800000"/>
            <a:headEnd/>
            <a:tailEnd/>
          </a:ln>
        </p:spPr>
      </p:pic>
    </p:spTree>
    <p:extLst>
      <p:ext uri="{BB962C8B-B14F-4D97-AF65-F5344CB8AC3E}">
        <p14:creationId xmlns:p14="http://schemas.microsoft.com/office/powerpoint/2010/main" val="396183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611313"/>
            <a:ext cx="6812423" cy="3884612"/>
          </a:xfrm>
          <a:prstGeom prst="rect">
            <a:avLst/>
          </a:prstGeom>
        </p:spPr>
      </p:pic>
      <p:sp>
        <p:nvSpPr>
          <p:cNvPr id="118786" name="Text Box 3"/>
          <p:cNvSpPr txBox="1">
            <a:spLocks noChangeArrowheads="1"/>
          </p:cNvSpPr>
          <p:nvPr/>
        </p:nvSpPr>
        <p:spPr bwMode="auto">
          <a:xfrm>
            <a:off x="1881188" y="4343400"/>
            <a:ext cx="995362" cy="304800"/>
          </a:xfrm>
          <a:prstGeom prst="rect">
            <a:avLst/>
          </a:prstGeom>
          <a:noFill/>
          <a:ln w="9525">
            <a:noFill/>
            <a:miter lim="800000"/>
            <a:headEnd/>
            <a:tailEnd/>
          </a:ln>
        </p:spPr>
        <p:txBody>
          <a:bodyPr/>
          <a:lstStyle/>
          <a:p>
            <a:pPr algn="ctr" eaLnBrk="0" hangingPunct="0"/>
            <a:r>
              <a:rPr lang="hu-HU" b="1">
                <a:latin typeface="Arial" charset="0"/>
              </a:rPr>
              <a:t>Somit</a:t>
            </a:r>
          </a:p>
        </p:txBody>
      </p:sp>
      <p:sp>
        <p:nvSpPr>
          <p:cNvPr id="118787" name="Text Box 4"/>
          <p:cNvSpPr txBox="1">
            <a:spLocks noChangeArrowheads="1"/>
          </p:cNvSpPr>
          <p:nvPr/>
        </p:nvSpPr>
        <p:spPr bwMode="auto">
          <a:xfrm>
            <a:off x="2774950" y="5726113"/>
            <a:ext cx="2446338" cy="415925"/>
          </a:xfrm>
          <a:prstGeom prst="rect">
            <a:avLst/>
          </a:prstGeom>
          <a:noFill/>
          <a:ln w="9525">
            <a:noFill/>
            <a:miter lim="800000"/>
            <a:headEnd/>
            <a:tailEnd/>
          </a:ln>
        </p:spPr>
        <p:txBody>
          <a:bodyPr/>
          <a:lstStyle/>
          <a:p>
            <a:pPr algn="ctr" eaLnBrk="0" hangingPunct="0"/>
            <a:r>
              <a:rPr lang="hu-HU" b="1" dirty="0" err="1">
                <a:latin typeface="Arial" charset="0"/>
              </a:rPr>
              <a:t>Chorda</a:t>
            </a:r>
            <a:r>
              <a:rPr lang="hu-HU" b="1" dirty="0">
                <a:latin typeface="Arial" charset="0"/>
              </a:rPr>
              <a:t> </a:t>
            </a:r>
            <a:r>
              <a:rPr lang="hu-HU" b="1" dirty="0" err="1">
                <a:latin typeface="Arial" charset="0"/>
              </a:rPr>
              <a:t>dorsalis</a:t>
            </a:r>
            <a:endParaRPr lang="hu-HU" b="1" dirty="0">
              <a:latin typeface="Arial" charset="0"/>
            </a:endParaRPr>
          </a:p>
        </p:txBody>
      </p:sp>
      <p:sp>
        <p:nvSpPr>
          <p:cNvPr id="118788" name="Text Box 5"/>
          <p:cNvSpPr txBox="1">
            <a:spLocks noChangeArrowheads="1"/>
          </p:cNvSpPr>
          <p:nvPr/>
        </p:nvSpPr>
        <p:spPr bwMode="auto">
          <a:xfrm>
            <a:off x="6924675" y="1758950"/>
            <a:ext cx="1789113" cy="3937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FF00EC"/>
                </a:solidFill>
                <a:latin typeface="Arial" charset="0"/>
              </a:rPr>
              <a:t>Neuralleiste</a:t>
            </a:r>
            <a:endParaRPr lang="hu-HU" b="1" dirty="0">
              <a:solidFill>
                <a:srgbClr val="FF00EC"/>
              </a:solidFill>
              <a:latin typeface="Arial" charset="0"/>
            </a:endParaRPr>
          </a:p>
        </p:txBody>
      </p:sp>
      <p:sp>
        <p:nvSpPr>
          <p:cNvPr id="118789" name="Text Box 6"/>
          <p:cNvSpPr txBox="1">
            <a:spLocks noChangeArrowheads="1"/>
          </p:cNvSpPr>
          <p:nvPr/>
        </p:nvSpPr>
        <p:spPr bwMode="auto">
          <a:xfrm>
            <a:off x="7783792" y="2846683"/>
            <a:ext cx="1296143" cy="521718"/>
          </a:xfrm>
          <a:prstGeom prst="rect">
            <a:avLst/>
          </a:prstGeom>
          <a:solidFill>
            <a:schemeClr val="accent1">
              <a:lumMod val="25000"/>
            </a:schemeClr>
          </a:solidFill>
          <a:ln w="9525">
            <a:noFill/>
            <a:miter lim="800000"/>
            <a:headEnd/>
            <a:tailEnd/>
          </a:ln>
        </p:spPr>
        <p:txBody>
          <a:bodyPr/>
          <a:lstStyle/>
          <a:p>
            <a:pPr algn="ctr" eaLnBrk="0" hangingPunct="0"/>
            <a:r>
              <a:rPr lang="hu-HU" sz="1400" b="1" dirty="0" err="1">
                <a:solidFill>
                  <a:srgbClr val="01FFF1"/>
                </a:solidFill>
                <a:latin typeface="Arial" charset="0"/>
              </a:rPr>
              <a:t>Oberflächen-ektoderm</a:t>
            </a:r>
            <a:endParaRPr lang="hu-HU" sz="1400" b="1" dirty="0">
              <a:solidFill>
                <a:srgbClr val="01FFF1"/>
              </a:solidFill>
              <a:latin typeface="Arial" charset="0"/>
            </a:endParaRPr>
          </a:p>
        </p:txBody>
      </p:sp>
      <p:sp>
        <p:nvSpPr>
          <p:cNvPr id="118790" name="Text Box 7"/>
          <p:cNvSpPr txBox="1">
            <a:spLocks noChangeArrowheads="1"/>
          </p:cNvSpPr>
          <p:nvPr/>
        </p:nvSpPr>
        <p:spPr bwMode="auto">
          <a:xfrm>
            <a:off x="3626644" y="1427163"/>
            <a:ext cx="1992312" cy="368300"/>
          </a:xfrm>
          <a:prstGeom prst="rect">
            <a:avLst/>
          </a:prstGeom>
          <a:solidFill>
            <a:schemeClr val="accent1">
              <a:lumMod val="25000"/>
            </a:schemeClr>
          </a:solidFill>
          <a:ln w="9525">
            <a:noFill/>
            <a:miter lim="800000"/>
            <a:headEnd/>
            <a:tailEnd/>
          </a:ln>
        </p:spPr>
        <p:txBody>
          <a:bodyPr/>
          <a:lstStyle/>
          <a:p>
            <a:pPr algn="ctr" eaLnBrk="0" hangingPunct="0"/>
            <a:r>
              <a:rPr lang="hu-HU" b="1" dirty="0" err="1">
                <a:solidFill>
                  <a:srgbClr val="FEF900"/>
                </a:solidFill>
                <a:latin typeface="Arial" charset="0"/>
              </a:rPr>
              <a:t>Neuro</a:t>
            </a:r>
            <a:r>
              <a:rPr lang="hu-HU" b="1" dirty="0" err="1">
                <a:solidFill>
                  <a:srgbClr val="FF0000"/>
                </a:solidFill>
                <a:latin typeface="Arial" charset="0"/>
              </a:rPr>
              <a:t>ek</a:t>
            </a:r>
            <a:r>
              <a:rPr lang="hu-HU" b="1" dirty="0" err="1">
                <a:solidFill>
                  <a:srgbClr val="FFF800"/>
                </a:solidFill>
                <a:latin typeface="Arial" charset="0"/>
              </a:rPr>
              <a:t>toderm</a:t>
            </a:r>
            <a:endParaRPr lang="hu-HU" b="1" dirty="0">
              <a:solidFill>
                <a:srgbClr val="FFF800"/>
              </a:solidFill>
              <a:latin typeface="Arial" charset="0"/>
            </a:endParaRPr>
          </a:p>
        </p:txBody>
      </p:sp>
      <p:sp>
        <p:nvSpPr>
          <p:cNvPr id="118791" name="Text Box 8"/>
          <p:cNvSpPr txBox="1">
            <a:spLocks noChangeArrowheads="1"/>
          </p:cNvSpPr>
          <p:nvPr/>
        </p:nvSpPr>
        <p:spPr bwMode="auto">
          <a:xfrm>
            <a:off x="-108520" y="1008063"/>
            <a:ext cx="1590675" cy="368300"/>
          </a:xfrm>
          <a:prstGeom prst="rect">
            <a:avLst/>
          </a:prstGeom>
          <a:noFill/>
          <a:ln w="9525">
            <a:noFill/>
            <a:miter lim="800000"/>
            <a:headEnd/>
            <a:tailEnd/>
          </a:ln>
        </p:spPr>
        <p:txBody>
          <a:bodyPr/>
          <a:lstStyle/>
          <a:p>
            <a:pPr algn="ctr" eaLnBrk="0" hangingPunct="0"/>
            <a:r>
              <a:rPr lang="hu-HU" b="1" dirty="0" err="1">
                <a:latin typeface="Arial" charset="0"/>
              </a:rPr>
              <a:t>Neuralfalte</a:t>
            </a:r>
            <a:endParaRPr lang="hu-HU" b="1" dirty="0">
              <a:latin typeface="Arial" charset="0"/>
            </a:endParaRPr>
          </a:p>
        </p:txBody>
      </p:sp>
      <p:sp>
        <p:nvSpPr>
          <p:cNvPr id="118792" name="Line 9"/>
          <p:cNvSpPr>
            <a:spLocks noChangeShapeType="1"/>
          </p:cNvSpPr>
          <p:nvPr/>
        </p:nvSpPr>
        <p:spPr bwMode="auto">
          <a:xfrm flipH="1" flipV="1">
            <a:off x="4605338" y="5003800"/>
            <a:ext cx="1587" cy="763588"/>
          </a:xfrm>
          <a:prstGeom prst="line">
            <a:avLst/>
          </a:prstGeom>
          <a:noFill/>
          <a:ln w="9525">
            <a:solidFill>
              <a:srgbClr val="000000"/>
            </a:solidFill>
            <a:round/>
            <a:headEnd/>
            <a:tailEnd type="triangle" w="med" len="med"/>
          </a:ln>
        </p:spPr>
        <p:txBody>
          <a:bodyPr/>
          <a:lstStyle/>
          <a:p>
            <a:endParaRPr lang="hu-HU"/>
          </a:p>
        </p:txBody>
      </p:sp>
      <p:sp>
        <p:nvSpPr>
          <p:cNvPr id="118793" name="Line 10"/>
          <p:cNvSpPr>
            <a:spLocks noChangeShapeType="1"/>
          </p:cNvSpPr>
          <p:nvPr/>
        </p:nvSpPr>
        <p:spPr bwMode="auto">
          <a:xfrm flipH="1" flipV="1">
            <a:off x="6924675" y="2479675"/>
            <a:ext cx="579438" cy="26988"/>
          </a:xfrm>
          <a:prstGeom prst="line">
            <a:avLst/>
          </a:prstGeom>
          <a:noFill/>
          <a:ln w="9525">
            <a:solidFill>
              <a:srgbClr val="000000"/>
            </a:solidFill>
            <a:round/>
            <a:headEnd/>
            <a:tailEnd type="triangle" w="med" len="med"/>
          </a:ln>
        </p:spPr>
        <p:txBody>
          <a:bodyPr/>
          <a:lstStyle/>
          <a:p>
            <a:endParaRPr lang="hu-HU"/>
          </a:p>
        </p:txBody>
      </p:sp>
      <p:sp>
        <p:nvSpPr>
          <p:cNvPr id="118794" name="Line 11"/>
          <p:cNvSpPr>
            <a:spLocks noChangeShapeType="1"/>
          </p:cNvSpPr>
          <p:nvPr/>
        </p:nvSpPr>
        <p:spPr bwMode="auto">
          <a:xfrm>
            <a:off x="1147939" y="1376363"/>
            <a:ext cx="1407838" cy="411383"/>
          </a:xfrm>
          <a:prstGeom prst="line">
            <a:avLst/>
          </a:prstGeom>
          <a:noFill/>
          <a:ln w="9525">
            <a:solidFill>
              <a:srgbClr val="000000"/>
            </a:solidFill>
            <a:round/>
            <a:headEnd/>
            <a:tailEnd type="triangle" w="med" len="med"/>
          </a:ln>
        </p:spPr>
        <p:txBody>
          <a:bodyPr/>
          <a:lstStyle/>
          <a:p>
            <a:endParaRPr lang="hu-HU"/>
          </a:p>
        </p:txBody>
      </p:sp>
      <p:sp>
        <p:nvSpPr>
          <p:cNvPr id="118795" name="Line 12"/>
          <p:cNvSpPr>
            <a:spLocks noChangeShapeType="1"/>
          </p:cNvSpPr>
          <p:nvPr/>
        </p:nvSpPr>
        <p:spPr bwMode="auto">
          <a:xfrm flipV="1">
            <a:off x="3626644" y="4202112"/>
            <a:ext cx="996156" cy="989301"/>
          </a:xfrm>
          <a:prstGeom prst="line">
            <a:avLst/>
          </a:prstGeom>
          <a:noFill/>
          <a:ln w="9525">
            <a:solidFill>
              <a:srgbClr val="000000"/>
            </a:solidFill>
            <a:round/>
            <a:headEnd/>
            <a:tailEnd type="triangle" w="med" len="med"/>
          </a:ln>
        </p:spPr>
        <p:txBody>
          <a:bodyPr/>
          <a:lstStyle/>
          <a:p>
            <a:endParaRPr lang="hu-HU"/>
          </a:p>
        </p:txBody>
      </p:sp>
      <p:sp>
        <p:nvSpPr>
          <p:cNvPr id="118796" name="Line 13"/>
          <p:cNvSpPr>
            <a:spLocks noChangeShapeType="1"/>
          </p:cNvSpPr>
          <p:nvPr/>
        </p:nvSpPr>
        <p:spPr bwMode="auto">
          <a:xfrm>
            <a:off x="4656063" y="1780223"/>
            <a:ext cx="1534492" cy="424641"/>
          </a:xfrm>
          <a:prstGeom prst="line">
            <a:avLst/>
          </a:prstGeom>
          <a:noFill/>
          <a:ln w="9525">
            <a:solidFill>
              <a:srgbClr val="000000"/>
            </a:solidFill>
            <a:round/>
            <a:headEnd/>
            <a:tailEnd type="triangle" w="med" len="med"/>
          </a:ln>
        </p:spPr>
        <p:txBody>
          <a:bodyPr/>
          <a:lstStyle/>
          <a:p>
            <a:endParaRPr lang="hu-HU"/>
          </a:p>
        </p:txBody>
      </p:sp>
      <p:sp>
        <p:nvSpPr>
          <p:cNvPr id="118797" name="Line 14"/>
          <p:cNvSpPr>
            <a:spLocks noChangeShapeType="1"/>
          </p:cNvSpPr>
          <p:nvPr/>
        </p:nvSpPr>
        <p:spPr bwMode="auto">
          <a:xfrm flipH="1">
            <a:off x="6529388" y="1938338"/>
            <a:ext cx="584200" cy="215900"/>
          </a:xfrm>
          <a:prstGeom prst="line">
            <a:avLst/>
          </a:prstGeom>
          <a:noFill/>
          <a:ln w="9525">
            <a:solidFill>
              <a:srgbClr val="000000"/>
            </a:solidFill>
            <a:round/>
            <a:headEnd/>
            <a:tailEnd type="triangle" w="med" len="med"/>
          </a:ln>
        </p:spPr>
        <p:txBody>
          <a:bodyPr/>
          <a:lstStyle/>
          <a:p>
            <a:endParaRPr lang="hu-HU"/>
          </a:p>
        </p:txBody>
      </p:sp>
      <p:sp>
        <p:nvSpPr>
          <p:cNvPr id="118798" name="Text Box 15"/>
          <p:cNvSpPr txBox="1">
            <a:spLocks noChangeArrowheads="1"/>
          </p:cNvSpPr>
          <p:nvPr/>
        </p:nvSpPr>
        <p:spPr bwMode="auto">
          <a:xfrm>
            <a:off x="7356475" y="2317750"/>
            <a:ext cx="1357313" cy="400056"/>
          </a:xfrm>
          <a:prstGeom prst="rect">
            <a:avLst/>
          </a:prstGeom>
          <a:solidFill>
            <a:schemeClr val="tx1">
              <a:lumMod val="50000"/>
              <a:lumOff val="50000"/>
            </a:schemeClr>
          </a:solidFill>
          <a:ln w="9525">
            <a:noFill/>
            <a:miter lim="800000"/>
            <a:headEnd/>
            <a:tailEnd/>
          </a:ln>
        </p:spPr>
        <p:txBody>
          <a:bodyPr/>
          <a:lstStyle/>
          <a:p>
            <a:pPr algn="ctr" eaLnBrk="0" hangingPunct="0"/>
            <a:r>
              <a:rPr lang="hu-HU" b="1" dirty="0" err="1">
                <a:solidFill>
                  <a:srgbClr val="0011FF"/>
                </a:solidFill>
                <a:latin typeface="Arial" charset="0"/>
              </a:rPr>
              <a:t>Plakode</a:t>
            </a:r>
            <a:endParaRPr lang="hu-HU" b="1" dirty="0">
              <a:solidFill>
                <a:srgbClr val="0011FF"/>
              </a:solidFill>
              <a:latin typeface="Arial" charset="0"/>
            </a:endParaRPr>
          </a:p>
        </p:txBody>
      </p:sp>
      <p:sp>
        <p:nvSpPr>
          <p:cNvPr id="111632" name="Text Box 16"/>
          <p:cNvSpPr txBox="1">
            <a:spLocks noChangeArrowheads="1"/>
          </p:cNvSpPr>
          <p:nvPr/>
        </p:nvSpPr>
        <p:spPr bwMode="auto">
          <a:xfrm>
            <a:off x="1560371" y="230825"/>
            <a:ext cx="6066927" cy="523220"/>
          </a:xfrm>
          <a:prstGeom prst="rect">
            <a:avLst/>
          </a:prstGeom>
          <a:noFill/>
          <a:ln w="9525">
            <a:noFill/>
            <a:miter lim="800000"/>
            <a:headEnd/>
            <a:tailEnd/>
          </a:ln>
          <a:effectLst/>
        </p:spPr>
        <p:txBody>
          <a:bodyPr wrap="square">
            <a:spAutoFit/>
          </a:bodyPr>
          <a:lstStyle/>
          <a:p>
            <a:pPr algn="ctr" eaLnBrk="0" hangingPunct="0">
              <a:spcBef>
                <a:spcPct val="50000"/>
              </a:spcBef>
              <a:defRPr/>
            </a:pPr>
            <a:r>
              <a:rPr lang="hu-HU" sz="2800" b="1" dirty="0" err="1">
                <a:latin typeface="Arial" panose="020B0604020202020204" pitchFamily="34" charset="0"/>
                <a:cs typeface="Arial" panose="020B0604020202020204" pitchFamily="34" charset="0"/>
              </a:rPr>
              <a:t>Neurale</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Strukturen</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aus</a:t>
            </a:r>
            <a:r>
              <a:rPr lang="hu-HU" sz="2800" b="1" dirty="0">
                <a:latin typeface="Arial" panose="020B0604020202020204" pitchFamily="34" charset="0"/>
                <a:cs typeface="Arial" panose="020B0604020202020204" pitchFamily="34" charset="0"/>
              </a:rPr>
              <a:t> </a:t>
            </a:r>
            <a:r>
              <a:rPr lang="hu-HU" sz="2800" b="1" dirty="0" err="1">
                <a:latin typeface="Arial" panose="020B0604020202020204" pitchFamily="34" charset="0"/>
                <a:cs typeface="Arial" panose="020B0604020202020204" pitchFamily="34" charset="0"/>
              </a:rPr>
              <a:t>Ektoderm</a:t>
            </a:r>
            <a:endParaRPr lang="hu-HU" sz="2800" b="1" dirty="0">
              <a:latin typeface="Arial" panose="020B0604020202020204" pitchFamily="34" charset="0"/>
              <a:cs typeface="Arial" panose="020B0604020202020204" pitchFamily="34" charset="0"/>
            </a:endParaRPr>
          </a:p>
        </p:txBody>
      </p:sp>
      <p:sp>
        <p:nvSpPr>
          <p:cNvPr id="118801" name="Text Box 18"/>
          <p:cNvSpPr txBox="1">
            <a:spLocks noChangeArrowheads="1"/>
          </p:cNvSpPr>
          <p:nvPr/>
        </p:nvSpPr>
        <p:spPr bwMode="auto">
          <a:xfrm>
            <a:off x="3072796" y="5191414"/>
            <a:ext cx="863600" cy="433388"/>
          </a:xfrm>
          <a:prstGeom prst="rect">
            <a:avLst/>
          </a:prstGeom>
          <a:noFill/>
          <a:ln w="9525">
            <a:noFill/>
            <a:miter lim="800000"/>
            <a:headEnd/>
            <a:tailEnd/>
          </a:ln>
        </p:spPr>
        <p:txBody>
          <a:bodyPr/>
          <a:lstStyle/>
          <a:p>
            <a:pPr algn="ctr" eaLnBrk="0" hangingPunct="0"/>
            <a:r>
              <a:rPr lang="hu-HU" sz="1600" b="1" dirty="0">
                <a:latin typeface="Arial" charset="0"/>
              </a:rPr>
              <a:t>MHP</a:t>
            </a:r>
          </a:p>
        </p:txBody>
      </p:sp>
      <p:sp>
        <p:nvSpPr>
          <p:cNvPr id="24" name="Line 14"/>
          <p:cNvSpPr>
            <a:spLocks noChangeShapeType="1"/>
          </p:cNvSpPr>
          <p:nvPr/>
        </p:nvSpPr>
        <p:spPr bwMode="auto">
          <a:xfrm>
            <a:off x="606500" y="2356644"/>
            <a:ext cx="2448544" cy="445735"/>
          </a:xfrm>
          <a:prstGeom prst="line">
            <a:avLst/>
          </a:prstGeom>
          <a:noFill/>
          <a:ln w="9525">
            <a:solidFill>
              <a:srgbClr val="000000"/>
            </a:solidFill>
            <a:round/>
            <a:headEnd/>
            <a:tailEnd type="triangle" w="med" len="med"/>
          </a:ln>
        </p:spPr>
        <p:txBody>
          <a:bodyPr/>
          <a:lstStyle/>
          <a:p>
            <a:endParaRPr lang="hu-HU"/>
          </a:p>
        </p:txBody>
      </p:sp>
      <p:sp>
        <p:nvSpPr>
          <p:cNvPr id="26" name="Text Box 18"/>
          <p:cNvSpPr txBox="1">
            <a:spLocks noChangeArrowheads="1"/>
          </p:cNvSpPr>
          <p:nvPr/>
        </p:nvSpPr>
        <p:spPr bwMode="auto">
          <a:xfrm>
            <a:off x="119064" y="2046400"/>
            <a:ext cx="941363" cy="316927"/>
          </a:xfrm>
          <a:prstGeom prst="rect">
            <a:avLst/>
          </a:prstGeom>
          <a:noFill/>
          <a:ln w="9525">
            <a:noFill/>
            <a:miter lim="800000"/>
            <a:headEnd/>
            <a:tailEnd/>
          </a:ln>
        </p:spPr>
        <p:txBody>
          <a:bodyPr/>
          <a:lstStyle/>
          <a:p>
            <a:pPr algn="ctr" eaLnBrk="0" hangingPunct="0"/>
            <a:r>
              <a:rPr lang="hu-HU" sz="1600" b="1" dirty="0">
                <a:latin typeface="Arial" charset="0"/>
              </a:rPr>
              <a:t>DLHP</a:t>
            </a:r>
          </a:p>
        </p:txBody>
      </p:sp>
      <p:sp>
        <p:nvSpPr>
          <p:cNvPr id="22" name="Line 13"/>
          <p:cNvSpPr>
            <a:spLocks noChangeShapeType="1"/>
          </p:cNvSpPr>
          <p:nvPr/>
        </p:nvSpPr>
        <p:spPr bwMode="auto">
          <a:xfrm flipH="1">
            <a:off x="3055045" y="1787746"/>
            <a:ext cx="1605985" cy="417118"/>
          </a:xfrm>
          <a:prstGeom prst="line">
            <a:avLst/>
          </a:prstGeom>
          <a:noFill/>
          <a:ln w="9525">
            <a:solidFill>
              <a:srgbClr val="000000"/>
            </a:solidFill>
            <a:round/>
            <a:headEnd/>
            <a:tailEnd type="triangle" w="med" len="med"/>
          </a:ln>
        </p:spPr>
        <p:txBody>
          <a:bodyPr/>
          <a:lstStyle/>
          <a:p>
            <a:endParaRPr lang="hu-HU"/>
          </a:p>
        </p:txBody>
      </p:sp>
      <p:sp>
        <p:nvSpPr>
          <p:cNvPr id="23" name="Line 10"/>
          <p:cNvSpPr>
            <a:spLocks noChangeShapeType="1"/>
          </p:cNvSpPr>
          <p:nvPr/>
        </p:nvSpPr>
        <p:spPr bwMode="auto">
          <a:xfrm flipH="1" flipV="1">
            <a:off x="7066756" y="2745365"/>
            <a:ext cx="717036" cy="215322"/>
          </a:xfrm>
          <a:prstGeom prst="line">
            <a:avLst/>
          </a:prstGeom>
          <a:noFill/>
          <a:ln w="9525">
            <a:solidFill>
              <a:srgbClr val="000000"/>
            </a:solidFill>
            <a:round/>
            <a:headEnd/>
            <a:tailEnd type="triangle" w="med" len="med"/>
          </a:ln>
        </p:spPr>
        <p:txBody>
          <a:bodyPr/>
          <a:lstStyle/>
          <a:p>
            <a:endParaRPr lang="hu-HU"/>
          </a:p>
        </p:txBody>
      </p:sp>
      <p:sp>
        <p:nvSpPr>
          <p:cNvPr id="25" name="Line 10"/>
          <p:cNvSpPr>
            <a:spLocks noChangeShapeType="1"/>
          </p:cNvSpPr>
          <p:nvPr/>
        </p:nvSpPr>
        <p:spPr bwMode="auto">
          <a:xfrm flipH="1">
            <a:off x="7783792" y="2960686"/>
            <a:ext cx="0" cy="828353"/>
          </a:xfrm>
          <a:prstGeom prst="line">
            <a:avLst/>
          </a:prstGeom>
          <a:noFill/>
          <a:ln w="9525">
            <a:solidFill>
              <a:srgbClr val="000000"/>
            </a:solidFill>
            <a:round/>
            <a:headEnd/>
            <a:tailEnd type="triangle" w="med" len="med"/>
          </a:ln>
        </p:spPr>
        <p:txBody>
          <a:bodyPr/>
          <a:lstStyle/>
          <a:p>
            <a:endParaRPr lang="hu-HU"/>
          </a:p>
        </p:txBody>
      </p:sp>
      <p:sp>
        <p:nvSpPr>
          <p:cNvPr id="2" name="Szövegdoboz 1">
            <a:extLst>
              <a:ext uri="{FF2B5EF4-FFF2-40B4-BE49-F238E27FC236}">
                <a16:creationId xmlns:a16="http://schemas.microsoft.com/office/drawing/2014/main" id="{5B0CC3BE-F1AF-41B8-8C86-C76D786F62DC}"/>
              </a:ext>
            </a:extLst>
          </p:cNvPr>
          <p:cNvSpPr txBox="1"/>
          <p:nvPr/>
        </p:nvSpPr>
        <p:spPr>
          <a:xfrm>
            <a:off x="431800" y="6156012"/>
            <a:ext cx="8244656" cy="369332"/>
          </a:xfrm>
          <a:prstGeom prst="rect">
            <a:avLst/>
          </a:prstGeom>
          <a:noFill/>
        </p:spPr>
        <p:txBody>
          <a:bodyPr wrap="square" rtlCol="0">
            <a:spAutoFit/>
          </a:bodyPr>
          <a:lstStyle/>
          <a:p>
            <a:pPr algn="ctr"/>
            <a:r>
              <a:rPr lang="hu-HU" b="1" dirty="0" err="1"/>
              <a:t>Querschnitt</a:t>
            </a:r>
            <a:r>
              <a:rPr lang="hu-HU" b="1" dirty="0"/>
              <a:t> von </a:t>
            </a:r>
            <a:r>
              <a:rPr lang="hu-HU" b="1" dirty="0" err="1"/>
              <a:t>einem</a:t>
            </a:r>
            <a:r>
              <a:rPr lang="hu-HU" b="1" dirty="0"/>
              <a:t> </a:t>
            </a:r>
            <a:r>
              <a:rPr lang="hu-HU" b="1" dirty="0" err="1"/>
              <a:t>Embryo</a:t>
            </a:r>
            <a:r>
              <a:rPr lang="hu-HU" b="1" dirty="0"/>
              <a:t> </a:t>
            </a:r>
            <a:r>
              <a:rPr lang="hu-HU" b="1" dirty="0" err="1"/>
              <a:t>im</a:t>
            </a:r>
            <a:r>
              <a:rPr lang="hu-HU" b="1" dirty="0"/>
              <a:t> </a:t>
            </a:r>
            <a:r>
              <a:rPr lang="hu-HU" b="1" dirty="0" err="1"/>
              <a:t>Neuralfalkte-Stadium</a:t>
            </a:r>
            <a:endParaRPr lang="hu-HU" b="1" dirty="0"/>
          </a:p>
        </p:txBody>
      </p:sp>
    </p:spTree>
    <p:extLst>
      <p:ext uri="{BB962C8B-B14F-4D97-AF65-F5344CB8AC3E}">
        <p14:creationId xmlns:p14="http://schemas.microsoft.com/office/powerpoint/2010/main" val="124227440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descr="nudi 2"/>
          <p:cNvPicPr>
            <a:picLocks noChangeAspect="1" noChangeArrowheads="1"/>
          </p:cNvPicPr>
          <p:nvPr/>
        </p:nvPicPr>
        <p:blipFill>
          <a:blip r:embed="rId2"/>
          <a:srcRect/>
          <a:stretch>
            <a:fillRect/>
          </a:stretch>
        </p:blipFill>
        <p:spPr bwMode="auto">
          <a:xfrm>
            <a:off x="827088" y="320675"/>
            <a:ext cx="7489825" cy="6216650"/>
          </a:xfrm>
          <a:prstGeom prst="rect">
            <a:avLst/>
          </a:prstGeom>
          <a:noFill/>
          <a:ln w="9525">
            <a:noFill/>
            <a:miter lim="800000"/>
            <a:headEnd/>
            <a:tailEnd/>
          </a:ln>
        </p:spPr>
      </p:pic>
    </p:spTree>
    <p:extLst>
      <p:ext uri="{BB962C8B-B14F-4D97-AF65-F5344CB8AC3E}">
        <p14:creationId xmlns:p14="http://schemas.microsoft.com/office/powerpoint/2010/main" val="849558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79388" y="188913"/>
          <a:ext cx="5649912" cy="4724400"/>
        </p:xfrm>
        <a:graphic>
          <a:graphicData uri="http://schemas.openxmlformats.org/presentationml/2006/ole">
            <mc:AlternateContent xmlns:mc="http://schemas.openxmlformats.org/markup-compatibility/2006">
              <mc:Choice xmlns:v="urn:schemas-microsoft-com:vml" Requires="v">
                <p:oleObj spid="_x0000_s1034" name="Image" r:id="rId3" imgW="2154575" imgH="1801067" progId="Photoshop.Image.7">
                  <p:embed/>
                </p:oleObj>
              </mc:Choice>
              <mc:Fallback>
                <p:oleObj name="Image" r:id="rId3" imgW="2154575" imgH="1801067" progId="Photoshop.Image.7">
                  <p:embed/>
                  <p:pic>
                    <p:nvPicPr>
                      <p:cNvPr id="102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8913"/>
                        <a:ext cx="5649912"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3" name="Object 3"/>
          <p:cNvGraphicFramePr>
            <a:graphicFrameLocks noChangeAspect="1"/>
          </p:cNvGraphicFramePr>
          <p:nvPr/>
        </p:nvGraphicFramePr>
        <p:xfrm>
          <a:off x="5815013" y="3213100"/>
          <a:ext cx="3328987" cy="3644900"/>
        </p:xfrm>
        <a:graphic>
          <a:graphicData uri="http://schemas.openxmlformats.org/presentationml/2006/ole">
            <mc:AlternateContent xmlns:mc="http://schemas.openxmlformats.org/markup-compatibility/2006">
              <mc:Choice xmlns:v="urn:schemas-microsoft-com:vml" Requires="v">
                <p:oleObj spid="_x0000_s1035" name="Image" r:id="rId5" imgW="1810516" imgH="1981036" progId="Photoshop.Image.7">
                  <p:embed/>
                </p:oleObj>
              </mc:Choice>
              <mc:Fallback>
                <p:oleObj name="Image" r:id="rId5" imgW="1810516" imgH="1981036" progId="Photoshop.Image.7">
                  <p:embed/>
                  <p:pic>
                    <p:nvPicPr>
                      <p:cNvPr id="1024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013" y="3213100"/>
                        <a:ext cx="3328987" cy="364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85241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b="1" dirty="0" err="1">
                <a:latin typeface="Arial" panose="020B0604020202020204" pitchFamily="34" charset="0"/>
                <a:cs typeface="Arial" panose="020B0604020202020204" pitchFamily="34" charset="0"/>
              </a:rPr>
              <a:t>Plakoden</a:t>
            </a:r>
            <a:endParaRPr lang="de-DE" b="1" dirty="0">
              <a:latin typeface="Arial" panose="020B0604020202020204" pitchFamily="34" charset="0"/>
              <a:cs typeface="Arial" panose="020B0604020202020204" pitchFamily="34" charset="0"/>
            </a:endParaRPr>
          </a:p>
        </p:txBody>
      </p:sp>
      <p:sp>
        <p:nvSpPr>
          <p:cNvPr id="3" name="Alcím 2"/>
          <p:cNvSpPr>
            <a:spLocks noGrp="1"/>
          </p:cNvSpPr>
          <p:nvPr>
            <p:ph type="subTitle" idx="1"/>
          </p:nvPr>
        </p:nvSpPr>
        <p:spPr/>
        <p:txBody>
          <a:bodyPr/>
          <a:lstStyle/>
          <a:p>
            <a:endParaRPr lang="de-DE"/>
          </a:p>
        </p:txBody>
      </p:sp>
    </p:spTree>
    <p:extLst>
      <p:ext uri="{BB962C8B-B14F-4D97-AF65-F5344CB8AC3E}">
        <p14:creationId xmlns:p14="http://schemas.microsoft.com/office/powerpoint/2010/main" val="2504539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b="1" dirty="0" err="1">
                <a:latin typeface="Arial" panose="020B0604020202020204" pitchFamily="34" charset="0"/>
                <a:cs typeface="Arial" panose="020B0604020202020204" pitchFamily="34" charset="0"/>
              </a:rPr>
              <a:t>Plakoden</a:t>
            </a:r>
            <a:endParaRPr lang="de-DE"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lstStyle/>
          <a:p>
            <a:r>
              <a:rPr lang="hu-HU" sz="2400" dirty="0">
                <a:latin typeface="Arial" panose="020B0604020202020204" pitchFamily="34" charset="0"/>
                <a:cs typeface="Arial" panose="020B0604020202020204" pitchFamily="34" charset="0"/>
              </a:rPr>
              <a:t>sind </a:t>
            </a:r>
            <a:r>
              <a:rPr lang="hu-HU" sz="2400" dirty="0" err="1">
                <a:latin typeface="Arial" panose="020B0604020202020204" pitchFamily="34" charset="0"/>
                <a:cs typeface="Arial" panose="020B0604020202020204" pitchFamily="34" charset="0"/>
              </a:rPr>
              <a:t>kleine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ründliche</a:t>
            </a:r>
            <a:r>
              <a:rPr lang="hu-HU" sz="2400" dirty="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paarige</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Ausnahme</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Adenohypophyse-Plakod</a:t>
            </a:r>
            <a:r>
              <a:rPr lang="hu-HU" sz="2400" dirty="0" smtClean="0">
                <a:latin typeface="Arial" panose="020B0604020202020204" pitchFamily="34" charset="0"/>
                <a:cs typeface="Arial" panose="020B0604020202020204" pitchFamily="34" charset="0"/>
              </a:rPr>
              <a:t>), </a:t>
            </a:r>
            <a:r>
              <a:rPr lang="hu-HU" sz="2400" b="1" dirty="0">
                <a:latin typeface="Arial" panose="020B0604020202020204" pitchFamily="34" charset="0"/>
                <a:cs typeface="Arial" panose="020B0604020202020204" pitchFamily="34" charset="0"/>
              </a:rPr>
              <a:t>epitheliale </a:t>
            </a:r>
            <a:r>
              <a:rPr lang="hu-HU" sz="2400" b="1" dirty="0" smtClean="0">
                <a:latin typeface="Arial" panose="020B0604020202020204" pitchFamily="34" charset="0"/>
                <a:cs typeface="Arial" panose="020B0604020202020204" pitchFamily="34" charset="0"/>
              </a:rPr>
              <a:t>(</a:t>
            </a:r>
            <a:r>
              <a:rPr lang="hu-HU" sz="2400" b="1" dirty="0" err="1" smtClean="0">
                <a:latin typeface="Arial" panose="020B0604020202020204" pitchFamily="34" charset="0"/>
                <a:cs typeface="Arial" panose="020B0604020202020204" pitchFamily="34" charset="0"/>
              </a:rPr>
              <a:t>ektodermale</a:t>
            </a:r>
            <a:r>
              <a:rPr lang="hu-HU" sz="2400" b="1" dirty="0" smtClean="0">
                <a:latin typeface="Arial" panose="020B0604020202020204" pitchFamily="34" charset="0"/>
                <a:cs typeface="Arial" panose="020B0604020202020204" pitchFamily="34" charset="0"/>
              </a:rPr>
              <a:t>) </a:t>
            </a:r>
            <a:r>
              <a:rPr lang="hu-HU" sz="2400" b="1" dirty="0" err="1" smtClean="0">
                <a:latin typeface="Arial" panose="020B0604020202020204" pitchFamily="34" charset="0"/>
                <a:cs typeface="Arial" panose="020B0604020202020204" pitchFamily="34" charset="0"/>
              </a:rPr>
              <a:t>Verdickungen</a:t>
            </a:r>
            <a:r>
              <a:rPr lang="hu-HU" sz="2400" dirty="0">
                <a:latin typeface="Arial" panose="020B0604020202020204" pitchFamily="34" charset="0"/>
                <a:cs typeface="Arial" panose="020B0604020202020204" pitchFamily="34" charset="0"/>
              </a:rPr>
              <a:t>;</a:t>
            </a:r>
          </a:p>
          <a:p>
            <a:r>
              <a:rPr lang="hu-HU" sz="2400" dirty="0" err="1" smtClean="0">
                <a:latin typeface="Arial" panose="020B0604020202020204" pitchFamily="34" charset="0"/>
                <a:cs typeface="Arial" panose="020B0604020202020204" pitchFamily="34" charset="0"/>
              </a:rPr>
              <a:t>sie</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kommen</a:t>
            </a:r>
            <a:r>
              <a:rPr lang="hu-HU" sz="2400" dirty="0" smtClean="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in der </a:t>
            </a:r>
            <a:r>
              <a:rPr lang="hu-HU" sz="2400" b="1" dirty="0" err="1" smtClean="0">
                <a:latin typeface="Arial" panose="020B0604020202020204" pitchFamily="34" charset="0"/>
                <a:cs typeface="Arial" panose="020B0604020202020204" pitchFamily="34" charset="0"/>
              </a:rPr>
              <a:t>Kopfregion</a:t>
            </a:r>
            <a:r>
              <a:rPr lang="hu-HU" sz="2400" dirty="0" smtClean="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des </a:t>
            </a:r>
            <a:r>
              <a:rPr lang="hu-HU" sz="2400" dirty="0" err="1">
                <a:latin typeface="Arial" panose="020B0604020202020204" pitchFamily="34" charset="0"/>
                <a:cs typeface="Arial" panose="020B0604020202020204" pitchFamily="34" charset="0"/>
              </a:rPr>
              <a:t>Embryo</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vor</a:t>
            </a:r>
            <a:r>
              <a:rPr lang="hu-HU" sz="2400" dirty="0">
                <a:latin typeface="Arial" panose="020B0604020202020204" pitchFamily="34" charset="0"/>
                <a:cs typeface="Arial" panose="020B0604020202020204" pitchFamily="34" charset="0"/>
              </a:rPr>
              <a:t>;</a:t>
            </a:r>
          </a:p>
          <a:p>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Plakoden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liegen</a:t>
            </a:r>
            <a:r>
              <a:rPr lang="hu-HU" sz="2400" dirty="0">
                <a:latin typeface="Arial" panose="020B0604020202020204" pitchFamily="34" charset="0"/>
                <a:cs typeface="Arial" panose="020B0604020202020204" pitchFamily="34" charset="0"/>
              </a:rPr>
              <a:t> an der </a:t>
            </a:r>
            <a:r>
              <a:rPr lang="hu-HU" sz="2400" dirty="0" err="1">
                <a:latin typeface="Arial" panose="020B0604020202020204" pitchFamily="34" charset="0"/>
                <a:cs typeface="Arial" panose="020B0604020202020204" pitchFamily="34" charset="0"/>
              </a:rPr>
              <a:t>Grenze</a:t>
            </a:r>
            <a:r>
              <a:rPr lang="hu-HU" sz="2400" dirty="0">
                <a:latin typeface="Arial" panose="020B0604020202020204" pitchFamily="34" charset="0"/>
                <a:cs typeface="Arial" panose="020B0604020202020204" pitchFamily="34" charset="0"/>
              </a:rPr>
              <a:t> von </a:t>
            </a:r>
            <a:r>
              <a:rPr lang="hu-HU" sz="2400" dirty="0" err="1">
                <a:latin typeface="Arial" panose="020B0604020202020204" pitchFamily="34" charset="0"/>
                <a:cs typeface="Arial" panose="020B0604020202020204" pitchFamily="34" charset="0"/>
              </a:rPr>
              <a:t>Oberflächenektoderm</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zu</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Neuralfalte-Kante</a:t>
            </a:r>
            <a:r>
              <a:rPr lang="hu-HU" sz="2400" dirty="0">
                <a:latin typeface="Arial" panose="020B0604020202020204" pitchFamily="34" charset="0"/>
                <a:cs typeface="Arial" panose="020B0604020202020204" pitchFamily="34" charset="0"/>
              </a:rPr>
              <a:t>;</a:t>
            </a:r>
          </a:p>
          <a:p>
            <a:r>
              <a:rPr lang="hu-HU" sz="2400" dirty="0" err="1">
                <a:latin typeface="Arial" panose="020B0604020202020204" pitchFamily="34" charset="0"/>
                <a:cs typeface="Arial" panose="020B0604020202020204" pitchFamily="34" charset="0"/>
              </a:rPr>
              <a:t>d.h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liegen</a:t>
            </a:r>
            <a:r>
              <a:rPr lang="hu-HU" sz="2400"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lateral</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zum</a:t>
            </a:r>
            <a:r>
              <a:rPr lang="hu-HU" sz="2400" b="1" dirty="0">
                <a:latin typeface="Arial" panose="020B0604020202020204" pitchFamily="34" charset="0"/>
                <a:cs typeface="Arial" panose="020B0604020202020204" pitchFamily="34" charset="0"/>
              </a:rPr>
              <a:t> </a:t>
            </a:r>
            <a:r>
              <a:rPr lang="hu-HU" sz="2400" b="1" dirty="0" err="1" smtClean="0">
                <a:latin typeface="Arial" panose="020B0604020202020204" pitchFamily="34" charset="0"/>
                <a:cs typeface="Arial" panose="020B0604020202020204" pitchFamily="34" charset="0"/>
              </a:rPr>
              <a:t>Neuralrohr</a:t>
            </a:r>
            <a:r>
              <a:rPr lang="hu-HU" sz="2400" b="1" dirty="0" smtClean="0">
                <a:latin typeface="Arial" panose="020B0604020202020204" pitchFamily="34" charset="0"/>
                <a:cs typeface="Arial" panose="020B0604020202020204" pitchFamily="34" charset="0"/>
              </a:rPr>
              <a:t> und NL</a:t>
            </a:r>
            <a:r>
              <a:rPr lang="hu-HU" sz="2800" dirty="0"/>
              <a:t>.</a:t>
            </a:r>
            <a:endParaRPr lang="de-DE" sz="2800" dirty="0"/>
          </a:p>
        </p:txBody>
      </p:sp>
    </p:spTree>
    <p:extLst>
      <p:ext uri="{BB962C8B-B14F-4D97-AF65-F5344CB8AC3E}">
        <p14:creationId xmlns:p14="http://schemas.microsoft.com/office/powerpoint/2010/main" val="791545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6" y="0"/>
            <a:ext cx="9167266" cy="5877272"/>
          </a:xfrm>
          <a:prstGeom prst="rect">
            <a:avLst/>
          </a:prstGeom>
        </p:spPr>
      </p:pic>
      <p:sp>
        <p:nvSpPr>
          <p:cNvPr id="3" name="Téglalap 2"/>
          <p:cNvSpPr/>
          <p:nvPr/>
        </p:nvSpPr>
        <p:spPr>
          <a:xfrm>
            <a:off x="539552" y="6093296"/>
            <a:ext cx="2396810" cy="338554"/>
          </a:xfrm>
          <a:prstGeom prst="rect">
            <a:avLst/>
          </a:prstGeom>
        </p:spPr>
        <p:txBody>
          <a:bodyPr wrap="none">
            <a:spAutoFit/>
          </a:bodyPr>
          <a:lstStyle/>
          <a:p>
            <a:r>
              <a:rPr lang="hu-HU" sz="1600" b="1" dirty="0" err="1">
                <a:solidFill>
                  <a:srgbClr val="17A74C"/>
                </a:solidFill>
              </a:rPr>
              <a:t>epibranchial</a:t>
            </a:r>
            <a:r>
              <a:rPr lang="hu-HU" sz="1600" b="1" dirty="0">
                <a:solidFill>
                  <a:srgbClr val="17A74C"/>
                </a:solidFill>
              </a:rPr>
              <a:t> </a:t>
            </a:r>
            <a:r>
              <a:rPr lang="hu-HU" sz="1600" b="1" dirty="0" err="1">
                <a:solidFill>
                  <a:srgbClr val="17A74C"/>
                </a:solidFill>
              </a:rPr>
              <a:t>placodes</a:t>
            </a:r>
            <a:r>
              <a:rPr lang="hu-HU" sz="1600" b="1" dirty="0">
                <a:solidFill>
                  <a:srgbClr val="17A74C"/>
                </a:solidFill>
              </a:rPr>
              <a:t> </a:t>
            </a:r>
          </a:p>
        </p:txBody>
      </p:sp>
      <p:sp>
        <p:nvSpPr>
          <p:cNvPr id="4" name="Téglalap 3"/>
          <p:cNvSpPr/>
          <p:nvPr/>
        </p:nvSpPr>
        <p:spPr>
          <a:xfrm>
            <a:off x="539552" y="6431850"/>
            <a:ext cx="2651688" cy="338554"/>
          </a:xfrm>
          <a:prstGeom prst="rect">
            <a:avLst/>
          </a:prstGeom>
        </p:spPr>
        <p:txBody>
          <a:bodyPr wrap="none">
            <a:spAutoFit/>
          </a:bodyPr>
          <a:lstStyle/>
          <a:p>
            <a:r>
              <a:rPr lang="en-US" sz="1600" b="1" dirty="0">
                <a:solidFill>
                  <a:srgbClr val="F599A0"/>
                </a:solidFill>
              </a:rPr>
              <a:t>lateral line (LL) placodes</a:t>
            </a:r>
            <a:r>
              <a:rPr lang="hu-HU" sz="1600" b="1" dirty="0">
                <a:solidFill>
                  <a:srgbClr val="F599A0"/>
                </a:solidFill>
              </a:rPr>
              <a:t> </a:t>
            </a:r>
          </a:p>
        </p:txBody>
      </p:sp>
    </p:spTree>
    <p:extLst>
      <p:ext uri="{BB962C8B-B14F-4D97-AF65-F5344CB8AC3E}">
        <p14:creationId xmlns:p14="http://schemas.microsoft.com/office/powerpoint/2010/main" val="3355041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4000" b="1" dirty="0" err="1">
                <a:latin typeface="Arial" panose="020B0604020202020204" pitchFamily="34" charset="0"/>
                <a:cs typeface="Arial" panose="020B0604020202020204" pitchFamily="34" charset="0"/>
              </a:rPr>
              <a:t>Plakoden</a:t>
            </a:r>
            <a:endParaRPr lang="de-DE"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lstStyle/>
          <a:p>
            <a:r>
              <a:rPr lang="hu-HU" sz="2400" dirty="0" err="1">
                <a:latin typeface="Arial" panose="020B0604020202020204" pitchFamily="34" charset="0"/>
                <a:cs typeface="Arial" panose="020B0604020202020204" pitchFamily="34" charset="0"/>
              </a:rPr>
              <a:t>aus</a:t>
            </a:r>
            <a:r>
              <a:rPr lang="hu-HU" sz="2400" dirty="0">
                <a:latin typeface="Arial" panose="020B0604020202020204" pitchFamily="34" charset="0"/>
                <a:cs typeface="Arial" panose="020B0604020202020204" pitchFamily="34" charset="0"/>
              </a:rPr>
              <a:t> den </a:t>
            </a:r>
            <a:r>
              <a:rPr lang="hu-HU" sz="2400" dirty="0" err="1">
                <a:latin typeface="Arial" panose="020B0604020202020204" pitchFamily="34" charset="0"/>
                <a:cs typeface="Arial" panose="020B0604020202020204" pitchFamily="34" charset="0"/>
              </a:rPr>
              <a:t>Plakoden</a:t>
            </a:r>
            <a:r>
              <a:rPr lang="hu-HU" sz="2400" dirty="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können</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ebenso</a:t>
            </a:r>
            <a:r>
              <a:rPr lang="hu-HU" sz="2400" dirty="0" smtClean="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neurale</a:t>
            </a:r>
            <a:r>
              <a:rPr lang="hu-HU" sz="2400" b="1" dirty="0">
                <a:latin typeface="Arial" panose="020B0604020202020204" pitchFamily="34" charset="0"/>
                <a:cs typeface="Arial" panose="020B0604020202020204" pitchFamily="34" charset="0"/>
              </a:rPr>
              <a:t> und </a:t>
            </a:r>
            <a:r>
              <a:rPr lang="hu-HU" sz="2400" b="1" dirty="0" err="1">
                <a:latin typeface="Arial" panose="020B0604020202020204" pitchFamily="34" charset="0"/>
                <a:cs typeface="Arial" panose="020B0604020202020204" pitchFamily="34" charset="0"/>
              </a:rPr>
              <a:t>nicht-neurale</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Strukturen</a:t>
            </a:r>
            <a:r>
              <a:rPr lang="hu-HU" sz="2400" b="1" dirty="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entwickeln</a:t>
            </a:r>
            <a:r>
              <a:rPr lang="hu-HU" sz="2400" dirty="0" smtClean="0">
                <a:latin typeface="Arial" panose="020B0604020202020204" pitchFamily="34" charset="0"/>
                <a:cs typeface="Arial" panose="020B0604020202020204" pitchFamily="34" charset="0"/>
              </a:rPr>
              <a:t>!</a:t>
            </a:r>
            <a:endParaRPr lang="hu-HU" sz="2400" dirty="0">
              <a:latin typeface="Arial" panose="020B0604020202020204" pitchFamily="34" charset="0"/>
              <a:cs typeface="Arial" panose="020B0604020202020204" pitchFamily="34" charset="0"/>
            </a:endParaRPr>
          </a:p>
          <a:p>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Plakoden</a:t>
            </a:r>
            <a:r>
              <a:rPr lang="hu-HU" sz="2400" dirty="0">
                <a:latin typeface="Arial" panose="020B0604020202020204" pitchFamily="34" charset="0"/>
                <a:cs typeface="Arial" panose="020B0604020202020204" pitchFamily="34" charset="0"/>
              </a:rPr>
              <a:t> in </a:t>
            </a:r>
            <a:r>
              <a:rPr lang="hu-HU" sz="2400" dirty="0" err="1">
                <a:latin typeface="Arial" panose="020B0604020202020204" pitchFamily="34" charset="0"/>
                <a:cs typeface="Arial" panose="020B0604020202020204" pitchFamily="34" charset="0"/>
              </a:rPr>
              <a:t>kraniokaudaler</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Folge</a:t>
            </a:r>
            <a:r>
              <a:rPr lang="hu-HU" sz="2400" dirty="0">
                <a:latin typeface="Arial" panose="020B0604020202020204" pitchFamily="34" charset="0"/>
                <a:cs typeface="Arial" panose="020B0604020202020204" pitchFamily="34" charset="0"/>
              </a:rPr>
              <a:t>:</a:t>
            </a:r>
          </a:p>
          <a:p>
            <a:r>
              <a:rPr lang="hu-HU" sz="2400" b="1" dirty="0">
                <a:latin typeface="Arial" panose="020B0604020202020204" pitchFamily="34" charset="0"/>
                <a:cs typeface="Arial" panose="020B0604020202020204" pitchFamily="34" charset="0"/>
              </a:rPr>
              <a:t>1. </a:t>
            </a:r>
            <a:r>
              <a:rPr lang="hu-HU" sz="2400" b="1" dirty="0" err="1">
                <a:latin typeface="Arial" panose="020B0604020202020204" pitchFamily="34" charset="0"/>
                <a:cs typeface="Arial" panose="020B0604020202020204" pitchFamily="34" charset="0"/>
              </a:rPr>
              <a:t>Riechplakode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bildet</a:t>
            </a:r>
            <a:r>
              <a:rPr lang="hu-HU" sz="2400" dirty="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das</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Riechepithel</a:t>
            </a:r>
            <a:r>
              <a:rPr lang="hu-HU" sz="2400" dirty="0" smtClean="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in der </a:t>
            </a:r>
            <a:r>
              <a:rPr lang="hu-HU" sz="2400" dirty="0" err="1" smtClean="0">
                <a:latin typeface="Arial" panose="020B0604020202020204" pitchFamily="34" charset="0"/>
                <a:cs typeface="Arial" panose="020B0604020202020204" pitchFamily="34" charset="0"/>
              </a:rPr>
              <a:t>späteren</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Nasenhöhle</a:t>
            </a:r>
            <a:r>
              <a:rPr lang="hu-HU" sz="2400" dirty="0" smtClean="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und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daraus</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auswandernden</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GnRH</a:t>
            </a:r>
            <a:r>
              <a:rPr lang="hu-HU" sz="2400" baseline="30000" dirty="0" smtClean="0">
                <a:latin typeface="Arial" panose="020B0604020202020204" pitchFamily="34" charset="0"/>
                <a:cs typeface="Arial" panose="020B0604020202020204" pitchFamily="34" charset="0"/>
              </a:rPr>
              <a:t>+</a:t>
            </a:r>
            <a:r>
              <a:rPr lang="hu-HU" sz="2400" dirty="0" smtClean="0">
                <a:latin typeface="Arial" panose="020B0604020202020204" pitchFamily="34" charset="0"/>
                <a:cs typeface="Arial" panose="020B0604020202020204" pitchFamily="34" charset="0"/>
              </a:rPr>
              <a:t>-</a:t>
            </a:r>
            <a:r>
              <a:rPr lang="hu-HU" sz="2400" dirty="0" err="1" smtClean="0">
                <a:latin typeface="Arial" panose="020B0604020202020204" pitchFamily="34" charset="0"/>
                <a:cs typeface="Arial" panose="020B0604020202020204" pitchFamily="34" charset="0"/>
              </a:rPr>
              <a:t>Neuronen</a:t>
            </a:r>
            <a:r>
              <a:rPr lang="hu-HU" sz="2400" dirty="0" smtClean="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des </a:t>
            </a:r>
            <a:r>
              <a:rPr lang="hu-HU" sz="2400" dirty="0" err="1">
                <a:latin typeface="Arial" panose="020B0604020202020204" pitchFamily="34" charset="0"/>
                <a:cs typeface="Arial" panose="020B0604020202020204" pitchFamily="34" charset="0"/>
              </a:rPr>
              <a:t>Hypothalamus</a:t>
            </a:r>
            <a:endParaRPr lang="hu-HU" sz="2400" dirty="0">
              <a:latin typeface="Arial" panose="020B0604020202020204" pitchFamily="34" charset="0"/>
              <a:cs typeface="Arial" panose="020B0604020202020204" pitchFamily="34" charset="0"/>
            </a:endParaRPr>
          </a:p>
          <a:p>
            <a:r>
              <a:rPr lang="hu-HU" sz="2400" b="1" dirty="0">
                <a:latin typeface="Arial" panose="020B0604020202020204" pitchFamily="34" charset="0"/>
                <a:cs typeface="Arial" panose="020B0604020202020204" pitchFamily="34" charset="0"/>
              </a:rPr>
              <a:t>2. </a:t>
            </a:r>
            <a:r>
              <a:rPr lang="hu-HU" sz="2400" b="1" dirty="0" err="1">
                <a:latin typeface="Arial" panose="020B0604020202020204" pitchFamily="34" charset="0"/>
                <a:cs typeface="Arial" panose="020B0604020202020204" pitchFamily="34" charset="0"/>
              </a:rPr>
              <a:t>Linsenplakode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bildet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Augenlinse</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9999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96752"/>
            <a:ext cx="9144000" cy="2391167"/>
          </a:xfrm>
          <a:prstGeom prst="rect">
            <a:avLst/>
          </a:prstGeom>
        </p:spPr>
      </p:pic>
      <p:sp>
        <p:nvSpPr>
          <p:cNvPr id="5" name="Szövegdoboz 4"/>
          <p:cNvSpPr txBox="1"/>
          <p:nvPr/>
        </p:nvSpPr>
        <p:spPr>
          <a:xfrm>
            <a:off x="899592" y="4077072"/>
            <a:ext cx="7200800" cy="646331"/>
          </a:xfrm>
          <a:prstGeom prst="rect">
            <a:avLst/>
          </a:prstGeom>
          <a:noFill/>
        </p:spPr>
        <p:txBody>
          <a:bodyPr wrap="square" rtlCol="0">
            <a:spAutoFit/>
          </a:bodyPr>
          <a:lstStyle/>
          <a:p>
            <a:r>
              <a:rPr lang="hu-HU" dirty="0" err="1" smtClean="0"/>
              <a:t>Abschnürung</a:t>
            </a:r>
            <a:r>
              <a:rPr lang="hu-HU" dirty="0" smtClean="0"/>
              <a:t> </a:t>
            </a:r>
            <a:r>
              <a:rPr lang="hu-HU" smtClean="0"/>
              <a:t>des ektodermalen Linsenplakodes</a:t>
            </a:r>
            <a:r>
              <a:rPr lang="hu-HU" dirty="0" smtClean="0"/>
              <a:t> (</a:t>
            </a:r>
            <a:r>
              <a:rPr lang="hu-HU" dirty="0" err="1" smtClean="0"/>
              <a:t>lpl</a:t>
            </a:r>
            <a:r>
              <a:rPr lang="hu-HU" dirty="0" smtClean="0"/>
              <a:t>) in </a:t>
            </a:r>
            <a:r>
              <a:rPr lang="hu-HU" dirty="0" err="1" smtClean="0"/>
              <a:t>die</a:t>
            </a:r>
            <a:r>
              <a:rPr lang="hu-HU" dirty="0" smtClean="0"/>
              <a:t> </a:t>
            </a:r>
            <a:r>
              <a:rPr lang="hu-HU" dirty="0" err="1" smtClean="0"/>
              <a:t>Augenlinse</a:t>
            </a:r>
            <a:r>
              <a:rPr lang="hu-HU" dirty="0" smtClean="0"/>
              <a:t> (</a:t>
            </a:r>
            <a:r>
              <a:rPr lang="hu-HU" dirty="0" err="1" smtClean="0"/>
              <a:t>Linsenbläschen</a:t>
            </a:r>
            <a:r>
              <a:rPr lang="hu-HU" dirty="0" smtClean="0"/>
              <a:t> (lv) </a:t>
            </a:r>
            <a:r>
              <a:rPr lang="hu-HU" dirty="0" err="1" smtClean="0"/>
              <a:t>über</a:t>
            </a:r>
            <a:r>
              <a:rPr lang="hu-HU" dirty="0" smtClean="0"/>
              <a:t> </a:t>
            </a:r>
            <a:r>
              <a:rPr lang="hu-HU" dirty="0" err="1" smtClean="0"/>
              <a:t>Linsengrube</a:t>
            </a:r>
            <a:r>
              <a:rPr lang="hu-HU" dirty="0" smtClean="0"/>
              <a:t> (</a:t>
            </a:r>
            <a:r>
              <a:rPr lang="hu-HU" dirty="0" err="1" smtClean="0"/>
              <a:t>lp</a:t>
            </a:r>
            <a:r>
              <a:rPr lang="hu-HU" dirty="0" smtClean="0"/>
              <a:t>).</a:t>
            </a:r>
            <a:endParaRPr lang="hu-HU" dirty="0"/>
          </a:p>
        </p:txBody>
      </p:sp>
    </p:spTree>
    <p:extLst>
      <p:ext uri="{BB962C8B-B14F-4D97-AF65-F5344CB8AC3E}">
        <p14:creationId xmlns:p14="http://schemas.microsoft.com/office/powerpoint/2010/main" val="2919650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994122"/>
          </a:xfrm>
        </p:spPr>
        <p:txBody>
          <a:bodyPr/>
          <a:lstStyle/>
          <a:p>
            <a:r>
              <a:rPr lang="hu-HU" sz="4000" b="1" dirty="0" err="1">
                <a:latin typeface="Arial" panose="020B0604020202020204" pitchFamily="34" charset="0"/>
                <a:cs typeface="Arial" panose="020B0604020202020204" pitchFamily="34" charset="0"/>
              </a:rPr>
              <a:t>Plakoden</a:t>
            </a:r>
            <a:endParaRPr lang="de-DE" b="1"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p:txBody>
          <a:bodyPr/>
          <a:lstStyle/>
          <a:p>
            <a:r>
              <a:rPr lang="hu-HU" sz="2400" b="1" dirty="0">
                <a:latin typeface="Arial" panose="020B0604020202020204" pitchFamily="34" charset="0"/>
                <a:cs typeface="Arial" panose="020B0604020202020204" pitchFamily="34" charset="0"/>
              </a:rPr>
              <a:t>3. </a:t>
            </a:r>
            <a:r>
              <a:rPr lang="hu-HU" sz="2400" b="1" dirty="0" err="1">
                <a:latin typeface="Arial" panose="020B0604020202020204" pitchFamily="34" charset="0"/>
                <a:cs typeface="Arial" panose="020B0604020202020204" pitchFamily="34" charset="0"/>
              </a:rPr>
              <a:t>Trigeminale</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Plakode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bildet</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einen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Teil</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Nervenzellen</a:t>
            </a:r>
            <a:r>
              <a:rPr lang="hu-HU" sz="2400" dirty="0">
                <a:latin typeface="Arial" panose="020B0604020202020204" pitchFamily="34" charset="0"/>
                <a:cs typeface="Arial" panose="020B0604020202020204" pitchFamily="34" charset="0"/>
              </a:rPr>
              <a:t> des </a:t>
            </a:r>
            <a:r>
              <a:rPr lang="hu-HU" sz="2400" dirty="0" smtClean="0">
                <a:latin typeface="Arial" panose="020B0604020202020204" pitchFamily="34" charset="0"/>
                <a:cs typeface="Arial" panose="020B0604020202020204" pitchFamily="34" charset="0"/>
              </a:rPr>
              <a:t>Trigeminus (</a:t>
            </a:r>
            <a:r>
              <a:rPr lang="hu-HU" sz="2400" dirty="0" err="1" smtClean="0">
                <a:latin typeface="Arial" panose="020B0604020202020204" pitchFamily="34" charset="0"/>
                <a:cs typeface="Arial" panose="020B0604020202020204" pitchFamily="34" charset="0"/>
              </a:rPr>
              <a:t>Meckel</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Ganglion</a:t>
            </a:r>
            <a:endParaRPr lang="hu-HU" sz="2400" dirty="0">
              <a:latin typeface="Arial" panose="020B0604020202020204" pitchFamily="34" charset="0"/>
              <a:cs typeface="Arial" panose="020B0604020202020204" pitchFamily="34" charset="0"/>
            </a:endParaRPr>
          </a:p>
          <a:p>
            <a:r>
              <a:rPr lang="hu-HU" sz="2400" b="1" dirty="0">
                <a:latin typeface="Arial" panose="020B0604020202020204" pitchFamily="34" charset="0"/>
                <a:cs typeface="Arial" panose="020B0604020202020204" pitchFamily="34" charset="0"/>
              </a:rPr>
              <a:t>4. </a:t>
            </a:r>
            <a:r>
              <a:rPr lang="hu-HU" sz="2400" b="1" dirty="0" err="1">
                <a:latin typeface="Arial" panose="020B0604020202020204" pitchFamily="34" charset="0"/>
                <a:cs typeface="Arial" panose="020B0604020202020204" pitchFamily="34" charset="0"/>
              </a:rPr>
              <a:t>Epibranchiale</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Plakoden</a:t>
            </a:r>
            <a:r>
              <a:rPr lang="hu-HU" sz="2400" b="1" dirty="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liegen</a:t>
            </a:r>
            <a:r>
              <a:rPr lang="hu-HU" sz="2400" dirty="0">
                <a:latin typeface="Arial" panose="020B0604020202020204" pitchFamily="34" charset="0"/>
                <a:cs typeface="Arial" panose="020B0604020202020204" pitchFamily="34" charset="0"/>
              </a:rPr>
              <a:t> an der </a:t>
            </a:r>
            <a:r>
              <a:rPr lang="hu-HU" sz="2400" dirty="0" err="1">
                <a:latin typeface="Arial" panose="020B0604020202020204" pitchFamily="34" charset="0"/>
                <a:cs typeface="Arial" panose="020B0604020202020204" pitchFamily="34" charset="0"/>
              </a:rPr>
              <a:t>Dorsalseite</a:t>
            </a:r>
            <a:r>
              <a:rPr lang="hu-HU" sz="2400" dirty="0">
                <a:latin typeface="Arial" panose="020B0604020202020204" pitchFamily="34" charset="0"/>
                <a:cs typeface="Arial" panose="020B0604020202020204" pitchFamily="34" charset="0"/>
              </a:rPr>
              <a:t> der </a:t>
            </a:r>
            <a:r>
              <a:rPr lang="hu-HU" sz="2400" dirty="0" err="1">
                <a:latin typeface="Arial" panose="020B0604020202020204" pitchFamily="34" charset="0"/>
                <a:cs typeface="Arial" panose="020B0604020202020204" pitchFamily="34" charset="0"/>
              </a:rPr>
              <a:t>Kiemenbögen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bilden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die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Nervenzellen</a:t>
            </a:r>
            <a:r>
              <a:rPr lang="hu-HU" sz="2400" dirty="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für</a:t>
            </a:r>
            <a:r>
              <a:rPr lang="hu-HU" sz="2400" dirty="0" smtClean="0">
                <a:latin typeface="Arial" panose="020B0604020202020204" pitchFamily="34" charset="0"/>
                <a:cs typeface="Arial" panose="020B0604020202020204" pitchFamily="34" charset="0"/>
              </a:rPr>
              <a:t> </a:t>
            </a:r>
            <a:r>
              <a:rPr lang="hu-HU" sz="2400" dirty="0" err="1" smtClean="0">
                <a:latin typeface="Arial" panose="020B0604020202020204" pitchFamily="34" charset="0"/>
                <a:cs typeface="Arial" panose="020B0604020202020204" pitchFamily="34" charset="0"/>
              </a:rPr>
              <a:t>die</a:t>
            </a:r>
            <a:r>
              <a:rPr lang="hu-HU" sz="2400" dirty="0" smtClean="0">
                <a:latin typeface="Arial" panose="020B0604020202020204" pitchFamily="34" charset="0"/>
                <a:cs typeface="Arial" panose="020B0604020202020204" pitchFamily="34" charset="0"/>
              </a:rPr>
              <a:t> </a:t>
            </a:r>
            <a:r>
              <a:rPr lang="hu-HU" sz="2400" b="1" dirty="0" err="1" smtClean="0">
                <a:latin typeface="Arial" panose="020B0604020202020204" pitchFamily="34" charset="0"/>
                <a:cs typeface="Arial" panose="020B0604020202020204" pitchFamily="34" charset="0"/>
              </a:rPr>
              <a:t>Ganglien</a:t>
            </a:r>
            <a:r>
              <a:rPr lang="hu-HU" sz="2400" b="1" dirty="0" smtClean="0">
                <a:latin typeface="Arial" panose="020B0604020202020204" pitchFamily="34" charset="0"/>
                <a:cs typeface="Arial" panose="020B0604020202020204" pitchFamily="34" charset="0"/>
              </a:rPr>
              <a:t> der </a:t>
            </a:r>
            <a:r>
              <a:rPr lang="hu-HU" sz="2400" b="1" dirty="0" err="1" smtClean="0">
                <a:latin typeface="Arial" panose="020B0604020202020204" pitchFamily="34" charset="0"/>
                <a:cs typeface="Arial" panose="020B0604020202020204" pitchFamily="34" charset="0"/>
              </a:rPr>
              <a:t>Hirnnerven</a:t>
            </a:r>
            <a:r>
              <a:rPr lang="hu-HU" sz="2400" b="1" dirty="0" smtClean="0">
                <a:latin typeface="Arial" panose="020B0604020202020204" pitchFamily="34" charset="0"/>
                <a:cs typeface="Arial" panose="020B0604020202020204" pitchFamily="34" charset="0"/>
              </a:rPr>
              <a:t> </a:t>
            </a:r>
            <a:r>
              <a:rPr lang="hu-HU" sz="2400" b="1" dirty="0">
                <a:latin typeface="Arial" panose="020B0604020202020204" pitchFamily="34" charset="0"/>
                <a:cs typeface="Arial" panose="020B0604020202020204" pitchFamily="34" charset="0"/>
              </a:rPr>
              <a:t>VII., IX. und X</a:t>
            </a:r>
            <a:r>
              <a:rPr lang="hu-HU" sz="2400" dirty="0">
                <a:latin typeface="Arial" panose="020B0604020202020204" pitchFamily="34" charset="0"/>
                <a:cs typeface="Arial" panose="020B0604020202020204" pitchFamily="34" charset="0"/>
              </a:rPr>
              <a:t>.</a:t>
            </a:r>
          </a:p>
          <a:p>
            <a:r>
              <a:rPr lang="hu-HU" sz="2400" dirty="0">
                <a:latin typeface="Arial" panose="020B0604020202020204" pitchFamily="34" charset="0"/>
                <a:cs typeface="Arial" panose="020B0604020202020204" pitchFamily="34" charset="0"/>
              </a:rPr>
              <a:t> </a:t>
            </a:r>
            <a:r>
              <a:rPr lang="hu-HU" sz="2400" b="1" dirty="0">
                <a:latin typeface="Arial" panose="020B0604020202020204" pitchFamily="34" charset="0"/>
                <a:cs typeface="Arial" panose="020B0604020202020204" pitchFamily="34" charset="0"/>
              </a:rPr>
              <a:t>5. </a:t>
            </a:r>
            <a:r>
              <a:rPr lang="hu-HU" sz="2400" b="1" dirty="0" err="1">
                <a:latin typeface="Arial" panose="020B0604020202020204" pitchFamily="34" charset="0"/>
                <a:cs typeface="Arial" panose="020B0604020202020204" pitchFamily="34" charset="0"/>
              </a:rPr>
              <a:t>Dorsolaterale</a:t>
            </a:r>
            <a:r>
              <a:rPr lang="hu-HU" sz="2400" b="1" dirty="0">
                <a:latin typeface="Arial" panose="020B0604020202020204" pitchFamily="34" charset="0"/>
                <a:cs typeface="Arial" panose="020B0604020202020204" pitchFamily="34" charset="0"/>
              </a:rPr>
              <a:t> </a:t>
            </a:r>
            <a:r>
              <a:rPr lang="hu-HU" sz="2400" b="1" dirty="0" err="1">
                <a:latin typeface="Arial" panose="020B0604020202020204" pitchFamily="34" charset="0"/>
                <a:cs typeface="Arial" panose="020B0604020202020204" pitchFamily="34" charset="0"/>
              </a:rPr>
              <a:t>Plakoden</a:t>
            </a:r>
            <a:r>
              <a:rPr lang="hu-HU" sz="2400" b="1" dirty="0">
                <a:latin typeface="Arial" panose="020B0604020202020204" pitchFamily="34" charset="0"/>
                <a:cs typeface="Arial" panose="020B0604020202020204" pitchFamily="34" charset="0"/>
              </a:rPr>
              <a:t> </a:t>
            </a:r>
            <a:r>
              <a:rPr lang="hu-HU" sz="2400" dirty="0">
                <a:latin typeface="Arial" panose="020B0604020202020204" pitchFamily="34" charset="0"/>
                <a:cs typeface="Arial" panose="020B0604020202020204" pitchFamily="34" charset="0"/>
              </a:rPr>
              <a:t>(</a:t>
            </a:r>
            <a:r>
              <a:rPr lang="hu-HU" sz="2400" dirty="0" err="1">
                <a:latin typeface="Arial" panose="020B0604020202020204" pitchFamily="34" charset="0"/>
                <a:cs typeface="Arial" panose="020B0604020202020204" pitchFamily="34" charset="0"/>
              </a:rPr>
              <a:t>Ohrplakode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bilden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das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Ohrbläschen</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woraus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das</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ganze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häutige</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Labyrinth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sich</a:t>
            </a:r>
            <a:r>
              <a:rPr lang="hu-HU" sz="2400" dirty="0">
                <a:latin typeface="Arial" panose="020B0604020202020204" pitchFamily="34" charset="0"/>
                <a:cs typeface="Arial" panose="020B0604020202020204" pitchFamily="34" charset="0"/>
              </a:rPr>
              <a:t> </a:t>
            </a:r>
            <a:r>
              <a:rPr lang="hu-HU" sz="2400" dirty="0" err="1">
                <a:latin typeface="Arial" panose="020B0604020202020204" pitchFamily="34" charset="0"/>
                <a:cs typeface="Arial" panose="020B0604020202020204" pitchFamily="34" charset="0"/>
              </a:rPr>
              <a:t>entwickelt</a:t>
            </a:r>
            <a:r>
              <a:rPr lang="hu-HU" sz="2400" dirty="0">
                <a:latin typeface="Arial" panose="020B0604020202020204" pitchFamily="34" charset="0"/>
                <a:cs typeface="Arial" panose="020B0604020202020204" pitchFamily="34" charset="0"/>
              </a:rPr>
              <a:t>)</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20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717800" y="330200"/>
            <a:ext cx="3619500" cy="457200"/>
          </a:xfrm>
          <a:prstGeom prst="rect">
            <a:avLst/>
          </a:prstGeom>
          <a:noFill/>
          <a:ln w="9525">
            <a:noFill/>
            <a:miter lim="800000"/>
            <a:headEnd/>
            <a:tailEnd/>
          </a:ln>
          <a:effectLst/>
        </p:spPr>
        <p:txBody>
          <a:bodyPr>
            <a:spAutoFit/>
          </a:bodyPr>
          <a:lstStyle/>
          <a:p>
            <a:pPr algn="ctr" eaLnBrk="0" hangingPunct="0">
              <a:spcBef>
                <a:spcPct val="50000"/>
              </a:spcBef>
              <a:defRPr/>
            </a:pPr>
            <a:r>
              <a:rPr lang="hu-HU" sz="2400" b="1" i="1">
                <a:solidFill>
                  <a:srgbClr val="800080"/>
                </a:solidFill>
                <a:effectLst>
                  <a:outerShdw blurRad="38100" dist="38100" dir="2700000" algn="tl">
                    <a:srgbClr val="C0C0C0"/>
                  </a:outerShdw>
                </a:effectLst>
              </a:rPr>
              <a:t>Kallmann-Syndrome</a:t>
            </a:r>
          </a:p>
        </p:txBody>
      </p:sp>
      <p:sp>
        <p:nvSpPr>
          <p:cNvPr id="47107" name="Text Box 3"/>
          <p:cNvSpPr txBox="1">
            <a:spLocks noChangeArrowheads="1"/>
          </p:cNvSpPr>
          <p:nvPr/>
        </p:nvSpPr>
        <p:spPr bwMode="auto">
          <a:xfrm>
            <a:off x="685800" y="800100"/>
            <a:ext cx="1778000" cy="831850"/>
          </a:xfrm>
          <a:prstGeom prst="rect">
            <a:avLst/>
          </a:prstGeom>
          <a:solidFill>
            <a:srgbClr val="FFFF00"/>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sz="2400"/>
              <a:t>Es fehlt der KAL-1 Gen</a:t>
            </a:r>
          </a:p>
        </p:txBody>
      </p:sp>
      <p:sp>
        <p:nvSpPr>
          <p:cNvPr id="47108" name="Text Box 4"/>
          <p:cNvSpPr txBox="1">
            <a:spLocks noChangeArrowheads="1"/>
          </p:cNvSpPr>
          <p:nvPr/>
        </p:nvSpPr>
        <p:spPr bwMode="auto">
          <a:xfrm>
            <a:off x="647700" y="2184400"/>
            <a:ext cx="1917700" cy="1562100"/>
          </a:xfrm>
          <a:prstGeom prst="rect">
            <a:avLst/>
          </a:prstGeom>
          <a:solidFill>
            <a:schemeClr val="hlink"/>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sz="2400"/>
              <a:t>Es fehlt ein ECM Glikoprotein (Anosmin-1)</a:t>
            </a:r>
          </a:p>
        </p:txBody>
      </p:sp>
      <p:sp>
        <p:nvSpPr>
          <p:cNvPr id="47109" name="Text Box 5"/>
          <p:cNvSpPr txBox="1">
            <a:spLocks noChangeArrowheads="1"/>
          </p:cNvSpPr>
          <p:nvPr/>
        </p:nvSpPr>
        <p:spPr bwMode="auto">
          <a:xfrm>
            <a:off x="558800" y="4241800"/>
            <a:ext cx="2095500" cy="1927225"/>
          </a:xfrm>
          <a:prstGeom prst="rect">
            <a:avLst/>
          </a:prstGeom>
          <a:solidFill>
            <a:srgbClr val="FFCC00"/>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sz="2400"/>
              <a:t>Die olfaktorische Neuronen sind nicht gerichtet</a:t>
            </a:r>
          </a:p>
        </p:txBody>
      </p:sp>
      <p:sp>
        <p:nvSpPr>
          <p:cNvPr id="47110" name="Text Box 6"/>
          <p:cNvSpPr txBox="1">
            <a:spLocks noChangeArrowheads="1"/>
          </p:cNvSpPr>
          <p:nvPr/>
        </p:nvSpPr>
        <p:spPr bwMode="auto">
          <a:xfrm>
            <a:off x="4051300" y="4838700"/>
            <a:ext cx="2667000" cy="831850"/>
          </a:xfrm>
          <a:prstGeom prst="rect">
            <a:avLst/>
          </a:prstGeom>
          <a:solidFill>
            <a:srgbClr val="FF66FF"/>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sz="2400"/>
              <a:t>Es bildet sich kein Bulbus olfactorius</a:t>
            </a:r>
          </a:p>
        </p:txBody>
      </p:sp>
      <p:sp>
        <p:nvSpPr>
          <p:cNvPr id="47111" name="Text Box 7"/>
          <p:cNvSpPr txBox="1">
            <a:spLocks noChangeArrowheads="1"/>
          </p:cNvSpPr>
          <p:nvPr/>
        </p:nvSpPr>
        <p:spPr bwMode="auto">
          <a:xfrm>
            <a:off x="4432300" y="1358900"/>
            <a:ext cx="3149600" cy="1562100"/>
          </a:xfrm>
          <a:prstGeom prst="rect">
            <a:avLst/>
          </a:prstGeom>
          <a:solidFill>
            <a:srgbClr val="6699FF"/>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sz="2400"/>
              <a:t>GnRh-Zellen wandern nicht in denTelenzephalon und Dienzephalon</a:t>
            </a:r>
          </a:p>
        </p:txBody>
      </p:sp>
      <p:sp>
        <p:nvSpPr>
          <p:cNvPr id="47112" name="Text Box 8"/>
          <p:cNvSpPr txBox="1">
            <a:spLocks noChangeArrowheads="1"/>
          </p:cNvSpPr>
          <p:nvPr/>
        </p:nvSpPr>
        <p:spPr bwMode="auto">
          <a:xfrm>
            <a:off x="6007100" y="5930900"/>
            <a:ext cx="2235200" cy="466725"/>
          </a:xfrm>
          <a:prstGeom prst="rect">
            <a:avLst/>
          </a:prstGeom>
          <a:solidFill>
            <a:srgbClr val="99FF33"/>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sz="2400"/>
              <a:t>Anosmie</a:t>
            </a:r>
          </a:p>
        </p:txBody>
      </p:sp>
      <p:sp>
        <p:nvSpPr>
          <p:cNvPr id="47113" name="Text Box 9"/>
          <p:cNvSpPr txBox="1">
            <a:spLocks noChangeArrowheads="1"/>
          </p:cNvSpPr>
          <p:nvPr/>
        </p:nvSpPr>
        <p:spPr bwMode="auto">
          <a:xfrm>
            <a:off x="5778500" y="3606800"/>
            <a:ext cx="2578100" cy="466725"/>
          </a:xfrm>
          <a:prstGeom prst="rect">
            <a:avLst/>
          </a:prstGeom>
          <a:solidFill>
            <a:srgbClr val="99FF33"/>
          </a:solidFill>
          <a:ln w="9525">
            <a:solidFill>
              <a:schemeClr val="tx1"/>
            </a:solidFill>
            <a:miter lim="800000"/>
            <a:headEnd/>
            <a:tailEnd/>
          </a:ln>
          <a:effectLst>
            <a:outerShdw dist="35921" dir="2700000" algn="ctr" rotWithShape="0">
              <a:schemeClr val="bg2"/>
            </a:outerShdw>
          </a:effectLst>
        </p:spPr>
        <p:txBody>
          <a:bodyPr>
            <a:spAutoFit/>
          </a:bodyPr>
          <a:lstStyle/>
          <a:p>
            <a:pPr algn="ctr" eaLnBrk="0" hangingPunct="0">
              <a:spcBef>
                <a:spcPct val="50000"/>
              </a:spcBef>
              <a:defRPr/>
            </a:pPr>
            <a:r>
              <a:rPr lang="hu-HU" sz="2400"/>
              <a:t>Hypogonadismus</a:t>
            </a:r>
          </a:p>
        </p:txBody>
      </p:sp>
      <p:sp>
        <p:nvSpPr>
          <p:cNvPr id="49161" name="Line 10"/>
          <p:cNvSpPr>
            <a:spLocks noChangeShapeType="1"/>
          </p:cNvSpPr>
          <p:nvPr/>
        </p:nvSpPr>
        <p:spPr bwMode="auto">
          <a:xfrm>
            <a:off x="1574800" y="1625600"/>
            <a:ext cx="0" cy="596900"/>
          </a:xfrm>
          <a:prstGeom prst="line">
            <a:avLst/>
          </a:prstGeom>
          <a:noFill/>
          <a:ln w="57150">
            <a:solidFill>
              <a:schemeClr val="tx1"/>
            </a:solidFill>
            <a:round/>
            <a:headEnd/>
            <a:tailEnd type="triangle" w="med" len="med"/>
          </a:ln>
        </p:spPr>
        <p:txBody>
          <a:bodyPr wrap="none" anchor="ctr"/>
          <a:lstStyle/>
          <a:p>
            <a:endParaRPr lang="hu-HU"/>
          </a:p>
        </p:txBody>
      </p:sp>
      <p:sp>
        <p:nvSpPr>
          <p:cNvPr id="49162" name="Line 11"/>
          <p:cNvSpPr>
            <a:spLocks noChangeShapeType="1"/>
          </p:cNvSpPr>
          <p:nvPr/>
        </p:nvSpPr>
        <p:spPr bwMode="auto">
          <a:xfrm flipH="1">
            <a:off x="1612900" y="3771900"/>
            <a:ext cx="0" cy="508000"/>
          </a:xfrm>
          <a:prstGeom prst="line">
            <a:avLst/>
          </a:prstGeom>
          <a:noFill/>
          <a:ln w="57150">
            <a:solidFill>
              <a:schemeClr val="tx1"/>
            </a:solidFill>
            <a:round/>
            <a:headEnd/>
            <a:tailEnd type="triangle" w="med" len="med"/>
          </a:ln>
        </p:spPr>
        <p:txBody>
          <a:bodyPr wrap="none" anchor="ctr"/>
          <a:lstStyle/>
          <a:p>
            <a:endParaRPr lang="hu-HU"/>
          </a:p>
        </p:txBody>
      </p:sp>
      <p:sp>
        <p:nvSpPr>
          <p:cNvPr id="49163" name="Line 12"/>
          <p:cNvSpPr>
            <a:spLocks noChangeShapeType="1"/>
          </p:cNvSpPr>
          <p:nvPr/>
        </p:nvSpPr>
        <p:spPr bwMode="auto">
          <a:xfrm flipV="1">
            <a:off x="2667000" y="2057400"/>
            <a:ext cx="1752600" cy="2933700"/>
          </a:xfrm>
          <a:prstGeom prst="line">
            <a:avLst/>
          </a:prstGeom>
          <a:noFill/>
          <a:ln w="57150">
            <a:solidFill>
              <a:schemeClr val="tx1"/>
            </a:solidFill>
            <a:round/>
            <a:headEnd/>
            <a:tailEnd type="triangle" w="med" len="med"/>
          </a:ln>
        </p:spPr>
        <p:txBody>
          <a:bodyPr wrap="none" anchor="ctr"/>
          <a:lstStyle/>
          <a:p>
            <a:endParaRPr lang="hu-HU"/>
          </a:p>
        </p:txBody>
      </p:sp>
      <p:sp>
        <p:nvSpPr>
          <p:cNvPr id="49164" name="Line 13"/>
          <p:cNvSpPr>
            <a:spLocks noChangeShapeType="1"/>
          </p:cNvSpPr>
          <p:nvPr/>
        </p:nvSpPr>
        <p:spPr bwMode="auto">
          <a:xfrm>
            <a:off x="2692400" y="5181600"/>
            <a:ext cx="1346200" cy="0"/>
          </a:xfrm>
          <a:prstGeom prst="line">
            <a:avLst/>
          </a:prstGeom>
          <a:noFill/>
          <a:ln w="57150">
            <a:solidFill>
              <a:schemeClr val="tx1"/>
            </a:solidFill>
            <a:round/>
            <a:headEnd/>
            <a:tailEnd type="triangle" w="med" len="med"/>
          </a:ln>
        </p:spPr>
        <p:txBody>
          <a:bodyPr wrap="none" anchor="ctr"/>
          <a:lstStyle/>
          <a:p>
            <a:endParaRPr lang="hu-HU"/>
          </a:p>
        </p:txBody>
      </p:sp>
      <p:sp>
        <p:nvSpPr>
          <p:cNvPr id="49165" name="Line 14"/>
          <p:cNvSpPr>
            <a:spLocks noChangeShapeType="1"/>
          </p:cNvSpPr>
          <p:nvPr/>
        </p:nvSpPr>
        <p:spPr bwMode="auto">
          <a:xfrm>
            <a:off x="6426200" y="2921000"/>
            <a:ext cx="673100" cy="698500"/>
          </a:xfrm>
          <a:prstGeom prst="line">
            <a:avLst/>
          </a:prstGeom>
          <a:noFill/>
          <a:ln w="57150">
            <a:solidFill>
              <a:schemeClr val="tx1"/>
            </a:solidFill>
            <a:round/>
            <a:headEnd/>
            <a:tailEnd type="triangle" w="med" len="med"/>
          </a:ln>
        </p:spPr>
        <p:txBody>
          <a:bodyPr wrap="none" anchor="ctr"/>
          <a:lstStyle/>
          <a:p>
            <a:endParaRPr lang="hu-HU"/>
          </a:p>
        </p:txBody>
      </p:sp>
      <p:sp>
        <p:nvSpPr>
          <p:cNvPr id="49166" name="Line 15"/>
          <p:cNvSpPr>
            <a:spLocks noChangeShapeType="1"/>
          </p:cNvSpPr>
          <p:nvPr/>
        </p:nvSpPr>
        <p:spPr bwMode="auto">
          <a:xfrm>
            <a:off x="5562600" y="5740400"/>
            <a:ext cx="419100" cy="444500"/>
          </a:xfrm>
          <a:prstGeom prst="line">
            <a:avLst/>
          </a:prstGeom>
          <a:noFill/>
          <a:ln w="57150">
            <a:solidFill>
              <a:schemeClr val="tx1"/>
            </a:solidFill>
            <a:round/>
            <a:headEnd/>
            <a:tailEnd type="triangle" w="med" len="med"/>
          </a:ln>
        </p:spPr>
        <p:txBody>
          <a:bodyPr wrap="none" anchor="ctr"/>
          <a:lstStyle/>
          <a:p>
            <a:endParaRPr lang="hu-HU"/>
          </a:p>
        </p:txBody>
      </p:sp>
    </p:spTree>
    <p:extLst>
      <p:ext uri="{BB962C8B-B14F-4D97-AF65-F5344CB8AC3E}">
        <p14:creationId xmlns:p14="http://schemas.microsoft.com/office/powerpoint/2010/main" val="2391518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8440"/>
            <a:ext cx="9144000" cy="5081120"/>
          </a:xfrm>
          <a:prstGeom prst="rect">
            <a:avLst/>
          </a:prstGeom>
        </p:spPr>
      </p:pic>
      <p:sp>
        <p:nvSpPr>
          <p:cNvPr id="3" name="Szövegdoboz 2"/>
          <p:cNvSpPr txBox="1"/>
          <p:nvPr/>
        </p:nvSpPr>
        <p:spPr>
          <a:xfrm>
            <a:off x="323528" y="6165304"/>
            <a:ext cx="8568952" cy="646331"/>
          </a:xfrm>
          <a:prstGeom prst="rect">
            <a:avLst/>
          </a:prstGeom>
          <a:noFill/>
        </p:spPr>
        <p:txBody>
          <a:bodyPr wrap="square" rtlCol="0">
            <a:spAutoFit/>
          </a:bodyPr>
          <a:lstStyle/>
          <a:p>
            <a:r>
              <a:rPr lang="hu-HU" dirty="0" err="1" smtClean="0"/>
              <a:t>Migrierende</a:t>
            </a:r>
            <a:r>
              <a:rPr lang="hu-HU" dirty="0" smtClean="0"/>
              <a:t> </a:t>
            </a:r>
            <a:r>
              <a:rPr lang="hu-HU" dirty="0" err="1" smtClean="0"/>
              <a:t>GnRH</a:t>
            </a:r>
            <a:r>
              <a:rPr lang="hu-HU" dirty="0" smtClean="0"/>
              <a:t>+-</a:t>
            </a:r>
            <a:r>
              <a:rPr lang="hu-HU" dirty="0" err="1" smtClean="0"/>
              <a:t>Zellen</a:t>
            </a:r>
            <a:r>
              <a:rPr lang="hu-HU" dirty="0" smtClean="0"/>
              <a:t> </a:t>
            </a:r>
            <a:r>
              <a:rPr lang="hu-HU" dirty="0" err="1" smtClean="0"/>
              <a:t>durch</a:t>
            </a:r>
            <a:r>
              <a:rPr lang="hu-HU" dirty="0" smtClean="0"/>
              <a:t> </a:t>
            </a:r>
            <a:r>
              <a:rPr lang="hu-HU" dirty="0" err="1" smtClean="0"/>
              <a:t>die</a:t>
            </a:r>
            <a:r>
              <a:rPr lang="hu-HU" dirty="0" smtClean="0"/>
              <a:t> Kal-1 Protein </a:t>
            </a:r>
            <a:r>
              <a:rPr lang="hu-HU" dirty="0" err="1" smtClean="0"/>
              <a:t>enthaltenen</a:t>
            </a:r>
            <a:r>
              <a:rPr lang="hu-HU" dirty="0" smtClean="0"/>
              <a:t> </a:t>
            </a:r>
            <a:r>
              <a:rPr lang="hu-HU" dirty="0" err="1" smtClean="0"/>
              <a:t>Region</a:t>
            </a:r>
            <a:r>
              <a:rPr lang="hu-HU" dirty="0" smtClean="0"/>
              <a:t>, </a:t>
            </a:r>
            <a:r>
              <a:rPr lang="hu-HU" dirty="0" err="1" smtClean="0"/>
              <a:t>entlang</a:t>
            </a:r>
            <a:r>
              <a:rPr lang="hu-HU" dirty="0" smtClean="0"/>
              <a:t> der </a:t>
            </a:r>
            <a:r>
              <a:rPr lang="hu-HU" dirty="0" err="1" smtClean="0"/>
              <a:t>Axone</a:t>
            </a:r>
            <a:r>
              <a:rPr lang="hu-HU" dirty="0" smtClean="0"/>
              <a:t> des </a:t>
            </a:r>
            <a:r>
              <a:rPr lang="hu-HU" dirty="0" err="1" smtClean="0"/>
              <a:t>Tractus</a:t>
            </a:r>
            <a:r>
              <a:rPr lang="hu-HU" dirty="0" smtClean="0"/>
              <a:t> </a:t>
            </a:r>
            <a:r>
              <a:rPr lang="hu-HU" dirty="0" err="1" smtClean="0"/>
              <a:t>olfactorius</a:t>
            </a:r>
            <a:endParaRPr lang="hu-HU" dirty="0"/>
          </a:p>
        </p:txBody>
      </p:sp>
    </p:spTree>
    <p:extLst>
      <p:ext uri="{BB962C8B-B14F-4D97-AF65-F5344CB8AC3E}">
        <p14:creationId xmlns:p14="http://schemas.microsoft.com/office/powerpoint/2010/main" val="730698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0"/>
            <a:ext cx="4848486" cy="6858000"/>
          </a:xfrm>
          <a:prstGeom prst="rect">
            <a:avLst/>
          </a:prstGeom>
        </p:spPr>
      </p:pic>
      <p:sp>
        <p:nvSpPr>
          <p:cNvPr id="3" name="Szövegdoboz 2"/>
          <p:cNvSpPr txBox="1"/>
          <p:nvPr/>
        </p:nvSpPr>
        <p:spPr>
          <a:xfrm>
            <a:off x="5364088" y="548680"/>
            <a:ext cx="3168352" cy="5078313"/>
          </a:xfrm>
          <a:prstGeom prst="rect">
            <a:avLst/>
          </a:prstGeom>
          <a:noFill/>
        </p:spPr>
        <p:txBody>
          <a:bodyPr wrap="square" rtlCol="0">
            <a:spAutoFit/>
          </a:bodyPr>
          <a:lstStyle/>
          <a:p>
            <a:r>
              <a:rPr lang="hu-HU" dirty="0" err="1"/>
              <a:t>Ausschwärmung</a:t>
            </a:r>
            <a:r>
              <a:rPr lang="hu-HU" dirty="0"/>
              <a:t> der </a:t>
            </a:r>
            <a:r>
              <a:rPr lang="hu-HU" dirty="0" err="1" smtClean="0"/>
              <a:t>Neuralleiste-Zellen</a:t>
            </a:r>
            <a:r>
              <a:rPr lang="hu-HU" dirty="0" smtClean="0"/>
              <a:t> (</a:t>
            </a:r>
            <a:r>
              <a:rPr lang="hu-HU" b="1" dirty="0" err="1" smtClean="0">
                <a:solidFill>
                  <a:srgbClr val="209648"/>
                </a:solidFill>
              </a:rPr>
              <a:t>grün</a:t>
            </a:r>
            <a:r>
              <a:rPr lang="hu-HU" dirty="0" smtClean="0"/>
              <a:t>):</a:t>
            </a:r>
            <a:endParaRPr lang="hu-HU" dirty="0"/>
          </a:p>
          <a:p>
            <a:endParaRPr lang="hu-HU" dirty="0"/>
          </a:p>
          <a:p>
            <a:r>
              <a:rPr lang="hu-HU" dirty="0" err="1"/>
              <a:t>Sie</a:t>
            </a:r>
            <a:r>
              <a:rPr lang="hu-HU" dirty="0"/>
              <a:t> </a:t>
            </a:r>
            <a:r>
              <a:rPr lang="hu-HU" dirty="0" err="1"/>
              <a:t>wandern</a:t>
            </a:r>
            <a:r>
              <a:rPr lang="hu-HU" dirty="0"/>
              <a:t> in </a:t>
            </a:r>
            <a:r>
              <a:rPr lang="hu-HU" dirty="0" err="1"/>
              <a:t>dem</a:t>
            </a:r>
            <a:r>
              <a:rPr lang="hu-HU" dirty="0"/>
              <a:t> </a:t>
            </a:r>
            <a:r>
              <a:rPr lang="hu-HU" dirty="0" err="1"/>
              <a:t>Mesenchym</a:t>
            </a:r>
            <a:r>
              <a:rPr lang="hu-HU" dirty="0"/>
              <a:t>, </a:t>
            </a:r>
            <a:r>
              <a:rPr lang="hu-HU" dirty="0" err="1"/>
              <a:t>zwischen</a:t>
            </a:r>
            <a:r>
              <a:rPr lang="hu-HU" dirty="0"/>
              <a:t> </a:t>
            </a:r>
            <a:r>
              <a:rPr lang="hu-HU" dirty="0" err="1"/>
              <a:t>Ektoderm</a:t>
            </a:r>
            <a:r>
              <a:rPr lang="hu-HU" dirty="0"/>
              <a:t>, </a:t>
            </a:r>
            <a:r>
              <a:rPr lang="hu-HU" dirty="0" err="1"/>
              <a:t>Neuralrohr</a:t>
            </a:r>
            <a:r>
              <a:rPr lang="hu-HU" dirty="0"/>
              <a:t>, Somiten, Zölomepithel, </a:t>
            </a:r>
            <a:r>
              <a:rPr lang="hu-HU" dirty="0" err="1"/>
              <a:t>usw</a:t>
            </a:r>
            <a:r>
              <a:rPr lang="hu-HU" dirty="0"/>
              <a:t>. </a:t>
            </a:r>
            <a:r>
              <a:rPr lang="hu-HU" dirty="0" err="1" smtClean="0"/>
              <a:t>Inzwischen</a:t>
            </a:r>
            <a:r>
              <a:rPr lang="hu-HU" dirty="0" smtClean="0"/>
              <a:t> </a:t>
            </a:r>
            <a:r>
              <a:rPr lang="hu-HU" dirty="0" err="1"/>
              <a:t>bekommen</a:t>
            </a:r>
            <a:r>
              <a:rPr lang="hu-HU" dirty="0"/>
              <a:t> </a:t>
            </a:r>
            <a:r>
              <a:rPr lang="hu-HU" dirty="0" err="1"/>
              <a:t>sie</a:t>
            </a:r>
            <a:r>
              <a:rPr lang="hu-HU" dirty="0"/>
              <a:t> </a:t>
            </a:r>
            <a:r>
              <a:rPr lang="hu-HU" dirty="0" err="1"/>
              <a:t>speziellen</a:t>
            </a:r>
            <a:r>
              <a:rPr lang="hu-HU" dirty="0"/>
              <a:t> </a:t>
            </a:r>
            <a:r>
              <a:rPr lang="hu-HU" dirty="0" err="1"/>
              <a:t>Signale</a:t>
            </a:r>
            <a:r>
              <a:rPr lang="hu-HU" dirty="0"/>
              <a:t> von </a:t>
            </a:r>
            <a:r>
              <a:rPr lang="hu-HU" dirty="0" err="1" smtClean="0"/>
              <a:t>diesen</a:t>
            </a:r>
            <a:r>
              <a:rPr lang="hu-HU" dirty="0" smtClean="0"/>
              <a:t> </a:t>
            </a:r>
            <a:r>
              <a:rPr lang="hu-HU" dirty="0" err="1" smtClean="0"/>
              <a:t>benachbarten</a:t>
            </a:r>
            <a:r>
              <a:rPr lang="hu-HU" dirty="0" smtClean="0"/>
              <a:t> </a:t>
            </a:r>
            <a:r>
              <a:rPr lang="hu-HU" dirty="0" err="1" smtClean="0"/>
              <a:t>Strukturen</a:t>
            </a:r>
            <a:r>
              <a:rPr lang="hu-HU" dirty="0" smtClean="0"/>
              <a:t>. </a:t>
            </a:r>
            <a:r>
              <a:rPr lang="hu-HU" dirty="0" err="1" smtClean="0"/>
              <a:t>Dankbar</a:t>
            </a:r>
            <a:r>
              <a:rPr lang="hu-HU" dirty="0" smtClean="0"/>
              <a:t> </a:t>
            </a:r>
            <a:r>
              <a:rPr lang="hu-HU" dirty="0" err="1"/>
              <a:t>diesen</a:t>
            </a:r>
            <a:r>
              <a:rPr lang="hu-HU" dirty="0"/>
              <a:t> </a:t>
            </a:r>
            <a:r>
              <a:rPr lang="hu-HU" dirty="0" err="1"/>
              <a:t>Signalen</a:t>
            </a:r>
            <a:r>
              <a:rPr lang="hu-HU" dirty="0"/>
              <a:t> </a:t>
            </a:r>
            <a:r>
              <a:rPr lang="hu-HU" dirty="0" err="1"/>
              <a:t>differnzieren</a:t>
            </a:r>
            <a:r>
              <a:rPr lang="hu-HU" dirty="0"/>
              <a:t> </a:t>
            </a:r>
            <a:r>
              <a:rPr lang="hu-HU" dirty="0" err="1"/>
              <a:t>sie</a:t>
            </a:r>
            <a:r>
              <a:rPr lang="hu-HU" dirty="0"/>
              <a:t> in </a:t>
            </a:r>
            <a:r>
              <a:rPr lang="hu-HU" dirty="0" err="1"/>
              <a:t>Nervenzellen</a:t>
            </a:r>
            <a:r>
              <a:rPr lang="hu-HU" dirty="0"/>
              <a:t>, </a:t>
            </a:r>
            <a:r>
              <a:rPr lang="hu-HU" dirty="0" err="1"/>
              <a:t>Melanozyten</a:t>
            </a:r>
            <a:r>
              <a:rPr lang="hu-HU" dirty="0"/>
              <a:t>, </a:t>
            </a:r>
            <a:r>
              <a:rPr lang="hu-HU" dirty="0" err="1"/>
              <a:t>Knochenzellen</a:t>
            </a:r>
            <a:r>
              <a:rPr lang="hu-HU" dirty="0"/>
              <a:t>, </a:t>
            </a:r>
            <a:r>
              <a:rPr lang="hu-HU" dirty="0" err="1"/>
              <a:t>usw</a:t>
            </a:r>
            <a:r>
              <a:rPr lang="hu-HU" dirty="0"/>
              <a:t>.</a:t>
            </a:r>
          </a:p>
          <a:p>
            <a:endParaRPr lang="hu-HU" dirty="0"/>
          </a:p>
          <a:p>
            <a:r>
              <a:rPr lang="hu-HU" dirty="0"/>
              <a:t>Es </a:t>
            </a:r>
            <a:r>
              <a:rPr lang="hu-HU" dirty="0" err="1"/>
              <a:t>gibt</a:t>
            </a:r>
            <a:r>
              <a:rPr lang="hu-HU" dirty="0"/>
              <a:t> </a:t>
            </a:r>
            <a:r>
              <a:rPr lang="hu-HU" dirty="0" err="1"/>
              <a:t>zwei</a:t>
            </a:r>
            <a:r>
              <a:rPr lang="hu-HU" dirty="0"/>
              <a:t> </a:t>
            </a:r>
            <a:r>
              <a:rPr lang="hu-HU" dirty="0" err="1"/>
              <a:t>bedeutende</a:t>
            </a:r>
            <a:r>
              <a:rPr lang="hu-HU" dirty="0"/>
              <a:t> </a:t>
            </a:r>
            <a:r>
              <a:rPr lang="hu-HU" dirty="0" err="1"/>
              <a:t>Ausschwärmungswege</a:t>
            </a:r>
            <a:r>
              <a:rPr lang="hu-HU" b="1" dirty="0"/>
              <a:t>: </a:t>
            </a:r>
            <a:r>
              <a:rPr lang="hu-HU" b="1" dirty="0" err="1"/>
              <a:t>der</a:t>
            </a:r>
            <a:r>
              <a:rPr lang="hu-HU" b="1" dirty="0"/>
              <a:t> </a:t>
            </a:r>
            <a:r>
              <a:rPr lang="hu-HU" b="1" dirty="0" err="1"/>
              <a:t>dorsale</a:t>
            </a:r>
            <a:r>
              <a:rPr lang="hu-HU" b="1" dirty="0"/>
              <a:t> und </a:t>
            </a:r>
            <a:r>
              <a:rPr lang="hu-HU" b="1" dirty="0" err="1"/>
              <a:t>die</a:t>
            </a:r>
            <a:r>
              <a:rPr lang="hu-HU" b="1" dirty="0"/>
              <a:t> </a:t>
            </a:r>
            <a:r>
              <a:rPr lang="hu-HU" b="1" dirty="0" err="1"/>
              <a:t>ventrale</a:t>
            </a:r>
            <a:endParaRPr lang="hu-HU" b="1" dirty="0"/>
          </a:p>
        </p:txBody>
      </p:sp>
      <p:sp>
        <p:nvSpPr>
          <p:cNvPr id="4" name="Szövegdoboz 3"/>
          <p:cNvSpPr txBox="1"/>
          <p:nvPr/>
        </p:nvSpPr>
        <p:spPr>
          <a:xfrm>
            <a:off x="2051720" y="1772816"/>
            <a:ext cx="720080" cy="215444"/>
          </a:xfrm>
          <a:prstGeom prst="rect">
            <a:avLst/>
          </a:prstGeom>
          <a:noFill/>
        </p:spPr>
        <p:txBody>
          <a:bodyPr wrap="square" rtlCol="0">
            <a:spAutoFit/>
          </a:bodyPr>
          <a:lstStyle/>
          <a:p>
            <a:r>
              <a:rPr lang="hu-HU" sz="800" dirty="0" err="1"/>
              <a:t>Notochord</a:t>
            </a:r>
            <a:endParaRPr lang="hu-HU" sz="800" dirty="0"/>
          </a:p>
        </p:txBody>
      </p:sp>
      <p:cxnSp>
        <p:nvCxnSpPr>
          <p:cNvPr id="6" name="Egyenes összekötő nyíllal 5"/>
          <p:cNvCxnSpPr/>
          <p:nvPr/>
        </p:nvCxnSpPr>
        <p:spPr>
          <a:xfrm flipV="1">
            <a:off x="2374052" y="1484784"/>
            <a:ext cx="0" cy="28803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flipV="1">
            <a:off x="2248890" y="5344935"/>
            <a:ext cx="0" cy="28803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1893421" y="5632967"/>
            <a:ext cx="720080" cy="215444"/>
          </a:xfrm>
          <a:prstGeom prst="rect">
            <a:avLst/>
          </a:prstGeom>
          <a:noFill/>
        </p:spPr>
        <p:txBody>
          <a:bodyPr wrap="square" rtlCol="0">
            <a:spAutoFit/>
          </a:bodyPr>
          <a:lstStyle/>
          <a:p>
            <a:r>
              <a:rPr lang="hu-HU" sz="800" dirty="0" err="1"/>
              <a:t>Notochord</a:t>
            </a:r>
            <a:endParaRPr lang="hu-HU" sz="800" dirty="0"/>
          </a:p>
        </p:txBody>
      </p:sp>
      <p:sp>
        <p:nvSpPr>
          <p:cNvPr id="12" name="Szövegdoboz 11"/>
          <p:cNvSpPr txBox="1"/>
          <p:nvPr/>
        </p:nvSpPr>
        <p:spPr>
          <a:xfrm>
            <a:off x="2915816" y="4869160"/>
            <a:ext cx="720080" cy="215444"/>
          </a:xfrm>
          <a:prstGeom prst="rect">
            <a:avLst/>
          </a:prstGeom>
          <a:noFill/>
        </p:spPr>
        <p:txBody>
          <a:bodyPr wrap="square" rtlCol="0">
            <a:spAutoFit/>
          </a:bodyPr>
          <a:lstStyle/>
          <a:p>
            <a:r>
              <a:rPr lang="hu-HU" sz="800" dirty="0" err="1"/>
              <a:t>Somit</a:t>
            </a:r>
            <a:endParaRPr lang="hu-HU" sz="800" dirty="0"/>
          </a:p>
        </p:txBody>
      </p:sp>
      <p:sp>
        <p:nvSpPr>
          <p:cNvPr id="13" name="Szövegdoboz 12"/>
          <p:cNvSpPr txBox="1"/>
          <p:nvPr/>
        </p:nvSpPr>
        <p:spPr>
          <a:xfrm>
            <a:off x="2374052" y="3935446"/>
            <a:ext cx="720080" cy="215444"/>
          </a:xfrm>
          <a:prstGeom prst="rect">
            <a:avLst/>
          </a:prstGeom>
          <a:noFill/>
        </p:spPr>
        <p:txBody>
          <a:bodyPr wrap="square" rtlCol="0">
            <a:spAutoFit/>
          </a:bodyPr>
          <a:lstStyle/>
          <a:p>
            <a:r>
              <a:rPr lang="hu-HU" sz="800" dirty="0" err="1"/>
              <a:t>Neuralrohr</a:t>
            </a:r>
            <a:endParaRPr lang="hu-HU" sz="800" dirty="0"/>
          </a:p>
        </p:txBody>
      </p:sp>
    </p:spTree>
    <p:extLst>
      <p:ext uri="{BB962C8B-B14F-4D97-AF65-F5344CB8AC3E}">
        <p14:creationId xmlns:p14="http://schemas.microsoft.com/office/powerpoint/2010/main" val="2509904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51520" y="106579"/>
            <a:ext cx="8711318" cy="666936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333" y="16488"/>
            <a:ext cx="8373333" cy="6546666"/>
          </a:xfrm>
          <a:prstGeom prst="rect">
            <a:avLst/>
          </a:prstGeom>
        </p:spPr>
      </p:pic>
      <p:sp>
        <p:nvSpPr>
          <p:cNvPr id="3" name="Szövegdoboz 2">
            <a:extLst>
              <a:ext uri="{FF2B5EF4-FFF2-40B4-BE49-F238E27FC236}">
                <a16:creationId xmlns:a16="http://schemas.microsoft.com/office/drawing/2014/main" id="{A350EFAA-CAEE-4C68-976B-4334E752305C}"/>
              </a:ext>
            </a:extLst>
          </p:cNvPr>
          <p:cNvSpPr txBox="1"/>
          <p:nvPr/>
        </p:nvSpPr>
        <p:spPr>
          <a:xfrm>
            <a:off x="251520" y="6401032"/>
            <a:ext cx="8712968" cy="461665"/>
          </a:xfrm>
          <a:prstGeom prst="rect">
            <a:avLst/>
          </a:prstGeom>
          <a:noFill/>
        </p:spPr>
        <p:txBody>
          <a:bodyPr wrap="square" rtlCol="0">
            <a:spAutoFit/>
          </a:bodyPr>
          <a:lstStyle/>
          <a:p>
            <a:pPr algn="ctr"/>
            <a:r>
              <a:rPr lang="hu-HU" sz="2400" b="1" dirty="0" err="1">
                <a:solidFill>
                  <a:srgbClr val="C00000"/>
                </a:solidFill>
                <a:latin typeface="Segoe UI" panose="020B0502040204020203" pitchFamily="34" charset="0"/>
                <a:cs typeface="Segoe UI" panose="020B0502040204020203" pitchFamily="34" charset="0"/>
              </a:rPr>
              <a:t>Die</a:t>
            </a:r>
            <a:r>
              <a:rPr lang="hu-HU" sz="2400" b="1" dirty="0">
                <a:solidFill>
                  <a:srgbClr val="C00000"/>
                </a:solidFill>
                <a:latin typeface="Segoe UI" panose="020B0502040204020203" pitchFamily="34" charset="0"/>
                <a:cs typeface="Segoe UI" panose="020B0502040204020203" pitchFamily="34" charset="0"/>
              </a:rPr>
              <a:t> </a:t>
            </a:r>
            <a:r>
              <a:rPr lang="hu-HU" sz="2400" b="1" dirty="0" err="1">
                <a:solidFill>
                  <a:srgbClr val="C00000"/>
                </a:solidFill>
                <a:latin typeface="Segoe UI" panose="020B0502040204020203" pitchFamily="34" charset="0"/>
                <a:cs typeface="Segoe UI" panose="020B0502040204020203" pitchFamily="34" charset="0"/>
              </a:rPr>
              <a:t>Ausschwärmungswege</a:t>
            </a:r>
            <a:r>
              <a:rPr lang="hu-HU" sz="2400" b="1" dirty="0">
                <a:solidFill>
                  <a:srgbClr val="C00000"/>
                </a:solidFill>
                <a:latin typeface="Segoe UI" panose="020B0502040204020203" pitchFamily="34" charset="0"/>
                <a:cs typeface="Segoe UI" panose="020B0502040204020203" pitchFamily="34" charset="0"/>
              </a:rPr>
              <a:t> </a:t>
            </a:r>
            <a:r>
              <a:rPr lang="hu-HU" sz="2400" b="1" dirty="0" err="1">
                <a:solidFill>
                  <a:srgbClr val="C00000"/>
                </a:solidFill>
                <a:latin typeface="Segoe UI" panose="020B0502040204020203" pitchFamily="34" charset="0"/>
                <a:cs typeface="Segoe UI" panose="020B0502040204020203" pitchFamily="34" charset="0"/>
              </a:rPr>
              <a:t>der</a:t>
            </a:r>
            <a:r>
              <a:rPr lang="hu-HU" sz="2400" b="1" dirty="0">
                <a:solidFill>
                  <a:srgbClr val="C00000"/>
                </a:solidFill>
                <a:latin typeface="Segoe UI" panose="020B0502040204020203" pitchFamily="34" charset="0"/>
                <a:cs typeface="Segoe UI" panose="020B0502040204020203" pitchFamily="34" charset="0"/>
              </a:rPr>
              <a:t> </a:t>
            </a:r>
            <a:r>
              <a:rPr lang="hu-HU" sz="2400" b="1" dirty="0" err="1">
                <a:solidFill>
                  <a:srgbClr val="C00000"/>
                </a:solidFill>
                <a:latin typeface="Segoe UI" panose="020B0502040204020203" pitchFamily="34" charset="0"/>
                <a:cs typeface="Segoe UI" panose="020B0502040204020203" pitchFamily="34" charset="0"/>
              </a:rPr>
              <a:t>Neuralleiste-Zellen</a:t>
            </a:r>
            <a:endParaRPr lang="hu-HU" sz="2400" b="1" dirty="0">
              <a:solidFill>
                <a:srgbClr val="C0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10276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708" y="-17190"/>
            <a:ext cx="7620000" cy="6858000"/>
          </a:xfrm>
          <a:prstGeom prst="rect">
            <a:avLst/>
          </a:prstGeom>
        </p:spPr>
      </p:pic>
      <p:sp>
        <p:nvSpPr>
          <p:cNvPr id="3" name="Szövegdoboz 2"/>
          <p:cNvSpPr txBox="1"/>
          <p:nvPr/>
        </p:nvSpPr>
        <p:spPr>
          <a:xfrm>
            <a:off x="179512" y="188640"/>
            <a:ext cx="2736304" cy="923330"/>
          </a:xfrm>
          <a:prstGeom prst="rect">
            <a:avLst/>
          </a:prstGeom>
          <a:noFill/>
        </p:spPr>
        <p:txBody>
          <a:bodyPr wrap="square" rtlCol="0">
            <a:spAutoFit/>
          </a:bodyPr>
          <a:lstStyle/>
          <a:p>
            <a:r>
              <a:rPr lang="hu-HU" b="1" dirty="0" err="1" smtClean="0"/>
              <a:t>Säugetieren</a:t>
            </a:r>
            <a:r>
              <a:rPr lang="hu-HU" b="1" dirty="0" smtClean="0"/>
              <a:t> (</a:t>
            </a:r>
            <a:r>
              <a:rPr lang="hu-HU" b="1" dirty="0" err="1" smtClean="0"/>
              <a:t>Mensch</a:t>
            </a:r>
            <a:r>
              <a:rPr lang="hu-HU" b="1" dirty="0" smtClean="0"/>
              <a:t>): </a:t>
            </a:r>
            <a:r>
              <a:rPr lang="hu-HU" b="1" dirty="0" err="1" smtClean="0"/>
              <a:t>Zeitpunkt</a:t>
            </a:r>
            <a:r>
              <a:rPr lang="hu-HU" b="1" dirty="0" smtClean="0"/>
              <a:t> der </a:t>
            </a:r>
            <a:r>
              <a:rPr lang="hu-HU" b="1" dirty="0" err="1" smtClean="0"/>
              <a:t>Ausschwärmung</a:t>
            </a:r>
            <a:endParaRPr lang="hu-HU" b="1" dirty="0"/>
          </a:p>
        </p:txBody>
      </p:sp>
      <p:sp>
        <p:nvSpPr>
          <p:cNvPr id="4" name="Lekerekített téglalap 3"/>
          <p:cNvSpPr/>
          <p:nvPr/>
        </p:nvSpPr>
        <p:spPr>
          <a:xfrm>
            <a:off x="3558072" y="1448926"/>
            <a:ext cx="1312692" cy="54964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Lekerekített téglalap 4"/>
          <p:cNvSpPr/>
          <p:nvPr/>
        </p:nvSpPr>
        <p:spPr>
          <a:xfrm>
            <a:off x="3419872" y="4725144"/>
            <a:ext cx="1656184"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Szövegdoboz 5"/>
          <p:cNvSpPr txBox="1"/>
          <p:nvPr/>
        </p:nvSpPr>
        <p:spPr>
          <a:xfrm>
            <a:off x="3527884" y="1448926"/>
            <a:ext cx="1440160" cy="261610"/>
          </a:xfrm>
          <a:prstGeom prst="rect">
            <a:avLst/>
          </a:prstGeom>
          <a:noFill/>
        </p:spPr>
        <p:txBody>
          <a:bodyPr wrap="square" rtlCol="0">
            <a:spAutoFit/>
          </a:bodyPr>
          <a:lstStyle/>
          <a:p>
            <a:r>
              <a:rPr lang="hu-HU" sz="1100" cap="small" dirty="0" smtClean="0"/>
              <a:t>Head </a:t>
            </a:r>
            <a:r>
              <a:rPr lang="hu-HU" sz="1100" cap="small" dirty="0" err="1" smtClean="0"/>
              <a:t>delamination</a:t>
            </a:r>
            <a:endParaRPr lang="hu-HU" sz="1100" cap="small" dirty="0"/>
          </a:p>
        </p:txBody>
      </p:sp>
    </p:spTree>
    <p:extLst>
      <p:ext uri="{BB962C8B-B14F-4D97-AF65-F5344CB8AC3E}">
        <p14:creationId xmlns:p14="http://schemas.microsoft.com/office/powerpoint/2010/main" val="1962787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19695" cy="6858000"/>
          </a:xfrm>
          <a:prstGeom prst="rect">
            <a:avLst/>
          </a:prstGeom>
        </p:spPr>
      </p:pic>
      <p:sp>
        <p:nvSpPr>
          <p:cNvPr id="2" name="Szövegdoboz 1"/>
          <p:cNvSpPr txBox="1"/>
          <p:nvPr/>
        </p:nvSpPr>
        <p:spPr>
          <a:xfrm>
            <a:off x="1403648" y="6581001"/>
            <a:ext cx="6192688" cy="276999"/>
          </a:xfrm>
          <a:prstGeom prst="rect">
            <a:avLst/>
          </a:prstGeom>
          <a:noFill/>
        </p:spPr>
        <p:txBody>
          <a:bodyPr wrap="square" rtlCol="0">
            <a:spAutoFit/>
          </a:bodyPr>
          <a:lstStyle/>
          <a:p>
            <a:r>
              <a:rPr lang="hu-HU" sz="1200" dirty="0" err="1">
                <a:solidFill>
                  <a:srgbClr val="FFFF00"/>
                </a:solidFill>
              </a:rPr>
              <a:t>Ausschwärmende</a:t>
            </a:r>
            <a:r>
              <a:rPr lang="hu-HU" sz="1200" dirty="0">
                <a:solidFill>
                  <a:srgbClr val="FFFF00"/>
                </a:solidFill>
              </a:rPr>
              <a:t> NL-</a:t>
            </a:r>
            <a:r>
              <a:rPr lang="hu-HU" sz="1200" dirty="0" err="1">
                <a:solidFill>
                  <a:srgbClr val="FFFF00"/>
                </a:solidFill>
              </a:rPr>
              <a:t>Zellen</a:t>
            </a:r>
            <a:r>
              <a:rPr lang="hu-HU" sz="1200" dirty="0">
                <a:solidFill>
                  <a:srgbClr val="FFFF00"/>
                </a:solidFill>
              </a:rPr>
              <a:t> (</a:t>
            </a:r>
            <a:r>
              <a:rPr lang="hu-HU" sz="1200" dirty="0" err="1">
                <a:solidFill>
                  <a:srgbClr val="FFFF00"/>
                </a:solidFill>
              </a:rPr>
              <a:t>Kükenembryo</a:t>
            </a:r>
            <a:r>
              <a:rPr lang="hu-HU" sz="1200" dirty="0">
                <a:solidFill>
                  <a:srgbClr val="FFFF00"/>
                </a:solidFill>
              </a:rPr>
              <a:t>, HNK1 Antikörper </a:t>
            </a:r>
            <a:r>
              <a:rPr lang="hu-HU" sz="1200" dirty="0" err="1">
                <a:solidFill>
                  <a:srgbClr val="FFFF00"/>
                </a:solidFill>
              </a:rPr>
              <a:t>Färbung</a:t>
            </a:r>
            <a:r>
              <a:rPr lang="hu-HU" sz="1200" dirty="0">
                <a:solidFill>
                  <a:srgbClr val="FFFF00"/>
                </a:solidFill>
              </a:rPr>
              <a:t> (</a:t>
            </a:r>
            <a:r>
              <a:rPr lang="hu-HU" sz="1200" dirty="0" err="1">
                <a:solidFill>
                  <a:srgbClr val="FFFF00"/>
                </a:solidFill>
              </a:rPr>
              <a:t>weiße</a:t>
            </a:r>
            <a:r>
              <a:rPr lang="hu-HU" sz="1200" dirty="0">
                <a:solidFill>
                  <a:srgbClr val="FFFF00"/>
                </a:solidFill>
              </a:rPr>
              <a:t> </a:t>
            </a:r>
            <a:r>
              <a:rPr lang="hu-HU" sz="1200" dirty="0" err="1">
                <a:solidFill>
                  <a:srgbClr val="FFFF00"/>
                </a:solidFill>
              </a:rPr>
              <a:t>Farbe</a:t>
            </a:r>
            <a:r>
              <a:rPr lang="hu-HU" sz="1200" dirty="0">
                <a:solidFill>
                  <a:srgbClr val="FFFF00"/>
                </a:solidFill>
              </a:rPr>
              <a:t>)</a:t>
            </a:r>
          </a:p>
        </p:txBody>
      </p:sp>
    </p:spTree>
    <p:extLst>
      <p:ext uri="{BB962C8B-B14F-4D97-AF65-F5344CB8AC3E}">
        <p14:creationId xmlns:p14="http://schemas.microsoft.com/office/powerpoint/2010/main" val="275724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6673204" cy="6858000"/>
          </a:xfrm>
          <a:prstGeom prst="rect">
            <a:avLst/>
          </a:prstGeom>
        </p:spPr>
      </p:pic>
      <p:sp>
        <p:nvSpPr>
          <p:cNvPr id="3" name="Szövegdoboz 2"/>
          <p:cNvSpPr txBox="1"/>
          <p:nvPr/>
        </p:nvSpPr>
        <p:spPr>
          <a:xfrm>
            <a:off x="7991872" y="1268760"/>
            <a:ext cx="1152128" cy="646331"/>
          </a:xfrm>
          <a:prstGeom prst="rect">
            <a:avLst/>
          </a:prstGeom>
          <a:noFill/>
        </p:spPr>
        <p:txBody>
          <a:bodyPr wrap="square" rtlCol="0">
            <a:spAutoFit/>
          </a:bodyPr>
          <a:lstStyle/>
          <a:p>
            <a:r>
              <a:rPr lang="hu-HU" dirty="0" err="1"/>
              <a:t>Produkte</a:t>
            </a:r>
            <a:r>
              <a:rPr lang="hu-HU" dirty="0"/>
              <a:t> der NL</a:t>
            </a:r>
          </a:p>
        </p:txBody>
      </p:sp>
      <p:cxnSp>
        <p:nvCxnSpPr>
          <p:cNvPr id="4" name="Egyenes összekötő nyíllal 3"/>
          <p:cNvCxnSpPr/>
          <p:nvPr/>
        </p:nvCxnSpPr>
        <p:spPr>
          <a:xfrm flipH="1" flipV="1">
            <a:off x="5652120" y="260648"/>
            <a:ext cx="2232248" cy="100811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flipH="1" flipV="1">
            <a:off x="5940152" y="913340"/>
            <a:ext cx="1944216" cy="49943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gyenes összekötő nyíllal 9"/>
          <p:cNvCxnSpPr/>
          <p:nvPr/>
        </p:nvCxnSpPr>
        <p:spPr>
          <a:xfrm flipH="1" flipV="1">
            <a:off x="6335688" y="1463471"/>
            <a:ext cx="1476672" cy="6593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gyenes összekötő nyíllal 11"/>
          <p:cNvCxnSpPr/>
          <p:nvPr/>
        </p:nvCxnSpPr>
        <p:spPr>
          <a:xfrm flipH="1">
            <a:off x="6696236" y="1700808"/>
            <a:ext cx="1116124" cy="371021"/>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gyenes összekötő nyíllal 13"/>
          <p:cNvCxnSpPr/>
          <p:nvPr/>
        </p:nvCxnSpPr>
        <p:spPr>
          <a:xfrm flipH="1">
            <a:off x="6516216" y="1886318"/>
            <a:ext cx="1296144" cy="1096942"/>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p:nvPr/>
        </p:nvCxnSpPr>
        <p:spPr>
          <a:xfrm flipH="1">
            <a:off x="6516216" y="2065468"/>
            <a:ext cx="1368152" cy="215562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flipH="1">
            <a:off x="6516216" y="2182100"/>
            <a:ext cx="1475656" cy="3047100"/>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gyenes összekötő nyíllal 19"/>
          <p:cNvCxnSpPr/>
          <p:nvPr/>
        </p:nvCxnSpPr>
        <p:spPr>
          <a:xfrm flipH="1">
            <a:off x="6012160" y="2198018"/>
            <a:ext cx="2088232" cy="439269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958056"/>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TotalTime>
  <Words>2129</Words>
  <Application>Microsoft Office PowerPoint</Application>
  <PresentationFormat>Diavetítés a képernyőre (4:3 oldalarány)</PresentationFormat>
  <Paragraphs>183</Paragraphs>
  <Slides>50</Slides>
  <Notes>11</Notes>
  <HiddenSlides>0</HiddenSlides>
  <MMClips>0</MMClips>
  <ScaleCrop>false</ScaleCrop>
  <HeadingPairs>
    <vt:vector size="8" baseType="variant">
      <vt:variant>
        <vt:lpstr>Használt betűtípusok</vt:lpstr>
      </vt:variant>
      <vt:variant>
        <vt:i4>3</vt:i4>
      </vt:variant>
      <vt:variant>
        <vt:lpstr>Téma</vt:lpstr>
      </vt:variant>
      <vt:variant>
        <vt:i4>1</vt:i4>
      </vt:variant>
      <vt:variant>
        <vt:lpstr>Beágyazott OLE kiszolgálók</vt:lpstr>
      </vt:variant>
      <vt:variant>
        <vt:i4>1</vt:i4>
      </vt:variant>
      <vt:variant>
        <vt:lpstr>Diacímek</vt:lpstr>
      </vt:variant>
      <vt:variant>
        <vt:i4>50</vt:i4>
      </vt:variant>
    </vt:vector>
  </HeadingPairs>
  <TitlesOfParts>
    <vt:vector size="55" baseType="lpstr">
      <vt:lpstr>Arial</vt:lpstr>
      <vt:lpstr>Calibri</vt:lpstr>
      <vt:lpstr>Segoe UI</vt:lpstr>
      <vt:lpstr>Office-téma</vt:lpstr>
      <vt:lpstr>Image</vt:lpstr>
      <vt:lpstr>Entwicklung und Derivate der Neuralleiste und des Plakodektoderms</vt:lpstr>
      <vt:lpstr>Neuralleiste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Abkömmlinge der Neuralleiste</vt:lpstr>
      <vt:lpstr>Abkömmlinge der Neuralleiste</vt:lpstr>
      <vt:lpstr>PowerPoint-bemutató</vt:lpstr>
      <vt:lpstr>PowerPoint-bemutató</vt:lpstr>
      <vt:lpstr>PowerPoint-bemutató</vt:lpstr>
      <vt:lpstr>Einteilung der Neuralleiste 1.</vt:lpstr>
      <vt:lpstr>PowerPoint-bemutató</vt:lpstr>
      <vt:lpstr>Einteilung der Neuralleiste 2.</vt:lpstr>
      <vt:lpstr>Einteilung der Neuralleiste 3.</vt:lpstr>
      <vt:lpstr>Einteilung der Neuralleiste 2.</vt:lpstr>
      <vt:lpstr>Einteilung der Neuralleiste 3.</vt:lpstr>
      <vt:lpstr>PowerPoint-bemutató</vt:lpstr>
      <vt:lpstr>PowerPoint-bemutató</vt:lpstr>
      <vt:lpstr>PowerPoint-bemutató</vt:lpstr>
      <vt:lpstr>Ausschwärmung der Neuralleiste-Zellen</vt:lpstr>
      <vt:lpstr>EMT</vt:lpstr>
      <vt:lpstr>PowerPoint-bemutató</vt:lpstr>
      <vt:lpstr>Epithelial-mesenchymal Transition</vt:lpstr>
      <vt:lpstr>EMT kommt in vivo in sehr wichtigen normalen Vorgängen vor:</vt:lpstr>
      <vt:lpstr>PowerPoint-bemutató</vt:lpstr>
      <vt:lpstr>EMT kommt auch in pathologischen Vorgängen vor:</vt:lpstr>
      <vt:lpstr>Mechanismus der EMT</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Plakoden</vt:lpstr>
      <vt:lpstr>Plakoden</vt:lpstr>
      <vt:lpstr>PowerPoint-bemutató</vt:lpstr>
      <vt:lpstr>Plakoden</vt:lpstr>
      <vt:lpstr>PowerPoint-bemutató</vt:lpstr>
      <vt:lpstr>Plakoden</vt:lpstr>
      <vt:lpstr>PowerPoint-bemutató</vt:lpstr>
      <vt:lpstr>PowerPoint-bemutató</vt:lpstr>
      <vt:lpstr>PowerPoint-bemutató</vt:lpstr>
    </vt:vector>
  </TitlesOfParts>
  <Company>S E Humánmorfológiai Intézet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 idegrendszer fejlődése V. Dúcléc és plakod</dc:title>
  <dc:creator>Dr. Magyar Attila</dc:creator>
  <cp:lastModifiedBy>Dr. Magyar Attila</cp:lastModifiedBy>
  <cp:revision>24</cp:revision>
  <dcterms:created xsi:type="dcterms:W3CDTF">2009-11-22T20:42:40Z</dcterms:created>
  <dcterms:modified xsi:type="dcterms:W3CDTF">2019-09-16T15:34:05Z</dcterms:modified>
</cp:coreProperties>
</file>