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99" r:id="rId25"/>
    <p:sldId id="289" r:id="rId26"/>
    <p:sldId id="290" r:id="rId27"/>
    <p:sldId id="291" r:id="rId28"/>
    <p:sldId id="292" r:id="rId29"/>
    <p:sldId id="294" r:id="rId30"/>
    <p:sldId id="295" r:id="rId31"/>
    <p:sldId id="296" r:id="rId32"/>
    <p:sldId id="297" r:id="rId33"/>
    <p:sldId id="298" r:id="rId34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095" autoAdjust="0"/>
  </p:normalViewPr>
  <p:slideViewPr>
    <p:cSldViewPr>
      <p:cViewPr varScale="1">
        <p:scale>
          <a:sx n="65" d="100"/>
          <a:sy n="65" d="100"/>
        </p:scale>
        <p:origin x="153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hu-HU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hu-HU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FC078-62D7-4D36-9DB3-5CBDF4367F85}" type="datetimeFigureOut">
              <a:rPr lang="hu-HU" smtClean="0"/>
              <a:pPr/>
              <a:t>2019. 12. 02.</a:t>
            </a:fld>
            <a:endParaRPr lang="hu-HU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BF601-598D-464F-A528-553D87E4601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hu-HU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hu-HU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FC078-62D7-4D36-9DB3-5CBDF4367F85}" type="datetimeFigureOut">
              <a:rPr lang="hu-HU" smtClean="0"/>
              <a:pPr/>
              <a:t>2019. 12. 02.</a:t>
            </a:fld>
            <a:endParaRPr lang="hu-HU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BF601-598D-464F-A528-553D87E4601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hu-HU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hu-HU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FC078-62D7-4D36-9DB3-5CBDF4367F85}" type="datetimeFigureOut">
              <a:rPr lang="hu-HU" smtClean="0"/>
              <a:pPr/>
              <a:t>2019. 12. 02.</a:t>
            </a:fld>
            <a:endParaRPr lang="hu-HU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BF601-598D-464F-A528-553D87E4601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hu-HU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hu-HU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FC078-62D7-4D36-9DB3-5CBDF4367F85}" type="datetimeFigureOut">
              <a:rPr lang="hu-HU" smtClean="0"/>
              <a:pPr/>
              <a:t>2019. 12. 02.</a:t>
            </a:fld>
            <a:endParaRPr lang="hu-HU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BF601-598D-464F-A528-553D87E4601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hu-HU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FC078-62D7-4D36-9DB3-5CBDF4367F85}" type="datetimeFigureOut">
              <a:rPr lang="hu-HU" smtClean="0"/>
              <a:pPr/>
              <a:t>2019. 12. 02.</a:t>
            </a:fld>
            <a:endParaRPr lang="hu-HU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BF601-598D-464F-A528-553D87E4601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hu-HU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hu-HU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hu-HU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FC078-62D7-4D36-9DB3-5CBDF4367F85}" type="datetimeFigureOut">
              <a:rPr lang="hu-HU" smtClean="0"/>
              <a:pPr/>
              <a:t>2019. 12. 02.</a:t>
            </a:fld>
            <a:endParaRPr lang="hu-HU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BF601-598D-464F-A528-553D87E4601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hu-HU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hu-HU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hu-HU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FC078-62D7-4D36-9DB3-5CBDF4367F85}" type="datetimeFigureOut">
              <a:rPr lang="hu-HU" smtClean="0"/>
              <a:pPr/>
              <a:t>2019. 12. 02.</a:t>
            </a:fld>
            <a:endParaRPr lang="hu-HU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BF601-598D-464F-A528-553D87E4601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hu-HU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FC078-62D7-4D36-9DB3-5CBDF4367F85}" type="datetimeFigureOut">
              <a:rPr lang="hu-HU" smtClean="0"/>
              <a:pPr/>
              <a:t>2019. 12. 02.</a:t>
            </a:fld>
            <a:endParaRPr lang="hu-HU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BF601-598D-464F-A528-553D87E4601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FC078-62D7-4D36-9DB3-5CBDF4367F85}" type="datetimeFigureOut">
              <a:rPr lang="hu-HU" smtClean="0"/>
              <a:pPr/>
              <a:t>2019. 12. 02.</a:t>
            </a:fld>
            <a:endParaRPr lang="hu-HU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BF601-598D-464F-A528-553D87E4601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hu-HU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hu-HU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FC078-62D7-4D36-9DB3-5CBDF4367F85}" type="datetimeFigureOut">
              <a:rPr lang="hu-HU" smtClean="0"/>
              <a:pPr/>
              <a:t>2019. 12. 02.</a:t>
            </a:fld>
            <a:endParaRPr lang="hu-HU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BF601-598D-464F-A528-553D87E4601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hu-HU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FC078-62D7-4D36-9DB3-5CBDF4367F85}" type="datetimeFigureOut">
              <a:rPr lang="hu-HU" smtClean="0"/>
              <a:pPr/>
              <a:t>2019. 12. 02.</a:t>
            </a:fld>
            <a:endParaRPr lang="hu-HU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BF601-598D-464F-A528-553D87E4601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hu-HU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hu-HU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5FC078-62D7-4D36-9DB3-5CBDF4367F85}" type="datetimeFigureOut">
              <a:rPr lang="hu-HU" smtClean="0"/>
              <a:pPr/>
              <a:t>2019. 12. 02.</a:t>
            </a:fld>
            <a:endParaRPr lang="hu-HU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DBF601-598D-464F-A528-553D87E4601A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ubmed/28968183" TargetMode="External"/><Relationship Id="rId2" Type="http://schemas.openxmlformats.org/officeDocument/2006/relationships/hyperlink" Target="https://www.ncbi.nlm.nih.gov/pubmed/28573830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ncbi.nlm.nih.gov/pmc/articles/PMC2533683/" TargetMode="External"/><Relationship Id="rId4" Type="http://schemas.openxmlformats.org/officeDocument/2006/relationships/hyperlink" Target="https://www.ncbi.nlm.nih.gov/books/NBK97287/" TargetMode="Externa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cbi.nlm.nih.gov/pubmed/28162847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1628801"/>
            <a:ext cx="9144000" cy="1971650"/>
          </a:xfrm>
        </p:spPr>
        <p:txBody>
          <a:bodyPr>
            <a:normAutofit fontScale="90000"/>
          </a:bodyPr>
          <a:lstStyle/>
          <a:p>
            <a:r>
              <a:rPr lang="hu-HU" dirty="0"/>
              <a:t>37. Mikroskopie des Hypothalamus. </a:t>
            </a:r>
            <a:br>
              <a:rPr lang="hu-HU" dirty="0"/>
            </a:br>
            <a:r>
              <a:rPr lang="hu-HU"/>
              <a:t>Das </a:t>
            </a:r>
            <a:r>
              <a:rPr lang="hu-HU" dirty="0"/>
              <a:t>hypothalamo-hypophysäre System. Hypophyse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/>
              <a:t>Dávid Csaba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9811"/>
              </p:ext>
            </p:extLst>
          </p:nvPr>
        </p:nvGraphicFramePr>
        <p:xfrm>
          <a:off x="0" y="0"/>
          <a:ext cx="9144000" cy="67482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48682">
                <a:tc>
                  <a:txBody>
                    <a:bodyPr/>
                    <a:lstStyle/>
                    <a:p>
                      <a:endParaRPr lang="hu-H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400" dirty="0"/>
                        <a:t>Periventr. Zone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400" dirty="0"/>
                        <a:t>Mediale</a:t>
                      </a:r>
                      <a:r>
                        <a:rPr lang="hu-HU" sz="2400" baseline="0" dirty="0"/>
                        <a:t> Zone</a:t>
                      </a:r>
                      <a:endParaRPr lang="hu-H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400" dirty="0"/>
                        <a:t>Laterale</a:t>
                      </a:r>
                      <a:r>
                        <a:rPr lang="hu-HU" sz="2400" baseline="0" dirty="0"/>
                        <a:t> Zone</a:t>
                      </a:r>
                      <a:endParaRPr lang="hu-H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30003">
                <a:tc>
                  <a:txBody>
                    <a:bodyPr/>
                    <a:lstStyle/>
                    <a:p>
                      <a:r>
                        <a:rPr lang="hu-HU" dirty="0"/>
                        <a:t>präoptische</a:t>
                      </a:r>
                      <a:r>
                        <a:rPr lang="hu-HU" baseline="0" dirty="0"/>
                        <a:t> Region</a:t>
                      </a:r>
                      <a:endParaRPr lang="hu-HU" dirty="0"/>
                    </a:p>
                    <a:p>
                      <a:endParaRPr lang="hu-H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8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Nucl preopticus medianus</a:t>
                      </a:r>
                    </a:p>
                    <a:p>
                      <a:r>
                        <a:rPr lang="hu-HU" dirty="0"/>
                        <a:t>Nucll</a:t>
                      </a:r>
                      <a:r>
                        <a:rPr lang="hu-HU" baseline="0" dirty="0"/>
                        <a:t> </a:t>
                      </a:r>
                      <a:r>
                        <a:rPr lang="hu-HU" dirty="0"/>
                        <a:t>periventriculares</a:t>
                      </a:r>
                    </a:p>
                    <a:p>
                      <a:r>
                        <a:rPr lang="hu-HU" b="1" dirty="0"/>
                        <a:t>Nucl</a:t>
                      </a:r>
                      <a:r>
                        <a:rPr lang="hu-HU" b="1" baseline="0" dirty="0"/>
                        <a:t> suprachiasmaticus</a:t>
                      </a:r>
                      <a:endParaRPr lang="hu-HU" b="1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8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Area preoptica med.</a:t>
                      </a:r>
                    </a:p>
                    <a:p>
                      <a:r>
                        <a:rPr lang="hu-HU" dirty="0"/>
                        <a:t>Area hypothal.</a:t>
                      </a:r>
                      <a:r>
                        <a:rPr lang="hu-HU" baseline="0" dirty="0"/>
                        <a:t> ant.</a:t>
                      </a:r>
                    </a:p>
                    <a:p>
                      <a:r>
                        <a:rPr lang="hu-HU" b="1" baseline="0" dirty="0"/>
                        <a:t>Nucl paraventricularis</a:t>
                      </a:r>
                    </a:p>
                    <a:p>
                      <a:r>
                        <a:rPr lang="hu-HU" b="1" baseline="0" dirty="0"/>
                        <a:t>Nucl supraopticus</a:t>
                      </a:r>
                    </a:p>
                    <a:p>
                      <a:r>
                        <a:rPr lang="hu-HU" b="0" baseline="0" dirty="0" err="1"/>
                        <a:t>Nucll</a:t>
                      </a:r>
                      <a:r>
                        <a:rPr lang="hu-HU" b="0" baseline="0" dirty="0"/>
                        <a:t> </a:t>
                      </a:r>
                      <a:r>
                        <a:rPr lang="hu-HU" b="0" baseline="0" dirty="0" err="1"/>
                        <a:t>interstitiales</a:t>
                      </a:r>
                      <a:r>
                        <a:rPr lang="hu-HU" b="0" baseline="0" dirty="0"/>
                        <a:t> hypoth. ant.</a:t>
                      </a:r>
                      <a:endParaRPr lang="hu-HU" b="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8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Area preoptica lat.</a:t>
                      </a:r>
                    </a:p>
                    <a:p>
                      <a:r>
                        <a:rPr lang="hu-HU" dirty="0"/>
                        <a:t>Area hypoth. lat.</a:t>
                      </a:r>
                    </a:p>
                    <a:p>
                      <a:r>
                        <a:rPr lang="hu-HU" dirty="0"/>
                        <a:t>Nucll. interstitiales hypoth. ant.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8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30003">
                <a:tc>
                  <a:txBody>
                    <a:bodyPr/>
                    <a:lstStyle/>
                    <a:p>
                      <a:r>
                        <a:rPr lang="hu-HU" dirty="0"/>
                        <a:t>tuberale</a:t>
                      </a:r>
                      <a:r>
                        <a:rPr lang="hu-HU" baseline="0" dirty="0"/>
                        <a:t> Region</a:t>
                      </a:r>
                      <a:endParaRPr lang="hu-HU" dirty="0"/>
                    </a:p>
                    <a:p>
                      <a:endParaRPr lang="hu-HU" dirty="0"/>
                    </a:p>
                  </a:txBody>
                  <a:tcPr>
                    <a:solidFill>
                      <a:srgbClr val="FF0000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b="1" dirty="0"/>
                        <a:t>Nucl arcuatus (infundibularis)</a:t>
                      </a:r>
                    </a:p>
                  </a:txBody>
                  <a:tcPr>
                    <a:solidFill>
                      <a:srgbClr val="FF0000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b="1" i="0" dirty="0"/>
                        <a:t>Nucl ventromedialis</a:t>
                      </a:r>
                    </a:p>
                    <a:p>
                      <a:r>
                        <a:rPr lang="hu-HU" b="1" i="0" dirty="0"/>
                        <a:t>Nucl</a:t>
                      </a:r>
                      <a:r>
                        <a:rPr lang="hu-HU" b="1" i="0" baseline="0" dirty="0"/>
                        <a:t> dorsomedialis</a:t>
                      </a:r>
                      <a:endParaRPr lang="hu-HU" b="1" i="0" dirty="0"/>
                    </a:p>
                  </a:txBody>
                  <a:tcPr>
                    <a:solidFill>
                      <a:srgbClr val="FF0000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Area hypoth. lat</a:t>
                      </a:r>
                    </a:p>
                    <a:p>
                      <a:r>
                        <a:rPr lang="hu-HU" dirty="0"/>
                        <a:t>Nucll tuberales lat</a:t>
                      </a:r>
                    </a:p>
                    <a:p>
                      <a:r>
                        <a:rPr lang="hu-HU" dirty="0"/>
                        <a:t>Nucl tuberomamillaris</a:t>
                      </a:r>
                    </a:p>
                  </a:txBody>
                  <a:tcPr>
                    <a:solidFill>
                      <a:srgbClr val="FF0000">
                        <a:alpha val="3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39579">
                <a:tc>
                  <a:txBody>
                    <a:bodyPr/>
                    <a:lstStyle/>
                    <a:p>
                      <a:r>
                        <a:rPr lang="hu-HU" dirty="0"/>
                        <a:t>mamillare</a:t>
                      </a:r>
                      <a:r>
                        <a:rPr lang="hu-HU" baseline="0" dirty="0"/>
                        <a:t> Region</a:t>
                      </a:r>
                      <a:endParaRPr lang="hu-HU" dirty="0"/>
                    </a:p>
                    <a:p>
                      <a:endParaRPr lang="hu-HU" dirty="0"/>
                    </a:p>
                    <a:p>
                      <a:endParaRPr lang="hu-HU" dirty="0"/>
                    </a:p>
                  </a:txBody>
                  <a:tcPr>
                    <a:solidFill>
                      <a:srgbClr val="00B050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Nucl periventricularis post</a:t>
                      </a:r>
                    </a:p>
                    <a:p>
                      <a:r>
                        <a:rPr lang="hu-HU" dirty="0"/>
                        <a:t>Area hypoth. post.</a:t>
                      </a:r>
                    </a:p>
                  </a:txBody>
                  <a:tcPr>
                    <a:solidFill>
                      <a:srgbClr val="00B050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b="1" dirty="0"/>
                        <a:t>Nucll. mamillares med.</a:t>
                      </a:r>
                      <a:r>
                        <a:rPr lang="hu-HU" b="1" baseline="0" dirty="0"/>
                        <a:t> et lat.</a:t>
                      </a:r>
                      <a:endParaRPr lang="hu-HU" b="1" dirty="0"/>
                    </a:p>
                  </a:txBody>
                  <a:tcPr>
                    <a:solidFill>
                      <a:srgbClr val="00B050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Area hypoth. lat</a:t>
                      </a:r>
                    </a:p>
                    <a:p>
                      <a:r>
                        <a:rPr lang="hu-HU" b="1" dirty="0"/>
                        <a:t>Nucl</a:t>
                      </a:r>
                      <a:r>
                        <a:rPr lang="hu-HU" b="1" baseline="0" dirty="0"/>
                        <a:t> tuberomamillaris</a:t>
                      </a:r>
                      <a:endParaRPr lang="hu-HU" b="1" dirty="0"/>
                    </a:p>
                  </a:txBody>
                  <a:tcPr>
                    <a:solidFill>
                      <a:srgbClr val="00B050">
                        <a:alpha val="3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 descr="Benning12_7-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32546"/>
          <a:stretch>
            <a:fillRect/>
          </a:stretch>
        </p:blipFill>
        <p:spPr>
          <a:xfrm>
            <a:off x="617469" y="8695"/>
            <a:ext cx="7909062" cy="6849305"/>
          </a:xfrm>
        </p:spPr>
      </p:pic>
      <p:sp>
        <p:nvSpPr>
          <p:cNvPr id="5" name="Textfeld 4"/>
          <p:cNvSpPr txBox="1"/>
          <p:nvPr/>
        </p:nvSpPr>
        <p:spPr>
          <a:xfrm>
            <a:off x="7794432" y="2852936"/>
            <a:ext cx="134956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1400" dirty="0"/>
              <a:t>(infundibularis)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3818929" y="3645024"/>
            <a:ext cx="28803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1400" dirty="0"/>
              <a:t>b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4403106" y="3645024"/>
            <a:ext cx="28803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1400" dirty="0"/>
              <a:t>c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4932040" y="3645024"/>
            <a:ext cx="28803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1400" dirty="0"/>
              <a:t>d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5373514" y="3645024"/>
            <a:ext cx="28803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1400" dirty="0"/>
              <a:t>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184576"/>
          </a:xfrm>
        </p:spPr>
        <p:txBody>
          <a:bodyPr>
            <a:normAutofit fontScale="92500" lnSpcReduction="10000"/>
          </a:bodyPr>
          <a:lstStyle/>
          <a:p>
            <a:r>
              <a:rPr lang="hu-HU" dirty="0"/>
              <a:t>Neurohormonale Zellen</a:t>
            </a:r>
          </a:p>
          <a:p>
            <a:r>
              <a:rPr lang="hu-HU" dirty="0"/>
              <a:t>Magnocelluläre Kerne: unmittelbare Projektion zur Neurohypophyse </a:t>
            </a:r>
            <a:r>
              <a:rPr lang="hu-HU" sz="2200" dirty="0"/>
              <a:t>(Tr. supraoptico- és paraventriculohypophysealis)</a:t>
            </a:r>
            <a:endParaRPr lang="hu-HU" dirty="0"/>
          </a:p>
          <a:p>
            <a:pPr lvl="1"/>
            <a:r>
              <a:rPr lang="hu-HU" dirty="0"/>
              <a:t>Nucl paraventricularis</a:t>
            </a:r>
          </a:p>
          <a:p>
            <a:pPr lvl="1"/>
            <a:r>
              <a:rPr lang="hu-HU" dirty="0"/>
              <a:t>Nucl supraopticus</a:t>
            </a:r>
          </a:p>
          <a:p>
            <a:r>
              <a:rPr lang="hu-HU" dirty="0"/>
              <a:t>Parvocelluläre Kerne: projizieren zur Eminentia mediana, wo sie Steuerhormone für Adenohypophyse ins Blut abgeben </a:t>
            </a:r>
            <a:r>
              <a:rPr lang="hu-HU" sz="2200" dirty="0"/>
              <a:t>(Tr. tuberoinfundibularis)</a:t>
            </a:r>
            <a:endParaRPr lang="hu-HU" dirty="0"/>
          </a:p>
          <a:p>
            <a:pPr lvl="1"/>
            <a:r>
              <a:rPr lang="hu-HU" dirty="0"/>
              <a:t>Nucl arcuatus (infundibularis)</a:t>
            </a:r>
          </a:p>
          <a:p>
            <a:pPr lvl="1"/>
            <a:r>
              <a:rPr lang="hu-HU" dirty="0"/>
              <a:t>Nucl ventro- és dorsomedialis</a:t>
            </a:r>
          </a:p>
          <a:p>
            <a:pPr lvl="1">
              <a:buNone/>
            </a:pPr>
            <a:endParaRPr lang="hu-HU" dirty="0"/>
          </a:p>
          <a:p>
            <a:pPr lvl="1"/>
            <a:endParaRPr lang="hu-HU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Hypothalamus – Hypophysäre Kerne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hu-HU" dirty="0"/>
              <a:t>Neuronale (synaptische) Verbindingen anderen Zentren</a:t>
            </a:r>
          </a:p>
          <a:p>
            <a:r>
              <a:rPr lang="hu-HU" dirty="0"/>
              <a:t>Cirkadiäner Rhythmus</a:t>
            </a:r>
          </a:p>
          <a:p>
            <a:pPr lvl="1"/>
            <a:r>
              <a:rPr lang="hu-HU" dirty="0"/>
              <a:t>Nucl suprachiasmaticus</a:t>
            </a:r>
          </a:p>
          <a:p>
            <a:r>
              <a:rPr lang="hu-HU" dirty="0"/>
              <a:t>Limbisches System (Gefühle, Verhalten)</a:t>
            </a:r>
          </a:p>
          <a:p>
            <a:pPr lvl="1"/>
            <a:r>
              <a:rPr lang="hu-HU" dirty="0"/>
              <a:t> Nucll mamillares med. et lat.</a:t>
            </a:r>
          </a:p>
          <a:p>
            <a:r>
              <a:rPr lang="hu-HU" dirty="0"/>
              <a:t>Stoffwechselfunktionen</a:t>
            </a:r>
          </a:p>
          <a:p>
            <a:pPr lvl="1"/>
            <a:r>
              <a:rPr lang="hu-HU" dirty="0"/>
              <a:t>Wasser- und Nahrungsaufnahme, Temperaturkontrolle usw.</a:t>
            </a:r>
          </a:p>
          <a:p>
            <a:pPr lvl="1"/>
            <a:r>
              <a:rPr lang="hu-HU" dirty="0"/>
              <a:t>Regelung der Intensität des Stoffwechsels</a:t>
            </a:r>
          </a:p>
          <a:p>
            <a:pPr lvl="2"/>
            <a:r>
              <a:rPr lang="hu-HU" dirty="0">
                <a:solidFill>
                  <a:schemeClr val="bg1">
                    <a:lumMod val="65000"/>
                  </a:schemeClr>
                </a:solidFill>
              </a:rPr>
              <a:t>Parasympathicus </a:t>
            </a:r>
          </a:p>
          <a:p>
            <a:pPr lvl="3"/>
            <a:r>
              <a:rPr lang="hu-HU" dirty="0">
                <a:solidFill>
                  <a:schemeClr val="bg1">
                    <a:lumMod val="65000"/>
                  </a:schemeClr>
                </a:solidFill>
              </a:rPr>
              <a:t>Nucl praeopticus lat.</a:t>
            </a:r>
          </a:p>
          <a:p>
            <a:pPr lvl="3"/>
            <a:r>
              <a:rPr lang="hu-HU" dirty="0">
                <a:solidFill>
                  <a:schemeClr val="bg1">
                    <a:lumMod val="65000"/>
                  </a:schemeClr>
                </a:solidFill>
              </a:rPr>
              <a:t>Area hypoth. ant.</a:t>
            </a:r>
          </a:p>
          <a:p>
            <a:pPr lvl="2"/>
            <a:r>
              <a:rPr lang="hu-HU" dirty="0">
                <a:solidFill>
                  <a:schemeClr val="bg1">
                    <a:lumMod val="65000"/>
                  </a:schemeClr>
                </a:solidFill>
              </a:rPr>
              <a:t>Sympathicus</a:t>
            </a:r>
          </a:p>
          <a:p>
            <a:pPr lvl="3"/>
            <a:r>
              <a:rPr lang="hu-HU" dirty="0">
                <a:solidFill>
                  <a:schemeClr val="bg1">
                    <a:lumMod val="65000"/>
                  </a:schemeClr>
                </a:solidFill>
              </a:rPr>
              <a:t> Nucl praeopticus med.</a:t>
            </a:r>
          </a:p>
          <a:p>
            <a:pPr lvl="3"/>
            <a:r>
              <a:rPr lang="hu-HU" dirty="0">
                <a:solidFill>
                  <a:schemeClr val="bg1">
                    <a:lumMod val="65000"/>
                  </a:schemeClr>
                </a:solidFill>
              </a:rPr>
              <a:t>Area hypoth. post.</a:t>
            </a:r>
          </a:p>
          <a:p>
            <a:endParaRPr lang="hu-HU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hu-HU" dirty="0"/>
              <a:t>Hypothalamus – Non-hypophysäre Kerne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4" name="Inhaltsplatzhalter 3" descr="Benning12_7-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26394"/>
            <a:ext cx="6912768" cy="6820957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hu-HU" dirty="0"/>
              <a:t>Hypothalamus - Neuropeptidek</a:t>
            </a:r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</p:nvPr>
        </p:nvGraphicFramePr>
        <p:xfrm>
          <a:off x="1" y="1124744"/>
          <a:ext cx="9144000" cy="576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Peptid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Szintézis fő helye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Szabályozási szerep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/>
                        <a:t>Galanin (GAL)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elülső hypothalamus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alvás, energiaháztartás,</a:t>
                      </a:r>
                      <a:r>
                        <a:rPr lang="hu-HU" baseline="0" dirty="0"/>
                        <a:t> </a:t>
                      </a:r>
                      <a:r>
                        <a:rPr lang="hu-HU" dirty="0">
                          <a:solidFill>
                            <a:srgbClr val="C00000"/>
                          </a:solidFill>
                        </a:rPr>
                        <a:t>orexigen</a:t>
                      </a:r>
                      <a:r>
                        <a:rPr lang="hu-HU" dirty="0"/>
                        <a:t> (étvágyfokozó)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/>
                        <a:t>Neuropeptid Y (NPY)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Nucll. arcuatus, suprachiasmaticus, ventro- és dorsomedialis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energiaháztartás, erősen </a:t>
                      </a:r>
                      <a:r>
                        <a:rPr lang="hu-HU" dirty="0">
                          <a:solidFill>
                            <a:srgbClr val="C00000"/>
                          </a:solidFill>
                        </a:rPr>
                        <a:t>orexigen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/>
                        <a:t>Proopiomelanocortin</a:t>
                      </a:r>
                      <a:r>
                        <a:rPr lang="hu-HU" baseline="0" dirty="0"/>
                        <a:t> (POMC) és </a:t>
                      </a:r>
                      <a:br>
                        <a:rPr lang="hu-HU" baseline="0" dirty="0"/>
                      </a:br>
                      <a:r>
                        <a:rPr lang="el-GR" baseline="0" dirty="0">
                          <a:latin typeface="Calibri"/>
                        </a:rPr>
                        <a:t>α</a:t>
                      </a:r>
                      <a:r>
                        <a:rPr lang="hu-HU" baseline="0" dirty="0">
                          <a:latin typeface="Calibri"/>
                        </a:rPr>
                        <a:t>-melanocyta stimuláló hormon (</a:t>
                      </a:r>
                      <a:r>
                        <a:rPr lang="el-GR" baseline="0" dirty="0">
                          <a:latin typeface="+mn-lt"/>
                        </a:rPr>
                        <a:t>α</a:t>
                      </a:r>
                      <a:r>
                        <a:rPr lang="hu-HU" baseline="0" dirty="0">
                          <a:latin typeface="+mn-lt"/>
                        </a:rPr>
                        <a:t>-MSH)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Nucl arcuatus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energiaháztartás, erősen </a:t>
                      </a:r>
                      <a:r>
                        <a:rPr lang="hu-HU" dirty="0">
                          <a:solidFill>
                            <a:srgbClr val="7030A0"/>
                          </a:solidFill>
                        </a:rPr>
                        <a:t>anorexigen</a:t>
                      </a:r>
                      <a:r>
                        <a:rPr lang="hu-HU" baseline="0" dirty="0"/>
                        <a:t> (étvágy csökkentő)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/>
                        <a:t>Agouti-related</a:t>
                      </a:r>
                      <a:r>
                        <a:rPr lang="hu-HU" baseline="0" dirty="0"/>
                        <a:t> peptid (AgRP)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Nucl arcuatus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dirty="0"/>
                        <a:t>energiaháztartás, </a:t>
                      </a:r>
                      <a:r>
                        <a:rPr lang="hu-HU" dirty="0">
                          <a:solidFill>
                            <a:srgbClr val="C00000"/>
                          </a:solidFill>
                        </a:rPr>
                        <a:t>orexigen</a:t>
                      </a:r>
                      <a:r>
                        <a:rPr lang="hu-HU" dirty="0"/>
                        <a:t>, az </a:t>
                      </a:r>
                      <a:r>
                        <a:rPr lang="el-GR" baseline="0" dirty="0">
                          <a:latin typeface="+mn-lt"/>
                        </a:rPr>
                        <a:t>α</a:t>
                      </a:r>
                      <a:r>
                        <a:rPr lang="hu-HU" baseline="0" dirty="0">
                          <a:latin typeface="+mn-lt"/>
                        </a:rPr>
                        <a:t>-MSH antagonistája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/>
                        <a:t>Cocain and amphetamin</a:t>
                      </a:r>
                      <a:r>
                        <a:rPr lang="hu-HU" baseline="0" dirty="0"/>
                        <a:t> regulated transcript (CART)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Nucl arcuatus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>
                          <a:solidFill>
                            <a:srgbClr val="7030A0"/>
                          </a:solidFill>
                        </a:rPr>
                        <a:t>anorexigen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/>
                        <a:t>Melanin-koncentráló hormon (MCH)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Area hypoth.</a:t>
                      </a:r>
                      <a:r>
                        <a:rPr lang="hu-HU" baseline="0" dirty="0"/>
                        <a:t> lat. és post.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dirty="0"/>
                        <a:t>erősen </a:t>
                      </a:r>
                      <a:r>
                        <a:rPr lang="hu-HU" dirty="0">
                          <a:solidFill>
                            <a:srgbClr val="C00000"/>
                          </a:solidFill>
                        </a:rPr>
                        <a:t>orexigen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26360">
                <a:tc>
                  <a:txBody>
                    <a:bodyPr/>
                    <a:lstStyle/>
                    <a:p>
                      <a:r>
                        <a:rPr lang="hu-HU" dirty="0"/>
                        <a:t>Orexinek (hypocretinek)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Area hypoth. lat. és post.</a:t>
                      </a:r>
                      <a:r>
                        <a:rPr lang="hu-HU" baseline="0" dirty="0"/>
                        <a:t> 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ébrenléti</a:t>
                      </a:r>
                      <a:r>
                        <a:rPr lang="hu-HU" baseline="0" dirty="0"/>
                        <a:t> állapot fenntartása, </a:t>
                      </a:r>
                      <a:r>
                        <a:rPr lang="hu-HU" baseline="0" dirty="0">
                          <a:solidFill>
                            <a:srgbClr val="C00000"/>
                          </a:solidFill>
                        </a:rPr>
                        <a:t>orexigen</a:t>
                      </a:r>
                      <a:endParaRPr lang="hu-HU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5" name="Grafik 4" descr="masik tabl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08720"/>
            <a:ext cx="9144000" cy="5949280"/>
          </a:xfrm>
          <a:prstGeom prst="rect">
            <a:avLst/>
          </a:prstGeom>
        </p:spPr>
      </p:pic>
      <p:sp>
        <p:nvSpPr>
          <p:cNvPr id="6" name="Ellipse 5"/>
          <p:cNvSpPr/>
          <p:nvPr/>
        </p:nvSpPr>
        <p:spPr>
          <a:xfrm>
            <a:off x="7308304" y="2060848"/>
            <a:ext cx="864096" cy="288032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Ellipse 6"/>
          <p:cNvSpPr/>
          <p:nvPr/>
        </p:nvSpPr>
        <p:spPr>
          <a:xfrm>
            <a:off x="6156176" y="2780928"/>
            <a:ext cx="1224136" cy="36004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Ellipse 7"/>
          <p:cNvSpPr/>
          <p:nvPr/>
        </p:nvSpPr>
        <p:spPr>
          <a:xfrm>
            <a:off x="7380312" y="4293096"/>
            <a:ext cx="864096" cy="36004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Ellipse 8"/>
          <p:cNvSpPr/>
          <p:nvPr/>
        </p:nvSpPr>
        <p:spPr>
          <a:xfrm>
            <a:off x="7308304" y="5301208"/>
            <a:ext cx="1224136" cy="36004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Ellipse 9"/>
          <p:cNvSpPr/>
          <p:nvPr/>
        </p:nvSpPr>
        <p:spPr>
          <a:xfrm>
            <a:off x="7524328" y="6093296"/>
            <a:ext cx="720080" cy="36004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Ellipse 10"/>
          <p:cNvSpPr/>
          <p:nvPr/>
        </p:nvSpPr>
        <p:spPr>
          <a:xfrm>
            <a:off x="6156176" y="3356992"/>
            <a:ext cx="1368152" cy="36004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Ellipse 11"/>
          <p:cNvSpPr/>
          <p:nvPr/>
        </p:nvSpPr>
        <p:spPr>
          <a:xfrm>
            <a:off x="7380312" y="4725144"/>
            <a:ext cx="1008112" cy="36004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Hypothalamus und Übergewicht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Picture 5" descr="928"/>
          <p:cNvPicPr>
            <a:picLocks noChangeAspect="1" noChangeArrowheads="1"/>
          </p:cNvPicPr>
          <p:nvPr/>
        </p:nvPicPr>
        <p:blipFill>
          <a:blip r:embed="rId2" cstate="print"/>
          <a:srcRect b="16397"/>
          <a:stretch>
            <a:fillRect/>
          </a:stretch>
        </p:blipFill>
        <p:spPr bwMode="auto">
          <a:xfrm>
            <a:off x="323850" y="1556792"/>
            <a:ext cx="8572317" cy="5185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Hypophyse – Gliederung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3898776" cy="4525963"/>
          </a:xfrm>
        </p:spPr>
        <p:txBody>
          <a:bodyPr>
            <a:normAutofit fontScale="92500" lnSpcReduction="10000"/>
          </a:bodyPr>
          <a:lstStyle/>
          <a:p>
            <a:r>
              <a:rPr lang="hu-HU" dirty="0"/>
              <a:t>Glandula pituitaria</a:t>
            </a:r>
          </a:p>
          <a:p>
            <a:r>
              <a:rPr lang="hu-HU" dirty="0">
                <a:solidFill>
                  <a:srgbClr val="C00000"/>
                </a:solidFill>
              </a:rPr>
              <a:t>Adenohypophysis</a:t>
            </a:r>
          </a:p>
          <a:p>
            <a:pPr lvl="1"/>
            <a:r>
              <a:rPr lang="hu-HU" dirty="0">
                <a:solidFill>
                  <a:srgbClr val="C00000"/>
                </a:solidFill>
              </a:rPr>
              <a:t>Pars infundibularis</a:t>
            </a:r>
          </a:p>
          <a:p>
            <a:pPr lvl="1"/>
            <a:r>
              <a:rPr lang="hu-HU" dirty="0">
                <a:solidFill>
                  <a:srgbClr val="C00000"/>
                </a:solidFill>
              </a:rPr>
              <a:t>Pars distalis</a:t>
            </a:r>
          </a:p>
          <a:p>
            <a:pPr lvl="1"/>
            <a:r>
              <a:rPr lang="hu-HU" dirty="0">
                <a:solidFill>
                  <a:schemeClr val="accent6">
                    <a:lumMod val="75000"/>
                  </a:schemeClr>
                </a:solidFill>
              </a:rPr>
              <a:t>Pars intermedia</a:t>
            </a:r>
          </a:p>
          <a:p>
            <a:r>
              <a:rPr lang="hu-HU" dirty="0">
                <a:solidFill>
                  <a:srgbClr val="0070C0"/>
                </a:solidFill>
              </a:rPr>
              <a:t>Neurohypophysis</a:t>
            </a:r>
          </a:p>
          <a:p>
            <a:pPr lvl="1"/>
            <a:r>
              <a:rPr lang="hu-HU" dirty="0">
                <a:solidFill>
                  <a:srgbClr val="0070C0"/>
                </a:solidFill>
              </a:rPr>
              <a:t>Eminentia mediana (Infundibulum, Tuber cinereum)</a:t>
            </a:r>
          </a:p>
          <a:p>
            <a:pPr lvl="1"/>
            <a:r>
              <a:rPr lang="hu-HU" dirty="0">
                <a:solidFill>
                  <a:srgbClr val="0070C0"/>
                </a:solidFill>
              </a:rPr>
              <a:t>Lobus posterior</a:t>
            </a:r>
          </a:p>
          <a:p>
            <a:endParaRPr lang="hu-HU" dirty="0"/>
          </a:p>
        </p:txBody>
      </p:sp>
      <p:pic>
        <p:nvPicPr>
          <p:cNvPr id="4" name="Picture 2" descr="http://www.schefffler.de/modell/fb/bilder/hypophyse/adenoneurohyp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1484783"/>
            <a:ext cx="5292081" cy="3493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87" r="27641"/>
          <a:stretch/>
        </p:blipFill>
        <p:spPr>
          <a:xfrm>
            <a:off x="5076056" y="1256813"/>
            <a:ext cx="4095524" cy="375636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Hypophysis – Entwicklung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1600200"/>
            <a:ext cx="5122912" cy="4525963"/>
          </a:xfrm>
        </p:spPr>
        <p:txBody>
          <a:bodyPr>
            <a:normAutofit fontScale="92500" lnSpcReduction="20000"/>
          </a:bodyPr>
          <a:lstStyle/>
          <a:p>
            <a:r>
              <a:rPr lang="hu-HU" dirty="0"/>
              <a:t>Neurohypophyse</a:t>
            </a:r>
          </a:p>
          <a:p>
            <a:pPr lvl="1"/>
            <a:r>
              <a:rPr lang="hu-HU" dirty="0"/>
              <a:t>ventrale Ausstülpung des Diencephalons</a:t>
            </a:r>
          </a:p>
          <a:p>
            <a:r>
              <a:rPr lang="hu-HU" dirty="0"/>
              <a:t>Adenohypophyse</a:t>
            </a:r>
          </a:p>
          <a:p>
            <a:pPr lvl="1"/>
            <a:r>
              <a:rPr lang="hu-HU" dirty="0"/>
              <a:t>Hypophysisplakode, Ektoderm!!!</a:t>
            </a:r>
          </a:p>
          <a:p>
            <a:pPr lvl="1"/>
            <a:r>
              <a:rPr lang="hu-HU" dirty="0"/>
              <a:t>Pars infundibularis und distalis: ausgewanderte Epithelzellen der Rathke-Tasche</a:t>
            </a:r>
          </a:p>
          <a:p>
            <a:pPr lvl="1"/>
            <a:r>
              <a:rPr lang="hu-HU" dirty="0"/>
              <a:t>Pars intermedia: Lumen und Epithel der Rathke-Tasche (Kolloidzysten)</a:t>
            </a:r>
          </a:p>
          <a:p>
            <a:pPr lvl="1"/>
            <a:endParaRPr lang="hu-HU" dirty="0"/>
          </a:p>
        </p:txBody>
      </p:sp>
      <p:sp>
        <p:nvSpPr>
          <p:cNvPr id="5" name="Ellipse 4"/>
          <p:cNvSpPr/>
          <p:nvPr/>
        </p:nvSpPr>
        <p:spPr>
          <a:xfrm>
            <a:off x="6876256" y="2336933"/>
            <a:ext cx="720080" cy="72008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 descr="Benning11_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25771" y="1"/>
            <a:ext cx="5654740" cy="6165303"/>
          </a:xfr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682752" cy="1498178"/>
          </a:xfrm>
        </p:spPr>
        <p:txBody>
          <a:bodyPr>
            <a:normAutofit/>
          </a:bodyPr>
          <a:lstStyle/>
          <a:p>
            <a:r>
              <a:rPr lang="hu-HU" dirty="0"/>
              <a:t>Hypophysis - Blutversorgung</a:t>
            </a:r>
          </a:p>
        </p:txBody>
      </p:sp>
      <p:sp>
        <p:nvSpPr>
          <p:cNvPr id="6" name="Inhaltsplatzhalter 2"/>
          <p:cNvSpPr txBox="1">
            <a:spLocks/>
          </p:cNvSpPr>
          <p:nvPr/>
        </p:nvSpPr>
        <p:spPr>
          <a:xfrm>
            <a:off x="0" y="1783357"/>
            <a:ext cx="349188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u-H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Neurohypophysie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hu-H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direkte Versorgung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u-H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Adenohypophyse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hu-H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Portaler Kreislauf: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hu-H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Kapillarbildung in der E</a:t>
            </a:r>
            <a:r>
              <a:rPr kumimoji="0" lang="hu-HU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minentia mediana, wo es KEINE Blut-Hirn-Schranke gibt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hu-HU" sz="2800" dirty="0"/>
              <a:t>Vv. portales hypophysiales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hu-HU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zweite Kapillarbildung in der Adenohypophyse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hu-HU" sz="2800" dirty="0"/>
              <a:t>Vv. hypophysiales</a:t>
            </a:r>
            <a:endParaRPr kumimoji="0" lang="hu-HU" sz="2800" b="0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hu-HU" sz="2800" b="0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hu-HU" sz="2800" b="0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hu-H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hu-H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Hormone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/>
              <a:t>Moleküle, die durch endokrine Drüsen ins Blut abgegeben werden und können die Aktivität der Zielzellen durch entsprechenden Rezeptoren beeinflussen, unabhängig der Lokalization der Zielzellen im Körper. </a:t>
            </a:r>
          </a:p>
          <a:p>
            <a:r>
              <a:rPr lang="hu-HU" dirty="0"/>
              <a:t>Die Funktionen der endokrinen Drüsen werden durch das hypothalamo-hypophyseale System reguliert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5" name="Picture 2" descr="http://bedahunmuh.files.wordpress.com/2010/05/arteries-and-veinds-of-hypothalamus-and-hypophys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5" y="120154"/>
            <a:ext cx="5795491" cy="6737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Fig 4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13088" y="0"/>
            <a:ext cx="4230912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o.quizlet.com/wT9aOfxN2Q0XVlW9SMBAgQ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425517"/>
            <a:ext cx="4644008" cy="4432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Hypophysis – Histologie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dirty="0"/>
              <a:t>Neurohypophyse</a:t>
            </a:r>
          </a:p>
          <a:p>
            <a:pPr lvl="1"/>
            <a:r>
              <a:rPr lang="hu-HU" dirty="0"/>
              <a:t>vor </a:t>
            </a:r>
            <a:r>
              <a:rPr lang="hu-HU" dirty="0" err="1"/>
              <a:t>allem</a:t>
            </a:r>
            <a:r>
              <a:rPr lang="hu-HU" dirty="0"/>
              <a:t> </a:t>
            </a:r>
            <a:r>
              <a:rPr lang="hu-HU" dirty="0" err="1"/>
              <a:t>nichtmyeleinisierte</a:t>
            </a:r>
            <a:r>
              <a:rPr lang="hu-HU" dirty="0"/>
              <a:t> Axone  aus den Nucll. supraopticus und paraventricularis</a:t>
            </a:r>
          </a:p>
          <a:p>
            <a:pPr lvl="2"/>
            <a:r>
              <a:rPr lang="hu-HU" dirty="0"/>
              <a:t>axonaler Transport </a:t>
            </a:r>
          </a:p>
          <a:p>
            <a:pPr lvl="2"/>
            <a:r>
              <a:rPr lang="hu-HU" dirty="0"/>
              <a:t>Herring Körper</a:t>
            </a:r>
            <a:br>
              <a:rPr lang="hu-HU" dirty="0"/>
            </a:br>
            <a:r>
              <a:rPr lang="hu-HU" dirty="0"/>
              <a:t>(Neurophysin I + </a:t>
            </a:r>
            <a:r>
              <a:rPr lang="hu-HU" dirty="0">
                <a:solidFill>
                  <a:srgbClr val="7030A0"/>
                </a:solidFill>
              </a:rPr>
              <a:t>Oxytocin</a:t>
            </a:r>
            <a:r>
              <a:rPr lang="hu-HU" dirty="0"/>
              <a:t>, </a:t>
            </a:r>
            <a:br>
              <a:rPr lang="hu-HU" dirty="0"/>
            </a:br>
            <a:r>
              <a:rPr lang="hu-HU" dirty="0" err="1"/>
              <a:t>oder</a:t>
            </a:r>
            <a:r>
              <a:rPr lang="hu-HU" dirty="0"/>
              <a:t> Neurophysin II + </a:t>
            </a:r>
            <a:br>
              <a:rPr lang="hu-HU" dirty="0"/>
            </a:br>
            <a:r>
              <a:rPr lang="hu-HU" dirty="0">
                <a:solidFill>
                  <a:srgbClr val="7030A0"/>
                </a:solidFill>
              </a:rPr>
              <a:t>Vasopressin </a:t>
            </a:r>
            <a:r>
              <a:rPr lang="hu-HU" dirty="0"/>
              <a:t>(ADH))</a:t>
            </a:r>
          </a:p>
          <a:p>
            <a:pPr lvl="1"/>
            <a:r>
              <a:rPr lang="hu-HU" dirty="0"/>
              <a:t>Pituizyten </a:t>
            </a:r>
            <a:br>
              <a:rPr lang="hu-HU" dirty="0"/>
            </a:br>
            <a:r>
              <a:rPr lang="hu-HU" dirty="0"/>
              <a:t>neurohypophysen-</a:t>
            </a:r>
            <a:br>
              <a:rPr lang="hu-HU" dirty="0"/>
            </a:br>
            <a:r>
              <a:rPr lang="hu-HU" dirty="0"/>
              <a:t>spezifische Gliazellen</a:t>
            </a:r>
          </a:p>
          <a:p>
            <a:pPr lvl="1"/>
            <a:r>
              <a:rPr lang="hu-HU" dirty="0"/>
              <a:t>fenestrierte Kapillaren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Hypophysis – Histologie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hu-HU" dirty="0"/>
              <a:t>Adenohypophyse</a:t>
            </a:r>
          </a:p>
          <a:p>
            <a:pPr lvl="1"/>
            <a:r>
              <a:rPr lang="hu-HU" dirty="0" err="1"/>
              <a:t>chromophile</a:t>
            </a:r>
            <a:r>
              <a:rPr lang="hu-HU" dirty="0"/>
              <a:t> Zellen</a:t>
            </a:r>
          </a:p>
          <a:p>
            <a:pPr lvl="2"/>
            <a:r>
              <a:rPr lang="hu-HU" dirty="0" err="1"/>
              <a:t>acidophile</a:t>
            </a:r>
            <a:r>
              <a:rPr lang="hu-HU" dirty="0"/>
              <a:t> (</a:t>
            </a:r>
            <a:r>
              <a:rPr lang="el-GR" dirty="0"/>
              <a:t>α</a:t>
            </a:r>
            <a:r>
              <a:rPr lang="hu-HU" dirty="0"/>
              <a:t>) Zellen</a:t>
            </a:r>
          </a:p>
          <a:p>
            <a:pPr lvl="3"/>
            <a:r>
              <a:rPr lang="hu-HU" dirty="0"/>
              <a:t>mammotrope Zellen (</a:t>
            </a:r>
            <a:r>
              <a:rPr lang="hu-HU" dirty="0">
                <a:solidFill>
                  <a:srgbClr val="7030A0"/>
                </a:solidFill>
              </a:rPr>
              <a:t>Prolactin</a:t>
            </a:r>
            <a:r>
              <a:rPr lang="hu-HU" dirty="0"/>
              <a:t> (PRL))</a:t>
            </a:r>
          </a:p>
          <a:p>
            <a:pPr lvl="3"/>
            <a:r>
              <a:rPr lang="hu-HU" dirty="0"/>
              <a:t>somatotrope Zellen (</a:t>
            </a:r>
            <a:r>
              <a:rPr lang="hu-HU" dirty="0">
                <a:solidFill>
                  <a:srgbClr val="7030A0"/>
                </a:solidFill>
              </a:rPr>
              <a:t>Somatotrop hormon </a:t>
            </a:r>
            <a:r>
              <a:rPr lang="hu-HU" dirty="0"/>
              <a:t>(STH)=Growth hormone (GH)), einige Zellen produzieren auch PRL </a:t>
            </a:r>
            <a:r>
              <a:rPr lang="hu-HU" sz="1500" dirty="0"/>
              <a:t>(mammosomatotrope Zellen, sie dürfen nicht mit dem Hormon Somatomammotropin verwechselt werden, das ein Produkt der Plazenta ist)</a:t>
            </a:r>
            <a:endParaRPr lang="hu-HU" dirty="0"/>
          </a:p>
          <a:p>
            <a:pPr lvl="2"/>
            <a:r>
              <a:rPr lang="hu-HU" dirty="0" err="1"/>
              <a:t>basophile</a:t>
            </a:r>
            <a:r>
              <a:rPr lang="hu-HU" dirty="0"/>
              <a:t> (</a:t>
            </a:r>
            <a:r>
              <a:rPr lang="el-GR" dirty="0"/>
              <a:t>β</a:t>
            </a:r>
            <a:r>
              <a:rPr lang="hu-HU" dirty="0"/>
              <a:t>) Zellen </a:t>
            </a:r>
          </a:p>
          <a:p>
            <a:pPr lvl="3"/>
            <a:r>
              <a:rPr lang="hu-HU" dirty="0"/>
              <a:t>kortikotrope Zellen(</a:t>
            </a:r>
            <a:r>
              <a:rPr lang="hu-HU" dirty="0">
                <a:solidFill>
                  <a:srgbClr val="7030A0"/>
                </a:solidFill>
              </a:rPr>
              <a:t>Proopiomelanocortin</a:t>
            </a:r>
            <a:r>
              <a:rPr lang="hu-HU" dirty="0"/>
              <a:t> (POMC), </a:t>
            </a:r>
            <a:r>
              <a:rPr lang="hu-HU" dirty="0">
                <a:solidFill>
                  <a:srgbClr val="7030A0"/>
                </a:solidFill>
              </a:rPr>
              <a:t>Corticotropin</a:t>
            </a:r>
            <a:r>
              <a:rPr lang="hu-HU" dirty="0"/>
              <a:t> (ACTH), </a:t>
            </a:r>
            <a:r>
              <a:rPr lang="el-GR" dirty="0">
                <a:solidFill>
                  <a:srgbClr val="7030A0"/>
                </a:solidFill>
              </a:rPr>
              <a:t>α</a:t>
            </a:r>
            <a:r>
              <a:rPr lang="hu-HU" dirty="0">
                <a:solidFill>
                  <a:srgbClr val="7030A0"/>
                </a:solidFill>
              </a:rPr>
              <a:t>-Melanotropin </a:t>
            </a:r>
            <a:r>
              <a:rPr lang="hu-HU" dirty="0"/>
              <a:t>(</a:t>
            </a:r>
            <a:r>
              <a:rPr lang="el-GR" dirty="0"/>
              <a:t>α</a:t>
            </a:r>
            <a:r>
              <a:rPr lang="hu-HU" dirty="0"/>
              <a:t>-MSH), </a:t>
            </a:r>
            <a:r>
              <a:rPr lang="el-GR" dirty="0">
                <a:solidFill>
                  <a:srgbClr val="7030A0"/>
                </a:solidFill>
              </a:rPr>
              <a:t>β</a:t>
            </a:r>
            <a:r>
              <a:rPr lang="hu-HU" dirty="0">
                <a:solidFill>
                  <a:srgbClr val="7030A0"/>
                </a:solidFill>
              </a:rPr>
              <a:t>-endorfin</a:t>
            </a:r>
            <a:r>
              <a:rPr lang="hu-HU" dirty="0"/>
              <a:t>)</a:t>
            </a:r>
          </a:p>
          <a:p>
            <a:pPr lvl="3"/>
            <a:r>
              <a:rPr lang="hu-HU" dirty="0"/>
              <a:t>thyrotrope Zellen (</a:t>
            </a:r>
            <a:r>
              <a:rPr lang="hu-HU" dirty="0">
                <a:solidFill>
                  <a:srgbClr val="7030A0"/>
                </a:solidFill>
              </a:rPr>
              <a:t>Thyrotropin</a:t>
            </a:r>
            <a:r>
              <a:rPr lang="hu-HU" dirty="0"/>
              <a:t> (TSH))</a:t>
            </a:r>
          </a:p>
          <a:p>
            <a:pPr lvl="3"/>
            <a:r>
              <a:rPr lang="hu-HU" dirty="0"/>
              <a:t>gonadotrope Zellen (</a:t>
            </a:r>
            <a:r>
              <a:rPr lang="hu-HU" dirty="0">
                <a:solidFill>
                  <a:srgbClr val="7030A0"/>
                </a:solidFill>
              </a:rPr>
              <a:t>Follikuls stimiláló hormon </a:t>
            </a:r>
            <a:r>
              <a:rPr lang="hu-HU" dirty="0"/>
              <a:t>(FSH), </a:t>
            </a:r>
            <a:r>
              <a:rPr lang="hu-HU" dirty="0">
                <a:solidFill>
                  <a:srgbClr val="7030A0"/>
                </a:solidFill>
              </a:rPr>
              <a:t>Luteinizáló hormon</a:t>
            </a:r>
            <a:r>
              <a:rPr lang="hu-HU" dirty="0"/>
              <a:t> (LH))</a:t>
            </a:r>
          </a:p>
          <a:p>
            <a:pPr lvl="1"/>
            <a:r>
              <a:rPr lang="hu-HU" dirty="0"/>
              <a:t>chromophobe (</a:t>
            </a:r>
            <a:r>
              <a:rPr lang="el-GR" dirty="0"/>
              <a:t>γ</a:t>
            </a:r>
            <a:r>
              <a:rPr lang="hu-HU" dirty="0"/>
              <a:t>) Zellen </a:t>
            </a:r>
          </a:p>
          <a:p>
            <a:pPr lvl="2"/>
            <a:r>
              <a:rPr lang="hu-HU" dirty="0"/>
              <a:t>mit unbekannter Funktion , sie können entleerte hormonproduzierende Zellen sein, oder Stammzellen, oder Zellen, die noch unbekanntes Hormon produzieren</a:t>
            </a:r>
          </a:p>
          <a:p>
            <a:endParaRPr lang="hu-HU" dirty="0"/>
          </a:p>
        </p:txBody>
      </p:sp>
      <p:pic>
        <p:nvPicPr>
          <p:cNvPr id="4" name="Picture 4" descr="http://faculty.une.edu/com/abell/histo/antpit.jpg">
            <a:extLst>
              <a:ext uri="{FF2B5EF4-FFF2-40B4-BE49-F238E27FC236}">
                <a16:creationId xmlns:a16="http://schemas.microsoft.com/office/drawing/2014/main" id="{9DCEE7CA-9892-4E9A-8B61-C95199BF7D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l="14907" t="52886" r="73913" b="28998"/>
          <a:stretch/>
        </p:blipFill>
        <p:spPr bwMode="auto">
          <a:xfrm>
            <a:off x="251520" y="2276872"/>
            <a:ext cx="648072" cy="787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ttp://faculty.une.edu/com/abell/histo/antpit.jpg">
            <a:extLst>
              <a:ext uri="{FF2B5EF4-FFF2-40B4-BE49-F238E27FC236}">
                <a16:creationId xmlns:a16="http://schemas.microsoft.com/office/drawing/2014/main" id="{9BE7246F-1790-4613-910D-F9B9B65E59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l="78250" t="63366" r="9327" b="13435"/>
          <a:stretch/>
        </p:blipFill>
        <p:spPr bwMode="auto">
          <a:xfrm>
            <a:off x="251520" y="3359125"/>
            <a:ext cx="72008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http://faculty.une.edu/com/abell/histo/antpit.jpg">
            <a:extLst>
              <a:ext uri="{FF2B5EF4-FFF2-40B4-BE49-F238E27FC236}">
                <a16:creationId xmlns:a16="http://schemas.microsoft.com/office/drawing/2014/main" id="{B677EF71-8574-44B3-A405-0E95F6F361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l="64584" t="76801" r="27962" b="11599"/>
          <a:stretch/>
        </p:blipFill>
        <p:spPr bwMode="auto">
          <a:xfrm>
            <a:off x="251520" y="4964737"/>
            <a:ext cx="432048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faculty.une.edu/com/abell/histo/antpit.jpg"/>
          <p:cNvPicPr>
            <a:picLocks noChangeAspect="1" noChangeArrowheads="1"/>
          </p:cNvPicPr>
          <p:nvPr/>
        </p:nvPicPr>
        <p:blipFill>
          <a:blip r:embed="rId2" cstate="print"/>
          <a:srcRect l="15521" t="7655"/>
          <a:stretch>
            <a:fillRect/>
          </a:stretch>
        </p:blipFill>
        <p:spPr bwMode="auto">
          <a:xfrm>
            <a:off x="0" y="0"/>
            <a:ext cx="4896544" cy="4012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http://library.med.utah.edu/WebPath/jpeg4/ENDO09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3453632"/>
            <a:ext cx="5720133" cy="3404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feld 6"/>
          <p:cNvSpPr txBox="1"/>
          <p:nvPr/>
        </p:nvSpPr>
        <p:spPr>
          <a:xfrm>
            <a:off x="5004048" y="548680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hematoxili-eosin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7020272" y="2996952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Gömöri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Grafik 3" descr="egyik tabl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78098"/>
          </a:xfrm>
        </p:spPr>
        <p:txBody>
          <a:bodyPr>
            <a:noAutofit/>
          </a:bodyPr>
          <a:lstStyle/>
          <a:p>
            <a:r>
              <a:rPr lang="hu-HU" sz="2800" dirty="0"/>
              <a:t>Wirkung der Hypophyse an peripheren endokrinen Organe</a:t>
            </a:r>
          </a:p>
        </p:txBody>
      </p:sp>
      <p:pic>
        <p:nvPicPr>
          <p:cNvPr id="4" name="Inhaltsplatzhalter 3" descr="Benning11_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620688"/>
            <a:ext cx="8820472" cy="6305259"/>
          </a:xfrm>
        </p:spPr>
      </p:pic>
      <p:sp>
        <p:nvSpPr>
          <p:cNvPr id="6" name="Rechteck 5"/>
          <p:cNvSpPr/>
          <p:nvPr/>
        </p:nvSpPr>
        <p:spPr>
          <a:xfrm>
            <a:off x="755576" y="1517037"/>
            <a:ext cx="360040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Rechteck 9"/>
          <p:cNvSpPr/>
          <p:nvPr/>
        </p:nvSpPr>
        <p:spPr>
          <a:xfrm>
            <a:off x="3419872" y="2132856"/>
            <a:ext cx="50405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" name="Rechteck 17"/>
          <p:cNvSpPr/>
          <p:nvPr/>
        </p:nvSpPr>
        <p:spPr>
          <a:xfrm>
            <a:off x="5508104" y="5621493"/>
            <a:ext cx="86409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ACTH</a:t>
            </a:r>
          </a:p>
        </p:txBody>
      </p:sp>
      <p:pic>
        <p:nvPicPr>
          <p:cNvPr id="4" name="Picture 3" descr="M45278-018-f01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12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0768"/>
            <a:ext cx="8892480" cy="5891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PRL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Picture 2" descr="M45278-018-f007"/>
          <p:cNvPicPr>
            <a:picLocks noChangeAspect="1" noChangeArrowheads="1"/>
          </p:cNvPicPr>
          <p:nvPr/>
        </p:nvPicPr>
        <p:blipFill>
          <a:blip r:embed="rId2" cstate="print">
            <a:lum bright="-12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6792"/>
            <a:ext cx="9015413" cy="487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FSH, LH</a:t>
            </a:r>
          </a:p>
        </p:txBody>
      </p:sp>
      <p:pic>
        <p:nvPicPr>
          <p:cNvPr id="4" name="Picture 21" descr="M45278-018-f008"/>
          <p:cNvPicPr>
            <a:picLocks noChangeAspect="1" noChangeArrowheads="1"/>
          </p:cNvPicPr>
          <p:nvPr/>
        </p:nvPicPr>
        <p:blipFill>
          <a:blip r:embed="rId2" cstate="print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97" b="-340"/>
          <a:stretch>
            <a:fillRect/>
          </a:stretch>
        </p:blipFill>
        <p:spPr bwMode="auto">
          <a:xfrm>
            <a:off x="3795713" y="1295896"/>
            <a:ext cx="5348287" cy="481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395288" y="4319860"/>
            <a:ext cx="288925" cy="288925"/>
            <a:chOff x="4837" y="2677"/>
            <a:chExt cx="2160" cy="2160"/>
          </a:xfrm>
        </p:grpSpPr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4837" y="3397"/>
              <a:ext cx="1440" cy="1440"/>
            </a:xfrm>
            <a:prstGeom prst="ellips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hu-HU" altLang="hu-HU" sz="1800">
                <a:solidFill>
                  <a:srgbClr val="000000"/>
                </a:solidFill>
              </a:endParaRPr>
            </a:p>
          </p:txBody>
        </p:sp>
        <p:sp>
          <p:nvSpPr>
            <p:cNvPr id="7" name="Line 10"/>
            <p:cNvSpPr>
              <a:spLocks noChangeShapeType="1"/>
            </p:cNvSpPr>
            <p:nvPr/>
          </p:nvSpPr>
          <p:spPr bwMode="auto">
            <a:xfrm flipV="1">
              <a:off x="6097" y="2677"/>
              <a:ext cx="900" cy="90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hu-HU">
                <a:solidFill>
                  <a:srgbClr val="000000"/>
                </a:solidFill>
              </a:endParaRPr>
            </a:p>
          </p:txBody>
        </p:sp>
      </p:grpSp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696913" y="1246460"/>
            <a:ext cx="338455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hu-HU" sz="1400" b="1" dirty="0">
                <a:solidFill>
                  <a:srgbClr val="000000"/>
                </a:solidFill>
              </a:rPr>
              <a:t>FSH: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hu-HU" sz="1400" dirty="0">
                <a:solidFill>
                  <a:srgbClr val="000000"/>
                </a:solidFill>
              </a:rPr>
              <a:t>secundäre Geschlechtsmerkmale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hu-HU" sz="1400" dirty="0">
                <a:solidFill>
                  <a:srgbClr val="000000"/>
                </a:solidFill>
              </a:rPr>
              <a:t>Follikel:  </a:t>
            </a:r>
            <a:r>
              <a:rPr lang="hu-HU" altLang="hu-HU" sz="1400" dirty="0" err="1">
                <a:solidFill>
                  <a:srgbClr val="000000"/>
                </a:solidFill>
              </a:rPr>
              <a:t>Reifung</a:t>
            </a:r>
            <a:r>
              <a:rPr lang="hu-HU" altLang="hu-HU" sz="1400" dirty="0">
                <a:solidFill>
                  <a:srgbClr val="000000"/>
                </a:solidFill>
              </a:rPr>
              <a:t> der Oozyt</a:t>
            </a:r>
            <a:endParaRPr lang="hu-HU" altLang="hu-HU" sz="1400" b="1" dirty="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hu-HU" sz="1400" dirty="0">
                <a:solidFill>
                  <a:srgbClr val="000000"/>
                </a:solidFill>
              </a:rPr>
              <a:t>Uterusschleimhaut: Proliferationsphase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hu-HU" sz="1400" b="1" dirty="0">
                <a:solidFill>
                  <a:srgbClr val="000000"/>
                </a:solidFill>
              </a:rPr>
              <a:t>LH: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hu-HU" sz="1400" dirty="0">
                <a:solidFill>
                  <a:srgbClr val="000000"/>
                </a:solidFill>
              </a:rPr>
              <a:t>Ovulation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hu-HU" sz="1400" dirty="0">
                <a:solidFill>
                  <a:srgbClr val="000000"/>
                </a:solidFill>
              </a:rPr>
              <a:t>Uterusschleimhaut: Sekretionsphase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hu-HU" sz="1400" dirty="0">
                <a:solidFill>
                  <a:srgbClr val="000000"/>
                </a:solidFill>
              </a:rPr>
              <a:t>Gelbkörper: Progesteronproduktion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hu-HU" altLang="hu-HU" sz="1400" b="1" dirty="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hu-HU" sz="1400" b="1" dirty="0">
                <a:solidFill>
                  <a:srgbClr val="000000"/>
                </a:solidFill>
              </a:rPr>
              <a:t>Die weiblichen Geschlechtsfunktionen sind </a:t>
            </a:r>
            <a:r>
              <a:rPr lang="hu-HU" altLang="hu-HU" sz="1400" b="1" dirty="0" err="1">
                <a:solidFill>
                  <a:srgbClr val="000000"/>
                </a:solidFill>
              </a:rPr>
              <a:t>zyklisch</a:t>
            </a:r>
            <a:r>
              <a:rPr lang="hu-HU" altLang="hu-HU" sz="1400" b="1" dirty="0">
                <a:solidFill>
                  <a:srgbClr val="000000"/>
                </a:solidFill>
              </a:rPr>
              <a:t> von Pubertät bis Menopause.</a:t>
            </a:r>
          </a:p>
        </p:txBody>
      </p:sp>
      <p:sp>
        <p:nvSpPr>
          <p:cNvPr id="9" name="Text Box 16"/>
          <p:cNvSpPr txBox="1">
            <a:spLocks noChangeArrowheads="1"/>
          </p:cNvSpPr>
          <p:nvPr/>
        </p:nvSpPr>
        <p:spPr bwMode="auto">
          <a:xfrm>
            <a:off x="657225" y="4319860"/>
            <a:ext cx="3338513" cy="2634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hu-HU" sz="1400" b="1" dirty="0">
                <a:solidFill>
                  <a:srgbClr val="000000"/>
                </a:solidFill>
              </a:rPr>
              <a:t>FSH - Sertoli Zelle:</a:t>
            </a:r>
          </a:p>
          <a:p>
            <a:pPr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hu-HU" sz="1400" dirty="0">
                <a:solidFill>
                  <a:srgbClr val="000000"/>
                </a:solidFill>
              </a:rPr>
              <a:t>Inhibinproduktion</a:t>
            </a:r>
          </a:p>
          <a:p>
            <a:pPr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hu-HU" sz="1400" b="1" dirty="0">
                <a:solidFill>
                  <a:srgbClr val="000000"/>
                </a:solidFill>
              </a:rPr>
              <a:t>LH - Leydig Zelle :</a:t>
            </a:r>
          </a:p>
          <a:p>
            <a:pPr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hu-HU" sz="1400" dirty="0">
                <a:solidFill>
                  <a:srgbClr val="000000"/>
                </a:solidFill>
              </a:rPr>
              <a:t>Testosteronproduktion</a:t>
            </a:r>
          </a:p>
          <a:p>
            <a:pPr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hu-HU" altLang="hu-HU" sz="1400" dirty="0">
                <a:solidFill>
                  <a:srgbClr val="000000"/>
                </a:solidFill>
              </a:rPr>
              <a:t>secundäre Geschlechtsmerkmale</a:t>
            </a:r>
          </a:p>
          <a:p>
            <a:pPr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hu-HU" altLang="hu-HU" sz="1400" dirty="0">
              <a:solidFill>
                <a:srgbClr val="000000"/>
              </a:solidFill>
            </a:endParaRPr>
          </a:p>
          <a:p>
            <a:pPr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hu-HU" sz="1400" b="1" dirty="0">
                <a:solidFill>
                  <a:srgbClr val="000000"/>
                </a:solidFill>
              </a:rPr>
              <a:t>Die männlichen Geschlechtsfunktionen sind kontinuierlich nach der Pubertät.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hu-HU" altLang="hu-HU" sz="1400" b="1" dirty="0">
              <a:solidFill>
                <a:srgbClr val="000000"/>
              </a:solidFill>
            </a:endParaRPr>
          </a:p>
        </p:txBody>
      </p:sp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539750" y="1344885"/>
            <a:ext cx="157163" cy="314325"/>
            <a:chOff x="1597" y="3037"/>
            <a:chExt cx="1440" cy="2700"/>
          </a:xfrm>
        </p:grpSpPr>
        <p:sp>
          <p:nvSpPr>
            <p:cNvPr id="11" name="Oval 18"/>
            <p:cNvSpPr>
              <a:spLocks noChangeArrowheads="1"/>
            </p:cNvSpPr>
            <p:nvPr/>
          </p:nvSpPr>
          <p:spPr bwMode="auto">
            <a:xfrm>
              <a:off x="1597" y="3037"/>
              <a:ext cx="1440" cy="1440"/>
            </a:xfrm>
            <a:prstGeom prst="ellips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hu-HU" altLang="hu-HU" sz="1800">
                <a:solidFill>
                  <a:srgbClr val="000000"/>
                </a:solidFill>
              </a:endParaRPr>
            </a:p>
          </p:txBody>
        </p:sp>
        <p:sp>
          <p:nvSpPr>
            <p:cNvPr id="12" name="Line 19"/>
            <p:cNvSpPr>
              <a:spLocks noChangeShapeType="1"/>
            </p:cNvSpPr>
            <p:nvPr/>
          </p:nvSpPr>
          <p:spPr bwMode="auto">
            <a:xfrm>
              <a:off x="2317" y="4477"/>
              <a:ext cx="1" cy="126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hu-HU">
                <a:solidFill>
                  <a:srgbClr val="000000"/>
                </a:solidFill>
              </a:endParaRPr>
            </a:p>
          </p:txBody>
        </p:sp>
        <p:sp>
          <p:nvSpPr>
            <p:cNvPr id="13" name="Line 20"/>
            <p:cNvSpPr>
              <a:spLocks noChangeShapeType="1"/>
            </p:cNvSpPr>
            <p:nvPr/>
          </p:nvSpPr>
          <p:spPr bwMode="auto">
            <a:xfrm>
              <a:off x="1777" y="5197"/>
              <a:ext cx="1080" cy="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hu-HU">
                <a:solidFill>
                  <a:srgbClr val="000000"/>
                </a:solidFill>
              </a:endParaRPr>
            </a:p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194920" cy="1143000"/>
          </a:xfrm>
        </p:spPr>
        <p:txBody>
          <a:bodyPr/>
          <a:lstStyle/>
          <a:p>
            <a:r>
              <a:rPr lang="hu-HU" dirty="0"/>
              <a:t>GH</a:t>
            </a:r>
          </a:p>
        </p:txBody>
      </p:sp>
      <p:pic>
        <p:nvPicPr>
          <p:cNvPr id="4" name="Picture 5" descr="növhotmonMAGYA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10202" y="44450"/>
            <a:ext cx="3698875" cy="674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1600200"/>
            <a:ext cx="5400600" cy="4925144"/>
          </a:xfrm>
        </p:spPr>
        <p:txBody>
          <a:bodyPr>
            <a:normAutofit lnSpcReduction="10000"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u-HU" altLang="hu-HU" sz="2800" dirty="0">
                <a:solidFill>
                  <a:srgbClr val="000000"/>
                </a:solidFill>
              </a:rPr>
              <a:t>Hauptregulator des Wachstums.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hu-HU" altLang="hu-HU" sz="2800" dirty="0">
                <a:solidFill>
                  <a:srgbClr val="000000"/>
                </a:solidFill>
              </a:rPr>
              <a:t>Längstwachstum der Knochen, gesteigerte Zellteilung im Knorpel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hu-HU" altLang="hu-HU" sz="2000" dirty="0">
                <a:solidFill>
                  <a:srgbClr val="000000"/>
                </a:solidFill>
              </a:rPr>
              <a:t>(andere Hormone, die das Wachstum unterstützen: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hu-HU" altLang="hu-HU" sz="2000" dirty="0">
                <a:solidFill>
                  <a:srgbClr val="000000"/>
                </a:solidFill>
              </a:rPr>
              <a:t>Schilddrüsenhormone, Östrogene, Androgene, Glucocorticoide, Insulin.)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hu-HU" altLang="hu-HU" sz="2000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u-HU" altLang="hu-HU" sz="2800" dirty="0">
                <a:solidFill>
                  <a:srgbClr val="000000"/>
                </a:solidFill>
              </a:rPr>
              <a:t>Effekt des GH auf die Leber: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hu-HU" altLang="hu-HU" sz="2800" dirty="0">
                <a:solidFill>
                  <a:srgbClr val="000000"/>
                </a:solidFill>
              </a:rPr>
              <a:t>Somatomedin (IGF-I) entsteht,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hu-HU" altLang="hu-HU" sz="2800" dirty="0">
                <a:solidFill>
                  <a:srgbClr val="000000"/>
                </a:solidFill>
              </a:rPr>
              <a:t>das die weitere Hormonproduktion hemmt.</a:t>
            </a:r>
          </a:p>
          <a:p>
            <a:r>
              <a:rPr lang="hu-HU" sz="2200" dirty="0"/>
              <a:t>S</a:t>
            </a:r>
            <a:r>
              <a:rPr lang="en-US" sz="2200" dirty="0" err="1"/>
              <a:t>omatotropin</a:t>
            </a:r>
            <a:r>
              <a:rPr lang="en-US" sz="2200" dirty="0"/>
              <a:t> </a:t>
            </a:r>
            <a:r>
              <a:rPr lang="hu-HU" sz="2200" dirty="0"/>
              <a:t>R</a:t>
            </a:r>
            <a:r>
              <a:rPr lang="en-US" sz="2200" dirty="0" err="1"/>
              <a:t>elease</a:t>
            </a:r>
            <a:r>
              <a:rPr lang="en-US" sz="2200" dirty="0"/>
              <a:t>–</a:t>
            </a:r>
            <a:r>
              <a:rPr lang="hu-HU" sz="2200" dirty="0"/>
              <a:t>I</a:t>
            </a:r>
            <a:r>
              <a:rPr lang="en-US" sz="2200" dirty="0" err="1"/>
              <a:t>nhibiting</a:t>
            </a:r>
            <a:r>
              <a:rPr lang="en-US" sz="2200" dirty="0"/>
              <a:t> </a:t>
            </a:r>
            <a:r>
              <a:rPr lang="hu-HU" sz="2200" dirty="0"/>
              <a:t>F</a:t>
            </a:r>
            <a:r>
              <a:rPr lang="en-US" sz="2200" dirty="0"/>
              <a:t>actor (SRIF)</a:t>
            </a:r>
            <a:r>
              <a:rPr lang="hu-HU" sz="2200" dirty="0"/>
              <a:t>= </a:t>
            </a:r>
            <a:r>
              <a:rPr lang="hu-HU" sz="2200" dirty="0" err="1"/>
              <a:t>Somatostatin</a:t>
            </a:r>
            <a:endParaRPr lang="hu-HU" sz="1900" dirty="0"/>
          </a:p>
        </p:txBody>
      </p:sp>
      <p:sp>
        <p:nvSpPr>
          <p:cNvPr id="5" name="Textfeld 4"/>
          <p:cNvSpPr txBox="1"/>
          <p:nvPr/>
        </p:nvSpPr>
        <p:spPr>
          <a:xfrm>
            <a:off x="7596336" y="6011408"/>
            <a:ext cx="100811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dirty="0"/>
              <a:t>Leber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496944" cy="1143000"/>
          </a:xfrm>
        </p:spPr>
        <p:txBody>
          <a:bodyPr>
            <a:normAutofit fontScale="90000"/>
          </a:bodyPr>
          <a:lstStyle/>
          <a:p>
            <a:r>
              <a:rPr lang="hu-HU" dirty="0"/>
              <a:t>Hypothalamo – hypophyseales System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539553" y="1403484"/>
            <a:ext cx="3744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/>
              <a:t>Rest des Nervensystems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503549" y="2276872"/>
            <a:ext cx="38380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/>
              <a:t>Hypothalamus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395536" y="3645024"/>
            <a:ext cx="40252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/>
              <a:t>Hypophysis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107504" y="4859868"/>
            <a:ext cx="48677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 err="1"/>
              <a:t>Periphere</a:t>
            </a:r>
            <a:r>
              <a:rPr lang="hu-HU" sz="2400" dirty="0"/>
              <a:t> endokrine Organe/Zellen</a:t>
            </a:r>
          </a:p>
        </p:txBody>
      </p:sp>
      <p:sp>
        <p:nvSpPr>
          <p:cNvPr id="10" name="Gebogener Pfeil 9"/>
          <p:cNvSpPr/>
          <p:nvPr/>
        </p:nvSpPr>
        <p:spPr>
          <a:xfrm rot="6763489">
            <a:off x="3231765" y="1519202"/>
            <a:ext cx="1139288" cy="1130823"/>
          </a:xfrm>
          <a:prstGeom prst="circularArrow">
            <a:avLst>
              <a:gd name="adj1" fmla="val 6895"/>
              <a:gd name="adj2" fmla="val 1077950"/>
              <a:gd name="adj3" fmla="val 20376820"/>
              <a:gd name="adj4" fmla="val 10800000"/>
              <a:gd name="adj5" fmla="val 9213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13" name="Gebogener Pfeil 12"/>
          <p:cNvSpPr/>
          <p:nvPr/>
        </p:nvSpPr>
        <p:spPr>
          <a:xfrm rot="3640967" flipH="1" flipV="1">
            <a:off x="710159" y="1658004"/>
            <a:ext cx="1139288" cy="1130823"/>
          </a:xfrm>
          <a:prstGeom prst="circularArrow">
            <a:avLst>
              <a:gd name="adj1" fmla="val 6895"/>
              <a:gd name="adj2" fmla="val 1077950"/>
              <a:gd name="adj3" fmla="val 20376820"/>
              <a:gd name="adj4" fmla="val 10800000"/>
              <a:gd name="adj5" fmla="val 9213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14" name="Pfeil nach unten 13"/>
          <p:cNvSpPr/>
          <p:nvPr/>
        </p:nvSpPr>
        <p:spPr>
          <a:xfrm>
            <a:off x="2084313" y="2852936"/>
            <a:ext cx="360039" cy="9361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Textfeld 14"/>
          <p:cNvSpPr txBox="1"/>
          <p:nvPr/>
        </p:nvSpPr>
        <p:spPr>
          <a:xfrm>
            <a:off x="2483768" y="2793702"/>
            <a:ext cx="41764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Steuerhormone</a:t>
            </a:r>
          </a:p>
          <a:p>
            <a:r>
              <a:rPr lang="hu-HU" dirty="0"/>
              <a:t>-releasing Hormone (Liberine)</a:t>
            </a:r>
          </a:p>
          <a:p>
            <a:r>
              <a:rPr lang="hu-HU" dirty="0"/>
              <a:t>-release inhibiting Hormone (Statine)</a:t>
            </a:r>
          </a:p>
        </p:txBody>
      </p:sp>
      <p:sp>
        <p:nvSpPr>
          <p:cNvPr id="16" name="Pfeil nach unten 15"/>
          <p:cNvSpPr/>
          <p:nvPr/>
        </p:nvSpPr>
        <p:spPr>
          <a:xfrm>
            <a:off x="2084313" y="4077072"/>
            <a:ext cx="360039" cy="9361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" name="Textfeld 16"/>
          <p:cNvSpPr txBox="1"/>
          <p:nvPr/>
        </p:nvSpPr>
        <p:spPr>
          <a:xfrm>
            <a:off x="2555776" y="4221088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Hypophysishormone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4283968" y="1916832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Neurotransmitter</a:t>
            </a:r>
          </a:p>
        </p:txBody>
      </p:sp>
      <p:sp>
        <p:nvSpPr>
          <p:cNvPr id="19" name="Pfeil nach unten 18"/>
          <p:cNvSpPr/>
          <p:nvPr/>
        </p:nvSpPr>
        <p:spPr>
          <a:xfrm>
            <a:off x="2084313" y="5229200"/>
            <a:ext cx="360039" cy="9361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0" name="Textfeld 19"/>
          <p:cNvSpPr txBox="1"/>
          <p:nvPr/>
        </p:nvSpPr>
        <p:spPr>
          <a:xfrm>
            <a:off x="2627784" y="5445224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Hormone</a:t>
            </a:r>
          </a:p>
        </p:txBody>
      </p:sp>
      <p:sp>
        <p:nvSpPr>
          <p:cNvPr id="21" name="Textfeld 20"/>
          <p:cNvSpPr txBox="1"/>
          <p:nvPr/>
        </p:nvSpPr>
        <p:spPr>
          <a:xfrm>
            <a:off x="251520" y="6180311"/>
            <a:ext cx="40252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/>
              <a:t>Zielorgane / -zellen</a:t>
            </a:r>
          </a:p>
        </p:txBody>
      </p:sp>
      <p:sp>
        <p:nvSpPr>
          <p:cNvPr id="22" name="Gebogener Pfeil 21"/>
          <p:cNvSpPr/>
          <p:nvPr/>
        </p:nvSpPr>
        <p:spPr>
          <a:xfrm rot="16200000" flipV="1">
            <a:off x="2433036" y="95355"/>
            <a:ext cx="3384376" cy="8035441"/>
          </a:xfrm>
          <a:prstGeom prst="circularArrow">
            <a:avLst>
              <a:gd name="adj1" fmla="val 2493"/>
              <a:gd name="adj2" fmla="val 1142319"/>
              <a:gd name="adj3" fmla="val 20579431"/>
              <a:gd name="adj4" fmla="val 10800000"/>
              <a:gd name="adj5" fmla="val 397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23" name="Textfeld 22"/>
          <p:cNvSpPr txBox="1"/>
          <p:nvPr/>
        </p:nvSpPr>
        <p:spPr>
          <a:xfrm rot="2104832">
            <a:off x="6622565" y="3032816"/>
            <a:ext cx="2411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negative Rückkopplung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67128" cy="1143000"/>
          </a:xfrm>
        </p:spPr>
        <p:txBody>
          <a:bodyPr/>
          <a:lstStyle/>
          <a:p>
            <a:r>
              <a:rPr lang="hu-HU" dirty="0"/>
              <a:t>TSH</a:t>
            </a:r>
          </a:p>
        </p:txBody>
      </p:sp>
      <p:pic>
        <p:nvPicPr>
          <p:cNvPr id="4" name="Picture 5" descr="pajzsmirigy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35600" y="69850"/>
            <a:ext cx="3341688" cy="6599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466727" y="1220789"/>
            <a:ext cx="5234703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hu-HU" altLang="hu-HU" sz="1600" dirty="0">
                <a:solidFill>
                  <a:srgbClr val="000000"/>
                </a:solidFill>
              </a:rPr>
              <a:t>fördert T3 und T4 Poduktion und Freisetzung, und das </a:t>
            </a:r>
            <a:br>
              <a:rPr lang="hu-HU" altLang="hu-HU" sz="1600" dirty="0">
                <a:solidFill>
                  <a:srgbClr val="000000"/>
                </a:solidFill>
              </a:rPr>
            </a:br>
            <a:r>
              <a:rPr lang="hu-HU" altLang="hu-HU" sz="1600" dirty="0">
                <a:solidFill>
                  <a:srgbClr val="000000"/>
                </a:solidFill>
              </a:rPr>
              <a:t>Wachstum der Drüse</a:t>
            </a:r>
            <a:br>
              <a:rPr lang="hu-HU" altLang="hu-HU" sz="1600" dirty="0">
                <a:solidFill>
                  <a:srgbClr val="000000"/>
                </a:solidFill>
              </a:rPr>
            </a:br>
            <a:endParaRPr lang="hu-HU" altLang="hu-HU" sz="1600" dirty="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endParaRPr lang="hu-HU" altLang="hu-HU" sz="1600" dirty="0">
              <a:solidFill>
                <a:srgbClr val="000000"/>
              </a:solidFill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466726" y="2492377"/>
            <a:ext cx="4752975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hu-HU" sz="1600" b="1" dirty="0">
                <a:solidFill>
                  <a:srgbClr val="000000"/>
                </a:solidFill>
              </a:rPr>
              <a:t>Schilddrüsenhormone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hu-HU" sz="1600" b="1" dirty="0">
                <a:solidFill>
                  <a:srgbClr val="000000"/>
                </a:solidFill>
              </a:rPr>
              <a:t>(T3 (Trijodtironin) és T4 (Tyroxin)):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hu-HU" altLang="hu-HU" sz="1600" dirty="0">
                <a:solidFill>
                  <a:srgbClr val="000000"/>
                </a:solidFill>
              </a:rPr>
              <a:t>normale Enwicklung des Nervensystems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hu-HU" sz="1600" dirty="0">
                <a:solidFill>
                  <a:srgbClr val="000000"/>
                </a:solidFill>
              </a:rPr>
              <a:t>(prä-, und postnatal)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hu-HU" altLang="hu-HU" sz="1600" dirty="0">
                <a:solidFill>
                  <a:srgbClr val="000000"/>
                </a:solidFill>
              </a:rPr>
              <a:t>Haut, Auf- und Abbau der extrazellulären und Matrixproteine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hu-HU" altLang="hu-HU" sz="1600" dirty="0">
                <a:solidFill>
                  <a:srgbClr val="000000"/>
                </a:solidFill>
              </a:rPr>
              <a:t>Stoffwechsel: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hu-HU" sz="1600" dirty="0">
                <a:solidFill>
                  <a:srgbClr val="000000"/>
                </a:solidFill>
              </a:rPr>
              <a:t>	erhöhte Grundstoffwechselrate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hu-HU" sz="1600" dirty="0">
                <a:solidFill>
                  <a:srgbClr val="000000"/>
                </a:solidFill>
              </a:rPr>
              <a:t>	Thermogenese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hu-HU" altLang="hu-HU" sz="1600" dirty="0">
                <a:solidFill>
                  <a:srgbClr val="000000"/>
                </a:solidFill>
              </a:rPr>
              <a:t>Erhöhte Herzfrequenz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hu-HU" altLang="hu-HU" sz="1600" dirty="0">
                <a:solidFill>
                  <a:srgbClr val="000000"/>
                </a:solidFill>
              </a:rPr>
              <a:t>Cholesterin-homeostase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hu-HU" altLang="hu-HU" sz="1600" dirty="0" err="1">
                <a:solidFill>
                  <a:srgbClr val="000000"/>
                </a:solidFill>
              </a:rPr>
              <a:t>Erhöhte</a:t>
            </a:r>
            <a:r>
              <a:rPr lang="hu-HU" altLang="hu-HU" sz="1600" dirty="0">
                <a:solidFill>
                  <a:srgbClr val="000000"/>
                </a:solidFill>
              </a:rPr>
              <a:t> </a:t>
            </a:r>
            <a:r>
              <a:rPr lang="hu-HU" altLang="hu-HU" sz="1600" dirty="0" err="1">
                <a:solidFill>
                  <a:srgbClr val="000000"/>
                </a:solidFill>
              </a:rPr>
              <a:t>Blutzuckerspiegel</a:t>
            </a:r>
            <a:endParaRPr lang="hu-HU" altLang="hu-HU" sz="1600" dirty="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hu-HU" altLang="hu-HU" sz="1600" dirty="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hu-HU" altLang="hu-HU" sz="1600" dirty="0">
                <a:solidFill>
                  <a:srgbClr val="000000"/>
                </a:solidFill>
              </a:rPr>
              <a:t> negative Rückkopplung auf Hypophyse und Hypothalamus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5076056" y="5877272"/>
            <a:ext cx="151216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hu-HU" dirty="0"/>
              <a:t>Schilddrüse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Oxytocin und ADH</a:t>
            </a:r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1521792" y="1247477"/>
            <a:ext cx="6578600" cy="5222875"/>
            <a:chOff x="1728" y="1008"/>
            <a:chExt cx="3075" cy="2851"/>
          </a:xfrm>
        </p:grpSpPr>
        <p:pic>
          <p:nvPicPr>
            <p:cNvPr id="5" name="Picture 4" descr="M45278-018-f015"/>
            <p:cNvPicPr>
              <a:picLocks noChangeAspect="1" noChangeArrowheads="1"/>
            </p:cNvPicPr>
            <p:nvPr/>
          </p:nvPicPr>
          <p:blipFill>
            <a:blip r:embed="rId2" cstate="print">
              <a:lum bright="-24000" contrast="4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464"/>
            <a:stretch>
              <a:fillRect/>
            </a:stretch>
          </p:blipFill>
          <p:spPr bwMode="auto">
            <a:xfrm>
              <a:off x="1744" y="1008"/>
              <a:ext cx="3059" cy="28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1746" y="1061"/>
              <a:ext cx="823" cy="76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hu-HU" altLang="hu-HU" sz="1800">
                <a:solidFill>
                  <a:srgbClr val="000000"/>
                </a:solidFill>
              </a:endParaRPr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1728" y="1819"/>
              <a:ext cx="347" cy="156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hu-HU" altLang="hu-HU" sz="1800">
                <a:solidFill>
                  <a:srgbClr val="000000"/>
                </a:solidFill>
              </a:endParaRPr>
            </a:p>
          </p:txBody>
        </p:sp>
      </p:grp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1480516" y="6230639"/>
            <a:ext cx="6835899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hu-HU" sz="1800" dirty="0">
                <a:solidFill>
                  <a:srgbClr val="000000"/>
                </a:solidFill>
              </a:rPr>
              <a:t>Arteriola  	Nephron		Myometrium     Brustdrüse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Sozialverhalten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4042792" cy="4525963"/>
          </a:xfrm>
        </p:spPr>
        <p:txBody>
          <a:bodyPr>
            <a:normAutofit/>
          </a:bodyPr>
          <a:lstStyle/>
          <a:p>
            <a:r>
              <a:rPr lang="hu-HU" dirty="0"/>
              <a:t>Oxytocin</a:t>
            </a:r>
          </a:p>
          <a:p>
            <a:pPr lvl="1"/>
            <a:r>
              <a:rPr lang="hu-HU" dirty="0"/>
              <a:t>elterliche Fürsorge </a:t>
            </a:r>
            <a:r>
              <a:rPr lang="hu-HU" dirty="0">
                <a:hlinkClick r:id="rId2"/>
              </a:rPr>
              <a:t>https://www.ncbi.nlm.nih.gov/pubmed/28573830</a:t>
            </a:r>
            <a:endParaRPr lang="hu-HU" dirty="0"/>
          </a:p>
          <a:p>
            <a:pPr lvl="1"/>
            <a:r>
              <a:rPr lang="hu-HU" dirty="0"/>
              <a:t>emotionale Bindung </a:t>
            </a:r>
            <a:r>
              <a:rPr lang="hu-HU" dirty="0">
                <a:hlinkClick r:id="rId3"/>
              </a:rPr>
              <a:t>https://www.ncbi.nlm.nih.gov/pubmed/28968183</a:t>
            </a:r>
            <a:endParaRPr lang="hu-HU" dirty="0"/>
          </a:p>
          <a:p>
            <a:pPr lvl="1"/>
            <a:endParaRPr lang="hu-HU" dirty="0"/>
          </a:p>
          <a:p>
            <a:endParaRPr lang="hu-HU" dirty="0"/>
          </a:p>
          <a:p>
            <a:endParaRPr lang="hu-HU" dirty="0"/>
          </a:p>
        </p:txBody>
      </p:sp>
      <p:sp>
        <p:nvSpPr>
          <p:cNvPr id="4" name="Inhaltsplatzhalter 2"/>
          <p:cNvSpPr txBox="1">
            <a:spLocks/>
          </p:cNvSpPr>
          <p:nvPr/>
        </p:nvSpPr>
        <p:spPr>
          <a:xfrm>
            <a:off x="4788024" y="1556792"/>
            <a:ext cx="4355976" cy="496855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342900" marR="0" lvl="0" indent="-34290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sz="3800" dirty="0"/>
              <a:t>Vasopressin (Rezeptor)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hu-HU" sz="3300" dirty="0"/>
              <a:t>emotionale Bindung, vor allem in Männchen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hu-HU" sz="3300" dirty="0"/>
              <a:t>Wühlmaus: </a:t>
            </a:r>
            <a:r>
              <a:rPr lang="hu-HU" sz="3300" dirty="0">
                <a:hlinkClick r:id="rId4"/>
              </a:rPr>
              <a:t>https://www.ncbi.nlm.nih.gov/books/NBK97287/</a:t>
            </a:r>
            <a:endParaRPr lang="hu-HU" sz="3300" dirty="0"/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hu-HU" sz="3300" dirty="0"/>
              <a:t>Mensch:</a:t>
            </a:r>
            <a:br>
              <a:rPr lang="hu-HU" sz="3300" dirty="0"/>
            </a:br>
            <a:r>
              <a:rPr lang="hu-HU" sz="3300" dirty="0">
                <a:hlinkClick r:id="rId5"/>
              </a:rPr>
              <a:t>https://www.ncbi.nlm.nih.gov/pmc/articles/PMC2533683</a:t>
            </a:r>
            <a:r>
              <a:rPr lang="hu-HU" sz="3200" dirty="0">
                <a:hlinkClick r:id="rId5"/>
              </a:rPr>
              <a:t>/</a:t>
            </a:r>
            <a:endParaRPr lang="hu-HU" sz="3200" dirty="0"/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endParaRPr kumimoji="0" lang="hu-H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„</a:t>
            </a:r>
            <a:r>
              <a:rPr lang="en-US" dirty="0"/>
              <a:t> Low intensity, non-noxious, stimulation of </a:t>
            </a:r>
            <a:r>
              <a:rPr lang="en-US" dirty="0" err="1"/>
              <a:t>cutaneous</a:t>
            </a:r>
            <a:r>
              <a:rPr lang="en-US" dirty="0"/>
              <a:t> somatosensory nerves has been shown to trigger </a:t>
            </a:r>
            <a:r>
              <a:rPr lang="en-US" dirty="0" err="1"/>
              <a:t>oxytocin</a:t>
            </a:r>
            <a:r>
              <a:rPr lang="en-US" dirty="0"/>
              <a:t> release and is associated with increased social motivation, plus reduced physiological and </a:t>
            </a:r>
            <a:r>
              <a:rPr lang="en-US" dirty="0" err="1"/>
              <a:t>behavioural</a:t>
            </a:r>
            <a:r>
              <a:rPr lang="en-US" dirty="0"/>
              <a:t> reactivity to stressors.</a:t>
            </a:r>
            <a:r>
              <a:rPr lang="hu-HU" dirty="0"/>
              <a:t>” </a:t>
            </a:r>
          </a:p>
          <a:p>
            <a:r>
              <a:rPr lang="hu-HU" dirty="0">
                <a:hlinkClick r:id="rId2"/>
              </a:rPr>
              <a:t>https://www.ncbi.nlm.nih.gov/pubmed/28162847</a:t>
            </a:r>
            <a:endParaRPr lang="hu-HU" dirty="0"/>
          </a:p>
          <a:p>
            <a:endParaRPr lang="hu-H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3"/>
          <p:cNvSpPr txBox="1">
            <a:spLocks noChangeArrowheads="1"/>
          </p:cNvSpPr>
          <p:nvPr/>
        </p:nvSpPr>
        <p:spPr bwMode="auto">
          <a:xfrm>
            <a:off x="117477" y="892176"/>
            <a:ext cx="227729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altLang="hu-HU" b="1" dirty="0"/>
              <a:t>Endokrine Organe</a:t>
            </a:r>
          </a:p>
          <a:p>
            <a:endParaRPr lang="hu-HU" altLang="hu-HU" dirty="0"/>
          </a:p>
          <a:p>
            <a:r>
              <a:rPr lang="hu-HU" altLang="hu-HU" sz="1400" dirty="0"/>
              <a:t>Hypohysis</a:t>
            </a:r>
          </a:p>
          <a:p>
            <a:endParaRPr lang="hu-HU" altLang="hu-HU" sz="1400" dirty="0"/>
          </a:p>
          <a:p>
            <a:r>
              <a:rPr lang="hu-HU" altLang="hu-HU" sz="1400" dirty="0"/>
              <a:t>Glandula pinealis</a:t>
            </a:r>
          </a:p>
          <a:p>
            <a:endParaRPr lang="hu-HU" altLang="hu-HU" sz="1400" dirty="0"/>
          </a:p>
          <a:p>
            <a:r>
              <a:rPr lang="hu-HU" altLang="hu-HU" sz="1400" dirty="0"/>
              <a:t>Glandula thyroidea(C-Zellen)</a:t>
            </a:r>
          </a:p>
          <a:p>
            <a:endParaRPr lang="hu-HU" altLang="hu-HU" sz="1400" dirty="0"/>
          </a:p>
          <a:p>
            <a:r>
              <a:rPr lang="hu-HU" altLang="hu-HU" sz="1400" dirty="0"/>
              <a:t>Glandula parathyroidea</a:t>
            </a:r>
          </a:p>
          <a:p>
            <a:endParaRPr lang="hu-HU" altLang="hu-HU" sz="1400" dirty="0"/>
          </a:p>
          <a:p>
            <a:r>
              <a:rPr lang="hu-HU" altLang="hu-HU" sz="1400" dirty="0"/>
              <a:t>Glandula suprarenalis</a:t>
            </a:r>
          </a:p>
          <a:p>
            <a:endParaRPr lang="hu-HU" altLang="hu-HU" sz="1400" dirty="0"/>
          </a:p>
          <a:p>
            <a:r>
              <a:rPr lang="hu-HU" altLang="hu-HU" sz="1400" dirty="0"/>
              <a:t>Langerhans Inseln</a:t>
            </a:r>
          </a:p>
          <a:p>
            <a:endParaRPr lang="hu-HU" altLang="hu-HU" sz="1400" dirty="0"/>
          </a:p>
          <a:p>
            <a:r>
              <a:rPr lang="hu-HU" altLang="hu-HU" sz="1400" dirty="0" err="1"/>
              <a:t>Ovarium</a:t>
            </a:r>
            <a:r>
              <a:rPr lang="hu-HU" altLang="hu-HU" sz="1400" dirty="0"/>
              <a:t>/</a:t>
            </a:r>
            <a:r>
              <a:rPr lang="hu-HU" altLang="hu-HU" sz="1400" dirty="0" err="1"/>
              <a:t>Testis</a:t>
            </a:r>
            <a:endParaRPr lang="hu-HU" altLang="hu-HU" sz="1400" dirty="0"/>
          </a:p>
          <a:p>
            <a:endParaRPr lang="hu-HU" altLang="hu-HU" sz="1400" dirty="0"/>
          </a:p>
          <a:p>
            <a:r>
              <a:rPr lang="hu-HU" altLang="hu-HU" sz="1400" dirty="0"/>
              <a:t>Placenta</a:t>
            </a:r>
          </a:p>
          <a:p>
            <a:endParaRPr lang="hu-HU" altLang="hu-HU" dirty="0"/>
          </a:p>
        </p:txBody>
      </p:sp>
      <p:sp>
        <p:nvSpPr>
          <p:cNvPr id="7171" name="Text Box 5"/>
          <p:cNvSpPr txBox="1">
            <a:spLocks noChangeArrowheads="1"/>
          </p:cNvSpPr>
          <p:nvPr/>
        </p:nvSpPr>
        <p:spPr bwMode="auto">
          <a:xfrm>
            <a:off x="5098525" y="892176"/>
            <a:ext cx="39279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altLang="hu-HU" b="1" dirty="0"/>
              <a:t>andere </a:t>
            </a:r>
            <a:r>
              <a:rPr lang="hu-HU" altLang="hu-HU" b="1" dirty="0" err="1"/>
              <a:t>hormonproduzierende</a:t>
            </a:r>
            <a:r>
              <a:rPr lang="hu-HU" altLang="hu-HU" b="1" dirty="0"/>
              <a:t> Gewebe</a:t>
            </a:r>
          </a:p>
        </p:txBody>
      </p:sp>
      <p:sp>
        <p:nvSpPr>
          <p:cNvPr id="7172" name="Text Box 7"/>
          <p:cNvSpPr txBox="1">
            <a:spLocks noChangeArrowheads="1"/>
          </p:cNvSpPr>
          <p:nvPr/>
        </p:nvSpPr>
        <p:spPr bwMode="auto">
          <a:xfrm>
            <a:off x="6381750" y="1436689"/>
            <a:ext cx="1913985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altLang="hu-HU" sz="1400" dirty="0"/>
              <a:t>Nervensystem</a:t>
            </a:r>
          </a:p>
          <a:p>
            <a:endParaRPr lang="hu-HU" altLang="hu-HU" sz="1400" dirty="0"/>
          </a:p>
          <a:p>
            <a:r>
              <a:rPr lang="hu-HU" altLang="hu-HU" sz="1400" dirty="0"/>
              <a:t>Hypothalamus</a:t>
            </a:r>
          </a:p>
          <a:p>
            <a:endParaRPr lang="hu-HU" altLang="hu-HU" sz="1400" dirty="0"/>
          </a:p>
          <a:p>
            <a:r>
              <a:rPr lang="hu-HU" altLang="hu-HU" sz="1400" dirty="0"/>
              <a:t>Gastrointestinale Zellen</a:t>
            </a:r>
          </a:p>
          <a:p>
            <a:endParaRPr lang="hu-HU" altLang="hu-HU" sz="1400" dirty="0"/>
          </a:p>
          <a:p>
            <a:r>
              <a:rPr lang="hu-HU" altLang="hu-HU" sz="1400" dirty="0"/>
              <a:t>Atrium cordis</a:t>
            </a:r>
          </a:p>
          <a:p>
            <a:endParaRPr lang="hu-HU" altLang="hu-HU" sz="1400" dirty="0"/>
          </a:p>
          <a:p>
            <a:r>
              <a:rPr lang="hu-HU" altLang="hu-HU" sz="1400" dirty="0"/>
              <a:t>Niere</a:t>
            </a:r>
          </a:p>
          <a:p>
            <a:endParaRPr lang="hu-HU" altLang="hu-HU" sz="1400" dirty="0"/>
          </a:p>
          <a:p>
            <a:r>
              <a:rPr lang="hu-HU" altLang="hu-HU" sz="1400" dirty="0"/>
              <a:t>Leber</a:t>
            </a:r>
          </a:p>
          <a:p>
            <a:endParaRPr lang="hu-HU" altLang="hu-HU" sz="1400" dirty="0"/>
          </a:p>
          <a:p>
            <a:r>
              <a:rPr lang="hu-HU" altLang="hu-HU" sz="1400" dirty="0"/>
              <a:t>Abwehrorgane</a:t>
            </a:r>
          </a:p>
          <a:p>
            <a:endParaRPr lang="hu-HU" altLang="hu-HU" sz="1400" dirty="0"/>
          </a:p>
          <a:p>
            <a:r>
              <a:rPr lang="hu-HU" altLang="hu-HU" sz="1400" dirty="0"/>
              <a:t>usw</a:t>
            </a:r>
          </a:p>
        </p:txBody>
      </p:sp>
      <p:pic>
        <p:nvPicPr>
          <p:cNvPr id="7173" name="Picture 8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>
            <a:lum bright="-20000" contrast="20000"/>
          </a:blip>
          <a:srcRect/>
          <a:stretch>
            <a:fillRect/>
          </a:stretch>
        </p:blipFill>
        <p:spPr>
          <a:xfrm>
            <a:off x="2078038" y="2717804"/>
            <a:ext cx="3630612" cy="3668713"/>
          </a:xfr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52736"/>
            <a:ext cx="9144000" cy="4229100"/>
          </a:xfrm>
        </p:spPr>
        <p:txBody>
          <a:bodyPr/>
          <a:lstStyle/>
          <a:p>
            <a:pPr eaLnBrk="1" hangingPunct="1"/>
            <a:r>
              <a:rPr lang="hu-HU" altLang="hu-HU" sz="2400" dirty="0"/>
              <a:t>Exokre Drüsen</a:t>
            </a:r>
          </a:p>
          <a:p>
            <a:pPr lvl="1" eaLnBrk="1" hangingPunct="1"/>
            <a:r>
              <a:rPr lang="hu-HU" altLang="hu-HU" sz="1400" dirty="0"/>
              <a:t>Endstücke mit Lumen</a:t>
            </a:r>
          </a:p>
          <a:p>
            <a:pPr lvl="1" eaLnBrk="1" hangingPunct="1"/>
            <a:r>
              <a:rPr lang="hu-HU" altLang="hu-HU" sz="1400" dirty="0"/>
              <a:t>apikale Sekretion</a:t>
            </a:r>
          </a:p>
          <a:p>
            <a:pPr lvl="1" eaLnBrk="1" hangingPunct="1"/>
            <a:r>
              <a:rPr lang="hu-HU" altLang="hu-HU" sz="1400" dirty="0"/>
              <a:t>Ausführungsgang</a:t>
            </a:r>
          </a:p>
          <a:p>
            <a:pPr lvl="1" eaLnBrk="1" hangingPunct="1"/>
            <a:endParaRPr lang="hu-HU" altLang="hu-HU" sz="1400" dirty="0"/>
          </a:p>
          <a:p>
            <a:pPr eaLnBrk="1" hangingPunct="1"/>
            <a:r>
              <a:rPr lang="hu-HU" altLang="hu-HU" sz="2500" dirty="0"/>
              <a:t>Endokrine Drüsen </a:t>
            </a:r>
            <a:r>
              <a:rPr lang="hu-HU" altLang="hu-HU" sz="2400" dirty="0"/>
              <a:t>(Hormonproduktion)</a:t>
            </a:r>
            <a:endParaRPr lang="hu-HU" altLang="hu-HU" sz="2500" dirty="0"/>
          </a:p>
          <a:p>
            <a:pPr lvl="1" eaLnBrk="1" hangingPunct="1"/>
            <a:r>
              <a:rPr lang="hu-HU" altLang="hu-HU" sz="2000" dirty="0"/>
              <a:t>Zellgruppen, -balken oder –follikel </a:t>
            </a:r>
          </a:p>
          <a:p>
            <a:pPr lvl="1" eaLnBrk="1" hangingPunct="1"/>
            <a:r>
              <a:rPr lang="hu-HU" altLang="hu-HU" sz="2000" dirty="0"/>
              <a:t>kein Ausführungsgang</a:t>
            </a:r>
          </a:p>
          <a:p>
            <a:pPr lvl="1" eaLnBrk="1" hangingPunct="1"/>
            <a:r>
              <a:rPr lang="hu-HU" altLang="hu-HU" sz="2000" dirty="0"/>
              <a:t>viele Kapillaren</a:t>
            </a:r>
          </a:p>
          <a:p>
            <a:pPr lvl="1" eaLnBrk="1" hangingPunct="1"/>
            <a:r>
              <a:rPr lang="hu-HU" altLang="hu-HU" sz="2000" b="1" dirty="0"/>
              <a:t>basolaterale Sekretion ins Blut</a:t>
            </a:r>
          </a:p>
          <a:p>
            <a:pPr lvl="1"/>
            <a:r>
              <a:rPr lang="hu-HU" altLang="hu-HU" sz="2000" dirty="0"/>
              <a:t>Lamina basalis</a:t>
            </a:r>
          </a:p>
          <a:p>
            <a:pPr lvl="1" eaLnBrk="1" hangingPunct="1"/>
            <a:endParaRPr lang="hu-HU" altLang="hu-HU" sz="2000" b="1" dirty="0"/>
          </a:p>
        </p:txBody>
      </p:sp>
      <p:pic>
        <p:nvPicPr>
          <p:cNvPr id="3076" name="Picture 4" descr="mirigyek sema"/>
          <p:cNvPicPr>
            <a:picLocks noChangeAspect="1" noChangeArrowheads="1"/>
          </p:cNvPicPr>
          <p:nvPr/>
        </p:nvPicPr>
        <p:blipFill>
          <a:blip r:embed="rId2" cstate="print">
            <a:lum bright="-24000" contrast="42000"/>
          </a:blip>
          <a:srcRect/>
          <a:stretch>
            <a:fillRect/>
          </a:stretch>
        </p:blipFill>
        <p:spPr bwMode="auto">
          <a:xfrm>
            <a:off x="5530850" y="1628775"/>
            <a:ext cx="361315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Hypothalamus – Lage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Teil des Diencephalons (neben Epi-, Meta-, Subthalamus und Thalamus dorsalis)</a:t>
            </a:r>
          </a:p>
          <a:p>
            <a:r>
              <a:rPr lang="hu-HU" dirty="0" err="1"/>
              <a:t>Liegt</a:t>
            </a:r>
            <a:r>
              <a:rPr lang="hu-HU" dirty="0"/>
              <a:t> an der beiden Seiten des III. Ventrikels, unter dem Sulcus hypothalamicus</a:t>
            </a:r>
          </a:p>
          <a:p>
            <a:pPr>
              <a:buNone/>
            </a:pPr>
            <a:endParaRPr lang="hu-HU" dirty="0"/>
          </a:p>
          <a:p>
            <a:pPr lvl="1"/>
            <a:endParaRPr lang="hu-H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Picture 14" descr="NrHpth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937" y="692696"/>
            <a:ext cx="9128064" cy="5531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reihandform 4"/>
          <p:cNvSpPr/>
          <p:nvPr/>
        </p:nvSpPr>
        <p:spPr>
          <a:xfrm>
            <a:off x="3506135" y="3158326"/>
            <a:ext cx="1419283" cy="953669"/>
          </a:xfrm>
          <a:custGeom>
            <a:avLst/>
            <a:gdLst>
              <a:gd name="connsiteX0" fmla="*/ 437566 w 1419283"/>
              <a:gd name="connsiteY0" fmla="*/ 953669 h 953669"/>
              <a:gd name="connsiteX1" fmla="*/ 448785 w 1419283"/>
              <a:gd name="connsiteY1" fmla="*/ 841473 h 953669"/>
              <a:gd name="connsiteX2" fmla="*/ 403907 w 1419283"/>
              <a:gd name="connsiteY2" fmla="*/ 639519 h 953669"/>
              <a:gd name="connsiteX3" fmla="*/ 230002 w 1419283"/>
              <a:gd name="connsiteY3" fmla="*/ 560982 h 953669"/>
              <a:gd name="connsiteX4" fmla="*/ 129026 w 1419283"/>
              <a:gd name="connsiteY4" fmla="*/ 560982 h 953669"/>
              <a:gd name="connsiteX5" fmla="*/ 72928 w 1419283"/>
              <a:gd name="connsiteY5" fmla="*/ 482445 h 953669"/>
              <a:gd name="connsiteX6" fmla="*/ 0 w 1419283"/>
              <a:gd name="connsiteY6" fmla="*/ 336589 h 953669"/>
              <a:gd name="connsiteX7" fmla="*/ 140245 w 1419283"/>
              <a:gd name="connsiteY7" fmla="*/ 263662 h 953669"/>
              <a:gd name="connsiteX8" fmla="*/ 224393 w 1419283"/>
              <a:gd name="connsiteY8" fmla="*/ 190734 h 953669"/>
              <a:gd name="connsiteX9" fmla="*/ 241222 w 1419283"/>
              <a:gd name="connsiteY9" fmla="*/ 33659 h 953669"/>
              <a:gd name="connsiteX10" fmla="*/ 252442 w 1419283"/>
              <a:gd name="connsiteY10" fmla="*/ 11220 h 953669"/>
              <a:gd name="connsiteX11" fmla="*/ 392687 w 1419283"/>
              <a:gd name="connsiteY11" fmla="*/ 89757 h 953669"/>
              <a:gd name="connsiteX12" fmla="*/ 678788 w 1419283"/>
              <a:gd name="connsiteY12" fmla="*/ 100977 h 953669"/>
              <a:gd name="connsiteX13" fmla="*/ 925620 w 1419283"/>
              <a:gd name="connsiteY13" fmla="*/ 72928 h 953669"/>
              <a:gd name="connsiteX14" fmla="*/ 1166842 w 1419283"/>
              <a:gd name="connsiteY14" fmla="*/ 22440 h 953669"/>
              <a:gd name="connsiteX15" fmla="*/ 1419283 w 1419283"/>
              <a:gd name="connsiteY15" fmla="*/ 0 h 953669"/>
              <a:gd name="connsiteX16" fmla="*/ 1301477 w 1419283"/>
              <a:gd name="connsiteY16" fmla="*/ 78538 h 953669"/>
              <a:gd name="connsiteX17" fmla="*/ 1402454 w 1419283"/>
              <a:gd name="connsiteY17" fmla="*/ 5610 h 953669"/>
              <a:gd name="connsiteX18" fmla="*/ 1222940 w 1419283"/>
              <a:gd name="connsiteY18" fmla="*/ 286101 h 953669"/>
              <a:gd name="connsiteX19" fmla="*/ 1054645 w 1419283"/>
              <a:gd name="connsiteY19" fmla="*/ 280491 h 953669"/>
              <a:gd name="connsiteX20" fmla="*/ 1015377 w 1419283"/>
              <a:gd name="connsiteY20" fmla="*/ 314150 h 953669"/>
              <a:gd name="connsiteX21" fmla="*/ 992937 w 1419283"/>
              <a:gd name="connsiteY21" fmla="*/ 415127 h 953669"/>
              <a:gd name="connsiteX22" fmla="*/ 992937 w 1419283"/>
              <a:gd name="connsiteY22" fmla="*/ 555372 h 953669"/>
              <a:gd name="connsiteX23" fmla="*/ 959278 w 1419283"/>
              <a:gd name="connsiteY23" fmla="*/ 633910 h 953669"/>
              <a:gd name="connsiteX24" fmla="*/ 835863 w 1419283"/>
              <a:gd name="connsiteY24" fmla="*/ 673178 h 953669"/>
              <a:gd name="connsiteX25" fmla="*/ 757325 w 1419283"/>
              <a:gd name="connsiteY25" fmla="*/ 633910 h 953669"/>
              <a:gd name="connsiteX26" fmla="*/ 684398 w 1419283"/>
              <a:gd name="connsiteY26" fmla="*/ 712447 h 953669"/>
              <a:gd name="connsiteX27" fmla="*/ 673178 w 1419283"/>
              <a:gd name="connsiteY27" fmla="*/ 779765 h 953669"/>
              <a:gd name="connsiteX28" fmla="*/ 437566 w 1419283"/>
              <a:gd name="connsiteY28" fmla="*/ 953669 h 953669"/>
              <a:gd name="connsiteX0" fmla="*/ 437566 w 1419283"/>
              <a:gd name="connsiteY0" fmla="*/ 953669 h 953669"/>
              <a:gd name="connsiteX1" fmla="*/ 448785 w 1419283"/>
              <a:gd name="connsiteY1" fmla="*/ 841473 h 953669"/>
              <a:gd name="connsiteX2" fmla="*/ 403907 w 1419283"/>
              <a:gd name="connsiteY2" fmla="*/ 639519 h 953669"/>
              <a:gd name="connsiteX3" fmla="*/ 230002 w 1419283"/>
              <a:gd name="connsiteY3" fmla="*/ 560982 h 953669"/>
              <a:gd name="connsiteX4" fmla="*/ 129026 w 1419283"/>
              <a:gd name="connsiteY4" fmla="*/ 560982 h 953669"/>
              <a:gd name="connsiteX5" fmla="*/ 72928 w 1419283"/>
              <a:gd name="connsiteY5" fmla="*/ 482445 h 953669"/>
              <a:gd name="connsiteX6" fmla="*/ 0 w 1419283"/>
              <a:gd name="connsiteY6" fmla="*/ 336589 h 953669"/>
              <a:gd name="connsiteX7" fmla="*/ 140245 w 1419283"/>
              <a:gd name="connsiteY7" fmla="*/ 263662 h 953669"/>
              <a:gd name="connsiteX8" fmla="*/ 224393 w 1419283"/>
              <a:gd name="connsiteY8" fmla="*/ 190734 h 953669"/>
              <a:gd name="connsiteX9" fmla="*/ 241222 w 1419283"/>
              <a:gd name="connsiteY9" fmla="*/ 33659 h 953669"/>
              <a:gd name="connsiteX10" fmla="*/ 252442 w 1419283"/>
              <a:gd name="connsiteY10" fmla="*/ 11220 h 953669"/>
              <a:gd name="connsiteX11" fmla="*/ 392687 w 1419283"/>
              <a:gd name="connsiteY11" fmla="*/ 89757 h 953669"/>
              <a:gd name="connsiteX12" fmla="*/ 678788 w 1419283"/>
              <a:gd name="connsiteY12" fmla="*/ 100977 h 953669"/>
              <a:gd name="connsiteX13" fmla="*/ 925620 w 1419283"/>
              <a:gd name="connsiteY13" fmla="*/ 72928 h 953669"/>
              <a:gd name="connsiteX14" fmla="*/ 1166842 w 1419283"/>
              <a:gd name="connsiteY14" fmla="*/ 22440 h 953669"/>
              <a:gd name="connsiteX15" fmla="*/ 1419283 w 1419283"/>
              <a:gd name="connsiteY15" fmla="*/ 0 h 953669"/>
              <a:gd name="connsiteX16" fmla="*/ 1402454 w 1419283"/>
              <a:gd name="connsiteY16" fmla="*/ 5610 h 953669"/>
              <a:gd name="connsiteX17" fmla="*/ 1222940 w 1419283"/>
              <a:gd name="connsiteY17" fmla="*/ 286101 h 953669"/>
              <a:gd name="connsiteX18" fmla="*/ 1054645 w 1419283"/>
              <a:gd name="connsiteY18" fmla="*/ 280491 h 953669"/>
              <a:gd name="connsiteX19" fmla="*/ 1015377 w 1419283"/>
              <a:gd name="connsiteY19" fmla="*/ 314150 h 953669"/>
              <a:gd name="connsiteX20" fmla="*/ 992937 w 1419283"/>
              <a:gd name="connsiteY20" fmla="*/ 415127 h 953669"/>
              <a:gd name="connsiteX21" fmla="*/ 992937 w 1419283"/>
              <a:gd name="connsiteY21" fmla="*/ 555372 h 953669"/>
              <a:gd name="connsiteX22" fmla="*/ 959278 w 1419283"/>
              <a:gd name="connsiteY22" fmla="*/ 633910 h 953669"/>
              <a:gd name="connsiteX23" fmla="*/ 835863 w 1419283"/>
              <a:gd name="connsiteY23" fmla="*/ 673178 h 953669"/>
              <a:gd name="connsiteX24" fmla="*/ 757325 w 1419283"/>
              <a:gd name="connsiteY24" fmla="*/ 633910 h 953669"/>
              <a:gd name="connsiteX25" fmla="*/ 684398 w 1419283"/>
              <a:gd name="connsiteY25" fmla="*/ 712447 h 953669"/>
              <a:gd name="connsiteX26" fmla="*/ 673178 w 1419283"/>
              <a:gd name="connsiteY26" fmla="*/ 779765 h 953669"/>
              <a:gd name="connsiteX27" fmla="*/ 437566 w 1419283"/>
              <a:gd name="connsiteY27" fmla="*/ 953669 h 953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419283" h="953669">
                <a:moveTo>
                  <a:pt x="437566" y="953669"/>
                </a:moveTo>
                <a:lnTo>
                  <a:pt x="448785" y="841473"/>
                </a:lnTo>
                <a:lnTo>
                  <a:pt x="403907" y="639519"/>
                </a:lnTo>
                <a:lnTo>
                  <a:pt x="230002" y="560982"/>
                </a:lnTo>
                <a:lnTo>
                  <a:pt x="129026" y="560982"/>
                </a:lnTo>
                <a:lnTo>
                  <a:pt x="72928" y="482445"/>
                </a:lnTo>
                <a:lnTo>
                  <a:pt x="0" y="336589"/>
                </a:lnTo>
                <a:lnTo>
                  <a:pt x="140245" y="263662"/>
                </a:lnTo>
                <a:lnTo>
                  <a:pt x="224393" y="190734"/>
                </a:lnTo>
                <a:lnTo>
                  <a:pt x="241222" y="33659"/>
                </a:lnTo>
                <a:lnTo>
                  <a:pt x="252442" y="11220"/>
                </a:lnTo>
                <a:lnTo>
                  <a:pt x="392687" y="89757"/>
                </a:lnTo>
                <a:lnTo>
                  <a:pt x="678788" y="100977"/>
                </a:lnTo>
                <a:lnTo>
                  <a:pt x="925620" y="72928"/>
                </a:lnTo>
                <a:lnTo>
                  <a:pt x="1166842" y="22440"/>
                </a:lnTo>
                <a:lnTo>
                  <a:pt x="1419283" y="0"/>
                </a:lnTo>
                <a:lnTo>
                  <a:pt x="1402454" y="5610"/>
                </a:lnTo>
                <a:lnTo>
                  <a:pt x="1222940" y="286101"/>
                </a:lnTo>
                <a:lnTo>
                  <a:pt x="1054645" y="280491"/>
                </a:lnTo>
                <a:lnTo>
                  <a:pt x="1015377" y="314150"/>
                </a:lnTo>
                <a:lnTo>
                  <a:pt x="992937" y="415127"/>
                </a:lnTo>
                <a:lnTo>
                  <a:pt x="992937" y="555372"/>
                </a:lnTo>
                <a:lnTo>
                  <a:pt x="959278" y="633910"/>
                </a:lnTo>
                <a:lnTo>
                  <a:pt x="835863" y="673178"/>
                </a:lnTo>
                <a:lnTo>
                  <a:pt x="757325" y="633910"/>
                </a:lnTo>
                <a:lnTo>
                  <a:pt x="684398" y="712447"/>
                </a:lnTo>
                <a:lnTo>
                  <a:pt x="673178" y="779765"/>
                </a:lnTo>
                <a:lnTo>
                  <a:pt x="437566" y="953669"/>
                </a:lnTo>
                <a:close/>
              </a:path>
            </a:pathLst>
          </a:custGeom>
          <a:solidFill>
            <a:srgbClr val="7030A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Hypothalamus - Entwicklung</a:t>
            </a:r>
          </a:p>
        </p:txBody>
      </p:sp>
      <p:pic>
        <p:nvPicPr>
          <p:cNvPr id="4" name="Inhaltsplatzhalter 3" descr="Benning12_7-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56125" b="7163"/>
          <a:stretch>
            <a:fillRect/>
          </a:stretch>
        </p:blipFill>
        <p:spPr>
          <a:xfrm>
            <a:off x="611560" y="1700808"/>
            <a:ext cx="3610744" cy="4052848"/>
          </a:xfrm>
        </p:spPr>
      </p:pic>
      <p:pic>
        <p:nvPicPr>
          <p:cNvPr id="5" name="Grafik 4" descr="Benning12_7-01.jpg"/>
          <p:cNvPicPr>
            <a:picLocks noChangeAspect="1"/>
          </p:cNvPicPr>
          <p:nvPr/>
        </p:nvPicPr>
        <p:blipFill>
          <a:blip r:embed="rId3" cstate="print"/>
          <a:srcRect l="50000" b="9178"/>
          <a:stretch>
            <a:fillRect/>
          </a:stretch>
        </p:blipFill>
        <p:spPr>
          <a:xfrm>
            <a:off x="4572000" y="1484784"/>
            <a:ext cx="4572000" cy="4165352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7343800" y="6488668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Benninghof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hu-HU" dirty="0"/>
              <a:t>Hypothalamus – mögliche Gliederungen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1520" y="1600200"/>
            <a:ext cx="2664296" cy="4525963"/>
          </a:xfrm>
        </p:spPr>
        <p:txBody>
          <a:bodyPr>
            <a:normAutofit/>
          </a:bodyPr>
          <a:lstStyle/>
          <a:p>
            <a:r>
              <a:rPr lang="hu-HU" sz="2400" dirty="0"/>
              <a:t>Längszonen, medio-laterale Gliederung</a:t>
            </a:r>
          </a:p>
          <a:p>
            <a:pPr lvl="1"/>
            <a:r>
              <a:rPr lang="hu-HU" sz="2000" dirty="0"/>
              <a:t>periventrikuläre </a:t>
            </a:r>
          </a:p>
          <a:p>
            <a:pPr lvl="1"/>
            <a:r>
              <a:rPr lang="hu-HU" sz="2000" dirty="0"/>
              <a:t>mediale</a:t>
            </a:r>
          </a:p>
          <a:p>
            <a:pPr lvl="1"/>
            <a:r>
              <a:rPr lang="hu-HU" sz="2000" dirty="0"/>
              <a:t>laterale </a:t>
            </a:r>
          </a:p>
          <a:p>
            <a:pPr lvl="1">
              <a:buNone/>
            </a:pPr>
            <a:r>
              <a:rPr lang="hu-HU" sz="2000" dirty="0"/>
              <a:t>                       Zone</a:t>
            </a:r>
          </a:p>
        </p:txBody>
      </p:sp>
      <p:sp>
        <p:nvSpPr>
          <p:cNvPr id="4" name="Inhaltsplatzhalter 2"/>
          <p:cNvSpPr txBox="1">
            <a:spLocks/>
          </p:cNvSpPr>
          <p:nvPr/>
        </p:nvSpPr>
        <p:spPr>
          <a:xfrm>
            <a:off x="2843808" y="1600200"/>
            <a:ext cx="316835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Gliederung nach der Faserdichte</a:t>
            </a:r>
            <a:b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Markarmer (viele graue Substanz, vorderer Teil)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hu-HU" sz="2000" dirty="0"/>
              <a:t>Markreicher (wenige graue Substanz, hinterer Teil)</a:t>
            </a:r>
            <a:endParaRPr kumimoji="0" lang="hu-H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Inhaltsplatzhalter 2"/>
          <p:cNvSpPr txBox="1">
            <a:spLocks/>
          </p:cNvSpPr>
          <p:nvPr/>
        </p:nvSpPr>
        <p:spPr>
          <a:xfrm>
            <a:off x="6012160" y="1600200"/>
            <a:ext cx="291581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Regionale, antero-posteriore</a:t>
            </a:r>
            <a:r>
              <a:rPr kumimoji="0" lang="hu-HU" sz="2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Gliederung 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Regio preoptica (vorne)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hu-HU" sz="2000" dirty="0"/>
              <a:t>Regio tuberalis (intermediär)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Regio mamillaris (hinten)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1202</Words>
  <Application>Microsoft Office PowerPoint</Application>
  <PresentationFormat>Diavetítés a képernyőre (4:3 oldalarány)</PresentationFormat>
  <Paragraphs>272</Paragraphs>
  <Slides>33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33</vt:i4>
      </vt:variant>
    </vt:vector>
  </HeadingPairs>
  <TitlesOfParts>
    <vt:vector size="36" baseType="lpstr">
      <vt:lpstr>Arial</vt:lpstr>
      <vt:lpstr>Calibri</vt:lpstr>
      <vt:lpstr>Larissa-Design</vt:lpstr>
      <vt:lpstr>37. Mikroskopie des Hypothalamus.  Das hypothalamo-hypophysäre System. Hypophyse</vt:lpstr>
      <vt:lpstr>Hormone</vt:lpstr>
      <vt:lpstr>Hypothalamo – hypophyseales System</vt:lpstr>
      <vt:lpstr>PowerPoint-bemutató</vt:lpstr>
      <vt:lpstr>PowerPoint-bemutató</vt:lpstr>
      <vt:lpstr>Hypothalamus – Lage</vt:lpstr>
      <vt:lpstr>PowerPoint-bemutató</vt:lpstr>
      <vt:lpstr>Hypothalamus - Entwicklung</vt:lpstr>
      <vt:lpstr>Hypothalamus – mögliche Gliederungen</vt:lpstr>
      <vt:lpstr>PowerPoint-bemutató</vt:lpstr>
      <vt:lpstr>PowerPoint-bemutató</vt:lpstr>
      <vt:lpstr>Hypothalamus – Hypophysäre Kerne</vt:lpstr>
      <vt:lpstr>Hypothalamus – Non-hypophysäre Kerne</vt:lpstr>
      <vt:lpstr>PowerPoint-bemutató</vt:lpstr>
      <vt:lpstr>Hypothalamus - Neuropeptidek</vt:lpstr>
      <vt:lpstr>Hypothalamus und Übergewicht</vt:lpstr>
      <vt:lpstr>Hypophyse – Gliederung</vt:lpstr>
      <vt:lpstr>Hypophysis – Entwicklung</vt:lpstr>
      <vt:lpstr>Hypophysis - Blutversorgung</vt:lpstr>
      <vt:lpstr>PowerPoint-bemutató</vt:lpstr>
      <vt:lpstr>Hypophysis – Histologie</vt:lpstr>
      <vt:lpstr>Hypophysis – Histologie</vt:lpstr>
      <vt:lpstr>PowerPoint-bemutató</vt:lpstr>
      <vt:lpstr>PowerPoint-bemutató</vt:lpstr>
      <vt:lpstr>Wirkung der Hypophyse an peripheren endokrinen Organe</vt:lpstr>
      <vt:lpstr>ACTH</vt:lpstr>
      <vt:lpstr>PRL</vt:lpstr>
      <vt:lpstr>FSH, LH</vt:lpstr>
      <vt:lpstr>GH</vt:lpstr>
      <vt:lpstr>TSH</vt:lpstr>
      <vt:lpstr>Oxytocin und ADH</vt:lpstr>
      <vt:lpstr>Sozialverhalten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37. Mikroskopie des Hypothalamus, Hypothalamus-Hypophysen-System. Hypophyse</dc:title>
  <dc:creator>dcsaba</dc:creator>
  <cp:lastModifiedBy>Dávid Csaba</cp:lastModifiedBy>
  <cp:revision>44</cp:revision>
  <dcterms:created xsi:type="dcterms:W3CDTF">2017-11-11T08:37:26Z</dcterms:created>
  <dcterms:modified xsi:type="dcterms:W3CDTF">2019-12-02T19:05:12Z</dcterms:modified>
</cp:coreProperties>
</file>