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2"/>
  </p:notesMasterIdLst>
  <p:sldIdLst>
    <p:sldId id="291" r:id="rId2"/>
    <p:sldId id="436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2" r:id="rId33"/>
    <p:sldId id="437" r:id="rId34"/>
    <p:sldId id="324" r:id="rId35"/>
    <p:sldId id="438" r:id="rId36"/>
    <p:sldId id="323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38" r:id="rId51"/>
    <p:sldId id="439" r:id="rId52"/>
    <p:sldId id="339" r:id="rId53"/>
    <p:sldId id="340" r:id="rId54"/>
    <p:sldId id="341" r:id="rId55"/>
    <p:sldId id="342" r:id="rId56"/>
    <p:sldId id="343" r:id="rId57"/>
    <p:sldId id="346" r:id="rId58"/>
    <p:sldId id="362" r:id="rId59"/>
    <p:sldId id="396" r:id="rId60"/>
    <p:sldId id="397" r:id="rId61"/>
    <p:sldId id="348" r:id="rId62"/>
    <p:sldId id="410" r:id="rId63"/>
    <p:sldId id="349" r:id="rId64"/>
    <p:sldId id="440" r:id="rId65"/>
    <p:sldId id="406" r:id="rId66"/>
    <p:sldId id="404" r:id="rId67"/>
    <p:sldId id="408" r:id="rId68"/>
    <p:sldId id="407" r:id="rId69"/>
    <p:sldId id="398" r:id="rId70"/>
    <p:sldId id="409" r:id="rId71"/>
    <p:sldId id="399" r:id="rId72"/>
    <p:sldId id="411" r:id="rId73"/>
    <p:sldId id="419" r:id="rId74"/>
    <p:sldId id="420" r:id="rId75"/>
    <p:sldId id="421" r:id="rId76"/>
    <p:sldId id="423" r:id="rId77"/>
    <p:sldId id="441" r:id="rId78"/>
    <p:sldId id="412" r:id="rId79"/>
    <p:sldId id="413" r:id="rId80"/>
    <p:sldId id="414" r:id="rId81"/>
    <p:sldId id="415" r:id="rId82"/>
    <p:sldId id="418" r:id="rId83"/>
    <p:sldId id="422" r:id="rId84"/>
    <p:sldId id="424" r:id="rId85"/>
    <p:sldId id="400" r:id="rId86"/>
    <p:sldId id="401" r:id="rId87"/>
    <p:sldId id="402" r:id="rId88"/>
    <p:sldId id="425" r:id="rId89"/>
    <p:sldId id="426" r:id="rId90"/>
    <p:sldId id="403" r:id="rId91"/>
    <p:sldId id="427" r:id="rId92"/>
    <p:sldId id="428" r:id="rId93"/>
    <p:sldId id="429" r:id="rId94"/>
    <p:sldId id="430" r:id="rId95"/>
    <p:sldId id="432" r:id="rId96"/>
    <p:sldId id="377" r:id="rId97"/>
    <p:sldId id="431" r:id="rId98"/>
    <p:sldId id="433" r:id="rId99"/>
    <p:sldId id="434" r:id="rId100"/>
    <p:sldId id="435" r:id="rId10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4193"/>
    <a:srgbClr val="00FFFF"/>
    <a:srgbClr val="C07466"/>
    <a:srgbClr val="FFFAEC"/>
    <a:srgbClr val="16447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57" autoAdjust="0"/>
    <p:restoredTop sz="94280" autoAdjust="0"/>
  </p:normalViewPr>
  <p:slideViewPr>
    <p:cSldViewPr snapToGrid="0">
      <p:cViewPr varScale="1">
        <p:scale>
          <a:sx n="65" d="100"/>
          <a:sy n="65" d="100"/>
        </p:scale>
        <p:origin x="13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780F1-F9C3-4F55-AF2F-550CE24D1839}" type="datetimeFigureOut">
              <a:rPr lang="de-DE" smtClean="0"/>
              <a:t>28.09.2019</a:t>
            </a:fld>
            <a:endParaRPr lang="de-DE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6ED98-F6BA-4180-88CB-D03571AAC3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10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Wikipedia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1E4D4-6B83-43C2-9680-BA0A2882EB75}" type="slidenum">
              <a:rPr lang="hu-HU" smtClean="0"/>
              <a:pPr>
                <a:defRPr/>
              </a:pPr>
              <a:t>59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5139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england</a:t>
            </a:r>
            <a:r>
              <a:rPr lang="hu-HU" dirty="0"/>
              <a:t>,</a:t>
            </a:r>
            <a:r>
              <a:rPr lang="hu-HU" baseline="0" dirty="0"/>
              <a:t> Life </a:t>
            </a:r>
            <a:r>
              <a:rPr lang="hu-HU" baseline="0" dirty="0" err="1"/>
              <a:t>before</a:t>
            </a:r>
            <a:r>
              <a:rPr lang="hu-HU" baseline="0" dirty="0"/>
              <a:t> </a:t>
            </a:r>
            <a:r>
              <a:rPr lang="hu-HU" baseline="0" dirty="0" err="1"/>
              <a:t>Birth</a:t>
            </a:r>
            <a:r>
              <a:rPr lang="hu-HU" baseline="0" dirty="0"/>
              <a:t>, </a:t>
            </a:r>
            <a:r>
              <a:rPr lang="hu-HU" baseline="0" dirty="0" err="1"/>
              <a:t>Mosby</a:t>
            </a:r>
            <a:r>
              <a:rPr lang="hu-HU" baseline="0" dirty="0"/>
              <a:t>, 1996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6ED98-F6BA-4180-88CB-D03571AAC325}" type="slidenum">
              <a:rPr lang="de-DE" smtClean="0"/>
              <a:t>85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448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Hinrochsen</a:t>
            </a:r>
            <a:r>
              <a:rPr lang="hu-HU" dirty="0"/>
              <a:t>, </a:t>
            </a:r>
            <a:r>
              <a:rPr lang="hu-HU" dirty="0" err="1"/>
              <a:t>Humanembryologie</a:t>
            </a:r>
            <a:r>
              <a:rPr lang="hu-HU" dirty="0"/>
              <a:t>, Springer 1991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6ED98-F6BA-4180-88CB-D03571AAC325}" type="slidenum">
              <a:rPr lang="de-DE" smtClean="0"/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3759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689014-6179-4FC3-BE6E-6A34F96E151D}" type="slidenum">
              <a:rPr lang="en-US"/>
              <a:pPr/>
              <a:t>92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0518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0C83FF-6756-4971-9261-D3B95FCCA2A8}" type="slidenum">
              <a:rPr lang="en-US"/>
              <a:pPr/>
              <a:t>93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539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28.09.2019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222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28.09.2019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053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28.09.2019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16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28.09.2019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37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28.09.2019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6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28.09.2019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01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28.09.2019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68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28.09.2019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832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28.09.2019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351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28.09.2019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83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28.09.2019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7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EF83F-1FC6-44CB-A757-9F99D5735F2A}" type="datetimeFigureOut">
              <a:rPr lang="de-DE" smtClean="0"/>
              <a:t>28.09.2019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13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0" y="-15875"/>
            <a:ext cx="4608513" cy="647700"/>
            <a:chOff x="0" y="0"/>
            <a:chExt cx="2903" cy="408"/>
          </a:xfrm>
        </p:grpSpPr>
        <p:grpSp>
          <p:nvGrpSpPr>
            <p:cNvPr id="3" name="Csoportba foglalás 8"/>
            <p:cNvGrpSpPr>
              <a:grpSpLocks/>
            </p:cNvGrpSpPr>
            <p:nvPr/>
          </p:nvGrpSpPr>
          <p:grpSpPr bwMode="auto">
            <a:xfrm>
              <a:off x="0" y="0"/>
              <a:ext cx="975" cy="408"/>
              <a:chOff x="0" y="0"/>
              <a:chExt cx="1548363" cy="648370"/>
            </a:xfrm>
          </p:grpSpPr>
          <p:pic>
            <p:nvPicPr>
              <p:cNvPr id="208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9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Csoportba foglalás 10"/>
            <p:cNvGrpSpPr>
              <a:grpSpLocks/>
            </p:cNvGrpSpPr>
            <p:nvPr/>
          </p:nvGrpSpPr>
          <p:grpSpPr bwMode="auto">
            <a:xfrm>
              <a:off x="978" y="0"/>
              <a:ext cx="975" cy="408"/>
              <a:chOff x="0" y="0"/>
              <a:chExt cx="1548363" cy="648370"/>
            </a:xfrm>
          </p:grpSpPr>
          <p:pic>
            <p:nvPicPr>
              <p:cNvPr id="208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Csoportba foglalás 13"/>
            <p:cNvGrpSpPr>
              <a:grpSpLocks/>
            </p:cNvGrpSpPr>
            <p:nvPr/>
          </p:nvGrpSpPr>
          <p:grpSpPr bwMode="auto">
            <a:xfrm>
              <a:off x="1927" y="0"/>
              <a:ext cx="976" cy="408"/>
              <a:chOff x="0" y="0"/>
              <a:chExt cx="1548363" cy="648370"/>
            </a:xfrm>
          </p:grpSpPr>
          <p:pic>
            <p:nvPicPr>
              <p:cNvPr id="208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4572000" y="-15875"/>
            <a:ext cx="4576763" cy="636563"/>
            <a:chOff x="2880" y="-10"/>
            <a:chExt cx="2883" cy="413"/>
          </a:xfrm>
        </p:grpSpPr>
        <p:grpSp>
          <p:nvGrpSpPr>
            <p:cNvPr id="7" name="Csoportba foglalás 18"/>
            <p:cNvGrpSpPr>
              <a:grpSpLocks/>
            </p:cNvGrpSpPr>
            <p:nvPr/>
          </p:nvGrpSpPr>
          <p:grpSpPr bwMode="auto">
            <a:xfrm>
              <a:off x="2880" y="-10"/>
              <a:ext cx="1001" cy="413"/>
              <a:chOff x="4491318" y="-16048"/>
              <a:chExt cx="1588943" cy="655878"/>
            </a:xfrm>
          </p:grpSpPr>
          <p:pic>
            <p:nvPicPr>
              <p:cNvPr id="208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491318" y="-16048"/>
                <a:ext cx="809376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Csoportba foglalás 19"/>
            <p:cNvGrpSpPr>
              <a:grpSpLocks/>
            </p:cNvGrpSpPr>
            <p:nvPr/>
          </p:nvGrpSpPr>
          <p:grpSpPr bwMode="auto">
            <a:xfrm>
              <a:off x="3866" y="-10"/>
              <a:ext cx="950" cy="413"/>
              <a:chOff x="4572000" y="-16048"/>
              <a:chExt cx="1508261" cy="655878"/>
            </a:xfrm>
          </p:grpSpPr>
          <p:pic>
            <p:nvPicPr>
              <p:cNvPr id="207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0" y="-16048"/>
                <a:ext cx="727712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Csoportba foglalás 22"/>
            <p:cNvGrpSpPr>
              <a:grpSpLocks/>
            </p:cNvGrpSpPr>
            <p:nvPr/>
          </p:nvGrpSpPr>
          <p:grpSpPr bwMode="auto">
            <a:xfrm>
              <a:off x="4813" y="-10"/>
              <a:ext cx="950" cy="413"/>
              <a:chOff x="4572000" y="-16048"/>
              <a:chExt cx="1508261" cy="655878"/>
            </a:xfrm>
          </p:grpSpPr>
          <p:pic>
            <p:nvPicPr>
              <p:cNvPr id="207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0" y="-16048"/>
                <a:ext cx="727712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0" name="Csoportba foglalás 26"/>
          <p:cNvGrpSpPr>
            <a:grpSpLocks/>
          </p:cNvGrpSpPr>
          <p:nvPr/>
        </p:nvGrpSpPr>
        <p:grpSpPr bwMode="auto">
          <a:xfrm rot="10800000">
            <a:off x="4763" y="6210300"/>
            <a:ext cx="9139237" cy="647700"/>
            <a:chOff x="0" y="0"/>
            <a:chExt cx="9139210" cy="648370"/>
          </a:xfrm>
        </p:grpSpPr>
        <p:grpSp>
          <p:nvGrpSpPr>
            <p:cNvPr id="11" name="Csoportba foglalás 8"/>
            <p:cNvGrpSpPr>
              <a:grpSpLocks/>
            </p:cNvGrpSpPr>
            <p:nvPr/>
          </p:nvGrpSpPr>
          <p:grpSpPr bwMode="auto">
            <a:xfrm>
              <a:off x="0" y="0"/>
              <a:ext cx="1548363" cy="648370"/>
              <a:chOff x="0" y="0"/>
              <a:chExt cx="1548363" cy="648370"/>
            </a:xfrm>
          </p:grpSpPr>
          <p:pic>
            <p:nvPicPr>
              <p:cNvPr id="207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Csoportba foglalás 10"/>
            <p:cNvGrpSpPr>
              <a:grpSpLocks/>
            </p:cNvGrpSpPr>
            <p:nvPr/>
          </p:nvGrpSpPr>
          <p:grpSpPr bwMode="auto">
            <a:xfrm>
              <a:off x="1552437" y="0"/>
              <a:ext cx="1548363" cy="648370"/>
              <a:chOff x="0" y="0"/>
              <a:chExt cx="1548363" cy="648370"/>
            </a:xfrm>
          </p:grpSpPr>
          <p:pic>
            <p:nvPicPr>
              <p:cNvPr id="206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Csoportba foglalás 13"/>
            <p:cNvGrpSpPr>
              <a:grpSpLocks/>
            </p:cNvGrpSpPr>
            <p:nvPr/>
          </p:nvGrpSpPr>
          <p:grpSpPr bwMode="auto">
            <a:xfrm>
              <a:off x="3059832" y="0"/>
              <a:ext cx="1548363" cy="648370"/>
              <a:chOff x="0" y="0"/>
              <a:chExt cx="1548363" cy="648370"/>
            </a:xfrm>
          </p:grpSpPr>
          <p:pic>
            <p:nvPicPr>
              <p:cNvPr id="206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Csoportba foglalás 18"/>
            <p:cNvGrpSpPr>
              <a:grpSpLocks/>
            </p:cNvGrpSpPr>
            <p:nvPr/>
          </p:nvGrpSpPr>
          <p:grpSpPr bwMode="auto">
            <a:xfrm>
              <a:off x="4572000" y="0"/>
              <a:ext cx="1579315" cy="648000"/>
              <a:chOff x="4491318" y="0"/>
              <a:chExt cx="1579315" cy="648000"/>
            </a:xfrm>
          </p:grpSpPr>
          <p:pic>
            <p:nvPicPr>
              <p:cNvPr id="206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491318" y="0"/>
                <a:ext cx="799654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" name="Csoportba foglalás 19"/>
            <p:cNvGrpSpPr>
              <a:grpSpLocks/>
            </p:cNvGrpSpPr>
            <p:nvPr/>
          </p:nvGrpSpPr>
          <p:grpSpPr bwMode="auto">
            <a:xfrm>
              <a:off x="6137956" y="0"/>
              <a:ext cx="1498632" cy="648000"/>
              <a:chOff x="4572001" y="0"/>
              <a:chExt cx="1498632" cy="648000"/>
            </a:xfrm>
          </p:grpSpPr>
          <p:pic>
            <p:nvPicPr>
              <p:cNvPr id="206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1" y="0"/>
                <a:ext cx="71897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4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" name="Csoportba foglalás 22"/>
            <p:cNvGrpSpPr>
              <a:grpSpLocks/>
            </p:cNvGrpSpPr>
            <p:nvPr/>
          </p:nvGrpSpPr>
          <p:grpSpPr bwMode="auto">
            <a:xfrm>
              <a:off x="7640578" y="0"/>
              <a:ext cx="1498632" cy="648000"/>
              <a:chOff x="4572001" y="0"/>
              <a:chExt cx="1498632" cy="648000"/>
            </a:xfrm>
          </p:grpSpPr>
          <p:pic>
            <p:nvPicPr>
              <p:cNvPr id="206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1" y="0"/>
                <a:ext cx="71897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4" name="Cím 1"/>
          <p:cNvSpPr txBox="1">
            <a:spLocks/>
          </p:cNvSpPr>
          <p:nvPr/>
        </p:nvSpPr>
        <p:spPr>
          <a:xfrm>
            <a:off x="416397" y="2052215"/>
            <a:ext cx="8384231" cy="19475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Az Agytörzs, a kisagy anatómiája és fejlődéstana. IV. agykamra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Alcím 2"/>
          <p:cNvSpPr txBox="1">
            <a:spLocks/>
          </p:cNvSpPr>
          <p:nvPr/>
        </p:nvSpPr>
        <p:spPr>
          <a:xfrm>
            <a:off x="5761183" y="4973782"/>
            <a:ext cx="2911762" cy="9213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Magyar Attila</a:t>
            </a:r>
          </a:p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2019. 09.18.</a:t>
            </a:r>
          </a:p>
        </p:txBody>
      </p:sp>
    </p:spTree>
    <p:extLst>
      <p:ext uri="{BB962C8B-B14F-4D97-AF65-F5344CB8AC3E}">
        <p14:creationId xmlns:p14="http://schemas.microsoft.com/office/powerpoint/2010/main" val="766039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19"/>
            <a:ext cx="8544582" cy="668658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497782" y="0"/>
            <a:ext cx="264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Az agytörzs ventrális oldala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883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05107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327058" y="442451"/>
            <a:ext cx="17698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1: </a:t>
            </a:r>
            <a:r>
              <a:rPr lang="hu-HU" dirty="0" err="1"/>
              <a:t>nucl</a:t>
            </a:r>
            <a:r>
              <a:rPr lang="hu-HU" dirty="0"/>
              <a:t>. </a:t>
            </a:r>
            <a:r>
              <a:rPr lang="hu-HU" dirty="0" err="1"/>
              <a:t>olivaris</a:t>
            </a:r>
            <a:endParaRPr lang="hu-HU" dirty="0"/>
          </a:p>
          <a:p>
            <a:r>
              <a:rPr lang="hu-HU" dirty="0"/>
              <a:t>2: kisagyi ajkak</a:t>
            </a:r>
          </a:p>
          <a:p>
            <a:r>
              <a:rPr lang="hu-HU" dirty="0"/>
              <a:t>3: kisagy</a:t>
            </a:r>
          </a:p>
          <a:p>
            <a:r>
              <a:rPr lang="hu-HU" dirty="0"/>
              <a:t>4: IV. kamra</a:t>
            </a:r>
          </a:p>
          <a:p>
            <a:r>
              <a:rPr lang="hu-HU" dirty="0"/>
              <a:t>5: </a:t>
            </a:r>
            <a:r>
              <a:rPr lang="hu-HU" dirty="0" err="1"/>
              <a:t>plexus</a:t>
            </a:r>
            <a:r>
              <a:rPr lang="hu-HU" dirty="0"/>
              <a:t> chorioideus</a:t>
            </a:r>
          </a:p>
          <a:p>
            <a:r>
              <a:rPr lang="hu-HU" dirty="0"/>
              <a:t>6: </a:t>
            </a:r>
            <a:r>
              <a:rPr lang="hu-HU" dirty="0" err="1"/>
              <a:t>colliculus</a:t>
            </a:r>
            <a:r>
              <a:rPr lang="hu-HU" dirty="0"/>
              <a:t> </a:t>
            </a:r>
            <a:r>
              <a:rPr lang="hu-HU" dirty="0" err="1"/>
              <a:t>inf</a:t>
            </a:r>
            <a:r>
              <a:rPr lang="hu-HU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7091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9155868" cy="539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05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32"/>
            <a:ext cx="9144000" cy="674299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8545" y="72732"/>
            <a:ext cx="4682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Az agytörzs dorzális oldala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32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" y="1098107"/>
            <a:ext cx="9126889" cy="575989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142155" y="221673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Az agytörzs laterális oldala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96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88"/>
            <a:ext cx="9144000" cy="629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9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" y="0"/>
            <a:ext cx="9015318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16741" y="6396335"/>
            <a:ext cx="5962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A középagy </a:t>
            </a:r>
            <a:r>
              <a:rPr lang="hu-HU" sz="2400" b="1" dirty="0" err="1"/>
              <a:t>subarachnoidealis</a:t>
            </a:r>
            <a:r>
              <a:rPr lang="hu-HU" sz="2400" b="1" dirty="0"/>
              <a:t> ciszternái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845039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hossza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2,5 cm;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kaudális határa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ulcus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bulbopontinus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agyideg-kilépések: 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abducens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mediálisan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facialis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vestibulocochlearis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laterálisan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oldalt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átmegy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 p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edunculus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cerbellaris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medius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trigeminus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képvoseli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 két rész közötti önkényes határt.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híd a kisaggyal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metencephalont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képzi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metencephalon a IV. agykamra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rosztrális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részét veszi körül.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híd áll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egmentum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és b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asis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pontis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ez utóbbi: p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szorosabb értelemben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45773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ventrális oldal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keresztbe futó rostkötegek, lapos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basilaris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n.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trigeminus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dorzális oldal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a fossa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rhomboidea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elülső része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578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cerebellum00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58958" y="116632"/>
            <a:ext cx="7668344" cy="6549197"/>
          </a:xfr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74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9155868" cy="539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Az első előadási téma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megtalálható az ÁOK II E-H csoportok előadásai között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(magyarul!)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616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0" y="86879"/>
            <a:ext cx="8544582" cy="668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82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9" y="146464"/>
            <a:ext cx="8910186" cy="651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42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183"/>
            <a:ext cx="9126889" cy="57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53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Nyúltvelő 1.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s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ulc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bulbopontinus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és a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C1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gerincvelői ideg kilépési helye között helyezkedik el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hossza: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3 cm).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ventrális felszíne a c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livus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fekszik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Hosszúkás körte vagy újhagymaformájú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szinoníma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ulbus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hagyma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két része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kraniális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fele 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nyitott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része; a f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ossa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rhomboidea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kaudális felét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képzi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kaudális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fele, vagy másnéven 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zárt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része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centralist tartalmazza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5200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Nyúltvelő 2.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Ventrális oldal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mediana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ant.,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caecum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(kraniális végénél); oldalt: 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piramisok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decussatio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pyramidum-mal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laterális oldal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rosztrálisan találjuk az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oliva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inferiort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parolivaris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lateralis-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szal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(a IX., X. und XI. agyidegek kilépési helye) és a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parolivaris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medialist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(a n.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kilépési helye). 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kisagy-híd-szöglet: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n. facialis, a n.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intermedius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és a n.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vestibulocochlearis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kilépési helye.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565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Nyúltvelő 3.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Dorzális oldal, kaudális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része: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medianus posterior,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obex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(harántul fekvő velőlemez), alatta kezdődik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centralis.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fasciculus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gracilis és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cuneatus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intermedius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posterior,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tuberculum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gracile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cuneatum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tuberculum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trigeminale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dorzális oldal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kraniális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rész: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pedunculus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cerebellaris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striae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medullares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47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0" y="86879"/>
            <a:ext cx="8544582" cy="668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68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183"/>
            <a:ext cx="9126889" cy="57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19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9" y="146464"/>
            <a:ext cx="8910186" cy="651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63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70689"/>
            <a:ext cx="9253667" cy="391360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70671" y="5148775"/>
            <a:ext cx="728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képen az  „</a:t>
            </a:r>
            <a:r>
              <a:rPr lang="hu-HU" dirty="0" err="1"/>
              <a:t>Obex</a:t>
            </a:r>
            <a:r>
              <a:rPr lang="hu-HU" dirty="0"/>
              <a:t>” feliratú nyíl rossz helyre mutat! A nyílhegy alatti fehér lemezke (ívelt felső széllel) az </a:t>
            </a:r>
            <a:r>
              <a:rPr lang="hu-HU" dirty="0" err="1"/>
              <a:t>obex</a:t>
            </a:r>
            <a:r>
              <a:rPr lang="hu-HU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4452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Agytörzs, Truncus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encephali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-középagy, mesencephalon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-híd,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-nyúltvelő,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általános felépítés: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tegmentum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tectum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mesencephali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(tető)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73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A ventriculus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quartus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és a</a:t>
            </a:r>
            <a:b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fossa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rhomboidea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Ventriculus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quartus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aquaeductus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és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centralis közötti térség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híd és a kraniális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illetve a kisagy között helyezkedik el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fastigium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recessus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lateralis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oldalsó határok: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cerebell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sup.,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feneke: fossa </a:t>
            </a:r>
            <a:r>
              <a:rPr lang="hu-H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rhomboidea</a:t>
            </a:r>
            <a:endParaRPr lang="de-DE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09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2" y="525434"/>
            <a:ext cx="7299524" cy="545334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-103240" y="6044575"/>
            <a:ext cx="924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Aquaeductus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összeköttetés a III. és IV. kamra között (a középagy területén)</a:t>
            </a:r>
          </a:p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IV. kamra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illetve a kisagy között helyezkedik el.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5201540-D109-4AF9-B1AE-C67CC896A9CE}"/>
              </a:ext>
            </a:extLst>
          </p:cNvPr>
          <p:cNvSpPr txBox="1"/>
          <p:nvPr/>
        </p:nvSpPr>
        <p:spPr>
          <a:xfrm>
            <a:off x="569394" y="28129"/>
            <a:ext cx="826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Az agyvelő kamrarendszerének öntvénye</a:t>
            </a:r>
          </a:p>
        </p:txBody>
      </p:sp>
    </p:spTree>
    <p:extLst>
      <p:ext uri="{BB962C8B-B14F-4D97-AF65-F5344CB8AC3E}">
        <p14:creationId xmlns:p14="http://schemas.microsoft.com/office/powerpoint/2010/main" val="1969890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Ventriculus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quartus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teteje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fastigium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sup. (páratlan),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(páros).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Tela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chorioidea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ventriculi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quarti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chorioideus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ventr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quart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taenia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cinerea-val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feneke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fossa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rhomboidea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843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medullare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medullare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superius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(páratlan): vékony velőlemez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pedunculus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cerebellaris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superiorok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között feszül ki;</a:t>
            </a: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medullare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(páros): vékony velőlemez-csík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nodulus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alsó felszínén. Hirtelen megszűnik (kb. 1 mm széles) és ettől kezdve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rhombencephalon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tetőlemezéből már csak az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ependíma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réteg (lamina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epithelialis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 marad meg.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inferiust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 második képen pirossal jelöltem be, a folytatását képző lamina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epithelialis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 képen zöld.</a:t>
            </a: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taenia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cinerea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a zöld lamina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epithelialis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leszakadása után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megmaradő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„rögzülési” szegély (a képen a zöld terület széle, mindenhol!) A későbbi képen lila vonal.</a:t>
            </a:r>
          </a:p>
        </p:txBody>
      </p:sp>
    </p:spTree>
    <p:extLst>
      <p:ext uri="{BB962C8B-B14F-4D97-AF65-F5344CB8AC3E}">
        <p14:creationId xmlns:p14="http://schemas.microsoft.com/office/powerpoint/2010/main" val="2846915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2" y="-7839"/>
            <a:ext cx="7919666" cy="68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43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2" y="0"/>
            <a:ext cx="7906215" cy="6858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-1" y="0"/>
            <a:ext cx="1799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: piros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323982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09" y="0"/>
            <a:ext cx="6862733" cy="685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25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444"/>
            <a:ext cx="9144000" cy="56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02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1477"/>
            <a:ext cx="9141179" cy="612307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10705" y="6381946"/>
            <a:ext cx="798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Magendie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chorioideus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ventr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quartii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7887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" y="6685"/>
            <a:ext cx="8350041" cy="685131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66255" y="124691"/>
            <a:ext cx="2410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rózsaszín: pia mater és az </a:t>
            </a:r>
            <a:r>
              <a:rPr lang="hu-HU" dirty="0" err="1"/>
              <a:t>arachnoidea</a:t>
            </a:r>
            <a:r>
              <a:rPr lang="hu-HU" dirty="0"/>
              <a:t> (lemeze és </a:t>
            </a:r>
            <a:r>
              <a:rPr lang="hu-HU" dirty="0" err="1"/>
              <a:t>trabekulái</a:t>
            </a:r>
            <a:r>
              <a:rPr lang="hu-HU" dirty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8346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Agytörzs, Truncus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encephali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fehérállománya: fel- és leszálló pályák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szürkeállománya: 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a III-XII. agyidegek magjai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formatio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reticularis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egyéb magvak: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ruber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substantia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nigra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 középagyban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motorika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tectum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mesencephali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(látópályával kapcsolatos, hallópálya része), hídmagvak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cortcocerebellaris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pálya), hátsókötegi magvak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lemniscus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medialis), alsó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oliva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motorika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641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12" y="0"/>
            <a:ext cx="7016094" cy="683797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7483" y="206477"/>
            <a:ext cx="259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47ADF"/>
                </a:solidFill>
              </a:rPr>
              <a:t>Kék</a:t>
            </a:r>
            <a:r>
              <a:rPr lang="hu-HU" b="1" dirty="0"/>
              <a:t>: </a:t>
            </a:r>
            <a:r>
              <a:rPr lang="hu-HU" b="1" dirty="0" err="1"/>
              <a:t>arachnoidea</a:t>
            </a:r>
            <a:endParaRPr lang="hu-HU" b="1" dirty="0"/>
          </a:p>
          <a:p>
            <a:r>
              <a:rPr lang="hu-HU" b="1" dirty="0">
                <a:solidFill>
                  <a:srgbClr val="F40702"/>
                </a:solidFill>
              </a:rPr>
              <a:t>piros</a:t>
            </a:r>
            <a:r>
              <a:rPr lang="hu-HU" b="1" dirty="0"/>
              <a:t>: pia</a:t>
            </a:r>
          </a:p>
          <a:p>
            <a:r>
              <a:rPr lang="hu-HU" b="1" dirty="0">
                <a:solidFill>
                  <a:srgbClr val="007B33"/>
                </a:solidFill>
              </a:rPr>
              <a:t>zöld</a:t>
            </a:r>
            <a:r>
              <a:rPr lang="hu-HU" b="1" dirty="0"/>
              <a:t>: </a:t>
            </a:r>
            <a:r>
              <a:rPr lang="hu-HU" b="1" dirty="0" err="1"/>
              <a:t>ependyma</a:t>
            </a:r>
            <a:endParaRPr lang="hu-HU" b="1" dirty="0"/>
          </a:p>
          <a:p>
            <a:r>
              <a:rPr lang="hu-HU" b="1" dirty="0"/>
              <a:t>nyíl: Foramen </a:t>
            </a:r>
            <a:r>
              <a:rPr lang="hu-HU" b="1" dirty="0" err="1"/>
              <a:t>Magendie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963764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8765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Fossa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rhomboidea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IV. kamra feneke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képzi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 híd és a kraniális (nyitott)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rombusz alakú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kaudális vége: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calamus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scriptorius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(töltőtoll-hegy)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medianus,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eminentia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medialis,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limitans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colliculus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facialis,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hypoglossi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vagi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(korábbi neve: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Ala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cinerea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funiculus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separans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ependima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megvastagodás),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postrema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locus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caeruleus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limitans-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tól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laterálisan: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vestibularis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striae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medullares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53116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9" y="146464"/>
            <a:ext cx="8910186" cy="651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47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6068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361708" y="900545"/>
            <a:ext cx="3782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iC</a:t>
            </a:r>
            <a:r>
              <a:rPr lang="hu-HU" dirty="0"/>
              <a:t>: </a:t>
            </a:r>
            <a:r>
              <a:rPr lang="hu-HU" dirty="0" err="1"/>
              <a:t>colliculus</a:t>
            </a:r>
            <a:r>
              <a:rPr lang="hu-HU" dirty="0"/>
              <a:t> </a:t>
            </a:r>
            <a:r>
              <a:rPr lang="hu-HU" dirty="0" err="1"/>
              <a:t>inferior</a:t>
            </a:r>
            <a:endParaRPr lang="hu-HU" dirty="0"/>
          </a:p>
          <a:p>
            <a:r>
              <a:rPr lang="hu-HU" dirty="0"/>
              <a:t>SCP, MCP, IP: </a:t>
            </a:r>
            <a:r>
              <a:rPr lang="hu-HU" dirty="0" err="1"/>
              <a:t>pedunculus</a:t>
            </a:r>
            <a:r>
              <a:rPr lang="hu-HU" dirty="0"/>
              <a:t> </a:t>
            </a:r>
            <a:r>
              <a:rPr lang="hu-HU" dirty="0" err="1"/>
              <a:t>cerebellaris</a:t>
            </a:r>
            <a:r>
              <a:rPr lang="hu-HU" dirty="0"/>
              <a:t> sup., </a:t>
            </a:r>
            <a:r>
              <a:rPr lang="hu-HU" dirty="0" err="1"/>
              <a:t>med</a:t>
            </a:r>
            <a:r>
              <a:rPr lang="hu-HU" dirty="0"/>
              <a:t>., </a:t>
            </a:r>
            <a:r>
              <a:rPr lang="hu-HU" dirty="0" err="1"/>
              <a:t>inf</a:t>
            </a:r>
            <a:r>
              <a:rPr lang="hu-HU" dirty="0"/>
              <a:t>.</a:t>
            </a:r>
          </a:p>
          <a:p>
            <a:r>
              <a:rPr lang="hu-HU" b="1" dirty="0"/>
              <a:t>m: </a:t>
            </a:r>
            <a:r>
              <a:rPr lang="hu-HU" b="1" dirty="0" err="1"/>
              <a:t>eminentia</a:t>
            </a:r>
            <a:r>
              <a:rPr lang="hu-HU" b="1" dirty="0"/>
              <a:t> medialis</a:t>
            </a:r>
          </a:p>
          <a:p>
            <a:r>
              <a:rPr lang="hu-HU" b="1" dirty="0" err="1"/>
              <a:t>fc</a:t>
            </a:r>
            <a:r>
              <a:rPr lang="hu-HU" b="1" dirty="0"/>
              <a:t>: </a:t>
            </a:r>
            <a:r>
              <a:rPr lang="hu-HU" b="1" dirty="0" err="1"/>
              <a:t>colliculus</a:t>
            </a:r>
            <a:r>
              <a:rPr lang="hu-HU" b="1" dirty="0"/>
              <a:t> facialis</a:t>
            </a:r>
          </a:p>
          <a:p>
            <a:r>
              <a:rPr lang="hu-HU" b="1" dirty="0"/>
              <a:t>SSS: </a:t>
            </a:r>
            <a:r>
              <a:rPr lang="hu-HU" b="1" dirty="0" err="1"/>
              <a:t>striae</a:t>
            </a:r>
            <a:r>
              <a:rPr lang="hu-HU" b="1" dirty="0"/>
              <a:t> </a:t>
            </a:r>
            <a:r>
              <a:rPr lang="hu-HU" b="1" dirty="0" err="1"/>
              <a:t>medullares</a:t>
            </a:r>
            <a:endParaRPr lang="hu-HU" b="1" dirty="0"/>
          </a:p>
          <a:p>
            <a:r>
              <a:rPr lang="hu-HU" b="1" dirty="0"/>
              <a:t>v: </a:t>
            </a:r>
            <a:r>
              <a:rPr lang="hu-HU" b="1" dirty="0" err="1"/>
              <a:t>trigonum</a:t>
            </a:r>
            <a:r>
              <a:rPr lang="hu-HU" b="1" dirty="0"/>
              <a:t> </a:t>
            </a:r>
            <a:r>
              <a:rPr lang="hu-HU" b="1" dirty="0" err="1"/>
              <a:t>nervi</a:t>
            </a:r>
            <a:r>
              <a:rPr lang="hu-HU" b="1" dirty="0"/>
              <a:t> </a:t>
            </a:r>
            <a:r>
              <a:rPr lang="hu-HU" b="1" dirty="0" err="1"/>
              <a:t>vagi</a:t>
            </a:r>
            <a:endParaRPr lang="hu-HU" b="1" dirty="0"/>
          </a:p>
          <a:p>
            <a:r>
              <a:rPr lang="hu-HU" b="1" dirty="0"/>
              <a:t>h: </a:t>
            </a:r>
            <a:r>
              <a:rPr lang="hu-HU" b="1" dirty="0" err="1"/>
              <a:t>trigonum</a:t>
            </a:r>
            <a:r>
              <a:rPr lang="hu-HU" b="1" dirty="0"/>
              <a:t> </a:t>
            </a:r>
            <a:r>
              <a:rPr lang="hu-HU" b="1" dirty="0" err="1"/>
              <a:t>nervi</a:t>
            </a:r>
            <a:r>
              <a:rPr lang="hu-HU" b="1" dirty="0"/>
              <a:t> </a:t>
            </a:r>
            <a:r>
              <a:rPr lang="hu-HU" b="1" dirty="0" err="1"/>
              <a:t>hypoglossi</a:t>
            </a:r>
            <a:endParaRPr lang="hu-HU" b="1" dirty="0"/>
          </a:p>
          <a:p>
            <a:r>
              <a:rPr lang="hu-HU" b="1" dirty="0"/>
              <a:t>AP: </a:t>
            </a:r>
            <a:r>
              <a:rPr lang="hu-HU" b="1" dirty="0" err="1"/>
              <a:t>area</a:t>
            </a:r>
            <a:r>
              <a:rPr lang="hu-HU" b="1" dirty="0"/>
              <a:t> </a:t>
            </a:r>
            <a:r>
              <a:rPr lang="hu-HU" b="1" dirty="0" err="1"/>
              <a:t>postrema</a:t>
            </a:r>
            <a:endParaRPr lang="hu-HU" b="1" dirty="0"/>
          </a:p>
          <a:p>
            <a:r>
              <a:rPr lang="hu-HU" dirty="0"/>
              <a:t>C: </a:t>
            </a:r>
            <a:r>
              <a:rPr lang="hu-HU" dirty="0" err="1"/>
              <a:t>tuberculum</a:t>
            </a:r>
            <a:r>
              <a:rPr lang="hu-HU" dirty="0"/>
              <a:t> </a:t>
            </a:r>
            <a:r>
              <a:rPr lang="hu-HU" dirty="0" err="1"/>
              <a:t>cuneatum</a:t>
            </a:r>
            <a:endParaRPr lang="hu-HU" dirty="0"/>
          </a:p>
          <a:p>
            <a:r>
              <a:rPr lang="hu-HU" dirty="0"/>
              <a:t>G: </a:t>
            </a:r>
            <a:r>
              <a:rPr lang="hu-HU" dirty="0" err="1"/>
              <a:t>tuberculum</a:t>
            </a:r>
            <a:r>
              <a:rPr lang="hu-HU" dirty="0"/>
              <a:t> </a:t>
            </a:r>
            <a:r>
              <a:rPr lang="hu-HU" dirty="0" err="1"/>
              <a:t>gracile</a:t>
            </a:r>
            <a:endParaRPr lang="hu-HU" dirty="0"/>
          </a:p>
          <a:p>
            <a:r>
              <a:rPr lang="hu-HU" dirty="0" err="1"/>
              <a:t>ve</a:t>
            </a:r>
            <a:r>
              <a:rPr lang="hu-HU" dirty="0"/>
              <a:t>: </a:t>
            </a:r>
            <a:r>
              <a:rPr lang="hu-HU" dirty="0" err="1"/>
              <a:t>area</a:t>
            </a:r>
            <a:r>
              <a:rPr lang="hu-HU" dirty="0"/>
              <a:t> </a:t>
            </a:r>
            <a:r>
              <a:rPr lang="hu-HU" dirty="0" err="1"/>
              <a:t>vestibularis</a:t>
            </a:r>
            <a:endParaRPr lang="hu-HU" dirty="0"/>
          </a:p>
          <a:p>
            <a:endParaRPr lang="hu-HU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91311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390" y="0"/>
            <a:ext cx="4732184" cy="685800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5988" y="688157"/>
            <a:ext cx="41384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 látható ezen a szép képen?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eminentia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coll.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stria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N X és XII,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recessus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lat., 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obex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locus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cearul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funiculus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separans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tuberculum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gracile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cuneatum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570482" y="4807663"/>
            <a:ext cx="404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XII</a:t>
            </a:r>
            <a:endParaRPr lang="de-DE" dirty="0"/>
          </a:p>
        </p:txBody>
      </p:sp>
      <p:sp>
        <p:nvSpPr>
          <p:cNvPr id="5" name="Téglalap 4"/>
          <p:cNvSpPr/>
          <p:nvPr/>
        </p:nvSpPr>
        <p:spPr>
          <a:xfrm>
            <a:off x="6875374" y="5115440"/>
            <a:ext cx="304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de-DE" dirty="0"/>
          </a:p>
        </p:txBody>
      </p:sp>
      <p:cxnSp>
        <p:nvCxnSpPr>
          <p:cNvPr id="7" name="Egyenes összekötő nyíllal 6"/>
          <p:cNvCxnSpPr/>
          <p:nvPr/>
        </p:nvCxnSpPr>
        <p:spPr>
          <a:xfrm flipV="1">
            <a:off x="3967316" y="5530645"/>
            <a:ext cx="3060504" cy="1989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3721651" y="5544927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25562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23347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Cerebellum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méretei: 6 x 5 10 cm, felszíne: 500 cm</a:t>
            </a:r>
            <a:r>
              <a:rPr lang="hu-H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3,6x több idegsejtet tartalmaz, mint a nagyagykéreg (a sok kicsi szemcsesejt miatt)!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fossa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post, pars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petrosa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tentorium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pedunculus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cerebellaris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sup.,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sup.: vékony, idegrostokat tartalmazó lemez (velőlemez)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.: részben velőlemez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képzi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(2), nagyrészt azonban az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ependima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ependyma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), kívülről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tela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chorioidea-val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188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Cerebellum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emispheria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és v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ermis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allecula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csak a kisagy alsó felszínén látható jól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tekervények: f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olia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köztük: f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issurae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szürkeállomány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felszínen a c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ortex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mélyben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kisagyi magvak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fehérállomány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orpus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medullare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rbor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vitae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(szó szerint: életfa)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575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637" y="1340767"/>
            <a:ext cx="8920859" cy="418027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17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64182" cy="688122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001491" y="188640"/>
            <a:ext cx="38909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vermisen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keresztüli metszete a kisagynak; a jobb oldalról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fotózva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lingula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(első lebenyke)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ránő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superiusra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barázdák</a:t>
            </a: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folia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(tekervények) a felszínen levő szürkeállománnyal és a velőlemezekkel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Marklamellen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 fehérállomány)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07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17984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Cerebellum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három lebenye van és számos lebenykéje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lebenyek: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flocculonodularis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és a corpus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ez utóbbit osztjuk két részre: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ant. és posterior.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posterolateralis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három felszín: superior,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anterior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49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895"/>
            <a:ext cx="9139189" cy="3107104"/>
          </a:xfrm>
        </p:spPr>
      </p:pic>
    </p:spTree>
    <p:extLst>
      <p:ext uri="{BB962C8B-B14F-4D97-AF65-F5344CB8AC3E}">
        <p14:creationId xmlns:p14="http://schemas.microsoft.com/office/powerpoint/2010/main" val="1758033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822" y="476671"/>
            <a:ext cx="8606658" cy="592828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331655" y="1153551"/>
            <a:ext cx="984739" cy="253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églalap 4"/>
          <p:cNvSpPr/>
          <p:nvPr/>
        </p:nvSpPr>
        <p:spPr>
          <a:xfrm>
            <a:off x="6553200" y="5486400"/>
            <a:ext cx="1507588" cy="2368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églalap 5"/>
          <p:cNvSpPr/>
          <p:nvPr/>
        </p:nvSpPr>
        <p:spPr>
          <a:xfrm>
            <a:off x="7748954" y="3131322"/>
            <a:ext cx="984739" cy="253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Szövegdoboz 6"/>
          <p:cNvSpPr txBox="1"/>
          <p:nvPr/>
        </p:nvSpPr>
        <p:spPr>
          <a:xfrm>
            <a:off x="427703" y="6453336"/>
            <a:ext cx="846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Licemofo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tupiuno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: még Vígh proftól tanultam (egy szamárhíd)….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Egyenes összekötő 8"/>
          <p:cNvCxnSpPr/>
          <p:nvPr/>
        </p:nvCxnSpPr>
        <p:spPr>
          <a:xfrm>
            <a:off x="6133513" y="1619331"/>
            <a:ext cx="113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6581333" y="1898343"/>
            <a:ext cx="113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6982263" y="2207829"/>
            <a:ext cx="730347" cy="7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7365607" y="2953418"/>
            <a:ext cx="695181" cy="7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V="1">
            <a:off x="7761203" y="3742006"/>
            <a:ext cx="972490" cy="132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7631721" y="4317984"/>
            <a:ext cx="963639" cy="7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7306994" y="4894759"/>
            <a:ext cx="113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6741355" y="5344925"/>
            <a:ext cx="1007599" cy="7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5104227" y="6404954"/>
            <a:ext cx="747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V="1">
            <a:off x="2912012" y="6174918"/>
            <a:ext cx="678766" cy="7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>
            <a:off x="2855154" y="6404954"/>
            <a:ext cx="113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/>
          <p:nvPr/>
        </p:nvCxnSpPr>
        <p:spPr>
          <a:xfrm>
            <a:off x="1587304" y="2151560"/>
            <a:ext cx="113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/>
          <p:cNvCxnSpPr/>
          <p:nvPr/>
        </p:nvCxnSpPr>
        <p:spPr>
          <a:xfrm>
            <a:off x="4164037" y="6404954"/>
            <a:ext cx="7737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5735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63671" cy="343637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33" y="2147781"/>
            <a:ext cx="4174967" cy="471021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24465" y="4114800"/>
            <a:ext cx="389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Prof. Dr. Vigh Béla</a:t>
            </a:r>
          </a:p>
          <a:p>
            <a:r>
              <a:rPr lang="hu-HU" dirty="0"/>
              <a:t>A II. Anatómia, később Humánmorfológia egyetemi tanára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5368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506494"/>
            <a:ext cx="6336744" cy="3158314"/>
          </a:xfrm>
          <a:prstGeom prst="rect">
            <a:avLst/>
          </a:prstGeom>
        </p:spPr>
      </p:pic>
      <p:pic>
        <p:nvPicPr>
          <p:cNvPr id="3" name="Kép 2" descr="cerebellum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5616624" cy="311893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267048" y="346724"/>
            <a:ext cx="269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felső (superior) felszín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79512" y="6098016"/>
            <a:ext cx="2576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alsó (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) felszín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696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284" y="260647"/>
            <a:ext cx="8555188" cy="629385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65283" y="310004"/>
            <a:ext cx="25074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kisagyi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tonsullák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helyzete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magnumhoz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képest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(az 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alsó beékelődés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veszélye)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8504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490" y="1196752"/>
            <a:ext cx="8845020" cy="446449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176689" y="6084004"/>
            <a:ext cx="279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elülső (anterior) felszín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6605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Cerebellum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4.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Kisagyi magvak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dentatus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van egy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hiluma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fastigii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emboliformis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globosus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8046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981" y="476671"/>
            <a:ext cx="8889515" cy="593099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1592826" y="5722373"/>
            <a:ext cx="1209368" cy="25072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Lekerekített téglalap 4"/>
          <p:cNvSpPr/>
          <p:nvPr/>
        </p:nvSpPr>
        <p:spPr>
          <a:xfrm>
            <a:off x="2689123" y="5917535"/>
            <a:ext cx="1012722" cy="1735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Lekerekített téglalap 5"/>
          <p:cNvSpPr/>
          <p:nvPr/>
        </p:nvSpPr>
        <p:spPr>
          <a:xfrm>
            <a:off x="6405717" y="2644876"/>
            <a:ext cx="1209368" cy="25072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Lekerekített téglalap 6"/>
          <p:cNvSpPr/>
          <p:nvPr/>
        </p:nvSpPr>
        <p:spPr>
          <a:xfrm>
            <a:off x="5683046" y="2084438"/>
            <a:ext cx="953728" cy="24580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79084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88640"/>
            <a:ext cx="6048672" cy="648212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Tre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575187"/>
            <a:ext cx="2843808" cy="53553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kisagy felosztása az összeköttetései alapján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solidFill>
                  <a:srgbClr val="F79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vestibulocerebellum</a:t>
            </a:r>
            <a:r>
              <a:rPr lang="hu-H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összeköttetés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vesztibuláris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apparátussal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flocculonodularis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solidFill>
                  <a:srgbClr val="A4C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spinocerebellum</a:t>
            </a:r>
            <a:r>
              <a:rPr lang="hu-H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összeköttetés a gerincvelővel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vermis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és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paravermális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zónák)</a:t>
            </a:r>
          </a:p>
          <a:p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solidFill>
                  <a:srgbClr val="FEFD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pontocerebellum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összeköttetés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cerebri-vel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(nagyagyféltekék)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6487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5400" b="1" dirty="0">
                <a:latin typeface="Arial" panose="020B0604020202020204" pitchFamily="34" charset="0"/>
                <a:cs typeface="Arial" panose="020B0604020202020204" pitchFamily="34" charset="0"/>
              </a:rPr>
              <a:t>Fejlődés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4234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87624" y="620688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kraniális velőcsőből képződnek a </a:t>
            </a:r>
            <a:r>
              <a:rPr lang="hu-HU" sz="2400" b="1" dirty="0"/>
              <a:t>primer agyhólyagok </a:t>
            </a:r>
            <a:r>
              <a:rPr lang="hu-HU" sz="2400" dirty="0"/>
              <a:t>(4. hét), később a </a:t>
            </a:r>
            <a:r>
              <a:rPr lang="hu-HU" sz="2400" b="1" dirty="0"/>
              <a:t>szekunder agyhólyagok </a:t>
            </a:r>
            <a:r>
              <a:rPr lang="hu-HU" sz="2400" dirty="0"/>
              <a:t>(5. hét)</a:t>
            </a:r>
            <a:endParaRPr lang="de-DE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" y="2321789"/>
            <a:ext cx="9128750" cy="326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81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0" y="0"/>
            <a:ext cx="8494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294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17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931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920875"/>
            <a:ext cx="7772400" cy="1799150"/>
          </a:xfrm>
        </p:spPr>
        <p:txBody>
          <a:bodyPr/>
          <a:lstStyle/>
          <a:p>
            <a:r>
              <a:rPr lang="hu-HU" sz="5400" b="1" dirty="0">
                <a:latin typeface="Arial" panose="020B0604020202020204" pitchFamily="34" charset="0"/>
                <a:cs typeface="Arial" panose="020B0604020202020204" pitchFamily="34" charset="0"/>
              </a:rPr>
              <a:t>A kisagy fejlődése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720025"/>
            <a:ext cx="6858000" cy="1655762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30838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Kisagy fejlődése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kisagy a metencephalon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szárnylemezének 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származéka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511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0"/>
            <a:ext cx="4859383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360828" y="2008361"/>
            <a:ext cx="3392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 kisagy fejlődése a </a:t>
            </a:r>
          </a:p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33. és 50. napok között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674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04800"/>
            <a:ext cx="7721600" cy="62484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8025" y="304801"/>
            <a:ext cx="1386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mesencephalon</a:t>
            </a:r>
            <a:endParaRPr lang="de-DE" dirty="0"/>
          </a:p>
        </p:txBody>
      </p:sp>
      <p:cxnSp>
        <p:nvCxnSpPr>
          <p:cNvPr id="5" name="Egyenes összekötő nyíllal 4"/>
          <p:cNvCxnSpPr>
            <a:stCxn id="4" idx="2"/>
          </p:cNvCxnSpPr>
          <p:nvPr/>
        </p:nvCxnSpPr>
        <p:spPr>
          <a:xfrm>
            <a:off x="711200" y="612578"/>
            <a:ext cx="881626" cy="89433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4816166" y="768253"/>
            <a:ext cx="3324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a kisagy legkorábban látható telepei: </a:t>
            </a:r>
          </a:p>
          <a:p>
            <a:r>
              <a:rPr lang="hu-HU" b="1" dirty="0">
                <a:solidFill>
                  <a:srgbClr val="C00000"/>
                </a:solidFill>
              </a:rPr>
              <a:t>a metencephalon szárnylemezéből fejlődő </a:t>
            </a:r>
            <a:r>
              <a:rPr lang="hu-HU" b="1" dirty="0"/>
              <a:t>ajkak</a:t>
            </a:r>
            <a:r>
              <a:rPr lang="hu-HU" b="1" dirty="0">
                <a:solidFill>
                  <a:srgbClr val="C00000"/>
                </a:solidFill>
              </a:rPr>
              <a:t> (angolul: </a:t>
            </a:r>
            <a:r>
              <a:rPr lang="hu-HU" b="1" dirty="0" err="1">
                <a:solidFill>
                  <a:srgbClr val="C00000"/>
                </a:solidFill>
              </a:rPr>
              <a:t>rhombic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lips</a:t>
            </a:r>
            <a:r>
              <a:rPr lang="hu-HU" b="1" dirty="0">
                <a:solidFill>
                  <a:srgbClr val="C00000"/>
                </a:solidFill>
              </a:rPr>
              <a:t>, a </a:t>
            </a:r>
            <a:r>
              <a:rPr lang="hu-HU" b="1" dirty="0" err="1">
                <a:solidFill>
                  <a:srgbClr val="C00000"/>
                </a:solidFill>
              </a:rPr>
              <a:t>rhomencephalon</a:t>
            </a:r>
            <a:r>
              <a:rPr lang="hu-HU" b="1" dirty="0">
                <a:solidFill>
                  <a:srgbClr val="C00000"/>
                </a:solidFill>
              </a:rPr>
              <a:t> ajkai); fordított V-alakban</a:t>
            </a:r>
            <a:endParaRPr lang="de-DE" sz="2400" b="1" dirty="0">
              <a:solidFill>
                <a:srgbClr val="C00000"/>
              </a:solidFill>
            </a:endParaRPr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4028766" y="1753120"/>
            <a:ext cx="787400" cy="9163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3225796" y="1753120"/>
            <a:ext cx="1590370" cy="13745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9794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Csoportba foglalás 13"/>
          <p:cNvGrpSpPr/>
          <p:nvPr/>
        </p:nvGrpSpPr>
        <p:grpSpPr>
          <a:xfrm>
            <a:off x="0" y="0"/>
            <a:ext cx="9135764" cy="4856597"/>
            <a:chOff x="1" y="1002889"/>
            <a:chExt cx="9135764" cy="4856597"/>
          </a:xfrm>
        </p:grpSpPr>
        <p:grpSp>
          <p:nvGrpSpPr>
            <p:cNvPr id="13" name="Csoportba foglalás 12"/>
            <p:cNvGrpSpPr/>
            <p:nvPr/>
          </p:nvGrpSpPr>
          <p:grpSpPr>
            <a:xfrm>
              <a:off x="1" y="1002889"/>
              <a:ext cx="9135764" cy="4856597"/>
              <a:chOff x="1" y="1002889"/>
              <a:chExt cx="9135764" cy="4856597"/>
            </a:xfrm>
          </p:grpSpPr>
          <p:grpSp>
            <p:nvGrpSpPr>
              <p:cNvPr id="4" name="Csoportba foglalás 3"/>
              <p:cNvGrpSpPr/>
              <p:nvPr/>
            </p:nvGrpSpPr>
            <p:grpSpPr>
              <a:xfrm>
                <a:off x="1" y="1002889"/>
                <a:ext cx="9135764" cy="4856597"/>
                <a:chOff x="1" y="1002889"/>
                <a:chExt cx="9135764" cy="4856597"/>
              </a:xfrm>
            </p:grpSpPr>
            <p:pic>
              <p:nvPicPr>
                <p:cNvPr id="2" name="Kép 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" y="1002889"/>
                  <a:ext cx="9135764" cy="4856597"/>
                </a:xfrm>
                <a:prstGeom prst="rect">
                  <a:avLst/>
                </a:prstGeom>
              </p:spPr>
            </p:pic>
            <p:sp>
              <p:nvSpPr>
                <p:cNvPr id="7" name="Szövegdoboz 6"/>
                <p:cNvSpPr txBox="1"/>
                <p:nvPr/>
              </p:nvSpPr>
              <p:spPr>
                <a:xfrm>
                  <a:off x="3853811" y="3925841"/>
                  <a:ext cx="153998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szárnylemez</a:t>
                  </a:r>
                  <a:endParaRPr lang="de-DE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Szövegdoboz 8"/>
                <p:cNvSpPr txBox="1"/>
                <p:nvPr/>
              </p:nvSpPr>
              <p:spPr>
                <a:xfrm>
                  <a:off x="3932470" y="4432203"/>
                  <a:ext cx="153998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alaplemez</a:t>
                  </a:r>
                  <a:endParaRPr lang="de-DE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" name="Szövegdoboz 9"/>
              <p:cNvSpPr txBox="1"/>
              <p:nvPr/>
            </p:nvSpPr>
            <p:spPr>
              <a:xfrm>
                <a:off x="6616675" y="1409424"/>
                <a:ext cx="153998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kisagy telepe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Szövegdoboz 10"/>
              <p:cNvSpPr txBox="1"/>
              <p:nvPr/>
            </p:nvSpPr>
            <p:spPr>
              <a:xfrm>
                <a:off x="6616675" y="2154513"/>
                <a:ext cx="153998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IV. kamra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Szövegdoboz 11"/>
              <p:cNvSpPr txBox="1"/>
              <p:nvPr/>
            </p:nvSpPr>
            <p:spPr>
              <a:xfrm>
                <a:off x="7386665" y="5365746"/>
                <a:ext cx="153998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33. nap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6" name="Egyenes összekötő nyíllal 5"/>
            <p:cNvCxnSpPr/>
            <p:nvPr/>
          </p:nvCxnSpPr>
          <p:spPr>
            <a:xfrm flipV="1">
              <a:off x="1061884" y="3589398"/>
              <a:ext cx="1066800" cy="73187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7"/>
            <p:cNvSpPr txBox="1"/>
            <p:nvPr/>
          </p:nvSpPr>
          <p:spPr>
            <a:xfrm>
              <a:off x="239659" y="4277033"/>
              <a:ext cx="1412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utóagyi ajak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Szövegdoboz 14"/>
          <p:cNvSpPr txBox="1"/>
          <p:nvPr/>
        </p:nvSpPr>
        <p:spPr>
          <a:xfrm>
            <a:off x="486697" y="5456903"/>
            <a:ext cx="7728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jobb felső sarokban: a </a:t>
            </a:r>
            <a:r>
              <a:rPr lang="hu-HU" dirty="0" err="1"/>
              <a:t>rhombencephaoln</a:t>
            </a:r>
            <a:r>
              <a:rPr lang="hu-HU" dirty="0"/>
              <a:t> </a:t>
            </a:r>
            <a:r>
              <a:rPr lang="hu-HU" dirty="0" err="1"/>
              <a:t>mediansagittalis</a:t>
            </a:r>
            <a:r>
              <a:rPr lang="hu-HU" dirty="0"/>
              <a:t> metszete: jól látható, hogy a tetőlemez csak egy vékony rétegben (</a:t>
            </a:r>
            <a:r>
              <a:rPr lang="hu-HU" dirty="0" err="1"/>
              <a:t>ependyma</a:t>
            </a:r>
            <a:r>
              <a:rPr lang="hu-HU" dirty="0"/>
              <a:t>) marad meg.</a:t>
            </a:r>
            <a:endParaRPr lang="de-DE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6616674" y="67981"/>
            <a:ext cx="2309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rhombenc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.: tetőlemez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Egyenes összekötő nyíllal 27"/>
          <p:cNvCxnSpPr/>
          <p:nvPr/>
        </p:nvCxnSpPr>
        <p:spPr>
          <a:xfrm flipH="1">
            <a:off x="5769259" y="406535"/>
            <a:ext cx="847415" cy="43582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9239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165" y="0"/>
            <a:ext cx="9152165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1076632" y="4581128"/>
            <a:ext cx="7683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7. hét (47-48. napok)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az utóagy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rhombencephalon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 dorzális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olalról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tekintve; tetőlemez (és az ektoderma) el lett távolítva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1: kisagy telepe: utóagyi ajkak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2: átmenet az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aquaeductusba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3: IV. kamra, illetve annak nem látható, nagyon vékony (vagy már le is szakadt) teteje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-kezdemény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2235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9383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279921" y="1651819"/>
            <a:ext cx="3392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 kisagy fejlődése a </a:t>
            </a:r>
          </a:p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90. és 150. napok között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214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soportba foglalás 11"/>
          <p:cNvGrpSpPr/>
          <p:nvPr/>
        </p:nvGrpSpPr>
        <p:grpSpPr>
          <a:xfrm>
            <a:off x="0" y="513685"/>
            <a:ext cx="9149250" cy="4618753"/>
            <a:chOff x="0" y="513685"/>
            <a:chExt cx="9149250" cy="4618753"/>
          </a:xfrm>
        </p:grpSpPr>
        <p:grpSp>
          <p:nvGrpSpPr>
            <p:cNvPr id="11" name="Csoportba foglalás 10"/>
            <p:cNvGrpSpPr/>
            <p:nvPr/>
          </p:nvGrpSpPr>
          <p:grpSpPr>
            <a:xfrm>
              <a:off x="0" y="513685"/>
              <a:ext cx="9149250" cy="4618753"/>
              <a:chOff x="0" y="513685"/>
              <a:chExt cx="9149250" cy="4618753"/>
            </a:xfrm>
          </p:grpSpPr>
          <p:grpSp>
            <p:nvGrpSpPr>
              <p:cNvPr id="6" name="Csoportba foglalás 5"/>
              <p:cNvGrpSpPr/>
              <p:nvPr/>
            </p:nvGrpSpPr>
            <p:grpSpPr>
              <a:xfrm>
                <a:off x="0" y="513685"/>
                <a:ext cx="9149250" cy="4618753"/>
                <a:chOff x="0" y="513685"/>
                <a:chExt cx="9149250" cy="4618753"/>
              </a:xfrm>
            </p:grpSpPr>
            <p:pic>
              <p:nvPicPr>
                <p:cNvPr id="2" name="Kép 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513685"/>
                  <a:ext cx="9149250" cy="4618753"/>
                </a:xfrm>
                <a:prstGeom prst="rect">
                  <a:avLst/>
                </a:prstGeom>
              </p:spPr>
            </p:pic>
            <p:sp>
              <p:nvSpPr>
                <p:cNvPr id="3" name="Szövegdoboz 2"/>
                <p:cNvSpPr txBox="1"/>
                <p:nvPr/>
              </p:nvSpPr>
              <p:spPr>
                <a:xfrm>
                  <a:off x="4134030" y="917170"/>
                  <a:ext cx="241425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 </a:t>
                  </a:r>
                  <a:r>
                    <a:rPr lang="hu-HU" sz="1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vermis</a:t>
                  </a:r>
                  <a:r>
                    <a:rPr lang="hu-HU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kezdeménye</a:t>
                  </a:r>
                  <a:endParaRPr lang="de-DE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" name="Szövegdoboz 3"/>
                <p:cNvSpPr txBox="1"/>
                <p:nvPr/>
              </p:nvSpPr>
              <p:spPr>
                <a:xfrm>
                  <a:off x="4271680" y="1320655"/>
                  <a:ext cx="3058267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 </a:t>
                  </a:r>
                  <a:r>
                    <a:rPr lang="hu-HU" sz="1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hemispheriumok</a:t>
                  </a:r>
                  <a:r>
                    <a:rPr lang="hu-HU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kezdeménye</a:t>
                  </a:r>
                  <a:endParaRPr lang="de-DE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" name="Szövegdoboz 4"/>
                <p:cNvSpPr txBox="1"/>
                <p:nvPr/>
              </p:nvSpPr>
              <p:spPr>
                <a:xfrm>
                  <a:off x="4574625" y="1922913"/>
                  <a:ext cx="241425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sz="1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lobus</a:t>
                  </a:r>
                  <a:r>
                    <a:rPr lang="hu-HU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ant.</a:t>
                  </a:r>
                  <a:endParaRPr lang="de-DE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" name="Szövegdoboz 7"/>
              <p:cNvSpPr txBox="1"/>
              <p:nvPr/>
            </p:nvSpPr>
            <p:spPr>
              <a:xfrm>
                <a:off x="6749744" y="2858496"/>
                <a:ext cx="196655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lobus</a:t>
                </a:r>
                <a:r>
                  <a:rPr lang="hu-H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inf</a:t>
                </a:r>
                <a:r>
                  <a:rPr lang="hu-H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Szövegdoboz 8"/>
              <p:cNvSpPr txBox="1"/>
              <p:nvPr/>
            </p:nvSpPr>
            <p:spPr>
              <a:xfrm>
                <a:off x="6813656" y="3350112"/>
                <a:ext cx="196655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plexus</a:t>
                </a:r>
                <a:r>
                  <a:rPr lang="hu-H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chorioideus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Szövegdoboz 9"/>
              <p:cNvSpPr txBox="1"/>
              <p:nvPr/>
            </p:nvSpPr>
            <p:spPr>
              <a:xfrm>
                <a:off x="6813656" y="3873453"/>
                <a:ext cx="196655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IV. kamra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Szövegdoboz 6"/>
            <p:cNvSpPr txBox="1"/>
            <p:nvPr/>
          </p:nvSpPr>
          <p:spPr>
            <a:xfrm>
              <a:off x="214019" y="4272822"/>
              <a:ext cx="160003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50. nap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2037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79" y="1196752"/>
            <a:ext cx="9056475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344993" y="4704735"/>
            <a:ext cx="5220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10. hét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Rhombencephalon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dorzális irányból, a tetőlemez eltávolítva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1: kisagy kezdeménye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2: IV. kamra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3: mesencephalon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80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Mesencephalon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hossza: 1,5 cm (legrövidebb agytörzsi szakasz)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ventrális oldala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crus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pedunculus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fossa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interpeduncularis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(a n.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oculomotorius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kilépésével), 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substantia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perforata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posterior, 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rosztrális határa: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corpora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mamillaria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(ezek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diencephalikus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részek)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dorzális oldala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tectum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mesencephali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(tető) más néven: lamina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quadrigemina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/lamina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tecti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colliculus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superiorral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és 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inferiorral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6470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0" y="880331"/>
            <a:ext cx="9144000" cy="4383314"/>
            <a:chOff x="0" y="880331"/>
            <a:chExt cx="9144000" cy="4383314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0" y="880331"/>
              <a:ext cx="9144000" cy="4383314"/>
              <a:chOff x="0" y="880331"/>
              <a:chExt cx="9144000" cy="4383314"/>
            </a:xfrm>
          </p:grpSpPr>
          <p:pic>
            <p:nvPicPr>
              <p:cNvPr id="2" name="Kép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80331"/>
                <a:ext cx="9144000" cy="4383314"/>
              </a:xfrm>
              <a:prstGeom prst="rect">
                <a:avLst/>
              </a:prstGeom>
            </p:spPr>
          </p:pic>
          <p:sp>
            <p:nvSpPr>
              <p:cNvPr id="3" name="Szövegdoboz 2"/>
              <p:cNvSpPr txBox="1"/>
              <p:nvPr/>
            </p:nvSpPr>
            <p:spPr>
              <a:xfrm>
                <a:off x="7678556" y="3101484"/>
                <a:ext cx="121472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IV. kamra  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Szövegdoboz 4"/>
            <p:cNvSpPr txBox="1"/>
            <p:nvPr/>
          </p:nvSpPr>
          <p:spPr>
            <a:xfrm>
              <a:off x="6968781" y="4567790"/>
              <a:ext cx="177701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120. nap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24801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/>
          <p:nvPr/>
        </p:nvGrpSpPr>
        <p:grpSpPr>
          <a:xfrm>
            <a:off x="0" y="95010"/>
            <a:ext cx="9144000" cy="6762990"/>
            <a:chOff x="0" y="95010"/>
            <a:chExt cx="9144000" cy="6762990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5010"/>
              <a:ext cx="9144000" cy="6667980"/>
            </a:xfrm>
            <a:prstGeom prst="rect">
              <a:avLst/>
            </a:prstGeom>
          </p:spPr>
        </p:pic>
        <p:sp>
          <p:nvSpPr>
            <p:cNvPr id="4" name="Szövegdoboz 3"/>
            <p:cNvSpPr txBox="1"/>
            <p:nvPr/>
          </p:nvSpPr>
          <p:spPr>
            <a:xfrm>
              <a:off x="5825612" y="3718679"/>
              <a:ext cx="3141407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>
                  <a:latin typeface="Arial" panose="020B0604020202020204" pitchFamily="34" charset="0"/>
                  <a:cs typeface="Arial" panose="020B0604020202020204" pitchFamily="34" charset="0"/>
                </a:rPr>
                <a:t>15. hét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: a kisagy dorzális irányból</a:t>
              </a:r>
              <a:b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hu-HU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1: kisagyi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hemisphaeriumok</a:t>
              </a:r>
              <a:endParaRPr lang="hu-HU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2: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colliculus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facialis</a:t>
              </a: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3: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culmen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vermis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4: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flocculus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vermis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5: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vermislebeny</a:t>
              </a:r>
              <a:endParaRPr lang="hu-HU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6: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medulla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oblongata</a:t>
              </a:r>
              <a:endParaRPr lang="hu-HU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7: mesencephalon</a:t>
              </a: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8: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lobus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occipitalis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(nagyagy)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Szövegdoboz 2"/>
            <p:cNvSpPr txBox="1"/>
            <p:nvPr/>
          </p:nvSpPr>
          <p:spPr>
            <a:xfrm>
              <a:off x="5619135" y="516194"/>
              <a:ext cx="412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/>
                <a:t>8</a:t>
              </a:r>
              <a:endParaRPr lang="de-DE" b="1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2603090" y="516194"/>
              <a:ext cx="412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/>
                <a:t>8</a:t>
              </a:r>
              <a:endParaRPr lang="de-D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009186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Kisagy: a szöveti szerkezet kialakulása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idegsejtek itt is 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ventrikuláris zónából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vándolonak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ki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felnőtt szövettan: 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pia mater 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molekuláris réteg (stratum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moleculare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a Purkinje-sejtek rétege (str.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purkinjense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ganglionare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szemcsesejtek rétege (str. granulosum)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fehérállomány a kisagyi magvakkal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7669161" y="3436373"/>
            <a:ext cx="14748" cy="187304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6827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10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-1"/>
            <a:ext cx="5256584" cy="683978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209071" y="2625214"/>
            <a:ext cx="26547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Egy kisagyi tekervény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folium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 szövettani képe (keresztmetszet)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fehérállomány: velőlemez (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Marklamelle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209071" y="1570392"/>
            <a:ext cx="122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pia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Egyenes összekötő nyíllal 6"/>
          <p:cNvCxnSpPr/>
          <p:nvPr/>
        </p:nvCxnSpPr>
        <p:spPr>
          <a:xfrm flipH="1" flipV="1">
            <a:off x="5426549" y="1740310"/>
            <a:ext cx="782522" cy="147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6710517" y="117987"/>
            <a:ext cx="1873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Felnőtt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5151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7032" y="-1"/>
            <a:ext cx="4237172" cy="683952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69776" y="694430"/>
            <a:ext cx="28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kisagykéren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nagyobb nagyítással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194620" y="5807005"/>
            <a:ext cx="191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Felnőtt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235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Kép 1" descr="Gilbert 12-16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85947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48578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1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206477" y="5633884"/>
            <a:ext cx="8731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A</a:t>
            </a:r>
            <a:r>
              <a:rPr lang="hu-HU" dirty="0"/>
              <a:t>: korai fejlődés: tipikus eset (hármas tagozódás: ventrikuláris-intermedier és marginális zónák) </a:t>
            </a:r>
            <a:r>
              <a:rPr lang="hu-HU" b="1" dirty="0">
                <a:solidFill>
                  <a:srgbClr val="C00000"/>
                </a:solidFill>
              </a:rPr>
              <a:t>B</a:t>
            </a:r>
            <a:r>
              <a:rPr lang="hu-HU" dirty="0"/>
              <a:t>: oldalról bevándorló szemcsesejt-</a:t>
            </a:r>
            <a:r>
              <a:rPr lang="hu-HU" dirty="0" err="1"/>
              <a:t>progenitorok</a:t>
            </a:r>
            <a:r>
              <a:rPr lang="hu-HU" dirty="0"/>
              <a:t> létrehozzák a külső csíraréteget (csak embrionálisan létezik). A Purkinje és egyéb sejtek a belső  </a:t>
            </a:r>
            <a:r>
              <a:rPr lang="hu-HU" dirty="0" err="1"/>
              <a:t>germinális</a:t>
            </a:r>
            <a:r>
              <a:rPr lang="hu-HU" dirty="0"/>
              <a:t> rétegben vannak. </a:t>
            </a:r>
            <a:r>
              <a:rPr lang="hu-HU" b="1" dirty="0">
                <a:solidFill>
                  <a:srgbClr val="C00000"/>
                </a:solidFill>
              </a:rPr>
              <a:t>C</a:t>
            </a:r>
            <a:r>
              <a:rPr lang="hu-HU" dirty="0"/>
              <a:t>: a külső </a:t>
            </a:r>
            <a:r>
              <a:rPr lang="hu-HU" dirty="0" err="1"/>
              <a:t>germinális</a:t>
            </a:r>
            <a:r>
              <a:rPr lang="hu-HU" dirty="0"/>
              <a:t> rétegből a mélybe vándorolnak a szemcsesejtek.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15598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külső réteg neve: EGL, </a:t>
            </a:r>
            <a:r>
              <a:rPr lang="hu-HU" dirty="0" err="1"/>
              <a:t>external</a:t>
            </a:r>
            <a:r>
              <a:rPr lang="hu-HU" dirty="0"/>
              <a:t> </a:t>
            </a:r>
            <a:r>
              <a:rPr lang="hu-HU" dirty="0" err="1"/>
              <a:t>germinal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granular</a:t>
            </a:r>
            <a:r>
              <a:rPr lang="hu-HU" dirty="0"/>
              <a:t> </a:t>
            </a:r>
            <a:r>
              <a:rPr lang="hu-HU" dirty="0" err="1"/>
              <a:t>layer</a:t>
            </a:r>
            <a:r>
              <a:rPr lang="hu-HU" dirty="0"/>
              <a:t>, magyarul külső </a:t>
            </a:r>
            <a:r>
              <a:rPr lang="hu-HU" dirty="0" err="1"/>
              <a:t>germinális</a:t>
            </a:r>
            <a:r>
              <a:rPr lang="hu-HU" dirty="0"/>
              <a:t> vagy szemcsés réteg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18043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/>
          <p:nvPr/>
        </p:nvGrpSpPr>
        <p:grpSpPr>
          <a:xfrm>
            <a:off x="760777" y="0"/>
            <a:ext cx="6316415" cy="6858000"/>
            <a:chOff x="760777" y="0"/>
            <a:chExt cx="6316415" cy="685800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0777" y="0"/>
              <a:ext cx="6316415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" name="Egyenes összekötő nyíllal 2"/>
            <p:cNvCxnSpPr/>
            <p:nvPr/>
          </p:nvCxnSpPr>
          <p:spPr>
            <a:xfrm flipV="1">
              <a:off x="760777" y="85724"/>
              <a:ext cx="6087698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Szövegdoboz 3"/>
            <p:cNvSpPr txBox="1"/>
            <p:nvPr/>
          </p:nvSpPr>
          <p:spPr>
            <a:xfrm>
              <a:off x="760777" y="47625"/>
              <a:ext cx="891042" cy="383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idő</a:t>
              </a:r>
              <a:endPara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Szövegdoboz 5"/>
          <p:cNvSpPr txBox="1"/>
          <p:nvPr/>
        </p:nvSpPr>
        <p:spPr>
          <a:xfrm>
            <a:off x="6518788" y="3105834"/>
            <a:ext cx="2625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a kisagykéreg kialakulása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71948" y="4572000"/>
            <a:ext cx="106188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50" dirty="0"/>
              <a:t>külső szemcsés réteg</a:t>
            </a:r>
            <a:endParaRPr lang="de-DE" sz="1050" dirty="0"/>
          </a:p>
        </p:txBody>
      </p:sp>
      <p:sp>
        <p:nvSpPr>
          <p:cNvPr id="8" name="Szövegdoboz 7"/>
          <p:cNvSpPr txBox="1"/>
          <p:nvPr/>
        </p:nvSpPr>
        <p:spPr>
          <a:xfrm>
            <a:off x="471948" y="5003083"/>
            <a:ext cx="106188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50" dirty="0"/>
              <a:t>molekuláris réteg</a:t>
            </a:r>
            <a:endParaRPr lang="de-DE" sz="1050" dirty="0"/>
          </a:p>
        </p:txBody>
      </p:sp>
      <p:sp>
        <p:nvSpPr>
          <p:cNvPr id="9" name="Szövegdoboz 8"/>
          <p:cNvSpPr txBox="1"/>
          <p:nvPr/>
        </p:nvSpPr>
        <p:spPr>
          <a:xfrm>
            <a:off x="427704" y="5586172"/>
            <a:ext cx="106188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50" dirty="0"/>
              <a:t>köztes réteg</a:t>
            </a:r>
          </a:p>
          <a:p>
            <a:endParaRPr lang="de-DE" sz="105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27704" y="6392595"/>
            <a:ext cx="106188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50" dirty="0" err="1"/>
              <a:t>matrix</a:t>
            </a:r>
            <a:endParaRPr lang="hu-HU" sz="1050" dirty="0"/>
          </a:p>
          <a:p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6553690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3240087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97" y="5267077"/>
            <a:ext cx="9127103" cy="159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4085303" y="0"/>
            <a:ext cx="505869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hisztogenezise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patkányban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(az időrendi viszonyok megértéséhez): E: embrionális nap, P. posztnatális nap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idegsejtek kialakulásának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kinetikája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kisagyi magvak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idegsejtjei (csúcs: 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E14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Purkinje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sejtek csúcs: 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E15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Golgi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sejtek (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E19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-től posztnatális korig)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külső szemcsés réteg (EGL)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E17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-től.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Kosársejtek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a legtöbbjül a 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P6-7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között.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csillagsejtek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a legtöbbjük a 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P8-11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között.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4636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Mesencephalon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575582"/>
            <a:ext cx="7886700" cy="4601381"/>
          </a:xfrm>
        </p:spPr>
        <p:txBody>
          <a:bodyPr>
            <a:normAutofit fontScale="85000" lnSpcReduction="10000"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colliculus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superior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(kicsit nagyobb, mint az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inferiorinferior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): a látópályához tartozó reflexközpont;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brachium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colliculi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superioris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(összeköti a CGL-lel)</a:t>
            </a: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colliculus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hallópálya része,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brachium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colliculi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inferioris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köti össze a CGM-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lamina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tecti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kraniálisan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commissura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post.-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kaudális határa: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pedunculus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cerebell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sup.,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sup.-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szal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itt lép ki a n.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trochlearis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(a coll.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mögött)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laterális oldal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lemnisci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lateralis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lat.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mesenc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 n.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trochl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brachium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coll.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lemniscus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lateralis-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szal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és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lemniscus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spinalis-szal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mesencephalikus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pályaátvágás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tractotomia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): fájdalom kikapcsolása.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9349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457200"/>
            <a:ext cx="8163387" cy="611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452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72" y="0"/>
            <a:ext cx="754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004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127.0.0.1:1818/images/3FF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384" y="0"/>
            <a:ext cx="8579677" cy="604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46521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245895"/>
            <a:ext cx="7772400" cy="1264068"/>
          </a:xfrm>
        </p:spPr>
        <p:txBody>
          <a:bodyPr>
            <a:normAutofit/>
          </a:bodyPr>
          <a:lstStyle/>
          <a:p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A myelencephalon fejlődése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7978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" y="0"/>
            <a:ext cx="5240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651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43800" cy="4699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65221" y="4796589"/>
            <a:ext cx="7395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6. hét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(37-41. napok)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1: garatívek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3: előagy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rhombencephalpn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(tetőlemez; vékony; áttetsző)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6: középagy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784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5197642" y="332656"/>
            <a:ext cx="376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44 napos embrió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438274" y="2053389"/>
            <a:ext cx="3086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1: nagyagy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hemisphaerium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2: kisagylemez (utóagyi ajkak)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3: IV. kamra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4: mesencephalon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3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459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43114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499483" y="6448853"/>
            <a:ext cx="4179295" cy="409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Menschliches</a:t>
            </a:r>
            <a:r>
              <a:rPr lang="hu-HU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Embryo</a:t>
            </a:r>
            <a:r>
              <a:rPr lang="hu-HU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ET44</a:t>
            </a:r>
            <a:endParaRPr lang="de-DE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6239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Neuromérák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96544"/>
          </a:xfrm>
        </p:spPr>
        <p:txBody>
          <a:bodyPr>
            <a:normAutofit/>
          </a:bodyPr>
          <a:lstStyle/>
          <a:p>
            <a:r>
              <a:rPr lang="hu-HU" sz="2800" dirty="0" err="1"/>
              <a:t>rhombencephalon</a:t>
            </a:r>
            <a:r>
              <a:rPr lang="hu-HU" sz="2800" dirty="0"/>
              <a:t> szegmensei (</a:t>
            </a:r>
            <a:r>
              <a:rPr lang="hu-HU" sz="2800" b="1" dirty="0" err="1"/>
              <a:t>rhombomérák</a:t>
            </a:r>
            <a:r>
              <a:rPr lang="hu-HU" sz="2800" dirty="0"/>
              <a:t> 1-7(8)) mikroszkóposan jól láthatók, a többi agyterület (középagy, előagy) </a:t>
            </a:r>
            <a:r>
              <a:rPr lang="hu-HU" sz="2800" dirty="0" err="1"/>
              <a:t>neuromérái</a:t>
            </a:r>
            <a:r>
              <a:rPr lang="hu-HU" sz="2800" b="1" dirty="0"/>
              <a:t> csak </a:t>
            </a:r>
            <a:r>
              <a:rPr lang="hu-HU" sz="2800" dirty="0"/>
              <a:t>immunhisztokémiával vagy ISH-</a:t>
            </a:r>
            <a:r>
              <a:rPr lang="hu-HU" sz="2800" dirty="0" err="1"/>
              <a:t>val</a:t>
            </a:r>
            <a:r>
              <a:rPr lang="hu-HU" sz="2800" dirty="0"/>
              <a:t> tehetők láthatóvá</a:t>
            </a:r>
          </a:p>
          <a:p>
            <a:r>
              <a:rPr lang="hu-HU" sz="2800" dirty="0"/>
              <a:t>az 5. héttől:</a:t>
            </a:r>
          </a:p>
          <a:p>
            <a:r>
              <a:rPr lang="hu-HU" sz="2800" dirty="0"/>
              <a:t>Rhombencephalon: R1 (kraniálisan)-R7 (8) (kaudálisan)</a:t>
            </a:r>
          </a:p>
          <a:p>
            <a:r>
              <a:rPr lang="hu-HU" sz="2800" dirty="0"/>
              <a:t>R0: </a:t>
            </a:r>
            <a:r>
              <a:rPr lang="hu-HU" sz="2800" dirty="0" err="1"/>
              <a:t>isthmus</a:t>
            </a:r>
            <a:r>
              <a:rPr lang="hu-HU" sz="2800" dirty="0"/>
              <a:t> </a:t>
            </a:r>
            <a:r>
              <a:rPr lang="hu-HU" sz="2800" dirty="0" err="1"/>
              <a:t>mesencephali</a:t>
            </a:r>
            <a:endParaRPr lang="hu-HU" sz="2800" dirty="0"/>
          </a:p>
          <a:p>
            <a:r>
              <a:rPr lang="hu-HU" sz="2800" dirty="0"/>
              <a:t>mesencephalon: 2 (m1-2)</a:t>
            </a:r>
          </a:p>
          <a:p>
            <a:r>
              <a:rPr lang="hu-HU" sz="2800" dirty="0"/>
              <a:t>prosencephalon (egér): p1-p3 és hp1-hp2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1855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" y="1916832"/>
            <a:ext cx="9144000" cy="323424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547664" y="1124744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Az emlősállatok agyának </a:t>
            </a:r>
            <a:r>
              <a:rPr lang="hu-HU" sz="2400" b="1" dirty="0" err="1"/>
              <a:t>neuromérái</a:t>
            </a:r>
            <a:endParaRPr lang="de-DE" sz="24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539552" y="5373216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Cb</a:t>
            </a:r>
            <a:r>
              <a:rPr lang="hu-HU" dirty="0"/>
              <a:t>: </a:t>
            </a:r>
            <a:r>
              <a:rPr lang="hu-HU" dirty="0" err="1"/>
              <a:t>cerebellum</a:t>
            </a:r>
            <a:r>
              <a:rPr lang="hu-HU" dirty="0"/>
              <a:t>; SC: gerincvelő; PT: </a:t>
            </a:r>
            <a:r>
              <a:rPr lang="hu-HU" dirty="0" err="1"/>
              <a:t>praetectum</a:t>
            </a:r>
            <a:r>
              <a:rPr lang="hu-HU" dirty="0"/>
              <a:t>; </a:t>
            </a:r>
            <a:r>
              <a:rPr lang="hu-HU" dirty="0" err="1"/>
              <a:t>Th</a:t>
            </a:r>
            <a:r>
              <a:rPr lang="hu-HU" dirty="0"/>
              <a:t>: </a:t>
            </a:r>
            <a:r>
              <a:rPr lang="hu-HU" dirty="0" err="1"/>
              <a:t>thalamus</a:t>
            </a:r>
            <a:r>
              <a:rPr lang="hu-HU" dirty="0"/>
              <a:t>; </a:t>
            </a:r>
            <a:r>
              <a:rPr lang="hu-HU" dirty="0" err="1"/>
              <a:t>PTh</a:t>
            </a:r>
            <a:r>
              <a:rPr lang="hu-HU" dirty="0"/>
              <a:t>: </a:t>
            </a:r>
            <a:r>
              <a:rPr lang="hu-HU" dirty="0" err="1"/>
              <a:t>praethalamus</a:t>
            </a:r>
            <a:r>
              <a:rPr lang="hu-HU" dirty="0"/>
              <a:t>; </a:t>
            </a:r>
            <a:r>
              <a:rPr lang="hu-HU" dirty="0" err="1"/>
              <a:t>PHy</a:t>
            </a:r>
            <a:r>
              <a:rPr lang="hu-HU" dirty="0"/>
              <a:t>: </a:t>
            </a:r>
            <a:r>
              <a:rPr lang="hu-HU" dirty="0" err="1"/>
              <a:t>peduncula</a:t>
            </a:r>
            <a:r>
              <a:rPr lang="hu-HU" dirty="0"/>
              <a:t> </a:t>
            </a:r>
            <a:r>
              <a:rPr lang="hu-HU" dirty="0" err="1"/>
              <a:t>hypothalamus</a:t>
            </a:r>
            <a:r>
              <a:rPr lang="hu-HU" dirty="0"/>
              <a:t>; </a:t>
            </a:r>
            <a:r>
              <a:rPr lang="hu-HU" dirty="0" err="1"/>
              <a:t>Poa</a:t>
            </a:r>
            <a:r>
              <a:rPr lang="hu-HU" dirty="0"/>
              <a:t>: </a:t>
            </a:r>
            <a:r>
              <a:rPr lang="hu-HU" dirty="0" err="1"/>
              <a:t>preoptisches</a:t>
            </a:r>
            <a:r>
              <a:rPr lang="hu-HU" dirty="0"/>
              <a:t> </a:t>
            </a:r>
            <a:r>
              <a:rPr lang="hu-HU" dirty="0" err="1"/>
              <a:t>Area</a:t>
            </a:r>
            <a:r>
              <a:rPr lang="hu-HU" dirty="0"/>
              <a:t>; </a:t>
            </a:r>
            <a:r>
              <a:rPr lang="hu-HU" dirty="0" err="1"/>
              <a:t>ch</a:t>
            </a:r>
            <a:r>
              <a:rPr lang="hu-HU" dirty="0"/>
              <a:t>: </a:t>
            </a:r>
            <a:r>
              <a:rPr lang="hu-HU" dirty="0" err="1"/>
              <a:t>chiasma</a:t>
            </a:r>
            <a:r>
              <a:rPr lang="hu-HU" dirty="0"/>
              <a:t> </a:t>
            </a:r>
            <a:r>
              <a:rPr lang="hu-HU" dirty="0" err="1"/>
              <a:t>opt</a:t>
            </a:r>
            <a:r>
              <a:rPr lang="hu-HU" dirty="0"/>
              <a:t>.; </a:t>
            </a:r>
            <a:r>
              <a:rPr lang="hu-HU" dirty="0" err="1"/>
              <a:t>ep</a:t>
            </a:r>
            <a:r>
              <a:rPr lang="hu-HU" dirty="0"/>
              <a:t>: </a:t>
            </a:r>
            <a:r>
              <a:rPr lang="hu-HU" dirty="0" err="1"/>
              <a:t>epyphysis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2253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" y="0"/>
            <a:ext cx="9140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792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Kép 1" descr="Gilbert  1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72125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5935579" y="721895"/>
            <a:ext cx="272715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rhombencephalon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rhombomérái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csirkeembrióban</a:t>
            </a:r>
          </a:p>
          <a:p>
            <a:pPr algn="ctr"/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A: a tetőlemezt eltávolították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0536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33518" cy="399448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18" y="2007373"/>
            <a:ext cx="5110482" cy="485062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985392" y="0"/>
            <a:ext cx="4042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emberi embrió, 5. hét;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tetőlemez eltávolítása után jól láthatók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rhombomérák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kontúrjai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8127" y="5534561"/>
            <a:ext cx="3985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emberi embrió, 6. hét;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tetőlemez eltávolítása után jól láthatók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rhombomérák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kontúrjai és a kisagyat képző ajkak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278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QF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08973" cy="630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églalap 1"/>
          <p:cNvSpPr/>
          <p:nvPr/>
        </p:nvSpPr>
        <p:spPr>
          <a:xfrm>
            <a:off x="7008973" y="408816"/>
            <a:ext cx="230074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rhombomérákban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eltérő Hox gének (pontosabban ezek eltérő kombinációi) expresszálódnak, ez határozza meg az egyes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rhombomérák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azonosságát.</a:t>
            </a:r>
          </a:p>
        </p:txBody>
      </p:sp>
    </p:spTree>
    <p:extLst>
      <p:ext uri="{BB962C8B-B14F-4D97-AF65-F5344CB8AC3E}">
        <p14:creationId xmlns:p14="http://schemas.microsoft.com/office/powerpoint/2010/main" val="177973299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QF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60640" cy="685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zövegdoboz 1"/>
          <p:cNvSpPr txBox="1"/>
          <p:nvPr/>
        </p:nvSpPr>
        <p:spPr>
          <a:xfrm>
            <a:off x="5871410" y="224589"/>
            <a:ext cx="30319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Ha kísérletesen megváltoztatjuk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HJox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gén expressziót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itt a Hoxa1 gén lett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kütve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KO), a mutáns állatban nincs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rhomboméra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4/5 és így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abducens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NEM FEJLŐDIK KI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2981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gyenes összekötő 3"/>
          <p:cNvCxnSpPr/>
          <p:nvPr/>
        </p:nvCxnSpPr>
        <p:spPr>
          <a:xfrm flipH="1">
            <a:off x="5374105" y="2643705"/>
            <a:ext cx="3325" cy="1771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5374105" y="3529305"/>
            <a:ext cx="39182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5765932" y="3331030"/>
            <a:ext cx="2046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Intermedier (köpeny-) zóna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>
            <a:off x="5254171" y="5152571"/>
            <a:ext cx="812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6066971" y="4967905"/>
            <a:ext cx="204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marginális zóna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168571" y="116114"/>
            <a:ext cx="2365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Figyelem: ez egy kicsit </a:t>
            </a:r>
            <a:r>
              <a:rPr lang="hu-HU" dirty="0" err="1"/>
              <a:t>paramedián</a:t>
            </a:r>
            <a:r>
              <a:rPr lang="hu-HU" dirty="0"/>
              <a:t> </a:t>
            </a:r>
            <a:r>
              <a:rPr lang="hu-HU" dirty="0" err="1"/>
              <a:t>szagittális</a:t>
            </a:r>
            <a:r>
              <a:rPr lang="hu-HU" dirty="0"/>
              <a:t> metszet! </a:t>
            </a:r>
            <a:r>
              <a:rPr lang="hu-HU" b="1" dirty="0"/>
              <a:t>Malacembrió </a:t>
            </a:r>
            <a:r>
              <a:rPr lang="hu-HU" dirty="0" err="1"/>
              <a:t>rhombencephlonja</a:t>
            </a:r>
            <a:r>
              <a:rPr lang="hu-HU" dirty="0"/>
              <a:t>, nem emberé!</a:t>
            </a:r>
            <a:endParaRPr lang="de-DE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0"/>
            <a:ext cx="5657060" cy="6858000"/>
            <a:chOff x="0" y="0"/>
            <a:chExt cx="5657060" cy="6858000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657060" cy="6858000"/>
            </a:xfrm>
            <a:prstGeom prst="rect">
              <a:avLst/>
            </a:prstGeom>
          </p:spPr>
        </p:pic>
        <p:sp>
          <p:nvSpPr>
            <p:cNvPr id="3" name="Szövegdoboz 2"/>
            <p:cNvSpPr txBox="1"/>
            <p:nvPr/>
          </p:nvSpPr>
          <p:spPr>
            <a:xfrm>
              <a:off x="0" y="6356555"/>
              <a:ext cx="17454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hu-HU" dirty="0" err="1"/>
                <a:t>rhombomérák</a:t>
              </a:r>
              <a:endParaRPr lang="de-DE" dirty="0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3519757" y="3146364"/>
              <a:ext cx="17454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hu-HU" dirty="0" err="1"/>
                <a:t>canalis</a:t>
              </a:r>
              <a:r>
                <a:rPr lang="hu-HU" dirty="0"/>
                <a:t> centralis</a:t>
              </a:r>
              <a:endParaRPr lang="de-DE" dirty="0"/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998019" y="2337109"/>
              <a:ext cx="16890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hu-HU" dirty="0"/>
                <a:t>IV. kamra</a:t>
              </a:r>
              <a:endParaRPr lang="de-DE" dirty="0"/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125648" y="0"/>
              <a:ext cx="33035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/>
                <a:t>myelencephalon, tetőlemez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3262668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217714" y="221226"/>
            <a:ext cx="8660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myelencephalonnak két része van felnőttben: a nyitott (kraniális fele) és a zárt (kaudális fele) része. A kaudális, zárt myelencephalon szövettani felépítése nagyon hasonlít a gerincvelőére (motoros és érzőmagok, fehérállomány). A kraniális, nyitott myelencephalon az embrionális fejlődés során egy, az embrionális  gerincvelőhöz hasonló struktúrából úgy alakul ki, hogy a tetőlemez erőteljes növekedése és a hídhajlat kialakulása miatt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szétnyílik, mint egy könyv (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piros nyilak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17714" y="5080000"/>
            <a:ext cx="110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kaudális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053771" y="5080000"/>
            <a:ext cx="110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kraniális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69257" y="5420614"/>
            <a:ext cx="1937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myelencephalon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8076"/>
            <a:ext cx="9144000" cy="281940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3613355" y="5264666"/>
            <a:ext cx="5265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Az egyes nyúltvelői megok </a:t>
            </a:r>
            <a:r>
              <a:rPr lang="hu-HU" dirty="0" err="1"/>
              <a:t>rövídítése</a:t>
            </a:r>
            <a:r>
              <a:rPr lang="hu-HU" dirty="0"/>
              <a:t>:</a:t>
            </a:r>
          </a:p>
          <a:p>
            <a:r>
              <a:rPr lang="hu-HU" dirty="0"/>
              <a:t>SM: </a:t>
            </a:r>
            <a:r>
              <a:rPr lang="hu-HU" dirty="0" err="1"/>
              <a:t>szomatomotoros</a:t>
            </a:r>
            <a:r>
              <a:rPr lang="hu-HU" dirty="0"/>
              <a:t>; BM: </a:t>
            </a:r>
            <a:r>
              <a:rPr lang="hu-HU" dirty="0" err="1"/>
              <a:t>branchiomotoros</a:t>
            </a:r>
            <a:r>
              <a:rPr lang="hu-HU" dirty="0"/>
              <a:t>; VM: </a:t>
            </a:r>
            <a:r>
              <a:rPr lang="hu-HU" dirty="0" err="1"/>
              <a:t>viszceromotoros</a:t>
            </a:r>
            <a:r>
              <a:rPr lang="hu-HU" dirty="0"/>
              <a:t>; VS: </a:t>
            </a:r>
            <a:r>
              <a:rPr lang="hu-HU" dirty="0" err="1"/>
              <a:t>viszceroszenzoros</a:t>
            </a:r>
            <a:r>
              <a:rPr lang="hu-HU" dirty="0"/>
              <a:t>; BS: </a:t>
            </a:r>
            <a:r>
              <a:rPr lang="hu-HU" dirty="0" err="1"/>
              <a:t>branchioszenzoros</a:t>
            </a:r>
            <a:r>
              <a:rPr lang="hu-HU" dirty="0"/>
              <a:t>; SS: </a:t>
            </a:r>
            <a:r>
              <a:rPr lang="hu-HU" dirty="0" err="1"/>
              <a:t>szomatszenzoros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18719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0" y="0"/>
            <a:ext cx="8967537" cy="6858000"/>
            <a:chOff x="0" y="0"/>
            <a:chExt cx="8967537" cy="6858000"/>
          </a:xfrm>
        </p:grpSpPr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Szövegdoboz 4"/>
            <p:cNvSpPr txBox="1"/>
            <p:nvPr/>
          </p:nvSpPr>
          <p:spPr>
            <a:xfrm>
              <a:off x="6407323" y="4722484"/>
              <a:ext cx="15495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szájüreg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Egyenes összekötő nyíllal 6"/>
            <p:cNvCxnSpPr/>
            <p:nvPr/>
          </p:nvCxnSpPr>
          <p:spPr>
            <a:xfrm flipH="1" flipV="1">
              <a:off x="3314165" y="4899776"/>
              <a:ext cx="3093158" cy="73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nyíllal 8"/>
            <p:cNvCxnSpPr/>
            <p:nvPr/>
          </p:nvCxnSpPr>
          <p:spPr>
            <a:xfrm flipH="1" flipV="1">
              <a:off x="3149704" y="3457560"/>
              <a:ext cx="3101958" cy="4655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6193961" y="3738487"/>
              <a:ext cx="15495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fenéklemez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6282813" y="1139964"/>
              <a:ext cx="268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1: alaplemez</a:t>
              </a:r>
            </a:p>
            <a:p>
              <a:r>
                <a:rPr lang="hu-HU" dirty="0"/>
                <a:t>2: szárnylemez</a:t>
              </a:r>
            </a:p>
            <a:p>
              <a:r>
                <a:rPr lang="hu-HU" dirty="0"/>
                <a:t>3: tetőlemez</a:t>
              </a:r>
            </a:p>
            <a:p>
              <a:r>
                <a:rPr lang="hu-HU" dirty="0"/>
                <a:t>4: hallóhólyag</a:t>
              </a:r>
              <a:endParaRPr lang="de-DE" dirty="0"/>
            </a:p>
          </p:txBody>
        </p:sp>
        <p:sp>
          <p:nvSpPr>
            <p:cNvPr id="2" name="Szövegdoboz 1"/>
            <p:cNvSpPr txBox="1"/>
            <p:nvPr/>
          </p:nvSpPr>
          <p:spPr>
            <a:xfrm>
              <a:off x="0" y="128447"/>
              <a:ext cx="17314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ektoderma: a bőr hámjának kezdeménye</a:t>
              </a:r>
              <a:endParaRPr lang="de-DE" dirty="0"/>
            </a:p>
          </p:txBody>
        </p:sp>
        <p:cxnSp>
          <p:nvCxnSpPr>
            <p:cNvPr id="12" name="Egyenes összekötő nyíllal 11"/>
            <p:cNvCxnSpPr>
              <a:stCxn id="2" idx="2"/>
            </p:cNvCxnSpPr>
            <p:nvPr/>
          </p:nvCxnSpPr>
          <p:spPr>
            <a:xfrm>
              <a:off x="865729" y="1051777"/>
              <a:ext cx="584015" cy="4283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zövegdoboz 5"/>
          <p:cNvSpPr txBox="1"/>
          <p:nvPr/>
        </p:nvSpPr>
        <p:spPr>
          <a:xfrm>
            <a:off x="5947250" y="86035"/>
            <a:ext cx="33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kb. 38. napos emberi embrió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152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5849257" y="1095357"/>
            <a:ext cx="2931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kraniális myelencephalon fejlődése: korábbi (fent) és későbbi (lent) állapot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46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0492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786744" y="4869071"/>
            <a:ext cx="4339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metencephalon fejlődése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480"/>
            <a:ext cx="9144000" cy="3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448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9029" cy="396127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06963" y="0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6EW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29" y="3026837"/>
            <a:ext cx="5965371" cy="383116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986802" y="3049217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7,5EW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276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961</TotalTime>
  <Words>2242</Words>
  <Application>Microsoft Office PowerPoint</Application>
  <PresentationFormat>Diavetítés a képernyőre (4:3 oldalarány)</PresentationFormat>
  <Paragraphs>307</Paragraphs>
  <Slides>100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100</vt:i4>
      </vt:variant>
    </vt:vector>
  </HeadingPairs>
  <TitlesOfParts>
    <vt:vector size="104" baseType="lpstr">
      <vt:lpstr>Arial</vt:lpstr>
      <vt:lpstr>Calibri</vt:lpstr>
      <vt:lpstr>Calibri Light</vt:lpstr>
      <vt:lpstr>Office-téma</vt:lpstr>
      <vt:lpstr>PowerPoint-bemutató</vt:lpstr>
      <vt:lpstr>Az első előadási téma</vt:lpstr>
      <vt:lpstr>Agytörzs, Truncus encephali</vt:lpstr>
      <vt:lpstr>Agytörzs, Truncus encephali</vt:lpstr>
      <vt:lpstr>PowerPoint-bemutató</vt:lpstr>
      <vt:lpstr>PowerPoint-bemutató</vt:lpstr>
      <vt:lpstr>Mesencephalon 1.</vt:lpstr>
      <vt:lpstr>Mesencephalon 2.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Pons 1.</vt:lpstr>
      <vt:lpstr>Pons 2.</vt:lpstr>
      <vt:lpstr>PowerPoint-bemutató</vt:lpstr>
      <vt:lpstr>PowerPoint-bemutató</vt:lpstr>
      <vt:lpstr>PowerPoint-bemutató</vt:lpstr>
      <vt:lpstr>PowerPoint-bemutató</vt:lpstr>
      <vt:lpstr>PowerPoint-bemutató</vt:lpstr>
      <vt:lpstr>Nyúltvelő 1.</vt:lpstr>
      <vt:lpstr>Nyúltvelő 2.</vt:lpstr>
      <vt:lpstr>Nyúltvelő 3.</vt:lpstr>
      <vt:lpstr>PowerPoint-bemutató</vt:lpstr>
      <vt:lpstr>PowerPoint-bemutató</vt:lpstr>
      <vt:lpstr>PowerPoint-bemutató</vt:lpstr>
      <vt:lpstr>PowerPoint-bemutató</vt:lpstr>
      <vt:lpstr>A ventriculus quartus és a fossa rhomboidea</vt:lpstr>
      <vt:lpstr>PowerPoint-bemutató</vt:lpstr>
      <vt:lpstr>Ventriculus quartus</vt:lpstr>
      <vt:lpstr>Velum medullare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Fossa rhomboidea</vt:lpstr>
      <vt:lpstr>PowerPoint-bemutató</vt:lpstr>
      <vt:lpstr>PowerPoint-bemutató</vt:lpstr>
      <vt:lpstr>PowerPoint-bemutató</vt:lpstr>
      <vt:lpstr>Cerebellum 1.</vt:lpstr>
      <vt:lpstr>Cerebellum 2.</vt:lpstr>
      <vt:lpstr>PowerPoint-bemutató</vt:lpstr>
      <vt:lpstr>PowerPoint-bemutató</vt:lpstr>
      <vt:lpstr>Cerebellum 3.</vt:lpstr>
      <vt:lpstr>PowerPoint-bemutató</vt:lpstr>
      <vt:lpstr>PowerPoint-bemutató</vt:lpstr>
      <vt:lpstr>PowerPoint-bemutató</vt:lpstr>
      <vt:lpstr>PowerPoint-bemutató</vt:lpstr>
      <vt:lpstr>PowerPoint-bemutató</vt:lpstr>
      <vt:lpstr>Cerebellum 4.</vt:lpstr>
      <vt:lpstr>PowerPoint-bemutató</vt:lpstr>
      <vt:lpstr>PowerPoint-bemutató</vt:lpstr>
      <vt:lpstr>Fejlődés</vt:lpstr>
      <vt:lpstr>PowerPoint-bemutató</vt:lpstr>
      <vt:lpstr>PowerPoint-bemutató</vt:lpstr>
      <vt:lpstr>A kisagy fejlődése</vt:lpstr>
      <vt:lpstr>Kisagy fejlődése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Kisagy: a szöveti szerkezet kialakulása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myelencephalon fejlődése</vt:lpstr>
      <vt:lpstr>PowerPoint-bemutató</vt:lpstr>
      <vt:lpstr>PowerPoint-bemutató</vt:lpstr>
      <vt:lpstr>PowerPoint-bemutató</vt:lpstr>
      <vt:lpstr>PowerPoint-bemutató</vt:lpstr>
      <vt:lpstr>Neuromérák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Differenzierung der Hirnbläschen. Makroskopie des Zwischenhirns, III. Ventrikel. Entwicklung vom Prosenzephalon</dc:title>
  <dc:creator>M</dc:creator>
  <cp:lastModifiedBy>M</cp:lastModifiedBy>
  <cp:revision>89</cp:revision>
  <dcterms:created xsi:type="dcterms:W3CDTF">2017-09-13T18:49:32Z</dcterms:created>
  <dcterms:modified xsi:type="dcterms:W3CDTF">2019-09-28T15:54:25Z</dcterms:modified>
</cp:coreProperties>
</file>