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6" r:id="rId54"/>
    <p:sldId id="362" r:id="rId55"/>
    <p:sldId id="396" r:id="rId56"/>
    <p:sldId id="397" r:id="rId57"/>
    <p:sldId id="348" r:id="rId58"/>
    <p:sldId id="349" r:id="rId59"/>
    <p:sldId id="408" r:id="rId60"/>
    <p:sldId id="410" r:id="rId61"/>
    <p:sldId id="406" r:id="rId62"/>
    <p:sldId id="404" r:id="rId63"/>
    <p:sldId id="407" r:id="rId64"/>
    <p:sldId id="398" r:id="rId65"/>
    <p:sldId id="409" r:id="rId66"/>
    <p:sldId id="399" r:id="rId67"/>
    <p:sldId id="411" r:id="rId68"/>
    <p:sldId id="419" r:id="rId69"/>
    <p:sldId id="420" r:id="rId70"/>
    <p:sldId id="421" r:id="rId71"/>
    <p:sldId id="423" r:id="rId72"/>
    <p:sldId id="412" r:id="rId73"/>
    <p:sldId id="413" r:id="rId74"/>
    <p:sldId id="414" r:id="rId75"/>
    <p:sldId id="415" r:id="rId76"/>
    <p:sldId id="418" r:id="rId77"/>
    <p:sldId id="422" r:id="rId78"/>
    <p:sldId id="424" r:id="rId79"/>
    <p:sldId id="400" r:id="rId80"/>
    <p:sldId id="401" r:id="rId81"/>
    <p:sldId id="402" r:id="rId82"/>
    <p:sldId id="425" r:id="rId83"/>
    <p:sldId id="426" r:id="rId84"/>
    <p:sldId id="403" r:id="rId85"/>
    <p:sldId id="427" r:id="rId86"/>
    <p:sldId id="428" r:id="rId87"/>
    <p:sldId id="429" r:id="rId88"/>
    <p:sldId id="430" r:id="rId89"/>
    <p:sldId id="432" r:id="rId90"/>
    <p:sldId id="377" r:id="rId91"/>
    <p:sldId id="431" r:id="rId92"/>
    <p:sldId id="433" r:id="rId93"/>
    <p:sldId id="434" r:id="rId94"/>
    <p:sldId id="435" r:id="rId95"/>
    <p:sldId id="368" r:id="rId96"/>
    <p:sldId id="369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4193"/>
    <a:srgbClr val="00FFFF"/>
    <a:srgbClr val="C07466"/>
    <a:srgbClr val="FFFAEC"/>
    <a:srgbClr val="16447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280" autoAdjust="0"/>
  </p:normalViewPr>
  <p:slideViewPr>
    <p:cSldViewPr snapToGrid="0">
      <p:cViewPr>
        <p:scale>
          <a:sx n="66" d="100"/>
          <a:sy n="66" d="100"/>
        </p:scale>
        <p:origin x="150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780F1-F9C3-4F55-AF2F-550CE24D1839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6ED98-F6BA-4180-88CB-D03571AAC3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10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Wikipedia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513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england</a:t>
            </a:r>
            <a:r>
              <a:rPr lang="hu-HU" dirty="0"/>
              <a:t>,</a:t>
            </a:r>
            <a:r>
              <a:rPr lang="hu-HU" baseline="0" dirty="0"/>
              <a:t> Life </a:t>
            </a:r>
            <a:r>
              <a:rPr lang="hu-HU" baseline="0" dirty="0" err="1"/>
              <a:t>before</a:t>
            </a:r>
            <a:r>
              <a:rPr lang="hu-HU" baseline="0" dirty="0"/>
              <a:t> </a:t>
            </a:r>
            <a:r>
              <a:rPr lang="hu-HU" baseline="0" dirty="0" err="1"/>
              <a:t>Birth</a:t>
            </a:r>
            <a:r>
              <a:rPr lang="hu-HU" baseline="0" dirty="0"/>
              <a:t>, </a:t>
            </a:r>
            <a:r>
              <a:rPr lang="hu-HU" baseline="0" dirty="0" err="1"/>
              <a:t>Mosby</a:t>
            </a:r>
            <a:r>
              <a:rPr lang="hu-HU" baseline="0" dirty="0"/>
              <a:t>, 1996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6ED98-F6BA-4180-88CB-D03571AAC325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448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Hinrochsen</a:t>
            </a:r>
            <a:r>
              <a:rPr lang="hu-HU" dirty="0"/>
              <a:t>, </a:t>
            </a:r>
            <a:r>
              <a:rPr lang="hu-HU" dirty="0" err="1"/>
              <a:t>Humanembryologie</a:t>
            </a:r>
            <a:r>
              <a:rPr lang="hu-HU" dirty="0"/>
              <a:t>, Springer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6ED98-F6BA-4180-88CB-D03571AAC325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759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89014-6179-4FC3-BE6E-6A34F96E151D}" type="slidenum">
              <a:rPr lang="en-US"/>
              <a:pPr/>
              <a:t>86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051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C83FF-6756-4971-9261-D3B95FCCA2A8}" type="slidenum">
              <a:rPr lang="en-US"/>
              <a:pPr/>
              <a:t>87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539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22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05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16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7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6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01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68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32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35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83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EF83F-1FC6-44CB-A757-9F99D5735F2A}" type="datetimeFigureOut">
              <a:rPr lang="de-DE" smtClean="0"/>
              <a:t>16.09.2019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598AF-BA2C-4A6C-B5E9-CC1298E01AF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13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-15875"/>
            <a:ext cx="4608513" cy="647700"/>
            <a:chOff x="0" y="0"/>
            <a:chExt cx="2903" cy="408"/>
          </a:xfrm>
        </p:grpSpPr>
        <p:grpSp>
          <p:nvGrpSpPr>
            <p:cNvPr id="3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975" cy="408"/>
              <a:chOff x="0" y="0"/>
              <a:chExt cx="1548363" cy="648370"/>
            </a:xfrm>
          </p:grpSpPr>
          <p:pic>
            <p:nvPicPr>
              <p:cNvPr id="208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Csoportba foglalás 10"/>
            <p:cNvGrpSpPr>
              <a:grpSpLocks/>
            </p:cNvGrpSpPr>
            <p:nvPr/>
          </p:nvGrpSpPr>
          <p:grpSpPr bwMode="auto">
            <a:xfrm>
              <a:off x="978" y="0"/>
              <a:ext cx="975" cy="408"/>
              <a:chOff x="0" y="0"/>
              <a:chExt cx="1548363" cy="648370"/>
            </a:xfrm>
          </p:grpSpPr>
          <p:pic>
            <p:nvPicPr>
              <p:cNvPr id="208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Csoportba foglalás 13"/>
            <p:cNvGrpSpPr>
              <a:grpSpLocks/>
            </p:cNvGrpSpPr>
            <p:nvPr/>
          </p:nvGrpSpPr>
          <p:grpSpPr bwMode="auto">
            <a:xfrm>
              <a:off x="1927" y="0"/>
              <a:ext cx="976" cy="408"/>
              <a:chOff x="0" y="0"/>
              <a:chExt cx="1548363" cy="648370"/>
            </a:xfrm>
          </p:grpSpPr>
          <p:pic>
            <p:nvPicPr>
              <p:cNvPr id="208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572000" y="-15875"/>
            <a:ext cx="4576763" cy="636563"/>
            <a:chOff x="2880" y="-10"/>
            <a:chExt cx="2883" cy="413"/>
          </a:xfrm>
        </p:grpSpPr>
        <p:grpSp>
          <p:nvGrpSpPr>
            <p:cNvPr id="7" name="Csoportba foglalás 18"/>
            <p:cNvGrpSpPr>
              <a:grpSpLocks/>
            </p:cNvGrpSpPr>
            <p:nvPr/>
          </p:nvGrpSpPr>
          <p:grpSpPr bwMode="auto">
            <a:xfrm>
              <a:off x="2880" y="-10"/>
              <a:ext cx="1001" cy="413"/>
              <a:chOff x="4491318" y="-16048"/>
              <a:chExt cx="1588943" cy="655878"/>
            </a:xfrm>
          </p:grpSpPr>
          <p:pic>
            <p:nvPicPr>
              <p:cNvPr id="208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-16048"/>
                <a:ext cx="809376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Csoportba foglalás 19"/>
            <p:cNvGrpSpPr>
              <a:grpSpLocks/>
            </p:cNvGrpSpPr>
            <p:nvPr/>
          </p:nvGrpSpPr>
          <p:grpSpPr bwMode="auto">
            <a:xfrm>
              <a:off x="3866" y="-10"/>
              <a:ext cx="950" cy="413"/>
              <a:chOff x="4572000" y="-16048"/>
              <a:chExt cx="1508261" cy="655878"/>
            </a:xfrm>
          </p:grpSpPr>
          <p:pic>
            <p:nvPicPr>
              <p:cNvPr id="207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Csoportba foglalás 22"/>
            <p:cNvGrpSpPr>
              <a:grpSpLocks/>
            </p:cNvGrpSpPr>
            <p:nvPr/>
          </p:nvGrpSpPr>
          <p:grpSpPr bwMode="auto">
            <a:xfrm>
              <a:off x="4813" y="-10"/>
              <a:ext cx="950" cy="413"/>
              <a:chOff x="4572000" y="-16048"/>
              <a:chExt cx="1508261" cy="655878"/>
            </a:xfrm>
          </p:grpSpPr>
          <p:pic>
            <p:nvPicPr>
              <p:cNvPr id="207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Csoportba foglalás 26"/>
          <p:cNvGrpSpPr>
            <a:grpSpLocks/>
          </p:cNvGrpSpPr>
          <p:nvPr/>
        </p:nvGrpSpPr>
        <p:grpSpPr bwMode="auto">
          <a:xfrm rot="10800000">
            <a:off x="4763" y="6210300"/>
            <a:ext cx="9139237" cy="647700"/>
            <a:chOff x="0" y="0"/>
            <a:chExt cx="9139210" cy="648370"/>
          </a:xfrm>
        </p:grpSpPr>
        <p:grpSp>
          <p:nvGrpSpPr>
            <p:cNvPr id="11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1548363" cy="648370"/>
              <a:chOff x="0" y="0"/>
              <a:chExt cx="1548363" cy="648370"/>
            </a:xfrm>
          </p:grpSpPr>
          <p:pic>
            <p:nvPicPr>
              <p:cNvPr id="207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Csoportba foglalás 10"/>
            <p:cNvGrpSpPr>
              <a:grpSpLocks/>
            </p:cNvGrpSpPr>
            <p:nvPr/>
          </p:nvGrpSpPr>
          <p:grpSpPr bwMode="auto">
            <a:xfrm>
              <a:off x="1552437" y="0"/>
              <a:ext cx="1548363" cy="648370"/>
              <a:chOff x="0" y="0"/>
              <a:chExt cx="1548363" cy="648370"/>
            </a:xfrm>
          </p:grpSpPr>
          <p:pic>
            <p:nvPicPr>
              <p:cNvPr id="206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7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Csoportba foglalás 13"/>
            <p:cNvGrpSpPr>
              <a:grpSpLocks/>
            </p:cNvGrpSpPr>
            <p:nvPr/>
          </p:nvGrpSpPr>
          <p:grpSpPr bwMode="auto">
            <a:xfrm>
              <a:off x="3059832" y="0"/>
              <a:ext cx="1548363" cy="648370"/>
              <a:chOff x="0" y="0"/>
              <a:chExt cx="1548363" cy="648370"/>
            </a:xfrm>
          </p:grpSpPr>
          <p:pic>
            <p:nvPicPr>
              <p:cNvPr id="206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Csoportba foglalás 18"/>
            <p:cNvGrpSpPr>
              <a:grpSpLocks/>
            </p:cNvGrpSpPr>
            <p:nvPr/>
          </p:nvGrpSpPr>
          <p:grpSpPr bwMode="auto">
            <a:xfrm>
              <a:off x="4572000" y="0"/>
              <a:ext cx="1579315" cy="648000"/>
              <a:chOff x="4491318" y="0"/>
              <a:chExt cx="1579315" cy="648000"/>
            </a:xfrm>
          </p:grpSpPr>
          <p:pic>
            <p:nvPicPr>
              <p:cNvPr id="206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0"/>
                <a:ext cx="799654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Csoportba foglalás 19"/>
            <p:cNvGrpSpPr>
              <a:grpSpLocks/>
            </p:cNvGrpSpPr>
            <p:nvPr/>
          </p:nvGrpSpPr>
          <p:grpSpPr bwMode="auto">
            <a:xfrm>
              <a:off x="6137956" y="0"/>
              <a:ext cx="1498632" cy="648000"/>
              <a:chOff x="4572001" y="0"/>
              <a:chExt cx="1498632" cy="648000"/>
            </a:xfrm>
          </p:grpSpPr>
          <p:pic>
            <p:nvPicPr>
              <p:cNvPr id="206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Csoportba foglalás 22"/>
            <p:cNvGrpSpPr>
              <a:grpSpLocks/>
            </p:cNvGrpSpPr>
            <p:nvPr/>
          </p:nvGrpSpPr>
          <p:grpSpPr bwMode="auto">
            <a:xfrm>
              <a:off x="7640578" y="0"/>
              <a:ext cx="1498632" cy="648000"/>
              <a:chOff x="4572001" y="0"/>
              <a:chExt cx="1498632" cy="648000"/>
            </a:xfrm>
          </p:grpSpPr>
          <p:pic>
            <p:nvPicPr>
              <p:cNvPr id="206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4" name="Cím 1"/>
          <p:cNvSpPr txBox="1">
            <a:spLocks/>
          </p:cNvSpPr>
          <p:nvPr/>
        </p:nvSpPr>
        <p:spPr>
          <a:xfrm>
            <a:off x="140337" y="2327564"/>
            <a:ext cx="8936351" cy="19475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Makroskopie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und Entwicklung des Hirnstammes und des Kleinhirns, IV. Ventrikel</a:t>
            </a:r>
          </a:p>
        </p:txBody>
      </p:sp>
      <p:sp>
        <p:nvSpPr>
          <p:cNvPr id="45" name="Alcím 2"/>
          <p:cNvSpPr txBox="1">
            <a:spLocks/>
          </p:cNvSpPr>
          <p:nvPr/>
        </p:nvSpPr>
        <p:spPr>
          <a:xfrm>
            <a:off x="5761183" y="4973782"/>
            <a:ext cx="2911762" cy="921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Attila Magyar</a:t>
            </a:r>
          </a:p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17.09.2019</a:t>
            </a:r>
          </a:p>
        </p:txBody>
      </p:sp>
    </p:spTree>
    <p:extLst>
      <p:ext uri="{BB962C8B-B14F-4D97-AF65-F5344CB8AC3E}">
        <p14:creationId xmlns:p14="http://schemas.microsoft.com/office/powerpoint/2010/main" val="76603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55868" cy="53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0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32"/>
            <a:ext cx="9144000" cy="674299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8545" y="72732"/>
            <a:ext cx="468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Dorsalseite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Hirnstammes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3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" y="1098107"/>
            <a:ext cx="9126889" cy="575989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142155" y="221673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Lateralseite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Hirnstammes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9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8"/>
            <a:ext cx="9144000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" y="0"/>
            <a:ext cx="901531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16741" y="6396335"/>
            <a:ext cx="5962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Subarachnoidealzisternen</a:t>
            </a:r>
            <a:r>
              <a:rPr lang="hu-HU" sz="2400" b="1" dirty="0"/>
              <a:t> </a:t>
            </a:r>
            <a:r>
              <a:rPr lang="hu-HU" sz="2400" b="1" dirty="0" err="1"/>
              <a:t>beim</a:t>
            </a:r>
            <a:r>
              <a:rPr lang="hu-HU" sz="2400" b="1" dirty="0"/>
              <a:t> </a:t>
            </a:r>
            <a:r>
              <a:rPr lang="hu-HU" sz="2400" b="1" dirty="0" err="1"/>
              <a:t>Mittelhirn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45039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Länge: 2,5 cm;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kaudale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Grenze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Sulcus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bulbopontinus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(Austrittstelle von N.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N. facialis und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Seitlich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geht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das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cerbellaris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medius über. N.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tritt an der Grenze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diesen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beien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heraus.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Kleinhirn bildet sie das Metencephalon.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Metencephalon umgibt die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rostrale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Hälfte des IV. Ventrikels.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besteht: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und Basis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pontis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(Pons im engeren Sinn).</a:t>
            </a:r>
          </a:p>
        </p:txBody>
      </p:sp>
    </p:spTree>
    <p:extLst>
      <p:ext uri="{BB962C8B-B14F-4D97-AF65-F5344CB8AC3E}">
        <p14:creationId xmlns:p14="http://schemas.microsoft.com/office/powerpoint/2010/main" val="374577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Basalseite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querlaufende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flaches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Sulcus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basilaris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hervorgerrufen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Pyramidenbahn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(Radix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motoria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sensoria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kaudal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wesentlich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dicker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Dorsalseite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vorderer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Fossa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78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cerebellum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58958" y="116632"/>
            <a:ext cx="7668344" cy="6549197"/>
          </a:xfr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74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9155868" cy="53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" y="86879"/>
            <a:ext cx="8544582" cy="66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8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, Truncus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encephali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Anteile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Mesencephalon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Brücke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Verlängertes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Mark,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Allgemeine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Aufbau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Haube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Tectum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mesencephali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Dach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73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183"/>
            <a:ext cx="9126889" cy="5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53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Verlängertes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Mark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wischen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Sulc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bulbopontinus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und C1 Austrittstelle (Länge 3 cm). Vorderfläche liegt am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Clivus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Birnen- oder Zwiebelförmig (Synonym: Bulbus). 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besteht aus zwei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Anteilen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kraniale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Hälfte oder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offener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Teil bildet die kaudale Hälfte von der Fossa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kaudale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hälfte oder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geschlossener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Teil enthält Zentralkanal.</a:t>
            </a:r>
          </a:p>
        </p:txBody>
      </p:sp>
    </p:spTree>
    <p:extLst>
      <p:ext uri="{BB962C8B-B14F-4D97-AF65-F5344CB8AC3E}">
        <p14:creationId xmlns:p14="http://schemas.microsoft.com/office/powerpoint/2010/main" val="2035200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Verlängertes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Mark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Ventralseite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Fissura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ant., Foramen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caecum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kraniales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Ende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seitlich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Pyramiden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Decussatio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pyramidum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rostral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Oliva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mit den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Sulcus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parolivaris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lateralis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ustrittstelle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Hirnnerven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IX., X. und XI.)  und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Sulcus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parolivaris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medialis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Austrittstelle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Kleinhirnbrückenwinkel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N. facialis,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565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Verlängertes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Mark 3.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Dorsalseite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kaudaler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Sulcus medianus posterior,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Obex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querliegende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Marklamelle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darunter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beginnt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Zentralkanal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Fasciculus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gracilis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cuneatus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Sulcus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intermedius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posterior, Tuberculum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gracile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cuneatum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Tuberculum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Dorsalseite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kranialer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Striae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47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" y="86879"/>
            <a:ext cx="8544582" cy="66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68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183"/>
            <a:ext cx="9126889" cy="5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9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3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0689"/>
            <a:ext cx="9253667" cy="391360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0671" y="5148775"/>
            <a:ext cx="728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Der </a:t>
            </a:r>
            <a:r>
              <a:rPr lang="hu-HU" dirty="0" err="1"/>
              <a:t>Pfeil</a:t>
            </a:r>
            <a:r>
              <a:rPr lang="hu-HU" dirty="0"/>
              <a:t> „</a:t>
            </a:r>
            <a:r>
              <a:rPr lang="hu-HU" dirty="0" err="1"/>
              <a:t>Obex</a:t>
            </a:r>
            <a:r>
              <a:rPr lang="hu-HU" dirty="0"/>
              <a:t>” </a:t>
            </a:r>
            <a:r>
              <a:rPr lang="hu-HU" dirty="0" err="1"/>
              <a:t>zeigt</a:t>
            </a:r>
            <a:r>
              <a:rPr lang="hu-HU" dirty="0"/>
              <a:t> </a:t>
            </a:r>
            <a:r>
              <a:rPr lang="hu-HU" dirty="0" err="1"/>
              <a:t>auf</a:t>
            </a:r>
            <a:r>
              <a:rPr lang="hu-HU" dirty="0"/>
              <a:t> </a:t>
            </a:r>
            <a:r>
              <a:rPr lang="hu-HU"/>
              <a:t>eine </a:t>
            </a:r>
            <a:r>
              <a:rPr lang="hu-HU" dirty="0" err="1"/>
              <a:t>falsche</a:t>
            </a:r>
            <a:r>
              <a:rPr lang="hu-HU" dirty="0"/>
              <a:t> </a:t>
            </a:r>
            <a:r>
              <a:rPr lang="hu-HU" dirty="0" err="1"/>
              <a:t>Stelle</a:t>
            </a:r>
            <a:r>
              <a:rPr lang="hu-HU" dirty="0"/>
              <a:t>! Die </a:t>
            </a:r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Platte</a:t>
            </a:r>
            <a:r>
              <a:rPr lang="hu-HU" dirty="0"/>
              <a:t> </a:t>
            </a:r>
            <a:r>
              <a:rPr lang="hu-HU" dirty="0" err="1"/>
              <a:t>unter</a:t>
            </a:r>
            <a:r>
              <a:rPr lang="hu-HU" dirty="0"/>
              <a:t> der </a:t>
            </a:r>
            <a:r>
              <a:rPr lang="hu-HU" dirty="0" err="1"/>
              <a:t>Pfeilspitze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der </a:t>
            </a:r>
            <a:r>
              <a:rPr lang="hu-HU" dirty="0" err="1"/>
              <a:t>Obex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4452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Ventriculus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und</a:t>
            </a:r>
            <a:b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Ventriculus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Aquaeductus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Zentralkanal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kranialer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Fastigium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Recessus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lateralis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Seitliche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Grenze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sup.,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Fossa </a:t>
            </a:r>
            <a:r>
              <a:rPr lang="hu-H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de-D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0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, Truncus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encephali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Weiße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Substanz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absteigende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Bahnen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Graue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Substanz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Kerne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Hirnnerven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III-XII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Formatio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reticularis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andere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Kerne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ruber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Substantia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nigra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(Motorik),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Tectum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mesencephali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Hörbahn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Reflexzentren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Brückenkerne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cortcocerebellare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Bahnen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Hinterstrangkerne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medialis), unteres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Olivenkomplex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(motorik)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64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2" y="525434"/>
            <a:ext cx="7299524" cy="545334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0675" y="6044575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Aquaeductus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III. und IV.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Ventrikeln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5201540-D109-4AF9-B1AE-C67CC896A9CE}"/>
              </a:ext>
            </a:extLst>
          </p:cNvPr>
          <p:cNvSpPr txBox="1"/>
          <p:nvPr/>
        </p:nvSpPr>
        <p:spPr>
          <a:xfrm>
            <a:off x="569394" y="28129"/>
            <a:ext cx="826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Ausgusspräparat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Ventrikelsystem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Gehirns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90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Ventriculus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quartus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Dach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Fastigium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unpaares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paarig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chorioidea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ventriculi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chorioideus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Taenia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cinerea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Fossa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siehe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dort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Apertura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mediana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Magendie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Aprturae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laterales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Luschkae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Bochdalek’sches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Blumenkörbchen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43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9" y="0"/>
            <a:ext cx="6862733" cy="68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5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2" y="-7839"/>
            <a:ext cx="7919666" cy="68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3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444"/>
            <a:ext cx="9144000" cy="56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02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477"/>
            <a:ext cx="9141179" cy="61230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10705" y="6381946"/>
            <a:ext cx="798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Foramen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Magendie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Plexus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chorioideus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quartii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88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" y="6685"/>
            <a:ext cx="8350041" cy="685131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6255" y="124691"/>
            <a:ext cx="241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Rosa: Pia mater und </a:t>
            </a:r>
            <a:r>
              <a:rPr lang="hu-HU" dirty="0" err="1"/>
              <a:t>Arachnoidea</a:t>
            </a:r>
            <a:r>
              <a:rPr lang="hu-HU" dirty="0"/>
              <a:t>, </a:t>
            </a:r>
            <a:r>
              <a:rPr lang="hu-HU" dirty="0" err="1"/>
              <a:t>Arachnoidea-Trabekeln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8346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" y="0"/>
            <a:ext cx="7016094" cy="68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64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8765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rhomboidea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des IV.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Ventrikels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Brücke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rostrale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Hälfte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Rautenförmig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kaudale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Abschnitt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Calamus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scriptorius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Füllfederspitze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Sulcus medianus,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Eminentia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medialis, Sulcus limitans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facialis,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früher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cinerea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Funiculus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separans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Ependymverdickung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postrema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caeruleus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Sulcus limitans: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Striae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311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9" y="146464"/>
            <a:ext cx="8910186" cy="65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4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895"/>
            <a:ext cx="9139189" cy="3107104"/>
          </a:xfrm>
        </p:spPr>
      </p:pic>
    </p:spTree>
    <p:extLst>
      <p:ext uri="{BB962C8B-B14F-4D97-AF65-F5344CB8AC3E}">
        <p14:creationId xmlns:p14="http://schemas.microsoft.com/office/powerpoint/2010/main" val="1758033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606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361709" y="900545"/>
            <a:ext cx="27293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iC</a:t>
            </a:r>
            <a:r>
              <a:rPr lang="hu-HU" dirty="0"/>
              <a:t>: </a:t>
            </a:r>
            <a:r>
              <a:rPr lang="hu-HU" dirty="0" err="1"/>
              <a:t>Colliculus</a:t>
            </a:r>
            <a:r>
              <a:rPr lang="hu-HU" dirty="0"/>
              <a:t> </a:t>
            </a:r>
            <a:r>
              <a:rPr lang="hu-HU" dirty="0" err="1"/>
              <a:t>inferior</a:t>
            </a:r>
            <a:endParaRPr lang="hu-HU" dirty="0"/>
          </a:p>
          <a:p>
            <a:r>
              <a:rPr lang="hu-HU" dirty="0"/>
              <a:t>SCP, MCP, IP: </a:t>
            </a:r>
            <a:r>
              <a:rPr lang="hu-HU" dirty="0" err="1"/>
              <a:t>Pedunculus</a:t>
            </a:r>
            <a:r>
              <a:rPr lang="hu-HU" dirty="0"/>
              <a:t> </a:t>
            </a:r>
            <a:r>
              <a:rPr lang="hu-HU" dirty="0" err="1"/>
              <a:t>cerebellaris</a:t>
            </a:r>
            <a:r>
              <a:rPr lang="hu-HU" dirty="0"/>
              <a:t> sup., </a:t>
            </a:r>
            <a:r>
              <a:rPr lang="hu-HU" dirty="0" err="1"/>
              <a:t>med</a:t>
            </a:r>
            <a:r>
              <a:rPr lang="hu-HU" dirty="0"/>
              <a:t>., </a:t>
            </a:r>
            <a:r>
              <a:rPr lang="hu-HU" dirty="0" err="1"/>
              <a:t>inf</a:t>
            </a:r>
            <a:r>
              <a:rPr lang="hu-HU" dirty="0"/>
              <a:t>.</a:t>
            </a:r>
          </a:p>
          <a:p>
            <a:r>
              <a:rPr lang="hu-HU" b="1" dirty="0"/>
              <a:t>m: </a:t>
            </a:r>
            <a:r>
              <a:rPr lang="hu-HU" b="1" dirty="0" err="1"/>
              <a:t>Eminentia</a:t>
            </a:r>
            <a:r>
              <a:rPr lang="hu-HU" b="1" dirty="0"/>
              <a:t> medialis</a:t>
            </a:r>
          </a:p>
          <a:p>
            <a:r>
              <a:rPr lang="hu-HU" b="1" dirty="0" err="1"/>
              <a:t>fc</a:t>
            </a:r>
            <a:r>
              <a:rPr lang="hu-HU" b="1" dirty="0"/>
              <a:t>: </a:t>
            </a:r>
            <a:r>
              <a:rPr lang="hu-HU" b="1" dirty="0" err="1"/>
              <a:t>Colliculus</a:t>
            </a:r>
            <a:r>
              <a:rPr lang="hu-HU" b="1" dirty="0"/>
              <a:t> facialis</a:t>
            </a:r>
          </a:p>
          <a:p>
            <a:r>
              <a:rPr lang="hu-HU" b="1" dirty="0"/>
              <a:t>SSS: </a:t>
            </a:r>
            <a:r>
              <a:rPr lang="hu-HU" b="1" dirty="0" err="1"/>
              <a:t>Striae</a:t>
            </a:r>
            <a:r>
              <a:rPr lang="hu-HU" b="1" dirty="0"/>
              <a:t> </a:t>
            </a:r>
            <a:r>
              <a:rPr lang="hu-HU" b="1" dirty="0" err="1"/>
              <a:t>medullares</a:t>
            </a:r>
            <a:endParaRPr lang="hu-HU" b="1" dirty="0"/>
          </a:p>
          <a:p>
            <a:r>
              <a:rPr lang="hu-HU" b="1" dirty="0"/>
              <a:t>v: </a:t>
            </a:r>
            <a:r>
              <a:rPr lang="hu-HU" b="1" dirty="0" err="1"/>
              <a:t>Trigonum</a:t>
            </a:r>
            <a:r>
              <a:rPr lang="hu-HU" b="1" dirty="0"/>
              <a:t> </a:t>
            </a:r>
            <a:r>
              <a:rPr lang="hu-HU" b="1" dirty="0" err="1"/>
              <a:t>nervi</a:t>
            </a:r>
            <a:r>
              <a:rPr lang="hu-HU" b="1" dirty="0"/>
              <a:t> </a:t>
            </a:r>
            <a:r>
              <a:rPr lang="hu-HU" b="1" dirty="0" err="1"/>
              <a:t>vagi</a:t>
            </a:r>
            <a:endParaRPr lang="hu-HU" b="1" dirty="0"/>
          </a:p>
          <a:p>
            <a:r>
              <a:rPr lang="hu-HU" b="1" dirty="0"/>
              <a:t>h: </a:t>
            </a:r>
            <a:r>
              <a:rPr lang="hu-HU" b="1" dirty="0" err="1"/>
              <a:t>Trigonum</a:t>
            </a:r>
            <a:r>
              <a:rPr lang="hu-HU" b="1" dirty="0"/>
              <a:t> </a:t>
            </a:r>
            <a:r>
              <a:rPr lang="hu-HU" b="1" dirty="0" err="1"/>
              <a:t>nervi</a:t>
            </a:r>
            <a:r>
              <a:rPr lang="hu-HU" b="1" dirty="0"/>
              <a:t> </a:t>
            </a:r>
            <a:r>
              <a:rPr lang="hu-HU" b="1" dirty="0" err="1"/>
              <a:t>hypoglossi</a:t>
            </a:r>
            <a:endParaRPr lang="hu-HU" b="1" dirty="0"/>
          </a:p>
          <a:p>
            <a:r>
              <a:rPr lang="hu-HU" b="1" dirty="0"/>
              <a:t>AP: </a:t>
            </a:r>
            <a:r>
              <a:rPr lang="hu-HU" b="1" dirty="0" err="1"/>
              <a:t>Area</a:t>
            </a:r>
            <a:r>
              <a:rPr lang="hu-HU" b="1" dirty="0"/>
              <a:t> </a:t>
            </a:r>
            <a:r>
              <a:rPr lang="hu-HU" b="1" dirty="0" err="1"/>
              <a:t>postrema</a:t>
            </a:r>
            <a:endParaRPr lang="hu-HU" b="1" dirty="0"/>
          </a:p>
          <a:p>
            <a:r>
              <a:rPr lang="hu-HU" dirty="0"/>
              <a:t>C: Tuberculum </a:t>
            </a:r>
            <a:r>
              <a:rPr lang="hu-HU" dirty="0" err="1"/>
              <a:t>cuneatum</a:t>
            </a:r>
            <a:endParaRPr lang="hu-HU" dirty="0"/>
          </a:p>
          <a:p>
            <a:r>
              <a:rPr lang="hu-HU" dirty="0"/>
              <a:t>G: Tuberculum </a:t>
            </a:r>
            <a:r>
              <a:rPr lang="hu-HU" dirty="0" err="1"/>
              <a:t>gracile</a:t>
            </a:r>
            <a:endParaRPr lang="hu-HU" dirty="0"/>
          </a:p>
          <a:p>
            <a:r>
              <a:rPr lang="hu-HU" dirty="0" err="1"/>
              <a:t>ve</a:t>
            </a:r>
            <a:r>
              <a:rPr lang="hu-HU" dirty="0"/>
              <a:t>: </a:t>
            </a:r>
            <a:r>
              <a:rPr lang="hu-HU" dirty="0" err="1"/>
              <a:t>Area</a:t>
            </a:r>
            <a:r>
              <a:rPr lang="hu-HU" dirty="0"/>
              <a:t> </a:t>
            </a:r>
            <a:r>
              <a:rPr lang="hu-HU" dirty="0" err="1"/>
              <a:t>vestibularis</a:t>
            </a:r>
            <a:endParaRPr lang="hu-HU" dirty="0"/>
          </a:p>
          <a:p>
            <a:endParaRPr lang="hu-HU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9131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90" y="0"/>
            <a:ext cx="4732184" cy="68580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5988" y="688157"/>
            <a:ext cx="41384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dieser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schönen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Aufnahme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sieht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man: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Eminentia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Coll.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Stria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N X und XII,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lat.,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Obex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cearul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separans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grac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cuneat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2556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3347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Größe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6 x 5 10 cm,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500 cm</a:t>
            </a:r>
            <a:r>
              <a:rPr lang="hu-H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3,6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Nervenzellen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wegen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sehr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vielen,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Körnerzellen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Großhirn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cranii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post, Pars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petrosa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Tentorium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dünne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Platte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Nervenfasern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teilweise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Marklamellen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(2),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größenteils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aber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Ependym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Tela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chorioidea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18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Hemispheria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Vermis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(Raupe…),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Vallecula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(nur an der Unterfläche ist sichtbar)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Folia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Fissurae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Graue Substanz: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oberflächlich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Cortex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tief: Kleinhirnkerne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Weiße Substanz: Marklager, Corpus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Arbor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vitae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75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37" y="1340767"/>
            <a:ext cx="8920859" cy="41802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17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64182" cy="688122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001491" y="188640"/>
            <a:ext cx="38909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Schnitt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Vermis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photographiert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von der linken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Fissura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Furchen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Folia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Windungen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 mit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grauer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Substanz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an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und mit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Marklamellen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weiße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Substanz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07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7984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drei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Lappen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viele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Läppchen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Lappen: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flocculonodularis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Corpus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dieses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letztere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ant. und posterior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aufgeteilt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Fissura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posterolateralis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Fissura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drei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superior,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anterior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49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22" y="476671"/>
            <a:ext cx="8606658" cy="59282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331655" y="1153551"/>
            <a:ext cx="984739" cy="25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églalap 4"/>
          <p:cNvSpPr/>
          <p:nvPr/>
        </p:nvSpPr>
        <p:spPr>
          <a:xfrm>
            <a:off x="6553200" y="5486400"/>
            <a:ext cx="1507588" cy="236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églalap 5"/>
          <p:cNvSpPr/>
          <p:nvPr/>
        </p:nvSpPr>
        <p:spPr>
          <a:xfrm>
            <a:off x="7748954" y="3131322"/>
            <a:ext cx="984739" cy="253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zövegdoboz 6"/>
          <p:cNvSpPr txBox="1"/>
          <p:nvPr/>
        </p:nvSpPr>
        <p:spPr>
          <a:xfrm>
            <a:off x="427703" y="6453336"/>
            <a:ext cx="84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Licemofo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tupiuno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Eselsbrücke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von Prof Vígh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gelernt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habe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6133513" y="1619331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6581333" y="1898343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6982263" y="2207829"/>
            <a:ext cx="730347" cy="7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7365607" y="2953418"/>
            <a:ext cx="695181" cy="7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7761203" y="3742006"/>
            <a:ext cx="972490" cy="13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7631721" y="4317984"/>
            <a:ext cx="963639" cy="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7306994" y="4894759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6741355" y="5344925"/>
            <a:ext cx="1007599" cy="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5104227" y="6404954"/>
            <a:ext cx="747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2912012" y="6174918"/>
            <a:ext cx="678766" cy="7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>
            <a:off x="2855154" y="6404954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>
            <a:off x="1587304" y="2151560"/>
            <a:ext cx="1131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4164037" y="6404954"/>
            <a:ext cx="773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573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506494"/>
            <a:ext cx="6336744" cy="3158314"/>
          </a:xfrm>
          <a:prstGeom prst="rect">
            <a:avLst/>
          </a:prstGeom>
        </p:spPr>
      </p:pic>
      <p:pic>
        <p:nvPicPr>
          <p:cNvPr id="3" name="Kép 2" descr="cerebellum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5616624" cy="311893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67048" y="346724"/>
            <a:ext cx="269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superiore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69776" y="5589240"/>
            <a:ext cx="235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69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284" y="260647"/>
            <a:ext cx="8555188" cy="629385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5283" y="310004"/>
            <a:ext cx="2507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Lage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Kleinhirntonsillen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Foramen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magnum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Gefahr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Einklemmung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50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0"/>
            <a:ext cx="8496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9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490" y="1196752"/>
            <a:ext cx="8845020" cy="446449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18449" y="5872626"/>
            <a:ext cx="249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Oberfläche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60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Cerebellum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Kleinhirnkerne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dentatus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Zahnkern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),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Hilum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fastigii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Dachkern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emboliformis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Profpfkern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globosus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Kugelkern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8804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981" y="476671"/>
            <a:ext cx="8889515" cy="593099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1592826" y="5722373"/>
            <a:ext cx="1209368" cy="25072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Lekerekített téglalap 4"/>
          <p:cNvSpPr/>
          <p:nvPr/>
        </p:nvSpPr>
        <p:spPr>
          <a:xfrm>
            <a:off x="2689123" y="5917535"/>
            <a:ext cx="1012722" cy="1735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Lekerekített téglalap 5"/>
          <p:cNvSpPr/>
          <p:nvPr/>
        </p:nvSpPr>
        <p:spPr>
          <a:xfrm>
            <a:off x="6405717" y="2644876"/>
            <a:ext cx="1209368" cy="25072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Lekerekített téglalap 6"/>
          <p:cNvSpPr/>
          <p:nvPr/>
        </p:nvSpPr>
        <p:spPr>
          <a:xfrm>
            <a:off x="5683046" y="2084438"/>
            <a:ext cx="953728" cy="24580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908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88640"/>
            <a:ext cx="6048672" cy="648212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Tre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575187"/>
            <a:ext cx="2843808" cy="50783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Einteilung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aufgrund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seiner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Verbindungen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F79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Vestibulocerebellum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Verbindungen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Vestibulärer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Apparat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Lobus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flocculonodularis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A4C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Spinocerebellum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Rückenmark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Vermis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paravermale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u-H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FEFD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Pontocerebellum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Cortex cerebri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Hemisphärien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48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23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87624" y="620688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Die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dem</a:t>
            </a:r>
            <a:r>
              <a:rPr lang="hu-HU" sz="2400" dirty="0"/>
              <a:t> </a:t>
            </a:r>
            <a:r>
              <a:rPr lang="hu-HU" sz="2400" dirty="0" err="1"/>
              <a:t>kranialen</a:t>
            </a:r>
            <a:r>
              <a:rPr lang="hu-HU" sz="2400" dirty="0"/>
              <a:t> </a:t>
            </a:r>
            <a:r>
              <a:rPr lang="hu-HU" sz="2400" dirty="0" err="1"/>
              <a:t>Neuralrohl</a:t>
            </a:r>
            <a:r>
              <a:rPr lang="hu-HU" sz="2400" dirty="0"/>
              <a:t> </a:t>
            </a:r>
            <a:r>
              <a:rPr lang="hu-HU" sz="2400" dirty="0" err="1"/>
              <a:t>entstehen</a:t>
            </a:r>
            <a:r>
              <a:rPr lang="hu-HU" sz="2400" dirty="0"/>
              <a:t> </a:t>
            </a:r>
            <a:r>
              <a:rPr lang="hu-HU" sz="2400" dirty="0" err="1"/>
              <a:t>zuerst</a:t>
            </a:r>
            <a:r>
              <a:rPr lang="hu-HU" sz="2400" dirty="0"/>
              <a:t> </a:t>
            </a:r>
            <a:r>
              <a:rPr lang="hu-HU" sz="2400" dirty="0" err="1"/>
              <a:t>die</a:t>
            </a:r>
            <a:r>
              <a:rPr lang="hu-HU" sz="2400" dirty="0"/>
              <a:t> </a:t>
            </a:r>
            <a:r>
              <a:rPr lang="hu-HU" sz="2400" dirty="0" err="1"/>
              <a:t>primären</a:t>
            </a:r>
            <a:r>
              <a:rPr lang="hu-HU" sz="2400" dirty="0"/>
              <a:t> (4EW), </a:t>
            </a:r>
            <a:r>
              <a:rPr lang="hu-HU" sz="2400" dirty="0" err="1"/>
              <a:t>dann</a:t>
            </a:r>
            <a:r>
              <a:rPr lang="hu-HU" sz="2400" dirty="0"/>
              <a:t> </a:t>
            </a:r>
            <a:r>
              <a:rPr lang="hu-HU" sz="2400" dirty="0" err="1"/>
              <a:t>die</a:t>
            </a:r>
            <a:r>
              <a:rPr lang="hu-HU" sz="2400" dirty="0"/>
              <a:t> </a:t>
            </a:r>
            <a:r>
              <a:rPr lang="hu-HU" sz="2400" dirty="0" err="1"/>
              <a:t>sekundäre</a:t>
            </a:r>
            <a:r>
              <a:rPr lang="hu-HU" sz="2400" dirty="0"/>
              <a:t> (5EW) Hirnbläschen</a:t>
            </a:r>
            <a:endParaRPr lang="de-DE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1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1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93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920875"/>
            <a:ext cx="7772400" cy="1799150"/>
          </a:xfrm>
        </p:spPr>
        <p:txBody>
          <a:bodyPr/>
          <a:lstStyle/>
          <a:p>
            <a:r>
              <a:rPr lang="hu-HU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sz="5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720025"/>
            <a:ext cx="6858000" cy="165576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083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938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279921" y="1651819"/>
            <a:ext cx="3392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Kleinhirnentwicklung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Übersicht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von ET 33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ET50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74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938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279921" y="1651819"/>
            <a:ext cx="3392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Kleinhirnentwicklung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Übersicht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von ET 90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ET150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21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Mesencephalon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Länge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1,5 cm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kürzeste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Basalseite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Crus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Fossa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interpeduncularis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(mit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Austritt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von N.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Substantia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perforata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posterior,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rostrale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Grenze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, Corpora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mamillaria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beide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schon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diencephalisch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Dorsalseite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Tectum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mesencephali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Dach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Vierhügelplatte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: Lamina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quadrigemina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/Lamina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tecti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mit den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superior und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470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Kleinhirnentwicklung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Abkömmling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Flügelplatte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des Metencephalon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51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2889"/>
            <a:ext cx="9135764" cy="48565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96414" y="575186"/>
            <a:ext cx="193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Mesencephalon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1607574" y="900274"/>
            <a:ext cx="14749" cy="6784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V="1">
            <a:off x="1061884" y="3589398"/>
            <a:ext cx="1066800" cy="73187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239659" y="4277033"/>
            <a:ext cx="141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Rautenlippe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239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65" y="0"/>
            <a:ext cx="9152165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2344993" y="4704735"/>
            <a:ext cx="5220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EW7 (ET47-48)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Rautenhirn von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dorsal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Deckplatte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eEktoderm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entfernt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Kleinhirnanlage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Rautenlippe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Übergang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in den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Aquaeductus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IV.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Medulla-Anlage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23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85"/>
            <a:ext cx="9149250" cy="46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03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79" y="1196752"/>
            <a:ext cx="905647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344993" y="4704735"/>
            <a:ext cx="5220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EW10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Rautenhirn von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dorsal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Deckplatte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entfernt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Kleinhirnanlage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2: IV.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Mesencephalon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03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331"/>
            <a:ext cx="9144000" cy="43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801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0" y="95010"/>
            <a:ext cx="9144000" cy="6734627"/>
            <a:chOff x="0" y="95010"/>
            <a:chExt cx="9144000" cy="6734627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010"/>
              <a:ext cx="9144000" cy="6667980"/>
            </a:xfrm>
            <a:prstGeom prst="rect">
              <a:avLst/>
            </a:prstGeom>
          </p:spPr>
        </p:pic>
        <p:sp>
          <p:nvSpPr>
            <p:cNvPr id="4" name="Szövegdoboz 3"/>
            <p:cNvSpPr txBox="1"/>
            <p:nvPr/>
          </p:nvSpPr>
          <p:spPr>
            <a:xfrm>
              <a:off x="5825613" y="3967315"/>
              <a:ext cx="314140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latin typeface="Arial" panose="020B0604020202020204" pitchFamily="34" charset="0"/>
                  <a:cs typeface="Arial" panose="020B0604020202020204" pitchFamily="34" charset="0"/>
                </a:rPr>
                <a:t>EW15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Kleinhirn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von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dorsal</a:t>
              </a:r>
              <a:b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1: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Kleinhirnhemisphären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2: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Colliculus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facialis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3: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Culmen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Vermis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4: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Flocculus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Vermis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5: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Vermislappe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6: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Medulla</a:t>
              </a:r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dirty="0" err="1">
                  <a:latin typeface="Arial" panose="020B0604020202020204" pitchFamily="34" charset="0"/>
                  <a:cs typeface="Arial" panose="020B0604020202020204" pitchFamily="34" charset="0"/>
                </a:rPr>
                <a:t>oblongata</a:t>
              </a:r>
              <a:endParaRPr lang="hu-H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7: Mesencephalon</a:t>
              </a:r>
            </a:p>
            <a:p>
              <a:r>
                <a:rPr lang="hu-HU" dirty="0">
                  <a:latin typeface="Arial" panose="020B0604020202020204" pitchFamily="34" charset="0"/>
                  <a:cs typeface="Arial" panose="020B0604020202020204" pitchFamily="34" charset="0"/>
                </a:rPr>
                <a:t>8: Okzipitallappen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5619135" y="516194"/>
              <a:ext cx="412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/>
                <a:t>8</a:t>
              </a:r>
              <a:endParaRPr lang="de-DE" b="1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603090" y="516194"/>
              <a:ext cx="412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/>
                <a:t>8</a:t>
              </a:r>
              <a:endParaRPr lang="de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00918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Histogenese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ventrikulärer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wandern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Neuronen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 Pia mater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Molekularschicht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(Stratum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moleculare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Schicht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Purkinje-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(Str.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purkinjense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ganglionare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Körnerschicht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(Str. granulosum)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weiße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Substanz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Kleinhirnkerne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7698658" y="3097161"/>
            <a:ext cx="14748" cy="18730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6827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10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-1"/>
            <a:ext cx="5256584" cy="683978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209071" y="2625214"/>
            <a:ext cx="2654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Histo-Schnitt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Kleinhirnwindung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Weiße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Substanz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Marklamelle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209071" y="1570392"/>
            <a:ext cx="122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Pia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5426549" y="1740310"/>
            <a:ext cx="782522" cy="147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710517" y="117987"/>
            <a:ext cx="144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151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erebellum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7032" y="-1"/>
            <a:ext cx="4237172" cy="683952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9776" y="694430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Histologischer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Überblick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Kleinhirnrinde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94621" y="5807005"/>
            <a:ext cx="144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2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Mesencephalon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575582"/>
            <a:ext cx="7886700" cy="4601381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bisschen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größer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Reflexzentrum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Sehbahn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colliculi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(„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Bindearm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CGL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akustisches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Reflexzentrum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colliculi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inferioris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CGM, 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tecti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kranial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Commissura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post.,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kaudale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Grenze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Pedunculus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cerebell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sup.,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Velum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medullare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sup.,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lemnisci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lateralis (Sulcus lat.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N.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trochl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Brachium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coll.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.) mit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lateralis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mesencephalische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traktotomie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Schmerzausschaltung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349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Kép 1" descr="Gilbert 12-1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85947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857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46" y="620688"/>
            <a:ext cx="907415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559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760777" y="0"/>
            <a:ext cx="6316415" cy="6858000"/>
            <a:chOff x="760777" y="0"/>
            <a:chExt cx="6316415" cy="685800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0777" y="0"/>
              <a:ext cx="631641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Egyenes összekötő nyíllal 2"/>
            <p:cNvCxnSpPr/>
            <p:nvPr/>
          </p:nvCxnSpPr>
          <p:spPr>
            <a:xfrm flipV="1">
              <a:off x="760777" y="85724"/>
              <a:ext cx="608769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Szövegdoboz 3"/>
            <p:cNvSpPr txBox="1"/>
            <p:nvPr/>
          </p:nvSpPr>
          <p:spPr>
            <a:xfrm>
              <a:off x="760777" y="47625"/>
              <a:ext cx="891042" cy="383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ZEIT</a:t>
              </a:r>
              <a:endPara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6518788" y="3105834"/>
            <a:ext cx="262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Embryonal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69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3240087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7" y="5267077"/>
            <a:ext cx="9127103" cy="159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085303" y="0"/>
            <a:ext cx="505869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In der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Ratte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Verstehen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zeitlichen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Verhältnissen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Entstehungskinetik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Nervenzellen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Neuronen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Kleinhirnkerne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bei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E14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Purkinje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bei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E15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Golgi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beginnt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E19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postnatal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beginnt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entwickeln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E17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germinalem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Dreieck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Korbzellen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meisten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sind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P6-7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gebildet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Sternzellen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meisten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P8-11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gebildet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Purkinje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Zellen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ordnen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Monolayer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ab P4EGL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besteht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äußeren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mitotischen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bisschen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tieferen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premigratorsichen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2" name="Szövegdoboz 1"/>
          <p:cNvSpPr txBox="1"/>
          <p:nvPr/>
        </p:nvSpPr>
        <p:spPr>
          <a:xfrm>
            <a:off x="539552" y="3805084"/>
            <a:ext cx="313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Große</a:t>
            </a:r>
            <a:r>
              <a:rPr lang="hu-HU" dirty="0"/>
              <a:t> </a:t>
            </a:r>
            <a:r>
              <a:rPr lang="hu-HU" dirty="0" err="1"/>
              <a:t>Neuronen</a:t>
            </a:r>
            <a:r>
              <a:rPr lang="hu-HU" dirty="0"/>
              <a:t>: Purkinje-</a:t>
            </a:r>
            <a:r>
              <a:rPr lang="hu-HU" dirty="0" err="1"/>
              <a:t>Zellen</a:t>
            </a:r>
            <a:r>
              <a:rPr lang="hu-HU" dirty="0"/>
              <a:t>; Golgi-</a:t>
            </a:r>
            <a:r>
              <a:rPr lang="hu-HU" dirty="0" err="1"/>
              <a:t>Zellen</a:t>
            </a:r>
            <a:endParaRPr lang="hu-HU" dirty="0"/>
          </a:p>
          <a:p>
            <a:r>
              <a:rPr lang="hu-HU" dirty="0" err="1"/>
              <a:t>Kleine</a:t>
            </a:r>
            <a:r>
              <a:rPr lang="hu-HU" dirty="0"/>
              <a:t> </a:t>
            </a:r>
            <a:r>
              <a:rPr lang="hu-HU" dirty="0" err="1"/>
              <a:t>Neuronen</a:t>
            </a:r>
            <a:r>
              <a:rPr lang="hu-HU" dirty="0"/>
              <a:t>: </a:t>
            </a:r>
            <a:r>
              <a:rPr lang="hu-HU" dirty="0" err="1"/>
              <a:t>Körnerzellen</a:t>
            </a:r>
            <a:r>
              <a:rPr lang="hu-HU" dirty="0"/>
              <a:t>, </a:t>
            </a:r>
            <a:r>
              <a:rPr lang="hu-HU" dirty="0" err="1"/>
              <a:t>Korbzellen</a:t>
            </a:r>
            <a:r>
              <a:rPr lang="hu-HU" dirty="0"/>
              <a:t>, </a:t>
            </a:r>
            <a:r>
              <a:rPr lang="hu-HU" dirty="0" err="1"/>
              <a:t>Sternzellen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636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457200"/>
            <a:ext cx="8163387" cy="61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52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2" y="0"/>
            <a:ext cx="754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0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127.0.0.1:1818/images/3FF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81" y="332656"/>
            <a:ext cx="8579677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6521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245895"/>
            <a:ext cx="7772400" cy="1264068"/>
          </a:xfrm>
        </p:spPr>
        <p:txBody>
          <a:bodyPr>
            <a:normAutofit/>
          </a:bodyPr>
          <a:lstStyle/>
          <a:p>
            <a:r>
              <a:rPr lang="hu-H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 des Myelencephalon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797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" y="0"/>
            <a:ext cx="524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651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43800" cy="4699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5221" y="4796589"/>
            <a:ext cx="7395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EW6 (ET37-41)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1: Schlundbögen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Vorderhirn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4: Rautenhirn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Deckplatte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dünn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durchschneidend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7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792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197642" y="332656"/>
            <a:ext cx="376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Menschliches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ET44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438274" y="2053389"/>
            <a:ext cx="2775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Hemisphärien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Kleinhirnplatte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Rautenlippe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3: IV.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Ventrikel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4: Mesencephalon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459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3114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499483" y="6448853"/>
            <a:ext cx="4179295" cy="40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Menschliches</a:t>
            </a:r>
            <a:r>
              <a:rPr lang="hu-HU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  <a:r>
              <a:rPr lang="hu-HU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ET44</a:t>
            </a:r>
            <a:endParaRPr lang="de-DE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239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Neuromeren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/>
          <a:lstStyle/>
          <a:p>
            <a:r>
              <a:rPr lang="hu-HU" sz="2800" dirty="0" err="1"/>
              <a:t>Rhombenzephalische</a:t>
            </a:r>
            <a:r>
              <a:rPr lang="hu-HU" sz="2800" dirty="0"/>
              <a:t> </a:t>
            </a:r>
            <a:r>
              <a:rPr lang="hu-HU" sz="2800" dirty="0" err="1"/>
              <a:t>Segmente</a:t>
            </a:r>
            <a:r>
              <a:rPr lang="hu-HU" sz="2800" dirty="0"/>
              <a:t> (</a:t>
            </a:r>
            <a:r>
              <a:rPr lang="hu-HU" sz="2800" b="1" dirty="0" err="1"/>
              <a:t>Rhombomeren</a:t>
            </a:r>
            <a:r>
              <a:rPr lang="hu-HU" sz="2800" dirty="0"/>
              <a:t> 1-7(8)) sind </a:t>
            </a:r>
            <a:r>
              <a:rPr lang="hu-HU" sz="2800" dirty="0" err="1"/>
              <a:t>mikroskopisch</a:t>
            </a:r>
            <a:r>
              <a:rPr lang="hu-HU" sz="2800" dirty="0"/>
              <a:t> </a:t>
            </a:r>
            <a:r>
              <a:rPr lang="hu-HU" sz="2800" dirty="0" err="1"/>
              <a:t>gut</a:t>
            </a:r>
            <a:r>
              <a:rPr lang="hu-HU" sz="2800" dirty="0"/>
              <a:t> </a:t>
            </a:r>
            <a:r>
              <a:rPr lang="hu-HU" sz="2800" dirty="0" err="1"/>
              <a:t>sichtbar</a:t>
            </a:r>
            <a:r>
              <a:rPr lang="hu-HU" sz="2800" dirty="0"/>
              <a:t> (</a:t>
            </a:r>
            <a:r>
              <a:rPr lang="hu-HU" sz="2800" dirty="0" err="1"/>
              <a:t>siehe</a:t>
            </a:r>
            <a:r>
              <a:rPr lang="hu-HU" sz="2800" dirty="0"/>
              <a:t> </a:t>
            </a:r>
            <a:r>
              <a:rPr lang="hu-HU" sz="2800" dirty="0" err="1"/>
              <a:t>dort</a:t>
            </a:r>
            <a:r>
              <a:rPr lang="hu-HU" sz="2800" dirty="0"/>
              <a:t>), </a:t>
            </a:r>
            <a:r>
              <a:rPr lang="hu-HU" sz="2800" b="1" dirty="0" err="1"/>
              <a:t>Neuromeren</a:t>
            </a:r>
            <a:r>
              <a:rPr lang="hu-HU" sz="2800" b="1" dirty="0"/>
              <a:t> </a:t>
            </a:r>
            <a:r>
              <a:rPr lang="hu-HU" sz="2800" b="1" dirty="0" err="1"/>
              <a:t>im</a:t>
            </a:r>
            <a:r>
              <a:rPr lang="hu-HU" sz="2800" b="1" dirty="0"/>
              <a:t> Prosencephalon </a:t>
            </a:r>
            <a:r>
              <a:rPr lang="hu-HU" sz="2800" dirty="0" err="1"/>
              <a:t>kann</a:t>
            </a:r>
            <a:r>
              <a:rPr lang="hu-HU" sz="2800" dirty="0"/>
              <a:t> man </a:t>
            </a:r>
            <a:r>
              <a:rPr lang="hu-HU" sz="2800" dirty="0" err="1"/>
              <a:t>solche</a:t>
            </a:r>
            <a:r>
              <a:rPr lang="hu-HU" sz="2800" dirty="0"/>
              <a:t> </a:t>
            </a:r>
            <a:r>
              <a:rPr lang="hu-HU" sz="2800" b="1" dirty="0" err="1"/>
              <a:t>nur</a:t>
            </a:r>
            <a:r>
              <a:rPr lang="hu-HU" sz="2800" dirty="0"/>
              <a:t> mit </a:t>
            </a:r>
            <a:r>
              <a:rPr lang="hu-HU" sz="2800" dirty="0" err="1"/>
              <a:t>Immunohistochemie</a:t>
            </a:r>
            <a:r>
              <a:rPr lang="hu-HU" sz="2800" dirty="0"/>
              <a:t> </a:t>
            </a:r>
            <a:r>
              <a:rPr lang="hu-HU" sz="2800" dirty="0" err="1"/>
              <a:t>oder</a:t>
            </a:r>
            <a:r>
              <a:rPr lang="hu-HU" sz="2800" dirty="0"/>
              <a:t> ISH </a:t>
            </a:r>
            <a:r>
              <a:rPr lang="hu-HU" sz="2800" dirty="0" err="1"/>
              <a:t>sichtbar</a:t>
            </a:r>
            <a:r>
              <a:rPr lang="hu-HU" sz="2800" dirty="0"/>
              <a:t> </a:t>
            </a:r>
            <a:r>
              <a:rPr lang="hu-HU" sz="2800" dirty="0" err="1"/>
              <a:t>zu</a:t>
            </a:r>
            <a:r>
              <a:rPr lang="hu-HU" sz="2800" dirty="0"/>
              <a:t> </a:t>
            </a:r>
            <a:r>
              <a:rPr lang="hu-HU" sz="2800" dirty="0" err="1"/>
              <a:t>machen</a:t>
            </a:r>
            <a:endParaRPr lang="hu-HU" sz="2800" dirty="0"/>
          </a:p>
          <a:p>
            <a:r>
              <a:rPr lang="hu-HU" sz="2800" dirty="0"/>
              <a:t>An der 5. EW </a:t>
            </a:r>
            <a:r>
              <a:rPr lang="hu-HU" sz="2800" dirty="0" err="1"/>
              <a:t>gibt</a:t>
            </a:r>
            <a:r>
              <a:rPr lang="hu-HU" sz="2800" dirty="0"/>
              <a:t> es:</a:t>
            </a:r>
          </a:p>
          <a:p>
            <a:r>
              <a:rPr lang="hu-HU" sz="2800" dirty="0"/>
              <a:t>Rhombencephalon: R1 (</a:t>
            </a:r>
            <a:r>
              <a:rPr lang="hu-HU" sz="2800" dirty="0" err="1"/>
              <a:t>cran</a:t>
            </a:r>
            <a:r>
              <a:rPr lang="hu-HU" sz="2800" dirty="0"/>
              <a:t>)-R7 (8) (</a:t>
            </a:r>
            <a:r>
              <a:rPr lang="hu-HU" sz="2800" dirty="0" err="1"/>
              <a:t>caud</a:t>
            </a:r>
            <a:r>
              <a:rPr lang="hu-HU" sz="2800" dirty="0"/>
              <a:t>)</a:t>
            </a:r>
          </a:p>
          <a:p>
            <a:r>
              <a:rPr lang="hu-HU" sz="2800" dirty="0"/>
              <a:t>R0: </a:t>
            </a:r>
            <a:r>
              <a:rPr lang="hu-HU" sz="2800" dirty="0" err="1"/>
              <a:t>Isthmus</a:t>
            </a:r>
            <a:r>
              <a:rPr lang="hu-HU" sz="2800" dirty="0"/>
              <a:t> </a:t>
            </a:r>
            <a:r>
              <a:rPr lang="hu-HU" sz="2800" dirty="0" err="1"/>
              <a:t>mesencephali</a:t>
            </a:r>
            <a:endParaRPr lang="hu-HU" sz="2800" dirty="0"/>
          </a:p>
          <a:p>
            <a:r>
              <a:rPr lang="hu-HU" sz="2800" dirty="0"/>
              <a:t>Mesencephalon: 2 (m1-2)</a:t>
            </a:r>
          </a:p>
          <a:p>
            <a:r>
              <a:rPr lang="hu-HU" sz="2800" dirty="0"/>
              <a:t>Prosencephalon (</a:t>
            </a:r>
            <a:r>
              <a:rPr lang="hu-HU" sz="2800" dirty="0" err="1"/>
              <a:t>Maus</a:t>
            </a:r>
            <a:r>
              <a:rPr lang="hu-HU" sz="2800" dirty="0"/>
              <a:t>): p1-p5 und hp1-hp2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855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" y="1916832"/>
            <a:ext cx="9144000" cy="323424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547664" y="112474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/>
              <a:t>Neuromeren</a:t>
            </a:r>
            <a:r>
              <a:rPr lang="hu-HU" sz="2400" b="1" dirty="0"/>
              <a:t> </a:t>
            </a:r>
            <a:r>
              <a:rPr lang="hu-HU" sz="2400" b="1" dirty="0" err="1"/>
              <a:t>im</a:t>
            </a:r>
            <a:r>
              <a:rPr lang="hu-HU" sz="2400" b="1" dirty="0"/>
              <a:t> </a:t>
            </a:r>
            <a:r>
              <a:rPr lang="hu-HU" sz="2400" b="1" dirty="0" err="1"/>
              <a:t>Gehirn</a:t>
            </a:r>
            <a:r>
              <a:rPr lang="hu-HU" sz="2400" b="1" dirty="0"/>
              <a:t> der </a:t>
            </a:r>
            <a:r>
              <a:rPr lang="hu-HU" sz="2400" b="1" dirty="0" err="1"/>
              <a:t>Säugetieren</a:t>
            </a:r>
            <a:endParaRPr lang="de-DE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39552" y="537321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Cb</a:t>
            </a:r>
            <a:r>
              <a:rPr lang="hu-HU" dirty="0"/>
              <a:t>: </a:t>
            </a:r>
            <a:r>
              <a:rPr lang="hu-HU" dirty="0" err="1"/>
              <a:t>Cerebellum</a:t>
            </a:r>
            <a:r>
              <a:rPr lang="hu-HU" dirty="0"/>
              <a:t>; SC: </a:t>
            </a:r>
            <a:r>
              <a:rPr lang="hu-HU" dirty="0" err="1"/>
              <a:t>Rückenmark</a:t>
            </a:r>
            <a:r>
              <a:rPr lang="hu-HU" dirty="0"/>
              <a:t>; PT: </a:t>
            </a:r>
            <a:r>
              <a:rPr lang="hu-HU" dirty="0" err="1"/>
              <a:t>Praetectum</a:t>
            </a:r>
            <a:r>
              <a:rPr lang="hu-HU" dirty="0"/>
              <a:t>; </a:t>
            </a:r>
            <a:r>
              <a:rPr lang="hu-HU" dirty="0" err="1"/>
              <a:t>Th</a:t>
            </a:r>
            <a:r>
              <a:rPr lang="hu-HU" dirty="0"/>
              <a:t>: </a:t>
            </a:r>
            <a:r>
              <a:rPr lang="hu-HU" dirty="0" err="1"/>
              <a:t>Thalamus</a:t>
            </a:r>
            <a:r>
              <a:rPr lang="hu-HU" dirty="0"/>
              <a:t>; </a:t>
            </a:r>
            <a:r>
              <a:rPr lang="hu-HU" dirty="0" err="1"/>
              <a:t>PTh</a:t>
            </a:r>
            <a:r>
              <a:rPr lang="hu-HU" dirty="0"/>
              <a:t>: </a:t>
            </a:r>
            <a:r>
              <a:rPr lang="hu-HU" dirty="0" err="1"/>
              <a:t>Praethalamus</a:t>
            </a:r>
            <a:r>
              <a:rPr lang="hu-HU" dirty="0"/>
              <a:t>; </a:t>
            </a:r>
            <a:r>
              <a:rPr lang="hu-HU" dirty="0" err="1"/>
              <a:t>PHy</a:t>
            </a:r>
            <a:r>
              <a:rPr lang="hu-HU" dirty="0"/>
              <a:t>: </a:t>
            </a:r>
            <a:r>
              <a:rPr lang="hu-HU" dirty="0" err="1"/>
              <a:t>peduncula</a:t>
            </a:r>
            <a:r>
              <a:rPr lang="hu-HU" dirty="0"/>
              <a:t> </a:t>
            </a:r>
            <a:r>
              <a:rPr lang="hu-HU" dirty="0" err="1"/>
              <a:t>hypothalamus</a:t>
            </a:r>
            <a:r>
              <a:rPr lang="hu-HU" dirty="0"/>
              <a:t>; </a:t>
            </a:r>
            <a:r>
              <a:rPr lang="hu-HU" dirty="0" err="1"/>
              <a:t>Poa</a:t>
            </a:r>
            <a:r>
              <a:rPr lang="hu-HU" dirty="0"/>
              <a:t>: </a:t>
            </a:r>
            <a:r>
              <a:rPr lang="hu-HU" dirty="0" err="1"/>
              <a:t>preoptisches</a:t>
            </a:r>
            <a:r>
              <a:rPr lang="hu-HU" dirty="0"/>
              <a:t> </a:t>
            </a:r>
            <a:r>
              <a:rPr lang="hu-HU" dirty="0" err="1"/>
              <a:t>Area</a:t>
            </a:r>
            <a:r>
              <a:rPr lang="hu-HU" dirty="0"/>
              <a:t>; </a:t>
            </a:r>
            <a:r>
              <a:rPr lang="hu-HU" dirty="0" err="1"/>
              <a:t>ch</a:t>
            </a:r>
            <a:r>
              <a:rPr lang="hu-HU" dirty="0"/>
              <a:t>: </a:t>
            </a:r>
            <a:r>
              <a:rPr lang="hu-HU" dirty="0" err="1"/>
              <a:t>Chiasma</a:t>
            </a:r>
            <a:r>
              <a:rPr lang="hu-HU" dirty="0"/>
              <a:t> </a:t>
            </a:r>
            <a:r>
              <a:rPr lang="hu-HU" dirty="0" err="1"/>
              <a:t>opt</a:t>
            </a:r>
            <a:r>
              <a:rPr lang="hu-HU" dirty="0"/>
              <a:t>.; </a:t>
            </a:r>
            <a:r>
              <a:rPr lang="hu-HU" dirty="0" err="1"/>
              <a:t>ep</a:t>
            </a:r>
            <a:r>
              <a:rPr lang="hu-HU" dirty="0"/>
              <a:t>: </a:t>
            </a:r>
            <a:r>
              <a:rPr lang="hu-HU" dirty="0" err="1"/>
              <a:t>Epyphyse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2535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Kép 1" descr="Gilbert  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21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935579" y="721895"/>
            <a:ext cx="2727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Rhombomeren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des Myelencephalon</a:t>
            </a:r>
          </a:p>
          <a:p>
            <a:pPr algn="ctr"/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Deckplatte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entfernt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(A).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536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33518" cy="39944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18" y="2007373"/>
            <a:ext cx="5110482" cy="485062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85392" y="0"/>
            <a:ext cx="4042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Menschliches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EW5;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Deckplatte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entfernt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Rhombomeren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sind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sichtbar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49180" y="5534561"/>
            <a:ext cx="3753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Menschliches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EW6;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Deckplatte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entfernt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Rhombomeren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Kleinhirnplatte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sind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sichtbar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278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QF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08973" cy="630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églalap 1"/>
          <p:cNvSpPr/>
          <p:nvPr/>
        </p:nvSpPr>
        <p:spPr>
          <a:xfrm>
            <a:off x="7202905" y="497306"/>
            <a:ext cx="19410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Identität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Rhombomeren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Hox-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bestimmt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7329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QF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60640" cy="685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zövegdoboz 1"/>
          <p:cNvSpPr txBox="1"/>
          <p:nvPr/>
        </p:nvSpPr>
        <p:spPr>
          <a:xfrm>
            <a:off x="5871410" y="224589"/>
            <a:ext cx="3031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Identität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Rhombomeren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Hox-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bestimmt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Bei der Hoxa1-mutante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Maus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fehlt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R4/5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Identität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und N.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entwickelt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981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7060" cy="6858000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 flipH="1">
            <a:off x="5374105" y="2643705"/>
            <a:ext cx="3325" cy="1771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374105" y="3529305"/>
            <a:ext cx="3918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5765932" y="3331030"/>
            <a:ext cx="204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Mantelzone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>
            <a:off x="5254171" y="5152571"/>
            <a:ext cx="812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6066971" y="4967905"/>
            <a:ext cx="204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Marginalzone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168571" y="116114"/>
            <a:ext cx="2365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Vorsicht</a:t>
            </a:r>
            <a:r>
              <a:rPr lang="hu-HU" dirty="0"/>
              <a:t>: </a:t>
            </a:r>
            <a:r>
              <a:rPr lang="hu-HU" dirty="0" err="1"/>
              <a:t>ein</a:t>
            </a:r>
            <a:r>
              <a:rPr lang="hu-HU" dirty="0"/>
              <a:t> </a:t>
            </a:r>
            <a:r>
              <a:rPr lang="hu-HU" dirty="0" err="1"/>
              <a:t>bisschen</a:t>
            </a:r>
            <a:r>
              <a:rPr lang="hu-HU" dirty="0"/>
              <a:t> </a:t>
            </a:r>
            <a:r>
              <a:rPr lang="hu-HU" dirty="0" err="1"/>
              <a:t>paramediansagittale</a:t>
            </a:r>
            <a:r>
              <a:rPr lang="hu-HU" dirty="0"/>
              <a:t> </a:t>
            </a:r>
            <a:r>
              <a:rPr lang="hu-HU" dirty="0" err="1"/>
              <a:t>Schnitt</a:t>
            </a:r>
            <a:r>
              <a:rPr lang="hu-HU" dirty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2668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116"/>
            <a:ext cx="9144000" cy="2815936"/>
          </a:xfrm>
          <a:prstGeom prst="rect">
            <a:avLst/>
          </a:prstGeom>
        </p:spPr>
      </p:pic>
      <p:sp>
        <p:nvSpPr>
          <p:cNvPr id="3" name="Ív 2"/>
          <p:cNvSpPr/>
          <p:nvPr/>
        </p:nvSpPr>
        <p:spPr>
          <a:xfrm>
            <a:off x="1814286" y="2467428"/>
            <a:ext cx="1683657" cy="783772"/>
          </a:xfrm>
          <a:prstGeom prst="arc">
            <a:avLst>
              <a:gd name="adj1" fmla="val 16200000"/>
              <a:gd name="adj2" fmla="val 21021750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Ív 4"/>
          <p:cNvSpPr/>
          <p:nvPr/>
        </p:nvSpPr>
        <p:spPr>
          <a:xfrm flipH="1">
            <a:off x="1596571" y="2467428"/>
            <a:ext cx="1560286" cy="783772"/>
          </a:xfrm>
          <a:prstGeom prst="arc">
            <a:avLst>
              <a:gd name="adj1" fmla="val 16200000"/>
              <a:gd name="adj2" fmla="val 21021750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zövegdoboz 5"/>
          <p:cNvSpPr txBox="1"/>
          <p:nvPr/>
        </p:nvSpPr>
        <p:spPr>
          <a:xfrm>
            <a:off x="1190171" y="435429"/>
            <a:ext cx="677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Myelencephalon hat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zwei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Anteile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geschossenes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offenes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Geschlossenes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kaudales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Myelencephalon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ähnelt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Rückenmark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17714" y="5080000"/>
            <a:ext cx="110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kaudales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53771" y="5080000"/>
            <a:ext cx="110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kraniales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69257" y="5420614"/>
            <a:ext cx="1937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Myelencephalon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71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19"/>
            <a:ext cx="8544582" cy="668658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497782" y="0"/>
            <a:ext cx="264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Ventralseite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Hirnstammes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883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5798038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867" y="0"/>
            <a:ext cx="502213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1122948" y="17666"/>
            <a:ext cx="246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latin typeface="Arial" panose="020B0604020202020204" pitchFamily="34" charset="0"/>
                <a:cs typeface="Arial" panose="020B0604020202020204" pitchFamily="34" charset="0"/>
              </a:rPr>
              <a:t>ungefähr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 ET38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407323" y="4907150"/>
            <a:ext cx="15495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Mundhöhle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gyenes összekötő nyíllal 6"/>
          <p:cNvCxnSpPr>
            <a:stCxn id="5" idx="1"/>
          </p:cNvCxnSpPr>
          <p:nvPr/>
        </p:nvCxnSpPr>
        <p:spPr>
          <a:xfrm flipH="1" flipV="1">
            <a:off x="4287559" y="5077068"/>
            <a:ext cx="2119764" cy="147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 flipV="1">
            <a:off x="2994042" y="3801721"/>
            <a:ext cx="3101958" cy="4655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6096000" y="4082648"/>
            <a:ext cx="15495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Bodenplatte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798038" y="1139964"/>
            <a:ext cx="316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4: </a:t>
            </a:r>
            <a:r>
              <a:rPr lang="hu-HU" dirty="0" err="1"/>
              <a:t>Ohrbläschen</a:t>
            </a:r>
            <a:r>
              <a:rPr lang="hu-HU" dirty="0"/>
              <a:t> </a:t>
            </a:r>
            <a:r>
              <a:rPr lang="hu-HU" dirty="0" err="1"/>
              <a:t>auch</a:t>
            </a:r>
            <a:r>
              <a:rPr lang="hu-HU" dirty="0"/>
              <a:t> </a:t>
            </a:r>
            <a:r>
              <a:rPr lang="hu-HU" dirty="0" err="1"/>
              <a:t>genannt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88152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2857" cy="685192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849257" y="1095357"/>
            <a:ext cx="2931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</a:p>
          <a:p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kranialen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Myelencephalon: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frühere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Entwicklungsstadien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049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717"/>
            <a:ext cx="9159688" cy="311853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86744" y="4869071"/>
            <a:ext cx="4339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des Metencephalon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448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9029" cy="396127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6963" y="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6EW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9" y="3026837"/>
            <a:ext cx="5965371" cy="383116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986802" y="304921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7,5EW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765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488832" cy="626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0917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sz="3200" b="1" dirty="0" err="1"/>
              <a:t>Wichtigste</a:t>
            </a:r>
            <a:r>
              <a:rPr lang="hu-HU" sz="3200" b="1" dirty="0"/>
              <a:t> </a:t>
            </a:r>
            <a:r>
              <a:rPr lang="hu-HU" sz="3200" b="1" dirty="0" err="1"/>
              <a:t>Angaben-Hirnstamm</a:t>
            </a:r>
            <a:endParaRPr lang="de-DE" sz="3200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hu-HU" sz="2400" dirty="0" err="1"/>
              <a:t>Rautenhirndach</a:t>
            </a:r>
            <a:r>
              <a:rPr lang="hu-HU" sz="2400" dirty="0"/>
              <a:t> </a:t>
            </a:r>
            <a:r>
              <a:rPr lang="hu-HU" sz="2400" dirty="0" err="1"/>
              <a:t>verdünnt</a:t>
            </a:r>
            <a:r>
              <a:rPr lang="hu-HU" sz="2400" dirty="0"/>
              <a:t>: 33. ET (</a:t>
            </a:r>
            <a:r>
              <a:rPr lang="hu-HU" sz="2400" dirty="0">
                <a:solidFill>
                  <a:srgbClr val="00B0F0"/>
                </a:solidFill>
              </a:rPr>
              <a:t>14</a:t>
            </a:r>
            <a:r>
              <a:rPr lang="hu-HU" sz="2400" dirty="0"/>
              <a:t>) </a:t>
            </a:r>
          </a:p>
          <a:p>
            <a:r>
              <a:rPr lang="hu-HU" sz="2400" dirty="0" err="1"/>
              <a:t>Alle</a:t>
            </a:r>
            <a:r>
              <a:rPr lang="hu-HU" sz="2400" dirty="0"/>
              <a:t> </a:t>
            </a:r>
            <a:r>
              <a:rPr lang="hu-HU" sz="2400" dirty="0" err="1"/>
              <a:t>Hirnnerven</a:t>
            </a:r>
            <a:r>
              <a:rPr lang="hu-HU" sz="2400" dirty="0"/>
              <a:t> </a:t>
            </a:r>
            <a:r>
              <a:rPr lang="hu-HU" sz="2400" dirty="0" err="1"/>
              <a:t>vorhanden</a:t>
            </a:r>
            <a:r>
              <a:rPr lang="hu-HU" sz="2400" dirty="0"/>
              <a:t>: 41. ET (</a:t>
            </a:r>
            <a:r>
              <a:rPr lang="hu-HU" sz="2400" dirty="0">
                <a:solidFill>
                  <a:srgbClr val="00B0F0"/>
                </a:solidFill>
              </a:rPr>
              <a:t>17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Alle</a:t>
            </a:r>
            <a:r>
              <a:rPr lang="hu-HU" sz="2400" dirty="0"/>
              <a:t> </a:t>
            </a:r>
            <a:r>
              <a:rPr lang="hu-HU" sz="2400" dirty="0" err="1"/>
              <a:t>Hirnnerve</a:t>
            </a:r>
            <a:r>
              <a:rPr lang="hu-HU" sz="2400" dirty="0"/>
              <a:t> </a:t>
            </a:r>
            <a:r>
              <a:rPr lang="hu-HU" sz="2400" dirty="0" err="1"/>
              <a:t>sind</a:t>
            </a:r>
            <a:r>
              <a:rPr lang="hu-HU" sz="2400" dirty="0"/>
              <a:t> </a:t>
            </a:r>
            <a:r>
              <a:rPr lang="hu-HU" sz="2400" dirty="0" err="1"/>
              <a:t>gleich</a:t>
            </a:r>
            <a:r>
              <a:rPr lang="hu-HU" sz="2400" dirty="0"/>
              <a:t> </a:t>
            </a:r>
            <a:r>
              <a:rPr lang="hu-HU" sz="2400" dirty="0" err="1"/>
              <a:t>wie</a:t>
            </a:r>
            <a:r>
              <a:rPr lang="hu-HU" sz="2400" dirty="0"/>
              <a:t> </a:t>
            </a:r>
            <a:r>
              <a:rPr lang="hu-HU" sz="2400" dirty="0" err="1"/>
              <a:t>beim</a:t>
            </a:r>
            <a:r>
              <a:rPr lang="hu-HU" sz="2400" dirty="0"/>
              <a:t> </a:t>
            </a:r>
            <a:r>
              <a:rPr lang="hu-HU" sz="2400" dirty="0" err="1"/>
              <a:t>Erwachsenen</a:t>
            </a:r>
            <a:r>
              <a:rPr lang="hu-HU" sz="2400" dirty="0"/>
              <a:t>: </a:t>
            </a:r>
            <a:r>
              <a:rPr lang="hu-HU" sz="2400" dirty="0">
                <a:cs typeface="Arial"/>
              </a:rPr>
              <a:t>56. ET (</a:t>
            </a:r>
            <a:r>
              <a:rPr lang="hu-HU" sz="2400" dirty="0">
                <a:solidFill>
                  <a:srgbClr val="00B0F0"/>
                </a:solidFill>
                <a:cs typeface="Arial"/>
              </a:rPr>
              <a:t>23</a:t>
            </a:r>
            <a:r>
              <a:rPr lang="hu-HU" sz="2400" dirty="0">
                <a:cs typeface="Arial"/>
              </a:rPr>
              <a:t>)</a:t>
            </a:r>
          </a:p>
          <a:p>
            <a:r>
              <a:rPr lang="hu-HU" sz="2400" dirty="0" err="1">
                <a:cs typeface="Arial"/>
              </a:rPr>
              <a:t>Locus</a:t>
            </a:r>
            <a:r>
              <a:rPr lang="hu-HU" sz="2400" dirty="0">
                <a:cs typeface="Arial"/>
              </a:rPr>
              <a:t> caeruleus (</a:t>
            </a:r>
            <a:r>
              <a:rPr lang="hu-HU" sz="2400" dirty="0" err="1">
                <a:cs typeface="Arial"/>
              </a:rPr>
              <a:t>noradrenerghe</a:t>
            </a:r>
            <a:r>
              <a:rPr lang="hu-HU" sz="2400" dirty="0">
                <a:cs typeface="Arial"/>
              </a:rPr>
              <a:t> </a:t>
            </a:r>
            <a:r>
              <a:rPr lang="hu-HU" sz="2400" dirty="0" err="1">
                <a:cs typeface="Arial"/>
              </a:rPr>
              <a:t>Neuronen</a:t>
            </a:r>
            <a:r>
              <a:rPr lang="hu-HU" sz="2400" dirty="0">
                <a:cs typeface="Arial"/>
              </a:rPr>
              <a:t> </a:t>
            </a:r>
            <a:r>
              <a:rPr lang="hu-HU" sz="2400" dirty="0" err="1">
                <a:cs typeface="Arial"/>
              </a:rPr>
              <a:t>nach</a:t>
            </a:r>
            <a:r>
              <a:rPr lang="hu-HU" sz="2400" dirty="0">
                <a:cs typeface="Arial"/>
              </a:rPr>
              <a:t> </a:t>
            </a:r>
            <a:r>
              <a:rPr lang="hu-HU" sz="2400" dirty="0" err="1">
                <a:cs typeface="Arial"/>
              </a:rPr>
              <a:t>Telecephalon</a:t>
            </a:r>
            <a:r>
              <a:rPr lang="hu-HU" sz="2400" dirty="0">
                <a:cs typeface="Arial"/>
              </a:rPr>
              <a:t> </a:t>
            </a:r>
            <a:r>
              <a:rPr lang="hu-HU" sz="2400" dirty="0" err="1">
                <a:cs typeface="Arial"/>
              </a:rPr>
              <a:t>projizierend</a:t>
            </a:r>
            <a:r>
              <a:rPr lang="hu-HU" sz="2400" dirty="0">
                <a:cs typeface="Arial"/>
              </a:rPr>
              <a:t>): </a:t>
            </a:r>
            <a:r>
              <a:rPr lang="hu-HU" sz="2400" dirty="0"/>
              <a:t>  33. ET (</a:t>
            </a:r>
            <a:r>
              <a:rPr lang="hu-HU" sz="2400" dirty="0">
                <a:solidFill>
                  <a:srgbClr val="00B0F0"/>
                </a:solidFill>
              </a:rPr>
              <a:t>14</a:t>
            </a:r>
            <a:r>
              <a:rPr lang="hu-HU" sz="2400" dirty="0"/>
              <a:t>)</a:t>
            </a:r>
          </a:p>
          <a:p>
            <a:r>
              <a:rPr lang="hu-HU" sz="2400" dirty="0"/>
              <a:t>Substantia nigra:  44. ET (</a:t>
            </a:r>
            <a:r>
              <a:rPr lang="hu-HU" sz="2400" dirty="0">
                <a:solidFill>
                  <a:srgbClr val="00B0F0"/>
                </a:solidFill>
              </a:rPr>
              <a:t>18</a:t>
            </a:r>
            <a:r>
              <a:rPr lang="hu-HU" sz="2400" dirty="0"/>
              <a:t>) (</a:t>
            </a:r>
            <a:r>
              <a:rPr lang="hu-HU" sz="2400" dirty="0" err="1"/>
              <a:t>Gewebetransplantation</a:t>
            </a:r>
            <a:r>
              <a:rPr lang="hu-HU" sz="2400" dirty="0"/>
              <a:t> </a:t>
            </a:r>
            <a:r>
              <a:rPr lang="hu-HU" sz="2400" dirty="0" err="1"/>
              <a:t>vom</a:t>
            </a:r>
            <a:r>
              <a:rPr lang="hu-HU" sz="2400" dirty="0"/>
              <a:t> </a:t>
            </a:r>
            <a:r>
              <a:rPr lang="hu-HU" sz="2400" dirty="0" err="1"/>
              <a:t>Embryo</a:t>
            </a:r>
            <a:r>
              <a:rPr lang="hu-HU" sz="2400" dirty="0"/>
              <a:t> </a:t>
            </a:r>
            <a:r>
              <a:rPr lang="hu-HU" sz="2400" dirty="0" err="1"/>
              <a:t>ins</a:t>
            </a:r>
            <a:r>
              <a:rPr lang="hu-HU" sz="2400" dirty="0"/>
              <a:t> </a:t>
            </a:r>
            <a:r>
              <a:rPr lang="hu-HU" sz="2400" dirty="0" err="1"/>
              <a:t>Kranken</a:t>
            </a:r>
            <a:r>
              <a:rPr lang="hu-HU" sz="2400" dirty="0"/>
              <a:t>!) </a:t>
            </a:r>
          </a:p>
          <a:p>
            <a:r>
              <a:rPr lang="hu-HU" sz="2400" dirty="0"/>
              <a:t>5. EW: </a:t>
            </a:r>
            <a:r>
              <a:rPr lang="hu-HU" sz="2400" dirty="0" err="1"/>
              <a:t>Mesenc</a:t>
            </a:r>
            <a:r>
              <a:rPr lang="hu-HU" sz="2400" dirty="0"/>
              <a:t> hat die </a:t>
            </a:r>
            <a:r>
              <a:rPr lang="hu-HU" sz="2400" dirty="0" err="1"/>
              <a:t>dickeste</a:t>
            </a:r>
            <a:r>
              <a:rPr lang="hu-HU" sz="2400" dirty="0"/>
              <a:t> </a:t>
            </a:r>
            <a:r>
              <a:rPr lang="hu-HU" sz="2400" dirty="0" err="1"/>
              <a:t>Abschnit</a:t>
            </a:r>
            <a:r>
              <a:rPr lang="hu-HU" sz="2400" dirty="0"/>
              <a:t> der </a:t>
            </a:r>
            <a:r>
              <a:rPr lang="hu-HU" sz="2400" dirty="0" err="1"/>
              <a:t>Hirnwand</a:t>
            </a:r>
            <a:r>
              <a:rPr lang="hu-HU" sz="2400" dirty="0"/>
              <a:t> </a:t>
            </a:r>
            <a:r>
              <a:rPr lang="hu-HU" sz="2400" dirty="0" err="1"/>
              <a:t>insgesamt</a:t>
            </a:r>
            <a:endParaRPr lang="hu-HU" sz="2400" dirty="0"/>
          </a:p>
          <a:p>
            <a:r>
              <a:rPr lang="hu-HU" sz="2400" dirty="0" err="1"/>
              <a:t>Mesenc</a:t>
            </a:r>
            <a:r>
              <a:rPr lang="hu-HU" sz="2400" dirty="0"/>
              <a:t>: </a:t>
            </a:r>
            <a:r>
              <a:rPr lang="hu-HU" sz="2400" dirty="0" err="1"/>
              <a:t>Grundplatte</a:t>
            </a:r>
            <a:r>
              <a:rPr lang="hu-HU" sz="2400" dirty="0"/>
              <a:t> </a:t>
            </a:r>
            <a:r>
              <a:rPr lang="hu-HU" sz="2400" dirty="0" err="1"/>
              <a:t>zuerst</a:t>
            </a:r>
            <a:r>
              <a:rPr lang="hu-HU" sz="2400" dirty="0"/>
              <a:t> (Tegmentum), </a:t>
            </a:r>
            <a:r>
              <a:rPr lang="hu-HU" sz="2400" dirty="0" err="1"/>
              <a:t>Flügelplatte</a:t>
            </a:r>
            <a:r>
              <a:rPr lang="hu-HU" sz="2400" dirty="0"/>
              <a:t> </a:t>
            </a:r>
            <a:r>
              <a:rPr lang="hu-HU" sz="2400" dirty="0" err="1"/>
              <a:t>später</a:t>
            </a:r>
            <a:r>
              <a:rPr lang="hu-HU" sz="2400" dirty="0"/>
              <a:t> (Lamina </a:t>
            </a:r>
            <a:r>
              <a:rPr lang="hu-HU" sz="2400" dirty="0" err="1"/>
              <a:t>tecti</a:t>
            </a:r>
            <a:r>
              <a:rPr lang="hu-HU" sz="2400" dirty="0"/>
              <a:t>)</a:t>
            </a:r>
          </a:p>
          <a:p>
            <a:r>
              <a:rPr lang="hu-HU" sz="2400" dirty="0"/>
              <a:t>Nucl. </a:t>
            </a:r>
            <a:r>
              <a:rPr lang="hu-HU" sz="2400" dirty="0" err="1"/>
              <a:t>ruber</a:t>
            </a:r>
            <a:r>
              <a:rPr lang="hu-HU" sz="2400" dirty="0"/>
              <a:t>, </a:t>
            </a:r>
            <a:r>
              <a:rPr lang="hu-HU" sz="2400" dirty="0" err="1"/>
              <a:t>N.n</a:t>
            </a:r>
            <a:r>
              <a:rPr lang="hu-HU" sz="2400" dirty="0"/>
              <a:t>. </a:t>
            </a:r>
            <a:r>
              <a:rPr lang="hu-HU" sz="2400" dirty="0" err="1"/>
              <a:t>oculomot</a:t>
            </a:r>
            <a:r>
              <a:rPr lang="hu-HU" sz="2400" dirty="0"/>
              <a:t>: 56. ET (</a:t>
            </a:r>
            <a:r>
              <a:rPr lang="hu-HU" sz="2400" dirty="0">
                <a:solidFill>
                  <a:srgbClr val="00B0F0"/>
                </a:solidFill>
              </a:rPr>
              <a:t>23</a:t>
            </a:r>
            <a:r>
              <a:rPr lang="hu-HU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41940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sz="3200" b="1" dirty="0" err="1"/>
              <a:t>Wichtigste</a:t>
            </a:r>
            <a:r>
              <a:rPr lang="hu-HU" sz="3200" b="1" dirty="0"/>
              <a:t> </a:t>
            </a:r>
            <a:r>
              <a:rPr lang="hu-HU" sz="3200" b="1" dirty="0" err="1"/>
              <a:t>Angaben-Kleinhirn</a:t>
            </a:r>
            <a:endParaRPr lang="de-DE" sz="3200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hu-HU" sz="2400" dirty="0" err="1"/>
              <a:t>Kleinhirnanlage</a:t>
            </a:r>
            <a:r>
              <a:rPr lang="hu-HU" sz="2400" dirty="0"/>
              <a:t> (</a:t>
            </a:r>
            <a:r>
              <a:rPr lang="hu-HU" sz="2400" dirty="0" err="1"/>
              <a:t>Flügelplatte</a:t>
            </a:r>
            <a:r>
              <a:rPr lang="hu-HU" sz="2400" dirty="0"/>
              <a:t>/</a:t>
            </a:r>
            <a:r>
              <a:rPr lang="hu-HU" sz="2400" dirty="0" err="1"/>
              <a:t>Metenc</a:t>
            </a:r>
            <a:r>
              <a:rPr lang="hu-HU" sz="2400" dirty="0"/>
              <a:t>): 33. ET (</a:t>
            </a:r>
            <a:r>
              <a:rPr lang="hu-HU" sz="2400" dirty="0">
                <a:solidFill>
                  <a:srgbClr val="00B0F0"/>
                </a:solidFill>
              </a:rPr>
              <a:t>14</a:t>
            </a:r>
            <a:r>
              <a:rPr lang="hu-HU" sz="2400" dirty="0"/>
              <a:t>) </a:t>
            </a:r>
          </a:p>
          <a:p>
            <a:r>
              <a:rPr lang="hu-HU" sz="2400" dirty="0" err="1"/>
              <a:t>Kleinhirnplatten</a:t>
            </a:r>
            <a:r>
              <a:rPr lang="hu-HU" sz="2400" dirty="0"/>
              <a:t>: 35. ET (</a:t>
            </a:r>
            <a:r>
              <a:rPr lang="hu-HU" sz="2400" dirty="0">
                <a:solidFill>
                  <a:srgbClr val="00B0F0"/>
                </a:solidFill>
              </a:rPr>
              <a:t>15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Vermis</a:t>
            </a:r>
            <a:r>
              <a:rPr lang="hu-HU" sz="2400" dirty="0"/>
              <a:t> und </a:t>
            </a:r>
            <a:r>
              <a:rPr lang="hu-HU" sz="2400" dirty="0" err="1"/>
              <a:t>Hemisphärenanlagen</a:t>
            </a:r>
            <a:r>
              <a:rPr lang="hu-HU" sz="2400" dirty="0"/>
              <a:t> </a:t>
            </a:r>
            <a:r>
              <a:rPr lang="hu-HU" sz="2400" dirty="0" err="1"/>
              <a:t>sichtbar</a:t>
            </a:r>
            <a:r>
              <a:rPr lang="hu-HU" sz="2400" dirty="0"/>
              <a:t>: 50. ET (</a:t>
            </a:r>
            <a:r>
              <a:rPr lang="hu-HU" sz="2400" dirty="0">
                <a:solidFill>
                  <a:srgbClr val="00B0F0"/>
                </a:solidFill>
              </a:rPr>
              <a:t>20</a:t>
            </a:r>
            <a:r>
              <a:rPr lang="hu-HU" sz="2400" dirty="0"/>
              <a:t>) </a:t>
            </a:r>
          </a:p>
          <a:p>
            <a:r>
              <a:rPr lang="hu-HU" sz="2400" dirty="0" err="1"/>
              <a:t>äußere</a:t>
            </a:r>
            <a:r>
              <a:rPr lang="hu-HU" sz="2400" dirty="0"/>
              <a:t> </a:t>
            </a:r>
            <a:r>
              <a:rPr lang="hu-HU" sz="2400" dirty="0" err="1"/>
              <a:t>Körnerschicht</a:t>
            </a:r>
            <a:r>
              <a:rPr lang="hu-HU" sz="2400" dirty="0"/>
              <a:t> </a:t>
            </a:r>
            <a:r>
              <a:rPr lang="hu-HU" sz="2400" dirty="0" err="1"/>
              <a:t>erscheint</a:t>
            </a:r>
            <a:r>
              <a:rPr lang="hu-HU" sz="2400" dirty="0"/>
              <a:t>: 44-56. ET (</a:t>
            </a:r>
            <a:r>
              <a:rPr lang="hu-HU" sz="2400" dirty="0">
                <a:solidFill>
                  <a:srgbClr val="00B0F0"/>
                </a:solidFill>
              </a:rPr>
              <a:t>18-23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erste</a:t>
            </a:r>
            <a:r>
              <a:rPr lang="hu-HU" sz="2400" dirty="0"/>
              <a:t> </a:t>
            </a:r>
            <a:r>
              <a:rPr lang="hu-HU" sz="2400" dirty="0" err="1"/>
              <a:t>reife</a:t>
            </a:r>
            <a:r>
              <a:rPr lang="hu-HU" sz="2400" dirty="0"/>
              <a:t> Purkinje </a:t>
            </a:r>
            <a:r>
              <a:rPr lang="hu-HU" sz="2400" dirty="0" err="1"/>
              <a:t>Zellen</a:t>
            </a:r>
            <a:r>
              <a:rPr lang="hu-HU" sz="2400" dirty="0"/>
              <a:t>: 13. EW</a:t>
            </a:r>
          </a:p>
          <a:p>
            <a:r>
              <a:rPr lang="hu-HU" sz="2400" dirty="0" err="1"/>
              <a:t>erste</a:t>
            </a:r>
            <a:r>
              <a:rPr lang="hu-HU" sz="2400" dirty="0"/>
              <a:t> </a:t>
            </a:r>
            <a:r>
              <a:rPr lang="hu-HU" sz="2400" dirty="0" err="1"/>
              <a:t>reife</a:t>
            </a:r>
            <a:r>
              <a:rPr lang="hu-HU" sz="2400" dirty="0"/>
              <a:t> </a:t>
            </a:r>
            <a:r>
              <a:rPr lang="hu-HU" sz="2400" dirty="0" err="1"/>
              <a:t>Körnerzellen</a:t>
            </a:r>
            <a:r>
              <a:rPr lang="hu-HU" sz="2400" dirty="0"/>
              <a:t>: 13-16. EW</a:t>
            </a:r>
          </a:p>
          <a:p>
            <a:r>
              <a:rPr lang="hu-HU" sz="2400" dirty="0" err="1"/>
              <a:t>äußere</a:t>
            </a:r>
            <a:r>
              <a:rPr lang="hu-HU" sz="2400" dirty="0"/>
              <a:t> </a:t>
            </a:r>
            <a:r>
              <a:rPr lang="hu-HU" sz="2400" dirty="0" err="1"/>
              <a:t>Körnerschicht</a:t>
            </a:r>
            <a:r>
              <a:rPr lang="hu-HU" sz="2400" dirty="0"/>
              <a:t> </a:t>
            </a:r>
            <a:r>
              <a:rPr lang="hu-HU" sz="2400" dirty="0" err="1"/>
              <a:t>verschwindet</a:t>
            </a:r>
            <a:r>
              <a:rPr lang="hu-HU" sz="2400" dirty="0"/>
              <a:t>: </a:t>
            </a:r>
            <a:r>
              <a:rPr lang="hu-HU" sz="2400" dirty="0" err="1"/>
              <a:t>nach</a:t>
            </a:r>
            <a:r>
              <a:rPr lang="hu-HU" sz="2400" dirty="0"/>
              <a:t> 2. </a:t>
            </a:r>
            <a:r>
              <a:rPr lang="hu-HU" sz="2400" dirty="0" err="1"/>
              <a:t>Lebensjahr</a:t>
            </a:r>
            <a:endParaRPr lang="hu-HU" sz="2400" dirty="0"/>
          </a:p>
          <a:p>
            <a:r>
              <a:rPr lang="hu-HU" sz="2400" dirty="0" err="1"/>
              <a:t>Fetalperiod</a:t>
            </a:r>
            <a:r>
              <a:rPr lang="hu-HU" sz="2400" dirty="0"/>
              <a:t>: </a:t>
            </a:r>
            <a:r>
              <a:rPr lang="hu-HU" sz="2400" dirty="0" err="1"/>
              <a:t>äußere</a:t>
            </a:r>
            <a:r>
              <a:rPr lang="hu-HU" sz="2400" dirty="0"/>
              <a:t> </a:t>
            </a:r>
            <a:r>
              <a:rPr lang="hu-HU" sz="2400" dirty="0" err="1"/>
              <a:t>Körnerschicht</a:t>
            </a:r>
            <a:r>
              <a:rPr lang="hu-HU" sz="2400" dirty="0"/>
              <a:t>, </a:t>
            </a:r>
            <a:r>
              <a:rPr lang="hu-HU" sz="2400" dirty="0" err="1"/>
              <a:t>Migration</a:t>
            </a:r>
            <a:r>
              <a:rPr lang="hu-HU" sz="2400" dirty="0"/>
              <a:t> </a:t>
            </a:r>
            <a:r>
              <a:rPr lang="hu-HU" sz="2400" dirty="0" err="1"/>
              <a:t>nach</a:t>
            </a:r>
            <a:r>
              <a:rPr lang="hu-HU" sz="2400" dirty="0"/>
              <a:t> Innen (</a:t>
            </a:r>
            <a:r>
              <a:rPr lang="hu-HU" sz="2400" dirty="0" err="1"/>
              <a:t>entsteht</a:t>
            </a:r>
            <a:r>
              <a:rPr lang="hu-HU" sz="2400" dirty="0"/>
              <a:t> </a:t>
            </a:r>
            <a:r>
              <a:rPr lang="hu-HU" sz="2400" dirty="0" err="1"/>
              <a:t>innere</a:t>
            </a:r>
            <a:r>
              <a:rPr lang="hu-HU" sz="2400" dirty="0"/>
              <a:t> </a:t>
            </a:r>
            <a:r>
              <a:rPr lang="hu-HU" sz="2400" dirty="0" err="1"/>
              <a:t>Körnerschicht</a:t>
            </a:r>
            <a:r>
              <a:rPr lang="hu-HU" sz="2400" dirty="0"/>
              <a:t>)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32524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753</TotalTime>
  <Words>1702</Words>
  <Application>Microsoft Office PowerPoint</Application>
  <PresentationFormat>Diavetítés a képernyőre (4:3 oldalarány)</PresentationFormat>
  <Paragraphs>270</Paragraphs>
  <Slides>96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96</vt:i4>
      </vt:variant>
    </vt:vector>
  </HeadingPairs>
  <TitlesOfParts>
    <vt:vector size="100" baseType="lpstr">
      <vt:lpstr>Arial</vt:lpstr>
      <vt:lpstr>Calibri</vt:lpstr>
      <vt:lpstr>Calibri Light</vt:lpstr>
      <vt:lpstr>Office-téma</vt:lpstr>
      <vt:lpstr>PowerPoint-bemutató</vt:lpstr>
      <vt:lpstr>Hirnstamm, Truncus encephali</vt:lpstr>
      <vt:lpstr>Hirnstamm, Truncus encephali</vt:lpstr>
      <vt:lpstr>PowerPoint-bemutató</vt:lpstr>
      <vt:lpstr>PowerPoint-bemutató</vt:lpstr>
      <vt:lpstr>Mesencephalon 1.</vt:lpstr>
      <vt:lpstr>Mesencephalon 2.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Pons 1.</vt:lpstr>
      <vt:lpstr>Pons 2.</vt:lpstr>
      <vt:lpstr>PowerPoint-bemutató</vt:lpstr>
      <vt:lpstr>PowerPoint-bemutató</vt:lpstr>
      <vt:lpstr>PowerPoint-bemutató</vt:lpstr>
      <vt:lpstr>PowerPoint-bemutató</vt:lpstr>
      <vt:lpstr>PowerPoint-bemutató</vt:lpstr>
      <vt:lpstr>Verlängertes Mark 1.</vt:lpstr>
      <vt:lpstr>Verlängertes Mark 2.</vt:lpstr>
      <vt:lpstr>Verlängertes Mark 3.</vt:lpstr>
      <vt:lpstr>PowerPoint-bemutató</vt:lpstr>
      <vt:lpstr>PowerPoint-bemutató</vt:lpstr>
      <vt:lpstr>PowerPoint-bemutató</vt:lpstr>
      <vt:lpstr>PowerPoint-bemutató</vt:lpstr>
      <vt:lpstr>Ventriculus quartus und Fossa rhomboidea</vt:lpstr>
      <vt:lpstr>PowerPoint-bemutató</vt:lpstr>
      <vt:lpstr>Ventriculus quartus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Fossa rhomboidea</vt:lpstr>
      <vt:lpstr>PowerPoint-bemutató</vt:lpstr>
      <vt:lpstr>PowerPoint-bemutató</vt:lpstr>
      <vt:lpstr>PowerPoint-bemutató</vt:lpstr>
      <vt:lpstr>Cerebellum 1.</vt:lpstr>
      <vt:lpstr>Cerebellum 2.</vt:lpstr>
      <vt:lpstr>PowerPoint-bemutató</vt:lpstr>
      <vt:lpstr>PowerPoint-bemutató</vt:lpstr>
      <vt:lpstr>Cerebellum 3.</vt:lpstr>
      <vt:lpstr>PowerPoint-bemutató</vt:lpstr>
      <vt:lpstr>PowerPoint-bemutató</vt:lpstr>
      <vt:lpstr>PowerPoint-bemutató</vt:lpstr>
      <vt:lpstr>PowerPoint-bemutató</vt:lpstr>
      <vt:lpstr>Cerebellum 4.</vt:lpstr>
      <vt:lpstr>PowerPoint-bemutató</vt:lpstr>
      <vt:lpstr>PowerPoint-bemutató</vt:lpstr>
      <vt:lpstr>Entwicklung</vt:lpstr>
      <vt:lpstr>PowerPoint-bemutató</vt:lpstr>
      <vt:lpstr>PowerPoint-bemutató</vt:lpstr>
      <vt:lpstr>Entwicklung des Kleinhirns</vt:lpstr>
      <vt:lpstr>PowerPoint-bemutató</vt:lpstr>
      <vt:lpstr>PowerPoint-bemutató</vt:lpstr>
      <vt:lpstr>Kleinhirnentwicklung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Kleinhirn: Histogenese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Entwicklung des Myelencephalon</vt:lpstr>
      <vt:lpstr>PowerPoint-bemutató</vt:lpstr>
      <vt:lpstr>PowerPoint-bemutató</vt:lpstr>
      <vt:lpstr>PowerPoint-bemutató</vt:lpstr>
      <vt:lpstr>PowerPoint-bemutató</vt:lpstr>
      <vt:lpstr>Neuromeren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Wichtigste Angaben-Hirnstamm</vt:lpstr>
      <vt:lpstr>Wichtigste Angaben-Kleinhirn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Differenzierung der Hirnbläschen. Makroskopie des Zwischenhirns, III. Ventrikel. Entwicklung vom Prosenzephalon</dc:title>
  <dc:creator>M</dc:creator>
  <cp:lastModifiedBy>M</cp:lastModifiedBy>
  <cp:revision>65</cp:revision>
  <dcterms:created xsi:type="dcterms:W3CDTF">2017-09-13T18:49:32Z</dcterms:created>
  <dcterms:modified xsi:type="dcterms:W3CDTF">2019-09-16T06:54:55Z</dcterms:modified>
</cp:coreProperties>
</file>