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3"/>
  </p:notesMasterIdLst>
  <p:sldIdLst>
    <p:sldId id="256" r:id="rId2"/>
    <p:sldId id="257" r:id="rId3"/>
    <p:sldId id="264" r:id="rId4"/>
    <p:sldId id="259" r:id="rId5"/>
    <p:sldId id="265" r:id="rId6"/>
    <p:sldId id="288" r:id="rId7"/>
    <p:sldId id="266" r:id="rId8"/>
    <p:sldId id="268" r:id="rId9"/>
    <p:sldId id="269" r:id="rId10"/>
    <p:sldId id="270" r:id="rId11"/>
    <p:sldId id="271" r:id="rId12"/>
    <p:sldId id="272" r:id="rId13"/>
    <p:sldId id="285" r:id="rId14"/>
    <p:sldId id="260" r:id="rId15"/>
    <p:sldId id="273" r:id="rId16"/>
    <p:sldId id="274" r:id="rId17"/>
    <p:sldId id="275" r:id="rId18"/>
    <p:sldId id="290" r:id="rId19"/>
    <p:sldId id="276" r:id="rId20"/>
    <p:sldId id="261" r:id="rId21"/>
    <p:sldId id="301" r:id="rId22"/>
    <p:sldId id="306" r:id="rId23"/>
    <p:sldId id="262" r:id="rId24"/>
    <p:sldId id="277" r:id="rId25"/>
    <p:sldId id="278" r:id="rId26"/>
    <p:sldId id="283" r:id="rId27"/>
    <p:sldId id="281" r:id="rId28"/>
    <p:sldId id="267" r:id="rId29"/>
    <p:sldId id="282" r:id="rId30"/>
    <p:sldId id="280" r:id="rId31"/>
    <p:sldId id="284" r:id="rId32"/>
    <p:sldId id="286" r:id="rId33"/>
    <p:sldId id="291" r:id="rId34"/>
    <p:sldId id="292" r:id="rId35"/>
    <p:sldId id="293" r:id="rId36"/>
    <p:sldId id="294" r:id="rId37"/>
    <p:sldId id="307" r:id="rId38"/>
    <p:sldId id="295" r:id="rId39"/>
    <p:sldId id="302" r:id="rId40"/>
    <p:sldId id="296" r:id="rId41"/>
    <p:sldId id="297" r:id="rId42"/>
    <p:sldId id="298" r:id="rId43"/>
    <p:sldId id="299" r:id="rId44"/>
    <p:sldId id="303" r:id="rId45"/>
    <p:sldId id="309" r:id="rId46"/>
    <p:sldId id="304" r:id="rId47"/>
    <p:sldId id="308" r:id="rId48"/>
    <p:sldId id="279" r:id="rId49"/>
    <p:sldId id="263" r:id="rId50"/>
    <p:sldId id="258" r:id="rId51"/>
    <p:sldId id="300" r:id="rId52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504" y="-17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CFAE65-0C80-4215-B42E-8B1132B19587}" type="datetimeFigureOut">
              <a:rPr lang="hu-HU" smtClean="0"/>
              <a:pPr/>
              <a:t>2017.11.01.</a:t>
            </a:fld>
            <a:endParaRPr lang="hu-HU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hu-HU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E6A1AA-8D3A-4ADF-A921-8FF9CFB450F1}" type="slidenum">
              <a:rPr lang="hu-HU" smtClean="0"/>
              <a:pPr/>
              <a:t>‹Nr.›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FB3EFF9-CA0B-479D-85A8-EE1E6BCE691E}" type="slidenum">
              <a:rPr lang="hu-HU"/>
              <a:pPr/>
              <a:t>29</a:t>
            </a:fld>
            <a:endParaRPr lang="hu-HU"/>
          </a:p>
        </p:txBody>
      </p:sp>
      <p:sp>
        <p:nvSpPr>
          <p:cNvPr id="77826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1E3C5B37-BBDD-4E87-A058-0608FBF2270D}" type="slidenum">
              <a:rPr lang="hu-HU" sz="1200">
                <a:ea typeface="ＭＳ Ｐゴシック" pitchFamily="-112" charset="-128"/>
              </a:rPr>
              <a:pPr algn="r"/>
              <a:t>29</a:t>
            </a:fld>
            <a:endParaRPr lang="hu-HU" sz="1200">
              <a:ea typeface="ＭＳ Ｐゴシック" pitchFamily="-112" charset="-128"/>
            </a:endParaRPr>
          </a:p>
        </p:txBody>
      </p:sp>
      <p:sp>
        <p:nvSpPr>
          <p:cNvPr id="77827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602CE620-0E9F-4295-9CF8-EFE08C856955}" type="slidenum">
              <a:rPr lang="hu-HU" sz="1200">
                <a:ea typeface="ＭＳ Ｐゴシック" pitchFamily="-112" charset="-128"/>
              </a:rPr>
              <a:pPr algn="r"/>
              <a:t>29</a:t>
            </a:fld>
            <a:endParaRPr lang="hu-HU" sz="1200">
              <a:ea typeface="ＭＳ Ｐゴシック" pitchFamily="-112" charset="-128"/>
            </a:endParaRPr>
          </a:p>
        </p:txBody>
      </p:sp>
      <p:sp>
        <p:nvSpPr>
          <p:cNvPr id="7782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8905E08C-4FED-4773-BCA3-3A687915669B}" type="slidenum">
              <a:rPr lang="hu-HU" sz="1200">
                <a:ea typeface="ＭＳ Ｐゴシック" pitchFamily="-112" charset="-128"/>
              </a:rPr>
              <a:pPr algn="r"/>
              <a:t>29</a:t>
            </a:fld>
            <a:endParaRPr lang="hu-HU" sz="1200">
              <a:ea typeface="ＭＳ Ｐゴシック" pitchFamily="-112" charset="-128"/>
            </a:endParaRPr>
          </a:p>
        </p:txBody>
      </p:sp>
      <p:sp>
        <p:nvSpPr>
          <p:cNvPr id="7782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68825" cy="3427413"/>
          </a:xfrm>
          <a:ln/>
        </p:spPr>
      </p:sp>
      <p:sp>
        <p:nvSpPr>
          <p:cNvPr id="7783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hu-HU"/>
              <a:t>090910-September\13.dia-ures.jpg + 13dia-kék.jpg + 13dia-kék+sárga.jpg + 13dia-piros.jpg + 13dia-teljes.jpg (méret: 13,93x15,17 cm; pozíció: 7,26 / 0,45 cm)</a:t>
            </a:r>
          </a:p>
          <a:p>
            <a:r>
              <a:rPr lang="hu-HU"/>
              <a:t>alul: ér1-16dia.jpg + Brodal_page50-cut.jpg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hu-HU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hu-HU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933B8-C3F5-4E15-A600-6FA6010A6045}" type="datetimeFigureOut">
              <a:rPr lang="hu-HU" smtClean="0"/>
              <a:pPr/>
              <a:t>2017.11.01.</a:t>
            </a:fld>
            <a:endParaRPr lang="hu-HU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EC261-056D-4398-9B60-ACCAB011C207}" type="slidenum">
              <a:rPr lang="hu-HU" smtClean="0"/>
              <a:pPr/>
              <a:t>‹Nr.›</a:t>
            </a:fld>
            <a:endParaRPr lang="hu-H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hu-HU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hu-HU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933B8-C3F5-4E15-A600-6FA6010A6045}" type="datetimeFigureOut">
              <a:rPr lang="hu-HU" smtClean="0"/>
              <a:pPr/>
              <a:t>2017.11.01.</a:t>
            </a:fld>
            <a:endParaRPr lang="hu-HU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EC261-056D-4398-9B60-ACCAB011C207}" type="slidenum">
              <a:rPr lang="hu-HU" smtClean="0"/>
              <a:pPr/>
              <a:t>‹Nr.›</a:t>
            </a:fld>
            <a:endParaRPr lang="hu-H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hu-HU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hu-HU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933B8-C3F5-4E15-A600-6FA6010A6045}" type="datetimeFigureOut">
              <a:rPr lang="hu-HU" smtClean="0"/>
              <a:pPr/>
              <a:t>2017.11.01.</a:t>
            </a:fld>
            <a:endParaRPr lang="hu-HU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EC261-056D-4398-9B60-ACCAB011C207}" type="slidenum">
              <a:rPr lang="hu-HU" smtClean="0"/>
              <a:pPr/>
              <a:t>‹Nr.›</a:t>
            </a:fld>
            <a:endParaRPr lang="hu-H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hu-HU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hu-HU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933B8-C3F5-4E15-A600-6FA6010A6045}" type="datetimeFigureOut">
              <a:rPr lang="hu-HU" smtClean="0"/>
              <a:pPr/>
              <a:t>2017.11.01.</a:t>
            </a:fld>
            <a:endParaRPr lang="hu-HU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EC261-056D-4398-9B60-ACCAB011C207}" type="slidenum">
              <a:rPr lang="hu-HU" smtClean="0"/>
              <a:pPr/>
              <a:t>‹Nr.›</a:t>
            </a:fld>
            <a:endParaRPr lang="hu-H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hu-HU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933B8-C3F5-4E15-A600-6FA6010A6045}" type="datetimeFigureOut">
              <a:rPr lang="hu-HU" smtClean="0"/>
              <a:pPr/>
              <a:t>2017.11.01.</a:t>
            </a:fld>
            <a:endParaRPr lang="hu-HU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EC261-056D-4398-9B60-ACCAB011C207}" type="slidenum">
              <a:rPr lang="hu-HU" smtClean="0"/>
              <a:pPr/>
              <a:t>‹Nr.›</a:t>
            </a:fld>
            <a:endParaRPr lang="hu-H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hu-HU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hu-HU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hu-HU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933B8-C3F5-4E15-A600-6FA6010A6045}" type="datetimeFigureOut">
              <a:rPr lang="hu-HU" smtClean="0"/>
              <a:pPr/>
              <a:t>2017.11.01.</a:t>
            </a:fld>
            <a:endParaRPr lang="hu-HU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EC261-056D-4398-9B60-ACCAB011C207}" type="slidenum">
              <a:rPr lang="hu-HU" smtClean="0"/>
              <a:pPr/>
              <a:t>‹Nr.›</a:t>
            </a:fld>
            <a:endParaRPr lang="hu-H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hu-HU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hu-HU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hu-HU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933B8-C3F5-4E15-A600-6FA6010A6045}" type="datetimeFigureOut">
              <a:rPr lang="hu-HU" smtClean="0"/>
              <a:pPr/>
              <a:t>2017.11.01.</a:t>
            </a:fld>
            <a:endParaRPr lang="hu-HU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EC261-056D-4398-9B60-ACCAB011C207}" type="slidenum">
              <a:rPr lang="hu-HU" smtClean="0"/>
              <a:pPr/>
              <a:t>‹Nr.›</a:t>
            </a:fld>
            <a:endParaRPr lang="hu-H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hu-HU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933B8-C3F5-4E15-A600-6FA6010A6045}" type="datetimeFigureOut">
              <a:rPr lang="hu-HU" smtClean="0"/>
              <a:pPr/>
              <a:t>2017.11.01.</a:t>
            </a:fld>
            <a:endParaRPr lang="hu-HU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EC261-056D-4398-9B60-ACCAB011C207}" type="slidenum">
              <a:rPr lang="hu-HU" smtClean="0"/>
              <a:pPr/>
              <a:t>‹Nr.›</a:t>
            </a:fld>
            <a:endParaRPr lang="hu-H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933B8-C3F5-4E15-A600-6FA6010A6045}" type="datetimeFigureOut">
              <a:rPr lang="hu-HU" smtClean="0"/>
              <a:pPr/>
              <a:t>2017.11.01.</a:t>
            </a:fld>
            <a:endParaRPr lang="hu-HU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EC261-056D-4398-9B60-ACCAB011C207}" type="slidenum">
              <a:rPr lang="hu-HU" smtClean="0"/>
              <a:pPr/>
              <a:t>‹Nr.›</a:t>
            </a:fld>
            <a:endParaRPr lang="hu-H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hu-HU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hu-HU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933B8-C3F5-4E15-A600-6FA6010A6045}" type="datetimeFigureOut">
              <a:rPr lang="hu-HU" smtClean="0"/>
              <a:pPr/>
              <a:t>2017.11.01.</a:t>
            </a:fld>
            <a:endParaRPr lang="hu-HU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EC261-056D-4398-9B60-ACCAB011C207}" type="slidenum">
              <a:rPr lang="hu-HU" smtClean="0"/>
              <a:pPr/>
              <a:t>‹Nr.›</a:t>
            </a:fld>
            <a:endParaRPr lang="hu-H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hu-HU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933B8-C3F5-4E15-A600-6FA6010A6045}" type="datetimeFigureOut">
              <a:rPr lang="hu-HU" smtClean="0"/>
              <a:pPr/>
              <a:t>2017.11.01.</a:t>
            </a:fld>
            <a:endParaRPr lang="hu-HU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EC261-056D-4398-9B60-ACCAB011C207}" type="slidenum">
              <a:rPr lang="hu-HU" smtClean="0"/>
              <a:pPr/>
              <a:t>‹Nr.›</a:t>
            </a:fld>
            <a:endParaRPr lang="hu-H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hu-HU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hu-HU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F933B8-C3F5-4E15-A600-6FA6010A6045}" type="datetimeFigureOut">
              <a:rPr lang="hu-HU" smtClean="0"/>
              <a:pPr/>
              <a:t>2017.11.01.</a:t>
            </a:fld>
            <a:endParaRPr lang="hu-HU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FEC261-056D-4398-9B60-ACCAB011C207}" type="slidenum">
              <a:rPr lang="hu-HU" smtClean="0"/>
              <a:pPr/>
              <a:t>‹Nr.›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Relationship Id="rId9" Type="http://schemas.openxmlformats.org/officeDocument/2006/relationships/image" Target="../media/image2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wmf"/><Relationship Id="rId2" Type="http://schemas.openxmlformats.org/officeDocument/2006/relationships/image" Target="../media/image46.wmf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dirty="0" smtClean="0"/>
              <a:t>Das autonome Nervensystem</a:t>
            </a:r>
            <a:endParaRPr lang="hu-HU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u-HU" dirty="0" smtClean="0"/>
              <a:t>Dávid Csaba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Truncus sympathicus Pars thoracica</a:t>
            </a:r>
            <a:endParaRPr lang="hu-HU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4474840" cy="4525963"/>
          </a:xfrm>
        </p:spPr>
        <p:txBody>
          <a:bodyPr/>
          <a:lstStyle/>
          <a:p>
            <a:r>
              <a:rPr lang="hu-HU" dirty="0" smtClean="0"/>
              <a:t>Haut des Thorax</a:t>
            </a:r>
          </a:p>
          <a:p>
            <a:r>
              <a:rPr lang="hu-HU" dirty="0" smtClean="0"/>
              <a:t>Nn cardiaci thoracici</a:t>
            </a:r>
          </a:p>
          <a:p>
            <a:r>
              <a:rPr lang="hu-HU" dirty="0" smtClean="0"/>
              <a:t>Plexus pulmonalis</a:t>
            </a:r>
          </a:p>
          <a:p>
            <a:r>
              <a:rPr lang="hu-HU" dirty="0" smtClean="0"/>
              <a:t>N splanchnicus minor et major (zu prävertebralen Ganglien)</a:t>
            </a:r>
            <a:endParaRPr lang="hu-HU" dirty="0"/>
          </a:p>
        </p:txBody>
      </p:sp>
      <p:pic>
        <p:nvPicPr>
          <p:cNvPr id="2050" name="Picture 2" descr="D:\Oktatas\Konyvek\Anatomie_Bilder\BilderLehre_Bilder\Main\images\Benning\Benning12_12-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1772816"/>
            <a:ext cx="4499992" cy="37335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Oktatas\Konyvek\Anatomie_Bilder\BilderLehre_Bilder\Main\images\Benning\Benning12_12-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06197" y="1124744"/>
            <a:ext cx="5037804" cy="5544616"/>
          </a:xfrm>
          <a:prstGeom prst="rect">
            <a:avLst/>
          </a:prstGeom>
          <a:noFill/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Truncus sympathicus Pars lumbalis</a:t>
            </a:r>
            <a:endParaRPr lang="hu-HU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4402832" cy="1468759"/>
          </a:xfrm>
        </p:spPr>
        <p:txBody>
          <a:bodyPr>
            <a:normAutofit fontScale="77500" lnSpcReduction="20000"/>
          </a:bodyPr>
          <a:lstStyle/>
          <a:p>
            <a:r>
              <a:rPr lang="hu-HU" dirty="0" smtClean="0"/>
              <a:t>Nn splanchnici lumbales</a:t>
            </a:r>
          </a:p>
          <a:p>
            <a:r>
              <a:rPr lang="hu-HU" dirty="0" smtClean="0"/>
              <a:t>Plexus hypogastricus superior</a:t>
            </a:r>
          </a:p>
          <a:p>
            <a:r>
              <a:rPr lang="hu-HU" dirty="0" smtClean="0"/>
              <a:t>untere Extremität</a:t>
            </a:r>
            <a:endParaRPr lang="hu-HU" dirty="0"/>
          </a:p>
        </p:txBody>
      </p:sp>
      <p:sp>
        <p:nvSpPr>
          <p:cNvPr id="4" name="Titel 1"/>
          <p:cNvSpPr txBox="1">
            <a:spLocks/>
          </p:cNvSpPr>
          <p:nvPr/>
        </p:nvSpPr>
        <p:spPr>
          <a:xfrm>
            <a:off x="467544" y="3226965"/>
            <a:ext cx="403244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Truncus sympathicus Pars sacralis</a:t>
            </a:r>
            <a:endParaRPr kumimoji="0" lang="hu-H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Inhaltsplatzhalter 2"/>
          <p:cNvSpPr txBox="1">
            <a:spLocks/>
          </p:cNvSpPr>
          <p:nvPr/>
        </p:nvSpPr>
        <p:spPr>
          <a:xfrm>
            <a:off x="467544" y="4552528"/>
            <a:ext cx="4248472" cy="1324744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hu-H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Nn splanchnici sacrales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hu-HU" sz="3200" dirty="0" smtClean="0"/>
              <a:t>Plexus hypogastricus inferior</a:t>
            </a:r>
            <a:endParaRPr kumimoji="0" lang="hu-HU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hu-H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keine Rr communicantes</a:t>
            </a:r>
            <a:r>
              <a:rPr kumimoji="0" lang="hu-HU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albi!!!!</a:t>
            </a:r>
            <a:endParaRPr kumimoji="0" lang="hu-HU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2674640" cy="1143000"/>
          </a:xfrm>
        </p:spPr>
        <p:txBody>
          <a:bodyPr>
            <a:noAutofit/>
          </a:bodyPr>
          <a:lstStyle/>
          <a:p>
            <a:r>
              <a:rPr lang="hu-HU" sz="3200" dirty="0" smtClean="0"/>
              <a:t>Prävertebrale Ganglien</a:t>
            </a:r>
            <a:endParaRPr lang="hu-HU" sz="32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2962672" cy="4525963"/>
          </a:xfrm>
        </p:spPr>
        <p:txBody>
          <a:bodyPr/>
          <a:lstStyle/>
          <a:p>
            <a:r>
              <a:rPr lang="hu-HU" dirty="0" smtClean="0"/>
              <a:t>Netzwerk aus Ganglien und Nerven</a:t>
            </a:r>
          </a:p>
          <a:p>
            <a:r>
              <a:rPr lang="hu-HU" dirty="0" smtClean="0"/>
              <a:t>~parallel mit den Arterien</a:t>
            </a:r>
          </a:p>
          <a:p>
            <a:endParaRPr lang="hu-HU" dirty="0"/>
          </a:p>
        </p:txBody>
      </p:sp>
      <p:pic>
        <p:nvPicPr>
          <p:cNvPr id="4098" name="Picture 2" descr="D:\Oktatas\Konyvek\Anatomie_Bilder\BilderLehre_Bilder\Main\images\Benning\Benning12_12-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11103" y="0"/>
            <a:ext cx="6032897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484785"/>
            <a:ext cx="7772400" cy="2115666"/>
          </a:xfrm>
        </p:spPr>
        <p:txBody>
          <a:bodyPr>
            <a:normAutofit fontScale="90000"/>
          </a:bodyPr>
          <a:lstStyle/>
          <a:p>
            <a:r>
              <a:rPr lang="de-DE" dirty="0" smtClean="0"/>
              <a:t>24. Das parasympathische Nervensystem. Vegetative Innervierung und Reflexe im Becken</a:t>
            </a:r>
            <a:endParaRPr lang="hu-HU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dirty="0" smtClean="0"/>
              <a:t>Parasympathisches Nervensystem</a:t>
            </a:r>
            <a:endParaRPr lang="hu-HU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hu-HU" dirty="0" smtClean="0"/>
              <a:t>Funktion</a:t>
            </a:r>
          </a:p>
          <a:p>
            <a:pPr lvl="1"/>
            <a:r>
              <a:rPr lang="hu-HU" dirty="0" smtClean="0"/>
              <a:t>untertützt die Körperfunktionen in Ruhe, u.a.  senkt die Herzf- und Atemfrequenz, dilatiert aber die Gefäße in Eingeweiden (siehe Verdauung und Erektion)</a:t>
            </a:r>
          </a:p>
          <a:p>
            <a:r>
              <a:rPr lang="hu-HU" dirty="0" smtClean="0"/>
              <a:t>Lokalisation</a:t>
            </a:r>
          </a:p>
          <a:p>
            <a:pPr lvl="1"/>
            <a:r>
              <a:rPr lang="hu-HU" dirty="0" smtClean="0"/>
              <a:t>Austrittstellen der Nerven</a:t>
            </a:r>
          </a:p>
          <a:p>
            <a:pPr lvl="2"/>
            <a:r>
              <a:rPr lang="hu-HU" dirty="0" smtClean="0"/>
              <a:t>Kranial</a:t>
            </a:r>
          </a:p>
          <a:p>
            <a:pPr lvl="2"/>
            <a:r>
              <a:rPr lang="hu-HU" dirty="0" smtClean="0"/>
              <a:t>Sakral</a:t>
            </a:r>
          </a:p>
          <a:p>
            <a:pPr lvl="1"/>
            <a:r>
              <a:rPr lang="hu-HU" dirty="0" smtClean="0"/>
              <a:t>Ganglien sind nah zu den Zielorgane, oder sogar in der Organwand</a:t>
            </a: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Picture 5" descr="aut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35200" y="0"/>
            <a:ext cx="6073600" cy="6858000"/>
          </a:xfrm>
          <a:prstGeom prst="rect">
            <a:avLst/>
          </a:prstGeom>
          <a:noFill/>
        </p:spPr>
      </p:pic>
      <p:sp>
        <p:nvSpPr>
          <p:cNvPr id="5" name="Textfeld 4"/>
          <p:cNvSpPr txBox="1"/>
          <p:nvPr/>
        </p:nvSpPr>
        <p:spPr>
          <a:xfrm>
            <a:off x="251520" y="260648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>
                <a:solidFill>
                  <a:srgbClr val="C00000"/>
                </a:solidFill>
              </a:rPr>
              <a:t>präganglionär</a:t>
            </a:r>
            <a:endParaRPr lang="hu-HU" dirty="0">
              <a:solidFill>
                <a:srgbClr val="C00000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251520" y="620688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>
                <a:solidFill>
                  <a:srgbClr val="0070C0"/>
                </a:solidFill>
              </a:rPr>
              <a:t>postganglionär</a:t>
            </a:r>
            <a:endParaRPr lang="hu-HU" dirty="0">
              <a:solidFill>
                <a:srgbClr val="0070C0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2339752" y="1484784"/>
            <a:ext cx="93610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1200" dirty="0" smtClean="0"/>
              <a:t>Superior salivatory nucleus</a:t>
            </a:r>
            <a:endParaRPr lang="hu-HU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Kranialer Parasympathicus</a:t>
            </a:r>
            <a:endParaRPr lang="hu-HU" dirty="0"/>
          </a:p>
        </p:txBody>
      </p:sp>
      <p:graphicFrame>
        <p:nvGraphicFramePr>
          <p:cNvPr id="4" name="Inhaltsplatzhalter 3"/>
          <p:cNvGraphicFramePr>
            <a:graphicFrameLocks noGrp="1"/>
          </p:cNvGraphicFramePr>
          <p:nvPr>
            <p:ph idx="1"/>
          </p:nvPr>
        </p:nvGraphicFramePr>
        <p:xfrm>
          <a:off x="457200" y="1340768"/>
          <a:ext cx="8229600" cy="5120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5920"/>
                <a:gridCol w="1820808"/>
                <a:gridCol w="1368152"/>
                <a:gridCol w="1800200"/>
                <a:gridCol w="1594520"/>
              </a:tblGrid>
              <a:tr h="370840">
                <a:tc>
                  <a:txBody>
                    <a:bodyPr/>
                    <a:lstStyle/>
                    <a:p>
                      <a:r>
                        <a:rPr lang="hu-HU" dirty="0" smtClean="0"/>
                        <a:t>Nucleus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präganglionäre</a:t>
                      </a:r>
                      <a:r>
                        <a:rPr lang="hu-HU" baseline="0" dirty="0" smtClean="0"/>
                        <a:t> Faser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Ganglion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Postganglionäre</a:t>
                      </a:r>
                      <a:r>
                        <a:rPr lang="hu-HU" baseline="0" dirty="0" smtClean="0"/>
                        <a:t> Faser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Zielorgan</a:t>
                      </a:r>
                      <a:endParaRPr lang="hu-H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hu-HU" dirty="0" smtClean="0"/>
                        <a:t>Nucl accesorius N oculomotori</a:t>
                      </a:r>
                      <a:endParaRPr lang="hu-HU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N oculomotorius (III)</a:t>
                      </a:r>
                      <a:endParaRPr lang="hu-HU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Ggl ciliare</a:t>
                      </a:r>
                      <a:endParaRPr lang="hu-HU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Nn</a:t>
                      </a:r>
                      <a:r>
                        <a:rPr lang="hu-HU" baseline="0" dirty="0" smtClean="0"/>
                        <a:t> ciliares breves</a:t>
                      </a:r>
                      <a:endParaRPr lang="hu-HU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M ciliaris</a:t>
                      </a:r>
                    </a:p>
                    <a:p>
                      <a:r>
                        <a:rPr lang="hu-HU" dirty="0" smtClean="0"/>
                        <a:t>M sphincter pupillae</a:t>
                      </a:r>
                      <a:endParaRPr lang="hu-HU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 rowSpan="2">
                  <a:txBody>
                    <a:bodyPr/>
                    <a:lstStyle/>
                    <a:p>
                      <a:endParaRPr lang="hu-HU" dirty="0" smtClean="0"/>
                    </a:p>
                    <a:p>
                      <a:endParaRPr lang="hu-HU" dirty="0" smtClean="0"/>
                    </a:p>
                    <a:p>
                      <a:endParaRPr lang="hu-HU" dirty="0" smtClean="0"/>
                    </a:p>
                    <a:p>
                      <a:endParaRPr lang="hu-HU" dirty="0" smtClean="0"/>
                    </a:p>
                    <a:p>
                      <a:r>
                        <a:rPr lang="hu-HU" dirty="0" smtClean="0"/>
                        <a:t>Nucl salivatorius superior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N petrosus </a:t>
                      </a:r>
                      <a:r>
                        <a:rPr lang="hu-HU" dirty="0" smtClean="0"/>
                        <a:t>major (VII)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Ggl pterygo-palatinum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N zygomaticus</a:t>
                      </a:r>
                    </a:p>
                    <a:p>
                      <a:r>
                        <a:rPr lang="hu-HU" dirty="0" smtClean="0"/>
                        <a:t>Rr orbitales</a:t>
                      </a:r>
                    </a:p>
                    <a:p>
                      <a:r>
                        <a:rPr lang="hu-HU" dirty="0" smtClean="0"/>
                        <a:t>Rr nasales</a:t>
                      </a:r>
                    </a:p>
                    <a:p>
                      <a:r>
                        <a:rPr lang="hu-HU" dirty="0" smtClean="0"/>
                        <a:t>Nn palatini</a:t>
                      </a:r>
                    </a:p>
                    <a:p>
                      <a:r>
                        <a:rPr lang="hu-HU" dirty="0" smtClean="0"/>
                        <a:t>(N maxillaris+N ophtalmicus)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Gl lacrimalis</a:t>
                      </a:r>
                    </a:p>
                    <a:p>
                      <a:r>
                        <a:rPr lang="hu-HU" dirty="0" smtClean="0"/>
                        <a:t>Drüsen der Nasenschleim-haut und des Gaumens</a:t>
                      </a:r>
                      <a:endParaRPr lang="hu-HU" dirty="0"/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Chorda </a:t>
                      </a:r>
                      <a:r>
                        <a:rPr lang="hu-HU" dirty="0" smtClean="0"/>
                        <a:t>tympani (VII)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Ggl subman-dibulare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Rr glandulares </a:t>
                      </a:r>
                      <a:br>
                        <a:rPr lang="hu-HU" dirty="0" smtClean="0"/>
                      </a:br>
                      <a:r>
                        <a:rPr lang="hu-HU" dirty="0" smtClean="0"/>
                        <a:t>(N</a:t>
                      </a:r>
                      <a:r>
                        <a:rPr lang="hu-HU" baseline="0" dirty="0" smtClean="0"/>
                        <a:t> lingualis)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Gl submandi-bularis, Gl sub-lingualis</a:t>
                      </a:r>
                      <a:endParaRPr lang="hu-H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hu-HU" dirty="0" smtClean="0"/>
                        <a:t>Nucl salivatorius inferior</a:t>
                      </a:r>
                      <a:endParaRPr lang="hu-HU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N petrosus </a:t>
                      </a:r>
                      <a:r>
                        <a:rPr lang="hu-HU" dirty="0" smtClean="0"/>
                        <a:t>minor (IX)</a:t>
                      </a:r>
                      <a:endParaRPr lang="hu-HU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Ggl oticum</a:t>
                      </a:r>
                      <a:endParaRPr lang="hu-HU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N auriculo-temporalis</a:t>
                      </a:r>
                      <a:endParaRPr lang="hu-HU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Gl parotidea</a:t>
                      </a:r>
                      <a:endParaRPr lang="hu-HU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Kranialer Parasympathicus</a:t>
            </a:r>
            <a:endParaRPr lang="hu-HU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1026" name="Picture 2" descr="D:\Oktatas\Konyvek\Anatomie_Bilder\BilderLehre_Bilder\Main\images\Benning\Benning12_10-14.jpg"/>
          <p:cNvPicPr>
            <a:picLocks noChangeAspect="1" noChangeArrowheads="1"/>
          </p:cNvPicPr>
          <p:nvPr/>
        </p:nvPicPr>
        <p:blipFill>
          <a:blip r:embed="rId2" cstate="print"/>
          <a:srcRect l="49903"/>
          <a:stretch>
            <a:fillRect/>
          </a:stretch>
        </p:blipFill>
        <p:spPr bwMode="auto">
          <a:xfrm>
            <a:off x="1152374" y="1"/>
            <a:ext cx="6839252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https://www.med.umich.edu/lrc/coursepages/m1/anatomy2010/html/modules/head_autonomics_module/Files/cranial_parasymps_al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072582" cy="687290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87409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906888" cy="1143000"/>
          </a:xfrm>
        </p:spPr>
        <p:txBody>
          <a:bodyPr/>
          <a:lstStyle/>
          <a:p>
            <a:r>
              <a:rPr lang="hu-HU" dirty="0" smtClean="0"/>
              <a:t>N vagus</a:t>
            </a:r>
            <a:endParaRPr lang="hu-HU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4906888" cy="4565104"/>
          </a:xfrm>
        </p:spPr>
        <p:txBody>
          <a:bodyPr>
            <a:normAutofit fontScale="70000" lnSpcReduction="20000"/>
          </a:bodyPr>
          <a:lstStyle/>
          <a:p>
            <a:r>
              <a:rPr lang="hu-HU" dirty="0" smtClean="0"/>
              <a:t>Kerne</a:t>
            </a:r>
          </a:p>
          <a:p>
            <a:pPr lvl="1"/>
            <a:r>
              <a:rPr lang="hu-HU" dirty="0" smtClean="0"/>
              <a:t>Nucl. </a:t>
            </a:r>
            <a:r>
              <a:rPr lang="hu-HU" dirty="0" smtClean="0"/>
              <a:t>dorsalis nervi vagi (allgemein viszeromotor)</a:t>
            </a:r>
          </a:p>
          <a:p>
            <a:pPr lvl="1"/>
            <a:r>
              <a:rPr lang="hu-HU" dirty="0" smtClean="0"/>
              <a:t>Nucl. </a:t>
            </a:r>
            <a:r>
              <a:rPr lang="hu-HU" dirty="0" smtClean="0"/>
              <a:t>ambiguus (speziell viszeromotor)</a:t>
            </a:r>
          </a:p>
          <a:p>
            <a:pPr lvl="1"/>
            <a:r>
              <a:rPr lang="hu-HU" dirty="0" smtClean="0"/>
              <a:t>Nucl. </a:t>
            </a:r>
            <a:r>
              <a:rPr lang="hu-HU" dirty="0" smtClean="0"/>
              <a:t>tractus solitarii (allgemein und speziell viszero</a:t>
            </a:r>
            <a:r>
              <a:rPr lang="hu-HU" dirty="0" smtClean="0">
                <a:solidFill>
                  <a:srgbClr val="C00000"/>
                </a:solidFill>
              </a:rPr>
              <a:t>sensor</a:t>
            </a:r>
            <a:r>
              <a:rPr lang="hu-HU" dirty="0" smtClean="0"/>
              <a:t>)</a:t>
            </a:r>
          </a:p>
          <a:p>
            <a:pPr lvl="1"/>
            <a:r>
              <a:rPr lang="hu-HU" dirty="0" smtClean="0"/>
              <a:t>Nucl. </a:t>
            </a:r>
            <a:r>
              <a:rPr lang="hu-HU" dirty="0" smtClean="0"/>
              <a:t>spinalis nervi trigemini (allgemein somato</a:t>
            </a:r>
            <a:r>
              <a:rPr lang="hu-HU" dirty="0" smtClean="0">
                <a:solidFill>
                  <a:srgbClr val="C00000"/>
                </a:solidFill>
              </a:rPr>
              <a:t>sensor</a:t>
            </a:r>
            <a:r>
              <a:rPr lang="hu-HU" dirty="0" smtClean="0"/>
              <a:t>)</a:t>
            </a:r>
          </a:p>
          <a:p>
            <a:r>
              <a:rPr lang="hu-HU" dirty="0" smtClean="0"/>
              <a:t>Präganglionäre Faser</a:t>
            </a:r>
          </a:p>
          <a:p>
            <a:pPr lvl="1"/>
            <a:r>
              <a:rPr lang="hu-HU" dirty="0" smtClean="0"/>
              <a:t> bilden fast den ganzen Nerv</a:t>
            </a:r>
          </a:p>
          <a:p>
            <a:r>
              <a:rPr lang="hu-HU" dirty="0" smtClean="0"/>
              <a:t>Ganglien</a:t>
            </a:r>
          </a:p>
          <a:p>
            <a:pPr lvl="1"/>
            <a:r>
              <a:rPr lang="hu-HU" dirty="0" smtClean="0"/>
              <a:t>verstreut in der Wand der Zielorgane</a:t>
            </a:r>
          </a:p>
          <a:p>
            <a:pPr lvl="1"/>
            <a:r>
              <a:rPr lang="hu-HU" dirty="0" smtClean="0"/>
              <a:t>VORSICHT!! Ggl superius und inferius sind </a:t>
            </a:r>
            <a:r>
              <a:rPr lang="hu-HU" dirty="0" smtClean="0">
                <a:solidFill>
                  <a:srgbClr val="C00000"/>
                </a:solidFill>
              </a:rPr>
              <a:t>sensorische</a:t>
            </a:r>
            <a:r>
              <a:rPr lang="hu-HU" dirty="0" smtClean="0"/>
              <a:t> und nicht vegetative Ganglien!!!!!</a:t>
            </a:r>
          </a:p>
          <a:p>
            <a:endParaRPr lang="hu-HU" dirty="0"/>
          </a:p>
        </p:txBody>
      </p:sp>
      <p:pic>
        <p:nvPicPr>
          <p:cNvPr id="2050" name="Picture 2" descr="D:\Oktatas\Konyvek\Anatomie_Bilder\BilderLehre_Bilder\Main\images\Benning\Benning12_10-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36096" y="-1"/>
            <a:ext cx="3707904" cy="68684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Definition, Gliederung</a:t>
            </a:r>
            <a:endParaRPr lang="hu-HU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hu-HU" dirty="0" smtClean="0"/>
              <a:t>Teil des Nervensystems, der </a:t>
            </a:r>
          </a:p>
          <a:p>
            <a:pPr lvl="1"/>
            <a:r>
              <a:rPr lang="hu-HU" dirty="0" smtClean="0"/>
              <a:t>Homöostase reguliert (also absolut Lebenswichtig)</a:t>
            </a:r>
          </a:p>
          <a:p>
            <a:pPr lvl="1"/>
            <a:r>
              <a:rPr lang="hu-HU" dirty="0" smtClean="0"/>
              <a:t>Innerviert die Eingeweide, Drüsen, Gefäße, glatte Muskulatur</a:t>
            </a:r>
          </a:p>
          <a:p>
            <a:pPr lvl="1"/>
            <a:r>
              <a:rPr lang="hu-HU" dirty="0" smtClean="0"/>
              <a:t>funktioniert fast immer unwillkürlich, und unbewusst</a:t>
            </a:r>
          </a:p>
          <a:p>
            <a:r>
              <a:rPr lang="hu-HU" dirty="0" smtClean="0"/>
              <a:t>generell Efferenzen, und bei den Eigeweiden Afferenzen auch</a:t>
            </a:r>
          </a:p>
          <a:p>
            <a:r>
              <a:rPr lang="hu-HU" dirty="0" smtClean="0"/>
              <a:t>Sympathicus</a:t>
            </a:r>
            <a:r>
              <a:rPr lang="hu-HU" dirty="0" smtClean="0"/>
              <a:t>, Parasympathicus, enterales Nervensystem</a:t>
            </a:r>
          </a:p>
          <a:p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Plexus viscerales</a:t>
            </a:r>
            <a:endParaRPr lang="hu-HU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7931224" cy="4525963"/>
          </a:xfrm>
        </p:spPr>
        <p:txBody>
          <a:bodyPr>
            <a:normAutofit fontScale="85000" lnSpcReduction="20000"/>
          </a:bodyPr>
          <a:lstStyle/>
          <a:p>
            <a:r>
              <a:rPr lang="hu-HU" dirty="0" smtClean="0"/>
              <a:t>Geflechte, die gemischte sympatische und parasympathische, und sogar viszerosensorische Faser enthalten</a:t>
            </a:r>
          </a:p>
          <a:p>
            <a:endParaRPr lang="hu-HU" dirty="0" smtClean="0"/>
          </a:p>
          <a:p>
            <a:r>
              <a:rPr lang="hu-HU" dirty="0" smtClean="0"/>
              <a:t>Sie scheinen nicht nur Relais zu sein, sie besitzen integrative Funktionen auch (Interneurone)</a:t>
            </a:r>
          </a:p>
          <a:p>
            <a:endParaRPr lang="hu-HU" dirty="0" smtClean="0"/>
          </a:p>
          <a:p>
            <a:r>
              <a:rPr lang="hu-HU" dirty="0" smtClean="0"/>
              <a:t>Plexus </a:t>
            </a:r>
            <a:r>
              <a:rPr lang="hu-HU" dirty="0" smtClean="0"/>
              <a:t>pulmonalis </a:t>
            </a:r>
            <a:r>
              <a:rPr lang="hu-HU" dirty="0" smtClean="0"/>
              <a:t>(</a:t>
            </a:r>
            <a:r>
              <a:rPr lang="hu-HU" sz="2100" dirty="0" smtClean="0"/>
              <a:t>s.oben: Truncus </a:t>
            </a:r>
            <a:r>
              <a:rPr lang="hu-HU" sz="2100" dirty="0" smtClean="0"/>
              <a:t>sympathicus Pars thoracica</a:t>
            </a:r>
            <a:r>
              <a:rPr lang="hu-HU" dirty="0" smtClean="0"/>
              <a:t>)</a:t>
            </a:r>
            <a:endParaRPr lang="hu-HU" dirty="0" smtClean="0"/>
          </a:p>
          <a:p>
            <a:r>
              <a:rPr lang="hu-HU" dirty="0" smtClean="0"/>
              <a:t>Plexus cardiacus</a:t>
            </a:r>
          </a:p>
          <a:p>
            <a:r>
              <a:rPr lang="hu-HU" dirty="0" smtClean="0"/>
              <a:t>Plexus aorticus </a:t>
            </a:r>
            <a:r>
              <a:rPr lang="hu-HU" dirty="0" smtClean="0"/>
              <a:t>abdominalis (</a:t>
            </a:r>
            <a:r>
              <a:rPr lang="hu-HU" sz="2100" dirty="0" smtClean="0"/>
              <a:t>s.oben: </a:t>
            </a:r>
            <a:r>
              <a:rPr lang="hu-HU" sz="2100" dirty="0" smtClean="0"/>
              <a:t>Prävertebrale Ganglien</a:t>
            </a:r>
            <a:r>
              <a:rPr lang="hu-HU" dirty="0" smtClean="0"/>
              <a:t>)</a:t>
            </a:r>
            <a:endParaRPr lang="hu-HU" dirty="0" smtClean="0"/>
          </a:p>
          <a:p>
            <a:r>
              <a:rPr lang="hu-HU" dirty="0" smtClean="0"/>
              <a:t>Plexus hypogastricus sup et  inf</a:t>
            </a: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Grafik 3" descr="Benning09_3-2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4949" y="0"/>
            <a:ext cx="7894101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 descr="Netter_3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50468" y="0"/>
            <a:ext cx="5153779" cy="6814914"/>
          </a:xfrm>
        </p:spPr>
      </p:pic>
      <p:sp>
        <p:nvSpPr>
          <p:cNvPr id="5" name="Textfeld 4"/>
          <p:cNvSpPr txBox="1"/>
          <p:nvPr/>
        </p:nvSpPr>
        <p:spPr>
          <a:xfrm>
            <a:off x="7020272" y="6453336"/>
            <a:ext cx="2123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Netter</a:t>
            </a: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Enterisches Nervensystem (ENS)</a:t>
            </a:r>
            <a:endParaRPr lang="hu-HU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1"/>
            <a:ext cx="5626968" cy="2548880"/>
          </a:xfrm>
        </p:spPr>
        <p:txBody>
          <a:bodyPr>
            <a:normAutofit fontScale="92500"/>
          </a:bodyPr>
          <a:lstStyle/>
          <a:p>
            <a:r>
              <a:rPr lang="hu-HU" dirty="0" smtClean="0"/>
              <a:t>Ähnlich viele Zellen, wie im Rückenmark (~10</a:t>
            </a:r>
            <a:r>
              <a:rPr lang="hu-HU" baseline="30000" dirty="0" smtClean="0"/>
              <a:t>8</a:t>
            </a:r>
            <a:r>
              <a:rPr lang="hu-HU" dirty="0" smtClean="0"/>
              <a:t>)</a:t>
            </a:r>
          </a:p>
          <a:p>
            <a:r>
              <a:rPr lang="hu-HU" dirty="0" smtClean="0"/>
              <a:t>Intramurale Ganglien and Faser </a:t>
            </a:r>
          </a:p>
          <a:p>
            <a:pPr lvl="1"/>
            <a:r>
              <a:rPr lang="hu-HU" dirty="0" smtClean="0"/>
              <a:t>Plexus myentericus (Auerbachi)</a:t>
            </a:r>
          </a:p>
          <a:p>
            <a:pPr lvl="1"/>
            <a:r>
              <a:rPr lang="hu-HU" dirty="0" smtClean="0"/>
              <a:t>Plexus submucosus (Meissneri)</a:t>
            </a:r>
          </a:p>
          <a:p>
            <a:endParaRPr lang="hu-HU" dirty="0"/>
          </a:p>
        </p:txBody>
      </p:sp>
      <p:pic>
        <p:nvPicPr>
          <p:cNvPr id="5122" name="Picture 2" descr="D:\Oktatas\Konyvek\Anatomie_Bilder\BilderLehre_Bilder\Main\images\Luellmann\Luellmann16_01.jpg"/>
          <p:cNvPicPr>
            <a:picLocks noChangeAspect="1" noChangeArrowheads="1"/>
          </p:cNvPicPr>
          <p:nvPr/>
        </p:nvPicPr>
        <p:blipFill>
          <a:blip r:embed="rId2" cstate="print"/>
          <a:srcRect b="51267"/>
          <a:stretch>
            <a:fillRect/>
          </a:stretch>
        </p:blipFill>
        <p:spPr bwMode="auto">
          <a:xfrm>
            <a:off x="251520" y="4149080"/>
            <a:ext cx="5400600" cy="1962934"/>
          </a:xfrm>
          <a:prstGeom prst="rect">
            <a:avLst/>
          </a:prstGeom>
          <a:noFill/>
        </p:spPr>
      </p:pic>
      <p:pic>
        <p:nvPicPr>
          <p:cNvPr id="5123" name="Picture 3" descr="D:\Oktatas\Konyvek\Anatomie_Bilder\BilderLehre_Bilder\Main\images\Luellmann\Luellmann16_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4728352" y="2477850"/>
            <a:ext cx="5805264" cy="2955039"/>
          </a:xfrm>
          <a:prstGeom prst="rect">
            <a:avLst/>
          </a:prstGeom>
          <a:noFill/>
        </p:spPr>
      </p:pic>
      <p:sp>
        <p:nvSpPr>
          <p:cNvPr id="6" name="Textfeld 5"/>
          <p:cNvSpPr txBox="1"/>
          <p:nvPr/>
        </p:nvSpPr>
        <p:spPr>
          <a:xfrm>
            <a:off x="3419872" y="6309320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Lüllmann-Rauch</a:t>
            </a: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Enterisches Nervensystem (ENS)</a:t>
            </a:r>
            <a:endParaRPr lang="hu-HU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5338936" cy="4525963"/>
          </a:xfrm>
        </p:spPr>
        <p:txBody>
          <a:bodyPr>
            <a:normAutofit fontScale="92500" lnSpcReduction="20000"/>
          </a:bodyPr>
          <a:lstStyle/>
          <a:p>
            <a:r>
              <a:rPr lang="hu-HU" dirty="0" smtClean="0"/>
              <a:t>intrinsische Verindungen</a:t>
            </a:r>
          </a:p>
          <a:p>
            <a:pPr lvl="1"/>
            <a:r>
              <a:rPr lang="hu-HU" dirty="0" smtClean="0"/>
              <a:t>völlig autonome Funktionen zB.: Motilität, Sekretion</a:t>
            </a:r>
          </a:p>
          <a:p>
            <a:pPr lvl="1"/>
            <a:r>
              <a:rPr lang="hu-HU" dirty="0" smtClean="0"/>
              <a:t>lokale Regelkreise</a:t>
            </a:r>
          </a:p>
          <a:p>
            <a:pPr lvl="1"/>
            <a:r>
              <a:rPr lang="hu-HU" dirty="0" smtClean="0"/>
              <a:t>schrittmacher Zellen (interstitielle Zellen von Cajal, ICC)</a:t>
            </a:r>
          </a:p>
          <a:p>
            <a:pPr lvl="2"/>
            <a:r>
              <a:rPr lang="hu-HU" dirty="0" smtClean="0"/>
              <a:t>spontane rhytmische Depolarisierung</a:t>
            </a:r>
          </a:p>
          <a:p>
            <a:pPr lvl="2"/>
            <a:r>
              <a:rPr lang="hu-HU" dirty="0" smtClean="0"/>
              <a:t>Gap-Junctions mit glatte Muskelzellen</a:t>
            </a:r>
          </a:p>
          <a:p>
            <a:pPr lvl="2"/>
            <a:r>
              <a:rPr lang="hu-HU" dirty="0" smtClean="0"/>
              <a:t>siehe auch: Morbus Hirschsprung</a:t>
            </a:r>
          </a:p>
          <a:p>
            <a:pPr lvl="2"/>
            <a:endParaRPr lang="hu-HU" dirty="0" smtClean="0"/>
          </a:p>
        </p:txBody>
      </p:sp>
      <p:pic>
        <p:nvPicPr>
          <p:cNvPr id="6146" name="Picture 2" descr="D:\Oktatas\Konyvek\Anatomie_Bilder\BilderLehre_Bilder\Main\images\Benning\Benning07_1-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4650692" y="2702235"/>
            <a:ext cx="5552515" cy="2397532"/>
          </a:xfrm>
          <a:prstGeom prst="rect">
            <a:avLst/>
          </a:prstGeom>
          <a:noFill/>
        </p:spPr>
      </p:pic>
      <p:sp>
        <p:nvSpPr>
          <p:cNvPr id="5" name="Textfeld 4"/>
          <p:cNvSpPr txBox="1"/>
          <p:nvPr/>
        </p:nvSpPr>
        <p:spPr>
          <a:xfrm>
            <a:off x="7596336" y="6556908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ICCs</a:t>
            </a: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Enterisches Nervensystem (ENS)</a:t>
            </a:r>
            <a:endParaRPr lang="hu-HU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hu-HU" dirty="0" smtClean="0"/>
              <a:t>extrinsische Verbindungen</a:t>
            </a:r>
          </a:p>
          <a:p>
            <a:pPr lvl="1"/>
            <a:r>
              <a:rPr lang="hu-HU" dirty="0" smtClean="0"/>
              <a:t>verbindung zu ZNS durch Sympathicus und Parasympathicus</a:t>
            </a:r>
          </a:p>
          <a:p>
            <a:pPr lvl="1"/>
            <a:r>
              <a:rPr lang="hu-HU" dirty="0" smtClean="0"/>
              <a:t>modulieren die autonome Funktionen des ENS: innervieren u.a. die ICCs</a:t>
            </a:r>
          </a:p>
          <a:p>
            <a:pPr lvl="2"/>
            <a:r>
              <a:rPr lang="hu-HU" dirty="0" smtClean="0"/>
              <a:t>Parasympathicus fördert die Motilität</a:t>
            </a:r>
          </a:p>
          <a:p>
            <a:pPr lvl="2"/>
            <a:r>
              <a:rPr lang="hu-HU" dirty="0" smtClean="0"/>
              <a:t>Sympathicus hemmt die Motilität</a:t>
            </a:r>
          </a:p>
          <a:p>
            <a:pPr lvl="1"/>
            <a:r>
              <a:rPr lang="hu-HU" dirty="0" smtClean="0"/>
              <a:t>Bestimmte Funktionen können an mehrere Ebenen gesteuert werden, z.B. Miktion</a:t>
            </a:r>
          </a:p>
          <a:p>
            <a:pPr lvl="2"/>
            <a:r>
              <a:rPr lang="hu-HU" dirty="0" smtClean="0"/>
              <a:t>präfrontaler Kortex (willkürlich)</a:t>
            </a:r>
          </a:p>
          <a:p>
            <a:pPr lvl="2"/>
            <a:r>
              <a:rPr lang="hu-HU" dirty="0" smtClean="0"/>
              <a:t>Hypothalamus, Nucl paraventricularis</a:t>
            </a:r>
          </a:p>
          <a:p>
            <a:pPr lvl="2"/>
            <a:r>
              <a:rPr lang="hu-HU" dirty="0" smtClean="0"/>
              <a:t>Pons </a:t>
            </a:r>
          </a:p>
          <a:p>
            <a:pPr lvl="2"/>
            <a:r>
              <a:rPr lang="hu-HU" dirty="0" smtClean="0"/>
              <a:t>Rückenmark</a:t>
            </a:r>
          </a:p>
          <a:p>
            <a:pPr lvl="2"/>
            <a:endParaRPr lang="hu-HU" dirty="0" smtClean="0"/>
          </a:p>
          <a:p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Picture 2" descr="Turlough_page160_fig13-2-300dp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-5985"/>
            <a:ext cx="5616624" cy="6952422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Picture 2" descr="06abra-mod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65250" y="176213"/>
            <a:ext cx="6388100" cy="6554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feld 4"/>
          <p:cNvSpPr txBox="1"/>
          <p:nvPr/>
        </p:nvSpPr>
        <p:spPr>
          <a:xfrm>
            <a:off x="6012160" y="6669360"/>
            <a:ext cx="313184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900" dirty="0" smtClean="0"/>
              <a:t>Palkovits előadás</a:t>
            </a:r>
            <a:endParaRPr lang="hu-HU" sz="9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ENS ZNS Wechselwirkungen</a:t>
            </a:r>
            <a:endParaRPr lang="hu-HU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u-HU" dirty="0" smtClean="0"/>
              <a:t>Viszerosomatische Reflexe	</a:t>
            </a:r>
          </a:p>
          <a:p>
            <a:pPr lvl="1"/>
            <a:r>
              <a:rPr lang="hu-HU" dirty="0" smtClean="0"/>
              <a:t>Entzündung des Wurmfortsatzes -&gt; Abwehrspannung der Bauchmuskulatur</a:t>
            </a:r>
          </a:p>
          <a:p>
            <a:pPr lvl="1"/>
            <a:r>
              <a:rPr lang="hu-HU" dirty="0" smtClean="0"/>
              <a:t>Viszerokutan: Rötung bei Entzündung</a:t>
            </a:r>
          </a:p>
          <a:p>
            <a:r>
              <a:rPr lang="hu-HU" dirty="0" smtClean="0"/>
              <a:t>Kutiviscerale Reflexe</a:t>
            </a:r>
          </a:p>
          <a:p>
            <a:pPr lvl="1"/>
            <a:r>
              <a:rPr lang="hu-HU" dirty="0" smtClean="0"/>
              <a:t>Somatoafferenzen werden auf Viszeroefferenzen verschaltet: Wärmeanwendung an der Haut kann zur Entspannung von Eingeweidemuskulatur führen</a:t>
            </a:r>
          </a:p>
          <a:p>
            <a:pPr lvl="1"/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ext Box 2"/>
          <p:cNvSpPr txBox="1">
            <a:spLocks noChangeArrowheads="1"/>
          </p:cNvSpPr>
          <p:nvPr/>
        </p:nvSpPr>
        <p:spPr bwMode="auto">
          <a:xfrm>
            <a:off x="87313" y="207962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hu-HU">
              <a:ea typeface="ＭＳ Ｐゴシック" pitchFamily="-112" charset="-128"/>
            </a:endParaRPr>
          </a:p>
        </p:txBody>
      </p:sp>
      <p:pic>
        <p:nvPicPr>
          <p:cNvPr id="76803" name="Picture 3" descr="13dia-ur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11438" y="161925"/>
            <a:ext cx="5459412" cy="501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0" y="161925"/>
            <a:ext cx="8070850" cy="5013325"/>
            <a:chOff x="0" y="102"/>
            <a:chExt cx="5084" cy="3158"/>
          </a:xfrm>
        </p:grpSpPr>
        <p:sp>
          <p:nvSpPr>
            <p:cNvPr id="76805" name="Text Box 5"/>
            <p:cNvSpPr txBox="1">
              <a:spLocks noChangeArrowheads="1"/>
            </p:cNvSpPr>
            <p:nvPr/>
          </p:nvSpPr>
          <p:spPr bwMode="auto">
            <a:xfrm>
              <a:off x="0" y="1422"/>
              <a:ext cx="1562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hu-HU" sz="1400">
                  <a:ea typeface="ＭＳ Ｐゴシック" pitchFamily="-112" charset="-128"/>
                  <a:sym typeface="Wingdings" pitchFamily="2" charset="2"/>
                </a:rPr>
                <a:t> fájdalomérz</a:t>
              </a:r>
              <a:r>
                <a:rPr lang="hu-HU" sz="1400">
                  <a:sym typeface="Wingdings" pitchFamily="2" charset="2"/>
                </a:rPr>
                <a:t>ő</a:t>
              </a:r>
              <a:r>
                <a:rPr lang="hu-HU" sz="1400">
                  <a:ea typeface="ＭＳ Ｐゴシック" pitchFamily="-112" charset="-128"/>
                  <a:sym typeface="Wingdings" pitchFamily="2" charset="2"/>
                </a:rPr>
                <a:t> afferens szár</a:t>
              </a:r>
            </a:p>
          </p:txBody>
        </p:sp>
        <p:pic>
          <p:nvPicPr>
            <p:cNvPr id="76806" name="Picture 6" descr="13dia-kék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645" y="102"/>
              <a:ext cx="3439" cy="31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6807" name="Text Box 7"/>
            <p:cNvSpPr txBox="1">
              <a:spLocks noChangeArrowheads="1"/>
            </p:cNvSpPr>
            <p:nvPr/>
          </p:nvSpPr>
          <p:spPr bwMode="auto">
            <a:xfrm>
              <a:off x="3902" y="1071"/>
              <a:ext cx="287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hu-HU">
                  <a:ea typeface="ＭＳ Ｐゴシック" pitchFamily="-112" charset="-128"/>
                  <a:sym typeface="Wingdings" pitchFamily="2" charset="2"/>
                </a:rPr>
                <a:t></a:t>
              </a:r>
            </a:p>
          </p:txBody>
        </p:sp>
      </p:grp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2611438" y="161925"/>
            <a:ext cx="5459412" cy="5013325"/>
            <a:chOff x="1645" y="102"/>
            <a:chExt cx="3439" cy="3158"/>
          </a:xfrm>
        </p:grpSpPr>
        <p:pic>
          <p:nvPicPr>
            <p:cNvPr id="76809" name="Picture 9" descr="13dia-kék+sárga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645" y="102"/>
              <a:ext cx="3439" cy="31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6810" name="Text Box 10"/>
            <p:cNvSpPr txBox="1">
              <a:spLocks noChangeArrowheads="1"/>
            </p:cNvSpPr>
            <p:nvPr/>
          </p:nvSpPr>
          <p:spPr bwMode="auto">
            <a:xfrm>
              <a:off x="3901" y="1070"/>
              <a:ext cx="287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hu-HU">
                  <a:ea typeface="ＭＳ Ｐゴシック" pitchFamily="-112" charset="-128"/>
                  <a:sym typeface="Wingdings" pitchFamily="2" charset="2"/>
                </a:rPr>
                <a:t></a:t>
              </a:r>
            </a:p>
          </p:txBody>
        </p:sp>
      </p:grpSp>
      <p:grpSp>
        <p:nvGrpSpPr>
          <p:cNvPr id="4" name="Group 11"/>
          <p:cNvGrpSpPr>
            <a:grpSpLocks/>
          </p:cNvGrpSpPr>
          <p:nvPr/>
        </p:nvGrpSpPr>
        <p:grpSpPr bwMode="auto">
          <a:xfrm>
            <a:off x="0" y="161925"/>
            <a:ext cx="8070850" cy="5013325"/>
            <a:chOff x="0" y="102"/>
            <a:chExt cx="5084" cy="3158"/>
          </a:xfrm>
        </p:grpSpPr>
        <p:grpSp>
          <p:nvGrpSpPr>
            <p:cNvPr id="5" name="Group 12"/>
            <p:cNvGrpSpPr>
              <a:grpSpLocks/>
            </p:cNvGrpSpPr>
            <p:nvPr/>
          </p:nvGrpSpPr>
          <p:grpSpPr bwMode="auto">
            <a:xfrm>
              <a:off x="1645" y="102"/>
              <a:ext cx="3439" cy="3158"/>
              <a:chOff x="1781" y="238"/>
              <a:chExt cx="3439" cy="3158"/>
            </a:xfrm>
          </p:grpSpPr>
          <p:pic>
            <p:nvPicPr>
              <p:cNvPr id="76813" name="Picture 13" descr="13dia-piros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1781" y="238"/>
                <a:ext cx="3439" cy="315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76814" name="Text Box 14"/>
              <p:cNvSpPr txBox="1">
                <a:spLocks noChangeArrowheads="1"/>
              </p:cNvSpPr>
              <p:nvPr/>
            </p:nvSpPr>
            <p:spPr bwMode="auto">
              <a:xfrm>
                <a:off x="4037" y="1206"/>
                <a:ext cx="287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hu-HU">
                    <a:ea typeface="ＭＳ Ｐゴシック" pitchFamily="-112" charset="-128"/>
                    <a:sym typeface="Wingdings" pitchFamily="2" charset="2"/>
                  </a:rPr>
                  <a:t></a:t>
                </a:r>
              </a:p>
            </p:txBody>
          </p:sp>
          <p:sp>
            <p:nvSpPr>
              <p:cNvPr id="76815" name="Text Box 15"/>
              <p:cNvSpPr txBox="1">
                <a:spLocks noChangeArrowheads="1"/>
              </p:cNvSpPr>
              <p:nvPr/>
            </p:nvSpPr>
            <p:spPr bwMode="auto">
              <a:xfrm>
                <a:off x="3818" y="1464"/>
                <a:ext cx="287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hu-HU">
                    <a:ea typeface="ＭＳ Ｐゴシック" pitchFamily="-112" charset="-128"/>
                    <a:sym typeface="Wingdings" pitchFamily="2" charset="2"/>
                  </a:rPr>
                  <a:t></a:t>
                </a:r>
              </a:p>
            </p:txBody>
          </p:sp>
          <p:sp>
            <p:nvSpPr>
              <p:cNvPr id="76816" name="Text Box 16"/>
              <p:cNvSpPr txBox="1">
                <a:spLocks noChangeArrowheads="1"/>
              </p:cNvSpPr>
              <p:nvPr/>
            </p:nvSpPr>
            <p:spPr bwMode="auto">
              <a:xfrm>
                <a:off x="3942" y="1978"/>
                <a:ext cx="287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hu-HU">
                    <a:ea typeface="ＭＳ Ｐゴシック" pitchFamily="-112" charset="-128"/>
                    <a:sym typeface="Wingdings" pitchFamily="2" charset="2"/>
                  </a:rPr>
                  <a:t></a:t>
                </a:r>
              </a:p>
            </p:txBody>
          </p:sp>
        </p:grpSp>
        <p:sp>
          <p:nvSpPr>
            <p:cNvPr id="76817" name="Text Box 17"/>
            <p:cNvSpPr txBox="1">
              <a:spLocks noChangeArrowheads="1"/>
            </p:cNvSpPr>
            <p:nvPr/>
          </p:nvSpPr>
          <p:spPr bwMode="auto">
            <a:xfrm>
              <a:off x="0" y="1419"/>
              <a:ext cx="1562" cy="59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hu-HU" sz="1400">
                  <a:ea typeface="ＭＳ Ｐゴシック" pitchFamily="-112" charset="-128"/>
                  <a:sym typeface="Wingdings" pitchFamily="2" charset="2"/>
                </a:rPr>
                <a:t> fájdalomérz</a:t>
              </a:r>
              <a:r>
                <a:rPr lang="hu-HU" sz="1400">
                  <a:sym typeface="Wingdings" pitchFamily="2" charset="2"/>
                </a:rPr>
                <a:t>ő</a:t>
              </a:r>
              <a:r>
                <a:rPr lang="hu-HU" sz="1400">
                  <a:ea typeface="ＭＳ Ｐゴシック" pitchFamily="-112" charset="-128"/>
                  <a:sym typeface="Wingdings" pitchFamily="2" charset="2"/>
                </a:rPr>
                <a:t> afferens szár</a:t>
              </a:r>
            </a:p>
            <a:p>
              <a:r>
                <a:rPr lang="hu-HU" sz="1400">
                  <a:ea typeface="ＭＳ Ｐゴシック" pitchFamily="-112" charset="-128"/>
                  <a:sym typeface="Wingdings" pitchFamily="2" charset="2"/>
                </a:rPr>
                <a:t> preganglionáris rost</a:t>
              </a:r>
            </a:p>
            <a:p>
              <a:r>
                <a:rPr lang="hu-HU" sz="1400">
                  <a:ea typeface="ＭＳ Ｐゴシック" pitchFamily="-112" charset="-128"/>
                  <a:sym typeface="Wingdings" pitchFamily="2" charset="2"/>
                </a:rPr>
                <a:t> postganglionáris rost</a:t>
              </a:r>
            </a:p>
            <a:p>
              <a:endParaRPr lang="hu-HU" sz="1400">
                <a:ea typeface="ＭＳ Ｐゴシック" pitchFamily="-112" charset="-128"/>
                <a:sym typeface="Wingdings" pitchFamily="2" charset="2"/>
              </a:endParaRPr>
            </a:p>
          </p:txBody>
        </p:sp>
      </p:grpSp>
      <p:grpSp>
        <p:nvGrpSpPr>
          <p:cNvPr id="6" name="Group 18"/>
          <p:cNvGrpSpPr>
            <a:grpSpLocks/>
          </p:cNvGrpSpPr>
          <p:nvPr/>
        </p:nvGrpSpPr>
        <p:grpSpPr bwMode="auto">
          <a:xfrm>
            <a:off x="0" y="161925"/>
            <a:ext cx="8070850" cy="5013325"/>
            <a:chOff x="0" y="102"/>
            <a:chExt cx="5084" cy="3158"/>
          </a:xfrm>
        </p:grpSpPr>
        <p:grpSp>
          <p:nvGrpSpPr>
            <p:cNvPr id="7" name="Group 19"/>
            <p:cNvGrpSpPr>
              <a:grpSpLocks/>
            </p:cNvGrpSpPr>
            <p:nvPr/>
          </p:nvGrpSpPr>
          <p:grpSpPr bwMode="auto">
            <a:xfrm>
              <a:off x="1645" y="102"/>
              <a:ext cx="3439" cy="3158"/>
              <a:chOff x="1645" y="102"/>
              <a:chExt cx="3439" cy="3158"/>
            </a:xfrm>
          </p:grpSpPr>
          <p:pic>
            <p:nvPicPr>
              <p:cNvPr id="76820" name="Picture 20" descr="13dia-teljes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1645" y="102"/>
                <a:ext cx="3439" cy="315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76821" name="Text Box 21"/>
              <p:cNvSpPr txBox="1">
                <a:spLocks noChangeArrowheads="1"/>
              </p:cNvSpPr>
              <p:nvPr/>
            </p:nvSpPr>
            <p:spPr bwMode="auto">
              <a:xfrm>
                <a:off x="3901" y="1070"/>
                <a:ext cx="287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hu-HU">
                    <a:ea typeface="ＭＳ Ｐゴシック" pitchFamily="-112" charset="-128"/>
                    <a:sym typeface="Wingdings" pitchFamily="2" charset="2"/>
                  </a:rPr>
                  <a:t></a:t>
                </a:r>
              </a:p>
            </p:txBody>
          </p:sp>
          <p:sp>
            <p:nvSpPr>
              <p:cNvPr id="76822" name="Text Box 22"/>
              <p:cNvSpPr txBox="1">
                <a:spLocks noChangeArrowheads="1"/>
              </p:cNvSpPr>
              <p:nvPr/>
            </p:nvSpPr>
            <p:spPr bwMode="auto">
              <a:xfrm>
                <a:off x="3682" y="1328"/>
                <a:ext cx="287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hu-HU">
                    <a:ea typeface="ＭＳ Ｐゴシック" pitchFamily="-112" charset="-128"/>
                    <a:sym typeface="Wingdings" pitchFamily="2" charset="2"/>
                  </a:rPr>
                  <a:t></a:t>
                </a:r>
              </a:p>
            </p:txBody>
          </p:sp>
          <p:sp>
            <p:nvSpPr>
              <p:cNvPr id="76823" name="Text Box 23"/>
              <p:cNvSpPr txBox="1">
                <a:spLocks noChangeArrowheads="1"/>
              </p:cNvSpPr>
              <p:nvPr/>
            </p:nvSpPr>
            <p:spPr bwMode="auto">
              <a:xfrm>
                <a:off x="3806" y="1842"/>
                <a:ext cx="287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hu-HU">
                    <a:ea typeface="ＭＳ Ｐゴシック" pitchFamily="-112" charset="-128"/>
                    <a:sym typeface="Wingdings" pitchFamily="2" charset="2"/>
                  </a:rPr>
                  <a:t></a:t>
                </a:r>
              </a:p>
            </p:txBody>
          </p:sp>
          <p:sp>
            <p:nvSpPr>
              <p:cNvPr id="76824" name="Text Box 24"/>
              <p:cNvSpPr txBox="1">
                <a:spLocks noChangeArrowheads="1"/>
              </p:cNvSpPr>
              <p:nvPr/>
            </p:nvSpPr>
            <p:spPr bwMode="auto">
              <a:xfrm>
                <a:off x="2925" y="1616"/>
                <a:ext cx="287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hu-HU">
                    <a:ea typeface="ＭＳ Ｐゴシック" pitchFamily="-112" charset="-128"/>
                    <a:sym typeface="Wingdings" pitchFamily="2" charset="2"/>
                  </a:rPr>
                  <a:t></a:t>
                </a:r>
              </a:p>
            </p:txBody>
          </p:sp>
        </p:grpSp>
        <p:sp>
          <p:nvSpPr>
            <p:cNvPr id="76825" name="Text Box 25"/>
            <p:cNvSpPr txBox="1">
              <a:spLocks noChangeArrowheads="1"/>
            </p:cNvSpPr>
            <p:nvPr/>
          </p:nvSpPr>
          <p:spPr bwMode="auto">
            <a:xfrm>
              <a:off x="0" y="1422"/>
              <a:ext cx="2212" cy="75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hu-HU" dirty="0">
                  <a:ea typeface="ＭＳ Ｐゴシック" pitchFamily="-112" charset="-128"/>
                  <a:sym typeface="Wingdings" pitchFamily="2" charset="2"/>
                </a:rPr>
                <a:t> </a:t>
              </a:r>
              <a:r>
                <a:rPr lang="hu-HU" dirty="0" smtClean="0">
                  <a:ea typeface="ＭＳ Ｐゴシック" pitchFamily="-112" charset="-128"/>
                  <a:sym typeface="Wingdings" pitchFamily="2" charset="2"/>
                </a:rPr>
                <a:t>Sensorische Schmerzinformation</a:t>
              </a:r>
              <a:endParaRPr lang="hu-HU" dirty="0">
                <a:ea typeface="ＭＳ Ｐゴシック" pitchFamily="-112" charset="-128"/>
                <a:sym typeface="Wingdings" pitchFamily="2" charset="2"/>
              </a:endParaRPr>
            </a:p>
            <a:p>
              <a:r>
                <a:rPr lang="hu-HU" dirty="0">
                  <a:ea typeface="ＭＳ Ｐゴシック" pitchFamily="-112" charset="-128"/>
                  <a:sym typeface="Wingdings" pitchFamily="2" charset="2"/>
                </a:rPr>
                <a:t> </a:t>
              </a:r>
              <a:r>
                <a:rPr lang="hu-HU" dirty="0" smtClean="0">
                  <a:ea typeface="ＭＳ Ｐゴシック" pitchFamily="-112" charset="-128"/>
                  <a:sym typeface="Wingdings" pitchFamily="2" charset="2"/>
                </a:rPr>
                <a:t>präganglionäre Faser</a:t>
              </a:r>
              <a:endParaRPr lang="hu-HU" dirty="0">
                <a:ea typeface="ＭＳ Ｐゴシック" pitchFamily="-112" charset="-128"/>
                <a:sym typeface="Wingdings" pitchFamily="2" charset="2"/>
              </a:endParaRPr>
            </a:p>
            <a:p>
              <a:r>
                <a:rPr lang="hu-HU" dirty="0">
                  <a:ea typeface="ＭＳ Ｐゴシック" pitchFamily="-112" charset="-128"/>
                  <a:sym typeface="Wingdings" pitchFamily="2" charset="2"/>
                </a:rPr>
                <a:t> </a:t>
              </a:r>
              <a:r>
                <a:rPr lang="hu-HU" dirty="0" smtClean="0">
                  <a:ea typeface="ＭＳ Ｐゴシック" pitchFamily="-112" charset="-128"/>
                  <a:sym typeface="Wingdings" pitchFamily="2" charset="2"/>
                </a:rPr>
                <a:t>postganglionäre Faser</a:t>
              </a:r>
              <a:endParaRPr lang="hu-HU" dirty="0">
                <a:ea typeface="ＭＳ Ｐゴシック" pitchFamily="-112" charset="-128"/>
                <a:sym typeface="Wingdings" pitchFamily="2" charset="2"/>
              </a:endParaRPr>
            </a:p>
            <a:p>
              <a:r>
                <a:rPr lang="hu-HU" dirty="0">
                  <a:ea typeface="ＭＳ Ｐゴシック" pitchFamily="-112" charset="-128"/>
                  <a:sym typeface="Wingdings" pitchFamily="2" charset="2"/>
                </a:rPr>
                <a:t> </a:t>
              </a:r>
              <a:r>
                <a:rPr lang="hu-HU" dirty="0" smtClean="0">
                  <a:ea typeface="ＭＳ Ｐゴシック" pitchFamily="-112" charset="-128"/>
                  <a:sym typeface="Wingdings" pitchFamily="2" charset="2"/>
                </a:rPr>
                <a:t>sympatho-adrenale Faser</a:t>
              </a:r>
              <a:endParaRPr lang="hu-HU" dirty="0">
                <a:ea typeface="ＭＳ Ｐゴシック" pitchFamily="-112" charset="-128"/>
                <a:sym typeface="Wingdings" pitchFamily="2" charset="2"/>
              </a:endParaRPr>
            </a:p>
          </p:txBody>
        </p:sp>
      </p:grpSp>
      <p:grpSp>
        <p:nvGrpSpPr>
          <p:cNvPr id="8" name="Group 26"/>
          <p:cNvGrpSpPr>
            <a:grpSpLocks/>
          </p:cNvGrpSpPr>
          <p:nvPr/>
        </p:nvGrpSpPr>
        <p:grpSpPr bwMode="auto">
          <a:xfrm>
            <a:off x="2627313" y="3751263"/>
            <a:ext cx="5481637" cy="2865437"/>
            <a:chOff x="1655" y="2363"/>
            <a:chExt cx="3453" cy="1805"/>
          </a:xfrm>
        </p:grpSpPr>
        <p:pic>
          <p:nvPicPr>
            <p:cNvPr id="76827" name="Picture 27" descr="Brodal_page50-cut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453" y="3427"/>
              <a:ext cx="1655" cy="74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76828" name="Picture 28" descr="ér1-16dia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655" y="3426"/>
              <a:ext cx="1712" cy="74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76829" name="Line 29"/>
            <p:cNvSpPr>
              <a:spLocks noChangeShapeType="1"/>
            </p:cNvSpPr>
            <p:nvPr/>
          </p:nvSpPr>
          <p:spPr bwMode="auto">
            <a:xfrm>
              <a:off x="3923" y="2363"/>
              <a:ext cx="272" cy="113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76830" name="Line 30"/>
            <p:cNvSpPr>
              <a:spLocks noChangeShapeType="1"/>
            </p:cNvSpPr>
            <p:nvPr/>
          </p:nvSpPr>
          <p:spPr bwMode="auto">
            <a:xfrm flipH="1">
              <a:off x="2717" y="2490"/>
              <a:ext cx="1315" cy="10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hu-HU"/>
            </a:p>
          </p:txBody>
        </p:sp>
      </p:grpSp>
      <p:sp>
        <p:nvSpPr>
          <p:cNvPr id="31" name="Textfeld 30"/>
          <p:cNvSpPr txBox="1"/>
          <p:nvPr/>
        </p:nvSpPr>
        <p:spPr>
          <a:xfrm>
            <a:off x="6491264" y="6642064"/>
            <a:ext cx="266429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1100" dirty="0" smtClean="0"/>
              <a:t>Palkovits</a:t>
            </a:r>
            <a:endParaRPr lang="hu-HU" sz="11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Somatisch vs autonom</a:t>
            </a:r>
            <a:endParaRPr lang="hu-HU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 l="13150"/>
          <a:stretch>
            <a:fillRect/>
          </a:stretch>
        </p:blipFill>
        <p:spPr bwMode="auto">
          <a:xfrm>
            <a:off x="107504" y="1772816"/>
            <a:ext cx="4514655" cy="4437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Ellipse 5"/>
          <p:cNvSpPr/>
          <p:nvPr/>
        </p:nvSpPr>
        <p:spPr>
          <a:xfrm>
            <a:off x="2483768" y="3789040"/>
            <a:ext cx="2088232" cy="1440160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 l="5879"/>
          <a:stretch>
            <a:fillRect/>
          </a:stretch>
        </p:blipFill>
        <p:spPr bwMode="auto">
          <a:xfrm>
            <a:off x="4860032" y="1484784"/>
            <a:ext cx="4283968" cy="5373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feld 7"/>
          <p:cNvSpPr txBox="1"/>
          <p:nvPr/>
        </p:nvSpPr>
        <p:spPr>
          <a:xfrm rot="16200000">
            <a:off x="-31866" y="4216442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cholinerg</a:t>
            </a:r>
            <a:endParaRPr lang="hu-HU" dirty="0"/>
          </a:p>
        </p:txBody>
      </p:sp>
      <p:sp>
        <p:nvSpPr>
          <p:cNvPr id="9" name="Textfeld 8"/>
          <p:cNvSpPr txBox="1"/>
          <p:nvPr/>
        </p:nvSpPr>
        <p:spPr>
          <a:xfrm rot="16200000">
            <a:off x="6160822" y="2704274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cholinerg</a:t>
            </a:r>
            <a:endParaRPr lang="hu-HU" dirty="0"/>
          </a:p>
        </p:txBody>
      </p:sp>
      <p:sp>
        <p:nvSpPr>
          <p:cNvPr id="10" name="Textfeld 9"/>
          <p:cNvSpPr txBox="1"/>
          <p:nvPr/>
        </p:nvSpPr>
        <p:spPr>
          <a:xfrm rot="16200000">
            <a:off x="6952910" y="2704274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cholinerg</a:t>
            </a:r>
            <a:endParaRPr lang="hu-HU" dirty="0"/>
          </a:p>
        </p:txBody>
      </p:sp>
      <p:sp>
        <p:nvSpPr>
          <p:cNvPr id="11" name="Textfeld 10"/>
          <p:cNvSpPr txBox="1"/>
          <p:nvPr/>
        </p:nvSpPr>
        <p:spPr>
          <a:xfrm rot="16200000">
            <a:off x="6952910" y="5368570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cholinerg</a:t>
            </a:r>
            <a:endParaRPr lang="hu-HU" dirty="0"/>
          </a:p>
        </p:txBody>
      </p:sp>
      <p:sp>
        <p:nvSpPr>
          <p:cNvPr id="12" name="Textfeld 11"/>
          <p:cNvSpPr txBox="1"/>
          <p:nvPr/>
        </p:nvSpPr>
        <p:spPr>
          <a:xfrm rot="16200000">
            <a:off x="6160822" y="4648490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adrenerg</a:t>
            </a:r>
            <a:endParaRPr lang="hu-HU" dirty="0"/>
          </a:p>
        </p:txBody>
      </p:sp>
      <p:sp>
        <p:nvSpPr>
          <p:cNvPr id="13" name="Ellipse 12"/>
          <p:cNvSpPr/>
          <p:nvPr/>
        </p:nvSpPr>
        <p:spPr>
          <a:xfrm>
            <a:off x="6372200" y="4149080"/>
            <a:ext cx="720080" cy="1440160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9" grpId="0"/>
      <p:bldP spid="10" grpId="0"/>
      <p:bldP spid="11" grpId="0"/>
      <p:bldP spid="12" grpId="0"/>
      <p:bldP spid="1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Oktatas\Konyvek\Anatomie_Bilder\BilderLehre_Bilder\Main\images\Benning\Benning12_4-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45881" y="1196752"/>
            <a:ext cx="5098119" cy="5184576"/>
          </a:xfrm>
          <a:prstGeom prst="rect">
            <a:avLst/>
          </a:prstGeom>
          <a:noFill/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ENS ZNS Wechselwirkungen</a:t>
            </a:r>
            <a:endParaRPr lang="hu-HU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07504" y="1600200"/>
            <a:ext cx="4176464" cy="4525963"/>
          </a:xfrm>
        </p:spPr>
        <p:txBody>
          <a:bodyPr>
            <a:normAutofit fontScale="85000" lnSpcReduction="20000"/>
          </a:bodyPr>
          <a:lstStyle/>
          <a:p>
            <a:r>
              <a:rPr lang="hu-HU" dirty="0" smtClean="0"/>
              <a:t>Übertragener Schmerz</a:t>
            </a:r>
          </a:p>
          <a:p>
            <a:pPr lvl="1"/>
            <a:r>
              <a:rPr lang="hu-HU" dirty="0" smtClean="0"/>
              <a:t>Afferenzen aus der Haut und aus den Eingeweide konvergieren an Lamina I, V und VII Neurone, die die Schmerzinformation über den Tr. spinothalamicus weiterleiten</a:t>
            </a:r>
          </a:p>
          <a:p>
            <a:pPr lvl="1"/>
            <a:r>
              <a:rPr lang="hu-HU" dirty="0" smtClean="0"/>
              <a:t>Den Schmerz fühlt man deswegen im entsprechenden Hautareal (Headsche Zonen)</a:t>
            </a: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Picture 2" descr="dia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22388" y="303213"/>
            <a:ext cx="6480175" cy="625316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Reflexe</a:t>
            </a:r>
            <a:endParaRPr lang="hu-HU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hu-HU" dirty="0" smtClean="0"/>
              <a:t>Pupilla</a:t>
            </a:r>
          </a:p>
          <a:p>
            <a:r>
              <a:rPr lang="hu-HU" dirty="0" smtClean="0"/>
              <a:t>Tränenausscheidung</a:t>
            </a:r>
          </a:p>
          <a:p>
            <a:r>
              <a:rPr lang="hu-HU" dirty="0" smtClean="0"/>
              <a:t>Speichelausscheidung</a:t>
            </a:r>
          </a:p>
          <a:p>
            <a:r>
              <a:rPr lang="hu-HU" dirty="0" smtClean="0"/>
              <a:t>Herz</a:t>
            </a:r>
          </a:p>
          <a:p>
            <a:r>
              <a:rPr lang="hu-HU" dirty="0" smtClean="0"/>
              <a:t>Luftwege </a:t>
            </a:r>
          </a:p>
          <a:p>
            <a:r>
              <a:rPr lang="hu-HU" dirty="0" smtClean="0"/>
              <a:t>Magen-Darm-Trakt (Bewegung und Sekretion)</a:t>
            </a:r>
          </a:p>
          <a:p>
            <a:r>
              <a:rPr lang="hu-HU" dirty="0" smtClean="0"/>
              <a:t>Miktion</a:t>
            </a:r>
          </a:p>
          <a:p>
            <a:r>
              <a:rPr lang="hu-HU" dirty="0" smtClean="0"/>
              <a:t>Defäkation</a:t>
            </a:r>
          </a:p>
          <a:p>
            <a:r>
              <a:rPr lang="hu-HU" dirty="0" smtClean="0"/>
              <a:t>Erektion</a:t>
            </a:r>
          </a:p>
          <a:p>
            <a:r>
              <a:rPr lang="hu-HU" dirty="0" smtClean="0"/>
              <a:t>Ejakulation</a:t>
            </a: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http://what-when-how.com/wp-content/uploads/2012/04/tmp36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36" y="-1"/>
            <a:ext cx="7352145" cy="687173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021505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http://what-when-how.com/wp-content/uploads/2012/04/tmp36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27" y="0"/>
            <a:ext cx="6381604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498905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https://s-media-cache-ak0.pinimg.com/originals/e8/f5/a6/e8f5a66c37cc00d6383f5d388f9404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855" y="0"/>
            <a:ext cx="6271490" cy="687921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912874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://what-when-how.com/wp-content/uploads/2012/04/tmp36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488" y="38100"/>
            <a:ext cx="7305675" cy="681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Netter_3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21681" y="0"/>
            <a:ext cx="5100638" cy="685800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7236296" y="6453336"/>
            <a:ext cx="1907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Netter</a:t>
            </a: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http://slideplayer.com/slide/273759/1/images/86/Neural+Control+of+Defecatio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2146" y="90055"/>
            <a:ext cx="4091708" cy="306878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://ueu.co/wp-content/uploads/2014/09/C3-FF39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4285673" cy="686030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s://www.researchgate.net/profile/Andrei_Krassioukov/publication/5315505/figure/fig9/AS:279038481453068@1443539366507/Figure-6-Innervation-of-the-distal-gastrointestinal-GI-tract-The-ENS-is-composed-of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4945" y="3248069"/>
            <a:ext cx="3278909" cy="360993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641121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Benning12_12-0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85862" y="0"/>
            <a:ext cx="6772275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Sympathisches Nervensystem</a:t>
            </a:r>
            <a:endParaRPr lang="hu-HU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hu-HU" dirty="0" smtClean="0"/>
              <a:t>Funktion</a:t>
            </a:r>
          </a:p>
          <a:p>
            <a:pPr lvl="1"/>
            <a:r>
              <a:rPr lang="hu-HU" dirty="0" smtClean="0"/>
              <a:t>reguliert Körperfunktionen unter Stress, u.a. erhöht die Herzfrequenz und den Blutdruck, dilatiert Gefäße in quergestreiften Muskel, Piloerektio, erweiterung der Pupilla</a:t>
            </a:r>
          </a:p>
          <a:p>
            <a:pPr lvl="1"/>
            <a:r>
              <a:rPr lang="hu-HU" dirty="0" smtClean="0"/>
              <a:t>„Fight or Flight”</a:t>
            </a:r>
          </a:p>
          <a:p>
            <a:r>
              <a:rPr lang="hu-HU" dirty="0" smtClean="0"/>
              <a:t>Lokalisation</a:t>
            </a:r>
          </a:p>
          <a:p>
            <a:pPr lvl="1"/>
            <a:r>
              <a:rPr lang="hu-HU" dirty="0" smtClean="0"/>
              <a:t>segmental aufgebaut</a:t>
            </a:r>
          </a:p>
          <a:p>
            <a:pPr lvl="1"/>
            <a:r>
              <a:rPr lang="hu-HU" dirty="0" smtClean="0"/>
              <a:t>präganglionäre Neuron in thorokalen und lumbalen Segmente des Rückenmarks</a:t>
            </a:r>
          </a:p>
          <a:p>
            <a:pPr lvl="1"/>
            <a:r>
              <a:rPr lang="hu-HU" dirty="0" smtClean="0"/>
              <a:t>Ganglien</a:t>
            </a:r>
          </a:p>
          <a:p>
            <a:pPr lvl="2"/>
            <a:r>
              <a:rPr lang="hu-HU" dirty="0" smtClean="0">
                <a:solidFill>
                  <a:srgbClr val="C00000"/>
                </a:solidFill>
              </a:rPr>
              <a:t>para</a:t>
            </a:r>
            <a:r>
              <a:rPr lang="hu-HU" dirty="0" smtClean="0"/>
              <a:t>vertebrale Ganglien: Truncus sympathicus</a:t>
            </a:r>
          </a:p>
          <a:p>
            <a:pPr lvl="2"/>
            <a:r>
              <a:rPr lang="hu-HU" dirty="0" smtClean="0">
                <a:solidFill>
                  <a:srgbClr val="0070C0"/>
                </a:solidFill>
              </a:rPr>
              <a:t>prä</a:t>
            </a:r>
            <a:r>
              <a:rPr lang="hu-HU" dirty="0" smtClean="0"/>
              <a:t>vertebrale Ganglien: unparige Ganglien, oft neben großen Gefäßstämme, zB. Ggl coeliacum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2735288" y="1"/>
            <a:ext cx="6408712" cy="206210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3200" dirty="0" smtClean="0">
                <a:solidFill>
                  <a:srgbClr val="C00000"/>
                </a:solidFill>
              </a:rPr>
              <a:t>Diese </a:t>
            </a:r>
            <a:r>
              <a:rPr lang="hu-HU" sz="3200" dirty="0" smtClean="0">
                <a:solidFill>
                  <a:srgbClr val="C00000"/>
                </a:solidFill>
              </a:rPr>
              <a:t>wäre die </a:t>
            </a:r>
            <a:r>
              <a:rPr lang="hu-HU" sz="3200" dirty="0" smtClean="0">
                <a:solidFill>
                  <a:srgbClr val="C00000"/>
                </a:solidFill>
              </a:rPr>
              <a:t>Thema der 23. Vorlesung, die wegen eines Feiertages ausgefallen ist. Hier wird es nur kurz zusemmengefasst.</a:t>
            </a:r>
            <a:endParaRPr lang="hu-HU" sz="32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https://s-media-cache-ak0.pinimg.com/originals/29/60/19/2960191ed1d3c26423cefda7bb87774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464" y="0"/>
            <a:ext cx="8524736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855541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http://what-when-how.com/wp-content/uploads/2012/04/tmp36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526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408557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http://what-when-how.com/wp-content/uploads/2012/04/tmp368_thumb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018" y="0"/>
            <a:ext cx="8670727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39371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http://what-when-how.com/wp-content/uploads/2012/04/tmp367_thumb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546" y="0"/>
            <a:ext cx="7970982" cy="682465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738850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Csoportba foglalás 4"/>
          <p:cNvGrpSpPr>
            <a:grpSpLocks noChangeAspect="1"/>
          </p:cNvGrpSpPr>
          <p:nvPr/>
        </p:nvGrpSpPr>
        <p:grpSpPr>
          <a:xfrm>
            <a:off x="3147130" y="891362"/>
            <a:ext cx="5894234" cy="5397470"/>
            <a:chOff x="1866121" y="273549"/>
            <a:chExt cx="6885993" cy="6305644"/>
          </a:xfrm>
        </p:grpSpPr>
        <p:pic>
          <p:nvPicPr>
            <p:cNvPr id="2" name="Kép 1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866121" y="273549"/>
              <a:ext cx="6885993" cy="6305644"/>
            </a:xfrm>
            <a:prstGeom prst="rect">
              <a:avLst/>
            </a:prstGeom>
          </p:spPr>
        </p:pic>
        <p:sp>
          <p:nvSpPr>
            <p:cNvPr id="3" name="Oval 1030"/>
            <p:cNvSpPr>
              <a:spLocks noChangeArrowheads="1"/>
            </p:cNvSpPr>
            <p:nvPr/>
          </p:nvSpPr>
          <p:spPr bwMode="auto">
            <a:xfrm>
              <a:off x="6321370" y="4320880"/>
              <a:ext cx="1095285" cy="383131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t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SzPct val="100000"/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100000"/>
                <a:buChar char="–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Char char="–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Char char="–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Char char="–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Char char="–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hu-HU" altLang="hu-HU" sz="2000">
                <a:latin typeface="+mn-lt"/>
              </a:endParaRPr>
            </a:p>
          </p:txBody>
        </p:sp>
        <p:sp>
          <p:nvSpPr>
            <p:cNvPr id="4" name="Oval 1031"/>
            <p:cNvSpPr>
              <a:spLocks noChangeArrowheads="1"/>
            </p:cNvSpPr>
            <p:nvPr/>
          </p:nvSpPr>
          <p:spPr bwMode="auto">
            <a:xfrm>
              <a:off x="6587826" y="3937749"/>
              <a:ext cx="1095285" cy="383131"/>
            </a:xfrm>
            <a:prstGeom prst="ellipse">
              <a:avLst/>
            </a:prstGeom>
            <a:noFill/>
            <a:ln w="28575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t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SzPct val="100000"/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100000"/>
                <a:buChar char="–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Char char="–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Char char="–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Char char="–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Char char="–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hu-HU" altLang="hu-HU" sz="2000">
                <a:latin typeface="+mn-lt"/>
              </a:endParaRPr>
            </a:p>
          </p:txBody>
        </p:sp>
      </p:grpSp>
      <p:sp>
        <p:nvSpPr>
          <p:cNvPr id="6" name="Text Box 6"/>
          <p:cNvSpPr txBox="1">
            <a:spLocks noChangeArrowheads="1"/>
          </p:cNvSpPr>
          <p:nvPr/>
        </p:nvSpPr>
        <p:spPr>
          <a:xfrm>
            <a:off x="258178" y="368558"/>
            <a:ext cx="3161694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buFont typeface="Arial" pitchFamily="34" charset="0"/>
              <a:buNone/>
              <a:defRPr/>
            </a:pPr>
            <a:r>
              <a:rPr lang="hu-HU" sz="2000" b="1" dirty="0" smtClean="0"/>
              <a:t>Innervation des penis</a:t>
            </a:r>
            <a:endParaRPr lang="hu-HU" sz="2000" b="1" dirty="0" smtClean="0"/>
          </a:p>
          <a:p>
            <a:pPr marL="0" indent="0">
              <a:lnSpc>
                <a:spcPct val="80000"/>
              </a:lnSpc>
              <a:buFont typeface="Arial" pitchFamily="34" charset="0"/>
              <a:buNone/>
              <a:defRPr/>
            </a:pPr>
            <a:endParaRPr lang="hu-HU" sz="2000" b="1" dirty="0"/>
          </a:p>
          <a:p>
            <a:pPr marL="0" indent="0">
              <a:lnSpc>
                <a:spcPct val="80000"/>
              </a:lnSpc>
              <a:buFont typeface="Arial" pitchFamily="34" charset="0"/>
              <a:buNone/>
              <a:defRPr/>
            </a:pPr>
            <a:r>
              <a:rPr lang="hu-HU" sz="2000" b="1" dirty="0" smtClean="0"/>
              <a:t>Nervus </a:t>
            </a:r>
            <a:r>
              <a:rPr lang="hu-HU" sz="2000" b="1" dirty="0" smtClean="0"/>
              <a:t>cavernosus</a:t>
            </a:r>
          </a:p>
          <a:p>
            <a:pPr marL="0" indent="0">
              <a:lnSpc>
                <a:spcPct val="80000"/>
              </a:lnSpc>
              <a:buFont typeface="Arial" pitchFamily="34" charset="0"/>
              <a:buNone/>
              <a:defRPr/>
            </a:pPr>
            <a:r>
              <a:rPr lang="hu-HU" sz="2000" i="1" dirty="0" smtClean="0"/>
              <a:t/>
            </a:r>
            <a:br>
              <a:rPr lang="hu-HU" sz="2000" i="1" dirty="0" smtClean="0"/>
            </a:br>
            <a:r>
              <a:rPr lang="hu-HU" sz="2000" i="1" dirty="0" smtClean="0"/>
              <a:t>autonomer Nerv: </a:t>
            </a:r>
            <a:endParaRPr lang="hu-HU" sz="2000" dirty="0" smtClean="0"/>
          </a:p>
          <a:p>
            <a:pPr marL="0" indent="0">
              <a:lnSpc>
                <a:spcPct val="80000"/>
              </a:lnSpc>
              <a:buFont typeface="Arial" pitchFamily="34" charset="0"/>
              <a:buNone/>
              <a:defRPr/>
            </a:pPr>
            <a:r>
              <a:rPr lang="hu-HU" sz="2000" dirty="0" smtClean="0"/>
              <a:t>läuft neben der Prostata, innerviert den Corpus cavernosus und spongiosus</a:t>
            </a:r>
            <a:endParaRPr lang="hu-HU" sz="2000" dirty="0" smtClean="0"/>
          </a:p>
          <a:p>
            <a:pPr marL="0" indent="0">
              <a:lnSpc>
                <a:spcPct val="80000"/>
              </a:lnSpc>
              <a:buFont typeface="Arial" pitchFamily="34" charset="0"/>
              <a:buNone/>
              <a:defRPr/>
            </a:pPr>
            <a:endParaRPr lang="hu-HU" sz="2000" dirty="0" smtClean="0"/>
          </a:p>
          <a:p>
            <a:pPr marL="0" indent="0">
              <a:lnSpc>
                <a:spcPct val="80000"/>
              </a:lnSpc>
              <a:buFont typeface="Arial" pitchFamily="34" charset="0"/>
              <a:buNone/>
              <a:defRPr/>
            </a:pPr>
            <a:r>
              <a:rPr lang="hu-HU" sz="2000" b="1" dirty="0" smtClean="0"/>
              <a:t>Nervus dorsalis penis aus dem Nervus </a:t>
            </a:r>
            <a:r>
              <a:rPr lang="hu-HU" sz="2000" b="1" dirty="0" smtClean="0"/>
              <a:t>pudendus </a:t>
            </a:r>
            <a:r>
              <a:rPr lang="hu-HU" sz="2000" b="1" dirty="0" smtClean="0"/>
              <a:t/>
            </a:r>
            <a:br>
              <a:rPr lang="hu-HU" sz="2000" b="1" dirty="0" smtClean="0"/>
            </a:br>
            <a:r>
              <a:rPr lang="hu-HU" sz="2000" b="1" dirty="0" smtClean="0"/>
              <a:t/>
            </a:r>
            <a:br>
              <a:rPr lang="hu-HU" sz="2000" b="1" dirty="0" smtClean="0"/>
            </a:br>
            <a:r>
              <a:rPr lang="hu-HU" sz="2000" i="1" dirty="0" smtClean="0"/>
              <a:t>somatischer Nerv:</a:t>
            </a:r>
            <a:r>
              <a:rPr lang="hu-HU" sz="2000" dirty="0" smtClean="0"/>
              <a:t/>
            </a:r>
            <a:br>
              <a:rPr lang="hu-HU" sz="2000" dirty="0" smtClean="0"/>
            </a:br>
            <a:r>
              <a:rPr lang="hu-HU" sz="2000" dirty="0" smtClean="0"/>
              <a:t>sensorische Innervation des Penis</a:t>
            </a:r>
            <a:endParaRPr lang="hu-HU" sz="2000" dirty="0" smtClean="0"/>
          </a:p>
        </p:txBody>
      </p:sp>
      <p:sp>
        <p:nvSpPr>
          <p:cNvPr id="7" name="Ellipse 6"/>
          <p:cNvSpPr/>
          <p:nvPr/>
        </p:nvSpPr>
        <p:spPr>
          <a:xfrm>
            <a:off x="101296" y="908720"/>
            <a:ext cx="2555776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Ellipse 7"/>
          <p:cNvSpPr/>
          <p:nvPr/>
        </p:nvSpPr>
        <p:spPr>
          <a:xfrm>
            <a:off x="80208" y="2763512"/>
            <a:ext cx="3203848" cy="864096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Ellipse 8"/>
          <p:cNvSpPr/>
          <p:nvPr/>
        </p:nvSpPr>
        <p:spPr>
          <a:xfrm>
            <a:off x="3635896" y="4221088"/>
            <a:ext cx="1043608" cy="360040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1767178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Netter_39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7236296" y="6453336"/>
            <a:ext cx="1907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Netter</a:t>
            </a: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Csoportba foglalás 1"/>
          <p:cNvGrpSpPr/>
          <p:nvPr/>
        </p:nvGrpSpPr>
        <p:grpSpPr>
          <a:xfrm>
            <a:off x="35423" y="152848"/>
            <a:ext cx="6696505" cy="3125461"/>
            <a:chOff x="1336022" y="1754982"/>
            <a:chExt cx="6696505" cy="3125461"/>
          </a:xfrm>
        </p:grpSpPr>
        <p:grpSp>
          <p:nvGrpSpPr>
            <p:cNvPr id="4" name="Group 3"/>
            <p:cNvGrpSpPr>
              <a:grpSpLocks/>
            </p:cNvGrpSpPr>
            <p:nvPr/>
          </p:nvGrpSpPr>
          <p:grpSpPr bwMode="auto">
            <a:xfrm>
              <a:off x="1848614" y="1912143"/>
              <a:ext cx="2350233" cy="323058"/>
              <a:chOff x="585" y="886"/>
              <a:chExt cx="1751" cy="291"/>
            </a:xfrm>
          </p:grpSpPr>
          <p:sp>
            <p:nvSpPr>
              <p:cNvPr id="113668" name="Text Box 4"/>
              <p:cNvSpPr txBox="1">
                <a:spLocks noChangeArrowheads="1"/>
              </p:cNvSpPr>
              <p:nvPr/>
            </p:nvSpPr>
            <p:spPr bwMode="auto">
              <a:xfrm>
                <a:off x="585" y="886"/>
                <a:ext cx="1235" cy="291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hu-HU" altLang="hu-HU" sz="1500" b="1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sexuelle Stimuli</a:t>
                </a:r>
                <a:endParaRPr lang="en-GB" altLang="hu-HU" sz="15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3669" name="AutoShape 5"/>
              <p:cNvSpPr>
                <a:spLocks noChangeArrowheads="1"/>
              </p:cNvSpPr>
              <p:nvPr/>
            </p:nvSpPr>
            <p:spPr bwMode="auto">
              <a:xfrm>
                <a:off x="1973" y="935"/>
                <a:ext cx="363" cy="136"/>
              </a:xfrm>
              <a:prstGeom prst="rightArrow">
                <a:avLst>
                  <a:gd name="adj1" fmla="val 50000"/>
                  <a:gd name="adj2" fmla="val 66728"/>
                </a:avLst>
              </a:prstGeom>
              <a:solidFill>
                <a:schemeClr val="accent1"/>
              </a:solidFill>
              <a:ln w="9525" algn="ctr">
                <a:noFill/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u-HU" sz="135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5" name="Group 6"/>
            <p:cNvGrpSpPr>
              <a:grpSpLocks/>
            </p:cNvGrpSpPr>
            <p:nvPr/>
          </p:nvGrpSpPr>
          <p:grpSpPr bwMode="auto">
            <a:xfrm>
              <a:off x="5359763" y="1816041"/>
              <a:ext cx="2394529" cy="756023"/>
              <a:chOff x="2744" y="1344"/>
              <a:chExt cx="1784" cy="681"/>
            </a:xfrm>
          </p:grpSpPr>
          <p:sp>
            <p:nvSpPr>
              <p:cNvPr id="113671" name="AutoShape 7"/>
              <p:cNvSpPr>
                <a:spLocks noChangeArrowheads="1"/>
              </p:cNvSpPr>
              <p:nvPr/>
            </p:nvSpPr>
            <p:spPr bwMode="auto">
              <a:xfrm>
                <a:off x="2744" y="1344"/>
                <a:ext cx="408" cy="681"/>
              </a:xfrm>
              <a:prstGeom prst="downArrow">
                <a:avLst>
                  <a:gd name="adj1" fmla="val 50000"/>
                  <a:gd name="adj2" fmla="val 41728"/>
                </a:avLst>
              </a:prstGeom>
              <a:solidFill>
                <a:schemeClr val="accent1"/>
              </a:solidFill>
              <a:ln w="9525" algn="ctr">
                <a:noFill/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u-HU" sz="135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3672" name="Text Box 8"/>
              <p:cNvSpPr txBox="1">
                <a:spLocks noChangeArrowheads="1"/>
              </p:cNvSpPr>
              <p:nvPr/>
            </p:nvSpPr>
            <p:spPr bwMode="auto">
              <a:xfrm>
                <a:off x="3335" y="1344"/>
                <a:ext cx="1193" cy="499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GB" altLang="hu-HU" sz="1500" b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OXYTOCIN</a:t>
                </a:r>
                <a:r>
                  <a:rPr lang="en-GB" altLang="hu-HU" sz="1500" b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</a:p>
              <a:p>
                <a:pPr algn="ctr"/>
                <a:r>
                  <a:rPr lang="en-GB" altLang="hu-HU" sz="1500" b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DOPAMINE, NO</a:t>
                </a:r>
              </a:p>
            </p:txBody>
          </p:sp>
        </p:grpSp>
        <p:grpSp>
          <p:nvGrpSpPr>
            <p:cNvPr id="6" name="Group 9"/>
            <p:cNvGrpSpPr>
              <a:grpSpLocks/>
            </p:cNvGrpSpPr>
            <p:nvPr/>
          </p:nvGrpSpPr>
          <p:grpSpPr bwMode="auto">
            <a:xfrm>
              <a:off x="4271344" y="1754982"/>
              <a:ext cx="1385176" cy="2244755"/>
              <a:chOff x="2615" y="754"/>
              <a:chExt cx="1032" cy="2022"/>
            </a:xfrm>
          </p:grpSpPr>
          <p:pic>
            <p:nvPicPr>
              <p:cNvPr id="113674" name="Picture 10" descr="HM00302_[1]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15" y="754"/>
                <a:ext cx="817" cy="54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pic>
            <p:nvPicPr>
              <p:cNvPr id="113675" name="Picture 11" descr="HM00354_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86" y="1370"/>
                <a:ext cx="361" cy="14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7" name="Group 12"/>
            <p:cNvGrpSpPr>
              <a:grpSpLocks/>
            </p:cNvGrpSpPr>
            <p:nvPr/>
          </p:nvGrpSpPr>
          <p:grpSpPr bwMode="auto">
            <a:xfrm>
              <a:off x="4625580" y="3909215"/>
              <a:ext cx="3406947" cy="905895"/>
              <a:chOff x="2835" y="2507"/>
              <a:chExt cx="2452" cy="878"/>
            </a:xfrm>
          </p:grpSpPr>
          <p:sp>
            <p:nvSpPr>
              <p:cNvPr id="113677" name="AutoShape 13"/>
              <p:cNvSpPr>
                <a:spLocks noChangeArrowheads="1"/>
              </p:cNvSpPr>
              <p:nvPr/>
            </p:nvSpPr>
            <p:spPr bwMode="auto">
              <a:xfrm flipH="1" flipV="1">
                <a:off x="2835" y="2523"/>
                <a:ext cx="771" cy="862"/>
              </a:xfrm>
              <a:custGeom>
                <a:avLst/>
                <a:gdLst>
                  <a:gd name="G0" fmla="+- 15126 0 0"/>
                  <a:gd name="G1" fmla="+- 2912 0 0"/>
                  <a:gd name="G2" fmla="+- 12158 0 2912"/>
                  <a:gd name="G3" fmla="+- G2 0 2912"/>
                  <a:gd name="G4" fmla="*/ G3 32768 32059"/>
                  <a:gd name="G5" fmla="*/ G4 1 2"/>
                  <a:gd name="G6" fmla="+- 21600 0 15126"/>
                  <a:gd name="G7" fmla="*/ G6 2912 6079"/>
                  <a:gd name="G8" fmla="+- G7 15126 0"/>
                  <a:gd name="T0" fmla="*/ 15126 w 21600"/>
                  <a:gd name="T1" fmla="*/ 0 h 21600"/>
                  <a:gd name="T2" fmla="*/ 15126 w 21600"/>
                  <a:gd name="T3" fmla="*/ 12158 h 21600"/>
                  <a:gd name="T4" fmla="*/ 3237 w 21600"/>
                  <a:gd name="T5" fmla="*/ 21600 h 21600"/>
                  <a:gd name="T6" fmla="*/ 21600 w 21600"/>
                  <a:gd name="T7" fmla="*/ 6079 h 21600"/>
                  <a:gd name="T8" fmla="*/ 17694720 60000 65536"/>
                  <a:gd name="T9" fmla="*/ 5898240 60000 65536"/>
                  <a:gd name="T10" fmla="*/ 5898240 60000 65536"/>
                  <a:gd name="T11" fmla="*/ 0 60000 65536"/>
                  <a:gd name="T12" fmla="*/ 12427 w 21600"/>
                  <a:gd name="T13" fmla="*/ G1 h 21600"/>
                  <a:gd name="T14" fmla="*/ G8 w 21600"/>
                  <a:gd name="T15" fmla="*/ G2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21600" y="6079"/>
                    </a:moveTo>
                    <a:lnTo>
                      <a:pt x="15126" y="0"/>
                    </a:lnTo>
                    <a:lnTo>
                      <a:pt x="15126" y="2912"/>
                    </a:lnTo>
                    <a:lnTo>
                      <a:pt x="12427" y="2912"/>
                    </a:lnTo>
                    <a:cubicBezTo>
                      <a:pt x="5564" y="2912"/>
                      <a:pt x="0" y="7052"/>
                      <a:pt x="0" y="12158"/>
                    </a:cubicBezTo>
                    <a:lnTo>
                      <a:pt x="0" y="21600"/>
                    </a:lnTo>
                    <a:lnTo>
                      <a:pt x="6474" y="21600"/>
                    </a:lnTo>
                    <a:lnTo>
                      <a:pt x="6474" y="12158"/>
                    </a:lnTo>
                    <a:cubicBezTo>
                      <a:pt x="6474" y="10550"/>
                      <a:pt x="9139" y="9246"/>
                      <a:pt x="12427" y="9246"/>
                    </a:cubicBezTo>
                    <a:lnTo>
                      <a:pt x="15126" y="9246"/>
                    </a:lnTo>
                    <a:lnTo>
                      <a:pt x="15126" y="12158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algn="ctr">
                <a:noFill/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u-HU" sz="135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3678" name="Text Box 14"/>
              <p:cNvSpPr txBox="1">
                <a:spLocks noChangeArrowheads="1"/>
              </p:cNvSpPr>
              <p:nvPr/>
            </p:nvSpPr>
            <p:spPr bwMode="auto">
              <a:xfrm>
                <a:off x="3613" y="2507"/>
                <a:ext cx="1674" cy="761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altLang="hu-HU" sz="1500" b="1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SACRAL</a:t>
                </a:r>
                <a:r>
                  <a:rPr lang="hu-HU" altLang="hu-HU" sz="1500" b="1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</a:t>
                </a:r>
                <a:endParaRPr lang="en-GB" altLang="hu-HU" sz="15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:r>
                  <a:rPr lang="en-GB" altLang="hu-HU" sz="15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altLang="hu-HU" sz="1500" b="1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PARAS</a:t>
                </a:r>
                <a:r>
                  <a:rPr lang="hu-HU" altLang="hu-HU" sz="1500" b="1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Y</a:t>
                </a:r>
                <a:r>
                  <a:rPr lang="en-GB" altLang="hu-HU" sz="1500" b="1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MPAT</a:t>
                </a:r>
                <a:r>
                  <a:rPr lang="hu-HU" altLang="hu-HU" sz="1500" b="1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HISCHE</a:t>
                </a:r>
                <a:r>
                  <a:rPr lang="en-GB" altLang="hu-HU" sz="1500" b="1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GB" altLang="hu-HU" sz="15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:r>
                  <a:rPr lang="hu-HU" altLang="hu-HU" sz="1500" b="1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FASER</a:t>
                </a:r>
                <a:endParaRPr lang="en-GB" altLang="hu-HU" sz="15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8" name="Group 15"/>
            <p:cNvGrpSpPr>
              <a:grpSpLocks/>
            </p:cNvGrpSpPr>
            <p:nvPr/>
          </p:nvGrpSpPr>
          <p:grpSpPr bwMode="auto">
            <a:xfrm>
              <a:off x="3652837" y="4373167"/>
              <a:ext cx="1048276" cy="351922"/>
              <a:chOff x="2108" y="2953"/>
              <a:chExt cx="781" cy="317"/>
            </a:xfrm>
          </p:grpSpPr>
          <p:sp>
            <p:nvSpPr>
              <p:cNvPr id="113680" name="Text Box 16"/>
              <p:cNvSpPr txBox="1">
                <a:spLocks noChangeArrowheads="1"/>
              </p:cNvSpPr>
              <p:nvPr/>
            </p:nvSpPr>
            <p:spPr bwMode="auto">
              <a:xfrm>
                <a:off x="2558" y="2968"/>
                <a:ext cx="331" cy="270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GB" altLang="hu-HU" sz="1350" b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NO</a:t>
                </a:r>
              </a:p>
            </p:txBody>
          </p:sp>
          <p:sp>
            <p:nvSpPr>
              <p:cNvPr id="113681" name="AutoShape 17"/>
              <p:cNvSpPr>
                <a:spLocks noChangeArrowheads="1"/>
              </p:cNvSpPr>
              <p:nvPr/>
            </p:nvSpPr>
            <p:spPr bwMode="auto">
              <a:xfrm>
                <a:off x="2108" y="2953"/>
                <a:ext cx="409" cy="317"/>
              </a:xfrm>
              <a:prstGeom prst="leftArrow">
                <a:avLst>
                  <a:gd name="adj1" fmla="val 50000"/>
                  <a:gd name="adj2" fmla="val 32256"/>
                </a:avLst>
              </a:prstGeom>
              <a:solidFill>
                <a:schemeClr val="accent1"/>
              </a:solidFill>
              <a:ln w="9525" algn="ctr">
                <a:noFill/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u-HU" sz="135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9" name="Group 18"/>
            <p:cNvGrpSpPr>
              <a:grpSpLocks/>
            </p:cNvGrpSpPr>
            <p:nvPr/>
          </p:nvGrpSpPr>
          <p:grpSpPr bwMode="auto">
            <a:xfrm>
              <a:off x="2519363" y="4346973"/>
              <a:ext cx="1201291" cy="402990"/>
              <a:chOff x="1156" y="2931"/>
              <a:chExt cx="895" cy="363"/>
            </a:xfrm>
          </p:grpSpPr>
          <p:sp>
            <p:nvSpPr>
              <p:cNvPr id="113683" name="Text Box 19"/>
              <p:cNvSpPr txBox="1">
                <a:spLocks noChangeArrowheads="1"/>
              </p:cNvSpPr>
              <p:nvPr/>
            </p:nvSpPr>
            <p:spPr bwMode="auto">
              <a:xfrm>
                <a:off x="1507" y="2987"/>
                <a:ext cx="544" cy="291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GB" altLang="hu-HU" sz="1500" b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cGMP</a:t>
                </a:r>
              </a:p>
            </p:txBody>
          </p:sp>
          <p:sp>
            <p:nvSpPr>
              <p:cNvPr id="113684" name="AutoShape 20"/>
              <p:cNvSpPr>
                <a:spLocks noChangeArrowheads="1"/>
              </p:cNvSpPr>
              <p:nvPr/>
            </p:nvSpPr>
            <p:spPr bwMode="auto">
              <a:xfrm>
                <a:off x="1156" y="2931"/>
                <a:ext cx="363" cy="363"/>
              </a:xfrm>
              <a:prstGeom prst="leftArrow">
                <a:avLst>
                  <a:gd name="adj1" fmla="val 50000"/>
                  <a:gd name="adj2" fmla="val 25000"/>
                </a:avLst>
              </a:prstGeom>
              <a:solidFill>
                <a:schemeClr val="accent1"/>
              </a:solidFill>
              <a:ln w="9525" algn="ctr">
                <a:noFill/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u-HU" sz="135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0" name="Group 21"/>
            <p:cNvGrpSpPr>
              <a:grpSpLocks/>
            </p:cNvGrpSpPr>
            <p:nvPr/>
          </p:nvGrpSpPr>
          <p:grpSpPr bwMode="auto">
            <a:xfrm>
              <a:off x="1336022" y="3320659"/>
              <a:ext cx="1550272" cy="1559784"/>
              <a:chOff x="183" y="2069"/>
              <a:chExt cx="1155" cy="1405"/>
            </a:xfrm>
          </p:grpSpPr>
          <p:sp>
            <p:nvSpPr>
              <p:cNvPr id="113686" name="Text Box 22"/>
              <p:cNvSpPr txBox="1">
                <a:spLocks noChangeArrowheads="1"/>
              </p:cNvSpPr>
              <p:nvPr/>
            </p:nvSpPr>
            <p:spPr bwMode="auto">
              <a:xfrm>
                <a:off x="183" y="2767"/>
                <a:ext cx="909" cy="707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hu-HU" altLang="hu-HU" sz="1500" b="1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Relaxation </a:t>
                </a:r>
                <a:br>
                  <a:rPr lang="hu-HU" altLang="hu-HU" sz="1500" b="1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hu-HU" altLang="hu-HU" sz="1500" b="1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der glatten </a:t>
                </a:r>
                <a:br>
                  <a:rPr lang="hu-HU" altLang="hu-HU" sz="1500" b="1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hu-HU" altLang="hu-HU" sz="1500" b="1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Muskulatur</a:t>
                </a:r>
                <a:endParaRPr lang="en-GB" altLang="hu-HU" sz="15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3687" name="AutoShape 23"/>
              <p:cNvSpPr>
                <a:spLocks noChangeArrowheads="1"/>
              </p:cNvSpPr>
              <p:nvPr/>
            </p:nvSpPr>
            <p:spPr bwMode="auto">
              <a:xfrm>
                <a:off x="612" y="2069"/>
                <a:ext cx="726" cy="663"/>
              </a:xfrm>
              <a:custGeom>
                <a:avLst/>
                <a:gdLst>
                  <a:gd name="G0" fmla="+- 15126 0 0"/>
                  <a:gd name="G1" fmla="+- 2912 0 0"/>
                  <a:gd name="G2" fmla="+- 12158 0 2912"/>
                  <a:gd name="G3" fmla="+- G2 0 2912"/>
                  <a:gd name="G4" fmla="*/ G3 32768 32059"/>
                  <a:gd name="G5" fmla="*/ G4 1 2"/>
                  <a:gd name="G6" fmla="+- 21600 0 15126"/>
                  <a:gd name="G7" fmla="*/ G6 2912 6079"/>
                  <a:gd name="G8" fmla="+- G7 15126 0"/>
                  <a:gd name="T0" fmla="*/ 15126 w 21600"/>
                  <a:gd name="T1" fmla="*/ 0 h 21600"/>
                  <a:gd name="T2" fmla="*/ 15126 w 21600"/>
                  <a:gd name="T3" fmla="*/ 12158 h 21600"/>
                  <a:gd name="T4" fmla="*/ 3237 w 21600"/>
                  <a:gd name="T5" fmla="*/ 21600 h 21600"/>
                  <a:gd name="T6" fmla="*/ 21600 w 21600"/>
                  <a:gd name="T7" fmla="*/ 6079 h 21600"/>
                  <a:gd name="T8" fmla="*/ 17694720 60000 65536"/>
                  <a:gd name="T9" fmla="*/ 5898240 60000 65536"/>
                  <a:gd name="T10" fmla="*/ 5898240 60000 65536"/>
                  <a:gd name="T11" fmla="*/ 0 60000 65536"/>
                  <a:gd name="T12" fmla="*/ 12427 w 21600"/>
                  <a:gd name="T13" fmla="*/ G1 h 21600"/>
                  <a:gd name="T14" fmla="*/ G8 w 21600"/>
                  <a:gd name="T15" fmla="*/ G2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21600" y="6079"/>
                    </a:moveTo>
                    <a:lnTo>
                      <a:pt x="15126" y="0"/>
                    </a:lnTo>
                    <a:lnTo>
                      <a:pt x="15126" y="2912"/>
                    </a:lnTo>
                    <a:lnTo>
                      <a:pt x="12427" y="2912"/>
                    </a:lnTo>
                    <a:cubicBezTo>
                      <a:pt x="5564" y="2912"/>
                      <a:pt x="0" y="7052"/>
                      <a:pt x="0" y="12158"/>
                    </a:cubicBezTo>
                    <a:lnTo>
                      <a:pt x="0" y="21600"/>
                    </a:lnTo>
                    <a:lnTo>
                      <a:pt x="6474" y="21600"/>
                    </a:lnTo>
                    <a:lnTo>
                      <a:pt x="6474" y="12158"/>
                    </a:lnTo>
                    <a:cubicBezTo>
                      <a:pt x="6474" y="10550"/>
                      <a:pt x="9139" y="9246"/>
                      <a:pt x="12427" y="9246"/>
                    </a:cubicBezTo>
                    <a:lnTo>
                      <a:pt x="15126" y="9246"/>
                    </a:lnTo>
                    <a:lnTo>
                      <a:pt x="15126" y="12158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algn="ctr">
                <a:noFill/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u-HU" sz="135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13688" name="Text Box 24"/>
            <p:cNvSpPr txBox="1">
              <a:spLocks noChangeArrowheads="1"/>
            </p:cNvSpPr>
            <p:nvPr/>
          </p:nvSpPr>
          <p:spPr bwMode="auto">
            <a:xfrm>
              <a:off x="2711592" y="3320658"/>
              <a:ext cx="1821276" cy="46166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hu-HU" altLang="hu-HU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altLang="hu-HU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ERE</a:t>
              </a:r>
              <a:r>
                <a:rPr lang="hu-HU" altLang="hu-HU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CT</a:t>
              </a:r>
              <a:r>
                <a:rPr lang="en-GB" altLang="hu-HU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  <a:r>
                <a:rPr lang="hu-HU" altLang="hu-HU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</a:t>
              </a:r>
              <a:endParaRPr lang="en-GB" altLang="hu-H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" name="Csoportba foglalás 25"/>
          <p:cNvGrpSpPr/>
          <p:nvPr/>
        </p:nvGrpSpPr>
        <p:grpSpPr>
          <a:xfrm>
            <a:off x="2175962" y="3669897"/>
            <a:ext cx="7655609" cy="3136072"/>
            <a:chOff x="552736" y="1701404"/>
            <a:chExt cx="7655609" cy="3136072"/>
          </a:xfrm>
        </p:grpSpPr>
        <p:sp>
          <p:nvSpPr>
            <p:cNvPr id="27" name="Text Box 11"/>
            <p:cNvSpPr txBox="1">
              <a:spLocks noChangeArrowheads="1"/>
            </p:cNvSpPr>
            <p:nvPr/>
          </p:nvSpPr>
          <p:spPr bwMode="auto">
            <a:xfrm>
              <a:off x="5237144" y="3863625"/>
              <a:ext cx="2971201" cy="78454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/>
              <a:endParaRPr lang="en-GB" altLang="hu-HU" sz="1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 eaLnBrk="1" hangingPunct="1"/>
              <a:r>
                <a:rPr lang="en-GB" altLang="hu-HU" sz="15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altLang="hu-HU" sz="15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</a:t>
              </a:r>
              <a:r>
                <a:rPr lang="hu-HU" altLang="hu-HU" sz="15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YMPATHISCHE</a:t>
              </a:r>
              <a:r>
                <a:rPr lang="en-GB" altLang="hu-HU" sz="15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GB" altLang="hu-HU" sz="1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 eaLnBrk="1" hangingPunct="1"/>
              <a:r>
                <a:rPr lang="hu-HU" altLang="hu-HU" sz="15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NERVEN</a:t>
              </a:r>
              <a:endParaRPr lang="en-GB" altLang="hu-HU" sz="1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2" name="Csoportba foglalás 27"/>
            <p:cNvGrpSpPr/>
            <p:nvPr/>
          </p:nvGrpSpPr>
          <p:grpSpPr>
            <a:xfrm>
              <a:off x="552736" y="1701404"/>
              <a:ext cx="6834482" cy="3136072"/>
              <a:chOff x="552736" y="1701404"/>
              <a:chExt cx="6834482" cy="3136072"/>
            </a:xfrm>
          </p:grpSpPr>
          <p:sp>
            <p:nvSpPr>
              <p:cNvPr id="30" name="AutoShape 4"/>
              <p:cNvSpPr>
                <a:spLocks noChangeArrowheads="1"/>
              </p:cNvSpPr>
              <p:nvPr/>
            </p:nvSpPr>
            <p:spPr bwMode="auto">
              <a:xfrm>
                <a:off x="5292726" y="1701404"/>
                <a:ext cx="647700" cy="1619250"/>
              </a:xfrm>
              <a:prstGeom prst="downArrow">
                <a:avLst>
                  <a:gd name="adj1" fmla="val 50000"/>
                  <a:gd name="adj2" fmla="val 83333"/>
                </a:avLst>
              </a:prstGeom>
              <a:solidFill>
                <a:schemeClr val="accent1"/>
              </a:solidFill>
              <a:ln w="9525" algn="ctr">
                <a:noFill/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endParaRPr lang="hu-HU" altLang="hu-HU" sz="18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" name="Text Box 5"/>
              <p:cNvSpPr txBox="1">
                <a:spLocks noChangeArrowheads="1"/>
              </p:cNvSpPr>
              <p:nvPr/>
            </p:nvSpPr>
            <p:spPr bwMode="auto">
              <a:xfrm>
                <a:off x="5371093" y="2132410"/>
                <a:ext cx="2016125" cy="553641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 eaLnBrk="1" hangingPunct="1"/>
                <a:r>
                  <a:rPr lang="en-GB" altLang="hu-HU" sz="15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DOPAMINE </a:t>
                </a:r>
              </a:p>
              <a:p>
                <a:pPr algn="ctr" eaLnBrk="1" hangingPunct="1"/>
                <a:r>
                  <a:rPr lang="en-GB" altLang="hu-HU" sz="15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5-HT</a:t>
                </a:r>
              </a:p>
            </p:txBody>
          </p:sp>
          <p:grpSp>
            <p:nvGrpSpPr>
              <p:cNvPr id="13" name="Group 6"/>
              <p:cNvGrpSpPr>
                <a:grpSpLocks/>
              </p:cNvGrpSpPr>
              <p:nvPr/>
            </p:nvGrpSpPr>
            <p:grpSpPr bwMode="auto">
              <a:xfrm>
                <a:off x="3718603" y="1701404"/>
                <a:ext cx="1633537" cy="2550319"/>
                <a:chOff x="2517" y="754"/>
                <a:chExt cx="1029" cy="2142"/>
              </a:xfrm>
            </p:grpSpPr>
            <p:pic>
              <p:nvPicPr>
                <p:cNvPr id="41" name="Picture 7" descr="HM00302_[1]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517" y="754"/>
                  <a:ext cx="817" cy="54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</a:extLst>
              </p:spPr>
            </p:pic>
            <p:pic>
              <p:nvPicPr>
                <p:cNvPr id="42" name="Picture 8" descr="HM00354_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185" y="1490"/>
                  <a:ext cx="361" cy="140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</a:extLst>
              </p:spPr>
            </p:pic>
          </p:grpSp>
          <p:sp>
            <p:nvSpPr>
              <p:cNvPr id="33" name="AutoShape 10"/>
              <p:cNvSpPr>
                <a:spLocks noChangeArrowheads="1"/>
              </p:cNvSpPr>
              <p:nvPr/>
            </p:nvSpPr>
            <p:spPr bwMode="auto">
              <a:xfrm flipH="1" flipV="1">
                <a:off x="4643438" y="3825324"/>
                <a:ext cx="1267033" cy="953845"/>
              </a:xfrm>
              <a:custGeom>
                <a:avLst/>
                <a:gdLst>
                  <a:gd name="T0" fmla="*/ 540 w 21600"/>
                  <a:gd name="T1" fmla="*/ 0 h 21600"/>
                  <a:gd name="T2" fmla="*/ 540 w 21600"/>
                  <a:gd name="T3" fmla="*/ 485 h 21600"/>
                  <a:gd name="T4" fmla="*/ 116 w 21600"/>
                  <a:gd name="T5" fmla="*/ 862 h 21600"/>
                  <a:gd name="T6" fmla="*/ 771 w 21600"/>
                  <a:gd name="T7" fmla="*/ 243 h 21600"/>
                  <a:gd name="T8" fmla="*/ 17694720 60000 65536"/>
                  <a:gd name="T9" fmla="*/ 5898240 60000 65536"/>
                  <a:gd name="T10" fmla="*/ 5898240 60000 65536"/>
                  <a:gd name="T11" fmla="*/ 0 60000 65536"/>
                  <a:gd name="T12" fmla="*/ 12439 w 21600"/>
                  <a:gd name="T13" fmla="*/ 2907 h 21600"/>
                  <a:gd name="T14" fmla="*/ 18238 w 21600"/>
                  <a:gd name="T15" fmla="*/ 9246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21600" y="6079"/>
                    </a:moveTo>
                    <a:lnTo>
                      <a:pt x="15126" y="0"/>
                    </a:lnTo>
                    <a:lnTo>
                      <a:pt x="15126" y="2912"/>
                    </a:lnTo>
                    <a:lnTo>
                      <a:pt x="12427" y="2912"/>
                    </a:lnTo>
                    <a:cubicBezTo>
                      <a:pt x="5564" y="2912"/>
                      <a:pt x="0" y="7052"/>
                      <a:pt x="0" y="12158"/>
                    </a:cubicBezTo>
                    <a:lnTo>
                      <a:pt x="0" y="21600"/>
                    </a:lnTo>
                    <a:lnTo>
                      <a:pt x="6474" y="21600"/>
                    </a:lnTo>
                    <a:lnTo>
                      <a:pt x="6474" y="12158"/>
                    </a:lnTo>
                    <a:cubicBezTo>
                      <a:pt x="6474" y="10550"/>
                      <a:pt x="9139" y="9246"/>
                      <a:pt x="12427" y="9246"/>
                    </a:cubicBezTo>
                    <a:lnTo>
                      <a:pt x="15126" y="9246"/>
                    </a:lnTo>
                    <a:lnTo>
                      <a:pt x="15126" y="12158"/>
                    </a:lnTo>
                    <a:lnTo>
                      <a:pt x="21600" y="6079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algn="ctr">
                <a:noFill/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u-HU" sz="135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14" name="Group 12"/>
              <p:cNvGrpSpPr>
                <a:grpSpLocks/>
              </p:cNvGrpSpPr>
              <p:nvPr/>
            </p:nvGrpSpPr>
            <p:grpSpPr bwMode="auto">
              <a:xfrm>
                <a:off x="1908175" y="4373167"/>
                <a:ext cx="2327693" cy="386953"/>
                <a:chOff x="2108" y="2953"/>
                <a:chExt cx="693" cy="325"/>
              </a:xfrm>
            </p:grpSpPr>
            <p:sp>
              <p:nvSpPr>
                <p:cNvPr id="39" name="Text Box 13"/>
                <p:cNvSpPr txBox="1">
                  <a:spLocks noChangeArrowheads="1"/>
                </p:cNvSpPr>
                <p:nvPr/>
              </p:nvSpPr>
              <p:spPr bwMode="auto">
                <a:xfrm>
                  <a:off x="2647" y="2968"/>
                  <a:ext cx="154" cy="310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algn="ctr" eaLnBrk="1" hangingPunct="1"/>
                  <a:r>
                    <a:rPr lang="en-GB" altLang="hu-HU" sz="1800" b="1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NA</a:t>
                  </a:r>
                </a:p>
              </p:txBody>
            </p:sp>
            <p:sp>
              <p:nvSpPr>
                <p:cNvPr id="40" name="AutoShape 14"/>
                <p:cNvSpPr>
                  <a:spLocks noChangeArrowheads="1"/>
                </p:cNvSpPr>
                <p:nvPr/>
              </p:nvSpPr>
              <p:spPr bwMode="auto">
                <a:xfrm>
                  <a:off x="2108" y="2953"/>
                  <a:ext cx="409" cy="317"/>
                </a:xfrm>
                <a:prstGeom prst="leftArrow">
                  <a:avLst>
                    <a:gd name="adj1" fmla="val 50000"/>
                    <a:gd name="adj2" fmla="val 32256"/>
                  </a:avLst>
                </a:prstGeom>
                <a:solidFill>
                  <a:schemeClr val="accent1"/>
                </a:solidFill>
                <a:ln w="9525" algn="ctr">
                  <a:noFill/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1" hangingPunct="1"/>
                  <a:endParaRPr lang="hu-HU" altLang="hu-HU" sz="180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15" name="Group 15"/>
              <p:cNvGrpSpPr>
                <a:grpSpLocks/>
              </p:cNvGrpSpPr>
              <p:nvPr/>
            </p:nvGrpSpPr>
            <p:grpSpPr bwMode="auto">
              <a:xfrm>
                <a:off x="552736" y="3230132"/>
                <a:ext cx="1404939" cy="1607344"/>
                <a:chOff x="453" y="2069"/>
                <a:chExt cx="885" cy="1350"/>
              </a:xfrm>
            </p:grpSpPr>
            <p:sp>
              <p:nvSpPr>
                <p:cNvPr id="37" name="Text Box 16"/>
                <p:cNvSpPr txBox="1">
                  <a:spLocks noChangeArrowheads="1"/>
                </p:cNvSpPr>
                <p:nvPr/>
              </p:nvSpPr>
              <p:spPr bwMode="auto">
                <a:xfrm>
                  <a:off x="453" y="2760"/>
                  <a:ext cx="829" cy="659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algn="ctr" eaLnBrk="1" hangingPunct="1"/>
                  <a:r>
                    <a:rPr lang="hu-HU" altLang="hu-HU" sz="1500" b="1" dirty="0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Kontraktion </a:t>
                  </a:r>
                  <a:br>
                    <a:rPr lang="hu-HU" altLang="hu-HU" sz="1500" b="1" dirty="0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</a:br>
                  <a:r>
                    <a:rPr lang="hu-HU" altLang="hu-HU" sz="1500" b="1" dirty="0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der glatten </a:t>
                  </a:r>
                  <a:br>
                    <a:rPr lang="hu-HU" altLang="hu-HU" sz="1500" b="1" dirty="0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</a:br>
                  <a:r>
                    <a:rPr lang="hu-HU" altLang="hu-HU" sz="1500" b="1" dirty="0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Muskulatur</a:t>
                  </a:r>
                  <a:endParaRPr lang="en-GB" altLang="hu-HU" sz="15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8" name="AutoShape 17"/>
                <p:cNvSpPr>
                  <a:spLocks noChangeArrowheads="1"/>
                </p:cNvSpPr>
                <p:nvPr/>
              </p:nvSpPr>
              <p:spPr bwMode="auto">
                <a:xfrm>
                  <a:off x="612" y="2069"/>
                  <a:ext cx="726" cy="663"/>
                </a:xfrm>
                <a:custGeom>
                  <a:avLst/>
                  <a:gdLst>
                    <a:gd name="T0" fmla="*/ 508 w 21600"/>
                    <a:gd name="T1" fmla="*/ 0 h 21600"/>
                    <a:gd name="T2" fmla="*/ 508 w 21600"/>
                    <a:gd name="T3" fmla="*/ 373 h 21600"/>
                    <a:gd name="T4" fmla="*/ 109 w 21600"/>
                    <a:gd name="T5" fmla="*/ 663 h 21600"/>
                    <a:gd name="T6" fmla="*/ 726 w 21600"/>
                    <a:gd name="T7" fmla="*/ 187 h 21600"/>
                    <a:gd name="T8" fmla="*/ 17694720 60000 65536"/>
                    <a:gd name="T9" fmla="*/ 5898240 60000 65536"/>
                    <a:gd name="T10" fmla="*/ 5898240 60000 65536"/>
                    <a:gd name="T11" fmla="*/ 0 60000 65536"/>
                    <a:gd name="T12" fmla="*/ 12436 w 21600"/>
                    <a:gd name="T13" fmla="*/ 2900 h 21600"/>
                    <a:gd name="T14" fmla="*/ 18238 w 21600"/>
                    <a:gd name="T15" fmla="*/ 9252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21600" y="6079"/>
                      </a:moveTo>
                      <a:lnTo>
                        <a:pt x="15126" y="0"/>
                      </a:lnTo>
                      <a:lnTo>
                        <a:pt x="15126" y="2912"/>
                      </a:lnTo>
                      <a:lnTo>
                        <a:pt x="12427" y="2912"/>
                      </a:lnTo>
                      <a:cubicBezTo>
                        <a:pt x="5564" y="2912"/>
                        <a:pt x="0" y="7052"/>
                        <a:pt x="0" y="12158"/>
                      </a:cubicBezTo>
                      <a:lnTo>
                        <a:pt x="0" y="21600"/>
                      </a:lnTo>
                      <a:lnTo>
                        <a:pt x="6474" y="21600"/>
                      </a:lnTo>
                      <a:lnTo>
                        <a:pt x="6474" y="12158"/>
                      </a:lnTo>
                      <a:cubicBezTo>
                        <a:pt x="6474" y="10550"/>
                        <a:pt x="9139" y="9246"/>
                        <a:pt x="12427" y="9246"/>
                      </a:cubicBezTo>
                      <a:lnTo>
                        <a:pt x="15126" y="9246"/>
                      </a:lnTo>
                      <a:lnTo>
                        <a:pt x="15126" y="12158"/>
                      </a:lnTo>
                      <a:lnTo>
                        <a:pt x="21600" y="6079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 algn="ctr">
                  <a:noFill/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hu-HU" sz="135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36" name="Text Box 18"/>
              <p:cNvSpPr txBox="1">
                <a:spLocks noChangeArrowheads="1"/>
              </p:cNvSpPr>
              <p:nvPr/>
            </p:nvSpPr>
            <p:spPr bwMode="auto">
              <a:xfrm>
                <a:off x="2134106" y="3132826"/>
                <a:ext cx="2128724" cy="461665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 eaLnBrk="1" hangingPunct="1"/>
                <a:r>
                  <a:rPr lang="en-GB" altLang="hu-HU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EJACULATIO</a:t>
                </a:r>
              </a:p>
            </p:txBody>
          </p:sp>
        </p:grpSp>
      </p:grpSp>
      <p:sp>
        <p:nvSpPr>
          <p:cNvPr id="3" name="Téglalap 2"/>
          <p:cNvSpPr/>
          <p:nvPr/>
        </p:nvSpPr>
        <p:spPr bwMode="auto">
          <a:xfrm>
            <a:off x="36939" y="0"/>
            <a:ext cx="6585527" cy="3380509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sz="2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Narrow" panose="020B0606020202030204" pitchFamily="34" charset="0"/>
            </a:endParaRPr>
          </a:p>
        </p:txBody>
      </p:sp>
      <p:sp>
        <p:nvSpPr>
          <p:cNvPr id="44" name="Téglalap 43"/>
          <p:cNvSpPr/>
          <p:nvPr/>
        </p:nvSpPr>
        <p:spPr bwMode="auto">
          <a:xfrm>
            <a:off x="2078042" y="3457462"/>
            <a:ext cx="7003264" cy="3380509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sz="2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38363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Netter_39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41314" y="0"/>
            <a:ext cx="5261372" cy="685800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7236296" y="6453336"/>
            <a:ext cx="1907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Netter</a:t>
            </a: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Gefühle und ANS</a:t>
            </a:r>
            <a:endParaRPr lang="hu-HU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hu-HU" dirty="0" smtClean="0"/>
              <a:t>Präfrontaler Kortex, Inselrinde, Amygdala, Hypothalamus, usw. haben direkte Projektionen auf präganglionäre vegetative Zellgruppen (siehe u.a. Afferenzen der Formatio reticularis)</a:t>
            </a:r>
          </a:p>
          <a:p>
            <a:r>
              <a:rPr lang="hu-HU" dirty="0" smtClean="0"/>
              <a:t>deswegen beeinflusst das Gehirn</a:t>
            </a:r>
          </a:p>
          <a:p>
            <a:pPr lvl="1"/>
            <a:r>
              <a:rPr lang="hu-HU" dirty="0" smtClean="0"/>
              <a:t>Kreislauf</a:t>
            </a:r>
          </a:p>
          <a:p>
            <a:pPr lvl="1"/>
            <a:r>
              <a:rPr lang="hu-HU" dirty="0" smtClean="0"/>
              <a:t>Atmung</a:t>
            </a:r>
          </a:p>
          <a:p>
            <a:pPr lvl="1"/>
            <a:r>
              <a:rPr lang="hu-HU" dirty="0" smtClean="0"/>
              <a:t>Nahrungsaufnahme und Verdauung</a:t>
            </a:r>
          </a:p>
          <a:p>
            <a:pPr lvl="1"/>
            <a:r>
              <a:rPr lang="hu-HU" dirty="0" smtClean="0"/>
              <a:t>Fortpflanzung</a:t>
            </a:r>
          </a:p>
          <a:p>
            <a:pPr lvl="1"/>
            <a:r>
              <a:rPr lang="hu-HU" dirty="0" smtClean="0"/>
              <a:t>Immunsystem</a:t>
            </a:r>
          </a:p>
          <a:p>
            <a:pPr lvl="1"/>
            <a:r>
              <a:rPr lang="hu-HU" dirty="0" smtClean="0"/>
              <a:t>und das endokrine System</a:t>
            </a:r>
          </a:p>
          <a:p>
            <a:r>
              <a:rPr lang="hu-HU" dirty="0" smtClean="0"/>
              <a:t>dadurch können psychosomatische Symptome entstehen </a:t>
            </a:r>
          </a:p>
          <a:p>
            <a:endParaRPr lang="hu-HU" dirty="0" smtClean="0"/>
          </a:p>
          <a:p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Paraganglien</a:t>
            </a:r>
            <a:endParaRPr lang="hu-HU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5915000" cy="4525963"/>
          </a:xfrm>
        </p:spPr>
        <p:txBody>
          <a:bodyPr>
            <a:normAutofit fontScale="85000" lnSpcReduction="10000"/>
          </a:bodyPr>
          <a:lstStyle/>
          <a:p>
            <a:r>
              <a:rPr lang="hu-HU" dirty="0" smtClean="0"/>
              <a:t>sensorische Organe für Hypoxie (Sauerstoffunterversorgung)</a:t>
            </a:r>
          </a:p>
          <a:p>
            <a:r>
              <a:rPr lang="hu-HU" dirty="0" smtClean="0"/>
              <a:t>sezernieren Noradrenalin -&gt; Erhöhung der Herzfrequenz und Blutdruck</a:t>
            </a:r>
          </a:p>
          <a:p>
            <a:r>
              <a:rPr lang="hu-HU" dirty="0" smtClean="0"/>
              <a:t>retroperitoneale Paraganglien</a:t>
            </a:r>
          </a:p>
          <a:p>
            <a:pPr lvl="1"/>
            <a:r>
              <a:rPr lang="hu-HU" dirty="0" smtClean="0"/>
              <a:t>entlang der großen Gefäße</a:t>
            </a:r>
          </a:p>
          <a:p>
            <a:r>
              <a:rPr lang="hu-HU" dirty="0" smtClean="0"/>
              <a:t> Glomera</a:t>
            </a:r>
          </a:p>
          <a:p>
            <a:pPr lvl="1"/>
            <a:r>
              <a:rPr lang="hu-HU" dirty="0" smtClean="0"/>
              <a:t>im Halsbereich, z.B. Glomus caroticum</a:t>
            </a:r>
          </a:p>
          <a:p>
            <a:pPr lvl="1"/>
            <a:r>
              <a:rPr lang="hu-HU" dirty="0" smtClean="0"/>
              <a:t>sie reagieren an anderen Reizen auch: pH-Änderungen, erhöhung  der CO</a:t>
            </a:r>
            <a:r>
              <a:rPr lang="hu-HU" baseline="-25000" dirty="0" smtClean="0"/>
              <a:t>2</a:t>
            </a:r>
            <a:r>
              <a:rPr lang="hu-HU" dirty="0" smtClean="0"/>
              <a:t>-Konzentration.</a:t>
            </a:r>
            <a:endParaRPr lang="hu-HU" dirty="0"/>
          </a:p>
        </p:txBody>
      </p:sp>
      <p:pic>
        <p:nvPicPr>
          <p:cNvPr id="4" name="Grafik 3" descr="Benning12_13-03.jpg"/>
          <p:cNvPicPr>
            <a:picLocks noChangeAspect="1"/>
          </p:cNvPicPr>
          <p:nvPr/>
        </p:nvPicPr>
        <p:blipFill>
          <a:blip r:embed="rId2" cstate="print"/>
          <a:srcRect b="8797"/>
          <a:stretch>
            <a:fillRect/>
          </a:stretch>
        </p:blipFill>
        <p:spPr>
          <a:xfrm>
            <a:off x="7101840" y="0"/>
            <a:ext cx="2042160" cy="3068960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7191584" y="3068960"/>
            <a:ext cx="1907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Glomus caroticum</a:t>
            </a:r>
            <a:endParaRPr lang="hu-HU" dirty="0"/>
          </a:p>
        </p:txBody>
      </p:sp>
      <p:pic>
        <p:nvPicPr>
          <p:cNvPr id="6" name="Grafik 5" descr="Benning12_13-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44208" y="3411708"/>
            <a:ext cx="2699792" cy="34462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Picture 4" descr="aut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-1"/>
            <a:ext cx="6375299" cy="6858001"/>
          </a:xfrm>
          <a:prstGeom prst="rect">
            <a:avLst/>
          </a:prstGeom>
          <a:noFill/>
        </p:spPr>
      </p:pic>
      <p:sp>
        <p:nvSpPr>
          <p:cNvPr id="5" name="Textfeld 4"/>
          <p:cNvSpPr txBox="1"/>
          <p:nvPr/>
        </p:nvSpPr>
        <p:spPr>
          <a:xfrm>
            <a:off x="251520" y="260648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>
                <a:solidFill>
                  <a:srgbClr val="C00000"/>
                </a:solidFill>
              </a:rPr>
              <a:t>präganglionär</a:t>
            </a:r>
            <a:endParaRPr lang="hu-HU" dirty="0">
              <a:solidFill>
                <a:srgbClr val="C00000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251520" y="620688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>
                <a:solidFill>
                  <a:srgbClr val="0070C0"/>
                </a:solidFill>
              </a:rPr>
              <a:t>postganglionär</a:t>
            </a:r>
            <a:endParaRPr lang="hu-HU" dirty="0">
              <a:solidFill>
                <a:srgbClr val="0070C0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52950" y="764704"/>
            <a:ext cx="4591050" cy="544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Rechteck 8"/>
          <p:cNvSpPr/>
          <p:nvPr/>
        </p:nvSpPr>
        <p:spPr>
          <a:xfrm>
            <a:off x="4572000" y="3501008"/>
            <a:ext cx="4572000" cy="27363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" name="Freihandform 9"/>
          <p:cNvSpPr/>
          <p:nvPr/>
        </p:nvSpPr>
        <p:spPr>
          <a:xfrm>
            <a:off x="5844654" y="1782170"/>
            <a:ext cx="2241645" cy="1026994"/>
          </a:xfrm>
          <a:custGeom>
            <a:avLst/>
            <a:gdLst>
              <a:gd name="connsiteX0" fmla="*/ 85298 w 2241645"/>
              <a:gd name="connsiteY0" fmla="*/ 462887 h 1026994"/>
              <a:gd name="connsiteX1" fmla="*/ 98946 w 2241645"/>
              <a:gd name="connsiteY1" fmla="*/ 517478 h 1026994"/>
              <a:gd name="connsiteX2" fmla="*/ 37531 w 2241645"/>
              <a:gd name="connsiteY2" fmla="*/ 606188 h 1026994"/>
              <a:gd name="connsiteX3" fmla="*/ 3412 w 2241645"/>
              <a:gd name="connsiteY3" fmla="*/ 729018 h 1026994"/>
              <a:gd name="connsiteX4" fmla="*/ 58003 w 2241645"/>
              <a:gd name="connsiteY4" fmla="*/ 899615 h 1026994"/>
              <a:gd name="connsiteX5" fmla="*/ 228600 w 2241645"/>
              <a:gd name="connsiteY5" fmla="*/ 1008797 h 1026994"/>
              <a:gd name="connsiteX6" fmla="*/ 624385 w 2241645"/>
              <a:gd name="connsiteY6" fmla="*/ 1008797 h 1026994"/>
              <a:gd name="connsiteX7" fmla="*/ 835925 w 2241645"/>
              <a:gd name="connsiteY7" fmla="*/ 1001973 h 1026994"/>
              <a:gd name="connsiteX8" fmla="*/ 910988 w 2241645"/>
              <a:gd name="connsiteY8" fmla="*/ 974678 h 1026994"/>
              <a:gd name="connsiteX9" fmla="*/ 924636 w 2241645"/>
              <a:gd name="connsiteY9" fmla="*/ 899615 h 1026994"/>
              <a:gd name="connsiteX10" fmla="*/ 863221 w 2241645"/>
              <a:gd name="connsiteY10" fmla="*/ 592540 h 1026994"/>
              <a:gd name="connsiteX11" fmla="*/ 794982 w 2241645"/>
              <a:gd name="connsiteY11" fmla="*/ 312761 h 1026994"/>
              <a:gd name="connsiteX12" fmla="*/ 788158 w 2241645"/>
              <a:gd name="connsiteY12" fmla="*/ 142164 h 1026994"/>
              <a:gd name="connsiteX13" fmla="*/ 829101 w 2241645"/>
              <a:gd name="connsiteY13" fmla="*/ 46630 h 1026994"/>
              <a:gd name="connsiteX14" fmla="*/ 876868 w 2241645"/>
              <a:gd name="connsiteY14" fmla="*/ 5687 h 1026994"/>
              <a:gd name="connsiteX15" fmla="*/ 979227 w 2241645"/>
              <a:gd name="connsiteY15" fmla="*/ 26158 h 1026994"/>
              <a:gd name="connsiteX16" fmla="*/ 1450074 w 2241645"/>
              <a:gd name="connsiteY16" fmla="*/ 162636 h 1026994"/>
              <a:gd name="connsiteX17" fmla="*/ 2241645 w 2241645"/>
              <a:gd name="connsiteY17" fmla="*/ 381000 h 1026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241645" h="1026994">
                <a:moveTo>
                  <a:pt x="85298" y="462887"/>
                </a:moveTo>
                <a:cubicBezTo>
                  <a:pt x="96102" y="478241"/>
                  <a:pt x="106907" y="493595"/>
                  <a:pt x="98946" y="517478"/>
                </a:cubicBezTo>
                <a:cubicBezTo>
                  <a:pt x="90985" y="541361"/>
                  <a:pt x="53453" y="570931"/>
                  <a:pt x="37531" y="606188"/>
                </a:cubicBezTo>
                <a:cubicBezTo>
                  <a:pt x="21609" y="641445"/>
                  <a:pt x="0" y="680114"/>
                  <a:pt x="3412" y="729018"/>
                </a:cubicBezTo>
                <a:cubicBezTo>
                  <a:pt x="6824" y="777923"/>
                  <a:pt x="20472" y="852985"/>
                  <a:pt x="58003" y="899615"/>
                </a:cubicBezTo>
                <a:cubicBezTo>
                  <a:pt x="95534" y="946245"/>
                  <a:pt x="134203" y="990600"/>
                  <a:pt x="228600" y="1008797"/>
                </a:cubicBezTo>
                <a:cubicBezTo>
                  <a:pt x="322997" y="1026994"/>
                  <a:pt x="523164" y="1009934"/>
                  <a:pt x="624385" y="1008797"/>
                </a:cubicBezTo>
                <a:cubicBezTo>
                  <a:pt x="725606" y="1007660"/>
                  <a:pt x="788158" y="1007659"/>
                  <a:pt x="835925" y="1001973"/>
                </a:cubicBezTo>
                <a:cubicBezTo>
                  <a:pt x="883692" y="996287"/>
                  <a:pt x="896203" y="991738"/>
                  <a:pt x="910988" y="974678"/>
                </a:cubicBezTo>
                <a:cubicBezTo>
                  <a:pt x="925773" y="957618"/>
                  <a:pt x="932597" y="963305"/>
                  <a:pt x="924636" y="899615"/>
                </a:cubicBezTo>
                <a:cubicBezTo>
                  <a:pt x="916675" y="835925"/>
                  <a:pt x="884830" y="690349"/>
                  <a:pt x="863221" y="592540"/>
                </a:cubicBezTo>
                <a:cubicBezTo>
                  <a:pt x="841612" y="494731"/>
                  <a:pt x="807492" y="387824"/>
                  <a:pt x="794982" y="312761"/>
                </a:cubicBezTo>
                <a:cubicBezTo>
                  <a:pt x="782472" y="237698"/>
                  <a:pt x="782472" y="186519"/>
                  <a:pt x="788158" y="142164"/>
                </a:cubicBezTo>
                <a:cubicBezTo>
                  <a:pt x="793844" y="97809"/>
                  <a:pt x="814316" y="69376"/>
                  <a:pt x="829101" y="46630"/>
                </a:cubicBezTo>
                <a:cubicBezTo>
                  <a:pt x="843886" y="23884"/>
                  <a:pt x="851847" y="9099"/>
                  <a:pt x="876868" y="5687"/>
                </a:cubicBezTo>
                <a:cubicBezTo>
                  <a:pt x="901889" y="2275"/>
                  <a:pt x="883693" y="0"/>
                  <a:pt x="979227" y="26158"/>
                </a:cubicBezTo>
                <a:cubicBezTo>
                  <a:pt x="1074761" y="52316"/>
                  <a:pt x="1450074" y="162636"/>
                  <a:pt x="1450074" y="162636"/>
                </a:cubicBezTo>
                <a:lnTo>
                  <a:pt x="2241645" y="381000"/>
                </a:lnTo>
              </a:path>
            </a:pathLst>
          </a:cu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cxnSp>
        <p:nvCxnSpPr>
          <p:cNvPr id="12" name="Gerade Verbindung 11"/>
          <p:cNvCxnSpPr/>
          <p:nvPr/>
        </p:nvCxnSpPr>
        <p:spPr>
          <a:xfrm flipV="1">
            <a:off x="8151928" y="1412776"/>
            <a:ext cx="0" cy="72008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feld 12"/>
          <p:cNvSpPr txBox="1"/>
          <p:nvPr/>
        </p:nvSpPr>
        <p:spPr>
          <a:xfrm>
            <a:off x="4860032" y="620688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/>
              <a:t>Baucheingeweide</a:t>
            </a:r>
            <a:endParaRPr lang="hu-HU" b="1" dirty="0"/>
          </a:p>
        </p:txBody>
      </p:sp>
      <p:sp>
        <p:nvSpPr>
          <p:cNvPr id="14" name="Freihandform 13"/>
          <p:cNvSpPr/>
          <p:nvPr/>
        </p:nvSpPr>
        <p:spPr>
          <a:xfrm>
            <a:off x="5856027" y="4336576"/>
            <a:ext cx="1063388" cy="1149824"/>
          </a:xfrm>
          <a:custGeom>
            <a:avLst/>
            <a:gdLst>
              <a:gd name="connsiteX0" fmla="*/ 94397 w 1063388"/>
              <a:gd name="connsiteY0" fmla="*/ 522027 h 1149824"/>
              <a:gd name="connsiteX1" fmla="*/ 60277 w 1063388"/>
              <a:gd name="connsiteY1" fmla="*/ 617561 h 1149824"/>
              <a:gd name="connsiteX2" fmla="*/ 5686 w 1063388"/>
              <a:gd name="connsiteY2" fmla="*/ 754039 h 1149824"/>
              <a:gd name="connsiteX3" fmla="*/ 26158 w 1063388"/>
              <a:gd name="connsiteY3" fmla="*/ 931460 h 1149824"/>
              <a:gd name="connsiteX4" fmla="*/ 128516 w 1063388"/>
              <a:gd name="connsiteY4" fmla="*/ 1054290 h 1149824"/>
              <a:gd name="connsiteX5" fmla="*/ 387824 w 1063388"/>
              <a:gd name="connsiteY5" fmla="*/ 1136176 h 1149824"/>
              <a:gd name="connsiteX6" fmla="*/ 756313 w 1063388"/>
              <a:gd name="connsiteY6" fmla="*/ 1136176 h 1149824"/>
              <a:gd name="connsiteX7" fmla="*/ 974677 w 1063388"/>
              <a:gd name="connsiteY7" fmla="*/ 1122528 h 1149824"/>
              <a:gd name="connsiteX8" fmla="*/ 1056564 w 1063388"/>
              <a:gd name="connsiteY8" fmla="*/ 999699 h 1149824"/>
              <a:gd name="connsiteX9" fmla="*/ 1015621 w 1063388"/>
              <a:gd name="connsiteY9" fmla="*/ 767687 h 1149824"/>
              <a:gd name="connsiteX10" fmla="*/ 913263 w 1063388"/>
              <a:gd name="connsiteY10" fmla="*/ 228600 h 1149824"/>
              <a:gd name="connsiteX11" fmla="*/ 906439 w 1063388"/>
              <a:gd name="connsiteY11" fmla="*/ 37531 h 1149824"/>
              <a:gd name="connsiteX12" fmla="*/ 906439 w 1063388"/>
              <a:gd name="connsiteY12" fmla="*/ 3412 h 1149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63388" h="1149824">
                <a:moveTo>
                  <a:pt x="94397" y="522027"/>
                </a:moveTo>
                <a:cubicBezTo>
                  <a:pt x="84729" y="550459"/>
                  <a:pt x="75062" y="578892"/>
                  <a:pt x="60277" y="617561"/>
                </a:cubicBezTo>
                <a:cubicBezTo>
                  <a:pt x="45492" y="656230"/>
                  <a:pt x="11372" y="701723"/>
                  <a:pt x="5686" y="754039"/>
                </a:cubicBezTo>
                <a:cubicBezTo>
                  <a:pt x="0" y="806355"/>
                  <a:pt x="5686" y="881418"/>
                  <a:pt x="26158" y="931460"/>
                </a:cubicBezTo>
                <a:cubicBezTo>
                  <a:pt x="46630" y="981502"/>
                  <a:pt x="68238" y="1020171"/>
                  <a:pt x="128516" y="1054290"/>
                </a:cubicBezTo>
                <a:cubicBezTo>
                  <a:pt x="188794" y="1088409"/>
                  <a:pt x="283191" y="1122528"/>
                  <a:pt x="387824" y="1136176"/>
                </a:cubicBezTo>
                <a:cubicBezTo>
                  <a:pt x="492457" y="1149824"/>
                  <a:pt x="658504" y="1138451"/>
                  <a:pt x="756313" y="1136176"/>
                </a:cubicBezTo>
                <a:cubicBezTo>
                  <a:pt x="854122" y="1133901"/>
                  <a:pt x="924635" y="1145274"/>
                  <a:pt x="974677" y="1122528"/>
                </a:cubicBezTo>
                <a:cubicBezTo>
                  <a:pt x="1024719" y="1099782"/>
                  <a:pt x="1049740" y="1058839"/>
                  <a:pt x="1056564" y="999699"/>
                </a:cubicBezTo>
                <a:cubicBezTo>
                  <a:pt x="1063388" y="940559"/>
                  <a:pt x="1039504" y="896203"/>
                  <a:pt x="1015621" y="767687"/>
                </a:cubicBezTo>
                <a:cubicBezTo>
                  <a:pt x="991738" y="639171"/>
                  <a:pt x="931460" y="350293"/>
                  <a:pt x="913263" y="228600"/>
                </a:cubicBezTo>
                <a:cubicBezTo>
                  <a:pt x="895066" y="106907"/>
                  <a:pt x="907576" y="75062"/>
                  <a:pt x="906439" y="37531"/>
                </a:cubicBezTo>
                <a:cubicBezTo>
                  <a:pt x="905302" y="0"/>
                  <a:pt x="905870" y="1706"/>
                  <a:pt x="906439" y="3412"/>
                </a:cubicBezTo>
              </a:path>
            </a:pathLst>
          </a:cu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5" name="Freihandform 14"/>
          <p:cNvSpPr/>
          <p:nvPr/>
        </p:nvSpPr>
        <p:spPr>
          <a:xfrm>
            <a:off x="6878472" y="4269475"/>
            <a:ext cx="1630907" cy="1210101"/>
          </a:xfrm>
          <a:custGeom>
            <a:avLst/>
            <a:gdLst>
              <a:gd name="connsiteX0" fmla="*/ 0 w 1630907"/>
              <a:gd name="connsiteY0" fmla="*/ 2274 h 1210101"/>
              <a:gd name="connsiteX1" fmla="*/ 150125 w 1630907"/>
              <a:gd name="connsiteY1" fmla="*/ 15922 h 1210101"/>
              <a:gd name="connsiteX2" fmla="*/ 334370 w 1630907"/>
              <a:gd name="connsiteY2" fmla="*/ 97809 h 1210101"/>
              <a:gd name="connsiteX3" fmla="*/ 409432 w 1630907"/>
              <a:gd name="connsiteY3" fmla="*/ 316173 h 1210101"/>
              <a:gd name="connsiteX4" fmla="*/ 518615 w 1630907"/>
              <a:gd name="connsiteY4" fmla="*/ 746077 h 1210101"/>
              <a:gd name="connsiteX5" fmla="*/ 600501 w 1630907"/>
              <a:gd name="connsiteY5" fmla="*/ 1135038 h 1210101"/>
              <a:gd name="connsiteX6" fmla="*/ 682388 w 1630907"/>
              <a:gd name="connsiteY6" fmla="*/ 1196453 h 1210101"/>
              <a:gd name="connsiteX7" fmla="*/ 1105468 w 1630907"/>
              <a:gd name="connsiteY7" fmla="*/ 1196453 h 1210101"/>
              <a:gd name="connsiteX8" fmla="*/ 1630907 w 1630907"/>
              <a:gd name="connsiteY8" fmla="*/ 1196453 h 1210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30907" h="1210101">
                <a:moveTo>
                  <a:pt x="0" y="2274"/>
                </a:moveTo>
                <a:cubicBezTo>
                  <a:pt x="47198" y="1137"/>
                  <a:pt x="94397" y="0"/>
                  <a:pt x="150125" y="15922"/>
                </a:cubicBezTo>
                <a:cubicBezTo>
                  <a:pt x="205853" y="31844"/>
                  <a:pt x="291152" y="47767"/>
                  <a:pt x="334370" y="97809"/>
                </a:cubicBezTo>
                <a:cubicBezTo>
                  <a:pt x="377588" y="147851"/>
                  <a:pt x="378724" y="208128"/>
                  <a:pt x="409432" y="316173"/>
                </a:cubicBezTo>
                <a:cubicBezTo>
                  <a:pt x="440140" y="424218"/>
                  <a:pt x="486770" y="609600"/>
                  <a:pt x="518615" y="746077"/>
                </a:cubicBezTo>
                <a:cubicBezTo>
                  <a:pt x="550460" y="882554"/>
                  <a:pt x="573206" y="1059975"/>
                  <a:pt x="600501" y="1135038"/>
                </a:cubicBezTo>
                <a:cubicBezTo>
                  <a:pt x="627797" y="1210101"/>
                  <a:pt x="598227" y="1186217"/>
                  <a:pt x="682388" y="1196453"/>
                </a:cubicBezTo>
                <a:cubicBezTo>
                  <a:pt x="766549" y="1206689"/>
                  <a:pt x="1105468" y="1196453"/>
                  <a:pt x="1105468" y="1196453"/>
                </a:cubicBezTo>
                <a:lnTo>
                  <a:pt x="1630907" y="1196453"/>
                </a:lnTo>
              </a:path>
            </a:pathLst>
          </a:cu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6" name="Textfeld 15"/>
          <p:cNvSpPr txBox="1"/>
          <p:nvPr/>
        </p:nvSpPr>
        <p:spPr>
          <a:xfrm>
            <a:off x="4788024" y="6021288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/>
              <a:t>Haut, thorakale Eingeweide</a:t>
            </a:r>
            <a:endParaRPr lang="hu-HU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3" grpId="0"/>
      <p:bldP spid="14" grpId="0" animBg="1"/>
      <p:bldP spid="15" grpId="0" animBg="1"/>
      <p:bldP spid="16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Entwicklung</a:t>
            </a:r>
            <a:endParaRPr lang="hu-HU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Neuralrohr</a:t>
            </a:r>
          </a:p>
          <a:p>
            <a:pPr lvl="1"/>
            <a:r>
              <a:rPr lang="hu-HU" dirty="0" smtClean="0"/>
              <a:t>präganglionäre Neurone</a:t>
            </a:r>
          </a:p>
          <a:p>
            <a:r>
              <a:rPr lang="hu-HU" dirty="0" smtClean="0"/>
              <a:t>Neuralleiste</a:t>
            </a:r>
          </a:p>
          <a:p>
            <a:pPr lvl="1"/>
            <a:r>
              <a:rPr lang="hu-HU" dirty="0" smtClean="0"/>
              <a:t>die meisten Ganglion- und Gliazellen des ANS und </a:t>
            </a:r>
          </a:p>
          <a:p>
            <a:r>
              <a:rPr lang="hu-HU" dirty="0" smtClean="0"/>
              <a:t>neurogene Plakode</a:t>
            </a:r>
          </a:p>
          <a:p>
            <a:pPr lvl="1"/>
            <a:r>
              <a:rPr lang="hu-HU" dirty="0" smtClean="0"/>
              <a:t>vizerale Afferenzen der Hirnnerven VII, IX, X</a:t>
            </a: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263691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hu-HU" dirty="0" smtClean="0"/>
              <a:t>Vielen Dank für Ihre Aufmerksamkeit!</a:t>
            </a: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Text Box 1027"/>
          <p:cNvSpPr txBox="1">
            <a:spLocks noChangeArrowheads="1"/>
          </p:cNvSpPr>
          <p:nvPr/>
        </p:nvSpPr>
        <p:spPr bwMode="auto">
          <a:xfrm>
            <a:off x="258763" y="5085184"/>
            <a:ext cx="8570912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hu-HU" altLang="hu-HU" sz="2400" dirty="0" smtClean="0">
                <a:latin typeface="Arial Narrow" panose="020B0606020202030204" pitchFamily="34" charset="0"/>
              </a:rPr>
              <a:t>Truncus sympathicus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400" dirty="0" smtClean="0">
                <a:latin typeface="Arial Narrow" panose="020B0606020202030204" pitchFamily="34" charset="0"/>
              </a:rPr>
              <a:t>      Innervierung der Körperwand</a:t>
            </a:r>
            <a:r>
              <a:rPr lang="hu-HU" altLang="hu-HU" sz="2400" dirty="0">
                <a:latin typeface="Arial Narrow" panose="020B0606020202030204" pitchFamily="34" charset="0"/>
              </a:rPr>
              <a:t> </a:t>
            </a:r>
            <a:r>
              <a:rPr lang="hu-HU" altLang="hu-HU" sz="2400" dirty="0" smtClean="0">
                <a:latin typeface="Arial Narrow" panose="020B0606020202030204" pitchFamily="34" charset="0"/>
              </a:rPr>
              <a:t>(vasomotor</a:t>
            </a:r>
            <a:r>
              <a:rPr lang="hu-HU" altLang="hu-HU" sz="2400" dirty="0">
                <a:latin typeface="Arial Narrow" panose="020B0606020202030204" pitchFamily="34" charset="0"/>
              </a:rPr>
              <a:t>, sudomotor, piloarrector</a:t>
            </a:r>
            <a:r>
              <a:rPr lang="hu-HU" altLang="hu-HU" sz="2400" dirty="0" smtClean="0">
                <a:latin typeface="Arial Narrow" panose="020B0606020202030204" pitchFamily="34" charset="0"/>
              </a:rPr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400" dirty="0" smtClean="0">
                <a:latin typeface="Arial Narrow" panose="020B0606020202030204" pitchFamily="34" charset="0"/>
              </a:rPr>
              <a:t>Prävertebrale Ganglien</a:t>
            </a:r>
            <a:endParaRPr lang="hu-HU" altLang="hu-HU" sz="2400" dirty="0">
              <a:latin typeface="Arial Narrow" panose="020B0606020202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400" dirty="0" smtClean="0">
                <a:latin typeface="Arial Narrow" panose="020B0606020202030204" pitchFamily="34" charset="0"/>
              </a:rPr>
              <a:t>      Innervierung der innreren Organe</a:t>
            </a:r>
            <a:endParaRPr lang="en-GB" altLang="hu-HU" sz="2400" dirty="0">
              <a:latin typeface="Arial Narrow" panose="020B0606020202030204" pitchFamily="34" charset="0"/>
            </a:endParaRPr>
          </a:p>
        </p:txBody>
      </p:sp>
      <p:pic>
        <p:nvPicPr>
          <p:cNvPr id="4" name="Picture 2" descr="https://i2.wp.com/www.erexam.org/wp-content/uploads/2015/04/Projection-of-sympathetic-preganglionic-and-postganglionic-fibers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891" y="203200"/>
            <a:ext cx="5157380" cy="482057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Zentrale (präganglionäre) Neurone</a:t>
            </a:r>
            <a:endParaRPr lang="hu-HU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Zona intermedia des Rückenmarks</a:t>
            </a:r>
          </a:p>
          <a:p>
            <a:r>
              <a:rPr lang="hu-HU" dirty="0" smtClean="0"/>
              <a:t>C8-L3</a:t>
            </a:r>
          </a:p>
          <a:p>
            <a:endParaRPr lang="hu-HU" dirty="0"/>
          </a:p>
        </p:txBody>
      </p:sp>
      <p:pic>
        <p:nvPicPr>
          <p:cNvPr id="3074" name="Picture 2" descr="D:\Oktatas\Konyvek\Anatomie_Bilder\BilderLehre_Bilder\Main\images\Benning\Benning12_12-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708920"/>
            <a:ext cx="4942958" cy="3816424"/>
          </a:xfrm>
          <a:prstGeom prst="rect">
            <a:avLst/>
          </a:prstGeom>
          <a:noFill/>
        </p:spPr>
      </p:pic>
      <p:sp>
        <p:nvSpPr>
          <p:cNvPr id="6" name="Geschweifte Klammer rechts 5"/>
          <p:cNvSpPr/>
          <p:nvPr/>
        </p:nvSpPr>
        <p:spPr>
          <a:xfrm>
            <a:off x="5292080" y="3537012"/>
            <a:ext cx="144016" cy="648072"/>
          </a:xfrm>
          <a:prstGeom prst="righ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Textfeld 6"/>
          <p:cNvSpPr txBox="1"/>
          <p:nvPr/>
        </p:nvSpPr>
        <p:spPr>
          <a:xfrm>
            <a:off x="5436096" y="3537883"/>
            <a:ext cx="3096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Körperwand, Extremitäten, Eingeweide</a:t>
            </a:r>
            <a:endParaRPr lang="hu-HU" dirty="0"/>
          </a:p>
        </p:txBody>
      </p:sp>
      <p:sp>
        <p:nvSpPr>
          <p:cNvPr id="8" name="Geschweifte Klammer rechts 7"/>
          <p:cNvSpPr/>
          <p:nvPr/>
        </p:nvSpPr>
        <p:spPr>
          <a:xfrm>
            <a:off x="5292080" y="4437112"/>
            <a:ext cx="144016" cy="648072"/>
          </a:xfrm>
          <a:prstGeom prst="righ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Textfeld 8"/>
          <p:cNvSpPr txBox="1"/>
          <p:nvPr/>
        </p:nvSpPr>
        <p:spPr>
          <a:xfrm>
            <a:off x="5508104" y="4581128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nur Eingeweide</a:t>
            </a: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animBg="1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smtClean="0"/>
              <a:t>Periphere (postganglionäre) Neurone</a:t>
            </a:r>
            <a:endParaRPr lang="hu-HU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hu-HU" dirty="0" smtClean="0"/>
              <a:t>Truncus sympathicus</a:t>
            </a:r>
          </a:p>
          <a:p>
            <a:pPr lvl="1"/>
            <a:r>
              <a:rPr lang="hu-HU" dirty="0" smtClean="0"/>
              <a:t>20-25 Ganglien durch Rami interganglionares verbunden</a:t>
            </a:r>
          </a:p>
          <a:p>
            <a:pPr lvl="1"/>
            <a:r>
              <a:rPr lang="hu-HU" dirty="0" smtClean="0"/>
              <a:t>Pars cervicalis</a:t>
            </a:r>
          </a:p>
          <a:p>
            <a:pPr lvl="1"/>
            <a:r>
              <a:rPr lang="hu-HU" dirty="0" smtClean="0"/>
              <a:t>Pars thoracica</a:t>
            </a:r>
          </a:p>
          <a:p>
            <a:pPr lvl="1"/>
            <a:r>
              <a:rPr lang="hu-HU" dirty="0" smtClean="0"/>
              <a:t>Pars lumbalis</a:t>
            </a:r>
          </a:p>
          <a:p>
            <a:pPr lvl="1"/>
            <a:r>
              <a:rPr lang="hu-HU" dirty="0" smtClean="0"/>
              <a:t>Pars sacralis</a:t>
            </a:r>
          </a:p>
          <a:p>
            <a:r>
              <a:rPr lang="hu-HU" dirty="0" smtClean="0"/>
              <a:t>Prävertebrale ganglien</a:t>
            </a:r>
          </a:p>
          <a:p>
            <a:pPr lvl="1"/>
            <a:r>
              <a:rPr lang="hu-HU" dirty="0" smtClean="0"/>
              <a:t>verstreute kleine und größere Ganglien entlang der Aorta und ihre Hauptäste</a:t>
            </a: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Truncus sympathicus Pars cervicalis</a:t>
            </a:r>
            <a:endParaRPr lang="hu-HU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4546848" cy="5069160"/>
          </a:xfrm>
        </p:spPr>
        <p:txBody>
          <a:bodyPr>
            <a:noAutofit/>
          </a:bodyPr>
          <a:lstStyle/>
          <a:p>
            <a:pPr lvl="0">
              <a:buNone/>
            </a:pPr>
            <a:r>
              <a:rPr lang="hu-HU" sz="1600" dirty="0" smtClean="0"/>
              <a:t>keine Rr communicantes albi!!!!</a:t>
            </a:r>
          </a:p>
          <a:p>
            <a:r>
              <a:rPr lang="hu-HU" sz="1600" dirty="0" smtClean="0"/>
              <a:t>Ggl cervicale superius</a:t>
            </a:r>
          </a:p>
          <a:p>
            <a:pPr lvl="1"/>
            <a:r>
              <a:rPr lang="hu-HU" sz="1600" dirty="0" smtClean="0"/>
              <a:t>in der Höhe der 2. und 3. Halswirbelquerfortsatz</a:t>
            </a:r>
          </a:p>
          <a:p>
            <a:pPr lvl="1"/>
            <a:r>
              <a:rPr lang="hu-HU" sz="1600" dirty="0" smtClean="0"/>
              <a:t>gibt alle sympathische Faser des Kopfes ab (siehe zB. Pupilla, Paukenhöhle, Schweißdrüsen usw), aber auch richtung Thorax (zB. N cardiacus cervicalis sup)</a:t>
            </a:r>
          </a:p>
          <a:p>
            <a:r>
              <a:rPr lang="hu-HU" sz="1600" dirty="0" smtClean="0"/>
              <a:t>Ggl cervicale medium</a:t>
            </a:r>
          </a:p>
          <a:p>
            <a:pPr lvl="1"/>
            <a:r>
              <a:rPr lang="hu-HU" sz="1600" dirty="0" smtClean="0"/>
              <a:t>Schleimhaut der Halseingeweide, Haut</a:t>
            </a:r>
          </a:p>
          <a:p>
            <a:pPr lvl="1"/>
            <a:r>
              <a:rPr lang="hu-HU" sz="1600" dirty="0" smtClean="0"/>
              <a:t>Schilddrüse</a:t>
            </a:r>
          </a:p>
          <a:p>
            <a:pPr lvl="1"/>
            <a:r>
              <a:rPr lang="hu-HU" sz="1600" dirty="0" smtClean="0"/>
              <a:t>N cardiacus cervicalis medius</a:t>
            </a:r>
          </a:p>
          <a:p>
            <a:r>
              <a:rPr lang="hu-HU" sz="1600" dirty="0" smtClean="0"/>
              <a:t>Ggl stellatum (cevicothoracicum)</a:t>
            </a:r>
          </a:p>
          <a:p>
            <a:pPr lvl="1"/>
            <a:r>
              <a:rPr lang="hu-HU" sz="1600" dirty="0" smtClean="0"/>
              <a:t>Ggl cevicale inf + Ggl thoracicum primum (oder noch mehr)</a:t>
            </a:r>
          </a:p>
          <a:p>
            <a:pPr lvl="1"/>
            <a:r>
              <a:rPr lang="hu-HU" sz="1600" dirty="0" smtClean="0"/>
              <a:t>obere Extremität (Plexus brachialis)</a:t>
            </a:r>
          </a:p>
          <a:p>
            <a:pPr lvl="1"/>
            <a:r>
              <a:rPr lang="hu-HU" sz="1600" dirty="0" smtClean="0"/>
              <a:t>Plexus pulmonalis</a:t>
            </a:r>
          </a:p>
          <a:p>
            <a:pPr lvl="1"/>
            <a:r>
              <a:rPr lang="hu-HU" sz="1600" dirty="0" smtClean="0"/>
              <a:t>N cardiacus cervicalis inferior</a:t>
            </a:r>
          </a:p>
          <a:p>
            <a:pPr lvl="1"/>
            <a:endParaRPr lang="hu-HU" sz="1600" dirty="0"/>
          </a:p>
        </p:txBody>
      </p:sp>
      <p:pic>
        <p:nvPicPr>
          <p:cNvPr id="1026" name="Picture 2" descr="D:\Oktatas\Konyvek\Anatomie_Bilder\BilderLehre_Bilder\Main\images\Benning\Benning12_12-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5830" y="1124744"/>
            <a:ext cx="4358170" cy="5733256"/>
          </a:xfrm>
          <a:prstGeom prst="rect">
            <a:avLst/>
          </a:prstGeom>
          <a:noFill/>
        </p:spPr>
      </p:pic>
      <p:sp>
        <p:nvSpPr>
          <p:cNvPr id="5" name="Ellipse 4"/>
          <p:cNvSpPr/>
          <p:nvPr/>
        </p:nvSpPr>
        <p:spPr>
          <a:xfrm>
            <a:off x="7775848" y="1916832"/>
            <a:ext cx="1368152" cy="432048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Ellipse 5"/>
          <p:cNvSpPr/>
          <p:nvPr/>
        </p:nvSpPr>
        <p:spPr>
          <a:xfrm>
            <a:off x="7740352" y="2492896"/>
            <a:ext cx="1368152" cy="432048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Ellipse 6"/>
          <p:cNvSpPr/>
          <p:nvPr/>
        </p:nvSpPr>
        <p:spPr>
          <a:xfrm>
            <a:off x="4860032" y="3068960"/>
            <a:ext cx="1368152" cy="576064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 animBg="1"/>
      <p:bldP spid="6" grpId="0" animBg="1"/>
      <p:bldP spid="7" grpId="0" animBg="1"/>
    </p:bldLst>
  </p:timing>
</p:sld>
</file>

<file path=ppt/theme/theme1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1088</Words>
  <Application>Microsoft Office PowerPoint</Application>
  <PresentationFormat>Bildschirmpräsentation (4:3)</PresentationFormat>
  <Paragraphs>274</Paragraphs>
  <Slides>51</Slides>
  <Notes>1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51</vt:i4>
      </vt:variant>
    </vt:vector>
  </HeadingPairs>
  <TitlesOfParts>
    <vt:vector size="52" baseType="lpstr">
      <vt:lpstr>Larissa-Design</vt:lpstr>
      <vt:lpstr>Das autonome Nervensystem</vt:lpstr>
      <vt:lpstr>Definition, Gliederung</vt:lpstr>
      <vt:lpstr>Somatisch vs autonom</vt:lpstr>
      <vt:lpstr>Sympathisches Nervensystem</vt:lpstr>
      <vt:lpstr>Folie 5</vt:lpstr>
      <vt:lpstr>Folie 6</vt:lpstr>
      <vt:lpstr>Zentrale (präganglionäre) Neurone</vt:lpstr>
      <vt:lpstr>Periphere (postganglionäre) Neurone</vt:lpstr>
      <vt:lpstr>Truncus sympathicus Pars cervicalis</vt:lpstr>
      <vt:lpstr>Truncus sympathicus Pars thoracica</vt:lpstr>
      <vt:lpstr>Truncus sympathicus Pars lumbalis</vt:lpstr>
      <vt:lpstr>Prävertebrale Ganglien</vt:lpstr>
      <vt:lpstr>24. Das parasympathische Nervensystem. Vegetative Innervierung und Reflexe im Becken</vt:lpstr>
      <vt:lpstr>Parasympathisches Nervensystem</vt:lpstr>
      <vt:lpstr>Folie 15</vt:lpstr>
      <vt:lpstr>Kranialer Parasympathicus</vt:lpstr>
      <vt:lpstr>Kranialer Parasympathicus</vt:lpstr>
      <vt:lpstr>Folie 18</vt:lpstr>
      <vt:lpstr>N vagus</vt:lpstr>
      <vt:lpstr>Plexus viscerales</vt:lpstr>
      <vt:lpstr>Folie 21</vt:lpstr>
      <vt:lpstr>Folie 22</vt:lpstr>
      <vt:lpstr>Enterisches Nervensystem (ENS)</vt:lpstr>
      <vt:lpstr>Enterisches Nervensystem (ENS)</vt:lpstr>
      <vt:lpstr>Enterisches Nervensystem (ENS)</vt:lpstr>
      <vt:lpstr>Folie 26</vt:lpstr>
      <vt:lpstr>Folie 27</vt:lpstr>
      <vt:lpstr>ENS ZNS Wechselwirkungen</vt:lpstr>
      <vt:lpstr>Folie 29</vt:lpstr>
      <vt:lpstr>ENS ZNS Wechselwirkungen</vt:lpstr>
      <vt:lpstr>Folie 31</vt:lpstr>
      <vt:lpstr>Reflexe</vt:lpstr>
      <vt:lpstr>Folie 33</vt:lpstr>
      <vt:lpstr>Folie 34</vt:lpstr>
      <vt:lpstr>Folie 35</vt:lpstr>
      <vt:lpstr>Folie 36</vt:lpstr>
      <vt:lpstr>Folie 37</vt:lpstr>
      <vt:lpstr>Folie 38</vt:lpstr>
      <vt:lpstr>Folie 39</vt:lpstr>
      <vt:lpstr>Folie 40</vt:lpstr>
      <vt:lpstr>Folie 41</vt:lpstr>
      <vt:lpstr>Folie 42</vt:lpstr>
      <vt:lpstr>Folie 43</vt:lpstr>
      <vt:lpstr>Folie 44</vt:lpstr>
      <vt:lpstr>Folie 45</vt:lpstr>
      <vt:lpstr>Folie 46</vt:lpstr>
      <vt:lpstr>Folie 47</vt:lpstr>
      <vt:lpstr>Gefühle und ANS</vt:lpstr>
      <vt:lpstr>Paraganglien</vt:lpstr>
      <vt:lpstr>Entwicklung</vt:lpstr>
      <vt:lpstr>Vielen Dank für Ihre Aufmerksamkeit!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14 - Das autonome Nervensystem</dc:title>
  <dc:creator>dcsaba</dc:creator>
  <cp:lastModifiedBy>dcsaba</cp:lastModifiedBy>
  <cp:revision>35</cp:revision>
  <dcterms:created xsi:type="dcterms:W3CDTF">2015-09-27T14:38:36Z</dcterms:created>
  <dcterms:modified xsi:type="dcterms:W3CDTF">2017-11-01T19:17:22Z</dcterms:modified>
</cp:coreProperties>
</file>