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E2566-A660-430B-9090-40707F1BC1AA}" type="datetimeFigureOut">
              <a:rPr lang="hu-HU" smtClean="0"/>
              <a:t>2019. 12. 19.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A4317-9604-4738-97AB-0E2C6449FF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3845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hatnak a zsigerekre, immunrendszerre.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35493-FA99-4558-9CCC-D0B95B9582AF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46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hu-HU" dirty="0"/>
              <a:t>50% min. 1 traumatikus élmény, 10-20%-uk PTSD, 74%-uk min. 6 hónapig panaszos és 88%-uknak van más pszichiátriai betegsége</a:t>
            </a:r>
          </a:p>
          <a:p>
            <a:pPr lvl="2"/>
            <a:r>
              <a:rPr lang="hu-HU" dirty="0"/>
              <a:t>kezelések 55%-a sikeres, aminek csak 33%-a visszaesés nélkül min. 6 hónapig. </a:t>
            </a:r>
          </a:p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D6CC1-5A63-4918-AD06-E3C0DB9FA5BB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1540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dopamin és </a:t>
            </a:r>
            <a:r>
              <a:rPr lang="hu-HU" dirty="0" err="1"/>
              <a:t>mu-opioid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C4F23-7361-4D70-BDF4-98D90DC9287A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5472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65CE-6EF4-4AC3-9018-59A664CFD05F}" type="datetimeFigureOut">
              <a:rPr lang="hu-HU" smtClean="0"/>
              <a:t>2019. 12. 19.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52E49-EF32-4FCB-AE6B-48AE43C9C2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1988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65CE-6EF4-4AC3-9018-59A664CFD05F}" type="datetimeFigureOut">
              <a:rPr lang="hu-HU" smtClean="0"/>
              <a:t>2019. 12. 19.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52E49-EF32-4FCB-AE6B-48AE43C9C2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060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65CE-6EF4-4AC3-9018-59A664CFD05F}" type="datetimeFigureOut">
              <a:rPr lang="hu-HU" smtClean="0"/>
              <a:t>2019. 12. 19.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52E49-EF32-4FCB-AE6B-48AE43C9C2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286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65CE-6EF4-4AC3-9018-59A664CFD05F}" type="datetimeFigureOut">
              <a:rPr lang="hu-HU" smtClean="0"/>
              <a:t>2019. 12. 19.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52E49-EF32-4FCB-AE6B-48AE43C9C2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1503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65CE-6EF4-4AC3-9018-59A664CFD05F}" type="datetimeFigureOut">
              <a:rPr lang="hu-HU" smtClean="0"/>
              <a:t>2019. 12. 19.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52E49-EF32-4FCB-AE6B-48AE43C9C2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511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65CE-6EF4-4AC3-9018-59A664CFD05F}" type="datetimeFigureOut">
              <a:rPr lang="hu-HU" smtClean="0"/>
              <a:t>2019. 12. 19.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52E49-EF32-4FCB-AE6B-48AE43C9C2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858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65CE-6EF4-4AC3-9018-59A664CFD05F}" type="datetimeFigureOut">
              <a:rPr lang="hu-HU" smtClean="0"/>
              <a:t>2019. 12. 19.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52E49-EF32-4FCB-AE6B-48AE43C9C2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612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65CE-6EF4-4AC3-9018-59A664CFD05F}" type="datetimeFigureOut">
              <a:rPr lang="hu-HU" smtClean="0"/>
              <a:t>2019. 12. 19.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52E49-EF32-4FCB-AE6B-48AE43C9C2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2670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65CE-6EF4-4AC3-9018-59A664CFD05F}" type="datetimeFigureOut">
              <a:rPr lang="hu-HU" smtClean="0"/>
              <a:t>2019. 12. 19.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52E49-EF32-4FCB-AE6B-48AE43C9C2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6896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65CE-6EF4-4AC3-9018-59A664CFD05F}" type="datetimeFigureOut">
              <a:rPr lang="hu-HU" smtClean="0"/>
              <a:t>2019. 12. 19.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52E49-EF32-4FCB-AE6B-48AE43C9C2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840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65CE-6EF4-4AC3-9018-59A664CFD05F}" type="datetimeFigureOut">
              <a:rPr lang="hu-HU" smtClean="0"/>
              <a:t>2019. 12. 19.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52E49-EF32-4FCB-AE6B-48AE43C9C2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805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265CE-6EF4-4AC3-9018-59A664CFD05F}" type="datetimeFigureOut">
              <a:rPr lang="hu-HU" smtClean="0"/>
              <a:t>2019. 12. 19.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52E49-EF32-4FCB-AE6B-48AE43C9C2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981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drtihanyibenedek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Lupt2qajcJ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esearchgate.net/profile/Benedek_Tihanyi2/publications" TargetMode="External"/><Relationship Id="rId3" Type="http://schemas.openxmlformats.org/officeDocument/2006/relationships/hyperlink" Target="https://www.facebook.com/pg/elmenyjogazz/" TargetMode="External"/><Relationship Id="rId7" Type="http://schemas.openxmlformats.org/officeDocument/2006/relationships/hyperlink" Target="http://bit.ly/meset&#225;r" TargetMode="External"/><Relationship Id="rId2" Type="http://schemas.openxmlformats.org/officeDocument/2006/relationships/hyperlink" Target="https://www.facebook.com/drtihanyibenedek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t.ly/VLOGtihanyibenedek" TargetMode="External"/><Relationship Id="rId11" Type="http://schemas.openxmlformats.org/officeDocument/2006/relationships/image" Target="../media/image11.jpeg"/><Relationship Id="rId5" Type="http://schemas.openxmlformats.org/officeDocument/2006/relationships/hyperlink" Target="http://bit.ly/baratkozzatesteddel" TargetMode="External"/><Relationship Id="rId10" Type="http://schemas.openxmlformats.org/officeDocument/2006/relationships/hyperlink" Target="mailto:drtihanyibenedek@gmail.com" TargetMode="External"/><Relationship Id="rId4" Type="http://schemas.openxmlformats.org/officeDocument/2006/relationships/hyperlink" Target="http://bit.ly/hirlevelTB" TargetMode="External"/><Relationship Id="rId9" Type="http://schemas.openxmlformats.org/officeDocument/2006/relationships/hyperlink" Target="file:///C:\Bence\selfbrand%20Tihanyi%20Benedek\:%20https:\www.researchgate.net\profile\Benedek_Tihanyi2\publicat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A lélek jógaterápiájáról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Önszabályozás, </a:t>
            </a:r>
            <a:r>
              <a:rPr lang="hu-HU" dirty="0" err="1"/>
              <a:t>stresszválaszok</a:t>
            </a:r>
            <a:r>
              <a:rPr lang="hu-HU" dirty="0"/>
              <a:t>, trauma, </a:t>
            </a:r>
            <a:r>
              <a:rPr lang="hu-HU" dirty="0" err="1"/>
              <a:t>pszichogén</a:t>
            </a:r>
            <a:r>
              <a:rPr lang="hu-HU" dirty="0"/>
              <a:t> fájdalom, placebó</a:t>
            </a:r>
          </a:p>
          <a:p>
            <a:endParaRPr lang="hu-HU" dirty="0"/>
          </a:p>
          <a:p>
            <a:r>
              <a:rPr lang="hu-HU" dirty="0">
                <a:hlinkClick r:id="rId2"/>
              </a:rPr>
              <a:t>dr. Tihanyi Benedek T.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58641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ttp://www.khironhouse.com/wp-content/uploads/2014/03/Stephen-Porges-picture-for-blog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65063" y="-26128"/>
            <a:ext cx="1626937" cy="1784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3501747" y="-108534"/>
            <a:ext cx="8332470" cy="1325563"/>
          </a:xfrm>
        </p:spPr>
        <p:txBody>
          <a:bodyPr/>
          <a:lstStyle/>
          <a:p>
            <a:r>
              <a:rPr lang="hu-HU" dirty="0" err="1"/>
              <a:t>Stresszválaszok</a:t>
            </a:r>
            <a:endParaRPr lang="hu-HU" dirty="0"/>
          </a:p>
        </p:txBody>
      </p:sp>
      <p:grpSp>
        <p:nvGrpSpPr>
          <p:cNvPr id="4" name="Group 3"/>
          <p:cNvGrpSpPr/>
          <p:nvPr/>
        </p:nvGrpSpPr>
        <p:grpSpPr>
          <a:xfrm>
            <a:off x="8333232" y="1903191"/>
            <a:ext cx="3858768" cy="5032375"/>
            <a:chOff x="5617634" y="1548609"/>
            <a:chExt cx="3938732" cy="5309391"/>
          </a:xfrm>
        </p:grpSpPr>
        <p:pic>
          <p:nvPicPr>
            <p:cNvPr id="5" name="Picture 2" descr="http://www.naturalworldhealing.com/images/polyvagal_graphic.jpg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2933" y="1548609"/>
              <a:ext cx="3443433" cy="53093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U-Turn Arrow 5"/>
            <p:cNvSpPr/>
            <p:nvPr/>
          </p:nvSpPr>
          <p:spPr>
            <a:xfrm rot="5400000" flipH="1" flipV="1">
              <a:off x="5405018" y="4792412"/>
              <a:ext cx="1072933" cy="647700"/>
            </a:xfrm>
            <a:prstGeom prst="utur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7" name="U-Turn Arrow 6"/>
            <p:cNvSpPr/>
            <p:nvPr/>
          </p:nvSpPr>
          <p:spPr>
            <a:xfrm rot="5400000" flipH="1" flipV="1">
              <a:off x="5405017" y="3660667"/>
              <a:ext cx="1072933" cy="647700"/>
            </a:xfrm>
            <a:prstGeom prst="utur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9586967" y="-26128"/>
            <a:ext cx="13432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i="1" dirty="0"/>
              <a:t>Stephen </a:t>
            </a:r>
            <a:r>
              <a:rPr lang="hu-HU" sz="1000" i="1" dirty="0" err="1"/>
              <a:t>Porges</a:t>
            </a:r>
            <a:endParaRPr lang="hu-HU" sz="1000" i="1" dirty="0"/>
          </a:p>
        </p:txBody>
      </p:sp>
      <p:pic>
        <p:nvPicPr>
          <p:cNvPr id="13316" name="Picture 4" descr="KÃ©ptalÃ¡lat a kÃ¶vetkezÅre: âpolyvagal theoryâ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424" y="36796"/>
            <a:ext cx="6189082" cy="3732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Képtalálat a következőre: „ventral vagal complex”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766" y="3858813"/>
            <a:ext cx="6568341" cy="3610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559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Trauma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9389"/>
            <a:ext cx="9366849" cy="4777124"/>
          </a:xfrm>
        </p:spPr>
        <p:txBody>
          <a:bodyPr>
            <a:normAutofit fontScale="92500"/>
          </a:bodyPr>
          <a:lstStyle/>
          <a:p>
            <a:r>
              <a:rPr lang="hu-HU" dirty="0"/>
              <a:t>sokkélmény, befejezetlen mozdulat, védelem és empátia nélkül maradt</a:t>
            </a:r>
          </a:p>
          <a:p>
            <a:pPr lvl="1"/>
            <a:r>
              <a:rPr lang="hu-HU" dirty="0"/>
              <a:t>abúzus (verbális, fizikai, szexuális), orvosi beavatkozás, katasztrófa és háború</a:t>
            </a:r>
          </a:p>
          <a:p>
            <a:pPr lvl="1"/>
            <a:r>
              <a:rPr lang="hu-HU" dirty="0"/>
              <a:t>PTSD: </a:t>
            </a:r>
            <a:r>
              <a:rPr lang="hu-HU" dirty="0" err="1"/>
              <a:t>amygdala-hiperaktivitás</a:t>
            </a:r>
            <a:r>
              <a:rPr lang="hu-HU" dirty="0"/>
              <a:t> és </a:t>
            </a:r>
            <a:r>
              <a:rPr lang="hu-HU" dirty="0" err="1"/>
              <a:t>hiperreaktivitás</a:t>
            </a:r>
            <a:r>
              <a:rPr lang="hu-HU" dirty="0"/>
              <a:t>, élménybetörés, testi élmények, érzetek, részek </a:t>
            </a:r>
            <a:r>
              <a:rPr lang="hu-HU" dirty="0" err="1"/>
              <a:t>disszociálhatnak</a:t>
            </a:r>
            <a:r>
              <a:rPr lang="hu-HU" dirty="0"/>
              <a:t> (érzet, mozgás és funkció)</a:t>
            </a:r>
          </a:p>
          <a:p>
            <a:pPr lvl="1"/>
            <a:r>
              <a:rPr lang="hu-HU" dirty="0"/>
              <a:t>DSD: fejlődési trauma </a:t>
            </a:r>
          </a:p>
          <a:p>
            <a:r>
              <a:rPr lang="hu-HU" dirty="0"/>
              <a:t>számok a </a:t>
            </a:r>
            <a:r>
              <a:rPr lang="hu-HU" dirty="0" err="1"/>
              <a:t>PTSD-hez</a:t>
            </a:r>
            <a:r>
              <a:rPr lang="hu-HU" dirty="0"/>
              <a:t> (USA): </a:t>
            </a:r>
          </a:p>
          <a:p>
            <a:pPr lvl="2"/>
            <a:r>
              <a:rPr lang="hu-HU" dirty="0"/>
              <a:t>50% min. 1 traumatikus élmény, 10-20%-uk PTSD, 74%-uk min. 6 hónapig panaszos és 88%-uk pszichiátriailag </a:t>
            </a:r>
            <a:r>
              <a:rPr lang="hu-HU" dirty="0" err="1"/>
              <a:t>komorbid</a:t>
            </a:r>
            <a:endParaRPr lang="hu-HU" dirty="0"/>
          </a:p>
          <a:p>
            <a:pPr lvl="2"/>
            <a:r>
              <a:rPr lang="hu-HU" dirty="0"/>
              <a:t>kezelések 55%-a sikeres, aminek csak 33%-a visszaesés nélkül min. 6 hónapig. </a:t>
            </a:r>
          </a:p>
          <a:p>
            <a:r>
              <a:rPr lang="hu-HU" dirty="0"/>
              <a:t>önszabályozás, biztonságos és empatikus kapcsolat, horgonypontok, titrálás </a:t>
            </a:r>
          </a:p>
          <a:p>
            <a:pPr lvl="1"/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4" name="Picture 2" descr="https://www.psychotherapy.net/data/uploads/l4c6efb45564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86840" y="4889676"/>
            <a:ext cx="1905160" cy="1722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867477" y="6569511"/>
            <a:ext cx="13432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000" i="1" dirty="0"/>
              <a:t>Peter </a:t>
            </a:r>
            <a:r>
              <a:rPr lang="hu-HU" sz="1000" i="1" dirty="0" err="1"/>
              <a:t>Levine</a:t>
            </a:r>
            <a:endParaRPr lang="hu-HU" sz="1000" i="1" dirty="0"/>
          </a:p>
        </p:txBody>
      </p:sp>
      <p:pic>
        <p:nvPicPr>
          <p:cNvPr id="2050" name="Picture 2" descr="Képtalálat a következőre: „waking the tiger”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7846" y="0"/>
            <a:ext cx="2104154" cy="2777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0915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6734354" cy="1320800"/>
          </a:xfrm>
        </p:spPr>
        <p:txBody>
          <a:bodyPr/>
          <a:lstStyle/>
          <a:p>
            <a:r>
              <a:rPr lang="hu-HU" dirty="0" err="1"/>
              <a:t>Nocebó</a:t>
            </a:r>
            <a:r>
              <a:rPr lang="hu-HU" dirty="0"/>
              <a:t>, </a:t>
            </a:r>
            <a:r>
              <a:rPr lang="hu-HU" dirty="0" err="1"/>
              <a:t>placebó-hatás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90622"/>
            <a:ext cx="4786764" cy="4665728"/>
          </a:xfrm>
        </p:spPr>
        <p:txBody>
          <a:bodyPr>
            <a:normAutofit fontScale="92500"/>
          </a:bodyPr>
          <a:lstStyle/>
          <a:p>
            <a:r>
              <a:rPr lang="hu-HU" dirty="0"/>
              <a:t>Aktív biokémiai komponens nélkül </a:t>
            </a:r>
            <a:r>
              <a:rPr lang="hu-HU" dirty="0" err="1"/>
              <a:t>pszichobiokémiai</a:t>
            </a:r>
            <a:r>
              <a:rPr lang="hu-HU" dirty="0"/>
              <a:t> hatások</a:t>
            </a:r>
          </a:p>
          <a:p>
            <a:r>
              <a:rPr lang="hu-HU" dirty="0"/>
              <a:t>Inzula, ACC, OFC, </a:t>
            </a:r>
            <a:r>
              <a:rPr lang="hu-HU" dirty="0" err="1"/>
              <a:t>nAcc</a:t>
            </a:r>
            <a:r>
              <a:rPr lang="hu-HU" dirty="0"/>
              <a:t>, amygdala, PAG (Scott, 2008)</a:t>
            </a:r>
          </a:p>
          <a:p>
            <a:r>
              <a:rPr lang="hu-HU" dirty="0" err="1"/>
              <a:t>nocebó</a:t>
            </a:r>
            <a:r>
              <a:rPr lang="hu-HU" dirty="0"/>
              <a:t>/</a:t>
            </a:r>
            <a:r>
              <a:rPr lang="hu-HU" dirty="0" err="1"/>
              <a:t>anxiebó</a:t>
            </a:r>
            <a:r>
              <a:rPr lang="hu-HU" dirty="0"/>
              <a:t>: </a:t>
            </a:r>
            <a:r>
              <a:rPr lang="hu-HU" dirty="0" err="1"/>
              <a:t>kolecisztokinin</a:t>
            </a:r>
            <a:r>
              <a:rPr lang="hu-HU" dirty="0"/>
              <a:t> (</a:t>
            </a:r>
            <a:r>
              <a:rPr lang="hu-HU" dirty="0" err="1"/>
              <a:t>proglumid</a:t>
            </a:r>
            <a:r>
              <a:rPr lang="hu-HU" dirty="0"/>
              <a:t> blokkolja)</a:t>
            </a:r>
          </a:p>
          <a:p>
            <a:r>
              <a:rPr lang="hu-HU" dirty="0" err="1"/>
              <a:t>placebó</a:t>
            </a:r>
            <a:r>
              <a:rPr lang="hu-HU" dirty="0"/>
              <a:t>: dopamin és </a:t>
            </a:r>
            <a:r>
              <a:rPr lang="hu-HU" dirty="0" err="1"/>
              <a:t>mu-opioid</a:t>
            </a:r>
            <a:r>
              <a:rPr lang="hu-HU" dirty="0"/>
              <a:t> (</a:t>
            </a:r>
            <a:r>
              <a:rPr lang="hu-HU" dirty="0" err="1"/>
              <a:t>naloxon</a:t>
            </a:r>
            <a:r>
              <a:rPr lang="hu-HU" dirty="0"/>
              <a:t> blokkolja) </a:t>
            </a:r>
          </a:p>
          <a:p>
            <a:r>
              <a:rPr lang="hu-HU" dirty="0"/>
              <a:t>egészen a gerincvelőig </a:t>
            </a:r>
            <a:br>
              <a:rPr lang="hu-HU" dirty="0"/>
            </a:br>
            <a:r>
              <a:rPr lang="hu-HU" dirty="0"/>
              <a:t>(</a:t>
            </a:r>
            <a:r>
              <a:rPr lang="hu-HU" dirty="0" err="1"/>
              <a:t>Eippert</a:t>
            </a:r>
            <a:r>
              <a:rPr lang="hu-HU" dirty="0"/>
              <a:t>, 2009)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7A00-E48C-4E53-B0EF-E0B55B6D77C9}" type="slidenum">
              <a:rPr lang="hu-HU" smtClean="0"/>
              <a:pPr/>
              <a:t>4</a:t>
            </a:fld>
            <a:r>
              <a:rPr lang="hu-HU"/>
              <a:t>/40</a:t>
            </a:r>
            <a:endParaRPr lang="hu-HU" dirty="0"/>
          </a:p>
        </p:txBody>
      </p:sp>
      <p:pic>
        <p:nvPicPr>
          <p:cNvPr id="17410" name="Picture 2" descr="http://neurowiki2014.wdfiles.com/local--files/individual:psychology-of-pain/placebomechanis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762" y="3238618"/>
            <a:ext cx="3872089" cy="340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 descr="http://www.nature.com/nrd/journal/v11/n4/images/nrd3673-f2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51505" y="3477016"/>
            <a:ext cx="2695841" cy="3483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82225" y="0"/>
            <a:ext cx="2009775" cy="3508835"/>
          </a:xfrm>
          <a:prstGeom prst="rect">
            <a:avLst/>
          </a:prstGeom>
        </p:spPr>
      </p:pic>
      <p:pic>
        <p:nvPicPr>
          <p:cNvPr id="17416" name="Picture 8" descr="https://aat.mta.hu/aat/FileData/Get/4371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33993" y="0"/>
            <a:ext cx="1817512" cy="2726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442749" y="2699676"/>
            <a:ext cx="13432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i="1" dirty="0"/>
              <a:t>Köteles Ferenc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931899" y="4147567"/>
            <a:ext cx="505092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01366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Forrás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8206"/>
            <a:ext cx="7886700" cy="4858639"/>
          </a:xfrm>
        </p:spPr>
        <p:txBody>
          <a:bodyPr>
            <a:normAutofit lnSpcReduction="10000"/>
          </a:bodyPr>
          <a:lstStyle/>
          <a:p>
            <a:r>
              <a:rPr lang="hu-HU" dirty="0"/>
              <a:t>Gazellás videó: </a:t>
            </a:r>
            <a:r>
              <a:rPr lang="hu-HU" dirty="0">
                <a:hlinkClick r:id="rId2"/>
              </a:rPr>
              <a:t>https://youtu.be/Lupt2qajcJg</a:t>
            </a:r>
            <a:endParaRPr lang="hu-HU" dirty="0"/>
          </a:p>
          <a:p>
            <a:r>
              <a:rPr lang="hu-HU" dirty="0"/>
              <a:t>Köteles, F. (2013). </a:t>
            </a:r>
            <a:r>
              <a:rPr lang="hu-HU" i="1" dirty="0"/>
              <a:t>A placebo-válasz</a:t>
            </a:r>
            <a:r>
              <a:rPr lang="hu-HU" dirty="0"/>
              <a:t>. Budapest: Medicina Könyvkiadó </a:t>
            </a:r>
            <a:r>
              <a:rPr lang="hu-HU" dirty="0" err="1"/>
              <a:t>Zrt</a:t>
            </a:r>
            <a:r>
              <a:rPr lang="hu-HU" dirty="0"/>
              <a:t>.</a:t>
            </a:r>
          </a:p>
          <a:p>
            <a:r>
              <a:rPr lang="hu-HU" dirty="0" err="1"/>
              <a:t>Levine</a:t>
            </a:r>
            <a:r>
              <a:rPr lang="hu-HU" dirty="0"/>
              <a:t>, P. A. (1997). </a:t>
            </a:r>
            <a:r>
              <a:rPr lang="hu-HU" i="1" dirty="0" err="1"/>
              <a:t>Waking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tiger</a:t>
            </a:r>
            <a:r>
              <a:rPr lang="hu-HU" i="1" dirty="0"/>
              <a:t>: </a:t>
            </a:r>
            <a:r>
              <a:rPr lang="hu-HU" i="1" dirty="0" err="1"/>
              <a:t>Healing</a:t>
            </a:r>
            <a:r>
              <a:rPr lang="hu-HU" i="1" dirty="0"/>
              <a:t> trauma: The </a:t>
            </a:r>
            <a:r>
              <a:rPr lang="hu-HU" i="1" dirty="0" err="1"/>
              <a:t>innate</a:t>
            </a:r>
            <a:r>
              <a:rPr lang="hu-HU" i="1" dirty="0"/>
              <a:t> </a:t>
            </a:r>
            <a:r>
              <a:rPr lang="hu-HU" i="1" dirty="0" err="1"/>
              <a:t>capacity</a:t>
            </a:r>
            <a:r>
              <a:rPr lang="hu-HU" i="1" dirty="0"/>
              <a:t> </a:t>
            </a:r>
            <a:r>
              <a:rPr lang="hu-HU" i="1" dirty="0" err="1"/>
              <a:t>to</a:t>
            </a:r>
            <a:r>
              <a:rPr lang="hu-HU" i="1" dirty="0"/>
              <a:t> </a:t>
            </a:r>
            <a:r>
              <a:rPr lang="hu-HU" i="1" dirty="0" err="1"/>
              <a:t>transform</a:t>
            </a:r>
            <a:r>
              <a:rPr lang="hu-HU" i="1" dirty="0"/>
              <a:t> </a:t>
            </a:r>
            <a:r>
              <a:rPr lang="hu-HU" i="1" dirty="0" err="1"/>
              <a:t>overwhelming</a:t>
            </a:r>
            <a:r>
              <a:rPr lang="hu-HU" i="1" dirty="0"/>
              <a:t> </a:t>
            </a:r>
            <a:r>
              <a:rPr lang="hu-HU" i="1" dirty="0" err="1"/>
              <a:t>experiences</a:t>
            </a:r>
            <a:r>
              <a:rPr lang="hu-HU" dirty="0"/>
              <a:t>. </a:t>
            </a:r>
            <a:r>
              <a:rPr lang="hu-HU" dirty="0" err="1"/>
              <a:t>North</a:t>
            </a:r>
            <a:r>
              <a:rPr lang="hu-HU" dirty="0"/>
              <a:t> </a:t>
            </a:r>
            <a:r>
              <a:rPr lang="hu-HU" dirty="0" err="1"/>
              <a:t>Atlantic</a:t>
            </a:r>
            <a:r>
              <a:rPr lang="hu-HU" dirty="0"/>
              <a:t> </a:t>
            </a:r>
            <a:r>
              <a:rPr lang="hu-HU" dirty="0" err="1"/>
              <a:t>Books</a:t>
            </a:r>
            <a:r>
              <a:rPr lang="hu-HU" dirty="0"/>
              <a:t>.</a:t>
            </a:r>
          </a:p>
          <a:p>
            <a:r>
              <a:rPr lang="hu-HU" dirty="0" err="1"/>
              <a:t>Porges</a:t>
            </a:r>
            <a:r>
              <a:rPr lang="hu-HU" dirty="0"/>
              <a:t>, S. W. (2003). The </a:t>
            </a:r>
            <a:r>
              <a:rPr lang="hu-HU" dirty="0" err="1"/>
              <a:t>polyvagal</a:t>
            </a:r>
            <a:r>
              <a:rPr lang="hu-HU" dirty="0"/>
              <a:t> </a:t>
            </a:r>
            <a:r>
              <a:rPr lang="hu-HU" dirty="0" err="1"/>
              <a:t>theory</a:t>
            </a:r>
            <a:r>
              <a:rPr lang="hu-HU" dirty="0"/>
              <a:t>: </a:t>
            </a:r>
            <a:r>
              <a:rPr lang="hu-HU" dirty="0" err="1"/>
              <a:t>Phylogenetic</a:t>
            </a:r>
            <a:r>
              <a:rPr lang="hu-HU" dirty="0"/>
              <a:t> </a:t>
            </a:r>
            <a:r>
              <a:rPr lang="hu-HU" dirty="0" err="1"/>
              <a:t>contributions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social</a:t>
            </a:r>
            <a:r>
              <a:rPr lang="hu-HU" dirty="0"/>
              <a:t> </a:t>
            </a:r>
            <a:r>
              <a:rPr lang="hu-HU" dirty="0" err="1"/>
              <a:t>behavior</a:t>
            </a:r>
            <a:r>
              <a:rPr lang="hu-HU" dirty="0"/>
              <a:t>. </a:t>
            </a:r>
            <a:r>
              <a:rPr lang="hu-HU" i="1" dirty="0" err="1"/>
              <a:t>Physiology</a:t>
            </a:r>
            <a:r>
              <a:rPr lang="hu-HU" i="1" dirty="0"/>
              <a:t> &amp; </a:t>
            </a:r>
            <a:r>
              <a:rPr lang="hu-HU" i="1" dirty="0" err="1"/>
              <a:t>Behavior</a:t>
            </a:r>
            <a:r>
              <a:rPr lang="hu-HU" dirty="0"/>
              <a:t>, </a:t>
            </a:r>
            <a:r>
              <a:rPr lang="hu-HU" i="1" dirty="0"/>
              <a:t>79</a:t>
            </a:r>
            <a:r>
              <a:rPr lang="hu-HU" dirty="0"/>
              <a:t>(3), 503–513.</a:t>
            </a:r>
          </a:p>
          <a:p>
            <a:r>
              <a:rPr lang="hu-HU" dirty="0"/>
              <a:t>Totton, N. (2003). </a:t>
            </a:r>
            <a:r>
              <a:rPr lang="hu-HU" i="1" dirty="0"/>
              <a:t>Body </a:t>
            </a:r>
            <a:r>
              <a:rPr lang="hu-HU" i="1" dirty="0" err="1"/>
              <a:t>Psychotherapy</a:t>
            </a:r>
            <a:r>
              <a:rPr lang="hu-HU" i="1" dirty="0"/>
              <a:t>: An </a:t>
            </a:r>
            <a:r>
              <a:rPr lang="hu-HU" i="1" dirty="0" err="1"/>
              <a:t>Introduction</a:t>
            </a:r>
            <a:r>
              <a:rPr lang="hu-HU" dirty="0"/>
              <a:t> (1 </a:t>
            </a:r>
            <a:r>
              <a:rPr lang="hu-HU" dirty="0" err="1"/>
              <a:t>edition</a:t>
            </a:r>
            <a:r>
              <a:rPr lang="hu-HU" dirty="0"/>
              <a:t>). </a:t>
            </a:r>
            <a:r>
              <a:rPr lang="hu-HU" dirty="0" err="1"/>
              <a:t>Maidenhead</a:t>
            </a:r>
            <a:r>
              <a:rPr lang="hu-HU" dirty="0"/>
              <a:t>: Open University Press.</a:t>
            </a:r>
          </a:p>
        </p:txBody>
      </p:sp>
    </p:spTree>
    <p:extLst>
      <p:ext uri="{BB962C8B-B14F-4D97-AF65-F5344CB8AC3E}">
        <p14:creationId xmlns:p14="http://schemas.microsoft.com/office/powerpoint/2010/main" val="3087870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hu-HU" dirty="0"/>
              <a:t>Köszönöm a figyelmet!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87925"/>
            <a:ext cx="9358223" cy="460650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sz="4400" dirty="0">
                <a:hlinkClick r:id="rId2"/>
              </a:rPr>
              <a:t>dr. Tihanyi Benedek T.</a:t>
            </a:r>
          </a:p>
          <a:p>
            <a:pPr marL="0" indent="0">
              <a:buNone/>
            </a:pPr>
            <a:r>
              <a:rPr lang="hu-HU" sz="4000" u="sng" dirty="0" err="1">
                <a:hlinkClick r:id="rId3"/>
              </a:rPr>
              <a:t>Élményjóga</a:t>
            </a:r>
            <a:r>
              <a:rPr lang="hu-HU" sz="4000" dirty="0" err="1"/>
              <a:t>oktató</a:t>
            </a:r>
            <a:r>
              <a:rPr lang="hu-HU" sz="4000" dirty="0"/>
              <a:t>, kutatóorvos, </a:t>
            </a:r>
            <a:br>
              <a:rPr lang="hu-HU" sz="4000" dirty="0"/>
            </a:br>
            <a:r>
              <a:rPr lang="hu-HU" sz="4000" dirty="0"/>
              <a:t>meseterapeuta, testtudat tréner</a:t>
            </a:r>
            <a:br>
              <a:rPr lang="hu-HU" sz="4000" dirty="0"/>
            </a:br>
            <a:endParaRPr lang="hu-HU" sz="4400" dirty="0">
              <a:hlinkClick r:id="rId2"/>
            </a:endParaRPr>
          </a:p>
          <a:p>
            <a:r>
              <a:rPr lang="hu-HU" sz="3200" u="sng" dirty="0">
                <a:hlinkClick r:id="rId4"/>
              </a:rPr>
              <a:t>Hírlevelem: </a:t>
            </a:r>
            <a:r>
              <a:rPr lang="hu-HU" sz="3200" u="sng" dirty="0" err="1">
                <a:hlinkClick r:id="rId4"/>
              </a:rPr>
              <a:t>bit.ly</a:t>
            </a:r>
            <a:r>
              <a:rPr lang="hu-HU" sz="3200" u="sng" dirty="0">
                <a:hlinkClick r:id="rId4"/>
              </a:rPr>
              <a:t>/</a:t>
            </a:r>
            <a:r>
              <a:rPr lang="hu-HU" sz="3200" u="sng" dirty="0" err="1">
                <a:hlinkClick r:id="rId4"/>
              </a:rPr>
              <a:t>hirlevelTB</a:t>
            </a:r>
            <a:endParaRPr lang="hu-HU" sz="3200" dirty="0"/>
          </a:p>
          <a:p>
            <a:r>
              <a:rPr lang="hu-HU" sz="3200" u="sng" dirty="0" err="1">
                <a:hlinkClick r:id="rId2"/>
              </a:rPr>
              <a:t>Facebook</a:t>
            </a:r>
            <a:r>
              <a:rPr lang="hu-HU" sz="3200" u="sng" dirty="0">
                <a:hlinkClick r:id="rId2"/>
              </a:rPr>
              <a:t> lapom</a:t>
            </a:r>
            <a:r>
              <a:rPr lang="hu-HU" sz="3200" dirty="0"/>
              <a:t>: </a:t>
            </a:r>
            <a:r>
              <a:rPr lang="hu-HU" sz="3200" u="sng" dirty="0" err="1">
                <a:hlinkClick r:id="rId2"/>
              </a:rPr>
              <a:t>facebook.com</a:t>
            </a:r>
            <a:r>
              <a:rPr lang="hu-HU" sz="3200" u="sng" dirty="0">
                <a:hlinkClick r:id="rId2"/>
              </a:rPr>
              <a:t>/</a:t>
            </a:r>
            <a:r>
              <a:rPr lang="hu-HU" sz="3200" u="sng" dirty="0" err="1">
                <a:hlinkClick r:id="rId2"/>
              </a:rPr>
              <a:t>drtihanyibenedekt</a:t>
            </a:r>
            <a:r>
              <a:rPr lang="hu-HU" sz="3200" u="sng" dirty="0">
                <a:hlinkClick r:id="rId2"/>
              </a:rPr>
              <a:t>/</a:t>
            </a:r>
            <a:endParaRPr lang="hu-HU" sz="3200" dirty="0"/>
          </a:p>
          <a:p>
            <a:r>
              <a:rPr lang="hu-HU" sz="3200" u="sng" dirty="0" err="1">
                <a:hlinkClick r:id="rId5"/>
              </a:rPr>
              <a:t>Blogom</a:t>
            </a:r>
            <a:r>
              <a:rPr lang="hu-HU" sz="3200" u="sng" dirty="0"/>
              <a:t>: </a:t>
            </a:r>
            <a:r>
              <a:rPr lang="hu-HU" sz="3200" u="sng" dirty="0" err="1">
                <a:hlinkClick r:id="rId5"/>
              </a:rPr>
              <a:t>bit.ly</a:t>
            </a:r>
            <a:r>
              <a:rPr lang="hu-HU" sz="3200" u="sng" dirty="0">
                <a:hlinkClick r:id="rId5"/>
              </a:rPr>
              <a:t>/</a:t>
            </a:r>
            <a:r>
              <a:rPr lang="hu-HU" sz="3200" u="sng" dirty="0" err="1">
                <a:hlinkClick r:id="rId5"/>
              </a:rPr>
              <a:t>baratkozzatesteddel</a:t>
            </a:r>
            <a:endParaRPr lang="hu-HU" sz="3200" dirty="0"/>
          </a:p>
          <a:p>
            <a:r>
              <a:rPr lang="hu-HU" sz="3200" u="sng" dirty="0" err="1">
                <a:hlinkClick r:id="rId6"/>
              </a:rPr>
              <a:t>Vlogom</a:t>
            </a:r>
            <a:r>
              <a:rPr lang="hu-HU" sz="3200" u="sng" dirty="0">
                <a:hlinkClick r:id="rId6"/>
              </a:rPr>
              <a:t>: </a:t>
            </a:r>
            <a:r>
              <a:rPr lang="hu-HU" sz="3200" u="sng" dirty="0" err="1">
                <a:hlinkClick r:id="rId6"/>
              </a:rPr>
              <a:t>bit.ly</a:t>
            </a:r>
            <a:r>
              <a:rPr lang="hu-HU" sz="3200" u="sng" dirty="0">
                <a:hlinkClick r:id="rId6"/>
              </a:rPr>
              <a:t>/</a:t>
            </a:r>
            <a:r>
              <a:rPr lang="hu-HU" sz="3200" u="sng" dirty="0" err="1">
                <a:hlinkClick r:id="rId6"/>
              </a:rPr>
              <a:t>VLOGtihanyibenedek</a:t>
            </a:r>
            <a:endParaRPr lang="hu-HU" sz="3200" dirty="0"/>
          </a:p>
          <a:p>
            <a:r>
              <a:rPr lang="hu-HU" sz="3200" u="sng" dirty="0">
                <a:hlinkClick r:id="rId7"/>
              </a:rPr>
              <a:t>Mesetáram: </a:t>
            </a:r>
            <a:r>
              <a:rPr lang="hu-HU" sz="3200" u="sng" dirty="0" err="1">
                <a:hlinkClick r:id="rId7"/>
              </a:rPr>
              <a:t>bit.ly</a:t>
            </a:r>
            <a:r>
              <a:rPr lang="hu-HU" sz="3200" u="sng" dirty="0">
                <a:hlinkClick r:id="rId7"/>
              </a:rPr>
              <a:t>/mesetár</a:t>
            </a:r>
            <a:endParaRPr lang="hu-HU" sz="3200" dirty="0"/>
          </a:p>
          <a:p>
            <a:r>
              <a:rPr lang="hu-HU" sz="3200" u="sng" dirty="0">
                <a:hlinkClick r:id="rId8"/>
              </a:rPr>
              <a:t>Tudományos munkáim</a:t>
            </a:r>
            <a:r>
              <a:rPr lang="hu-HU" sz="3200" u="sng" dirty="0">
                <a:hlinkClick r:id="rId9"/>
              </a:rPr>
              <a:t>: </a:t>
            </a:r>
            <a:r>
              <a:rPr lang="hu-HU" sz="3200" u="sng" dirty="0" err="1">
                <a:hlinkClick r:id="rId9"/>
              </a:rPr>
              <a:t>researchgate.net</a:t>
            </a:r>
            <a:r>
              <a:rPr lang="hu-HU" sz="3200" u="sng" dirty="0">
                <a:hlinkClick r:id="rId9"/>
              </a:rPr>
              <a:t>/</a:t>
            </a:r>
            <a:r>
              <a:rPr lang="hu-HU" sz="3200" u="sng" dirty="0" err="1">
                <a:hlinkClick r:id="rId9"/>
              </a:rPr>
              <a:t>profile</a:t>
            </a:r>
            <a:r>
              <a:rPr lang="hu-HU" sz="3200" u="sng" dirty="0">
                <a:hlinkClick r:id="rId9"/>
              </a:rPr>
              <a:t>/Benedek_Tihanyi2/</a:t>
            </a:r>
            <a:endParaRPr lang="hu-HU" sz="3200" dirty="0"/>
          </a:p>
          <a:p>
            <a:r>
              <a:rPr lang="hu-HU" sz="3200" u="sng" dirty="0">
                <a:hlinkClick r:id="rId10"/>
              </a:rPr>
              <a:t>Drótposta</a:t>
            </a:r>
            <a:r>
              <a:rPr lang="hu-HU" sz="3200" dirty="0"/>
              <a:t>: </a:t>
            </a:r>
            <a:r>
              <a:rPr lang="hu-HU" sz="3200" u="sng" dirty="0" err="1">
                <a:hlinkClick r:id="rId10"/>
              </a:rPr>
              <a:t>drtihanyibenedek</a:t>
            </a:r>
            <a:r>
              <a:rPr lang="hu-HU" sz="3200" u="sng" dirty="0">
                <a:hlinkClick r:id="rId10"/>
              </a:rPr>
              <a:t>@</a:t>
            </a:r>
            <a:r>
              <a:rPr lang="hu-HU" sz="3200" u="sng" dirty="0" err="1">
                <a:hlinkClick r:id="rId10"/>
              </a:rPr>
              <a:t>gmail.com</a:t>
            </a:r>
            <a:endParaRPr lang="hu-HU" sz="3200" dirty="0"/>
          </a:p>
          <a:p>
            <a:pPr marL="0" indent="0">
              <a:buNone/>
            </a:pPr>
            <a:endParaRPr lang="hu-HU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442" y="0"/>
            <a:ext cx="4928558" cy="369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75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431</Words>
  <Application>Microsoft Office PowerPoint</Application>
  <PresentationFormat>Szélesvásznú</PresentationFormat>
  <Paragraphs>48</Paragraphs>
  <Slides>6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 3</vt:lpstr>
      <vt:lpstr>Office Theme</vt:lpstr>
      <vt:lpstr>A lélek jógaterápiájáról</vt:lpstr>
      <vt:lpstr>Stresszválaszok</vt:lpstr>
      <vt:lpstr>Trauma</vt:lpstr>
      <vt:lpstr>Nocebó, placebó-hatás</vt:lpstr>
      <vt:lpstr>Forrás</vt:lpstr>
      <vt:lpstr>Köszönöm a figyelmet!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</dc:creator>
  <cp:lastModifiedBy>Kriszta</cp:lastModifiedBy>
  <cp:revision>7</cp:revision>
  <dcterms:created xsi:type="dcterms:W3CDTF">2019-11-20T10:18:48Z</dcterms:created>
  <dcterms:modified xsi:type="dcterms:W3CDTF">2019-12-19T14:21:45Z</dcterms:modified>
</cp:coreProperties>
</file>