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88" r:id="rId2"/>
    <p:sldId id="405" r:id="rId3"/>
    <p:sldId id="451" r:id="rId4"/>
    <p:sldId id="457" r:id="rId5"/>
    <p:sldId id="439" r:id="rId6"/>
    <p:sldId id="440" r:id="rId7"/>
    <p:sldId id="443" r:id="rId8"/>
    <p:sldId id="441" r:id="rId9"/>
    <p:sldId id="442" r:id="rId10"/>
    <p:sldId id="430" r:id="rId11"/>
    <p:sldId id="444" r:id="rId12"/>
    <p:sldId id="446" r:id="rId13"/>
    <p:sldId id="449" r:id="rId14"/>
    <p:sldId id="447" r:id="rId15"/>
    <p:sldId id="448" r:id="rId16"/>
    <p:sldId id="452" r:id="rId17"/>
    <p:sldId id="429" r:id="rId18"/>
    <p:sldId id="453" r:id="rId19"/>
    <p:sldId id="295" r:id="rId20"/>
    <p:sldId id="454" r:id="rId21"/>
    <p:sldId id="296" r:id="rId22"/>
    <p:sldId id="455" r:id="rId23"/>
    <p:sldId id="456" r:id="rId24"/>
    <p:sldId id="297" r:id="rId25"/>
    <p:sldId id="458" r:id="rId26"/>
    <p:sldId id="298" r:id="rId27"/>
    <p:sldId id="321" r:id="rId28"/>
    <p:sldId id="322" r:id="rId29"/>
    <p:sldId id="459" r:id="rId30"/>
    <p:sldId id="461" r:id="rId31"/>
    <p:sldId id="462" r:id="rId32"/>
    <p:sldId id="408" r:id="rId33"/>
    <p:sldId id="409" r:id="rId34"/>
    <p:sldId id="463" r:id="rId35"/>
    <p:sldId id="464" r:id="rId36"/>
    <p:sldId id="465" r:id="rId37"/>
    <p:sldId id="466" r:id="rId38"/>
    <p:sldId id="334" r:id="rId39"/>
    <p:sldId id="348" r:id="rId40"/>
    <p:sldId id="345" r:id="rId41"/>
    <p:sldId id="346" r:id="rId42"/>
    <p:sldId id="347" r:id="rId43"/>
    <p:sldId id="291" r:id="rId44"/>
    <p:sldId id="436" r:id="rId45"/>
    <p:sldId id="437" r:id="rId46"/>
    <p:sldId id="335" r:id="rId47"/>
    <p:sldId id="416" r:id="rId48"/>
    <p:sldId id="473" r:id="rId49"/>
    <p:sldId id="474" r:id="rId50"/>
    <p:sldId id="475" r:id="rId51"/>
    <p:sldId id="476" r:id="rId52"/>
    <p:sldId id="477" r:id="rId53"/>
    <p:sldId id="478" r:id="rId54"/>
    <p:sldId id="479" r:id="rId55"/>
    <p:sldId id="480" r:id="rId56"/>
    <p:sldId id="470" r:id="rId57"/>
    <p:sldId id="472" r:id="rId58"/>
    <p:sldId id="426" r:id="rId59"/>
    <p:sldId id="424" r:id="rId60"/>
    <p:sldId id="344" r:id="rId61"/>
    <p:sldId id="482" r:id="rId62"/>
    <p:sldId id="481" r:id="rId63"/>
    <p:sldId id="483" r:id="rId64"/>
    <p:sldId id="485" r:id="rId65"/>
    <p:sldId id="372" r:id="rId66"/>
    <p:sldId id="484" r:id="rId67"/>
    <p:sldId id="486" r:id="rId68"/>
    <p:sldId id="373" r:id="rId69"/>
    <p:sldId id="374" r:id="rId70"/>
    <p:sldId id="487" r:id="rId71"/>
    <p:sldId id="376" r:id="rId72"/>
    <p:sldId id="377" r:id="rId73"/>
    <p:sldId id="425" r:id="rId74"/>
    <p:sldId id="389" r:id="rId7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216A"/>
    <a:srgbClr val="2ACDE7"/>
    <a:srgbClr val="F81028"/>
    <a:srgbClr val="08080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280" autoAdjust="0"/>
  </p:normalViewPr>
  <p:slideViewPr>
    <p:cSldViewPr>
      <p:cViewPr>
        <p:scale>
          <a:sx n="60" d="100"/>
          <a:sy n="60" d="100"/>
        </p:scale>
        <p:origin x="160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66C1DC6-416B-4175-AC02-688D2B1A012E}" type="datetimeFigureOut">
              <a:rPr lang="de-DE"/>
              <a:pPr>
                <a:defRPr/>
              </a:pPr>
              <a:t>15.09.2019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de-DE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E8909C2-41AA-4D76-894C-FDF318BA86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Wikipedia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0948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en</a:t>
            </a:r>
            <a:r>
              <a:rPr lang="en-US" dirty="0"/>
              <a:t>:</a:t>
            </a:r>
            <a:r>
              <a:rPr lang="hu-HU" dirty="0"/>
              <a:t> </a:t>
            </a:r>
            <a:r>
              <a:rPr lang="en-US" dirty="0" err="1"/>
              <a:t>Anatomography</a:t>
            </a:r>
            <a:r>
              <a:rPr lang="en-US" dirty="0"/>
              <a:t> - lifesciencedb.jp/bp3d/, CC BY-SA 2.1 </a:t>
            </a:r>
            <a:r>
              <a:rPr lang="en-US" dirty="0" err="1"/>
              <a:t>jp</a:t>
            </a:r>
            <a:r>
              <a:rPr lang="en-US" dirty="0"/>
              <a:t>, https://commons.wikimedia.org/w/index.php?curid=25457285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8909C2-41AA-4D76-894C-FDF318BA86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5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Wikipedia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9274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Hinrichsen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359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Hunrichsen</a:t>
            </a:r>
            <a:r>
              <a:rPr lang="hu-HU" dirty="0"/>
              <a:t> </a:t>
            </a:r>
            <a:r>
              <a:rPr lang="hu-HU" dirty="0" err="1"/>
              <a:t>Humanembryologie</a:t>
            </a:r>
            <a:r>
              <a:rPr lang="hu-HU" dirty="0"/>
              <a:t>, Springer, 1991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9600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Hunrichsen</a:t>
            </a:r>
            <a:r>
              <a:rPr lang="hu-HU" dirty="0"/>
              <a:t> </a:t>
            </a:r>
            <a:r>
              <a:rPr lang="hu-HU" dirty="0" err="1"/>
              <a:t>Humanembryologie</a:t>
            </a:r>
            <a:r>
              <a:rPr lang="hu-HU" dirty="0"/>
              <a:t>, Springer, 1991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3147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Hunrichsen</a:t>
            </a:r>
            <a:r>
              <a:rPr lang="hu-HU" dirty="0"/>
              <a:t> </a:t>
            </a:r>
            <a:r>
              <a:rPr lang="hu-HU" dirty="0" err="1"/>
              <a:t>Humanembryologie</a:t>
            </a:r>
            <a:r>
              <a:rPr lang="hu-HU" dirty="0"/>
              <a:t>, Springer, 1991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9463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Marjorie</a:t>
            </a:r>
            <a:r>
              <a:rPr lang="hu-HU" dirty="0"/>
              <a:t> England, Life </a:t>
            </a:r>
            <a:r>
              <a:rPr lang="hu-HU" dirty="0" err="1"/>
              <a:t>before</a:t>
            </a:r>
            <a:r>
              <a:rPr lang="hu-HU" dirty="0"/>
              <a:t> </a:t>
            </a:r>
            <a:r>
              <a:rPr lang="hu-HU" dirty="0" err="1"/>
              <a:t>Birth</a:t>
            </a:r>
            <a:r>
              <a:rPr lang="hu-HU" dirty="0"/>
              <a:t>, </a:t>
            </a:r>
            <a:r>
              <a:rPr lang="hu-HU" dirty="0" err="1"/>
              <a:t>Mosby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8909C2-41AA-4D76-894C-FDF318BA8687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57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405E9-3E3D-4343-9907-66E377D04B6B}" type="datetimeFigureOut">
              <a:rPr lang="hu-HU"/>
              <a:pPr>
                <a:defRPr/>
              </a:pPr>
              <a:t>2019.09.15.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5AA5F-7EFB-471D-A491-D0F7FDA9037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59614-A8AD-47C6-888A-48ADEA1DE8DE}" type="datetimeFigureOut">
              <a:rPr lang="hu-HU"/>
              <a:pPr>
                <a:defRPr/>
              </a:pPr>
              <a:t>2019.09.15.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33077-F776-459C-8FDC-A0CE7212CA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8FF1-EAE7-40B1-9D0F-A867604EB47D}" type="datetimeFigureOut">
              <a:rPr lang="hu-HU"/>
              <a:pPr>
                <a:defRPr/>
              </a:pPr>
              <a:t>2019.09.15.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419AE-A4E7-4E7C-A322-1CC7CBAB775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55F75-FB04-4653-9A1B-877E82DC2D43}" type="datetimeFigureOut">
              <a:rPr lang="hu-HU"/>
              <a:pPr>
                <a:defRPr/>
              </a:pPr>
              <a:t>2019.09.15.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06D25-7626-4884-BA85-CE2D3AC710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2D321-87F3-4297-B62F-291173013EF8}" type="datetimeFigureOut">
              <a:rPr lang="hu-HU"/>
              <a:pPr>
                <a:defRPr/>
              </a:pPr>
              <a:t>2019.09.15.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B25CD-AE52-4AD6-85B3-1BC19E52A1E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8E30-A5B1-4AF1-9883-37771E959283}" type="datetimeFigureOut">
              <a:rPr lang="hu-HU"/>
              <a:pPr>
                <a:defRPr/>
              </a:pPr>
              <a:t>2019.09.15.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FA909-47C9-4877-B6D9-240F500A140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03C2E-B566-4997-A98D-CDC9BB609ED5}" type="datetimeFigureOut">
              <a:rPr lang="hu-HU"/>
              <a:pPr>
                <a:defRPr/>
              </a:pPr>
              <a:t>2019.09.15.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274C2-B15A-4504-82E8-CAD249D5292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67071-5684-41CD-8BED-CE2794839C72}" type="datetimeFigureOut">
              <a:rPr lang="hu-HU"/>
              <a:pPr>
                <a:defRPr/>
              </a:pPr>
              <a:t>2019.09.15.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2D3E6-25A3-4893-B6B8-B6761A2010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14C68-CDCC-4103-8E9D-601270357840}" type="datetimeFigureOut">
              <a:rPr lang="hu-HU"/>
              <a:pPr>
                <a:defRPr/>
              </a:pPr>
              <a:t>2019.09.15.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8B21A-B013-4BE5-8207-27D79070643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16536-E659-4592-A531-F18642105AF9}" type="datetimeFigureOut">
              <a:rPr lang="hu-HU"/>
              <a:pPr>
                <a:defRPr/>
              </a:pPr>
              <a:t>2019.09.15.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248BC-30D3-4514-B0B2-6ED766A882C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7F5C6-8B2A-48C3-81E7-6929360A3FAF}" type="datetimeFigureOut">
              <a:rPr lang="hu-HU"/>
              <a:pPr>
                <a:defRPr/>
              </a:pPr>
              <a:t>2019.09.15.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396AA-FB8A-4EE2-99A5-D976EA6743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C423F0-35ED-46E2-A11E-9133ACD6850C}" type="datetimeFigureOut">
              <a:rPr lang="hu-HU"/>
              <a:pPr>
                <a:defRPr/>
              </a:pPr>
              <a:t>2019.09.15.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38FAC7-277E-4EDA-8D48-DE9048ECD5A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tel1.bmp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tel5.bmp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commissur1.bmp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commissur2.bmp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492896"/>
            <a:ext cx="7772400" cy="1470025"/>
          </a:xfrm>
        </p:spPr>
        <p:txBody>
          <a:bodyPr/>
          <a:lstStyle/>
          <a:p>
            <a:b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Makroskopie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des Zwischenhirns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III. Ventrikel. 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Differenzierung der Hirnbläschen. Entwicklung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Prosenzephalon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48064" y="5229200"/>
            <a:ext cx="3995936" cy="911250"/>
          </a:xfrm>
        </p:spPr>
        <p:txBody>
          <a:bodyPr/>
          <a:lstStyle/>
          <a:p>
            <a:pPr eaLnBrk="1" hangingPunct="1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dr. Attila Magyar</a:t>
            </a:r>
          </a:p>
          <a:p>
            <a:pPr eaLnBrk="1" hangingPunct="1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13.09.2019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0" y="-15875"/>
            <a:ext cx="4608513" cy="647700"/>
            <a:chOff x="0" y="0"/>
            <a:chExt cx="2903" cy="408"/>
          </a:xfrm>
        </p:grpSpPr>
        <p:grpSp>
          <p:nvGrpSpPr>
            <p:cNvPr id="3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975" cy="408"/>
              <a:chOff x="0" y="0"/>
              <a:chExt cx="1548363" cy="648370"/>
            </a:xfrm>
          </p:grpSpPr>
          <p:pic>
            <p:nvPicPr>
              <p:cNvPr id="208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9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Csoportba foglalás 10"/>
            <p:cNvGrpSpPr>
              <a:grpSpLocks/>
            </p:cNvGrpSpPr>
            <p:nvPr/>
          </p:nvGrpSpPr>
          <p:grpSpPr bwMode="auto">
            <a:xfrm>
              <a:off x="978" y="0"/>
              <a:ext cx="975" cy="408"/>
              <a:chOff x="0" y="0"/>
              <a:chExt cx="1548363" cy="648370"/>
            </a:xfrm>
          </p:grpSpPr>
          <p:pic>
            <p:nvPicPr>
              <p:cNvPr id="208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Csoportba foglalás 13"/>
            <p:cNvGrpSpPr>
              <a:grpSpLocks/>
            </p:cNvGrpSpPr>
            <p:nvPr/>
          </p:nvGrpSpPr>
          <p:grpSpPr bwMode="auto">
            <a:xfrm>
              <a:off x="1927" y="0"/>
              <a:ext cx="976" cy="408"/>
              <a:chOff x="0" y="0"/>
              <a:chExt cx="1548363" cy="648370"/>
            </a:xfrm>
          </p:grpSpPr>
          <p:pic>
            <p:nvPicPr>
              <p:cNvPr id="208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4572000" y="-15875"/>
            <a:ext cx="4576763" cy="636563"/>
            <a:chOff x="2880" y="-10"/>
            <a:chExt cx="2883" cy="413"/>
          </a:xfrm>
        </p:grpSpPr>
        <p:grpSp>
          <p:nvGrpSpPr>
            <p:cNvPr id="7" name="Csoportba foglalás 18"/>
            <p:cNvGrpSpPr>
              <a:grpSpLocks/>
            </p:cNvGrpSpPr>
            <p:nvPr/>
          </p:nvGrpSpPr>
          <p:grpSpPr bwMode="auto">
            <a:xfrm>
              <a:off x="2880" y="-10"/>
              <a:ext cx="1001" cy="413"/>
              <a:chOff x="4491318" y="-16048"/>
              <a:chExt cx="1588943" cy="655878"/>
            </a:xfrm>
          </p:grpSpPr>
          <p:pic>
            <p:nvPicPr>
              <p:cNvPr id="208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-16048"/>
                <a:ext cx="809376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Csoportba foglalás 19"/>
            <p:cNvGrpSpPr>
              <a:grpSpLocks/>
            </p:cNvGrpSpPr>
            <p:nvPr/>
          </p:nvGrpSpPr>
          <p:grpSpPr bwMode="auto">
            <a:xfrm>
              <a:off x="3866" y="-10"/>
              <a:ext cx="950" cy="413"/>
              <a:chOff x="4572000" y="-16048"/>
              <a:chExt cx="1508261" cy="655878"/>
            </a:xfrm>
          </p:grpSpPr>
          <p:pic>
            <p:nvPicPr>
              <p:cNvPr id="207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Csoportba foglalás 22"/>
            <p:cNvGrpSpPr>
              <a:grpSpLocks/>
            </p:cNvGrpSpPr>
            <p:nvPr/>
          </p:nvGrpSpPr>
          <p:grpSpPr bwMode="auto">
            <a:xfrm>
              <a:off x="4813" y="-10"/>
              <a:ext cx="950" cy="413"/>
              <a:chOff x="4572000" y="-16048"/>
              <a:chExt cx="1508261" cy="655878"/>
            </a:xfrm>
          </p:grpSpPr>
          <p:pic>
            <p:nvPicPr>
              <p:cNvPr id="207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0" name="Csoportba foglalás 26"/>
          <p:cNvGrpSpPr>
            <a:grpSpLocks/>
          </p:cNvGrpSpPr>
          <p:nvPr/>
        </p:nvGrpSpPr>
        <p:grpSpPr bwMode="auto">
          <a:xfrm rot="10800000">
            <a:off x="4763" y="6210300"/>
            <a:ext cx="9139237" cy="647700"/>
            <a:chOff x="0" y="0"/>
            <a:chExt cx="9139210" cy="648370"/>
          </a:xfrm>
        </p:grpSpPr>
        <p:grpSp>
          <p:nvGrpSpPr>
            <p:cNvPr id="11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1548363" cy="648370"/>
              <a:chOff x="0" y="0"/>
              <a:chExt cx="1548363" cy="648370"/>
            </a:xfrm>
          </p:grpSpPr>
          <p:pic>
            <p:nvPicPr>
              <p:cNvPr id="207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Csoportba foglalás 10"/>
            <p:cNvGrpSpPr>
              <a:grpSpLocks/>
            </p:cNvGrpSpPr>
            <p:nvPr/>
          </p:nvGrpSpPr>
          <p:grpSpPr bwMode="auto">
            <a:xfrm>
              <a:off x="1552437" y="0"/>
              <a:ext cx="1548363" cy="648370"/>
              <a:chOff x="0" y="0"/>
              <a:chExt cx="1548363" cy="648370"/>
            </a:xfrm>
          </p:grpSpPr>
          <p:pic>
            <p:nvPicPr>
              <p:cNvPr id="206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Csoportba foglalás 13"/>
            <p:cNvGrpSpPr>
              <a:grpSpLocks/>
            </p:cNvGrpSpPr>
            <p:nvPr/>
          </p:nvGrpSpPr>
          <p:grpSpPr bwMode="auto">
            <a:xfrm>
              <a:off x="3059832" y="0"/>
              <a:ext cx="1548363" cy="648370"/>
              <a:chOff x="0" y="0"/>
              <a:chExt cx="1548363" cy="648370"/>
            </a:xfrm>
          </p:grpSpPr>
          <p:pic>
            <p:nvPicPr>
              <p:cNvPr id="206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Csoportba foglalás 18"/>
            <p:cNvGrpSpPr>
              <a:grpSpLocks/>
            </p:cNvGrpSpPr>
            <p:nvPr/>
          </p:nvGrpSpPr>
          <p:grpSpPr bwMode="auto">
            <a:xfrm>
              <a:off x="4572000" y="0"/>
              <a:ext cx="1579315" cy="648000"/>
              <a:chOff x="4491318" y="0"/>
              <a:chExt cx="1579315" cy="648000"/>
            </a:xfrm>
          </p:grpSpPr>
          <p:pic>
            <p:nvPicPr>
              <p:cNvPr id="206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0"/>
                <a:ext cx="799654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Csoportba foglalás 19"/>
            <p:cNvGrpSpPr>
              <a:grpSpLocks/>
            </p:cNvGrpSpPr>
            <p:nvPr/>
          </p:nvGrpSpPr>
          <p:grpSpPr bwMode="auto">
            <a:xfrm>
              <a:off x="6137956" y="0"/>
              <a:ext cx="1498632" cy="648000"/>
              <a:chOff x="4572001" y="0"/>
              <a:chExt cx="1498632" cy="648000"/>
            </a:xfrm>
          </p:grpSpPr>
          <p:pic>
            <p:nvPicPr>
              <p:cNvPr id="206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4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Csoportba foglalás 22"/>
            <p:cNvGrpSpPr>
              <a:grpSpLocks/>
            </p:cNvGrpSpPr>
            <p:nvPr/>
          </p:nvGrpSpPr>
          <p:grpSpPr bwMode="auto">
            <a:xfrm>
              <a:off x="7640578" y="0"/>
              <a:ext cx="1498632" cy="648000"/>
              <a:chOff x="4572001" y="0"/>
              <a:chExt cx="1498632" cy="648000"/>
            </a:xfrm>
          </p:grpSpPr>
          <p:pic>
            <p:nvPicPr>
              <p:cNvPr id="206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49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71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9" y="177421"/>
            <a:ext cx="6928769" cy="481766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17" y="4217158"/>
            <a:ext cx="2324382" cy="256709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00251" y="5377218"/>
            <a:ext cx="593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Mediansagittalschnitt</a:t>
            </a:r>
            <a:r>
              <a:rPr lang="hu-HU" b="1" dirty="0"/>
              <a:t> des </a:t>
            </a:r>
            <a:r>
              <a:rPr lang="hu-HU" b="1" dirty="0" err="1"/>
              <a:t>Gehirns</a:t>
            </a:r>
            <a:endParaRPr lang="hu-HU" b="1" dirty="0"/>
          </a:p>
          <a:p>
            <a:r>
              <a:rPr lang="hu-HU" b="1" dirty="0"/>
              <a:t>mit </a:t>
            </a:r>
            <a:r>
              <a:rPr lang="hu-HU" b="1" dirty="0" err="1"/>
              <a:t>Cerebrum</a:t>
            </a:r>
            <a:r>
              <a:rPr lang="hu-HU" b="1" dirty="0"/>
              <a:t>, </a:t>
            </a:r>
            <a:r>
              <a:rPr lang="hu-HU" b="1" dirty="0" err="1"/>
              <a:t>Diencephalon</a:t>
            </a:r>
            <a:r>
              <a:rPr lang="hu-HU" b="1" dirty="0"/>
              <a:t>, </a:t>
            </a:r>
            <a:r>
              <a:rPr lang="hu-HU" b="1" dirty="0" err="1"/>
              <a:t>Hirnstamm</a:t>
            </a:r>
            <a:r>
              <a:rPr lang="hu-HU" b="1" dirty="0"/>
              <a:t> und </a:t>
            </a:r>
            <a:r>
              <a:rPr lang="hu-HU" b="1" dirty="0" err="1"/>
              <a:t>Kleinhirn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22744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2" y="195137"/>
            <a:ext cx="8848054" cy="5702079"/>
          </a:xfrm>
          <a:prstGeom prst="rect">
            <a:avLst/>
          </a:prstGeom>
        </p:spPr>
      </p:pic>
      <p:sp>
        <p:nvSpPr>
          <p:cNvPr id="5" name="Szabadkézi sokszög 4"/>
          <p:cNvSpPr/>
          <p:nvPr/>
        </p:nvSpPr>
        <p:spPr>
          <a:xfrm>
            <a:off x="2279581" y="2229633"/>
            <a:ext cx="4422656" cy="2855934"/>
          </a:xfrm>
          <a:custGeom>
            <a:avLst/>
            <a:gdLst>
              <a:gd name="connsiteX0" fmla="*/ 1240233 w 4422656"/>
              <a:gd name="connsiteY0" fmla="*/ 713983 h 2855934"/>
              <a:gd name="connsiteX1" fmla="*/ 1252759 w 4422656"/>
              <a:gd name="connsiteY1" fmla="*/ 563671 h 2855934"/>
              <a:gd name="connsiteX2" fmla="*/ 1315389 w 4422656"/>
              <a:gd name="connsiteY2" fmla="*/ 450937 h 2855934"/>
              <a:gd name="connsiteX3" fmla="*/ 1340441 w 4422656"/>
              <a:gd name="connsiteY3" fmla="*/ 400833 h 2855934"/>
              <a:gd name="connsiteX4" fmla="*/ 1403071 w 4422656"/>
              <a:gd name="connsiteY4" fmla="*/ 325677 h 2855934"/>
              <a:gd name="connsiteX5" fmla="*/ 1453175 w 4422656"/>
              <a:gd name="connsiteY5" fmla="*/ 212942 h 2855934"/>
              <a:gd name="connsiteX6" fmla="*/ 1528331 w 4422656"/>
              <a:gd name="connsiteY6" fmla="*/ 175364 h 2855934"/>
              <a:gd name="connsiteX7" fmla="*/ 1565909 w 4422656"/>
              <a:gd name="connsiteY7" fmla="*/ 150312 h 2855934"/>
              <a:gd name="connsiteX8" fmla="*/ 1703696 w 4422656"/>
              <a:gd name="connsiteY8" fmla="*/ 125260 h 2855934"/>
              <a:gd name="connsiteX9" fmla="*/ 1791378 w 4422656"/>
              <a:gd name="connsiteY9" fmla="*/ 87682 h 2855934"/>
              <a:gd name="connsiteX10" fmla="*/ 1828956 w 4422656"/>
              <a:gd name="connsiteY10" fmla="*/ 75156 h 2855934"/>
              <a:gd name="connsiteX11" fmla="*/ 1954216 w 4422656"/>
              <a:gd name="connsiteY11" fmla="*/ 50104 h 2855934"/>
              <a:gd name="connsiteX12" fmla="*/ 2029372 w 4422656"/>
              <a:gd name="connsiteY12" fmla="*/ 12526 h 2855934"/>
              <a:gd name="connsiteX13" fmla="*/ 2066951 w 4422656"/>
              <a:gd name="connsiteY13" fmla="*/ 0 h 2855934"/>
              <a:gd name="connsiteX14" fmla="*/ 2517887 w 4422656"/>
              <a:gd name="connsiteY14" fmla="*/ 12526 h 2855934"/>
              <a:gd name="connsiteX15" fmla="*/ 2630622 w 4422656"/>
              <a:gd name="connsiteY15" fmla="*/ 50104 h 2855934"/>
              <a:gd name="connsiteX16" fmla="*/ 2668200 w 4422656"/>
              <a:gd name="connsiteY16" fmla="*/ 62630 h 2855934"/>
              <a:gd name="connsiteX17" fmla="*/ 2743356 w 4422656"/>
              <a:gd name="connsiteY17" fmla="*/ 112734 h 2855934"/>
              <a:gd name="connsiteX18" fmla="*/ 2780934 w 4422656"/>
              <a:gd name="connsiteY18" fmla="*/ 125260 h 2855934"/>
              <a:gd name="connsiteX19" fmla="*/ 2831038 w 4422656"/>
              <a:gd name="connsiteY19" fmla="*/ 150312 h 2855934"/>
              <a:gd name="connsiteX20" fmla="*/ 2893668 w 4422656"/>
              <a:gd name="connsiteY20" fmla="*/ 162838 h 2855934"/>
              <a:gd name="connsiteX21" fmla="*/ 2931246 w 4422656"/>
              <a:gd name="connsiteY21" fmla="*/ 187890 h 2855934"/>
              <a:gd name="connsiteX22" fmla="*/ 3006403 w 4422656"/>
              <a:gd name="connsiteY22" fmla="*/ 212942 h 2855934"/>
              <a:gd name="connsiteX23" fmla="*/ 3043981 w 4422656"/>
              <a:gd name="connsiteY23" fmla="*/ 237994 h 2855934"/>
              <a:gd name="connsiteX24" fmla="*/ 3131663 w 4422656"/>
              <a:gd name="connsiteY24" fmla="*/ 263046 h 2855934"/>
              <a:gd name="connsiteX25" fmla="*/ 3231871 w 4422656"/>
              <a:gd name="connsiteY25" fmla="*/ 313151 h 2855934"/>
              <a:gd name="connsiteX26" fmla="*/ 3307027 w 4422656"/>
              <a:gd name="connsiteY26" fmla="*/ 350729 h 2855934"/>
              <a:gd name="connsiteX27" fmla="*/ 3382183 w 4422656"/>
              <a:gd name="connsiteY27" fmla="*/ 413359 h 2855934"/>
              <a:gd name="connsiteX28" fmla="*/ 3419761 w 4422656"/>
              <a:gd name="connsiteY28" fmla="*/ 425885 h 2855934"/>
              <a:gd name="connsiteX29" fmla="*/ 3519970 w 4422656"/>
              <a:gd name="connsiteY29" fmla="*/ 501041 h 2855934"/>
              <a:gd name="connsiteX30" fmla="*/ 3557548 w 4422656"/>
              <a:gd name="connsiteY30" fmla="*/ 513567 h 2855934"/>
              <a:gd name="connsiteX31" fmla="*/ 3595126 w 4422656"/>
              <a:gd name="connsiteY31" fmla="*/ 538619 h 2855934"/>
              <a:gd name="connsiteX32" fmla="*/ 3657756 w 4422656"/>
              <a:gd name="connsiteY32" fmla="*/ 563671 h 2855934"/>
              <a:gd name="connsiteX33" fmla="*/ 3745438 w 4422656"/>
              <a:gd name="connsiteY33" fmla="*/ 613775 h 2855934"/>
              <a:gd name="connsiteX34" fmla="*/ 3820594 w 4422656"/>
              <a:gd name="connsiteY34" fmla="*/ 638827 h 2855934"/>
              <a:gd name="connsiteX35" fmla="*/ 3858172 w 4422656"/>
              <a:gd name="connsiteY35" fmla="*/ 651353 h 2855934"/>
              <a:gd name="connsiteX36" fmla="*/ 3945855 w 4422656"/>
              <a:gd name="connsiteY36" fmla="*/ 701457 h 2855934"/>
              <a:gd name="connsiteX37" fmla="*/ 4021011 w 4422656"/>
              <a:gd name="connsiteY37" fmla="*/ 713983 h 2855934"/>
              <a:gd name="connsiteX38" fmla="*/ 4083641 w 4422656"/>
              <a:gd name="connsiteY38" fmla="*/ 726509 h 2855934"/>
              <a:gd name="connsiteX39" fmla="*/ 4133745 w 4422656"/>
              <a:gd name="connsiteY39" fmla="*/ 739035 h 2855934"/>
              <a:gd name="connsiteX40" fmla="*/ 4171323 w 4422656"/>
              <a:gd name="connsiteY40" fmla="*/ 751562 h 2855934"/>
              <a:gd name="connsiteX41" fmla="*/ 4233953 w 4422656"/>
              <a:gd name="connsiteY41" fmla="*/ 764088 h 2855934"/>
              <a:gd name="connsiteX42" fmla="*/ 4309109 w 4422656"/>
              <a:gd name="connsiteY42" fmla="*/ 814192 h 2855934"/>
              <a:gd name="connsiteX43" fmla="*/ 4384266 w 4422656"/>
              <a:gd name="connsiteY43" fmla="*/ 851770 h 2855934"/>
              <a:gd name="connsiteX44" fmla="*/ 4396792 w 4422656"/>
              <a:gd name="connsiteY44" fmla="*/ 889348 h 2855934"/>
              <a:gd name="connsiteX45" fmla="*/ 4421844 w 4422656"/>
              <a:gd name="connsiteY45" fmla="*/ 939452 h 2855934"/>
              <a:gd name="connsiteX46" fmla="*/ 4409318 w 4422656"/>
              <a:gd name="connsiteY46" fmla="*/ 1077238 h 2855934"/>
              <a:gd name="connsiteX47" fmla="*/ 4346687 w 4422656"/>
              <a:gd name="connsiteY47" fmla="*/ 1139868 h 2855934"/>
              <a:gd name="connsiteX48" fmla="*/ 4284057 w 4422656"/>
              <a:gd name="connsiteY48" fmla="*/ 1215025 h 2855934"/>
              <a:gd name="connsiteX49" fmla="*/ 4271531 w 4422656"/>
              <a:gd name="connsiteY49" fmla="*/ 1265129 h 2855934"/>
              <a:gd name="connsiteX50" fmla="*/ 4246479 w 4422656"/>
              <a:gd name="connsiteY50" fmla="*/ 1340285 h 2855934"/>
              <a:gd name="connsiteX51" fmla="*/ 3945855 w 4422656"/>
              <a:gd name="connsiteY51" fmla="*/ 1327759 h 2855934"/>
              <a:gd name="connsiteX52" fmla="*/ 3870698 w 4422656"/>
              <a:gd name="connsiteY52" fmla="*/ 1302707 h 2855934"/>
              <a:gd name="connsiteX53" fmla="*/ 3833120 w 4422656"/>
              <a:gd name="connsiteY53" fmla="*/ 1265129 h 2855934"/>
              <a:gd name="connsiteX54" fmla="*/ 3745438 w 4422656"/>
              <a:gd name="connsiteY54" fmla="*/ 1215025 h 2855934"/>
              <a:gd name="connsiteX55" fmla="*/ 3720386 w 4422656"/>
              <a:gd name="connsiteY55" fmla="*/ 1189972 h 2855934"/>
              <a:gd name="connsiteX56" fmla="*/ 3632704 w 4422656"/>
              <a:gd name="connsiteY56" fmla="*/ 1164920 h 2855934"/>
              <a:gd name="connsiteX57" fmla="*/ 3557548 w 4422656"/>
              <a:gd name="connsiteY57" fmla="*/ 1139868 h 2855934"/>
              <a:gd name="connsiteX58" fmla="*/ 3382183 w 4422656"/>
              <a:gd name="connsiteY58" fmla="*/ 1152394 h 2855934"/>
              <a:gd name="connsiteX59" fmla="*/ 3307027 w 4422656"/>
              <a:gd name="connsiteY59" fmla="*/ 1177446 h 2855934"/>
              <a:gd name="connsiteX60" fmla="*/ 3081559 w 4422656"/>
              <a:gd name="connsiteY60" fmla="*/ 1202499 h 2855934"/>
              <a:gd name="connsiteX61" fmla="*/ 3031455 w 4422656"/>
              <a:gd name="connsiteY61" fmla="*/ 1215025 h 2855934"/>
              <a:gd name="connsiteX62" fmla="*/ 2993877 w 4422656"/>
              <a:gd name="connsiteY62" fmla="*/ 1240077 h 2855934"/>
              <a:gd name="connsiteX63" fmla="*/ 2918720 w 4422656"/>
              <a:gd name="connsiteY63" fmla="*/ 1265129 h 2855934"/>
              <a:gd name="connsiteX64" fmla="*/ 2805986 w 4422656"/>
              <a:gd name="connsiteY64" fmla="*/ 1290181 h 2855934"/>
              <a:gd name="connsiteX65" fmla="*/ 2492835 w 4422656"/>
              <a:gd name="connsiteY65" fmla="*/ 1315233 h 2855934"/>
              <a:gd name="connsiteX66" fmla="*/ 2279893 w 4422656"/>
              <a:gd name="connsiteY66" fmla="*/ 1352811 h 2855934"/>
              <a:gd name="connsiteX67" fmla="*/ 2204737 w 4422656"/>
              <a:gd name="connsiteY67" fmla="*/ 1402915 h 2855934"/>
              <a:gd name="connsiteX68" fmla="*/ 2192211 w 4422656"/>
              <a:gd name="connsiteY68" fmla="*/ 1440493 h 2855934"/>
              <a:gd name="connsiteX69" fmla="*/ 2117055 w 4422656"/>
              <a:gd name="connsiteY69" fmla="*/ 1503123 h 2855934"/>
              <a:gd name="connsiteX70" fmla="*/ 2092003 w 4422656"/>
              <a:gd name="connsiteY70" fmla="*/ 1540701 h 2855934"/>
              <a:gd name="connsiteX71" fmla="*/ 2066951 w 4422656"/>
              <a:gd name="connsiteY71" fmla="*/ 1615857 h 2855934"/>
              <a:gd name="connsiteX72" fmla="*/ 2054424 w 4422656"/>
              <a:gd name="connsiteY72" fmla="*/ 1653435 h 2855934"/>
              <a:gd name="connsiteX73" fmla="*/ 2029372 w 4422656"/>
              <a:gd name="connsiteY73" fmla="*/ 1728592 h 2855934"/>
              <a:gd name="connsiteX74" fmla="*/ 2004320 w 4422656"/>
              <a:gd name="connsiteY74" fmla="*/ 1766170 h 2855934"/>
              <a:gd name="connsiteX75" fmla="*/ 1979268 w 4422656"/>
              <a:gd name="connsiteY75" fmla="*/ 1841326 h 2855934"/>
              <a:gd name="connsiteX76" fmla="*/ 1954216 w 4422656"/>
              <a:gd name="connsiteY76" fmla="*/ 1878904 h 2855934"/>
              <a:gd name="connsiteX77" fmla="*/ 1941690 w 4422656"/>
              <a:gd name="connsiteY77" fmla="*/ 1916482 h 2855934"/>
              <a:gd name="connsiteX78" fmla="*/ 1866534 w 4422656"/>
              <a:gd name="connsiteY78" fmla="*/ 1991638 h 2855934"/>
              <a:gd name="connsiteX79" fmla="*/ 1828956 w 4422656"/>
              <a:gd name="connsiteY79" fmla="*/ 2029216 h 2855934"/>
              <a:gd name="connsiteX80" fmla="*/ 1791378 w 4422656"/>
              <a:gd name="connsiteY80" fmla="*/ 2079320 h 2855934"/>
              <a:gd name="connsiteX81" fmla="*/ 1753800 w 4422656"/>
              <a:gd name="connsiteY81" fmla="*/ 2091846 h 2855934"/>
              <a:gd name="connsiteX82" fmla="*/ 1628540 w 4422656"/>
              <a:gd name="connsiteY82" fmla="*/ 2079320 h 2855934"/>
              <a:gd name="connsiteX83" fmla="*/ 1578435 w 4422656"/>
              <a:gd name="connsiteY83" fmla="*/ 2054268 h 2855934"/>
              <a:gd name="connsiteX84" fmla="*/ 1540857 w 4422656"/>
              <a:gd name="connsiteY84" fmla="*/ 2041742 h 2855934"/>
              <a:gd name="connsiteX85" fmla="*/ 1415597 w 4422656"/>
              <a:gd name="connsiteY85" fmla="*/ 2054268 h 2855934"/>
              <a:gd name="connsiteX86" fmla="*/ 1315389 w 4422656"/>
              <a:gd name="connsiteY86" fmla="*/ 2129425 h 2855934"/>
              <a:gd name="connsiteX87" fmla="*/ 1290337 w 4422656"/>
              <a:gd name="connsiteY87" fmla="*/ 2167003 h 2855934"/>
              <a:gd name="connsiteX88" fmla="*/ 1215181 w 4422656"/>
              <a:gd name="connsiteY88" fmla="*/ 2242159 h 2855934"/>
              <a:gd name="connsiteX89" fmla="*/ 1177603 w 4422656"/>
              <a:gd name="connsiteY89" fmla="*/ 2279737 h 2855934"/>
              <a:gd name="connsiteX90" fmla="*/ 1089920 w 4422656"/>
              <a:gd name="connsiteY90" fmla="*/ 2379945 h 2855934"/>
              <a:gd name="connsiteX91" fmla="*/ 1077394 w 4422656"/>
              <a:gd name="connsiteY91" fmla="*/ 2530257 h 2855934"/>
              <a:gd name="connsiteX92" fmla="*/ 1039816 w 4422656"/>
              <a:gd name="connsiteY92" fmla="*/ 2555309 h 2855934"/>
              <a:gd name="connsiteX93" fmla="*/ 1027290 w 4422656"/>
              <a:gd name="connsiteY93" fmla="*/ 2605414 h 2855934"/>
              <a:gd name="connsiteX94" fmla="*/ 952134 w 4422656"/>
              <a:gd name="connsiteY94" fmla="*/ 2680570 h 2855934"/>
              <a:gd name="connsiteX95" fmla="*/ 889504 w 4422656"/>
              <a:gd name="connsiteY95" fmla="*/ 2768252 h 2855934"/>
              <a:gd name="connsiteX96" fmla="*/ 789296 w 4422656"/>
              <a:gd name="connsiteY96" fmla="*/ 2843408 h 2855934"/>
              <a:gd name="connsiteX97" fmla="*/ 739192 w 4422656"/>
              <a:gd name="connsiteY97" fmla="*/ 2855934 h 2855934"/>
              <a:gd name="connsiteX98" fmla="*/ 701614 w 4422656"/>
              <a:gd name="connsiteY98" fmla="*/ 2843408 h 2855934"/>
              <a:gd name="connsiteX99" fmla="*/ 689087 w 4422656"/>
              <a:gd name="connsiteY99" fmla="*/ 2793304 h 2855934"/>
              <a:gd name="connsiteX100" fmla="*/ 664035 w 4422656"/>
              <a:gd name="connsiteY100" fmla="*/ 2755726 h 2855934"/>
              <a:gd name="connsiteX101" fmla="*/ 651509 w 4422656"/>
              <a:gd name="connsiteY101" fmla="*/ 2705622 h 2855934"/>
              <a:gd name="connsiteX102" fmla="*/ 638983 w 4422656"/>
              <a:gd name="connsiteY102" fmla="*/ 2668044 h 2855934"/>
              <a:gd name="connsiteX103" fmla="*/ 651509 w 4422656"/>
              <a:gd name="connsiteY103" fmla="*/ 2530257 h 2855934"/>
              <a:gd name="connsiteX104" fmla="*/ 551301 w 4422656"/>
              <a:gd name="connsiteY104" fmla="*/ 2555309 h 2855934"/>
              <a:gd name="connsiteX105" fmla="*/ 488671 w 4422656"/>
              <a:gd name="connsiteY105" fmla="*/ 2605414 h 2855934"/>
              <a:gd name="connsiteX106" fmla="*/ 438567 w 4422656"/>
              <a:gd name="connsiteY106" fmla="*/ 2642992 h 2855934"/>
              <a:gd name="connsiteX107" fmla="*/ 375937 w 4422656"/>
              <a:gd name="connsiteY107" fmla="*/ 2655518 h 2855934"/>
              <a:gd name="connsiteX108" fmla="*/ 288255 w 4422656"/>
              <a:gd name="connsiteY108" fmla="*/ 2680570 h 2855934"/>
              <a:gd name="connsiteX109" fmla="*/ 137942 w 4422656"/>
              <a:gd name="connsiteY109" fmla="*/ 2693096 h 2855934"/>
              <a:gd name="connsiteX110" fmla="*/ 25208 w 4422656"/>
              <a:gd name="connsiteY110" fmla="*/ 2680570 h 2855934"/>
              <a:gd name="connsiteX111" fmla="*/ 12682 w 4422656"/>
              <a:gd name="connsiteY111" fmla="*/ 2580362 h 2855934"/>
              <a:gd name="connsiteX112" fmla="*/ 37734 w 4422656"/>
              <a:gd name="connsiteY112" fmla="*/ 2542783 h 2855934"/>
              <a:gd name="connsiteX113" fmla="*/ 125416 w 4422656"/>
              <a:gd name="connsiteY113" fmla="*/ 2480153 h 2855934"/>
              <a:gd name="connsiteX114" fmla="*/ 162994 w 4422656"/>
              <a:gd name="connsiteY114" fmla="*/ 2467627 h 2855934"/>
              <a:gd name="connsiteX115" fmla="*/ 238151 w 4422656"/>
              <a:gd name="connsiteY115" fmla="*/ 2430049 h 2855934"/>
              <a:gd name="connsiteX116" fmla="*/ 313307 w 4422656"/>
              <a:gd name="connsiteY116" fmla="*/ 2367419 h 2855934"/>
              <a:gd name="connsiteX117" fmla="*/ 388463 w 4422656"/>
              <a:gd name="connsiteY117" fmla="*/ 2317315 h 2855934"/>
              <a:gd name="connsiteX118" fmla="*/ 426041 w 4422656"/>
              <a:gd name="connsiteY118" fmla="*/ 2292263 h 2855934"/>
              <a:gd name="connsiteX119" fmla="*/ 451093 w 4422656"/>
              <a:gd name="connsiteY119" fmla="*/ 2242159 h 2855934"/>
              <a:gd name="connsiteX120" fmla="*/ 513723 w 4422656"/>
              <a:gd name="connsiteY120" fmla="*/ 2167003 h 2855934"/>
              <a:gd name="connsiteX121" fmla="*/ 551301 w 4422656"/>
              <a:gd name="connsiteY121" fmla="*/ 2041742 h 2855934"/>
              <a:gd name="connsiteX122" fmla="*/ 563827 w 4422656"/>
              <a:gd name="connsiteY122" fmla="*/ 2004164 h 2855934"/>
              <a:gd name="connsiteX123" fmla="*/ 613931 w 4422656"/>
              <a:gd name="connsiteY123" fmla="*/ 1966586 h 2855934"/>
              <a:gd name="connsiteX124" fmla="*/ 651509 w 4422656"/>
              <a:gd name="connsiteY124" fmla="*/ 1929008 h 2855934"/>
              <a:gd name="connsiteX125" fmla="*/ 726666 w 4422656"/>
              <a:gd name="connsiteY125" fmla="*/ 1878904 h 2855934"/>
              <a:gd name="connsiteX126" fmla="*/ 751718 w 4422656"/>
              <a:gd name="connsiteY126" fmla="*/ 1841326 h 2855934"/>
              <a:gd name="connsiteX127" fmla="*/ 764244 w 4422656"/>
              <a:gd name="connsiteY127" fmla="*/ 1778696 h 2855934"/>
              <a:gd name="connsiteX128" fmla="*/ 789296 w 4422656"/>
              <a:gd name="connsiteY128" fmla="*/ 1703540 h 2855934"/>
              <a:gd name="connsiteX129" fmla="*/ 851926 w 4422656"/>
              <a:gd name="connsiteY129" fmla="*/ 1515649 h 2855934"/>
              <a:gd name="connsiteX130" fmla="*/ 864452 w 4422656"/>
              <a:gd name="connsiteY130" fmla="*/ 1478071 h 2855934"/>
              <a:gd name="connsiteX131" fmla="*/ 876978 w 4422656"/>
              <a:gd name="connsiteY131" fmla="*/ 1440493 h 2855934"/>
              <a:gd name="connsiteX132" fmla="*/ 964660 w 4422656"/>
              <a:gd name="connsiteY132" fmla="*/ 1327759 h 2855934"/>
              <a:gd name="connsiteX133" fmla="*/ 1014764 w 4422656"/>
              <a:gd name="connsiteY133" fmla="*/ 1252603 h 2855934"/>
              <a:gd name="connsiteX134" fmla="*/ 1039816 w 4422656"/>
              <a:gd name="connsiteY134" fmla="*/ 1215025 h 2855934"/>
              <a:gd name="connsiteX135" fmla="*/ 1140024 w 4422656"/>
              <a:gd name="connsiteY135" fmla="*/ 1177446 h 2855934"/>
              <a:gd name="connsiteX136" fmla="*/ 1165077 w 4422656"/>
              <a:gd name="connsiteY136" fmla="*/ 1152394 h 2855934"/>
              <a:gd name="connsiteX137" fmla="*/ 1202655 w 4422656"/>
              <a:gd name="connsiteY137" fmla="*/ 1127342 h 2855934"/>
              <a:gd name="connsiteX138" fmla="*/ 1227707 w 4422656"/>
              <a:gd name="connsiteY138" fmla="*/ 1089764 h 2855934"/>
              <a:gd name="connsiteX139" fmla="*/ 1290337 w 4422656"/>
              <a:gd name="connsiteY139" fmla="*/ 1002082 h 2855934"/>
              <a:gd name="connsiteX140" fmla="*/ 1315389 w 4422656"/>
              <a:gd name="connsiteY140" fmla="*/ 926926 h 2855934"/>
              <a:gd name="connsiteX141" fmla="*/ 1327915 w 4422656"/>
              <a:gd name="connsiteY141" fmla="*/ 889348 h 2855934"/>
              <a:gd name="connsiteX142" fmla="*/ 1290337 w 4422656"/>
              <a:gd name="connsiteY142" fmla="*/ 739035 h 2855934"/>
              <a:gd name="connsiteX143" fmla="*/ 1240233 w 4422656"/>
              <a:gd name="connsiteY143" fmla="*/ 713983 h 285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22656" h="2855934">
                <a:moveTo>
                  <a:pt x="1240233" y="713983"/>
                </a:moveTo>
                <a:cubicBezTo>
                  <a:pt x="1233970" y="684756"/>
                  <a:pt x="1244493" y="613265"/>
                  <a:pt x="1252759" y="563671"/>
                </a:cubicBezTo>
                <a:cubicBezTo>
                  <a:pt x="1270713" y="455948"/>
                  <a:pt x="1267658" y="517761"/>
                  <a:pt x="1315389" y="450937"/>
                </a:cubicBezTo>
                <a:cubicBezTo>
                  <a:pt x="1326242" y="435742"/>
                  <a:pt x="1331177" y="417045"/>
                  <a:pt x="1340441" y="400833"/>
                </a:cubicBezTo>
                <a:cubicBezTo>
                  <a:pt x="1363693" y="360142"/>
                  <a:pt x="1368528" y="360220"/>
                  <a:pt x="1403071" y="325677"/>
                </a:cubicBezTo>
                <a:cubicBezTo>
                  <a:pt x="1415474" y="288468"/>
                  <a:pt x="1423400" y="242717"/>
                  <a:pt x="1453175" y="212942"/>
                </a:cubicBezTo>
                <a:cubicBezTo>
                  <a:pt x="1489073" y="177044"/>
                  <a:pt x="1487580" y="195739"/>
                  <a:pt x="1528331" y="175364"/>
                </a:cubicBezTo>
                <a:cubicBezTo>
                  <a:pt x="1541796" y="168631"/>
                  <a:pt x="1552444" y="157045"/>
                  <a:pt x="1565909" y="150312"/>
                </a:cubicBezTo>
                <a:cubicBezTo>
                  <a:pt x="1604528" y="131003"/>
                  <a:pt x="1669153" y="129578"/>
                  <a:pt x="1703696" y="125260"/>
                </a:cubicBezTo>
                <a:cubicBezTo>
                  <a:pt x="1807973" y="99191"/>
                  <a:pt x="1704875" y="130934"/>
                  <a:pt x="1791378" y="87682"/>
                </a:cubicBezTo>
                <a:cubicBezTo>
                  <a:pt x="1803188" y="81777"/>
                  <a:pt x="1816260" y="78783"/>
                  <a:pt x="1828956" y="75156"/>
                </a:cubicBezTo>
                <a:cubicBezTo>
                  <a:pt x="1916303" y="50200"/>
                  <a:pt x="1843485" y="74711"/>
                  <a:pt x="1954216" y="50104"/>
                </a:cubicBezTo>
                <a:cubicBezTo>
                  <a:pt x="2010889" y="37510"/>
                  <a:pt x="1975320" y="39552"/>
                  <a:pt x="2029372" y="12526"/>
                </a:cubicBezTo>
                <a:cubicBezTo>
                  <a:pt x="2041182" y="6621"/>
                  <a:pt x="2054425" y="4175"/>
                  <a:pt x="2066951" y="0"/>
                </a:cubicBezTo>
                <a:cubicBezTo>
                  <a:pt x="2217263" y="4175"/>
                  <a:pt x="2367899" y="1813"/>
                  <a:pt x="2517887" y="12526"/>
                </a:cubicBezTo>
                <a:cubicBezTo>
                  <a:pt x="2517888" y="12526"/>
                  <a:pt x="2611832" y="43841"/>
                  <a:pt x="2630622" y="50104"/>
                </a:cubicBezTo>
                <a:cubicBezTo>
                  <a:pt x="2643148" y="54279"/>
                  <a:pt x="2657214" y="55306"/>
                  <a:pt x="2668200" y="62630"/>
                </a:cubicBezTo>
                <a:cubicBezTo>
                  <a:pt x="2693252" y="79331"/>
                  <a:pt x="2714792" y="103213"/>
                  <a:pt x="2743356" y="112734"/>
                </a:cubicBezTo>
                <a:cubicBezTo>
                  <a:pt x="2755882" y="116909"/>
                  <a:pt x="2768798" y="120059"/>
                  <a:pt x="2780934" y="125260"/>
                </a:cubicBezTo>
                <a:cubicBezTo>
                  <a:pt x="2798097" y="132616"/>
                  <a:pt x="2813324" y="144407"/>
                  <a:pt x="2831038" y="150312"/>
                </a:cubicBezTo>
                <a:cubicBezTo>
                  <a:pt x="2851236" y="157045"/>
                  <a:pt x="2872791" y="158663"/>
                  <a:pt x="2893668" y="162838"/>
                </a:cubicBezTo>
                <a:cubicBezTo>
                  <a:pt x="2906194" y="171189"/>
                  <a:pt x="2917489" y="181776"/>
                  <a:pt x="2931246" y="187890"/>
                </a:cubicBezTo>
                <a:cubicBezTo>
                  <a:pt x="2955377" y="198615"/>
                  <a:pt x="3006403" y="212942"/>
                  <a:pt x="3006403" y="212942"/>
                </a:cubicBezTo>
                <a:cubicBezTo>
                  <a:pt x="3018929" y="221293"/>
                  <a:pt x="3030516" y="231261"/>
                  <a:pt x="3043981" y="237994"/>
                </a:cubicBezTo>
                <a:cubicBezTo>
                  <a:pt x="3061951" y="246979"/>
                  <a:pt x="3115610" y="259033"/>
                  <a:pt x="3131663" y="263046"/>
                </a:cubicBezTo>
                <a:cubicBezTo>
                  <a:pt x="3214005" y="345391"/>
                  <a:pt x="3059162" y="198011"/>
                  <a:pt x="3231871" y="313151"/>
                </a:cubicBezTo>
                <a:cubicBezTo>
                  <a:pt x="3339564" y="384947"/>
                  <a:pt x="3203307" y="298869"/>
                  <a:pt x="3307027" y="350729"/>
                </a:cubicBezTo>
                <a:cubicBezTo>
                  <a:pt x="3388990" y="391711"/>
                  <a:pt x="3299075" y="357954"/>
                  <a:pt x="3382183" y="413359"/>
                </a:cubicBezTo>
                <a:cubicBezTo>
                  <a:pt x="3393169" y="420683"/>
                  <a:pt x="3407235" y="421710"/>
                  <a:pt x="3419761" y="425885"/>
                </a:cubicBezTo>
                <a:cubicBezTo>
                  <a:pt x="3449437" y="455560"/>
                  <a:pt x="3477481" y="486878"/>
                  <a:pt x="3519970" y="501041"/>
                </a:cubicBezTo>
                <a:cubicBezTo>
                  <a:pt x="3532496" y="505216"/>
                  <a:pt x="3545738" y="507662"/>
                  <a:pt x="3557548" y="513567"/>
                </a:cubicBezTo>
                <a:cubicBezTo>
                  <a:pt x="3571013" y="520300"/>
                  <a:pt x="3581661" y="531886"/>
                  <a:pt x="3595126" y="538619"/>
                </a:cubicBezTo>
                <a:cubicBezTo>
                  <a:pt x="3615237" y="548675"/>
                  <a:pt x="3637645" y="553615"/>
                  <a:pt x="3657756" y="563671"/>
                </a:cubicBezTo>
                <a:cubicBezTo>
                  <a:pt x="3748144" y="608865"/>
                  <a:pt x="3635637" y="569855"/>
                  <a:pt x="3745438" y="613775"/>
                </a:cubicBezTo>
                <a:cubicBezTo>
                  <a:pt x="3769956" y="623582"/>
                  <a:pt x="3795542" y="630476"/>
                  <a:pt x="3820594" y="638827"/>
                </a:cubicBezTo>
                <a:cubicBezTo>
                  <a:pt x="3833120" y="643002"/>
                  <a:pt x="3847186" y="644029"/>
                  <a:pt x="3858172" y="651353"/>
                </a:cubicBezTo>
                <a:cubicBezTo>
                  <a:pt x="3883331" y="668125"/>
                  <a:pt x="3916962" y="692789"/>
                  <a:pt x="3945855" y="701457"/>
                </a:cubicBezTo>
                <a:cubicBezTo>
                  <a:pt x="3970181" y="708755"/>
                  <a:pt x="3996023" y="709440"/>
                  <a:pt x="4021011" y="713983"/>
                </a:cubicBezTo>
                <a:cubicBezTo>
                  <a:pt x="4041958" y="717791"/>
                  <a:pt x="4062858" y="721891"/>
                  <a:pt x="4083641" y="726509"/>
                </a:cubicBezTo>
                <a:cubicBezTo>
                  <a:pt x="4100446" y="730244"/>
                  <a:pt x="4117192" y="734305"/>
                  <a:pt x="4133745" y="739035"/>
                </a:cubicBezTo>
                <a:cubicBezTo>
                  <a:pt x="4146441" y="742662"/>
                  <a:pt x="4158514" y="748360"/>
                  <a:pt x="4171323" y="751562"/>
                </a:cubicBezTo>
                <a:cubicBezTo>
                  <a:pt x="4191977" y="756726"/>
                  <a:pt x="4213076" y="759913"/>
                  <a:pt x="4233953" y="764088"/>
                </a:cubicBezTo>
                <a:cubicBezTo>
                  <a:pt x="4259005" y="780789"/>
                  <a:pt x="4280545" y="804671"/>
                  <a:pt x="4309109" y="814192"/>
                </a:cubicBezTo>
                <a:cubicBezTo>
                  <a:pt x="4360969" y="831479"/>
                  <a:pt x="4335701" y="819394"/>
                  <a:pt x="4384266" y="851770"/>
                </a:cubicBezTo>
                <a:cubicBezTo>
                  <a:pt x="4388441" y="864296"/>
                  <a:pt x="4391591" y="877212"/>
                  <a:pt x="4396792" y="889348"/>
                </a:cubicBezTo>
                <a:cubicBezTo>
                  <a:pt x="4404148" y="906511"/>
                  <a:pt x="4420602" y="920821"/>
                  <a:pt x="4421844" y="939452"/>
                </a:cubicBezTo>
                <a:cubicBezTo>
                  <a:pt x="4424912" y="985468"/>
                  <a:pt x="4418981" y="1032144"/>
                  <a:pt x="4409318" y="1077238"/>
                </a:cubicBezTo>
                <a:cubicBezTo>
                  <a:pt x="4401330" y="1114514"/>
                  <a:pt x="4371377" y="1119294"/>
                  <a:pt x="4346687" y="1139868"/>
                </a:cubicBezTo>
                <a:cubicBezTo>
                  <a:pt x="4310519" y="1170007"/>
                  <a:pt x="4308689" y="1178075"/>
                  <a:pt x="4284057" y="1215025"/>
                </a:cubicBezTo>
                <a:cubicBezTo>
                  <a:pt x="4279882" y="1231726"/>
                  <a:pt x="4276478" y="1248640"/>
                  <a:pt x="4271531" y="1265129"/>
                </a:cubicBezTo>
                <a:cubicBezTo>
                  <a:pt x="4263943" y="1290422"/>
                  <a:pt x="4246479" y="1340285"/>
                  <a:pt x="4246479" y="1340285"/>
                </a:cubicBezTo>
                <a:cubicBezTo>
                  <a:pt x="4146271" y="1336110"/>
                  <a:pt x="4045652" y="1337739"/>
                  <a:pt x="3945855" y="1327759"/>
                </a:cubicBezTo>
                <a:cubicBezTo>
                  <a:pt x="3919579" y="1325131"/>
                  <a:pt x="3870698" y="1302707"/>
                  <a:pt x="3870698" y="1302707"/>
                </a:cubicBezTo>
                <a:cubicBezTo>
                  <a:pt x="3858172" y="1290181"/>
                  <a:pt x="3846729" y="1276470"/>
                  <a:pt x="3833120" y="1265129"/>
                </a:cubicBezTo>
                <a:cubicBezTo>
                  <a:pt x="3806563" y="1242998"/>
                  <a:pt x="3776067" y="1230339"/>
                  <a:pt x="3745438" y="1215025"/>
                </a:cubicBezTo>
                <a:cubicBezTo>
                  <a:pt x="3737087" y="1206674"/>
                  <a:pt x="3730513" y="1196048"/>
                  <a:pt x="3720386" y="1189972"/>
                </a:cubicBezTo>
                <a:cubicBezTo>
                  <a:pt x="3706355" y="1181553"/>
                  <a:pt x="3643622" y="1168195"/>
                  <a:pt x="3632704" y="1164920"/>
                </a:cubicBezTo>
                <a:cubicBezTo>
                  <a:pt x="3607411" y="1157332"/>
                  <a:pt x="3557548" y="1139868"/>
                  <a:pt x="3557548" y="1139868"/>
                </a:cubicBezTo>
                <a:cubicBezTo>
                  <a:pt x="3499093" y="1144043"/>
                  <a:pt x="3440139" y="1143701"/>
                  <a:pt x="3382183" y="1152394"/>
                </a:cubicBezTo>
                <a:cubicBezTo>
                  <a:pt x="3356068" y="1156311"/>
                  <a:pt x="3333303" y="1174818"/>
                  <a:pt x="3307027" y="1177446"/>
                </a:cubicBezTo>
                <a:cubicBezTo>
                  <a:pt x="3258761" y="1182273"/>
                  <a:pt x="3134767" y="1193631"/>
                  <a:pt x="3081559" y="1202499"/>
                </a:cubicBezTo>
                <a:cubicBezTo>
                  <a:pt x="3064578" y="1205329"/>
                  <a:pt x="3048156" y="1210850"/>
                  <a:pt x="3031455" y="1215025"/>
                </a:cubicBezTo>
                <a:cubicBezTo>
                  <a:pt x="3018929" y="1223376"/>
                  <a:pt x="3007634" y="1233963"/>
                  <a:pt x="2993877" y="1240077"/>
                </a:cubicBezTo>
                <a:cubicBezTo>
                  <a:pt x="2969746" y="1250802"/>
                  <a:pt x="2943772" y="1256778"/>
                  <a:pt x="2918720" y="1265129"/>
                </a:cubicBezTo>
                <a:cubicBezTo>
                  <a:pt x="2870592" y="1281172"/>
                  <a:pt x="2868114" y="1284169"/>
                  <a:pt x="2805986" y="1290181"/>
                </a:cubicBezTo>
                <a:cubicBezTo>
                  <a:pt x="2701756" y="1300268"/>
                  <a:pt x="2597219" y="1306882"/>
                  <a:pt x="2492835" y="1315233"/>
                </a:cubicBezTo>
                <a:cubicBezTo>
                  <a:pt x="2355947" y="1349455"/>
                  <a:pt x="2426847" y="1336483"/>
                  <a:pt x="2279893" y="1352811"/>
                </a:cubicBezTo>
                <a:cubicBezTo>
                  <a:pt x="2240496" y="1365943"/>
                  <a:pt x="2231545" y="1362703"/>
                  <a:pt x="2204737" y="1402915"/>
                </a:cubicBezTo>
                <a:cubicBezTo>
                  <a:pt x="2197413" y="1413901"/>
                  <a:pt x="2199535" y="1429507"/>
                  <a:pt x="2192211" y="1440493"/>
                </a:cubicBezTo>
                <a:cubicBezTo>
                  <a:pt x="2172922" y="1469427"/>
                  <a:pt x="2144783" y="1484637"/>
                  <a:pt x="2117055" y="1503123"/>
                </a:cubicBezTo>
                <a:cubicBezTo>
                  <a:pt x="2108704" y="1515649"/>
                  <a:pt x="2098117" y="1526944"/>
                  <a:pt x="2092003" y="1540701"/>
                </a:cubicBezTo>
                <a:cubicBezTo>
                  <a:pt x="2081278" y="1564832"/>
                  <a:pt x="2075302" y="1590805"/>
                  <a:pt x="2066951" y="1615857"/>
                </a:cubicBezTo>
                <a:lnTo>
                  <a:pt x="2054424" y="1653435"/>
                </a:lnTo>
                <a:cubicBezTo>
                  <a:pt x="2054424" y="1653436"/>
                  <a:pt x="2029373" y="1728591"/>
                  <a:pt x="2029372" y="1728592"/>
                </a:cubicBezTo>
                <a:cubicBezTo>
                  <a:pt x="2021021" y="1741118"/>
                  <a:pt x="2010434" y="1752413"/>
                  <a:pt x="2004320" y="1766170"/>
                </a:cubicBezTo>
                <a:cubicBezTo>
                  <a:pt x="1993595" y="1790301"/>
                  <a:pt x="1993916" y="1819354"/>
                  <a:pt x="1979268" y="1841326"/>
                </a:cubicBezTo>
                <a:cubicBezTo>
                  <a:pt x="1970917" y="1853852"/>
                  <a:pt x="1960949" y="1865439"/>
                  <a:pt x="1954216" y="1878904"/>
                </a:cubicBezTo>
                <a:cubicBezTo>
                  <a:pt x="1948311" y="1890714"/>
                  <a:pt x="1949796" y="1906060"/>
                  <a:pt x="1941690" y="1916482"/>
                </a:cubicBezTo>
                <a:cubicBezTo>
                  <a:pt x="1919939" y="1944448"/>
                  <a:pt x="1891586" y="1966586"/>
                  <a:pt x="1866534" y="1991638"/>
                </a:cubicBezTo>
                <a:cubicBezTo>
                  <a:pt x="1854008" y="2004164"/>
                  <a:pt x="1839585" y="2015044"/>
                  <a:pt x="1828956" y="2029216"/>
                </a:cubicBezTo>
                <a:cubicBezTo>
                  <a:pt x="1816430" y="2045917"/>
                  <a:pt x="1807416" y="2065955"/>
                  <a:pt x="1791378" y="2079320"/>
                </a:cubicBezTo>
                <a:cubicBezTo>
                  <a:pt x="1781235" y="2087773"/>
                  <a:pt x="1766326" y="2087671"/>
                  <a:pt x="1753800" y="2091846"/>
                </a:cubicBezTo>
                <a:cubicBezTo>
                  <a:pt x="1712047" y="2087671"/>
                  <a:pt x="1669570" y="2088112"/>
                  <a:pt x="1628540" y="2079320"/>
                </a:cubicBezTo>
                <a:cubicBezTo>
                  <a:pt x="1610282" y="2075407"/>
                  <a:pt x="1595598" y="2061624"/>
                  <a:pt x="1578435" y="2054268"/>
                </a:cubicBezTo>
                <a:cubicBezTo>
                  <a:pt x="1566299" y="2049067"/>
                  <a:pt x="1553383" y="2045917"/>
                  <a:pt x="1540857" y="2041742"/>
                </a:cubicBezTo>
                <a:cubicBezTo>
                  <a:pt x="1499104" y="2045917"/>
                  <a:pt x="1455648" y="2041752"/>
                  <a:pt x="1415597" y="2054268"/>
                </a:cubicBezTo>
                <a:cubicBezTo>
                  <a:pt x="1394221" y="2060948"/>
                  <a:pt x="1336782" y="2102684"/>
                  <a:pt x="1315389" y="2129425"/>
                </a:cubicBezTo>
                <a:cubicBezTo>
                  <a:pt x="1305985" y="2141181"/>
                  <a:pt x="1300339" y="2155751"/>
                  <a:pt x="1290337" y="2167003"/>
                </a:cubicBezTo>
                <a:cubicBezTo>
                  <a:pt x="1266799" y="2193483"/>
                  <a:pt x="1240233" y="2217107"/>
                  <a:pt x="1215181" y="2242159"/>
                </a:cubicBezTo>
                <a:cubicBezTo>
                  <a:pt x="1202655" y="2254685"/>
                  <a:pt x="1188669" y="2265904"/>
                  <a:pt x="1177603" y="2279737"/>
                </a:cubicBezTo>
                <a:cubicBezTo>
                  <a:pt x="1116432" y="2356200"/>
                  <a:pt x="1146403" y="2323462"/>
                  <a:pt x="1089920" y="2379945"/>
                </a:cubicBezTo>
                <a:cubicBezTo>
                  <a:pt x="1085745" y="2430049"/>
                  <a:pt x="1091206" y="2481914"/>
                  <a:pt x="1077394" y="2530257"/>
                </a:cubicBezTo>
                <a:cubicBezTo>
                  <a:pt x="1073258" y="2544732"/>
                  <a:pt x="1048167" y="2542783"/>
                  <a:pt x="1039816" y="2555309"/>
                </a:cubicBezTo>
                <a:cubicBezTo>
                  <a:pt x="1030267" y="2569633"/>
                  <a:pt x="1037162" y="2591310"/>
                  <a:pt x="1027290" y="2605414"/>
                </a:cubicBezTo>
                <a:cubicBezTo>
                  <a:pt x="1006973" y="2634439"/>
                  <a:pt x="971786" y="2651091"/>
                  <a:pt x="952134" y="2680570"/>
                </a:cubicBezTo>
                <a:cubicBezTo>
                  <a:pt x="939633" y="2699322"/>
                  <a:pt x="902651" y="2756301"/>
                  <a:pt x="889504" y="2768252"/>
                </a:cubicBezTo>
                <a:cubicBezTo>
                  <a:pt x="858609" y="2796338"/>
                  <a:pt x="829803" y="2833281"/>
                  <a:pt x="789296" y="2843408"/>
                </a:cubicBezTo>
                <a:lnTo>
                  <a:pt x="739192" y="2855934"/>
                </a:lnTo>
                <a:cubicBezTo>
                  <a:pt x="726666" y="2851759"/>
                  <a:pt x="709862" y="2853718"/>
                  <a:pt x="701614" y="2843408"/>
                </a:cubicBezTo>
                <a:cubicBezTo>
                  <a:pt x="690859" y="2829965"/>
                  <a:pt x="695869" y="2809127"/>
                  <a:pt x="689087" y="2793304"/>
                </a:cubicBezTo>
                <a:cubicBezTo>
                  <a:pt x="683157" y="2779467"/>
                  <a:pt x="672386" y="2768252"/>
                  <a:pt x="664035" y="2755726"/>
                </a:cubicBezTo>
                <a:cubicBezTo>
                  <a:pt x="659860" y="2739025"/>
                  <a:pt x="656238" y="2722175"/>
                  <a:pt x="651509" y="2705622"/>
                </a:cubicBezTo>
                <a:cubicBezTo>
                  <a:pt x="647882" y="2692926"/>
                  <a:pt x="638983" y="2681248"/>
                  <a:pt x="638983" y="2668044"/>
                </a:cubicBezTo>
                <a:cubicBezTo>
                  <a:pt x="638983" y="2621926"/>
                  <a:pt x="679823" y="2566661"/>
                  <a:pt x="651509" y="2530257"/>
                </a:cubicBezTo>
                <a:cubicBezTo>
                  <a:pt x="630371" y="2503079"/>
                  <a:pt x="551301" y="2555309"/>
                  <a:pt x="551301" y="2555309"/>
                </a:cubicBezTo>
                <a:cubicBezTo>
                  <a:pt x="509407" y="2597205"/>
                  <a:pt x="543975" y="2565911"/>
                  <a:pt x="488671" y="2605414"/>
                </a:cubicBezTo>
                <a:cubicBezTo>
                  <a:pt x="471683" y="2617548"/>
                  <a:pt x="457644" y="2634513"/>
                  <a:pt x="438567" y="2642992"/>
                </a:cubicBezTo>
                <a:cubicBezTo>
                  <a:pt x="419112" y="2651639"/>
                  <a:pt x="396591" y="2650354"/>
                  <a:pt x="375937" y="2655518"/>
                </a:cubicBezTo>
                <a:cubicBezTo>
                  <a:pt x="334340" y="2665917"/>
                  <a:pt x="335115" y="2674713"/>
                  <a:pt x="288255" y="2680570"/>
                </a:cubicBezTo>
                <a:cubicBezTo>
                  <a:pt x="238365" y="2686806"/>
                  <a:pt x="188046" y="2688921"/>
                  <a:pt x="137942" y="2693096"/>
                </a:cubicBezTo>
                <a:cubicBezTo>
                  <a:pt x="100364" y="2688921"/>
                  <a:pt x="60741" y="2693491"/>
                  <a:pt x="25208" y="2680570"/>
                </a:cubicBezTo>
                <a:cubicBezTo>
                  <a:pt x="-17049" y="2665204"/>
                  <a:pt x="4834" y="2601290"/>
                  <a:pt x="12682" y="2580362"/>
                </a:cubicBezTo>
                <a:cubicBezTo>
                  <a:pt x="17968" y="2566266"/>
                  <a:pt x="28096" y="2554348"/>
                  <a:pt x="37734" y="2542783"/>
                </a:cubicBezTo>
                <a:cubicBezTo>
                  <a:pt x="69556" y="2504596"/>
                  <a:pt x="79452" y="2499852"/>
                  <a:pt x="125416" y="2480153"/>
                </a:cubicBezTo>
                <a:cubicBezTo>
                  <a:pt x="137552" y="2474952"/>
                  <a:pt x="151184" y="2473532"/>
                  <a:pt x="162994" y="2467627"/>
                </a:cubicBezTo>
                <a:cubicBezTo>
                  <a:pt x="260120" y="2419064"/>
                  <a:pt x="143698" y="2461533"/>
                  <a:pt x="238151" y="2430049"/>
                </a:cubicBezTo>
                <a:cubicBezTo>
                  <a:pt x="372432" y="2340529"/>
                  <a:pt x="168638" y="2479939"/>
                  <a:pt x="313307" y="2367419"/>
                </a:cubicBezTo>
                <a:cubicBezTo>
                  <a:pt x="337073" y="2348934"/>
                  <a:pt x="363411" y="2334016"/>
                  <a:pt x="388463" y="2317315"/>
                </a:cubicBezTo>
                <a:lnTo>
                  <a:pt x="426041" y="2292263"/>
                </a:lnTo>
                <a:cubicBezTo>
                  <a:pt x="434392" y="2275562"/>
                  <a:pt x="440240" y="2257354"/>
                  <a:pt x="451093" y="2242159"/>
                </a:cubicBezTo>
                <a:cubicBezTo>
                  <a:pt x="485796" y="2193575"/>
                  <a:pt x="490335" y="2219627"/>
                  <a:pt x="513723" y="2167003"/>
                </a:cubicBezTo>
                <a:cubicBezTo>
                  <a:pt x="537536" y="2113423"/>
                  <a:pt x="536727" y="2092752"/>
                  <a:pt x="551301" y="2041742"/>
                </a:cubicBezTo>
                <a:cubicBezTo>
                  <a:pt x="554928" y="2029046"/>
                  <a:pt x="555374" y="2014307"/>
                  <a:pt x="563827" y="2004164"/>
                </a:cubicBezTo>
                <a:cubicBezTo>
                  <a:pt x="577192" y="1988126"/>
                  <a:pt x="598080" y="1980172"/>
                  <a:pt x="613931" y="1966586"/>
                </a:cubicBezTo>
                <a:cubicBezTo>
                  <a:pt x="627381" y="1955058"/>
                  <a:pt x="637526" y="1939884"/>
                  <a:pt x="651509" y="1929008"/>
                </a:cubicBezTo>
                <a:cubicBezTo>
                  <a:pt x="675276" y="1910523"/>
                  <a:pt x="726666" y="1878904"/>
                  <a:pt x="726666" y="1878904"/>
                </a:cubicBezTo>
                <a:cubicBezTo>
                  <a:pt x="735017" y="1866378"/>
                  <a:pt x="746432" y="1855422"/>
                  <a:pt x="751718" y="1841326"/>
                </a:cubicBezTo>
                <a:cubicBezTo>
                  <a:pt x="759193" y="1821391"/>
                  <a:pt x="758642" y="1799236"/>
                  <a:pt x="764244" y="1778696"/>
                </a:cubicBezTo>
                <a:cubicBezTo>
                  <a:pt x="771192" y="1753219"/>
                  <a:pt x="780945" y="1728592"/>
                  <a:pt x="789296" y="1703540"/>
                </a:cubicBezTo>
                <a:lnTo>
                  <a:pt x="851926" y="1515649"/>
                </a:lnTo>
                <a:lnTo>
                  <a:pt x="864452" y="1478071"/>
                </a:lnTo>
                <a:cubicBezTo>
                  <a:pt x="868627" y="1465545"/>
                  <a:pt x="869654" y="1451479"/>
                  <a:pt x="876978" y="1440493"/>
                </a:cubicBezTo>
                <a:cubicBezTo>
                  <a:pt x="936908" y="1350598"/>
                  <a:pt x="905792" y="1386627"/>
                  <a:pt x="964660" y="1327759"/>
                </a:cubicBezTo>
                <a:cubicBezTo>
                  <a:pt x="986673" y="1261720"/>
                  <a:pt x="962637" y="1315155"/>
                  <a:pt x="1014764" y="1252603"/>
                </a:cubicBezTo>
                <a:cubicBezTo>
                  <a:pt x="1024402" y="1241038"/>
                  <a:pt x="1027566" y="1223775"/>
                  <a:pt x="1039816" y="1215025"/>
                </a:cubicBezTo>
                <a:cubicBezTo>
                  <a:pt x="1052924" y="1205662"/>
                  <a:pt x="1117394" y="1184989"/>
                  <a:pt x="1140024" y="1177446"/>
                </a:cubicBezTo>
                <a:cubicBezTo>
                  <a:pt x="1148375" y="1169095"/>
                  <a:pt x="1155855" y="1159771"/>
                  <a:pt x="1165077" y="1152394"/>
                </a:cubicBezTo>
                <a:cubicBezTo>
                  <a:pt x="1176833" y="1142990"/>
                  <a:pt x="1192010" y="1137987"/>
                  <a:pt x="1202655" y="1127342"/>
                </a:cubicBezTo>
                <a:cubicBezTo>
                  <a:pt x="1213300" y="1116697"/>
                  <a:pt x="1218957" y="1102014"/>
                  <a:pt x="1227707" y="1089764"/>
                </a:cubicBezTo>
                <a:cubicBezTo>
                  <a:pt x="1233150" y="1082144"/>
                  <a:pt x="1283391" y="1017710"/>
                  <a:pt x="1290337" y="1002082"/>
                </a:cubicBezTo>
                <a:cubicBezTo>
                  <a:pt x="1301062" y="977951"/>
                  <a:pt x="1307038" y="951978"/>
                  <a:pt x="1315389" y="926926"/>
                </a:cubicBezTo>
                <a:lnTo>
                  <a:pt x="1327915" y="889348"/>
                </a:lnTo>
                <a:cubicBezTo>
                  <a:pt x="1324448" y="854675"/>
                  <a:pt x="1342179" y="764957"/>
                  <a:pt x="1290337" y="739035"/>
                </a:cubicBezTo>
                <a:cubicBezTo>
                  <a:pt x="1282868" y="735300"/>
                  <a:pt x="1246496" y="743210"/>
                  <a:pt x="1240233" y="71398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zövegdoboz 5"/>
          <p:cNvSpPr txBox="1"/>
          <p:nvPr/>
        </p:nvSpPr>
        <p:spPr>
          <a:xfrm>
            <a:off x="250849" y="6118374"/>
            <a:ext cx="873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hier</a:t>
            </a:r>
            <a:r>
              <a:rPr lang="hu-HU" dirty="0"/>
              <a:t> </a:t>
            </a:r>
            <a:r>
              <a:rPr lang="hu-HU" dirty="0" err="1"/>
              <a:t>sichtbaren</a:t>
            </a:r>
            <a:r>
              <a:rPr lang="hu-HU" dirty="0"/>
              <a:t>, </a:t>
            </a:r>
            <a:r>
              <a:rPr lang="hu-HU" dirty="0" err="1"/>
              <a:t>diencephalischen</a:t>
            </a:r>
            <a:r>
              <a:rPr lang="hu-HU" dirty="0"/>
              <a:t> </a:t>
            </a:r>
            <a:r>
              <a:rPr lang="hu-HU" dirty="0" err="1"/>
              <a:t>Strukturen</a:t>
            </a:r>
            <a:r>
              <a:rPr lang="hu-HU" dirty="0"/>
              <a:t> sind mit </a:t>
            </a:r>
            <a:r>
              <a:rPr lang="hu-HU" dirty="0" err="1"/>
              <a:t>roter</a:t>
            </a:r>
            <a:r>
              <a:rPr lang="hu-HU" dirty="0"/>
              <a:t>, </a:t>
            </a:r>
            <a:r>
              <a:rPr lang="hu-HU" dirty="0" err="1"/>
              <a:t>punktierten</a:t>
            </a:r>
            <a:r>
              <a:rPr lang="hu-HU" dirty="0"/>
              <a:t> </a:t>
            </a:r>
            <a:r>
              <a:rPr lang="hu-HU" dirty="0" err="1"/>
              <a:t>Linie</a:t>
            </a:r>
            <a:r>
              <a:rPr lang="hu-HU" dirty="0"/>
              <a:t> </a:t>
            </a:r>
            <a:r>
              <a:rPr lang="hu-HU" dirty="0" err="1"/>
              <a:t>begrenzt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1391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2" y="195137"/>
            <a:ext cx="8848054" cy="570207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135184" y="344557"/>
            <a:ext cx="300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Foramen interventriculare</a:t>
            </a:r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6135184" y="1331844"/>
            <a:ext cx="300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Adhaesio</a:t>
            </a:r>
            <a:r>
              <a:rPr lang="hu-HU" dirty="0"/>
              <a:t> </a:t>
            </a:r>
            <a:r>
              <a:rPr lang="hu-HU" dirty="0" err="1"/>
              <a:t>interthalamica</a:t>
            </a:r>
            <a:endParaRPr lang="de-DE" dirty="0"/>
          </a:p>
        </p:txBody>
      </p:sp>
      <p:sp>
        <p:nvSpPr>
          <p:cNvPr id="5" name="Szövegdoboz 4"/>
          <p:cNvSpPr txBox="1"/>
          <p:nvPr/>
        </p:nvSpPr>
        <p:spPr>
          <a:xfrm>
            <a:off x="6234576" y="1802296"/>
            <a:ext cx="300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Splenium</a:t>
            </a:r>
            <a:r>
              <a:rPr lang="hu-HU" dirty="0"/>
              <a:t> </a:t>
            </a:r>
            <a:r>
              <a:rPr lang="hu-HU" dirty="0" err="1"/>
              <a:t>corporis</a:t>
            </a:r>
            <a:r>
              <a:rPr lang="hu-HU" dirty="0"/>
              <a:t> </a:t>
            </a:r>
            <a:r>
              <a:rPr lang="hu-HU" dirty="0" err="1"/>
              <a:t>callosi</a:t>
            </a:r>
            <a:endParaRPr lang="de-DE" dirty="0"/>
          </a:p>
        </p:txBody>
      </p:sp>
      <p:sp>
        <p:nvSpPr>
          <p:cNvPr id="6" name="Szövegdoboz 5"/>
          <p:cNvSpPr txBox="1"/>
          <p:nvPr/>
        </p:nvSpPr>
        <p:spPr>
          <a:xfrm>
            <a:off x="7878416" y="2315978"/>
            <a:ext cx="1107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Epiphyse</a:t>
            </a:r>
            <a:endParaRPr lang="de-DE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7129670" y="3154017"/>
            <a:ext cx="18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Mesencephalon</a:t>
            </a:r>
            <a:endParaRPr lang="de-DE" dirty="0"/>
          </a:p>
        </p:txBody>
      </p:sp>
      <p:sp>
        <p:nvSpPr>
          <p:cNvPr id="9" name="Szövegdoboz 8"/>
          <p:cNvSpPr txBox="1"/>
          <p:nvPr/>
        </p:nvSpPr>
        <p:spPr>
          <a:xfrm>
            <a:off x="7129670" y="3614530"/>
            <a:ext cx="18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Aquaeductus</a:t>
            </a:r>
            <a:endParaRPr lang="de-DE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811046" y="4807112"/>
            <a:ext cx="1855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Corpus </a:t>
            </a:r>
            <a:r>
              <a:rPr lang="hu-HU" sz="1400" dirty="0" err="1"/>
              <a:t>mamillare</a:t>
            </a:r>
            <a:endParaRPr lang="de-DE" sz="1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154495" y="5352164"/>
            <a:ext cx="1855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IV. </a:t>
            </a:r>
            <a:r>
              <a:rPr lang="hu-HU" sz="1400" dirty="0" err="1"/>
              <a:t>Ventrikel</a:t>
            </a:r>
            <a:endParaRPr lang="de-DE" sz="1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94377" y="5340768"/>
            <a:ext cx="1855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rgbClr val="FF0000"/>
                </a:solidFill>
              </a:rPr>
              <a:t>N. </a:t>
            </a:r>
            <a:r>
              <a:rPr lang="hu-HU" sz="1400" dirty="0" err="1">
                <a:solidFill>
                  <a:srgbClr val="FF0000"/>
                </a:solidFill>
              </a:rPr>
              <a:t>oculomotorius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37492" y="4784320"/>
            <a:ext cx="1855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Hypophysenstiel</a:t>
            </a:r>
            <a:endParaRPr lang="de-DE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137491" y="4353410"/>
            <a:ext cx="1855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Chiasma</a:t>
            </a:r>
            <a:r>
              <a:rPr lang="hu-HU" sz="1400" dirty="0"/>
              <a:t> </a:t>
            </a:r>
            <a:r>
              <a:rPr lang="hu-HU" sz="1400" dirty="0" err="1"/>
              <a:t>opticum</a:t>
            </a:r>
            <a:endParaRPr lang="de-DE" sz="14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137491" y="3768623"/>
            <a:ext cx="18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Hypothalamus</a:t>
            </a:r>
            <a:endParaRPr lang="de-DE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243195" y="3264461"/>
            <a:ext cx="18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Comissura</a:t>
            </a:r>
            <a:r>
              <a:rPr lang="hu-HU" dirty="0"/>
              <a:t> ant.</a:t>
            </a:r>
            <a:endParaRPr lang="de-DE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64861" y="2319866"/>
            <a:ext cx="18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Fornix</a:t>
            </a:r>
            <a:endParaRPr lang="de-DE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243195" y="776060"/>
            <a:ext cx="220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Septum</a:t>
            </a:r>
            <a:r>
              <a:rPr lang="hu-HU" dirty="0"/>
              <a:t> </a:t>
            </a:r>
            <a:r>
              <a:rPr lang="hu-HU" dirty="0" err="1"/>
              <a:t>pellucidum</a:t>
            </a:r>
            <a:endParaRPr lang="de-DE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-112006" y="1816199"/>
            <a:ext cx="1824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Genu </a:t>
            </a:r>
            <a:r>
              <a:rPr lang="hu-HU" sz="1100" dirty="0" err="1"/>
              <a:t>corp.</a:t>
            </a:r>
            <a:r>
              <a:rPr lang="hu-HU" sz="1100" dirty="0"/>
              <a:t> </a:t>
            </a:r>
            <a:r>
              <a:rPr lang="hu-HU" sz="1100" dirty="0" err="1"/>
              <a:t>call</a:t>
            </a:r>
            <a:r>
              <a:rPr lang="hu-HU" sz="1100" dirty="0"/>
              <a:t>. 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613406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2" y="195137"/>
            <a:ext cx="8848054" cy="5702079"/>
          </a:xfrm>
          <a:prstGeom prst="rect">
            <a:avLst/>
          </a:prstGeom>
        </p:spPr>
      </p:pic>
      <p:cxnSp>
        <p:nvCxnSpPr>
          <p:cNvPr id="4" name="Egyenes összekötő nyíllal 3"/>
          <p:cNvCxnSpPr/>
          <p:nvPr/>
        </p:nvCxnSpPr>
        <p:spPr>
          <a:xfrm flipH="1">
            <a:off x="4810540" y="1570448"/>
            <a:ext cx="913588" cy="748682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5237911" y="1201116"/>
            <a:ext cx="402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accent5">
                    <a:lumMod val="50000"/>
                  </a:schemeClr>
                </a:solidFill>
              </a:rPr>
              <a:t>Plexus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</a:rPr>
              <a:t> chorioideus ventriculi </a:t>
            </a:r>
            <a:r>
              <a:rPr lang="hu-HU" dirty="0" err="1">
                <a:solidFill>
                  <a:schemeClr val="accent5">
                    <a:lumMod val="50000"/>
                  </a:schemeClr>
                </a:solidFill>
              </a:rPr>
              <a:t>tertii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Szabadkézi sokszög 5"/>
          <p:cNvSpPr/>
          <p:nvPr/>
        </p:nvSpPr>
        <p:spPr>
          <a:xfrm>
            <a:off x="3607496" y="3106455"/>
            <a:ext cx="1628383" cy="317560"/>
          </a:xfrm>
          <a:custGeom>
            <a:avLst/>
            <a:gdLst>
              <a:gd name="connsiteX0" fmla="*/ 0 w 1628383"/>
              <a:gd name="connsiteY0" fmla="*/ 0 h 317560"/>
              <a:gd name="connsiteX1" fmla="*/ 137786 w 1628383"/>
              <a:gd name="connsiteY1" fmla="*/ 62630 h 317560"/>
              <a:gd name="connsiteX2" fmla="*/ 313151 w 1628383"/>
              <a:gd name="connsiteY2" fmla="*/ 87682 h 317560"/>
              <a:gd name="connsiteX3" fmla="*/ 400833 w 1628383"/>
              <a:gd name="connsiteY3" fmla="*/ 137786 h 317560"/>
              <a:gd name="connsiteX4" fmla="*/ 438411 w 1628383"/>
              <a:gd name="connsiteY4" fmla="*/ 150312 h 317560"/>
              <a:gd name="connsiteX5" fmla="*/ 576197 w 1628383"/>
              <a:gd name="connsiteY5" fmla="*/ 175364 h 317560"/>
              <a:gd name="connsiteX6" fmla="*/ 626301 w 1628383"/>
              <a:gd name="connsiteY6" fmla="*/ 200416 h 317560"/>
              <a:gd name="connsiteX7" fmla="*/ 676405 w 1628383"/>
              <a:gd name="connsiteY7" fmla="*/ 237994 h 317560"/>
              <a:gd name="connsiteX8" fmla="*/ 776614 w 1628383"/>
              <a:gd name="connsiteY8" fmla="*/ 250520 h 317560"/>
              <a:gd name="connsiteX9" fmla="*/ 1027134 w 1628383"/>
              <a:gd name="connsiteY9" fmla="*/ 288098 h 317560"/>
              <a:gd name="connsiteX10" fmla="*/ 1440493 w 1628383"/>
              <a:gd name="connsiteY10" fmla="*/ 300624 h 317560"/>
              <a:gd name="connsiteX11" fmla="*/ 1628383 w 1628383"/>
              <a:gd name="connsiteY11" fmla="*/ 313150 h 31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8383" h="317560">
                <a:moveTo>
                  <a:pt x="0" y="0"/>
                </a:moveTo>
                <a:cubicBezTo>
                  <a:pt x="47530" y="28518"/>
                  <a:pt x="80472" y="54442"/>
                  <a:pt x="137786" y="62630"/>
                </a:cubicBezTo>
                <a:lnTo>
                  <a:pt x="313151" y="87682"/>
                </a:lnTo>
                <a:cubicBezTo>
                  <a:pt x="350890" y="112842"/>
                  <a:pt x="356335" y="118715"/>
                  <a:pt x="400833" y="137786"/>
                </a:cubicBezTo>
                <a:cubicBezTo>
                  <a:pt x="412969" y="142987"/>
                  <a:pt x="425464" y="147723"/>
                  <a:pt x="438411" y="150312"/>
                </a:cubicBezTo>
                <a:cubicBezTo>
                  <a:pt x="480867" y="158803"/>
                  <a:pt x="533759" y="159450"/>
                  <a:pt x="576197" y="175364"/>
                </a:cubicBezTo>
                <a:cubicBezTo>
                  <a:pt x="593681" y="181920"/>
                  <a:pt x="610467" y="190520"/>
                  <a:pt x="626301" y="200416"/>
                </a:cubicBezTo>
                <a:cubicBezTo>
                  <a:pt x="644004" y="211481"/>
                  <a:pt x="656600" y="231392"/>
                  <a:pt x="676405" y="237994"/>
                </a:cubicBezTo>
                <a:cubicBezTo>
                  <a:pt x="708340" y="248639"/>
                  <a:pt x="743211" y="246345"/>
                  <a:pt x="776614" y="250520"/>
                </a:cubicBezTo>
                <a:cubicBezTo>
                  <a:pt x="873187" y="282711"/>
                  <a:pt x="848755" y="277395"/>
                  <a:pt x="1027134" y="288098"/>
                </a:cubicBezTo>
                <a:cubicBezTo>
                  <a:pt x="1164736" y="296354"/>
                  <a:pt x="1302707" y="296449"/>
                  <a:pt x="1440493" y="300624"/>
                </a:cubicBezTo>
                <a:cubicBezTo>
                  <a:pt x="1525604" y="328994"/>
                  <a:pt x="1464867" y="313150"/>
                  <a:pt x="1628383" y="313150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zövegdoboz 6"/>
          <p:cNvSpPr txBox="1"/>
          <p:nvPr/>
        </p:nvSpPr>
        <p:spPr>
          <a:xfrm>
            <a:off x="1503123" y="6125227"/>
            <a:ext cx="620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Rote</a:t>
            </a:r>
            <a:r>
              <a:rPr lang="hu-HU" dirty="0"/>
              <a:t>, </a:t>
            </a:r>
            <a:r>
              <a:rPr lang="hu-HU" dirty="0" err="1"/>
              <a:t>punktierte</a:t>
            </a:r>
            <a:r>
              <a:rPr lang="hu-HU" dirty="0"/>
              <a:t> </a:t>
            </a:r>
            <a:r>
              <a:rPr lang="hu-HU" dirty="0" err="1"/>
              <a:t>Linie</a:t>
            </a:r>
            <a:r>
              <a:rPr lang="hu-HU" dirty="0"/>
              <a:t> </a:t>
            </a:r>
            <a:r>
              <a:rPr lang="hu-HU" dirty="0" err="1"/>
              <a:t>zeigt</a:t>
            </a:r>
            <a:r>
              <a:rPr lang="hu-HU" dirty="0"/>
              <a:t> </a:t>
            </a:r>
            <a:r>
              <a:rPr lang="hu-HU" b="1" dirty="0"/>
              <a:t>Sulcus </a:t>
            </a:r>
            <a:r>
              <a:rPr lang="hu-HU" b="1" dirty="0" err="1"/>
              <a:t>hypothalamicus</a:t>
            </a:r>
            <a:endParaRPr lang="de-DE" b="1" dirty="0"/>
          </a:p>
        </p:txBody>
      </p:sp>
      <p:cxnSp>
        <p:nvCxnSpPr>
          <p:cNvPr id="8" name="Egyenes összekötő nyíllal 7"/>
          <p:cNvCxnSpPr/>
          <p:nvPr/>
        </p:nvCxnSpPr>
        <p:spPr>
          <a:xfrm flipH="1">
            <a:off x="4932040" y="2402794"/>
            <a:ext cx="1584176" cy="475650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6516216" y="2189945"/>
            <a:ext cx="300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accent5">
                    <a:lumMod val="50000"/>
                  </a:schemeClr>
                </a:solidFill>
              </a:rPr>
              <a:t>Thalamus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24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2" y="195137"/>
            <a:ext cx="8848054" cy="5702079"/>
          </a:xfrm>
          <a:prstGeom prst="rect">
            <a:avLst/>
          </a:prstGeom>
        </p:spPr>
      </p:pic>
      <p:sp>
        <p:nvSpPr>
          <p:cNvPr id="5" name="Szabadkézi sokszög 4"/>
          <p:cNvSpPr/>
          <p:nvPr/>
        </p:nvSpPr>
        <p:spPr>
          <a:xfrm>
            <a:off x="2279581" y="2229633"/>
            <a:ext cx="4422656" cy="2855934"/>
          </a:xfrm>
          <a:custGeom>
            <a:avLst/>
            <a:gdLst>
              <a:gd name="connsiteX0" fmla="*/ 1240233 w 4422656"/>
              <a:gd name="connsiteY0" fmla="*/ 713983 h 2855934"/>
              <a:gd name="connsiteX1" fmla="*/ 1252759 w 4422656"/>
              <a:gd name="connsiteY1" fmla="*/ 563671 h 2855934"/>
              <a:gd name="connsiteX2" fmla="*/ 1315389 w 4422656"/>
              <a:gd name="connsiteY2" fmla="*/ 450937 h 2855934"/>
              <a:gd name="connsiteX3" fmla="*/ 1340441 w 4422656"/>
              <a:gd name="connsiteY3" fmla="*/ 400833 h 2855934"/>
              <a:gd name="connsiteX4" fmla="*/ 1403071 w 4422656"/>
              <a:gd name="connsiteY4" fmla="*/ 325677 h 2855934"/>
              <a:gd name="connsiteX5" fmla="*/ 1453175 w 4422656"/>
              <a:gd name="connsiteY5" fmla="*/ 212942 h 2855934"/>
              <a:gd name="connsiteX6" fmla="*/ 1528331 w 4422656"/>
              <a:gd name="connsiteY6" fmla="*/ 175364 h 2855934"/>
              <a:gd name="connsiteX7" fmla="*/ 1565909 w 4422656"/>
              <a:gd name="connsiteY7" fmla="*/ 150312 h 2855934"/>
              <a:gd name="connsiteX8" fmla="*/ 1703696 w 4422656"/>
              <a:gd name="connsiteY8" fmla="*/ 125260 h 2855934"/>
              <a:gd name="connsiteX9" fmla="*/ 1791378 w 4422656"/>
              <a:gd name="connsiteY9" fmla="*/ 87682 h 2855934"/>
              <a:gd name="connsiteX10" fmla="*/ 1828956 w 4422656"/>
              <a:gd name="connsiteY10" fmla="*/ 75156 h 2855934"/>
              <a:gd name="connsiteX11" fmla="*/ 1954216 w 4422656"/>
              <a:gd name="connsiteY11" fmla="*/ 50104 h 2855934"/>
              <a:gd name="connsiteX12" fmla="*/ 2029372 w 4422656"/>
              <a:gd name="connsiteY12" fmla="*/ 12526 h 2855934"/>
              <a:gd name="connsiteX13" fmla="*/ 2066951 w 4422656"/>
              <a:gd name="connsiteY13" fmla="*/ 0 h 2855934"/>
              <a:gd name="connsiteX14" fmla="*/ 2517887 w 4422656"/>
              <a:gd name="connsiteY14" fmla="*/ 12526 h 2855934"/>
              <a:gd name="connsiteX15" fmla="*/ 2630622 w 4422656"/>
              <a:gd name="connsiteY15" fmla="*/ 50104 h 2855934"/>
              <a:gd name="connsiteX16" fmla="*/ 2668200 w 4422656"/>
              <a:gd name="connsiteY16" fmla="*/ 62630 h 2855934"/>
              <a:gd name="connsiteX17" fmla="*/ 2743356 w 4422656"/>
              <a:gd name="connsiteY17" fmla="*/ 112734 h 2855934"/>
              <a:gd name="connsiteX18" fmla="*/ 2780934 w 4422656"/>
              <a:gd name="connsiteY18" fmla="*/ 125260 h 2855934"/>
              <a:gd name="connsiteX19" fmla="*/ 2831038 w 4422656"/>
              <a:gd name="connsiteY19" fmla="*/ 150312 h 2855934"/>
              <a:gd name="connsiteX20" fmla="*/ 2893668 w 4422656"/>
              <a:gd name="connsiteY20" fmla="*/ 162838 h 2855934"/>
              <a:gd name="connsiteX21" fmla="*/ 2931246 w 4422656"/>
              <a:gd name="connsiteY21" fmla="*/ 187890 h 2855934"/>
              <a:gd name="connsiteX22" fmla="*/ 3006403 w 4422656"/>
              <a:gd name="connsiteY22" fmla="*/ 212942 h 2855934"/>
              <a:gd name="connsiteX23" fmla="*/ 3043981 w 4422656"/>
              <a:gd name="connsiteY23" fmla="*/ 237994 h 2855934"/>
              <a:gd name="connsiteX24" fmla="*/ 3131663 w 4422656"/>
              <a:gd name="connsiteY24" fmla="*/ 263046 h 2855934"/>
              <a:gd name="connsiteX25" fmla="*/ 3231871 w 4422656"/>
              <a:gd name="connsiteY25" fmla="*/ 313151 h 2855934"/>
              <a:gd name="connsiteX26" fmla="*/ 3307027 w 4422656"/>
              <a:gd name="connsiteY26" fmla="*/ 350729 h 2855934"/>
              <a:gd name="connsiteX27" fmla="*/ 3382183 w 4422656"/>
              <a:gd name="connsiteY27" fmla="*/ 413359 h 2855934"/>
              <a:gd name="connsiteX28" fmla="*/ 3419761 w 4422656"/>
              <a:gd name="connsiteY28" fmla="*/ 425885 h 2855934"/>
              <a:gd name="connsiteX29" fmla="*/ 3519970 w 4422656"/>
              <a:gd name="connsiteY29" fmla="*/ 501041 h 2855934"/>
              <a:gd name="connsiteX30" fmla="*/ 3557548 w 4422656"/>
              <a:gd name="connsiteY30" fmla="*/ 513567 h 2855934"/>
              <a:gd name="connsiteX31" fmla="*/ 3595126 w 4422656"/>
              <a:gd name="connsiteY31" fmla="*/ 538619 h 2855934"/>
              <a:gd name="connsiteX32" fmla="*/ 3657756 w 4422656"/>
              <a:gd name="connsiteY32" fmla="*/ 563671 h 2855934"/>
              <a:gd name="connsiteX33" fmla="*/ 3745438 w 4422656"/>
              <a:gd name="connsiteY33" fmla="*/ 613775 h 2855934"/>
              <a:gd name="connsiteX34" fmla="*/ 3820594 w 4422656"/>
              <a:gd name="connsiteY34" fmla="*/ 638827 h 2855934"/>
              <a:gd name="connsiteX35" fmla="*/ 3858172 w 4422656"/>
              <a:gd name="connsiteY35" fmla="*/ 651353 h 2855934"/>
              <a:gd name="connsiteX36" fmla="*/ 3945855 w 4422656"/>
              <a:gd name="connsiteY36" fmla="*/ 701457 h 2855934"/>
              <a:gd name="connsiteX37" fmla="*/ 4021011 w 4422656"/>
              <a:gd name="connsiteY37" fmla="*/ 713983 h 2855934"/>
              <a:gd name="connsiteX38" fmla="*/ 4083641 w 4422656"/>
              <a:gd name="connsiteY38" fmla="*/ 726509 h 2855934"/>
              <a:gd name="connsiteX39" fmla="*/ 4133745 w 4422656"/>
              <a:gd name="connsiteY39" fmla="*/ 739035 h 2855934"/>
              <a:gd name="connsiteX40" fmla="*/ 4171323 w 4422656"/>
              <a:gd name="connsiteY40" fmla="*/ 751562 h 2855934"/>
              <a:gd name="connsiteX41" fmla="*/ 4233953 w 4422656"/>
              <a:gd name="connsiteY41" fmla="*/ 764088 h 2855934"/>
              <a:gd name="connsiteX42" fmla="*/ 4309109 w 4422656"/>
              <a:gd name="connsiteY42" fmla="*/ 814192 h 2855934"/>
              <a:gd name="connsiteX43" fmla="*/ 4384266 w 4422656"/>
              <a:gd name="connsiteY43" fmla="*/ 851770 h 2855934"/>
              <a:gd name="connsiteX44" fmla="*/ 4396792 w 4422656"/>
              <a:gd name="connsiteY44" fmla="*/ 889348 h 2855934"/>
              <a:gd name="connsiteX45" fmla="*/ 4421844 w 4422656"/>
              <a:gd name="connsiteY45" fmla="*/ 939452 h 2855934"/>
              <a:gd name="connsiteX46" fmla="*/ 4409318 w 4422656"/>
              <a:gd name="connsiteY46" fmla="*/ 1077238 h 2855934"/>
              <a:gd name="connsiteX47" fmla="*/ 4346687 w 4422656"/>
              <a:gd name="connsiteY47" fmla="*/ 1139868 h 2855934"/>
              <a:gd name="connsiteX48" fmla="*/ 4284057 w 4422656"/>
              <a:gd name="connsiteY48" fmla="*/ 1215025 h 2855934"/>
              <a:gd name="connsiteX49" fmla="*/ 4271531 w 4422656"/>
              <a:gd name="connsiteY49" fmla="*/ 1265129 h 2855934"/>
              <a:gd name="connsiteX50" fmla="*/ 4246479 w 4422656"/>
              <a:gd name="connsiteY50" fmla="*/ 1340285 h 2855934"/>
              <a:gd name="connsiteX51" fmla="*/ 3945855 w 4422656"/>
              <a:gd name="connsiteY51" fmla="*/ 1327759 h 2855934"/>
              <a:gd name="connsiteX52" fmla="*/ 3870698 w 4422656"/>
              <a:gd name="connsiteY52" fmla="*/ 1302707 h 2855934"/>
              <a:gd name="connsiteX53" fmla="*/ 3833120 w 4422656"/>
              <a:gd name="connsiteY53" fmla="*/ 1265129 h 2855934"/>
              <a:gd name="connsiteX54" fmla="*/ 3745438 w 4422656"/>
              <a:gd name="connsiteY54" fmla="*/ 1215025 h 2855934"/>
              <a:gd name="connsiteX55" fmla="*/ 3720386 w 4422656"/>
              <a:gd name="connsiteY55" fmla="*/ 1189972 h 2855934"/>
              <a:gd name="connsiteX56" fmla="*/ 3632704 w 4422656"/>
              <a:gd name="connsiteY56" fmla="*/ 1164920 h 2855934"/>
              <a:gd name="connsiteX57" fmla="*/ 3557548 w 4422656"/>
              <a:gd name="connsiteY57" fmla="*/ 1139868 h 2855934"/>
              <a:gd name="connsiteX58" fmla="*/ 3382183 w 4422656"/>
              <a:gd name="connsiteY58" fmla="*/ 1152394 h 2855934"/>
              <a:gd name="connsiteX59" fmla="*/ 3307027 w 4422656"/>
              <a:gd name="connsiteY59" fmla="*/ 1177446 h 2855934"/>
              <a:gd name="connsiteX60" fmla="*/ 3081559 w 4422656"/>
              <a:gd name="connsiteY60" fmla="*/ 1202499 h 2855934"/>
              <a:gd name="connsiteX61" fmla="*/ 3031455 w 4422656"/>
              <a:gd name="connsiteY61" fmla="*/ 1215025 h 2855934"/>
              <a:gd name="connsiteX62" fmla="*/ 2993877 w 4422656"/>
              <a:gd name="connsiteY62" fmla="*/ 1240077 h 2855934"/>
              <a:gd name="connsiteX63" fmla="*/ 2918720 w 4422656"/>
              <a:gd name="connsiteY63" fmla="*/ 1265129 h 2855934"/>
              <a:gd name="connsiteX64" fmla="*/ 2805986 w 4422656"/>
              <a:gd name="connsiteY64" fmla="*/ 1290181 h 2855934"/>
              <a:gd name="connsiteX65" fmla="*/ 2492835 w 4422656"/>
              <a:gd name="connsiteY65" fmla="*/ 1315233 h 2855934"/>
              <a:gd name="connsiteX66" fmla="*/ 2279893 w 4422656"/>
              <a:gd name="connsiteY66" fmla="*/ 1352811 h 2855934"/>
              <a:gd name="connsiteX67" fmla="*/ 2204737 w 4422656"/>
              <a:gd name="connsiteY67" fmla="*/ 1402915 h 2855934"/>
              <a:gd name="connsiteX68" fmla="*/ 2192211 w 4422656"/>
              <a:gd name="connsiteY68" fmla="*/ 1440493 h 2855934"/>
              <a:gd name="connsiteX69" fmla="*/ 2117055 w 4422656"/>
              <a:gd name="connsiteY69" fmla="*/ 1503123 h 2855934"/>
              <a:gd name="connsiteX70" fmla="*/ 2092003 w 4422656"/>
              <a:gd name="connsiteY70" fmla="*/ 1540701 h 2855934"/>
              <a:gd name="connsiteX71" fmla="*/ 2066951 w 4422656"/>
              <a:gd name="connsiteY71" fmla="*/ 1615857 h 2855934"/>
              <a:gd name="connsiteX72" fmla="*/ 2054424 w 4422656"/>
              <a:gd name="connsiteY72" fmla="*/ 1653435 h 2855934"/>
              <a:gd name="connsiteX73" fmla="*/ 2029372 w 4422656"/>
              <a:gd name="connsiteY73" fmla="*/ 1728592 h 2855934"/>
              <a:gd name="connsiteX74" fmla="*/ 2004320 w 4422656"/>
              <a:gd name="connsiteY74" fmla="*/ 1766170 h 2855934"/>
              <a:gd name="connsiteX75" fmla="*/ 1979268 w 4422656"/>
              <a:gd name="connsiteY75" fmla="*/ 1841326 h 2855934"/>
              <a:gd name="connsiteX76" fmla="*/ 1954216 w 4422656"/>
              <a:gd name="connsiteY76" fmla="*/ 1878904 h 2855934"/>
              <a:gd name="connsiteX77" fmla="*/ 1941690 w 4422656"/>
              <a:gd name="connsiteY77" fmla="*/ 1916482 h 2855934"/>
              <a:gd name="connsiteX78" fmla="*/ 1866534 w 4422656"/>
              <a:gd name="connsiteY78" fmla="*/ 1991638 h 2855934"/>
              <a:gd name="connsiteX79" fmla="*/ 1828956 w 4422656"/>
              <a:gd name="connsiteY79" fmla="*/ 2029216 h 2855934"/>
              <a:gd name="connsiteX80" fmla="*/ 1791378 w 4422656"/>
              <a:gd name="connsiteY80" fmla="*/ 2079320 h 2855934"/>
              <a:gd name="connsiteX81" fmla="*/ 1753800 w 4422656"/>
              <a:gd name="connsiteY81" fmla="*/ 2091846 h 2855934"/>
              <a:gd name="connsiteX82" fmla="*/ 1628540 w 4422656"/>
              <a:gd name="connsiteY82" fmla="*/ 2079320 h 2855934"/>
              <a:gd name="connsiteX83" fmla="*/ 1578435 w 4422656"/>
              <a:gd name="connsiteY83" fmla="*/ 2054268 h 2855934"/>
              <a:gd name="connsiteX84" fmla="*/ 1540857 w 4422656"/>
              <a:gd name="connsiteY84" fmla="*/ 2041742 h 2855934"/>
              <a:gd name="connsiteX85" fmla="*/ 1415597 w 4422656"/>
              <a:gd name="connsiteY85" fmla="*/ 2054268 h 2855934"/>
              <a:gd name="connsiteX86" fmla="*/ 1315389 w 4422656"/>
              <a:gd name="connsiteY86" fmla="*/ 2129425 h 2855934"/>
              <a:gd name="connsiteX87" fmla="*/ 1290337 w 4422656"/>
              <a:gd name="connsiteY87" fmla="*/ 2167003 h 2855934"/>
              <a:gd name="connsiteX88" fmla="*/ 1215181 w 4422656"/>
              <a:gd name="connsiteY88" fmla="*/ 2242159 h 2855934"/>
              <a:gd name="connsiteX89" fmla="*/ 1177603 w 4422656"/>
              <a:gd name="connsiteY89" fmla="*/ 2279737 h 2855934"/>
              <a:gd name="connsiteX90" fmla="*/ 1089920 w 4422656"/>
              <a:gd name="connsiteY90" fmla="*/ 2379945 h 2855934"/>
              <a:gd name="connsiteX91" fmla="*/ 1077394 w 4422656"/>
              <a:gd name="connsiteY91" fmla="*/ 2530257 h 2855934"/>
              <a:gd name="connsiteX92" fmla="*/ 1039816 w 4422656"/>
              <a:gd name="connsiteY92" fmla="*/ 2555309 h 2855934"/>
              <a:gd name="connsiteX93" fmla="*/ 1027290 w 4422656"/>
              <a:gd name="connsiteY93" fmla="*/ 2605414 h 2855934"/>
              <a:gd name="connsiteX94" fmla="*/ 952134 w 4422656"/>
              <a:gd name="connsiteY94" fmla="*/ 2680570 h 2855934"/>
              <a:gd name="connsiteX95" fmla="*/ 889504 w 4422656"/>
              <a:gd name="connsiteY95" fmla="*/ 2768252 h 2855934"/>
              <a:gd name="connsiteX96" fmla="*/ 789296 w 4422656"/>
              <a:gd name="connsiteY96" fmla="*/ 2843408 h 2855934"/>
              <a:gd name="connsiteX97" fmla="*/ 739192 w 4422656"/>
              <a:gd name="connsiteY97" fmla="*/ 2855934 h 2855934"/>
              <a:gd name="connsiteX98" fmla="*/ 701614 w 4422656"/>
              <a:gd name="connsiteY98" fmla="*/ 2843408 h 2855934"/>
              <a:gd name="connsiteX99" fmla="*/ 689087 w 4422656"/>
              <a:gd name="connsiteY99" fmla="*/ 2793304 h 2855934"/>
              <a:gd name="connsiteX100" fmla="*/ 664035 w 4422656"/>
              <a:gd name="connsiteY100" fmla="*/ 2755726 h 2855934"/>
              <a:gd name="connsiteX101" fmla="*/ 651509 w 4422656"/>
              <a:gd name="connsiteY101" fmla="*/ 2705622 h 2855934"/>
              <a:gd name="connsiteX102" fmla="*/ 638983 w 4422656"/>
              <a:gd name="connsiteY102" fmla="*/ 2668044 h 2855934"/>
              <a:gd name="connsiteX103" fmla="*/ 651509 w 4422656"/>
              <a:gd name="connsiteY103" fmla="*/ 2530257 h 2855934"/>
              <a:gd name="connsiteX104" fmla="*/ 551301 w 4422656"/>
              <a:gd name="connsiteY104" fmla="*/ 2555309 h 2855934"/>
              <a:gd name="connsiteX105" fmla="*/ 488671 w 4422656"/>
              <a:gd name="connsiteY105" fmla="*/ 2605414 h 2855934"/>
              <a:gd name="connsiteX106" fmla="*/ 438567 w 4422656"/>
              <a:gd name="connsiteY106" fmla="*/ 2642992 h 2855934"/>
              <a:gd name="connsiteX107" fmla="*/ 375937 w 4422656"/>
              <a:gd name="connsiteY107" fmla="*/ 2655518 h 2855934"/>
              <a:gd name="connsiteX108" fmla="*/ 288255 w 4422656"/>
              <a:gd name="connsiteY108" fmla="*/ 2680570 h 2855934"/>
              <a:gd name="connsiteX109" fmla="*/ 137942 w 4422656"/>
              <a:gd name="connsiteY109" fmla="*/ 2693096 h 2855934"/>
              <a:gd name="connsiteX110" fmla="*/ 25208 w 4422656"/>
              <a:gd name="connsiteY110" fmla="*/ 2680570 h 2855934"/>
              <a:gd name="connsiteX111" fmla="*/ 12682 w 4422656"/>
              <a:gd name="connsiteY111" fmla="*/ 2580362 h 2855934"/>
              <a:gd name="connsiteX112" fmla="*/ 37734 w 4422656"/>
              <a:gd name="connsiteY112" fmla="*/ 2542783 h 2855934"/>
              <a:gd name="connsiteX113" fmla="*/ 125416 w 4422656"/>
              <a:gd name="connsiteY113" fmla="*/ 2480153 h 2855934"/>
              <a:gd name="connsiteX114" fmla="*/ 162994 w 4422656"/>
              <a:gd name="connsiteY114" fmla="*/ 2467627 h 2855934"/>
              <a:gd name="connsiteX115" fmla="*/ 238151 w 4422656"/>
              <a:gd name="connsiteY115" fmla="*/ 2430049 h 2855934"/>
              <a:gd name="connsiteX116" fmla="*/ 313307 w 4422656"/>
              <a:gd name="connsiteY116" fmla="*/ 2367419 h 2855934"/>
              <a:gd name="connsiteX117" fmla="*/ 388463 w 4422656"/>
              <a:gd name="connsiteY117" fmla="*/ 2317315 h 2855934"/>
              <a:gd name="connsiteX118" fmla="*/ 426041 w 4422656"/>
              <a:gd name="connsiteY118" fmla="*/ 2292263 h 2855934"/>
              <a:gd name="connsiteX119" fmla="*/ 451093 w 4422656"/>
              <a:gd name="connsiteY119" fmla="*/ 2242159 h 2855934"/>
              <a:gd name="connsiteX120" fmla="*/ 513723 w 4422656"/>
              <a:gd name="connsiteY120" fmla="*/ 2167003 h 2855934"/>
              <a:gd name="connsiteX121" fmla="*/ 551301 w 4422656"/>
              <a:gd name="connsiteY121" fmla="*/ 2041742 h 2855934"/>
              <a:gd name="connsiteX122" fmla="*/ 563827 w 4422656"/>
              <a:gd name="connsiteY122" fmla="*/ 2004164 h 2855934"/>
              <a:gd name="connsiteX123" fmla="*/ 613931 w 4422656"/>
              <a:gd name="connsiteY123" fmla="*/ 1966586 h 2855934"/>
              <a:gd name="connsiteX124" fmla="*/ 651509 w 4422656"/>
              <a:gd name="connsiteY124" fmla="*/ 1929008 h 2855934"/>
              <a:gd name="connsiteX125" fmla="*/ 726666 w 4422656"/>
              <a:gd name="connsiteY125" fmla="*/ 1878904 h 2855934"/>
              <a:gd name="connsiteX126" fmla="*/ 751718 w 4422656"/>
              <a:gd name="connsiteY126" fmla="*/ 1841326 h 2855934"/>
              <a:gd name="connsiteX127" fmla="*/ 764244 w 4422656"/>
              <a:gd name="connsiteY127" fmla="*/ 1778696 h 2855934"/>
              <a:gd name="connsiteX128" fmla="*/ 789296 w 4422656"/>
              <a:gd name="connsiteY128" fmla="*/ 1703540 h 2855934"/>
              <a:gd name="connsiteX129" fmla="*/ 851926 w 4422656"/>
              <a:gd name="connsiteY129" fmla="*/ 1515649 h 2855934"/>
              <a:gd name="connsiteX130" fmla="*/ 864452 w 4422656"/>
              <a:gd name="connsiteY130" fmla="*/ 1478071 h 2855934"/>
              <a:gd name="connsiteX131" fmla="*/ 876978 w 4422656"/>
              <a:gd name="connsiteY131" fmla="*/ 1440493 h 2855934"/>
              <a:gd name="connsiteX132" fmla="*/ 964660 w 4422656"/>
              <a:gd name="connsiteY132" fmla="*/ 1327759 h 2855934"/>
              <a:gd name="connsiteX133" fmla="*/ 1014764 w 4422656"/>
              <a:gd name="connsiteY133" fmla="*/ 1252603 h 2855934"/>
              <a:gd name="connsiteX134" fmla="*/ 1039816 w 4422656"/>
              <a:gd name="connsiteY134" fmla="*/ 1215025 h 2855934"/>
              <a:gd name="connsiteX135" fmla="*/ 1140024 w 4422656"/>
              <a:gd name="connsiteY135" fmla="*/ 1177446 h 2855934"/>
              <a:gd name="connsiteX136" fmla="*/ 1165077 w 4422656"/>
              <a:gd name="connsiteY136" fmla="*/ 1152394 h 2855934"/>
              <a:gd name="connsiteX137" fmla="*/ 1202655 w 4422656"/>
              <a:gd name="connsiteY137" fmla="*/ 1127342 h 2855934"/>
              <a:gd name="connsiteX138" fmla="*/ 1227707 w 4422656"/>
              <a:gd name="connsiteY138" fmla="*/ 1089764 h 2855934"/>
              <a:gd name="connsiteX139" fmla="*/ 1290337 w 4422656"/>
              <a:gd name="connsiteY139" fmla="*/ 1002082 h 2855934"/>
              <a:gd name="connsiteX140" fmla="*/ 1315389 w 4422656"/>
              <a:gd name="connsiteY140" fmla="*/ 926926 h 2855934"/>
              <a:gd name="connsiteX141" fmla="*/ 1327915 w 4422656"/>
              <a:gd name="connsiteY141" fmla="*/ 889348 h 2855934"/>
              <a:gd name="connsiteX142" fmla="*/ 1290337 w 4422656"/>
              <a:gd name="connsiteY142" fmla="*/ 739035 h 2855934"/>
              <a:gd name="connsiteX143" fmla="*/ 1240233 w 4422656"/>
              <a:gd name="connsiteY143" fmla="*/ 713983 h 285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22656" h="2855934">
                <a:moveTo>
                  <a:pt x="1240233" y="713983"/>
                </a:moveTo>
                <a:cubicBezTo>
                  <a:pt x="1233970" y="684756"/>
                  <a:pt x="1244493" y="613265"/>
                  <a:pt x="1252759" y="563671"/>
                </a:cubicBezTo>
                <a:cubicBezTo>
                  <a:pt x="1270713" y="455948"/>
                  <a:pt x="1267658" y="517761"/>
                  <a:pt x="1315389" y="450937"/>
                </a:cubicBezTo>
                <a:cubicBezTo>
                  <a:pt x="1326242" y="435742"/>
                  <a:pt x="1331177" y="417045"/>
                  <a:pt x="1340441" y="400833"/>
                </a:cubicBezTo>
                <a:cubicBezTo>
                  <a:pt x="1363693" y="360142"/>
                  <a:pt x="1368528" y="360220"/>
                  <a:pt x="1403071" y="325677"/>
                </a:cubicBezTo>
                <a:cubicBezTo>
                  <a:pt x="1415474" y="288468"/>
                  <a:pt x="1423400" y="242717"/>
                  <a:pt x="1453175" y="212942"/>
                </a:cubicBezTo>
                <a:cubicBezTo>
                  <a:pt x="1489073" y="177044"/>
                  <a:pt x="1487580" y="195739"/>
                  <a:pt x="1528331" y="175364"/>
                </a:cubicBezTo>
                <a:cubicBezTo>
                  <a:pt x="1541796" y="168631"/>
                  <a:pt x="1552444" y="157045"/>
                  <a:pt x="1565909" y="150312"/>
                </a:cubicBezTo>
                <a:cubicBezTo>
                  <a:pt x="1604528" y="131003"/>
                  <a:pt x="1669153" y="129578"/>
                  <a:pt x="1703696" y="125260"/>
                </a:cubicBezTo>
                <a:cubicBezTo>
                  <a:pt x="1807973" y="99191"/>
                  <a:pt x="1704875" y="130934"/>
                  <a:pt x="1791378" y="87682"/>
                </a:cubicBezTo>
                <a:cubicBezTo>
                  <a:pt x="1803188" y="81777"/>
                  <a:pt x="1816260" y="78783"/>
                  <a:pt x="1828956" y="75156"/>
                </a:cubicBezTo>
                <a:cubicBezTo>
                  <a:pt x="1916303" y="50200"/>
                  <a:pt x="1843485" y="74711"/>
                  <a:pt x="1954216" y="50104"/>
                </a:cubicBezTo>
                <a:cubicBezTo>
                  <a:pt x="2010889" y="37510"/>
                  <a:pt x="1975320" y="39552"/>
                  <a:pt x="2029372" y="12526"/>
                </a:cubicBezTo>
                <a:cubicBezTo>
                  <a:pt x="2041182" y="6621"/>
                  <a:pt x="2054425" y="4175"/>
                  <a:pt x="2066951" y="0"/>
                </a:cubicBezTo>
                <a:cubicBezTo>
                  <a:pt x="2217263" y="4175"/>
                  <a:pt x="2367899" y="1813"/>
                  <a:pt x="2517887" y="12526"/>
                </a:cubicBezTo>
                <a:cubicBezTo>
                  <a:pt x="2517888" y="12526"/>
                  <a:pt x="2611832" y="43841"/>
                  <a:pt x="2630622" y="50104"/>
                </a:cubicBezTo>
                <a:cubicBezTo>
                  <a:pt x="2643148" y="54279"/>
                  <a:pt x="2657214" y="55306"/>
                  <a:pt x="2668200" y="62630"/>
                </a:cubicBezTo>
                <a:cubicBezTo>
                  <a:pt x="2693252" y="79331"/>
                  <a:pt x="2714792" y="103213"/>
                  <a:pt x="2743356" y="112734"/>
                </a:cubicBezTo>
                <a:cubicBezTo>
                  <a:pt x="2755882" y="116909"/>
                  <a:pt x="2768798" y="120059"/>
                  <a:pt x="2780934" y="125260"/>
                </a:cubicBezTo>
                <a:cubicBezTo>
                  <a:pt x="2798097" y="132616"/>
                  <a:pt x="2813324" y="144407"/>
                  <a:pt x="2831038" y="150312"/>
                </a:cubicBezTo>
                <a:cubicBezTo>
                  <a:pt x="2851236" y="157045"/>
                  <a:pt x="2872791" y="158663"/>
                  <a:pt x="2893668" y="162838"/>
                </a:cubicBezTo>
                <a:cubicBezTo>
                  <a:pt x="2906194" y="171189"/>
                  <a:pt x="2917489" y="181776"/>
                  <a:pt x="2931246" y="187890"/>
                </a:cubicBezTo>
                <a:cubicBezTo>
                  <a:pt x="2955377" y="198615"/>
                  <a:pt x="3006403" y="212942"/>
                  <a:pt x="3006403" y="212942"/>
                </a:cubicBezTo>
                <a:cubicBezTo>
                  <a:pt x="3018929" y="221293"/>
                  <a:pt x="3030516" y="231261"/>
                  <a:pt x="3043981" y="237994"/>
                </a:cubicBezTo>
                <a:cubicBezTo>
                  <a:pt x="3061951" y="246979"/>
                  <a:pt x="3115610" y="259033"/>
                  <a:pt x="3131663" y="263046"/>
                </a:cubicBezTo>
                <a:cubicBezTo>
                  <a:pt x="3214005" y="345391"/>
                  <a:pt x="3059162" y="198011"/>
                  <a:pt x="3231871" y="313151"/>
                </a:cubicBezTo>
                <a:cubicBezTo>
                  <a:pt x="3339564" y="384947"/>
                  <a:pt x="3203307" y="298869"/>
                  <a:pt x="3307027" y="350729"/>
                </a:cubicBezTo>
                <a:cubicBezTo>
                  <a:pt x="3388990" y="391711"/>
                  <a:pt x="3299075" y="357954"/>
                  <a:pt x="3382183" y="413359"/>
                </a:cubicBezTo>
                <a:cubicBezTo>
                  <a:pt x="3393169" y="420683"/>
                  <a:pt x="3407235" y="421710"/>
                  <a:pt x="3419761" y="425885"/>
                </a:cubicBezTo>
                <a:cubicBezTo>
                  <a:pt x="3449437" y="455560"/>
                  <a:pt x="3477481" y="486878"/>
                  <a:pt x="3519970" y="501041"/>
                </a:cubicBezTo>
                <a:cubicBezTo>
                  <a:pt x="3532496" y="505216"/>
                  <a:pt x="3545738" y="507662"/>
                  <a:pt x="3557548" y="513567"/>
                </a:cubicBezTo>
                <a:cubicBezTo>
                  <a:pt x="3571013" y="520300"/>
                  <a:pt x="3581661" y="531886"/>
                  <a:pt x="3595126" y="538619"/>
                </a:cubicBezTo>
                <a:cubicBezTo>
                  <a:pt x="3615237" y="548675"/>
                  <a:pt x="3637645" y="553615"/>
                  <a:pt x="3657756" y="563671"/>
                </a:cubicBezTo>
                <a:cubicBezTo>
                  <a:pt x="3748144" y="608865"/>
                  <a:pt x="3635637" y="569855"/>
                  <a:pt x="3745438" y="613775"/>
                </a:cubicBezTo>
                <a:cubicBezTo>
                  <a:pt x="3769956" y="623582"/>
                  <a:pt x="3795542" y="630476"/>
                  <a:pt x="3820594" y="638827"/>
                </a:cubicBezTo>
                <a:cubicBezTo>
                  <a:pt x="3833120" y="643002"/>
                  <a:pt x="3847186" y="644029"/>
                  <a:pt x="3858172" y="651353"/>
                </a:cubicBezTo>
                <a:cubicBezTo>
                  <a:pt x="3883331" y="668125"/>
                  <a:pt x="3916962" y="692789"/>
                  <a:pt x="3945855" y="701457"/>
                </a:cubicBezTo>
                <a:cubicBezTo>
                  <a:pt x="3970181" y="708755"/>
                  <a:pt x="3996023" y="709440"/>
                  <a:pt x="4021011" y="713983"/>
                </a:cubicBezTo>
                <a:cubicBezTo>
                  <a:pt x="4041958" y="717791"/>
                  <a:pt x="4062858" y="721891"/>
                  <a:pt x="4083641" y="726509"/>
                </a:cubicBezTo>
                <a:cubicBezTo>
                  <a:pt x="4100446" y="730244"/>
                  <a:pt x="4117192" y="734305"/>
                  <a:pt x="4133745" y="739035"/>
                </a:cubicBezTo>
                <a:cubicBezTo>
                  <a:pt x="4146441" y="742662"/>
                  <a:pt x="4158514" y="748360"/>
                  <a:pt x="4171323" y="751562"/>
                </a:cubicBezTo>
                <a:cubicBezTo>
                  <a:pt x="4191977" y="756726"/>
                  <a:pt x="4213076" y="759913"/>
                  <a:pt x="4233953" y="764088"/>
                </a:cubicBezTo>
                <a:cubicBezTo>
                  <a:pt x="4259005" y="780789"/>
                  <a:pt x="4280545" y="804671"/>
                  <a:pt x="4309109" y="814192"/>
                </a:cubicBezTo>
                <a:cubicBezTo>
                  <a:pt x="4360969" y="831479"/>
                  <a:pt x="4335701" y="819394"/>
                  <a:pt x="4384266" y="851770"/>
                </a:cubicBezTo>
                <a:cubicBezTo>
                  <a:pt x="4388441" y="864296"/>
                  <a:pt x="4391591" y="877212"/>
                  <a:pt x="4396792" y="889348"/>
                </a:cubicBezTo>
                <a:cubicBezTo>
                  <a:pt x="4404148" y="906511"/>
                  <a:pt x="4420602" y="920821"/>
                  <a:pt x="4421844" y="939452"/>
                </a:cubicBezTo>
                <a:cubicBezTo>
                  <a:pt x="4424912" y="985468"/>
                  <a:pt x="4418981" y="1032144"/>
                  <a:pt x="4409318" y="1077238"/>
                </a:cubicBezTo>
                <a:cubicBezTo>
                  <a:pt x="4401330" y="1114514"/>
                  <a:pt x="4371377" y="1119294"/>
                  <a:pt x="4346687" y="1139868"/>
                </a:cubicBezTo>
                <a:cubicBezTo>
                  <a:pt x="4310519" y="1170007"/>
                  <a:pt x="4308689" y="1178075"/>
                  <a:pt x="4284057" y="1215025"/>
                </a:cubicBezTo>
                <a:cubicBezTo>
                  <a:pt x="4279882" y="1231726"/>
                  <a:pt x="4276478" y="1248640"/>
                  <a:pt x="4271531" y="1265129"/>
                </a:cubicBezTo>
                <a:cubicBezTo>
                  <a:pt x="4263943" y="1290422"/>
                  <a:pt x="4246479" y="1340285"/>
                  <a:pt x="4246479" y="1340285"/>
                </a:cubicBezTo>
                <a:cubicBezTo>
                  <a:pt x="4146271" y="1336110"/>
                  <a:pt x="4045652" y="1337739"/>
                  <a:pt x="3945855" y="1327759"/>
                </a:cubicBezTo>
                <a:cubicBezTo>
                  <a:pt x="3919579" y="1325131"/>
                  <a:pt x="3870698" y="1302707"/>
                  <a:pt x="3870698" y="1302707"/>
                </a:cubicBezTo>
                <a:cubicBezTo>
                  <a:pt x="3858172" y="1290181"/>
                  <a:pt x="3846729" y="1276470"/>
                  <a:pt x="3833120" y="1265129"/>
                </a:cubicBezTo>
                <a:cubicBezTo>
                  <a:pt x="3806563" y="1242998"/>
                  <a:pt x="3776067" y="1230339"/>
                  <a:pt x="3745438" y="1215025"/>
                </a:cubicBezTo>
                <a:cubicBezTo>
                  <a:pt x="3737087" y="1206674"/>
                  <a:pt x="3730513" y="1196048"/>
                  <a:pt x="3720386" y="1189972"/>
                </a:cubicBezTo>
                <a:cubicBezTo>
                  <a:pt x="3706355" y="1181553"/>
                  <a:pt x="3643622" y="1168195"/>
                  <a:pt x="3632704" y="1164920"/>
                </a:cubicBezTo>
                <a:cubicBezTo>
                  <a:pt x="3607411" y="1157332"/>
                  <a:pt x="3557548" y="1139868"/>
                  <a:pt x="3557548" y="1139868"/>
                </a:cubicBezTo>
                <a:cubicBezTo>
                  <a:pt x="3499093" y="1144043"/>
                  <a:pt x="3440139" y="1143701"/>
                  <a:pt x="3382183" y="1152394"/>
                </a:cubicBezTo>
                <a:cubicBezTo>
                  <a:pt x="3356068" y="1156311"/>
                  <a:pt x="3333303" y="1174818"/>
                  <a:pt x="3307027" y="1177446"/>
                </a:cubicBezTo>
                <a:cubicBezTo>
                  <a:pt x="3258761" y="1182273"/>
                  <a:pt x="3134767" y="1193631"/>
                  <a:pt x="3081559" y="1202499"/>
                </a:cubicBezTo>
                <a:cubicBezTo>
                  <a:pt x="3064578" y="1205329"/>
                  <a:pt x="3048156" y="1210850"/>
                  <a:pt x="3031455" y="1215025"/>
                </a:cubicBezTo>
                <a:cubicBezTo>
                  <a:pt x="3018929" y="1223376"/>
                  <a:pt x="3007634" y="1233963"/>
                  <a:pt x="2993877" y="1240077"/>
                </a:cubicBezTo>
                <a:cubicBezTo>
                  <a:pt x="2969746" y="1250802"/>
                  <a:pt x="2943772" y="1256778"/>
                  <a:pt x="2918720" y="1265129"/>
                </a:cubicBezTo>
                <a:cubicBezTo>
                  <a:pt x="2870592" y="1281172"/>
                  <a:pt x="2868114" y="1284169"/>
                  <a:pt x="2805986" y="1290181"/>
                </a:cubicBezTo>
                <a:cubicBezTo>
                  <a:pt x="2701756" y="1300268"/>
                  <a:pt x="2597219" y="1306882"/>
                  <a:pt x="2492835" y="1315233"/>
                </a:cubicBezTo>
                <a:cubicBezTo>
                  <a:pt x="2355947" y="1349455"/>
                  <a:pt x="2426847" y="1336483"/>
                  <a:pt x="2279893" y="1352811"/>
                </a:cubicBezTo>
                <a:cubicBezTo>
                  <a:pt x="2240496" y="1365943"/>
                  <a:pt x="2231545" y="1362703"/>
                  <a:pt x="2204737" y="1402915"/>
                </a:cubicBezTo>
                <a:cubicBezTo>
                  <a:pt x="2197413" y="1413901"/>
                  <a:pt x="2199535" y="1429507"/>
                  <a:pt x="2192211" y="1440493"/>
                </a:cubicBezTo>
                <a:cubicBezTo>
                  <a:pt x="2172922" y="1469427"/>
                  <a:pt x="2144783" y="1484637"/>
                  <a:pt x="2117055" y="1503123"/>
                </a:cubicBezTo>
                <a:cubicBezTo>
                  <a:pt x="2108704" y="1515649"/>
                  <a:pt x="2098117" y="1526944"/>
                  <a:pt x="2092003" y="1540701"/>
                </a:cubicBezTo>
                <a:cubicBezTo>
                  <a:pt x="2081278" y="1564832"/>
                  <a:pt x="2075302" y="1590805"/>
                  <a:pt x="2066951" y="1615857"/>
                </a:cubicBezTo>
                <a:lnTo>
                  <a:pt x="2054424" y="1653435"/>
                </a:lnTo>
                <a:cubicBezTo>
                  <a:pt x="2054424" y="1653436"/>
                  <a:pt x="2029373" y="1728591"/>
                  <a:pt x="2029372" y="1728592"/>
                </a:cubicBezTo>
                <a:cubicBezTo>
                  <a:pt x="2021021" y="1741118"/>
                  <a:pt x="2010434" y="1752413"/>
                  <a:pt x="2004320" y="1766170"/>
                </a:cubicBezTo>
                <a:cubicBezTo>
                  <a:pt x="1993595" y="1790301"/>
                  <a:pt x="1993916" y="1819354"/>
                  <a:pt x="1979268" y="1841326"/>
                </a:cubicBezTo>
                <a:cubicBezTo>
                  <a:pt x="1970917" y="1853852"/>
                  <a:pt x="1960949" y="1865439"/>
                  <a:pt x="1954216" y="1878904"/>
                </a:cubicBezTo>
                <a:cubicBezTo>
                  <a:pt x="1948311" y="1890714"/>
                  <a:pt x="1949796" y="1906060"/>
                  <a:pt x="1941690" y="1916482"/>
                </a:cubicBezTo>
                <a:cubicBezTo>
                  <a:pt x="1919939" y="1944448"/>
                  <a:pt x="1891586" y="1966586"/>
                  <a:pt x="1866534" y="1991638"/>
                </a:cubicBezTo>
                <a:cubicBezTo>
                  <a:pt x="1854008" y="2004164"/>
                  <a:pt x="1839585" y="2015044"/>
                  <a:pt x="1828956" y="2029216"/>
                </a:cubicBezTo>
                <a:cubicBezTo>
                  <a:pt x="1816430" y="2045917"/>
                  <a:pt x="1807416" y="2065955"/>
                  <a:pt x="1791378" y="2079320"/>
                </a:cubicBezTo>
                <a:cubicBezTo>
                  <a:pt x="1781235" y="2087773"/>
                  <a:pt x="1766326" y="2087671"/>
                  <a:pt x="1753800" y="2091846"/>
                </a:cubicBezTo>
                <a:cubicBezTo>
                  <a:pt x="1712047" y="2087671"/>
                  <a:pt x="1669570" y="2088112"/>
                  <a:pt x="1628540" y="2079320"/>
                </a:cubicBezTo>
                <a:cubicBezTo>
                  <a:pt x="1610282" y="2075407"/>
                  <a:pt x="1595598" y="2061624"/>
                  <a:pt x="1578435" y="2054268"/>
                </a:cubicBezTo>
                <a:cubicBezTo>
                  <a:pt x="1566299" y="2049067"/>
                  <a:pt x="1553383" y="2045917"/>
                  <a:pt x="1540857" y="2041742"/>
                </a:cubicBezTo>
                <a:cubicBezTo>
                  <a:pt x="1499104" y="2045917"/>
                  <a:pt x="1455648" y="2041752"/>
                  <a:pt x="1415597" y="2054268"/>
                </a:cubicBezTo>
                <a:cubicBezTo>
                  <a:pt x="1394221" y="2060948"/>
                  <a:pt x="1336782" y="2102684"/>
                  <a:pt x="1315389" y="2129425"/>
                </a:cubicBezTo>
                <a:cubicBezTo>
                  <a:pt x="1305985" y="2141181"/>
                  <a:pt x="1300339" y="2155751"/>
                  <a:pt x="1290337" y="2167003"/>
                </a:cubicBezTo>
                <a:cubicBezTo>
                  <a:pt x="1266799" y="2193483"/>
                  <a:pt x="1240233" y="2217107"/>
                  <a:pt x="1215181" y="2242159"/>
                </a:cubicBezTo>
                <a:cubicBezTo>
                  <a:pt x="1202655" y="2254685"/>
                  <a:pt x="1188669" y="2265904"/>
                  <a:pt x="1177603" y="2279737"/>
                </a:cubicBezTo>
                <a:cubicBezTo>
                  <a:pt x="1116432" y="2356200"/>
                  <a:pt x="1146403" y="2323462"/>
                  <a:pt x="1089920" y="2379945"/>
                </a:cubicBezTo>
                <a:cubicBezTo>
                  <a:pt x="1085745" y="2430049"/>
                  <a:pt x="1091206" y="2481914"/>
                  <a:pt x="1077394" y="2530257"/>
                </a:cubicBezTo>
                <a:cubicBezTo>
                  <a:pt x="1073258" y="2544732"/>
                  <a:pt x="1048167" y="2542783"/>
                  <a:pt x="1039816" y="2555309"/>
                </a:cubicBezTo>
                <a:cubicBezTo>
                  <a:pt x="1030267" y="2569633"/>
                  <a:pt x="1037162" y="2591310"/>
                  <a:pt x="1027290" y="2605414"/>
                </a:cubicBezTo>
                <a:cubicBezTo>
                  <a:pt x="1006973" y="2634439"/>
                  <a:pt x="971786" y="2651091"/>
                  <a:pt x="952134" y="2680570"/>
                </a:cubicBezTo>
                <a:cubicBezTo>
                  <a:pt x="939633" y="2699322"/>
                  <a:pt x="902651" y="2756301"/>
                  <a:pt x="889504" y="2768252"/>
                </a:cubicBezTo>
                <a:cubicBezTo>
                  <a:pt x="858609" y="2796338"/>
                  <a:pt x="829803" y="2833281"/>
                  <a:pt x="789296" y="2843408"/>
                </a:cubicBezTo>
                <a:lnTo>
                  <a:pt x="739192" y="2855934"/>
                </a:lnTo>
                <a:cubicBezTo>
                  <a:pt x="726666" y="2851759"/>
                  <a:pt x="709862" y="2853718"/>
                  <a:pt x="701614" y="2843408"/>
                </a:cubicBezTo>
                <a:cubicBezTo>
                  <a:pt x="690859" y="2829965"/>
                  <a:pt x="695869" y="2809127"/>
                  <a:pt x="689087" y="2793304"/>
                </a:cubicBezTo>
                <a:cubicBezTo>
                  <a:pt x="683157" y="2779467"/>
                  <a:pt x="672386" y="2768252"/>
                  <a:pt x="664035" y="2755726"/>
                </a:cubicBezTo>
                <a:cubicBezTo>
                  <a:pt x="659860" y="2739025"/>
                  <a:pt x="656238" y="2722175"/>
                  <a:pt x="651509" y="2705622"/>
                </a:cubicBezTo>
                <a:cubicBezTo>
                  <a:pt x="647882" y="2692926"/>
                  <a:pt x="638983" y="2681248"/>
                  <a:pt x="638983" y="2668044"/>
                </a:cubicBezTo>
                <a:cubicBezTo>
                  <a:pt x="638983" y="2621926"/>
                  <a:pt x="679823" y="2566661"/>
                  <a:pt x="651509" y="2530257"/>
                </a:cubicBezTo>
                <a:cubicBezTo>
                  <a:pt x="630371" y="2503079"/>
                  <a:pt x="551301" y="2555309"/>
                  <a:pt x="551301" y="2555309"/>
                </a:cubicBezTo>
                <a:cubicBezTo>
                  <a:pt x="509407" y="2597205"/>
                  <a:pt x="543975" y="2565911"/>
                  <a:pt x="488671" y="2605414"/>
                </a:cubicBezTo>
                <a:cubicBezTo>
                  <a:pt x="471683" y="2617548"/>
                  <a:pt x="457644" y="2634513"/>
                  <a:pt x="438567" y="2642992"/>
                </a:cubicBezTo>
                <a:cubicBezTo>
                  <a:pt x="419112" y="2651639"/>
                  <a:pt x="396591" y="2650354"/>
                  <a:pt x="375937" y="2655518"/>
                </a:cubicBezTo>
                <a:cubicBezTo>
                  <a:pt x="334340" y="2665917"/>
                  <a:pt x="335115" y="2674713"/>
                  <a:pt x="288255" y="2680570"/>
                </a:cubicBezTo>
                <a:cubicBezTo>
                  <a:pt x="238365" y="2686806"/>
                  <a:pt x="188046" y="2688921"/>
                  <a:pt x="137942" y="2693096"/>
                </a:cubicBezTo>
                <a:cubicBezTo>
                  <a:pt x="100364" y="2688921"/>
                  <a:pt x="60741" y="2693491"/>
                  <a:pt x="25208" y="2680570"/>
                </a:cubicBezTo>
                <a:cubicBezTo>
                  <a:pt x="-17049" y="2665204"/>
                  <a:pt x="4834" y="2601290"/>
                  <a:pt x="12682" y="2580362"/>
                </a:cubicBezTo>
                <a:cubicBezTo>
                  <a:pt x="17968" y="2566266"/>
                  <a:pt x="28096" y="2554348"/>
                  <a:pt x="37734" y="2542783"/>
                </a:cubicBezTo>
                <a:cubicBezTo>
                  <a:pt x="69556" y="2504596"/>
                  <a:pt x="79452" y="2499852"/>
                  <a:pt x="125416" y="2480153"/>
                </a:cubicBezTo>
                <a:cubicBezTo>
                  <a:pt x="137552" y="2474952"/>
                  <a:pt x="151184" y="2473532"/>
                  <a:pt x="162994" y="2467627"/>
                </a:cubicBezTo>
                <a:cubicBezTo>
                  <a:pt x="260120" y="2419064"/>
                  <a:pt x="143698" y="2461533"/>
                  <a:pt x="238151" y="2430049"/>
                </a:cubicBezTo>
                <a:cubicBezTo>
                  <a:pt x="372432" y="2340529"/>
                  <a:pt x="168638" y="2479939"/>
                  <a:pt x="313307" y="2367419"/>
                </a:cubicBezTo>
                <a:cubicBezTo>
                  <a:pt x="337073" y="2348934"/>
                  <a:pt x="363411" y="2334016"/>
                  <a:pt x="388463" y="2317315"/>
                </a:cubicBezTo>
                <a:lnTo>
                  <a:pt x="426041" y="2292263"/>
                </a:lnTo>
                <a:cubicBezTo>
                  <a:pt x="434392" y="2275562"/>
                  <a:pt x="440240" y="2257354"/>
                  <a:pt x="451093" y="2242159"/>
                </a:cubicBezTo>
                <a:cubicBezTo>
                  <a:pt x="485796" y="2193575"/>
                  <a:pt x="490335" y="2219627"/>
                  <a:pt x="513723" y="2167003"/>
                </a:cubicBezTo>
                <a:cubicBezTo>
                  <a:pt x="537536" y="2113423"/>
                  <a:pt x="536727" y="2092752"/>
                  <a:pt x="551301" y="2041742"/>
                </a:cubicBezTo>
                <a:cubicBezTo>
                  <a:pt x="554928" y="2029046"/>
                  <a:pt x="555374" y="2014307"/>
                  <a:pt x="563827" y="2004164"/>
                </a:cubicBezTo>
                <a:cubicBezTo>
                  <a:pt x="577192" y="1988126"/>
                  <a:pt x="598080" y="1980172"/>
                  <a:pt x="613931" y="1966586"/>
                </a:cubicBezTo>
                <a:cubicBezTo>
                  <a:pt x="627381" y="1955058"/>
                  <a:pt x="637526" y="1939884"/>
                  <a:pt x="651509" y="1929008"/>
                </a:cubicBezTo>
                <a:cubicBezTo>
                  <a:pt x="675276" y="1910523"/>
                  <a:pt x="726666" y="1878904"/>
                  <a:pt x="726666" y="1878904"/>
                </a:cubicBezTo>
                <a:cubicBezTo>
                  <a:pt x="735017" y="1866378"/>
                  <a:pt x="746432" y="1855422"/>
                  <a:pt x="751718" y="1841326"/>
                </a:cubicBezTo>
                <a:cubicBezTo>
                  <a:pt x="759193" y="1821391"/>
                  <a:pt x="758642" y="1799236"/>
                  <a:pt x="764244" y="1778696"/>
                </a:cubicBezTo>
                <a:cubicBezTo>
                  <a:pt x="771192" y="1753219"/>
                  <a:pt x="780945" y="1728592"/>
                  <a:pt x="789296" y="1703540"/>
                </a:cubicBezTo>
                <a:lnTo>
                  <a:pt x="851926" y="1515649"/>
                </a:lnTo>
                <a:lnTo>
                  <a:pt x="864452" y="1478071"/>
                </a:lnTo>
                <a:cubicBezTo>
                  <a:pt x="868627" y="1465545"/>
                  <a:pt x="869654" y="1451479"/>
                  <a:pt x="876978" y="1440493"/>
                </a:cubicBezTo>
                <a:cubicBezTo>
                  <a:pt x="936908" y="1350598"/>
                  <a:pt x="905792" y="1386627"/>
                  <a:pt x="964660" y="1327759"/>
                </a:cubicBezTo>
                <a:cubicBezTo>
                  <a:pt x="986673" y="1261720"/>
                  <a:pt x="962637" y="1315155"/>
                  <a:pt x="1014764" y="1252603"/>
                </a:cubicBezTo>
                <a:cubicBezTo>
                  <a:pt x="1024402" y="1241038"/>
                  <a:pt x="1027566" y="1223775"/>
                  <a:pt x="1039816" y="1215025"/>
                </a:cubicBezTo>
                <a:cubicBezTo>
                  <a:pt x="1052924" y="1205662"/>
                  <a:pt x="1117394" y="1184989"/>
                  <a:pt x="1140024" y="1177446"/>
                </a:cubicBezTo>
                <a:cubicBezTo>
                  <a:pt x="1148375" y="1169095"/>
                  <a:pt x="1155855" y="1159771"/>
                  <a:pt x="1165077" y="1152394"/>
                </a:cubicBezTo>
                <a:cubicBezTo>
                  <a:pt x="1176833" y="1142990"/>
                  <a:pt x="1192010" y="1137987"/>
                  <a:pt x="1202655" y="1127342"/>
                </a:cubicBezTo>
                <a:cubicBezTo>
                  <a:pt x="1213300" y="1116697"/>
                  <a:pt x="1218957" y="1102014"/>
                  <a:pt x="1227707" y="1089764"/>
                </a:cubicBezTo>
                <a:cubicBezTo>
                  <a:pt x="1233150" y="1082144"/>
                  <a:pt x="1283391" y="1017710"/>
                  <a:pt x="1290337" y="1002082"/>
                </a:cubicBezTo>
                <a:cubicBezTo>
                  <a:pt x="1301062" y="977951"/>
                  <a:pt x="1307038" y="951978"/>
                  <a:pt x="1315389" y="926926"/>
                </a:cubicBezTo>
                <a:lnTo>
                  <a:pt x="1327915" y="889348"/>
                </a:lnTo>
                <a:cubicBezTo>
                  <a:pt x="1324448" y="854675"/>
                  <a:pt x="1342179" y="764957"/>
                  <a:pt x="1290337" y="739035"/>
                </a:cubicBezTo>
                <a:cubicBezTo>
                  <a:pt x="1282868" y="735300"/>
                  <a:pt x="1246496" y="743210"/>
                  <a:pt x="1240233" y="71398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zövegdoboz 5"/>
          <p:cNvSpPr txBox="1"/>
          <p:nvPr/>
        </p:nvSpPr>
        <p:spPr>
          <a:xfrm>
            <a:off x="1227551" y="6087649"/>
            <a:ext cx="672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Diencephalische</a:t>
            </a:r>
            <a:r>
              <a:rPr lang="hu-HU" dirty="0"/>
              <a:t> </a:t>
            </a:r>
            <a:r>
              <a:rPr lang="hu-HU" dirty="0" err="1"/>
              <a:t>Strukturen</a:t>
            </a:r>
            <a:r>
              <a:rPr lang="hu-HU" dirty="0"/>
              <a:t> sind mit </a:t>
            </a:r>
            <a:r>
              <a:rPr lang="hu-HU" dirty="0" err="1"/>
              <a:t>roter</a:t>
            </a:r>
            <a:r>
              <a:rPr lang="hu-HU" dirty="0"/>
              <a:t>, </a:t>
            </a:r>
            <a:r>
              <a:rPr lang="hu-HU" dirty="0" err="1"/>
              <a:t>punktierten</a:t>
            </a:r>
            <a:r>
              <a:rPr lang="hu-HU" dirty="0"/>
              <a:t> </a:t>
            </a:r>
            <a:r>
              <a:rPr lang="hu-HU" dirty="0" err="1"/>
              <a:t>Linie</a:t>
            </a:r>
            <a:r>
              <a:rPr lang="hu-HU" dirty="0"/>
              <a:t> </a:t>
            </a:r>
            <a:r>
              <a:rPr lang="hu-HU" dirty="0" err="1"/>
              <a:t>markiert</a:t>
            </a:r>
            <a:endParaRPr lang="de-DE" dirty="0"/>
          </a:p>
        </p:txBody>
      </p:sp>
      <p:sp>
        <p:nvSpPr>
          <p:cNvPr id="3" name="Szabadkézi sokszög 2"/>
          <p:cNvSpPr/>
          <p:nvPr/>
        </p:nvSpPr>
        <p:spPr>
          <a:xfrm>
            <a:off x="3607496" y="2317315"/>
            <a:ext cx="2147544" cy="1077238"/>
          </a:xfrm>
          <a:custGeom>
            <a:avLst/>
            <a:gdLst>
              <a:gd name="connsiteX0" fmla="*/ 50104 w 2147544"/>
              <a:gd name="connsiteY0" fmla="*/ 651353 h 1077238"/>
              <a:gd name="connsiteX1" fmla="*/ 37578 w 2147544"/>
              <a:gd name="connsiteY1" fmla="*/ 563671 h 1077238"/>
              <a:gd name="connsiteX2" fmla="*/ 12526 w 2147544"/>
              <a:gd name="connsiteY2" fmla="*/ 526093 h 1077238"/>
              <a:gd name="connsiteX3" fmla="*/ 37578 w 2147544"/>
              <a:gd name="connsiteY3" fmla="*/ 488515 h 1077238"/>
              <a:gd name="connsiteX4" fmla="*/ 62630 w 2147544"/>
              <a:gd name="connsiteY4" fmla="*/ 413359 h 1077238"/>
              <a:gd name="connsiteX5" fmla="*/ 75156 w 2147544"/>
              <a:gd name="connsiteY5" fmla="*/ 375781 h 1077238"/>
              <a:gd name="connsiteX6" fmla="*/ 112734 w 2147544"/>
              <a:gd name="connsiteY6" fmla="*/ 350729 h 1077238"/>
              <a:gd name="connsiteX7" fmla="*/ 175364 w 2147544"/>
              <a:gd name="connsiteY7" fmla="*/ 275573 h 1077238"/>
              <a:gd name="connsiteX8" fmla="*/ 250520 w 2147544"/>
              <a:gd name="connsiteY8" fmla="*/ 225469 h 1077238"/>
              <a:gd name="connsiteX9" fmla="*/ 325677 w 2147544"/>
              <a:gd name="connsiteY9" fmla="*/ 162838 h 1077238"/>
              <a:gd name="connsiteX10" fmla="*/ 363255 w 2147544"/>
              <a:gd name="connsiteY10" fmla="*/ 150312 h 1077238"/>
              <a:gd name="connsiteX11" fmla="*/ 400833 w 2147544"/>
              <a:gd name="connsiteY11" fmla="*/ 125260 h 1077238"/>
              <a:gd name="connsiteX12" fmla="*/ 501041 w 2147544"/>
              <a:gd name="connsiteY12" fmla="*/ 100208 h 1077238"/>
              <a:gd name="connsiteX13" fmla="*/ 551145 w 2147544"/>
              <a:gd name="connsiteY13" fmla="*/ 87682 h 1077238"/>
              <a:gd name="connsiteX14" fmla="*/ 588723 w 2147544"/>
              <a:gd name="connsiteY14" fmla="*/ 62630 h 1077238"/>
              <a:gd name="connsiteX15" fmla="*/ 626301 w 2147544"/>
              <a:gd name="connsiteY15" fmla="*/ 50104 h 1077238"/>
              <a:gd name="connsiteX16" fmla="*/ 701457 w 2147544"/>
              <a:gd name="connsiteY16" fmla="*/ 0 h 1077238"/>
              <a:gd name="connsiteX17" fmla="*/ 914400 w 2147544"/>
              <a:gd name="connsiteY17" fmla="*/ 12526 h 1077238"/>
              <a:gd name="connsiteX18" fmla="*/ 951978 w 2147544"/>
              <a:gd name="connsiteY18" fmla="*/ 25052 h 1077238"/>
              <a:gd name="connsiteX19" fmla="*/ 1039660 w 2147544"/>
              <a:gd name="connsiteY19" fmla="*/ 37578 h 1077238"/>
              <a:gd name="connsiteX20" fmla="*/ 1077238 w 2147544"/>
              <a:gd name="connsiteY20" fmla="*/ 62630 h 1077238"/>
              <a:gd name="connsiteX21" fmla="*/ 1127342 w 2147544"/>
              <a:gd name="connsiteY21" fmla="*/ 75156 h 1077238"/>
              <a:gd name="connsiteX22" fmla="*/ 1164920 w 2147544"/>
              <a:gd name="connsiteY22" fmla="*/ 87682 h 1077238"/>
              <a:gd name="connsiteX23" fmla="*/ 1215025 w 2147544"/>
              <a:gd name="connsiteY23" fmla="*/ 112734 h 1077238"/>
              <a:gd name="connsiteX24" fmla="*/ 1315233 w 2147544"/>
              <a:gd name="connsiteY24" fmla="*/ 137786 h 1077238"/>
              <a:gd name="connsiteX25" fmla="*/ 1352811 w 2147544"/>
              <a:gd name="connsiteY25" fmla="*/ 150312 h 1077238"/>
              <a:gd name="connsiteX26" fmla="*/ 1465545 w 2147544"/>
              <a:gd name="connsiteY26" fmla="*/ 162838 h 1077238"/>
              <a:gd name="connsiteX27" fmla="*/ 1553227 w 2147544"/>
              <a:gd name="connsiteY27" fmla="*/ 200417 h 1077238"/>
              <a:gd name="connsiteX28" fmla="*/ 1628383 w 2147544"/>
              <a:gd name="connsiteY28" fmla="*/ 225469 h 1077238"/>
              <a:gd name="connsiteX29" fmla="*/ 1716066 w 2147544"/>
              <a:gd name="connsiteY29" fmla="*/ 263047 h 1077238"/>
              <a:gd name="connsiteX30" fmla="*/ 1803748 w 2147544"/>
              <a:gd name="connsiteY30" fmla="*/ 300625 h 1077238"/>
              <a:gd name="connsiteX31" fmla="*/ 1878904 w 2147544"/>
              <a:gd name="connsiteY31" fmla="*/ 363255 h 1077238"/>
              <a:gd name="connsiteX32" fmla="*/ 1954060 w 2147544"/>
              <a:gd name="connsiteY32" fmla="*/ 413359 h 1077238"/>
              <a:gd name="connsiteX33" fmla="*/ 2054268 w 2147544"/>
              <a:gd name="connsiteY33" fmla="*/ 526093 h 1077238"/>
              <a:gd name="connsiteX34" fmla="*/ 2129425 w 2147544"/>
              <a:gd name="connsiteY34" fmla="*/ 576197 h 1077238"/>
              <a:gd name="connsiteX35" fmla="*/ 2129425 w 2147544"/>
              <a:gd name="connsiteY35" fmla="*/ 776614 h 1077238"/>
              <a:gd name="connsiteX36" fmla="*/ 2116899 w 2147544"/>
              <a:gd name="connsiteY36" fmla="*/ 814192 h 1077238"/>
              <a:gd name="connsiteX37" fmla="*/ 1966586 w 2147544"/>
              <a:gd name="connsiteY37" fmla="*/ 889348 h 1077238"/>
              <a:gd name="connsiteX38" fmla="*/ 1929008 w 2147544"/>
              <a:gd name="connsiteY38" fmla="*/ 901874 h 1077238"/>
              <a:gd name="connsiteX39" fmla="*/ 1853852 w 2147544"/>
              <a:gd name="connsiteY39" fmla="*/ 977030 h 1077238"/>
              <a:gd name="connsiteX40" fmla="*/ 1828800 w 2147544"/>
              <a:gd name="connsiteY40" fmla="*/ 1014608 h 1077238"/>
              <a:gd name="connsiteX41" fmla="*/ 1791222 w 2147544"/>
              <a:gd name="connsiteY41" fmla="*/ 1039660 h 1077238"/>
              <a:gd name="connsiteX42" fmla="*/ 1640909 w 2147544"/>
              <a:gd name="connsiteY42" fmla="*/ 1077238 h 1077238"/>
              <a:gd name="connsiteX43" fmla="*/ 801666 w 2147544"/>
              <a:gd name="connsiteY43" fmla="*/ 1052186 h 1077238"/>
              <a:gd name="connsiteX44" fmla="*/ 764088 w 2147544"/>
              <a:gd name="connsiteY44" fmla="*/ 1039660 h 1077238"/>
              <a:gd name="connsiteX45" fmla="*/ 576197 w 2147544"/>
              <a:gd name="connsiteY45" fmla="*/ 1014608 h 1077238"/>
              <a:gd name="connsiteX46" fmla="*/ 475989 w 2147544"/>
              <a:gd name="connsiteY46" fmla="*/ 977030 h 1077238"/>
              <a:gd name="connsiteX47" fmla="*/ 413359 w 2147544"/>
              <a:gd name="connsiteY47" fmla="*/ 964504 h 1077238"/>
              <a:gd name="connsiteX48" fmla="*/ 325677 w 2147544"/>
              <a:gd name="connsiteY48" fmla="*/ 939452 h 1077238"/>
              <a:gd name="connsiteX49" fmla="*/ 275572 w 2147544"/>
              <a:gd name="connsiteY49" fmla="*/ 926926 h 1077238"/>
              <a:gd name="connsiteX50" fmla="*/ 237994 w 2147544"/>
              <a:gd name="connsiteY50" fmla="*/ 914400 h 1077238"/>
              <a:gd name="connsiteX51" fmla="*/ 187890 w 2147544"/>
              <a:gd name="connsiteY51" fmla="*/ 901874 h 1077238"/>
              <a:gd name="connsiteX52" fmla="*/ 112734 w 2147544"/>
              <a:gd name="connsiteY52" fmla="*/ 876822 h 1077238"/>
              <a:gd name="connsiteX53" fmla="*/ 75156 w 2147544"/>
              <a:gd name="connsiteY53" fmla="*/ 864296 h 1077238"/>
              <a:gd name="connsiteX54" fmla="*/ 0 w 2147544"/>
              <a:gd name="connsiteY54" fmla="*/ 851770 h 1077238"/>
              <a:gd name="connsiteX55" fmla="*/ 12526 w 2147544"/>
              <a:gd name="connsiteY55" fmla="*/ 751562 h 1077238"/>
              <a:gd name="connsiteX56" fmla="*/ 50104 w 2147544"/>
              <a:gd name="connsiteY56" fmla="*/ 739036 h 1077238"/>
              <a:gd name="connsiteX57" fmla="*/ 87682 w 2147544"/>
              <a:gd name="connsiteY57" fmla="*/ 713984 h 1077238"/>
              <a:gd name="connsiteX58" fmla="*/ 50104 w 2147544"/>
              <a:gd name="connsiteY58" fmla="*/ 638827 h 1077238"/>
              <a:gd name="connsiteX59" fmla="*/ 50104 w 2147544"/>
              <a:gd name="connsiteY59" fmla="*/ 651353 h 107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147544" h="1077238">
                <a:moveTo>
                  <a:pt x="50104" y="651353"/>
                </a:moveTo>
                <a:cubicBezTo>
                  <a:pt x="48016" y="638827"/>
                  <a:pt x="46062" y="591950"/>
                  <a:pt x="37578" y="563671"/>
                </a:cubicBezTo>
                <a:cubicBezTo>
                  <a:pt x="33252" y="549252"/>
                  <a:pt x="12526" y="541147"/>
                  <a:pt x="12526" y="526093"/>
                </a:cubicBezTo>
                <a:cubicBezTo>
                  <a:pt x="12526" y="511039"/>
                  <a:pt x="31464" y="502272"/>
                  <a:pt x="37578" y="488515"/>
                </a:cubicBezTo>
                <a:cubicBezTo>
                  <a:pt x="48303" y="464384"/>
                  <a:pt x="54279" y="438411"/>
                  <a:pt x="62630" y="413359"/>
                </a:cubicBezTo>
                <a:cubicBezTo>
                  <a:pt x="66805" y="400833"/>
                  <a:pt x="64170" y="383105"/>
                  <a:pt x="75156" y="375781"/>
                </a:cubicBezTo>
                <a:lnTo>
                  <a:pt x="112734" y="350729"/>
                </a:lnTo>
                <a:cubicBezTo>
                  <a:pt x="135002" y="317326"/>
                  <a:pt x="141979" y="301539"/>
                  <a:pt x="175364" y="275573"/>
                </a:cubicBezTo>
                <a:cubicBezTo>
                  <a:pt x="199130" y="257088"/>
                  <a:pt x="229230" y="246759"/>
                  <a:pt x="250520" y="225469"/>
                </a:cubicBezTo>
                <a:cubicBezTo>
                  <a:pt x="278223" y="197766"/>
                  <a:pt x="290799" y="180277"/>
                  <a:pt x="325677" y="162838"/>
                </a:cubicBezTo>
                <a:cubicBezTo>
                  <a:pt x="337487" y="156933"/>
                  <a:pt x="351445" y="156217"/>
                  <a:pt x="363255" y="150312"/>
                </a:cubicBezTo>
                <a:cubicBezTo>
                  <a:pt x="376720" y="143579"/>
                  <a:pt x="387368" y="131993"/>
                  <a:pt x="400833" y="125260"/>
                </a:cubicBezTo>
                <a:cubicBezTo>
                  <a:pt x="427693" y="111830"/>
                  <a:pt x="475314" y="105925"/>
                  <a:pt x="501041" y="100208"/>
                </a:cubicBezTo>
                <a:cubicBezTo>
                  <a:pt x="517846" y="96473"/>
                  <a:pt x="534444" y="91857"/>
                  <a:pt x="551145" y="87682"/>
                </a:cubicBezTo>
                <a:cubicBezTo>
                  <a:pt x="563671" y="79331"/>
                  <a:pt x="575258" y="69363"/>
                  <a:pt x="588723" y="62630"/>
                </a:cubicBezTo>
                <a:cubicBezTo>
                  <a:pt x="600533" y="56725"/>
                  <a:pt x="615315" y="57428"/>
                  <a:pt x="626301" y="50104"/>
                </a:cubicBezTo>
                <a:cubicBezTo>
                  <a:pt x="720130" y="-12448"/>
                  <a:pt x="612106" y="29784"/>
                  <a:pt x="701457" y="0"/>
                </a:cubicBezTo>
                <a:cubicBezTo>
                  <a:pt x="772438" y="4175"/>
                  <a:pt x="843649" y="5451"/>
                  <a:pt x="914400" y="12526"/>
                </a:cubicBezTo>
                <a:cubicBezTo>
                  <a:pt x="927538" y="13840"/>
                  <a:pt x="939031" y="22463"/>
                  <a:pt x="951978" y="25052"/>
                </a:cubicBezTo>
                <a:cubicBezTo>
                  <a:pt x="980929" y="30842"/>
                  <a:pt x="1010433" y="33403"/>
                  <a:pt x="1039660" y="37578"/>
                </a:cubicBezTo>
                <a:cubicBezTo>
                  <a:pt x="1052186" y="45929"/>
                  <a:pt x="1063401" y="56700"/>
                  <a:pt x="1077238" y="62630"/>
                </a:cubicBezTo>
                <a:cubicBezTo>
                  <a:pt x="1093061" y="69411"/>
                  <a:pt x="1110789" y="70427"/>
                  <a:pt x="1127342" y="75156"/>
                </a:cubicBezTo>
                <a:cubicBezTo>
                  <a:pt x="1140038" y="78783"/>
                  <a:pt x="1152784" y="82481"/>
                  <a:pt x="1164920" y="87682"/>
                </a:cubicBezTo>
                <a:cubicBezTo>
                  <a:pt x="1182083" y="95038"/>
                  <a:pt x="1197862" y="105378"/>
                  <a:pt x="1215025" y="112734"/>
                </a:cubicBezTo>
                <a:cubicBezTo>
                  <a:pt x="1255112" y="129914"/>
                  <a:pt x="1268178" y="126022"/>
                  <a:pt x="1315233" y="137786"/>
                </a:cubicBezTo>
                <a:cubicBezTo>
                  <a:pt x="1328042" y="140988"/>
                  <a:pt x="1339787" y="148141"/>
                  <a:pt x="1352811" y="150312"/>
                </a:cubicBezTo>
                <a:cubicBezTo>
                  <a:pt x="1390106" y="156528"/>
                  <a:pt x="1427967" y="158663"/>
                  <a:pt x="1465545" y="162838"/>
                </a:cubicBezTo>
                <a:cubicBezTo>
                  <a:pt x="1586506" y="203158"/>
                  <a:pt x="1398443" y="138502"/>
                  <a:pt x="1553227" y="200417"/>
                </a:cubicBezTo>
                <a:cubicBezTo>
                  <a:pt x="1577745" y="210225"/>
                  <a:pt x="1606411" y="210821"/>
                  <a:pt x="1628383" y="225469"/>
                </a:cubicBezTo>
                <a:cubicBezTo>
                  <a:pt x="1680286" y="260070"/>
                  <a:pt x="1651357" y="246870"/>
                  <a:pt x="1716066" y="263047"/>
                </a:cubicBezTo>
                <a:cubicBezTo>
                  <a:pt x="1810408" y="325941"/>
                  <a:pt x="1690507" y="252093"/>
                  <a:pt x="1803748" y="300625"/>
                </a:cubicBezTo>
                <a:cubicBezTo>
                  <a:pt x="1846474" y="318936"/>
                  <a:pt x="1841967" y="334527"/>
                  <a:pt x="1878904" y="363255"/>
                </a:cubicBezTo>
                <a:cubicBezTo>
                  <a:pt x="1902670" y="381740"/>
                  <a:pt x="1954060" y="413359"/>
                  <a:pt x="1954060" y="413359"/>
                </a:cubicBezTo>
                <a:cubicBezTo>
                  <a:pt x="1984181" y="458540"/>
                  <a:pt x="2002788" y="491773"/>
                  <a:pt x="2054268" y="526093"/>
                </a:cubicBezTo>
                <a:lnTo>
                  <a:pt x="2129425" y="576197"/>
                </a:lnTo>
                <a:cubicBezTo>
                  <a:pt x="2157674" y="660944"/>
                  <a:pt x="2149118" y="619072"/>
                  <a:pt x="2129425" y="776614"/>
                </a:cubicBezTo>
                <a:cubicBezTo>
                  <a:pt x="2127787" y="789716"/>
                  <a:pt x="2126235" y="804856"/>
                  <a:pt x="2116899" y="814192"/>
                </a:cubicBezTo>
                <a:cubicBezTo>
                  <a:pt x="2068335" y="862756"/>
                  <a:pt x="2027712" y="868973"/>
                  <a:pt x="1966586" y="889348"/>
                </a:cubicBezTo>
                <a:lnTo>
                  <a:pt x="1929008" y="901874"/>
                </a:lnTo>
                <a:cubicBezTo>
                  <a:pt x="1903956" y="926926"/>
                  <a:pt x="1873504" y="947551"/>
                  <a:pt x="1853852" y="977030"/>
                </a:cubicBezTo>
                <a:cubicBezTo>
                  <a:pt x="1845501" y="989556"/>
                  <a:pt x="1839445" y="1003963"/>
                  <a:pt x="1828800" y="1014608"/>
                </a:cubicBezTo>
                <a:cubicBezTo>
                  <a:pt x="1818155" y="1025253"/>
                  <a:pt x="1804979" y="1033546"/>
                  <a:pt x="1791222" y="1039660"/>
                </a:cubicBezTo>
                <a:cubicBezTo>
                  <a:pt x="1731671" y="1066127"/>
                  <a:pt x="1703931" y="1066734"/>
                  <a:pt x="1640909" y="1077238"/>
                </a:cubicBezTo>
                <a:cubicBezTo>
                  <a:pt x="1591209" y="1076263"/>
                  <a:pt x="1008469" y="1073955"/>
                  <a:pt x="801666" y="1052186"/>
                </a:cubicBezTo>
                <a:cubicBezTo>
                  <a:pt x="788535" y="1050804"/>
                  <a:pt x="777112" y="1041831"/>
                  <a:pt x="764088" y="1039660"/>
                </a:cubicBezTo>
                <a:cubicBezTo>
                  <a:pt x="563558" y="1006239"/>
                  <a:pt x="730666" y="1045502"/>
                  <a:pt x="576197" y="1014608"/>
                </a:cubicBezTo>
                <a:cubicBezTo>
                  <a:pt x="458073" y="990983"/>
                  <a:pt x="595620" y="1016907"/>
                  <a:pt x="475989" y="977030"/>
                </a:cubicBezTo>
                <a:cubicBezTo>
                  <a:pt x="455791" y="970297"/>
                  <a:pt x="434142" y="969122"/>
                  <a:pt x="413359" y="964504"/>
                </a:cubicBezTo>
                <a:cubicBezTo>
                  <a:pt x="325248" y="944924"/>
                  <a:pt x="398913" y="960376"/>
                  <a:pt x="325677" y="939452"/>
                </a:cubicBezTo>
                <a:cubicBezTo>
                  <a:pt x="309124" y="934723"/>
                  <a:pt x="292125" y="931655"/>
                  <a:pt x="275572" y="926926"/>
                </a:cubicBezTo>
                <a:cubicBezTo>
                  <a:pt x="262876" y="923299"/>
                  <a:pt x="250690" y="918027"/>
                  <a:pt x="237994" y="914400"/>
                </a:cubicBezTo>
                <a:cubicBezTo>
                  <a:pt x="221441" y="909671"/>
                  <a:pt x="204379" y="906821"/>
                  <a:pt x="187890" y="901874"/>
                </a:cubicBezTo>
                <a:cubicBezTo>
                  <a:pt x="162597" y="894286"/>
                  <a:pt x="137786" y="885173"/>
                  <a:pt x="112734" y="876822"/>
                </a:cubicBezTo>
                <a:cubicBezTo>
                  <a:pt x="100208" y="872647"/>
                  <a:pt x="88180" y="866467"/>
                  <a:pt x="75156" y="864296"/>
                </a:cubicBezTo>
                <a:lnTo>
                  <a:pt x="0" y="851770"/>
                </a:lnTo>
                <a:cubicBezTo>
                  <a:pt x="4175" y="818367"/>
                  <a:pt x="-1146" y="782323"/>
                  <a:pt x="12526" y="751562"/>
                </a:cubicBezTo>
                <a:cubicBezTo>
                  <a:pt x="17888" y="739496"/>
                  <a:pt x="38294" y="744941"/>
                  <a:pt x="50104" y="739036"/>
                </a:cubicBezTo>
                <a:cubicBezTo>
                  <a:pt x="63569" y="732303"/>
                  <a:pt x="75156" y="722335"/>
                  <a:pt x="87682" y="713984"/>
                </a:cubicBezTo>
                <a:cubicBezTo>
                  <a:pt x="77718" y="674129"/>
                  <a:pt x="83606" y="661163"/>
                  <a:pt x="50104" y="638827"/>
                </a:cubicBezTo>
                <a:cubicBezTo>
                  <a:pt x="46630" y="636511"/>
                  <a:pt x="52192" y="663879"/>
                  <a:pt x="50104" y="651353"/>
                </a:cubicBezTo>
                <a:close/>
              </a:path>
            </a:pathLst>
          </a:custGeom>
          <a:solidFill>
            <a:srgbClr val="FFC000"/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Szövegdoboz 3"/>
          <p:cNvSpPr txBox="1"/>
          <p:nvPr/>
        </p:nvSpPr>
        <p:spPr>
          <a:xfrm>
            <a:off x="4045907" y="2718148"/>
            <a:ext cx="1189972" cy="375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Thalamus</a:t>
            </a:r>
            <a:endParaRPr lang="de-DE" dirty="0"/>
          </a:p>
        </p:txBody>
      </p:sp>
      <p:sp>
        <p:nvSpPr>
          <p:cNvPr id="7" name="Szabadkézi sokszög 6"/>
          <p:cNvSpPr/>
          <p:nvPr/>
        </p:nvSpPr>
        <p:spPr>
          <a:xfrm>
            <a:off x="2442575" y="3279621"/>
            <a:ext cx="2379946" cy="1693212"/>
          </a:xfrm>
          <a:custGeom>
            <a:avLst/>
            <a:gdLst>
              <a:gd name="connsiteX0" fmla="*/ 1177447 w 2379946"/>
              <a:gd name="connsiteY0" fmla="*/ 2198 h 1693212"/>
              <a:gd name="connsiteX1" fmla="*/ 1139869 w 2379946"/>
              <a:gd name="connsiteY1" fmla="*/ 64828 h 1693212"/>
              <a:gd name="connsiteX2" fmla="*/ 1102291 w 2379946"/>
              <a:gd name="connsiteY2" fmla="*/ 102406 h 1693212"/>
              <a:gd name="connsiteX3" fmla="*/ 1064713 w 2379946"/>
              <a:gd name="connsiteY3" fmla="*/ 190089 h 1693212"/>
              <a:gd name="connsiteX4" fmla="*/ 989557 w 2379946"/>
              <a:gd name="connsiteY4" fmla="*/ 215141 h 1693212"/>
              <a:gd name="connsiteX5" fmla="*/ 889348 w 2379946"/>
              <a:gd name="connsiteY5" fmla="*/ 290297 h 1693212"/>
              <a:gd name="connsiteX6" fmla="*/ 826718 w 2379946"/>
              <a:gd name="connsiteY6" fmla="*/ 377979 h 1693212"/>
              <a:gd name="connsiteX7" fmla="*/ 789140 w 2379946"/>
              <a:gd name="connsiteY7" fmla="*/ 415557 h 1693212"/>
              <a:gd name="connsiteX8" fmla="*/ 776614 w 2379946"/>
              <a:gd name="connsiteY8" fmla="*/ 453135 h 1693212"/>
              <a:gd name="connsiteX9" fmla="*/ 739036 w 2379946"/>
              <a:gd name="connsiteY9" fmla="*/ 478187 h 1693212"/>
              <a:gd name="connsiteX10" fmla="*/ 726510 w 2379946"/>
              <a:gd name="connsiteY10" fmla="*/ 553343 h 1693212"/>
              <a:gd name="connsiteX11" fmla="*/ 676406 w 2379946"/>
              <a:gd name="connsiteY11" fmla="*/ 641026 h 1693212"/>
              <a:gd name="connsiteX12" fmla="*/ 663880 w 2379946"/>
              <a:gd name="connsiteY12" fmla="*/ 678604 h 1693212"/>
              <a:gd name="connsiteX13" fmla="*/ 638828 w 2379946"/>
              <a:gd name="connsiteY13" fmla="*/ 716182 h 1693212"/>
              <a:gd name="connsiteX14" fmla="*/ 613776 w 2379946"/>
              <a:gd name="connsiteY14" fmla="*/ 791338 h 1693212"/>
              <a:gd name="connsiteX15" fmla="*/ 588724 w 2379946"/>
              <a:gd name="connsiteY15" fmla="*/ 828916 h 1693212"/>
              <a:gd name="connsiteX16" fmla="*/ 563672 w 2379946"/>
              <a:gd name="connsiteY16" fmla="*/ 879020 h 1693212"/>
              <a:gd name="connsiteX17" fmla="*/ 526093 w 2379946"/>
              <a:gd name="connsiteY17" fmla="*/ 916598 h 1693212"/>
              <a:gd name="connsiteX18" fmla="*/ 488515 w 2379946"/>
              <a:gd name="connsiteY18" fmla="*/ 966702 h 1693212"/>
              <a:gd name="connsiteX19" fmla="*/ 450937 w 2379946"/>
              <a:gd name="connsiteY19" fmla="*/ 1041858 h 1693212"/>
              <a:gd name="connsiteX20" fmla="*/ 400833 w 2379946"/>
              <a:gd name="connsiteY20" fmla="*/ 1117015 h 1693212"/>
              <a:gd name="connsiteX21" fmla="*/ 375781 w 2379946"/>
              <a:gd name="connsiteY21" fmla="*/ 1154593 h 1693212"/>
              <a:gd name="connsiteX22" fmla="*/ 338203 w 2379946"/>
              <a:gd name="connsiteY22" fmla="*/ 1179645 h 1693212"/>
              <a:gd name="connsiteX23" fmla="*/ 237995 w 2379946"/>
              <a:gd name="connsiteY23" fmla="*/ 1329957 h 1693212"/>
              <a:gd name="connsiteX24" fmla="*/ 212943 w 2379946"/>
              <a:gd name="connsiteY24" fmla="*/ 1367535 h 1693212"/>
              <a:gd name="connsiteX25" fmla="*/ 100209 w 2379946"/>
              <a:gd name="connsiteY25" fmla="*/ 1455217 h 1693212"/>
              <a:gd name="connsiteX26" fmla="*/ 62630 w 2379946"/>
              <a:gd name="connsiteY26" fmla="*/ 1467743 h 1693212"/>
              <a:gd name="connsiteX27" fmla="*/ 0 w 2379946"/>
              <a:gd name="connsiteY27" fmla="*/ 1555426 h 1693212"/>
              <a:gd name="connsiteX28" fmla="*/ 12526 w 2379946"/>
              <a:gd name="connsiteY28" fmla="*/ 1593004 h 1693212"/>
              <a:gd name="connsiteX29" fmla="*/ 162839 w 2379946"/>
              <a:gd name="connsiteY29" fmla="*/ 1580478 h 1693212"/>
              <a:gd name="connsiteX30" fmla="*/ 212943 w 2379946"/>
              <a:gd name="connsiteY30" fmla="*/ 1517847 h 1693212"/>
              <a:gd name="connsiteX31" fmla="*/ 363255 w 2379946"/>
              <a:gd name="connsiteY31" fmla="*/ 1442691 h 1693212"/>
              <a:gd name="connsiteX32" fmla="*/ 450937 w 2379946"/>
              <a:gd name="connsiteY32" fmla="*/ 1392587 h 1693212"/>
              <a:gd name="connsiteX33" fmla="*/ 488515 w 2379946"/>
              <a:gd name="connsiteY33" fmla="*/ 1380061 h 1693212"/>
              <a:gd name="connsiteX34" fmla="*/ 513567 w 2379946"/>
              <a:gd name="connsiteY34" fmla="*/ 1417639 h 1693212"/>
              <a:gd name="connsiteX35" fmla="*/ 526093 w 2379946"/>
              <a:gd name="connsiteY35" fmla="*/ 1480269 h 1693212"/>
              <a:gd name="connsiteX36" fmla="*/ 588724 w 2379946"/>
              <a:gd name="connsiteY36" fmla="*/ 1618056 h 1693212"/>
              <a:gd name="connsiteX37" fmla="*/ 651354 w 2379946"/>
              <a:gd name="connsiteY37" fmla="*/ 1655634 h 1693212"/>
              <a:gd name="connsiteX38" fmla="*/ 726510 w 2379946"/>
              <a:gd name="connsiteY38" fmla="*/ 1693212 h 1693212"/>
              <a:gd name="connsiteX39" fmla="*/ 751562 w 2379946"/>
              <a:gd name="connsiteY39" fmla="*/ 1618056 h 1693212"/>
              <a:gd name="connsiteX40" fmla="*/ 764088 w 2379946"/>
              <a:gd name="connsiteY40" fmla="*/ 1567952 h 1693212"/>
              <a:gd name="connsiteX41" fmla="*/ 789140 w 2379946"/>
              <a:gd name="connsiteY41" fmla="*/ 1492795 h 1693212"/>
              <a:gd name="connsiteX42" fmla="*/ 801666 w 2379946"/>
              <a:gd name="connsiteY42" fmla="*/ 1442691 h 1693212"/>
              <a:gd name="connsiteX43" fmla="*/ 851770 w 2379946"/>
              <a:gd name="connsiteY43" fmla="*/ 1367535 h 1693212"/>
              <a:gd name="connsiteX44" fmla="*/ 876822 w 2379946"/>
              <a:gd name="connsiteY44" fmla="*/ 1329957 h 1693212"/>
              <a:gd name="connsiteX45" fmla="*/ 901874 w 2379946"/>
              <a:gd name="connsiteY45" fmla="*/ 1292379 h 1693212"/>
              <a:gd name="connsiteX46" fmla="*/ 939452 w 2379946"/>
              <a:gd name="connsiteY46" fmla="*/ 1242275 h 1693212"/>
              <a:gd name="connsiteX47" fmla="*/ 989557 w 2379946"/>
              <a:gd name="connsiteY47" fmla="*/ 1179645 h 1693212"/>
              <a:gd name="connsiteX48" fmla="*/ 1027135 w 2379946"/>
              <a:gd name="connsiteY48" fmla="*/ 1154593 h 1693212"/>
              <a:gd name="connsiteX49" fmla="*/ 1052187 w 2379946"/>
              <a:gd name="connsiteY49" fmla="*/ 1117015 h 1693212"/>
              <a:gd name="connsiteX50" fmla="*/ 1064713 w 2379946"/>
              <a:gd name="connsiteY50" fmla="*/ 1079437 h 1693212"/>
              <a:gd name="connsiteX51" fmla="*/ 1127343 w 2379946"/>
              <a:gd name="connsiteY51" fmla="*/ 1004280 h 1693212"/>
              <a:gd name="connsiteX52" fmla="*/ 1164921 w 2379946"/>
              <a:gd name="connsiteY52" fmla="*/ 991754 h 1693212"/>
              <a:gd name="connsiteX53" fmla="*/ 1290181 w 2379946"/>
              <a:gd name="connsiteY53" fmla="*/ 966702 h 1693212"/>
              <a:gd name="connsiteX54" fmla="*/ 1377863 w 2379946"/>
              <a:gd name="connsiteY54" fmla="*/ 941650 h 1693212"/>
              <a:gd name="connsiteX55" fmla="*/ 1427967 w 2379946"/>
              <a:gd name="connsiteY55" fmla="*/ 929124 h 1693212"/>
              <a:gd name="connsiteX56" fmla="*/ 1678488 w 2379946"/>
              <a:gd name="connsiteY56" fmla="*/ 916598 h 1693212"/>
              <a:gd name="connsiteX57" fmla="*/ 1716066 w 2379946"/>
              <a:gd name="connsiteY57" fmla="*/ 816390 h 1693212"/>
              <a:gd name="connsiteX58" fmla="*/ 1803748 w 2379946"/>
              <a:gd name="connsiteY58" fmla="*/ 716182 h 1693212"/>
              <a:gd name="connsiteX59" fmla="*/ 1816274 w 2379946"/>
              <a:gd name="connsiteY59" fmla="*/ 666078 h 1693212"/>
              <a:gd name="connsiteX60" fmla="*/ 1866378 w 2379946"/>
              <a:gd name="connsiteY60" fmla="*/ 590921 h 1693212"/>
              <a:gd name="connsiteX61" fmla="*/ 1878904 w 2379946"/>
              <a:gd name="connsiteY61" fmla="*/ 528291 h 1693212"/>
              <a:gd name="connsiteX62" fmla="*/ 1903957 w 2379946"/>
              <a:gd name="connsiteY62" fmla="*/ 453135 h 1693212"/>
              <a:gd name="connsiteX63" fmla="*/ 1916483 w 2379946"/>
              <a:gd name="connsiteY63" fmla="*/ 415557 h 1693212"/>
              <a:gd name="connsiteX64" fmla="*/ 1954061 w 2379946"/>
              <a:gd name="connsiteY64" fmla="*/ 340401 h 1693212"/>
              <a:gd name="connsiteX65" fmla="*/ 1991639 w 2379946"/>
              <a:gd name="connsiteY65" fmla="*/ 315349 h 1693212"/>
              <a:gd name="connsiteX66" fmla="*/ 2104373 w 2379946"/>
              <a:gd name="connsiteY66" fmla="*/ 302823 h 1693212"/>
              <a:gd name="connsiteX67" fmla="*/ 2229633 w 2379946"/>
              <a:gd name="connsiteY67" fmla="*/ 277771 h 1693212"/>
              <a:gd name="connsiteX68" fmla="*/ 2304789 w 2379946"/>
              <a:gd name="connsiteY68" fmla="*/ 240193 h 1693212"/>
              <a:gd name="connsiteX69" fmla="*/ 2379946 w 2379946"/>
              <a:gd name="connsiteY69" fmla="*/ 227667 h 1693212"/>
              <a:gd name="connsiteX70" fmla="*/ 2342367 w 2379946"/>
              <a:gd name="connsiteY70" fmla="*/ 215141 h 1693212"/>
              <a:gd name="connsiteX71" fmla="*/ 2254685 w 2379946"/>
              <a:gd name="connsiteY71" fmla="*/ 177563 h 1693212"/>
              <a:gd name="connsiteX72" fmla="*/ 2016691 w 2379946"/>
              <a:gd name="connsiteY72" fmla="*/ 152511 h 1693212"/>
              <a:gd name="connsiteX73" fmla="*/ 1916483 w 2379946"/>
              <a:gd name="connsiteY73" fmla="*/ 127458 h 1693212"/>
              <a:gd name="connsiteX74" fmla="*/ 1878904 w 2379946"/>
              <a:gd name="connsiteY74" fmla="*/ 114932 h 1693212"/>
              <a:gd name="connsiteX75" fmla="*/ 1741118 w 2379946"/>
              <a:gd name="connsiteY75" fmla="*/ 102406 h 1693212"/>
              <a:gd name="connsiteX76" fmla="*/ 1528176 w 2379946"/>
              <a:gd name="connsiteY76" fmla="*/ 77354 h 1693212"/>
              <a:gd name="connsiteX77" fmla="*/ 1490598 w 2379946"/>
              <a:gd name="connsiteY77" fmla="*/ 64828 h 1693212"/>
              <a:gd name="connsiteX78" fmla="*/ 1377863 w 2379946"/>
              <a:gd name="connsiteY78" fmla="*/ 39776 h 1693212"/>
              <a:gd name="connsiteX79" fmla="*/ 1227551 w 2379946"/>
              <a:gd name="connsiteY79" fmla="*/ 14724 h 1693212"/>
              <a:gd name="connsiteX80" fmla="*/ 1177447 w 2379946"/>
              <a:gd name="connsiteY80" fmla="*/ 2198 h 16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379946" h="1693212">
                <a:moveTo>
                  <a:pt x="1177447" y="2198"/>
                </a:moveTo>
                <a:cubicBezTo>
                  <a:pt x="1162833" y="10549"/>
                  <a:pt x="1154477" y="45351"/>
                  <a:pt x="1139869" y="64828"/>
                </a:cubicBezTo>
                <a:cubicBezTo>
                  <a:pt x="1129240" y="79000"/>
                  <a:pt x="1111080" y="87026"/>
                  <a:pt x="1102291" y="102406"/>
                </a:cubicBezTo>
                <a:cubicBezTo>
                  <a:pt x="1084535" y="133480"/>
                  <a:pt x="1100695" y="167600"/>
                  <a:pt x="1064713" y="190089"/>
                </a:cubicBezTo>
                <a:cubicBezTo>
                  <a:pt x="1042320" y="204085"/>
                  <a:pt x="989557" y="215141"/>
                  <a:pt x="989557" y="215141"/>
                </a:cubicBezTo>
                <a:cubicBezTo>
                  <a:pt x="917590" y="287107"/>
                  <a:pt x="954935" y="268435"/>
                  <a:pt x="889348" y="290297"/>
                </a:cubicBezTo>
                <a:cubicBezTo>
                  <a:pt x="869521" y="320037"/>
                  <a:pt x="850023" y="350789"/>
                  <a:pt x="826718" y="377979"/>
                </a:cubicBezTo>
                <a:cubicBezTo>
                  <a:pt x="815190" y="391429"/>
                  <a:pt x="801666" y="403031"/>
                  <a:pt x="789140" y="415557"/>
                </a:cubicBezTo>
                <a:cubicBezTo>
                  <a:pt x="784965" y="428083"/>
                  <a:pt x="784862" y="442825"/>
                  <a:pt x="776614" y="453135"/>
                </a:cubicBezTo>
                <a:cubicBezTo>
                  <a:pt x="767210" y="464890"/>
                  <a:pt x="745769" y="464722"/>
                  <a:pt x="739036" y="478187"/>
                </a:cubicBezTo>
                <a:cubicBezTo>
                  <a:pt x="727678" y="500903"/>
                  <a:pt x="733808" y="529017"/>
                  <a:pt x="726510" y="553343"/>
                </a:cubicBezTo>
                <a:cubicBezTo>
                  <a:pt x="710041" y="608240"/>
                  <a:pt x="699467" y="594903"/>
                  <a:pt x="676406" y="641026"/>
                </a:cubicBezTo>
                <a:cubicBezTo>
                  <a:pt x="670501" y="652836"/>
                  <a:pt x="669785" y="666794"/>
                  <a:pt x="663880" y="678604"/>
                </a:cubicBezTo>
                <a:cubicBezTo>
                  <a:pt x="657147" y="692069"/>
                  <a:pt x="644942" y="702425"/>
                  <a:pt x="638828" y="716182"/>
                </a:cubicBezTo>
                <a:cubicBezTo>
                  <a:pt x="628103" y="740313"/>
                  <a:pt x="628424" y="769366"/>
                  <a:pt x="613776" y="791338"/>
                </a:cubicBezTo>
                <a:cubicBezTo>
                  <a:pt x="605425" y="803864"/>
                  <a:pt x="596193" y="815845"/>
                  <a:pt x="588724" y="828916"/>
                </a:cubicBezTo>
                <a:cubicBezTo>
                  <a:pt x="579460" y="845128"/>
                  <a:pt x="574525" y="863826"/>
                  <a:pt x="563672" y="879020"/>
                </a:cubicBezTo>
                <a:cubicBezTo>
                  <a:pt x="553375" y="893435"/>
                  <a:pt x="537622" y="903148"/>
                  <a:pt x="526093" y="916598"/>
                </a:cubicBezTo>
                <a:cubicBezTo>
                  <a:pt x="512507" y="932449"/>
                  <a:pt x="500649" y="949714"/>
                  <a:pt x="488515" y="966702"/>
                </a:cubicBezTo>
                <a:cubicBezTo>
                  <a:pt x="405106" y="1083474"/>
                  <a:pt x="512982" y="930176"/>
                  <a:pt x="450937" y="1041858"/>
                </a:cubicBezTo>
                <a:cubicBezTo>
                  <a:pt x="436315" y="1068178"/>
                  <a:pt x="417534" y="1091963"/>
                  <a:pt x="400833" y="1117015"/>
                </a:cubicBezTo>
                <a:cubicBezTo>
                  <a:pt x="392482" y="1129541"/>
                  <a:pt x="388307" y="1146242"/>
                  <a:pt x="375781" y="1154593"/>
                </a:cubicBezTo>
                <a:lnTo>
                  <a:pt x="338203" y="1179645"/>
                </a:lnTo>
                <a:cubicBezTo>
                  <a:pt x="278635" y="1358348"/>
                  <a:pt x="363100" y="1142300"/>
                  <a:pt x="237995" y="1329957"/>
                </a:cubicBezTo>
                <a:cubicBezTo>
                  <a:pt x="229644" y="1342483"/>
                  <a:pt x="222581" y="1355970"/>
                  <a:pt x="212943" y="1367535"/>
                </a:cubicBezTo>
                <a:cubicBezTo>
                  <a:pt x="188002" y="1397464"/>
                  <a:pt x="132439" y="1444474"/>
                  <a:pt x="100209" y="1455217"/>
                </a:cubicBezTo>
                <a:lnTo>
                  <a:pt x="62630" y="1467743"/>
                </a:lnTo>
                <a:cubicBezTo>
                  <a:pt x="20083" y="1499653"/>
                  <a:pt x="0" y="1498260"/>
                  <a:pt x="0" y="1555426"/>
                </a:cubicBezTo>
                <a:cubicBezTo>
                  <a:pt x="0" y="1568630"/>
                  <a:pt x="8351" y="1580478"/>
                  <a:pt x="12526" y="1593004"/>
                </a:cubicBezTo>
                <a:cubicBezTo>
                  <a:pt x="62630" y="1588829"/>
                  <a:pt x="113537" y="1590338"/>
                  <a:pt x="162839" y="1580478"/>
                </a:cubicBezTo>
                <a:cubicBezTo>
                  <a:pt x="232348" y="1566576"/>
                  <a:pt x="177286" y="1553504"/>
                  <a:pt x="212943" y="1517847"/>
                </a:cubicBezTo>
                <a:cubicBezTo>
                  <a:pt x="331198" y="1399591"/>
                  <a:pt x="241006" y="1524190"/>
                  <a:pt x="363255" y="1442691"/>
                </a:cubicBezTo>
                <a:cubicBezTo>
                  <a:pt x="400994" y="1417531"/>
                  <a:pt x="406439" y="1411658"/>
                  <a:pt x="450937" y="1392587"/>
                </a:cubicBezTo>
                <a:cubicBezTo>
                  <a:pt x="463073" y="1387386"/>
                  <a:pt x="475989" y="1384236"/>
                  <a:pt x="488515" y="1380061"/>
                </a:cubicBezTo>
                <a:cubicBezTo>
                  <a:pt x="496866" y="1392587"/>
                  <a:pt x="508281" y="1403543"/>
                  <a:pt x="513567" y="1417639"/>
                </a:cubicBezTo>
                <a:cubicBezTo>
                  <a:pt x="521042" y="1437574"/>
                  <a:pt x="520491" y="1459729"/>
                  <a:pt x="526093" y="1480269"/>
                </a:cubicBezTo>
                <a:cubicBezTo>
                  <a:pt x="536782" y="1519462"/>
                  <a:pt x="557900" y="1587232"/>
                  <a:pt x="588724" y="1618056"/>
                </a:cubicBezTo>
                <a:cubicBezTo>
                  <a:pt x="605939" y="1635271"/>
                  <a:pt x="630708" y="1642731"/>
                  <a:pt x="651354" y="1655634"/>
                </a:cubicBezTo>
                <a:cubicBezTo>
                  <a:pt x="706856" y="1690323"/>
                  <a:pt x="668565" y="1673897"/>
                  <a:pt x="726510" y="1693212"/>
                </a:cubicBezTo>
                <a:cubicBezTo>
                  <a:pt x="734861" y="1668160"/>
                  <a:pt x="745157" y="1643675"/>
                  <a:pt x="751562" y="1618056"/>
                </a:cubicBezTo>
                <a:cubicBezTo>
                  <a:pt x="755737" y="1601355"/>
                  <a:pt x="759141" y="1584441"/>
                  <a:pt x="764088" y="1567952"/>
                </a:cubicBezTo>
                <a:cubicBezTo>
                  <a:pt x="771676" y="1542658"/>
                  <a:pt x="782735" y="1518414"/>
                  <a:pt x="789140" y="1492795"/>
                </a:cubicBezTo>
                <a:cubicBezTo>
                  <a:pt x="793315" y="1476094"/>
                  <a:pt x="793967" y="1458089"/>
                  <a:pt x="801666" y="1442691"/>
                </a:cubicBezTo>
                <a:cubicBezTo>
                  <a:pt x="815131" y="1415761"/>
                  <a:pt x="835069" y="1392587"/>
                  <a:pt x="851770" y="1367535"/>
                </a:cubicBezTo>
                <a:lnTo>
                  <a:pt x="876822" y="1329957"/>
                </a:lnTo>
                <a:cubicBezTo>
                  <a:pt x="885173" y="1317431"/>
                  <a:pt x="892841" y="1304423"/>
                  <a:pt x="901874" y="1292379"/>
                </a:cubicBezTo>
                <a:cubicBezTo>
                  <a:pt x="914400" y="1275678"/>
                  <a:pt x="927318" y="1259263"/>
                  <a:pt x="939452" y="1242275"/>
                </a:cubicBezTo>
                <a:cubicBezTo>
                  <a:pt x="961156" y="1211890"/>
                  <a:pt x="961624" y="1201991"/>
                  <a:pt x="989557" y="1179645"/>
                </a:cubicBezTo>
                <a:cubicBezTo>
                  <a:pt x="1001313" y="1170241"/>
                  <a:pt x="1014609" y="1162944"/>
                  <a:pt x="1027135" y="1154593"/>
                </a:cubicBezTo>
                <a:cubicBezTo>
                  <a:pt x="1035486" y="1142067"/>
                  <a:pt x="1045454" y="1130480"/>
                  <a:pt x="1052187" y="1117015"/>
                </a:cubicBezTo>
                <a:cubicBezTo>
                  <a:pt x="1058092" y="1105205"/>
                  <a:pt x="1058808" y="1091247"/>
                  <a:pt x="1064713" y="1079437"/>
                </a:cubicBezTo>
                <a:cubicBezTo>
                  <a:pt x="1076267" y="1056329"/>
                  <a:pt x="1106565" y="1018132"/>
                  <a:pt x="1127343" y="1004280"/>
                </a:cubicBezTo>
                <a:cubicBezTo>
                  <a:pt x="1138329" y="996956"/>
                  <a:pt x="1152225" y="995381"/>
                  <a:pt x="1164921" y="991754"/>
                </a:cubicBezTo>
                <a:cubicBezTo>
                  <a:pt x="1232809" y="972357"/>
                  <a:pt x="1208158" y="983107"/>
                  <a:pt x="1290181" y="966702"/>
                </a:cubicBezTo>
                <a:cubicBezTo>
                  <a:pt x="1355445" y="953649"/>
                  <a:pt x="1322150" y="957568"/>
                  <a:pt x="1377863" y="941650"/>
                </a:cubicBezTo>
                <a:cubicBezTo>
                  <a:pt x="1394416" y="936921"/>
                  <a:pt x="1410811" y="930554"/>
                  <a:pt x="1427967" y="929124"/>
                </a:cubicBezTo>
                <a:cubicBezTo>
                  <a:pt x="1511290" y="922180"/>
                  <a:pt x="1594981" y="920773"/>
                  <a:pt x="1678488" y="916598"/>
                </a:cubicBezTo>
                <a:cubicBezTo>
                  <a:pt x="1759129" y="795636"/>
                  <a:pt x="1638674" y="986652"/>
                  <a:pt x="1716066" y="816390"/>
                </a:cubicBezTo>
                <a:cubicBezTo>
                  <a:pt x="1747835" y="746499"/>
                  <a:pt x="1754461" y="749040"/>
                  <a:pt x="1803748" y="716182"/>
                </a:cubicBezTo>
                <a:cubicBezTo>
                  <a:pt x="1807923" y="699481"/>
                  <a:pt x="1808575" y="681476"/>
                  <a:pt x="1816274" y="666078"/>
                </a:cubicBezTo>
                <a:cubicBezTo>
                  <a:pt x="1829739" y="639148"/>
                  <a:pt x="1866378" y="590921"/>
                  <a:pt x="1866378" y="590921"/>
                </a:cubicBezTo>
                <a:cubicBezTo>
                  <a:pt x="1870553" y="570044"/>
                  <a:pt x="1873302" y="548831"/>
                  <a:pt x="1878904" y="528291"/>
                </a:cubicBezTo>
                <a:cubicBezTo>
                  <a:pt x="1885852" y="502814"/>
                  <a:pt x="1895606" y="478187"/>
                  <a:pt x="1903957" y="453135"/>
                </a:cubicBezTo>
                <a:lnTo>
                  <a:pt x="1916483" y="415557"/>
                </a:lnTo>
                <a:cubicBezTo>
                  <a:pt x="1926671" y="384994"/>
                  <a:pt x="1929779" y="364683"/>
                  <a:pt x="1954061" y="340401"/>
                </a:cubicBezTo>
                <a:cubicBezTo>
                  <a:pt x="1964706" y="329756"/>
                  <a:pt x="1977034" y="319000"/>
                  <a:pt x="1991639" y="315349"/>
                </a:cubicBezTo>
                <a:cubicBezTo>
                  <a:pt x="2028319" y="306179"/>
                  <a:pt x="2066795" y="306998"/>
                  <a:pt x="2104373" y="302823"/>
                </a:cubicBezTo>
                <a:cubicBezTo>
                  <a:pt x="2189271" y="274524"/>
                  <a:pt x="2085700" y="306558"/>
                  <a:pt x="2229633" y="277771"/>
                </a:cubicBezTo>
                <a:cubicBezTo>
                  <a:pt x="2336119" y="256474"/>
                  <a:pt x="2193942" y="277142"/>
                  <a:pt x="2304789" y="240193"/>
                </a:cubicBezTo>
                <a:cubicBezTo>
                  <a:pt x="2328884" y="232162"/>
                  <a:pt x="2354894" y="231842"/>
                  <a:pt x="2379946" y="227667"/>
                </a:cubicBezTo>
                <a:cubicBezTo>
                  <a:pt x="2367420" y="223492"/>
                  <a:pt x="2354503" y="220342"/>
                  <a:pt x="2342367" y="215141"/>
                </a:cubicBezTo>
                <a:cubicBezTo>
                  <a:pt x="2292178" y="193632"/>
                  <a:pt x="2301687" y="189314"/>
                  <a:pt x="2254685" y="177563"/>
                </a:cubicBezTo>
                <a:cubicBezTo>
                  <a:pt x="2168216" y="155946"/>
                  <a:pt x="2120729" y="159942"/>
                  <a:pt x="2016691" y="152511"/>
                </a:cubicBezTo>
                <a:cubicBezTo>
                  <a:pt x="1983288" y="144160"/>
                  <a:pt x="1949147" y="138346"/>
                  <a:pt x="1916483" y="127458"/>
                </a:cubicBezTo>
                <a:cubicBezTo>
                  <a:pt x="1903957" y="123283"/>
                  <a:pt x="1891975" y="116799"/>
                  <a:pt x="1878904" y="114932"/>
                </a:cubicBezTo>
                <a:cubicBezTo>
                  <a:pt x="1833249" y="108410"/>
                  <a:pt x="1787007" y="106995"/>
                  <a:pt x="1741118" y="102406"/>
                </a:cubicBezTo>
                <a:cubicBezTo>
                  <a:pt x="1659901" y="94284"/>
                  <a:pt x="1608053" y="87339"/>
                  <a:pt x="1528176" y="77354"/>
                </a:cubicBezTo>
                <a:cubicBezTo>
                  <a:pt x="1515650" y="73179"/>
                  <a:pt x="1503294" y="68455"/>
                  <a:pt x="1490598" y="64828"/>
                </a:cubicBezTo>
                <a:cubicBezTo>
                  <a:pt x="1461508" y="56517"/>
                  <a:pt x="1405843" y="44081"/>
                  <a:pt x="1377863" y="39776"/>
                </a:cubicBezTo>
                <a:cubicBezTo>
                  <a:pt x="1316858" y="30391"/>
                  <a:pt x="1281528" y="32716"/>
                  <a:pt x="1227551" y="14724"/>
                </a:cubicBezTo>
                <a:cubicBezTo>
                  <a:pt x="1218694" y="11772"/>
                  <a:pt x="1192061" y="-6153"/>
                  <a:pt x="1177447" y="2198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Szövegdoboz 7"/>
          <p:cNvSpPr txBox="1"/>
          <p:nvPr/>
        </p:nvSpPr>
        <p:spPr>
          <a:xfrm>
            <a:off x="3181610" y="3537361"/>
            <a:ext cx="1102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/>
              <a:t>Hypo</a:t>
            </a:r>
            <a:r>
              <a:rPr lang="hu-HU" sz="1600" dirty="0"/>
              <a:t>-</a:t>
            </a:r>
          </a:p>
          <a:p>
            <a:r>
              <a:rPr lang="hu-HU" sz="1600" dirty="0" err="1"/>
              <a:t>thalamus</a:t>
            </a:r>
            <a:endParaRPr lang="de-DE" sz="1600" dirty="0"/>
          </a:p>
        </p:txBody>
      </p:sp>
      <p:sp>
        <p:nvSpPr>
          <p:cNvPr id="10" name="Szabadkézi sokszög 9"/>
          <p:cNvSpPr/>
          <p:nvPr/>
        </p:nvSpPr>
        <p:spPr>
          <a:xfrm>
            <a:off x="5711868" y="2780487"/>
            <a:ext cx="915361" cy="751853"/>
          </a:xfrm>
          <a:custGeom>
            <a:avLst/>
            <a:gdLst>
              <a:gd name="connsiteX0" fmla="*/ 137787 w 915361"/>
              <a:gd name="connsiteY0" fmla="*/ 37869 h 751853"/>
              <a:gd name="connsiteX1" fmla="*/ 75157 w 915361"/>
              <a:gd name="connsiteY1" fmla="*/ 25343 h 751853"/>
              <a:gd name="connsiteX2" fmla="*/ 37579 w 915361"/>
              <a:gd name="connsiteY2" fmla="*/ 291 h 751853"/>
              <a:gd name="connsiteX3" fmla="*/ 0 w 915361"/>
              <a:gd name="connsiteY3" fmla="*/ 12817 h 751853"/>
              <a:gd name="connsiteX4" fmla="*/ 37579 w 915361"/>
              <a:gd name="connsiteY4" fmla="*/ 100499 h 751853"/>
              <a:gd name="connsiteX5" fmla="*/ 87683 w 915361"/>
              <a:gd name="connsiteY5" fmla="*/ 125551 h 751853"/>
              <a:gd name="connsiteX6" fmla="*/ 112735 w 915361"/>
              <a:gd name="connsiteY6" fmla="*/ 163129 h 751853"/>
              <a:gd name="connsiteX7" fmla="*/ 150313 w 915361"/>
              <a:gd name="connsiteY7" fmla="*/ 188181 h 751853"/>
              <a:gd name="connsiteX8" fmla="*/ 112735 w 915361"/>
              <a:gd name="connsiteY8" fmla="*/ 275864 h 751853"/>
              <a:gd name="connsiteX9" fmla="*/ 162839 w 915361"/>
              <a:gd name="connsiteY9" fmla="*/ 463754 h 751853"/>
              <a:gd name="connsiteX10" fmla="*/ 187891 w 915361"/>
              <a:gd name="connsiteY10" fmla="*/ 501332 h 751853"/>
              <a:gd name="connsiteX11" fmla="*/ 313151 w 915361"/>
              <a:gd name="connsiteY11" fmla="*/ 589014 h 751853"/>
              <a:gd name="connsiteX12" fmla="*/ 350729 w 915361"/>
              <a:gd name="connsiteY12" fmla="*/ 614066 h 751853"/>
              <a:gd name="connsiteX13" fmla="*/ 388307 w 915361"/>
              <a:gd name="connsiteY13" fmla="*/ 664171 h 751853"/>
              <a:gd name="connsiteX14" fmla="*/ 438411 w 915361"/>
              <a:gd name="connsiteY14" fmla="*/ 689223 h 751853"/>
              <a:gd name="connsiteX15" fmla="*/ 475990 w 915361"/>
              <a:gd name="connsiteY15" fmla="*/ 714275 h 751853"/>
              <a:gd name="connsiteX16" fmla="*/ 701458 w 915361"/>
              <a:gd name="connsiteY16" fmla="*/ 751853 h 751853"/>
              <a:gd name="connsiteX17" fmla="*/ 751562 w 915361"/>
              <a:gd name="connsiteY17" fmla="*/ 689223 h 751853"/>
              <a:gd name="connsiteX18" fmla="*/ 789140 w 915361"/>
              <a:gd name="connsiteY18" fmla="*/ 676697 h 751853"/>
              <a:gd name="connsiteX19" fmla="*/ 826718 w 915361"/>
              <a:gd name="connsiteY19" fmla="*/ 651645 h 751853"/>
              <a:gd name="connsiteX20" fmla="*/ 889348 w 915361"/>
              <a:gd name="connsiteY20" fmla="*/ 538910 h 751853"/>
              <a:gd name="connsiteX21" fmla="*/ 901874 w 915361"/>
              <a:gd name="connsiteY21" fmla="*/ 401124 h 751853"/>
              <a:gd name="connsiteX22" fmla="*/ 826718 w 915361"/>
              <a:gd name="connsiteY22" fmla="*/ 338494 h 751853"/>
              <a:gd name="connsiteX23" fmla="*/ 789140 w 915361"/>
              <a:gd name="connsiteY23" fmla="*/ 300916 h 751853"/>
              <a:gd name="connsiteX24" fmla="*/ 751562 w 915361"/>
              <a:gd name="connsiteY24" fmla="*/ 288390 h 751853"/>
              <a:gd name="connsiteX25" fmla="*/ 713984 w 915361"/>
              <a:gd name="connsiteY25" fmla="*/ 263338 h 751853"/>
              <a:gd name="connsiteX26" fmla="*/ 676406 w 915361"/>
              <a:gd name="connsiteY26" fmla="*/ 250812 h 751853"/>
              <a:gd name="connsiteX27" fmla="*/ 576198 w 915361"/>
              <a:gd name="connsiteY27" fmla="*/ 200708 h 751853"/>
              <a:gd name="connsiteX28" fmla="*/ 501042 w 915361"/>
              <a:gd name="connsiteY28" fmla="*/ 188181 h 751853"/>
              <a:gd name="connsiteX29" fmla="*/ 450937 w 915361"/>
              <a:gd name="connsiteY29" fmla="*/ 175655 h 751853"/>
              <a:gd name="connsiteX30" fmla="*/ 413359 w 915361"/>
              <a:gd name="connsiteY30" fmla="*/ 150603 h 751853"/>
              <a:gd name="connsiteX31" fmla="*/ 375781 w 915361"/>
              <a:gd name="connsiteY31" fmla="*/ 113025 h 751853"/>
              <a:gd name="connsiteX32" fmla="*/ 300625 w 915361"/>
              <a:gd name="connsiteY32" fmla="*/ 87973 h 751853"/>
              <a:gd name="connsiteX33" fmla="*/ 263047 w 915361"/>
              <a:gd name="connsiteY33" fmla="*/ 75447 h 751853"/>
              <a:gd name="connsiteX34" fmla="*/ 175365 w 915361"/>
              <a:gd name="connsiteY34" fmla="*/ 62921 h 751853"/>
              <a:gd name="connsiteX35" fmla="*/ 137787 w 915361"/>
              <a:gd name="connsiteY35" fmla="*/ 37869 h 75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5361" h="751853">
                <a:moveTo>
                  <a:pt x="137787" y="37869"/>
                </a:moveTo>
                <a:cubicBezTo>
                  <a:pt x="121086" y="31606"/>
                  <a:pt x="95092" y="32818"/>
                  <a:pt x="75157" y="25343"/>
                </a:cubicBezTo>
                <a:cubicBezTo>
                  <a:pt x="61061" y="20057"/>
                  <a:pt x="52429" y="2766"/>
                  <a:pt x="37579" y="291"/>
                </a:cubicBezTo>
                <a:cubicBezTo>
                  <a:pt x="24555" y="-1880"/>
                  <a:pt x="12526" y="8642"/>
                  <a:pt x="0" y="12817"/>
                </a:cubicBezTo>
                <a:cubicBezTo>
                  <a:pt x="7847" y="44204"/>
                  <a:pt x="10263" y="77736"/>
                  <a:pt x="37579" y="100499"/>
                </a:cubicBezTo>
                <a:cubicBezTo>
                  <a:pt x="51924" y="112453"/>
                  <a:pt x="70982" y="117200"/>
                  <a:pt x="87683" y="125551"/>
                </a:cubicBezTo>
                <a:cubicBezTo>
                  <a:pt x="96034" y="138077"/>
                  <a:pt x="102090" y="152484"/>
                  <a:pt x="112735" y="163129"/>
                </a:cubicBezTo>
                <a:cubicBezTo>
                  <a:pt x="123380" y="173774"/>
                  <a:pt x="145552" y="173899"/>
                  <a:pt x="150313" y="188181"/>
                </a:cubicBezTo>
                <a:cubicBezTo>
                  <a:pt x="159301" y="215144"/>
                  <a:pt x="125331" y="256970"/>
                  <a:pt x="112735" y="275864"/>
                </a:cubicBezTo>
                <a:cubicBezTo>
                  <a:pt x="130576" y="489953"/>
                  <a:pt x="88355" y="374373"/>
                  <a:pt x="162839" y="463754"/>
                </a:cubicBezTo>
                <a:cubicBezTo>
                  <a:pt x="172477" y="475319"/>
                  <a:pt x="177246" y="490687"/>
                  <a:pt x="187891" y="501332"/>
                </a:cubicBezTo>
                <a:cubicBezTo>
                  <a:pt x="206439" y="519880"/>
                  <a:pt x="300874" y="580830"/>
                  <a:pt x="313151" y="589014"/>
                </a:cubicBezTo>
                <a:lnTo>
                  <a:pt x="350729" y="614066"/>
                </a:lnTo>
                <a:cubicBezTo>
                  <a:pt x="363255" y="630768"/>
                  <a:pt x="372456" y="650584"/>
                  <a:pt x="388307" y="664171"/>
                </a:cubicBezTo>
                <a:cubicBezTo>
                  <a:pt x="402484" y="676323"/>
                  <a:pt x="422199" y="679959"/>
                  <a:pt x="438411" y="689223"/>
                </a:cubicBezTo>
                <a:cubicBezTo>
                  <a:pt x="451482" y="696692"/>
                  <a:pt x="462233" y="708161"/>
                  <a:pt x="475990" y="714275"/>
                </a:cubicBezTo>
                <a:cubicBezTo>
                  <a:pt x="561043" y="752076"/>
                  <a:pt x="596799" y="743131"/>
                  <a:pt x="701458" y="751853"/>
                </a:cubicBezTo>
                <a:cubicBezTo>
                  <a:pt x="791557" y="721820"/>
                  <a:pt x="688649" y="767865"/>
                  <a:pt x="751562" y="689223"/>
                </a:cubicBezTo>
                <a:cubicBezTo>
                  <a:pt x="759810" y="678913"/>
                  <a:pt x="777330" y="682602"/>
                  <a:pt x="789140" y="676697"/>
                </a:cubicBezTo>
                <a:cubicBezTo>
                  <a:pt x="802605" y="669964"/>
                  <a:pt x="814192" y="659996"/>
                  <a:pt x="826718" y="651645"/>
                </a:cubicBezTo>
                <a:cubicBezTo>
                  <a:pt x="857372" y="559683"/>
                  <a:pt x="833097" y="595161"/>
                  <a:pt x="889348" y="538910"/>
                </a:cubicBezTo>
                <a:cubicBezTo>
                  <a:pt x="907956" y="483085"/>
                  <a:pt x="930202" y="457780"/>
                  <a:pt x="901874" y="401124"/>
                </a:cubicBezTo>
                <a:cubicBezTo>
                  <a:pt x="886190" y="369757"/>
                  <a:pt x="851382" y="359047"/>
                  <a:pt x="826718" y="338494"/>
                </a:cubicBezTo>
                <a:cubicBezTo>
                  <a:pt x="813109" y="327153"/>
                  <a:pt x="803879" y="310742"/>
                  <a:pt x="789140" y="300916"/>
                </a:cubicBezTo>
                <a:cubicBezTo>
                  <a:pt x="778154" y="293592"/>
                  <a:pt x="763372" y="294295"/>
                  <a:pt x="751562" y="288390"/>
                </a:cubicBezTo>
                <a:cubicBezTo>
                  <a:pt x="738097" y="281657"/>
                  <a:pt x="727449" y="270071"/>
                  <a:pt x="713984" y="263338"/>
                </a:cubicBezTo>
                <a:cubicBezTo>
                  <a:pt x="702174" y="257433"/>
                  <a:pt x="688216" y="256717"/>
                  <a:pt x="676406" y="250812"/>
                </a:cubicBezTo>
                <a:cubicBezTo>
                  <a:pt x="607564" y="216391"/>
                  <a:pt x="671558" y="226716"/>
                  <a:pt x="576198" y="200708"/>
                </a:cubicBezTo>
                <a:cubicBezTo>
                  <a:pt x="551695" y="194025"/>
                  <a:pt x="525946" y="193162"/>
                  <a:pt x="501042" y="188181"/>
                </a:cubicBezTo>
                <a:cubicBezTo>
                  <a:pt x="484161" y="184805"/>
                  <a:pt x="467639" y="179830"/>
                  <a:pt x="450937" y="175655"/>
                </a:cubicBezTo>
                <a:cubicBezTo>
                  <a:pt x="438411" y="167304"/>
                  <a:pt x="424924" y="160241"/>
                  <a:pt x="413359" y="150603"/>
                </a:cubicBezTo>
                <a:cubicBezTo>
                  <a:pt x="399750" y="139262"/>
                  <a:pt x="391266" y="121628"/>
                  <a:pt x="375781" y="113025"/>
                </a:cubicBezTo>
                <a:cubicBezTo>
                  <a:pt x="352697" y="100201"/>
                  <a:pt x="325677" y="96324"/>
                  <a:pt x="300625" y="87973"/>
                </a:cubicBezTo>
                <a:cubicBezTo>
                  <a:pt x="288099" y="83798"/>
                  <a:pt x="276118" y="77314"/>
                  <a:pt x="263047" y="75447"/>
                </a:cubicBezTo>
                <a:cubicBezTo>
                  <a:pt x="233820" y="71272"/>
                  <a:pt x="203374" y="72257"/>
                  <a:pt x="175365" y="62921"/>
                </a:cubicBezTo>
                <a:cubicBezTo>
                  <a:pt x="164161" y="59186"/>
                  <a:pt x="154488" y="44132"/>
                  <a:pt x="137787" y="3786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Szövegdoboz 10"/>
          <p:cNvSpPr txBox="1"/>
          <p:nvPr/>
        </p:nvSpPr>
        <p:spPr>
          <a:xfrm>
            <a:off x="7082954" y="3093929"/>
            <a:ext cx="1449485" cy="369332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Epithalamus</a:t>
            </a:r>
            <a:endParaRPr lang="de-DE" dirty="0"/>
          </a:p>
        </p:txBody>
      </p:sp>
      <p:cxnSp>
        <p:nvCxnSpPr>
          <p:cNvPr id="13" name="Egyenes összekötő nyíllal 12"/>
          <p:cNvCxnSpPr/>
          <p:nvPr/>
        </p:nvCxnSpPr>
        <p:spPr>
          <a:xfrm flipH="1">
            <a:off x="6231029" y="3279621"/>
            <a:ext cx="85192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884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Querschnitt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sieht</a:t>
            </a:r>
            <a:r>
              <a:rPr lang="hu-HU" dirty="0"/>
              <a:t> man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Anordnung</a:t>
            </a:r>
            <a:r>
              <a:rPr lang="hu-HU" dirty="0"/>
              <a:t> der </a:t>
            </a:r>
            <a:r>
              <a:rPr lang="hu-HU" dirty="0" err="1"/>
              <a:t>epithalamischen</a:t>
            </a:r>
            <a:r>
              <a:rPr lang="hu-HU" dirty="0"/>
              <a:t>, </a:t>
            </a:r>
            <a:r>
              <a:rPr lang="hu-HU" dirty="0" err="1"/>
              <a:t>thalamischen</a:t>
            </a:r>
            <a:r>
              <a:rPr lang="hu-HU" dirty="0"/>
              <a:t> und </a:t>
            </a:r>
            <a:r>
              <a:rPr lang="hu-HU" dirty="0" err="1"/>
              <a:t>hypothalamischen</a:t>
            </a:r>
            <a:r>
              <a:rPr lang="hu-HU" dirty="0"/>
              <a:t> </a:t>
            </a:r>
            <a:r>
              <a:rPr lang="hu-HU" dirty="0" err="1"/>
              <a:t>Gebieten</a:t>
            </a:r>
            <a:r>
              <a:rPr lang="hu-HU" dirty="0"/>
              <a:t>, plus </a:t>
            </a:r>
            <a:r>
              <a:rPr lang="hu-HU" dirty="0" err="1"/>
              <a:t>noch</a:t>
            </a:r>
            <a:r>
              <a:rPr lang="hu-HU" dirty="0"/>
              <a:t> </a:t>
            </a:r>
            <a:r>
              <a:rPr lang="hu-HU" dirty="0" err="1"/>
              <a:t>dazu</a:t>
            </a:r>
            <a:r>
              <a:rPr lang="hu-HU" dirty="0"/>
              <a:t>: </a:t>
            </a:r>
            <a:r>
              <a:rPr lang="hu-HU" dirty="0" err="1"/>
              <a:t>Subthalamus</a:t>
            </a:r>
            <a:r>
              <a:rPr lang="hu-HU" dirty="0"/>
              <a:t>, </a:t>
            </a:r>
            <a:r>
              <a:rPr lang="hu-HU" dirty="0" err="1"/>
              <a:t>ein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dirty="0" err="1"/>
              <a:t>Thalamus</a:t>
            </a:r>
            <a:r>
              <a:rPr lang="hu-HU" dirty="0"/>
              <a:t> </a:t>
            </a:r>
            <a:r>
              <a:rPr lang="hu-HU" dirty="0" err="1"/>
              <a:t>ventralis</a:t>
            </a:r>
            <a:r>
              <a:rPr lang="hu-HU" dirty="0"/>
              <a:t> (</a:t>
            </a:r>
            <a:r>
              <a:rPr lang="hu-HU" dirty="0" err="1"/>
              <a:t>Embryologie</a:t>
            </a:r>
            <a:r>
              <a:rPr lang="hu-HU" dirty="0"/>
              <a:t>!) </a:t>
            </a:r>
            <a:r>
              <a:rPr lang="hu-HU" dirty="0" err="1"/>
              <a:t>entwickelndem</a:t>
            </a:r>
            <a:r>
              <a:rPr lang="hu-HU" dirty="0"/>
              <a:t> </a:t>
            </a:r>
            <a:r>
              <a:rPr lang="hu-HU" dirty="0" err="1"/>
              <a:t>Gebiet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7831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361718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172502" y="548680"/>
            <a:ext cx="3971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Diencephalon-</a:t>
            </a:r>
            <a:r>
              <a:rPr lang="hu-HU" sz="2400" b="1" dirty="0" err="1"/>
              <a:t>Anteile</a:t>
            </a:r>
            <a:endParaRPr lang="hu-HU" sz="2400" b="1" dirty="0"/>
          </a:p>
          <a:p>
            <a:r>
              <a:rPr lang="hu-HU" sz="1600" dirty="0"/>
              <a:t>Epithalamus </a:t>
            </a:r>
            <a:r>
              <a:rPr lang="hu-HU" sz="1600" dirty="0" err="1"/>
              <a:t>ist</a:t>
            </a:r>
            <a:r>
              <a:rPr lang="hu-HU" sz="1600" dirty="0"/>
              <a:t> </a:t>
            </a:r>
            <a:r>
              <a:rPr lang="hu-HU" sz="1600" dirty="0" err="1"/>
              <a:t>nicht</a:t>
            </a:r>
            <a:r>
              <a:rPr lang="hu-HU" sz="1600" dirty="0"/>
              <a:t> in der </a:t>
            </a:r>
            <a:r>
              <a:rPr lang="hu-HU" sz="1600" dirty="0" err="1"/>
              <a:t>Schnittebene</a:t>
            </a:r>
            <a:r>
              <a:rPr lang="hu-HU" sz="1600" dirty="0"/>
              <a:t>;</a:t>
            </a:r>
          </a:p>
          <a:p>
            <a:r>
              <a:rPr lang="hu-HU" sz="1600" dirty="0" err="1"/>
              <a:t>Thalamus</a:t>
            </a:r>
            <a:r>
              <a:rPr lang="hu-HU" sz="1600" dirty="0"/>
              <a:t>;</a:t>
            </a:r>
          </a:p>
          <a:p>
            <a:r>
              <a:rPr lang="hu-HU" sz="1600" dirty="0" err="1"/>
              <a:t>Subthalamus</a:t>
            </a:r>
            <a:r>
              <a:rPr lang="hu-HU" sz="1600" dirty="0"/>
              <a:t>;</a:t>
            </a:r>
          </a:p>
          <a:p>
            <a:r>
              <a:rPr lang="hu-HU" sz="1600" dirty="0" err="1"/>
              <a:t>Hypothalamus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737813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-8551"/>
            <a:ext cx="9144000" cy="6610398"/>
            <a:chOff x="0" y="123801"/>
            <a:chExt cx="9144000" cy="6610398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3801"/>
              <a:ext cx="9144000" cy="6610398"/>
            </a:xfrm>
            <a:prstGeom prst="rect">
              <a:avLst/>
            </a:prstGeom>
          </p:spPr>
        </p:pic>
        <p:sp>
          <p:nvSpPr>
            <p:cNvPr id="4" name="Szabadkézi sokszög 3"/>
            <p:cNvSpPr/>
            <p:nvPr/>
          </p:nvSpPr>
          <p:spPr>
            <a:xfrm>
              <a:off x="3569866" y="2886323"/>
              <a:ext cx="2083511" cy="1115746"/>
            </a:xfrm>
            <a:custGeom>
              <a:avLst/>
              <a:gdLst>
                <a:gd name="connsiteX0" fmla="*/ 24124 w 2083511"/>
                <a:gd name="connsiteY0" fmla="*/ 222637 h 1115746"/>
                <a:gd name="connsiteX1" fmla="*/ 40026 w 2083511"/>
                <a:gd name="connsiteY1" fmla="*/ 182880 h 1115746"/>
                <a:gd name="connsiteX2" fmla="*/ 71831 w 2083511"/>
                <a:gd name="connsiteY2" fmla="*/ 95416 h 1115746"/>
                <a:gd name="connsiteX3" fmla="*/ 79783 w 2083511"/>
                <a:gd name="connsiteY3" fmla="*/ 63611 h 1115746"/>
                <a:gd name="connsiteX4" fmla="*/ 143393 w 2083511"/>
                <a:gd name="connsiteY4" fmla="*/ 7952 h 1115746"/>
                <a:gd name="connsiteX5" fmla="*/ 167247 w 2083511"/>
                <a:gd name="connsiteY5" fmla="*/ 0 h 1115746"/>
                <a:gd name="connsiteX6" fmla="*/ 278565 w 2083511"/>
                <a:gd name="connsiteY6" fmla="*/ 7952 h 1115746"/>
                <a:gd name="connsiteX7" fmla="*/ 326273 w 2083511"/>
                <a:gd name="connsiteY7" fmla="*/ 23854 h 1115746"/>
                <a:gd name="connsiteX8" fmla="*/ 373981 w 2083511"/>
                <a:gd name="connsiteY8" fmla="*/ 55660 h 1115746"/>
                <a:gd name="connsiteX9" fmla="*/ 397835 w 2083511"/>
                <a:gd name="connsiteY9" fmla="*/ 79514 h 1115746"/>
                <a:gd name="connsiteX10" fmla="*/ 421689 w 2083511"/>
                <a:gd name="connsiteY10" fmla="*/ 87465 h 1115746"/>
                <a:gd name="connsiteX11" fmla="*/ 517104 w 2083511"/>
                <a:gd name="connsiteY11" fmla="*/ 95416 h 1115746"/>
                <a:gd name="connsiteX12" fmla="*/ 564812 w 2083511"/>
                <a:gd name="connsiteY12" fmla="*/ 111319 h 1115746"/>
                <a:gd name="connsiteX13" fmla="*/ 588666 w 2083511"/>
                <a:gd name="connsiteY13" fmla="*/ 127221 h 1115746"/>
                <a:gd name="connsiteX14" fmla="*/ 660228 w 2083511"/>
                <a:gd name="connsiteY14" fmla="*/ 151075 h 1115746"/>
                <a:gd name="connsiteX15" fmla="*/ 684082 w 2083511"/>
                <a:gd name="connsiteY15" fmla="*/ 159027 h 1115746"/>
                <a:gd name="connsiteX16" fmla="*/ 715887 w 2083511"/>
                <a:gd name="connsiteY16" fmla="*/ 174929 h 1115746"/>
                <a:gd name="connsiteX17" fmla="*/ 827205 w 2083511"/>
                <a:gd name="connsiteY17" fmla="*/ 190832 h 1115746"/>
                <a:gd name="connsiteX18" fmla="*/ 890816 w 2083511"/>
                <a:gd name="connsiteY18" fmla="*/ 198783 h 1115746"/>
                <a:gd name="connsiteX19" fmla="*/ 954426 w 2083511"/>
                <a:gd name="connsiteY19" fmla="*/ 214686 h 1115746"/>
                <a:gd name="connsiteX20" fmla="*/ 1002134 w 2083511"/>
                <a:gd name="connsiteY20" fmla="*/ 230588 h 1115746"/>
                <a:gd name="connsiteX21" fmla="*/ 1296332 w 2083511"/>
                <a:gd name="connsiteY21" fmla="*/ 222637 h 1115746"/>
                <a:gd name="connsiteX22" fmla="*/ 1383797 w 2083511"/>
                <a:gd name="connsiteY22" fmla="*/ 198783 h 1115746"/>
                <a:gd name="connsiteX23" fmla="*/ 1431504 w 2083511"/>
                <a:gd name="connsiteY23" fmla="*/ 182880 h 1115746"/>
                <a:gd name="connsiteX24" fmla="*/ 1455358 w 2083511"/>
                <a:gd name="connsiteY24" fmla="*/ 174929 h 1115746"/>
                <a:gd name="connsiteX25" fmla="*/ 1487164 w 2083511"/>
                <a:gd name="connsiteY25" fmla="*/ 159027 h 1115746"/>
                <a:gd name="connsiteX26" fmla="*/ 1534871 w 2083511"/>
                <a:gd name="connsiteY26" fmla="*/ 143124 h 1115746"/>
                <a:gd name="connsiteX27" fmla="*/ 1558725 w 2083511"/>
                <a:gd name="connsiteY27" fmla="*/ 135173 h 1115746"/>
                <a:gd name="connsiteX28" fmla="*/ 1614384 w 2083511"/>
                <a:gd name="connsiteY28" fmla="*/ 119270 h 1115746"/>
                <a:gd name="connsiteX29" fmla="*/ 1717751 w 2083511"/>
                <a:gd name="connsiteY29" fmla="*/ 95416 h 1115746"/>
                <a:gd name="connsiteX30" fmla="*/ 1741605 w 2083511"/>
                <a:gd name="connsiteY30" fmla="*/ 87465 h 1115746"/>
                <a:gd name="connsiteX31" fmla="*/ 1773411 w 2083511"/>
                <a:gd name="connsiteY31" fmla="*/ 79514 h 1115746"/>
                <a:gd name="connsiteX32" fmla="*/ 1964242 w 2083511"/>
                <a:gd name="connsiteY32" fmla="*/ 103367 h 1115746"/>
                <a:gd name="connsiteX33" fmla="*/ 1988096 w 2083511"/>
                <a:gd name="connsiteY33" fmla="*/ 127221 h 1115746"/>
                <a:gd name="connsiteX34" fmla="*/ 1996047 w 2083511"/>
                <a:gd name="connsiteY34" fmla="*/ 151075 h 1115746"/>
                <a:gd name="connsiteX35" fmla="*/ 2035804 w 2083511"/>
                <a:gd name="connsiteY35" fmla="*/ 206734 h 1115746"/>
                <a:gd name="connsiteX36" fmla="*/ 2051706 w 2083511"/>
                <a:gd name="connsiteY36" fmla="*/ 270345 h 1115746"/>
                <a:gd name="connsiteX37" fmla="*/ 2059657 w 2083511"/>
                <a:gd name="connsiteY37" fmla="*/ 294199 h 1115746"/>
                <a:gd name="connsiteX38" fmla="*/ 2067609 w 2083511"/>
                <a:gd name="connsiteY38" fmla="*/ 326004 h 1115746"/>
                <a:gd name="connsiteX39" fmla="*/ 2083511 w 2083511"/>
                <a:gd name="connsiteY39" fmla="*/ 373712 h 1115746"/>
                <a:gd name="connsiteX40" fmla="*/ 2067609 w 2083511"/>
                <a:gd name="connsiteY40" fmla="*/ 612251 h 1115746"/>
                <a:gd name="connsiteX41" fmla="*/ 2059657 w 2083511"/>
                <a:gd name="connsiteY41" fmla="*/ 636105 h 1115746"/>
                <a:gd name="connsiteX42" fmla="*/ 2051706 w 2083511"/>
                <a:gd name="connsiteY42" fmla="*/ 675861 h 1115746"/>
                <a:gd name="connsiteX43" fmla="*/ 2027852 w 2083511"/>
                <a:gd name="connsiteY43" fmla="*/ 707667 h 1115746"/>
                <a:gd name="connsiteX44" fmla="*/ 1996047 w 2083511"/>
                <a:gd name="connsiteY44" fmla="*/ 771277 h 1115746"/>
                <a:gd name="connsiteX45" fmla="*/ 1988096 w 2083511"/>
                <a:gd name="connsiteY45" fmla="*/ 795131 h 1115746"/>
                <a:gd name="connsiteX46" fmla="*/ 1964242 w 2083511"/>
                <a:gd name="connsiteY46" fmla="*/ 818985 h 1115746"/>
                <a:gd name="connsiteX47" fmla="*/ 1956291 w 2083511"/>
                <a:gd name="connsiteY47" fmla="*/ 842839 h 1115746"/>
                <a:gd name="connsiteX48" fmla="*/ 1908583 w 2083511"/>
                <a:gd name="connsiteY48" fmla="*/ 882595 h 1115746"/>
                <a:gd name="connsiteX49" fmla="*/ 1892680 w 2083511"/>
                <a:gd name="connsiteY49" fmla="*/ 906449 h 1115746"/>
                <a:gd name="connsiteX50" fmla="*/ 1844972 w 2083511"/>
                <a:gd name="connsiteY50" fmla="*/ 954157 h 1115746"/>
                <a:gd name="connsiteX51" fmla="*/ 1765459 w 2083511"/>
                <a:gd name="connsiteY51" fmla="*/ 1009816 h 1115746"/>
                <a:gd name="connsiteX52" fmla="*/ 1717751 w 2083511"/>
                <a:gd name="connsiteY52" fmla="*/ 1041621 h 1115746"/>
                <a:gd name="connsiteX53" fmla="*/ 1670044 w 2083511"/>
                <a:gd name="connsiteY53" fmla="*/ 1057524 h 1115746"/>
                <a:gd name="connsiteX54" fmla="*/ 1598482 w 2083511"/>
                <a:gd name="connsiteY54" fmla="*/ 1081378 h 1115746"/>
                <a:gd name="connsiteX55" fmla="*/ 1550774 w 2083511"/>
                <a:gd name="connsiteY55" fmla="*/ 1097280 h 1115746"/>
                <a:gd name="connsiteX56" fmla="*/ 1526920 w 2083511"/>
                <a:gd name="connsiteY56" fmla="*/ 1105232 h 1115746"/>
                <a:gd name="connsiteX57" fmla="*/ 1495115 w 2083511"/>
                <a:gd name="connsiteY57" fmla="*/ 1113183 h 1115746"/>
                <a:gd name="connsiteX58" fmla="*/ 1431504 w 2083511"/>
                <a:gd name="connsiteY58" fmla="*/ 1105232 h 1115746"/>
                <a:gd name="connsiteX59" fmla="*/ 1439456 w 2083511"/>
                <a:gd name="connsiteY59" fmla="*/ 985962 h 1115746"/>
                <a:gd name="connsiteX60" fmla="*/ 1431504 w 2083511"/>
                <a:gd name="connsiteY60" fmla="*/ 946206 h 1115746"/>
                <a:gd name="connsiteX61" fmla="*/ 1407651 w 2083511"/>
                <a:gd name="connsiteY61" fmla="*/ 938254 h 1115746"/>
                <a:gd name="connsiteX62" fmla="*/ 1375845 w 2083511"/>
                <a:gd name="connsiteY62" fmla="*/ 930303 h 1115746"/>
                <a:gd name="connsiteX63" fmla="*/ 1304284 w 2083511"/>
                <a:gd name="connsiteY63" fmla="*/ 938254 h 1115746"/>
                <a:gd name="connsiteX64" fmla="*/ 1256576 w 2083511"/>
                <a:gd name="connsiteY64" fmla="*/ 954157 h 1115746"/>
                <a:gd name="connsiteX65" fmla="*/ 1232722 w 2083511"/>
                <a:gd name="connsiteY65" fmla="*/ 970060 h 1115746"/>
                <a:gd name="connsiteX66" fmla="*/ 1216819 w 2083511"/>
                <a:gd name="connsiteY66" fmla="*/ 993914 h 1115746"/>
                <a:gd name="connsiteX67" fmla="*/ 1192965 w 2083511"/>
                <a:gd name="connsiteY67" fmla="*/ 1001865 h 1115746"/>
                <a:gd name="connsiteX68" fmla="*/ 1010085 w 2083511"/>
                <a:gd name="connsiteY68" fmla="*/ 993914 h 1115746"/>
                <a:gd name="connsiteX69" fmla="*/ 962377 w 2083511"/>
                <a:gd name="connsiteY69" fmla="*/ 978011 h 1115746"/>
                <a:gd name="connsiteX70" fmla="*/ 898767 w 2083511"/>
                <a:gd name="connsiteY70" fmla="*/ 970060 h 1115746"/>
                <a:gd name="connsiteX71" fmla="*/ 874913 w 2083511"/>
                <a:gd name="connsiteY71" fmla="*/ 962108 h 1115746"/>
                <a:gd name="connsiteX72" fmla="*/ 851059 w 2083511"/>
                <a:gd name="connsiteY72" fmla="*/ 946206 h 1115746"/>
                <a:gd name="connsiteX73" fmla="*/ 819254 w 2083511"/>
                <a:gd name="connsiteY73" fmla="*/ 938254 h 1115746"/>
                <a:gd name="connsiteX74" fmla="*/ 620471 w 2083511"/>
                <a:gd name="connsiteY74" fmla="*/ 946206 h 1115746"/>
                <a:gd name="connsiteX75" fmla="*/ 644325 w 2083511"/>
                <a:gd name="connsiteY75" fmla="*/ 954157 h 1115746"/>
                <a:gd name="connsiteX76" fmla="*/ 684082 w 2083511"/>
                <a:gd name="connsiteY76" fmla="*/ 1001865 h 1115746"/>
                <a:gd name="connsiteX77" fmla="*/ 684082 w 2083511"/>
                <a:gd name="connsiteY77" fmla="*/ 1097280 h 1115746"/>
                <a:gd name="connsiteX78" fmla="*/ 660228 w 2083511"/>
                <a:gd name="connsiteY78" fmla="*/ 1105232 h 1115746"/>
                <a:gd name="connsiteX79" fmla="*/ 572764 w 2083511"/>
                <a:gd name="connsiteY79" fmla="*/ 1097280 h 1115746"/>
                <a:gd name="connsiteX80" fmla="*/ 525056 w 2083511"/>
                <a:gd name="connsiteY80" fmla="*/ 1065475 h 1115746"/>
                <a:gd name="connsiteX81" fmla="*/ 493251 w 2083511"/>
                <a:gd name="connsiteY81" fmla="*/ 1049573 h 1115746"/>
                <a:gd name="connsiteX82" fmla="*/ 469397 w 2083511"/>
                <a:gd name="connsiteY82" fmla="*/ 1033670 h 1115746"/>
                <a:gd name="connsiteX83" fmla="*/ 445543 w 2083511"/>
                <a:gd name="connsiteY83" fmla="*/ 1025719 h 1115746"/>
                <a:gd name="connsiteX84" fmla="*/ 429640 w 2083511"/>
                <a:gd name="connsiteY84" fmla="*/ 1001865 h 1115746"/>
                <a:gd name="connsiteX85" fmla="*/ 381932 w 2083511"/>
                <a:gd name="connsiteY85" fmla="*/ 978011 h 1115746"/>
                <a:gd name="connsiteX86" fmla="*/ 318322 w 2083511"/>
                <a:gd name="connsiteY86" fmla="*/ 938254 h 1115746"/>
                <a:gd name="connsiteX87" fmla="*/ 294468 w 2083511"/>
                <a:gd name="connsiteY87" fmla="*/ 922352 h 1115746"/>
                <a:gd name="connsiteX88" fmla="*/ 246760 w 2083511"/>
                <a:gd name="connsiteY88" fmla="*/ 898498 h 1115746"/>
                <a:gd name="connsiteX89" fmla="*/ 199052 w 2083511"/>
                <a:gd name="connsiteY89" fmla="*/ 842839 h 1115746"/>
                <a:gd name="connsiteX90" fmla="*/ 151344 w 2083511"/>
                <a:gd name="connsiteY90" fmla="*/ 803082 h 1115746"/>
                <a:gd name="connsiteX91" fmla="*/ 119539 w 2083511"/>
                <a:gd name="connsiteY91" fmla="*/ 771277 h 1115746"/>
                <a:gd name="connsiteX92" fmla="*/ 111588 w 2083511"/>
                <a:gd name="connsiteY92" fmla="*/ 747423 h 1115746"/>
                <a:gd name="connsiteX93" fmla="*/ 87734 w 2083511"/>
                <a:gd name="connsiteY93" fmla="*/ 731520 h 1115746"/>
                <a:gd name="connsiteX94" fmla="*/ 79783 w 2083511"/>
                <a:gd name="connsiteY94" fmla="*/ 691764 h 1115746"/>
                <a:gd name="connsiteX95" fmla="*/ 71831 w 2083511"/>
                <a:gd name="connsiteY95" fmla="*/ 659959 h 1115746"/>
                <a:gd name="connsiteX96" fmla="*/ 63880 w 2083511"/>
                <a:gd name="connsiteY96" fmla="*/ 604300 h 1115746"/>
                <a:gd name="connsiteX97" fmla="*/ 47977 w 2083511"/>
                <a:gd name="connsiteY97" fmla="*/ 556592 h 1115746"/>
                <a:gd name="connsiteX98" fmla="*/ 40026 w 2083511"/>
                <a:gd name="connsiteY98" fmla="*/ 508884 h 1115746"/>
                <a:gd name="connsiteX99" fmla="*/ 32075 w 2083511"/>
                <a:gd name="connsiteY99" fmla="*/ 445274 h 1115746"/>
                <a:gd name="connsiteX100" fmla="*/ 16172 w 2083511"/>
                <a:gd name="connsiteY100" fmla="*/ 389614 h 1115746"/>
                <a:gd name="connsiteX101" fmla="*/ 270 w 2083511"/>
                <a:gd name="connsiteY101" fmla="*/ 286247 h 1115746"/>
                <a:gd name="connsiteX102" fmla="*/ 24124 w 2083511"/>
                <a:gd name="connsiteY102" fmla="*/ 222637 h 1115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083511" h="1115746">
                  <a:moveTo>
                    <a:pt x="24124" y="222637"/>
                  </a:moveTo>
                  <a:cubicBezTo>
                    <a:pt x="30750" y="205409"/>
                    <a:pt x="35829" y="196522"/>
                    <a:pt x="40026" y="182880"/>
                  </a:cubicBezTo>
                  <a:cubicBezTo>
                    <a:pt x="66054" y="98287"/>
                    <a:pt x="40392" y="142576"/>
                    <a:pt x="71831" y="95416"/>
                  </a:cubicBezTo>
                  <a:cubicBezTo>
                    <a:pt x="74482" y="84814"/>
                    <a:pt x="75478" y="73655"/>
                    <a:pt x="79783" y="63611"/>
                  </a:cubicBezTo>
                  <a:cubicBezTo>
                    <a:pt x="90606" y="38357"/>
                    <a:pt x="119094" y="16052"/>
                    <a:pt x="143393" y="7952"/>
                  </a:cubicBezTo>
                  <a:lnTo>
                    <a:pt x="167247" y="0"/>
                  </a:lnTo>
                  <a:cubicBezTo>
                    <a:pt x="204353" y="2651"/>
                    <a:pt x="241776" y="2434"/>
                    <a:pt x="278565" y="7952"/>
                  </a:cubicBezTo>
                  <a:cubicBezTo>
                    <a:pt x="295142" y="10439"/>
                    <a:pt x="326273" y="23854"/>
                    <a:pt x="326273" y="23854"/>
                  </a:cubicBezTo>
                  <a:cubicBezTo>
                    <a:pt x="342176" y="34456"/>
                    <a:pt x="360466" y="42145"/>
                    <a:pt x="373981" y="55660"/>
                  </a:cubicBezTo>
                  <a:cubicBezTo>
                    <a:pt x="381932" y="63611"/>
                    <a:pt x="388479" y="73277"/>
                    <a:pt x="397835" y="79514"/>
                  </a:cubicBezTo>
                  <a:cubicBezTo>
                    <a:pt x="404809" y="84163"/>
                    <a:pt x="413381" y="86357"/>
                    <a:pt x="421689" y="87465"/>
                  </a:cubicBezTo>
                  <a:cubicBezTo>
                    <a:pt x="453324" y="91683"/>
                    <a:pt x="485299" y="92766"/>
                    <a:pt x="517104" y="95416"/>
                  </a:cubicBezTo>
                  <a:cubicBezTo>
                    <a:pt x="533007" y="100717"/>
                    <a:pt x="550864" y="102021"/>
                    <a:pt x="564812" y="111319"/>
                  </a:cubicBezTo>
                  <a:cubicBezTo>
                    <a:pt x="572763" y="116620"/>
                    <a:pt x="579933" y="123340"/>
                    <a:pt x="588666" y="127221"/>
                  </a:cubicBezTo>
                  <a:cubicBezTo>
                    <a:pt x="588681" y="127228"/>
                    <a:pt x="648293" y="147097"/>
                    <a:pt x="660228" y="151075"/>
                  </a:cubicBezTo>
                  <a:cubicBezTo>
                    <a:pt x="668179" y="153726"/>
                    <a:pt x="676585" y="155279"/>
                    <a:pt x="684082" y="159027"/>
                  </a:cubicBezTo>
                  <a:cubicBezTo>
                    <a:pt x="694684" y="164328"/>
                    <a:pt x="704642" y="171181"/>
                    <a:pt x="715887" y="174929"/>
                  </a:cubicBezTo>
                  <a:cubicBezTo>
                    <a:pt x="741500" y="183466"/>
                    <a:pt x="809125" y="188705"/>
                    <a:pt x="827205" y="190832"/>
                  </a:cubicBezTo>
                  <a:lnTo>
                    <a:pt x="890816" y="198783"/>
                  </a:lnTo>
                  <a:cubicBezTo>
                    <a:pt x="963195" y="222908"/>
                    <a:pt x="848881" y="185901"/>
                    <a:pt x="954426" y="214686"/>
                  </a:cubicBezTo>
                  <a:cubicBezTo>
                    <a:pt x="970598" y="219097"/>
                    <a:pt x="1002134" y="230588"/>
                    <a:pt x="1002134" y="230588"/>
                  </a:cubicBezTo>
                  <a:cubicBezTo>
                    <a:pt x="1100200" y="227938"/>
                    <a:pt x="1198341" y="227303"/>
                    <a:pt x="1296332" y="222637"/>
                  </a:cubicBezTo>
                  <a:cubicBezTo>
                    <a:pt x="1322559" y="221388"/>
                    <a:pt x="1360438" y="206569"/>
                    <a:pt x="1383797" y="198783"/>
                  </a:cubicBezTo>
                  <a:lnTo>
                    <a:pt x="1431504" y="182880"/>
                  </a:lnTo>
                  <a:cubicBezTo>
                    <a:pt x="1439455" y="180229"/>
                    <a:pt x="1447861" y="178677"/>
                    <a:pt x="1455358" y="174929"/>
                  </a:cubicBezTo>
                  <a:cubicBezTo>
                    <a:pt x="1465960" y="169628"/>
                    <a:pt x="1476159" y="163429"/>
                    <a:pt x="1487164" y="159027"/>
                  </a:cubicBezTo>
                  <a:cubicBezTo>
                    <a:pt x="1502728" y="152802"/>
                    <a:pt x="1518969" y="148425"/>
                    <a:pt x="1534871" y="143124"/>
                  </a:cubicBezTo>
                  <a:cubicBezTo>
                    <a:pt x="1542822" y="140474"/>
                    <a:pt x="1550594" y="137206"/>
                    <a:pt x="1558725" y="135173"/>
                  </a:cubicBezTo>
                  <a:cubicBezTo>
                    <a:pt x="1598662" y="125188"/>
                    <a:pt x="1580163" y="130677"/>
                    <a:pt x="1614384" y="119270"/>
                  </a:cubicBezTo>
                  <a:cubicBezTo>
                    <a:pt x="1663754" y="86356"/>
                    <a:pt x="1619382" y="110549"/>
                    <a:pt x="1717751" y="95416"/>
                  </a:cubicBezTo>
                  <a:cubicBezTo>
                    <a:pt x="1726035" y="94142"/>
                    <a:pt x="1733546" y="89767"/>
                    <a:pt x="1741605" y="87465"/>
                  </a:cubicBezTo>
                  <a:cubicBezTo>
                    <a:pt x="1752113" y="84463"/>
                    <a:pt x="1762809" y="82164"/>
                    <a:pt x="1773411" y="79514"/>
                  </a:cubicBezTo>
                  <a:cubicBezTo>
                    <a:pt x="1863074" y="83783"/>
                    <a:pt x="1908920" y="57266"/>
                    <a:pt x="1964242" y="103367"/>
                  </a:cubicBezTo>
                  <a:cubicBezTo>
                    <a:pt x="1972881" y="110566"/>
                    <a:pt x="1980145" y="119270"/>
                    <a:pt x="1988096" y="127221"/>
                  </a:cubicBezTo>
                  <a:cubicBezTo>
                    <a:pt x="1990746" y="135172"/>
                    <a:pt x="1991398" y="144101"/>
                    <a:pt x="1996047" y="151075"/>
                  </a:cubicBezTo>
                  <a:cubicBezTo>
                    <a:pt x="2039680" y="216526"/>
                    <a:pt x="2002858" y="129860"/>
                    <a:pt x="2035804" y="206734"/>
                  </a:cubicBezTo>
                  <a:cubicBezTo>
                    <a:pt x="2046708" y="232177"/>
                    <a:pt x="2044240" y="240481"/>
                    <a:pt x="2051706" y="270345"/>
                  </a:cubicBezTo>
                  <a:cubicBezTo>
                    <a:pt x="2053739" y="278476"/>
                    <a:pt x="2057354" y="286140"/>
                    <a:pt x="2059657" y="294199"/>
                  </a:cubicBezTo>
                  <a:cubicBezTo>
                    <a:pt x="2062659" y="304707"/>
                    <a:pt x="2064469" y="315537"/>
                    <a:pt x="2067609" y="326004"/>
                  </a:cubicBezTo>
                  <a:cubicBezTo>
                    <a:pt x="2072426" y="342060"/>
                    <a:pt x="2083511" y="373712"/>
                    <a:pt x="2083511" y="373712"/>
                  </a:cubicBezTo>
                  <a:cubicBezTo>
                    <a:pt x="2079918" y="463551"/>
                    <a:pt x="2087566" y="532423"/>
                    <a:pt x="2067609" y="612251"/>
                  </a:cubicBezTo>
                  <a:cubicBezTo>
                    <a:pt x="2065576" y="620382"/>
                    <a:pt x="2061690" y="627974"/>
                    <a:pt x="2059657" y="636105"/>
                  </a:cubicBezTo>
                  <a:cubicBezTo>
                    <a:pt x="2056379" y="649216"/>
                    <a:pt x="2057195" y="663511"/>
                    <a:pt x="2051706" y="675861"/>
                  </a:cubicBezTo>
                  <a:cubicBezTo>
                    <a:pt x="2046324" y="687971"/>
                    <a:pt x="2034529" y="696220"/>
                    <a:pt x="2027852" y="707667"/>
                  </a:cubicBezTo>
                  <a:cubicBezTo>
                    <a:pt x="2015907" y="728144"/>
                    <a:pt x="2003543" y="748787"/>
                    <a:pt x="1996047" y="771277"/>
                  </a:cubicBezTo>
                  <a:cubicBezTo>
                    <a:pt x="1993397" y="779228"/>
                    <a:pt x="1992745" y="788157"/>
                    <a:pt x="1988096" y="795131"/>
                  </a:cubicBezTo>
                  <a:cubicBezTo>
                    <a:pt x="1981859" y="804487"/>
                    <a:pt x="1972193" y="811034"/>
                    <a:pt x="1964242" y="818985"/>
                  </a:cubicBezTo>
                  <a:cubicBezTo>
                    <a:pt x="1961592" y="826936"/>
                    <a:pt x="1960940" y="835865"/>
                    <a:pt x="1956291" y="842839"/>
                  </a:cubicBezTo>
                  <a:cubicBezTo>
                    <a:pt x="1944046" y="861207"/>
                    <a:pt x="1926185" y="870861"/>
                    <a:pt x="1908583" y="882595"/>
                  </a:cubicBezTo>
                  <a:cubicBezTo>
                    <a:pt x="1903282" y="890546"/>
                    <a:pt x="1899029" y="899306"/>
                    <a:pt x="1892680" y="906449"/>
                  </a:cubicBezTo>
                  <a:cubicBezTo>
                    <a:pt x="1877739" y="923258"/>
                    <a:pt x="1862964" y="940663"/>
                    <a:pt x="1844972" y="954157"/>
                  </a:cubicBezTo>
                  <a:cubicBezTo>
                    <a:pt x="1797874" y="989481"/>
                    <a:pt x="1824198" y="970656"/>
                    <a:pt x="1765459" y="1009816"/>
                  </a:cubicBezTo>
                  <a:lnTo>
                    <a:pt x="1717751" y="1041621"/>
                  </a:lnTo>
                  <a:lnTo>
                    <a:pt x="1670044" y="1057524"/>
                  </a:lnTo>
                  <a:cubicBezTo>
                    <a:pt x="1626003" y="1086885"/>
                    <a:pt x="1667042" y="1064239"/>
                    <a:pt x="1598482" y="1081378"/>
                  </a:cubicBezTo>
                  <a:cubicBezTo>
                    <a:pt x="1582220" y="1085443"/>
                    <a:pt x="1566677" y="1091979"/>
                    <a:pt x="1550774" y="1097280"/>
                  </a:cubicBezTo>
                  <a:cubicBezTo>
                    <a:pt x="1542823" y="1099930"/>
                    <a:pt x="1535051" y="1103199"/>
                    <a:pt x="1526920" y="1105232"/>
                  </a:cubicBezTo>
                  <a:lnTo>
                    <a:pt x="1495115" y="1113183"/>
                  </a:lnTo>
                  <a:cubicBezTo>
                    <a:pt x="1473911" y="1110533"/>
                    <a:pt x="1440069" y="1124809"/>
                    <a:pt x="1431504" y="1105232"/>
                  </a:cubicBezTo>
                  <a:cubicBezTo>
                    <a:pt x="1415533" y="1068728"/>
                    <a:pt x="1439456" y="1025807"/>
                    <a:pt x="1439456" y="985962"/>
                  </a:cubicBezTo>
                  <a:cubicBezTo>
                    <a:pt x="1439456" y="972448"/>
                    <a:pt x="1439000" y="957451"/>
                    <a:pt x="1431504" y="946206"/>
                  </a:cubicBezTo>
                  <a:cubicBezTo>
                    <a:pt x="1426855" y="939232"/>
                    <a:pt x="1415710" y="940557"/>
                    <a:pt x="1407651" y="938254"/>
                  </a:cubicBezTo>
                  <a:cubicBezTo>
                    <a:pt x="1397143" y="935252"/>
                    <a:pt x="1386447" y="932953"/>
                    <a:pt x="1375845" y="930303"/>
                  </a:cubicBezTo>
                  <a:cubicBezTo>
                    <a:pt x="1351991" y="932953"/>
                    <a:pt x="1327818" y="933547"/>
                    <a:pt x="1304284" y="938254"/>
                  </a:cubicBezTo>
                  <a:cubicBezTo>
                    <a:pt x="1287847" y="941542"/>
                    <a:pt x="1256576" y="954157"/>
                    <a:pt x="1256576" y="954157"/>
                  </a:cubicBezTo>
                  <a:cubicBezTo>
                    <a:pt x="1248625" y="959458"/>
                    <a:pt x="1239479" y="963303"/>
                    <a:pt x="1232722" y="970060"/>
                  </a:cubicBezTo>
                  <a:cubicBezTo>
                    <a:pt x="1225965" y="976817"/>
                    <a:pt x="1224281" y="987944"/>
                    <a:pt x="1216819" y="993914"/>
                  </a:cubicBezTo>
                  <a:cubicBezTo>
                    <a:pt x="1210274" y="999150"/>
                    <a:pt x="1200916" y="999215"/>
                    <a:pt x="1192965" y="1001865"/>
                  </a:cubicBezTo>
                  <a:cubicBezTo>
                    <a:pt x="1132005" y="999215"/>
                    <a:pt x="1070779" y="1000193"/>
                    <a:pt x="1010085" y="993914"/>
                  </a:cubicBezTo>
                  <a:cubicBezTo>
                    <a:pt x="993411" y="992189"/>
                    <a:pt x="979010" y="980090"/>
                    <a:pt x="962377" y="978011"/>
                  </a:cubicBezTo>
                  <a:lnTo>
                    <a:pt x="898767" y="970060"/>
                  </a:lnTo>
                  <a:cubicBezTo>
                    <a:pt x="890816" y="967409"/>
                    <a:pt x="882410" y="965856"/>
                    <a:pt x="874913" y="962108"/>
                  </a:cubicBezTo>
                  <a:cubicBezTo>
                    <a:pt x="866366" y="957834"/>
                    <a:pt x="859843" y="949970"/>
                    <a:pt x="851059" y="946206"/>
                  </a:cubicBezTo>
                  <a:cubicBezTo>
                    <a:pt x="841015" y="941901"/>
                    <a:pt x="829856" y="940905"/>
                    <a:pt x="819254" y="938254"/>
                  </a:cubicBezTo>
                  <a:cubicBezTo>
                    <a:pt x="752993" y="940905"/>
                    <a:pt x="686513" y="940202"/>
                    <a:pt x="620471" y="946206"/>
                  </a:cubicBezTo>
                  <a:cubicBezTo>
                    <a:pt x="612124" y="946965"/>
                    <a:pt x="637351" y="949508"/>
                    <a:pt x="644325" y="954157"/>
                  </a:cubicBezTo>
                  <a:cubicBezTo>
                    <a:pt x="662691" y="966401"/>
                    <a:pt x="672348" y="984264"/>
                    <a:pt x="684082" y="1001865"/>
                  </a:cubicBezTo>
                  <a:cubicBezTo>
                    <a:pt x="692837" y="1036885"/>
                    <a:pt x="701950" y="1057076"/>
                    <a:pt x="684082" y="1097280"/>
                  </a:cubicBezTo>
                  <a:cubicBezTo>
                    <a:pt x="680678" y="1104939"/>
                    <a:pt x="668179" y="1102581"/>
                    <a:pt x="660228" y="1105232"/>
                  </a:cubicBezTo>
                  <a:cubicBezTo>
                    <a:pt x="631073" y="1102581"/>
                    <a:pt x="600849" y="1105540"/>
                    <a:pt x="572764" y="1097280"/>
                  </a:cubicBezTo>
                  <a:cubicBezTo>
                    <a:pt x="554428" y="1091887"/>
                    <a:pt x="542151" y="1074022"/>
                    <a:pt x="525056" y="1065475"/>
                  </a:cubicBezTo>
                  <a:cubicBezTo>
                    <a:pt x="514454" y="1060174"/>
                    <a:pt x="503542" y="1055454"/>
                    <a:pt x="493251" y="1049573"/>
                  </a:cubicBezTo>
                  <a:cubicBezTo>
                    <a:pt x="484954" y="1044832"/>
                    <a:pt x="477944" y="1037944"/>
                    <a:pt x="469397" y="1033670"/>
                  </a:cubicBezTo>
                  <a:cubicBezTo>
                    <a:pt x="461900" y="1029922"/>
                    <a:pt x="453494" y="1028369"/>
                    <a:pt x="445543" y="1025719"/>
                  </a:cubicBezTo>
                  <a:cubicBezTo>
                    <a:pt x="440242" y="1017768"/>
                    <a:pt x="436397" y="1008622"/>
                    <a:pt x="429640" y="1001865"/>
                  </a:cubicBezTo>
                  <a:cubicBezTo>
                    <a:pt x="414225" y="986450"/>
                    <a:pt x="401334" y="984478"/>
                    <a:pt x="381932" y="978011"/>
                  </a:cubicBezTo>
                  <a:cubicBezTo>
                    <a:pt x="321126" y="932406"/>
                    <a:pt x="379438" y="973177"/>
                    <a:pt x="318322" y="938254"/>
                  </a:cubicBezTo>
                  <a:cubicBezTo>
                    <a:pt x="310025" y="933513"/>
                    <a:pt x="303015" y="926626"/>
                    <a:pt x="294468" y="922352"/>
                  </a:cubicBezTo>
                  <a:cubicBezTo>
                    <a:pt x="228629" y="889432"/>
                    <a:pt x="315121" y="944070"/>
                    <a:pt x="246760" y="898498"/>
                  </a:cubicBezTo>
                  <a:cubicBezTo>
                    <a:pt x="229211" y="875099"/>
                    <a:pt x="221202" y="861297"/>
                    <a:pt x="199052" y="842839"/>
                  </a:cubicBezTo>
                  <a:cubicBezTo>
                    <a:pt x="132632" y="787488"/>
                    <a:pt x="221034" y="872772"/>
                    <a:pt x="151344" y="803082"/>
                  </a:cubicBezTo>
                  <a:cubicBezTo>
                    <a:pt x="130141" y="739471"/>
                    <a:pt x="161946" y="813684"/>
                    <a:pt x="119539" y="771277"/>
                  </a:cubicBezTo>
                  <a:cubicBezTo>
                    <a:pt x="113612" y="765350"/>
                    <a:pt x="116824" y="753968"/>
                    <a:pt x="111588" y="747423"/>
                  </a:cubicBezTo>
                  <a:cubicBezTo>
                    <a:pt x="105618" y="739961"/>
                    <a:pt x="95685" y="736821"/>
                    <a:pt x="87734" y="731520"/>
                  </a:cubicBezTo>
                  <a:cubicBezTo>
                    <a:pt x="85084" y="718268"/>
                    <a:pt x="82715" y="704957"/>
                    <a:pt x="79783" y="691764"/>
                  </a:cubicBezTo>
                  <a:cubicBezTo>
                    <a:pt x="77412" y="681096"/>
                    <a:pt x="73786" y="670711"/>
                    <a:pt x="71831" y="659959"/>
                  </a:cubicBezTo>
                  <a:cubicBezTo>
                    <a:pt x="68478" y="641520"/>
                    <a:pt x="68094" y="622561"/>
                    <a:pt x="63880" y="604300"/>
                  </a:cubicBezTo>
                  <a:cubicBezTo>
                    <a:pt x="60111" y="587966"/>
                    <a:pt x="47977" y="556592"/>
                    <a:pt x="47977" y="556592"/>
                  </a:cubicBezTo>
                  <a:cubicBezTo>
                    <a:pt x="45327" y="540689"/>
                    <a:pt x="42306" y="524844"/>
                    <a:pt x="40026" y="508884"/>
                  </a:cubicBezTo>
                  <a:cubicBezTo>
                    <a:pt x="37004" y="487730"/>
                    <a:pt x="35588" y="466352"/>
                    <a:pt x="32075" y="445274"/>
                  </a:cubicBezTo>
                  <a:cubicBezTo>
                    <a:pt x="28746" y="425299"/>
                    <a:pt x="22476" y="408525"/>
                    <a:pt x="16172" y="389614"/>
                  </a:cubicBezTo>
                  <a:cubicBezTo>
                    <a:pt x="8071" y="341006"/>
                    <a:pt x="7094" y="337423"/>
                    <a:pt x="270" y="286247"/>
                  </a:cubicBezTo>
                  <a:cubicBezTo>
                    <a:pt x="-2554" y="265066"/>
                    <a:pt x="17498" y="239865"/>
                    <a:pt x="24124" y="222637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5" name="Szövegdoboz 4"/>
          <p:cNvSpPr txBox="1"/>
          <p:nvPr/>
        </p:nvSpPr>
        <p:spPr>
          <a:xfrm>
            <a:off x="971600" y="6488668"/>
            <a:ext cx="726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Diencephalische</a:t>
            </a:r>
            <a:r>
              <a:rPr lang="hu-HU" dirty="0"/>
              <a:t> </a:t>
            </a:r>
            <a:r>
              <a:rPr lang="hu-HU" dirty="0" err="1"/>
              <a:t>Strukturen</a:t>
            </a:r>
            <a:r>
              <a:rPr lang="hu-HU" dirty="0"/>
              <a:t> sind </a:t>
            </a:r>
            <a:r>
              <a:rPr lang="hu-HU" dirty="0" err="1"/>
              <a:t>rot</a:t>
            </a:r>
            <a:r>
              <a:rPr lang="hu-HU" dirty="0"/>
              <a:t> </a:t>
            </a:r>
            <a:r>
              <a:rPr lang="hu-HU" dirty="0" err="1"/>
              <a:t>markiert</a:t>
            </a:r>
            <a:r>
              <a:rPr lang="hu-HU" dirty="0"/>
              <a:t>: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thalamische</a:t>
            </a:r>
            <a:r>
              <a:rPr lang="hu-HU" dirty="0"/>
              <a:t> </a:t>
            </a:r>
            <a:r>
              <a:rPr lang="hu-HU" dirty="0" err="1"/>
              <a:t>Kerne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9835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548680"/>
            <a:ext cx="7886700" cy="697320"/>
          </a:xfrm>
        </p:spPr>
        <p:txBody>
          <a:bodyPr/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Epithalamus</a:t>
            </a:r>
            <a:endParaRPr lang="hu-H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700808"/>
            <a:ext cx="8119814" cy="4464496"/>
          </a:xfrm>
        </p:spPr>
        <p:txBody>
          <a:bodyPr/>
          <a:lstStyle/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in der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Wand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Dach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des III.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Ventrikels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Anteile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beide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Habenulae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Stria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medullaris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Epiphyse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Glandula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pinealis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13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4" y="0"/>
            <a:ext cx="7590511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 rot="5400000">
            <a:off x="6686749" y="2973929"/>
            <a:ext cx="4174232" cy="675506"/>
          </a:xfrm>
        </p:spPr>
        <p:txBody>
          <a:bodyPr/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Zwischenhirns</a:t>
            </a:r>
            <a:endParaRPr lang="hu-HU" sz="3600" dirty="0"/>
          </a:p>
        </p:txBody>
      </p:sp>
      <p:sp>
        <p:nvSpPr>
          <p:cNvPr id="6" name="Szövegdoboz 5"/>
          <p:cNvSpPr txBox="1"/>
          <p:nvPr/>
        </p:nvSpPr>
        <p:spPr>
          <a:xfrm rot="16200000">
            <a:off x="-1819088" y="2871824"/>
            <a:ext cx="4346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Makroskopie des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06341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491"/>
            <a:ext cx="9144000" cy="5833018"/>
          </a:xfrm>
          <a:prstGeom prst="rect">
            <a:avLst/>
          </a:prstGeom>
        </p:spPr>
      </p:pic>
      <p:sp>
        <p:nvSpPr>
          <p:cNvPr id="2" name="Lekerekített téglalap 1"/>
          <p:cNvSpPr/>
          <p:nvPr/>
        </p:nvSpPr>
        <p:spPr>
          <a:xfrm>
            <a:off x="1115616" y="3789040"/>
            <a:ext cx="151216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Lekerekített téglalap 2"/>
          <p:cNvSpPr/>
          <p:nvPr/>
        </p:nvSpPr>
        <p:spPr>
          <a:xfrm>
            <a:off x="755576" y="4077072"/>
            <a:ext cx="1872208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Lekerekített téglalap 7"/>
          <p:cNvSpPr/>
          <p:nvPr/>
        </p:nvSpPr>
        <p:spPr>
          <a:xfrm>
            <a:off x="1691680" y="4610759"/>
            <a:ext cx="86409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Lekerekített téglalap 8"/>
          <p:cNvSpPr/>
          <p:nvPr/>
        </p:nvSpPr>
        <p:spPr>
          <a:xfrm>
            <a:off x="6948264" y="4365104"/>
            <a:ext cx="1368152" cy="3536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557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926" y="332656"/>
            <a:ext cx="7886700" cy="697320"/>
          </a:xfrm>
        </p:spPr>
        <p:txBody>
          <a:bodyPr/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Thalamus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4908203"/>
          </a:xfrm>
        </p:spPr>
        <p:txBody>
          <a:bodyPr>
            <a:normAutofit fontScale="92500" lnSpcReduction="10000"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entwicklungsgeschichtlich: Thalamus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Er ist ein großes Kernkomplex (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thalami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beiden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Thalami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begrenzen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den III.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Ventrikel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lateral-dorsal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Häufig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wachsen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beiden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Thalami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rechtes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linkes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) in der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Mitte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zusammen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Adhaesio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interthalamica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Thalamus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Hypothalamus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Sulcus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hypothalamicus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getrennt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Thalamus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liegen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: Foramen interventriculare,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Columna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fornicis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Commissura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anterior (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telenzephalische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Strukturen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hu-H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hu-H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9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4911842"/>
          </a:xfrm>
          <a:prstGeom prst="rect">
            <a:avLst/>
          </a:prstGeom>
        </p:spPr>
      </p:pic>
      <p:sp>
        <p:nvSpPr>
          <p:cNvPr id="4" name="Szabadkézi sokszög 3"/>
          <p:cNvSpPr/>
          <p:nvPr/>
        </p:nvSpPr>
        <p:spPr>
          <a:xfrm>
            <a:off x="3952240" y="1075609"/>
            <a:ext cx="2148309" cy="997268"/>
          </a:xfrm>
          <a:custGeom>
            <a:avLst/>
            <a:gdLst>
              <a:gd name="connsiteX0" fmla="*/ 209625 w 2148309"/>
              <a:gd name="connsiteY0" fmla="*/ 47220 h 997268"/>
              <a:gd name="connsiteX1" fmla="*/ 243242 w 2148309"/>
              <a:gd name="connsiteY1" fmla="*/ 53944 h 997268"/>
              <a:gd name="connsiteX2" fmla="*/ 249966 w 2148309"/>
              <a:gd name="connsiteY2" fmla="*/ 74115 h 997268"/>
              <a:gd name="connsiteX3" fmla="*/ 297031 w 2148309"/>
              <a:gd name="connsiteY3" fmla="*/ 67391 h 997268"/>
              <a:gd name="connsiteX4" fmla="*/ 303754 w 2148309"/>
              <a:gd name="connsiteY4" fmla="*/ 47220 h 997268"/>
              <a:gd name="connsiteX5" fmla="*/ 344095 w 2148309"/>
              <a:gd name="connsiteY5" fmla="*/ 53944 h 997268"/>
              <a:gd name="connsiteX6" fmla="*/ 350819 w 2148309"/>
              <a:gd name="connsiteY6" fmla="*/ 74115 h 997268"/>
              <a:gd name="connsiteX7" fmla="*/ 357542 w 2148309"/>
              <a:gd name="connsiteY7" fmla="*/ 114456 h 997268"/>
              <a:gd name="connsiteX8" fmla="*/ 397884 w 2148309"/>
              <a:gd name="connsiteY8" fmla="*/ 141350 h 997268"/>
              <a:gd name="connsiteX9" fmla="*/ 424778 w 2148309"/>
              <a:gd name="connsiteY9" fmla="*/ 148073 h 997268"/>
              <a:gd name="connsiteX10" fmla="*/ 458395 w 2148309"/>
              <a:gd name="connsiteY10" fmla="*/ 141350 h 997268"/>
              <a:gd name="connsiteX11" fmla="*/ 478566 w 2148309"/>
              <a:gd name="connsiteY11" fmla="*/ 80838 h 997268"/>
              <a:gd name="connsiteX12" fmla="*/ 525631 w 2148309"/>
              <a:gd name="connsiteY12" fmla="*/ 53944 h 997268"/>
              <a:gd name="connsiteX13" fmla="*/ 579419 w 2148309"/>
              <a:gd name="connsiteY13" fmla="*/ 33773 h 997268"/>
              <a:gd name="connsiteX14" fmla="*/ 613036 w 2148309"/>
              <a:gd name="connsiteY14" fmla="*/ 156 h 997268"/>
              <a:gd name="connsiteX15" fmla="*/ 633207 w 2148309"/>
              <a:gd name="connsiteY15" fmla="*/ 6879 h 997268"/>
              <a:gd name="connsiteX16" fmla="*/ 653378 w 2148309"/>
              <a:gd name="connsiteY16" fmla="*/ 33773 h 997268"/>
              <a:gd name="connsiteX17" fmla="*/ 666825 w 2148309"/>
              <a:gd name="connsiteY17" fmla="*/ 53944 h 997268"/>
              <a:gd name="connsiteX18" fmla="*/ 686995 w 2148309"/>
              <a:gd name="connsiteY18" fmla="*/ 67391 h 997268"/>
              <a:gd name="connsiteX19" fmla="*/ 707166 w 2148309"/>
              <a:gd name="connsiteY19" fmla="*/ 40497 h 997268"/>
              <a:gd name="connsiteX20" fmla="*/ 720613 w 2148309"/>
              <a:gd name="connsiteY20" fmla="*/ 13603 h 997268"/>
              <a:gd name="connsiteX21" fmla="*/ 740784 w 2148309"/>
              <a:gd name="connsiteY21" fmla="*/ 6879 h 997268"/>
              <a:gd name="connsiteX22" fmla="*/ 808019 w 2148309"/>
              <a:gd name="connsiteY22" fmla="*/ 13603 h 997268"/>
              <a:gd name="connsiteX23" fmla="*/ 861807 w 2148309"/>
              <a:gd name="connsiteY23" fmla="*/ 20326 h 997268"/>
              <a:gd name="connsiteX24" fmla="*/ 881978 w 2148309"/>
              <a:gd name="connsiteY24" fmla="*/ 40497 h 997268"/>
              <a:gd name="connsiteX25" fmla="*/ 908872 w 2148309"/>
              <a:gd name="connsiteY25" fmla="*/ 47220 h 997268"/>
              <a:gd name="connsiteX26" fmla="*/ 949213 w 2148309"/>
              <a:gd name="connsiteY26" fmla="*/ 60667 h 997268"/>
              <a:gd name="connsiteX27" fmla="*/ 969384 w 2148309"/>
              <a:gd name="connsiteY27" fmla="*/ 67391 h 997268"/>
              <a:gd name="connsiteX28" fmla="*/ 1117301 w 2148309"/>
              <a:gd name="connsiteY28" fmla="*/ 80838 h 997268"/>
              <a:gd name="connsiteX29" fmla="*/ 1171089 w 2148309"/>
              <a:gd name="connsiteY29" fmla="*/ 74115 h 997268"/>
              <a:gd name="connsiteX30" fmla="*/ 1177813 w 2148309"/>
              <a:gd name="connsiteY30" fmla="*/ 53944 h 997268"/>
              <a:gd name="connsiteX31" fmla="*/ 1251772 w 2148309"/>
              <a:gd name="connsiteY31" fmla="*/ 60667 h 997268"/>
              <a:gd name="connsiteX32" fmla="*/ 1305560 w 2148309"/>
              <a:gd name="connsiteY32" fmla="*/ 53944 h 997268"/>
              <a:gd name="connsiteX33" fmla="*/ 1319007 w 2148309"/>
              <a:gd name="connsiteY33" fmla="*/ 13603 h 997268"/>
              <a:gd name="connsiteX34" fmla="*/ 1359348 w 2148309"/>
              <a:gd name="connsiteY34" fmla="*/ 40497 h 997268"/>
              <a:gd name="connsiteX35" fmla="*/ 1392966 w 2148309"/>
              <a:gd name="connsiteY35" fmla="*/ 53944 h 997268"/>
              <a:gd name="connsiteX36" fmla="*/ 1480372 w 2148309"/>
              <a:gd name="connsiteY36" fmla="*/ 80838 h 997268"/>
              <a:gd name="connsiteX37" fmla="*/ 1507266 w 2148309"/>
              <a:gd name="connsiteY37" fmla="*/ 107732 h 997268"/>
              <a:gd name="connsiteX38" fmla="*/ 1594672 w 2148309"/>
              <a:gd name="connsiteY38" fmla="*/ 101009 h 997268"/>
              <a:gd name="connsiteX39" fmla="*/ 1655184 w 2148309"/>
              <a:gd name="connsiteY39" fmla="*/ 107732 h 997268"/>
              <a:gd name="connsiteX40" fmla="*/ 1682078 w 2148309"/>
              <a:gd name="connsiteY40" fmla="*/ 134626 h 997268"/>
              <a:gd name="connsiteX41" fmla="*/ 1735866 w 2148309"/>
              <a:gd name="connsiteY41" fmla="*/ 141350 h 997268"/>
              <a:gd name="connsiteX42" fmla="*/ 1796378 w 2148309"/>
              <a:gd name="connsiteY42" fmla="*/ 148073 h 997268"/>
              <a:gd name="connsiteX43" fmla="*/ 1816548 w 2148309"/>
              <a:gd name="connsiteY43" fmla="*/ 168244 h 997268"/>
              <a:gd name="connsiteX44" fmla="*/ 1836719 w 2148309"/>
              <a:gd name="connsiteY44" fmla="*/ 208585 h 997268"/>
              <a:gd name="connsiteX45" fmla="*/ 1863613 w 2148309"/>
              <a:gd name="connsiteY45" fmla="*/ 235479 h 997268"/>
              <a:gd name="connsiteX46" fmla="*/ 1944295 w 2148309"/>
              <a:gd name="connsiteY46" fmla="*/ 269097 h 997268"/>
              <a:gd name="connsiteX47" fmla="*/ 1964466 w 2148309"/>
              <a:gd name="connsiteY47" fmla="*/ 343056 h 997268"/>
              <a:gd name="connsiteX48" fmla="*/ 2004807 w 2148309"/>
              <a:gd name="connsiteY48" fmla="*/ 356503 h 997268"/>
              <a:gd name="connsiteX49" fmla="*/ 2024978 w 2148309"/>
              <a:gd name="connsiteY49" fmla="*/ 363226 h 997268"/>
              <a:gd name="connsiteX50" fmla="*/ 2045148 w 2148309"/>
              <a:gd name="connsiteY50" fmla="*/ 369950 h 997268"/>
              <a:gd name="connsiteX51" fmla="*/ 2132554 w 2148309"/>
              <a:gd name="connsiteY51" fmla="*/ 383397 h 997268"/>
              <a:gd name="connsiteX52" fmla="*/ 2132554 w 2148309"/>
              <a:gd name="connsiteY52" fmla="*/ 417015 h 997268"/>
              <a:gd name="connsiteX53" fmla="*/ 2105660 w 2148309"/>
              <a:gd name="connsiteY53" fmla="*/ 511144 h 997268"/>
              <a:gd name="connsiteX54" fmla="*/ 2045148 w 2148309"/>
              <a:gd name="connsiteY54" fmla="*/ 504420 h 997268"/>
              <a:gd name="connsiteX55" fmla="*/ 2004807 w 2148309"/>
              <a:gd name="connsiteY55" fmla="*/ 470803 h 997268"/>
              <a:gd name="connsiteX56" fmla="*/ 1984636 w 2148309"/>
              <a:gd name="connsiteY56" fmla="*/ 450632 h 997268"/>
              <a:gd name="connsiteX57" fmla="*/ 2004807 w 2148309"/>
              <a:gd name="connsiteY57" fmla="*/ 464079 h 997268"/>
              <a:gd name="connsiteX58" fmla="*/ 2018254 w 2148309"/>
              <a:gd name="connsiteY58" fmla="*/ 490973 h 997268"/>
              <a:gd name="connsiteX59" fmla="*/ 2065319 w 2148309"/>
              <a:gd name="connsiteY59" fmla="*/ 531315 h 997268"/>
              <a:gd name="connsiteX60" fmla="*/ 2085489 w 2148309"/>
              <a:gd name="connsiteY60" fmla="*/ 564932 h 997268"/>
              <a:gd name="connsiteX61" fmla="*/ 2105660 w 2148309"/>
              <a:gd name="connsiteY61" fmla="*/ 585103 h 997268"/>
              <a:gd name="connsiteX62" fmla="*/ 2092213 w 2148309"/>
              <a:gd name="connsiteY62" fmla="*/ 611997 h 997268"/>
              <a:gd name="connsiteX63" fmla="*/ 2065319 w 2148309"/>
              <a:gd name="connsiteY63" fmla="*/ 618720 h 997268"/>
              <a:gd name="connsiteX64" fmla="*/ 1991360 w 2148309"/>
              <a:gd name="connsiteY64" fmla="*/ 632167 h 997268"/>
              <a:gd name="connsiteX65" fmla="*/ 2004807 w 2148309"/>
              <a:gd name="connsiteY65" fmla="*/ 679232 h 997268"/>
              <a:gd name="connsiteX66" fmla="*/ 2018254 w 2148309"/>
              <a:gd name="connsiteY66" fmla="*/ 699403 h 997268"/>
              <a:gd name="connsiteX67" fmla="*/ 2038425 w 2148309"/>
              <a:gd name="connsiteY67" fmla="*/ 766638 h 997268"/>
              <a:gd name="connsiteX68" fmla="*/ 2031701 w 2148309"/>
              <a:gd name="connsiteY68" fmla="*/ 813703 h 997268"/>
              <a:gd name="connsiteX69" fmla="*/ 1998084 w 2148309"/>
              <a:gd name="connsiteY69" fmla="*/ 840597 h 997268"/>
              <a:gd name="connsiteX70" fmla="*/ 1991360 w 2148309"/>
              <a:gd name="connsiteY70" fmla="*/ 860767 h 997268"/>
              <a:gd name="connsiteX71" fmla="*/ 1964466 w 2148309"/>
              <a:gd name="connsiteY71" fmla="*/ 880938 h 997268"/>
              <a:gd name="connsiteX72" fmla="*/ 1951019 w 2148309"/>
              <a:gd name="connsiteY72" fmla="*/ 901109 h 997268"/>
              <a:gd name="connsiteX73" fmla="*/ 1917401 w 2148309"/>
              <a:gd name="connsiteY73" fmla="*/ 941450 h 997268"/>
              <a:gd name="connsiteX74" fmla="*/ 1910678 w 2148309"/>
              <a:gd name="connsiteY74" fmla="*/ 961620 h 997268"/>
              <a:gd name="connsiteX75" fmla="*/ 1742589 w 2148309"/>
              <a:gd name="connsiteY75" fmla="*/ 988515 h 997268"/>
              <a:gd name="connsiteX76" fmla="*/ 1675354 w 2148309"/>
              <a:gd name="connsiteY76" fmla="*/ 981791 h 997268"/>
              <a:gd name="connsiteX77" fmla="*/ 1661907 w 2148309"/>
              <a:gd name="connsiteY77" fmla="*/ 961620 h 997268"/>
              <a:gd name="connsiteX78" fmla="*/ 1641736 w 2148309"/>
              <a:gd name="connsiteY78" fmla="*/ 941450 h 997268"/>
              <a:gd name="connsiteX79" fmla="*/ 1621566 w 2148309"/>
              <a:gd name="connsiteY79" fmla="*/ 928003 h 997268"/>
              <a:gd name="connsiteX80" fmla="*/ 1601395 w 2148309"/>
              <a:gd name="connsiteY80" fmla="*/ 901109 h 997268"/>
              <a:gd name="connsiteX81" fmla="*/ 1547607 w 2148309"/>
              <a:gd name="connsiteY81" fmla="*/ 887662 h 997268"/>
              <a:gd name="connsiteX82" fmla="*/ 1527436 w 2148309"/>
              <a:gd name="connsiteY82" fmla="*/ 874215 h 997268"/>
              <a:gd name="connsiteX83" fmla="*/ 1446754 w 2148309"/>
              <a:gd name="connsiteY83" fmla="*/ 860767 h 997268"/>
              <a:gd name="connsiteX84" fmla="*/ 1419860 w 2148309"/>
              <a:gd name="connsiteY84" fmla="*/ 854044 h 997268"/>
              <a:gd name="connsiteX85" fmla="*/ 1399689 w 2148309"/>
              <a:gd name="connsiteY85" fmla="*/ 840597 h 997268"/>
              <a:gd name="connsiteX86" fmla="*/ 1345901 w 2148309"/>
              <a:gd name="connsiteY86" fmla="*/ 833873 h 997268"/>
              <a:gd name="connsiteX87" fmla="*/ 1305560 w 2148309"/>
              <a:gd name="connsiteY87" fmla="*/ 827150 h 997268"/>
              <a:gd name="connsiteX88" fmla="*/ 1204707 w 2148309"/>
              <a:gd name="connsiteY88" fmla="*/ 806979 h 997268"/>
              <a:gd name="connsiteX89" fmla="*/ 1184536 w 2148309"/>
              <a:gd name="connsiteY89" fmla="*/ 800256 h 997268"/>
              <a:gd name="connsiteX90" fmla="*/ 1117301 w 2148309"/>
              <a:gd name="connsiteY90" fmla="*/ 793532 h 997268"/>
              <a:gd name="connsiteX91" fmla="*/ 989554 w 2148309"/>
              <a:gd name="connsiteY91" fmla="*/ 780085 h 997268"/>
              <a:gd name="connsiteX92" fmla="*/ 962660 w 2148309"/>
              <a:gd name="connsiteY92" fmla="*/ 773362 h 997268"/>
              <a:gd name="connsiteX93" fmla="*/ 908872 w 2148309"/>
              <a:gd name="connsiteY93" fmla="*/ 766638 h 997268"/>
              <a:gd name="connsiteX94" fmla="*/ 801295 w 2148309"/>
              <a:gd name="connsiteY94" fmla="*/ 753191 h 997268"/>
              <a:gd name="connsiteX95" fmla="*/ 767678 w 2148309"/>
              <a:gd name="connsiteY95" fmla="*/ 746467 h 997268"/>
              <a:gd name="connsiteX96" fmla="*/ 713889 w 2148309"/>
              <a:gd name="connsiteY96" fmla="*/ 739744 h 997268"/>
              <a:gd name="connsiteX97" fmla="*/ 693719 w 2148309"/>
              <a:gd name="connsiteY97" fmla="*/ 733020 h 997268"/>
              <a:gd name="connsiteX98" fmla="*/ 545801 w 2148309"/>
              <a:gd name="connsiteY98" fmla="*/ 719573 h 997268"/>
              <a:gd name="connsiteX99" fmla="*/ 310478 w 2148309"/>
              <a:gd name="connsiteY99" fmla="*/ 706126 h 997268"/>
              <a:gd name="connsiteX100" fmla="*/ 249966 w 2148309"/>
              <a:gd name="connsiteY100" fmla="*/ 692679 h 997268"/>
              <a:gd name="connsiteX101" fmla="*/ 229795 w 2148309"/>
              <a:gd name="connsiteY101" fmla="*/ 679232 h 997268"/>
              <a:gd name="connsiteX102" fmla="*/ 209625 w 2148309"/>
              <a:gd name="connsiteY102" fmla="*/ 659062 h 997268"/>
              <a:gd name="connsiteX103" fmla="*/ 182731 w 2148309"/>
              <a:gd name="connsiteY103" fmla="*/ 652338 h 997268"/>
              <a:gd name="connsiteX104" fmla="*/ 149113 w 2148309"/>
              <a:gd name="connsiteY104" fmla="*/ 591826 h 997268"/>
              <a:gd name="connsiteX105" fmla="*/ 108772 w 2148309"/>
              <a:gd name="connsiteY105" fmla="*/ 551485 h 997268"/>
              <a:gd name="connsiteX106" fmla="*/ 75154 w 2148309"/>
              <a:gd name="connsiteY106" fmla="*/ 497697 h 997268"/>
              <a:gd name="connsiteX107" fmla="*/ 54984 w 2148309"/>
              <a:gd name="connsiteY107" fmla="*/ 430462 h 997268"/>
              <a:gd name="connsiteX108" fmla="*/ 48260 w 2148309"/>
              <a:gd name="connsiteY108" fmla="*/ 410291 h 997268"/>
              <a:gd name="connsiteX109" fmla="*/ 41536 w 2148309"/>
              <a:gd name="connsiteY109" fmla="*/ 390120 h 997268"/>
              <a:gd name="connsiteX110" fmla="*/ 34813 w 2148309"/>
              <a:gd name="connsiteY110" fmla="*/ 363226 h 997268"/>
              <a:gd name="connsiteX111" fmla="*/ 28089 w 2148309"/>
              <a:gd name="connsiteY111" fmla="*/ 322885 h 997268"/>
              <a:gd name="connsiteX112" fmla="*/ 14642 w 2148309"/>
              <a:gd name="connsiteY112" fmla="*/ 302715 h 997268"/>
              <a:gd name="connsiteX113" fmla="*/ 7919 w 2148309"/>
              <a:gd name="connsiteY113" fmla="*/ 275820 h 997268"/>
              <a:gd name="connsiteX114" fmla="*/ 7919 w 2148309"/>
              <a:gd name="connsiteY114" fmla="*/ 188415 h 997268"/>
              <a:gd name="connsiteX115" fmla="*/ 28089 w 2148309"/>
              <a:gd name="connsiteY115" fmla="*/ 181691 h 997268"/>
              <a:gd name="connsiteX116" fmla="*/ 102048 w 2148309"/>
              <a:gd name="connsiteY116" fmla="*/ 134626 h 997268"/>
              <a:gd name="connsiteX117" fmla="*/ 122219 w 2148309"/>
              <a:gd name="connsiteY117" fmla="*/ 127903 h 997268"/>
              <a:gd name="connsiteX118" fmla="*/ 149113 w 2148309"/>
              <a:gd name="connsiteY118" fmla="*/ 87562 h 997268"/>
              <a:gd name="connsiteX119" fmla="*/ 209625 w 2148309"/>
              <a:gd name="connsiteY119" fmla="*/ 47220 h 99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2148309" h="997268">
                <a:moveTo>
                  <a:pt x="209625" y="47220"/>
                </a:moveTo>
                <a:cubicBezTo>
                  <a:pt x="220831" y="49461"/>
                  <a:pt x="233734" y="47605"/>
                  <a:pt x="243242" y="53944"/>
                </a:cubicBezTo>
                <a:cubicBezTo>
                  <a:pt x="249139" y="57875"/>
                  <a:pt x="243090" y="72396"/>
                  <a:pt x="249966" y="74115"/>
                </a:cubicBezTo>
                <a:cubicBezTo>
                  <a:pt x="265340" y="77959"/>
                  <a:pt x="281343" y="69632"/>
                  <a:pt x="297031" y="67391"/>
                </a:cubicBezTo>
                <a:cubicBezTo>
                  <a:pt x="299272" y="60667"/>
                  <a:pt x="298743" y="52231"/>
                  <a:pt x="303754" y="47220"/>
                </a:cubicBezTo>
                <a:cubicBezTo>
                  <a:pt x="320456" y="30518"/>
                  <a:pt x="330724" y="45030"/>
                  <a:pt x="344095" y="53944"/>
                </a:cubicBezTo>
                <a:cubicBezTo>
                  <a:pt x="346336" y="60668"/>
                  <a:pt x="349282" y="67196"/>
                  <a:pt x="350819" y="74115"/>
                </a:cubicBezTo>
                <a:cubicBezTo>
                  <a:pt x="353776" y="87423"/>
                  <a:pt x="352005" y="101999"/>
                  <a:pt x="357542" y="114456"/>
                </a:cubicBezTo>
                <a:cubicBezTo>
                  <a:pt x="365749" y="132922"/>
                  <a:pt x="381346" y="136625"/>
                  <a:pt x="397884" y="141350"/>
                </a:cubicBezTo>
                <a:cubicBezTo>
                  <a:pt x="406769" y="143889"/>
                  <a:pt x="415813" y="145832"/>
                  <a:pt x="424778" y="148073"/>
                </a:cubicBezTo>
                <a:cubicBezTo>
                  <a:pt x="435984" y="145832"/>
                  <a:pt x="449096" y="147992"/>
                  <a:pt x="458395" y="141350"/>
                </a:cubicBezTo>
                <a:cubicBezTo>
                  <a:pt x="490759" y="118233"/>
                  <a:pt x="454135" y="108323"/>
                  <a:pt x="478566" y="80838"/>
                </a:cubicBezTo>
                <a:cubicBezTo>
                  <a:pt x="490570" y="67333"/>
                  <a:pt x="509768" y="62596"/>
                  <a:pt x="525631" y="53944"/>
                </a:cubicBezTo>
                <a:cubicBezTo>
                  <a:pt x="555381" y="37717"/>
                  <a:pt x="547788" y="41681"/>
                  <a:pt x="579419" y="33773"/>
                </a:cubicBezTo>
                <a:cubicBezTo>
                  <a:pt x="587263" y="22007"/>
                  <a:pt x="596228" y="2958"/>
                  <a:pt x="613036" y="156"/>
                </a:cubicBezTo>
                <a:cubicBezTo>
                  <a:pt x="620027" y="-1009"/>
                  <a:pt x="626483" y="4638"/>
                  <a:pt x="633207" y="6879"/>
                </a:cubicBezTo>
                <a:cubicBezTo>
                  <a:pt x="639931" y="15844"/>
                  <a:pt x="646865" y="24654"/>
                  <a:pt x="653378" y="33773"/>
                </a:cubicBezTo>
                <a:cubicBezTo>
                  <a:pt x="658075" y="40349"/>
                  <a:pt x="661111" y="48230"/>
                  <a:pt x="666825" y="53944"/>
                </a:cubicBezTo>
                <a:cubicBezTo>
                  <a:pt x="672539" y="59658"/>
                  <a:pt x="680272" y="62909"/>
                  <a:pt x="686995" y="67391"/>
                </a:cubicBezTo>
                <a:cubicBezTo>
                  <a:pt x="693719" y="58426"/>
                  <a:pt x="701227" y="50000"/>
                  <a:pt x="707166" y="40497"/>
                </a:cubicBezTo>
                <a:cubicBezTo>
                  <a:pt x="712478" y="31998"/>
                  <a:pt x="713526" y="20690"/>
                  <a:pt x="720613" y="13603"/>
                </a:cubicBezTo>
                <a:cubicBezTo>
                  <a:pt x="725625" y="8591"/>
                  <a:pt x="734060" y="9120"/>
                  <a:pt x="740784" y="6879"/>
                </a:cubicBezTo>
                <a:lnTo>
                  <a:pt x="808019" y="13603"/>
                </a:lnTo>
                <a:cubicBezTo>
                  <a:pt x="825977" y="15598"/>
                  <a:pt x="844826" y="14151"/>
                  <a:pt x="861807" y="20326"/>
                </a:cubicBezTo>
                <a:cubicBezTo>
                  <a:pt x="870743" y="23576"/>
                  <a:pt x="873722" y="35779"/>
                  <a:pt x="881978" y="40497"/>
                </a:cubicBezTo>
                <a:cubicBezTo>
                  <a:pt x="890001" y="45082"/>
                  <a:pt x="900021" y="44565"/>
                  <a:pt x="908872" y="47220"/>
                </a:cubicBezTo>
                <a:cubicBezTo>
                  <a:pt x="922449" y="51293"/>
                  <a:pt x="935766" y="56185"/>
                  <a:pt x="949213" y="60667"/>
                </a:cubicBezTo>
                <a:cubicBezTo>
                  <a:pt x="955937" y="62908"/>
                  <a:pt x="962326" y="66749"/>
                  <a:pt x="969384" y="67391"/>
                </a:cubicBezTo>
                <a:lnTo>
                  <a:pt x="1117301" y="80838"/>
                </a:lnTo>
                <a:cubicBezTo>
                  <a:pt x="1135230" y="78597"/>
                  <a:pt x="1154577" y="81453"/>
                  <a:pt x="1171089" y="74115"/>
                </a:cubicBezTo>
                <a:cubicBezTo>
                  <a:pt x="1177566" y="71237"/>
                  <a:pt x="1170822" y="55109"/>
                  <a:pt x="1177813" y="53944"/>
                </a:cubicBezTo>
                <a:cubicBezTo>
                  <a:pt x="1202231" y="49874"/>
                  <a:pt x="1227119" y="58426"/>
                  <a:pt x="1251772" y="60667"/>
                </a:cubicBezTo>
                <a:cubicBezTo>
                  <a:pt x="1271514" y="67248"/>
                  <a:pt x="1285590" y="76766"/>
                  <a:pt x="1305560" y="53944"/>
                </a:cubicBezTo>
                <a:cubicBezTo>
                  <a:pt x="1314894" y="43277"/>
                  <a:pt x="1319007" y="13603"/>
                  <a:pt x="1319007" y="13603"/>
                </a:cubicBezTo>
                <a:cubicBezTo>
                  <a:pt x="1332454" y="22568"/>
                  <a:pt x="1344343" y="34495"/>
                  <a:pt x="1359348" y="40497"/>
                </a:cubicBezTo>
                <a:cubicBezTo>
                  <a:pt x="1370554" y="44979"/>
                  <a:pt x="1381623" y="49819"/>
                  <a:pt x="1392966" y="53944"/>
                </a:cubicBezTo>
                <a:cubicBezTo>
                  <a:pt x="1427080" y="66349"/>
                  <a:pt x="1444663" y="70636"/>
                  <a:pt x="1480372" y="80838"/>
                </a:cubicBezTo>
                <a:cubicBezTo>
                  <a:pt x="1489337" y="89803"/>
                  <a:pt x="1494781" y="105529"/>
                  <a:pt x="1507266" y="107732"/>
                </a:cubicBezTo>
                <a:cubicBezTo>
                  <a:pt x="1536043" y="112810"/>
                  <a:pt x="1565451" y="101009"/>
                  <a:pt x="1594672" y="101009"/>
                </a:cubicBezTo>
                <a:cubicBezTo>
                  <a:pt x="1614967" y="101009"/>
                  <a:pt x="1635013" y="105491"/>
                  <a:pt x="1655184" y="107732"/>
                </a:cubicBezTo>
                <a:cubicBezTo>
                  <a:pt x="1664149" y="116697"/>
                  <a:pt x="1670375" y="129750"/>
                  <a:pt x="1682078" y="134626"/>
                </a:cubicBezTo>
                <a:cubicBezTo>
                  <a:pt x="1698757" y="141576"/>
                  <a:pt x="1717921" y="139239"/>
                  <a:pt x="1735866" y="141350"/>
                </a:cubicBezTo>
                <a:lnTo>
                  <a:pt x="1796378" y="148073"/>
                </a:lnTo>
                <a:cubicBezTo>
                  <a:pt x="1803101" y="154797"/>
                  <a:pt x="1811274" y="160332"/>
                  <a:pt x="1816548" y="168244"/>
                </a:cubicBezTo>
                <a:cubicBezTo>
                  <a:pt x="1852334" y="221924"/>
                  <a:pt x="1789120" y="153053"/>
                  <a:pt x="1836719" y="208585"/>
                </a:cubicBezTo>
                <a:cubicBezTo>
                  <a:pt x="1844970" y="218211"/>
                  <a:pt x="1853064" y="228447"/>
                  <a:pt x="1863613" y="235479"/>
                </a:cubicBezTo>
                <a:cubicBezTo>
                  <a:pt x="1900844" y="260299"/>
                  <a:pt x="1909397" y="260372"/>
                  <a:pt x="1944295" y="269097"/>
                </a:cubicBezTo>
                <a:cubicBezTo>
                  <a:pt x="1945942" y="280629"/>
                  <a:pt x="1948039" y="330736"/>
                  <a:pt x="1964466" y="343056"/>
                </a:cubicBezTo>
                <a:cubicBezTo>
                  <a:pt x="1975806" y="351561"/>
                  <a:pt x="1991360" y="352021"/>
                  <a:pt x="2004807" y="356503"/>
                </a:cubicBezTo>
                <a:lnTo>
                  <a:pt x="2024978" y="363226"/>
                </a:lnTo>
                <a:cubicBezTo>
                  <a:pt x="2031701" y="365467"/>
                  <a:pt x="2038199" y="368560"/>
                  <a:pt x="2045148" y="369950"/>
                </a:cubicBezTo>
                <a:cubicBezTo>
                  <a:pt x="2096484" y="380216"/>
                  <a:pt x="2067426" y="375255"/>
                  <a:pt x="2132554" y="383397"/>
                </a:cubicBezTo>
                <a:cubicBezTo>
                  <a:pt x="2163474" y="429776"/>
                  <a:pt x="2140766" y="381430"/>
                  <a:pt x="2132554" y="417015"/>
                </a:cubicBezTo>
                <a:cubicBezTo>
                  <a:pt x="2109802" y="515611"/>
                  <a:pt x="2149161" y="467643"/>
                  <a:pt x="2105660" y="511144"/>
                </a:cubicBezTo>
                <a:cubicBezTo>
                  <a:pt x="2085489" y="508903"/>
                  <a:pt x="2063991" y="511957"/>
                  <a:pt x="2045148" y="504420"/>
                </a:cubicBezTo>
                <a:cubicBezTo>
                  <a:pt x="2028896" y="497919"/>
                  <a:pt x="2017890" y="482432"/>
                  <a:pt x="2004807" y="470803"/>
                </a:cubicBezTo>
                <a:cubicBezTo>
                  <a:pt x="1997700" y="464486"/>
                  <a:pt x="1984636" y="460141"/>
                  <a:pt x="1984636" y="450632"/>
                </a:cubicBezTo>
                <a:cubicBezTo>
                  <a:pt x="1984636" y="442551"/>
                  <a:pt x="1998083" y="459597"/>
                  <a:pt x="2004807" y="464079"/>
                </a:cubicBezTo>
                <a:cubicBezTo>
                  <a:pt x="2009289" y="473044"/>
                  <a:pt x="2012240" y="482955"/>
                  <a:pt x="2018254" y="490973"/>
                </a:cubicBezTo>
                <a:cubicBezTo>
                  <a:pt x="2034557" y="512711"/>
                  <a:pt x="2044992" y="517763"/>
                  <a:pt x="2065319" y="531315"/>
                </a:cubicBezTo>
                <a:cubicBezTo>
                  <a:pt x="2072042" y="542521"/>
                  <a:pt x="2077648" y="554478"/>
                  <a:pt x="2085489" y="564932"/>
                </a:cubicBezTo>
                <a:cubicBezTo>
                  <a:pt x="2091194" y="572539"/>
                  <a:pt x="2104315" y="575690"/>
                  <a:pt x="2105660" y="585103"/>
                </a:cubicBezTo>
                <a:cubicBezTo>
                  <a:pt x="2107078" y="595025"/>
                  <a:pt x="2099913" y="605581"/>
                  <a:pt x="2092213" y="611997"/>
                </a:cubicBezTo>
                <a:cubicBezTo>
                  <a:pt x="2085114" y="617913"/>
                  <a:pt x="2074380" y="616908"/>
                  <a:pt x="2065319" y="618720"/>
                </a:cubicBezTo>
                <a:cubicBezTo>
                  <a:pt x="2040748" y="623634"/>
                  <a:pt x="2016013" y="627685"/>
                  <a:pt x="1991360" y="632167"/>
                </a:cubicBezTo>
                <a:cubicBezTo>
                  <a:pt x="1993513" y="640780"/>
                  <a:pt x="1999985" y="669589"/>
                  <a:pt x="2004807" y="679232"/>
                </a:cubicBezTo>
                <a:cubicBezTo>
                  <a:pt x="2008421" y="686460"/>
                  <a:pt x="2014972" y="692019"/>
                  <a:pt x="2018254" y="699403"/>
                </a:cubicBezTo>
                <a:cubicBezTo>
                  <a:pt x="2027607" y="720447"/>
                  <a:pt x="2032837" y="744288"/>
                  <a:pt x="2038425" y="766638"/>
                </a:cubicBezTo>
                <a:cubicBezTo>
                  <a:pt x="2036184" y="782326"/>
                  <a:pt x="2039290" y="799790"/>
                  <a:pt x="2031701" y="813703"/>
                </a:cubicBezTo>
                <a:cubicBezTo>
                  <a:pt x="2024829" y="826301"/>
                  <a:pt x="2007423" y="829701"/>
                  <a:pt x="1998084" y="840597"/>
                </a:cubicBezTo>
                <a:cubicBezTo>
                  <a:pt x="1993472" y="845978"/>
                  <a:pt x="1995897" y="855323"/>
                  <a:pt x="1991360" y="860767"/>
                </a:cubicBezTo>
                <a:cubicBezTo>
                  <a:pt x="1984186" y="869376"/>
                  <a:pt x="1972390" y="873014"/>
                  <a:pt x="1964466" y="880938"/>
                </a:cubicBezTo>
                <a:cubicBezTo>
                  <a:pt x="1958752" y="886652"/>
                  <a:pt x="1956192" y="894901"/>
                  <a:pt x="1951019" y="901109"/>
                </a:cubicBezTo>
                <a:cubicBezTo>
                  <a:pt x="1907878" y="952878"/>
                  <a:pt x="1950788" y="891369"/>
                  <a:pt x="1917401" y="941450"/>
                </a:cubicBezTo>
                <a:cubicBezTo>
                  <a:pt x="1915160" y="948173"/>
                  <a:pt x="1913847" y="955281"/>
                  <a:pt x="1910678" y="961620"/>
                </a:cubicBezTo>
                <a:cubicBezTo>
                  <a:pt x="1879362" y="1024254"/>
                  <a:pt x="1836662" y="984425"/>
                  <a:pt x="1742589" y="988515"/>
                </a:cubicBezTo>
                <a:cubicBezTo>
                  <a:pt x="1720177" y="986274"/>
                  <a:pt x="1696722" y="988914"/>
                  <a:pt x="1675354" y="981791"/>
                </a:cubicBezTo>
                <a:cubicBezTo>
                  <a:pt x="1667688" y="979236"/>
                  <a:pt x="1667080" y="967828"/>
                  <a:pt x="1661907" y="961620"/>
                </a:cubicBezTo>
                <a:cubicBezTo>
                  <a:pt x="1655820" y="954315"/>
                  <a:pt x="1649041" y="947537"/>
                  <a:pt x="1641736" y="941450"/>
                </a:cubicBezTo>
                <a:cubicBezTo>
                  <a:pt x="1635528" y="936277"/>
                  <a:pt x="1627280" y="933717"/>
                  <a:pt x="1621566" y="928003"/>
                </a:cubicBezTo>
                <a:cubicBezTo>
                  <a:pt x="1613642" y="920079"/>
                  <a:pt x="1610004" y="908283"/>
                  <a:pt x="1601395" y="901109"/>
                </a:cubicBezTo>
                <a:cubicBezTo>
                  <a:pt x="1594864" y="895667"/>
                  <a:pt x="1548700" y="887881"/>
                  <a:pt x="1547607" y="887662"/>
                </a:cubicBezTo>
                <a:cubicBezTo>
                  <a:pt x="1540883" y="883180"/>
                  <a:pt x="1534863" y="877398"/>
                  <a:pt x="1527436" y="874215"/>
                </a:cubicBezTo>
                <a:cubicBezTo>
                  <a:pt x="1508178" y="865961"/>
                  <a:pt x="1460505" y="863059"/>
                  <a:pt x="1446754" y="860767"/>
                </a:cubicBezTo>
                <a:cubicBezTo>
                  <a:pt x="1437639" y="859248"/>
                  <a:pt x="1428825" y="856285"/>
                  <a:pt x="1419860" y="854044"/>
                </a:cubicBezTo>
                <a:cubicBezTo>
                  <a:pt x="1413136" y="849562"/>
                  <a:pt x="1407485" y="842723"/>
                  <a:pt x="1399689" y="840597"/>
                </a:cubicBezTo>
                <a:cubicBezTo>
                  <a:pt x="1382257" y="835843"/>
                  <a:pt x="1363788" y="836428"/>
                  <a:pt x="1345901" y="833873"/>
                </a:cubicBezTo>
                <a:cubicBezTo>
                  <a:pt x="1332406" y="831945"/>
                  <a:pt x="1319007" y="829391"/>
                  <a:pt x="1305560" y="827150"/>
                </a:cubicBezTo>
                <a:cubicBezTo>
                  <a:pt x="1260443" y="797073"/>
                  <a:pt x="1301760" y="819919"/>
                  <a:pt x="1204707" y="806979"/>
                </a:cubicBezTo>
                <a:cubicBezTo>
                  <a:pt x="1197682" y="806042"/>
                  <a:pt x="1191541" y="801334"/>
                  <a:pt x="1184536" y="800256"/>
                </a:cubicBezTo>
                <a:cubicBezTo>
                  <a:pt x="1162274" y="796831"/>
                  <a:pt x="1139713" y="795773"/>
                  <a:pt x="1117301" y="793532"/>
                </a:cubicBezTo>
                <a:cubicBezTo>
                  <a:pt x="1059411" y="774236"/>
                  <a:pt x="1122629" y="793392"/>
                  <a:pt x="989554" y="780085"/>
                </a:cubicBezTo>
                <a:cubicBezTo>
                  <a:pt x="980359" y="779166"/>
                  <a:pt x="971775" y="774881"/>
                  <a:pt x="962660" y="773362"/>
                </a:cubicBezTo>
                <a:cubicBezTo>
                  <a:pt x="944837" y="770391"/>
                  <a:pt x="926801" y="768879"/>
                  <a:pt x="908872" y="766638"/>
                </a:cubicBezTo>
                <a:cubicBezTo>
                  <a:pt x="857453" y="749500"/>
                  <a:pt x="910306" y="765304"/>
                  <a:pt x="801295" y="753191"/>
                </a:cubicBezTo>
                <a:cubicBezTo>
                  <a:pt x="789937" y="751929"/>
                  <a:pt x="778973" y="748205"/>
                  <a:pt x="767678" y="746467"/>
                </a:cubicBezTo>
                <a:cubicBezTo>
                  <a:pt x="749819" y="743719"/>
                  <a:pt x="731819" y="741985"/>
                  <a:pt x="713889" y="739744"/>
                </a:cubicBezTo>
                <a:cubicBezTo>
                  <a:pt x="707166" y="737503"/>
                  <a:pt x="700637" y="734557"/>
                  <a:pt x="693719" y="733020"/>
                </a:cubicBezTo>
                <a:cubicBezTo>
                  <a:pt x="644745" y="722137"/>
                  <a:pt x="596332" y="722545"/>
                  <a:pt x="545801" y="719573"/>
                </a:cubicBezTo>
                <a:lnTo>
                  <a:pt x="310478" y="706126"/>
                </a:lnTo>
                <a:cubicBezTo>
                  <a:pt x="294977" y="703543"/>
                  <a:pt x="266521" y="700957"/>
                  <a:pt x="249966" y="692679"/>
                </a:cubicBezTo>
                <a:cubicBezTo>
                  <a:pt x="242738" y="689065"/>
                  <a:pt x="236003" y="684405"/>
                  <a:pt x="229795" y="679232"/>
                </a:cubicBezTo>
                <a:cubicBezTo>
                  <a:pt x="222491" y="673145"/>
                  <a:pt x="217880" y="663779"/>
                  <a:pt x="209625" y="659062"/>
                </a:cubicBezTo>
                <a:cubicBezTo>
                  <a:pt x="201602" y="654477"/>
                  <a:pt x="191696" y="654579"/>
                  <a:pt x="182731" y="652338"/>
                </a:cubicBezTo>
                <a:cubicBezTo>
                  <a:pt x="174276" y="626974"/>
                  <a:pt x="172231" y="614944"/>
                  <a:pt x="149113" y="591826"/>
                </a:cubicBezTo>
                <a:lnTo>
                  <a:pt x="108772" y="551485"/>
                </a:lnTo>
                <a:cubicBezTo>
                  <a:pt x="92770" y="503478"/>
                  <a:pt x="107119" y="519006"/>
                  <a:pt x="75154" y="497697"/>
                </a:cubicBezTo>
                <a:cubicBezTo>
                  <a:pt x="64994" y="457054"/>
                  <a:pt x="71352" y="479566"/>
                  <a:pt x="54984" y="430462"/>
                </a:cubicBezTo>
                <a:lnTo>
                  <a:pt x="48260" y="410291"/>
                </a:lnTo>
                <a:cubicBezTo>
                  <a:pt x="46019" y="403567"/>
                  <a:pt x="43255" y="396996"/>
                  <a:pt x="41536" y="390120"/>
                </a:cubicBezTo>
                <a:cubicBezTo>
                  <a:pt x="39295" y="381155"/>
                  <a:pt x="36625" y="372287"/>
                  <a:pt x="34813" y="363226"/>
                </a:cubicBezTo>
                <a:cubicBezTo>
                  <a:pt x="32139" y="349858"/>
                  <a:pt x="32400" y="335818"/>
                  <a:pt x="28089" y="322885"/>
                </a:cubicBezTo>
                <a:cubicBezTo>
                  <a:pt x="25534" y="315219"/>
                  <a:pt x="19124" y="309438"/>
                  <a:pt x="14642" y="302715"/>
                </a:cubicBezTo>
                <a:cubicBezTo>
                  <a:pt x="12401" y="293750"/>
                  <a:pt x="9924" y="284841"/>
                  <a:pt x="7919" y="275820"/>
                </a:cubicBezTo>
                <a:cubicBezTo>
                  <a:pt x="1277" y="245931"/>
                  <a:pt x="-5956" y="219633"/>
                  <a:pt x="7919" y="188415"/>
                </a:cubicBezTo>
                <a:cubicBezTo>
                  <a:pt x="10797" y="181939"/>
                  <a:pt x="21366" y="183932"/>
                  <a:pt x="28089" y="181691"/>
                </a:cubicBezTo>
                <a:cubicBezTo>
                  <a:pt x="82308" y="127473"/>
                  <a:pt x="46300" y="148563"/>
                  <a:pt x="102048" y="134626"/>
                </a:cubicBezTo>
                <a:cubicBezTo>
                  <a:pt x="108924" y="132907"/>
                  <a:pt x="115495" y="130144"/>
                  <a:pt x="122219" y="127903"/>
                </a:cubicBezTo>
                <a:cubicBezTo>
                  <a:pt x="131184" y="114456"/>
                  <a:pt x="137685" y="98990"/>
                  <a:pt x="149113" y="87562"/>
                </a:cubicBezTo>
                <a:lnTo>
                  <a:pt x="209625" y="4722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Szövegdoboz 4"/>
          <p:cNvSpPr txBox="1"/>
          <p:nvPr/>
        </p:nvSpPr>
        <p:spPr>
          <a:xfrm>
            <a:off x="1547664" y="530120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Thalamus</a:t>
            </a:r>
            <a:r>
              <a:rPr lang="hu-HU" dirty="0"/>
              <a:t>: </a:t>
            </a:r>
            <a:r>
              <a:rPr lang="hu-HU" dirty="0" err="1"/>
              <a:t>mediale</a:t>
            </a:r>
            <a:r>
              <a:rPr lang="hu-HU" dirty="0"/>
              <a:t> </a:t>
            </a:r>
            <a:r>
              <a:rPr lang="hu-HU" dirty="0" err="1"/>
              <a:t>Seite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mit </a:t>
            </a:r>
            <a:r>
              <a:rPr lang="hu-HU" dirty="0" err="1"/>
              <a:t>roten</a:t>
            </a:r>
            <a:r>
              <a:rPr lang="hu-HU" dirty="0"/>
              <a:t> </a:t>
            </a:r>
            <a:r>
              <a:rPr lang="hu-HU" dirty="0" err="1"/>
              <a:t>Linie</a:t>
            </a:r>
            <a:r>
              <a:rPr lang="hu-HU" dirty="0"/>
              <a:t> </a:t>
            </a:r>
            <a:r>
              <a:rPr lang="hu-HU" dirty="0" err="1"/>
              <a:t>markiert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3044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6"/>
            <a:ext cx="9144000" cy="631873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940152" y="18947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Adhesio</a:t>
            </a:r>
            <a:r>
              <a:rPr lang="hu-HU" dirty="0"/>
              <a:t> </a:t>
            </a:r>
            <a:r>
              <a:rPr lang="hu-HU" dirty="0" err="1"/>
              <a:t>interthalamica</a:t>
            </a:r>
            <a:endParaRPr lang="de-DE" dirty="0"/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4788024" y="558806"/>
            <a:ext cx="1368152" cy="25821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766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404664"/>
            <a:ext cx="7886700" cy="697320"/>
          </a:xfrm>
        </p:spPr>
        <p:txBody>
          <a:bodyPr/>
          <a:lstStyle/>
          <a:p>
            <a:pPr algn="ctr"/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Subhalamus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968552"/>
          </a:xfrm>
        </p:spPr>
        <p:txBody>
          <a:bodyPr>
            <a:normAutofit/>
          </a:bodyPr>
          <a:lstStyle/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Kerne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Fasersysteme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dorsolateral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Hypothalamus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seine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Grenzen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ventral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: Capsula int.,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dorsal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laterale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Seite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des Thalamus,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: hypothalamische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Kerne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posterior: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Tegmentum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Mittelhirns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hu-HU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hu-H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81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361718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172502" y="548680"/>
            <a:ext cx="3971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Diencephalon-</a:t>
            </a:r>
            <a:r>
              <a:rPr lang="hu-HU" sz="2400" b="1" dirty="0" err="1"/>
              <a:t>Anteile</a:t>
            </a:r>
            <a:endParaRPr lang="hu-HU" sz="2400" b="1" dirty="0"/>
          </a:p>
          <a:p>
            <a:r>
              <a:rPr lang="hu-HU" sz="1600" dirty="0"/>
              <a:t>Epithalamus </a:t>
            </a:r>
            <a:r>
              <a:rPr lang="hu-HU" sz="1600" dirty="0" err="1"/>
              <a:t>ist</a:t>
            </a:r>
            <a:r>
              <a:rPr lang="hu-HU" sz="1600" dirty="0"/>
              <a:t> </a:t>
            </a:r>
            <a:r>
              <a:rPr lang="hu-HU" sz="1600" dirty="0" err="1"/>
              <a:t>nicht</a:t>
            </a:r>
            <a:r>
              <a:rPr lang="hu-HU" sz="1600" dirty="0"/>
              <a:t> in der </a:t>
            </a:r>
            <a:r>
              <a:rPr lang="hu-HU" sz="1600" dirty="0" err="1"/>
              <a:t>Schnittebene</a:t>
            </a:r>
            <a:r>
              <a:rPr lang="hu-HU" sz="1600" dirty="0"/>
              <a:t>;</a:t>
            </a:r>
          </a:p>
          <a:p>
            <a:r>
              <a:rPr lang="hu-HU" sz="1600" dirty="0" err="1"/>
              <a:t>Thalamus</a:t>
            </a:r>
            <a:r>
              <a:rPr lang="hu-HU" sz="1600" dirty="0"/>
              <a:t>;</a:t>
            </a:r>
          </a:p>
          <a:p>
            <a:r>
              <a:rPr lang="hu-HU" sz="1600" b="1" dirty="0" err="1">
                <a:solidFill>
                  <a:srgbClr val="B793B4"/>
                </a:solidFill>
              </a:rPr>
              <a:t>Subthalamus</a:t>
            </a:r>
            <a:r>
              <a:rPr lang="hu-HU" sz="1600" dirty="0"/>
              <a:t>;</a:t>
            </a:r>
          </a:p>
          <a:p>
            <a:r>
              <a:rPr lang="hu-HU" sz="1600" dirty="0" err="1"/>
              <a:t>Hypothalamus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202020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886700" cy="697320"/>
          </a:xfrm>
        </p:spPr>
        <p:txBody>
          <a:bodyPr/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Hypohalamus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132114"/>
            <a:ext cx="7886700" cy="5044849"/>
          </a:xfrm>
        </p:spPr>
        <p:txBody>
          <a:bodyPr>
            <a:normAutofit/>
          </a:bodyPr>
          <a:lstStyle/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besteht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Kernen und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Fasersystemen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und in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unteren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Abschnitten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des III.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Ventrikels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Sulcus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hypothalamicus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ventral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Chiasma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opticum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und Corpora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mamillaria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dirty="0"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20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Dritter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Ventrikel</a:t>
            </a:r>
            <a:endParaRPr lang="hu-H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2033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23445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Ventriculus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tertius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088572"/>
            <a:ext cx="8640960" cy="5270920"/>
          </a:xfrm>
        </p:spPr>
        <p:txBody>
          <a:bodyPr>
            <a:noAutofit/>
          </a:bodyPr>
          <a:lstStyle/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unpaarer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Ventrikel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in der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mediansagittalen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Ebene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ründlich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wie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Münze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Verbindungen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rostral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Seitenventrikeln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Foramina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interventricularia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kaudal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Ventrikel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Aquaeductus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Ventrikel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besitzt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auch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Rezessen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Recessus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triangularis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supraopticus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infundibuli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suprapinealis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(es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oberhalb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habenularum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pinealis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(es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innerhalb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Epiphysenstiels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Dach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de III.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Ventrikels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Tela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chorioidea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chorioideus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tert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2676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interpositum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leptomenningeales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Bindegewebe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enthält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Vv.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internae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und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ihre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Vereinigung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: V.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mittlerer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bildet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Tela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chorioidea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endet in der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chorioideus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 lat!</a:t>
            </a:r>
          </a:p>
          <a:p>
            <a:r>
              <a:rPr 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Taenia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thalami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Abrißkante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Plex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chor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tert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entlang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beiden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Striae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medullares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habenularum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angeheftet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/>
          </a:p>
        </p:txBody>
      </p:sp>
      <p:sp>
        <p:nvSpPr>
          <p:cNvPr id="4" name="Cím 1"/>
          <p:cNvSpPr txBox="1">
            <a:spLocks/>
          </p:cNvSpPr>
          <p:nvPr/>
        </p:nvSpPr>
        <p:spPr bwMode="auto">
          <a:xfrm>
            <a:off x="628650" y="188640"/>
            <a:ext cx="7886700" cy="72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sz="3600" b="1">
                <a:latin typeface="Arial" panose="020B0604020202020204" pitchFamily="34" charset="0"/>
                <a:cs typeface="Arial" panose="020B0604020202020204" pitchFamily="34" charset="0"/>
              </a:rPr>
              <a:t>Ventriculus tertius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38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87624" y="620688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Die </a:t>
            </a:r>
            <a:r>
              <a:rPr lang="hu-HU" sz="2400" dirty="0" err="1"/>
              <a:t>aus</a:t>
            </a:r>
            <a:r>
              <a:rPr lang="hu-HU" sz="2400" dirty="0"/>
              <a:t> </a:t>
            </a:r>
            <a:r>
              <a:rPr lang="hu-HU" sz="2400" dirty="0" err="1"/>
              <a:t>dem</a:t>
            </a:r>
            <a:r>
              <a:rPr lang="hu-HU" sz="2400" dirty="0"/>
              <a:t> </a:t>
            </a:r>
            <a:r>
              <a:rPr lang="hu-HU" sz="2400" dirty="0" err="1"/>
              <a:t>kranialen</a:t>
            </a:r>
            <a:r>
              <a:rPr lang="hu-HU" sz="2400" dirty="0"/>
              <a:t> </a:t>
            </a:r>
            <a:r>
              <a:rPr lang="hu-HU" sz="2400" dirty="0" err="1"/>
              <a:t>Neuralrohl</a:t>
            </a:r>
            <a:r>
              <a:rPr lang="hu-HU" sz="2400" dirty="0"/>
              <a:t> </a:t>
            </a:r>
            <a:r>
              <a:rPr lang="hu-HU" sz="2400" dirty="0" err="1"/>
              <a:t>entstehen</a:t>
            </a:r>
            <a:r>
              <a:rPr lang="hu-HU" sz="2400" dirty="0"/>
              <a:t> </a:t>
            </a:r>
            <a:r>
              <a:rPr lang="hu-HU" sz="2400" dirty="0" err="1"/>
              <a:t>zuerst</a:t>
            </a:r>
            <a:r>
              <a:rPr lang="hu-HU" sz="2400" dirty="0"/>
              <a:t> </a:t>
            </a:r>
            <a:r>
              <a:rPr lang="hu-HU" sz="2400" dirty="0" err="1"/>
              <a:t>die</a:t>
            </a:r>
            <a:r>
              <a:rPr lang="hu-HU" sz="2400" dirty="0"/>
              <a:t> </a:t>
            </a:r>
            <a:r>
              <a:rPr lang="hu-HU" sz="2400" dirty="0" err="1"/>
              <a:t>primären</a:t>
            </a:r>
            <a:r>
              <a:rPr lang="hu-HU" sz="2400" dirty="0"/>
              <a:t> (4EW), </a:t>
            </a:r>
            <a:r>
              <a:rPr lang="hu-HU" sz="2400" dirty="0" err="1"/>
              <a:t>dann</a:t>
            </a:r>
            <a:r>
              <a:rPr lang="hu-HU" sz="2400" dirty="0"/>
              <a:t> </a:t>
            </a:r>
            <a:r>
              <a:rPr lang="hu-HU" sz="2400" dirty="0" err="1"/>
              <a:t>die</a:t>
            </a:r>
            <a:r>
              <a:rPr lang="hu-HU" sz="2400" dirty="0"/>
              <a:t> </a:t>
            </a:r>
            <a:r>
              <a:rPr lang="hu-HU" sz="2400" dirty="0" err="1"/>
              <a:t>sekundäre</a:t>
            </a:r>
            <a:r>
              <a:rPr lang="hu-HU" sz="2400" dirty="0"/>
              <a:t> (5EW) Hirnbläschen</a:t>
            </a:r>
            <a:endParaRPr lang="de-DE" sz="24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327660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4067944" y="3262816"/>
            <a:ext cx="108012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2320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67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20" y="0"/>
            <a:ext cx="6831125" cy="587727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9512" y="0"/>
            <a:ext cx="2304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/>
              <a:t>Rezessen</a:t>
            </a:r>
            <a:br>
              <a:rPr lang="hu-HU" dirty="0"/>
            </a:br>
            <a:endParaRPr lang="hu-HU" dirty="0"/>
          </a:p>
          <a:p>
            <a:r>
              <a:rPr lang="hu-HU" b="1" dirty="0"/>
              <a:t>1: R. </a:t>
            </a:r>
            <a:r>
              <a:rPr lang="hu-HU" b="1" dirty="0" err="1"/>
              <a:t>infundibuli</a:t>
            </a:r>
            <a:endParaRPr lang="hu-HU" b="1" dirty="0"/>
          </a:p>
          <a:p>
            <a:r>
              <a:rPr lang="hu-HU" b="1" dirty="0"/>
              <a:t>2: R. </a:t>
            </a:r>
            <a:r>
              <a:rPr lang="hu-HU" b="1" dirty="0" err="1"/>
              <a:t>supraopticus</a:t>
            </a:r>
            <a:endParaRPr lang="hu-HU" b="1" dirty="0"/>
          </a:p>
          <a:p>
            <a:r>
              <a:rPr lang="hu-HU" b="1" dirty="0"/>
              <a:t>3: R. </a:t>
            </a:r>
            <a:r>
              <a:rPr lang="hu-HU" b="1" dirty="0" err="1"/>
              <a:t>triangularis</a:t>
            </a:r>
            <a:endParaRPr lang="hu-HU" b="1" dirty="0"/>
          </a:p>
          <a:p>
            <a:r>
              <a:rPr lang="hu-HU" b="1" dirty="0"/>
              <a:t>4: R. </a:t>
            </a:r>
            <a:r>
              <a:rPr lang="hu-HU" b="1" dirty="0" err="1"/>
              <a:t>suprapinealis</a:t>
            </a:r>
            <a:endParaRPr lang="hu-HU" b="1" dirty="0"/>
          </a:p>
          <a:p>
            <a:r>
              <a:rPr lang="hu-HU" b="1" dirty="0"/>
              <a:t>5: R. </a:t>
            </a:r>
            <a:r>
              <a:rPr lang="hu-HU" b="1" dirty="0" err="1"/>
              <a:t>pinealis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875944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uman_Ventricular_system_colored_and_anima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" y="13995"/>
            <a:ext cx="6096000" cy="609600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096184" y="476672"/>
            <a:ext cx="27962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C000"/>
                </a:solidFill>
              </a:rPr>
              <a:t>Hellblau</a:t>
            </a:r>
            <a:r>
              <a:rPr lang="hu-HU" dirty="0">
                <a:solidFill>
                  <a:srgbClr val="FFC000"/>
                </a:solidFill>
              </a:rPr>
              <a:t>: </a:t>
            </a:r>
            <a:r>
              <a:rPr lang="hu-HU" dirty="0" err="1">
                <a:solidFill>
                  <a:srgbClr val="FFC000"/>
                </a:solidFill>
              </a:rPr>
              <a:t>Seitenventrikeln</a:t>
            </a:r>
            <a:endParaRPr lang="hu-HU" dirty="0">
              <a:solidFill>
                <a:srgbClr val="FFC000"/>
              </a:solidFill>
            </a:endParaRPr>
          </a:p>
          <a:p>
            <a:r>
              <a:rPr lang="hu-HU" dirty="0" err="1">
                <a:solidFill>
                  <a:srgbClr val="FFC000"/>
                </a:solidFill>
              </a:rPr>
              <a:t>Turqoise</a:t>
            </a:r>
            <a:r>
              <a:rPr lang="hu-HU" dirty="0">
                <a:solidFill>
                  <a:srgbClr val="FFC000"/>
                </a:solidFill>
              </a:rPr>
              <a:t>: Foramen </a:t>
            </a:r>
            <a:r>
              <a:rPr lang="hu-HU" dirty="0" err="1">
                <a:solidFill>
                  <a:srgbClr val="FFC000"/>
                </a:solidFill>
              </a:rPr>
              <a:t>interventrikulare</a:t>
            </a:r>
            <a:endParaRPr lang="hu-HU" dirty="0">
              <a:solidFill>
                <a:srgbClr val="FFC000"/>
              </a:solidFill>
            </a:endParaRPr>
          </a:p>
          <a:p>
            <a:r>
              <a:rPr lang="hu-HU" dirty="0" err="1">
                <a:solidFill>
                  <a:srgbClr val="FFC000"/>
                </a:solidFill>
              </a:rPr>
              <a:t>Gelb</a:t>
            </a:r>
            <a:r>
              <a:rPr lang="hu-HU" dirty="0">
                <a:solidFill>
                  <a:srgbClr val="FFC000"/>
                </a:solidFill>
              </a:rPr>
              <a:t>: III. </a:t>
            </a:r>
            <a:r>
              <a:rPr lang="hu-HU" dirty="0" err="1">
                <a:solidFill>
                  <a:srgbClr val="FFC000"/>
                </a:solidFill>
              </a:rPr>
              <a:t>Ventrikel</a:t>
            </a:r>
            <a:endParaRPr lang="hu-HU" dirty="0">
              <a:solidFill>
                <a:srgbClr val="FFC000"/>
              </a:solidFill>
            </a:endParaRPr>
          </a:p>
          <a:p>
            <a:r>
              <a:rPr lang="hu-HU" dirty="0" err="1">
                <a:solidFill>
                  <a:srgbClr val="FFC000"/>
                </a:solidFill>
              </a:rPr>
              <a:t>Rot</a:t>
            </a:r>
            <a:r>
              <a:rPr lang="hu-HU" dirty="0">
                <a:solidFill>
                  <a:srgbClr val="FFC000"/>
                </a:solidFill>
              </a:rPr>
              <a:t>: </a:t>
            </a:r>
            <a:r>
              <a:rPr lang="hu-HU" dirty="0" err="1">
                <a:solidFill>
                  <a:srgbClr val="FFC000"/>
                </a:solidFill>
              </a:rPr>
              <a:t>Aquaeductus</a:t>
            </a:r>
            <a:endParaRPr lang="hu-HU" dirty="0">
              <a:solidFill>
                <a:srgbClr val="FFC000"/>
              </a:solidFill>
            </a:endParaRPr>
          </a:p>
          <a:p>
            <a:r>
              <a:rPr lang="hu-HU" dirty="0">
                <a:solidFill>
                  <a:srgbClr val="FFC000"/>
                </a:solidFill>
              </a:rPr>
              <a:t>Lila: IV. </a:t>
            </a:r>
            <a:r>
              <a:rPr lang="hu-HU" dirty="0" err="1">
                <a:solidFill>
                  <a:srgbClr val="FFC000"/>
                </a:solidFill>
              </a:rPr>
              <a:t>Ventrikel</a:t>
            </a:r>
            <a:endParaRPr lang="hu-HU" dirty="0">
              <a:solidFill>
                <a:srgbClr val="FFC000"/>
              </a:solidFill>
            </a:endParaRPr>
          </a:p>
          <a:p>
            <a:r>
              <a:rPr lang="hu-HU" dirty="0" err="1">
                <a:solidFill>
                  <a:srgbClr val="FFC000"/>
                </a:solidFill>
              </a:rPr>
              <a:t>Grün</a:t>
            </a:r>
            <a:r>
              <a:rPr lang="hu-HU" dirty="0">
                <a:solidFill>
                  <a:srgbClr val="FFC000"/>
                </a:solidFill>
              </a:rPr>
              <a:t>: Canalis centralis</a:t>
            </a:r>
          </a:p>
          <a:p>
            <a:endParaRPr lang="hu-HU" dirty="0">
              <a:solidFill>
                <a:srgbClr val="FFC000"/>
              </a:solidFill>
            </a:endParaRPr>
          </a:p>
          <a:p>
            <a:r>
              <a:rPr lang="hu-HU" dirty="0" err="1">
                <a:solidFill>
                  <a:srgbClr val="FFC000"/>
                </a:solidFill>
              </a:rPr>
              <a:t>Wikipedia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11560" y="5013176"/>
            <a:ext cx="2580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>
                <a:solidFill>
                  <a:srgbClr val="FFC000"/>
                </a:solidFill>
              </a:rPr>
              <a:t>Nicht-kommunizirender</a:t>
            </a:r>
            <a:r>
              <a:rPr lang="hu-HU" sz="1400" dirty="0">
                <a:solidFill>
                  <a:srgbClr val="FFC000"/>
                </a:solidFill>
              </a:rPr>
              <a:t> </a:t>
            </a:r>
            <a:r>
              <a:rPr lang="hu-HU" sz="1400" dirty="0" err="1">
                <a:solidFill>
                  <a:srgbClr val="FFC000"/>
                </a:solidFill>
              </a:rPr>
              <a:t>Hydrozephalus</a:t>
            </a:r>
            <a:r>
              <a:rPr lang="hu-HU" sz="1400" dirty="0">
                <a:solidFill>
                  <a:srgbClr val="FFC000"/>
                </a:solidFill>
              </a:rPr>
              <a:t> in der </a:t>
            </a:r>
            <a:r>
              <a:rPr lang="hu-HU" sz="1400" dirty="0" err="1">
                <a:solidFill>
                  <a:srgbClr val="FFC000"/>
                </a:solidFill>
              </a:rPr>
              <a:t>Nähe</a:t>
            </a:r>
            <a:r>
              <a:rPr lang="hu-HU" sz="1400" dirty="0">
                <a:solidFill>
                  <a:srgbClr val="FFC000"/>
                </a:solidFill>
              </a:rPr>
              <a:t> von III. </a:t>
            </a:r>
            <a:r>
              <a:rPr lang="hu-HU" sz="1400" dirty="0" err="1">
                <a:solidFill>
                  <a:srgbClr val="FFC000"/>
                </a:solidFill>
              </a:rPr>
              <a:t>Ventrikel</a:t>
            </a:r>
            <a:r>
              <a:rPr lang="hu-HU" sz="1400" dirty="0">
                <a:solidFill>
                  <a:srgbClr val="FFC000"/>
                </a:solidFill>
              </a:rPr>
              <a:t>: </a:t>
            </a:r>
            <a:r>
              <a:rPr lang="hu-HU" sz="1400" b="1" dirty="0">
                <a:solidFill>
                  <a:srgbClr val="2ACDE7"/>
                </a:solidFill>
              </a:rPr>
              <a:t>Foramen </a:t>
            </a:r>
            <a:r>
              <a:rPr lang="hu-HU" sz="1400" b="1" dirty="0" err="1">
                <a:solidFill>
                  <a:srgbClr val="2ACDE7"/>
                </a:solidFill>
              </a:rPr>
              <a:t>Monroi</a:t>
            </a:r>
            <a:r>
              <a:rPr lang="hu-HU" sz="1400" dirty="0">
                <a:solidFill>
                  <a:srgbClr val="FFC000"/>
                </a:solidFill>
              </a:rPr>
              <a:t> </a:t>
            </a:r>
            <a:r>
              <a:rPr lang="hu-HU" sz="1400" dirty="0" err="1">
                <a:solidFill>
                  <a:srgbClr val="FFC000"/>
                </a:solidFill>
              </a:rPr>
              <a:t>oder</a:t>
            </a:r>
            <a:r>
              <a:rPr lang="hu-HU" sz="1400" dirty="0">
                <a:solidFill>
                  <a:srgbClr val="FFC000"/>
                </a:solidFill>
              </a:rPr>
              <a:t> </a:t>
            </a:r>
            <a:r>
              <a:rPr lang="hu-HU" sz="1400" b="1" dirty="0" err="1">
                <a:solidFill>
                  <a:srgbClr val="F81028"/>
                </a:solidFill>
              </a:rPr>
              <a:t>Aquaeductus</a:t>
            </a:r>
            <a:r>
              <a:rPr lang="hu-HU" sz="1400" dirty="0">
                <a:solidFill>
                  <a:srgbClr val="FFC000"/>
                </a:solidFill>
              </a:rPr>
              <a:t> (</a:t>
            </a:r>
            <a:r>
              <a:rPr lang="hu-HU" sz="1400" dirty="0" err="1">
                <a:solidFill>
                  <a:srgbClr val="FFC000"/>
                </a:solidFill>
              </a:rPr>
              <a:t>Tumoren</a:t>
            </a:r>
            <a:r>
              <a:rPr lang="hu-HU" sz="1400" dirty="0">
                <a:solidFill>
                  <a:srgbClr val="FFC000"/>
                </a:solidFill>
              </a:rPr>
              <a:t>, </a:t>
            </a:r>
            <a:r>
              <a:rPr lang="hu-HU" sz="1400" dirty="0" err="1">
                <a:solidFill>
                  <a:srgbClr val="FFC000"/>
                </a:solidFill>
              </a:rPr>
              <a:t>Blutung</a:t>
            </a:r>
            <a:r>
              <a:rPr lang="hu-HU" sz="1400" dirty="0">
                <a:solidFill>
                  <a:srgbClr val="FFC000"/>
                </a:solidFill>
              </a:rPr>
              <a:t>, </a:t>
            </a:r>
            <a:r>
              <a:rPr lang="hu-HU" sz="1400" dirty="0" err="1">
                <a:solidFill>
                  <a:srgbClr val="FFC000"/>
                </a:solidFill>
              </a:rPr>
              <a:t>genetisch-bedingte</a:t>
            </a:r>
            <a:r>
              <a:rPr lang="hu-HU" sz="1400" dirty="0">
                <a:solidFill>
                  <a:srgbClr val="FFC000"/>
                </a:solidFill>
              </a:rPr>
              <a:t> </a:t>
            </a:r>
            <a:r>
              <a:rPr lang="hu-HU" sz="1400" dirty="0" err="1">
                <a:solidFill>
                  <a:srgbClr val="FFC000"/>
                </a:solidFill>
              </a:rPr>
              <a:t>Verengung</a:t>
            </a:r>
            <a:r>
              <a:rPr lang="hu-HU" sz="1400" dirty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335" y="3356992"/>
            <a:ext cx="2577665" cy="3501008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4427984" y="6563791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>
                <a:solidFill>
                  <a:srgbClr val="FFC000"/>
                </a:solidFill>
              </a:rPr>
              <a:t>Ventrikulo-peritoneales</a:t>
            </a:r>
            <a:r>
              <a:rPr lang="hu-HU" sz="1200" dirty="0">
                <a:solidFill>
                  <a:srgbClr val="FFC000"/>
                </a:solidFill>
              </a:rPr>
              <a:t> </a:t>
            </a:r>
            <a:r>
              <a:rPr lang="hu-HU" sz="1200" dirty="0" err="1">
                <a:solidFill>
                  <a:srgbClr val="FFC000"/>
                </a:solidFill>
              </a:rPr>
              <a:t>Shunt</a:t>
            </a:r>
            <a:endParaRPr lang="hu-HU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Csoportba foglalás 10"/>
          <p:cNvGrpSpPr/>
          <p:nvPr/>
        </p:nvGrpSpPr>
        <p:grpSpPr>
          <a:xfrm>
            <a:off x="773311" y="0"/>
            <a:ext cx="7597378" cy="6858000"/>
            <a:chOff x="773311" y="0"/>
            <a:chExt cx="7597378" cy="6858000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311" y="0"/>
              <a:ext cx="7597378" cy="6858000"/>
            </a:xfrm>
            <a:prstGeom prst="rect">
              <a:avLst/>
            </a:prstGeom>
          </p:spPr>
        </p:pic>
        <p:sp>
          <p:nvSpPr>
            <p:cNvPr id="3" name="Szabadkézi sokszög 2"/>
            <p:cNvSpPr/>
            <p:nvPr/>
          </p:nvSpPr>
          <p:spPr>
            <a:xfrm>
              <a:off x="2733040" y="2529840"/>
              <a:ext cx="934720" cy="162560"/>
            </a:xfrm>
            <a:custGeom>
              <a:avLst/>
              <a:gdLst>
                <a:gd name="connsiteX0" fmla="*/ 0 w 934720"/>
                <a:gd name="connsiteY0" fmla="*/ 60960 h 162560"/>
                <a:gd name="connsiteX1" fmla="*/ 50800 w 934720"/>
                <a:gd name="connsiteY1" fmla="*/ 50800 h 162560"/>
                <a:gd name="connsiteX2" fmla="*/ 121920 w 934720"/>
                <a:gd name="connsiteY2" fmla="*/ 40640 h 162560"/>
                <a:gd name="connsiteX3" fmla="*/ 182880 w 934720"/>
                <a:gd name="connsiteY3" fmla="*/ 20320 h 162560"/>
                <a:gd name="connsiteX4" fmla="*/ 274320 w 934720"/>
                <a:gd name="connsiteY4" fmla="*/ 0 h 162560"/>
                <a:gd name="connsiteX5" fmla="*/ 396240 w 934720"/>
                <a:gd name="connsiteY5" fmla="*/ 10160 h 162560"/>
                <a:gd name="connsiteX6" fmla="*/ 650240 w 934720"/>
                <a:gd name="connsiteY6" fmla="*/ 20320 h 162560"/>
                <a:gd name="connsiteX7" fmla="*/ 680720 w 934720"/>
                <a:gd name="connsiteY7" fmla="*/ 30480 h 162560"/>
                <a:gd name="connsiteX8" fmla="*/ 772160 w 934720"/>
                <a:gd name="connsiteY8" fmla="*/ 40640 h 162560"/>
                <a:gd name="connsiteX9" fmla="*/ 863600 w 934720"/>
                <a:gd name="connsiteY9" fmla="*/ 91440 h 162560"/>
                <a:gd name="connsiteX10" fmla="*/ 894080 w 934720"/>
                <a:gd name="connsiteY10" fmla="*/ 111760 h 162560"/>
                <a:gd name="connsiteX11" fmla="*/ 904240 w 934720"/>
                <a:gd name="connsiteY11" fmla="*/ 142240 h 162560"/>
                <a:gd name="connsiteX12" fmla="*/ 934720 w 934720"/>
                <a:gd name="connsiteY12" fmla="*/ 162560 h 16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4720" h="162560">
                  <a:moveTo>
                    <a:pt x="0" y="60960"/>
                  </a:moveTo>
                  <a:cubicBezTo>
                    <a:pt x="16933" y="57573"/>
                    <a:pt x="33766" y="53639"/>
                    <a:pt x="50800" y="50800"/>
                  </a:cubicBezTo>
                  <a:cubicBezTo>
                    <a:pt x="74422" y="46863"/>
                    <a:pt x="98586" y="46025"/>
                    <a:pt x="121920" y="40640"/>
                  </a:cubicBezTo>
                  <a:cubicBezTo>
                    <a:pt x="142791" y="35824"/>
                    <a:pt x="161877" y="24521"/>
                    <a:pt x="182880" y="20320"/>
                  </a:cubicBezTo>
                  <a:cubicBezTo>
                    <a:pt x="247372" y="7422"/>
                    <a:pt x="216927" y="14348"/>
                    <a:pt x="274320" y="0"/>
                  </a:cubicBezTo>
                  <a:cubicBezTo>
                    <a:pt x="314960" y="3387"/>
                    <a:pt x="355519" y="7959"/>
                    <a:pt x="396240" y="10160"/>
                  </a:cubicBezTo>
                  <a:cubicBezTo>
                    <a:pt x="480851" y="14734"/>
                    <a:pt x="565721" y="14283"/>
                    <a:pt x="650240" y="20320"/>
                  </a:cubicBezTo>
                  <a:cubicBezTo>
                    <a:pt x="660922" y="21083"/>
                    <a:pt x="670156" y="28719"/>
                    <a:pt x="680720" y="30480"/>
                  </a:cubicBezTo>
                  <a:cubicBezTo>
                    <a:pt x="710970" y="35522"/>
                    <a:pt x="741680" y="37253"/>
                    <a:pt x="772160" y="40640"/>
                  </a:cubicBezTo>
                  <a:cubicBezTo>
                    <a:pt x="825808" y="58523"/>
                    <a:pt x="793729" y="44859"/>
                    <a:pt x="863600" y="91440"/>
                  </a:cubicBezTo>
                  <a:lnTo>
                    <a:pt x="894080" y="111760"/>
                  </a:lnTo>
                  <a:cubicBezTo>
                    <a:pt x="897467" y="121920"/>
                    <a:pt x="897550" y="133877"/>
                    <a:pt x="904240" y="142240"/>
                  </a:cubicBezTo>
                  <a:cubicBezTo>
                    <a:pt x="911868" y="151775"/>
                    <a:pt x="934720" y="162560"/>
                    <a:pt x="934720" y="162560"/>
                  </a:cubicBezTo>
                </a:path>
              </a:pathLst>
            </a:custGeom>
            <a:noFill/>
            <a:ln w="57150">
              <a:solidFill>
                <a:srgbClr val="D221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Szabadkézi sokszög 4"/>
            <p:cNvSpPr/>
            <p:nvPr/>
          </p:nvSpPr>
          <p:spPr>
            <a:xfrm>
              <a:off x="3715307" y="4121624"/>
              <a:ext cx="245956" cy="453788"/>
            </a:xfrm>
            <a:custGeom>
              <a:avLst/>
              <a:gdLst>
                <a:gd name="connsiteX0" fmla="*/ 245956 w 245956"/>
                <a:gd name="connsiteY0" fmla="*/ 0 h 453788"/>
                <a:gd name="connsiteX1" fmla="*/ 208424 w 245956"/>
                <a:gd name="connsiteY1" fmla="*/ 6824 h 453788"/>
                <a:gd name="connsiteX2" fmla="*/ 153833 w 245956"/>
                <a:gd name="connsiteY2" fmla="*/ 10236 h 453788"/>
                <a:gd name="connsiteX3" fmla="*/ 129950 w 245956"/>
                <a:gd name="connsiteY3" fmla="*/ 37531 h 453788"/>
                <a:gd name="connsiteX4" fmla="*/ 123126 w 245956"/>
                <a:gd name="connsiteY4" fmla="*/ 47767 h 453788"/>
                <a:gd name="connsiteX5" fmla="*/ 92418 w 245956"/>
                <a:gd name="connsiteY5" fmla="*/ 68239 h 453788"/>
                <a:gd name="connsiteX6" fmla="*/ 82183 w 245956"/>
                <a:gd name="connsiteY6" fmla="*/ 75063 h 453788"/>
                <a:gd name="connsiteX7" fmla="*/ 75359 w 245956"/>
                <a:gd name="connsiteY7" fmla="*/ 85298 h 453788"/>
                <a:gd name="connsiteX8" fmla="*/ 65123 w 245956"/>
                <a:gd name="connsiteY8" fmla="*/ 92122 h 453788"/>
                <a:gd name="connsiteX9" fmla="*/ 44651 w 245956"/>
                <a:gd name="connsiteY9" fmla="*/ 122830 h 453788"/>
                <a:gd name="connsiteX10" fmla="*/ 37827 w 245956"/>
                <a:gd name="connsiteY10" fmla="*/ 133066 h 453788"/>
                <a:gd name="connsiteX11" fmla="*/ 34415 w 245956"/>
                <a:gd name="connsiteY11" fmla="*/ 143301 h 453788"/>
                <a:gd name="connsiteX12" fmla="*/ 27592 w 245956"/>
                <a:gd name="connsiteY12" fmla="*/ 153537 h 453788"/>
                <a:gd name="connsiteX13" fmla="*/ 24180 w 245956"/>
                <a:gd name="connsiteY13" fmla="*/ 163773 h 453788"/>
                <a:gd name="connsiteX14" fmla="*/ 17356 w 245956"/>
                <a:gd name="connsiteY14" fmla="*/ 194480 h 453788"/>
                <a:gd name="connsiteX15" fmla="*/ 10532 w 245956"/>
                <a:gd name="connsiteY15" fmla="*/ 214952 h 453788"/>
                <a:gd name="connsiteX16" fmla="*/ 7120 w 245956"/>
                <a:gd name="connsiteY16" fmla="*/ 245660 h 453788"/>
                <a:gd name="connsiteX17" fmla="*/ 3708 w 245956"/>
                <a:gd name="connsiteY17" fmla="*/ 266131 h 453788"/>
                <a:gd name="connsiteX18" fmla="*/ 296 w 245956"/>
                <a:gd name="connsiteY18" fmla="*/ 320722 h 453788"/>
                <a:gd name="connsiteX19" fmla="*/ 3708 w 245956"/>
                <a:gd name="connsiteY19" fmla="*/ 354842 h 453788"/>
                <a:gd name="connsiteX20" fmla="*/ 296 w 245956"/>
                <a:gd name="connsiteY20" fmla="*/ 395785 h 453788"/>
                <a:gd name="connsiteX21" fmla="*/ 296 w 245956"/>
                <a:gd name="connsiteY21" fmla="*/ 453788 h 45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5956" h="453788">
                  <a:moveTo>
                    <a:pt x="245956" y="0"/>
                  </a:moveTo>
                  <a:cubicBezTo>
                    <a:pt x="237360" y="1719"/>
                    <a:pt x="216427" y="6096"/>
                    <a:pt x="208424" y="6824"/>
                  </a:cubicBezTo>
                  <a:cubicBezTo>
                    <a:pt x="190266" y="8475"/>
                    <a:pt x="172030" y="9099"/>
                    <a:pt x="153833" y="10236"/>
                  </a:cubicBezTo>
                  <a:cubicBezTo>
                    <a:pt x="136773" y="21609"/>
                    <a:pt x="145872" y="13648"/>
                    <a:pt x="129950" y="37531"/>
                  </a:cubicBezTo>
                  <a:cubicBezTo>
                    <a:pt x="127675" y="40943"/>
                    <a:pt x="126538" y="45492"/>
                    <a:pt x="123126" y="47767"/>
                  </a:cubicBezTo>
                  <a:lnTo>
                    <a:pt x="92418" y="68239"/>
                  </a:lnTo>
                  <a:lnTo>
                    <a:pt x="82183" y="75063"/>
                  </a:lnTo>
                  <a:cubicBezTo>
                    <a:pt x="79908" y="78475"/>
                    <a:pt x="78259" y="82399"/>
                    <a:pt x="75359" y="85298"/>
                  </a:cubicBezTo>
                  <a:cubicBezTo>
                    <a:pt x="72459" y="88198"/>
                    <a:pt x="67823" y="89036"/>
                    <a:pt x="65123" y="92122"/>
                  </a:cubicBezTo>
                  <a:lnTo>
                    <a:pt x="44651" y="122830"/>
                  </a:lnTo>
                  <a:cubicBezTo>
                    <a:pt x="42376" y="126242"/>
                    <a:pt x="39124" y="129176"/>
                    <a:pt x="37827" y="133066"/>
                  </a:cubicBezTo>
                  <a:cubicBezTo>
                    <a:pt x="36690" y="136478"/>
                    <a:pt x="36023" y="140084"/>
                    <a:pt x="34415" y="143301"/>
                  </a:cubicBezTo>
                  <a:cubicBezTo>
                    <a:pt x="32581" y="146969"/>
                    <a:pt x="29426" y="149869"/>
                    <a:pt x="27592" y="153537"/>
                  </a:cubicBezTo>
                  <a:cubicBezTo>
                    <a:pt x="25984" y="156754"/>
                    <a:pt x="25052" y="160284"/>
                    <a:pt x="24180" y="163773"/>
                  </a:cubicBezTo>
                  <a:cubicBezTo>
                    <a:pt x="19309" y="183257"/>
                    <a:pt x="22611" y="176964"/>
                    <a:pt x="17356" y="194480"/>
                  </a:cubicBezTo>
                  <a:cubicBezTo>
                    <a:pt x="15289" y="201370"/>
                    <a:pt x="10532" y="214952"/>
                    <a:pt x="10532" y="214952"/>
                  </a:cubicBezTo>
                  <a:cubicBezTo>
                    <a:pt x="9395" y="225188"/>
                    <a:pt x="8481" y="235451"/>
                    <a:pt x="7120" y="245660"/>
                  </a:cubicBezTo>
                  <a:cubicBezTo>
                    <a:pt x="6206" y="252517"/>
                    <a:pt x="4334" y="259242"/>
                    <a:pt x="3708" y="266131"/>
                  </a:cubicBezTo>
                  <a:cubicBezTo>
                    <a:pt x="2057" y="284289"/>
                    <a:pt x="1433" y="302525"/>
                    <a:pt x="296" y="320722"/>
                  </a:cubicBezTo>
                  <a:cubicBezTo>
                    <a:pt x="1433" y="332095"/>
                    <a:pt x="3708" y="343412"/>
                    <a:pt x="3708" y="354842"/>
                  </a:cubicBezTo>
                  <a:cubicBezTo>
                    <a:pt x="3708" y="368537"/>
                    <a:pt x="768" y="382098"/>
                    <a:pt x="296" y="395785"/>
                  </a:cubicBezTo>
                  <a:cubicBezTo>
                    <a:pt x="-370" y="415108"/>
                    <a:pt x="296" y="434454"/>
                    <a:pt x="296" y="453788"/>
                  </a:cubicBezTo>
                </a:path>
              </a:pathLst>
            </a:custGeom>
            <a:noFill/>
            <a:ln w="38100">
              <a:solidFill>
                <a:srgbClr val="D221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 flipH="1" flipV="1">
              <a:off x="3714729" y="4189864"/>
              <a:ext cx="1505343" cy="46327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470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Differenzierung der Hirnbläschen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010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Kraniales</a:t>
            </a:r>
            <a:r>
              <a:rPr lang="hu-HU" dirty="0"/>
              <a:t> </a:t>
            </a:r>
            <a:r>
              <a:rPr lang="hu-HU" dirty="0" err="1"/>
              <a:t>Neuralrohr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bildet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Hirnbläschen</a:t>
            </a:r>
          </a:p>
          <a:p>
            <a:r>
              <a:rPr lang="hu-HU" dirty="0"/>
              <a:t>4EW: </a:t>
            </a:r>
            <a:r>
              <a:rPr lang="hu-HU" dirty="0" err="1"/>
              <a:t>primäre</a:t>
            </a:r>
            <a:r>
              <a:rPr lang="hu-HU" dirty="0"/>
              <a:t> HB</a:t>
            </a:r>
          </a:p>
          <a:p>
            <a:r>
              <a:rPr lang="hu-HU" dirty="0"/>
              <a:t>5EW: </a:t>
            </a:r>
            <a:r>
              <a:rPr lang="hu-HU" dirty="0" err="1"/>
              <a:t>sekundäre</a:t>
            </a:r>
            <a:r>
              <a:rPr lang="hu-HU" dirty="0"/>
              <a:t> HB</a:t>
            </a:r>
          </a:p>
          <a:p>
            <a:r>
              <a:rPr lang="hu-HU" dirty="0" err="1"/>
              <a:t>Sehr</a:t>
            </a:r>
            <a:r>
              <a:rPr lang="hu-HU" dirty="0"/>
              <a:t> </a:t>
            </a:r>
            <a:r>
              <a:rPr lang="hu-HU" dirty="0" err="1"/>
              <a:t>früh</a:t>
            </a:r>
            <a:r>
              <a:rPr lang="hu-HU" dirty="0"/>
              <a:t> </a:t>
            </a:r>
            <a:r>
              <a:rPr lang="hu-HU" dirty="0" err="1"/>
              <a:t>stülpt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dem</a:t>
            </a:r>
            <a:r>
              <a:rPr lang="hu-HU" dirty="0"/>
              <a:t> Prosencephalon: </a:t>
            </a:r>
            <a:r>
              <a:rPr lang="hu-HU" dirty="0" err="1"/>
              <a:t>Augenbläschen</a:t>
            </a:r>
            <a:r>
              <a:rPr lang="hu-HU" dirty="0"/>
              <a:t> (</a:t>
            </a:r>
            <a:r>
              <a:rPr lang="hu-HU" dirty="0" err="1"/>
              <a:t>schon</a:t>
            </a:r>
            <a:r>
              <a:rPr lang="hu-HU" dirty="0"/>
              <a:t> </a:t>
            </a:r>
            <a:r>
              <a:rPr lang="hu-HU" dirty="0" err="1"/>
              <a:t>vor</a:t>
            </a:r>
            <a:r>
              <a:rPr lang="hu-HU" dirty="0"/>
              <a:t> </a:t>
            </a:r>
            <a:r>
              <a:rPr lang="hu-HU" dirty="0" err="1"/>
              <a:t>Schließen</a:t>
            </a:r>
            <a:r>
              <a:rPr lang="hu-HU" dirty="0"/>
              <a:t> des Neuroporus ant!)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5451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Krümmungen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Zwischen</a:t>
            </a:r>
            <a:r>
              <a:rPr lang="hu-HU" dirty="0"/>
              <a:t> </a:t>
            </a:r>
            <a:r>
              <a:rPr lang="hu-HU" dirty="0" err="1"/>
              <a:t>Anlage</a:t>
            </a:r>
            <a:r>
              <a:rPr lang="hu-HU" dirty="0"/>
              <a:t> des </a:t>
            </a:r>
            <a:r>
              <a:rPr lang="hu-HU" dirty="0" err="1"/>
              <a:t>Zervikalemark</a:t>
            </a:r>
            <a:r>
              <a:rPr lang="hu-HU" dirty="0"/>
              <a:t> und </a:t>
            </a:r>
            <a:r>
              <a:rPr lang="hu-HU" dirty="0" err="1"/>
              <a:t>Rhombencephalon</a:t>
            </a:r>
            <a:r>
              <a:rPr lang="hu-HU" dirty="0"/>
              <a:t>: Flexura cervicalis (ab 4EW)</a:t>
            </a:r>
          </a:p>
          <a:p>
            <a:r>
              <a:rPr lang="hu-HU" dirty="0" err="1"/>
              <a:t>im</a:t>
            </a:r>
            <a:r>
              <a:rPr lang="hu-HU" dirty="0"/>
              <a:t> Mesencephalon: </a:t>
            </a:r>
            <a:r>
              <a:rPr lang="hu-HU" dirty="0" err="1"/>
              <a:t>Felxura</a:t>
            </a:r>
            <a:r>
              <a:rPr lang="hu-HU" dirty="0"/>
              <a:t> </a:t>
            </a:r>
            <a:r>
              <a:rPr lang="hu-HU" dirty="0" err="1"/>
              <a:t>mesencephalica</a:t>
            </a:r>
            <a:r>
              <a:rPr lang="hu-HU" dirty="0"/>
              <a:t> (ab 4EW)</a:t>
            </a:r>
          </a:p>
          <a:p>
            <a:r>
              <a:rPr lang="hu-HU" b="1" dirty="0" err="1"/>
              <a:t>später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Rhombencephalon</a:t>
            </a:r>
            <a:r>
              <a:rPr lang="hu-HU" dirty="0"/>
              <a:t>: Flexura </a:t>
            </a:r>
            <a:r>
              <a:rPr lang="hu-HU" dirty="0" err="1"/>
              <a:t>pontis</a:t>
            </a:r>
            <a:r>
              <a:rPr lang="hu-HU" dirty="0"/>
              <a:t> (5EW)</a:t>
            </a:r>
          </a:p>
        </p:txBody>
      </p:sp>
    </p:spTree>
    <p:extLst>
      <p:ext uri="{BB962C8B-B14F-4D97-AF65-F5344CB8AC3E}">
        <p14:creationId xmlns:p14="http://schemas.microsoft.com/office/powerpoint/2010/main" val="1187539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Ausstülpungen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den </a:t>
            </a:r>
            <a:r>
              <a:rPr lang="hu-HU" dirty="0" err="1"/>
              <a:t>primären</a:t>
            </a:r>
            <a:r>
              <a:rPr lang="hu-HU" dirty="0"/>
              <a:t> HB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sehr</a:t>
            </a:r>
            <a:r>
              <a:rPr lang="hu-HU" dirty="0"/>
              <a:t> </a:t>
            </a:r>
            <a:r>
              <a:rPr lang="hu-HU" dirty="0" err="1"/>
              <a:t>früh</a:t>
            </a:r>
            <a:r>
              <a:rPr lang="hu-HU" dirty="0"/>
              <a:t>: </a:t>
            </a:r>
            <a:r>
              <a:rPr lang="hu-HU" b="1" dirty="0" err="1"/>
              <a:t>Augenfurchen</a:t>
            </a:r>
            <a:r>
              <a:rPr lang="hu-HU" dirty="0"/>
              <a:t> (Sulcus </a:t>
            </a:r>
            <a:r>
              <a:rPr lang="hu-HU" dirty="0" err="1"/>
              <a:t>opticus</a:t>
            </a:r>
            <a:r>
              <a:rPr lang="hu-HU" dirty="0"/>
              <a:t> ab ET22), </a:t>
            </a:r>
            <a:r>
              <a:rPr lang="hu-HU" dirty="0" err="1"/>
              <a:t>dann</a:t>
            </a:r>
            <a:r>
              <a:rPr lang="hu-HU" dirty="0"/>
              <a:t> </a:t>
            </a:r>
            <a:r>
              <a:rPr lang="hu-HU" b="1" dirty="0" err="1"/>
              <a:t>Augenbläschen</a:t>
            </a:r>
            <a:r>
              <a:rPr lang="hu-HU" dirty="0"/>
              <a:t> (ab ET28)</a:t>
            </a:r>
          </a:p>
          <a:p>
            <a:r>
              <a:rPr lang="hu-HU" dirty="0"/>
              <a:t>ab ET32: </a:t>
            </a:r>
            <a:r>
              <a:rPr lang="hu-HU" b="1" dirty="0" err="1"/>
              <a:t>Epiphyse</a:t>
            </a:r>
            <a:r>
              <a:rPr lang="hu-HU" dirty="0"/>
              <a:t> (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Buch</a:t>
            </a:r>
            <a:r>
              <a:rPr lang="hu-HU" dirty="0"/>
              <a:t> </a:t>
            </a:r>
            <a:r>
              <a:rPr lang="hu-HU" dirty="0" err="1"/>
              <a:t>steht</a:t>
            </a:r>
            <a:r>
              <a:rPr lang="hu-HU" dirty="0"/>
              <a:t> </a:t>
            </a:r>
            <a:r>
              <a:rPr lang="hu-HU" dirty="0" err="1"/>
              <a:t>falsch</a:t>
            </a:r>
            <a:r>
              <a:rPr lang="hu-HU" dirty="0"/>
              <a:t> ab EW7!) </a:t>
            </a:r>
            <a:r>
              <a:rPr lang="hu-HU" dirty="0" err="1"/>
              <a:t>auf</a:t>
            </a:r>
            <a:r>
              <a:rPr lang="hu-HU" dirty="0"/>
              <a:t> der </a:t>
            </a:r>
            <a:r>
              <a:rPr lang="hu-HU" dirty="0" err="1"/>
              <a:t>Dorsalwand</a:t>
            </a:r>
            <a:r>
              <a:rPr lang="hu-HU" dirty="0"/>
              <a:t> des Diencephalon</a:t>
            </a:r>
          </a:p>
          <a:p>
            <a:r>
              <a:rPr lang="hu-HU" b="1" dirty="0">
                <a:solidFill>
                  <a:srgbClr val="C00000"/>
                </a:solidFill>
              </a:rPr>
              <a:t>ab ET32: </a:t>
            </a:r>
            <a:r>
              <a:rPr lang="hu-HU" b="1" dirty="0" err="1">
                <a:solidFill>
                  <a:srgbClr val="C00000"/>
                </a:solidFill>
              </a:rPr>
              <a:t>beginnen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die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Hemisphärenbläschen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aus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dem</a:t>
            </a:r>
            <a:r>
              <a:rPr lang="hu-HU" b="1" dirty="0">
                <a:solidFill>
                  <a:srgbClr val="C00000"/>
                </a:solidFill>
              </a:rPr>
              <a:t> Prosencephalon </a:t>
            </a:r>
            <a:r>
              <a:rPr lang="hu-HU" b="1" dirty="0" err="1">
                <a:solidFill>
                  <a:srgbClr val="C00000"/>
                </a:solidFill>
              </a:rPr>
              <a:t>sich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ausstülpen</a:t>
            </a:r>
            <a:endParaRPr lang="hu-HU" b="1" dirty="0"/>
          </a:p>
          <a:p>
            <a:r>
              <a:rPr lang="hu-HU" dirty="0"/>
              <a:t>ab ET38: </a:t>
            </a:r>
            <a:r>
              <a:rPr lang="hu-HU" dirty="0" err="1"/>
              <a:t>Anlage</a:t>
            </a:r>
            <a:r>
              <a:rPr lang="hu-HU" dirty="0"/>
              <a:t> der </a:t>
            </a:r>
            <a:r>
              <a:rPr lang="hu-HU" dirty="0" err="1"/>
              <a:t>Hypophyse</a:t>
            </a:r>
            <a:r>
              <a:rPr lang="hu-HU" dirty="0"/>
              <a:t> (</a:t>
            </a:r>
            <a:r>
              <a:rPr lang="hu-HU" b="1" dirty="0" err="1"/>
              <a:t>Neurohypophyse</a:t>
            </a:r>
            <a:r>
              <a:rPr lang="hu-HU" dirty="0"/>
              <a:t>): </a:t>
            </a:r>
            <a:r>
              <a:rPr lang="hu-HU" dirty="0" err="1"/>
              <a:t>eine</a:t>
            </a:r>
            <a:r>
              <a:rPr lang="hu-HU" dirty="0"/>
              <a:t> </a:t>
            </a:r>
            <a:r>
              <a:rPr lang="hu-HU" dirty="0" err="1"/>
              <a:t>ventrale</a:t>
            </a:r>
            <a:r>
              <a:rPr lang="hu-HU" dirty="0"/>
              <a:t> </a:t>
            </a:r>
            <a:r>
              <a:rPr lang="hu-HU" dirty="0" err="1"/>
              <a:t>Ausstülpung</a:t>
            </a:r>
            <a:r>
              <a:rPr lang="hu-HU" dirty="0"/>
              <a:t> des Diencephalon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917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87624" y="620688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Die </a:t>
            </a:r>
            <a:r>
              <a:rPr lang="hu-HU" sz="2400" dirty="0" err="1"/>
              <a:t>aus</a:t>
            </a:r>
            <a:r>
              <a:rPr lang="hu-HU" sz="2400" dirty="0"/>
              <a:t> </a:t>
            </a:r>
            <a:r>
              <a:rPr lang="hu-HU" sz="2400" dirty="0" err="1"/>
              <a:t>dem</a:t>
            </a:r>
            <a:r>
              <a:rPr lang="hu-HU" sz="2400" dirty="0"/>
              <a:t> </a:t>
            </a:r>
            <a:r>
              <a:rPr lang="hu-HU" sz="2400" dirty="0" err="1"/>
              <a:t>kranialen</a:t>
            </a:r>
            <a:r>
              <a:rPr lang="hu-HU" sz="2400" dirty="0"/>
              <a:t> </a:t>
            </a:r>
            <a:r>
              <a:rPr lang="hu-HU" sz="2400" dirty="0" err="1"/>
              <a:t>Neuralrohl</a:t>
            </a:r>
            <a:r>
              <a:rPr lang="hu-HU" sz="2400" dirty="0"/>
              <a:t> </a:t>
            </a:r>
            <a:r>
              <a:rPr lang="hu-HU" sz="2400" dirty="0" err="1"/>
              <a:t>entstehen</a:t>
            </a:r>
            <a:r>
              <a:rPr lang="hu-HU" sz="2400" dirty="0"/>
              <a:t> </a:t>
            </a:r>
            <a:r>
              <a:rPr lang="hu-HU" sz="2400" dirty="0" err="1"/>
              <a:t>zuerst</a:t>
            </a:r>
            <a:r>
              <a:rPr lang="hu-HU" sz="2400" dirty="0"/>
              <a:t> </a:t>
            </a:r>
            <a:r>
              <a:rPr lang="hu-HU" sz="2400" dirty="0" err="1"/>
              <a:t>die</a:t>
            </a:r>
            <a:r>
              <a:rPr lang="hu-HU" sz="2400" dirty="0"/>
              <a:t> </a:t>
            </a:r>
            <a:r>
              <a:rPr lang="hu-HU" sz="2400" dirty="0" err="1"/>
              <a:t>primären</a:t>
            </a:r>
            <a:r>
              <a:rPr lang="hu-HU" sz="2400" dirty="0"/>
              <a:t> (4EW), </a:t>
            </a:r>
            <a:r>
              <a:rPr lang="hu-HU" sz="2400" dirty="0" err="1"/>
              <a:t>dann</a:t>
            </a:r>
            <a:r>
              <a:rPr lang="hu-HU" sz="2400" dirty="0"/>
              <a:t> </a:t>
            </a:r>
            <a:r>
              <a:rPr lang="hu-HU" sz="2400" dirty="0" err="1"/>
              <a:t>die</a:t>
            </a:r>
            <a:r>
              <a:rPr lang="hu-HU" sz="2400" dirty="0"/>
              <a:t> </a:t>
            </a:r>
            <a:r>
              <a:rPr lang="hu-HU" sz="2400" dirty="0" err="1"/>
              <a:t>sekundäre</a:t>
            </a:r>
            <a:r>
              <a:rPr lang="hu-HU" sz="2400" dirty="0"/>
              <a:t> (5EW) Hirnbläschen</a:t>
            </a:r>
            <a:endParaRPr lang="de-DE" sz="24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97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9776" cy="200558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779776" y="188640"/>
            <a:ext cx="4744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Menschliches</a:t>
            </a:r>
            <a:r>
              <a:rPr lang="hu-HU" dirty="0"/>
              <a:t> </a:t>
            </a:r>
            <a:r>
              <a:rPr lang="hu-HU" dirty="0" err="1"/>
              <a:t>Embryo</a:t>
            </a:r>
            <a:r>
              <a:rPr lang="hu-HU" dirty="0"/>
              <a:t>; </a:t>
            </a:r>
            <a:r>
              <a:rPr lang="hu-HU" b="1" dirty="0">
                <a:solidFill>
                  <a:srgbClr val="C00000"/>
                </a:solidFill>
              </a:rPr>
              <a:t>4EW</a:t>
            </a:r>
            <a:r>
              <a:rPr lang="hu-HU" dirty="0"/>
              <a:t>; </a:t>
            </a:r>
          </a:p>
          <a:p>
            <a:r>
              <a:rPr lang="hu-HU" dirty="0" err="1"/>
              <a:t>links</a:t>
            </a:r>
            <a:r>
              <a:rPr lang="hu-HU" dirty="0"/>
              <a:t>: Modell der </a:t>
            </a:r>
            <a:r>
              <a:rPr lang="hu-HU" b="1" dirty="0" err="1">
                <a:solidFill>
                  <a:srgbClr val="C00000"/>
                </a:solidFill>
              </a:rPr>
              <a:t>primären</a:t>
            </a:r>
            <a:r>
              <a:rPr lang="hu-HU" b="1" dirty="0">
                <a:solidFill>
                  <a:srgbClr val="C00000"/>
                </a:solidFill>
              </a:rPr>
              <a:t> Hirnbläschen</a:t>
            </a:r>
            <a:r>
              <a:rPr lang="hu-HU" dirty="0"/>
              <a:t>; </a:t>
            </a:r>
            <a:r>
              <a:rPr lang="hu-HU" dirty="0" err="1"/>
              <a:t>unten</a:t>
            </a:r>
            <a:r>
              <a:rPr lang="hu-HU" dirty="0"/>
              <a:t> SEM </a:t>
            </a:r>
            <a:r>
              <a:rPr lang="hu-HU" dirty="0" err="1"/>
              <a:t>Aufnahme</a:t>
            </a:r>
            <a:r>
              <a:rPr lang="hu-HU" dirty="0"/>
              <a:t>: </a:t>
            </a:r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Ektoderm</a:t>
            </a:r>
            <a:r>
              <a:rPr lang="hu-HU" dirty="0"/>
              <a:t> </a:t>
            </a:r>
            <a:r>
              <a:rPr lang="hu-HU" dirty="0" err="1"/>
              <a:t>wurde</a:t>
            </a:r>
            <a:r>
              <a:rPr lang="hu-HU" dirty="0"/>
              <a:t> </a:t>
            </a:r>
            <a:r>
              <a:rPr lang="hu-HU" dirty="0" err="1"/>
              <a:t>abpräpariert</a:t>
            </a:r>
            <a:endParaRPr lang="de-DE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83037"/>
            <a:ext cx="6228184" cy="517496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0" y="2005584"/>
            <a:ext cx="26997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1: </a:t>
            </a:r>
            <a:r>
              <a:rPr lang="hu-HU" sz="1600" dirty="0" err="1"/>
              <a:t>Augenbläschen</a:t>
            </a:r>
            <a:r>
              <a:rPr lang="hu-HU" sz="1600" dirty="0"/>
              <a:t> (A)</a:t>
            </a:r>
          </a:p>
          <a:p>
            <a:r>
              <a:rPr lang="hu-HU" sz="1600" dirty="0"/>
              <a:t>2: Prosencephalon (P)</a:t>
            </a:r>
          </a:p>
          <a:p>
            <a:r>
              <a:rPr lang="hu-HU" sz="1600" dirty="0"/>
              <a:t>3: </a:t>
            </a:r>
            <a:r>
              <a:rPr lang="hu-HU" sz="1600" dirty="0" err="1"/>
              <a:t>Rhombomeren</a:t>
            </a:r>
            <a:endParaRPr lang="hu-HU" sz="1600" dirty="0"/>
          </a:p>
          <a:p>
            <a:r>
              <a:rPr lang="hu-HU" sz="1600" dirty="0"/>
              <a:t>4,5: </a:t>
            </a:r>
            <a:r>
              <a:rPr lang="hu-HU" sz="1600" dirty="0" err="1"/>
              <a:t>Hirnnerven</a:t>
            </a:r>
            <a:endParaRPr lang="hu-HU" sz="1600" dirty="0"/>
          </a:p>
          <a:p>
            <a:endParaRPr lang="hu-HU" sz="1600" dirty="0"/>
          </a:p>
          <a:p>
            <a:r>
              <a:rPr lang="hu-HU" sz="1600" dirty="0" err="1"/>
              <a:t>linker</a:t>
            </a:r>
            <a:r>
              <a:rPr lang="hu-HU" sz="1600" dirty="0"/>
              <a:t> </a:t>
            </a:r>
            <a:r>
              <a:rPr lang="hu-HU" sz="1600" dirty="0" err="1"/>
              <a:t>dicker</a:t>
            </a:r>
            <a:r>
              <a:rPr lang="hu-HU" sz="1600" dirty="0"/>
              <a:t>, </a:t>
            </a:r>
            <a:r>
              <a:rPr lang="hu-HU" sz="1600" dirty="0" err="1"/>
              <a:t>schwarzer</a:t>
            </a:r>
            <a:r>
              <a:rPr lang="hu-HU" sz="1600" dirty="0"/>
              <a:t> </a:t>
            </a:r>
            <a:r>
              <a:rPr lang="hu-HU" sz="1600" dirty="0" err="1"/>
              <a:t>Pfeil</a:t>
            </a:r>
            <a:r>
              <a:rPr lang="hu-HU" sz="1600" dirty="0"/>
              <a:t> </a:t>
            </a:r>
            <a:r>
              <a:rPr lang="hu-HU" sz="1600" dirty="0" err="1"/>
              <a:t>oder</a:t>
            </a:r>
            <a:r>
              <a:rPr lang="hu-HU" sz="1600" dirty="0"/>
              <a:t> </a:t>
            </a:r>
            <a:r>
              <a:rPr lang="hu-HU" sz="1600" dirty="0" err="1"/>
              <a:t>roter</a:t>
            </a:r>
            <a:r>
              <a:rPr lang="hu-HU" sz="1600" dirty="0"/>
              <a:t> </a:t>
            </a:r>
            <a:r>
              <a:rPr lang="hu-HU" sz="1600" dirty="0" err="1"/>
              <a:t>Pfeil</a:t>
            </a:r>
            <a:r>
              <a:rPr lang="hu-HU" sz="1600" dirty="0"/>
              <a:t>: </a:t>
            </a:r>
            <a:r>
              <a:rPr lang="hu-HU" sz="1600" b="1" dirty="0" err="1"/>
              <a:t>flexura</a:t>
            </a:r>
            <a:r>
              <a:rPr lang="hu-HU" sz="1600" b="1" dirty="0"/>
              <a:t> </a:t>
            </a:r>
            <a:r>
              <a:rPr lang="hu-HU" sz="1600" b="1" dirty="0" err="1"/>
              <a:t>mesencephalica</a:t>
            </a:r>
            <a:r>
              <a:rPr lang="hu-HU" sz="1600" dirty="0"/>
              <a:t>;</a:t>
            </a:r>
          </a:p>
          <a:p>
            <a:endParaRPr lang="hu-HU" sz="1600" dirty="0"/>
          </a:p>
          <a:p>
            <a:r>
              <a:rPr lang="hu-HU" sz="1600" dirty="0" err="1"/>
              <a:t>rechter</a:t>
            </a:r>
            <a:r>
              <a:rPr lang="hu-HU" sz="1600" dirty="0"/>
              <a:t> </a:t>
            </a:r>
            <a:r>
              <a:rPr lang="hu-HU" sz="1600" dirty="0" err="1"/>
              <a:t>dicker</a:t>
            </a:r>
            <a:r>
              <a:rPr lang="hu-HU" sz="1600" dirty="0"/>
              <a:t> </a:t>
            </a:r>
            <a:r>
              <a:rPr lang="hu-HU" sz="1600" dirty="0" err="1"/>
              <a:t>schwarzer</a:t>
            </a:r>
            <a:r>
              <a:rPr lang="hu-HU" sz="1600" dirty="0"/>
              <a:t> </a:t>
            </a:r>
            <a:r>
              <a:rPr lang="hu-HU" sz="1600" dirty="0" err="1"/>
              <a:t>Pfeil</a:t>
            </a:r>
            <a:r>
              <a:rPr lang="hu-HU" sz="1600" dirty="0"/>
              <a:t> </a:t>
            </a:r>
            <a:r>
              <a:rPr lang="hu-HU" sz="1600" dirty="0" err="1"/>
              <a:t>oder</a:t>
            </a:r>
            <a:r>
              <a:rPr lang="hu-HU" sz="1600" dirty="0"/>
              <a:t> </a:t>
            </a:r>
            <a:r>
              <a:rPr lang="hu-HU" sz="1600" dirty="0" err="1"/>
              <a:t>grüner</a:t>
            </a:r>
            <a:r>
              <a:rPr lang="hu-HU" sz="1600" dirty="0"/>
              <a:t> </a:t>
            </a:r>
            <a:r>
              <a:rPr lang="hu-HU" sz="1600" dirty="0" err="1"/>
              <a:t>Pfeil</a:t>
            </a:r>
            <a:r>
              <a:rPr lang="hu-HU" sz="1600" dirty="0"/>
              <a:t>: </a:t>
            </a:r>
            <a:r>
              <a:rPr lang="hu-HU" sz="1600" b="1" dirty="0" err="1"/>
              <a:t>flexura</a:t>
            </a:r>
            <a:r>
              <a:rPr lang="hu-HU" sz="1600" b="1" dirty="0"/>
              <a:t> cervicalis</a:t>
            </a:r>
          </a:p>
          <a:p>
            <a:endParaRPr lang="hu-HU" sz="1600" dirty="0"/>
          </a:p>
          <a:p>
            <a:r>
              <a:rPr lang="hu-HU" sz="1600" dirty="0"/>
              <a:t>P: </a:t>
            </a:r>
            <a:r>
              <a:rPr lang="hu-HU" sz="1600" dirty="0" err="1"/>
              <a:t>Prosencephalon</a:t>
            </a:r>
            <a:endParaRPr lang="hu-HU" sz="1600" dirty="0"/>
          </a:p>
          <a:p>
            <a:r>
              <a:rPr lang="hu-HU" sz="1600" dirty="0"/>
              <a:t>M: Mesencephalon</a:t>
            </a:r>
          </a:p>
          <a:p>
            <a:r>
              <a:rPr lang="hu-HU" sz="1600" dirty="0"/>
              <a:t>R: </a:t>
            </a:r>
            <a:r>
              <a:rPr lang="hu-HU" sz="1600" dirty="0" err="1"/>
              <a:t>Rhombencephalon</a:t>
            </a:r>
            <a:endParaRPr lang="de-DE" sz="1050" dirty="0"/>
          </a:p>
        </p:txBody>
      </p:sp>
      <p:sp>
        <p:nvSpPr>
          <p:cNvPr id="6" name="Szövegdoboz 5"/>
          <p:cNvSpPr txBox="1"/>
          <p:nvPr/>
        </p:nvSpPr>
        <p:spPr>
          <a:xfrm>
            <a:off x="8100392" y="4437112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P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276492" y="4941168"/>
            <a:ext cx="495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A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168992" y="3595330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M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029908" y="3213607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R</a:t>
            </a:r>
            <a:endParaRPr lang="de-DE" sz="1600" b="1" dirty="0">
              <a:solidFill>
                <a:srgbClr val="FF0000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 flipV="1">
            <a:off x="6804248" y="4149080"/>
            <a:ext cx="36004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 flipV="1">
            <a:off x="4499992" y="4806810"/>
            <a:ext cx="288032" cy="30409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abadkézi sokszög 12"/>
          <p:cNvSpPr/>
          <p:nvPr/>
        </p:nvSpPr>
        <p:spPr>
          <a:xfrm>
            <a:off x="6583680" y="4155440"/>
            <a:ext cx="2002649" cy="1686560"/>
          </a:xfrm>
          <a:custGeom>
            <a:avLst/>
            <a:gdLst>
              <a:gd name="connsiteX0" fmla="*/ 1036320 w 2002649"/>
              <a:gd name="connsiteY0" fmla="*/ 0 h 1686560"/>
              <a:gd name="connsiteX1" fmla="*/ 985520 w 2002649"/>
              <a:gd name="connsiteY1" fmla="*/ 30480 h 1686560"/>
              <a:gd name="connsiteX2" fmla="*/ 833120 w 2002649"/>
              <a:gd name="connsiteY2" fmla="*/ 60960 h 1686560"/>
              <a:gd name="connsiteX3" fmla="*/ 721360 w 2002649"/>
              <a:gd name="connsiteY3" fmla="*/ 81280 h 1686560"/>
              <a:gd name="connsiteX4" fmla="*/ 690880 w 2002649"/>
              <a:gd name="connsiteY4" fmla="*/ 91440 h 1686560"/>
              <a:gd name="connsiteX5" fmla="*/ 599440 w 2002649"/>
              <a:gd name="connsiteY5" fmla="*/ 111760 h 1686560"/>
              <a:gd name="connsiteX6" fmla="*/ 538480 w 2002649"/>
              <a:gd name="connsiteY6" fmla="*/ 132080 h 1686560"/>
              <a:gd name="connsiteX7" fmla="*/ 508000 w 2002649"/>
              <a:gd name="connsiteY7" fmla="*/ 152400 h 1686560"/>
              <a:gd name="connsiteX8" fmla="*/ 447040 w 2002649"/>
              <a:gd name="connsiteY8" fmla="*/ 182880 h 1686560"/>
              <a:gd name="connsiteX9" fmla="*/ 416560 w 2002649"/>
              <a:gd name="connsiteY9" fmla="*/ 213360 h 1686560"/>
              <a:gd name="connsiteX10" fmla="*/ 355600 w 2002649"/>
              <a:gd name="connsiteY10" fmla="*/ 233680 h 1686560"/>
              <a:gd name="connsiteX11" fmla="*/ 314960 w 2002649"/>
              <a:gd name="connsiteY11" fmla="*/ 274320 h 1686560"/>
              <a:gd name="connsiteX12" fmla="*/ 284480 w 2002649"/>
              <a:gd name="connsiteY12" fmla="*/ 304800 h 1686560"/>
              <a:gd name="connsiteX13" fmla="*/ 254000 w 2002649"/>
              <a:gd name="connsiteY13" fmla="*/ 314960 h 1686560"/>
              <a:gd name="connsiteX14" fmla="*/ 223520 w 2002649"/>
              <a:gd name="connsiteY14" fmla="*/ 335280 h 1686560"/>
              <a:gd name="connsiteX15" fmla="*/ 172720 w 2002649"/>
              <a:gd name="connsiteY15" fmla="*/ 375920 h 1686560"/>
              <a:gd name="connsiteX16" fmla="*/ 142240 w 2002649"/>
              <a:gd name="connsiteY16" fmla="*/ 406400 h 1686560"/>
              <a:gd name="connsiteX17" fmla="*/ 111760 w 2002649"/>
              <a:gd name="connsiteY17" fmla="*/ 426720 h 1686560"/>
              <a:gd name="connsiteX18" fmla="*/ 50800 w 2002649"/>
              <a:gd name="connsiteY18" fmla="*/ 518160 h 1686560"/>
              <a:gd name="connsiteX19" fmla="*/ 30480 w 2002649"/>
              <a:gd name="connsiteY19" fmla="*/ 548640 h 1686560"/>
              <a:gd name="connsiteX20" fmla="*/ 20320 w 2002649"/>
              <a:gd name="connsiteY20" fmla="*/ 589280 h 1686560"/>
              <a:gd name="connsiteX21" fmla="*/ 10160 w 2002649"/>
              <a:gd name="connsiteY21" fmla="*/ 619760 h 1686560"/>
              <a:gd name="connsiteX22" fmla="*/ 0 w 2002649"/>
              <a:gd name="connsiteY22" fmla="*/ 741680 h 1686560"/>
              <a:gd name="connsiteX23" fmla="*/ 10160 w 2002649"/>
              <a:gd name="connsiteY23" fmla="*/ 894080 h 1686560"/>
              <a:gd name="connsiteX24" fmla="*/ 20320 w 2002649"/>
              <a:gd name="connsiteY24" fmla="*/ 924560 h 1686560"/>
              <a:gd name="connsiteX25" fmla="*/ 40640 w 2002649"/>
              <a:gd name="connsiteY25" fmla="*/ 1016000 h 1686560"/>
              <a:gd name="connsiteX26" fmla="*/ 60960 w 2002649"/>
              <a:gd name="connsiteY26" fmla="*/ 1076960 h 1686560"/>
              <a:gd name="connsiteX27" fmla="*/ 121920 w 2002649"/>
              <a:gd name="connsiteY27" fmla="*/ 1259840 h 1686560"/>
              <a:gd name="connsiteX28" fmla="*/ 132080 w 2002649"/>
              <a:gd name="connsiteY28" fmla="*/ 1290320 h 1686560"/>
              <a:gd name="connsiteX29" fmla="*/ 142240 w 2002649"/>
              <a:gd name="connsiteY29" fmla="*/ 1320800 h 1686560"/>
              <a:gd name="connsiteX30" fmla="*/ 162560 w 2002649"/>
              <a:gd name="connsiteY30" fmla="*/ 1351280 h 1686560"/>
              <a:gd name="connsiteX31" fmla="*/ 172720 w 2002649"/>
              <a:gd name="connsiteY31" fmla="*/ 1381760 h 1686560"/>
              <a:gd name="connsiteX32" fmla="*/ 213360 w 2002649"/>
              <a:gd name="connsiteY32" fmla="*/ 1442720 h 1686560"/>
              <a:gd name="connsiteX33" fmla="*/ 223520 w 2002649"/>
              <a:gd name="connsiteY33" fmla="*/ 1473200 h 1686560"/>
              <a:gd name="connsiteX34" fmla="*/ 314960 w 2002649"/>
              <a:gd name="connsiteY34" fmla="*/ 1524000 h 1686560"/>
              <a:gd name="connsiteX35" fmla="*/ 375920 w 2002649"/>
              <a:gd name="connsiteY35" fmla="*/ 1564640 h 1686560"/>
              <a:gd name="connsiteX36" fmla="*/ 436880 w 2002649"/>
              <a:gd name="connsiteY36" fmla="*/ 1605280 h 1686560"/>
              <a:gd name="connsiteX37" fmla="*/ 467360 w 2002649"/>
              <a:gd name="connsiteY37" fmla="*/ 1625600 h 1686560"/>
              <a:gd name="connsiteX38" fmla="*/ 528320 w 2002649"/>
              <a:gd name="connsiteY38" fmla="*/ 1645920 h 1686560"/>
              <a:gd name="connsiteX39" fmla="*/ 558800 w 2002649"/>
              <a:gd name="connsiteY39" fmla="*/ 1676400 h 1686560"/>
              <a:gd name="connsiteX40" fmla="*/ 589280 w 2002649"/>
              <a:gd name="connsiteY40" fmla="*/ 1686560 h 1686560"/>
              <a:gd name="connsiteX41" fmla="*/ 944880 w 2002649"/>
              <a:gd name="connsiteY41" fmla="*/ 1676400 h 1686560"/>
              <a:gd name="connsiteX42" fmla="*/ 1026160 w 2002649"/>
              <a:gd name="connsiteY42" fmla="*/ 1656080 h 1686560"/>
              <a:gd name="connsiteX43" fmla="*/ 1056640 w 2002649"/>
              <a:gd name="connsiteY43" fmla="*/ 1645920 h 1686560"/>
              <a:gd name="connsiteX44" fmla="*/ 1087120 w 2002649"/>
              <a:gd name="connsiteY44" fmla="*/ 1625600 h 1686560"/>
              <a:gd name="connsiteX45" fmla="*/ 1158240 w 2002649"/>
              <a:gd name="connsiteY45" fmla="*/ 1615440 h 1686560"/>
              <a:gd name="connsiteX46" fmla="*/ 1259840 w 2002649"/>
              <a:gd name="connsiteY46" fmla="*/ 1595120 h 1686560"/>
              <a:gd name="connsiteX47" fmla="*/ 1290320 w 2002649"/>
              <a:gd name="connsiteY47" fmla="*/ 1584960 h 1686560"/>
              <a:gd name="connsiteX48" fmla="*/ 1320800 w 2002649"/>
              <a:gd name="connsiteY48" fmla="*/ 1564640 h 1686560"/>
              <a:gd name="connsiteX49" fmla="*/ 1371600 w 2002649"/>
              <a:gd name="connsiteY49" fmla="*/ 1524000 h 1686560"/>
              <a:gd name="connsiteX50" fmla="*/ 1391920 w 2002649"/>
              <a:gd name="connsiteY50" fmla="*/ 1493520 h 1686560"/>
              <a:gd name="connsiteX51" fmla="*/ 1422400 w 2002649"/>
              <a:gd name="connsiteY51" fmla="*/ 1463040 h 1686560"/>
              <a:gd name="connsiteX52" fmla="*/ 1442720 w 2002649"/>
              <a:gd name="connsiteY52" fmla="*/ 1432560 h 1686560"/>
              <a:gd name="connsiteX53" fmla="*/ 1473200 w 2002649"/>
              <a:gd name="connsiteY53" fmla="*/ 1402080 h 1686560"/>
              <a:gd name="connsiteX54" fmla="*/ 1524000 w 2002649"/>
              <a:gd name="connsiteY54" fmla="*/ 1341120 h 1686560"/>
              <a:gd name="connsiteX55" fmla="*/ 1534160 w 2002649"/>
              <a:gd name="connsiteY55" fmla="*/ 1310640 h 1686560"/>
              <a:gd name="connsiteX56" fmla="*/ 1574800 w 2002649"/>
              <a:gd name="connsiteY56" fmla="*/ 1249680 h 1686560"/>
              <a:gd name="connsiteX57" fmla="*/ 1625600 w 2002649"/>
              <a:gd name="connsiteY57" fmla="*/ 1178560 h 1686560"/>
              <a:gd name="connsiteX58" fmla="*/ 1645920 w 2002649"/>
              <a:gd name="connsiteY58" fmla="*/ 1137920 h 1686560"/>
              <a:gd name="connsiteX59" fmla="*/ 1686560 w 2002649"/>
              <a:gd name="connsiteY59" fmla="*/ 1066800 h 1686560"/>
              <a:gd name="connsiteX60" fmla="*/ 1696720 w 2002649"/>
              <a:gd name="connsiteY60" fmla="*/ 1036320 h 1686560"/>
              <a:gd name="connsiteX61" fmla="*/ 1767840 w 2002649"/>
              <a:gd name="connsiteY61" fmla="*/ 934720 h 1686560"/>
              <a:gd name="connsiteX62" fmla="*/ 1818640 w 2002649"/>
              <a:gd name="connsiteY62" fmla="*/ 863600 h 1686560"/>
              <a:gd name="connsiteX63" fmla="*/ 1869440 w 2002649"/>
              <a:gd name="connsiteY63" fmla="*/ 772160 h 1686560"/>
              <a:gd name="connsiteX64" fmla="*/ 1879600 w 2002649"/>
              <a:gd name="connsiteY64" fmla="*/ 741680 h 1686560"/>
              <a:gd name="connsiteX65" fmla="*/ 1920240 w 2002649"/>
              <a:gd name="connsiteY65" fmla="*/ 650240 h 1686560"/>
              <a:gd name="connsiteX66" fmla="*/ 1950720 w 2002649"/>
              <a:gd name="connsiteY66" fmla="*/ 528320 h 1686560"/>
              <a:gd name="connsiteX67" fmla="*/ 1960880 w 2002649"/>
              <a:gd name="connsiteY67" fmla="*/ 497840 h 1686560"/>
              <a:gd name="connsiteX68" fmla="*/ 1971040 w 2002649"/>
              <a:gd name="connsiteY68" fmla="*/ 467360 h 1686560"/>
              <a:gd name="connsiteX69" fmla="*/ 1991360 w 2002649"/>
              <a:gd name="connsiteY69" fmla="*/ 436880 h 1686560"/>
              <a:gd name="connsiteX70" fmla="*/ 2001520 w 2002649"/>
              <a:gd name="connsiteY70" fmla="*/ 386080 h 1686560"/>
              <a:gd name="connsiteX71" fmla="*/ 1971040 w 2002649"/>
              <a:gd name="connsiteY71" fmla="*/ 365760 h 1686560"/>
              <a:gd name="connsiteX72" fmla="*/ 1910080 w 2002649"/>
              <a:gd name="connsiteY72" fmla="*/ 345440 h 1686560"/>
              <a:gd name="connsiteX73" fmla="*/ 1879600 w 2002649"/>
              <a:gd name="connsiteY73" fmla="*/ 335280 h 1686560"/>
              <a:gd name="connsiteX74" fmla="*/ 1849120 w 2002649"/>
              <a:gd name="connsiteY74" fmla="*/ 325120 h 1686560"/>
              <a:gd name="connsiteX75" fmla="*/ 1747520 w 2002649"/>
              <a:gd name="connsiteY75" fmla="*/ 294640 h 1686560"/>
              <a:gd name="connsiteX76" fmla="*/ 1717040 w 2002649"/>
              <a:gd name="connsiteY76" fmla="*/ 284480 h 1686560"/>
              <a:gd name="connsiteX77" fmla="*/ 1686560 w 2002649"/>
              <a:gd name="connsiteY77" fmla="*/ 264160 h 1686560"/>
              <a:gd name="connsiteX78" fmla="*/ 1625600 w 2002649"/>
              <a:gd name="connsiteY78" fmla="*/ 243840 h 1686560"/>
              <a:gd name="connsiteX79" fmla="*/ 1564640 w 2002649"/>
              <a:gd name="connsiteY79" fmla="*/ 203200 h 1686560"/>
              <a:gd name="connsiteX80" fmla="*/ 1483360 w 2002649"/>
              <a:gd name="connsiteY80" fmla="*/ 132080 h 1686560"/>
              <a:gd name="connsiteX81" fmla="*/ 1422400 w 2002649"/>
              <a:gd name="connsiteY81" fmla="*/ 111760 h 1686560"/>
              <a:gd name="connsiteX82" fmla="*/ 1361440 w 2002649"/>
              <a:gd name="connsiteY82" fmla="*/ 71120 h 1686560"/>
              <a:gd name="connsiteX83" fmla="*/ 1270000 w 2002649"/>
              <a:gd name="connsiteY83" fmla="*/ 40640 h 1686560"/>
              <a:gd name="connsiteX84" fmla="*/ 1239520 w 2002649"/>
              <a:gd name="connsiteY84" fmla="*/ 30480 h 1686560"/>
              <a:gd name="connsiteX85" fmla="*/ 1036320 w 2002649"/>
              <a:gd name="connsiteY85" fmla="*/ 0 h 168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02649" h="1686560">
                <a:moveTo>
                  <a:pt x="1036320" y="0"/>
                </a:moveTo>
                <a:cubicBezTo>
                  <a:pt x="993987" y="0"/>
                  <a:pt x="1003497" y="22308"/>
                  <a:pt x="985520" y="30480"/>
                </a:cubicBezTo>
                <a:cubicBezTo>
                  <a:pt x="927250" y="56966"/>
                  <a:pt x="900341" y="53491"/>
                  <a:pt x="833120" y="60960"/>
                </a:cubicBezTo>
                <a:cubicBezTo>
                  <a:pt x="763219" y="84260"/>
                  <a:pt x="847732" y="58303"/>
                  <a:pt x="721360" y="81280"/>
                </a:cubicBezTo>
                <a:cubicBezTo>
                  <a:pt x="710823" y="83196"/>
                  <a:pt x="701270" y="88843"/>
                  <a:pt x="690880" y="91440"/>
                </a:cubicBezTo>
                <a:cubicBezTo>
                  <a:pt x="632873" y="105942"/>
                  <a:pt x="651589" y="96115"/>
                  <a:pt x="599440" y="111760"/>
                </a:cubicBezTo>
                <a:cubicBezTo>
                  <a:pt x="578924" y="117915"/>
                  <a:pt x="556302" y="120199"/>
                  <a:pt x="538480" y="132080"/>
                </a:cubicBezTo>
                <a:cubicBezTo>
                  <a:pt x="528320" y="138853"/>
                  <a:pt x="518922" y="146939"/>
                  <a:pt x="508000" y="152400"/>
                </a:cubicBezTo>
                <a:cubicBezTo>
                  <a:pt x="462178" y="175311"/>
                  <a:pt x="490716" y="146484"/>
                  <a:pt x="447040" y="182880"/>
                </a:cubicBezTo>
                <a:cubicBezTo>
                  <a:pt x="436002" y="192078"/>
                  <a:pt x="429120" y="206382"/>
                  <a:pt x="416560" y="213360"/>
                </a:cubicBezTo>
                <a:cubicBezTo>
                  <a:pt x="397836" y="223762"/>
                  <a:pt x="355600" y="233680"/>
                  <a:pt x="355600" y="233680"/>
                </a:cubicBezTo>
                <a:cubicBezTo>
                  <a:pt x="336248" y="291737"/>
                  <a:pt x="361406" y="243356"/>
                  <a:pt x="314960" y="274320"/>
                </a:cubicBezTo>
                <a:cubicBezTo>
                  <a:pt x="303005" y="282290"/>
                  <a:pt x="296435" y="296830"/>
                  <a:pt x="284480" y="304800"/>
                </a:cubicBezTo>
                <a:cubicBezTo>
                  <a:pt x="275569" y="310741"/>
                  <a:pt x="263579" y="310171"/>
                  <a:pt x="254000" y="314960"/>
                </a:cubicBezTo>
                <a:cubicBezTo>
                  <a:pt x="243078" y="320421"/>
                  <a:pt x="233680" y="328507"/>
                  <a:pt x="223520" y="335280"/>
                </a:cubicBezTo>
                <a:cubicBezTo>
                  <a:pt x="178075" y="403447"/>
                  <a:pt x="231610" y="336660"/>
                  <a:pt x="172720" y="375920"/>
                </a:cubicBezTo>
                <a:cubicBezTo>
                  <a:pt x="160765" y="383890"/>
                  <a:pt x="153278" y="397202"/>
                  <a:pt x="142240" y="406400"/>
                </a:cubicBezTo>
                <a:cubicBezTo>
                  <a:pt x="132859" y="414217"/>
                  <a:pt x="121920" y="419947"/>
                  <a:pt x="111760" y="426720"/>
                </a:cubicBezTo>
                <a:lnTo>
                  <a:pt x="50800" y="518160"/>
                </a:lnTo>
                <a:lnTo>
                  <a:pt x="30480" y="548640"/>
                </a:lnTo>
                <a:cubicBezTo>
                  <a:pt x="27093" y="562187"/>
                  <a:pt x="24156" y="575854"/>
                  <a:pt x="20320" y="589280"/>
                </a:cubicBezTo>
                <a:cubicBezTo>
                  <a:pt x="17378" y="599578"/>
                  <a:pt x="11575" y="609144"/>
                  <a:pt x="10160" y="619760"/>
                </a:cubicBezTo>
                <a:cubicBezTo>
                  <a:pt x="4770" y="660183"/>
                  <a:pt x="3387" y="701040"/>
                  <a:pt x="0" y="741680"/>
                </a:cubicBezTo>
                <a:cubicBezTo>
                  <a:pt x="3387" y="792480"/>
                  <a:pt x="4538" y="843479"/>
                  <a:pt x="10160" y="894080"/>
                </a:cubicBezTo>
                <a:cubicBezTo>
                  <a:pt x="11343" y="904724"/>
                  <a:pt x="17723" y="914170"/>
                  <a:pt x="20320" y="924560"/>
                </a:cubicBezTo>
                <a:cubicBezTo>
                  <a:pt x="34822" y="982567"/>
                  <a:pt x="24995" y="963851"/>
                  <a:pt x="40640" y="1016000"/>
                </a:cubicBezTo>
                <a:cubicBezTo>
                  <a:pt x="46795" y="1036516"/>
                  <a:pt x="54187" y="1056640"/>
                  <a:pt x="60960" y="1076960"/>
                </a:cubicBezTo>
                <a:lnTo>
                  <a:pt x="121920" y="1259840"/>
                </a:lnTo>
                <a:lnTo>
                  <a:pt x="132080" y="1290320"/>
                </a:lnTo>
                <a:cubicBezTo>
                  <a:pt x="135467" y="1300480"/>
                  <a:pt x="136299" y="1311889"/>
                  <a:pt x="142240" y="1320800"/>
                </a:cubicBezTo>
                <a:cubicBezTo>
                  <a:pt x="149013" y="1330960"/>
                  <a:pt x="157099" y="1340358"/>
                  <a:pt x="162560" y="1351280"/>
                </a:cubicBezTo>
                <a:cubicBezTo>
                  <a:pt x="167349" y="1360859"/>
                  <a:pt x="167519" y="1372398"/>
                  <a:pt x="172720" y="1381760"/>
                </a:cubicBezTo>
                <a:cubicBezTo>
                  <a:pt x="184580" y="1403108"/>
                  <a:pt x="205637" y="1419552"/>
                  <a:pt x="213360" y="1442720"/>
                </a:cubicBezTo>
                <a:cubicBezTo>
                  <a:pt x="216747" y="1452880"/>
                  <a:pt x="215947" y="1465627"/>
                  <a:pt x="223520" y="1473200"/>
                </a:cubicBezTo>
                <a:cubicBezTo>
                  <a:pt x="302156" y="1551836"/>
                  <a:pt x="257468" y="1492060"/>
                  <a:pt x="314960" y="1524000"/>
                </a:cubicBezTo>
                <a:cubicBezTo>
                  <a:pt x="336308" y="1535860"/>
                  <a:pt x="355600" y="1551093"/>
                  <a:pt x="375920" y="1564640"/>
                </a:cubicBezTo>
                <a:lnTo>
                  <a:pt x="436880" y="1605280"/>
                </a:lnTo>
                <a:cubicBezTo>
                  <a:pt x="447040" y="1612053"/>
                  <a:pt x="455776" y="1621739"/>
                  <a:pt x="467360" y="1625600"/>
                </a:cubicBezTo>
                <a:lnTo>
                  <a:pt x="528320" y="1645920"/>
                </a:lnTo>
                <a:cubicBezTo>
                  <a:pt x="538480" y="1656080"/>
                  <a:pt x="546845" y="1668430"/>
                  <a:pt x="558800" y="1676400"/>
                </a:cubicBezTo>
                <a:cubicBezTo>
                  <a:pt x="567711" y="1682341"/>
                  <a:pt x="578570" y="1686560"/>
                  <a:pt x="589280" y="1686560"/>
                </a:cubicBezTo>
                <a:cubicBezTo>
                  <a:pt x="707862" y="1686560"/>
                  <a:pt x="826347" y="1679787"/>
                  <a:pt x="944880" y="1676400"/>
                </a:cubicBezTo>
                <a:cubicBezTo>
                  <a:pt x="971973" y="1669627"/>
                  <a:pt x="999666" y="1664911"/>
                  <a:pt x="1026160" y="1656080"/>
                </a:cubicBezTo>
                <a:cubicBezTo>
                  <a:pt x="1036320" y="1652693"/>
                  <a:pt x="1047061" y="1650709"/>
                  <a:pt x="1056640" y="1645920"/>
                </a:cubicBezTo>
                <a:cubicBezTo>
                  <a:pt x="1067562" y="1640459"/>
                  <a:pt x="1075424" y="1629109"/>
                  <a:pt x="1087120" y="1625600"/>
                </a:cubicBezTo>
                <a:cubicBezTo>
                  <a:pt x="1110057" y="1618719"/>
                  <a:pt x="1134571" y="1619081"/>
                  <a:pt x="1158240" y="1615440"/>
                </a:cubicBezTo>
                <a:cubicBezTo>
                  <a:pt x="1201485" y="1608787"/>
                  <a:pt x="1220559" y="1606343"/>
                  <a:pt x="1259840" y="1595120"/>
                </a:cubicBezTo>
                <a:cubicBezTo>
                  <a:pt x="1270138" y="1592178"/>
                  <a:pt x="1280741" y="1589749"/>
                  <a:pt x="1290320" y="1584960"/>
                </a:cubicBezTo>
                <a:cubicBezTo>
                  <a:pt x="1301242" y="1579499"/>
                  <a:pt x="1310640" y="1571413"/>
                  <a:pt x="1320800" y="1564640"/>
                </a:cubicBezTo>
                <a:cubicBezTo>
                  <a:pt x="1379034" y="1477289"/>
                  <a:pt x="1301493" y="1580086"/>
                  <a:pt x="1371600" y="1524000"/>
                </a:cubicBezTo>
                <a:cubicBezTo>
                  <a:pt x="1381135" y="1516372"/>
                  <a:pt x="1384103" y="1502901"/>
                  <a:pt x="1391920" y="1493520"/>
                </a:cubicBezTo>
                <a:cubicBezTo>
                  <a:pt x="1401118" y="1482482"/>
                  <a:pt x="1413202" y="1474078"/>
                  <a:pt x="1422400" y="1463040"/>
                </a:cubicBezTo>
                <a:cubicBezTo>
                  <a:pt x="1430217" y="1453659"/>
                  <a:pt x="1434903" y="1441941"/>
                  <a:pt x="1442720" y="1432560"/>
                </a:cubicBezTo>
                <a:cubicBezTo>
                  <a:pt x="1451918" y="1421522"/>
                  <a:pt x="1464002" y="1413118"/>
                  <a:pt x="1473200" y="1402080"/>
                </a:cubicBezTo>
                <a:cubicBezTo>
                  <a:pt x="1543925" y="1317210"/>
                  <a:pt x="1434952" y="1430168"/>
                  <a:pt x="1524000" y="1341120"/>
                </a:cubicBezTo>
                <a:cubicBezTo>
                  <a:pt x="1527387" y="1330960"/>
                  <a:pt x="1528959" y="1320002"/>
                  <a:pt x="1534160" y="1310640"/>
                </a:cubicBezTo>
                <a:cubicBezTo>
                  <a:pt x="1546020" y="1289292"/>
                  <a:pt x="1560147" y="1269217"/>
                  <a:pt x="1574800" y="1249680"/>
                </a:cubicBezTo>
                <a:cubicBezTo>
                  <a:pt x="1587884" y="1232235"/>
                  <a:pt x="1613715" y="1199359"/>
                  <a:pt x="1625600" y="1178560"/>
                </a:cubicBezTo>
                <a:cubicBezTo>
                  <a:pt x="1633114" y="1165410"/>
                  <a:pt x="1638406" y="1151070"/>
                  <a:pt x="1645920" y="1137920"/>
                </a:cubicBezTo>
                <a:cubicBezTo>
                  <a:pt x="1675073" y="1086902"/>
                  <a:pt x="1660243" y="1128205"/>
                  <a:pt x="1686560" y="1066800"/>
                </a:cubicBezTo>
                <a:cubicBezTo>
                  <a:pt x="1690779" y="1056956"/>
                  <a:pt x="1691519" y="1045682"/>
                  <a:pt x="1696720" y="1036320"/>
                </a:cubicBezTo>
                <a:cubicBezTo>
                  <a:pt x="1714589" y="1004156"/>
                  <a:pt x="1745009" y="965162"/>
                  <a:pt x="1767840" y="934720"/>
                </a:cubicBezTo>
                <a:cubicBezTo>
                  <a:pt x="1797534" y="845638"/>
                  <a:pt x="1746321" y="984132"/>
                  <a:pt x="1818640" y="863600"/>
                </a:cubicBezTo>
                <a:cubicBezTo>
                  <a:pt x="1893231" y="739282"/>
                  <a:pt x="1790456" y="851144"/>
                  <a:pt x="1869440" y="772160"/>
                </a:cubicBezTo>
                <a:cubicBezTo>
                  <a:pt x="1872827" y="762000"/>
                  <a:pt x="1874811" y="751259"/>
                  <a:pt x="1879600" y="741680"/>
                </a:cubicBezTo>
                <a:cubicBezTo>
                  <a:pt x="1905487" y="689906"/>
                  <a:pt x="1907134" y="728876"/>
                  <a:pt x="1920240" y="650240"/>
                </a:cubicBezTo>
                <a:cubicBezTo>
                  <a:pt x="1933921" y="568152"/>
                  <a:pt x="1923886" y="608823"/>
                  <a:pt x="1950720" y="528320"/>
                </a:cubicBezTo>
                <a:lnTo>
                  <a:pt x="1960880" y="497840"/>
                </a:lnTo>
                <a:cubicBezTo>
                  <a:pt x="1964267" y="487680"/>
                  <a:pt x="1965099" y="476271"/>
                  <a:pt x="1971040" y="467360"/>
                </a:cubicBezTo>
                <a:lnTo>
                  <a:pt x="1991360" y="436880"/>
                </a:lnTo>
                <a:cubicBezTo>
                  <a:pt x="1994747" y="419947"/>
                  <a:pt x="2006264" y="402684"/>
                  <a:pt x="2001520" y="386080"/>
                </a:cubicBezTo>
                <a:cubicBezTo>
                  <a:pt x="1998165" y="374339"/>
                  <a:pt x="1982198" y="370719"/>
                  <a:pt x="1971040" y="365760"/>
                </a:cubicBezTo>
                <a:cubicBezTo>
                  <a:pt x="1951467" y="357061"/>
                  <a:pt x="1930400" y="352213"/>
                  <a:pt x="1910080" y="345440"/>
                </a:cubicBezTo>
                <a:lnTo>
                  <a:pt x="1879600" y="335280"/>
                </a:lnTo>
                <a:cubicBezTo>
                  <a:pt x="1869440" y="331893"/>
                  <a:pt x="1859510" y="327717"/>
                  <a:pt x="1849120" y="325120"/>
                </a:cubicBezTo>
                <a:cubicBezTo>
                  <a:pt x="1787700" y="309765"/>
                  <a:pt x="1821727" y="319376"/>
                  <a:pt x="1747520" y="294640"/>
                </a:cubicBezTo>
                <a:cubicBezTo>
                  <a:pt x="1737360" y="291253"/>
                  <a:pt x="1725951" y="290421"/>
                  <a:pt x="1717040" y="284480"/>
                </a:cubicBezTo>
                <a:cubicBezTo>
                  <a:pt x="1706880" y="277707"/>
                  <a:pt x="1697718" y="269119"/>
                  <a:pt x="1686560" y="264160"/>
                </a:cubicBezTo>
                <a:cubicBezTo>
                  <a:pt x="1666987" y="255461"/>
                  <a:pt x="1643422" y="255721"/>
                  <a:pt x="1625600" y="243840"/>
                </a:cubicBezTo>
                <a:lnTo>
                  <a:pt x="1564640" y="203200"/>
                </a:lnTo>
                <a:cubicBezTo>
                  <a:pt x="1540933" y="167640"/>
                  <a:pt x="1534160" y="149013"/>
                  <a:pt x="1483360" y="132080"/>
                </a:cubicBezTo>
                <a:cubicBezTo>
                  <a:pt x="1463040" y="125307"/>
                  <a:pt x="1440222" y="123641"/>
                  <a:pt x="1422400" y="111760"/>
                </a:cubicBezTo>
                <a:cubicBezTo>
                  <a:pt x="1402080" y="98213"/>
                  <a:pt x="1384608" y="78843"/>
                  <a:pt x="1361440" y="71120"/>
                </a:cubicBezTo>
                <a:lnTo>
                  <a:pt x="1270000" y="40640"/>
                </a:lnTo>
                <a:cubicBezTo>
                  <a:pt x="1259840" y="37253"/>
                  <a:pt x="1250147" y="31808"/>
                  <a:pt x="1239520" y="30480"/>
                </a:cubicBezTo>
                <a:cubicBezTo>
                  <a:pt x="1127995" y="16539"/>
                  <a:pt x="1078653" y="0"/>
                  <a:pt x="1036320" y="0"/>
                </a:cubicBezTo>
                <a:close/>
              </a:path>
            </a:pathLst>
          </a:cu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 13"/>
          <p:cNvSpPr/>
          <p:nvPr/>
        </p:nvSpPr>
        <p:spPr>
          <a:xfrm>
            <a:off x="7051040" y="2794000"/>
            <a:ext cx="1774045" cy="1737360"/>
          </a:xfrm>
          <a:custGeom>
            <a:avLst/>
            <a:gdLst>
              <a:gd name="connsiteX0" fmla="*/ 558800 w 1774045"/>
              <a:gd name="connsiteY0" fmla="*/ 1249680 h 1737360"/>
              <a:gd name="connsiteX1" fmla="*/ 568960 w 1774045"/>
              <a:gd name="connsiteY1" fmla="*/ 1310640 h 1737360"/>
              <a:gd name="connsiteX2" fmla="*/ 599440 w 1774045"/>
              <a:gd name="connsiteY2" fmla="*/ 1320800 h 1737360"/>
              <a:gd name="connsiteX3" fmla="*/ 680720 w 1774045"/>
              <a:gd name="connsiteY3" fmla="*/ 1351280 h 1737360"/>
              <a:gd name="connsiteX4" fmla="*/ 741680 w 1774045"/>
              <a:gd name="connsiteY4" fmla="*/ 1371600 h 1737360"/>
              <a:gd name="connsiteX5" fmla="*/ 772160 w 1774045"/>
              <a:gd name="connsiteY5" fmla="*/ 1381760 h 1737360"/>
              <a:gd name="connsiteX6" fmla="*/ 802640 w 1774045"/>
              <a:gd name="connsiteY6" fmla="*/ 1402080 h 1737360"/>
              <a:gd name="connsiteX7" fmla="*/ 894080 w 1774045"/>
              <a:gd name="connsiteY7" fmla="*/ 1412240 h 1737360"/>
              <a:gd name="connsiteX8" fmla="*/ 955040 w 1774045"/>
              <a:gd name="connsiteY8" fmla="*/ 1442720 h 1737360"/>
              <a:gd name="connsiteX9" fmla="*/ 1016000 w 1774045"/>
              <a:gd name="connsiteY9" fmla="*/ 1463040 h 1737360"/>
              <a:gd name="connsiteX10" fmla="*/ 1076960 w 1774045"/>
              <a:gd name="connsiteY10" fmla="*/ 1493520 h 1737360"/>
              <a:gd name="connsiteX11" fmla="*/ 1097280 w 1774045"/>
              <a:gd name="connsiteY11" fmla="*/ 1524000 h 1737360"/>
              <a:gd name="connsiteX12" fmla="*/ 1127760 w 1774045"/>
              <a:gd name="connsiteY12" fmla="*/ 1534160 h 1737360"/>
              <a:gd name="connsiteX13" fmla="*/ 1137920 w 1774045"/>
              <a:gd name="connsiteY13" fmla="*/ 1564640 h 1737360"/>
              <a:gd name="connsiteX14" fmla="*/ 1198880 w 1774045"/>
              <a:gd name="connsiteY14" fmla="*/ 1584960 h 1737360"/>
              <a:gd name="connsiteX15" fmla="*/ 1270000 w 1774045"/>
              <a:gd name="connsiteY15" fmla="*/ 1605280 h 1737360"/>
              <a:gd name="connsiteX16" fmla="*/ 1300480 w 1774045"/>
              <a:gd name="connsiteY16" fmla="*/ 1615440 h 1737360"/>
              <a:gd name="connsiteX17" fmla="*/ 1330960 w 1774045"/>
              <a:gd name="connsiteY17" fmla="*/ 1645920 h 1737360"/>
              <a:gd name="connsiteX18" fmla="*/ 1391920 w 1774045"/>
              <a:gd name="connsiteY18" fmla="*/ 1666240 h 1737360"/>
              <a:gd name="connsiteX19" fmla="*/ 1422400 w 1774045"/>
              <a:gd name="connsiteY19" fmla="*/ 1676400 h 1737360"/>
              <a:gd name="connsiteX20" fmla="*/ 1513840 w 1774045"/>
              <a:gd name="connsiteY20" fmla="*/ 1727200 h 1737360"/>
              <a:gd name="connsiteX21" fmla="*/ 1615440 w 1774045"/>
              <a:gd name="connsiteY21" fmla="*/ 1737360 h 1737360"/>
              <a:gd name="connsiteX22" fmla="*/ 1656080 w 1774045"/>
              <a:gd name="connsiteY22" fmla="*/ 1727200 h 1737360"/>
              <a:gd name="connsiteX23" fmla="*/ 1696720 w 1774045"/>
              <a:gd name="connsiteY23" fmla="*/ 1534160 h 1737360"/>
              <a:gd name="connsiteX24" fmla="*/ 1717040 w 1774045"/>
              <a:gd name="connsiteY24" fmla="*/ 1473200 h 1737360"/>
              <a:gd name="connsiteX25" fmla="*/ 1727200 w 1774045"/>
              <a:gd name="connsiteY25" fmla="*/ 1442720 h 1737360"/>
              <a:gd name="connsiteX26" fmla="*/ 1737360 w 1774045"/>
              <a:gd name="connsiteY26" fmla="*/ 1412240 h 1737360"/>
              <a:gd name="connsiteX27" fmla="*/ 1757680 w 1774045"/>
              <a:gd name="connsiteY27" fmla="*/ 1381760 h 1737360"/>
              <a:gd name="connsiteX28" fmla="*/ 1757680 w 1774045"/>
              <a:gd name="connsiteY28" fmla="*/ 1127760 h 1737360"/>
              <a:gd name="connsiteX29" fmla="*/ 1747520 w 1774045"/>
              <a:gd name="connsiteY29" fmla="*/ 1097280 h 1737360"/>
              <a:gd name="connsiteX30" fmla="*/ 1737360 w 1774045"/>
              <a:gd name="connsiteY30" fmla="*/ 1036320 h 1737360"/>
              <a:gd name="connsiteX31" fmla="*/ 1717040 w 1774045"/>
              <a:gd name="connsiteY31" fmla="*/ 975360 h 1737360"/>
              <a:gd name="connsiteX32" fmla="*/ 1706880 w 1774045"/>
              <a:gd name="connsiteY32" fmla="*/ 924560 h 1737360"/>
              <a:gd name="connsiteX33" fmla="*/ 1686560 w 1774045"/>
              <a:gd name="connsiteY33" fmla="*/ 772160 h 1737360"/>
              <a:gd name="connsiteX34" fmla="*/ 1666240 w 1774045"/>
              <a:gd name="connsiteY34" fmla="*/ 690880 h 1737360"/>
              <a:gd name="connsiteX35" fmla="*/ 1656080 w 1774045"/>
              <a:gd name="connsiteY35" fmla="*/ 599440 h 1737360"/>
              <a:gd name="connsiteX36" fmla="*/ 1635760 w 1774045"/>
              <a:gd name="connsiteY36" fmla="*/ 508000 h 1737360"/>
              <a:gd name="connsiteX37" fmla="*/ 1625600 w 1774045"/>
              <a:gd name="connsiteY37" fmla="*/ 457200 h 1737360"/>
              <a:gd name="connsiteX38" fmla="*/ 1615440 w 1774045"/>
              <a:gd name="connsiteY38" fmla="*/ 426720 h 1737360"/>
              <a:gd name="connsiteX39" fmla="*/ 1584960 w 1774045"/>
              <a:gd name="connsiteY39" fmla="*/ 355600 h 1737360"/>
              <a:gd name="connsiteX40" fmla="*/ 1554480 w 1774045"/>
              <a:gd name="connsiteY40" fmla="*/ 335280 h 1737360"/>
              <a:gd name="connsiteX41" fmla="*/ 1513840 w 1774045"/>
              <a:gd name="connsiteY41" fmla="*/ 294640 h 1737360"/>
              <a:gd name="connsiteX42" fmla="*/ 1473200 w 1774045"/>
              <a:gd name="connsiteY42" fmla="*/ 254000 h 1737360"/>
              <a:gd name="connsiteX43" fmla="*/ 1442720 w 1774045"/>
              <a:gd name="connsiteY43" fmla="*/ 223520 h 1737360"/>
              <a:gd name="connsiteX44" fmla="*/ 1381760 w 1774045"/>
              <a:gd name="connsiteY44" fmla="*/ 203200 h 1737360"/>
              <a:gd name="connsiteX45" fmla="*/ 1320800 w 1774045"/>
              <a:gd name="connsiteY45" fmla="*/ 182880 h 1737360"/>
              <a:gd name="connsiteX46" fmla="*/ 1290320 w 1774045"/>
              <a:gd name="connsiteY46" fmla="*/ 172720 h 1737360"/>
              <a:gd name="connsiteX47" fmla="*/ 1259840 w 1774045"/>
              <a:gd name="connsiteY47" fmla="*/ 162560 h 1737360"/>
              <a:gd name="connsiteX48" fmla="*/ 1198880 w 1774045"/>
              <a:gd name="connsiteY48" fmla="*/ 132080 h 1737360"/>
              <a:gd name="connsiteX49" fmla="*/ 1168400 w 1774045"/>
              <a:gd name="connsiteY49" fmla="*/ 111760 h 1737360"/>
              <a:gd name="connsiteX50" fmla="*/ 1107440 w 1774045"/>
              <a:gd name="connsiteY50" fmla="*/ 91440 h 1737360"/>
              <a:gd name="connsiteX51" fmla="*/ 1016000 w 1774045"/>
              <a:gd name="connsiteY51" fmla="*/ 60960 h 1737360"/>
              <a:gd name="connsiteX52" fmla="*/ 985520 w 1774045"/>
              <a:gd name="connsiteY52" fmla="*/ 50800 h 1737360"/>
              <a:gd name="connsiteX53" fmla="*/ 955040 w 1774045"/>
              <a:gd name="connsiteY53" fmla="*/ 30480 h 1737360"/>
              <a:gd name="connsiteX54" fmla="*/ 853440 w 1774045"/>
              <a:gd name="connsiteY54" fmla="*/ 20320 h 1737360"/>
              <a:gd name="connsiteX55" fmla="*/ 436880 w 1774045"/>
              <a:gd name="connsiteY55" fmla="*/ 10160 h 1737360"/>
              <a:gd name="connsiteX56" fmla="*/ 345440 w 1774045"/>
              <a:gd name="connsiteY56" fmla="*/ 0 h 1737360"/>
              <a:gd name="connsiteX57" fmla="*/ 223520 w 1774045"/>
              <a:gd name="connsiteY57" fmla="*/ 20320 h 1737360"/>
              <a:gd name="connsiteX58" fmla="*/ 132080 w 1774045"/>
              <a:gd name="connsiteY58" fmla="*/ 91440 h 1737360"/>
              <a:gd name="connsiteX59" fmla="*/ 121920 w 1774045"/>
              <a:gd name="connsiteY59" fmla="*/ 121920 h 1737360"/>
              <a:gd name="connsiteX60" fmla="*/ 101600 w 1774045"/>
              <a:gd name="connsiteY60" fmla="*/ 284480 h 1737360"/>
              <a:gd name="connsiteX61" fmla="*/ 91440 w 1774045"/>
              <a:gd name="connsiteY61" fmla="*/ 416560 h 1737360"/>
              <a:gd name="connsiteX62" fmla="*/ 81280 w 1774045"/>
              <a:gd name="connsiteY62" fmla="*/ 467360 h 1737360"/>
              <a:gd name="connsiteX63" fmla="*/ 60960 w 1774045"/>
              <a:gd name="connsiteY63" fmla="*/ 792480 h 1737360"/>
              <a:gd name="connsiteX64" fmla="*/ 50800 w 1774045"/>
              <a:gd name="connsiteY64" fmla="*/ 822960 h 1737360"/>
              <a:gd name="connsiteX65" fmla="*/ 30480 w 1774045"/>
              <a:gd name="connsiteY65" fmla="*/ 934720 h 1737360"/>
              <a:gd name="connsiteX66" fmla="*/ 10160 w 1774045"/>
              <a:gd name="connsiteY66" fmla="*/ 1036320 h 1737360"/>
              <a:gd name="connsiteX67" fmla="*/ 0 w 1774045"/>
              <a:gd name="connsiteY67" fmla="*/ 1127760 h 1737360"/>
              <a:gd name="connsiteX68" fmla="*/ 325120 w 1774045"/>
              <a:gd name="connsiteY68" fmla="*/ 1229360 h 1737360"/>
              <a:gd name="connsiteX69" fmla="*/ 386080 w 1774045"/>
              <a:gd name="connsiteY69" fmla="*/ 1259840 h 1737360"/>
              <a:gd name="connsiteX70" fmla="*/ 447040 w 1774045"/>
              <a:gd name="connsiteY70" fmla="*/ 1280160 h 1737360"/>
              <a:gd name="connsiteX71" fmla="*/ 477520 w 1774045"/>
              <a:gd name="connsiteY71" fmla="*/ 1290320 h 1737360"/>
              <a:gd name="connsiteX72" fmla="*/ 558800 w 1774045"/>
              <a:gd name="connsiteY72" fmla="*/ 124968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774045" h="1737360">
                <a:moveTo>
                  <a:pt x="558800" y="1249680"/>
                </a:moveTo>
                <a:cubicBezTo>
                  <a:pt x="562187" y="1270000"/>
                  <a:pt x="558739" y="1292754"/>
                  <a:pt x="568960" y="1310640"/>
                </a:cubicBezTo>
                <a:cubicBezTo>
                  <a:pt x="574273" y="1319939"/>
                  <a:pt x="589861" y="1316011"/>
                  <a:pt x="599440" y="1320800"/>
                </a:cubicBezTo>
                <a:cubicBezTo>
                  <a:pt x="691381" y="1366771"/>
                  <a:pt x="551347" y="1315996"/>
                  <a:pt x="680720" y="1351280"/>
                </a:cubicBezTo>
                <a:cubicBezTo>
                  <a:pt x="701384" y="1356916"/>
                  <a:pt x="721360" y="1364827"/>
                  <a:pt x="741680" y="1371600"/>
                </a:cubicBezTo>
                <a:cubicBezTo>
                  <a:pt x="751840" y="1374987"/>
                  <a:pt x="763249" y="1375819"/>
                  <a:pt x="772160" y="1381760"/>
                </a:cubicBezTo>
                <a:cubicBezTo>
                  <a:pt x="782320" y="1388533"/>
                  <a:pt x="790794" y="1399118"/>
                  <a:pt x="802640" y="1402080"/>
                </a:cubicBezTo>
                <a:cubicBezTo>
                  <a:pt x="832392" y="1409518"/>
                  <a:pt x="863600" y="1408853"/>
                  <a:pt x="894080" y="1412240"/>
                </a:cubicBezTo>
                <a:cubicBezTo>
                  <a:pt x="1005240" y="1449293"/>
                  <a:pt x="836867" y="1390199"/>
                  <a:pt x="955040" y="1442720"/>
                </a:cubicBezTo>
                <a:cubicBezTo>
                  <a:pt x="974613" y="1451419"/>
                  <a:pt x="998178" y="1451159"/>
                  <a:pt x="1016000" y="1463040"/>
                </a:cubicBezTo>
                <a:cubicBezTo>
                  <a:pt x="1055391" y="1489301"/>
                  <a:pt x="1034896" y="1479499"/>
                  <a:pt x="1076960" y="1493520"/>
                </a:cubicBezTo>
                <a:cubicBezTo>
                  <a:pt x="1083733" y="1503680"/>
                  <a:pt x="1087745" y="1516372"/>
                  <a:pt x="1097280" y="1524000"/>
                </a:cubicBezTo>
                <a:cubicBezTo>
                  <a:pt x="1105643" y="1530690"/>
                  <a:pt x="1120187" y="1526587"/>
                  <a:pt x="1127760" y="1534160"/>
                </a:cubicBezTo>
                <a:cubicBezTo>
                  <a:pt x="1135333" y="1541733"/>
                  <a:pt x="1129205" y="1558415"/>
                  <a:pt x="1137920" y="1564640"/>
                </a:cubicBezTo>
                <a:cubicBezTo>
                  <a:pt x="1155349" y="1577090"/>
                  <a:pt x="1178560" y="1578187"/>
                  <a:pt x="1198880" y="1584960"/>
                </a:cubicBezTo>
                <a:cubicBezTo>
                  <a:pt x="1271961" y="1609320"/>
                  <a:pt x="1180698" y="1579765"/>
                  <a:pt x="1270000" y="1605280"/>
                </a:cubicBezTo>
                <a:cubicBezTo>
                  <a:pt x="1280298" y="1608222"/>
                  <a:pt x="1290320" y="1612053"/>
                  <a:pt x="1300480" y="1615440"/>
                </a:cubicBezTo>
                <a:cubicBezTo>
                  <a:pt x="1310640" y="1625600"/>
                  <a:pt x="1318400" y="1638942"/>
                  <a:pt x="1330960" y="1645920"/>
                </a:cubicBezTo>
                <a:cubicBezTo>
                  <a:pt x="1349684" y="1656322"/>
                  <a:pt x="1371600" y="1659467"/>
                  <a:pt x="1391920" y="1666240"/>
                </a:cubicBezTo>
                <a:cubicBezTo>
                  <a:pt x="1402080" y="1669627"/>
                  <a:pt x="1413489" y="1670459"/>
                  <a:pt x="1422400" y="1676400"/>
                </a:cubicBezTo>
                <a:cubicBezTo>
                  <a:pt x="1449453" y="1694435"/>
                  <a:pt x="1478969" y="1721835"/>
                  <a:pt x="1513840" y="1727200"/>
                </a:cubicBezTo>
                <a:cubicBezTo>
                  <a:pt x="1547480" y="1732375"/>
                  <a:pt x="1581573" y="1733973"/>
                  <a:pt x="1615440" y="1737360"/>
                </a:cubicBezTo>
                <a:cubicBezTo>
                  <a:pt x="1628987" y="1733973"/>
                  <a:pt x="1643245" y="1732701"/>
                  <a:pt x="1656080" y="1727200"/>
                </a:cubicBezTo>
                <a:cubicBezTo>
                  <a:pt x="1734935" y="1693405"/>
                  <a:pt x="1684008" y="1631616"/>
                  <a:pt x="1696720" y="1534160"/>
                </a:cubicBezTo>
                <a:cubicBezTo>
                  <a:pt x="1699490" y="1512921"/>
                  <a:pt x="1710267" y="1493520"/>
                  <a:pt x="1717040" y="1473200"/>
                </a:cubicBezTo>
                <a:lnTo>
                  <a:pt x="1727200" y="1442720"/>
                </a:lnTo>
                <a:cubicBezTo>
                  <a:pt x="1730587" y="1432560"/>
                  <a:pt x="1731419" y="1421151"/>
                  <a:pt x="1737360" y="1412240"/>
                </a:cubicBezTo>
                <a:lnTo>
                  <a:pt x="1757680" y="1381760"/>
                </a:lnTo>
                <a:cubicBezTo>
                  <a:pt x="1783915" y="1276822"/>
                  <a:pt x="1774593" y="1330713"/>
                  <a:pt x="1757680" y="1127760"/>
                </a:cubicBezTo>
                <a:cubicBezTo>
                  <a:pt x="1756791" y="1117087"/>
                  <a:pt x="1749843" y="1107735"/>
                  <a:pt x="1747520" y="1097280"/>
                </a:cubicBezTo>
                <a:cubicBezTo>
                  <a:pt x="1743051" y="1077170"/>
                  <a:pt x="1742356" y="1056305"/>
                  <a:pt x="1737360" y="1036320"/>
                </a:cubicBezTo>
                <a:cubicBezTo>
                  <a:pt x="1732165" y="1015540"/>
                  <a:pt x="1721241" y="996363"/>
                  <a:pt x="1717040" y="975360"/>
                </a:cubicBezTo>
                <a:cubicBezTo>
                  <a:pt x="1713653" y="958427"/>
                  <a:pt x="1709506" y="941628"/>
                  <a:pt x="1706880" y="924560"/>
                </a:cubicBezTo>
                <a:cubicBezTo>
                  <a:pt x="1701935" y="892419"/>
                  <a:pt x="1693402" y="806371"/>
                  <a:pt x="1686560" y="772160"/>
                </a:cubicBezTo>
                <a:cubicBezTo>
                  <a:pt x="1662922" y="653969"/>
                  <a:pt x="1691428" y="867195"/>
                  <a:pt x="1666240" y="690880"/>
                </a:cubicBezTo>
                <a:cubicBezTo>
                  <a:pt x="1661903" y="660521"/>
                  <a:pt x="1660133" y="629839"/>
                  <a:pt x="1656080" y="599440"/>
                </a:cubicBezTo>
                <a:cubicBezTo>
                  <a:pt x="1640104" y="479622"/>
                  <a:pt x="1654543" y="583130"/>
                  <a:pt x="1635760" y="508000"/>
                </a:cubicBezTo>
                <a:cubicBezTo>
                  <a:pt x="1631572" y="491247"/>
                  <a:pt x="1629788" y="473953"/>
                  <a:pt x="1625600" y="457200"/>
                </a:cubicBezTo>
                <a:cubicBezTo>
                  <a:pt x="1623003" y="446810"/>
                  <a:pt x="1618382" y="437018"/>
                  <a:pt x="1615440" y="426720"/>
                </a:cubicBezTo>
                <a:cubicBezTo>
                  <a:pt x="1606113" y="394075"/>
                  <a:pt x="1609707" y="380347"/>
                  <a:pt x="1584960" y="355600"/>
                </a:cubicBezTo>
                <a:cubicBezTo>
                  <a:pt x="1576326" y="346966"/>
                  <a:pt x="1564640" y="342053"/>
                  <a:pt x="1554480" y="335280"/>
                </a:cubicBezTo>
                <a:cubicBezTo>
                  <a:pt x="1527387" y="254000"/>
                  <a:pt x="1568027" y="348827"/>
                  <a:pt x="1513840" y="294640"/>
                </a:cubicBezTo>
                <a:cubicBezTo>
                  <a:pt x="1459653" y="240453"/>
                  <a:pt x="1554480" y="281093"/>
                  <a:pt x="1473200" y="254000"/>
                </a:cubicBezTo>
                <a:cubicBezTo>
                  <a:pt x="1463040" y="243840"/>
                  <a:pt x="1455280" y="230498"/>
                  <a:pt x="1442720" y="223520"/>
                </a:cubicBezTo>
                <a:cubicBezTo>
                  <a:pt x="1423996" y="213118"/>
                  <a:pt x="1402080" y="209973"/>
                  <a:pt x="1381760" y="203200"/>
                </a:cubicBezTo>
                <a:lnTo>
                  <a:pt x="1320800" y="182880"/>
                </a:lnTo>
                <a:lnTo>
                  <a:pt x="1290320" y="172720"/>
                </a:lnTo>
                <a:cubicBezTo>
                  <a:pt x="1280160" y="169333"/>
                  <a:pt x="1268751" y="168501"/>
                  <a:pt x="1259840" y="162560"/>
                </a:cubicBezTo>
                <a:cubicBezTo>
                  <a:pt x="1172489" y="104326"/>
                  <a:pt x="1283008" y="174144"/>
                  <a:pt x="1198880" y="132080"/>
                </a:cubicBezTo>
                <a:cubicBezTo>
                  <a:pt x="1187958" y="126619"/>
                  <a:pt x="1179558" y="116719"/>
                  <a:pt x="1168400" y="111760"/>
                </a:cubicBezTo>
                <a:cubicBezTo>
                  <a:pt x="1148827" y="103061"/>
                  <a:pt x="1127760" y="98213"/>
                  <a:pt x="1107440" y="91440"/>
                </a:cubicBezTo>
                <a:lnTo>
                  <a:pt x="1016000" y="60960"/>
                </a:lnTo>
                <a:cubicBezTo>
                  <a:pt x="1005840" y="57573"/>
                  <a:pt x="994431" y="56741"/>
                  <a:pt x="985520" y="50800"/>
                </a:cubicBezTo>
                <a:cubicBezTo>
                  <a:pt x="975360" y="44027"/>
                  <a:pt x="966938" y="33226"/>
                  <a:pt x="955040" y="30480"/>
                </a:cubicBezTo>
                <a:cubicBezTo>
                  <a:pt x="921876" y="22827"/>
                  <a:pt x="887449" y="21654"/>
                  <a:pt x="853440" y="20320"/>
                </a:cubicBezTo>
                <a:cubicBezTo>
                  <a:pt x="714652" y="14877"/>
                  <a:pt x="575733" y="13547"/>
                  <a:pt x="436880" y="10160"/>
                </a:cubicBezTo>
                <a:cubicBezTo>
                  <a:pt x="406400" y="6773"/>
                  <a:pt x="376108" y="0"/>
                  <a:pt x="345440" y="0"/>
                </a:cubicBezTo>
                <a:cubicBezTo>
                  <a:pt x="332010" y="0"/>
                  <a:pt x="252134" y="4423"/>
                  <a:pt x="223520" y="20320"/>
                </a:cubicBezTo>
                <a:cubicBezTo>
                  <a:pt x="168834" y="50701"/>
                  <a:pt x="169104" y="54416"/>
                  <a:pt x="132080" y="91440"/>
                </a:cubicBezTo>
                <a:cubicBezTo>
                  <a:pt x="128693" y="101600"/>
                  <a:pt x="124517" y="111530"/>
                  <a:pt x="121920" y="121920"/>
                </a:cubicBezTo>
                <a:cubicBezTo>
                  <a:pt x="107287" y="180450"/>
                  <a:pt x="107121" y="218233"/>
                  <a:pt x="101600" y="284480"/>
                </a:cubicBezTo>
                <a:cubicBezTo>
                  <a:pt x="97933" y="328484"/>
                  <a:pt x="96316" y="372673"/>
                  <a:pt x="91440" y="416560"/>
                </a:cubicBezTo>
                <a:cubicBezTo>
                  <a:pt x="89533" y="433723"/>
                  <a:pt x="84667" y="450427"/>
                  <a:pt x="81280" y="467360"/>
                </a:cubicBezTo>
                <a:cubicBezTo>
                  <a:pt x="77684" y="560866"/>
                  <a:pt x="83887" y="689308"/>
                  <a:pt x="60960" y="792480"/>
                </a:cubicBezTo>
                <a:cubicBezTo>
                  <a:pt x="58637" y="802935"/>
                  <a:pt x="54187" y="812800"/>
                  <a:pt x="50800" y="822960"/>
                </a:cubicBezTo>
                <a:cubicBezTo>
                  <a:pt x="24973" y="1003751"/>
                  <a:pt x="54432" y="814959"/>
                  <a:pt x="30480" y="934720"/>
                </a:cubicBezTo>
                <a:cubicBezTo>
                  <a:pt x="5569" y="1059276"/>
                  <a:pt x="33759" y="941923"/>
                  <a:pt x="10160" y="1036320"/>
                </a:cubicBezTo>
                <a:cubicBezTo>
                  <a:pt x="6773" y="1066800"/>
                  <a:pt x="0" y="1097092"/>
                  <a:pt x="0" y="1127760"/>
                </a:cubicBezTo>
                <a:cubicBezTo>
                  <a:pt x="0" y="1322897"/>
                  <a:pt x="54039" y="1220615"/>
                  <a:pt x="325120" y="1229360"/>
                </a:cubicBezTo>
                <a:cubicBezTo>
                  <a:pt x="436280" y="1266413"/>
                  <a:pt x="267907" y="1207319"/>
                  <a:pt x="386080" y="1259840"/>
                </a:cubicBezTo>
                <a:cubicBezTo>
                  <a:pt x="405653" y="1268539"/>
                  <a:pt x="426720" y="1273387"/>
                  <a:pt x="447040" y="1280160"/>
                </a:cubicBezTo>
                <a:cubicBezTo>
                  <a:pt x="457200" y="1283547"/>
                  <a:pt x="466810" y="1290320"/>
                  <a:pt x="477520" y="1290320"/>
                </a:cubicBezTo>
                <a:lnTo>
                  <a:pt x="558800" y="1249680"/>
                </a:lnTo>
                <a:close/>
              </a:path>
            </a:pathLst>
          </a:cu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abadkézi sokszög 14"/>
          <p:cNvSpPr/>
          <p:nvPr/>
        </p:nvSpPr>
        <p:spPr>
          <a:xfrm>
            <a:off x="3616960" y="2603442"/>
            <a:ext cx="3495040" cy="1948238"/>
          </a:xfrm>
          <a:custGeom>
            <a:avLst/>
            <a:gdLst>
              <a:gd name="connsiteX0" fmla="*/ 284480 w 3495040"/>
              <a:gd name="connsiteY0" fmla="*/ 718878 h 1948238"/>
              <a:gd name="connsiteX1" fmla="*/ 365760 w 3495040"/>
              <a:gd name="connsiteY1" fmla="*/ 637598 h 1948238"/>
              <a:gd name="connsiteX2" fmla="*/ 396240 w 3495040"/>
              <a:gd name="connsiteY2" fmla="*/ 607118 h 1948238"/>
              <a:gd name="connsiteX3" fmla="*/ 426720 w 3495040"/>
              <a:gd name="connsiteY3" fmla="*/ 596958 h 1948238"/>
              <a:gd name="connsiteX4" fmla="*/ 487680 w 3495040"/>
              <a:gd name="connsiteY4" fmla="*/ 566478 h 1948238"/>
              <a:gd name="connsiteX5" fmla="*/ 548640 w 3495040"/>
              <a:gd name="connsiteY5" fmla="*/ 525838 h 1948238"/>
              <a:gd name="connsiteX6" fmla="*/ 609600 w 3495040"/>
              <a:gd name="connsiteY6" fmla="*/ 485198 h 1948238"/>
              <a:gd name="connsiteX7" fmla="*/ 731520 w 3495040"/>
              <a:gd name="connsiteY7" fmla="*/ 383598 h 1948238"/>
              <a:gd name="connsiteX8" fmla="*/ 762000 w 3495040"/>
              <a:gd name="connsiteY8" fmla="*/ 373438 h 1948238"/>
              <a:gd name="connsiteX9" fmla="*/ 822960 w 3495040"/>
              <a:gd name="connsiteY9" fmla="*/ 332798 h 1948238"/>
              <a:gd name="connsiteX10" fmla="*/ 873760 w 3495040"/>
              <a:gd name="connsiteY10" fmla="*/ 292158 h 1948238"/>
              <a:gd name="connsiteX11" fmla="*/ 904240 w 3495040"/>
              <a:gd name="connsiteY11" fmla="*/ 271838 h 1948238"/>
              <a:gd name="connsiteX12" fmla="*/ 965200 w 3495040"/>
              <a:gd name="connsiteY12" fmla="*/ 251518 h 1948238"/>
              <a:gd name="connsiteX13" fmla="*/ 1056640 w 3495040"/>
              <a:gd name="connsiteY13" fmla="*/ 190558 h 1948238"/>
              <a:gd name="connsiteX14" fmla="*/ 1087120 w 3495040"/>
              <a:gd name="connsiteY14" fmla="*/ 170238 h 1948238"/>
              <a:gd name="connsiteX15" fmla="*/ 1117600 w 3495040"/>
              <a:gd name="connsiteY15" fmla="*/ 160078 h 1948238"/>
              <a:gd name="connsiteX16" fmla="*/ 1148080 w 3495040"/>
              <a:gd name="connsiteY16" fmla="*/ 139758 h 1948238"/>
              <a:gd name="connsiteX17" fmla="*/ 1209040 w 3495040"/>
              <a:gd name="connsiteY17" fmla="*/ 119438 h 1948238"/>
              <a:gd name="connsiteX18" fmla="*/ 1270000 w 3495040"/>
              <a:gd name="connsiteY18" fmla="*/ 99118 h 1948238"/>
              <a:gd name="connsiteX19" fmla="*/ 1300480 w 3495040"/>
              <a:gd name="connsiteY19" fmla="*/ 88958 h 1948238"/>
              <a:gd name="connsiteX20" fmla="*/ 1330960 w 3495040"/>
              <a:gd name="connsiteY20" fmla="*/ 78798 h 1948238"/>
              <a:gd name="connsiteX21" fmla="*/ 1422400 w 3495040"/>
              <a:gd name="connsiteY21" fmla="*/ 38158 h 1948238"/>
              <a:gd name="connsiteX22" fmla="*/ 1463040 w 3495040"/>
              <a:gd name="connsiteY22" fmla="*/ 27998 h 1948238"/>
              <a:gd name="connsiteX23" fmla="*/ 1767840 w 3495040"/>
              <a:gd name="connsiteY23" fmla="*/ 17838 h 1948238"/>
              <a:gd name="connsiteX24" fmla="*/ 2265680 w 3495040"/>
              <a:gd name="connsiteY24" fmla="*/ 17838 h 1948238"/>
              <a:gd name="connsiteX25" fmla="*/ 2296160 w 3495040"/>
              <a:gd name="connsiteY25" fmla="*/ 27998 h 1948238"/>
              <a:gd name="connsiteX26" fmla="*/ 2357120 w 3495040"/>
              <a:gd name="connsiteY26" fmla="*/ 38158 h 1948238"/>
              <a:gd name="connsiteX27" fmla="*/ 2479040 w 3495040"/>
              <a:gd name="connsiteY27" fmla="*/ 48318 h 1948238"/>
              <a:gd name="connsiteX28" fmla="*/ 2540000 w 3495040"/>
              <a:gd name="connsiteY28" fmla="*/ 58478 h 1948238"/>
              <a:gd name="connsiteX29" fmla="*/ 2631440 w 3495040"/>
              <a:gd name="connsiteY29" fmla="*/ 68638 h 1948238"/>
              <a:gd name="connsiteX30" fmla="*/ 2712720 w 3495040"/>
              <a:gd name="connsiteY30" fmla="*/ 78798 h 1948238"/>
              <a:gd name="connsiteX31" fmla="*/ 2773680 w 3495040"/>
              <a:gd name="connsiteY31" fmla="*/ 99118 h 1948238"/>
              <a:gd name="connsiteX32" fmla="*/ 2834640 w 3495040"/>
              <a:gd name="connsiteY32" fmla="*/ 129598 h 1948238"/>
              <a:gd name="connsiteX33" fmla="*/ 2976880 w 3495040"/>
              <a:gd name="connsiteY33" fmla="*/ 160078 h 1948238"/>
              <a:gd name="connsiteX34" fmla="*/ 3007360 w 3495040"/>
              <a:gd name="connsiteY34" fmla="*/ 170238 h 1948238"/>
              <a:gd name="connsiteX35" fmla="*/ 3048000 w 3495040"/>
              <a:gd name="connsiteY35" fmla="*/ 180398 h 1948238"/>
              <a:gd name="connsiteX36" fmla="*/ 3108960 w 3495040"/>
              <a:gd name="connsiteY36" fmla="*/ 200718 h 1948238"/>
              <a:gd name="connsiteX37" fmla="*/ 3190240 w 3495040"/>
              <a:gd name="connsiteY37" fmla="*/ 221038 h 1948238"/>
              <a:gd name="connsiteX38" fmla="*/ 3393440 w 3495040"/>
              <a:gd name="connsiteY38" fmla="*/ 231198 h 1948238"/>
              <a:gd name="connsiteX39" fmla="*/ 3423920 w 3495040"/>
              <a:gd name="connsiteY39" fmla="*/ 241358 h 1948238"/>
              <a:gd name="connsiteX40" fmla="*/ 3454400 w 3495040"/>
              <a:gd name="connsiteY40" fmla="*/ 261678 h 1948238"/>
              <a:gd name="connsiteX41" fmla="*/ 3495040 w 3495040"/>
              <a:gd name="connsiteY41" fmla="*/ 271838 h 1948238"/>
              <a:gd name="connsiteX42" fmla="*/ 3484880 w 3495040"/>
              <a:gd name="connsiteY42" fmla="*/ 424238 h 1948238"/>
              <a:gd name="connsiteX43" fmla="*/ 3474720 w 3495040"/>
              <a:gd name="connsiteY43" fmla="*/ 637598 h 1948238"/>
              <a:gd name="connsiteX44" fmla="*/ 3454400 w 3495040"/>
              <a:gd name="connsiteY44" fmla="*/ 698558 h 1948238"/>
              <a:gd name="connsiteX45" fmla="*/ 3434080 w 3495040"/>
              <a:gd name="connsiteY45" fmla="*/ 769678 h 1948238"/>
              <a:gd name="connsiteX46" fmla="*/ 3423920 w 3495040"/>
              <a:gd name="connsiteY46" fmla="*/ 1348798 h 1948238"/>
              <a:gd name="connsiteX47" fmla="*/ 3403600 w 3495040"/>
              <a:gd name="connsiteY47" fmla="*/ 1409758 h 1948238"/>
              <a:gd name="connsiteX48" fmla="*/ 3251200 w 3495040"/>
              <a:gd name="connsiteY48" fmla="*/ 1511358 h 1948238"/>
              <a:gd name="connsiteX49" fmla="*/ 3220720 w 3495040"/>
              <a:gd name="connsiteY49" fmla="*/ 1531678 h 1948238"/>
              <a:gd name="connsiteX50" fmla="*/ 3190240 w 3495040"/>
              <a:gd name="connsiteY50" fmla="*/ 1551998 h 1948238"/>
              <a:gd name="connsiteX51" fmla="*/ 3159760 w 3495040"/>
              <a:gd name="connsiteY51" fmla="*/ 1562158 h 1948238"/>
              <a:gd name="connsiteX52" fmla="*/ 3007360 w 3495040"/>
              <a:gd name="connsiteY52" fmla="*/ 1551998 h 1948238"/>
              <a:gd name="connsiteX53" fmla="*/ 2519680 w 3495040"/>
              <a:gd name="connsiteY53" fmla="*/ 1531678 h 1948238"/>
              <a:gd name="connsiteX54" fmla="*/ 2489200 w 3495040"/>
              <a:gd name="connsiteY54" fmla="*/ 1521518 h 1948238"/>
              <a:gd name="connsiteX55" fmla="*/ 2397760 w 3495040"/>
              <a:gd name="connsiteY55" fmla="*/ 1501198 h 1948238"/>
              <a:gd name="connsiteX56" fmla="*/ 2225040 w 3495040"/>
              <a:gd name="connsiteY56" fmla="*/ 1511358 h 1948238"/>
              <a:gd name="connsiteX57" fmla="*/ 2164080 w 3495040"/>
              <a:gd name="connsiteY57" fmla="*/ 1531678 h 1948238"/>
              <a:gd name="connsiteX58" fmla="*/ 2032000 w 3495040"/>
              <a:gd name="connsiteY58" fmla="*/ 1562158 h 1948238"/>
              <a:gd name="connsiteX59" fmla="*/ 2001520 w 3495040"/>
              <a:gd name="connsiteY59" fmla="*/ 1572318 h 1948238"/>
              <a:gd name="connsiteX60" fmla="*/ 1737360 w 3495040"/>
              <a:gd name="connsiteY60" fmla="*/ 1582478 h 1948238"/>
              <a:gd name="connsiteX61" fmla="*/ 1706880 w 3495040"/>
              <a:gd name="connsiteY61" fmla="*/ 1592638 h 1948238"/>
              <a:gd name="connsiteX62" fmla="*/ 1666240 w 3495040"/>
              <a:gd name="connsiteY62" fmla="*/ 1612958 h 1948238"/>
              <a:gd name="connsiteX63" fmla="*/ 1625600 w 3495040"/>
              <a:gd name="connsiteY63" fmla="*/ 1623118 h 1948238"/>
              <a:gd name="connsiteX64" fmla="*/ 1564640 w 3495040"/>
              <a:gd name="connsiteY64" fmla="*/ 1673918 h 1948238"/>
              <a:gd name="connsiteX65" fmla="*/ 1534160 w 3495040"/>
              <a:gd name="connsiteY65" fmla="*/ 1684078 h 1948238"/>
              <a:gd name="connsiteX66" fmla="*/ 1473200 w 3495040"/>
              <a:gd name="connsiteY66" fmla="*/ 1724718 h 1948238"/>
              <a:gd name="connsiteX67" fmla="*/ 1442720 w 3495040"/>
              <a:gd name="connsiteY67" fmla="*/ 1745038 h 1948238"/>
              <a:gd name="connsiteX68" fmla="*/ 1402080 w 3495040"/>
              <a:gd name="connsiteY68" fmla="*/ 1755198 h 1948238"/>
              <a:gd name="connsiteX69" fmla="*/ 1341120 w 3495040"/>
              <a:gd name="connsiteY69" fmla="*/ 1775518 h 1948238"/>
              <a:gd name="connsiteX70" fmla="*/ 1300480 w 3495040"/>
              <a:gd name="connsiteY70" fmla="*/ 1785678 h 1948238"/>
              <a:gd name="connsiteX71" fmla="*/ 1239520 w 3495040"/>
              <a:gd name="connsiteY71" fmla="*/ 1805998 h 1948238"/>
              <a:gd name="connsiteX72" fmla="*/ 1117600 w 3495040"/>
              <a:gd name="connsiteY72" fmla="*/ 1826318 h 1948238"/>
              <a:gd name="connsiteX73" fmla="*/ 1056640 w 3495040"/>
              <a:gd name="connsiteY73" fmla="*/ 1846638 h 1948238"/>
              <a:gd name="connsiteX74" fmla="*/ 1026160 w 3495040"/>
              <a:gd name="connsiteY74" fmla="*/ 1856798 h 1948238"/>
              <a:gd name="connsiteX75" fmla="*/ 1005840 w 3495040"/>
              <a:gd name="connsiteY75" fmla="*/ 1887278 h 1948238"/>
              <a:gd name="connsiteX76" fmla="*/ 975360 w 3495040"/>
              <a:gd name="connsiteY76" fmla="*/ 1897438 h 1948238"/>
              <a:gd name="connsiteX77" fmla="*/ 944880 w 3495040"/>
              <a:gd name="connsiteY77" fmla="*/ 1917758 h 1948238"/>
              <a:gd name="connsiteX78" fmla="*/ 914400 w 3495040"/>
              <a:gd name="connsiteY78" fmla="*/ 1927918 h 1948238"/>
              <a:gd name="connsiteX79" fmla="*/ 812800 w 3495040"/>
              <a:gd name="connsiteY79" fmla="*/ 1948238 h 1948238"/>
              <a:gd name="connsiteX80" fmla="*/ 741680 w 3495040"/>
              <a:gd name="connsiteY80" fmla="*/ 1938078 h 1948238"/>
              <a:gd name="connsiteX81" fmla="*/ 711200 w 3495040"/>
              <a:gd name="connsiteY81" fmla="*/ 1917758 h 1948238"/>
              <a:gd name="connsiteX82" fmla="*/ 629920 w 3495040"/>
              <a:gd name="connsiteY82" fmla="*/ 1887278 h 1948238"/>
              <a:gd name="connsiteX83" fmla="*/ 568960 w 3495040"/>
              <a:gd name="connsiteY83" fmla="*/ 1846638 h 1948238"/>
              <a:gd name="connsiteX84" fmla="*/ 508000 w 3495040"/>
              <a:gd name="connsiteY84" fmla="*/ 1826318 h 1948238"/>
              <a:gd name="connsiteX85" fmla="*/ 477520 w 3495040"/>
              <a:gd name="connsiteY85" fmla="*/ 1805998 h 1948238"/>
              <a:gd name="connsiteX86" fmla="*/ 416560 w 3495040"/>
              <a:gd name="connsiteY86" fmla="*/ 1775518 h 1948238"/>
              <a:gd name="connsiteX87" fmla="*/ 396240 w 3495040"/>
              <a:gd name="connsiteY87" fmla="*/ 1745038 h 1948238"/>
              <a:gd name="connsiteX88" fmla="*/ 365760 w 3495040"/>
              <a:gd name="connsiteY88" fmla="*/ 1734878 h 1948238"/>
              <a:gd name="connsiteX89" fmla="*/ 335280 w 3495040"/>
              <a:gd name="connsiteY89" fmla="*/ 1714558 h 1948238"/>
              <a:gd name="connsiteX90" fmla="*/ 274320 w 3495040"/>
              <a:gd name="connsiteY90" fmla="*/ 1663758 h 1948238"/>
              <a:gd name="connsiteX91" fmla="*/ 213360 w 3495040"/>
              <a:gd name="connsiteY91" fmla="*/ 1602798 h 1948238"/>
              <a:gd name="connsiteX92" fmla="*/ 152400 w 3495040"/>
              <a:gd name="connsiteY92" fmla="*/ 1562158 h 1948238"/>
              <a:gd name="connsiteX93" fmla="*/ 101600 w 3495040"/>
              <a:gd name="connsiteY93" fmla="*/ 1491038 h 1948238"/>
              <a:gd name="connsiteX94" fmla="*/ 30480 w 3495040"/>
              <a:gd name="connsiteY94" fmla="*/ 1399598 h 1948238"/>
              <a:gd name="connsiteX95" fmla="*/ 0 w 3495040"/>
              <a:gd name="connsiteY95" fmla="*/ 1287838 h 1948238"/>
              <a:gd name="connsiteX96" fmla="*/ 10160 w 3495040"/>
              <a:gd name="connsiteY96" fmla="*/ 952558 h 1948238"/>
              <a:gd name="connsiteX97" fmla="*/ 20320 w 3495040"/>
              <a:gd name="connsiteY97" fmla="*/ 922078 h 1948238"/>
              <a:gd name="connsiteX98" fmla="*/ 50800 w 3495040"/>
              <a:gd name="connsiteY98" fmla="*/ 901758 h 1948238"/>
              <a:gd name="connsiteX99" fmla="*/ 101600 w 3495040"/>
              <a:gd name="connsiteY99" fmla="*/ 861118 h 1948238"/>
              <a:gd name="connsiteX100" fmla="*/ 203200 w 3495040"/>
              <a:gd name="connsiteY100" fmla="*/ 810318 h 1948238"/>
              <a:gd name="connsiteX101" fmla="*/ 254000 w 3495040"/>
              <a:gd name="connsiteY101" fmla="*/ 769678 h 1948238"/>
              <a:gd name="connsiteX102" fmla="*/ 284480 w 3495040"/>
              <a:gd name="connsiteY102" fmla="*/ 718878 h 194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3495040" h="1948238">
                <a:moveTo>
                  <a:pt x="284480" y="718878"/>
                </a:moveTo>
                <a:cubicBezTo>
                  <a:pt x="303107" y="696865"/>
                  <a:pt x="289413" y="701220"/>
                  <a:pt x="365760" y="637598"/>
                </a:cubicBezTo>
                <a:cubicBezTo>
                  <a:pt x="376798" y="628400"/>
                  <a:pt x="384285" y="615088"/>
                  <a:pt x="396240" y="607118"/>
                </a:cubicBezTo>
                <a:cubicBezTo>
                  <a:pt x="405151" y="601177"/>
                  <a:pt x="417141" y="601747"/>
                  <a:pt x="426720" y="596958"/>
                </a:cubicBezTo>
                <a:cubicBezTo>
                  <a:pt x="505502" y="557567"/>
                  <a:pt x="411068" y="592015"/>
                  <a:pt x="487680" y="566478"/>
                </a:cubicBezTo>
                <a:cubicBezTo>
                  <a:pt x="584914" y="469244"/>
                  <a:pt x="460418" y="584653"/>
                  <a:pt x="548640" y="525838"/>
                </a:cubicBezTo>
                <a:cubicBezTo>
                  <a:pt x="624746" y="475101"/>
                  <a:pt x="537126" y="509356"/>
                  <a:pt x="609600" y="485198"/>
                </a:cubicBezTo>
                <a:cubicBezTo>
                  <a:pt x="637895" y="456903"/>
                  <a:pt x="689085" y="397743"/>
                  <a:pt x="731520" y="383598"/>
                </a:cubicBezTo>
                <a:cubicBezTo>
                  <a:pt x="741680" y="380211"/>
                  <a:pt x="752638" y="378639"/>
                  <a:pt x="762000" y="373438"/>
                </a:cubicBezTo>
                <a:cubicBezTo>
                  <a:pt x="783348" y="361578"/>
                  <a:pt x="822960" y="332798"/>
                  <a:pt x="822960" y="332798"/>
                </a:cubicBezTo>
                <a:cubicBezTo>
                  <a:pt x="857214" y="281417"/>
                  <a:pt x="824685" y="316695"/>
                  <a:pt x="873760" y="292158"/>
                </a:cubicBezTo>
                <a:cubicBezTo>
                  <a:pt x="884682" y="286697"/>
                  <a:pt x="893082" y="276797"/>
                  <a:pt x="904240" y="271838"/>
                </a:cubicBezTo>
                <a:cubicBezTo>
                  <a:pt x="923813" y="263139"/>
                  <a:pt x="947378" y="263399"/>
                  <a:pt x="965200" y="251518"/>
                </a:cubicBezTo>
                <a:lnTo>
                  <a:pt x="1056640" y="190558"/>
                </a:lnTo>
                <a:cubicBezTo>
                  <a:pt x="1066800" y="183785"/>
                  <a:pt x="1075536" y="174099"/>
                  <a:pt x="1087120" y="170238"/>
                </a:cubicBezTo>
                <a:cubicBezTo>
                  <a:pt x="1097280" y="166851"/>
                  <a:pt x="1108021" y="164867"/>
                  <a:pt x="1117600" y="160078"/>
                </a:cubicBezTo>
                <a:cubicBezTo>
                  <a:pt x="1128522" y="154617"/>
                  <a:pt x="1136922" y="144717"/>
                  <a:pt x="1148080" y="139758"/>
                </a:cubicBezTo>
                <a:cubicBezTo>
                  <a:pt x="1167653" y="131059"/>
                  <a:pt x="1188720" y="126211"/>
                  <a:pt x="1209040" y="119438"/>
                </a:cubicBezTo>
                <a:lnTo>
                  <a:pt x="1270000" y="99118"/>
                </a:lnTo>
                <a:lnTo>
                  <a:pt x="1300480" y="88958"/>
                </a:lnTo>
                <a:cubicBezTo>
                  <a:pt x="1310640" y="85571"/>
                  <a:pt x="1322049" y="84739"/>
                  <a:pt x="1330960" y="78798"/>
                </a:cubicBezTo>
                <a:cubicBezTo>
                  <a:pt x="1370991" y="52111"/>
                  <a:pt x="1364365" y="52667"/>
                  <a:pt x="1422400" y="38158"/>
                </a:cubicBezTo>
                <a:cubicBezTo>
                  <a:pt x="1435947" y="34771"/>
                  <a:pt x="1449101" y="28818"/>
                  <a:pt x="1463040" y="27998"/>
                </a:cubicBezTo>
                <a:cubicBezTo>
                  <a:pt x="1564521" y="22029"/>
                  <a:pt x="1666240" y="21225"/>
                  <a:pt x="1767840" y="17838"/>
                </a:cubicBezTo>
                <a:cubicBezTo>
                  <a:pt x="1971454" y="-11250"/>
                  <a:pt x="1864668" y="15"/>
                  <a:pt x="2265680" y="17838"/>
                </a:cubicBezTo>
                <a:cubicBezTo>
                  <a:pt x="2276379" y="18314"/>
                  <a:pt x="2285705" y="25675"/>
                  <a:pt x="2296160" y="27998"/>
                </a:cubicBezTo>
                <a:cubicBezTo>
                  <a:pt x="2316270" y="32467"/>
                  <a:pt x="2336646" y="35883"/>
                  <a:pt x="2357120" y="38158"/>
                </a:cubicBezTo>
                <a:cubicBezTo>
                  <a:pt x="2397651" y="42661"/>
                  <a:pt x="2438509" y="43815"/>
                  <a:pt x="2479040" y="48318"/>
                </a:cubicBezTo>
                <a:cubicBezTo>
                  <a:pt x="2499514" y="50593"/>
                  <a:pt x="2519580" y="55755"/>
                  <a:pt x="2540000" y="58478"/>
                </a:cubicBezTo>
                <a:cubicBezTo>
                  <a:pt x="2570399" y="62531"/>
                  <a:pt x="2600982" y="65055"/>
                  <a:pt x="2631440" y="68638"/>
                </a:cubicBezTo>
                <a:lnTo>
                  <a:pt x="2712720" y="78798"/>
                </a:lnTo>
                <a:cubicBezTo>
                  <a:pt x="2733040" y="85571"/>
                  <a:pt x="2755858" y="87237"/>
                  <a:pt x="2773680" y="99118"/>
                </a:cubicBezTo>
                <a:cubicBezTo>
                  <a:pt x="2805692" y="120460"/>
                  <a:pt x="2799047" y="119891"/>
                  <a:pt x="2834640" y="129598"/>
                </a:cubicBezTo>
                <a:cubicBezTo>
                  <a:pt x="3022321" y="180784"/>
                  <a:pt x="2824629" y="126244"/>
                  <a:pt x="2976880" y="160078"/>
                </a:cubicBezTo>
                <a:cubicBezTo>
                  <a:pt x="2987335" y="162401"/>
                  <a:pt x="2997062" y="167296"/>
                  <a:pt x="3007360" y="170238"/>
                </a:cubicBezTo>
                <a:cubicBezTo>
                  <a:pt x="3020786" y="174074"/>
                  <a:pt x="3034625" y="176386"/>
                  <a:pt x="3048000" y="180398"/>
                </a:cubicBezTo>
                <a:cubicBezTo>
                  <a:pt x="3068516" y="186553"/>
                  <a:pt x="3088640" y="193945"/>
                  <a:pt x="3108960" y="200718"/>
                </a:cubicBezTo>
                <a:cubicBezTo>
                  <a:pt x="3137814" y="210336"/>
                  <a:pt x="3157976" y="218457"/>
                  <a:pt x="3190240" y="221038"/>
                </a:cubicBezTo>
                <a:cubicBezTo>
                  <a:pt x="3257842" y="226446"/>
                  <a:pt x="3325707" y="227811"/>
                  <a:pt x="3393440" y="231198"/>
                </a:cubicBezTo>
                <a:cubicBezTo>
                  <a:pt x="3403600" y="234585"/>
                  <a:pt x="3414341" y="236569"/>
                  <a:pt x="3423920" y="241358"/>
                </a:cubicBezTo>
                <a:cubicBezTo>
                  <a:pt x="3434842" y="246819"/>
                  <a:pt x="3443177" y="256868"/>
                  <a:pt x="3454400" y="261678"/>
                </a:cubicBezTo>
                <a:cubicBezTo>
                  <a:pt x="3467235" y="267179"/>
                  <a:pt x="3481493" y="268451"/>
                  <a:pt x="3495040" y="271838"/>
                </a:cubicBezTo>
                <a:cubicBezTo>
                  <a:pt x="3491653" y="322638"/>
                  <a:pt x="3487704" y="373404"/>
                  <a:pt x="3484880" y="424238"/>
                </a:cubicBezTo>
                <a:cubicBezTo>
                  <a:pt x="3480931" y="495329"/>
                  <a:pt x="3482583" y="566833"/>
                  <a:pt x="3474720" y="637598"/>
                </a:cubicBezTo>
                <a:cubicBezTo>
                  <a:pt x="3472355" y="658886"/>
                  <a:pt x="3459595" y="677778"/>
                  <a:pt x="3454400" y="698558"/>
                </a:cubicBezTo>
                <a:cubicBezTo>
                  <a:pt x="3441643" y="749588"/>
                  <a:pt x="3448656" y="725951"/>
                  <a:pt x="3434080" y="769678"/>
                </a:cubicBezTo>
                <a:cubicBezTo>
                  <a:pt x="3430693" y="962718"/>
                  <a:pt x="3433103" y="1155947"/>
                  <a:pt x="3423920" y="1348798"/>
                </a:cubicBezTo>
                <a:cubicBezTo>
                  <a:pt x="3422901" y="1370193"/>
                  <a:pt x="3421422" y="1397877"/>
                  <a:pt x="3403600" y="1409758"/>
                </a:cubicBezTo>
                <a:lnTo>
                  <a:pt x="3251200" y="1511358"/>
                </a:lnTo>
                <a:lnTo>
                  <a:pt x="3220720" y="1531678"/>
                </a:lnTo>
                <a:cubicBezTo>
                  <a:pt x="3210560" y="1538451"/>
                  <a:pt x="3201824" y="1548137"/>
                  <a:pt x="3190240" y="1551998"/>
                </a:cubicBezTo>
                <a:lnTo>
                  <a:pt x="3159760" y="1562158"/>
                </a:lnTo>
                <a:cubicBezTo>
                  <a:pt x="3108960" y="1558771"/>
                  <a:pt x="3058243" y="1553753"/>
                  <a:pt x="3007360" y="1551998"/>
                </a:cubicBezTo>
                <a:cubicBezTo>
                  <a:pt x="2908503" y="1548589"/>
                  <a:pt x="2671198" y="1569558"/>
                  <a:pt x="2519680" y="1531678"/>
                </a:cubicBezTo>
                <a:cubicBezTo>
                  <a:pt x="2509290" y="1529081"/>
                  <a:pt x="2499655" y="1523841"/>
                  <a:pt x="2489200" y="1521518"/>
                </a:cubicBezTo>
                <a:cubicBezTo>
                  <a:pt x="2381914" y="1497677"/>
                  <a:pt x="2466375" y="1524070"/>
                  <a:pt x="2397760" y="1501198"/>
                </a:cubicBezTo>
                <a:cubicBezTo>
                  <a:pt x="2340187" y="1504585"/>
                  <a:pt x="2282228" y="1503899"/>
                  <a:pt x="2225040" y="1511358"/>
                </a:cubicBezTo>
                <a:cubicBezTo>
                  <a:pt x="2203801" y="1514128"/>
                  <a:pt x="2185083" y="1527477"/>
                  <a:pt x="2164080" y="1531678"/>
                </a:cubicBezTo>
                <a:cubicBezTo>
                  <a:pt x="2123782" y="1539738"/>
                  <a:pt x="2068762" y="1549904"/>
                  <a:pt x="2032000" y="1562158"/>
                </a:cubicBezTo>
                <a:cubicBezTo>
                  <a:pt x="2021840" y="1565545"/>
                  <a:pt x="2012204" y="1571581"/>
                  <a:pt x="2001520" y="1572318"/>
                </a:cubicBezTo>
                <a:cubicBezTo>
                  <a:pt x="1913610" y="1578381"/>
                  <a:pt x="1825413" y="1579091"/>
                  <a:pt x="1737360" y="1582478"/>
                </a:cubicBezTo>
                <a:cubicBezTo>
                  <a:pt x="1727200" y="1585865"/>
                  <a:pt x="1716724" y="1588419"/>
                  <a:pt x="1706880" y="1592638"/>
                </a:cubicBezTo>
                <a:cubicBezTo>
                  <a:pt x="1692959" y="1598604"/>
                  <a:pt x="1680421" y="1607640"/>
                  <a:pt x="1666240" y="1612958"/>
                </a:cubicBezTo>
                <a:cubicBezTo>
                  <a:pt x="1653165" y="1617861"/>
                  <a:pt x="1639147" y="1619731"/>
                  <a:pt x="1625600" y="1623118"/>
                </a:cubicBezTo>
                <a:cubicBezTo>
                  <a:pt x="1603130" y="1645588"/>
                  <a:pt x="1592930" y="1659773"/>
                  <a:pt x="1564640" y="1673918"/>
                </a:cubicBezTo>
                <a:cubicBezTo>
                  <a:pt x="1555061" y="1678707"/>
                  <a:pt x="1543522" y="1678877"/>
                  <a:pt x="1534160" y="1684078"/>
                </a:cubicBezTo>
                <a:cubicBezTo>
                  <a:pt x="1512812" y="1695938"/>
                  <a:pt x="1493520" y="1711171"/>
                  <a:pt x="1473200" y="1724718"/>
                </a:cubicBezTo>
                <a:cubicBezTo>
                  <a:pt x="1463040" y="1731491"/>
                  <a:pt x="1454566" y="1742076"/>
                  <a:pt x="1442720" y="1745038"/>
                </a:cubicBezTo>
                <a:cubicBezTo>
                  <a:pt x="1429173" y="1748425"/>
                  <a:pt x="1415455" y="1751186"/>
                  <a:pt x="1402080" y="1755198"/>
                </a:cubicBezTo>
                <a:cubicBezTo>
                  <a:pt x="1381564" y="1761353"/>
                  <a:pt x="1361900" y="1770323"/>
                  <a:pt x="1341120" y="1775518"/>
                </a:cubicBezTo>
                <a:cubicBezTo>
                  <a:pt x="1327573" y="1778905"/>
                  <a:pt x="1313855" y="1781666"/>
                  <a:pt x="1300480" y="1785678"/>
                </a:cubicBezTo>
                <a:cubicBezTo>
                  <a:pt x="1279964" y="1791833"/>
                  <a:pt x="1260774" y="1803341"/>
                  <a:pt x="1239520" y="1805998"/>
                </a:cubicBezTo>
                <a:cubicBezTo>
                  <a:pt x="1181888" y="1813202"/>
                  <a:pt x="1165549" y="1811933"/>
                  <a:pt x="1117600" y="1826318"/>
                </a:cubicBezTo>
                <a:cubicBezTo>
                  <a:pt x="1097084" y="1832473"/>
                  <a:pt x="1076960" y="1839865"/>
                  <a:pt x="1056640" y="1846638"/>
                </a:cubicBezTo>
                <a:lnTo>
                  <a:pt x="1026160" y="1856798"/>
                </a:lnTo>
                <a:cubicBezTo>
                  <a:pt x="1019387" y="1866958"/>
                  <a:pt x="1015375" y="1879650"/>
                  <a:pt x="1005840" y="1887278"/>
                </a:cubicBezTo>
                <a:cubicBezTo>
                  <a:pt x="997477" y="1893968"/>
                  <a:pt x="984939" y="1892649"/>
                  <a:pt x="975360" y="1897438"/>
                </a:cubicBezTo>
                <a:cubicBezTo>
                  <a:pt x="964438" y="1902899"/>
                  <a:pt x="955802" y="1912297"/>
                  <a:pt x="944880" y="1917758"/>
                </a:cubicBezTo>
                <a:cubicBezTo>
                  <a:pt x="935301" y="1922547"/>
                  <a:pt x="924698" y="1924976"/>
                  <a:pt x="914400" y="1927918"/>
                </a:cubicBezTo>
                <a:cubicBezTo>
                  <a:pt x="871962" y="1940043"/>
                  <a:pt x="860702" y="1940254"/>
                  <a:pt x="812800" y="1948238"/>
                </a:cubicBezTo>
                <a:cubicBezTo>
                  <a:pt x="789093" y="1944851"/>
                  <a:pt x="764617" y="1944959"/>
                  <a:pt x="741680" y="1938078"/>
                </a:cubicBezTo>
                <a:cubicBezTo>
                  <a:pt x="729984" y="1934569"/>
                  <a:pt x="721802" y="1923816"/>
                  <a:pt x="711200" y="1917758"/>
                </a:cubicBezTo>
                <a:cubicBezTo>
                  <a:pt x="669877" y="1894145"/>
                  <a:pt x="674368" y="1898390"/>
                  <a:pt x="629920" y="1887278"/>
                </a:cubicBezTo>
                <a:cubicBezTo>
                  <a:pt x="609600" y="1873731"/>
                  <a:pt x="592128" y="1854361"/>
                  <a:pt x="568960" y="1846638"/>
                </a:cubicBezTo>
                <a:cubicBezTo>
                  <a:pt x="548640" y="1839865"/>
                  <a:pt x="525822" y="1838199"/>
                  <a:pt x="508000" y="1826318"/>
                </a:cubicBezTo>
                <a:cubicBezTo>
                  <a:pt x="497840" y="1819545"/>
                  <a:pt x="488442" y="1811459"/>
                  <a:pt x="477520" y="1805998"/>
                </a:cubicBezTo>
                <a:cubicBezTo>
                  <a:pt x="393392" y="1763934"/>
                  <a:pt x="503911" y="1833752"/>
                  <a:pt x="416560" y="1775518"/>
                </a:cubicBezTo>
                <a:cubicBezTo>
                  <a:pt x="409787" y="1765358"/>
                  <a:pt x="405775" y="1752666"/>
                  <a:pt x="396240" y="1745038"/>
                </a:cubicBezTo>
                <a:cubicBezTo>
                  <a:pt x="387877" y="1738348"/>
                  <a:pt x="375339" y="1739667"/>
                  <a:pt x="365760" y="1734878"/>
                </a:cubicBezTo>
                <a:cubicBezTo>
                  <a:pt x="354838" y="1729417"/>
                  <a:pt x="345440" y="1721331"/>
                  <a:pt x="335280" y="1714558"/>
                </a:cubicBezTo>
                <a:cubicBezTo>
                  <a:pt x="288743" y="1644752"/>
                  <a:pt x="347980" y="1722686"/>
                  <a:pt x="274320" y="1663758"/>
                </a:cubicBezTo>
                <a:cubicBezTo>
                  <a:pt x="251880" y="1645806"/>
                  <a:pt x="237270" y="1618738"/>
                  <a:pt x="213360" y="1602798"/>
                </a:cubicBezTo>
                <a:lnTo>
                  <a:pt x="152400" y="1562158"/>
                </a:lnTo>
                <a:cubicBezTo>
                  <a:pt x="86337" y="1463063"/>
                  <a:pt x="189815" y="1617060"/>
                  <a:pt x="101600" y="1491038"/>
                </a:cubicBezTo>
                <a:cubicBezTo>
                  <a:pt x="44888" y="1410021"/>
                  <a:pt x="82995" y="1452113"/>
                  <a:pt x="30480" y="1399598"/>
                </a:cubicBezTo>
                <a:cubicBezTo>
                  <a:pt x="4699" y="1322255"/>
                  <a:pt x="14361" y="1359641"/>
                  <a:pt x="0" y="1287838"/>
                </a:cubicBezTo>
                <a:cubicBezTo>
                  <a:pt x="3387" y="1176078"/>
                  <a:pt x="3958" y="1064197"/>
                  <a:pt x="10160" y="952558"/>
                </a:cubicBezTo>
                <a:cubicBezTo>
                  <a:pt x="10754" y="941865"/>
                  <a:pt x="13630" y="930441"/>
                  <a:pt x="20320" y="922078"/>
                </a:cubicBezTo>
                <a:cubicBezTo>
                  <a:pt x="27948" y="912543"/>
                  <a:pt x="40640" y="908531"/>
                  <a:pt x="50800" y="901758"/>
                </a:cubicBezTo>
                <a:cubicBezTo>
                  <a:pt x="88345" y="845440"/>
                  <a:pt x="49638" y="889986"/>
                  <a:pt x="101600" y="861118"/>
                </a:cubicBezTo>
                <a:cubicBezTo>
                  <a:pt x="200571" y="806134"/>
                  <a:pt x="123777" y="830174"/>
                  <a:pt x="203200" y="810318"/>
                </a:cubicBezTo>
                <a:cubicBezTo>
                  <a:pt x="261434" y="722967"/>
                  <a:pt x="183893" y="825764"/>
                  <a:pt x="254000" y="769678"/>
                </a:cubicBezTo>
                <a:cubicBezTo>
                  <a:pt x="264217" y="761504"/>
                  <a:pt x="265853" y="740891"/>
                  <a:pt x="284480" y="718878"/>
                </a:cubicBezTo>
                <a:close/>
              </a:path>
            </a:pathLst>
          </a:custGeom>
          <a:noFill/>
          <a:ln w="31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5556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725"/>
            <a:ext cx="9144000" cy="58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33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336704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444208" y="587727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C000"/>
                </a:solidFill>
              </a:rPr>
              <a:t>Menschliches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Embryo</a:t>
            </a:r>
            <a:r>
              <a:rPr lang="hu-HU" dirty="0">
                <a:solidFill>
                  <a:srgbClr val="FFC000"/>
                </a:solidFill>
              </a:rPr>
              <a:t>, </a:t>
            </a:r>
            <a:r>
              <a:rPr lang="hu-HU" dirty="0" err="1">
                <a:solidFill>
                  <a:srgbClr val="FFC000"/>
                </a:solidFill>
              </a:rPr>
              <a:t>ungefähr</a:t>
            </a:r>
            <a:r>
              <a:rPr lang="hu-HU" dirty="0">
                <a:solidFill>
                  <a:srgbClr val="FFC000"/>
                </a:solidFill>
              </a:rPr>
              <a:t> der 5. EW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741767" y="0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C000"/>
                </a:solidFill>
              </a:rPr>
              <a:t>Das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gesamte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Neuralrohr</a:t>
            </a:r>
            <a:r>
              <a:rPr lang="hu-HU" dirty="0">
                <a:solidFill>
                  <a:srgbClr val="FFC000"/>
                </a:solidFill>
              </a:rPr>
              <a:t> mit den </a:t>
            </a:r>
            <a:r>
              <a:rPr lang="hu-HU" dirty="0" err="1">
                <a:solidFill>
                  <a:srgbClr val="FFC000"/>
                </a:solidFill>
              </a:rPr>
              <a:t>sekundären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Hirnbläschen</a:t>
            </a:r>
            <a:endParaRPr lang="de-DE" dirty="0">
              <a:solidFill>
                <a:srgbClr val="FFC000"/>
              </a:solidFill>
            </a:endParaRPr>
          </a:p>
          <a:p>
            <a:r>
              <a:rPr lang="hu-HU" dirty="0" err="1">
                <a:solidFill>
                  <a:srgbClr val="FFC000"/>
                </a:solidFill>
              </a:rPr>
              <a:t>ist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zu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sehen</a:t>
            </a:r>
            <a:endParaRPr lang="de-DE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69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/>
          <p:cNvSpPr txBox="1"/>
          <p:nvPr/>
        </p:nvSpPr>
        <p:spPr>
          <a:xfrm>
            <a:off x="2845744" y="4503012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040404"/>
                </a:solidFill>
              </a:rPr>
              <a:t>4</a:t>
            </a:r>
            <a:endParaRPr lang="de-DE" sz="1600" b="1" dirty="0">
              <a:solidFill>
                <a:srgbClr val="040404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547009" y="243938"/>
            <a:ext cx="24482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C000"/>
                </a:solidFill>
              </a:rPr>
              <a:t>R: </a:t>
            </a:r>
            <a:r>
              <a:rPr lang="hu-HU" sz="1600" b="1" dirty="0" err="1">
                <a:solidFill>
                  <a:srgbClr val="FFC000"/>
                </a:solidFill>
              </a:rPr>
              <a:t>Rhombencephalon</a:t>
            </a:r>
            <a:r>
              <a:rPr lang="hu-HU" sz="1600" b="1" dirty="0">
                <a:solidFill>
                  <a:srgbClr val="FFC000"/>
                </a:solidFill>
              </a:rPr>
              <a:t> mit </a:t>
            </a:r>
            <a:r>
              <a:rPr lang="hu-HU" sz="1600" b="1" dirty="0" err="1">
                <a:solidFill>
                  <a:srgbClr val="FFC000"/>
                </a:solidFill>
              </a:rPr>
              <a:t>Rhombomeren</a:t>
            </a:r>
            <a:r>
              <a:rPr lang="hu-HU" sz="1600" b="1" dirty="0">
                <a:solidFill>
                  <a:srgbClr val="FFC000"/>
                </a:solidFill>
              </a:rPr>
              <a:t>; I:Isthmus </a:t>
            </a:r>
            <a:r>
              <a:rPr lang="hu-HU" sz="1600" b="1" dirty="0" err="1">
                <a:solidFill>
                  <a:srgbClr val="FFC000"/>
                </a:solidFill>
              </a:rPr>
              <a:t>mesencephali</a:t>
            </a:r>
            <a:r>
              <a:rPr lang="hu-HU" sz="1600" b="1" dirty="0">
                <a:solidFill>
                  <a:srgbClr val="FFC000"/>
                </a:solidFill>
              </a:rPr>
              <a:t>; </a:t>
            </a:r>
          </a:p>
          <a:p>
            <a:r>
              <a:rPr lang="hu-HU" sz="1600" b="1" dirty="0" err="1">
                <a:solidFill>
                  <a:srgbClr val="FFC000"/>
                </a:solidFill>
              </a:rPr>
              <a:t>Mes</a:t>
            </a:r>
            <a:r>
              <a:rPr lang="hu-HU" sz="1600" b="1" dirty="0">
                <a:solidFill>
                  <a:srgbClr val="FFC000"/>
                </a:solidFill>
              </a:rPr>
              <a:t>: Mesencephalon;</a:t>
            </a:r>
          </a:p>
          <a:p>
            <a:r>
              <a:rPr lang="hu-HU" sz="1600" b="1" dirty="0">
                <a:solidFill>
                  <a:srgbClr val="FFC000"/>
                </a:solidFill>
              </a:rPr>
              <a:t>T: Telencephalon;</a:t>
            </a:r>
          </a:p>
          <a:p>
            <a:r>
              <a:rPr lang="hu-HU" sz="1600" b="1" dirty="0">
                <a:solidFill>
                  <a:srgbClr val="FFC000"/>
                </a:solidFill>
              </a:rPr>
              <a:t>A: </a:t>
            </a:r>
            <a:r>
              <a:rPr lang="hu-HU" sz="1600" b="1" dirty="0" err="1">
                <a:solidFill>
                  <a:srgbClr val="FFC000"/>
                </a:solidFill>
              </a:rPr>
              <a:t>Augenbläschen</a:t>
            </a:r>
            <a:br>
              <a:rPr lang="hu-HU" sz="1600" b="1" dirty="0">
                <a:solidFill>
                  <a:srgbClr val="FFC000"/>
                </a:solidFill>
              </a:rPr>
            </a:br>
            <a:br>
              <a:rPr lang="hu-HU" sz="1600" b="1" dirty="0">
                <a:solidFill>
                  <a:srgbClr val="FFC000"/>
                </a:solidFill>
              </a:rPr>
            </a:br>
            <a:endParaRPr lang="hu-HU" sz="1600" b="1" dirty="0">
              <a:solidFill>
                <a:srgbClr val="FFC000"/>
              </a:solidFill>
            </a:endParaRPr>
          </a:p>
          <a:p>
            <a:r>
              <a:rPr lang="hu-HU" sz="1600" b="1" dirty="0" err="1">
                <a:solidFill>
                  <a:srgbClr val="FF0000"/>
                </a:solidFill>
              </a:rPr>
              <a:t>roter</a:t>
            </a:r>
            <a:r>
              <a:rPr lang="hu-HU" sz="1600" b="1" dirty="0">
                <a:solidFill>
                  <a:srgbClr val="FF0000"/>
                </a:solidFill>
              </a:rPr>
              <a:t> </a:t>
            </a:r>
            <a:r>
              <a:rPr lang="hu-HU" sz="1600" b="1" dirty="0" err="1">
                <a:solidFill>
                  <a:srgbClr val="FF0000"/>
                </a:solidFill>
              </a:rPr>
              <a:t>Pfeil</a:t>
            </a:r>
            <a:r>
              <a:rPr lang="hu-HU" sz="1600" b="1" dirty="0">
                <a:solidFill>
                  <a:srgbClr val="FF0000"/>
                </a:solidFill>
              </a:rPr>
              <a:t>: Flexura cervicalis</a:t>
            </a:r>
          </a:p>
          <a:p>
            <a:br>
              <a:rPr lang="hu-HU" sz="1600" b="1" dirty="0">
                <a:solidFill>
                  <a:srgbClr val="00B050"/>
                </a:solidFill>
              </a:rPr>
            </a:br>
            <a:r>
              <a:rPr lang="hu-HU" sz="1600" b="1" dirty="0" err="1">
                <a:solidFill>
                  <a:srgbClr val="00B050"/>
                </a:solidFill>
              </a:rPr>
              <a:t>grüner</a:t>
            </a:r>
            <a:r>
              <a:rPr lang="hu-HU" sz="1600" b="1" dirty="0">
                <a:solidFill>
                  <a:srgbClr val="00B050"/>
                </a:solidFill>
              </a:rPr>
              <a:t> </a:t>
            </a:r>
            <a:r>
              <a:rPr lang="hu-HU" sz="1600" b="1" dirty="0" err="1">
                <a:solidFill>
                  <a:srgbClr val="00B050"/>
                </a:solidFill>
              </a:rPr>
              <a:t>Pfeil</a:t>
            </a:r>
            <a:r>
              <a:rPr lang="hu-HU" sz="1600" b="1" dirty="0">
                <a:solidFill>
                  <a:srgbClr val="00B050"/>
                </a:solidFill>
              </a:rPr>
              <a:t>: </a:t>
            </a:r>
            <a:r>
              <a:rPr lang="hu-HU" sz="1600" b="1" dirty="0" err="1">
                <a:solidFill>
                  <a:srgbClr val="00B050"/>
                </a:solidFill>
              </a:rPr>
              <a:t>Flexura</a:t>
            </a:r>
            <a:r>
              <a:rPr lang="hu-HU" sz="1600" b="1" dirty="0">
                <a:solidFill>
                  <a:srgbClr val="00B050"/>
                </a:solidFill>
              </a:rPr>
              <a:t> </a:t>
            </a:r>
            <a:r>
              <a:rPr lang="hu-HU" sz="1600" b="1" dirty="0" err="1">
                <a:solidFill>
                  <a:srgbClr val="00B050"/>
                </a:solidFill>
              </a:rPr>
              <a:t>mesencephalica</a:t>
            </a:r>
            <a:endParaRPr lang="hu-HU" sz="1600" b="1" dirty="0">
              <a:solidFill>
                <a:srgbClr val="00B050"/>
              </a:solidFill>
            </a:endParaRPr>
          </a:p>
          <a:p>
            <a:br>
              <a:rPr lang="hu-HU" sz="1600" b="1" dirty="0">
                <a:solidFill>
                  <a:srgbClr val="FFC000"/>
                </a:solidFill>
              </a:rPr>
            </a:br>
            <a:r>
              <a:rPr lang="hu-HU" sz="1600" b="1" dirty="0" err="1">
                <a:solidFill>
                  <a:srgbClr val="FFC000"/>
                </a:solidFill>
              </a:rPr>
              <a:t>gelber</a:t>
            </a:r>
            <a:r>
              <a:rPr lang="hu-HU" sz="1600" b="1" dirty="0">
                <a:solidFill>
                  <a:srgbClr val="FFC000"/>
                </a:solidFill>
              </a:rPr>
              <a:t> </a:t>
            </a:r>
            <a:r>
              <a:rPr lang="hu-HU" sz="1600" b="1" dirty="0" err="1">
                <a:solidFill>
                  <a:srgbClr val="FFC000"/>
                </a:solidFill>
              </a:rPr>
              <a:t>Pfeil</a:t>
            </a:r>
            <a:r>
              <a:rPr lang="hu-HU" sz="1600" b="1" dirty="0">
                <a:solidFill>
                  <a:srgbClr val="FFC000"/>
                </a:solidFill>
              </a:rPr>
              <a:t>: </a:t>
            </a:r>
            <a:r>
              <a:rPr lang="hu-HU" sz="1600" b="1" dirty="0" err="1">
                <a:solidFill>
                  <a:srgbClr val="FFC000"/>
                </a:solidFill>
              </a:rPr>
              <a:t>Flexura</a:t>
            </a:r>
            <a:r>
              <a:rPr lang="hu-HU" sz="1600" b="1" dirty="0">
                <a:solidFill>
                  <a:srgbClr val="FFC000"/>
                </a:solidFill>
              </a:rPr>
              <a:t> </a:t>
            </a:r>
            <a:r>
              <a:rPr lang="hu-HU" sz="1600" b="1" dirty="0" err="1">
                <a:solidFill>
                  <a:srgbClr val="FFC000"/>
                </a:solidFill>
              </a:rPr>
              <a:t>pontis</a:t>
            </a:r>
            <a:r>
              <a:rPr lang="hu-HU" sz="1600" b="1" dirty="0">
                <a:solidFill>
                  <a:srgbClr val="FFC000"/>
                </a:solidFill>
              </a:rPr>
              <a:t> </a:t>
            </a:r>
            <a:endParaRPr lang="hu-HU" sz="1600" b="1" dirty="0">
              <a:solidFill>
                <a:srgbClr val="00B050"/>
              </a:solidFill>
            </a:endParaRPr>
          </a:p>
          <a:p>
            <a:br>
              <a:rPr lang="hu-HU" sz="1600" b="1" dirty="0">
                <a:solidFill>
                  <a:srgbClr val="00B0F0"/>
                </a:solidFill>
              </a:rPr>
            </a:br>
            <a:r>
              <a:rPr lang="hu-HU" sz="1600" b="1" dirty="0" err="1">
                <a:solidFill>
                  <a:srgbClr val="00B0F0"/>
                </a:solidFill>
              </a:rPr>
              <a:t>blauer</a:t>
            </a:r>
            <a:r>
              <a:rPr lang="hu-HU" sz="1600" b="1" dirty="0">
                <a:solidFill>
                  <a:srgbClr val="00B0F0"/>
                </a:solidFill>
              </a:rPr>
              <a:t> </a:t>
            </a:r>
            <a:r>
              <a:rPr lang="hu-HU" sz="1600" b="1" dirty="0" err="1">
                <a:solidFill>
                  <a:srgbClr val="00B0F0"/>
                </a:solidFill>
              </a:rPr>
              <a:t>Pfeil</a:t>
            </a:r>
            <a:r>
              <a:rPr lang="hu-HU" sz="1600" b="1" dirty="0">
                <a:solidFill>
                  <a:srgbClr val="00B0F0"/>
                </a:solidFill>
              </a:rPr>
              <a:t>: Sulcus limitans</a:t>
            </a:r>
            <a:endParaRPr lang="de-DE" sz="1600" b="1" dirty="0">
              <a:solidFill>
                <a:srgbClr val="00B0F0"/>
              </a:solidFill>
            </a:endParaRPr>
          </a:p>
          <a:p>
            <a:endParaRPr lang="de-DE" sz="1600" dirty="0">
              <a:solidFill>
                <a:srgbClr val="FFC000"/>
              </a:solidFill>
            </a:endParaRPr>
          </a:p>
        </p:txBody>
      </p:sp>
      <p:grpSp>
        <p:nvGrpSpPr>
          <p:cNvPr id="24" name="Csoportba foglalás 23"/>
          <p:cNvGrpSpPr/>
          <p:nvPr/>
        </p:nvGrpSpPr>
        <p:grpSpPr>
          <a:xfrm>
            <a:off x="341142" y="0"/>
            <a:ext cx="6301476" cy="6858000"/>
            <a:chOff x="341142" y="0"/>
            <a:chExt cx="6301476" cy="6858000"/>
          </a:xfrm>
        </p:grpSpPr>
        <p:grpSp>
          <p:nvGrpSpPr>
            <p:cNvPr id="23" name="Csoportba foglalás 22"/>
            <p:cNvGrpSpPr>
              <a:grpSpLocks noChangeAspect="1"/>
            </p:cNvGrpSpPr>
            <p:nvPr/>
          </p:nvGrpSpPr>
          <p:grpSpPr>
            <a:xfrm>
              <a:off x="341142" y="0"/>
              <a:ext cx="6301476" cy="6858000"/>
              <a:chOff x="323528" y="-19170"/>
              <a:chExt cx="6336704" cy="6896340"/>
            </a:xfrm>
          </p:grpSpPr>
          <p:grpSp>
            <p:nvGrpSpPr>
              <p:cNvPr id="2" name="Csoportba foglalás 1"/>
              <p:cNvGrpSpPr/>
              <p:nvPr/>
            </p:nvGrpSpPr>
            <p:grpSpPr>
              <a:xfrm>
                <a:off x="323528" y="-19170"/>
                <a:ext cx="6336704" cy="6896340"/>
                <a:chOff x="1403648" y="-19170"/>
                <a:chExt cx="6336704" cy="6896340"/>
              </a:xfrm>
            </p:grpSpPr>
            <p:pic>
              <p:nvPicPr>
                <p:cNvPr id="4" name="Kép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3648" y="-19170"/>
                  <a:ext cx="6336704" cy="6896340"/>
                </a:xfrm>
                <a:prstGeom prst="rect">
                  <a:avLst/>
                </a:prstGeom>
              </p:spPr>
            </p:pic>
            <p:sp>
              <p:nvSpPr>
                <p:cNvPr id="6" name="Szövegdoboz 5"/>
                <p:cNvSpPr txBox="1"/>
                <p:nvPr/>
              </p:nvSpPr>
              <p:spPr>
                <a:xfrm>
                  <a:off x="4932040" y="3789040"/>
                  <a:ext cx="3600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b="1" dirty="0">
                      <a:solidFill>
                        <a:srgbClr val="FF0000"/>
                      </a:solidFill>
                    </a:rPr>
                    <a:t>T</a:t>
                  </a:r>
                  <a:endParaRPr lang="de-DE" sz="1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" name="Szövegdoboz 6"/>
                <p:cNvSpPr txBox="1"/>
                <p:nvPr/>
              </p:nvSpPr>
              <p:spPr>
                <a:xfrm>
                  <a:off x="5050475" y="3215479"/>
                  <a:ext cx="46805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b="1" dirty="0">
                      <a:solidFill>
                        <a:srgbClr val="FF0000"/>
                      </a:solidFill>
                    </a:rPr>
                    <a:t>A</a:t>
                  </a:r>
                  <a:endParaRPr lang="de-DE" sz="1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" name="Szövegdoboz 7"/>
                <p:cNvSpPr txBox="1"/>
                <p:nvPr/>
              </p:nvSpPr>
              <p:spPr>
                <a:xfrm>
                  <a:off x="6451183" y="4127594"/>
                  <a:ext cx="5676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b="1" dirty="0" err="1">
                      <a:solidFill>
                        <a:srgbClr val="FF0000"/>
                      </a:solidFill>
                    </a:rPr>
                    <a:t>Mes</a:t>
                  </a:r>
                  <a:endParaRPr lang="de-DE" sz="1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" name="Szövegdoboz 8"/>
                <p:cNvSpPr txBox="1"/>
                <p:nvPr/>
              </p:nvSpPr>
              <p:spPr>
                <a:xfrm>
                  <a:off x="6838843" y="3046202"/>
                  <a:ext cx="3600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b="1" dirty="0">
                      <a:solidFill>
                        <a:srgbClr val="FF0000"/>
                      </a:solidFill>
                    </a:rPr>
                    <a:t>I</a:t>
                  </a:r>
                  <a:endParaRPr lang="de-DE" sz="1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0" name="Szövegdoboz 9"/>
                <p:cNvSpPr txBox="1"/>
                <p:nvPr/>
              </p:nvSpPr>
              <p:spPr>
                <a:xfrm>
                  <a:off x="5292080" y="1428878"/>
                  <a:ext cx="3600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b="1" dirty="0">
                      <a:solidFill>
                        <a:srgbClr val="FF0000"/>
                      </a:solidFill>
                    </a:rPr>
                    <a:t>R</a:t>
                  </a:r>
                  <a:endParaRPr lang="de-DE" sz="1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Szövegdoboz 10"/>
                <p:cNvSpPr txBox="1"/>
                <p:nvPr/>
              </p:nvSpPr>
              <p:spPr>
                <a:xfrm>
                  <a:off x="4690435" y="2759422"/>
                  <a:ext cx="3600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b="1" dirty="0">
                      <a:solidFill>
                        <a:srgbClr val="040404"/>
                      </a:solidFill>
                    </a:rPr>
                    <a:t>1</a:t>
                  </a:r>
                  <a:endParaRPr lang="de-DE" sz="1600" b="1" dirty="0">
                    <a:solidFill>
                      <a:srgbClr val="040404"/>
                    </a:solidFill>
                  </a:endParaRPr>
                </a:p>
              </p:txBody>
            </p:sp>
            <p:sp>
              <p:nvSpPr>
                <p:cNvPr id="12" name="Szövegdoboz 11"/>
                <p:cNvSpPr txBox="1"/>
                <p:nvPr/>
              </p:nvSpPr>
              <p:spPr>
                <a:xfrm>
                  <a:off x="4404565" y="3389736"/>
                  <a:ext cx="3600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b="1" dirty="0">
                      <a:solidFill>
                        <a:srgbClr val="040404"/>
                      </a:solidFill>
                    </a:rPr>
                    <a:t>2</a:t>
                  </a:r>
                  <a:endParaRPr lang="de-DE" sz="1600" b="1" dirty="0">
                    <a:solidFill>
                      <a:srgbClr val="040404"/>
                    </a:solidFill>
                  </a:endParaRPr>
                </a:p>
              </p:txBody>
            </p:sp>
            <p:sp>
              <p:nvSpPr>
                <p:cNvPr id="13" name="Szövegdoboz 12"/>
                <p:cNvSpPr txBox="1"/>
                <p:nvPr/>
              </p:nvSpPr>
              <p:spPr>
                <a:xfrm>
                  <a:off x="3010079" y="2928699"/>
                  <a:ext cx="3600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b="1" dirty="0">
                      <a:solidFill>
                        <a:srgbClr val="040404"/>
                      </a:solidFill>
                    </a:rPr>
                    <a:t>3</a:t>
                  </a:r>
                  <a:endParaRPr lang="de-DE" sz="1600" b="1" dirty="0">
                    <a:solidFill>
                      <a:srgbClr val="040404"/>
                    </a:solidFill>
                  </a:endParaRPr>
                </a:p>
              </p:txBody>
            </p:sp>
            <p:cxnSp>
              <p:nvCxnSpPr>
                <p:cNvPr id="3" name="Egyenes összekötő nyíllal 2"/>
                <p:cNvCxnSpPr/>
                <p:nvPr/>
              </p:nvCxnSpPr>
              <p:spPr>
                <a:xfrm flipH="1" flipV="1">
                  <a:off x="4007516" y="1168799"/>
                  <a:ext cx="35499" cy="511506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Egyenes összekötő nyíllal 18"/>
              <p:cNvCxnSpPr/>
              <p:nvPr/>
            </p:nvCxnSpPr>
            <p:spPr>
              <a:xfrm>
                <a:off x="1547664" y="980728"/>
                <a:ext cx="257303" cy="422750"/>
              </a:xfrm>
              <a:prstGeom prst="straightConnector1">
                <a:avLst/>
              </a:prstGeom>
              <a:ln w="57150">
                <a:solidFill>
                  <a:srgbClr val="33CC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gyenes összekötő nyíllal 19"/>
              <p:cNvCxnSpPr/>
              <p:nvPr/>
            </p:nvCxnSpPr>
            <p:spPr>
              <a:xfrm flipV="1">
                <a:off x="3684485" y="2358441"/>
                <a:ext cx="347456" cy="255753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Egyenes összekötő nyíllal 14"/>
            <p:cNvCxnSpPr/>
            <p:nvPr/>
          </p:nvCxnSpPr>
          <p:spPr>
            <a:xfrm flipH="1" flipV="1">
              <a:off x="5091452" y="3384756"/>
              <a:ext cx="326642" cy="331578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zövegdoboz 16"/>
          <p:cNvSpPr txBox="1"/>
          <p:nvPr/>
        </p:nvSpPr>
        <p:spPr>
          <a:xfrm>
            <a:off x="4391980" y="3653919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D</a:t>
            </a:r>
            <a:endParaRPr lang="de-DE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85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6336704" cy="6858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444208" y="0"/>
            <a:ext cx="2673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FFC000"/>
                </a:solidFill>
              </a:rPr>
              <a:t>Rot</a:t>
            </a:r>
            <a:r>
              <a:rPr lang="hu-HU" b="1" dirty="0">
                <a:solidFill>
                  <a:srgbClr val="FFC000"/>
                </a:solidFill>
              </a:rPr>
              <a:t> </a:t>
            </a:r>
            <a:r>
              <a:rPr lang="hu-HU" b="1" dirty="0" err="1">
                <a:solidFill>
                  <a:srgbClr val="FFC000"/>
                </a:solidFill>
              </a:rPr>
              <a:t>punktierte</a:t>
            </a:r>
            <a:r>
              <a:rPr lang="hu-HU" b="1" dirty="0">
                <a:solidFill>
                  <a:srgbClr val="FFC000"/>
                </a:solidFill>
              </a:rPr>
              <a:t> </a:t>
            </a:r>
            <a:r>
              <a:rPr lang="hu-HU" b="1" dirty="0" err="1">
                <a:solidFill>
                  <a:srgbClr val="FFC000"/>
                </a:solidFill>
              </a:rPr>
              <a:t>Region</a:t>
            </a:r>
            <a:r>
              <a:rPr lang="hu-HU" b="1" dirty="0">
                <a:solidFill>
                  <a:srgbClr val="FFC000"/>
                </a:solidFill>
              </a:rPr>
              <a:t>:</a:t>
            </a:r>
          </a:p>
          <a:p>
            <a:r>
              <a:rPr lang="hu-HU" b="1" dirty="0" err="1">
                <a:solidFill>
                  <a:srgbClr val="FFC000"/>
                </a:solidFill>
              </a:rPr>
              <a:t>Zwischenhirn</a:t>
            </a:r>
            <a:r>
              <a:rPr lang="hu-HU" b="1" dirty="0">
                <a:solidFill>
                  <a:srgbClr val="FFC000"/>
                </a:solidFill>
              </a:rPr>
              <a:t> (</a:t>
            </a:r>
            <a:r>
              <a:rPr lang="hu-HU" b="1" dirty="0" err="1">
                <a:solidFill>
                  <a:srgbClr val="FFC000"/>
                </a:solidFill>
              </a:rPr>
              <a:t>Diencephalon</a:t>
            </a:r>
            <a:r>
              <a:rPr lang="hu-HU" b="1" dirty="0">
                <a:solidFill>
                  <a:srgbClr val="FFC000"/>
                </a:solidFill>
              </a:rPr>
              <a:t>)</a:t>
            </a:r>
          </a:p>
          <a:p>
            <a:r>
              <a:rPr lang="hu-HU" dirty="0" err="1">
                <a:solidFill>
                  <a:srgbClr val="FFC000"/>
                </a:solidFill>
              </a:rPr>
              <a:t>Augenanlage</a:t>
            </a:r>
            <a:r>
              <a:rPr lang="hu-HU" dirty="0">
                <a:solidFill>
                  <a:srgbClr val="FFC000"/>
                </a:solidFill>
              </a:rPr>
              <a:t> (A) </a:t>
            </a:r>
            <a:r>
              <a:rPr lang="hu-HU" dirty="0" err="1">
                <a:solidFill>
                  <a:srgbClr val="FFC000"/>
                </a:solidFill>
              </a:rPr>
              <a:t>ist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ausgestülpt</a:t>
            </a:r>
            <a:r>
              <a:rPr lang="hu-HU" dirty="0">
                <a:solidFill>
                  <a:srgbClr val="FFC000"/>
                </a:solidFill>
              </a:rPr>
              <a:t>, </a:t>
            </a:r>
            <a:r>
              <a:rPr lang="hu-HU" dirty="0" err="1">
                <a:solidFill>
                  <a:srgbClr val="FFC000"/>
                </a:solidFill>
              </a:rPr>
              <a:t>ebenso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wie</a:t>
            </a:r>
            <a:r>
              <a:rPr lang="hu-HU" dirty="0">
                <a:solidFill>
                  <a:srgbClr val="FFC000"/>
                </a:solidFill>
              </a:rPr>
              <a:t> der </a:t>
            </a:r>
            <a:r>
              <a:rPr lang="hu-HU" dirty="0" err="1">
                <a:solidFill>
                  <a:srgbClr val="FFC000"/>
                </a:solidFill>
              </a:rPr>
              <a:t>Telencephalonanlage</a:t>
            </a:r>
            <a:r>
              <a:rPr lang="hu-HU" dirty="0">
                <a:solidFill>
                  <a:srgbClr val="FFC000"/>
                </a:solidFill>
              </a:rPr>
              <a:t> (T).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2" name="Szabadkézi sokszög 1"/>
          <p:cNvSpPr/>
          <p:nvPr/>
        </p:nvSpPr>
        <p:spPr>
          <a:xfrm>
            <a:off x="3449599" y="3111500"/>
            <a:ext cx="1389101" cy="1447800"/>
          </a:xfrm>
          <a:custGeom>
            <a:avLst/>
            <a:gdLst>
              <a:gd name="connsiteX0" fmla="*/ 17501 w 1389101"/>
              <a:gd name="connsiteY0" fmla="*/ 482600 h 1447800"/>
              <a:gd name="connsiteX1" fmla="*/ 55601 w 1389101"/>
              <a:gd name="connsiteY1" fmla="*/ 355600 h 1447800"/>
              <a:gd name="connsiteX2" fmla="*/ 68301 w 1389101"/>
              <a:gd name="connsiteY2" fmla="*/ 317500 h 1447800"/>
              <a:gd name="connsiteX3" fmla="*/ 106401 w 1389101"/>
              <a:gd name="connsiteY3" fmla="*/ 292100 h 1447800"/>
              <a:gd name="connsiteX4" fmla="*/ 144501 w 1389101"/>
              <a:gd name="connsiteY4" fmla="*/ 215900 h 1447800"/>
              <a:gd name="connsiteX5" fmla="*/ 220701 w 1389101"/>
              <a:gd name="connsiteY5" fmla="*/ 165100 h 1447800"/>
              <a:gd name="connsiteX6" fmla="*/ 258801 w 1389101"/>
              <a:gd name="connsiteY6" fmla="*/ 127000 h 1447800"/>
              <a:gd name="connsiteX7" fmla="*/ 322301 w 1389101"/>
              <a:gd name="connsiteY7" fmla="*/ 114300 h 1447800"/>
              <a:gd name="connsiteX8" fmla="*/ 398501 w 1389101"/>
              <a:gd name="connsiteY8" fmla="*/ 88900 h 1447800"/>
              <a:gd name="connsiteX9" fmla="*/ 500101 w 1389101"/>
              <a:gd name="connsiteY9" fmla="*/ 25400 h 1447800"/>
              <a:gd name="connsiteX10" fmla="*/ 538201 w 1389101"/>
              <a:gd name="connsiteY10" fmla="*/ 12700 h 1447800"/>
              <a:gd name="connsiteX11" fmla="*/ 576301 w 1389101"/>
              <a:gd name="connsiteY11" fmla="*/ 0 h 1447800"/>
              <a:gd name="connsiteX12" fmla="*/ 728701 w 1389101"/>
              <a:gd name="connsiteY12" fmla="*/ 25400 h 1447800"/>
              <a:gd name="connsiteX13" fmla="*/ 804901 w 1389101"/>
              <a:gd name="connsiteY13" fmla="*/ 50800 h 1447800"/>
              <a:gd name="connsiteX14" fmla="*/ 843001 w 1389101"/>
              <a:gd name="connsiteY14" fmla="*/ 63500 h 1447800"/>
              <a:gd name="connsiteX15" fmla="*/ 957301 w 1389101"/>
              <a:gd name="connsiteY15" fmla="*/ 114300 h 1447800"/>
              <a:gd name="connsiteX16" fmla="*/ 995401 w 1389101"/>
              <a:gd name="connsiteY16" fmla="*/ 127000 h 1447800"/>
              <a:gd name="connsiteX17" fmla="*/ 1071601 w 1389101"/>
              <a:gd name="connsiteY17" fmla="*/ 165100 h 1447800"/>
              <a:gd name="connsiteX18" fmla="*/ 1147801 w 1389101"/>
              <a:gd name="connsiteY18" fmla="*/ 203200 h 1447800"/>
              <a:gd name="connsiteX19" fmla="*/ 1185901 w 1389101"/>
              <a:gd name="connsiteY19" fmla="*/ 241300 h 1447800"/>
              <a:gd name="connsiteX20" fmla="*/ 1224001 w 1389101"/>
              <a:gd name="connsiteY20" fmla="*/ 266700 h 1447800"/>
              <a:gd name="connsiteX21" fmla="*/ 1274801 w 1389101"/>
              <a:gd name="connsiteY21" fmla="*/ 317500 h 1447800"/>
              <a:gd name="connsiteX22" fmla="*/ 1287501 w 1389101"/>
              <a:gd name="connsiteY22" fmla="*/ 355600 h 1447800"/>
              <a:gd name="connsiteX23" fmla="*/ 1338301 w 1389101"/>
              <a:gd name="connsiteY23" fmla="*/ 431800 h 1447800"/>
              <a:gd name="connsiteX24" fmla="*/ 1376401 w 1389101"/>
              <a:gd name="connsiteY24" fmla="*/ 508000 h 1447800"/>
              <a:gd name="connsiteX25" fmla="*/ 1389101 w 1389101"/>
              <a:gd name="connsiteY25" fmla="*/ 546100 h 1447800"/>
              <a:gd name="connsiteX26" fmla="*/ 1376401 w 1389101"/>
              <a:gd name="connsiteY26" fmla="*/ 596900 h 1447800"/>
              <a:gd name="connsiteX27" fmla="*/ 1363701 w 1389101"/>
              <a:gd name="connsiteY27" fmla="*/ 660400 h 1447800"/>
              <a:gd name="connsiteX28" fmla="*/ 1338301 w 1389101"/>
              <a:gd name="connsiteY28" fmla="*/ 736600 h 1447800"/>
              <a:gd name="connsiteX29" fmla="*/ 1312901 w 1389101"/>
              <a:gd name="connsiteY29" fmla="*/ 774700 h 1447800"/>
              <a:gd name="connsiteX30" fmla="*/ 1262101 w 1389101"/>
              <a:gd name="connsiteY30" fmla="*/ 889000 h 1447800"/>
              <a:gd name="connsiteX31" fmla="*/ 1249401 w 1389101"/>
              <a:gd name="connsiteY31" fmla="*/ 952500 h 1447800"/>
              <a:gd name="connsiteX32" fmla="*/ 1236701 w 1389101"/>
              <a:gd name="connsiteY32" fmla="*/ 990600 h 1447800"/>
              <a:gd name="connsiteX33" fmla="*/ 1224001 w 1389101"/>
              <a:gd name="connsiteY33" fmla="*/ 1079500 h 1447800"/>
              <a:gd name="connsiteX34" fmla="*/ 1173201 w 1389101"/>
              <a:gd name="connsiteY34" fmla="*/ 1155700 h 1447800"/>
              <a:gd name="connsiteX35" fmla="*/ 1160501 w 1389101"/>
              <a:gd name="connsiteY35" fmla="*/ 1193800 h 1447800"/>
              <a:gd name="connsiteX36" fmla="*/ 1109701 w 1389101"/>
              <a:gd name="connsiteY36" fmla="*/ 1270000 h 1447800"/>
              <a:gd name="connsiteX37" fmla="*/ 1058901 w 1389101"/>
              <a:gd name="connsiteY37" fmla="*/ 1384300 h 1447800"/>
              <a:gd name="connsiteX38" fmla="*/ 1020801 w 1389101"/>
              <a:gd name="connsiteY38" fmla="*/ 1397000 h 1447800"/>
              <a:gd name="connsiteX39" fmla="*/ 893801 w 1389101"/>
              <a:gd name="connsiteY39" fmla="*/ 1435100 h 1447800"/>
              <a:gd name="connsiteX40" fmla="*/ 855701 w 1389101"/>
              <a:gd name="connsiteY40" fmla="*/ 1447800 h 1447800"/>
              <a:gd name="connsiteX41" fmla="*/ 639801 w 1389101"/>
              <a:gd name="connsiteY41" fmla="*/ 1447800 h 1447800"/>
              <a:gd name="connsiteX42" fmla="*/ 500101 w 1389101"/>
              <a:gd name="connsiteY42" fmla="*/ 1435100 h 1447800"/>
              <a:gd name="connsiteX43" fmla="*/ 462001 w 1389101"/>
              <a:gd name="connsiteY43" fmla="*/ 1422400 h 1447800"/>
              <a:gd name="connsiteX44" fmla="*/ 449301 w 1389101"/>
              <a:gd name="connsiteY44" fmla="*/ 1346200 h 1447800"/>
              <a:gd name="connsiteX45" fmla="*/ 487401 w 1389101"/>
              <a:gd name="connsiteY45" fmla="*/ 1320800 h 1447800"/>
              <a:gd name="connsiteX46" fmla="*/ 525501 w 1389101"/>
              <a:gd name="connsiteY46" fmla="*/ 1282700 h 1447800"/>
              <a:gd name="connsiteX47" fmla="*/ 576301 w 1389101"/>
              <a:gd name="connsiteY47" fmla="*/ 1130300 h 1447800"/>
              <a:gd name="connsiteX48" fmla="*/ 601701 w 1389101"/>
              <a:gd name="connsiteY48" fmla="*/ 1054100 h 1447800"/>
              <a:gd name="connsiteX49" fmla="*/ 614401 w 1389101"/>
              <a:gd name="connsiteY49" fmla="*/ 1016000 h 1447800"/>
              <a:gd name="connsiteX50" fmla="*/ 627101 w 1389101"/>
              <a:gd name="connsiteY50" fmla="*/ 965200 h 1447800"/>
              <a:gd name="connsiteX51" fmla="*/ 614401 w 1389101"/>
              <a:gd name="connsiteY51" fmla="*/ 749300 h 1447800"/>
              <a:gd name="connsiteX52" fmla="*/ 576301 w 1389101"/>
              <a:gd name="connsiteY52" fmla="*/ 711200 h 1447800"/>
              <a:gd name="connsiteX53" fmla="*/ 563601 w 1389101"/>
              <a:gd name="connsiteY53" fmla="*/ 673100 h 1447800"/>
              <a:gd name="connsiteX54" fmla="*/ 449301 w 1389101"/>
              <a:gd name="connsiteY54" fmla="*/ 622300 h 1447800"/>
              <a:gd name="connsiteX55" fmla="*/ 360401 w 1389101"/>
              <a:gd name="connsiteY55" fmla="*/ 584200 h 1447800"/>
              <a:gd name="connsiteX56" fmla="*/ 284201 w 1389101"/>
              <a:gd name="connsiteY56" fmla="*/ 558800 h 1447800"/>
              <a:gd name="connsiteX57" fmla="*/ 246101 w 1389101"/>
              <a:gd name="connsiteY57" fmla="*/ 546100 h 1447800"/>
              <a:gd name="connsiteX58" fmla="*/ 68301 w 1389101"/>
              <a:gd name="connsiteY58" fmla="*/ 558800 h 1447800"/>
              <a:gd name="connsiteX59" fmla="*/ 4801 w 1389101"/>
              <a:gd name="connsiteY59" fmla="*/ 546100 h 1447800"/>
              <a:gd name="connsiteX60" fmla="*/ 17501 w 1389101"/>
              <a:gd name="connsiteY60" fmla="*/ 4826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389101" h="1447800">
                <a:moveTo>
                  <a:pt x="17501" y="482600"/>
                </a:moveTo>
                <a:cubicBezTo>
                  <a:pt x="25968" y="450850"/>
                  <a:pt x="9396" y="448010"/>
                  <a:pt x="55601" y="355600"/>
                </a:cubicBezTo>
                <a:cubicBezTo>
                  <a:pt x="61588" y="343626"/>
                  <a:pt x="59938" y="327953"/>
                  <a:pt x="68301" y="317500"/>
                </a:cubicBezTo>
                <a:cubicBezTo>
                  <a:pt x="77836" y="305581"/>
                  <a:pt x="93701" y="300567"/>
                  <a:pt x="106401" y="292100"/>
                </a:cubicBezTo>
                <a:cubicBezTo>
                  <a:pt x="115460" y="264923"/>
                  <a:pt x="121330" y="236175"/>
                  <a:pt x="144501" y="215900"/>
                </a:cubicBezTo>
                <a:cubicBezTo>
                  <a:pt x="167475" y="195798"/>
                  <a:pt x="199115" y="186686"/>
                  <a:pt x="220701" y="165100"/>
                </a:cubicBezTo>
                <a:cubicBezTo>
                  <a:pt x="233401" y="152400"/>
                  <a:pt x="242737" y="135032"/>
                  <a:pt x="258801" y="127000"/>
                </a:cubicBezTo>
                <a:cubicBezTo>
                  <a:pt x="278108" y="117347"/>
                  <a:pt x="301476" y="119980"/>
                  <a:pt x="322301" y="114300"/>
                </a:cubicBezTo>
                <a:cubicBezTo>
                  <a:pt x="348132" y="107255"/>
                  <a:pt x="398501" y="88900"/>
                  <a:pt x="398501" y="88900"/>
                </a:cubicBezTo>
                <a:cubicBezTo>
                  <a:pt x="438753" y="28523"/>
                  <a:pt x="409421" y="55627"/>
                  <a:pt x="500101" y="25400"/>
                </a:cubicBezTo>
                <a:lnTo>
                  <a:pt x="538201" y="12700"/>
                </a:lnTo>
                <a:lnTo>
                  <a:pt x="576301" y="0"/>
                </a:lnTo>
                <a:cubicBezTo>
                  <a:pt x="680476" y="34725"/>
                  <a:pt x="516026" y="-17135"/>
                  <a:pt x="728701" y="25400"/>
                </a:cubicBezTo>
                <a:cubicBezTo>
                  <a:pt x="754955" y="30651"/>
                  <a:pt x="779501" y="42333"/>
                  <a:pt x="804901" y="50800"/>
                </a:cubicBezTo>
                <a:cubicBezTo>
                  <a:pt x="817601" y="55033"/>
                  <a:pt x="831862" y="56074"/>
                  <a:pt x="843001" y="63500"/>
                </a:cubicBezTo>
                <a:cubicBezTo>
                  <a:pt x="903378" y="103752"/>
                  <a:pt x="866621" y="84073"/>
                  <a:pt x="957301" y="114300"/>
                </a:cubicBezTo>
                <a:cubicBezTo>
                  <a:pt x="970001" y="118533"/>
                  <a:pt x="984262" y="119574"/>
                  <a:pt x="995401" y="127000"/>
                </a:cubicBezTo>
                <a:cubicBezTo>
                  <a:pt x="1104590" y="199793"/>
                  <a:pt x="966441" y="112520"/>
                  <a:pt x="1071601" y="165100"/>
                </a:cubicBezTo>
                <a:cubicBezTo>
                  <a:pt x="1170078" y="214339"/>
                  <a:pt x="1052036" y="171278"/>
                  <a:pt x="1147801" y="203200"/>
                </a:cubicBezTo>
                <a:cubicBezTo>
                  <a:pt x="1160501" y="215900"/>
                  <a:pt x="1172103" y="229802"/>
                  <a:pt x="1185901" y="241300"/>
                </a:cubicBezTo>
                <a:cubicBezTo>
                  <a:pt x="1197627" y="251071"/>
                  <a:pt x="1214466" y="254781"/>
                  <a:pt x="1224001" y="266700"/>
                </a:cubicBezTo>
                <a:cubicBezTo>
                  <a:pt x="1273262" y="328276"/>
                  <a:pt x="1191674" y="289791"/>
                  <a:pt x="1274801" y="317500"/>
                </a:cubicBezTo>
                <a:cubicBezTo>
                  <a:pt x="1279034" y="330200"/>
                  <a:pt x="1281000" y="343898"/>
                  <a:pt x="1287501" y="355600"/>
                </a:cubicBezTo>
                <a:cubicBezTo>
                  <a:pt x="1302326" y="382285"/>
                  <a:pt x="1328648" y="402840"/>
                  <a:pt x="1338301" y="431800"/>
                </a:cubicBezTo>
                <a:cubicBezTo>
                  <a:pt x="1370223" y="527565"/>
                  <a:pt x="1327162" y="409523"/>
                  <a:pt x="1376401" y="508000"/>
                </a:cubicBezTo>
                <a:cubicBezTo>
                  <a:pt x="1382388" y="519974"/>
                  <a:pt x="1384868" y="533400"/>
                  <a:pt x="1389101" y="546100"/>
                </a:cubicBezTo>
                <a:cubicBezTo>
                  <a:pt x="1384868" y="563033"/>
                  <a:pt x="1380187" y="579861"/>
                  <a:pt x="1376401" y="596900"/>
                </a:cubicBezTo>
                <a:cubicBezTo>
                  <a:pt x="1371718" y="617972"/>
                  <a:pt x="1369381" y="639575"/>
                  <a:pt x="1363701" y="660400"/>
                </a:cubicBezTo>
                <a:cubicBezTo>
                  <a:pt x="1356656" y="686231"/>
                  <a:pt x="1353153" y="714323"/>
                  <a:pt x="1338301" y="736600"/>
                </a:cubicBezTo>
                <a:cubicBezTo>
                  <a:pt x="1329834" y="749300"/>
                  <a:pt x="1319100" y="760752"/>
                  <a:pt x="1312901" y="774700"/>
                </a:cubicBezTo>
                <a:cubicBezTo>
                  <a:pt x="1252448" y="910720"/>
                  <a:pt x="1319584" y="802775"/>
                  <a:pt x="1262101" y="889000"/>
                </a:cubicBezTo>
                <a:cubicBezTo>
                  <a:pt x="1257868" y="910167"/>
                  <a:pt x="1254636" y="931559"/>
                  <a:pt x="1249401" y="952500"/>
                </a:cubicBezTo>
                <a:cubicBezTo>
                  <a:pt x="1246154" y="965487"/>
                  <a:pt x="1239326" y="977473"/>
                  <a:pt x="1236701" y="990600"/>
                </a:cubicBezTo>
                <a:cubicBezTo>
                  <a:pt x="1230830" y="1019953"/>
                  <a:pt x="1234747" y="1051561"/>
                  <a:pt x="1224001" y="1079500"/>
                </a:cubicBezTo>
                <a:cubicBezTo>
                  <a:pt x="1213042" y="1107992"/>
                  <a:pt x="1182854" y="1126740"/>
                  <a:pt x="1173201" y="1155700"/>
                </a:cubicBezTo>
                <a:cubicBezTo>
                  <a:pt x="1168968" y="1168400"/>
                  <a:pt x="1167002" y="1182098"/>
                  <a:pt x="1160501" y="1193800"/>
                </a:cubicBezTo>
                <a:cubicBezTo>
                  <a:pt x="1145676" y="1220485"/>
                  <a:pt x="1119354" y="1241040"/>
                  <a:pt x="1109701" y="1270000"/>
                </a:cubicBezTo>
                <a:cubicBezTo>
                  <a:pt x="1101940" y="1293284"/>
                  <a:pt x="1086345" y="1362345"/>
                  <a:pt x="1058901" y="1384300"/>
                </a:cubicBezTo>
                <a:cubicBezTo>
                  <a:pt x="1048448" y="1392663"/>
                  <a:pt x="1033673" y="1393322"/>
                  <a:pt x="1020801" y="1397000"/>
                </a:cubicBezTo>
                <a:cubicBezTo>
                  <a:pt x="886446" y="1435387"/>
                  <a:pt x="1074885" y="1374739"/>
                  <a:pt x="893801" y="1435100"/>
                </a:cubicBezTo>
                <a:lnTo>
                  <a:pt x="855701" y="1447800"/>
                </a:lnTo>
                <a:cubicBezTo>
                  <a:pt x="752004" y="1413234"/>
                  <a:pt x="871915" y="1447800"/>
                  <a:pt x="639801" y="1447800"/>
                </a:cubicBezTo>
                <a:cubicBezTo>
                  <a:pt x="593042" y="1447800"/>
                  <a:pt x="546668" y="1439333"/>
                  <a:pt x="500101" y="1435100"/>
                </a:cubicBezTo>
                <a:cubicBezTo>
                  <a:pt x="487401" y="1430867"/>
                  <a:pt x="472454" y="1430763"/>
                  <a:pt x="462001" y="1422400"/>
                </a:cubicBezTo>
                <a:cubicBezTo>
                  <a:pt x="435026" y="1400820"/>
                  <a:pt x="426643" y="1374522"/>
                  <a:pt x="449301" y="1346200"/>
                </a:cubicBezTo>
                <a:cubicBezTo>
                  <a:pt x="458836" y="1334281"/>
                  <a:pt x="475675" y="1330571"/>
                  <a:pt x="487401" y="1320800"/>
                </a:cubicBezTo>
                <a:cubicBezTo>
                  <a:pt x="501199" y="1309302"/>
                  <a:pt x="512801" y="1295400"/>
                  <a:pt x="525501" y="1282700"/>
                </a:cubicBezTo>
                <a:lnTo>
                  <a:pt x="576301" y="1130300"/>
                </a:lnTo>
                <a:lnTo>
                  <a:pt x="601701" y="1054100"/>
                </a:lnTo>
                <a:cubicBezTo>
                  <a:pt x="605934" y="1041400"/>
                  <a:pt x="611154" y="1028987"/>
                  <a:pt x="614401" y="1016000"/>
                </a:cubicBezTo>
                <a:lnTo>
                  <a:pt x="627101" y="965200"/>
                </a:lnTo>
                <a:cubicBezTo>
                  <a:pt x="622868" y="893233"/>
                  <a:pt x="628539" y="819991"/>
                  <a:pt x="614401" y="749300"/>
                </a:cubicBezTo>
                <a:cubicBezTo>
                  <a:pt x="610879" y="731688"/>
                  <a:pt x="586264" y="726144"/>
                  <a:pt x="576301" y="711200"/>
                </a:cubicBezTo>
                <a:cubicBezTo>
                  <a:pt x="568875" y="700061"/>
                  <a:pt x="571964" y="683553"/>
                  <a:pt x="563601" y="673100"/>
                </a:cubicBezTo>
                <a:cubicBezTo>
                  <a:pt x="534061" y="636175"/>
                  <a:pt x="485890" y="646693"/>
                  <a:pt x="449301" y="622300"/>
                </a:cubicBezTo>
                <a:cubicBezTo>
                  <a:pt x="388854" y="582002"/>
                  <a:pt x="434955" y="606566"/>
                  <a:pt x="360401" y="584200"/>
                </a:cubicBezTo>
                <a:cubicBezTo>
                  <a:pt x="334756" y="576507"/>
                  <a:pt x="309601" y="567267"/>
                  <a:pt x="284201" y="558800"/>
                </a:cubicBezTo>
                <a:lnTo>
                  <a:pt x="246101" y="546100"/>
                </a:lnTo>
                <a:cubicBezTo>
                  <a:pt x="186834" y="550333"/>
                  <a:pt x="127719" y="558800"/>
                  <a:pt x="68301" y="558800"/>
                </a:cubicBezTo>
                <a:cubicBezTo>
                  <a:pt x="46715" y="558800"/>
                  <a:pt x="23543" y="556810"/>
                  <a:pt x="4801" y="546100"/>
                </a:cubicBezTo>
                <a:cubicBezTo>
                  <a:pt x="-8451" y="538527"/>
                  <a:pt x="9034" y="514350"/>
                  <a:pt x="17501" y="48260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3845069" y="3267715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665049" y="3971927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rgbClr val="FF0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50726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17446" cy="6858000"/>
          </a:xfrm>
          <a:prstGeom prst="rect">
            <a:avLst/>
          </a:prstGeom>
        </p:spPr>
      </p:pic>
      <p:sp>
        <p:nvSpPr>
          <p:cNvPr id="3" name="Ív 2"/>
          <p:cNvSpPr/>
          <p:nvPr/>
        </p:nvSpPr>
        <p:spPr>
          <a:xfrm rot="18586741">
            <a:off x="6460987" y="42870"/>
            <a:ext cx="1656184" cy="1944216"/>
          </a:xfrm>
          <a:prstGeom prst="arc">
            <a:avLst>
              <a:gd name="adj1" fmla="val 14223615"/>
              <a:gd name="adj2" fmla="val 1409782"/>
            </a:avLst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Szövegdoboz 3"/>
          <p:cNvSpPr txBox="1"/>
          <p:nvPr/>
        </p:nvSpPr>
        <p:spPr>
          <a:xfrm rot="16200000">
            <a:off x="6894937" y="1150366"/>
            <a:ext cx="3168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Sulcus </a:t>
            </a:r>
            <a:r>
              <a:rPr lang="hu-HU" b="1" dirty="0" err="1">
                <a:solidFill>
                  <a:srgbClr val="C00000"/>
                </a:solidFill>
              </a:rPr>
              <a:t>telodiencephalicus</a:t>
            </a:r>
            <a:r>
              <a:rPr lang="hu-HU" dirty="0"/>
              <a:t>: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Furche</a:t>
            </a:r>
            <a:r>
              <a:rPr lang="hu-HU" dirty="0"/>
              <a:t> </a:t>
            </a:r>
            <a:r>
              <a:rPr lang="hu-HU" dirty="0" err="1"/>
              <a:t>zwischen</a:t>
            </a:r>
            <a:r>
              <a:rPr lang="hu-HU" dirty="0"/>
              <a:t> Di-und Telencephalon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14682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94534" cy="29246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67" y="2924667"/>
            <a:ext cx="6533333" cy="393333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44008" y="188640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Menschliches</a:t>
            </a:r>
            <a:r>
              <a:rPr lang="hu-HU" dirty="0"/>
              <a:t> </a:t>
            </a:r>
            <a:r>
              <a:rPr lang="hu-HU" dirty="0" err="1"/>
              <a:t>Embryo</a:t>
            </a:r>
            <a:r>
              <a:rPr lang="hu-HU" dirty="0"/>
              <a:t> 5EW </a:t>
            </a:r>
          </a:p>
          <a:p>
            <a:r>
              <a:rPr lang="hu-HU" b="1" dirty="0" err="1"/>
              <a:t>Schnitt</a:t>
            </a:r>
            <a:r>
              <a:rPr lang="hu-HU" b="1" dirty="0"/>
              <a:t> E</a:t>
            </a:r>
            <a:r>
              <a:rPr lang="hu-HU" dirty="0"/>
              <a:t> (</a:t>
            </a:r>
            <a:r>
              <a:rPr lang="hu-HU" dirty="0" err="1"/>
              <a:t>siehe</a:t>
            </a:r>
            <a:r>
              <a:rPr lang="hu-HU" dirty="0"/>
              <a:t> </a:t>
            </a:r>
            <a:r>
              <a:rPr lang="hu-HU" dirty="0" err="1"/>
              <a:t>Skizze</a:t>
            </a:r>
            <a:r>
              <a:rPr lang="hu-HU" dirty="0"/>
              <a:t>!) </a:t>
            </a:r>
            <a:r>
              <a:rPr lang="hu-HU" dirty="0" err="1"/>
              <a:t>läuft</a:t>
            </a:r>
            <a:r>
              <a:rPr lang="hu-HU" dirty="0"/>
              <a:t> </a:t>
            </a:r>
            <a:r>
              <a:rPr lang="hu-HU" dirty="0" err="1"/>
              <a:t>durch</a:t>
            </a:r>
            <a:r>
              <a:rPr lang="hu-HU" dirty="0"/>
              <a:t> </a:t>
            </a:r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Mesenzephalon</a:t>
            </a:r>
            <a:r>
              <a:rPr lang="hu-HU" dirty="0"/>
              <a:t> (m), </a:t>
            </a:r>
            <a:r>
              <a:rPr lang="hu-HU" dirty="0" err="1"/>
              <a:t>dann</a:t>
            </a:r>
            <a:r>
              <a:rPr lang="hu-HU" dirty="0"/>
              <a:t> </a:t>
            </a:r>
            <a:r>
              <a:rPr lang="hu-HU" dirty="0" err="1"/>
              <a:t>trifft</a:t>
            </a:r>
            <a:r>
              <a:rPr lang="hu-HU" dirty="0"/>
              <a:t> </a:t>
            </a:r>
            <a:r>
              <a:rPr lang="hu-HU" b="1" dirty="0" err="1"/>
              <a:t>zweitemal</a:t>
            </a:r>
            <a:r>
              <a:rPr lang="hu-HU" dirty="0"/>
              <a:t> </a:t>
            </a:r>
            <a:r>
              <a:rPr lang="hu-HU" dirty="0" err="1"/>
              <a:t>das</a:t>
            </a:r>
            <a:r>
              <a:rPr lang="hu-HU" dirty="0"/>
              <a:t> Dienzephalon (d), und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daraus</a:t>
            </a:r>
            <a:r>
              <a:rPr lang="hu-HU" dirty="0"/>
              <a:t> </a:t>
            </a:r>
            <a:r>
              <a:rPr lang="hu-HU" dirty="0" err="1"/>
              <a:t>ausstülpende</a:t>
            </a:r>
            <a:r>
              <a:rPr lang="hu-HU" dirty="0"/>
              <a:t> Telenzephalon (t).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220072" y="4760528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>
                <a:solidFill>
                  <a:srgbClr val="C00000"/>
                </a:solidFill>
              </a:rPr>
              <a:t>d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668344" y="4760528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>
                <a:solidFill>
                  <a:srgbClr val="C00000"/>
                </a:solidFill>
              </a:rPr>
              <a:t>m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746926" y="3775563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>
                <a:solidFill>
                  <a:srgbClr val="C00000"/>
                </a:solidFill>
              </a:rPr>
              <a:t>t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746926" y="5718529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>
                <a:solidFill>
                  <a:srgbClr val="C00000"/>
                </a:solidFill>
              </a:rPr>
              <a:t>t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688124" y="276059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Ektoderm</a:t>
            </a:r>
            <a:endParaRPr lang="hu-HU" dirty="0"/>
          </a:p>
        </p:txBody>
      </p:sp>
      <p:cxnSp>
        <p:nvCxnSpPr>
          <p:cNvPr id="11" name="Egyenes összekötő nyíllal 10"/>
          <p:cNvCxnSpPr/>
          <p:nvPr/>
        </p:nvCxnSpPr>
        <p:spPr>
          <a:xfrm flipH="1">
            <a:off x="5734288" y="3037592"/>
            <a:ext cx="288032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kerekített téglalap 11"/>
          <p:cNvSpPr/>
          <p:nvPr/>
        </p:nvSpPr>
        <p:spPr>
          <a:xfrm>
            <a:off x="539552" y="620688"/>
            <a:ext cx="216024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1086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99"/>
            <a:ext cx="3347864" cy="239133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43" y="2164667"/>
            <a:ext cx="6573333" cy="469333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012160" y="188766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Ektoderm</a:t>
            </a:r>
            <a:endParaRPr lang="hu-HU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6058324" y="2164667"/>
            <a:ext cx="288032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1211385" y="2597895"/>
            <a:ext cx="1044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Nasengrube</a:t>
            </a:r>
            <a:endParaRPr lang="hu-HU" dirty="0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2195736" y="2776293"/>
            <a:ext cx="836137" cy="2077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3419872" y="27960"/>
            <a:ext cx="5711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/>
              <a:t>Menschliches</a:t>
            </a:r>
            <a:r>
              <a:rPr lang="hu-HU" sz="1600" dirty="0"/>
              <a:t> </a:t>
            </a:r>
            <a:r>
              <a:rPr lang="hu-HU" sz="1600" dirty="0" err="1"/>
              <a:t>Embryo</a:t>
            </a:r>
            <a:r>
              <a:rPr lang="hu-HU" sz="1600" dirty="0"/>
              <a:t> 5EW </a:t>
            </a:r>
          </a:p>
          <a:p>
            <a:r>
              <a:rPr lang="hu-HU" sz="1600" b="1" dirty="0" err="1"/>
              <a:t>Schnitt</a:t>
            </a:r>
            <a:r>
              <a:rPr lang="hu-HU" sz="1600" b="1" dirty="0"/>
              <a:t> H</a:t>
            </a:r>
            <a:r>
              <a:rPr lang="hu-HU" sz="1600" dirty="0"/>
              <a:t> (</a:t>
            </a:r>
            <a:r>
              <a:rPr lang="hu-HU" sz="1600" dirty="0" err="1"/>
              <a:t>siehe</a:t>
            </a:r>
            <a:r>
              <a:rPr lang="hu-HU" sz="1600" dirty="0"/>
              <a:t> </a:t>
            </a:r>
            <a:r>
              <a:rPr lang="hu-HU" sz="1600" dirty="0" err="1"/>
              <a:t>Skizze</a:t>
            </a:r>
            <a:r>
              <a:rPr lang="hu-HU" sz="1600" dirty="0"/>
              <a:t>!) </a:t>
            </a:r>
            <a:r>
              <a:rPr lang="hu-HU" sz="1600" dirty="0" err="1"/>
              <a:t>läuft</a:t>
            </a:r>
            <a:r>
              <a:rPr lang="hu-HU" sz="1600" dirty="0"/>
              <a:t> </a:t>
            </a:r>
            <a:r>
              <a:rPr lang="hu-HU" sz="1600" dirty="0" err="1"/>
              <a:t>durch</a:t>
            </a:r>
            <a:r>
              <a:rPr lang="hu-HU" sz="1600" dirty="0"/>
              <a:t> </a:t>
            </a:r>
            <a:r>
              <a:rPr lang="hu-HU" sz="1600" dirty="0" err="1"/>
              <a:t>das</a:t>
            </a:r>
            <a:r>
              <a:rPr lang="hu-HU" sz="1600" dirty="0"/>
              <a:t> </a:t>
            </a:r>
            <a:r>
              <a:rPr lang="hu-HU" sz="1600" dirty="0" err="1"/>
              <a:t>kraniale</a:t>
            </a:r>
            <a:r>
              <a:rPr lang="hu-HU" sz="1600" dirty="0"/>
              <a:t> </a:t>
            </a:r>
            <a:r>
              <a:rPr lang="hu-HU" sz="1600" dirty="0" err="1"/>
              <a:t>Rhombenzephalon</a:t>
            </a:r>
            <a:r>
              <a:rPr lang="hu-HU" sz="1600" dirty="0"/>
              <a:t> (r) (</a:t>
            </a:r>
            <a:r>
              <a:rPr lang="hu-HU" sz="1600" dirty="0" err="1"/>
              <a:t>beachte</a:t>
            </a:r>
            <a:r>
              <a:rPr lang="hu-HU" sz="1600" dirty="0"/>
              <a:t> </a:t>
            </a:r>
            <a:r>
              <a:rPr lang="hu-HU" sz="1600" dirty="0" err="1"/>
              <a:t>die</a:t>
            </a:r>
            <a:r>
              <a:rPr lang="hu-HU" sz="1600" dirty="0"/>
              <a:t> </a:t>
            </a:r>
            <a:r>
              <a:rPr lang="hu-HU" sz="1600" dirty="0" err="1"/>
              <a:t>Kleinhiranlage</a:t>
            </a:r>
            <a:r>
              <a:rPr lang="hu-HU" sz="1600" dirty="0"/>
              <a:t> (</a:t>
            </a:r>
            <a:r>
              <a:rPr lang="hu-HU" sz="1600" dirty="0" err="1"/>
              <a:t>Cer</a:t>
            </a:r>
            <a:r>
              <a:rPr lang="hu-HU" sz="1600" dirty="0"/>
              <a:t>) und </a:t>
            </a:r>
            <a:r>
              <a:rPr lang="hu-HU" sz="1600" dirty="0" err="1"/>
              <a:t>das</a:t>
            </a:r>
            <a:r>
              <a:rPr lang="hu-HU" sz="1600" dirty="0"/>
              <a:t> </a:t>
            </a:r>
            <a:r>
              <a:rPr lang="hu-HU" sz="1600" dirty="0" err="1"/>
              <a:t>dünne</a:t>
            </a:r>
            <a:r>
              <a:rPr lang="hu-HU" sz="1600" dirty="0"/>
              <a:t> </a:t>
            </a:r>
            <a:r>
              <a:rPr lang="hu-HU" sz="1600" dirty="0" err="1"/>
              <a:t>Dach</a:t>
            </a:r>
            <a:r>
              <a:rPr lang="hu-HU" sz="1600" dirty="0"/>
              <a:t> des </a:t>
            </a:r>
            <a:r>
              <a:rPr lang="hu-HU" sz="1600" dirty="0" err="1"/>
              <a:t>Rhombenzephalons</a:t>
            </a:r>
            <a:r>
              <a:rPr lang="hu-HU" sz="1600" dirty="0"/>
              <a:t>), </a:t>
            </a:r>
            <a:r>
              <a:rPr lang="hu-HU" sz="1600" dirty="0" err="1"/>
              <a:t>dann</a:t>
            </a:r>
            <a:r>
              <a:rPr lang="hu-HU" sz="1600" dirty="0"/>
              <a:t> </a:t>
            </a:r>
            <a:r>
              <a:rPr lang="hu-HU" sz="1600" dirty="0" err="1"/>
              <a:t>trifft</a:t>
            </a:r>
            <a:r>
              <a:rPr lang="hu-HU" sz="1600" dirty="0"/>
              <a:t> </a:t>
            </a:r>
            <a:r>
              <a:rPr lang="hu-HU" sz="1600" b="1" dirty="0" err="1"/>
              <a:t>zweitemal</a:t>
            </a:r>
            <a:r>
              <a:rPr lang="hu-HU" sz="1600" dirty="0"/>
              <a:t> </a:t>
            </a:r>
            <a:r>
              <a:rPr lang="hu-HU" sz="1600" dirty="0" err="1"/>
              <a:t>das</a:t>
            </a:r>
            <a:r>
              <a:rPr lang="hu-HU" sz="1600" dirty="0"/>
              <a:t> Dienzephalon (d), und </a:t>
            </a:r>
            <a:r>
              <a:rPr lang="hu-HU" sz="1600" dirty="0" err="1"/>
              <a:t>die</a:t>
            </a:r>
            <a:r>
              <a:rPr lang="hu-HU" sz="1600" dirty="0"/>
              <a:t> </a:t>
            </a:r>
            <a:r>
              <a:rPr lang="hu-HU" sz="1600" dirty="0" err="1"/>
              <a:t>daraus</a:t>
            </a:r>
            <a:r>
              <a:rPr lang="hu-HU" sz="1600" dirty="0"/>
              <a:t> </a:t>
            </a:r>
            <a:r>
              <a:rPr lang="hu-HU" sz="1600" dirty="0" err="1"/>
              <a:t>ausstülpende</a:t>
            </a:r>
            <a:r>
              <a:rPr lang="hu-HU" sz="1600" dirty="0"/>
              <a:t> </a:t>
            </a:r>
            <a:r>
              <a:rPr lang="hu-HU" sz="1600" dirty="0" err="1"/>
              <a:t>Augenbläschen</a:t>
            </a:r>
            <a:r>
              <a:rPr lang="hu-HU" sz="1600" dirty="0"/>
              <a:t> (a). </a:t>
            </a:r>
            <a:r>
              <a:rPr lang="hu-HU" sz="1600" dirty="0" err="1"/>
              <a:t>Beachte</a:t>
            </a:r>
            <a:r>
              <a:rPr lang="hu-HU" sz="1600" dirty="0"/>
              <a:t> </a:t>
            </a:r>
            <a:r>
              <a:rPr lang="hu-HU" sz="1600" dirty="0" err="1"/>
              <a:t>auch</a:t>
            </a:r>
            <a:r>
              <a:rPr lang="hu-HU" sz="1600" dirty="0"/>
              <a:t>, </a:t>
            </a:r>
            <a:r>
              <a:rPr lang="hu-HU" sz="1600" dirty="0" err="1"/>
              <a:t>wie</a:t>
            </a:r>
            <a:r>
              <a:rPr lang="hu-HU" sz="1600" dirty="0"/>
              <a:t> </a:t>
            </a:r>
            <a:r>
              <a:rPr lang="hu-HU" sz="1600" dirty="0" err="1"/>
              <a:t>viel</a:t>
            </a:r>
            <a:r>
              <a:rPr lang="hu-HU" sz="1600" dirty="0"/>
              <a:t> </a:t>
            </a:r>
            <a:r>
              <a:rPr lang="hu-HU" sz="1600" dirty="0" err="1"/>
              <a:t>Mesenchym</a:t>
            </a:r>
            <a:r>
              <a:rPr lang="hu-HU" sz="1600" dirty="0"/>
              <a:t> </a:t>
            </a:r>
            <a:r>
              <a:rPr lang="hu-HU" sz="1600" dirty="0" err="1"/>
              <a:t>liegt</a:t>
            </a:r>
            <a:r>
              <a:rPr lang="hu-HU" sz="1600" dirty="0"/>
              <a:t> </a:t>
            </a:r>
            <a:r>
              <a:rPr lang="hu-HU" sz="1600" dirty="0" err="1"/>
              <a:t>hier</a:t>
            </a:r>
            <a:r>
              <a:rPr lang="hu-HU" sz="1600" dirty="0"/>
              <a:t> </a:t>
            </a:r>
            <a:r>
              <a:rPr lang="hu-HU" sz="1600" dirty="0" err="1"/>
              <a:t>zwischen</a:t>
            </a:r>
            <a:r>
              <a:rPr lang="hu-HU" sz="1600" dirty="0"/>
              <a:t> </a:t>
            </a:r>
            <a:r>
              <a:rPr lang="hu-HU" sz="1600" dirty="0" err="1"/>
              <a:t>Hirnanlage</a:t>
            </a:r>
            <a:r>
              <a:rPr lang="hu-HU" sz="1600" dirty="0"/>
              <a:t> und </a:t>
            </a:r>
            <a:r>
              <a:rPr lang="hu-HU" sz="1600" dirty="0" err="1"/>
              <a:t>Ektoderm</a:t>
            </a:r>
            <a:r>
              <a:rPr lang="hu-HU" sz="1600" dirty="0"/>
              <a:t>! (</a:t>
            </a:r>
            <a:r>
              <a:rPr lang="hu-HU" sz="1600" dirty="0" err="1"/>
              <a:t>Vgl</a:t>
            </a:r>
            <a:r>
              <a:rPr lang="hu-HU" sz="1600" dirty="0"/>
              <a:t>. mit </a:t>
            </a:r>
            <a:r>
              <a:rPr lang="hu-HU" sz="1600" dirty="0" err="1"/>
              <a:t>dem</a:t>
            </a:r>
            <a:r>
              <a:rPr lang="hu-HU" sz="1600" dirty="0"/>
              <a:t> </a:t>
            </a:r>
            <a:r>
              <a:rPr lang="hu-HU" sz="1600" dirty="0" err="1"/>
              <a:t>vorigen</a:t>
            </a:r>
            <a:r>
              <a:rPr lang="hu-HU" sz="1600" dirty="0"/>
              <a:t> </a:t>
            </a:r>
            <a:r>
              <a:rPr lang="hu-HU" sz="1600" dirty="0" err="1"/>
              <a:t>Bild</a:t>
            </a:r>
            <a:r>
              <a:rPr lang="hu-HU" sz="1600" dirty="0"/>
              <a:t>!)</a:t>
            </a:r>
          </a:p>
        </p:txBody>
      </p:sp>
      <p:sp>
        <p:nvSpPr>
          <p:cNvPr id="14" name="Lekerekített téglalap 13"/>
          <p:cNvSpPr/>
          <p:nvPr/>
        </p:nvSpPr>
        <p:spPr>
          <a:xfrm>
            <a:off x="796216" y="65832"/>
            <a:ext cx="216024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7740352" y="4481597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rgbClr val="C00000"/>
                </a:solidFill>
              </a:rPr>
              <a:t>r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4139952" y="4545221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rgbClr val="C00000"/>
                </a:solidFill>
              </a:rPr>
              <a:t>d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572000" y="3645786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rgbClr val="C00000"/>
                </a:solidFill>
              </a:rPr>
              <a:t>a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470211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/>
              <a:t>S.l</a:t>
            </a:r>
            <a:r>
              <a:rPr lang="hu-HU" sz="1600" dirty="0"/>
              <a:t>.: </a:t>
            </a:r>
            <a:r>
              <a:rPr lang="hu-HU" sz="1600" dirty="0" err="1"/>
              <a:t>Sulcus</a:t>
            </a:r>
            <a:r>
              <a:rPr lang="hu-HU" sz="1600" dirty="0"/>
              <a:t> limitans</a:t>
            </a:r>
          </a:p>
        </p:txBody>
      </p:sp>
    </p:spTree>
    <p:extLst>
      <p:ext uri="{BB962C8B-B14F-4D97-AF65-F5344CB8AC3E}">
        <p14:creationId xmlns:p14="http://schemas.microsoft.com/office/powerpoint/2010/main" val="3586684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616132" y="1749380"/>
            <a:ext cx="7772400" cy="2387600"/>
          </a:xfrm>
        </p:spPr>
        <p:txBody>
          <a:bodyPr>
            <a:normAutofit/>
          </a:bodyPr>
          <a:lstStyle/>
          <a:p>
            <a:r>
              <a:rPr lang="hu-HU" b="1" dirty="0" err="1">
                <a:latin typeface="+mn-lt"/>
              </a:rPr>
              <a:t>Entwicklung</a:t>
            </a:r>
            <a:r>
              <a:rPr lang="hu-HU" b="1" dirty="0">
                <a:latin typeface="+mn-lt"/>
              </a:rPr>
              <a:t> des </a:t>
            </a:r>
            <a:r>
              <a:rPr lang="hu-HU" b="1" dirty="0" err="1">
                <a:latin typeface="+mn-lt"/>
              </a:rPr>
              <a:t>Prosencephalon</a:t>
            </a:r>
            <a:endParaRPr lang="hu-H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78842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7"/>
            <a:ext cx="6192688" cy="645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6370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Telencephalon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 err="1"/>
              <a:t>zuerst</a:t>
            </a:r>
            <a:r>
              <a:rPr lang="hu-HU" sz="2800" dirty="0"/>
              <a:t> </a:t>
            </a:r>
            <a:r>
              <a:rPr lang="hu-HU" sz="2800" b="1" dirty="0" err="1"/>
              <a:t>halbkugelige</a:t>
            </a:r>
            <a:r>
              <a:rPr lang="hu-HU" sz="2800" dirty="0"/>
              <a:t> </a:t>
            </a:r>
            <a:r>
              <a:rPr lang="hu-HU" sz="2800" dirty="0" err="1"/>
              <a:t>Auswölbung</a:t>
            </a:r>
            <a:r>
              <a:rPr lang="hu-HU" sz="2800" dirty="0"/>
              <a:t> </a:t>
            </a:r>
            <a:r>
              <a:rPr lang="hu-HU" sz="2800" dirty="0" err="1"/>
              <a:t>aus</a:t>
            </a:r>
            <a:r>
              <a:rPr lang="hu-HU" sz="2800" dirty="0"/>
              <a:t> Prosencephalon</a:t>
            </a:r>
          </a:p>
          <a:p>
            <a:r>
              <a:rPr lang="hu-HU" sz="2800" dirty="0" err="1"/>
              <a:t>dann</a:t>
            </a:r>
            <a:r>
              <a:rPr lang="hu-HU" sz="2800" dirty="0"/>
              <a:t> </a:t>
            </a:r>
            <a:r>
              <a:rPr lang="hu-HU" sz="2800" dirty="0" err="1"/>
              <a:t>wird</a:t>
            </a:r>
            <a:r>
              <a:rPr lang="hu-HU" sz="2800" dirty="0"/>
              <a:t> </a:t>
            </a:r>
            <a:r>
              <a:rPr lang="hu-HU" sz="2800" b="1" dirty="0" err="1"/>
              <a:t>langoval</a:t>
            </a:r>
            <a:r>
              <a:rPr lang="hu-HU" sz="2800" dirty="0"/>
              <a:t>, und </a:t>
            </a:r>
            <a:r>
              <a:rPr lang="hu-HU" sz="2800" dirty="0" err="1"/>
              <a:t>seine</a:t>
            </a:r>
            <a:r>
              <a:rPr lang="hu-HU" sz="2800" dirty="0"/>
              <a:t> </a:t>
            </a:r>
            <a:r>
              <a:rPr lang="hu-HU" sz="2800" dirty="0" err="1"/>
              <a:t>mediale</a:t>
            </a:r>
            <a:r>
              <a:rPr lang="hu-HU" sz="2800" dirty="0"/>
              <a:t> </a:t>
            </a:r>
            <a:r>
              <a:rPr lang="hu-HU" sz="2800" dirty="0" err="1"/>
              <a:t>Wand</a:t>
            </a:r>
            <a:r>
              <a:rPr lang="hu-HU" sz="2800" dirty="0"/>
              <a:t> </a:t>
            </a:r>
            <a:r>
              <a:rPr lang="hu-HU" sz="2800" b="1" dirty="0" err="1"/>
              <a:t>wächst</a:t>
            </a:r>
            <a:r>
              <a:rPr lang="hu-HU" sz="2800" dirty="0"/>
              <a:t> mit der </a:t>
            </a:r>
            <a:r>
              <a:rPr lang="hu-HU" sz="2800" dirty="0" err="1"/>
              <a:t>Lateralwand</a:t>
            </a:r>
            <a:r>
              <a:rPr lang="hu-HU" sz="2800" dirty="0"/>
              <a:t> des Diencephalon </a:t>
            </a:r>
            <a:r>
              <a:rPr lang="hu-HU" sz="2800" b="1" dirty="0" err="1"/>
              <a:t>zusammen</a:t>
            </a:r>
            <a:endParaRPr lang="hu-HU" sz="2800" b="1" dirty="0"/>
          </a:p>
          <a:p>
            <a:r>
              <a:rPr lang="hu-HU" sz="2800" dirty="0" err="1"/>
              <a:t>telenzephalische</a:t>
            </a:r>
            <a:r>
              <a:rPr lang="hu-HU" sz="2800" dirty="0"/>
              <a:t> </a:t>
            </a:r>
            <a:r>
              <a:rPr lang="hu-HU" sz="2800" dirty="0" err="1"/>
              <a:t>Wachstum</a:t>
            </a:r>
            <a:r>
              <a:rPr lang="hu-HU" sz="2800" dirty="0"/>
              <a:t>: </a:t>
            </a:r>
            <a:r>
              <a:rPr lang="hu-HU" sz="2800" dirty="0" err="1"/>
              <a:t>nach</a:t>
            </a:r>
            <a:r>
              <a:rPr lang="hu-HU" sz="2800" dirty="0"/>
              <a:t> rostral (</a:t>
            </a:r>
            <a:r>
              <a:rPr lang="hu-HU" sz="2800" dirty="0" err="1"/>
              <a:t>spätere</a:t>
            </a:r>
            <a:r>
              <a:rPr lang="hu-HU" sz="2800" dirty="0"/>
              <a:t> </a:t>
            </a:r>
            <a:r>
              <a:rPr lang="hu-HU" sz="2800" dirty="0" err="1"/>
              <a:t>Frontallappe</a:t>
            </a:r>
            <a:r>
              <a:rPr lang="hu-HU" sz="2800" dirty="0"/>
              <a:t>), </a:t>
            </a:r>
            <a:r>
              <a:rPr lang="hu-HU" sz="2800" dirty="0" err="1"/>
              <a:t>nach</a:t>
            </a:r>
            <a:r>
              <a:rPr lang="hu-HU" sz="2800" dirty="0"/>
              <a:t> </a:t>
            </a:r>
            <a:r>
              <a:rPr lang="hu-HU" sz="2800" dirty="0" err="1"/>
              <a:t>kaudal</a:t>
            </a:r>
            <a:r>
              <a:rPr lang="hu-HU" sz="2800" dirty="0"/>
              <a:t> (</a:t>
            </a:r>
            <a:r>
              <a:rPr lang="hu-HU" sz="2800" dirty="0" err="1"/>
              <a:t>spätere</a:t>
            </a:r>
            <a:r>
              <a:rPr lang="hu-HU" sz="2800" dirty="0"/>
              <a:t> </a:t>
            </a:r>
            <a:r>
              <a:rPr lang="hu-HU" sz="2800" dirty="0" err="1"/>
              <a:t>Okzipitallappe</a:t>
            </a:r>
            <a:r>
              <a:rPr lang="hu-HU" sz="2800" dirty="0"/>
              <a:t>), </a:t>
            </a:r>
            <a:r>
              <a:rPr lang="hu-HU" sz="2800" dirty="0" err="1"/>
              <a:t>nach</a:t>
            </a:r>
            <a:r>
              <a:rPr lang="hu-HU" sz="2800" dirty="0"/>
              <a:t> </a:t>
            </a:r>
            <a:r>
              <a:rPr lang="hu-HU" sz="2800" dirty="0" err="1"/>
              <a:t>ventral</a:t>
            </a:r>
            <a:r>
              <a:rPr lang="hu-HU" sz="2800" dirty="0"/>
              <a:t> (</a:t>
            </a:r>
            <a:r>
              <a:rPr lang="hu-HU" sz="2800" dirty="0" err="1"/>
              <a:t>spätere</a:t>
            </a:r>
            <a:r>
              <a:rPr lang="hu-HU" sz="2800" dirty="0"/>
              <a:t> </a:t>
            </a:r>
            <a:r>
              <a:rPr lang="hu-HU" sz="2800" dirty="0" err="1"/>
              <a:t>Temporallappe</a:t>
            </a:r>
            <a:r>
              <a:rPr lang="hu-HU" sz="2800" dirty="0"/>
              <a:t>), aber </a:t>
            </a:r>
            <a:r>
              <a:rPr lang="hu-HU" sz="2800" b="1" dirty="0" err="1"/>
              <a:t>Zentralteil</a:t>
            </a:r>
            <a:r>
              <a:rPr lang="hu-HU" sz="2800" b="1" dirty="0"/>
              <a:t> </a:t>
            </a:r>
            <a:r>
              <a:rPr lang="hu-HU" sz="2800" b="1" dirty="0" err="1"/>
              <a:t>bleibt</a:t>
            </a:r>
            <a:r>
              <a:rPr lang="hu-HU" sz="2800" b="1" dirty="0"/>
              <a:t> </a:t>
            </a:r>
            <a:r>
              <a:rPr lang="hu-HU" sz="2800" dirty="0"/>
              <a:t>in der </a:t>
            </a:r>
            <a:r>
              <a:rPr lang="hu-HU" sz="2800" dirty="0" err="1"/>
              <a:t>Wachstum</a:t>
            </a:r>
            <a:r>
              <a:rPr lang="hu-HU" sz="2800" dirty="0"/>
              <a:t> </a:t>
            </a:r>
            <a:r>
              <a:rPr lang="hu-HU" sz="2800" b="1" dirty="0" err="1"/>
              <a:t>zurück</a:t>
            </a:r>
            <a:r>
              <a:rPr lang="hu-HU" sz="2800" dirty="0"/>
              <a:t>: </a:t>
            </a:r>
            <a:r>
              <a:rPr lang="hu-HU" sz="2800" b="1" dirty="0" err="1"/>
              <a:t>Insula</a:t>
            </a:r>
            <a:endParaRPr lang="hu-HU" sz="2800" b="1" dirty="0"/>
          </a:p>
          <a:p>
            <a:r>
              <a:rPr lang="hu-HU" sz="2800" dirty="0" err="1"/>
              <a:t>Außenfläche</a:t>
            </a:r>
            <a:r>
              <a:rPr lang="hu-HU" sz="2800" dirty="0"/>
              <a:t> </a:t>
            </a:r>
            <a:r>
              <a:rPr lang="hu-HU" sz="2800" dirty="0" err="1"/>
              <a:t>ist</a:t>
            </a:r>
            <a:r>
              <a:rPr lang="hu-HU" sz="2800" dirty="0"/>
              <a:t> </a:t>
            </a:r>
            <a:r>
              <a:rPr lang="hu-HU" sz="2800" dirty="0" err="1"/>
              <a:t>zuerst</a:t>
            </a:r>
            <a:r>
              <a:rPr lang="hu-HU" sz="2800" dirty="0"/>
              <a:t> </a:t>
            </a:r>
            <a:r>
              <a:rPr lang="hu-HU" sz="2800" b="1" dirty="0" err="1"/>
              <a:t>glatt</a:t>
            </a:r>
            <a:r>
              <a:rPr lang="hu-HU" sz="2800" dirty="0"/>
              <a:t>, </a:t>
            </a:r>
            <a:r>
              <a:rPr lang="hu-HU" sz="2800" dirty="0" err="1"/>
              <a:t>später</a:t>
            </a:r>
            <a:r>
              <a:rPr lang="hu-HU" sz="2800" dirty="0"/>
              <a:t> </a:t>
            </a:r>
            <a:r>
              <a:rPr lang="hu-HU" sz="2800" dirty="0" err="1"/>
              <a:t>erscheinen</a:t>
            </a:r>
            <a:r>
              <a:rPr lang="hu-HU" sz="2800" dirty="0"/>
              <a:t> </a:t>
            </a:r>
            <a:r>
              <a:rPr lang="hu-HU" sz="2800" dirty="0" err="1"/>
              <a:t>die</a:t>
            </a:r>
            <a:r>
              <a:rPr lang="hu-HU" sz="2800" dirty="0"/>
              <a:t> </a:t>
            </a:r>
            <a:r>
              <a:rPr lang="hu-HU" sz="2800" dirty="0" err="1"/>
              <a:t>Furchen</a:t>
            </a:r>
            <a:r>
              <a:rPr lang="hu-HU" sz="2800" dirty="0"/>
              <a:t> (</a:t>
            </a:r>
            <a:r>
              <a:rPr lang="hu-HU" sz="2800" dirty="0" err="1"/>
              <a:t>Sulci</a:t>
            </a:r>
            <a:r>
              <a:rPr lang="hu-HU" sz="2800" dirty="0"/>
              <a:t>) und </a:t>
            </a:r>
            <a:r>
              <a:rPr lang="hu-HU" sz="2800" dirty="0" err="1"/>
              <a:t>Windungen</a:t>
            </a:r>
            <a:r>
              <a:rPr lang="hu-HU" sz="2800" dirty="0"/>
              <a:t> (</a:t>
            </a:r>
            <a:r>
              <a:rPr lang="hu-HU" sz="2800" dirty="0" err="1"/>
              <a:t>Gyri</a:t>
            </a:r>
            <a:r>
              <a:rPr lang="hu-HU" sz="2800" dirty="0"/>
              <a:t>)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671318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539552" y="1038544"/>
            <a:ext cx="8280920" cy="5569468"/>
            <a:chOff x="539552" y="1038544"/>
            <a:chExt cx="8280920" cy="5569468"/>
          </a:xfrm>
        </p:grpSpPr>
        <p:grpSp>
          <p:nvGrpSpPr>
            <p:cNvPr id="3" name="Csoportba foglalás 2"/>
            <p:cNvGrpSpPr/>
            <p:nvPr/>
          </p:nvGrpSpPr>
          <p:grpSpPr>
            <a:xfrm>
              <a:off x="539552" y="1038544"/>
              <a:ext cx="8280920" cy="5569468"/>
              <a:chOff x="539552" y="1038544"/>
              <a:chExt cx="8280920" cy="5569468"/>
            </a:xfrm>
          </p:grpSpPr>
          <p:grpSp>
            <p:nvGrpSpPr>
              <p:cNvPr id="2" name="Csoportba foglalás 1"/>
              <p:cNvGrpSpPr>
                <a:grpSpLocks noChangeAspect="1"/>
              </p:cNvGrpSpPr>
              <p:nvPr/>
            </p:nvGrpSpPr>
            <p:grpSpPr>
              <a:xfrm>
                <a:off x="539552" y="1038544"/>
                <a:ext cx="8280920" cy="5569468"/>
                <a:chOff x="1581150" y="1781175"/>
                <a:chExt cx="6637338" cy="4464050"/>
              </a:xfrm>
            </p:grpSpPr>
            <p:pic>
              <p:nvPicPr>
                <p:cNvPr id="12291" name="Picture 3" descr="C:\oktatás\neurodevelopment\tel1.bmp"/>
                <p:cNvPicPr>
                  <a:picLocks noChangeAspect="1" noChangeArrowheads="1"/>
                </p:cNvPicPr>
                <p:nvPr/>
              </p:nvPicPr>
              <p:blipFill>
                <a:blip r:embed="rId2" r:link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1150" y="1998663"/>
                  <a:ext cx="6048375" cy="35829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29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224088" y="5127625"/>
                  <a:ext cx="1270000" cy="431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hu-HU" altLang="hu-HU" sz="1200" b="1" dirty="0" err="1"/>
                    <a:t>aus</a:t>
                  </a:r>
                  <a:r>
                    <a:rPr lang="hu-HU" altLang="hu-HU" sz="1200" b="1" dirty="0"/>
                    <a:t> </a:t>
                  </a:r>
                  <a:r>
                    <a:rPr lang="hu-HU" altLang="hu-HU" sz="1200" b="1" dirty="0" err="1"/>
                    <a:t>dem</a:t>
                  </a:r>
                  <a:r>
                    <a:rPr lang="hu-HU" altLang="hu-HU" sz="1200" b="1" dirty="0"/>
                    <a:t> </a:t>
                  </a:r>
                  <a:r>
                    <a:rPr lang="hu-HU" altLang="hu-HU" sz="1200" b="1" dirty="0" err="1"/>
                    <a:t>Ohrbläschen</a:t>
                  </a:r>
                  <a:r>
                    <a:rPr lang="hu-HU" altLang="hu-HU" sz="1200" b="1" dirty="0"/>
                    <a:t> </a:t>
                  </a:r>
                  <a:r>
                    <a:rPr lang="hu-HU" altLang="hu-HU" sz="1200" b="1" dirty="0" err="1"/>
                    <a:t>entwickelndes</a:t>
                  </a:r>
                  <a:r>
                    <a:rPr lang="hu-HU" altLang="hu-HU" sz="1200" b="1" dirty="0"/>
                    <a:t> </a:t>
                  </a:r>
                  <a:r>
                    <a:rPr lang="hu-HU" altLang="hu-HU" sz="1200" b="1" dirty="0" err="1"/>
                    <a:t>häutiges</a:t>
                  </a:r>
                  <a:r>
                    <a:rPr lang="hu-HU" altLang="hu-HU" sz="1200" b="1" dirty="0"/>
                    <a:t> </a:t>
                  </a:r>
                  <a:r>
                    <a:rPr lang="hu-HU" altLang="hu-HU" sz="1200" b="1" dirty="0" err="1"/>
                    <a:t>Labyrynth</a:t>
                  </a:r>
                  <a:endParaRPr lang="hu-HU" altLang="hu-HU" sz="1200" b="1" dirty="0"/>
                </a:p>
              </p:txBody>
            </p:sp>
            <p:sp>
              <p:nvSpPr>
                <p:cNvPr id="1229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6611938" y="1781175"/>
                  <a:ext cx="1606550" cy="3333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hu-HU" altLang="hu-HU" sz="1600" b="1" dirty="0"/>
                    <a:t>Telencephalon</a:t>
                  </a:r>
                </a:p>
              </p:txBody>
            </p:sp>
            <p:sp>
              <p:nvSpPr>
                <p:cNvPr id="1230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164681" y="5892800"/>
                  <a:ext cx="1724025" cy="3524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hu-HU" altLang="hu-HU" sz="1600" b="1" dirty="0"/>
                    <a:t>Diencephalon</a:t>
                  </a:r>
                </a:p>
              </p:txBody>
            </p:sp>
            <p:sp>
              <p:nvSpPr>
                <p:cNvPr id="1230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675312" y="5702300"/>
                  <a:ext cx="2543175" cy="495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hu-HU" altLang="hu-HU" sz="1600" b="1" dirty="0" err="1"/>
                    <a:t>Bulbus</a:t>
                  </a:r>
                  <a:r>
                    <a:rPr lang="hu-HU" altLang="hu-HU" sz="1600" b="1" dirty="0"/>
                    <a:t> </a:t>
                  </a:r>
                  <a:r>
                    <a:rPr lang="hu-HU" altLang="hu-HU" sz="1600" b="1" dirty="0" err="1"/>
                    <a:t>olfactorius</a:t>
                  </a:r>
                  <a:endParaRPr lang="hu-HU" altLang="hu-HU" sz="1600" b="1" dirty="0"/>
                </a:p>
              </p:txBody>
            </p:sp>
            <p:sp>
              <p:nvSpPr>
                <p:cNvPr id="1230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6335713" y="2073275"/>
                  <a:ext cx="876300" cy="8128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2307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5434013" y="5162550"/>
                  <a:ext cx="565150" cy="6953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2308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4827588" y="4457700"/>
                  <a:ext cx="165100" cy="15335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2309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890838" y="4835525"/>
                  <a:ext cx="406400" cy="3397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2312" name="Line 24"/>
              <p:cNvSpPr>
                <a:spLocks noChangeShapeType="1"/>
              </p:cNvSpPr>
              <p:nvPr/>
            </p:nvSpPr>
            <p:spPr bwMode="auto">
              <a:xfrm flipH="1">
                <a:off x="5913774" y="4141206"/>
                <a:ext cx="434975" cy="539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6263496" y="3944359"/>
              <a:ext cx="920750" cy="27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hu-HU" altLang="hu-HU" sz="1600" b="1" dirty="0" err="1">
                  <a:solidFill>
                    <a:srgbClr val="FFFFFF"/>
                  </a:solidFill>
                </a:rPr>
                <a:t>Insula</a:t>
              </a:r>
              <a:endParaRPr lang="hu-HU" altLang="hu-HU" sz="1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2314" name="Text Box 26"/>
          <p:cNvSpPr txBox="1">
            <a:spLocks noChangeArrowheads="1"/>
          </p:cNvSpPr>
          <p:nvPr/>
        </p:nvSpPr>
        <p:spPr bwMode="auto">
          <a:xfrm>
            <a:off x="159097" y="424012"/>
            <a:ext cx="8892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Wachstumsrichtungen</a:t>
            </a: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weiße</a:t>
            </a: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Pfeile</a:t>
            </a: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)  des </a:t>
            </a: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Telencephalons</a:t>
            </a:r>
            <a:endParaRPr lang="hu-HU" alt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810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Diencephalon,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Zwischenhirn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Zwischenhirn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vollständig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 von den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beiden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Großhirnhemisphärien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bedeckt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außen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sichtbar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der basalen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Oberfläche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des Diencephalon: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ventraler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Hypothalamus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Dieser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sichtbarer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Zwischenhirns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Sehnervkreuzung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Chiasma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opticum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 und Corpus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mamillare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seitlich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begrenzt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oprticus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6820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Line 23"/>
          <p:cNvSpPr>
            <a:spLocks noChangeShapeType="1"/>
          </p:cNvSpPr>
          <p:nvPr/>
        </p:nvSpPr>
        <p:spPr bwMode="auto">
          <a:xfrm flipH="1" flipV="1">
            <a:off x="4545013" y="3962400"/>
            <a:ext cx="542925" cy="457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-6961" y="408557"/>
            <a:ext cx="8892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Wachstum</a:t>
            </a: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Telencephalons</a:t>
            </a:r>
            <a:endParaRPr lang="hu-HU" alt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Csoportba foglalás 1"/>
          <p:cNvGrpSpPr>
            <a:grpSpLocks noChangeAspect="1"/>
          </p:cNvGrpSpPr>
          <p:nvPr/>
        </p:nvGrpSpPr>
        <p:grpSpPr>
          <a:xfrm>
            <a:off x="521581" y="1215716"/>
            <a:ext cx="8046863" cy="5493367"/>
            <a:chOff x="892969" y="905846"/>
            <a:chExt cx="8046863" cy="5493367"/>
          </a:xfrm>
        </p:grpSpPr>
        <p:pic>
          <p:nvPicPr>
            <p:cNvPr id="13315" name="Picture 3" descr="C:\oktatás\neurodevelopment\tel5.bmp"/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775" y="1490663"/>
              <a:ext cx="5695950" cy="490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6" name="Text Box 4"/>
            <p:cNvSpPr txBox="1">
              <a:spLocks noChangeArrowheads="1"/>
            </p:cNvSpPr>
            <p:nvPr/>
          </p:nvSpPr>
          <p:spPr bwMode="auto">
            <a:xfrm>
              <a:off x="6169025" y="3548415"/>
              <a:ext cx="70485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hu-HU" altLang="hu-HU" sz="1200" b="1" dirty="0" err="1">
                  <a:solidFill>
                    <a:srgbClr val="FFFFFF"/>
                  </a:solidFill>
                </a:rPr>
                <a:t>Insula</a:t>
              </a:r>
              <a:endParaRPr lang="hu-HU" altLang="hu-HU"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>
              <a:off x="5142707" y="5648634"/>
              <a:ext cx="1532673" cy="39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hu-HU" altLang="hu-HU" sz="1200" b="1" dirty="0" err="1"/>
                <a:t>Augenbläschen</a:t>
              </a:r>
              <a:endParaRPr lang="hu-HU" altLang="hu-HU" sz="1200" b="1" dirty="0"/>
            </a:p>
          </p:txBody>
        </p:sp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>
              <a:off x="947488" y="3221473"/>
              <a:ext cx="1231900" cy="44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hu-HU" altLang="hu-HU" sz="1200" b="1" dirty="0" err="1"/>
                <a:t>Cerebellum</a:t>
              </a:r>
              <a:endParaRPr lang="hu-HU" altLang="hu-HU" sz="1200" b="1" dirty="0"/>
            </a:p>
          </p:txBody>
        </p:sp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>
              <a:off x="3993759" y="1011568"/>
              <a:ext cx="1539875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hu-HU" altLang="hu-HU" sz="1200" b="1" dirty="0"/>
                <a:t>Mesencephalon</a:t>
              </a:r>
            </a:p>
          </p:txBody>
        </p:sp>
        <p:sp>
          <p:nvSpPr>
            <p:cNvPr id="13323" name="Text Box 11"/>
            <p:cNvSpPr txBox="1">
              <a:spLocks noChangeArrowheads="1"/>
            </p:cNvSpPr>
            <p:nvPr/>
          </p:nvSpPr>
          <p:spPr bwMode="auto">
            <a:xfrm>
              <a:off x="4233863" y="6007100"/>
              <a:ext cx="1219200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hu-HU" altLang="hu-HU" sz="1200" b="1"/>
                <a:t>Diencephalon</a:t>
              </a:r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3192463" y="5372100"/>
              <a:ext cx="1238250" cy="552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hu-HU" altLang="hu-HU" sz="1200" b="1"/>
                <a:t>Ganglion trigeminale</a:t>
              </a: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6634957" y="5624512"/>
              <a:ext cx="1763712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hu-HU" altLang="hu-HU" sz="1200" b="1" dirty="0" err="1"/>
                <a:t>Bulbus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olfactorius</a:t>
              </a:r>
              <a:endParaRPr lang="hu-HU" altLang="hu-HU" sz="1200" b="1" dirty="0"/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4710113" y="3048661"/>
              <a:ext cx="1863725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hu-HU" altLang="hu-HU" sz="1200" b="1" dirty="0" err="1">
                  <a:solidFill>
                    <a:srgbClr val="FFFFFF"/>
                  </a:solidFill>
                </a:rPr>
                <a:t>Polus</a:t>
              </a:r>
              <a:r>
                <a:rPr lang="hu-HU" altLang="hu-HU" sz="1200" b="1" dirty="0">
                  <a:solidFill>
                    <a:srgbClr val="FFFFFF"/>
                  </a:solidFill>
                </a:rPr>
                <a:t> temporalis</a:t>
              </a:r>
            </a:p>
          </p:txBody>
        </p:sp>
        <p:sp>
          <p:nvSpPr>
            <p:cNvPr id="13327" name="Text Box 15"/>
            <p:cNvSpPr txBox="1">
              <a:spLocks noChangeArrowheads="1"/>
            </p:cNvSpPr>
            <p:nvPr/>
          </p:nvSpPr>
          <p:spPr bwMode="auto">
            <a:xfrm>
              <a:off x="7424117" y="5087856"/>
              <a:ext cx="1515715" cy="422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hu-HU" altLang="hu-HU" sz="1200" b="1" dirty="0" err="1"/>
                <a:t>Polus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frontalis</a:t>
              </a:r>
              <a:endParaRPr lang="hu-HU" altLang="hu-HU" sz="1200" b="1" dirty="0"/>
            </a:p>
          </p:txBody>
        </p:sp>
        <p:sp>
          <p:nvSpPr>
            <p:cNvPr id="13328" name="Line 16"/>
            <p:cNvSpPr>
              <a:spLocks noChangeShapeType="1"/>
            </p:cNvSpPr>
            <p:nvPr/>
          </p:nvSpPr>
          <p:spPr bwMode="auto">
            <a:xfrm flipV="1">
              <a:off x="2074863" y="5400675"/>
              <a:ext cx="447675" cy="438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30" name="Line 18"/>
            <p:cNvSpPr>
              <a:spLocks noChangeShapeType="1"/>
            </p:cNvSpPr>
            <p:nvPr/>
          </p:nvSpPr>
          <p:spPr bwMode="auto">
            <a:xfrm flipH="1">
              <a:off x="3944937" y="1273208"/>
              <a:ext cx="600075" cy="80006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31" name="Line 19"/>
            <p:cNvSpPr>
              <a:spLocks noChangeShapeType="1"/>
            </p:cNvSpPr>
            <p:nvPr/>
          </p:nvSpPr>
          <p:spPr bwMode="auto">
            <a:xfrm flipV="1">
              <a:off x="2074863" y="3289300"/>
              <a:ext cx="1057275" cy="681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33" name="Line 21"/>
            <p:cNvSpPr>
              <a:spLocks noChangeShapeType="1"/>
            </p:cNvSpPr>
            <p:nvPr/>
          </p:nvSpPr>
          <p:spPr bwMode="auto">
            <a:xfrm flipV="1">
              <a:off x="4710113" y="4625975"/>
              <a:ext cx="412750" cy="14287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34" name="Line 22"/>
            <p:cNvSpPr>
              <a:spLocks noChangeShapeType="1"/>
            </p:cNvSpPr>
            <p:nvPr/>
          </p:nvSpPr>
          <p:spPr bwMode="auto">
            <a:xfrm flipV="1">
              <a:off x="3840163" y="4664075"/>
              <a:ext cx="784225" cy="7429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36" name="Line 24"/>
            <p:cNvSpPr>
              <a:spLocks noChangeShapeType="1"/>
            </p:cNvSpPr>
            <p:nvPr/>
          </p:nvSpPr>
          <p:spPr bwMode="auto">
            <a:xfrm flipH="1" flipV="1">
              <a:off x="5472113" y="5102225"/>
              <a:ext cx="450850" cy="5873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37" name="Line 25"/>
            <p:cNvSpPr>
              <a:spLocks noChangeShapeType="1"/>
            </p:cNvSpPr>
            <p:nvPr/>
          </p:nvSpPr>
          <p:spPr bwMode="auto">
            <a:xfrm flipH="1" flipV="1">
              <a:off x="6627923" y="4955706"/>
              <a:ext cx="926990" cy="2643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38" name="Line 26"/>
            <p:cNvSpPr>
              <a:spLocks noChangeShapeType="1"/>
            </p:cNvSpPr>
            <p:nvPr/>
          </p:nvSpPr>
          <p:spPr bwMode="auto">
            <a:xfrm flipH="1" flipV="1">
              <a:off x="5745162" y="4701381"/>
              <a:ext cx="1128712" cy="9472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F9B037D4-3A83-42DA-B6B3-28732EA3C9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58639" y="3357413"/>
              <a:ext cx="288049" cy="59803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1" name="Line 25">
              <a:extLst/>
            </p:cNvPr>
            <p:cNvSpPr>
              <a:spLocks noChangeShapeType="1"/>
            </p:cNvSpPr>
            <p:nvPr/>
          </p:nvSpPr>
          <p:spPr bwMode="auto">
            <a:xfrm flipH="1">
              <a:off x="5719763" y="3775075"/>
              <a:ext cx="609600" cy="30062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5922963" y="905846"/>
              <a:ext cx="1863725" cy="2857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hu-HU" altLang="hu-HU" sz="1200" b="1" dirty="0" err="1"/>
                <a:t>Polus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occipitalis</a:t>
              </a:r>
              <a:endParaRPr lang="hu-HU" altLang="hu-HU" sz="1200" b="1" dirty="0"/>
            </a:p>
          </p:txBody>
        </p:sp>
        <p:sp>
          <p:nvSpPr>
            <p:cNvPr id="33" name="Line 25">
              <a:extLst/>
            </p:cNvPr>
            <p:cNvSpPr>
              <a:spLocks noChangeShapeType="1"/>
            </p:cNvSpPr>
            <p:nvPr/>
          </p:nvSpPr>
          <p:spPr bwMode="auto">
            <a:xfrm flipH="1">
              <a:off x="5532714" y="1171575"/>
              <a:ext cx="796649" cy="4513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4" name="Text Box 8"/>
            <p:cNvSpPr txBox="1">
              <a:spLocks noChangeArrowheads="1"/>
            </p:cNvSpPr>
            <p:nvPr/>
          </p:nvSpPr>
          <p:spPr bwMode="auto">
            <a:xfrm>
              <a:off x="892969" y="5712410"/>
              <a:ext cx="1231900" cy="44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hu-HU" altLang="hu-HU" sz="1200" b="1" dirty="0" err="1"/>
                <a:t>Rückenmark</a:t>
              </a:r>
              <a:endParaRPr lang="hu-HU" altLang="hu-H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41437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7111"/>
            <a:ext cx="7056784" cy="687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78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Telencephalon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Paariges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Telencephalon: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Hemisphärenbläschen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Unpaares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Telencephalon: Lamina terminalis und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Kommissurenplatte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64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C:\oktatás\neurodevelopment\commissur1.bmp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471488" y="1471613"/>
            <a:ext cx="8086725" cy="38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968375" y="1831975"/>
            <a:ext cx="1346200" cy="4603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sm"/>
          </a:ln>
        </p:spPr>
        <p:txBody>
          <a:bodyPr/>
          <a:lstStyle/>
          <a:p>
            <a:pPr algn="ctr" eaLnBrk="0" hangingPunct="0"/>
            <a:r>
              <a:rPr lang="hu-HU" sz="1600" b="1"/>
              <a:t>Rautenhirn</a:t>
            </a: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971550" y="2244725"/>
            <a:ext cx="333375" cy="2381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sm"/>
          </a:ln>
        </p:spPr>
        <p:txBody>
          <a:bodyPr/>
          <a:lstStyle/>
          <a:p>
            <a:pPr algn="ctr" eaLnBrk="0" hangingPunct="0"/>
            <a:r>
              <a:rPr lang="hu-HU" sz="1600" b="1"/>
              <a:t>M</a:t>
            </a: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482600" y="2609850"/>
            <a:ext cx="533400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Di</a:t>
            </a: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901700" y="3149600"/>
            <a:ext cx="590550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Opt.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-153986" y="4229498"/>
            <a:ext cx="1746249" cy="3382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Commissuralplatte</a:t>
            </a:r>
            <a:endParaRPr lang="hu-HU" sz="1200" b="1" dirty="0"/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2315742" y="1001018"/>
            <a:ext cx="2169092" cy="324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/>
              <a:t>Sulcus </a:t>
            </a:r>
            <a:r>
              <a:rPr lang="hu-HU" sz="1200" b="1" dirty="0" err="1"/>
              <a:t>hypothalamicus</a:t>
            </a:r>
            <a:endParaRPr lang="hu-HU" sz="1200" b="1" dirty="0"/>
          </a:p>
        </p:txBody>
      </p:sp>
      <p:sp>
        <p:nvSpPr>
          <p:cNvPr id="58378" name="Text Box 11"/>
          <p:cNvSpPr txBox="1">
            <a:spLocks noChangeArrowheads="1"/>
          </p:cNvSpPr>
          <p:nvPr/>
        </p:nvSpPr>
        <p:spPr bwMode="auto">
          <a:xfrm>
            <a:off x="4586151" y="998337"/>
            <a:ext cx="1370149" cy="271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/>
              <a:t>Sulcus limitans</a:t>
            </a:r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 flipH="1" flipV="1">
            <a:off x="1408112" y="3489024"/>
            <a:ext cx="230187" cy="26898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7597" name="Line 13"/>
          <p:cNvSpPr>
            <a:spLocks noChangeShapeType="1"/>
          </p:cNvSpPr>
          <p:nvPr/>
        </p:nvSpPr>
        <p:spPr bwMode="auto">
          <a:xfrm flipV="1">
            <a:off x="865187" y="3684736"/>
            <a:ext cx="195012" cy="57293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7598" name="Line 14"/>
          <p:cNvSpPr>
            <a:spLocks noChangeShapeType="1"/>
          </p:cNvSpPr>
          <p:nvPr/>
        </p:nvSpPr>
        <p:spPr bwMode="auto">
          <a:xfrm flipV="1">
            <a:off x="3524250" y="3965575"/>
            <a:ext cx="688975" cy="612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2347664" y="4577557"/>
            <a:ext cx="1703886" cy="252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Chiasma</a:t>
            </a:r>
            <a:r>
              <a:rPr lang="hu-HU" sz="1200" b="1" dirty="0"/>
              <a:t> </a:t>
            </a:r>
            <a:r>
              <a:rPr lang="hu-HU" sz="1200" b="1" dirty="0" err="1"/>
              <a:t>opticum</a:t>
            </a:r>
            <a:endParaRPr lang="hu-HU" sz="1200" b="1" dirty="0">
              <a:solidFill>
                <a:schemeClr val="accent2"/>
              </a:solidFill>
            </a:endParaRPr>
          </a:p>
        </p:txBody>
      </p:sp>
      <p:sp>
        <p:nvSpPr>
          <p:cNvPr id="67603" name="Line 19"/>
          <p:cNvSpPr>
            <a:spLocks noChangeShapeType="1"/>
          </p:cNvSpPr>
          <p:nvPr/>
        </p:nvSpPr>
        <p:spPr bwMode="auto">
          <a:xfrm flipH="1" flipV="1">
            <a:off x="2444750" y="3314700"/>
            <a:ext cx="787400" cy="128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8388" name="Text Box 21"/>
          <p:cNvSpPr txBox="1">
            <a:spLocks noChangeArrowheads="1"/>
          </p:cNvSpPr>
          <p:nvPr/>
        </p:nvSpPr>
        <p:spPr bwMode="auto">
          <a:xfrm>
            <a:off x="6334125" y="3308350"/>
            <a:ext cx="1069975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Thalam</a:t>
            </a:r>
            <a:r>
              <a:rPr lang="hu-HU" sz="1200" b="1" dirty="0"/>
              <a:t>.</a:t>
            </a:r>
          </a:p>
        </p:txBody>
      </p:sp>
      <p:sp>
        <p:nvSpPr>
          <p:cNvPr id="58389" name="Text Box 22"/>
          <p:cNvSpPr txBox="1">
            <a:spLocks noChangeArrowheads="1"/>
          </p:cNvSpPr>
          <p:nvPr/>
        </p:nvSpPr>
        <p:spPr bwMode="auto">
          <a:xfrm>
            <a:off x="7775575" y="1958975"/>
            <a:ext cx="1158875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Epiphyse</a:t>
            </a:r>
            <a:endParaRPr lang="hu-HU" sz="1600" b="1" dirty="0"/>
          </a:p>
        </p:txBody>
      </p:sp>
      <p:sp>
        <p:nvSpPr>
          <p:cNvPr id="67607" name="Text Box 23"/>
          <p:cNvSpPr txBox="1">
            <a:spLocks noChangeArrowheads="1"/>
          </p:cNvSpPr>
          <p:nvPr/>
        </p:nvSpPr>
        <p:spPr bwMode="auto">
          <a:xfrm>
            <a:off x="7278615" y="1053308"/>
            <a:ext cx="1533525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Commissura</a:t>
            </a:r>
            <a:r>
              <a:rPr lang="hu-HU" sz="1200" b="1" dirty="0"/>
              <a:t> </a:t>
            </a:r>
            <a:r>
              <a:rPr lang="hu-HU" sz="1200" b="1" dirty="0" err="1"/>
              <a:t>habenularum</a:t>
            </a:r>
            <a:endParaRPr lang="hu-HU" sz="1200" b="1" dirty="0"/>
          </a:p>
        </p:txBody>
      </p:sp>
      <p:sp>
        <p:nvSpPr>
          <p:cNvPr id="58391" name="Text Box 24"/>
          <p:cNvSpPr txBox="1">
            <a:spLocks noChangeArrowheads="1"/>
          </p:cNvSpPr>
          <p:nvPr/>
        </p:nvSpPr>
        <p:spPr bwMode="auto">
          <a:xfrm>
            <a:off x="5670550" y="2476500"/>
            <a:ext cx="542925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dirty="0"/>
              <a:t>IVF</a:t>
            </a:r>
          </a:p>
        </p:txBody>
      </p:sp>
      <p:sp>
        <p:nvSpPr>
          <p:cNvPr id="67609" name="Text Box 25"/>
          <p:cNvSpPr txBox="1">
            <a:spLocks noChangeArrowheads="1"/>
          </p:cNvSpPr>
          <p:nvPr/>
        </p:nvSpPr>
        <p:spPr bwMode="auto">
          <a:xfrm>
            <a:off x="4837875" y="3207997"/>
            <a:ext cx="109220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>
                <a:solidFill>
                  <a:srgbClr val="C00000"/>
                </a:solidFill>
              </a:rPr>
              <a:t>Corpus </a:t>
            </a:r>
            <a:r>
              <a:rPr lang="hu-HU" sz="1200" b="1" dirty="0" err="1">
                <a:solidFill>
                  <a:srgbClr val="C00000"/>
                </a:solidFill>
              </a:rPr>
              <a:t>callosum</a:t>
            </a:r>
            <a:endParaRPr lang="hu-HU" sz="1200" b="1" dirty="0">
              <a:solidFill>
                <a:srgbClr val="C00000"/>
              </a:solidFill>
            </a:endParaRPr>
          </a:p>
        </p:txBody>
      </p:sp>
      <p:sp>
        <p:nvSpPr>
          <p:cNvPr id="67610" name="Text Box 26"/>
          <p:cNvSpPr txBox="1">
            <a:spLocks noChangeArrowheads="1"/>
          </p:cNvSpPr>
          <p:nvPr/>
        </p:nvSpPr>
        <p:spPr bwMode="auto">
          <a:xfrm>
            <a:off x="6135186" y="695625"/>
            <a:ext cx="2472406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400" b="1" dirty="0" err="1"/>
              <a:t>Commissura</a:t>
            </a:r>
            <a:r>
              <a:rPr lang="hu-HU" sz="1400" b="1" dirty="0"/>
              <a:t> anterior</a:t>
            </a:r>
            <a:endParaRPr lang="hu-HU" sz="1600" b="1" dirty="0"/>
          </a:p>
        </p:txBody>
      </p:sp>
      <p:sp>
        <p:nvSpPr>
          <p:cNvPr id="67611" name="Text Box 27"/>
          <p:cNvSpPr txBox="1">
            <a:spLocks noChangeArrowheads="1"/>
          </p:cNvSpPr>
          <p:nvPr/>
        </p:nvSpPr>
        <p:spPr bwMode="auto">
          <a:xfrm>
            <a:off x="4219575" y="4209250"/>
            <a:ext cx="1209675" cy="542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Lamina</a:t>
            </a:r>
            <a:r>
              <a:rPr lang="hu-HU" sz="1200" b="1" dirty="0"/>
              <a:t> </a:t>
            </a:r>
            <a:r>
              <a:rPr lang="hu-HU" sz="1200" b="1" dirty="0" err="1"/>
              <a:t>terminalis</a:t>
            </a:r>
            <a:endParaRPr lang="hu-HU" sz="1200" b="1" dirty="0"/>
          </a:p>
        </p:txBody>
      </p:sp>
      <p:sp>
        <p:nvSpPr>
          <p:cNvPr id="58395" name="Text Box 28"/>
          <p:cNvSpPr txBox="1">
            <a:spLocks noChangeArrowheads="1"/>
          </p:cNvSpPr>
          <p:nvPr/>
        </p:nvSpPr>
        <p:spPr bwMode="auto">
          <a:xfrm>
            <a:off x="5807075" y="5921376"/>
            <a:ext cx="1841500" cy="271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Aqueductus</a:t>
            </a:r>
            <a:r>
              <a:rPr lang="hu-HU" sz="1200" b="1" dirty="0"/>
              <a:t> </a:t>
            </a:r>
            <a:r>
              <a:rPr lang="hu-HU" sz="1200" b="1" dirty="0" err="1"/>
              <a:t>cerebri</a:t>
            </a:r>
            <a:endParaRPr lang="hu-HU" sz="1200" b="1" dirty="0"/>
          </a:p>
        </p:txBody>
      </p:sp>
      <p:sp>
        <p:nvSpPr>
          <p:cNvPr id="67613" name="Line 29"/>
          <p:cNvSpPr>
            <a:spLocks noChangeShapeType="1"/>
          </p:cNvSpPr>
          <p:nvPr/>
        </p:nvSpPr>
        <p:spPr bwMode="auto">
          <a:xfrm flipH="1" flipV="1">
            <a:off x="7524750" y="3521074"/>
            <a:ext cx="644525" cy="17748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8397" name="Line 30"/>
          <p:cNvSpPr>
            <a:spLocks noChangeShapeType="1"/>
          </p:cNvSpPr>
          <p:nvPr/>
        </p:nvSpPr>
        <p:spPr bwMode="auto">
          <a:xfrm flipH="1">
            <a:off x="7648575" y="2219325"/>
            <a:ext cx="704850" cy="10763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7615" name="Line 31"/>
          <p:cNvSpPr>
            <a:spLocks noChangeShapeType="1"/>
          </p:cNvSpPr>
          <p:nvPr/>
        </p:nvSpPr>
        <p:spPr bwMode="auto">
          <a:xfrm flipH="1">
            <a:off x="7435850" y="1529558"/>
            <a:ext cx="285750" cy="174386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7616" name="Line 32"/>
          <p:cNvSpPr>
            <a:spLocks noChangeShapeType="1"/>
          </p:cNvSpPr>
          <p:nvPr/>
        </p:nvSpPr>
        <p:spPr bwMode="auto">
          <a:xfrm flipV="1">
            <a:off x="5175250" y="3810000"/>
            <a:ext cx="1073150" cy="6159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7617" name="Line 33"/>
          <p:cNvSpPr>
            <a:spLocks noChangeShapeType="1"/>
          </p:cNvSpPr>
          <p:nvPr/>
        </p:nvSpPr>
        <p:spPr bwMode="auto">
          <a:xfrm flipV="1">
            <a:off x="5708650" y="3298825"/>
            <a:ext cx="501650" cy="152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7618" name="Line 34"/>
          <p:cNvSpPr>
            <a:spLocks noChangeShapeType="1"/>
          </p:cNvSpPr>
          <p:nvPr/>
        </p:nvSpPr>
        <p:spPr bwMode="auto">
          <a:xfrm flipV="1">
            <a:off x="5591175" y="4006850"/>
            <a:ext cx="901700" cy="866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8402" name="Line 35"/>
          <p:cNvSpPr>
            <a:spLocks noChangeShapeType="1"/>
          </p:cNvSpPr>
          <p:nvPr/>
        </p:nvSpPr>
        <p:spPr bwMode="auto">
          <a:xfrm flipV="1">
            <a:off x="6721475" y="3806825"/>
            <a:ext cx="796925" cy="2051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8403" name="Text Box 36"/>
          <p:cNvSpPr txBox="1">
            <a:spLocks noChangeArrowheads="1"/>
          </p:cNvSpPr>
          <p:nvPr/>
        </p:nvSpPr>
        <p:spPr bwMode="auto">
          <a:xfrm>
            <a:off x="5305425" y="5270500"/>
            <a:ext cx="1508125" cy="619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Adenohypo-physe</a:t>
            </a:r>
            <a:endParaRPr lang="hu-HU" sz="1200" b="1" dirty="0"/>
          </a:p>
        </p:txBody>
      </p:sp>
      <p:sp>
        <p:nvSpPr>
          <p:cNvPr id="58404" name="Line 37"/>
          <p:cNvSpPr>
            <a:spLocks noChangeShapeType="1"/>
          </p:cNvSpPr>
          <p:nvPr/>
        </p:nvSpPr>
        <p:spPr bwMode="auto">
          <a:xfrm flipV="1">
            <a:off x="6191250" y="4257675"/>
            <a:ext cx="444500" cy="1041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8405" name="Line 38"/>
          <p:cNvSpPr>
            <a:spLocks noChangeShapeType="1"/>
          </p:cNvSpPr>
          <p:nvPr/>
        </p:nvSpPr>
        <p:spPr bwMode="auto">
          <a:xfrm>
            <a:off x="5956300" y="2765425"/>
            <a:ext cx="419100" cy="431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7624" name="Text Box 40"/>
          <p:cNvSpPr txBox="1">
            <a:spLocks noChangeArrowheads="1"/>
          </p:cNvSpPr>
          <p:nvPr/>
        </p:nvSpPr>
        <p:spPr bwMode="auto">
          <a:xfrm>
            <a:off x="7320506" y="5351462"/>
            <a:ext cx="1714500" cy="652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100" b="1" dirty="0" err="1"/>
              <a:t>Commissura</a:t>
            </a:r>
            <a:r>
              <a:rPr lang="hu-HU" sz="1100" b="1" dirty="0"/>
              <a:t> posterior</a:t>
            </a:r>
          </a:p>
        </p:txBody>
      </p:sp>
      <p:sp>
        <p:nvSpPr>
          <p:cNvPr id="67625" name="Text Box 41"/>
          <p:cNvSpPr txBox="1">
            <a:spLocks noChangeArrowheads="1"/>
          </p:cNvSpPr>
          <p:nvPr/>
        </p:nvSpPr>
        <p:spPr bwMode="auto">
          <a:xfrm>
            <a:off x="4548686" y="4760912"/>
            <a:ext cx="1273175" cy="59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Chiasma</a:t>
            </a:r>
            <a:r>
              <a:rPr lang="hu-HU" sz="1200" b="1" dirty="0"/>
              <a:t> </a:t>
            </a:r>
            <a:r>
              <a:rPr lang="hu-HU" sz="1200" b="1" dirty="0" err="1"/>
              <a:t>opticum</a:t>
            </a:r>
            <a:endParaRPr lang="hu-HU" sz="1200" b="1" dirty="0"/>
          </a:p>
        </p:txBody>
      </p:sp>
      <p:sp>
        <p:nvSpPr>
          <p:cNvPr id="67626" name="Line 42"/>
          <p:cNvSpPr>
            <a:spLocks noChangeShapeType="1"/>
          </p:cNvSpPr>
          <p:nvPr/>
        </p:nvSpPr>
        <p:spPr bwMode="auto">
          <a:xfrm flipH="1">
            <a:off x="6381750" y="998337"/>
            <a:ext cx="758971" cy="249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7627" name="Text Box 43"/>
          <p:cNvSpPr txBox="1">
            <a:spLocks noChangeArrowheads="1"/>
          </p:cNvSpPr>
          <p:nvPr/>
        </p:nvSpPr>
        <p:spPr bwMode="auto">
          <a:xfrm>
            <a:off x="183060" y="225425"/>
            <a:ext cx="58519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Unpaares</a:t>
            </a:r>
            <a:r>
              <a:rPr lang="hu-H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Telencephalon</a:t>
            </a:r>
          </a:p>
        </p:txBody>
      </p:sp>
      <p:sp>
        <p:nvSpPr>
          <p:cNvPr id="67628" name="Text Box 44"/>
          <p:cNvSpPr txBox="1">
            <a:spLocks noChangeArrowheads="1"/>
          </p:cNvSpPr>
          <p:nvPr/>
        </p:nvSpPr>
        <p:spPr bwMode="auto">
          <a:xfrm>
            <a:off x="1042155" y="3717925"/>
            <a:ext cx="1602490" cy="542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Lamina</a:t>
            </a:r>
            <a:r>
              <a:rPr lang="hu-HU" sz="1200" b="1" dirty="0"/>
              <a:t> </a:t>
            </a:r>
            <a:r>
              <a:rPr lang="hu-HU" sz="1200" b="1" dirty="0" err="1"/>
              <a:t>terminalis</a:t>
            </a:r>
            <a:endParaRPr lang="hu-HU" sz="12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445589" y="5886748"/>
            <a:ext cx="4630467" cy="923330"/>
          </a:xfrm>
          <a:prstGeom prst="rect">
            <a:avLst/>
          </a:prstGeom>
          <a:solidFill>
            <a:schemeClr val="tx1">
              <a:lumMod val="75000"/>
              <a:lumOff val="2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 err="1"/>
              <a:t>IFV:Foramen</a:t>
            </a:r>
            <a:r>
              <a:rPr lang="hu-HU" b="1" dirty="0"/>
              <a:t> interventriculare</a:t>
            </a:r>
          </a:p>
          <a:p>
            <a:r>
              <a:rPr lang="hu-HU" b="1" dirty="0" err="1">
                <a:solidFill>
                  <a:srgbClr val="00FFFF"/>
                </a:solidFill>
              </a:rPr>
              <a:t>Commissurenplatte</a:t>
            </a:r>
            <a:r>
              <a:rPr lang="hu-HU" b="1" dirty="0">
                <a:solidFill>
                  <a:srgbClr val="00FFFF"/>
                </a:solidFill>
              </a:rPr>
              <a:t>; </a:t>
            </a:r>
          </a:p>
          <a:p>
            <a:r>
              <a:rPr lang="hu-HU" b="1" dirty="0" err="1">
                <a:solidFill>
                  <a:srgbClr val="7D4193"/>
                </a:solidFill>
              </a:rPr>
              <a:t>die</a:t>
            </a:r>
            <a:r>
              <a:rPr lang="hu-HU" b="1" dirty="0">
                <a:solidFill>
                  <a:srgbClr val="7D4193"/>
                </a:solidFill>
              </a:rPr>
              <a:t> </a:t>
            </a:r>
            <a:r>
              <a:rPr lang="hu-HU" b="1" dirty="0" err="1">
                <a:solidFill>
                  <a:srgbClr val="7D4193"/>
                </a:solidFill>
              </a:rPr>
              <a:t>sich</a:t>
            </a:r>
            <a:r>
              <a:rPr lang="hu-HU" b="1" dirty="0">
                <a:solidFill>
                  <a:srgbClr val="7D4193"/>
                </a:solidFill>
              </a:rPr>
              <a:t> </a:t>
            </a:r>
            <a:r>
              <a:rPr lang="hu-HU" b="1" dirty="0" err="1">
                <a:solidFill>
                  <a:srgbClr val="7D4193"/>
                </a:solidFill>
              </a:rPr>
              <a:t>kreuzenden</a:t>
            </a:r>
            <a:r>
              <a:rPr lang="hu-HU" b="1" dirty="0">
                <a:solidFill>
                  <a:srgbClr val="7D4193"/>
                </a:solidFill>
              </a:rPr>
              <a:t> </a:t>
            </a:r>
            <a:r>
              <a:rPr lang="hu-HU" b="1" dirty="0" err="1">
                <a:solidFill>
                  <a:srgbClr val="7D4193"/>
                </a:solidFill>
              </a:rPr>
              <a:t>Fasern</a:t>
            </a:r>
            <a:r>
              <a:rPr lang="hu-HU" b="1" dirty="0">
                <a:solidFill>
                  <a:srgbClr val="7D4193"/>
                </a:solidFill>
              </a:rPr>
              <a:t> sind lila.</a:t>
            </a:r>
            <a:endParaRPr lang="de-DE" b="1" dirty="0">
              <a:solidFill>
                <a:srgbClr val="7D4193"/>
              </a:solidFill>
            </a:endParaRP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3128825" y="3154112"/>
            <a:ext cx="542925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dirty="0"/>
              <a:t>IVF</a:t>
            </a:r>
          </a:p>
        </p:txBody>
      </p:sp>
    </p:spTree>
    <p:extLst>
      <p:ext uri="{BB962C8B-B14F-4D97-AF65-F5344CB8AC3E}">
        <p14:creationId xmlns:p14="http://schemas.microsoft.com/office/powerpoint/2010/main" val="125993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7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7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7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7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7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7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7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7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7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7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7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7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2" grpId="0"/>
      <p:bldP spid="67596" grpId="0" animBg="1"/>
      <p:bldP spid="67597" grpId="0" animBg="1"/>
      <p:bldP spid="67598" grpId="0" animBg="1"/>
      <p:bldP spid="67602" grpId="0"/>
      <p:bldP spid="67603" grpId="0" animBg="1"/>
      <p:bldP spid="67607" grpId="0"/>
      <p:bldP spid="67609" grpId="0"/>
      <p:bldP spid="67610" grpId="0"/>
      <p:bldP spid="67611" grpId="0"/>
      <p:bldP spid="67613" grpId="0" animBg="1"/>
      <p:bldP spid="67615" grpId="0" animBg="1"/>
      <p:bldP spid="67616" grpId="0" animBg="1"/>
      <p:bldP spid="67617" grpId="0" animBg="1"/>
      <p:bldP spid="67618" grpId="0" animBg="1"/>
      <p:bldP spid="67624" grpId="0"/>
      <p:bldP spid="67625" grpId="0"/>
      <p:bldP spid="67626" grpId="0" animBg="1"/>
      <p:bldP spid="6762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08548"/>
            <a:ext cx="2664296" cy="3449127"/>
          </a:xfrm>
          <a:prstGeom prst="rect">
            <a:avLst/>
          </a:prstGeom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155254" y="4437111"/>
            <a:ext cx="2205706" cy="423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dirty="0" err="1"/>
              <a:t>Commissuralplatte</a:t>
            </a:r>
            <a:endParaRPr lang="hu-HU" sz="1600" b="1" dirty="0"/>
          </a:p>
          <a:p>
            <a:pPr algn="ctr" eaLnBrk="0" hangingPunct="0"/>
            <a:r>
              <a:rPr lang="hu-HU" sz="1600" b="1" dirty="0"/>
              <a:t>(Telencephalon)</a:t>
            </a:r>
          </a:p>
          <a:p>
            <a:pPr algn="ctr" eaLnBrk="0" hangingPunct="0"/>
            <a:endParaRPr lang="hu-HU" sz="1600" b="1" dirty="0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 flipV="1">
            <a:off x="2555776" y="3428999"/>
            <a:ext cx="1419148" cy="10081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 flipH="1" flipV="1">
            <a:off x="4793940" y="2928634"/>
            <a:ext cx="858179" cy="96555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5505562" y="3894186"/>
            <a:ext cx="2378805" cy="542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dirty="0"/>
              <a:t>Lamina terminalis</a:t>
            </a:r>
          </a:p>
          <a:p>
            <a:pPr algn="ctr" eaLnBrk="0" hangingPunct="0"/>
            <a:r>
              <a:rPr lang="hu-HU" sz="1600" b="1" dirty="0"/>
              <a:t>(Telencephalon)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652119" y="2082811"/>
            <a:ext cx="2348743" cy="3422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dirty="0" err="1"/>
              <a:t>Chiasma</a:t>
            </a:r>
            <a:r>
              <a:rPr lang="hu-HU" sz="1600" b="1" dirty="0"/>
              <a:t> </a:t>
            </a:r>
            <a:r>
              <a:rPr lang="hu-HU" sz="1600" b="1" dirty="0" err="1"/>
              <a:t>opticum</a:t>
            </a:r>
            <a:endParaRPr lang="hu-HU" sz="1600" b="1" dirty="0"/>
          </a:p>
          <a:p>
            <a:pPr algn="ctr" eaLnBrk="0" hangingPunct="0"/>
            <a:r>
              <a:rPr lang="hu-HU" sz="1600" b="1" dirty="0"/>
              <a:t>(Diencephalon)</a:t>
            </a: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 flipH="1" flipV="1">
            <a:off x="5009555" y="2253926"/>
            <a:ext cx="850259" cy="94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3422479" y="5783438"/>
            <a:ext cx="58519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Unpaares</a:t>
            </a:r>
            <a:r>
              <a:rPr lang="hu-H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Telencephalon</a:t>
            </a:r>
          </a:p>
        </p:txBody>
      </p:sp>
    </p:spTree>
    <p:extLst>
      <p:ext uri="{BB962C8B-B14F-4D97-AF65-F5344CB8AC3E}">
        <p14:creationId xmlns:p14="http://schemas.microsoft.com/office/powerpoint/2010/main" val="152668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oktatás\neurodevelopment\commissur2.bmp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14300" y="1730375"/>
            <a:ext cx="889000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6911975" y="4000500"/>
            <a:ext cx="1231900" cy="29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III. Ventrikel</a:t>
            </a: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7872141" y="2032000"/>
            <a:ext cx="1247775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Epiphyse</a:t>
            </a:r>
            <a:endParaRPr lang="hu-HU" sz="1200" b="1" dirty="0"/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778500" y="2447925"/>
            <a:ext cx="8715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Fornix</a:t>
            </a:r>
            <a:endParaRPr lang="hu-HU" sz="1200" b="1" dirty="0"/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4857750" y="1990725"/>
            <a:ext cx="1204913" cy="49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/>
              <a:t>Corpus callosum</a:t>
            </a:r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5591175" y="1381125"/>
            <a:ext cx="1635125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Velum interpositum</a:t>
            </a:r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>
            <a:off x="5562600" y="2457450"/>
            <a:ext cx="854075" cy="129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8618" name="Line 10"/>
          <p:cNvSpPr>
            <a:spLocks noChangeShapeType="1"/>
          </p:cNvSpPr>
          <p:nvPr/>
        </p:nvSpPr>
        <p:spPr bwMode="auto">
          <a:xfrm>
            <a:off x="6235700" y="2743200"/>
            <a:ext cx="782638" cy="11112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9402" name="Line 11"/>
          <p:cNvSpPr>
            <a:spLocks noChangeShapeType="1"/>
          </p:cNvSpPr>
          <p:nvPr/>
        </p:nvSpPr>
        <p:spPr bwMode="auto">
          <a:xfrm>
            <a:off x="6496050" y="2041525"/>
            <a:ext cx="1209675" cy="1708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9403" name="Line 12"/>
          <p:cNvSpPr>
            <a:spLocks noChangeShapeType="1"/>
          </p:cNvSpPr>
          <p:nvPr/>
        </p:nvSpPr>
        <p:spPr bwMode="auto">
          <a:xfrm flipH="1">
            <a:off x="8410575" y="2314575"/>
            <a:ext cx="196850" cy="2066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 flipV="1">
            <a:off x="8143874" y="4514849"/>
            <a:ext cx="4763" cy="85791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8623" name="Line 15"/>
          <p:cNvSpPr>
            <a:spLocks noChangeShapeType="1"/>
          </p:cNvSpPr>
          <p:nvPr/>
        </p:nvSpPr>
        <p:spPr bwMode="auto">
          <a:xfrm>
            <a:off x="7807325" y="2800350"/>
            <a:ext cx="336550" cy="134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9407" name="Text Box 16"/>
          <p:cNvSpPr txBox="1">
            <a:spLocks noChangeArrowheads="1"/>
          </p:cNvSpPr>
          <p:nvPr/>
        </p:nvSpPr>
        <p:spPr bwMode="auto">
          <a:xfrm>
            <a:off x="6952955" y="6352994"/>
            <a:ext cx="1778000" cy="3048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sm"/>
          </a:ln>
        </p:spPr>
        <p:txBody>
          <a:bodyPr/>
          <a:lstStyle/>
          <a:p>
            <a:pPr algn="ctr" eaLnBrk="0" hangingPunct="0"/>
            <a:r>
              <a:rPr lang="hu-HU" sz="1600" b="1" dirty="0" err="1"/>
              <a:t>Neugeborene</a:t>
            </a:r>
            <a:endParaRPr lang="hu-HU" sz="1600" b="1" dirty="0"/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7023852" y="5360403"/>
            <a:ext cx="1914524" cy="574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Commissura</a:t>
            </a:r>
            <a:r>
              <a:rPr lang="hu-HU" sz="1200" b="1" dirty="0"/>
              <a:t> posterior</a:t>
            </a:r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6894512" y="2370806"/>
            <a:ext cx="1622425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Commissura</a:t>
            </a:r>
            <a:r>
              <a:rPr lang="hu-HU" sz="1200" b="1" dirty="0"/>
              <a:t> </a:t>
            </a:r>
            <a:r>
              <a:rPr lang="hu-HU" sz="1200" b="1" dirty="0" err="1"/>
              <a:t>habenularum</a:t>
            </a:r>
            <a:endParaRPr lang="hu-HU" sz="1200" b="1" dirty="0"/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5286375" y="4541044"/>
            <a:ext cx="12096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>
                <a:solidFill>
                  <a:srgbClr val="FF3300"/>
                </a:solidFill>
              </a:rPr>
              <a:t>Lamina terminalis</a:t>
            </a:r>
          </a:p>
        </p:txBody>
      </p:sp>
      <p:sp>
        <p:nvSpPr>
          <p:cNvPr id="68628" name="Line 20"/>
          <p:cNvSpPr>
            <a:spLocks noChangeShapeType="1"/>
          </p:cNvSpPr>
          <p:nvPr/>
        </p:nvSpPr>
        <p:spPr bwMode="auto">
          <a:xfrm flipV="1">
            <a:off x="6172200" y="4508500"/>
            <a:ext cx="555625" cy="196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9412" name="Text Box 21"/>
          <p:cNvSpPr txBox="1">
            <a:spLocks noChangeArrowheads="1"/>
          </p:cNvSpPr>
          <p:nvPr/>
        </p:nvSpPr>
        <p:spPr bwMode="auto">
          <a:xfrm>
            <a:off x="1400175" y="4965700"/>
            <a:ext cx="1389063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Adenohypo-physe</a:t>
            </a:r>
            <a:endParaRPr lang="hu-HU" sz="1200" b="1" dirty="0"/>
          </a:p>
        </p:txBody>
      </p:sp>
      <p:sp>
        <p:nvSpPr>
          <p:cNvPr id="59413" name="Text Box 22"/>
          <p:cNvSpPr txBox="1">
            <a:spLocks noChangeArrowheads="1"/>
          </p:cNvSpPr>
          <p:nvPr/>
        </p:nvSpPr>
        <p:spPr bwMode="auto">
          <a:xfrm>
            <a:off x="5310981" y="5241132"/>
            <a:ext cx="1514475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Neurohypo-physe</a:t>
            </a:r>
            <a:endParaRPr lang="hu-HU" sz="1200" b="1" dirty="0"/>
          </a:p>
        </p:txBody>
      </p:sp>
      <p:sp>
        <p:nvSpPr>
          <p:cNvPr id="68631" name="Text Box 23"/>
          <p:cNvSpPr txBox="1">
            <a:spLocks noChangeArrowheads="1"/>
          </p:cNvSpPr>
          <p:nvPr/>
        </p:nvSpPr>
        <p:spPr bwMode="auto">
          <a:xfrm>
            <a:off x="3214291" y="1763713"/>
            <a:ext cx="1547813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050" b="1" dirty="0" err="1"/>
              <a:t>Commissura</a:t>
            </a:r>
            <a:r>
              <a:rPr lang="hu-HU" sz="1050" b="1" dirty="0"/>
              <a:t> </a:t>
            </a:r>
            <a:r>
              <a:rPr lang="hu-HU" sz="1050" b="1" dirty="0" err="1"/>
              <a:t>fornicis</a:t>
            </a:r>
            <a:endParaRPr lang="hu-HU" sz="1050" b="1" dirty="0"/>
          </a:p>
        </p:txBody>
      </p:sp>
      <p:sp>
        <p:nvSpPr>
          <p:cNvPr id="59415" name="Text Box 24"/>
          <p:cNvSpPr txBox="1">
            <a:spLocks noChangeArrowheads="1"/>
          </p:cNvSpPr>
          <p:nvPr/>
        </p:nvSpPr>
        <p:spPr bwMode="auto">
          <a:xfrm>
            <a:off x="3883025" y="3425825"/>
            <a:ext cx="1241425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Thalamus</a:t>
            </a:r>
          </a:p>
        </p:txBody>
      </p:sp>
      <p:sp>
        <p:nvSpPr>
          <p:cNvPr id="68633" name="Line 25"/>
          <p:cNvSpPr>
            <a:spLocks noChangeShapeType="1"/>
          </p:cNvSpPr>
          <p:nvPr/>
        </p:nvSpPr>
        <p:spPr bwMode="auto">
          <a:xfrm>
            <a:off x="3946525" y="2187575"/>
            <a:ext cx="188913" cy="7588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8634" name="Line 26"/>
          <p:cNvSpPr>
            <a:spLocks noChangeShapeType="1"/>
          </p:cNvSpPr>
          <p:nvPr/>
        </p:nvSpPr>
        <p:spPr bwMode="auto">
          <a:xfrm flipV="1">
            <a:off x="3762375" y="4943475"/>
            <a:ext cx="611188" cy="288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9418" name="Line 27"/>
          <p:cNvSpPr>
            <a:spLocks noChangeShapeType="1"/>
          </p:cNvSpPr>
          <p:nvPr/>
        </p:nvSpPr>
        <p:spPr bwMode="auto">
          <a:xfrm flipH="1" flipV="1">
            <a:off x="1454150" y="4511675"/>
            <a:ext cx="549275" cy="511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9419" name="Line 28"/>
          <p:cNvSpPr>
            <a:spLocks noChangeShapeType="1"/>
          </p:cNvSpPr>
          <p:nvPr/>
        </p:nvSpPr>
        <p:spPr bwMode="auto">
          <a:xfrm flipH="1" flipV="1">
            <a:off x="4648200" y="5006975"/>
            <a:ext cx="947738" cy="266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8637" name="Line 29"/>
          <p:cNvSpPr>
            <a:spLocks noChangeShapeType="1"/>
          </p:cNvSpPr>
          <p:nvPr/>
        </p:nvSpPr>
        <p:spPr bwMode="auto">
          <a:xfrm flipV="1">
            <a:off x="736600" y="4203700"/>
            <a:ext cx="284163" cy="7715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9421" name="Text Box 30"/>
          <p:cNvSpPr txBox="1">
            <a:spLocks noChangeArrowheads="1"/>
          </p:cNvSpPr>
          <p:nvPr/>
        </p:nvSpPr>
        <p:spPr bwMode="auto">
          <a:xfrm>
            <a:off x="3708433" y="6355443"/>
            <a:ext cx="1509713" cy="3048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sm"/>
          </a:ln>
        </p:spPr>
        <p:txBody>
          <a:bodyPr/>
          <a:lstStyle/>
          <a:p>
            <a:pPr algn="ctr" eaLnBrk="0" hangingPunct="0"/>
            <a:r>
              <a:rPr lang="hu-HU" sz="1600" b="1" dirty="0" err="1"/>
              <a:t>Woche</a:t>
            </a:r>
            <a:r>
              <a:rPr lang="hu-HU" sz="1600" b="1" dirty="0"/>
              <a:t> 15</a:t>
            </a:r>
          </a:p>
        </p:txBody>
      </p:sp>
      <p:sp>
        <p:nvSpPr>
          <p:cNvPr id="68639" name="Text Box 31"/>
          <p:cNvSpPr txBox="1">
            <a:spLocks noChangeArrowheads="1"/>
          </p:cNvSpPr>
          <p:nvPr/>
        </p:nvSpPr>
        <p:spPr bwMode="auto">
          <a:xfrm>
            <a:off x="1866900" y="4318000"/>
            <a:ext cx="1454150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Commissura</a:t>
            </a:r>
            <a:r>
              <a:rPr lang="hu-HU" sz="1200" b="1" dirty="0"/>
              <a:t> anterior</a:t>
            </a:r>
          </a:p>
        </p:txBody>
      </p:sp>
      <p:sp>
        <p:nvSpPr>
          <p:cNvPr id="68640" name="Text Box 32"/>
          <p:cNvSpPr txBox="1">
            <a:spLocks noChangeArrowheads="1"/>
          </p:cNvSpPr>
          <p:nvPr/>
        </p:nvSpPr>
        <p:spPr bwMode="auto">
          <a:xfrm>
            <a:off x="2759075" y="5003800"/>
            <a:ext cx="1087438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Chiasma opticum</a:t>
            </a:r>
          </a:p>
        </p:txBody>
      </p:sp>
      <p:sp>
        <p:nvSpPr>
          <p:cNvPr id="68641" name="Line 33"/>
          <p:cNvSpPr>
            <a:spLocks noChangeShapeType="1"/>
          </p:cNvSpPr>
          <p:nvPr/>
        </p:nvSpPr>
        <p:spPr bwMode="auto">
          <a:xfrm flipV="1">
            <a:off x="3238500" y="4000500"/>
            <a:ext cx="722313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9425" name="Text Box 34"/>
          <p:cNvSpPr txBox="1">
            <a:spLocks noChangeArrowheads="1"/>
          </p:cNvSpPr>
          <p:nvPr/>
        </p:nvSpPr>
        <p:spPr bwMode="auto">
          <a:xfrm>
            <a:off x="1892300" y="1663700"/>
            <a:ext cx="1204913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Pia mater</a:t>
            </a:r>
          </a:p>
        </p:txBody>
      </p:sp>
      <p:sp>
        <p:nvSpPr>
          <p:cNvPr id="59426" name="Text Box 35"/>
          <p:cNvSpPr txBox="1">
            <a:spLocks noChangeArrowheads="1"/>
          </p:cNvSpPr>
          <p:nvPr/>
        </p:nvSpPr>
        <p:spPr bwMode="auto">
          <a:xfrm>
            <a:off x="825500" y="2752725"/>
            <a:ext cx="1135063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Thalamus</a:t>
            </a:r>
          </a:p>
        </p:txBody>
      </p:sp>
      <p:sp>
        <p:nvSpPr>
          <p:cNvPr id="68644" name="Line 36"/>
          <p:cNvSpPr>
            <a:spLocks noChangeShapeType="1"/>
          </p:cNvSpPr>
          <p:nvPr/>
        </p:nvSpPr>
        <p:spPr bwMode="auto">
          <a:xfrm flipH="1" flipV="1">
            <a:off x="720725" y="3390900"/>
            <a:ext cx="1193800" cy="1019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9428" name="Line 37"/>
          <p:cNvSpPr>
            <a:spLocks noChangeShapeType="1"/>
          </p:cNvSpPr>
          <p:nvPr/>
        </p:nvSpPr>
        <p:spPr bwMode="auto">
          <a:xfrm flipH="1">
            <a:off x="2193925" y="1930400"/>
            <a:ext cx="293688" cy="298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8646" name="Text Box 38"/>
          <p:cNvSpPr txBox="1">
            <a:spLocks noChangeArrowheads="1"/>
          </p:cNvSpPr>
          <p:nvPr/>
        </p:nvSpPr>
        <p:spPr bwMode="auto">
          <a:xfrm>
            <a:off x="328612" y="1314450"/>
            <a:ext cx="1125538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/>
              <a:t>Corpus callosum</a:t>
            </a:r>
          </a:p>
        </p:txBody>
      </p:sp>
      <p:sp>
        <p:nvSpPr>
          <p:cNvPr id="68647" name="Line 39"/>
          <p:cNvSpPr>
            <a:spLocks noChangeShapeType="1"/>
          </p:cNvSpPr>
          <p:nvPr/>
        </p:nvSpPr>
        <p:spPr bwMode="auto">
          <a:xfrm flipH="1">
            <a:off x="508000" y="1812925"/>
            <a:ext cx="333375" cy="11080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9431" name="Text Box 40"/>
          <p:cNvSpPr txBox="1">
            <a:spLocks noChangeArrowheads="1"/>
          </p:cNvSpPr>
          <p:nvPr/>
        </p:nvSpPr>
        <p:spPr bwMode="auto">
          <a:xfrm>
            <a:off x="565150" y="6350000"/>
            <a:ext cx="1395413" cy="3048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sm"/>
          </a:ln>
        </p:spPr>
        <p:txBody>
          <a:bodyPr/>
          <a:lstStyle/>
          <a:p>
            <a:pPr algn="ctr" eaLnBrk="0" hangingPunct="0"/>
            <a:r>
              <a:rPr lang="hu-HU" sz="1600" b="1" dirty="0" err="1"/>
              <a:t>Woche</a:t>
            </a:r>
            <a:r>
              <a:rPr lang="hu-HU" sz="1600" b="1" dirty="0"/>
              <a:t> 13</a:t>
            </a:r>
          </a:p>
        </p:txBody>
      </p:sp>
      <p:sp>
        <p:nvSpPr>
          <p:cNvPr id="68649" name="Text Box 41"/>
          <p:cNvSpPr txBox="1">
            <a:spLocks noChangeArrowheads="1"/>
          </p:cNvSpPr>
          <p:nvPr/>
        </p:nvSpPr>
        <p:spPr bwMode="auto">
          <a:xfrm>
            <a:off x="257175" y="4953000"/>
            <a:ext cx="1087438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 err="1"/>
              <a:t>Chiasma</a:t>
            </a:r>
            <a:r>
              <a:rPr lang="hu-HU" sz="1200" b="1" dirty="0"/>
              <a:t> </a:t>
            </a:r>
            <a:r>
              <a:rPr lang="hu-HU" sz="1200" b="1" dirty="0" err="1"/>
              <a:t>opticum</a:t>
            </a:r>
            <a:endParaRPr lang="hu-HU" sz="1200" b="1" dirty="0"/>
          </a:p>
        </p:txBody>
      </p:sp>
      <p:sp>
        <p:nvSpPr>
          <p:cNvPr id="59433" name="Text Box 42"/>
          <p:cNvSpPr txBox="1">
            <a:spLocks noChangeArrowheads="1"/>
          </p:cNvSpPr>
          <p:nvPr/>
        </p:nvSpPr>
        <p:spPr bwMode="auto">
          <a:xfrm>
            <a:off x="3707104" y="5505450"/>
            <a:ext cx="2049463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/>
              <a:t>Adenohypophyse</a:t>
            </a:r>
          </a:p>
        </p:txBody>
      </p:sp>
      <p:sp>
        <p:nvSpPr>
          <p:cNvPr id="59434" name="Line 43"/>
          <p:cNvSpPr>
            <a:spLocks noChangeShapeType="1"/>
          </p:cNvSpPr>
          <p:nvPr/>
        </p:nvSpPr>
        <p:spPr bwMode="auto">
          <a:xfrm flipH="1" flipV="1">
            <a:off x="4578350" y="5184775"/>
            <a:ext cx="15875" cy="434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9435" name="Text Box 44"/>
          <p:cNvSpPr txBox="1">
            <a:spLocks noChangeArrowheads="1"/>
          </p:cNvSpPr>
          <p:nvPr/>
        </p:nvSpPr>
        <p:spPr bwMode="auto">
          <a:xfrm>
            <a:off x="2228808" y="1226363"/>
            <a:ext cx="17430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200" b="1" dirty="0"/>
              <a:t>Septum </a:t>
            </a:r>
            <a:r>
              <a:rPr lang="hu-HU" sz="1200" b="1" dirty="0" err="1"/>
              <a:t>pellucidum</a:t>
            </a:r>
            <a:endParaRPr lang="hu-HU" sz="1200" b="1" dirty="0"/>
          </a:p>
        </p:txBody>
      </p:sp>
      <p:sp>
        <p:nvSpPr>
          <p:cNvPr id="59436" name="Line 45"/>
          <p:cNvSpPr>
            <a:spLocks noChangeShapeType="1"/>
          </p:cNvSpPr>
          <p:nvPr/>
        </p:nvSpPr>
        <p:spPr bwMode="auto">
          <a:xfrm>
            <a:off x="3086100" y="1511300"/>
            <a:ext cx="534988" cy="2019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8654" name="Text Box 46"/>
          <p:cNvSpPr txBox="1">
            <a:spLocks noChangeArrowheads="1"/>
          </p:cNvSpPr>
          <p:nvPr/>
        </p:nvSpPr>
        <p:spPr bwMode="auto">
          <a:xfrm>
            <a:off x="1587" y="95160"/>
            <a:ext cx="5775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Die </a:t>
            </a:r>
            <a:r>
              <a:rPr lang="hu-H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Entwicklung</a:t>
            </a:r>
            <a:r>
              <a:rPr lang="hu-H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der </a:t>
            </a:r>
            <a:r>
              <a:rPr lang="hu-H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Kommissuren</a:t>
            </a:r>
            <a:r>
              <a:rPr lang="hu-H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7" name="Szövegdoboz 46"/>
          <p:cNvSpPr txBox="1"/>
          <p:nvPr/>
        </p:nvSpPr>
        <p:spPr>
          <a:xfrm>
            <a:off x="4841323" y="538382"/>
            <a:ext cx="3968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Turqouise</a:t>
            </a:r>
            <a:r>
              <a:rPr lang="hu-HU" b="1" dirty="0"/>
              <a:t> (</a:t>
            </a:r>
            <a:r>
              <a:rPr lang="hu-HU" b="1" dirty="0" err="1"/>
              <a:t>türkis</a:t>
            </a:r>
            <a:r>
              <a:rPr lang="hu-HU" b="1" dirty="0"/>
              <a:t>): </a:t>
            </a:r>
            <a:r>
              <a:rPr lang="hu-HU" b="1" dirty="0" err="1"/>
              <a:t>Commissurenplatte</a:t>
            </a:r>
            <a:endParaRPr lang="de-DE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5697538" y="1381125"/>
            <a:ext cx="1426073" cy="577850"/>
          </a:xfrm>
          <a:prstGeom prst="rect">
            <a:avLst/>
          </a:prstGeom>
          <a:solidFill>
            <a:srgbClr val="C00000">
              <a:alpha val="46000"/>
            </a:srgb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9" name="Text Box 38"/>
          <p:cNvSpPr txBox="1">
            <a:spLocks noChangeArrowheads="1"/>
          </p:cNvSpPr>
          <p:nvPr/>
        </p:nvSpPr>
        <p:spPr bwMode="auto">
          <a:xfrm>
            <a:off x="-208756" y="4367212"/>
            <a:ext cx="1125538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200" b="1" dirty="0"/>
              <a:t>Lamina</a:t>
            </a:r>
          </a:p>
          <a:p>
            <a:pPr algn="ctr" eaLnBrk="0" hangingPunct="0"/>
            <a:r>
              <a:rPr lang="hu-HU" sz="1200" b="1" dirty="0"/>
              <a:t>terminalis</a:t>
            </a:r>
          </a:p>
        </p:txBody>
      </p:sp>
      <p:sp>
        <p:nvSpPr>
          <p:cNvPr id="50" name="Line 29"/>
          <p:cNvSpPr>
            <a:spLocks noChangeShapeType="1"/>
          </p:cNvSpPr>
          <p:nvPr/>
        </p:nvSpPr>
        <p:spPr bwMode="auto">
          <a:xfrm flipV="1">
            <a:off x="396875" y="3910011"/>
            <a:ext cx="246062" cy="5000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041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4" grpId="0"/>
      <p:bldP spid="68615" grpId="0"/>
      <p:bldP spid="68617" grpId="0" animBg="1"/>
      <p:bldP spid="68618" grpId="0" animBg="1"/>
      <p:bldP spid="68621" grpId="0" animBg="1"/>
      <p:bldP spid="68623" grpId="0" animBg="1"/>
      <p:bldP spid="68625" grpId="0"/>
      <p:bldP spid="68626" grpId="0"/>
      <p:bldP spid="68627" grpId="0"/>
      <p:bldP spid="68628" grpId="0" animBg="1"/>
      <p:bldP spid="68631" grpId="0"/>
      <p:bldP spid="68633" grpId="0" animBg="1"/>
      <p:bldP spid="68634" grpId="0" animBg="1"/>
      <p:bldP spid="68637" grpId="0" animBg="1"/>
      <p:bldP spid="68639" grpId="0"/>
      <p:bldP spid="68640" grpId="0"/>
      <p:bldP spid="68641" grpId="0" animBg="1"/>
      <p:bldP spid="68644" grpId="0" animBg="1"/>
      <p:bldP spid="68646" grpId="0"/>
      <p:bldP spid="68647" grpId="0" animBg="1"/>
      <p:bldP spid="68649" grpId="0"/>
      <p:bldP spid="49" grpId="0"/>
      <p:bldP spid="5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Neuromeren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/>
          <a:lstStyle/>
          <a:p>
            <a:r>
              <a:rPr lang="hu-HU" sz="2800" dirty="0" err="1"/>
              <a:t>Rhombenzephalische</a:t>
            </a:r>
            <a:r>
              <a:rPr lang="hu-HU" sz="2800" dirty="0"/>
              <a:t> </a:t>
            </a:r>
            <a:r>
              <a:rPr lang="hu-HU" sz="2800" dirty="0" err="1"/>
              <a:t>Segmente</a:t>
            </a:r>
            <a:r>
              <a:rPr lang="hu-HU" sz="2800" dirty="0"/>
              <a:t> (</a:t>
            </a:r>
            <a:r>
              <a:rPr lang="hu-HU" sz="2800" b="1" dirty="0" err="1"/>
              <a:t>Rhombomeren</a:t>
            </a:r>
            <a:r>
              <a:rPr lang="hu-HU" sz="2800" dirty="0"/>
              <a:t> 1-7(8)) sind </a:t>
            </a:r>
            <a:r>
              <a:rPr lang="hu-HU" sz="2800" dirty="0" err="1"/>
              <a:t>mikroskopisch</a:t>
            </a:r>
            <a:r>
              <a:rPr lang="hu-HU" sz="2800" dirty="0"/>
              <a:t> </a:t>
            </a:r>
            <a:r>
              <a:rPr lang="hu-HU" sz="2800" dirty="0" err="1"/>
              <a:t>gut</a:t>
            </a:r>
            <a:r>
              <a:rPr lang="hu-HU" sz="2800" dirty="0"/>
              <a:t> </a:t>
            </a:r>
            <a:r>
              <a:rPr lang="hu-HU" sz="2800" dirty="0" err="1"/>
              <a:t>sichtbar</a:t>
            </a:r>
            <a:r>
              <a:rPr lang="hu-HU" sz="2800" dirty="0"/>
              <a:t> (</a:t>
            </a:r>
            <a:r>
              <a:rPr lang="hu-HU" sz="2800" dirty="0" err="1"/>
              <a:t>siehe</a:t>
            </a:r>
            <a:r>
              <a:rPr lang="hu-HU" sz="2800" dirty="0"/>
              <a:t> </a:t>
            </a:r>
            <a:r>
              <a:rPr lang="hu-HU" sz="2800" dirty="0" err="1"/>
              <a:t>dort</a:t>
            </a:r>
            <a:r>
              <a:rPr lang="hu-HU" sz="2800" dirty="0"/>
              <a:t>), </a:t>
            </a:r>
            <a:r>
              <a:rPr lang="hu-HU" sz="2800" b="1" dirty="0" err="1"/>
              <a:t>Neuromeren</a:t>
            </a:r>
            <a:r>
              <a:rPr lang="hu-HU" sz="2800" b="1" dirty="0"/>
              <a:t> </a:t>
            </a:r>
            <a:r>
              <a:rPr lang="hu-HU" sz="2800" b="1" dirty="0" err="1"/>
              <a:t>im</a:t>
            </a:r>
            <a:r>
              <a:rPr lang="hu-HU" sz="2800" b="1" dirty="0"/>
              <a:t> Prosencephalon </a:t>
            </a:r>
            <a:r>
              <a:rPr lang="hu-HU" sz="2800" dirty="0" err="1"/>
              <a:t>kann</a:t>
            </a:r>
            <a:r>
              <a:rPr lang="hu-HU" sz="2800" dirty="0"/>
              <a:t> man </a:t>
            </a:r>
            <a:r>
              <a:rPr lang="hu-HU" sz="2800" dirty="0" err="1"/>
              <a:t>solche</a:t>
            </a:r>
            <a:r>
              <a:rPr lang="hu-HU" sz="2800" dirty="0"/>
              <a:t> </a:t>
            </a:r>
            <a:r>
              <a:rPr lang="hu-HU" sz="2800" b="1" dirty="0" err="1"/>
              <a:t>nur</a:t>
            </a:r>
            <a:r>
              <a:rPr lang="hu-HU" sz="2800" dirty="0"/>
              <a:t> mit </a:t>
            </a:r>
            <a:r>
              <a:rPr lang="hu-HU" sz="2800" dirty="0" err="1"/>
              <a:t>Immunohistochemie</a:t>
            </a:r>
            <a:r>
              <a:rPr lang="hu-HU" sz="2800" dirty="0"/>
              <a:t> </a:t>
            </a:r>
            <a:r>
              <a:rPr lang="hu-HU" sz="2800" dirty="0" err="1"/>
              <a:t>oder</a:t>
            </a:r>
            <a:r>
              <a:rPr lang="hu-HU" sz="2800" dirty="0"/>
              <a:t> ISH </a:t>
            </a:r>
            <a:r>
              <a:rPr lang="hu-HU" sz="2800" dirty="0" err="1"/>
              <a:t>sichtbar</a:t>
            </a:r>
            <a:r>
              <a:rPr lang="hu-HU" sz="2800" dirty="0"/>
              <a:t> </a:t>
            </a:r>
            <a:r>
              <a:rPr lang="hu-HU" sz="2800" dirty="0" err="1"/>
              <a:t>zu</a:t>
            </a:r>
            <a:r>
              <a:rPr lang="hu-HU" sz="2800" dirty="0"/>
              <a:t> </a:t>
            </a:r>
            <a:r>
              <a:rPr lang="hu-HU" sz="2800" dirty="0" err="1"/>
              <a:t>machen</a:t>
            </a:r>
            <a:endParaRPr lang="hu-HU" sz="2800" dirty="0"/>
          </a:p>
          <a:p>
            <a:r>
              <a:rPr lang="hu-HU" sz="2800" dirty="0"/>
              <a:t>An der 5. EW </a:t>
            </a:r>
            <a:r>
              <a:rPr lang="hu-HU" sz="2800" dirty="0" err="1"/>
              <a:t>gibt</a:t>
            </a:r>
            <a:r>
              <a:rPr lang="hu-HU" sz="2800" dirty="0"/>
              <a:t> es:</a:t>
            </a:r>
          </a:p>
          <a:p>
            <a:r>
              <a:rPr lang="hu-HU" sz="2800" dirty="0"/>
              <a:t>Rhombencephalon: R1 (</a:t>
            </a:r>
            <a:r>
              <a:rPr lang="hu-HU" sz="2800" dirty="0" err="1"/>
              <a:t>cran</a:t>
            </a:r>
            <a:r>
              <a:rPr lang="hu-HU" sz="2800" dirty="0"/>
              <a:t>)-R7 (8) (</a:t>
            </a:r>
            <a:r>
              <a:rPr lang="hu-HU" sz="2800" dirty="0" err="1"/>
              <a:t>caud</a:t>
            </a:r>
            <a:r>
              <a:rPr lang="hu-HU" sz="2800" dirty="0"/>
              <a:t>)</a:t>
            </a:r>
          </a:p>
          <a:p>
            <a:r>
              <a:rPr lang="hu-HU" sz="2800" dirty="0"/>
              <a:t>R0: </a:t>
            </a:r>
            <a:r>
              <a:rPr lang="hu-HU" sz="2800" dirty="0" err="1"/>
              <a:t>Isthmus</a:t>
            </a:r>
            <a:r>
              <a:rPr lang="hu-HU" sz="2800" dirty="0"/>
              <a:t> </a:t>
            </a:r>
            <a:r>
              <a:rPr lang="hu-HU" sz="2800" dirty="0" err="1"/>
              <a:t>mesencephali</a:t>
            </a:r>
            <a:endParaRPr lang="hu-HU" sz="2800" dirty="0"/>
          </a:p>
          <a:p>
            <a:r>
              <a:rPr lang="hu-HU" sz="2800" dirty="0"/>
              <a:t>Mesencephalon: 2 (m1-2)</a:t>
            </a:r>
          </a:p>
          <a:p>
            <a:r>
              <a:rPr lang="hu-HU" sz="2800" dirty="0"/>
              <a:t>Prosencephalon (</a:t>
            </a:r>
            <a:r>
              <a:rPr lang="hu-HU" sz="2800" dirty="0" err="1"/>
              <a:t>Maus</a:t>
            </a:r>
            <a:r>
              <a:rPr lang="hu-HU" sz="2800" dirty="0"/>
              <a:t>): p1-p5 und hp1-hp2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9043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" y="1916832"/>
            <a:ext cx="9144000" cy="323424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547664" y="1124744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/>
              <a:t>Neuromeren</a:t>
            </a:r>
            <a:r>
              <a:rPr lang="hu-HU" sz="2400" b="1" dirty="0"/>
              <a:t> </a:t>
            </a:r>
            <a:r>
              <a:rPr lang="hu-HU" sz="2400" b="1" dirty="0" err="1"/>
              <a:t>im</a:t>
            </a:r>
            <a:r>
              <a:rPr lang="hu-HU" sz="2400" b="1" dirty="0"/>
              <a:t> </a:t>
            </a:r>
            <a:r>
              <a:rPr lang="hu-HU" sz="2400" b="1" dirty="0" err="1"/>
              <a:t>Gehirn</a:t>
            </a:r>
            <a:r>
              <a:rPr lang="hu-HU" sz="2400" b="1" dirty="0"/>
              <a:t> der </a:t>
            </a:r>
            <a:r>
              <a:rPr lang="hu-HU" sz="2400" b="1" dirty="0" err="1"/>
              <a:t>Säugetieren</a:t>
            </a:r>
            <a:endParaRPr lang="de-DE" sz="24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539552" y="537321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Cb</a:t>
            </a:r>
            <a:r>
              <a:rPr lang="hu-HU" dirty="0"/>
              <a:t>: </a:t>
            </a:r>
            <a:r>
              <a:rPr lang="hu-HU" dirty="0" err="1"/>
              <a:t>Cerebellum</a:t>
            </a:r>
            <a:r>
              <a:rPr lang="hu-HU" dirty="0"/>
              <a:t>; SC: </a:t>
            </a:r>
            <a:r>
              <a:rPr lang="hu-HU" dirty="0" err="1"/>
              <a:t>Rückenmark</a:t>
            </a:r>
            <a:r>
              <a:rPr lang="hu-HU" dirty="0"/>
              <a:t>; PT: </a:t>
            </a:r>
            <a:r>
              <a:rPr lang="hu-HU" dirty="0" err="1"/>
              <a:t>Praetectum</a:t>
            </a:r>
            <a:r>
              <a:rPr lang="hu-HU" dirty="0"/>
              <a:t>; </a:t>
            </a:r>
            <a:r>
              <a:rPr lang="hu-HU" dirty="0" err="1"/>
              <a:t>Th</a:t>
            </a:r>
            <a:r>
              <a:rPr lang="hu-HU" dirty="0"/>
              <a:t>: </a:t>
            </a:r>
            <a:r>
              <a:rPr lang="hu-HU" dirty="0" err="1"/>
              <a:t>Thalamus</a:t>
            </a:r>
            <a:r>
              <a:rPr lang="hu-HU" dirty="0"/>
              <a:t>; </a:t>
            </a:r>
            <a:r>
              <a:rPr lang="hu-HU" dirty="0" err="1"/>
              <a:t>PTh</a:t>
            </a:r>
            <a:r>
              <a:rPr lang="hu-HU" dirty="0"/>
              <a:t>: </a:t>
            </a:r>
            <a:r>
              <a:rPr lang="hu-HU" dirty="0" err="1"/>
              <a:t>Praethalamus</a:t>
            </a:r>
            <a:r>
              <a:rPr lang="hu-HU" dirty="0"/>
              <a:t>; </a:t>
            </a:r>
            <a:r>
              <a:rPr lang="hu-HU" dirty="0" err="1"/>
              <a:t>PHy</a:t>
            </a:r>
            <a:r>
              <a:rPr lang="hu-HU" dirty="0"/>
              <a:t>: </a:t>
            </a:r>
            <a:r>
              <a:rPr lang="hu-HU" dirty="0" err="1"/>
              <a:t>peduncula</a:t>
            </a:r>
            <a:r>
              <a:rPr lang="hu-HU" dirty="0"/>
              <a:t> </a:t>
            </a:r>
            <a:r>
              <a:rPr lang="hu-HU" dirty="0" err="1"/>
              <a:t>hypothalamus</a:t>
            </a:r>
            <a:r>
              <a:rPr lang="hu-HU" dirty="0"/>
              <a:t>; </a:t>
            </a:r>
            <a:r>
              <a:rPr lang="hu-HU" dirty="0" err="1"/>
              <a:t>Poa</a:t>
            </a:r>
            <a:r>
              <a:rPr lang="hu-HU" dirty="0"/>
              <a:t>: </a:t>
            </a:r>
            <a:r>
              <a:rPr lang="hu-HU" dirty="0" err="1"/>
              <a:t>preoptisches</a:t>
            </a:r>
            <a:r>
              <a:rPr lang="hu-HU" dirty="0"/>
              <a:t> </a:t>
            </a:r>
            <a:r>
              <a:rPr lang="hu-HU" dirty="0" err="1"/>
              <a:t>Area</a:t>
            </a:r>
            <a:r>
              <a:rPr lang="hu-HU" dirty="0"/>
              <a:t>; </a:t>
            </a:r>
            <a:r>
              <a:rPr lang="hu-HU" dirty="0" err="1"/>
              <a:t>ch</a:t>
            </a:r>
            <a:r>
              <a:rPr lang="hu-HU" dirty="0"/>
              <a:t>: </a:t>
            </a:r>
            <a:r>
              <a:rPr lang="hu-HU" dirty="0" err="1"/>
              <a:t>Chiasma</a:t>
            </a:r>
            <a:r>
              <a:rPr lang="hu-HU" dirty="0"/>
              <a:t> </a:t>
            </a:r>
            <a:r>
              <a:rPr lang="hu-HU" dirty="0" err="1"/>
              <a:t>opt</a:t>
            </a:r>
            <a:r>
              <a:rPr lang="hu-HU" dirty="0"/>
              <a:t>.; </a:t>
            </a:r>
            <a:r>
              <a:rPr lang="hu-HU" dirty="0" err="1"/>
              <a:t>ep</a:t>
            </a:r>
            <a:r>
              <a:rPr lang="hu-HU" dirty="0"/>
              <a:t>: </a:t>
            </a:r>
            <a:r>
              <a:rPr lang="hu-HU" dirty="0" err="1"/>
              <a:t>Epyphyse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69416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80720" cy="53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9" y="4613875"/>
            <a:ext cx="3419872" cy="224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6516216" y="26064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B0F0"/>
                </a:solidFill>
              </a:rPr>
              <a:t>Pia</a:t>
            </a:r>
            <a:endParaRPr lang="de-DE" dirty="0">
              <a:solidFill>
                <a:srgbClr val="00B0F0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5724128" y="548680"/>
            <a:ext cx="864096" cy="288032"/>
          </a:xfrm>
          <a:prstGeom prst="straightConnector1">
            <a:avLst/>
          </a:prstGeom>
          <a:ln w="25400">
            <a:solidFill>
              <a:schemeClr val="accent5">
                <a:lumMod val="75000"/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5652120" y="1340768"/>
            <a:ext cx="864096" cy="288032"/>
          </a:xfrm>
          <a:prstGeom prst="straightConnector1">
            <a:avLst/>
          </a:prstGeom>
          <a:ln w="25400">
            <a:solidFill>
              <a:srgbClr val="C00000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6660232" y="10527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Ependym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311400" y="75982"/>
            <a:ext cx="108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Pallium</a:t>
            </a:r>
            <a:endParaRPr lang="hu-HU" dirty="0"/>
          </a:p>
        </p:txBody>
      </p:sp>
      <p:cxnSp>
        <p:nvCxnSpPr>
          <p:cNvPr id="5" name="Egyenes összekötő 4"/>
          <p:cNvCxnSpPr>
            <a:stCxn id="2" idx="1"/>
          </p:cNvCxnSpPr>
          <p:nvPr/>
        </p:nvCxnSpPr>
        <p:spPr>
          <a:xfrm flipH="1">
            <a:off x="894546" y="260648"/>
            <a:ext cx="1416854" cy="5760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H="1">
            <a:off x="2025524" y="404664"/>
            <a:ext cx="339628" cy="1440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H="1">
            <a:off x="2778405" y="444610"/>
            <a:ext cx="187670" cy="18413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2025524" y="3259802"/>
            <a:ext cx="137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Subpallium</a:t>
            </a:r>
            <a:endParaRPr lang="hu-HU" dirty="0"/>
          </a:p>
        </p:txBody>
      </p:sp>
      <p:cxnSp>
        <p:nvCxnSpPr>
          <p:cNvPr id="19" name="Egyenes összekötő 18"/>
          <p:cNvCxnSpPr/>
          <p:nvPr/>
        </p:nvCxnSpPr>
        <p:spPr>
          <a:xfrm>
            <a:off x="2299888" y="2683738"/>
            <a:ext cx="65264" cy="5760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2775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617993"/>
            <a:ext cx="6732240" cy="524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60032" cy="249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5076056" y="116632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C00000"/>
                </a:solidFill>
              </a:rPr>
              <a:t>Histogenese</a:t>
            </a:r>
            <a:r>
              <a:rPr lang="hu-HU" dirty="0">
                <a:solidFill>
                  <a:srgbClr val="C00000"/>
                </a:solidFill>
              </a:rPr>
              <a:t> des </a:t>
            </a:r>
            <a:r>
              <a:rPr lang="hu-HU" dirty="0" err="1">
                <a:solidFill>
                  <a:srgbClr val="C00000"/>
                </a:solidFill>
              </a:rPr>
              <a:t>Diencephalons</a:t>
            </a:r>
            <a:r>
              <a:rPr lang="hu-HU" dirty="0"/>
              <a:t>:</a:t>
            </a:r>
          </a:p>
          <a:p>
            <a:r>
              <a:rPr lang="hu-HU" dirty="0" err="1"/>
              <a:t>Ventrikuläre-Mantel-Marginal</a:t>
            </a:r>
            <a:r>
              <a:rPr lang="hu-HU" dirty="0"/>
              <a:t>; </a:t>
            </a:r>
            <a:r>
              <a:rPr lang="hu-HU" dirty="0" err="1"/>
              <a:t>erste</a:t>
            </a:r>
            <a:r>
              <a:rPr lang="hu-HU" dirty="0"/>
              <a:t> </a:t>
            </a:r>
            <a:r>
              <a:rPr lang="hu-HU" dirty="0" err="1"/>
              <a:t>Neuronen</a:t>
            </a:r>
            <a:r>
              <a:rPr lang="hu-HU" dirty="0"/>
              <a:t> </a:t>
            </a:r>
            <a:r>
              <a:rPr lang="hu-HU" dirty="0" err="1">
                <a:solidFill>
                  <a:srgbClr val="C00000"/>
                </a:solidFill>
              </a:rPr>
              <a:t>äußenst</a:t>
            </a:r>
            <a:r>
              <a:rPr lang="hu-HU" dirty="0"/>
              <a:t>, </a:t>
            </a:r>
            <a:r>
              <a:rPr lang="hu-HU" dirty="0" err="1"/>
              <a:t>jüngere</a:t>
            </a:r>
            <a:r>
              <a:rPr lang="hu-HU" dirty="0"/>
              <a:t>: innen;</a:t>
            </a:r>
          </a:p>
          <a:p>
            <a:r>
              <a:rPr lang="hu-HU" dirty="0" err="1"/>
              <a:t>nach</a:t>
            </a:r>
            <a:r>
              <a:rPr lang="hu-HU" dirty="0"/>
              <a:t> 16.EW: </a:t>
            </a:r>
            <a:r>
              <a:rPr lang="hu-HU" dirty="0" err="1"/>
              <a:t>Einwanderungaus</a:t>
            </a:r>
            <a:r>
              <a:rPr lang="hu-HU" dirty="0"/>
              <a:t> </a:t>
            </a:r>
            <a:r>
              <a:rPr lang="hu-HU" dirty="0" err="1"/>
              <a:t>Ganglienhügel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595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827584" y="6392167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Diencephalon </a:t>
            </a:r>
            <a:r>
              <a:rPr lang="hu-HU" b="1" dirty="0" err="1"/>
              <a:t>ist</a:t>
            </a:r>
            <a:r>
              <a:rPr lang="hu-HU" b="1" dirty="0"/>
              <a:t> mit </a:t>
            </a:r>
            <a:r>
              <a:rPr lang="hu-HU" b="1" dirty="0" err="1"/>
              <a:t>roter</a:t>
            </a:r>
            <a:r>
              <a:rPr lang="hu-HU" b="1" dirty="0"/>
              <a:t>, </a:t>
            </a:r>
            <a:r>
              <a:rPr lang="hu-HU" b="1" dirty="0" err="1"/>
              <a:t>punktierten</a:t>
            </a:r>
            <a:r>
              <a:rPr lang="hu-HU" b="1" dirty="0"/>
              <a:t> </a:t>
            </a:r>
            <a:r>
              <a:rPr lang="hu-HU" b="1" dirty="0" err="1"/>
              <a:t>Linie</a:t>
            </a:r>
            <a:r>
              <a:rPr lang="hu-HU" b="1" dirty="0"/>
              <a:t> </a:t>
            </a:r>
            <a:r>
              <a:rPr lang="hu-HU" b="1" dirty="0" err="1"/>
              <a:t>umgegeben</a:t>
            </a:r>
            <a:endParaRPr lang="hu-HU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783"/>
            <a:ext cx="9144000" cy="589942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0" y="-3516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Sichtbarer</a:t>
            </a:r>
            <a:r>
              <a:rPr lang="hu-H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u-HU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Teil</a:t>
            </a:r>
            <a:r>
              <a:rPr lang="hu-H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des </a:t>
            </a:r>
            <a:r>
              <a:rPr lang="hu-HU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Dienecephalon</a:t>
            </a:r>
            <a:r>
              <a:rPr lang="hu-H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(am </a:t>
            </a:r>
            <a:r>
              <a:rPr lang="hu-HU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intakten</a:t>
            </a:r>
            <a:r>
              <a:rPr lang="hu-H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u-HU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Gehirn</a:t>
            </a:r>
            <a:r>
              <a:rPr lang="hu-H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13" name="Szabadkézi sokszög 12"/>
          <p:cNvSpPr/>
          <p:nvPr/>
        </p:nvSpPr>
        <p:spPr>
          <a:xfrm>
            <a:off x="2000250" y="1657350"/>
            <a:ext cx="5085100" cy="3524250"/>
          </a:xfrm>
          <a:custGeom>
            <a:avLst/>
            <a:gdLst>
              <a:gd name="connsiteX0" fmla="*/ 1971675 w 5085100"/>
              <a:gd name="connsiteY0" fmla="*/ 257175 h 3524250"/>
              <a:gd name="connsiteX1" fmla="*/ 2057400 w 5085100"/>
              <a:gd name="connsiteY1" fmla="*/ 238125 h 3524250"/>
              <a:gd name="connsiteX2" fmla="*/ 2143125 w 5085100"/>
              <a:gd name="connsiteY2" fmla="*/ 161925 h 3524250"/>
              <a:gd name="connsiteX3" fmla="*/ 2238375 w 5085100"/>
              <a:gd name="connsiteY3" fmla="*/ 114300 h 3524250"/>
              <a:gd name="connsiteX4" fmla="*/ 2266950 w 5085100"/>
              <a:gd name="connsiteY4" fmla="*/ 95250 h 3524250"/>
              <a:gd name="connsiteX5" fmla="*/ 2295525 w 5085100"/>
              <a:gd name="connsiteY5" fmla="*/ 85725 h 3524250"/>
              <a:gd name="connsiteX6" fmla="*/ 2352675 w 5085100"/>
              <a:gd name="connsiteY6" fmla="*/ 47625 h 3524250"/>
              <a:gd name="connsiteX7" fmla="*/ 2381250 w 5085100"/>
              <a:gd name="connsiteY7" fmla="*/ 28575 h 3524250"/>
              <a:gd name="connsiteX8" fmla="*/ 2438400 w 5085100"/>
              <a:gd name="connsiteY8" fmla="*/ 9525 h 3524250"/>
              <a:gd name="connsiteX9" fmla="*/ 2466975 w 5085100"/>
              <a:gd name="connsiteY9" fmla="*/ 0 h 3524250"/>
              <a:gd name="connsiteX10" fmla="*/ 2762250 w 5085100"/>
              <a:gd name="connsiteY10" fmla="*/ 9525 h 3524250"/>
              <a:gd name="connsiteX11" fmla="*/ 2790825 w 5085100"/>
              <a:gd name="connsiteY11" fmla="*/ 28575 h 3524250"/>
              <a:gd name="connsiteX12" fmla="*/ 2819400 w 5085100"/>
              <a:gd name="connsiteY12" fmla="*/ 38100 h 3524250"/>
              <a:gd name="connsiteX13" fmla="*/ 2876550 w 5085100"/>
              <a:gd name="connsiteY13" fmla="*/ 76200 h 3524250"/>
              <a:gd name="connsiteX14" fmla="*/ 2914650 w 5085100"/>
              <a:gd name="connsiteY14" fmla="*/ 95250 h 3524250"/>
              <a:gd name="connsiteX15" fmla="*/ 2971800 w 5085100"/>
              <a:gd name="connsiteY15" fmla="*/ 133350 h 3524250"/>
              <a:gd name="connsiteX16" fmla="*/ 3019425 w 5085100"/>
              <a:gd name="connsiteY16" fmla="*/ 171450 h 3524250"/>
              <a:gd name="connsiteX17" fmla="*/ 3038475 w 5085100"/>
              <a:gd name="connsiteY17" fmla="*/ 200025 h 3524250"/>
              <a:gd name="connsiteX18" fmla="*/ 3095625 w 5085100"/>
              <a:gd name="connsiteY18" fmla="*/ 247650 h 3524250"/>
              <a:gd name="connsiteX19" fmla="*/ 3171825 w 5085100"/>
              <a:gd name="connsiteY19" fmla="*/ 314325 h 3524250"/>
              <a:gd name="connsiteX20" fmla="*/ 3200400 w 5085100"/>
              <a:gd name="connsiteY20" fmla="*/ 333375 h 3524250"/>
              <a:gd name="connsiteX21" fmla="*/ 3228975 w 5085100"/>
              <a:gd name="connsiteY21" fmla="*/ 352425 h 3524250"/>
              <a:gd name="connsiteX22" fmla="*/ 3257550 w 5085100"/>
              <a:gd name="connsiteY22" fmla="*/ 361950 h 3524250"/>
              <a:gd name="connsiteX23" fmla="*/ 3295650 w 5085100"/>
              <a:gd name="connsiteY23" fmla="*/ 419100 h 3524250"/>
              <a:gd name="connsiteX24" fmla="*/ 3343275 w 5085100"/>
              <a:gd name="connsiteY24" fmla="*/ 476250 h 3524250"/>
              <a:gd name="connsiteX25" fmla="*/ 3371850 w 5085100"/>
              <a:gd name="connsiteY25" fmla="*/ 485775 h 3524250"/>
              <a:gd name="connsiteX26" fmla="*/ 3400425 w 5085100"/>
              <a:gd name="connsiteY26" fmla="*/ 514350 h 3524250"/>
              <a:gd name="connsiteX27" fmla="*/ 3448050 w 5085100"/>
              <a:gd name="connsiteY27" fmla="*/ 571500 h 3524250"/>
              <a:gd name="connsiteX28" fmla="*/ 3514725 w 5085100"/>
              <a:gd name="connsiteY28" fmla="*/ 609600 h 3524250"/>
              <a:gd name="connsiteX29" fmla="*/ 3524250 w 5085100"/>
              <a:gd name="connsiteY29" fmla="*/ 638175 h 3524250"/>
              <a:gd name="connsiteX30" fmla="*/ 3609975 w 5085100"/>
              <a:gd name="connsiteY30" fmla="*/ 685800 h 3524250"/>
              <a:gd name="connsiteX31" fmla="*/ 3638550 w 5085100"/>
              <a:gd name="connsiteY31" fmla="*/ 714375 h 3524250"/>
              <a:gd name="connsiteX32" fmla="*/ 3657600 w 5085100"/>
              <a:gd name="connsiteY32" fmla="*/ 742950 h 3524250"/>
              <a:gd name="connsiteX33" fmla="*/ 3714750 w 5085100"/>
              <a:gd name="connsiteY33" fmla="*/ 781050 h 3524250"/>
              <a:gd name="connsiteX34" fmla="*/ 3771900 w 5085100"/>
              <a:gd name="connsiteY34" fmla="*/ 819150 h 3524250"/>
              <a:gd name="connsiteX35" fmla="*/ 3819525 w 5085100"/>
              <a:gd name="connsiteY35" fmla="*/ 866775 h 3524250"/>
              <a:gd name="connsiteX36" fmla="*/ 3838575 w 5085100"/>
              <a:gd name="connsiteY36" fmla="*/ 895350 h 3524250"/>
              <a:gd name="connsiteX37" fmla="*/ 3876675 w 5085100"/>
              <a:gd name="connsiteY37" fmla="*/ 904875 h 3524250"/>
              <a:gd name="connsiteX38" fmla="*/ 3943350 w 5085100"/>
              <a:gd name="connsiteY38" fmla="*/ 952500 h 3524250"/>
              <a:gd name="connsiteX39" fmla="*/ 3971925 w 5085100"/>
              <a:gd name="connsiteY39" fmla="*/ 971550 h 3524250"/>
              <a:gd name="connsiteX40" fmla="*/ 4019550 w 5085100"/>
              <a:gd name="connsiteY40" fmla="*/ 1028700 h 3524250"/>
              <a:gd name="connsiteX41" fmla="*/ 4048125 w 5085100"/>
              <a:gd name="connsiteY41" fmla="*/ 1047750 h 3524250"/>
              <a:gd name="connsiteX42" fmla="*/ 4067175 w 5085100"/>
              <a:gd name="connsiteY42" fmla="*/ 1076325 h 3524250"/>
              <a:gd name="connsiteX43" fmla="*/ 4124325 w 5085100"/>
              <a:gd name="connsiteY43" fmla="*/ 1123950 h 3524250"/>
              <a:gd name="connsiteX44" fmla="*/ 4191000 w 5085100"/>
              <a:gd name="connsiteY44" fmla="*/ 1200150 h 3524250"/>
              <a:gd name="connsiteX45" fmla="*/ 4200525 w 5085100"/>
              <a:gd name="connsiteY45" fmla="*/ 1228725 h 3524250"/>
              <a:gd name="connsiteX46" fmla="*/ 4229100 w 5085100"/>
              <a:gd name="connsiteY46" fmla="*/ 1247775 h 3524250"/>
              <a:gd name="connsiteX47" fmla="*/ 4286250 w 5085100"/>
              <a:gd name="connsiteY47" fmla="*/ 1304925 h 3524250"/>
              <a:gd name="connsiteX48" fmla="*/ 4314825 w 5085100"/>
              <a:gd name="connsiteY48" fmla="*/ 1333500 h 3524250"/>
              <a:gd name="connsiteX49" fmla="*/ 4371975 w 5085100"/>
              <a:gd name="connsiteY49" fmla="*/ 1419225 h 3524250"/>
              <a:gd name="connsiteX50" fmla="*/ 4391025 w 5085100"/>
              <a:gd name="connsiteY50" fmla="*/ 1447800 h 3524250"/>
              <a:gd name="connsiteX51" fmla="*/ 4448175 w 5085100"/>
              <a:gd name="connsiteY51" fmla="*/ 1504950 h 3524250"/>
              <a:gd name="connsiteX52" fmla="*/ 4476750 w 5085100"/>
              <a:gd name="connsiteY52" fmla="*/ 1533525 h 3524250"/>
              <a:gd name="connsiteX53" fmla="*/ 4505325 w 5085100"/>
              <a:gd name="connsiteY53" fmla="*/ 1552575 h 3524250"/>
              <a:gd name="connsiteX54" fmla="*/ 4562475 w 5085100"/>
              <a:gd name="connsiteY54" fmla="*/ 1609725 h 3524250"/>
              <a:gd name="connsiteX55" fmla="*/ 4581525 w 5085100"/>
              <a:gd name="connsiteY55" fmla="*/ 1638300 h 3524250"/>
              <a:gd name="connsiteX56" fmla="*/ 4610100 w 5085100"/>
              <a:gd name="connsiteY56" fmla="*/ 1657350 h 3524250"/>
              <a:gd name="connsiteX57" fmla="*/ 4657725 w 5085100"/>
              <a:gd name="connsiteY57" fmla="*/ 1733550 h 3524250"/>
              <a:gd name="connsiteX58" fmla="*/ 4686300 w 5085100"/>
              <a:gd name="connsiteY58" fmla="*/ 1743075 h 3524250"/>
              <a:gd name="connsiteX59" fmla="*/ 4705350 w 5085100"/>
              <a:gd name="connsiteY59" fmla="*/ 1771650 h 3524250"/>
              <a:gd name="connsiteX60" fmla="*/ 4714875 w 5085100"/>
              <a:gd name="connsiteY60" fmla="*/ 1800225 h 3524250"/>
              <a:gd name="connsiteX61" fmla="*/ 4743450 w 5085100"/>
              <a:gd name="connsiteY61" fmla="*/ 1828800 h 3524250"/>
              <a:gd name="connsiteX62" fmla="*/ 4781550 w 5085100"/>
              <a:gd name="connsiteY62" fmla="*/ 1885950 h 3524250"/>
              <a:gd name="connsiteX63" fmla="*/ 4819650 w 5085100"/>
              <a:gd name="connsiteY63" fmla="*/ 1943100 h 3524250"/>
              <a:gd name="connsiteX64" fmla="*/ 4838700 w 5085100"/>
              <a:gd name="connsiteY64" fmla="*/ 1971675 h 3524250"/>
              <a:gd name="connsiteX65" fmla="*/ 4857750 w 5085100"/>
              <a:gd name="connsiteY65" fmla="*/ 2000250 h 3524250"/>
              <a:gd name="connsiteX66" fmla="*/ 4867275 w 5085100"/>
              <a:gd name="connsiteY66" fmla="*/ 2028825 h 3524250"/>
              <a:gd name="connsiteX67" fmla="*/ 4895850 w 5085100"/>
              <a:gd name="connsiteY67" fmla="*/ 2047875 h 3524250"/>
              <a:gd name="connsiteX68" fmla="*/ 4914900 w 5085100"/>
              <a:gd name="connsiteY68" fmla="*/ 2076450 h 3524250"/>
              <a:gd name="connsiteX69" fmla="*/ 4943475 w 5085100"/>
              <a:gd name="connsiteY69" fmla="*/ 2162175 h 3524250"/>
              <a:gd name="connsiteX70" fmla="*/ 4953000 w 5085100"/>
              <a:gd name="connsiteY70" fmla="*/ 2190750 h 3524250"/>
              <a:gd name="connsiteX71" fmla="*/ 4962525 w 5085100"/>
              <a:gd name="connsiteY71" fmla="*/ 2219325 h 3524250"/>
              <a:gd name="connsiteX72" fmla="*/ 4981575 w 5085100"/>
              <a:gd name="connsiteY72" fmla="*/ 2247900 h 3524250"/>
              <a:gd name="connsiteX73" fmla="*/ 4991100 w 5085100"/>
              <a:gd name="connsiteY73" fmla="*/ 2286000 h 3524250"/>
              <a:gd name="connsiteX74" fmla="*/ 5000625 w 5085100"/>
              <a:gd name="connsiteY74" fmla="*/ 2314575 h 3524250"/>
              <a:gd name="connsiteX75" fmla="*/ 5038725 w 5085100"/>
              <a:gd name="connsiteY75" fmla="*/ 2324100 h 3524250"/>
              <a:gd name="connsiteX76" fmla="*/ 5057775 w 5085100"/>
              <a:gd name="connsiteY76" fmla="*/ 2524125 h 3524250"/>
              <a:gd name="connsiteX77" fmla="*/ 5038725 w 5085100"/>
              <a:gd name="connsiteY77" fmla="*/ 2600325 h 3524250"/>
              <a:gd name="connsiteX78" fmla="*/ 5029200 w 5085100"/>
              <a:gd name="connsiteY78" fmla="*/ 2676525 h 3524250"/>
              <a:gd name="connsiteX79" fmla="*/ 5000625 w 5085100"/>
              <a:gd name="connsiteY79" fmla="*/ 2743200 h 3524250"/>
              <a:gd name="connsiteX80" fmla="*/ 4991100 w 5085100"/>
              <a:gd name="connsiteY80" fmla="*/ 2771775 h 3524250"/>
              <a:gd name="connsiteX81" fmla="*/ 4962525 w 5085100"/>
              <a:gd name="connsiteY81" fmla="*/ 2800350 h 3524250"/>
              <a:gd name="connsiteX82" fmla="*/ 4933950 w 5085100"/>
              <a:gd name="connsiteY82" fmla="*/ 2857500 h 3524250"/>
              <a:gd name="connsiteX83" fmla="*/ 4895850 w 5085100"/>
              <a:gd name="connsiteY83" fmla="*/ 2943225 h 3524250"/>
              <a:gd name="connsiteX84" fmla="*/ 4867275 w 5085100"/>
              <a:gd name="connsiteY84" fmla="*/ 2952750 h 3524250"/>
              <a:gd name="connsiteX85" fmla="*/ 4857750 w 5085100"/>
              <a:gd name="connsiteY85" fmla="*/ 2990850 h 3524250"/>
              <a:gd name="connsiteX86" fmla="*/ 4819650 w 5085100"/>
              <a:gd name="connsiteY86" fmla="*/ 3048000 h 3524250"/>
              <a:gd name="connsiteX87" fmla="*/ 4810125 w 5085100"/>
              <a:gd name="connsiteY87" fmla="*/ 3076575 h 3524250"/>
              <a:gd name="connsiteX88" fmla="*/ 4781550 w 5085100"/>
              <a:gd name="connsiteY88" fmla="*/ 3095625 h 3524250"/>
              <a:gd name="connsiteX89" fmla="*/ 4762500 w 5085100"/>
              <a:gd name="connsiteY89" fmla="*/ 3133725 h 3524250"/>
              <a:gd name="connsiteX90" fmla="*/ 4695825 w 5085100"/>
              <a:gd name="connsiteY90" fmla="*/ 3162300 h 3524250"/>
              <a:gd name="connsiteX91" fmla="*/ 4667250 w 5085100"/>
              <a:gd name="connsiteY91" fmla="*/ 3171825 h 3524250"/>
              <a:gd name="connsiteX92" fmla="*/ 4600575 w 5085100"/>
              <a:gd name="connsiteY92" fmla="*/ 3181350 h 3524250"/>
              <a:gd name="connsiteX93" fmla="*/ 4457700 w 5085100"/>
              <a:gd name="connsiteY93" fmla="*/ 3200400 h 3524250"/>
              <a:gd name="connsiteX94" fmla="*/ 4400550 w 5085100"/>
              <a:gd name="connsiteY94" fmla="*/ 3238500 h 3524250"/>
              <a:gd name="connsiteX95" fmla="*/ 4371975 w 5085100"/>
              <a:gd name="connsiteY95" fmla="*/ 3248025 h 3524250"/>
              <a:gd name="connsiteX96" fmla="*/ 4343400 w 5085100"/>
              <a:gd name="connsiteY96" fmla="*/ 3267075 h 3524250"/>
              <a:gd name="connsiteX97" fmla="*/ 4314825 w 5085100"/>
              <a:gd name="connsiteY97" fmla="*/ 3276600 h 3524250"/>
              <a:gd name="connsiteX98" fmla="*/ 4286250 w 5085100"/>
              <a:gd name="connsiteY98" fmla="*/ 3295650 h 3524250"/>
              <a:gd name="connsiteX99" fmla="*/ 4257675 w 5085100"/>
              <a:gd name="connsiteY99" fmla="*/ 3305175 h 3524250"/>
              <a:gd name="connsiteX100" fmla="*/ 4219575 w 5085100"/>
              <a:gd name="connsiteY100" fmla="*/ 3324225 h 3524250"/>
              <a:gd name="connsiteX101" fmla="*/ 4200525 w 5085100"/>
              <a:gd name="connsiteY101" fmla="*/ 3352800 h 3524250"/>
              <a:gd name="connsiteX102" fmla="*/ 4143375 w 5085100"/>
              <a:gd name="connsiteY102" fmla="*/ 3390900 h 3524250"/>
              <a:gd name="connsiteX103" fmla="*/ 4114800 w 5085100"/>
              <a:gd name="connsiteY103" fmla="*/ 3409950 h 3524250"/>
              <a:gd name="connsiteX104" fmla="*/ 4067175 w 5085100"/>
              <a:gd name="connsiteY104" fmla="*/ 3438525 h 3524250"/>
              <a:gd name="connsiteX105" fmla="*/ 4038600 w 5085100"/>
              <a:gd name="connsiteY105" fmla="*/ 3467100 h 3524250"/>
              <a:gd name="connsiteX106" fmla="*/ 4010025 w 5085100"/>
              <a:gd name="connsiteY106" fmla="*/ 3486150 h 3524250"/>
              <a:gd name="connsiteX107" fmla="*/ 3952875 w 5085100"/>
              <a:gd name="connsiteY107" fmla="*/ 3505200 h 3524250"/>
              <a:gd name="connsiteX108" fmla="*/ 3438525 w 5085100"/>
              <a:gd name="connsiteY108" fmla="*/ 3495675 h 3524250"/>
              <a:gd name="connsiteX109" fmla="*/ 3400425 w 5085100"/>
              <a:gd name="connsiteY109" fmla="*/ 3476625 h 3524250"/>
              <a:gd name="connsiteX110" fmla="*/ 3343275 w 5085100"/>
              <a:gd name="connsiteY110" fmla="*/ 3448050 h 3524250"/>
              <a:gd name="connsiteX111" fmla="*/ 3324225 w 5085100"/>
              <a:gd name="connsiteY111" fmla="*/ 3409950 h 3524250"/>
              <a:gd name="connsiteX112" fmla="*/ 3295650 w 5085100"/>
              <a:gd name="connsiteY112" fmla="*/ 3314700 h 3524250"/>
              <a:gd name="connsiteX113" fmla="*/ 3305175 w 5085100"/>
              <a:gd name="connsiteY113" fmla="*/ 3238500 h 3524250"/>
              <a:gd name="connsiteX114" fmla="*/ 3381375 w 5085100"/>
              <a:gd name="connsiteY114" fmla="*/ 3209925 h 3524250"/>
              <a:gd name="connsiteX115" fmla="*/ 3476625 w 5085100"/>
              <a:gd name="connsiteY115" fmla="*/ 3171825 h 3524250"/>
              <a:gd name="connsiteX116" fmla="*/ 3495675 w 5085100"/>
              <a:gd name="connsiteY116" fmla="*/ 3143250 h 3524250"/>
              <a:gd name="connsiteX117" fmla="*/ 3524250 w 5085100"/>
              <a:gd name="connsiteY117" fmla="*/ 3124200 h 3524250"/>
              <a:gd name="connsiteX118" fmla="*/ 3562350 w 5085100"/>
              <a:gd name="connsiteY118" fmla="*/ 3067050 h 3524250"/>
              <a:gd name="connsiteX119" fmla="*/ 3581400 w 5085100"/>
              <a:gd name="connsiteY119" fmla="*/ 3038475 h 3524250"/>
              <a:gd name="connsiteX120" fmla="*/ 3600450 w 5085100"/>
              <a:gd name="connsiteY120" fmla="*/ 2952750 h 3524250"/>
              <a:gd name="connsiteX121" fmla="*/ 3638550 w 5085100"/>
              <a:gd name="connsiteY121" fmla="*/ 2895600 h 3524250"/>
              <a:gd name="connsiteX122" fmla="*/ 3686175 w 5085100"/>
              <a:gd name="connsiteY122" fmla="*/ 2838450 h 3524250"/>
              <a:gd name="connsiteX123" fmla="*/ 3705225 w 5085100"/>
              <a:gd name="connsiteY123" fmla="*/ 2781300 h 3524250"/>
              <a:gd name="connsiteX124" fmla="*/ 3714750 w 5085100"/>
              <a:gd name="connsiteY124" fmla="*/ 2752725 h 3524250"/>
              <a:gd name="connsiteX125" fmla="*/ 3733800 w 5085100"/>
              <a:gd name="connsiteY125" fmla="*/ 2724150 h 3524250"/>
              <a:gd name="connsiteX126" fmla="*/ 3743325 w 5085100"/>
              <a:gd name="connsiteY126" fmla="*/ 2695575 h 3524250"/>
              <a:gd name="connsiteX127" fmla="*/ 3800475 w 5085100"/>
              <a:gd name="connsiteY127" fmla="*/ 2657475 h 3524250"/>
              <a:gd name="connsiteX128" fmla="*/ 3857625 w 5085100"/>
              <a:gd name="connsiteY128" fmla="*/ 2619375 h 3524250"/>
              <a:gd name="connsiteX129" fmla="*/ 3886200 w 5085100"/>
              <a:gd name="connsiteY129" fmla="*/ 2600325 h 3524250"/>
              <a:gd name="connsiteX130" fmla="*/ 3905250 w 5085100"/>
              <a:gd name="connsiteY130" fmla="*/ 2571750 h 3524250"/>
              <a:gd name="connsiteX131" fmla="*/ 3990975 w 5085100"/>
              <a:gd name="connsiteY131" fmla="*/ 2505075 h 3524250"/>
              <a:gd name="connsiteX132" fmla="*/ 4010025 w 5085100"/>
              <a:gd name="connsiteY132" fmla="*/ 2476500 h 3524250"/>
              <a:gd name="connsiteX133" fmla="*/ 4038600 w 5085100"/>
              <a:gd name="connsiteY133" fmla="*/ 2447925 h 3524250"/>
              <a:gd name="connsiteX134" fmla="*/ 4076700 w 5085100"/>
              <a:gd name="connsiteY134" fmla="*/ 2381250 h 3524250"/>
              <a:gd name="connsiteX135" fmla="*/ 4105275 w 5085100"/>
              <a:gd name="connsiteY135" fmla="*/ 2352675 h 3524250"/>
              <a:gd name="connsiteX136" fmla="*/ 4133850 w 5085100"/>
              <a:gd name="connsiteY136" fmla="*/ 2228850 h 3524250"/>
              <a:gd name="connsiteX137" fmla="*/ 4133850 w 5085100"/>
              <a:gd name="connsiteY137" fmla="*/ 2019300 h 3524250"/>
              <a:gd name="connsiteX138" fmla="*/ 4124325 w 5085100"/>
              <a:gd name="connsiteY138" fmla="*/ 1990725 h 3524250"/>
              <a:gd name="connsiteX139" fmla="*/ 4114800 w 5085100"/>
              <a:gd name="connsiteY139" fmla="*/ 1924050 h 3524250"/>
              <a:gd name="connsiteX140" fmla="*/ 4105275 w 5085100"/>
              <a:gd name="connsiteY140" fmla="*/ 1885950 h 3524250"/>
              <a:gd name="connsiteX141" fmla="*/ 4095750 w 5085100"/>
              <a:gd name="connsiteY141" fmla="*/ 1819275 h 3524250"/>
              <a:gd name="connsiteX142" fmla="*/ 4086225 w 5085100"/>
              <a:gd name="connsiteY142" fmla="*/ 1781175 h 3524250"/>
              <a:gd name="connsiteX143" fmla="*/ 4057650 w 5085100"/>
              <a:gd name="connsiteY143" fmla="*/ 1762125 h 3524250"/>
              <a:gd name="connsiteX144" fmla="*/ 4029075 w 5085100"/>
              <a:gd name="connsiteY144" fmla="*/ 1704975 h 3524250"/>
              <a:gd name="connsiteX145" fmla="*/ 4019550 w 5085100"/>
              <a:gd name="connsiteY145" fmla="*/ 1676400 h 3524250"/>
              <a:gd name="connsiteX146" fmla="*/ 4000500 w 5085100"/>
              <a:gd name="connsiteY146" fmla="*/ 1647825 h 3524250"/>
              <a:gd name="connsiteX147" fmla="*/ 3990975 w 5085100"/>
              <a:gd name="connsiteY147" fmla="*/ 1619250 h 3524250"/>
              <a:gd name="connsiteX148" fmla="*/ 3952875 w 5085100"/>
              <a:gd name="connsiteY148" fmla="*/ 1562100 h 3524250"/>
              <a:gd name="connsiteX149" fmla="*/ 3876675 w 5085100"/>
              <a:gd name="connsiteY149" fmla="*/ 1476375 h 3524250"/>
              <a:gd name="connsiteX150" fmla="*/ 3848100 w 5085100"/>
              <a:gd name="connsiteY150" fmla="*/ 1457325 h 3524250"/>
              <a:gd name="connsiteX151" fmla="*/ 3829050 w 5085100"/>
              <a:gd name="connsiteY151" fmla="*/ 1428750 h 3524250"/>
              <a:gd name="connsiteX152" fmla="*/ 3743325 w 5085100"/>
              <a:gd name="connsiteY152" fmla="*/ 1362075 h 3524250"/>
              <a:gd name="connsiteX153" fmla="*/ 3714750 w 5085100"/>
              <a:gd name="connsiteY153" fmla="*/ 1352550 h 3524250"/>
              <a:gd name="connsiteX154" fmla="*/ 3629025 w 5085100"/>
              <a:gd name="connsiteY154" fmla="*/ 1276350 h 3524250"/>
              <a:gd name="connsiteX155" fmla="*/ 3609975 w 5085100"/>
              <a:gd name="connsiteY155" fmla="*/ 1247775 h 3524250"/>
              <a:gd name="connsiteX156" fmla="*/ 3543300 w 5085100"/>
              <a:gd name="connsiteY156" fmla="*/ 1209675 h 3524250"/>
              <a:gd name="connsiteX157" fmla="*/ 3514725 w 5085100"/>
              <a:gd name="connsiteY157" fmla="*/ 1200150 h 3524250"/>
              <a:gd name="connsiteX158" fmla="*/ 3486150 w 5085100"/>
              <a:gd name="connsiteY158" fmla="*/ 1181100 h 3524250"/>
              <a:gd name="connsiteX159" fmla="*/ 3448050 w 5085100"/>
              <a:gd name="connsiteY159" fmla="*/ 1171575 h 3524250"/>
              <a:gd name="connsiteX160" fmla="*/ 3371850 w 5085100"/>
              <a:gd name="connsiteY160" fmla="*/ 1143000 h 3524250"/>
              <a:gd name="connsiteX161" fmla="*/ 3343275 w 5085100"/>
              <a:gd name="connsiteY161" fmla="*/ 1123950 h 3524250"/>
              <a:gd name="connsiteX162" fmla="*/ 3114675 w 5085100"/>
              <a:gd name="connsiteY162" fmla="*/ 1152525 h 3524250"/>
              <a:gd name="connsiteX163" fmla="*/ 3067050 w 5085100"/>
              <a:gd name="connsiteY163" fmla="*/ 1190625 h 3524250"/>
              <a:gd name="connsiteX164" fmla="*/ 3048000 w 5085100"/>
              <a:gd name="connsiteY164" fmla="*/ 1219200 h 3524250"/>
              <a:gd name="connsiteX165" fmla="*/ 2962275 w 5085100"/>
              <a:gd name="connsiteY165" fmla="*/ 1295400 h 3524250"/>
              <a:gd name="connsiteX166" fmla="*/ 2914650 w 5085100"/>
              <a:gd name="connsiteY166" fmla="*/ 1352550 h 3524250"/>
              <a:gd name="connsiteX167" fmla="*/ 2876550 w 5085100"/>
              <a:gd name="connsiteY167" fmla="*/ 1400175 h 3524250"/>
              <a:gd name="connsiteX168" fmla="*/ 2867025 w 5085100"/>
              <a:gd name="connsiteY168" fmla="*/ 1438275 h 3524250"/>
              <a:gd name="connsiteX169" fmla="*/ 2847975 w 5085100"/>
              <a:gd name="connsiteY169" fmla="*/ 1466850 h 3524250"/>
              <a:gd name="connsiteX170" fmla="*/ 2819400 w 5085100"/>
              <a:gd name="connsiteY170" fmla="*/ 1524000 h 3524250"/>
              <a:gd name="connsiteX171" fmla="*/ 2114550 w 5085100"/>
              <a:gd name="connsiteY171" fmla="*/ 1504950 h 3524250"/>
              <a:gd name="connsiteX172" fmla="*/ 2085975 w 5085100"/>
              <a:gd name="connsiteY172" fmla="*/ 1495425 h 3524250"/>
              <a:gd name="connsiteX173" fmla="*/ 2019300 w 5085100"/>
              <a:gd name="connsiteY173" fmla="*/ 1447800 h 3524250"/>
              <a:gd name="connsiteX174" fmla="*/ 1990725 w 5085100"/>
              <a:gd name="connsiteY174" fmla="*/ 1438275 h 3524250"/>
              <a:gd name="connsiteX175" fmla="*/ 1971675 w 5085100"/>
              <a:gd name="connsiteY175" fmla="*/ 1409700 h 3524250"/>
              <a:gd name="connsiteX176" fmla="*/ 1962150 w 5085100"/>
              <a:gd name="connsiteY176" fmla="*/ 1381125 h 3524250"/>
              <a:gd name="connsiteX177" fmla="*/ 1914525 w 5085100"/>
              <a:gd name="connsiteY177" fmla="*/ 1314450 h 3524250"/>
              <a:gd name="connsiteX178" fmla="*/ 1857375 w 5085100"/>
              <a:gd name="connsiteY178" fmla="*/ 1276350 h 3524250"/>
              <a:gd name="connsiteX179" fmla="*/ 1790700 w 5085100"/>
              <a:gd name="connsiteY179" fmla="*/ 1266825 h 3524250"/>
              <a:gd name="connsiteX180" fmla="*/ 1695450 w 5085100"/>
              <a:gd name="connsiteY180" fmla="*/ 1209675 h 3524250"/>
              <a:gd name="connsiteX181" fmla="*/ 1657350 w 5085100"/>
              <a:gd name="connsiteY181" fmla="*/ 1200150 h 3524250"/>
              <a:gd name="connsiteX182" fmla="*/ 1476375 w 5085100"/>
              <a:gd name="connsiteY182" fmla="*/ 1219200 h 3524250"/>
              <a:gd name="connsiteX183" fmla="*/ 1409700 w 5085100"/>
              <a:gd name="connsiteY183" fmla="*/ 1247775 h 3524250"/>
              <a:gd name="connsiteX184" fmla="*/ 1381125 w 5085100"/>
              <a:gd name="connsiteY184" fmla="*/ 1276350 h 3524250"/>
              <a:gd name="connsiteX185" fmla="*/ 1343025 w 5085100"/>
              <a:gd name="connsiteY185" fmla="*/ 1304925 h 3524250"/>
              <a:gd name="connsiteX186" fmla="*/ 1314450 w 5085100"/>
              <a:gd name="connsiteY186" fmla="*/ 1333500 h 3524250"/>
              <a:gd name="connsiteX187" fmla="*/ 1285875 w 5085100"/>
              <a:gd name="connsiteY187" fmla="*/ 1352550 h 3524250"/>
              <a:gd name="connsiteX188" fmla="*/ 1228725 w 5085100"/>
              <a:gd name="connsiteY188" fmla="*/ 1400175 h 3524250"/>
              <a:gd name="connsiteX189" fmla="*/ 1190625 w 5085100"/>
              <a:gd name="connsiteY189" fmla="*/ 1447800 h 3524250"/>
              <a:gd name="connsiteX190" fmla="*/ 1152525 w 5085100"/>
              <a:gd name="connsiteY190" fmla="*/ 1514475 h 3524250"/>
              <a:gd name="connsiteX191" fmla="*/ 1123950 w 5085100"/>
              <a:gd name="connsiteY191" fmla="*/ 1533525 h 3524250"/>
              <a:gd name="connsiteX192" fmla="*/ 1114425 w 5085100"/>
              <a:gd name="connsiteY192" fmla="*/ 1562100 h 3524250"/>
              <a:gd name="connsiteX193" fmla="*/ 1066800 w 5085100"/>
              <a:gd name="connsiteY193" fmla="*/ 1628775 h 3524250"/>
              <a:gd name="connsiteX194" fmla="*/ 1038225 w 5085100"/>
              <a:gd name="connsiteY194" fmla="*/ 1647825 h 3524250"/>
              <a:gd name="connsiteX195" fmla="*/ 1009650 w 5085100"/>
              <a:gd name="connsiteY195" fmla="*/ 1704975 h 3524250"/>
              <a:gd name="connsiteX196" fmla="*/ 990600 w 5085100"/>
              <a:gd name="connsiteY196" fmla="*/ 1733550 h 3524250"/>
              <a:gd name="connsiteX197" fmla="*/ 981075 w 5085100"/>
              <a:gd name="connsiteY197" fmla="*/ 1762125 h 3524250"/>
              <a:gd name="connsiteX198" fmla="*/ 942975 w 5085100"/>
              <a:gd name="connsiteY198" fmla="*/ 1819275 h 3524250"/>
              <a:gd name="connsiteX199" fmla="*/ 914400 w 5085100"/>
              <a:gd name="connsiteY199" fmla="*/ 1876425 h 3524250"/>
              <a:gd name="connsiteX200" fmla="*/ 895350 w 5085100"/>
              <a:gd name="connsiteY200" fmla="*/ 1933575 h 3524250"/>
              <a:gd name="connsiteX201" fmla="*/ 866775 w 5085100"/>
              <a:gd name="connsiteY201" fmla="*/ 2000250 h 3524250"/>
              <a:gd name="connsiteX202" fmla="*/ 847725 w 5085100"/>
              <a:gd name="connsiteY202" fmla="*/ 2057400 h 3524250"/>
              <a:gd name="connsiteX203" fmla="*/ 857250 w 5085100"/>
              <a:gd name="connsiteY203" fmla="*/ 2305050 h 3524250"/>
              <a:gd name="connsiteX204" fmla="*/ 885825 w 5085100"/>
              <a:gd name="connsiteY204" fmla="*/ 2362200 h 3524250"/>
              <a:gd name="connsiteX205" fmla="*/ 923925 w 5085100"/>
              <a:gd name="connsiteY205" fmla="*/ 2419350 h 3524250"/>
              <a:gd name="connsiteX206" fmla="*/ 971550 w 5085100"/>
              <a:gd name="connsiteY206" fmla="*/ 2505075 h 3524250"/>
              <a:gd name="connsiteX207" fmla="*/ 1028700 w 5085100"/>
              <a:gd name="connsiteY207" fmla="*/ 2571750 h 3524250"/>
              <a:gd name="connsiteX208" fmla="*/ 1057275 w 5085100"/>
              <a:gd name="connsiteY208" fmla="*/ 2590800 h 3524250"/>
              <a:gd name="connsiteX209" fmla="*/ 1085850 w 5085100"/>
              <a:gd name="connsiteY209" fmla="*/ 2600325 h 3524250"/>
              <a:gd name="connsiteX210" fmla="*/ 1123950 w 5085100"/>
              <a:gd name="connsiteY210" fmla="*/ 2628900 h 3524250"/>
              <a:gd name="connsiteX211" fmla="*/ 1190625 w 5085100"/>
              <a:gd name="connsiteY211" fmla="*/ 2657475 h 3524250"/>
              <a:gd name="connsiteX212" fmla="*/ 1200150 w 5085100"/>
              <a:gd name="connsiteY212" fmla="*/ 2686050 h 3524250"/>
              <a:gd name="connsiteX213" fmla="*/ 1247775 w 5085100"/>
              <a:gd name="connsiteY213" fmla="*/ 2695575 h 3524250"/>
              <a:gd name="connsiteX214" fmla="*/ 1276350 w 5085100"/>
              <a:gd name="connsiteY214" fmla="*/ 2714625 h 3524250"/>
              <a:gd name="connsiteX215" fmla="*/ 1323975 w 5085100"/>
              <a:gd name="connsiteY215" fmla="*/ 2771775 h 3524250"/>
              <a:gd name="connsiteX216" fmla="*/ 1362075 w 5085100"/>
              <a:gd name="connsiteY216" fmla="*/ 2828925 h 3524250"/>
              <a:gd name="connsiteX217" fmla="*/ 1381125 w 5085100"/>
              <a:gd name="connsiteY217" fmla="*/ 2857500 h 3524250"/>
              <a:gd name="connsiteX218" fmla="*/ 1447800 w 5085100"/>
              <a:gd name="connsiteY218" fmla="*/ 2943225 h 3524250"/>
              <a:gd name="connsiteX219" fmla="*/ 1466850 w 5085100"/>
              <a:gd name="connsiteY219" fmla="*/ 3019425 h 3524250"/>
              <a:gd name="connsiteX220" fmla="*/ 1485900 w 5085100"/>
              <a:gd name="connsiteY220" fmla="*/ 3076575 h 3524250"/>
              <a:gd name="connsiteX221" fmla="*/ 1524000 w 5085100"/>
              <a:gd name="connsiteY221" fmla="*/ 3133725 h 3524250"/>
              <a:gd name="connsiteX222" fmla="*/ 1543050 w 5085100"/>
              <a:gd name="connsiteY222" fmla="*/ 3181350 h 3524250"/>
              <a:gd name="connsiteX223" fmla="*/ 1600200 w 5085100"/>
              <a:gd name="connsiteY223" fmla="*/ 3228975 h 3524250"/>
              <a:gd name="connsiteX224" fmla="*/ 1609725 w 5085100"/>
              <a:gd name="connsiteY224" fmla="*/ 3257550 h 3524250"/>
              <a:gd name="connsiteX225" fmla="*/ 1628775 w 5085100"/>
              <a:gd name="connsiteY225" fmla="*/ 3286125 h 3524250"/>
              <a:gd name="connsiteX226" fmla="*/ 1647825 w 5085100"/>
              <a:gd name="connsiteY226" fmla="*/ 3324225 h 3524250"/>
              <a:gd name="connsiteX227" fmla="*/ 1676400 w 5085100"/>
              <a:gd name="connsiteY227" fmla="*/ 3381375 h 3524250"/>
              <a:gd name="connsiteX228" fmla="*/ 1666875 w 5085100"/>
              <a:gd name="connsiteY228" fmla="*/ 3409950 h 3524250"/>
              <a:gd name="connsiteX229" fmla="*/ 1628775 w 5085100"/>
              <a:gd name="connsiteY229" fmla="*/ 3429000 h 3524250"/>
              <a:gd name="connsiteX230" fmla="*/ 1562100 w 5085100"/>
              <a:gd name="connsiteY230" fmla="*/ 3467100 h 3524250"/>
              <a:gd name="connsiteX231" fmla="*/ 1476375 w 5085100"/>
              <a:gd name="connsiteY231" fmla="*/ 3476625 h 3524250"/>
              <a:gd name="connsiteX232" fmla="*/ 1400175 w 5085100"/>
              <a:gd name="connsiteY232" fmla="*/ 3495675 h 3524250"/>
              <a:gd name="connsiteX233" fmla="*/ 1352550 w 5085100"/>
              <a:gd name="connsiteY233" fmla="*/ 3505200 h 3524250"/>
              <a:gd name="connsiteX234" fmla="*/ 1314450 w 5085100"/>
              <a:gd name="connsiteY234" fmla="*/ 3514725 h 3524250"/>
              <a:gd name="connsiteX235" fmla="*/ 1209675 w 5085100"/>
              <a:gd name="connsiteY235" fmla="*/ 3524250 h 3524250"/>
              <a:gd name="connsiteX236" fmla="*/ 1085850 w 5085100"/>
              <a:gd name="connsiteY236" fmla="*/ 3514725 h 3524250"/>
              <a:gd name="connsiteX237" fmla="*/ 971550 w 5085100"/>
              <a:gd name="connsiteY237" fmla="*/ 3476625 h 3524250"/>
              <a:gd name="connsiteX238" fmla="*/ 923925 w 5085100"/>
              <a:gd name="connsiteY238" fmla="*/ 3457575 h 3524250"/>
              <a:gd name="connsiteX239" fmla="*/ 895350 w 5085100"/>
              <a:gd name="connsiteY239" fmla="*/ 3448050 h 3524250"/>
              <a:gd name="connsiteX240" fmla="*/ 866775 w 5085100"/>
              <a:gd name="connsiteY240" fmla="*/ 3429000 h 3524250"/>
              <a:gd name="connsiteX241" fmla="*/ 800100 w 5085100"/>
              <a:gd name="connsiteY241" fmla="*/ 3352800 h 3524250"/>
              <a:gd name="connsiteX242" fmla="*/ 781050 w 5085100"/>
              <a:gd name="connsiteY242" fmla="*/ 3324225 h 3524250"/>
              <a:gd name="connsiteX243" fmla="*/ 752475 w 5085100"/>
              <a:gd name="connsiteY243" fmla="*/ 3314700 h 3524250"/>
              <a:gd name="connsiteX244" fmla="*/ 723900 w 5085100"/>
              <a:gd name="connsiteY244" fmla="*/ 3295650 h 3524250"/>
              <a:gd name="connsiteX245" fmla="*/ 685800 w 5085100"/>
              <a:gd name="connsiteY245" fmla="*/ 3286125 h 3524250"/>
              <a:gd name="connsiteX246" fmla="*/ 581025 w 5085100"/>
              <a:gd name="connsiteY246" fmla="*/ 3267075 h 3524250"/>
              <a:gd name="connsiteX247" fmla="*/ 476250 w 5085100"/>
              <a:gd name="connsiteY247" fmla="*/ 3238500 h 3524250"/>
              <a:gd name="connsiteX248" fmla="*/ 400050 w 5085100"/>
              <a:gd name="connsiteY248" fmla="*/ 3228975 h 3524250"/>
              <a:gd name="connsiteX249" fmla="*/ 342900 w 5085100"/>
              <a:gd name="connsiteY249" fmla="*/ 3200400 h 3524250"/>
              <a:gd name="connsiteX250" fmla="*/ 285750 w 5085100"/>
              <a:gd name="connsiteY250" fmla="*/ 3171825 h 3524250"/>
              <a:gd name="connsiteX251" fmla="*/ 257175 w 5085100"/>
              <a:gd name="connsiteY251" fmla="*/ 3143250 h 3524250"/>
              <a:gd name="connsiteX252" fmla="*/ 228600 w 5085100"/>
              <a:gd name="connsiteY252" fmla="*/ 3133725 h 3524250"/>
              <a:gd name="connsiteX253" fmla="*/ 142875 w 5085100"/>
              <a:gd name="connsiteY253" fmla="*/ 3086100 h 3524250"/>
              <a:gd name="connsiteX254" fmla="*/ 85725 w 5085100"/>
              <a:gd name="connsiteY254" fmla="*/ 3028950 h 3524250"/>
              <a:gd name="connsiteX255" fmla="*/ 57150 w 5085100"/>
              <a:gd name="connsiteY255" fmla="*/ 2962275 h 3524250"/>
              <a:gd name="connsiteX256" fmla="*/ 28575 w 5085100"/>
              <a:gd name="connsiteY256" fmla="*/ 2943225 h 3524250"/>
              <a:gd name="connsiteX257" fmla="*/ 9525 w 5085100"/>
              <a:gd name="connsiteY257" fmla="*/ 2886075 h 3524250"/>
              <a:gd name="connsiteX258" fmla="*/ 0 w 5085100"/>
              <a:gd name="connsiteY258" fmla="*/ 2857500 h 3524250"/>
              <a:gd name="connsiteX259" fmla="*/ 9525 w 5085100"/>
              <a:gd name="connsiteY259" fmla="*/ 2505075 h 3524250"/>
              <a:gd name="connsiteX260" fmla="*/ 38100 w 5085100"/>
              <a:gd name="connsiteY260" fmla="*/ 2428875 h 3524250"/>
              <a:gd name="connsiteX261" fmla="*/ 66675 w 5085100"/>
              <a:gd name="connsiteY261" fmla="*/ 2333625 h 3524250"/>
              <a:gd name="connsiteX262" fmla="*/ 85725 w 5085100"/>
              <a:gd name="connsiteY262" fmla="*/ 2295525 h 3524250"/>
              <a:gd name="connsiteX263" fmla="*/ 104775 w 5085100"/>
              <a:gd name="connsiteY263" fmla="*/ 2228850 h 3524250"/>
              <a:gd name="connsiteX264" fmla="*/ 114300 w 5085100"/>
              <a:gd name="connsiteY264" fmla="*/ 2200275 h 3524250"/>
              <a:gd name="connsiteX265" fmla="*/ 123825 w 5085100"/>
              <a:gd name="connsiteY265" fmla="*/ 2162175 h 3524250"/>
              <a:gd name="connsiteX266" fmla="*/ 161925 w 5085100"/>
              <a:gd name="connsiteY266" fmla="*/ 2057400 h 3524250"/>
              <a:gd name="connsiteX267" fmla="*/ 180975 w 5085100"/>
              <a:gd name="connsiteY267" fmla="*/ 2028825 h 3524250"/>
              <a:gd name="connsiteX268" fmla="*/ 190500 w 5085100"/>
              <a:gd name="connsiteY268" fmla="*/ 2000250 h 3524250"/>
              <a:gd name="connsiteX269" fmla="*/ 238125 w 5085100"/>
              <a:gd name="connsiteY269" fmla="*/ 1971675 h 3524250"/>
              <a:gd name="connsiteX270" fmla="*/ 295275 w 5085100"/>
              <a:gd name="connsiteY270" fmla="*/ 1933575 h 3524250"/>
              <a:gd name="connsiteX271" fmla="*/ 352425 w 5085100"/>
              <a:gd name="connsiteY271" fmla="*/ 1876425 h 3524250"/>
              <a:gd name="connsiteX272" fmla="*/ 409575 w 5085100"/>
              <a:gd name="connsiteY272" fmla="*/ 1838325 h 3524250"/>
              <a:gd name="connsiteX273" fmla="*/ 447675 w 5085100"/>
              <a:gd name="connsiteY273" fmla="*/ 1828800 h 3524250"/>
              <a:gd name="connsiteX274" fmla="*/ 495300 w 5085100"/>
              <a:gd name="connsiteY274" fmla="*/ 1781175 h 3524250"/>
              <a:gd name="connsiteX275" fmla="*/ 552450 w 5085100"/>
              <a:gd name="connsiteY275" fmla="*/ 1724025 h 3524250"/>
              <a:gd name="connsiteX276" fmla="*/ 581025 w 5085100"/>
              <a:gd name="connsiteY276" fmla="*/ 1685925 h 3524250"/>
              <a:gd name="connsiteX277" fmla="*/ 619125 w 5085100"/>
              <a:gd name="connsiteY277" fmla="*/ 1666875 h 3524250"/>
              <a:gd name="connsiteX278" fmla="*/ 638175 w 5085100"/>
              <a:gd name="connsiteY278" fmla="*/ 1638300 h 3524250"/>
              <a:gd name="connsiteX279" fmla="*/ 666750 w 5085100"/>
              <a:gd name="connsiteY279" fmla="*/ 1619250 h 3524250"/>
              <a:gd name="connsiteX280" fmla="*/ 704850 w 5085100"/>
              <a:gd name="connsiteY280" fmla="*/ 1571625 h 3524250"/>
              <a:gd name="connsiteX281" fmla="*/ 742950 w 5085100"/>
              <a:gd name="connsiteY281" fmla="*/ 1466850 h 3524250"/>
              <a:gd name="connsiteX282" fmla="*/ 800100 w 5085100"/>
              <a:gd name="connsiteY282" fmla="*/ 1419225 h 3524250"/>
              <a:gd name="connsiteX283" fmla="*/ 819150 w 5085100"/>
              <a:gd name="connsiteY283" fmla="*/ 1352550 h 3524250"/>
              <a:gd name="connsiteX284" fmla="*/ 847725 w 5085100"/>
              <a:gd name="connsiteY284" fmla="*/ 1343025 h 3524250"/>
              <a:gd name="connsiteX285" fmla="*/ 866775 w 5085100"/>
              <a:gd name="connsiteY285" fmla="*/ 1314450 h 3524250"/>
              <a:gd name="connsiteX286" fmla="*/ 923925 w 5085100"/>
              <a:gd name="connsiteY286" fmla="*/ 1276350 h 3524250"/>
              <a:gd name="connsiteX287" fmla="*/ 952500 w 5085100"/>
              <a:gd name="connsiteY287" fmla="*/ 1257300 h 3524250"/>
              <a:gd name="connsiteX288" fmla="*/ 1019175 w 5085100"/>
              <a:gd name="connsiteY288" fmla="*/ 1219200 h 3524250"/>
              <a:gd name="connsiteX289" fmla="*/ 1076325 w 5085100"/>
              <a:gd name="connsiteY289" fmla="*/ 1162050 h 3524250"/>
              <a:gd name="connsiteX290" fmla="*/ 1133475 w 5085100"/>
              <a:gd name="connsiteY290" fmla="*/ 1076325 h 3524250"/>
              <a:gd name="connsiteX291" fmla="*/ 1152525 w 5085100"/>
              <a:gd name="connsiteY291" fmla="*/ 1047750 h 3524250"/>
              <a:gd name="connsiteX292" fmla="*/ 1200150 w 5085100"/>
              <a:gd name="connsiteY292" fmla="*/ 962025 h 3524250"/>
              <a:gd name="connsiteX293" fmla="*/ 1219200 w 5085100"/>
              <a:gd name="connsiteY293" fmla="*/ 933450 h 3524250"/>
              <a:gd name="connsiteX294" fmla="*/ 1238250 w 5085100"/>
              <a:gd name="connsiteY294" fmla="*/ 904875 h 3524250"/>
              <a:gd name="connsiteX295" fmla="*/ 1333500 w 5085100"/>
              <a:gd name="connsiteY295" fmla="*/ 866775 h 3524250"/>
              <a:gd name="connsiteX296" fmla="*/ 1362075 w 5085100"/>
              <a:gd name="connsiteY296" fmla="*/ 857250 h 3524250"/>
              <a:gd name="connsiteX297" fmla="*/ 1390650 w 5085100"/>
              <a:gd name="connsiteY297" fmla="*/ 838200 h 3524250"/>
              <a:gd name="connsiteX298" fmla="*/ 1428750 w 5085100"/>
              <a:gd name="connsiteY298" fmla="*/ 828675 h 3524250"/>
              <a:gd name="connsiteX299" fmla="*/ 1485900 w 5085100"/>
              <a:gd name="connsiteY299" fmla="*/ 800100 h 3524250"/>
              <a:gd name="connsiteX300" fmla="*/ 1514475 w 5085100"/>
              <a:gd name="connsiteY300" fmla="*/ 771525 h 3524250"/>
              <a:gd name="connsiteX301" fmla="*/ 1571625 w 5085100"/>
              <a:gd name="connsiteY301" fmla="*/ 733425 h 3524250"/>
              <a:gd name="connsiteX302" fmla="*/ 1619250 w 5085100"/>
              <a:gd name="connsiteY302" fmla="*/ 676275 h 3524250"/>
              <a:gd name="connsiteX303" fmla="*/ 1666875 w 5085100"/>
              <a:gd name="connsiteY303" fmla="*/ 619125 h 3524250"/>
              <a:gd name="connsiteX304" fmla="*/ 1695450 w 5085100"/>
              <a:gd name="connsiteY304" fmla="*/ 600075 h 3524250"/>
              <a:gd name="connsiteX305" fmla="*/ 1752600 w 5085100"/>
              <a:gd name="connsiteY305" fmla="*/ 542925 h 3524250"/>
              <a:gd name="connsiteX306" fmla="*/ 1771650 w 5085100"/>
              <a:gd name="connsiteY306" fmla="*/ 514350 h 3524250"/>
              <a:gd name="connsiteX307" fmla="*/ 1828800 w 5085100"/>
              <a:gd name="connsiteY307" fmla="*/ 466725 h 3524250"/>
              <a:gd name="connsiteX308" fmla="*/ 1895475 w 5085100"/>
              <a:gd name="connsiteY308" fmla="*/ 409575 h 3524250"/>
              <a:gd name="connsiteX309" fmla="*/ 2000250 w 5085100"/>
              <a:gd name="connsiteY309" fmla="*/ 352425 h 3524250"/>
              <a:gd name="connsiteX310" fmla="*/ 2047875 w 5085100"/>
              <a:gd name="connsiteY310" fmla="*/ 276225 h 3524250"/>
              <a:gd name="connsiteX311" fmla="*/ 2066925 w 5085100"/>
              <a:gd name="connsiteY311" fmla="*/ 247650 h 35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</a:cxnLst>
            <a:rect l="l" t="t" r="r" b="b"/>
            <a:pathLst>
              <a:path w="5085100" h="3524250">
                <a:moveTo>
                  <a:pt x="1971675" y="257175"/>
                </a:moveTo>
                <a:cubicBezTo>
                  <a:pt x="1993625" y="253517"/>
                  <a:pt x="2033952" y="249849"/>
                  <a:pt x="2057400" y="238125"/>
                </a:cubicBezTo>
                <a:cubicBezTo>
                  <a:pt x="2112847" y="210401"/>
                  <a:pt x="2067393" y="212413"/>
                  <a:pt x="2143125" y="161925"/>
                </a:cubicBezTo>
                <a:cubicBezTo>
                  <a:pt x="2211167" y="116563"/>
                  <a:pt x="2178063" y="129378"/>
                  <a:pt x="2238375" y="114300"/>
                </a:cubicBezTo>
                <a:cubicBezTo>
                  <a:pt x="2247900" y="107950"/>
                  <a:pt x="2256711" y="100370"/>
                  <a:pt x="2266950" y="95250"/>
                </a:cubicBezTo>
                <a:cubicBezTo>
                  <a:pt x="2275930" y="90760"/>
                  <a:pt x="2286748" y="90601"/>
                  <a:pt x="2295525" y="85725"/>
                </a:cubicBezTo>
                <a:cubicBezTo>
                  <a:pt x="2315539" y="74606"/>
                  <a:pt x="2333625" y="60325"/>
                  <a:pt x="2352675" y="47625"/>
                </a:cubicBezTo>
                <a:cubicBezTo>
                  <a:pt x="2362200" y="41275"/>
                  <a:pt x="2370390" y="32195"/>
                  <a:pt x="2381250" y="28575"/>
                </a:cubicBezTo>
                <a:lnTo>
                  <a:pt x="2438400" y="9525"/>
                </a:lnTo>
                <a:lnTo>
                  <a:pt x="2466975" y="0"/>
                </a:lnTo>
                <a:cubicBezTo>
                  <a:pt x="2565400" y="3175"/>
                  <a:pt x="2664155" y="870"/>
                  <a:pt x="2762250" y="9525"/>
                </a:cubicBezTo>
                <a:cubicBezTo>
                  <a:pt x="2773653" y="10531"/>
                  <a:pt x="2780586" y="23455"/>
                  <a:pt x="2790825" y="28575"/>
                </a:cubicBezTo>
                <a:cubicBezTo>
                  <a:pt x="2799805" y="33065"/>
                  <a:pt x="2810623" y="33224"/>
                  <a:pt x="2819400" y="38100"/>
                </a:cubicBezTo>
                <a:cubicBezTo>
                  <a:pt x="2839414" y="49219"/>
                  <a:pt x="2856072" y="65961"/>
                  <a:pt x="2876550" y="76200"/>
                </a:cubicBezTo>
                <a:cubicBezTo>
                  <a:pt x="2889250" y="82550"/>
                  <a:pt x="2902474" y="87945"/>
                  <a:pt x="2914650" y="95250"/>
                </a:cubicBezTo>
                <a:cubicBezTo>
                  <a:pt x="2934283" y="107030"/>
                  <a:pt x="2971800" y="133350"/>
                  <a:pt x="2971800" y="133350"/>
                </a:cubicBezTo>
                <a:cubicBezTo>
                  <a:pt x="3026395" y="215242"/>
                  <a:pt x="2953700" y="118870"/>
                  <a:pt x="3019425" y="171450"/>
                </a:cubicBezTo>
                <a:cubicBezTo>
                  <a:pt x="3028364" y="178601"/>
                  <a:pt x="3031146" y="191231"/>
                  <a:pt x="3038475" y="200025"/>
                </a:cubicBezTo>
                <a:cubicBezTo>
                  <a:pt x="3061394" y="227527"/>
                  <a:pt x="3067528" y="228919"/>
                  <a:pt x="3095625" y="247650"/>
                </a:cubicBezTo>
                <a:cubicBezTo>
                  <a:pt x="3127375" y="295275"/>
                  <a:pt x="3105150" y="269875"/>
                  <a:pt x="3171825" y="314325"/>
                </a:cubicBezTo>
                <a:lnTo>
                  <a:pt x="3200400" y="333375"/>
                </a:lnTo>
                <a:cubicBezTo>
                  <a:pt x="3209925" y="339725"/>
                  <a:pt x="3218115" y="348805"/>
                  <a:pt x="3228975" y="352425"/>
                </a:cubicBezTo>
                <a:lnTo>
                  <a:pt x="3257550" y="361950"/>
                </a:lnTo>
                <a:cubicBezTo>
                  <a:pt x="3274289" y="412168"/>
                  <a:pt x="3256012" y="371534"/>
                  <a:pt x="3295650" y="419100"/>
                </a:cubicBezTo>
                <a:cubicBezTo>
                  <a:pt x="3317614" y="445456"/>
                  <a:pt x="3311969" y="455379"/>
                  <a:pt x="3343275" y="476250"/>
                </a:cubicBezTo>
                <a:cubicBezTo>
                  <a:pt x="3351629" y="481819"/>
                  <a:pt x="3362325" y="482600"/>
                  <a:pt x="3371850" y="485775"/>
                </a:cubicBezTo>
                <a:cubicBezTo>
                  <a:pt x="3381375" y="495300"/>
                  <a:pt x="3391801" y="504002"/>
                  <a:pt x="3400425" y="514350"/>
                </a:cubicBezTo>
                <a:cubicBezTo>
                  <a:pt x="3434482" y="555218"/>
                  <a:pt x="3402514" y="533554"/>
                  <a:pt x="3448050" y="571500"/>
                </a:cubicBezTo>
                <a:cubicBezTo>
                  <a:pt x="3468245" y="588329"/>
                  <a:pt x="3491434" y="597955"/>
                  <a:pt x="3514725" y="609600"/>
                </a:cubicBezTo>
                <a:cubicBezTo>
                  <a:pt x="3517900" y="619125"/>
                  <a:pt x="3517150" y="631075"/>
                  <a:pt x="3524250" y="638175"/>
                </a:cubicBezTo>
                <a:cubicBezTo>
                  <a:pt x="3557002" y="670927"/>
                  <a:pt x="3574042" y="673822"/>
                  <a:pt x="3609975" y="685800"/>
                </a:cubicBezTo>
                <a:cubicBezTo>
                  <a:pt x="3619500" y="695325"/>
                  <a:pt x="3629926" y="704027"/>
                  <a:pt x="3638550" y="714375"/>
                </a:cubicBezTo>
                <a:cubicBezTo>
                  <a:pt x="3645879" y="723169"/>
                  <a:pt x="3648985" y="735412"/>
                  <a:pt x="3657600" y="742950"/>
                </a:cubicBezTo>
                <a:cubicBezTo>
                  <a:pt x="3674830" y="758027"/>
                  <a:pt x="3698561" y="764861"/>
                  <a:pt x="3714750" y="781050"/>
                </a:cubicBezTo>
                <a:cubicBezTo>
                  <a:pt x="3750425" y="816725"/>
                  <a:pt x="3730546" y="805365"/>
                  <a:pt x="3771900" y="819150"/>
                </a:cubicBezTo>
                <a:cubicBezTo>
                  <a:pt x="3822700" y="895350"/>
                  <a:pt x="3756025" y="803275"/>
                  <a:pt x="3819525" y="866775"/>
                </a:cubicBezTo>
                <a:cubicBezTo>
                  <a:pt x="3827620" y="874870"/>
                  <a:pt x="3829050" y="889000"/>
                  <a:pt x="3838575" y="895350"/>
                </a:cubicBezTo>
                <a:cubicBezTo>
                  <a:pt x="3849467" y="902612"/>
                  <a:pt x="3863975" y="901700"/>
                  <a:pt x="3876675" y="904875"/>
                </a:cubicBezTo>
                <a:cubicBezTo>
                  <a:pt x="3944018" y="949770"/>
                  <a:pt x="3860648" y="893427"/>
                  <a:pt x="3943350" y="952500"/>
                </a:cubicBezTo>
                <a:cubicBezTo>
                  <a:pt x="3952665" y="959154"/>
                  <a:pt x="3963131" y="964221"/>
                  <a:pt x="3971925" y="971550"/>
                </a:cubicBezTo>
                <a:cubicBezTo>
                  <a:pt x="4065550" y="1049571"/>
                  <a:pt x="3944625" y="953775"/>
                  <a:pt x="4019550" y="1028700"/>
                </a:cubicBezTo>
                <a:cubicBezTo>
                  <a:pt x="4027645" y="1036795"/>
                  <a:pt x="4038600" y="1041400"/>
                  <a:pt x="4048125" y="1047750"/>
                </a:cubicBezTo>
                <a:cubicBezTo>
                  <a:pt x="4054475" y="1057275"/>
                  <a:pt x="4059080" y="1068230"/>
                  <a:pt x="4067175" y="1076325"/>
                </a:cubicBezTo>
                <a:cubicBezTo>
                  <a:pt x="4122208" y="1131358"/>
                  <a:pt x="4069710" y="1053731"/>
                  <a:pt x="4124325" y="1123950"/>
                </a:cubicBezTo>
                <a:cubicBezTo>
                  <a:pt x="4184162" y="1200883"/>
                  <a:pt x="4135682" y="1163271"/>
                  <a:pt x="4191000" y="1200150"/>
                </a:cubicBezTo>
                <a:cubicBezTo>
                  <a:pt x="4194175" y="1209675"/>
                  <a:pt x="4194253" y="1220885"/>
                  <a:pt x="4200525" y="1228725"/>
                </a:cubicBezTo>
                <a:cubicBezTo>
                  <a:pt x="4207676" y="1237664"/>
                  <a:pt x="4220544" y="1240170"/>
                  <a:pt x="4229100" y="1247775"/>
                </a:cubicBezTo>
                <a:cubicBezTo>
                  <a:pt x="4249236" y="1265673"/>
                  <a:pt x="4267200" y="1285875"/>
                  <a:pt x="4286250" y="1304925"/>
                </a:cubicBezTo>
                <a:cubicBezTo>
                  <a:pt x="4295775" y="1314450"/>
                  <a:pt x="4307353" y="1322292"/>
                  <a:pt x="4314825" y="1333500"/>
                </a:cubicBezTo>
                <a:lnTo>
                  <a:pt x="4371975" y="1419225"/>
                </a:lnTo>
                <a:cubicBezTo>
                  <a:pt x="4378325" y="1428750"/>
                  <a:pt x="4382930" y="1439705"/>
                  <a:pt x="4391025" y="1447800"/>
                </a:cubicBezTo>
                <a:lnTo>
                  <a:pt x="4448175" y="1504950"/>
                </a:lnTo>
                <a:cubicBezTo>
                  <a:pt x="4457700" y="1514475"/>
                  <a:pt x="4465542" y="1526053"/>
                  <a:pt x="4476750" y="1533525"/>
                </a:cubicBezTo>
                <a:cubicBezTo>
                  <a:pt x="4486275" y="1539875"/>
                  <a:pt x="4496769" y="1544970"/>
                  <a:pt x="4505325" y="1552575"/>
                </a:cubicBezTo>
                <a:cubicBezTo>
                  <a:pt x="4525461" y="1570473"/>
                  <a:pt x="4547531" y="1587309"/>
                  <a:pt x="4562475" y="1609725"/>
                </a:cubicBezTo>
                <a:cubicBezTo>
                  <a:pt x="4568825" y="1619250"/>
                  <a:pt x="4573430" y="1630205"/>
                  <a:pt x="4581525" y="1638300"/>
                </a:cubicBezTo>
                <a:cubicBezTo>
                  <a:pt x="4589620" y="1646395"/>
                  <a:pt x="4600575" y="1651000"/>
                  <a:pt x="4610100" y="1657350"/>
                </a:cubicBezTo>
                <a:cubicBezTo>
                  <a:pt x="4622036" y="1693159"/>
                  <a:pt x="4621488" y="1702490"/>
                  <a:pt x="4657725" y="1733550"/>
                </a:cubicBezTo>
                <a:cubicBezTo>
                  <a:pt x="4665348" y="1740084"/>
                  <a:pt x="4676775" y="1739900"/>
                  <a:pt x="4686300" y="1743075"/>
                </a:cubicBezTo>
                <a:cubicBezTo>
                  <a:pt x="4692650" y="1752600"/>
                  <a:pt x="4700230" y="1761411"/>
                  <a:pt x="4705350" y="1771650"/>
                </a:cubicBezTo>
                <a:cubicBezTo>
                  <a:pt x="4709840" y="1780630"/>
                  <a:pt x="4709306" y="1791871"/>
                  <a:pt x="4714875" y="1800225"/>
                </a:cubicBezTo>
                <a:cubicBezTo>
                  <a:pt x="4722347" y="1811433"/>
                  <a:pt x="4735180" y="1818167"/>
                  <a:pt x="4743450" y="1828800"/>
                </a:cubicBezTo>
                <a:cubicBezTo>
                  <a:pt x="4757506" y="1846872"/>
                  <a:pt x="4768850" y="1866900"/>
                  <a:pt x="4781550" y="1885950"/>
                </a:cubicBezTo>
                <a:lnTo>
                  <a:pt x="4819650" y="1943100"/>
                </a:lnTo>
                <a:lnTo>
                  <a:pt x="4838700" y="1971675"/>
                </a:lnTo>
                <a:cubicBezTo>
                  <a:pt x="4845050" y="1981200"/>
                  <a:pt x="4854130" y="1989390"/>
                  <a:pt x="4857750" y="2000250"/>
                </a:cubicBezTo>
                <a:cubicBezTo>
                  <a:pt x="4860925" y="2009775"/>
                  <a:pt x="4861003" y="2020985"/>
                  <a:pt x="4867275" y="2028825"/>
                </a:cubicBezTo>
                <a:cubicBezTo>
                  <a:pt x="4874426" y="2037764"/>
                  <a:pt x="4886325" y="2041525"/>
                  <a:pt x="4895850" y="2047875"/>
                </a:cubicBezTo>
                <a:cubicBezTo>
                  <a:pt x="4902200" y="2057400"/>
                  <a:pt x="4910251" y="2065989"/>
                  <a:pt x="4914900" y="2076450"/>
                </a:cubicBezTo>
                <a:lnTo>
                  <a:pt x="4943475" y="2162175"/>
                </a:lnTo>
                <a:lnTo>
                  <a:pt x="4953000" y="2190750"/>
                </a:lnTo>
                <a:cubicBezTo>
                  <a:pt x="4956175" y="2200275"/>
                  <a:pt x="4956956" y="2210971"/>
                  <a:pt x="4962525" y="2219325"/>
                </a:cubicBezTo>
                <a:lnTo>
                  <a:pt x="4981575" y="2247900"/>
                </a:lnTo>
                <a:cubicBezTo>
                  <a:pt x="4984750" y="2260600"/>
                  <a:pt x="4987504" y="2273413"/>
                  <a:pt x="4991100" y="2286000"/>
                </a:cubicBezTo>
                <a:cubicBezTo>
                  <a:pt x="4993858" y="2295654"/>
                  <a:pt x="4992785" y="2308303"/>
                  <a:pt x="5000625" y="2314575"/>
                </a:cubicBezTo>
                <a:cubicBezTo>
                  <a:pt x="5010847" y="2322753"/>
                  <a:pt x="5026025" y="2320925"/>
                  <a:pt x="5038725" y="2324100"/>
                </a:cubicBezTo>
                <a:cubicBezTo>
                  <a:pt x="5115578" y="2375335"/>
                  <a:pt x="5078378" y="2338702"/>
                  <a:pt x="5057775" y="2524125"/>
                </a:cubicBezTo>
                <a:cubicBezTo>
                  <a:pt x="5054884" y="2550147"/>
                  <a:pt x="5041972" y="2574345"/>
                  <a:pt x="5038725" y="2600325"/>
                </a:cubicBezTo>
                <a:cubicBezTo>
                  <a:pt x="5035550" y="2625725"/>
                  <a:pt x="5033779" y="2651340"/>
                  <a:pt x="5029200" y="2676525"/>
                </a:cubicBezTo>
                <a:cubicBezTo>
                  <a:pt x="5024497" y="2702390"/>
                  <a:pt x="5010995" y="2719002"/>
                  <a:pt x="5000625" y="2743200"/>
                </a:cubicBezTo>
                <a:cubicBezTo>
                  <a:pt x="4996670" y="2752428"/>
                  <a:pt x="4996669" y="2763421"/>
                  <a:pt x="4991100" y="2771775"/>
                </a:cubicBezTo>
                <a:cubicBezTo>
                  <a:pt x="4983628" y="2782983"/>
                  <a:pt x="4972050" y="2790825"/>
                  <a:pt x="4962525" y="2800350"/>
                </a:cubicBezTo>
                <a:cubicBezTo>
                  <a:pt x="4927787" y="2904563"/>
                  <a:pt x="4983189" y="2746713"/>
                  <a:pt x="4933950" y="2857500"/>
                </a:cubicBezTo>
                <a:cubicBezTo>
                  <a:pt x="4925118" y="2877371"/>
                  <a:pt x="4918150" y="2925385"/>
                  <a:pt x="4895850" y="2943225"/>
                </a:cubicBezTo>
                <a:cubicBezTo>
                  <a:pt x="4888010" y="2949497"/>
                  <a:pt x="4876800" y="2949575"/>
                  <a:pt x="4867275" y="2952750"/>
                </a:cubicBezTo>
                <a:cubicBezTo>
                  <a:pt x="4864100" y="2965450"/>
                  <a:pt x="4863604" y="2979141"/>
                  <a:pt x="4857750" y="2990850"/>
                </a:cubicBezTo>
                <a:cubicBezTo>
                  <a:pt x="4847511" y="3011328"/>
                  <a:pt x="4826890" y="3026280"/>
                  <a:pt x="4819650" y="3048000"/>
                </a:cubicBezTo>
                <a:cubicBezTo>
                  <a:pt x="4816475" y="3057525"/>
                  <a:pt x="4816397" y="3068735"/>
                  <a:pt x="4810125" y="3076575"/>
                </a:cubicBezTo>
                <a:cubicBezTo>
                  <a:pt x="4802974" y="3085514"/>
                  <a:pt x="4791075" y="3089275"/>
                  <a:pt x="4781550" y="3095625"/>
                </a:cubicBezTo>
                <a:cubicBezTo>
                  <a:pt x="4775200" y="3108325"/>
                  <a:pt x="4771590" y="3122817"/>
                  <a:pt x="4762500" y="3133725"/>
                </a:cubicBezTo>
                <a:cubicBezTo>
                  <a:pt x="4744374" y="3155476"/>
                  <a:pt x="4720626" y="3155214"/>
                  <a:pt x="4695825" y="3162300"/>
                </a:cubicBezTo>
                <a:cubicBezTo>
                  <a:pt x="4686171" y="3165058"/>
                  <a:pt x="4677095" y="3169856"/>
                  <a:pt x="4667250" y="3171825"/>
                </a:cubicBezTo>
                <a:cubicBezTo>
                  <a:pt x="4645235" y="3176228"/>
                  <a:pt x="4622720" y="3177659"/>
                  <a:pt x="4600575" y="3181350"/>
                </a:cubicBezTo>
                <a:cubicBezTo>
                  <a:pt x="4482204" y="3201078"/>
                  <a:pt x="4646826" y="3181487"/>
                  <a:pt x="4457700" y="3200400"/>
                </a:cubicBezTo>
                <a:cubicBezTo>
                  <a:pt x="4389756" y="3223048"/>
                  <a:pt x="4471899" y="3190934"/>
                  <a:pt x="4400550" y="3238500"/>
                </a:cubicBezTo>
                <a:cubicBezTo>
                  <a:pt x="4392196" y="3244069"/>
                  <a:pt x="4380955" y="3243535"/>
                  <a:pt x="4371975" y="3248025"/>
                </a:cubicBezTo>
                <a:cubicBezTo>
                  <a:pt x="4361736" y="3253145"/>
                  <a:pt x="4353639" y="3261955"/>
                  <a:pt x="4343400" y="3267075"/>
                </a:cubicBezTo>
                <a:cubicBezTo>
                  <a:pt x="4334420" y="3271565"/>
                  <a:pt x="4323805" y="3272110"/>
                  <a:pt x="4314825" y="3276600"/>
                </a:cubicBezTo>
                <a:cubicBezTo>
                  <a:pt x="4304586" y="3281720"/>
                  <a:pt x="4296489" y="3290530"/>
                  <a:pt x="4286250" y="3295650"/>
                </a:cubicBezTo>
                <a:cubicBezTo>
                  <a:pt x="4277270" y="3300140"/>
                  <a:pt x="4266903" y="3301220"/>
                  <a:pt x="4257675" y="3305175"/>
                </a:cubicBezTo>
                <a:cubicBezTo>
                  <a:pt x="4244624" y="3310768"/>
                  <a:pt x="4232275" y="3317875"/>
                  <a:pt x="4219575" y="3324225"/>
                </a:cubicBezTo>
                <a:cubicBezTo>
                  <a:pt x="4213225" y="3333750"/>
                  <a:pt x="4209140" y="3345262"/>
                  <a:pt x="4200525" y="3352800"/>
                </a:cubicBezTo>
                <a:cubicBezTo>
                  <a:pt x="4183295" y="3367877"/>
                  <a:pt x="4162425" y="3378200"/>
                  <a:pt x="4143375" y="3390900"/>
                </a:cubicBezTo>
                <a:cubicBezTo>
                  <a:pt x="4133850" y="3397250"/>
                  <a:pt x="4124508" y="3403883"/>
                  <a:pt x="4114800" y="3409950"/>
                </a:cubicBezTo>
                <a:cubicBezTo>
                  <a:pt x="4099101" y="3419762"/>
                  <a:pt x="4080266" y="3425434"/>
                  <a:pt x="4067175" y="3438525"/>
                </a:cubicBezTo>
                <a:cubicBezTo>
                  <a:pt x="4057650" y="3448050"/>
                  <a:pt x="4048948" y="3458476"/>
                  <a:pt x="4038600" y="3467100"/>
                </a:cubicBezTo>
                <a:cubicBezTo>
                  <a:pt x="4029806" y="3474429"/>
                  <a:pt x="4020486" y="3481501"/>
                  <a:pt x="4010025" y="3486150"/>
                </a:cubicBezTo>
                <a:cubicBezTo>
                  <a:pt x="3991675" y="3494305"/>
                  <a:pt x="3952875" y="3505200"/>
                  <a:pt x="3952875" y="3505200"/>
                </a:cubicBezTo>
                <a:cubicBezTo>
                  <a:pt x="3781425" y="3502025"/>
                  <a:pt x="3609775" y="3504533"/>
                  <a:pt x="3438525" y="3495675"/>
                </a:cubicBezTo>
                <a:cubicBezTo>
                  <a:pt x="3424345" y="3494942"/>
                  <a:pt x="3413476" y="3482218"/>
                  <a:pt x="3400425" y="3476625"/>
                </a:cubicBezTo>
                <a:cubicBezTo>
                  <a:pt x="3345216" y="3452964"/>
                  <a:pt x="3398189" y="3484659"/>
                  <a:pt x="3343275" y="3448050"/>
                </a:cubicBezTo>
                <a:cubicBezTo>
                  <a:pt x="3336925" y="3435350"/>
                  <a:pt x="3329498" y="3423133"/>
                  <a:pt x="3324225" y="3409950"/>
                </a:cubicBezTo>
                <a:cubicBezTo>
                  <a:pt x="3308765" y="3371301"/>
                  <a:pt x="3305006" y="3352124"/>
                  <a:pt x="3295650" y="3314700"/>
                </a:cubicBezTo>
                <a:cubicBezTo>
                  <a:pt x="3298825" y="3289300"/>
                  <a:pt x="3295668" y="3262267"/>
                  <a:pt x="3305175" y="3238500"/>
                </a:cubicBezTo>
                <a:cubicBezTo>
                  <a:pt x="3313970" y="3216511"/>
                  <a:pt x="3369547" y="3213151"/>
                  <a:pt x="3381375" y="3209925"/>
                </a:cubicBezTo>
                <a:cubicBezTo>
                  <a:pt x="3433163" y="3195801"/>
                  <a:pt x="3433881" y="3193197"/>
                  <a:pt x="3476625" y="3171825"/>
                </a:cubicBezTo>
                <a:cubicBezTo>
                  <a:pt x="3482975" y="3162300"/>
                  <a:pt x="3487580" y="3151345"/>
                  <a:pt x="3495675" y="3143250"/>
                </a:cubicBezTo>
                <a:cubicBezTo>
                  <a:pt x="3503770" y="3135155"/>
                  <a:pt x="3516712" y="3132815"/>
                  <a:pt x="3524250" y="3124200"/>
                </a:cubicBezTo>
                <a:cubicBezTo>
                  <a:pt x="3539327" y="3106970"/>
                  <a:pt x="3549650" y="3086100"/>
                  <a:pt x="3562350" y="3067050"/>
                </a:cubicBezTo>
                <a:lnTo>
                  <a:pt x="3581400" y="3038475"/>
                </a:lnTo>
                <a:cubicBezTo>
                  <a:pt x="3582402" y="3033465"/>
                  <a:pt x="3595966" y="2961718"/>
                  <a:pt x="3600450" y="2952750"/>
                </a:cubicBezTo>
                <a:cubicBezTo>
                  <a:pt x="3610689" y="2932272"/>
                  <a:pt x="3625850" y="2914650"/>
                  <a:pt x="3638550" y="2895600"/>
                </a:cubicBezTo>
                <a:cubicBezTo>
                  <a:pt x="3665072" y="2855817"/>
                  <a:pt x="3649505" y="2875120"/>
                  <a:pt x="3686175" y="2838450"/>
                </a:cubicBezTo>
                <a:lnTo>
                  <a:pt x="3705225" y="2781300"/>
                </a:lnTo>
                <a:cubicBezTo>
                  <a:pt x="3708400" y="2771775"/>
                  <a:pt x="3709181" y="2761079"/>
                  <a:pt x="3714750" y="2752725"/>
                </a:cubicBezTo>
                <a:cubicBezTo>
                  <a:pt x="3721100" y="2743200"/>
                  <a:pt x="3728680" y="2734389"/>
                  <a:pt x="3733800" y="2724150"/>
                </a:cubicBezTo>
                <a:cubicBezTo>
                  <a:pt x="3738290" y="2715170"/>
                  <a:pt x="3736225" y="2702675"/>
                  <a:pt x="3743325" y="2695575"/>
                </a:cubicBezTo>
                <a:cubicBezTo>
                  <a:pt x="3759514" y="2679386"/>
                  <a:pt x="3781425" y="2670175"/>
                  <a:pt x="3800475" y="2657475"/>
                </a:cubicBezTo>
                <a:lnTo>
                  <a:pt x="3857625" y="2619375"/>
                </a:lnTo>
                <a:lnTo>
                  <a:pt x="3886200" y="2600325"/>
                </a:lnTo>
                <a:cubicBezTo>
                  <a:pt x="3892550" y="2590800"/>
                  <a:pt x="3896635" y="2579288"/>
                  <a:pt x="3905250" y="2571750"/>
                </a:cubicBezTo>
                <a:cubicBezTo>
                  <a:pt x="3970606" y="2514564"/>
                  <a:pt x="3947977" y="2556673"/>
                  <a:pt x="3990975" y="2505075"/>
                </a:cubicBezTo>
                <a:cubicBezTo>
                  <a:pt x="3998304" y="2496281"/>
                  <a:pt x="4002696" y="2485294"/>
                  <a:pt x="4010025" y="2476500"/>
                </a:cubicBezTo>
                <a:cubicBezTo>
                  <a:pt x="4018649" y="2466152"/>
                  <a:pt x="4029976" y="2458273"/>
                  <a:pt x="4038600" y="2447925"/>
                </a:cubicBezTo>
                <a:cubicBezTo>
                  <a:pt x="4083595" y="2393931"/>
                  <a:pt x="4030119" y="2446464"/>
                  <a:pt x="4076700" y="2381250"/>
                </a:cubicBezTo>
                <a:cubicBezTo>
                  <a:pt x="4084530" y="2370289"/>
                  <a:pt x="4095750" y="2362200"/>
                  <a:pt x="4105275" y="2352675"/>
                </a:cubicBezTo>
                <a:cubicBezTo>
                  <a:pt x="4128252" y="2260769"/>
                  <a:pt x="4119190" y="2302148"/>
                  <a:pt x="4133850" y="2228850"/>
                </a:cubicBezTo>
                <a:cubicBezTo>
                  <a:pt x="4143728" y="2120194"/>
                  <a:pt x="4149372" y="2127956"/>
                  <a:pt x="4133850" y="2019300"/>
                </a:cubicBezTo>
                <a:cubicBezTo>
                  <a:pt x="4132430" y="2009361"/>
                  <a:pt x="4127500" y="2000250"/>
                  <a:pt x="4124325" y="1990725"/>
                </a:cubicBezTo>
                <a:cubicBezTo>
                  <a:pt x="4121150" y="1968500"/>
                  <a:pt x="4118816" y="1946139"/>
                  <a:pt x="4114800" y="1924050"/>
                </a:cubicBezTo>
                <a:cubicBezTo>
                  <a:pt x="4112458" y="1911170"/>
                  <a:pt x="4107617" y="1898830"/>
                  <a:pt x="4105275" y="1885950"/>
                </a:cubicBezTo>
                <a:cubicBezTo>
                  <a:pt x="4101259" y="1863861"/>
                  <a:pt x="4099766" y="1841364"/>
                  <a:pt x="4095750" y="1819275"/>
                </a:cubicBezTo>
                <a:cubicBezTo>
                  <a:pt x="4093408" y="1806395"/>
                  <a:pt x="4093487" y="1792067"/>
                  <a:pt x="4086225" y="1781175"/>
                </a:cubicBezTo>
                <a:cubicBezTo>
                  <a:pt x="4079875" y="1771650"/>
                  <a:pt x="4067175" y="1768475"/>
                  <a:pt x="4057650" y="1762125"/>
                </a:cubicBezTo>
                <a:cubicBezTo>
                  <a:pt x="4033709" y="1690301"/>
                  <a:pt x="4066004" y="1778833"/>
                  <a:pt x="4029075" y="1704975"/>
                </a:cubicBezTo>
                <a:cubicBezTo>
                  <a:pt x="4024585" y="1695995"/>
                  <a:pt x="4024040" y="1685380"/>
                  <a:pt x="4019550" y="1676400"/>
                </a:cubicBezTo>
                <a:cubicBezTo>
                  <a:pt x="4014430" y="1666161"/>
                  <a:pt x="4005620" y="1658064"/>
                  <a:pt x="4000500" y="1647825"/>
                </a:cubicBezTo>
                <a:cubicBezTo>
                  <a:pt x="3996010" y="1638845"/>
                  <a:pt x="3995851" y="1628027"/>
                  <a:pt x="3990975" y="1619250"/>
                </a:cubicBezTo>
                <a:cubicBezTo>
                  <a:pt x="3979856" y="1599236"/>
                  <a:pt x="3965575" y="1581150"/>
                  <a:pt x="3952875" y="1562100"/>
                </a:cubicBezTo>
                <a:cubicBezTo>
                  <a:pt x="3929970" y="1527743"/>
                  <a:pt x="3915822" y="1502473"/>
                  <a:pt x="3876675" y="1476375"/>
                </a:cubicBezTo>
                <a:lnTo>
                  <a:pt x="3848100" y="1457325"/>
                </a:lnTo>
                <a:cubicBezTo>
                  <a:pt x="3841750" y="1447800"/>
                  <a:pt x="3836379" y="1437544"/>
                  <a:pt x="3829050" y="1428750"/>
                </a:cubicBezTo>
                <a:cubicBezTo>
                  <a:pt x="3810084" y="1405991"/>
                  <a:pt x="3767833" y="1370244"/>
                  <a:pt x="3743325" y="1362075"/>
                </a:cubicBezTo>
                <a:lnTo>
                  <a:pt x="3714750" y="1352550"/>
                </a:lnTo>
                <a:cubicBezTo>
                  <a:pt x="3649505" y="1287305"/>
                  <a:pt x="3680016" y="1310344"/>
                  <a:pt x="3629025" y="1276350"/>
                </a:cubicBezTo>
                <a:cubicBezTo>
                  <a:pt x="3622675" y="1266825"/>
                  <a:pt x="3618070" y="1255870"/>
                  <a:pt x="3609975" y="1247775"/>
                </a:cubicBezTo>
                <a:cubicBezTo>
                  <a:pt x="3598018" y="1235818"/>
                  <a:pt x="3556374" y="1215278"/>
                  <a:pt x="3543300" y="1209675"/>
                </a:cubicBezTo>
                <a:cubicBezTo>
                  <a:pt x="3534072" y="1205720"/>
                  <a:pt x="3523705" y="1204640"/>
                  <a:pt x="3514725" y="1200150"/>
                </a:cubicBezTo>
                <a:cubicBezTo>
                  <a:pt x="3504486" y="1195030"/>
                  <a:pt x="3496672" y="1185609"/>
                  <a:pt x="3486150" y="1181100"/>
                </a:cubicBezTo>
                <a:cubicBezTo>
                  <a:pt x="3474118" y="1175943"/>
                  <a:pt x="3460307" y="1176172"/>
                  <a:pt x="3448050" y="1171575"/>
                </a:cubicBezTo>
                <a:cubicBezTo>
                  <a:pt x="3348432" y="1134218"/>
                  <a:pt x="3469647" y="1167449"/>
                  <a:pt x="3371850" y="1143000"/>
                </a:cubicBezTo>
                <a:cubicBezTo>
                  <a:pt x="3362325" y="1136650"/>
                  <a:pt x="3354713" y="1124427"/>
                  <a:pt x="3343275" y="1123950"/>
                </a:cubicBezTo>
                <a:cubicBezTo>
                  <a:pt x="3158470" y="1116250"/>
                  <a:pt x="3194219" y="1099496"/>
                  <a:pt x="3114675" y="1152525"/>
                </a:cubicBezTo>
                <a:cubicBezTo>
                  <a:pt x="3060080" y="1234417"/>
                  <a:pt x="3132775" y="1138045"/>
                  <a:pt x="3067050" y="1190625"/>
                </a:cubicBezTo>
                <a:cubicBezTo>
                  <a:pt x="3058111" y="1197776"/>
                  <a:pt x="3056095" y="1211105"/>
                  <a:pt x="3048000" y="1219200"/>
                </a:cubicBezTo>
                <a:cubicBezTo>
                  <a:pt x="2990739" y="1276461"/>
                  <a:pt x="3042276" y="1175398"/>
                  <a:pt x="2962275" y="1295400"/>
                </a:cubicBezTo>
                <a:cubicBezTo>
                  <a:pt x="2935753" y="1335183"/>
                  <a:pt x="2951320" y="1315880"/>
                  <a:pt x="2914650" y="1352550"/>
                </a:cubicBezTo>
                <a:cubicBezTo>
                  <a:pt x="2883511" y="1445967"/>
                  <a:pt x="2933995" y="1314007"/>
                  <a:pt x="2876550" y="1400175"/>
                </a:cubicBezTo>
                <a:cubicBezTo>
                  <a:pt x="2869288" y="1411067"/>
                  <a:pt x="2872182" y="1426243"/>
                  <a:pt x="2867025" y="1438275"/>
                </a:cubicBezTo>
                <a:cubicBezTo>
                  <a:pt x="2862516" y="1448797"/>
                  <a:pt x="2853095" y="1456611"/>
                  <a:pt x="2847975" y="1466850"/>
                </a:cubicBezTo>
                <a:cubicBezTo>
                  <a:pt x="2808540" y="1545720"/>
                  <a:pt x="2873995" y="1442108"/>
                  <a:pt x="2819400" y="1524000"/>
                </a:cubicBezTo>
                <a:cubicBezTo>
                  <a:pt x="2706435" y="1522386"/>
                  <a:pt x="2334900" y="1567907"/>
                  <a:pt x="2114550" y="1504950"/>
                </a:cubicBezTo>
                <a:cubicBezTo>
                  <a:pt x="2104896" y="1502192"/>
                  <a:pt x="2095500" y="1498600"/>
                  <a:pt x="2085975" y="1495425"/>
                </a:cubicBezTo>
                <a:cubicBezTo>
                  <a:pt x="2077346" y="1488953"/>
                  <a:pt x="2033228" y="1454764"/>
                  <a:pt x="2019300" y="1447800"/>
                </a:cubicBezTo>
                <a:cubicBezTo>
                  <a:pt x="2010320" y="1443310"/>
                  <a:pt x="2000250" y="1441450"/>
                  <a:pt x="1990725" y="1438275"/>
                </a:cubicBezTo>
                <a:cubicBezTo>
                  <a:pt x="1984375" y="1428750"/>
                  <a:pt x="1976795" y="1419939"/>
                  <a:pt x="1971675" y="1409700"/>
                </a:cubicBezTo>
                <a:cubicBezTo>
                  <a:pt x="1967185" y="1400720"/>
                  <a:pt x="1966640" y="1390105"/>
                  <a:pt x="1962150" y="1381125"/>
                </a:cubicBezTo>
                <a:cubicBezTo>
                  <a:pt x="1957053" y="1370931"/>
                  <a:pt x="1918408" y="1317902"/>
                  <a:pt x="1914525" y="1314450"/>
                </a:cubicBezTo>
                <a:cubicBezTo>
                  <a:pt x="1897413" y="1299239"/>
                  <a:pt x="1880040" y="1279588"/>
                  <a:pt x="1857375" y="1276350"/>
                </a:cubicBezTo>
                <a:lnTo>
                  <a:pt x="1790700" y="1266825"/>
                </a:lnTo>
                <a:cubicBezTo>
                  <a:pt x="1762216" y="1247836"/>
                  <a:pt x="1728923" y="1222227"/>
                  <a:pt x="1695450" y="1209675"/>
                </a:cubicBezTo>
                <a:cubicBezTo>
                  <a:pt x="1683193" y="1205078"/>
                  <a:pt x="1670050" y="1203325"/>
                  <a:pt x="1657350" y="1200150"/>
                </a:cubicBezTo>
                <a:cubicBezTo>
                  <a:pt x="1597025" y="1206500"/>
                  <a:pt x="1536477" y="1211004"/>
                  <a:pt x="1476375" y="1219200"/>
                </a:cubicBezTo>
                <a:cubicBezTo>
                  <a:pt x="1461003" y="1221296"/>
                  <a:pt x="1419058" y="1241091"/>
                  <a:pt x="1409700" y="1247775"/>
                </a:cubicBezTo>
                <a:cubicBezTo>
                  <a:pt x="1398739" y="1255605"/>
                  <a:pt x="1391352" y="1267584"/>
                  <a:pt x="1381125" y="1276350"/>
                </a:cubicBezTo>
                <a:cubicBezTo>
                  <a:pt x="1369072" y="1286681"/>
                  <a:pt x="1355078" y="1294594"/>
                  <a:pt x="1343025" y="1304925"/>
                </a:cubicBezTo>
                <a:cubicBezTo>
                  <a:pt x="1332798" y="1313691"/>
                  <a:pt x="1324798" y="1324876"/>
                  <a:pt x="1314450" y="1333500"/>
                </a:cubicBezTo>
                <a:cubicBezTo>
                  <a:pt x="1305656" y="1340829"/>
                  <a:pt x="1294669" y="1345221"/>
                  <a:pt x="1285875" y="1352550"/>
                </a:cubicBezTo>
                <a:cubicBezTo>
                  <a:pt x="1212536" y="1413666"/>
                  <a:pt x="1299671" y="1352877"/>
                  <a:pt x="1228725" y="1400175"/>
                </a:cubicBezTo>
                <a:cubicBezTo>
                  <a:pt x="1210182" y="1455805"/>
                  <a:pt x="1233709" y="1404716"/>
                  <a:pt x="1190625" y="1447800"/>
                </a:cubicBezTo>
                <a:cubicBezTo>
                  <a:pt x="1153070" y="1485355"/>
                  <a:pt x="1189878" y="1469651"/>
                  <a:pt x="1152525" y="1514475"/>
                </a:cubicBezTo>
                <a:cubicBezTo>
                  <a:pt x="1145196" y="1523269"/>
                  <a:pt x="1133475" y="1527175"/>
                  <a:pt x="1123950" y="1533525"/>
                </a:cubicBezTo>
                <a:cubicBezTo>
                  <a:pt x="1120775" y="1543050"/>
                  <a:pt x="1118915" y="1553120"/>
                  <a:pt x="1114425" y="1562100"/>
                </a:cubicBezTo>
                <a:cubicBezTo>
                  <a:pt x="1109017" y="1572917"/>
                  <a:pt x="1071114" y="1624461"/>
                  <a:pt x="1066800" y="1628775"/>
                </a:cubicBezTo>
                <a:cubicBezTo>
                  <a:pt x="1058705" y="1636870"/>
                  <a:pt x="1047750" y="1641475"/>
                  <a:pt x="1038225" y="1647825"/>
                </a:cubicBezTo>
                <a:cubicBezTo>
                  <a:pt x="983630" y="1729717"/>
                  <a:pt x="1049085" y="1626105"/>
                  <a:pt x="1009650" y="1704975"/>
                </a:cubicBezTo>
                <a:cubicBezTo>
                  <a:pt x="1004530" y="1715214"/>
                  <a:pt x="995720" y="1723311"/>
                  <a:pt x="990600" y="1733550"/>
                </a:cubicBezTo>
                <a:cubicBezTo>
                  <a:pt x="986110" y="1742530"/>
                  <a:pt x="985951" y="1753348"/>
                  <a:pt x="981075" y="1762125"/>
                </a:cubicBezTo>
                <a:cubicBezTo>
                  <a:pt x="969956" y="1782139"/>
                  <a:pt x="950215" y="1797555"/>
                  <a:pt x="942975" y="1819275"/>
                </a:cubicBezTo>
                <a:cubicBezTo>
                  <a:pt x="908237" y="1923488"/>
                  <a:pt x="963639" y="1765638"/>
                  <a:pt x="914400" y="1876425"/>
                </a:cubicBezTo>
                <a:cubicBezTo>
                  <a:pt x="906245" y="1894775"/>
                  <a:pt x="901700" y="1914525"/>
                  <a:pt x="895350" y="1933575"/>
                </a:cubicBezTo>
                <a:cubicBezTo>
                  <a:pt x="864689" y="2025557"/>
                  <a:pt x="913855" y="1882549"/>
                  <a:pt x="866775" y="2000250"/>
                </a:cubicBezTo>
                <a:cubicBezTo>
                  <a:pt x="859317" y="2018894"/>
                  <a:pt x="847725" y="2057400"/>
                  <a:pt x="847725" y="2057400"/>
                </a:cubicBezTo>
                <a:cubicBezTo>
                  <a:pt x="850900" y="2139950"/>
                  <a:pt x="851566" y="2222635"/>
                  <a:pt x="857250" y="2305050"/>
                </a:cubicBezTo>
                <a:cubicBezTo>
                  <a:pt x="859165" y="2332822"/>
                  <a:pt x="874010" y="2338569"/>
                  <a:pt x="885825" y="2362200"/>
                </a:cubicBezTo>
                <a:cubicBezTo>
                  <a:pt x="929544" y="2449639"/>
                  <a:pt x="848089" y="2321846"/>
                  <a:pt x="923925" y="2419350"/>
                </a:cubicBezTo>
                <a:cubicBezTo>
                  <a:pt x="1008016" y="2527467"/>
                  <a:pt x="937059" y="2436093"/>
                  <a:pt x="971550" y="2505075"/>
                </a:cubicBezTo>
                <a:cubicBezTo>
                  <a:pt x="984189" y="2530353"/>
                  <a:pt x="1008194" y="2554174"/>
                  <a:pt x="1028700" y="2571750"/>
                </a:cubicBezTo>
                <a:cubicBezTo>
                  <a:pt x="1037392" y="2579200"/>
                  <a:pt x="1047036" y="2585680"/>
                  <a:pt x="1057275" y="2590800"/>
                </a:cubicBezTo>
                <a:cubicBezTo>
                  <a:pt x="1066255" y="2595290"/>
                  <a:pt x="1076325" y="2597150"/>
                  <a:pt x="1085850" y="2600325"/>
                </a:cubicBezTo>
                <a:cubicBezTo>
                  <a:pt x="1098550" y="2609850"/>
                  <a:pt x="1109751" y="2621800"/>
                  <a:pt x="1123950" y="2628900"/>
                </a:cubicBezTo>
                <a:cubicBezTo>
                  <a:pt x="1246965" y="2690407"/>
                  <a:pt x="1086614" y="2588134"/>
                  <a:pt x="1190625" y="2657475"/>
                </a:cubicBezTo>
                <a:cubicBezTo>
                  <a:pt x="1193800" y="2667000"/>
                  <a:pt x="1191796" y="2680481"/>
                  <a:pt x="1200150" y="2686050"/>
                </a:cubicBezTo>
                <a:cubicBezTo>
                  <a:pt x="1213620" y="2695030"/>
                  <a:pt x="1232616" y="2689891"/>
                  <a:pt x="1247775" y="2695575"/>
                </a:cubicBezTo>
                <a:cubicBezTo>
                  <a:pt x="1258494" y="2699595"/>
                  <a:pt x="1266825" y="2708275"/>
                  <a:pt x="1276350" y="2714625"/>
                </a:cubicBezTo>
                <a:cubicBezTo>
                  <a:pt x="1344423" y="2816735"/>
                  <a:pt x="1238412" y="2661766"/>
                  <a:pt x="1323975" y="2771775"/>
                </a:cubicBezTo>
                <a:cubicBezTo>
                  <a:pt x="1338031" y="2789847"/>
                  <a:pt x="1349375" y="2809875"/>
                  <a:pt x="1362075" y="2828925"/>
                </a:cubicBezTo>
                <a:cubicBezTo>
                  <a:pt x="1368425" y="2838450"/>
                  <a:pt x="1373030" y="2849405"/>
                  <a:pt x="1381125" y="2857500"/>
                </a:cubicBezTo>
                <a:cubicBezTo>
                  <a:pt x="1405780" y="2882155"/>
                  <a:pt x="1436407" y="2909046"/>
                  <a:pt x="1447800" y="2943225"/>
                </a:cubicBezTo>
                <a:cubicBezTo>
                  <a:pt x="1476701" y="3029928"/>
                  <a:pt x="1432368" y="2892990"/>
                  <a:pt x="1466850" y="3019425"/>
                </a:cubicBezTo>
                <a:cubicBezTo>
                  <a:pt x="1472134" y="3038798"/>
                  <a:pt x="1474761" y="3059867"/>
                  <a:pt x="1485900" y="3076575"/>
                </a:cubicBezTo>
                <a:cubicBezTo>
                  <a:pt x="1498600" y="3095625"/>
                  <a:pt x="1515497" y="3112467"/>
                  <a:pt x="1524000" y="3133725"/>
                </a:cubicBezTo>
                <a:cubicBezTo>
                  <a:pt x="1530350" y="3149600"/>
                  <a:pt x="1533988" y="3166851"/>
                  <a:pt x="1543050" y="3181350"/>
                </a:cubicBezTo>
                <a:cubicBezTo>
                  <a:pt x="1556146" y="3202304"/>
                  <a:pt x="1580450" y="3215809"/>
                  <a:pt x="1600200" y="3228975"/>
                </a:cubicBezTo>
                <a:cubicBezTo>
                  <a:pt x="1603375" y="3238500"/>
                  <a:pt x="1605235" y="3248570"/>
                  <a:pt x="1609725" y="3257550"/>
                </a:cubicBezTo>
                <a:cubicBezTo>
                  <a:pt x="1614845" y="3267789"/>
                  <a:pt x="1623095" y="3276186"/>
                  <a:pt x="1628775" y="3286125"/>
                </a:cubicBezTo>
                <a:cubicBezTo>
                  <a:pt x="1635820" y="3298453"/>
                  <a:pt x="1640780" y="3311897"/>
                  <a:pt x="1647825" y="3324225"/>
                </a:cubicBezTo>
                <a:cubicBezTo>
                  <a:pt x="1677368" y="3375926"/>
                  <a:pt x="1658936" y="3328984"/>
                  <a:pt x="1676400" y="3381375"/>
                </a:cubicBezTo>
                <a:cubicBezTo>
                  <a:pt x="1673225" y="3390900"/>
                  <a:pt x="1673975" y="3402850"/>
                  <a:pt x="1666875" y="3409950"/>
                </a:cubicBezTo>
                <a:cubicBezTo>
                  <a:pt x="1656835" y="3419990"/>
                  <a:pt x="1640816" y="3421475"/>
                  <a:pt x="1628775" y="3429000"/>
                </a:cubicBezTo>
                <a:cubicBezTo>
                  <a:pt x="1595150" y="3450016"/>
                  <a:pt x="1597825" y="3461146"/>
                  <a:pt x="1562100" y="3467100"/>
                </a:cubicBezTo>
                <a:cubicBezTo>
                  <a:pt x="1533740" y="3471827"/>
                  <a:pt x="1504837" y="3472559"/>
                  <a:pt x="1476375" y="3476625"/>
                </a:cubicBezTo>
                <a:cubicBezTo>
                  <a:pt x="1394457" y="3488328"/>
                  <a:pt x="1459270" y="3480901"/>
                  <a:pt x="1400175" y="3495675"/>
                </a:cubicBezTo>
                <a:cubicBezTo>
                  <a:pt x="1384469" y="3499602"/>
                  <a:pt x="1368354" y="3501688"/>
                  <a:pt x="1352550" y="3505200"/>
                </a:cubicBezTo>
                <a:cubicBezTo>
                  <a:pt x="1339771" y="3508040"/>
                  <a:pt x="1327426" y="3512995"/>
                  <a:pt x="1314450" y="3514725"/>
                </a:cubicBezTo>
                <a:cubicBezTo>
                  <a:pt x="1279689" y="3519360"/>
                  <a:pt x="1244600" y="3521075"/>
                  <a:pt x="1209675" y="3524250"/>
                </a:cubicBezTo>
                <a:cubicBezTo>
                  <a:pt x="1168400" y="3521075"/>
                  <a:pt x="1126443" y="3522844"/>
                  <a:pt x="1085850" y="3514725"/>
                </a:cubicBezTo>
                <a:cubicBezTo>
                  <a:pt x="1046469" y="3506849"/>
                  <a:pt x="1008838" y="3491540"/>
                  <a:pt x="971550" y="3476625"/>
                </a:cubicBezTo>
                <a:cubicBezTo>
                  <a:pt x="955675" y="3470275"/>
                  <a:pt x="939934" y="3463578"/>
                  <a:pt x="923925" y="3457575"/>
                </a:cubicBezTo>
                <a:cubicBezTo>
                  <a:pt x="914524" y="3454050"/>
                  <a:pt x="904330" y="3452540"/>
                  <a:pt x="895350" y="3448050"/>
                </a:cubicBezTo>
                <a:cubicBezTo>
                  <a:pt x="885111" y="3442930"/>
                  <a:pt x="876300" y="3435350"/>
                  <a:pt x="866775" y="3429000"/>
                </a:cubicBezTo>
                <a:cubicBezTo>
                  <a:pt x="822325" y="3362325"/>
                  <a:pt x="847725" y="3384550"/>
                  <a:pt x="800100" y="3352800"/>
                </a:cubicBezTo>
                <a:cubicBezTo>
                  <a:pt x="793750" y="3343275"/>
                  <a:pt x="789989" y="3331376"/>
                  <a:pt x="781050" y="3324225"/>
                </a:cubicBezTo>
                <a:cubicBezTo>
                  <a:pt x="773210" y="3317953"/>
                  <a:pt x="761455" y="3319190"/>
                  <a:pt x="752475" y="3314700"/>
                </a:cubicBezTo>
                <a:cubicBezTo>
                  <a:pt x="742236" y="3309580"/>
                  <a:pt x="734422" y="3300159"/>
                  <a:pt x="723900" y="3295650"/>
                </a:cubicBezTo>
                <a:cubicBezTo>
                  <a:pt x="711868" y="3290493"/>
                  <a:pt x="698387" y="3289721"/>
                  <a:pt x="685800" y="3286125"/>
                </a:cubicBezTo>
                <a:cubicBezTo>
                  <a:pt x="617279" y="3266548"/>
                  <a:pt x="707118" y="3282837"/>
                  <a:pt x="581025" y="3267075"/>
                </a:cubicBezTo>
                <a:cubicBezTo>
                  <a:pt x="547386" y="3255862"/>
                  <a:pt x="510626" y="3242797"/>
                  <a:pt x="476250" y="3238500"/>
                </a:cubicBezTo>
                <a:lnTo>
                  <a:pt x="400050" y="3228975"/>
                </a:lnTo>
                <a:cubicBezTo>
                  <a:pt x="328226" y="3205034"/>
                  <a:pt x="416758" y="3237329"/>
                  <a:pt x="342900" y="3200400"/>
                </a:cubicBezTo>
                <a:cubicBezTo>
                  <a:pt x="299942" y="3178921"/>
                  <a:pt x="326696" y="3205947"/>
                  <a:pt x="285750" y="3171825"/>
                </a:cubicBezTo>
                <a:cubicBezTo>
                  <a:pt x="275402" y="3163201"/>
                  <a:pt x="268383" y="3150722"/>
                  <a:pt x="257175" y="3143250"/>
                </a:cubicBezTo>
                <a:cubicBezTo>
                  <a:pt x="248821" y="3137681"/>
                  <a:pt x="237377" y="3138601"/>
                  <a:pt x="228600" y="3133725"/>
                </a:cubicBezTo>
                <a:cubicBezTo>
                  <a:pt x="130344" y="3079138"/>
                  <a:pt x="207533" y="3107653"/>
                  <a:pt x="142875" y="3086100"/>
                </a:cubicBezTo>
                <a:cubicBezTo>
                  <a:pt x="123825" y="3067050"/>
                  <a:pt x="94244" y="3054508"/>
                  <a:pt x="85725" y="3028950"/>
                </a:cubicBezTo>
                <a:cubicBezTo>
                  <a:pt x="79108" y="3009098"/>
                  <a:pt x="70228" y="2977968"/>
                  <a:pt x="57150" y="2962275"/>
                </a:cubicBezTo>
                <a:cubicBezTo>
                  <a:pt x="49821" y="2953481"/>
                  <a:pt x="38100" y="2949575"/>
                  <a:pt x="28575" y="2943225"/>
                </a:cubicBezTo>
                <a:lnTo>
                  <a:pt x="9525" y="2886075"/>
                </a:lnTo>
                <a:lnTo>
                  <a:pt x="0" y="2857500"/>
                </a:lnTo>
                <a:cubicBezTo>
                  <a:pt x="3175" y="2740025"/>
                  <a:pt x="3799" y="2622453"/>
                  <a:pt x="9525" y="2505075"/>
                </a:cubicBezTo>
                <a:cubicBezTo>
                  <a:pt x="11353" y="2467602"/>
                  <a:pt x="25279" y="2463063"/>
                  <a:pt x="38100" y="2428875"/>
                </a:cubicBezTo>
                <a:cubicBezTo>
                  <a:pt x="58609" y="2374185"/>
                  <a:pt x="34107" y="2398760"/>
                  <a:pt x="66675" y="2333625"/>
                </a:cubicBezTo>
                <a:cubicBezTo>
                  <a:pt x="73025" y="2320925"/>
                  <a:pt x="80132" y="2308576"/>
                  <a:pt x="85725" y="2295525"/>
                </a:cubicBezTo>
                <a:cubicBezTo>
                  <a:pt x="95513" y="2272687"/>
                  <a:pt x="97870" y="2253017"/>
                  <a:pt x="104775" y="2228850"/>
                </a:cubicBezTo>
                <a:cubicBezTo>
                  <a:pt x="107533" y="2219196"/>
                  <a:pt x="111542" y="2209929"/>
                  <a:pt x="114300" y="2200275"/>
                </a:cubicBezTo>
                <a:cubicBezTo>
                  <a:pt x="117896" y="2187688"/>
                  <a:pt x="120063" y="2174714"/>
                  <a:pt x="123825" y="2162175"/>
                </a:cubicBezTo>
                <a:cubicBezTo>
                  <a:pt x="130493" y="2139948"/>
                  <a:pt x="150564" y="2080123"/>
                  <a:pt x="161925" y="2057400"/>
                </a:cubicBezTo>
                <a:cubicBezTo>
                  <a:pt x="167045" y="2047161"/>
                  <a:pt x="175855" y="2039064"/>
                  <a:pt x="180975" y="2028825"/>
                </a:cubicBezTo>
                <a:cubicBezTo>
                  <a:pt x="185465" y="2019845"/>
                  <a:pt x="183400" y="2007350"/>
                  <a:pt x="190500" y="2000250"/>
                </a:cubicBezTo>
                <a:cubicBezTo>
                  <a:pt x="203591" y="1987159"/>
                  <a:pt x="222506" y="1981614"/>
                  <a:pt x="238125" y="1971675"/>
                </a:cubicBezTo>
                <a:cubicBezTo>
                  <a:pt x="257441" y="1959383"/>
                  <a:pt x="295275" y="1933575"/>
                  <a:pt x="295275" y="1933575"/>
                </a:cubicBezTo>
                <a:cubicBezTo>
                  <a:pt x="321001" y="1894986"/>
                  <a:pt x="308121" y="1907438"/>
                  <a:pt x="352425" y="1876425"/>
                </a:cubicBezTo>
                <a:cubicBezTo>
                  <a:pt x="371182" y="1863295"/>
                  <a:pt x="387363" y="1843878"/>
                  <a:pt x="409575" y="1838325"/>
                </a:cubicBezTo>
                <a:lnTo>
                  <a:pt x="447675" y="1828800"/>
                </a:lnTo>
                <a:cubicBezTo>
                  <a:pt x="506557" y="1789545"/>
                  <a:pt x="449118" y="1833130"/>
                  <a:pt x="495300" y="1781175"/>
                </a:cubicBezTo>
                <a:cubicBezTo>
                  <a:pt x="513198" y="1761039"/>
                  <a:pt x="536286" y="1745578"/>
                  <a:pt x="552450" y="1724025"/>
                </a:cubicBezTo>
                <a:cubicBezTo>
                  <a:pt x="561975" y="1711325"/>
                  <a:pt x="568972" y="1696256"/>
                  <a:pt x="581025" y="1685925"/>
                </a:cubicBezTo>
                <a:cubicBezTo>
                  <a:pt x="591806" y="1676684"/>
                  <a:pt x="606425" y="1673225"/>
                  <a:pt x="619125" y="1666875"/>
                </a:cubicBezTo>
                <a:cubicBezTo>
                  <a:pt x="625475" y="1657350"/>
                  <a:pt x="630080" y="1646395"/>
                  <a:pt x="638175" y="1638300"/>
                </a:cubicBezTo>
                <a:cubicBezTo>
                  <a:pt x="646270" y="1630205"/>
                  <a:pt x="659599" y="1628189"/>
                  <a:pt x="666750" y="1619250"/>
                </a:cubicBezTo>
                <a:cubicBezTo>
                  <a:pt x="719330" y="1553525"/>
                  <a:pt x="622958" y="1626220"/>
                  <a:pt x="704850" y="1571625"/>
                </a:cubicBezTo>
                <a:cubicBezTo>
                  <a:pt x="709294" y="1558294"/>
                  <a:pt x="733483" y="1481997"/>
                  <a:pt x="742950" y="1466850"/>
                </a:cubicBezTo>
                <a:cubicBezTo>
                  <a:pt x="756046" y="1445896"/>
                  <a:pt x="780350" y="1432391"/>
                  <a:pt x="800100" y="1419225"/>
                </a:cubicBezTo>
                <a:cubicBezTo>
                  <a:pt x="800182" y="1418895"/>
                  <a:pt x="814595" y="1357105"/>
                  <a:pt x="819150" y="1352550"/>
                </a:cubicBezTo>
                <a:cubicBezTo>
                  <a:pt x="826250" y="1345450"/>
                  <a:pt x="838200" y="1346200"/>
                  <a:pt x="847725" y="1343025"/>
                </a:cubicBezTo>
                <a:cubicBezTo>
                  <a:pt x="854075" y="1333500"/>
                  <a:pt x="858160" y="1321988"/>
                  <a:pt x="866775" y="1314450"/>
                </a:cubicBezTo>
                <a:cubicBezTo>
                  <a:pt x="884005" y="1299373"/>
                  <a:pt x="904875" y="1289050"/>
                  <a:pt x="923925" y="1276350"/>
                </a:cubicBezTo>
                <a:cubicBezTo>
                  <a:pt x="933450" y="1270000"/>
                  <a:pt x="942261" y="1262420"/>
                  <a:pt x="952500" y="1257300"/>
                </a:cubicBezTo>
                <a:cubicBezTo>
                  <a:pt x="967441" y="1249829"/>
                  <a:pt x="1005712" y="1232663"/>
                  <a:pt x="1019175" y="1219200"/>
                </a:cubicBezTo>
                <a:cubicBezTo>
                  <a:pt x="1090062" y="1148313"/>
                  <a:pt x="1008982" y="1206945"/>
                  <a:pt x="1076325" y="1162050"/>
                </a:cubicBezTo>
                <a:lnTo>
                  <a:pt x="1133475" y="1076325"/>
                </a:lnTo>
                <a:cubicBezTo>
                  <a:pt x="1139825" y="1066800"/>
                  <a:pt x="1148905" y="1058610"/>
                  <a:pt x="1152525" y="1047750"/>
                </a:cubicBezTo>
                <a:cubicBezTo>
                  <a:pt x="1169290" y="997455"/>
                  <a:pt x="1156481" y="1027529"/>
                  <a:pt x="1200150" y="962025"/>
                </a:cubicBezTo>
                <a:lnTo>
                  <a:pt x="1219200" y="933450"/>
                </a:lnTo>
                <a:cubicBezTo>
                  <a:pt x="1225550" y="923925"/>
                  <a:pt x="1228011" y="909995"/>
                  <a:pt x="1238250" y="904875"/>
                </a:cubicBezTo>
                <a:cubicBezTo>
                  <a:pt x="1294311" y="876845"/>
                  <a:pt x="1262880" y="890315"/>
                  <a:pt x="1333500" y="866775"/>
                </a:cubicBezTo>
                <a:cubicBezTo>
                  <a:pt x="1343025" y="863600"/>
                  <a:pt x="1353721" y="862819"/>
                  <a:pt x="1362075" y="857250"/>
                </a:cubicBezTo>
                <a:cubicBezTo>
                  <a:pt x="1371600" y="850900"/>
                  <a:pt x="1380128" y="842709"/>
                  <a:pt x="1390650" y="838200"/>
                </a:cubicBezTo>
                <a:cubicBezTo>
                  <a:pt x="1402682" y="833043"/>
                  <a:pt x="1416163" y="832271"/>
                  <a:pt x="1428750" y="828675"/>
                </a:cubicBezTo>
                <a:cubicBezTo>
                  <a:pt x="1454899" y="821204"/>
                  <a:pt x="1464120" y="818250"/>
                  <a:pt x="1485900" y="800100"/>
                </a:cubicBezTo>
                <a:cubicBezTo>
                  <a:pt x="1496248" y="791476"/>
                  <a:pt x="1503842" y="779795"/>
                  <a:pt x="1514475" y="771525"/>
                </a:cubicBezTo>
                <a:cubicBezTo>
                  <a:pt x="1532547" y="757469"/>
                  <a:pt x="1571625" y="733425"/>
                  <a:pt x="1571625" y="733425"/>
                </a:cubicBezTo>
                <a:cubicBezTo>
                  <a:pt x="1618923" y="662479"/>
                  <a:pt x="1558134" y="749614"/>
                  <a:pt x="1619250" y="676275"/>
                </a:cubicBezTo>
                <a:cubicBezTo>
                  <a:pt x="1653307" y="635407"/>
                  <a:pt x="1621339" y="657071"/>
                  <a:pt x="1666875" y="619125"/>
                </a:cubicBezTo>
                <a:cubicBezTo>
                  <a:pt x="1675669" y="611796"/>
                  <a:pt x="1687355" y="608170"/>
                  <a:pt x="1695450" y="600075"/>
                </a:cubicBezTo>
                <a:cubicBezTo>
                  <a:pt x="1766337" y="529188"/>
                  <a:pt x="1685257" y="587820"/>
                  <a:pt x="1752600" y="542925"/>
                </a:cubicBezTo>
                <a:cubicBezTo>
                  <a:pt x="1758950" y="533400"/>
                  <a:pt x="1764321" y="523144"/>
                  <a:pt x="1771650" y="514350"/>
                </a:cubicBezTo>
                <a:cubicBezTo>
                  <a:pt x="1794569" y="486848"/>
                  <a:pt x="1800703" y="485456"/>
                  <a:pt x="1828800" y="466725"/>
                </a:cubicBezTo>
                <a:cubicBezTo>
                  <a:pt x="1854567" y="428074"/>
                  <a:pt x="1843778" y="435424"/>
                  <a:pt x="1895475" y="409575"/>
                </a:cubicBezTo>
                <a:cubicBezTo>
                  <a:pt x="1929981" y="392322"/>
                  <a:pt x="1974906" y="386217"/>
                  <a:pt x="2000250" y="352425"/>
                </a:cubicBezTo>
                <a:cubicBezTo>
                  <a:pt x="2054886" y="279577"/>
                  <a:pt x="2006036" y="349444"/>
                  <a:pt x="2047875" y="276225"/>
                </a:cubicBezTo>
                <a:cubicBezTo>
                  <a:pt x="2053555" y="266286"/>
                  <a:pt x="2066925" y="247650"/>
                  <a:pt x="2066925" y="247650"/>
                </a:cubicBezTo>
              </a:path>
            </a:pathLst>
          </a:cu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7095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:\Sobotta_Band_3\Kapitel_12\mit_Beschriftung\chp12_fig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41252"/>
            <a:ext cx="8928992" cy="6574328"/>
          </a:xfrm>
          <a:prstGeom prst="rect">
            <a:avLst/>
          </a:prstGeom>
          <a:noFill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26512698-F7E2-4FFF-82CB-8EA91A45278B}"/>
              </a:ext>
            </a:extLst>
          </p:cNvPr>
          <p:cNvSpPr txBox="1"/>
          <p:nvPr/>
        </p:nvSpPr>
        <p:spPr>
          <a:xfrm>
            <a:off x="107505" y="4077072"/>
            <a:ext cx="1368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Sulcus</a:t>
            </a:r>
            <a:endParaRPr lang="hu-HU" sz="2000" b="1" dirty="0"/>
          </a:p>
          <a:p>
            <a:r>
              <a:rPr lang="hu-HU" sz="2000" b="1" dirty="0" err="1"/>
              <a:t>lateralis</a:t>
            </a:r>
            <a:endParaRPr lang="hu-HU" sz="2000" b="1" dirty="0"/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02ED9EBA-BC5B-4688-B803-4A280EB2926C}"/>
              </a:ext>
            </a:extLst>
          </p:cNvPr>
          <p:cNvCxnSpPr>
            <a:cxnSpLocks/>
          </p:cNvCxnSpPr>
          <p:nvPr/>
        </p:nvCxnSpPr>
        <p:spPr>
          <a:xfrm flipV="1">
            <a:off x="1187624" y="3861048"/>
            <a:ext cx="2160240" cy="432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1147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972"/>
            <a:ext cx="9144000" cy="4572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56499" y="6330972"/>
            <a:ext cx="669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/>
              <a:t>Diencephalon-Entwicklung</a:t>
            </a:r>
            <a:r>
              <a:rPr lang="hu-HU" sz="2400" b="1" dirty="0"/>
              <a:t> 1. EW6</a:t>
            </a:r>
            <a:endParaRPr lang="de-DE" sz="24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54" y="0"/>
            <a:ext cx="2866239" cy="2244463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4290170" y="61044"/>
            <a:ext cx="905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/>
              <a:t>Epithalamus</a:t>
            </a:r>
            <a:endParaRPr lang="hu-HU" sz="1000" b="1" dirty="0"/>
          </a:p>
        </p:txBody>
      </p:sp>
      <p:cxnSp>
        <p:nvCxnSpPr>
          <p:cNvPr id="16" name="Egyenes összekötő 15"/>
          <p:cNvCxnSpPr/>
          <p:nvPr/>
        </p:nvCxnSpPr>
        <p:spPr>
          <a:xfrm flipV="1">
            <a:off x="3965318" y="207860"/>
            <a:ext cx="378082" cy="765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4620469" y="231465"/>
            <a:ext cx="10782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/>
              <a:t>Thalamus (</a:t>
            </a:r>
            <a:r>
              <a:rPr lang="hu-HU" sz="1000" b="1" dirty="0" err="1"/>
              <a:t>dors</a:t>
            </a:r>
            <a:r>
              <a:rPr lang="hu-HU" sz="1000" b="1" dirty="0"/>
              <a:t>.)</a:t>
            </a:r>
          </a:p>
        </p:txBody>
      </p:sp>
      <p:cxnSp>
        <p:nvCxnSpPr>
          <p:cNvPr id="21" name="Egyenes összekötő 20"/>
          <p:cNvCxnSpPr/>
          <p:nvPr/>
        </p:nvCxnSpPr>
        <p:spPr>
          <a:xfrm flipV="1">
            <a:off x="3840480" y="374800"/>
            <a:ext cx="847233" cy="345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V="1">
            <a:off x="3779520" y="665019"/>
            <a:ext cx="1114598" cy="90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 flipV="1">
            <a:off x="3779520" y="889107"/>
            <a:ext cx="1665316" cy="1127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4882944" y="510155"/>
            <a:ext cx="1133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/>
              <a:t>Thalamus (</a:t>
            </a:r>
            <a:r>
              <a:rPr lang="hu-HU" sz="1000" b="1" dirty="0" err="1"/>
              <a:t>ventr</a:t>
            </a:r>
            <a:r>
              <a:rPr lang="hu-HU" sz="1000" b="1" dirty="0"/>
              <a:t>.)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5395378" y="755606"/>
            <a:ext cx="10782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/>
              <a:t>Hypothalamus</a:t>
            </a:r>
            <a:endParaRPr lang="hu-HU" sz="1000" b="1" dirty="0"/>
          </a:p>
        </p:txBody>
      </p:sp>
    </p:spTree>
    <p:extLst>
      <p:ext uri="{BB962C8B-B14F-4D97-AF65-F5344CB8AC3E}">
        <p14:creationId xmlns:p14="http://schemas.microsoft.com/office/powerpoint/2010/main" val="42817563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5" y="32901"/>
            <a:ext cx="909082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79512" y="5373216"/>
            <a:ext cx="8784976" cy="646331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Thalamus ventralis: </a:t>
            </a:r>
            <a:r>
              <a:rPr lang="hu-HU" dirty="0" err="1"/>
              <a:t>im</a:t>
            </a:r>
            <a:r>
              <a:rPr lang="hu-HU" dirty="0"/>
              <a:t> 3.EM </a:t>
            </a:r>
            <a:r>
              <a:rPr lang="hu-HU" dirty="0" err="1"/>
              <a:t>gliedert</a:t>
            </a:r>
            <a:r>
              <a:rPr lang="hu-HU" dirty="0"/>
              <a:t> Pallidum ab, </a:t>
            </a:r>
            <a:r>
              <a:rPr lang="hu-HU" dirty="0" err="1"/>
              <a:t>dann</a:t>
            </a:r>
            <a:r>
              <a:rPr lang="hu-HU" dirty="0"/>
              <a:t> der Rest </a:t>
            </a:r>
            <a:r>
              <a:rPr lang="hu-HU" dirty="0" err="1"/>
              <a:t>bidel</a:t>
            </a:r>
            <a:r>
              <a:rPr lang="hu-HU" dirty="0"/>
              <a:t> </a:t>
            </a:r>
            <a:r>
              <a:rPr lang="hu-HU" dirty="0" err="1"/>
              <a:t>Ncl</a:t>
            </a:r>
            <a:r>
              <a:rPr lang="hu-HU" dirty="0"/>
              <a:t>. reticularis </a:t>
            </a:r>
            <a:r>
              <a:rPr lang="hu-HU" dirty="0" err="1"/>
              <a:t>thalami</a:t>
            </a:r>
            <a:r>
              <a:rPr lang="hu-HU" dirty="0"/>
              <a:t>, Zona </a:t>
            </a:r>
            <a:r>
              <a:rPr lang="hu-HU" dirty="0" err="1"/>
              <a:t>incerta</a:t>
            </a:r>
            <a:r>
              <a:rPr lang="hu-HU" dirty="0"/>
              <a:t> und </a:t>
            </a:r>
            <a:r>
              <a:rPr lang="hu-HU" dirty="0" err="1"/>
              <a:t>Ncl</a:t>
            </a:r>
            <a:r>
              <a:rPr lang="hu-HU" dirty="0"/>
              <a:t>. </a:t>
            </a:r>
            <a:r>
              <a:rPr lang="hu-HU" dirty="0" err="1"/>
              <a:t>subthalamicus</a:t>
            </a:r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179512" y="3573016"/>
            <a:ext cx="8784976" cy="646331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Epithalamus</a:t>
            </a:r>
            <a:r>
              <a:rPr lang="hu-HU" dirty="0"/>
              <a:t>: von 6.EW </a:t>
            </a:r>
            <a:r>
              <a:rPr lang="hu-HU" dirty="0" err="1"/>
              <a:t>differenziert</a:t>
            </a:r>
            <a:r>
              <a:rPr lang="hu-HU" dirty="0"/>
              <a:t> </a:t>
            </a:r>
            <a:r>
              <a:rPr lang="hu-HU" dirty="0" err="1"/>
              <a:t>sich</a:t>
            </a:r>
            <a:r>
              <a:rPr lang="hu-HU" dirty="0"/>
              <a:t>, </a:t>
            </a:r>
            <a:r>
              <a:rPr lang="hu-HU" dirty="0" err="1"/>
              <a:t>vorw</a:t>
            </a:r>
            <a:r>
              <a:rPr lang="hu-HU" dirty="0"/>
              <a:t>. </a:t>
            </a:r>
            <a:r>
              <a:rPr lang="hu-HU" dirty="0" err="1"/>
              <a:t>posterior</a:t>
            </a:r>
            <a:r>
              <a:rPr lang="hu-HU" dirty="0"/>
              <a:t>, </a:t>
            </a:r>
            <a:r>
              <a:rPr lang="hu-HU" dirty="0" err="1"/>
              <a:t>später</a:t>
            </a:r>
            <a:r>
              <a:rPr lang="hu-HU" dirty="0"/>
              <a:t> </a:t>
            </a:r>
            <a:r>
              <a:rPr lang="hu-HU" dirty="0" err="1"/>
              <a:t>wird</a:t>
            </a:r>
            <a:r>
              <a:rPr lang="hu-HU" dirty="0"/>
              <a:t> </a:t>
            </a:r>
            <a:r>
              <a:rPr lang="hu-HU" dirty="0" err="1"/>
              <a:t>nach</a:t>
            </a:r>
            <a:r>
              <a:rPr lang="hu-HU" dirty="0"/>
              <a:t> </a:t>
            </a:r>
            <a:r>
              <a:rPr lang="hu-HU" dirty="0" err="1"/>
              <a:t>medial</a:t>
            </a:r>
            <a:r>
              <a:rPr lang="hu-HU" dirty="0"/>
              <a:t> (</a:t>
            </a:r>
            <a:r>
              <a:rPr lang="hu-HU" dirty="0" err="1"/>
              <a:t>durch</a:t>
            </a:r>
            <a:r>
              <a:rPr lang="hu-HU" dirty="0"/>
              <a:t> </a:t>
            </a:r>
            <a:r>
              <a:rPr lang="hu-HU" dirty="0" err="1"/>
              <a:t>Thal.D</a:t>
            </a:r>
            <a:r>
              <a:rPr lang="hu-HU" dirty="0"/>
              <a:t>. </a:t>
            </a:r>
            <a:r>
              <a:rPr lang="hu-HU" dirty="0" err="1"/>
              <a:t>verlagert</a:t>
            </a:r>
            <a:r>
              <a:rPr lang="hu-HU" dirty="0"/>
              <a:t>)</a:t>
            </a:r>
            <a:endParaRPr lang="de-DE" dirty="0"/>
          </a:p>
        </p:txBody>
      </p:sp>
      <p:sp>
        <p:nvSpPr>
          <p:cNvPr id="5" name="Szövegdoboz 4"/>
          <p:cNvSpPr txBox="1"/>
          <p:nvPr/>
        </p:nvSpPr>
        <p:spPr>
          <a:xfrm>
            <a:off x="179512" y="4365104"/>
            <a:ext cx="8784976" cy="923330"/>
          </a:xfrm>
          <a:prstGeom prst="rect">
            <a:avLst/>
          </a:prstGeom>
          <a:solidFill>
            <a:schemeClr val="accent6">
              <a:lumMod val="7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Thalamus </a:t>
            </a:r>
            <a:r>
              <a:rPr lang="hu-HU" dirty="0" err="1"/>
              <a:t>dorsalis</a:t>
            </a:r>
            <a:r>
              <a:rPr lang="hu-HU" dirty="0"/>
              <a:t>: </a:t>
            </a:r>
            <a:r>
              <a:rPr lang="hu-HU" dirty="0" err="1"/>
              <a:t>besond</a:t>
            </a:r>
            <a:r>
              <a:rPr lang="hu-HU" dirty="0"/>
              <a:t>. </a:t>
            </a:r>
            <a:r>
              <a:rPr lang="hu-HU" dirty="0" err="1"/>
              <a:t>starke</a:t>
            </a:r>
            <a:r>
              <a:rPr lang="hu-HU" dirty="0"/>
              <a:t> </a:t>
            </a:r>
            <a:r>
              <a:rPr lang="hu-HU" dirty="0" err="1"/>
              <a:t>Entw</a:t>
            </a:r>
            <a:r>
              <a:rPr lang="hu-HU" dirty="0"/>
              <a:t>: 8-10. EW; (CGL, CGM: </a:t>
            </a:r>
            <a:r>
              <a:rPr lang="hu-HU" dirty="0" err="1"/>
              <a:t>vorhanden</a:t>
            </a:r>
            <a:r>
              <a:rPr lang="hu-HU" dirty="0"/>
              <a:t> </a:t>
            </a:r>
            <a:r>
              <a:rPr lang="hu-HU" dirty="0" err="1"/>
              <a:t>auch</a:t>
            </a:r>
            <a:r>
              <a:rPr lang="hu-HU" dirty="0"/>
              <a:t> </a:t>
            </a:r>
            <a:r>
              <a:rPr lang="hu-HU" dirty="0" err="1"/>
              <a:t>vom</a:t>
            </a:r>
            <a:r>
              <a:rPr lang="hu-HU" dirty="0"/>
              <a:t> 8. EW), am </a:t>
            </a:r>
            <a:r>
              <a:rPr lang="hu-HU" dirty="0" err="1"/>
              <a:t>Ende</a:t>
            </a:r>
            <a:r>
              <a:rPr lang="hu-HU" dirty="0"/>
              <a:t> des 3. EM </a:t>
            </a:r>
            <a:r>
              <a:rPr lang="hu-HU" dirty="0" err="1"/>
              <a:t>alle</a:t>
            </a:r>
            <a:r>
              <a:rPr lang="hu-HU" dirty="0"/>
              <a:t> </a:t>
            </a:r>
            <a:r>
              <a:rPr lang="hu-HU" dirty="0" err="1"/>
              <a:t>Kerne</a:t>
            </a:r>
            <a:r>
              <a:rPr lang="hu-HU" dirty="0"/>
              <a:t> </a:t>
            </a:r>
            <a:r>
              <a:rPr lang="hu-HU" dirty="0" err="1"/>
              <a:t>vorh</a:t>
            </a:r>
            <a:r>
              <a:rPr lang="hu-HU" dirty="0"/>
              <a:t>., </a:t>
            </a:r>
            <a:r>
              <a:rPr lang="hu-HU" dirty="0" err="1"/>
              <a:t>auch</a:t>
            </a:r>
            <a:r>
              <a:rPr lang="hu-HU" dirty="0"/>
              <a:t> </a:t>
            </a:r>
            <a:r>
              <a:rPr lang="hu-HU" dirty="0" err="1"/>
              <a:t>Thalamikort</a:t>
            </a:r>
            <a:r>
              <a:rPr lang="hu-HU" dirty="0"/>
              <a:t>. </a:t>
            </a:r>
            <a:r>
              <a:rPr lang="hu-HU" dirty="0" err="1"/>
              <a:t>Verbind</a:t>
            </a:r>
            <a:r>
              <a:rPr lang="hu-HU" dirty="0"/>
              <a:t>., </a:t>
            </a:r>
            <a:r>
              <a:rPr lang="hu-HU" dirty="0" err="1"/>
              <a:t>Thalamokort</a:t>
            </a:r>
            <a:r>
              <a:rPr lang="hu-HU" dirty="0"/>
              <a:t>. </a:t>
            </a:r>
            <a:r>
              <a:rPr lang="hu-HU" dirty="0" err="1"/>
              <a:t>Verb</a:t>
            </a:r>
            <a:r>
              <a:rPr lang="hu-HU" dirty="0"/>
              <a:t>: </a:t>
            </a:r>
            <a:r>
              <a:rPr lang="hu-HU" dirty="0" err="1"/>
              <a:t>schliesst</a:t>
            </a:r>
            <a:r>
              <a:rPr lang="hu-HU" dirty="0"/>
              <a:t> </a:t>
            </a:r>
            <a:r>
              <a:rPr lang="hu-HU" dirty="0" err="1"/>
              <a:t>sich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7. EM</a:t>
            </a:r>
            <a:endParaRPr lang="de-DE" dirty="0"/>
          </a:p>
        </p:txBody>
      </p:sp>
      <p:sp>
        <p:nvSpPr>
          <p:cNvPr id="6" name="Szövegdoboz 5"/>
          <p:cNvSpPr txBox="1"/>
          <p:nvPr/>
        </p:nvSpPr>
        <p:spPr>
          <a:xfrm>
            <a:off x="179512" y="6093296"/>
            <a:ext cx="8784976" cy="646331"/>
          </a:xfrm>
          <a:prstGeom prst="rect">
            <a:avLst/>
          </a:prstGeom>
          <a:solidFill>
            <a:schemeClr val="accent3">
              <a:lumMod val="7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Hypothalamus: 5.EW: </a:t>
            </a:r>
            <a:r>
              <a:rPr lang="hu-HU" dirty="0" err="1"/>
              <a:t>Neurohypophyse</a:t>
            </a:r>
            <a:r>
              <a:rPr lang="hu-HU" dirty="0"/>
              <a:t>; 6.EW: CM; </a:t>
            </a:r>
            <a:r>
              <a:rPr lang="hu-HU" dirty="0" err="1"/>
              <a:t>Fasc</a:t>
            </a:r>
            <a:r>
              <a:rPr lang="hu-HU" dirty="0"/>
              <a:t>. </a:t>
            </a:r>
            <a:r>
              <a:rPr lang="hu-HU" dirty="0" err="1"/>
              <a:t>mamillothal</a:t>
            </a:r>
            <a:r>
              <a:rPr lang="hu-HU" dirty="0"/>
              <a:t>.: 10.EW; </a:t>
            </a:r>
            <a:r>
              <a:rPr lang="hu-HU" dirty="0" err="1"/>
              <a:t>Fornix</a:t>
            </a:r>
            <a:r>
              <a:rPr lang="hu-HU" dirty="0"/>
              <a:t> </a:t>
            </a:r>
            <a:r>
              <a:rPr lang="hu-HU" dirty="0" err="1"/>
              <a:t>erreicht</a:t>
            </a:r>
            <a:r>
              <a:rPr lang="hu-HU" dirty="0"/>
              <a:t>: 4.EM; NSO und </a:t>
            </a:r>
            <a:r>
              <a:rPr lang="hu-HU" dirty="0" err="1"/>
              <a:t>andere</a:t>
            </a:r>
            <a:r>
              <a:rPr lang="hu-HU" dirty="0"/>
              <a:t> </a:t>
            </a:r>
            <a:r>
              <a:rPr lang="hu-HU" dirty="0" err="1"/>
              <a:t>Kerne</a:t>
            </a:r>
            <a:r>
              <a:rPr lang="hu-HU" dirty="0"/>
              <a:t>: von 10. EW, ABER </a:t>
            </a:r>
            <a:r>
              <a:rPr lang="hu-HU" dirty="0" err="1"/>
              <a:t>setzt</a:t>
            </a:r>
            <a:r>
              <a:rPr lang="hu-HU" dirty="0"/>
              <a:t> </a:t>
            </a:r>
            <a:r>
              <a:rPr lang="hu-HU" dirty="0" err="1"/>
              <a:t>bis</a:t>
            </a:r>
            <a:r>
              <a:rPr lang="hu-HU" dirty="0"/>
              <a:t> PN </a:t>
            </a:r>
            <a:r>
              <a:rPr lang="hu-HU" dirty="0" err="1"/>
              <a:t>fort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7180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Kép 1" descr="5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13483"/>
            <a:ext cx="916622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1187624" y="6021288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/>
              <a:t>Menschliches</a:t>
            </a:r>
            <a:r>
              <a:rPr lang="hu-HU" sz="2400" b="1" dirty="0"/>
              <a:t> </a:t>
            </a:r>
            <a:r>
              <a:rPr lang="hu-HU" sz="2400" b="1" dirty="0" err="1"/>
              <a:t>Embryo</a:t>
            </a:r>
            <a:r>
              <a:rPr lang="hu-HU" sz="2400" b="1" dirty="0"/>
              <a:t>, EW8 </a:t>
            </a:r>
          </a:p>
          <a:p>
            <a:pPr algn="ctr"/>
            <a:r>
              <a:rPr lang="hu-HU" sz="2000" dirty="0"/>
              <a:t>mit (</a:t>
            </a:r>
            <a:r>
              <a:rPr lang="hu-HU" sz="2000" dirty="0" err="1"/>
              <a:t>links</a:t>
            </a:r>
            <a:r>
              <a:rPr lang="hu-HU" sz="2000" dirty="0"/>
              <a:t>) </a:t>
            </a:r>
            <a:r>
              <a:rPr lang="hu-HU" sz="2000" dirty="0" err="1"/>
              <a:t>oder</a:t>
            </a:r>
            <a:r>
              <a:rPr lang="hu-HU" sz="2000" dirty="0"/>
              <a:t> </a:t>
            </a:r>
            <a:r>
              <a:rPr lang="hu-HU" sz="2000" dirty="0" err="1"/>
              <a:t>ohne</a:t>
            </a:r>
            <a:r>
              <a:rPr lang="hu-HU" sz="2000" dirty="0"/>
              <a:t> (</a:t>
            </a:r>
            <a:r>
              <a:rPr lang="hu-HU" sz="2000" dirty="0" err="1"/>
              <a:t>rechts</a:t>
            </a:r>
            <a:r>
              <a:rPr lang="hu-HU" sz="2000" dirty="0"/>
              <a:t>) </a:t>
            </a:r>
            <a:r>
              <a:rPr lang="hu-HU" sz="2000" dirty="0" err="1"/>
              <a:t>Gefäße</a:t>
            </a:r>
            <a:r>
              <a:rPr lang="hu-HU" sz="2000" dirty="0"/>
              <a:t>)</a:t>
            </a:r>
            <a:endParaRPr lang="de-DE" sz="1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467544" y="4077072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1: </a:t>
            </a:r>
            <a:r>
              <a:rPr lang="hu-HU" dirty="0" err="1"/>
              <a:t>Cerebellum</a:t>
            </a:r>
            <a:endParaRPr lang="hu-HU" dirty="0"/>
          </a:p>
          <a:p>
            <a:r>
              <a:rPr lang="hu-HU" dirty="0"/>
              <a:t>2: </a:t>
            </a:r>
            <a:r>
              <a:rPr lang="hu-HU" dirty="0" err="1"/>
              <a:t>Hemisphären</a:t>
            </a:r>
            <a:endParaRPr lang="hu-HU" dirty="0"/>
          </a:p>
          <a:p>
            <a:r>
              <a:rPr lang="hu-HU" dirty="0"/>
              <a:t>3: </a:t>
            </a:r>
            <a:r>
              <a:rPr lang="hu-HU" dirty="0" err="1"/>
              <a:t>Frontallappe</a:t>
            </a:r>
            <a:endParaRPr lang="hu-HU" dirty="0"/>
          </a:p>
          <a:p>
            <a:r>
              <a:rPr lang="hu-HU" dirty="0"/>
              <a:t>4: </a:t>
            </a:r>
            <a:r>
              <a:rPr lang="hu-HU" dirty="0" err="1"/>
              <a:t>Insula</a:t>
            </a:r>
            <a:endParaRPr lang="hu-HU" dirty="0"/>
          </a:p>
          <a:p>
            <a:r>
              <a:rPr lang="hu-HU" dirty="0"/>
              <a:t>5: Sulcus lateralis</a:t>
            </a:r>
            <a:endParaRPr lang="de-DE" dirty="0"/>
          </a:p>
        </p:txBody>
      </p:sp>
      <p:sp>
        <p:nvSpPr>
          <p:cNvPr id="5" name="Szövegdoboz 4"/>
          <p:cNvSpPr txBox="1"/>
          <p:nvPr/>
        </p:nvSpPr>
        <p:spPr>
          <a:xfrm>
            <a:off x="3347864" y="4077072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6: </a:t>
            </a:r>
            <a:r>
              <a:rPr lang="hu-HU" dirty="0" err="1"/>
              <a:t>Medulla</a:t>
            </a:r>
            <a:r>
              <a:rPr lang="hu-HU" dirty="0"/>
              <a:t> </a:t>
            </a:r>
            <a:r>
              <a:rPr lang="hu-HU" dirty="0" err="1"/>
              <a:t>oblongata</a:t>
            </a:r>
            <a:endParaRPr lang="hu-HU" dirty="0"/>
          </a:p>
          <a:p>
            <a:r>
              <a:rPr lang="hu-HU" dirty="0"/>
              <a:t>7: Mesencephalon</a:t>
            </a:r>
          </a:p>
          <a:p>
            <a:r>
              <a:rPr lang="hu-HU" dirty="0"/>
              <a:t>8: </a:t>
            </a:r>
            <a:r>
              <a:rPr lang="hu-HU" dirty="0" err="1"/>
              <a:t>Okzipitallappe</a:t>
            </a:r>
            <a:endParaRPr lang="hu-HU" dirty="0"/>
          </a:p>
          <a:p>
            <a:r>
              <a:rPr lang="hu-HU" dirty="0"/>
              <a:t>9: </a:t>
            </a:r>
            <a:r>
              <a:rPr lang="hu-HU" dirty="0" err="1"/>
              <a:t>Parietallappe</a:t>
            </a:r>
            <a:endParaRPr lang="hu-HU" dirty="0"/>
          </a:p>
          <a:p>
            <a:r>
              <a:rPr lang="hu-HU" dirty="0"/>
              <a:t>10: </a:t>
            </a:r>
            <a:r>
              <a:rPr lang="hu-HU" dirty="0" err="1"/>
              <a:t>Temporallappe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665660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Kép 1" descr="54 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3" y="6007"/>
            <a:ext cx="9108422" cy="371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533" y="6021288"/>
            <a:ext cx="8885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/>
              <a:t>Menschliches</a:t>
            </a:r>
            <a:r>
              <a:rPr lang="hu-HU" sz="2400" b="1" dirty="0"/>
              <a:t> </a:t>
            </a:r>
            <a:r>
              <a:rPr lang="hu-HU" sz="2400" b="1" dirty="0" err="1"/>
              <a:t>Embryo</a:t>
            </a:r>
            <a:r>
              <a:rPr lang="hu-HU" sz="2400" b="1" dirty="0"/>
              <a:t>, EW10 (</a:t>
            </a:r>
            <a:r>
              <a:rPr lang="hu-HU" sz="2400" b="1" dirty="0" err="1"/>
              <a:t>links</a:t>
            </a:r>
            <a:r>
              <a:rPr lang="hu-HU" sz="2400" b="1" dirty="0"/>
              <a:t>) und 13 (</a:t>
            </a:r>
            <a:r>
              <a:rPr lang="hu-HU" sz="2400" b="1" dirty="0" err="1"/>
              <a:t>rechts</a:t>
            </a:r>
            <a:r>
              <a:rPr lang="hu-HU" sz="2400" b="1" dirty="0"/>
              <a:t>)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7544" y="4077072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1: </a:t>
            </a:r>
            <a:r>
              <a:rPr lang="hu-HU" dirty="0" err="1"/>
              <a:t>Cerebellum</a:t>
            </a:r>
            <a:endParaRPr lang="hu-HU" dirty="0"/>
          </a:p>
          <a:p>
            <a:r>
              <a:rPr lang="hu-HU" dirty="0"/>
              <a:t>2: </a:t>
            </a:r>
            <a:r>
              <a:rPr lang="hu-HU" dirty="0" err="1"/>
              <a:t>Hemisphären</a:t>
            </a:r>
            <a:endParaRPr lang="hu-HU" dirty="0"/>
          </a:p>
          <a:p>
            <a:r>
              <a:rPr lang="hu-HU" dirty="0"/>
              <a:t>3: </a:t>
            </a:r>
            <a:r>
              <a:rPr lang="hu-HU" dirty="0" err="1"/>
              <a:t>Frontallappe</a:t>
            </a:r>
            <a:endParaRPr lang="hu-HU" dirty="0"/>
          </a:p>
          <a:p>
            <a:r>
              <a:rPr lang="hu-HU" dirty="0"/>
              <a:t>4: </a:t>
            </a:r>
            <a:r>
              <a:rPr lang="hu-HU" dirty="0" err="1"/>
              <a:t>Insula</a:t>
            </a:r>
            <a:endParaRPr lang="hu-HU" dirty="0"/>
          </a:p>
          <a:p>
            <a:r>
              <a:rPr lang="hu-HU" dirty="0"/>
              <a:t>5: Sulcus lateralis</a:t>
            </a:r>
            <a:endParaRPr lang="de-DE" dirty="0"/>
          </a:p>
        </p:txBody>
      </p:sp>
      <p:sp>
        <p:nvSpPr>
          <p:cNvPr id="5" name="Szövegdoboz 4"/>
          <p:cNvSpPr txBox="1"/>
          <p:nvPr/>
        </p:nvSpPr>
        <p:spPr>
          <a:xfrm>
            <a:off x="3347864" y="4077072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6: </a:t>
            </a:r>
            <a:r>
              <a:rPr lang="hu-HU" dirty="0" err="1"/>
              <a:t>Medulla</a:t>
            </a:r>
            <a:r>
              <a:rPr lang="hu-HU" dirty="0"/>
              <a:t> </a:t>
            </a:r>
            <a:r>
              <a:rPr lang="hu-HU" dirty="0" err="1"/>
              <a:t>oblongata</a:t>
            </a:r>
            <a:endParaRPr lang="hu-HU" dirty="0"/>
          </a:p>
          <a:p>
            <a:r>
              <a:rPr lang="hu-HU" dirty="0"/>
              <a:t>7: Mesencephalon</a:t>
            </a:r>
          </a:p>
          <a:p>
            <a:r>
              <a:rPr lang="hu-HU" dirty="0"/>
              <a:t>8: </a:t>
            </a:r>
            <a:r>
              <a:rPr lang="hu-HU" dirty="0" err="1"/>
              <a:t>Okzipitallappe</a:t>
            </a:r>
            <a:endParaRPr lang="hu-HU" dirty="0"/>
          </a:p>
          <a:p>
            <a:r>
              <a:rPr lang="hu-HU" dirty="0"/>
              <a:t>9: </a:t>
            </a:r>
            <a:r>
              <a:rPr lang="hu-HU" dirty="0" err="1"/>
              <a:t>Parietallappe</a:t>
            </a:r>
            <a:endParaRPr lang="hu-HU" dirty="0"/>
          </a:p>
          <a:p>
            <a:r>
              <a:rPr lang="hu-HU" dirty="0"/>
              <a:t>10: </a:t>
            </a:r>
            <a:r>
              <a:rPr lang="hu-HU" dirty="0" err="1"/>
              <a:t>Temporallappe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21939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Kép 1" descr="England  1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23959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533" y="6021288"/>
            <a:ext cx="8885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/>
              <a:t>Menschliches</a:t>
            </a:r>
            <a:r>
              <a:rPr lang="hu-HU" sz="2400" b="1" dirty="0"/>
              <a:t> </a:t>
            </a:r>
            <a:r>
              <a:rPr lang="hu-HU" sz="2400" b="1" dirty="0" err="1"/>
              <a:t>Embryo</a:t>
            </a:r>
            <a:r>
              <a:rPr lang="hu-HU" sz="2400" b="1" dirty="0"/>
              <a:t>, EW8 (</a:t>
            </a:r>
            <a:r>
              <a:rPr lang="hu-HU" sz="2400" b="1" dirty="0" err="1"/>
              <a:t>links</a:t>
            </a:r>
            <a:r>
              <a:rPr lang="hu-HU" sz="2400" b="1" dirty="0"/>
              <a:t>) und 10 (</a:t>
            </a:r>
            <a:r>
              <a:rPr lang="hu-HU" sz="2400" b="1" dirty="0" err="1"/>
              <a:t>rechts</a:t>
            </a:r>
            <a:r>
              <a:rPr lang="hu-HU" sz="24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655784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-40090" y="692696"/>
            <a:ext cx="9184090" cy="6046551"/>
            <a:chOff x="-40090" y="692696"/>
            <a:chExt cx="9184090" cy="6046551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090" y="692696"/>
              <a:ext cx="9184090" cy="4749918"/>
            </a:xfrm>
            <a:prstGeom prst="rect">
              <a:avLst/>
            </a:prstGeom>
          </p:spPr>
        </p:pic>
        <p:sp>
          <p:nvSpPr>
            <p:cNvPr id="4" name="Szövegdoboz 3"/>
            <p:cNvSpPr txBox="1"/>
            <p:nvPr/>
          </p:nvSpPr>
          <p:spPr>
            <a:xfrm>
              <a:off x="226114" y="5538918"/>
              <a:ext cx="3744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1: </a:t>
              </a:r>
              <a:r>
                <a:rPr lang="hu-HU" dirty="0" err="1"/>
                <a:t>Plexus</a:t>
              </a:r>
              <a:r>
                <a:rPr lang="hu-HU" dirty="0"/>
                <a:t> </a:t>
              </a:r>
              <a:r>
                <a:rPr lang="hu-HU" dirty="0" err="1"/>
                <a:t>chorioideus</a:t>
              </a:r>
              <a:endParaRPr lang="hu-HU" dirty="0"/>
            </a:p>
            <a:p>
              <a:r>
                <a:rPr lang="hu-HU" dirty="0"/>
                <a:t>2: Corpus </a:t>
              </a:r>
              <a:r>
                <a:rPr lang="hu-HU" dirty="0" err="1"/>
                <a:t>striatum</a:t>
              </a:r>
              <a:r>
                <a:rPr lang="hu-HU" dirty="0"/>
                <a:t>; </a:t>
              </a:r>
              <a:r>
                <a:rPr lang="hu-HU" dirty="0" err="1"/>
                <a:t>Ganglienhügel</a:t>
              </a:r>
              <a:endParaRPr lang="hu-HU" dirty="0"/>
            </a:p>
            <a:p>
              <a:r>
                <a:rPr lang="hu-HU" dirty="0"/>
                <a:t>3: </a:t>
              </a:r>
              <a:r>
                <a:rPr lang="hu-HU" dirty="0" err="1"/>
                <a:t>Telencephalon</a:t>
              </a:r>
              <a:endParaRPr lang="hu-HU" dirty="0"/>
            </a:p>
            <a:p>
              <a:r>
                <a:rPr lang="hu-HU" dirty="0"/>
                <a:t>4: Myelencephalon</a:t>
              </a:r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258053" y="99213"/>
            <a:ext cx="8885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/>
              <a:t>Menschliches</a:t>
            </a:r>
            <a:r>
              <a:rPr lang="hu-HU" sz="2400" b="1" dirty="0"/>
              <a:t> </a:t>
            </a:r>
            <a:r>
              <a:rPr lang="hu-HU" sz="2400" b="1" dirty="0" err="1"/>
              <a:t>Embryo</a:t>
            </a:r>
            <a:r>
              <a:rPr lang="hu-HU" sz="2400" b="1" dirty="0"/>
              <a:t>, EW8 (</a:t>
            </a:r>
            <a:r>
              <a:rPr lang="hu-HU" sz="2400" b="1" dirty="0" err="1"/>
              <a:t>links</a:t>
            </a:r>
            <a:r>
              <a:rPr lang="hu-HU" sz="2400" b="1" dirty="0"/>
              <a:t>) und 10 (</a:t>
            </a:r>
            <a:r>
              <a:rPr lang="hu-HU" sz="2400" b="1" dirty="0" err="1"/>
              <a:t>rechts</a:t>
            </a:r>
            <a:r>
              <a:rPr lang="hu-HU" sz="2400" b="1" dirty="0"/>
              <a:t>)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355976" y="5538917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5: </a:t>
            </a:r>
            <a:r>
              <a:rPr lang="hu-HU" dirty="0" err="1"/>
              <a:t>Cerebellum</a:t>
            </a:r>
            <a:r>
              <a:rPr lang="hu-HU" dirty="0"/>
              <a:t>, </a:t>
            </a:r>
            <a:r>
              <a:rPr lang="hu-HU" dirty="0" err="1"/>
              <a:t>laterale</a:t>
            </a:r>
            <a:r>
              <a:rPr lang="hu-HU" dirty="0"/>
              <a:t> </a:t>
            </a:r>
            <a:r>
              <a:rPr lang="hu-HU" dirty="0" err="1"/>
              <a:t>Lappe</a:t>
            </a:r>
            <a:endParaRPr lang="hu-HU" dirty="0"/>
          </a:p>
          <a:p>
            <a:r>
              <a:rPr lang="hu-HU" dirty="0"/>
              <a:t>6: </a:t>
            </a:r>
            <a:r>
              <a:rPr lang="hu-HU" dirty="0" err="1"/>
              <a:t>Mittelhirn</a:t>
            </a:r>
            <a:endParaRPr lang="hu-HU" dirty="0"/>
          </a:p>
          <a:p>
            <a:r>
              <a:rPr lang="hu-HU" dirty="0"/>
              <a:t>7: </a:t>
            </a:r>
            <a:r>
              <a:rPr lang="hu-HU" dirty="0" err="1"/>
              <a:t>Rückenmark</a:t>
            </a:r>
            <a:endParaRPr lang="hu-HU" sz="1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45183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Kép 1" descr="54 0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9140825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58053" y="99213"/>
            <a:ext cx="8885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/>
              <a:t>Menschliches</a:t>
            </a:r>
            <a:r>
              <a:rPr lang="hu-HU" sz="2400" b="1" dirty="0"/>
              <a:t> </a:t>
            </a:r>
            <a:r>
              <a:rPr lang="hu-HU" sz="2400" b="1" dirty="0" err="1"/>
              <a:t>Embryo</a:t>
            </a:r>
            <a:r>
              <a:rPr lang="hu-HU" sz="2400" b="1" dirty="0"/>
              <a:t>, EW18 (</a:t>
            </a:r>
            <a:r>
              <a:rPr lang="hu-HU" sz="2400" b="1" dirty="0" err="1"/>
              <a:t>links</a:t>
            </a:r>
            <a:r>
              <a:rPr lang="hu-HU" sz="2400" b="1" dirty="0"/>
              <a:t>) und 28 (</a:t>
            </a:r>
            <a:r>
              <a:rPr lang="hu-HU" sz="2400" b="1" dirty="0" err="1"/>
              <a:t>rechts</a:t>
            </a:r>
            <a:r>
              <a:rPr lang="hu-HU" sz="2400" b="1" dirty="0"/>
              <a:t>)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39552" y="4581128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1: Sulcus centralis</a:t>
            </a:r>
          </a:p>
          <a:p>
            <a:r>
              <a:rPr lang="hu-HU" dirty="0"/>
              <a:t>2: </a:t>
            </a:r>
            <a:r>
              <a:rPr lang="hu-HU" dirty="0" err="1"/>
              <a:t>Cerebellum</a:t>
            </a:r>
            <a:endParaRPr lang="hu-HU" dirty="0"/>
          </a:p>
          <a:p>
            <a:r>
              <a:rPr lang="hu-HU" dirty="0"/>
              <a:t>3: </a:t>
            </a:r>
            <a:r>
              <a:rPr lang="hu-HU" dirty="0" err="1"/>
              <a:t>Hemisphären</a:t>
            </a:r>
            <a:endParaRPr lang="hu-HU" dirty="0"/>
          </a:p>
          <a:p>
            <a:r>
              <a:rPr lang="hu-HU" dirty="0"/>
              <a:t>4: </a:t>
            </a:r>
            <a:r>
              <a:rPr lang="hu-HU" dirty="0" err="1"/>
              <a:t>Gyri</a:t>
            </a:r>
            <a:endParaRPr lang="hu-HU" dirty="0"/>
          </a:p>
          <a:p>
            <a:r>
              <a:rPr lang="hu-HU" dirty="0"/>
              <a:t>5: Sulcus lateralis </a:t>
            </a:r>
            <a:r>
              <a:rPr lang="hu-HU" dirty="0" err="1"/>
              <a:t>cerebri</a:t>
            </a:r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4572000" y="4581128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6: </a:t>
            </a:r>
            <a:r>
              <a:rPr lang="hu-HU" dirty="0" err="1"/>
              <a:t>Medulla</a:t>
            </a:r>
            <a:r>
              <a:rPr lang="hu-HU" dirty="0"/>
              <a:t> </a:t>
            </a:r>
            <a:r>
              <a:rPr lang="hu-HU" dirty="0" err="1"/>
              <a:t>oblongata</a:t>
            </a:r>
            <a:endParaRPr lang="hu-HU" dirty="0"/>
          </a:p>
          <a:p>
            <a:r>
              <a:rPr lang="hu-HU" dirty="0"/>
              <a:t>7: </a:t>
            </a:r>
            <a:r>
              <a:rPr lang="hu-HU" dirty="0" err="1"/>
              <a:t>Okzipitallappe</a:t>
            </a:r>
            <a:endParaRPr lang="hu-HU" dirty="0"/>
          </a:p>
          <a:p>
            <a:r>
              <a:rPr lang="hu-HU" dirty="0"/>
              <a:t>8: </a:t>
            </a:r>
            <a:r>
              <a:rPr lang="hu-HU" dirty="0" err="1"/>
              <a:t>Parietallappe</a:t>
            </a:r>
            <a:endParaRPr lang="hu-HU" dirty="0"/>
          </a:p>
          <a:p>
            <a:r>
              <a:rPr lang="hu-HU" dirty="0"/>
              <a:t>9: </a:t>
            </a:r>
            <a:r>
              <a:rPr lang="hu-HU" dirty="0" err="1"/>
              <a:t>Sulci</a:t>
            </a:r>
            <a:endParaRPr lang="hu-HU" dirty="0"/>
          </a:p>
          <a:p>
            <a:r>
              <a:rPr lang="hu-HU" dirty="0"/>
              <a:t>10: </a:t>
            </a:r>
            <a:r>
              <a:rPr lang="hu-HU" dirty="0" err="1"/>
              <a:t>Temporallappe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04524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556" y="0"/>
            <a:ext cx="596646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7504" y="332656"/>
            <a:ext cx="28803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31F20"/>
                </a:solidFill>
                <a:latin typeface="AdvP3D654A"/>
              </a:rPr>
              <a:t>Development of the diencephalon. </a:t>
            </a:r>
            <a:endParaRPr lang="hu-HU" sz="1200" dirty="0">
              <a:solidFill>
                <a:srgbClr val="231F20"/>
              </a:solidFill>
              <a:latin typeface="AdvP3D654A"/>
            </a:endParaRPr>
          </a:p>
          <a:p>
            <a:endParaRPr lang="hu-HU" sz="1200" dirty="0">
              <a:solidFill>
                <a:srgbClr val="231F20"/>
              </a:solidFill>
              <a:latin typeface="AdvP3D654A"/>
            </a:endParaRPr>
          </a:p>
          <a:p>
            <a:r>
              <a:rPr lang="en-US" sz="1200" dirty="0">
                <a:solidFill>
                  <a:srgbClr val="231F20"/>
                </a:solidFill>
                <a:latin typeface="AdvP3D698C"/>
              </a:rPr>
              <a:t>A</a:t>
            </a:r>
            <a:r>
              <a:rPr lang="en-US" sz="1200" dirty="0">
                <a:solidFill>
                  <a:srgbClr val="231F20"/>
                </a:solidFill>
                <a:latin typeface="AdvP3D654A"/>
              </a:rPr>
              <a:t>, The thalamus and hypothalamus become demarcated by a hypothalamic sulcus during the 5th week.</a:t>
            </a:r>
          </a:p>
          <a:p>
            <a:endParaRPr lang="hu-HU" sz="1200" dirty="0">
              <a:solidFill>
                <a:srgbClr val="231F20"/>
              </a:solidFill>
              <a:latin typeface="AdvP3D698C"/>
            </a:endParaRPr>
          </a:p>
          <a:p>
            <a:r>
              <a:rPr lang="en-US" sz="1200" dirty="0">
                <a:solidFill>
                  <a:srgbClr val="231F20"/>
                </a:solidFill>
                <a:latin typeface="AdvP3D698C"/>
              </a:rPr>
              <a:t>B</a:t>
            </a:r>
            <a:r>
              <a:rPr lang="en-US" sz="1200" dirty="0">
                <a:solidFill>
                  <a:srgbClr val="231F20"/>
                </a:solidFill>
                <a:latin typeface="AdvP3D654A"/>
              </a:rPr>
              <a:t>, By the end of the 6th week, the thalamus is clearly differentiated from the more dorsal </a:t>
            </a:r>
            <a:r>
              <a:rPr lang="en-US" sz="1200" dirty="0" err="1">
                <a:solidFill>
                  <a:srgbClr val="231F20"/>
                </a:solidFill>
                <a:latin typeface="AdvP3D654A"/>
              </a:rPr>
              <a:t>epithalamus</a:t>
            </a:r>
            <a:r>
              <a:rPr lang="en-US" sz="1200" dirty="0">
                <a:solidFill>
                  <a:srgbClr val="231F20"/>
                </a:solidFill>
                <a:latin typeface="AdvP3D654A"/>
              </a:rPr>
              <a:t> by a shallow groove called the </a:t>
            </a:r>
            <a:r>
              <a:rPr lang="en-US" sz="1200" dirty="0">
                <a:solidFill>
                  <a:srgbClr val="231F20"/>
                </a:solidFill>
                <a:latin typeface="AdvP3D698C"/>
              </a:rPr>
              <a:t>sulcus dorsalis</a:t>
            </a:r>
            <a:r>
              <a:rPr lang="en-US" sz="1200" dirty="0">
                <a:solidFill>
                  <a:srgbClr val="231F20"/>
                </a:solidFill>
                <a:latin typeface="AdvP3D654A"/>
              </a:rPr>
              <a:t>.</a:t>
            </a:r>
          </a:p>
          <a:p>
            <a:endParaRPr lang="hu-HU" sz="1200" dirty="0">
              <a:solidFill>
                <a:srgbClr val="231F20"/>
              </a:solidFill>
              <a:latin typeface="AdvP3D698C"/>
            </a:endParaRPr>
          </a:p>
          <a:p>
            <a:r>
              <a:rPr lang="en-US" sz="1200" dirty="0">
                <a:solidFill>
                  <a:srgbClr val="231F20"/>
                </a:solidFill>
                <a:latin typeface="AdvP3D698C"/>
              </a:rPr>
              <a:t>C</a:t>
            </a:r>
            <a:r>
              <a:rPr lang="en-US" sz="1200" dirty="0">
                <a:solidFill>
                  <a:srgbClr val="231F20"/>
                </a:solidFill>
                <a:latin typeface="AdvP3D654A"/>
              </a:rPr>
              <a:t>, By 10 weeks, additional specializations of the diencephalon are apparent, including the </a:t>
            </a:r>
            <a:r>
              <a:rPr lang="en-US" sz="1200" dirty="0" err="1">
                <a:solidFill>
                  <a:srgbClr val="231F20"/>
                </a:solidFill>
                <a:latin typeface="AdvP3D654A"/>
              </a:rPr>
              <a:t>mamillary</a:t>
            </a:r>
            <a:r>
              <a:rPr lang="en-US" sz="1200" dirty="0">
                <a:solidFill>
                  <a:srgbClr val="231F20"/>
                </a:solidFill>
                <a:latin typeface="AdvP3D654A"/>
              </a:rPr>
              <a:t> body, the pineal gland, and the posterior lobe of the</a:t>
            </a:r>
            <a:r>
              <a:rPr lang="hu-HU" sz="1200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AdvP3D654A"/>
              </a:rPr>
              <a:t>pituitary. The optic sulci, the posterior and </a:t>
            </a:r>
            <a:r>
              <a:rPr lang="en-US" sz="1200" dirty="0" err="1">
                <a:solidFill>
                  <a:srgbClr val="231F20"/>
                </a:solidFill>
                <a:latin typeface="AdvP3D654A"/>
              </a:rPr>
              <a:t>habenular</a:t>
            </a:r>
            <a:r>
              <a:rPr lang="en-US" sz="1200" dirty="0">
                <a:solidFill>
                  <a:srgbClr val="231F20"/>
                </a:solidFill>
                <a:latin typeface="AdvP3D654A"/>
              </a:rPr>
              <a:t> commissures, and the geniculate bodies are also specializations of the diencephalon.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3540160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7" y="0"/>
            <a:ext cx="5682343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9512" y="548680"/>
            <a:ext cx="28083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31F20"/>
                </a:solidFill>
                <a:latin typeface="AdvP3D654A"/>
              </a:rPr>
              <a:t>Development of the cerebral hemispheres and lateral ventricles, as seen in sagittal view (</a:t>
            </a:r>
            <a:r>
              <a:rPr lang="en-US" sz="1100" dirty="0">
                <a:solidFill>
                  <a:srgbClr val="231F20"/>
                </a:solidFill>
                <a:latin typeface="AdvP3D698C"/>
              </a:rPr>
              <a:t>A</a:t>
            </a:r>
            <a:r>
              <a:rPr lang="en-US" sz="1100" dirty="0">
                <a:solidFill>
                  <a:srgbClr val="231F20"/>
                </a:solidFill>
                <a:latin typeface="AdvP3D654A"/>
              </a:rPr>
              <a:t>) and in sections </a:t>
            </a:r>
            <a:r>
              <a:rPr lang="en-US" sz="1100" dirty="0">
                <a:solidFill>
                  <a:srgbClr val="231F20"/>
                </a:solidFill>
                <a:latin typeface="AdvP3D698C"/>
              </a:rPr>
              <a:t>B, C </a:t>
            </a:r>
            <a:r>
              <a:rPr lang="en-US" sz="1100" dirty="0">
                <a:solidFill>
                  <a:srgbClr val="231F20"/>
                </a:solidFill>
                <a:latin typeface="AdvP3D654A"/>
              </a:rPr>
              <a:t>at the level indicated in </a:t>
            </a:r>
            <a:r>
              <a:rPr lang="en-US" sz="1100" dirty="0">
                <a:solidFill>
                  <a:srgbClr val="231F20"/>
                </a:solidFill>
                <a:latin typeface="AdvP3D698C"/>
              </a:rPr>
              <a:t>A</a:t>
            </a:r>
            <a:r>
              <a:rPr lang="en-US" sz="1100" dirty="0">
                <a:solidFill>
                  <a:srgbClr val="231F20"/>
                </a:solidFill>
                <a:latin typeface="AdvP3D654A"/>
              </a:rPr>
              <a:t>.</a:t>
            </a:r>
            <a:r>
              <a:rPr lang="hu-HU" sz="1100" dirty="0">
                <a:solidFill>
                  <a:srgbClr val="231F20"/>
                </a:solidFill>
                <a:latin typeface="AdvP3D654A"/>
              </a:rPr>
              <a:t> </a:t>
            </a:r>
          </a:p>
          <a:p>
            <a:endParaRPr lang="en-US" sz="1100" dirty="0">
              <a:solidFill>
                <a:srgbClr val="231F20"/>
              </a:solidFill>
              <a:latin typeface="AdvP3D654A"/>
            </a:endParaRPr>
          </a:p>
          <a:p>
            <a:r>
              <a:rPr lang="en-US" sz="1100" dirty="0">
                <a:solidFill>
                  <a:srgbClr val="231F20"/>
                </a:solidFill>
                <a:latin typeface="AdvP3D654A"/>
              </a:rPr>
              <a:t>The lateral ventricle in each hemisphere communicates with the third ventricle through an interventricular foramen (of </a:t>
            </a:r>
            <a:r>
              <a:rPr lang="en-US" sz="1100" dirty="0" err="1">
                <a:solidFill>
                  <a:srgbClr val="231F20"/>
                </a:solidFill>
                <a:latin typeface="AdvP3D654A"/>
              </a:rPr>
              <a:t>Monro</a:t>
            </a:r>
            <a:r>
              <a:rPr lang="en-US" sz="1100" dirty="0">
                <a:solidFill>
                  <a:srgbClr val="231F20"/>
                </a:solidFill>
                <a:latin typeface="AdvP3D654A"/>
              </a:rPr>
              <a:t>). The choroid fissure running the</a:t>
            </a:r>
          </a:p>
          <a:p>
            <a:r>
              <a:rPr lang="en-US" sz="1100" dirty="0">
                <a:solidFill>
                  <a:srgbClr val="231F20"/>
                </a:solidFill>
                <a:latin typeface="AdvP3D654A"/>
              </a:rPr>
              <a:t>length of each lateral ventricle contains a choroid plexus, which produces cerebrospinal fluid. The fibers growing to and from the cerebral cortex form the</a:t>
            </a:r>
          </a:p>
          <a:p>
            <a:r>
              <a:rPr lang="en-US" sz="1100" dirty="0">
                <a:solidFill>
                  <a:srgbClr val="231F20"/>
                </a:solidFill>
                <a:latin typeface="AdvP3D654A"/>
              </a:rPr>
              <a:t>massive fiber bundle called the </a:t>
            </a:r>
            <a:r>
              <a:rPr lang="en-US" sz="1100" dirty="0">
                <a:solidFill>
                  <a:srgbClr val="231F20"/>
                </a:solidFill>
                <a:latin typeface="AdvP3D698C"/>
              </a:rPr>
              <a:t>internal capsule</a:t>
            </a:r>
            <a:r>
              <a:rPr lang="en-US" sz="1100" dirty="0">
                <a:solidFill>
                  <a:srgbClr val="231F20"/>
                </a:solidFill>
                <a:latin typeface="AdvP3D654A"/>
              </a:rPr>
              <a:t>. The thalami function mainly as relay centers that process information destined for the cerebral hemispheres.</a:t>
            </a:r>
          </a:p>
          <a:p>
            <a:r>
              <a:rPr lang="en-US" sz="1100" dirty="0">
                <a:solidFill>
                  <a:srgbClr val="231F20"/>
                </a:solidFill>
                <a:latin typeface="AdvP3D654A"/>
              </a:rPr>
              <a:t>The growing thalami meet across the third ventricle, forming the </a:t>
            </a:r>
            <a:r>
              <a:rPr lang="en-US" sz="1100" dirty="0" err="1">
                <a:solidFill>
                  <a:srgbClr val="231F20"/>
                </a:solidFill>
                <a:latin typeface="AdvP3D654A"/>
              </a:rPr>
              <a:t>interthalamic</a:t>
            </a:r>
            <a:r>
              <a:rPr lang="en-US" sz="1100" dirty="0">
                <a:solidFill>
                  <a:srgbClr val="231F20"/>
                </a:solidFill>
                <a:latin typeface="AdvP3D654A"/>
              </a:rPr>
              <a:t> adhesion.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687497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Diencephalon am </a:t>
            </a:r>
            <a:r>
              <a:rPr lang="hu-H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Mediansagittalschnitt</a:t>
            </a:r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26185"/>
            <a:ext cx="8229600" cy="4525963"/>
          </a:xfrm>
        </p:spPr>
        <p:txBody>
          <a:bodyPr/>
          <a:lstStyle/>
          <a:p>
            <a:r>
              <a:rPr lang="hu-HU" dirty="0" err="1"/>
              <a:t>Wie</a:t>
            </a:r>
            <a:r>
              <a:rPr lang="hu-HU" dirty="0"/>
              <a:t> </a:t>
            </a:r>
            <a:r>
              <a:rPr lang="hu-HU" dirty="0" err="1"/>
              <a:t>drei</a:t>
            </a:r>
            <a:r>
              <a:rPr lang="hu-HU" dirty="0"/>
              <a:t> </a:t>
            </a:r>
            <a:r>
              <a:rPr lang="hu-HU" dirty="0" err="1"/>
              <a:t>Stockwerke</a:t>
            </a:r>
            <a:r>
              <a:rPr lang="hu-HU" dirty="0"/>
              <a:t> </a:t>
            </a:r>
            <a:r>
              <a:rPr lang="hu-HU" dirty="0" err="1"/>
              <a:t>liegen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diencephalische</a:t>
            </a:r>
            <a:r>
              <a:rPr lang="hu-HU" dirty="0"/>
              <a:t> </a:t>
            </a:r>
            <a:r>
              <a:rPr lang="hu-HU" dirty="0" err="1"/>
              <a:t>Anteile</a:t>
            </a:r>
            <a:r>
              <a:rPr lang="hu-HU" dirty="0"/>
              <a:t> </a:t>
            </a:r>
            <a:r>
              <a:rPr lang="hu-HU" dirty="0" err="1"/>
              <a:t>übereinander</a:t>
            </a:r>
            <a:r>
              <a:rPr lang="hu-HU" dirty="0"/>
              <a:t>:</a:t>
            </a:r>
          </a:p>
          <a:p>
            <a:r>
              <a:rPr lang="hu-HU" dirty="0"/>
              <a:t>Epithalamus</a:t>
            </a:r>
          </a:p>
          <a:p>
            <a:r>
              <a:rPr lang="hu-HU" dirty="0" err="1"/>
              <a:t>Thalamus</a:t>
            </a:r>
            <a:endParaRPr lang="hu-HU" dirty="0"/>
          </a:p>
          <a:p>
            <a:r>
              <a:rPr lang="hu-HU" dirty="0" err="1"/>
              <a:t>Hypothalamus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09005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Behningho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569325" cy="5946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10599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97" y="0"/>
            <a:ext cx="5133703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0" y="476672"/>
            <a:ext cx="401029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Hypophyse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Hypophyse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zusammengesetze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endokrine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Drüse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Hinterlappen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Neurohypophyse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entwickelt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(Infundibulum) des Diencephalon.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Vorderlappen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(Adenohypophyse)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entwickelt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Ektoderm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primitiven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Mundhöhle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(Stomodeum):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Rathke-Tasche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Ausstülpung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löst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Dach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Stomodeums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und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fusioniert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ausstülpenden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Infundibulum.</a:t>
            </a:r>
          </a:p>
          <a:p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 SEM-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Aufnahme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Mundhöhle</a:t>
            </a:r>
            <a:r>
              <a:rPr lang="hu-HU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der </a:t>
            </a:r>
            <a:r>
              <a:rPr lang="hu-HU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Rathke-Tasche</a:t>
            </a:r>
            <a:endParaRPr lang="hu-H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1392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17" y="0"/>
            <a:ext cx="4859383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51519" y="476672"/>
            <a:ext cx="403309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1400" dirty="0">
              <a:solidFill>
                <a:srgbClr val="231F20"/>
              </a:solidFill>
              <a:latin typeface="AdvP3D654A"/>
            </a:endParaRPr>
          </a:p>
          <a:p>
            <a:r>
              <a:rPr lang="hu-HU" dirty="0" err="1">
                <a:solidFill>
                  <a:srgbClr val="231F20"/>
                </a:solidFill>
                <a:latin typeface="AdvP3D654A"/>
              </a:rPr>
              <a:t>Wachstum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der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Hemisphären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während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Fetalleben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.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Das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Wachstum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ist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kontinuierlich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(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embryonal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, fetal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oder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postnatal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).</a:t>
            </a:r>
          </a:p>
          <a:p>
            <a:endParaRPr lang="hu-HU" dirty="0">
              <a:solidFill>
                <a:srgbClr val="231F20"/>
              </a:solidFill>
              <a:latin typeface="AdvP3D654A"/>
            </a:endParaRPr>
          </a:p>
          <a:p>
            <a:r>
              <a:rPr lang="hu-HU" dirty="0" err="1">
                <a:solidFill>
                  <a:srgbClr val="231F20"/>
                </a:solidFill>
                <a:latin typeface="AdvP3D654A"/>
              </a:rPr>
              <a:t>Im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4EM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wird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durch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das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enge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Fossa lateralis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cerebri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die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Temporallappe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abgegrenzt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. </a:t>
            </a:r>
          </a:p>
          <a:p>
            <a:endParaRPr lang="hu-HU" dirty="0">
              <a:solidFill>
                <a:srgbClr val="231F20"/>
              </a:solidFill>
              <a:latin typeface="AdvP3D654A"/>
            </a:endParaRPr>
          </a:p>
          <a:p>
            <a:r>
              <a:rPr lang="hu-HU" dirty="0" err="1">
                <a:solidFill>
                  <a:srgbClr val="231F20"/>
                </a:solidFill>
                <a:latin typeface="AdvP3D654A"/>
              </a:rPr>
              <a:t>Im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6EM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werden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die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andere Lappen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durch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weitere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Furchen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abgegrenzt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.</a:t>
            </a:r>
          </a:p>
          <a:p>
            <a:endParaRPr lang="hu-HU" dirty="0">
              <a:solidFill>
                <a:srgbClr val="231F20"/>
              </a:solidFill>
              <a:latin typeface="AdvP3D654A"/>
            </a:endParaRPr>
          </a:p>
          <a:p>
            <a:r>
              <a:rPr lang="hu-HU" dirty="0" err="1">
                <a:solidFill>
                  <a:srgbClr val="231F20"/>
                </a:solidFill>
                <a:latin typeface="AdvP3D654A"/>
              </a:rPr>
              <a:t>Sekundäre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und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tertiäre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Furchen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entwicklen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sich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später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im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 </a:t>
            </a:r>
            <a:r>
              <a:rPr lang="hu-HU" dirty="0" err="1">
                <a:solidFill>
                  <a:srgbClr val="231F20"/>
                </a:solidFill>
                <a:latin typeface="AdvP3D654A"/>
              </a:rPr>
              <a:t>Fetalleben</a:t>
            </a:r>
            <a:r>
              <a:rPr lang="hu-HU" dirty="0">
                <a:solidFill>
                  <a:srgbClr val="231F20"/>
                </a:solidFill>
                <a:latin typeface="AdvP3D654A"/>
              </a:rPr>
              <a:t>.</a:t>
            </a:r>
          </a:p>
          <a:p>
            <a:endParaRPr lang="hu-HU" dirty="0">
              <a:solidFill>
                <a:srgbClr val="231F20"/>
              </a:solidFill>
              <a:latin typeface="AdvP3D654A"/>
            </a:endParaRPr>
          </a:p>
          <a:p>
            <a:endParaRPr lang="hu-HU" sz="1400" dirty="0">
              <a:solidFill>
                <a:srgbClr val="231F20"/>
              </a:solidFill>
              <a:latin typeface="AdvP3D654A"/>
            </a:endParaRPr>
          </a:p>
        </p:txBody>
      </p:sp>
    </p:spTree>
    <p:extLst>
      <p:ext uri="{BB962C8B-B14F-4D97-AF65-F5344CB8AC3E}">
        <p14:creationId xmlns:p14="http://schemas.microsoft.com/office/powerpoint/2010/main" val="18587026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15" y="0"/>
            <a:ext cx="4430834" cy="314096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" y="0"/>
            <a:ext cx="4869528" cy="45811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96" y="3933056"/>
            <a:ext cx="4563188" cy="277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611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Kép 1" descr="Gilbert  3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5072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2618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80"/>
            <a:ext cx="91440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50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6420466" cy="615540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420467" y="841972"/>
            <a:ext cx="2623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Die </a:t>
            </a:r>
            <a:r>
              <a:rPr lang="hu-HU" b="1" dirty="0" err="1"/>
              <a:t>färbige</a:t>
            </a:r>
            <a:r>
              <a:rPr lang="hu-HU" b="1" dirty="0"/>
              <a:t> </a:t>
            </a:r>
            <a:r>
              <a:rPr lang="hu-HU" b="1" dirty="0" err="1"/>
              <a:t>Strukturen</a:t>
            </a:r>
            <a:r>
              <a:rPr lang="hu-HU" b="1" dirty="0"/>
              <a:t> </a:t>
            </a:r>
            <a:r>
              <a:rPr lang="hu-HU" b="1" dirty="0" err="1"/>
              <a:t>gerören</a:t>
            </a:r>
            <a:r>
              <a:rPr lang="hu-HU" b="1" dirty="0"/>
              <a:t> </a:t>
            </a:r>
            <a:r>
              <a:rPr lang="hu-HU" b="1" dirty="0" err="1"/>
              <a:t>zu</a:t>
            </a:r>
            <a:r>
              <a:rPr lang="hu-HU" b="1" dirty="0"/>
              <a:t> </a:t>
            </a:r>
            <a:r>
              <a:rPr lang="hu-HU" b="1" dirty="0" err="1"/>
              <a:t>dem</a:t>
            </a:r>
            <a:r>
              <a:rPr lang="hu-HU" b="1" dirty="0"/>
              <a:t> Diencephalon: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490556" y="2420888"/>
            <a:ext cx="2483768" cy="9233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E2E8FC"/>
                </a:solidFill>
              </a:rPr>
              <a:t>Epithalamus</a:t>
            </a:r>
          </a:p>
          <a:p>
            <a:r>
              <a:rPr lang="hu-HU" b="1" dirty="0" err="1">
                <a:solidFill>
                  <a:srgbClr val="FFDBA0"/>
                </a:solidFill>
              </a:rPr>
              <a:t>Thalamus</a:t>
            </a:r>
            <a:endParaRPr lang="hu-HU" b="1" dirty="0">
              <a:solidFill>
                <a:srgbClr val="FFDBA0"/>
              </a:solidFill>
            </a:endParaRPr>
          </a:p>
          <a:p>
            <a:r>
              <a:rPr lang="hu-HU" b="1" dirty="0" err="1">
                <a:solidFill>
                  <a:srgbClr val="E1F4CD"/>
                </a:solidFill>
              </a:rPr>
              <a:t>Hypothalamus</a:t>
            </a:r>
            <a:endParaRPr lang="hu-HU" b="1" dirty="0">
              <a:solidFill>
                <a:srgbClr val="E1F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51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2165</Words>
  <Application>Microsoft Office PowerPoint</Application>
  <PresentationFormat>Diavetítés a képernyőre (4:3 oldalarány)</PresentationFormat>
  <Paragraphs>385</Paragraphs>
  <Slides>74</Slides>
  <Notes>8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74</vt:i4>
      </vt:variant>
    </vt:vector>
  </HeadingPairs>
  <TitlesOfParts>
    <vt:vector size="80" baseType="lpstr">
      <vt:lpstr>AdvP3D654A</vt:lpstr>
      <vt:lpstr>AdvP3D698C</vt:lpstr>
      <vt:lpstr>Arial</vt:lpstr>
      <vt:lpstr>Calibri</vt:lpstr>
      <vt:lpstr>Segoe UI</vt:lpstr>
      <vt:lpstr>Office-téma</vt:lpstr>
      <vt:lpstr>  2.  Makroskopie des Zwischenhirns. III. Ventrikel.  Differenzierung der Hirnbläschen. Entwicklung des Prosenzephalon. </vt:lpstr>
      <vt:lpstr>Zwischenhirns</vt:lpstr>
      <vt:lpstr>PowerPoint-bemutató</vt:lpstr>
      <vt:lpstr>PowerPoint-bemutató</vt:lpstr>
      <vt:lpstr>Diencephalon, Zwischenhirn</vt:lpstr>
      <vt:lpstr>PowerPoint-bemutató</vt:lpstr>
      <vt:lpstr>Diencephalon am Mediansagittalschnitt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Im Querschnitt</vt:lpstr>
      <vt:lpstr>PowerPoint-bemutató</vt:lpstr>
      <vt:lpstr>PowerPoint-bemutató</vt:lpstr>
      <vt:lpstr>Epithalamus</vt:lpstr>
      <vt:lpstr>PowerPoint-bemutató</vt:lpstr>
      <vt:lpstr>Thalamus</vt:lpstr>
      <vt:lpstr>PowerPoint-bemutató</vt:lpstr>
      <vt:lpstr>PowerPoint-bemutató</vt:lpstr>
      <vt:lpstr>Subhalamus</vt:lpstr>
      <vt:lpstr>PowerPoint-bemutató</vt:lpstr>
      <vt:lpstr>Hypohalamus</vt:lpstr>
      <vt:lpstr>Dritter Ventrikel</vt:lpstr>
      <vt:lpstr>Ventriculus tertius</vt:lpstr>
      <vt:lpstr>PowerPoint-bemutató</vt:lpstr>
      <vt:lpstr>PowerPoint-bemutató</vt:lpstr>
      <vt:lpstr>PowerPoint-bemutató</vt:lpstr>
      <vt:lpstr>PowerPoint-bemutató</vt:lpstr>
      <vt:lpstr>PowerPoint-bemutató</vt:lpstr>
      <vt:lpstr>Differenzierung der Hirnbläschen</vt:lpstr>
      <vt:lpstr>Kraniales Neuralrohr</vt:lpstr>
      <vt:lpstr>Krümmungen</vt:lpstr>
      <vt:lpstr>Ausstülpungen aus den primären HB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Entwicklung des Prosencephalon</vt:lpstr>
      <vt:lpstr>PowerPoint-bemutató</vt:lpstr>
      <vt:lpstr>Telencephalon</vt:lpstr>
      <vt:lpstr>PowerPoint-bemutató</vt:lpstr>
      <vt:lpstr>PowerPoint-bemutató</vt:lpstr>
      <vt:lpstr>PowerPoint-bemutató</vt:lpstr>
      <vt:lpstr>Telencephalon</vt:lpstr>
      <vt:lpstr>PowerPoint-bemutató</vt:lpstr>
      <vt:lpstr>PowerPoint-bemutató</vt:lpstr>
      <vt:lpstr>PowerPoint-bemutató</vt:lpstr>
      <vt:lpstr>Neuromeren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S E Humánmorfológiai Intézet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Entwicklung des ZNS II. Histogenese, AP und DV Differenzierung, Störungen der Pattern-Bildung</dc:title>
  <dc:creator>Dr. Magyar Attila</dc:creator>
  <cp:lastModifiedBy>M</cp:lastModifiedBy>
  <cp:revision>86</cp:revision>
  <dcterms:created xsi:type="dcterms:W3CDTF">2009-11-15T15:27:42Z</dcterms:created>
  <dcterms:modified xsi:type="dcterms:W3CDTF">2019-09-15T14:09:24Z</dcterms:modified>
</cp:coreProperties>
</file>