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6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1" r:id="rId3"/>
    <p:sldId id="336" r:id="rId4"/>
    <p:sldId id="322" r:id="rId5"/>
    <p:sldId id="323" r:id="rId6"/>
    <p:sldId id="324" r:id="rId7"/>
    <p:sldId id="274" r:id="rId8"/>
    <p:sldId id="329" r:id="rId9"/>
    <p:sldId id="310" r:id="rId10"/>
    <p:sldId id="330" r:id="rId11"/>
    <p:sldId id="331" r:id="rId12"/>
    <p:sldId id="332" r:id="rId13"/>
    <p:sldId id="334" r:id="rId14"/>
    <p:sldId id="335" r:id="rId15"/>
    <p:sldId id="333" r:id="rId16"/>
    <p:sldId id="369" r:id="rId17"/>
    <p:sldId id="370" r:id="rId18"/>
    <p:sldId id="311" r:id="rId19"/>
    <p:sldId id="320" r:id="rId20"/>
    <p:sldId id="313" r:id="rId21"/>
    <p:sldId id="312" r:id="rId22"/>
    <p:sldId id="314" r:id="rId23"/>
    <p:sldId id="319" r:id="rId24"/>
    <p:sldId id="315" r:id="rId25"/>
    <p:sldId id="316" r:id="rId26"/>
    <p:sldId id="318" r:id="rId27"/>
    <p:sldId id="317" r:id="rId28"/>
    <p:sldId id="275" r:id="rId2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2A4D0"/>
    <a:srgbClr val="D9ADC2"/>
    <a:srgbClr val="A5BEE7"/>
    <a:srgbClr val="AACFE1"/>
    <a:srgbClr val="5F5F5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476" y="108"/>
      </p:cViewPr>
      <p:guideLst>
        <p:guide orient="horz" pos="36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3929CB8-DDA2-4529-A39D-27F4E5A237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34A4B67-7986-44D4-8394-5EF58A5B863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 altLang="hu-HU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D09BD5A-0101-4517-9C47-A4C3784E7F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B0FDA76-5A29-4510-BF44-6E8E27B45E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DA59659E-93A4-420C-9F73-F761D52718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BBC7A067-ABC4-4DE1-ABF2-E4980BEF5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7DE2F2-FCA3-47C4-9A1E-921071632EE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290CB-C591-40C0-9B8A-5BFE118B3DD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83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5324EE-5561-4360-962E-52600F6D6D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B5B4A-EA95-460C-8966-ABF6F2894A76}" type="slidenum">
              <a:rPr lang="hu-HU" altLang="hu-HU"/>
              <a:pPr/>
              <a:t>28</a:t>
            </a:fld>
            <a:endParaRPr lang="hu-HU" altLang="hu-HU"/>
          </a:p>
        </p:txBody>
      </p:sp>
      <p:sp>
        <p:nvSpPr>
          <p:cNvPr id="24578" name="Diakép helye 1">
            <a:extLst>
              <a:ext uri="{FF2B5EF4-FFF2-40B4-BE49-F238E27FC236}">
                <a16:creationId xmlns:a16="http://schemas.microsoft.com/office/drawing/2014/main" id="{95C30A5A-7957-4B6D-963D-4E7112AC3C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Jegyzetek helye 2">
            <a:extLst>
              <a:ext uri="{FF2B5EF4-FFF2-40B4-BE49-F238E27FC236}">
                <a16:creationId xmlns:a16="http://schemas.microsoft.com/office/drawing/2014/main" id="{B2FBF630-0C65-43C0-AE6F-FFC9EC8AC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24580" name="Dia számának helye 3">
            <a:extLst>
              <a:ext uri="{FF2B5EF4-FFF2-40B4-BE49-F238E27FC236}">
                <a16:creationId xmlns:a16="http://schemas.microsoft.com/office/drawing/2014/main" id="{A30CE259-A2A5-4E76-AF69-BE476ED5523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A0A1BB8-CABE-433E-92AF-D558FC6C3108}" type="slidenum">
              <a:rPr lang="hu-HU" altLang="hu-HU" sz="1200">
                <a:latin typeface="Calibri" panose="020F0502020204030204" pitchFamily="34" charset="0"/>
              </a:rPr>
              <a:pPr algn="r"/>
              <a:t>28</a:t>
            </a:fld>
            <a:endParaRPr lang="hu-HU" altLang="hu-H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489727-2F81-4D50-A3EA-25CDE4234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EC7AA0E-DC2A-4FDC-A3C2-452EBA674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5305F3-6325-46E9-AD77-1F45312D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A417F9-8AA4-44CE-B9EB-D07AA5F3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E57D56-C595-4BE3-BFB7-4AEE8E63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ACD94-E21A-43B3-8385-A6A4B7EF59A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5941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2FAA41-5D89-42A5-85FB-A2199CE9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0726BAC-5575-40B9-9B2F-A8A2EA3FE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75A4BB-1034-4D35-9B45-461E49F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C76AE1-93F3-46FC-B706-4DDDA878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E50640-EE5B-4739-A4D9-FF12B0B0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5AF1D-4DA9-4E67-A9E4-A5E58BBA7C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8998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D1AAD8E-569F-4002-A9EE-0D97AB5A6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6874013-D355-49AA-99A8-CD375F560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93238A-4E3E-44CC-8B37-C0CE631B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0A8868-FC10-4C57-8E5F-5DF96491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5510757-897C-45A6-ABFF-C2317D7D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9EDCC-EFD0-4204-BA3A-64CE69A82EB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523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420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746D6E-28FA-43F4-8958-9AD80883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C85997-4926-44EE-8558-F81B0A552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A91BD6-D3D1-4DA8-B171-D81EE1D6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4DCD22E-C6E4-4FE8-BB7A-6B9497CF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8DE653-9F40-4184-86E1-A2B5236B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5C2A9-A2EB-48DC-B9B4-6F5842358F0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0807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CB8362-B980-482D-9D8C-58556780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61284B-7608-4294-9255-FC023D990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23EA53-5E8C-48BF-B900-DA16A86E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70EB68-047B-4FC6-8A89-9535DCFB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0EAAF3-FE8E-416D-A928-0C306063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943ED-4387-4C44-BEAB-5164E6B0D22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5871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723AB9-C731-43B6-A783-0F5AFE93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0A4021-B29D-43A4-BE20-4C3080618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88BC647-8E5E-4F1A-922D-320AB861C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FF3F3AC-36E5-4A5E-8003-0853A22E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BA43DB6-5CE7-45A9-8794-46DBE2EC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920591-FAF5-49DA-965D-AB1BBA51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79D94-6329-48E9-B90F-B0F0CEEFE57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041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F6BACD-9281-4EF2-8029-25BF952B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C4179D-E5C6-4D0F-ADFA-B168D9E56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1D56977-0BB2-49E9-86C3-F3A8FFDFF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2C5BE14-11B8-4352-8AEA-EBB3AB8E5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9C9BB4E-8145-4661-A1B1-1650D35E4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0D9BF40-7DB2-4D5E-B380-188AD07A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ED50C70-E8DC-418C-805D-98DA77A6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DC59A51-CF63-4311-BFD0-5A9B374B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7471E-7140-4C95-83AA-E9F14C1BF30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3559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C021F5-FA0B-4792-8EB1-98869BCA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458DC9D-E955-4F27-B56B-A33C1517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E7095F1-4AAD-42EC-9EBA-FBC526FA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257B7C-4975-478E-8E7E-F68CDBC3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A98E1-7B1A-4788-B1D6-8CFC18F2AEC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29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D05431F-6360-4682-89B6-C4BE6C1F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3BFBB53-994F-4026-BD10-0180CAD9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C874A59-ED50-4CA8-A285-A75B1000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889E4-7282-4D1B-A027-E7675517BC3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145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F05511-0AD5-48C1-B303-2057F5FB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A3A5E6-5164-41FC-9F35-C24FD2FC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7A1249C-4E7E-4CD7-9547-6D1595449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91FA37D-DF10-4BD5-8528-9D549255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470A450-A65E-414F-AC00-2C3F75BF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D55667D-5418-49D7-807A-C59222F7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4541C-96E2-4D56-816F-30AC26B7957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1274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BFB6DC-AA4D-464D-A54C-EF648CF5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DE1E6B7-7A11-4B59-AB38-E95602077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4211833-C374-4FCB-98B6-6A18BEC9F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4C21AC5-2E2D-483A-9050-D5C8BA3F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27A5D01-3F01-489C-91FB-7B96516F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0B68570-D2D2-4233-8E6A-B2E26477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D65FE-5A73-4ED8-B68C-3E5BD60A16E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911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2E31FC-62FC-448A-84C9-65847EFB0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E4184B-2960-42D0-A661-C62504A95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56E0FF-64D4-4B5F-B13E-22B7F34968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EAA157-9E85-4120-84C9-B63A3FB437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323B75-FFAA-46A5-9472-50FC54713F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C8E8A8-3117-49E5-96FF-4C6D8BF4A2A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artmouth.edu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86FE77D-A27A-4C71-B201-6CE0A13F0B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671638"/>
            <a:ext cx="8135938" cy="1470025"/>
          </a:xfrm>
        </p:spPr>
        <p:txBody>
          <a:bodyPr anchor="ctr"/>
          <a:lstStyle/>
          <a:p>
            <a:r>
              <a:rPr lang="hu-HU" altLang="hu-HU" sz="4000" dirty="0" err="1"/>
              <a:t>Formatio</a:t>
            </a:r>
            <a:r>
              <a:rPr lang="hu-HU" altLang="hu-HU" sz="4000" dirty="0"/>
              <a:t> </a:t>
            </a:r>
            <a:r>
              <a:rPr lang="hu-HU" altLang="hu-HU" sz="4000" dirty="0" err="1"/>
              <a:t>reticularis</a:t>
            </a:r>
            <a:r>
              <a:rPr lang="hu-HU" altLang="hu-HU" sz="4000" dirty="0"/>
              <a:t>.</a:t>
            </a:r>
            <a:br>
              <a:rPr lang="hu-HU" altLang="hu-HU" sz="4000" dirty="0"/>
            </a:br>
            <a:r>
              <a:rPr lang="hu-HU" altLang="hu-HU" sz="4000" dirty="0" err="1"/>
              <a:t>Monoaminerge</a:t>
            </a:r>
            <a:r>
              <a:rPr lang="hu-HU" altLang="hu-HU" sz="4000" dirty="0"/>
              <a:t> </a:t>
            </a:r>
            <a:r>
              <a:rPr lang="hu-HU" altLang="hu-HU" sz="4000" dirty="0" err="1"/>
              <a:t>Systeme</a:t>
            </a:r>
            <a:endParaRPr lang="hu-HU" altLang="hu-HU" sz="40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DAECBA5-D77F-4BDB-A8B5-C9AFF1DC3E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600" y="3717032"/>
            <a:ext cx="7088187" cy="2519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000" dirty="0"/>
              <a:t>Dr. Szabó Arnold</a:t>
            </a:r>
          </a:p>
          <a:p>
            <a:pPr>
              <a:lnSpc>
                <a:spcPct val="80000"/>
              </a:lnSpc>
            </a:pPr>
            <a:r>
              <a:rPr lang="hu-HU" altLang="hu-HU" sz="2000" u="sng" dirty="0">
                <a:solidFill>
                  <a:srgbClr val="0070C0"/>
                </a:solidFill>
              </a:rPr>
              <a:t>szabo.arnold@med.semmelweis-univ.hu</a:t>
            </a:r>
          </a:p>
          <a:p>
            <a:pPr>
              <a:lnSpc>
                <a:spcPct val="80000"/>
              </a:lnSpc>
            </a:pPr>
            <a:endParaRPr lang="hu-HU" altLang="hu-HU" sz="2000" dirty="0"/>
          </a:p>
          <a:p>
            <a:pPr>
              <a:lnSpc>
                <a:spcPct val="80000"/>
              </a:lnSpc>
            </a:pPr>
            <a:r>
              <a:rPr lang="hu-HU" altLang="hu-HU" sz="2000" dirty="0"/>
              <a:t>Semmelweis </a:t>
            </a:r>
            <a:r>
              <a:rPr lang="hu-HU" altLang="hu-HU" sz="2000" dirty="0" err="1"/>
              <a:t>Universität</a:t>
            </a:r>
            <a:endParaRPr lang="hu-HU" altLang="hu-HU" sz="2000" dirty="0"/>
          </a:p>
          <a:p>
            <a:pPr>
              <a:lnSpc>
                <a:spcPct val="80000"/>
              </a:lnSpc>
            </a:pPr>
            <a:r>
              <a:rPr lang="hu-HU" altLang="hu-HU" sz="2000" dirty="0" err="1"/>
              <a:t>Anatomisches</a:t>
            </a:r>
            <a:r>
              <a:rPr lang="hu-HU" altLang="hu-HU" sz="2000" dirty="0"/>
              <a:t>, </a:t>
            </a:r>
            <a:r>
              <a:rPr lang="hu-HU" altLang="hu-HU" sz="2000" dirty="0" err="1"/>
              <a:t>Histologisches</a:t>
            </a:r>
            <a:r>
              <a:rPr lang="hu-HU" altLang="hu-HU" sz="2000" dirty="0"/>
              <a:t> und </a:t>
            </a:r>
            <a:r>
              <a:rPr lang="hu-HU" altLang="hu-HU" sz="2000" dirty="0" err="1"/>
              <a:t>Embryologisches</a:t>
            </a:r>
            <a:r>
              <a:rPr lang="hu-HU" altLang="hu-HU" sz="2000" dirty="0"/>
              <a:t> </a:t>
            </a:r>
            <a:r>
              <a:rPr lang="hu-HU" altLang="hu-HU" sz="2000" dirty="0" err="1"/>
              <a:t>Institut</a:t>
            </a:r>
            <a:endParaRPr lang="hu-HU" altLang="hu-HU" sz="2000" dirty="0"/>
          </a:p>
          <a:p>
            <a:pPr>
              <a:lnSpc>
                <a:spcPct val="80000"/>
              </a:lnSpc>
            </a:pPr>
            <a:endParaRPr lang="hu-HU" altLang="hu-HU" sz="2000" dirty="0"/>
          </a:p>
          <a:p>
            <a:pPr>
              <a:lnSpc>
                <a:spcPct val="80000"/>
              </a:lnSpc>
            </a:pPr>
            <a:r>
              <a:rPr lang="hu-HU" altLang="hu-HU" sz="2000" dirty="0"/>
              <a:t>18. </a:t>
            </a:r>
            <a:r>
              <a:rPr lang="hu-HU" altLang="hu-HU" sz="2000" dirty="0" err="1"/>
              <a:t>Oktober</a:t>
            </a:r>
            <a:r>
              <a:rPr lang="hu-HU" altLang="hu-HU" sz="2000" dirty="0"/>
              <a:t> 2019.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613" y="89243"/>
            <a:ext cx="34647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5" dirty="0"/>
              <a:t>Atemzentrum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1590" y="2820670"/>
            <a:ext cx="1261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Nervus</a:t>
            </a:r>
            <a:r>
              <a:rPr sz="1800" spc="-135" dirty="0">
                <a:latin typeface="Arial"/>
                <a:cs typeface="Arial"/>
              </a:rPr>
              <a:t> vagus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2620" y="3197351"/>
            <a:ext cx="6376670" cy="1205865"/>
          </a:xfrm>
          <a:prstGeom prst="rect">
            <a:avLst/>
          </a:prstGeom>
          <a:solidFill>
            <a:srgbClr val="DAE2F3"/>
          </a:solidFill>
          <a:ln w="12192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240"/>
              </a:spcBef>
            </a:pPr>
            <a:r>
              <a:rPr sz="1800" spc="-95" dirty="0">
                <a:solidFill>
                  <a:srgbClr val="001F5F"/>
                </a:solidFill>
                <a:latin typeface="Arial"/>
                <a:cs typeface="Arial"/>
              </a:rPr>
              <a:t>Prä-Bötzinger-Komplex 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der </a:t>
            </a:r>
            <a:r>
              <a:rPr sz="1800" spc="-65" dirty="0">
                <a:solidFill>
                  <a:srgbClr val="001F5F"/>
                </a:solidFill>
                <a:latin typeface="Arial"/>
                <a:cs typeface="Arial"/>
              </a:rPr>
              <a:t>Formatio</a:t>
            </a:r>
            <a:r>
              <a:rPr sz="18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Arial"/>
                <a:cs typeface="Arial"/>
              </a:rPr>
              <a:t>reticularis</a:t>
            </a:r>
            <a:endParaRPr sz="1800" dirty="0">
              <a:latin typeface="Arial"/>
              <a:cs typeface="Arial"/>
            </a:endParaRPr>
          </a:p>
          <a:p>
            <a:pPr marL="2127250" marR="60960" indent="-871219">
              <a:lnSpc>
                <a:spcPct val="146600"/>
              </a:lnSpc>
              <a:spcBef>
                <a:spcPts val="254"/>
              </a:spcBef>
            </a:pPr>
            <a:r>
              <a:rPr sz="1800" spc="-100" dirty="0">
                <a:solidFill>
                  <a:srgbClr val="001F5F"/>
                </a:solidFill>
                <a:latin typeface="Arial"/>
                <a:cs typeface="Arial"/>
              </a:rPr>
              <a:t>Hemmung 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der </a:t>
            </a:r>
            <a:r>
              <a:rPr sz="1800" spc="-65" dirty="0">
                <a:solidFill>
                  <a:srgbClr val="001F5F"/>
                </a:solidFill>
                <a:latin typeface="Arial"/>
                <a:cs typeface="Arial"/>
              </a:rPr>
              <a:t>inspiratorischen </a:t>
            </a:r>
            <a:r>
              <a:rPr sz="1800" spc="-75" dirty="0">
                <a:solidFill>
                  <a:srgbClr val="001F5F"/>
                </a:solidFill>
                <a:latin typeface="Arial"/>
                <a:cs typeface="Arial"/>
              </a:rPr>
              <a:t>Neuronen  </a:t>
            </a:r>
            <a:r>
              <a:rPr sz="1800" spc="-85" dirty="0">
                <a:solidFill>
                  <a:srgbClr val="001F5F"/>
                </a:solidFill>
                <a:latin typeface="Arial"/>
                <a:cs typeface="Arial"/>
              </a:rPr>
              <a:t>Enthemmung 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der </a:t>
            </a:r>
            <a:r>
              <a:rPr sz="1800" spc="-75" dirty="0">
                <a:solidFill>
                  <a:srgbClr val="001F5F"/>
                </a:solidFill>
                <a:latin typeface="Arial"/>
                <a:cs typeface="Arial"/>
              </a:rPr>
              <a:t>exspiratorischen</a:t>
            </a:r>
            <a:r>
              <a:rPr sz="18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001F5F"/>
                </a:solidFill>
                <a:latin typeface="Arial"/>
                <a:cs typeface="Arial"/>
              </a:rPr>
              <a:t>Neuronen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230" y="2752470"/>
            <a:ext cx="5894705" cy="2451735"/>
          </a:xfrm>
          <a:custGeom>
            <a:avLst/>
            <a:gdLst/>
            <a:ahLst/>
            <a:cxnLst/>
            <a:rect l="l" t="t" r="r" b="b"/>
            <a:pathLst>
              <a:path w="5894705" h="2451735">
                <a:moveTo>
                  <a:pt x="5763203" y="2410580"/>
                </a:moveTo>
                <a:lnTo>
                  <a:pt x="5746394" y="2451480"/>
                </a:lnTo>
                <a:lnTo>
                  <a:pt x="5894222" y="2440559"/>
                </a:lnTo>
                <a:lnTo>
                  <a:pt x="5875404" y="2418968"/>
                </a:lnTo>
                <a:lnTo>
                  <a:pt x="5783605" y="2418968"/>
                </a:lnTo>
                <a:lnTo>
                  <a:pt x="5763203" y="2410580"/>
                </a:lnTo>
                <a:close/>
              </a:path>
              <a:path w="5894705" h="2451735">
                <a:moveTo>
                  <a:pt x="5780003" y="2369701"/>
                </a:moveTo>
                <a:lnTo>
                  <a:pt x="5763203" y="2410580"/>
                </a:lnTo>
                <a:lnTo>
                  <a:pt x="5783605" y="2418968"/>
                </a:lnTo>
                <a:lnTo>
                  <a:pt x="5800369" y="2378074"/>
                </a:lnTo>
                <a:lnTo>
                  <a:pt x="5780003" y="2369701"/>
                </a:lnTo>
                <a:close/>
              </a:path>
              <a:path w="5894705" h="2451735">
                <a:moveTo>
                  <a:pt x="5796813" y="2328798"/>
                </a:moveTo>
                <a:lnTo>
                  <a:pt x="5780003" y="2369701"/>
                </a:lnTo>
                <a:lnTo>
                  <a:pt x="5800369" y="2378074"/>
                </a:lnTo>
                <a:lnTo>
                  <a:pt x="5783605" y="2418968"/>
                </a:lnTo>
                <a:lnTo>
                  <a:pt x="5875404" y="2418968"/>
                </a:lnTo>
                <a:lnTo>
                  <a:pt x="5796813" y="2328798"/>
                </a:lnTo>
                <a:close/>
              </a:path>
              <a:path w="5894705" h="2451735">
                <a:moveTo>
                  <a:pt x="16814" y="0"/>
                </a:moveTo>
                <a:lnTo>
                  <a:pt x="0" y="40893"/>
                </a:lnTo>
                <a:lnTo>
                  <a:pt x="5763203" y="2410580"/>
                </a:lnTo>
                <a:lnTo>
                  <a:pt x="5780003" y="2369701"/>
                </a:lnTo>
                <a:lnTo>
                  <a:pt x="1681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529640"/>
            <a:ext cx="6172835" cy="2218556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360"/>
              </a:spcBef>
            </a:pPr>
            <a:r>
              <a:rPr sz="1800" spc="-170" dirty="0">
                <a:latin typeface="Arial"/>
                <a:cs typeface="Arial"/>
              </a:rPr>
              <a:t>→ </a:t>
            </a:r>
            <a:r>
              <a:rPr sz="1800" spc="-55" dirty="0">
                <a:latin typeface="Arial"/>
                <a:cs typeface="Arial"/>
              </a:rPr>
              <a:t>Kontrolle </a:t>
            </a:r>
            <a:r>
              <a:rPr sz="1800" spc="-45" dirty="0">
                <a:latin typeface="Arial"/>
                <a:cs typeface="Arial"/>
              </a:rPr>
              <a:t>der </a:t>
            </a:r>
            <a:r>
              <a:rPr sz="1800" spc="-75" dirty="0">
                <a:latin typeface="Arial"/>
                <a:cs typeface="Arial"/>
              </a:rPr>
              <a:t>Atmung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unwillkürlich</a:t>
            </a:r>
            <a:endParaRPr sz="1800" dirty="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  <a:spcBef>
                <a:spcPts val="1260"/>
              </a:spcBef>
            </a:pPr>
            <a:r>
              <a:rPr sz="1800" spc="-65" dirty="0">
                <a:latin typeface="Arial"/>
                <a:cs typeface="Arial"/>
              </a:rPr>
              <a:t>Formatio </a:t>
            </a:r>
            <a:r>
              <a:rPr sz="1800" spc="-50" dirty="0">
                <a:latin typeface="Arial"/>
                <a:cs typeface="Arial"/>
              </a:rPr>
              <a:t>reticularis </a:t>
            </a:r>
            <a:r>
              <a:rPr sz="1800" spc="-45" dirty="0">
                <a:latin typeface="Arial"/>
                <a:cs typeface="Arial"/>
              </a:rPr>
              <a:t>(Medulla </a:t>
            </a:r>
            <a:r>
              <a:rPr sz="1800" spc="-70" dirty="0">
                <a:latin typeface="Arial"/>
                <a:cs typeface="Arial"/>
              </a:rPr>
              <a:t>oblongata)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enthält</a:t>
            </a:r>
            <a:endParaRPr sz="1800" dirty="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  <a:spcBef>
                <a:spcPts val="5"/>
              </a:spcBef>
            </a:pPr>
            <a:r>
              <a:rPr sz="1800" spc="-60" dirty="0">
                <a:latin typeface="Arial"/>
                <a:cs typeface="Arial"/>
              </a:rPr>
              <a:t>inspiratorisch aktive </a:t>
            </a:r>
            <a:r>
              <a:rPr sz="1800" spc="-75" dirty="0">
                <a:latin typeface="Arial"/>
                <a:cs typeface="Arial"/>
              </a:rPr>
              <a:t>(2) </a:t>
            </a:r>
            <a:r>
              <a:rPr sz="1800" spc="-60" dirty="0">
                <a:latin typeface="Arial"/>
                <a:cs typeface="Arial"/>
              </a:rPr>
              <a:t>und </a:t>
            </a:r>
            <a:r>
              <a:rPr sz="1800" spc="-75" dirty="0">
                <a:latin typeface="Arial"/>
                <a:cs typeface="Arial"/>
              </a:rPr>
              <a:t>exspiratorisch (1) </a:t>
            </a:r>
            <a:r>
              <a:rPr sz="1800" spc="-60" dirty="0">
                <a:latin typeface="Arial"/>
                <a:cs typeface="Arial"/>
              </a:rPr>
              <a:t>aktive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Neuronen.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125" dirty="0" err="1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Hering</a:t>
            </a:r>
            <a:r>
              <a:rPr sz="1800" b="1" u="heavy" spc="-12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-Breuer-Reflex: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Dehnung </a:t>
            </a:r>
            <a:r>
              <a:rPr sz="1800" spc="-45" dirty="0">
                <a:latin typeface="Arial"/>
                <a:cs typeface="Arial"/>
              </a:rPr>
              <a:t>der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Lunge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679" y="4358894"/>
            <a:ext cx="8408035" cy="21730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962525">
              <a:lnSpc>
                <a:spcPct val="100000"/>
              </a:lnSpc>
              <a:spcBef>
                <a:spcPts val="844"/>
              </a:spcBef>
            </a:pPr>
            <a:r>
              <a:rPr sz="1800" spc="-140" dirty="0">
                <a:latin typeface="Arial"/>
                <a:cs typeface="Arial"/>
              </a:rPr>
              <a:t>Ende </a:t>
            </a:r>
            <a:r>
              <a:rPr sz="1800" spc="-45" dirty="0">
                <a:latin typeface="Arial"/>
                <a:cs typeface="Arial"/>
              </a:rPr>
              <a:t>der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Inspiration</a:t>
            </a:r>
            <a:endParaRPr sz="1800" dirty="0">
              <a:latin typeface="Arial"/>
              <a:cs typeface="Arial"/>
            </a:endParaRPr>
          </a:p>
          <a:p>
            <a:pPr marR="1259205" algn="r">
              <a:lnSpc>
                <a:spcPct val="100000"/>
              </a:lnSpc>
              <a:spcBef>
                <a:spcPts val="750"/>
              </a:spcBef>
            </a:pPr>
            <a:r>
              <a:rPr sz="1800" spc="-260" dirty="0">
                <a:latin typeface="Arial"/>
                <a:cs typeface="Arial"/>
              </a:rPr>
              <a:t>E</a:t>
            </a:r>
            <a:r>
              <a:rPr sz="1800" spc="-204" dirty="0">
                <a:latin typeface="Arial"/>
                <a:cs typeface="Arial"/>
              </a:rPr>
              <a:t>x</a:t>
            </a:r>
            <a:r>
              <a:rPr sz="1800" spc="-125" dirty="0">
                <a:latin typeface="Arial"/>
                <a:cs typeface="Arial"/>
              </a:rPr>
              <a:t>s</a:t>
            </a:r>
            <a:r>
              <a:rPr sz="1800" spc="-130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155" dirty="0">
                <a:latin typeface="Arial"/>
                <a:cs typeface="Arial"/>
              </a:rPr>
              <a:t>a</a:t>
            </a:r>
            <a:r>
              <a:rPr sz="1800" spc="6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on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5" dirty="0">
                <a:latin typeface="Arial"/>
                <a:cs typeface="Arial"/>
              </a:rPr>
              <a:t>Pneumotaxisches </a:t>
            </a:r>
            <a:r>
              <a:rPr sz="1800" spc="-65" dirty="0">
                <a:latin typeface="Arial"/>
                <a:cs typeface="Arial"/>
              </a:rPr>
              <a:t>Zentrum </a:t>
            </a:r>
            <a:r>
              <a:rPr sz="1800" spc="-30" dirty="0">
                <a:latin typeface="Arial"/>
                <a:cs typeface="Arial"/>
              </a:rPr>
              <a:t>im </a:t>
            </a:r>
            <a:r>
              <a:rPr sz="1800" spc="-130" dirty="0">
                <a:latin typeface="Arial"/>
                <a:cs typeface="Arial"/>
              </a:rPr>
              <a:t>Pons: </a:t>
            </a:r>
            <a:r>
              <a:rPr sz="1800" spc="-35" dirty="0">
                <a:latin typeface="Arial"/>
                <a:cs typeface="Arial"/>
              </a:rPr>
              <a:t>reguliert </a:t>
            </a:r>
            <a:r>
              <a:rPr sz="1800" spc="-55" dirty="0">
                <a:latin typeface="Arial"/>
                <a:cs typeface="Arial"/>
              </a:rPr>
              <a:t>die </a:t>
            </a:r>
            <a:r>
              <a:rPr sz="1800" spc="-85" dirty="0">
                <a:latin typeface="Arial"/>
                <a:cs typeface="Arial"/>
              </a:rPr>
              <a:t>wechselnde </a:t>
            </a:r>
            <a:r>
              <a:rPr sz="1800" spc="-25" dirty="0">
                <a:latin typeface="Arial"/>
                <a:cs typeface="Arial"/>
              </a:rPr>
              <a:t>Aktivität </a:t>
            </a:r>
            <a:r>
              <a:rPr sz="1800" spc="-45" dirty="0">
                <a:latin typeface="Arial"/>
                <a:cs typeface="Arial"/>
              </a:rPr>
              <a:t>der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inspiratorischen</a:t>
            </a:r>
            <a:endParaRPr sz="1800" dirty="0">
              <a:latin typeface="Arial"/>
              <a:cs typeface="Arial"/>
            </a:endParaRPr>
          </a:p>
          <a:p>
            <a:pPr marL="3383915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sowie </a:t>
            </a:r>
            <a:r>
              <a:rPr sz="1800" spc="-75" dirty="0">
                <a:latin typeface="Arial"/>
                <a:cs typeface="Arial"/>
              </a:rPr>
              <a:t>exspiratorischen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Neuronen</a:t>
            </a:r>
            <a:endParaRPr sz="1800" dirty="0">
              <a:latin typeface="Arial"/>
              <a:cs typeface="Arial"/>
            </a:endParaRPr>
          </a:p>
          <a:p>
            <a:pPr marL="3670300">
              <a:lnSpc>
                <a:spcPct val="100000"/>
              </a:lnSpc>
            </a:pPr>
            <a:r>
              <a:rPr sz="1800" spc="-175" dirty="0">
                <a:latin typeface="Arial"/>
                <a:cs typeface="Arial"/>
              </a:rPr>
              <a:t>→ </a:t>
            </a:r>
            <a:r>
              <a:rPr sz="1800" spc="-85" dirty="0">
                <a:latin typeface="Arial"/>
                <a:cs typeface="Arial"/>
              </a:rPr>
              <a:t>Chemorezeptoren </a:t>
            </a:r>
            <a:r>
              <a:rPr sz="1800" spc="-50" dirty="0">
                <a:latin typeface="Arial"/>
                <a:cs typeface="Arial"/>
              </a:rPr>
              <a:t>(Blut, </a:t>
            </a:r>
            <a:r>
              <a:rPr sz="1800" spc="-70" dirty="0">
                <a:latin typeface="Arial"/>
                <a:cs typeface="Arial"/>
              </a:rPr>
              <a:t>Liquor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cerebrospinalis)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02426" y="60910"/>
            <a:ext cx="1704430" cy="2687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Képtalálat a következőre: „bötzinger wine”">
            <a:extLst>
              <a:ext uri="{FF2B5EF4-FFF2-40B4-BE49-F238E27FC236}">
                <a16:creationId xmlns:a16="http://schemas.microsoft.com/office/drawing/2014/main" id="{D60FE1DB-E657-47DF-BFBE-879267EB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45" y="0"/>
            <a:ext cx="111215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9835BD1-CF12-4152-8343-6734C6ABCF3B}"/>
              </a:ext>
            </a:extLst>
          </p:cNvPr>
          <p:cNvSpPr txBox="1"/>
          <p:nvPr/>
        </p:nvSpPr>
        <p:spPr>
          <a:xfrm>
            <a:off x="8271462" y="148329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2450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425" y="202986"/>
            <a:ext cx="2637150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85" dirty="0"/>
              <a:t>Kreislaufzentrum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694" y="1410715"/>
            <a:ext cx="6019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latin typeface="Arial"/>
                <a:cs typeface="Arial"/>
              </a:rPr>
              <a:t>Depressorzentrum </a:t>
            </a:r>
            <a:r>
              <a:rPr sz="1800" b="1" spc="-70" dirty="0">
                <a:latin typeface="Arial"/>
                <a:cs typeface="Arial"/>
              </a:rPr>
              <a:t>(4): </a:t>
            </a:r>
            <a:r>
              <a:rPr sz="1800" spc="-175" dirty="0">
                <a:latin typeface="Arial"/>
                <a:cs typeface="Arial"/>
              </a:rPr>
              <a:t>→ </a:t>
            </a:r>
            <a:r>
              <a:rPr sz="1800" spc="-80" dirty="0">
                <a:latin typeface="Arial"/>
                <a:cs typeface="Arial"/>
              </a:rPr>
              <a:t>caudaler </a:t>
            </a:r>
            <a:r>
              <a:rPr sz="1800" spc="-40" dirty="0">
                <a:latin typeface="Arial"/>
                <a:cs typeface="Arial"/>
              </a:rPr>
              <a:t>Anteil </a:t>
            </a:r>
            <a:r>
              <a:rPr sz="1800" spc="-45" dirty="0">
                <a:latin typeface="Arial"/>
                <a:cs typeface="Arial"/>
              </a:rPr>
              <a:t>der Medulla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oblongata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nach </a:t>
            </a:r>
            <a:r>
              <a:rPr sz="1800" spc="-135" dirty="0">
                <a:latin typeface="Arial"/>
                <a:cs typeface="Arial"/>
              </a:rPr>
              <a:t>Reizung </a:t>
            </a:r>
            <a:r>
              <a:rPr sz="1800" spc="-20" dirty="0">
                <a:latin typeface="Arial"/>
                <a:cs typeface="Arial"/>
              </a:rPr>
              <a:t>wird </a:t>
            </a:r>
            <a:r>
              <a:rPr sz="1800" spc="-45" dirty="0">
                <a:latin typeface="Arial"/>
                <a:cs typeface="Arial"/>
              </a:rPr>
              <a:t>der </a:t>
            </a:r>
            <a:r>
              <a:rPr sz="1800" spc="-60" dirty="0">
                <a:latin typeface="Arial"/>
                <a:cs typeface="Arial"/>
              </a:rPr>
              <a:t>Blutdruck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gesenkt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694" y="2639390"/>
            <a:ext cx="14700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Barorezeptoren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3222" y="2564198"/>
            <a:ext cx="4182745" cy="7918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720214">
              <a:lnSpc>
                <a:spcPct val="100000"/>
              </a:lnSpc>
              <a:spcBef>
                <a:spcPts val="950"/>
              </a:spcBef>
            </a:pPr>
            <a:r>
              <a:rPr sz="1800" spc="-100" dirty="0">
                <a:latin typeface="Arial"/>
                <a:cs typeface="Arial"/>
              </a:rPr>
              <a:t>Nucleus </a:t>
            </a:r>
            <a:r>
              <a:rPr sz="1800" spc="-85" dirty="0">
                <a:latin typeface="Arial"/>
                <a:cs typeface="Arial"/>
              </a:rPr>
              <a:t>dorsalis </a:t>
            </a:r>
            <a:r>
              <a:rPr sz="1800" spc="-45" dirty="0">
                <a:latin typeface="Arial"/>
                <a:cs typeface="Arial"/>
              </a:rPr>
              <a:t>nervi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vagi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spc="-100" dirty="0">
                <a:latin typeface="Arial"/>
                <a:cs typeface="Arial"/>
              </a:rPr>
              <a:t>Nucleus </a:t>
            </a:r>
            <a:r>
              <a:rPr sz="1800" spc="-50" dirty="0">
                <a:latin typeface="Arial"/>
                <a:cs typeface="Arial"/>
              </a:rPr>
              <a:t>tractus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solitarii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8973" y="3055441"/>
            <a:ext cx="1262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Nervus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vagus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5628" y="2660650"/>
            <a:ext cx="451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"/>
                <a:cs typeface="Arial"/>
              </a:rPr>
              <a:t>H</a:t>
            </a:r>
            <a:r>
              <a:rPr sz="1800" spc="-90" dirty="0">
                <a:latin typeface="Arial"/>
                <a:cs typeface="Arial"/>
              </a:rPr>
              <a:t>erz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6137" y="2956686"/>
            <a:ext cx="7969884" cy="192405"/>
          </a:xfrm>
          <a:custGeom>
            <a:avLst/>
            <a:gdLst/>
            <a:ahLst/>
            <a:cxnLst/>
            <a:rect l="l" t="t" r="r" b="b"/>
            <a:pathLst>
              <a:path w="7969884" h="192405">
                <a:moveTo>
                  <a:pt x="7777560" y="127984"/>
                </a:moveTo>
                <a:lnTo>
                  <a:pt x="7777518" y="192024"/>
                </a:lnTo>
                <a:lnTo>
                  <a:pt x="7905703" y="128015"/>
                </a:lnTo>
                <a:lnTo>
                  <a:pt x="7809522" y="128015"/>
                </a:lnTo>
                <a:lnTo>
                  <a:pt x="7777560" y="127984"/>
                </a:lnTo>
                <a:close/>
              </a:path>
              <a:path w="7969884" h="192405">
                <a:moveTo>
                  <a:pt x="7777602" y="63976"/>
                </a:moveTo>
                <a:lnTo>
                  <a:pt x="7777560" y="127984"/>
                </a:lnTo>
                <a:lnTo>
                  <a:pt x="7809522" y="128015"/>
                </a:lnTo>
                <a:lnTo>
                  <a:pt x="7809649" y="64008"/>
                </a:lnTo>
                <a:lnTo>
                  <a:pt x="7777602" y="63976"/>
                </a:lnTo>
                <a:close/>
              </a:path>
              <a:path w="7969884" h="192405">
                <a:moveTo>
                  <a:pt x="7777645" y="0"/>
                </a:moveTo>
                <a:lnTo>
                  <a:pt x="7777602" y="63976"/>
                </a:lnTo>
                <a:lnTo>
                  <a:pt x="7809649" y="64008"/>
                </a:lnTo>
                <a:lnTo>
                  <a:pt x="7809522" y="128015"/>
                </a:lnTo>
                <a:lnTo>
                  <a:pt x="7905703" y="128015"/>
                </a:lnTo>
                <a:lnTo>
                  <a:pt x="7969542" y="96138"/>
                </a:lnTo>
                <a:lnTo>
                  <a:pt x="7777645" y="0"/>
                </a:lnTo>
                <a:close/>
              </a:path>
              <a:path w="7969884" h="192405">
                <a:moveTo>
                  <a:pt x="63" y="56261"/>
                </a:moveTo>
                <a:lnTo>
                  <a:pt x="0" y="120268"/>
                </a:lnTo>
                <a:lnTo>
                  <a:pt x="7777560" y="127984"/>
                </a:lnTo>
                <a:lnTo>
                  <a:pt x="7777602" y="63976"/>
                </a:lnTo>
                <a:lnTo>
                  <a:pt x="63" y="5626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1925" y="2093976"/>
            <a:ext cx="352425" cy="78105"/>
          </a:xfrm>
          <a:custGeom>
            <a:avLst/>
            <a:gdLst/>
            <a:ahLst/>
            <a:cxnLst/>
            <a:rect l="l" t="t" r="r" b="b"/>
            <a:pathLst>
              <a:path w="352425" h="78105">
                <a:moveTo>
                  <a:pt x="274612" y="0"/>
                </a:moveTo>
                <a:lnTo>
                  <a:pt x="274612" y="77724"/>
                </a:lnTo>
                <a:lnTo>
                  <a:pt x="326402" y="51815"/>
                </a:lnTo>
                <a:lnTo>
                  <a:pt x="287566" y="51815"/>
                </a:lnTo>
                <a:lnTo>
                  <a:pt x="287566" y="25908"/>
                </a:lnTo>
                <a:lnTo>
                  <a:pt x="326402" y="25908"/>
                </a:lnTo>
                <a:lnTo>
                  <a:pt x="274612" y="0"/>
                </a:lnTo>
                <a:close/>
              </a:path>
              <a:path w="352425" h="78105">
                <a:moveTo>
                  <a:pt x="274612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274612" y="51815"/>
                </a:lnTo>
                <a:lnTo>
                  <a:pt x="274612" y="25908"/>
                </a:lnTo>
                <a:close/>
              </a:path>
              <a:path w="352425" h="78105">
                <a:moveTo>
                  <a:pt x="326402" y="25908"/>
                </a:moveTo>
                <a:lnTo>
                  <a:pt x="287566" y="25908"/>
                </a:lnTo>
                <a:lnTo>
                  <a:pt x="287566" y="51815"/>
                </a:lnTo>
                <a:lnTo>
                  <a:pt x="326402" y="51815"/>
                </a:lnTo>
                <a:lnTo>
                  <a:pt x="352298" y="38862"/>
                </a:lnTo>
                <a:lnTo>
                  <a:pt x="326402" y="2590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1925" y="4998720"/>
            <a:ext cx="352425" cy="78105"/>
          </a:xfrm>
          <a:custGeom>
            <a:avLst/>
            <a:gdLst/>
            <a:ahLst/>
            <a:cxnLst/>
            <a:rect l="l" t="t" r="r" b="b"/>
            <a:pathLst>
              <a:path w="352425" h="78104">
                <a:moveTo>
                  <a:pt x="274612" y="0"/>
                </a:moveTo>
                <a:lnTo>
                  <a:pt x="274612" y="77723"/>
                </a:lnTo>
                <a:lnTo>
                  <a:pt x="326402" y="51815"/>
                </a:lnTo>
                <a:lnTo>
                  <a:pt x="287566" y="51815"/>
                </a:lnTo>
                <a:lnTo>
                  <a:pt x="287566" y="25907"/>
                </a:lnTo>
                <a:lnTo>
                  <a:pt x="326402" y="25907"/>
                </a:lnTo>
                <a:lnTo>
                  <a:pt x="274612" y="0"/>
                </a:lnTo>
                <a:close/>
              </a:path>
              <a:path w="352425" h="78104">
                <a:moveTo>
                  <a:pt x="274612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74612" y="51815"/>
                </a:lnTo>
                <a:lnTo>
                  <a:pt x="274612" y="25907"/>
                </a:lnTo>
                <a:close/>
              </a:path>
              <a:path w="352425" h="78104">
                <a:moveTo>
                  <a:pt x="326402" y="25907"/>
                </a:moveTo>
                <a:lnTo>
                  <a:pt x="287566" y="25907"/>
                </a:lnTo>
                <a:lnTo>
                  <a:pt x="287566" y="51815"/>
                </a:lnTo>
                <a:lnTo>
                  <a:pt x="326402" y="51815"/>
                </a:lnTo>
                <a:lnTo>
                  <a:pt x="352298" y="38861"/>
                </a:lnTo>
                <a:lnTo>
                  <a:pt x="326402" y="2590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694" y="4298695"/>
            <a:ext cx="8122920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Arial"/>
                <a:cs typeface="Arial"/>
              </a:rPr>
              <a:t>Pressorzentrum </a:t>
            </a:r>
            <a:r>
              <a:rPr sz="1800" b="1" spc="-70" dirty="0">
                <a:latin typeface="Arial"/>
                <a:cs typeface="Arial"/>
              </a:rPr>
              <a:t>(3): </a:t>
            </a:r>
            <a:r>
              <a:rPr sz="1800" spc="-175" dirty="0">
                <a:latin typeface="Arial"/>
                <a:cs typeface="Arial"/>
              </a:rPr>
              <a:t>→ </a:t>
            </a:r>
            <a:r>
              <a:rPr sz="1800" spc="-45" dirty="0">
                <a:latin typeface="Arial"/>
                <a:cs typeface="Arial"/>
              </a:rPr>
              <a:t>rostraler </a:t>
            </a:r>
            <a:r>
              <a:rPr sz="1800" spc="-60" dirty="0">
                <a:latin typeface="Arial"/>
                <a:cs typeface="Arial"/>
              </a:rPr>
              <a:t>und </a:t>
            </a:r>
            <a:r>
              <a:rPr sz="1800" spc="-45" dirty="0">
                <a:latin typeface="Arial"/>
                <a:cs typeface="Arial"/>
              </a:rPr>
              <a:t>lateraler </a:t>
            </a:r>
            <a:r>
              <a:rPr sz="1800" spc="-40" dirty="0">
                <a:latin typeface="Arial"/>
                <a:cs typeface="Arial"/>
              </a:rPr>
              <a:t>Anteil </a:t>
            </a:r>
            <a:r>
              <a:rPr sz="1800" spc="-120" dirty="0">
                <a:latin typeface="Arial"/>
                <a:cs typeface="Arial"/>
              </a:rPr>
              <a:t>des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Hirnstammes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nach </a:t>
            </a:r>
            <a:r>
              <a:rPr sz="1800" spc="-135" dirty="0">
                <a:latin typeface="Arial"/>
                <a:cs typeface="Arial"/>
              </a:rPr>
              <a:t>Reizung </a:t>
            </a:r>
            <a:r>
              <a:rPr sz="1800" spc="-20" dirty="0">
                <a:latin typeface="Arial"/>
                <a:cs typeface="Arial"/>
              </a:rPr>
              <a:t>wird </a:t>
            </a:r>
            <a:r>
              <a:rPr sz="1800" spc="-45" dirty="0">
                <a:latin typeface="Arial"/>
                <a:cs typeface="Arial"/>
              </a:rPr>
              <a:t>der </a:t>
            </a:r>
            <a:r>
              <a:rPr sz="1800" spc="-60" dirty="0">
                <a:latin typeface="Arial"/>
                <a:cs typeface="Arial"/>
              </a:rPr>
              <a:t>Blutdruck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erhöht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554480">
              <a:lnSpc>
                <a:spcPct val="100000"/>
              </a:lnSpc>
              <a:tabLst>
                <a:tab pos="6808470" algn="l"/>
              </a:tabLst>
            </a:pPr>
            <a:r>
              <a:rPr sz="1800" spc="-50" dirty="0">
                <a:latin typeface="Arial"/>
                <a:cs typeface="Arial"/>
              </a:rPr>
              <a:t>ventrolaterale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Medulla</a:t>
            </a:r>
            <a:r>
              <a:rPr sz="1800" spc="-70" dirty="0">
                <a:latin typeface="Arial"/>
                <a:cs typeface="Arial"/>
              </a:rPr>
              <a:t> oblongata	</a:t>
            </a:r>
            <a:r>
              <a:rPr sz="1800" spc="-105" dirty="0">
                <a:latin typeface="Arial"/>
                <a:cs typeface="Arial"/>
              </a:rPr>
              <a:t>Herz,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Arterien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3355340" algn="l"/>
              </a:tabLst>
            </a:pPr>
            <a:r>
              <a:rPr sz="1800" spc="-100" dirty="0">
                <a:latin typeface="Arial"/>
                <a:cs typeface="Arial"/>
              </a:rPr>
              <a:t>Nucleus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tractus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solitarii	</a:t>
            </a:r>
            <a:r>
              <a:rPr sz="1800" spc="-90" dirty="0">
                <a:latin typeface="Arial"/>
                <a:cs typeface="Arial"/>
              </a:rPr>
              <a:t>sympathische </a:t>
            </a:r>
            <a:r>
              <a:rPr sz="1800" spc="-75" dirty="0">
                <a:latin typeface="Arial"/>
                <a:cs typeface="Arial"/>
              </a:rPr>
              <a:t>Zentren </a:t>
            </a:r>
            <a:r>
              <a:rPr sz="1800" spc="-30" dirty="0">
                <a:latin typeface="Arial"/>
                <a:cs typeface="Arial"/>
              </a:rPr>
              <a:t>im</a:t>
            </a:r>
            <a:r>
              <a:rPr sz="1800" spc="-110" dirty="0">
                <a:latin typeface="Arial"/>
                <a:cs typeface="Arial"/>
              </a:rPr>
              <a:t> Rückenmark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6137" y="5993981"/>
            <a:ext cx="7969884" cy="192405"/>
          </a:xfrm>
          <a:custGeom>
            <a:avLst/>
            <a:gdLst/>
            <a:ahLst/>
            <a:cxnLst/>
            <a:rect l="l" t="t" r="r" b="b"/>
            <a:pathLst>
              <a:path w="7969884" h="192404">
                <a:moveTo>
                  <a:pt x="7777560" y="128022"/>
                </a:moveTo>
                <a:lnTo>
                  <a:pt x="7777518" y="192024"/>
                </a:lnTo>
                <a:lnTo>
                  <a:pt x="7905712" y="128054"/>
                </a:lnTo>
                <a:lnTo>
                  <a:pt x="7809522" y="128054"/>
                </a:lnTo>
                <a:lnTo>
                  <a:pt x="7777560" y="128022"/>
                </a:lnTo>
                <a:close/>
              </a:path>
              <a:path w="7969884" h="192404">
                <a:moveTo>
                  <a:pt x="7777602" y="64014"/>
                </a:moveTo>
                <a:lnTo>
                  <a:pt x="7777560" y="128022"/>
                </a:lnTo>
                <a:lnTo>
                  <a:pt x="7809522" y="128054"/>
                </a:lnTo>
                <a:lnTo>
                  <a:pt x="7809649" y="64046"/>
                </a:lnTo>
                <a:lnTo>
                  <a:pt x="7777602" y="64014"/>
                </a:lnTo>
                <a:close/>
              </a:path>
              <a:path w="7969884" h="192404">
                <a:moveTo>
                  <a:pt x="7777645" y="0"/>
                </a:moveTo>
                <a:lnTo>
                  <a:pt x="7777602" y="64014"/>
                </a:lnTo>
                <a:lnTo>
                  <a:pt x="7809649" y="64046"/>
                </a:lnTo>
                <a:lnTo>
                  <a:pt x="7809522" y="128054"/>
                </a:lnTo>
                <a:lnTo>
                  <a:pt x="7905712" y="128054"/>
                </a:lnTo>
                <a:lnTo>
                  <a:pt x="7969542" y="96202"/>
                </a:lnTo>
                <a:lnTo>
                  <a:pt x="7777645" y="0"/>
                </a:lnTo>
                <a:close/>
              </a:path>
              <a:path w="7969884" h="192404">
                <a:moveTo>
                  <a:pt x="63" y="56299"/>
                </a:moveTo>
                <a:lnTo>
                  <a:pt x="0" y="120307"/>
                </a:lnTo>
                <a:lnTo>
                  <a:pt x="7777560" y="128022"/>
                </a:lnTo>
                <a:lnTo>
                  <a:pt x="7777602" y="64014"/>
                </a:lnTo>
                <a:lnTo>
                  <a:pt x="63" y="56299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05016" y="59435"/>
            <a:ext cx="2305812" cy="2616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22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839" y="260648"/>
            <a:ext cx="495232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95" dirty="0">
                <a:solidFill>
                  <a:schemeClr val="tx1"/>
                </a:solidFill>
              </a:rPr>
              <a:t>Pontine </a:t>
            </a:r>
            <a:r>
              <a:rPr sz="2800" spc="-75" dirty="0">
                <a:solidFill>
                  <a:schemeClr val="tx1"/>
                </a:solidFill>
              </a:rPr>
              <a:t>Kontrolle </a:t>
            </a:r>
            <a:r>
              <a:rPr sz="2800" spc="-65" dirty="0">
                <a:solidFill>
                  <a:schemeClr val="tx1"/>
                </a:solidFill>
              </a:rPr>
              <a:t>der</a:t>
            </a:r>
            <a:r>
              <a:rPr sz="2800" spc="-200" dirty="0">
                <a:solidFill>
                  <a:schemeClr val="tx1"/>
                </a:solidFill>
              </a:rPr>
              <a:t> </a:t>
            </a:r>
            <a:r>
              <a:rPr sz="2800" spc="-10" dirty="0">
                <a:solidFill>
                  <a:schemeClr val="tx1"/>
                </a:solidFill>
              </a:rPr>
              <a:t>Miktion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527" y="3137756"/>
            <a:ext cx="52693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Formatio </a:t>
            </a:r>
            <a:r>
              <a:rPr sz="1800" spc="-50" dirty="0" err="1">
                <a:latin typeface="Arial"/>
                <a:cs typeface="Arial"/>
              </a:rPr>
              <a:t>reticularis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lang="hu-HU" sz="1800" spc="-50" dirty="0">
                <a:latin typeface="Arial"/>
                <a:cs typeface="Arial"/>
              </a:rPr>
              <a:t>–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lang="hu-HU" sz="1800" spc="-75" dirty="0" err="1">
                <a:latin typeface="Arial"/>
                <a:cs typeface="Arial"/>
              </a:rPr>
              <a:t>Pontines</a:t>
            </a:r>
            <a:r>
              <a:rPr lang="hu-HU" sz="1800" spc="-75" dirty="0">
                <a:latin typeface="Arial"/>
                <a:cs typeface="Arial"/>
              </a:rPr>
              <a:t> </a:t>
            </a:r>
            <a:r>
              <a:rPr sz="1800" spc="-45" dirty="0" err="1">
                <a:latin typeface="Arial"/>
                <a:cs typeface="Arial"/>
              </a:rPr>
              <a:t>Miktionszentrum</a:t>
            </a:r>
            <a:r>
              <a:rPr lang="hu-HU" sz="1800" spc="-45" dirty="0">
                <a:latin typeface="Arial"/>
                <a:cs typeface="Arial"/>
              </a:rPr>
              <a:t> 			   (</a:t>
            </a:r>
            <a:r>
              <a:rPr lang="hu-HU" sz="1800" spc="-45" dirty="0" err="1">
                <a:latin typeface="Arial"/>
                <a:cs typeface="Arial"/>
              </a:rPr>
              <a:t>Barrington’s</a:t>
            </a:r>
            <a:r>
              <a:rPr lang="hu-HU" sz="1800" spc="-45" dirty="0">
                <a:latin typeface="Arial"/>
                <a:cs typeface="Arial"/>
              </a:rPr>
              <a:t> </a:t>
            </a:r>
            <a:r>
              <a:rPr lang="hu-HU" sz="1800" spc="-45" dirty="0" err="1">
                <a:latin typeface="Arial"/>
                <a:cs typeface="Arial"/>
              </a:rPr>
              <a:t>nucleus</a:t>
            </a:r>
            <a:r>
              <a:rPr lang="hu-HU" sz="1800" spc="-4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1527" y="4131734"/>
            <a:ext cx="53757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Rückenmark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lang="hu-HU" sz="1800" spc="-105" dirty="0" err="1">
                <a:latin typeface="Arial"/>
                <a:cs typeface="Arial"/>
              </a:rPr>
              <a:t>Spinales</a:t>
            </a:r>
            <a:r>
              <a:rPr lang="hu-HU" sz="1800" spc="-105" dirty="0">
                <a:latin typeface="Arial"/>
                <a:cs typeface="Arial"/>
              </a:rPr>
              <a:t> </a:t>
            </a:r>
            <a:r>
              <a:rPr sz="1800" spc="-45" dirty="0" err="1">
                <a:latin typeface="Arial"/>
                <a:cs typeface="Arial"/>
              </a:rPr>
              <a:t>Miktionszentrum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(Segmente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S1-4)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1528" y="5073496"/>
            <a:ext cx="479586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Harnblase </a:t>
            </a:r>
            <a:r>
              <a:rPr sz="1800" spc="-175" dirty="0">
                <a:latin typeface="Arial"/>
                <a:cs typeface="Arial"/>
              </a:rPr>
              <a:t>→ </a:t>
            </a:r>
            <a:r>
              <a:rPr sz="1800" spc="-70" dirty="0">
                <a:latin typeface="Arial"/>
                <a:cs typeface="Arial"/>
              </a:rPr>
              <a:t>vollständige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Blasenentleerung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1687" y="3079285"/>
            <a:ext cx="1708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somatische,  sympathische,  </a:t>
            </a:r>
            <a:r>
              <a:rPr sz="1800" spc="-70" dirty="0">
                <a:latin typeface="Arial"/>
                <a:cs typeface="Arial"/>
              </a:rPr>
              <a:t>pa</a:t>
            </a:r>
            <a:r>
              <a:rPr sz="1800" spc="-80" dirty="0">
                <a:latin typeface="Arial"/>
                <a:cs typeface="Arial"/>
              </a:rPr>
              <a:t>r</a:t>
            </a:r>
            <a:r>
              <a:rPr sz="1800" spc="-180" dirty="0">
                <a:latin typeface="Arial"/>
                <a:cs typeface="Arial"/>
              </a:rPr>
              <a:t>a</a:t>
            </a:r>
            <a:r>
              <a:rPr sz="1800" spc="-195" dirty="0">
                <a:latin typeface="Arial"/>
                <a:cs typeface="Arial"/>
              </a:rPr>
              <a:t>s</a:t>
            </a:r>
            <a:r>
              <a:rPr sz="1800" spc="-55" dirty="0">
                <a:latin typeface="Arial"/>
                <a:cs typeface="Arial"/>
              </a:rPr>
              <a:t>ympa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90" dirty="0">
                <a:latin typeface="Arial"/>
                <a:cs typeface="Arial"/>
              </a:rPr>
              <a:t>hische  </a:t>
            </a:r>
            <a:r>
              <a:rPr sz="1800" spc="-105" dirty="0">
                <a:latin typeface="Arial"/>
                <a:cs typeface="Arial"/>
              </a:rPr>
              <a:t>Einflüsse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81769" y="2676712"/>
            <a:ext cx="151130" cy="1988185"/>
          </a:xfrm>
          <a:custGeom>
            <a:avLst/>
            <a:gdLst/>
            <a:ahLst/>
            <a:cxnLst/>
            <a:rect l="l" t="t" r="r" b="b"/>
            <a:pathLst>
              <a:path w="151129" h="1988185">
                <a:moveTo>
                  <a:pt x="50292" y="1837308"/>
                </a:moveTo>
                <a:lnTo>
                  <a:pt x="0" y="1837308"/>
                </a:lnTo>
                <a:lnTo>
                  <a:pt x="75438" y="1988184"/>
                </a:lnTo>
                <a:lnTo>
                  <a:pt x="138302" y="1862454"/>
                </a:lnTo>
                <a:lnTo>
                  <a:pt x="50292" y="1862454"/>
                </a:lnTo>
                <a:lnTo>
                  <a:pt x="50292" y="1837308"/>
                </a:lnTo>
                <a:close/>
              </a:path>
              <a:path w="151129" h="1988185">
                <a:moveTo>
                  <a:pt x="100583" y="0"/>
                </a:moveTo>
                <a:lnTo>
                  <a:pt x="50292" y="0"/>
                </a:lnTo>
                <a:lnTo>
                  <a:pt x="50292" y="1862454"/>
                </a:lnTo>
                <a:lnTo>
                  <a:pt x="100583" y="1862454"/>
                </a:lnTo>
                <a:lnTo>
                  <a:pt x="100583" y="0"/>
                </a:lnTo>
                <a:close/>
              </a:path>
              <a:path w="151129" h="1988185">
                <a:moveTo>
                  <a:pt x="150875" y="1837308"/>
                </a:moveTo>
                <a:lnTo>
                  <a:pt x="100583" y="1837308"/>
                </a:lnTo>
                <a:lnTo>
                  <a:pt x="100583" y="1862454"/>
                </a:lnTo>
                <a:lnTo>
                  <a:pt x="138302" y="1862454"/>
                </a:lnTo>
                <a:lnTo>
                  <a:pt x="150875" y="183730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 txBox="1"/>
          <p:nvPr/>
        </p:nvSpPr>
        <p:spPr>
          <a:xfrm>
            <a:off x="1231526" y="2270261"/>
            <a:ext cx="52693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1800" spc="-65" dirty="0" err="1">
                <a:latin typeface="Arial"/>
                <a:cs typeface="Arial"/>
              </a:rPr>
              <a:t>Hirnrinde</a:t>
            </a:r>
            <a:r>
              <a:rPr lang="hu-HU" sz="1800" spc="-65" dirty="0">
                <a:latin typeface="Arial"/>
                <a:cs typeface="Arial"/>
              </a:rPr>
              <a:t> </a:t>
            </a:r>
            <a:r>
              <a:rPr lang="hu-HU" sz="1800" spc="-50" dirty="0">
                <a:latin typeface="Arial"/>
                <a:cs typeface="Arial"/>
              </a:rPr>
              <a:t>–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lang="hu-HU" sz="1800" spc="-75" dirty="0" err="1">
                <a:latin typeface="Arial"/>
                <a:cs typeface="Arial"/>
              </a:rPr>
              <a:t>Kortikales</a:t>
            </a:r>
            <a:r>
              <a:rPr lang="hu-HU" sz="1800" spc="-75" dirty="0">
                <a:latin typeface="Arial"/>
                <a:cs typeface="Arial"/>
              </a:rPr>
              <a:t> </a:t>
            </a:r>
            <a:r>
              <a:rPr sz="1800" spc="-45" dirty="0" err="1">
                <a:latin typeface="Arial"/>
                <a:cs typeface="Arial"/>
              </a:rPr>
              <a:t>Miktionszentrum</a:t>
            </a:r>
            <a:r>
              <a:rPr lang="hu-HU" sz="1800" spc="-45" dirty="0">
                <a:latin typeface="Arial"/>
                <a:cs typeface="Arial"/>
              </a:rPr>
              <a:t> 		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32409" y="5653731"/>
            <a:ext cx="8479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1600" dirty="0" err="1"/>
              <a:t>Das</a:t>
            </a:r>
            <a:r>
              <a:rPr lang="hu-HU" sz="1600" dirty="0"/>
              <a:t> </a:t>
            </a:r>
            <a:r>
              <a:rPr lang="hu-HU" sz="1600" dirty="0" err="1"/>
              <a:t>pontine</a:t>
            </a:r>
            <a:r>
              <a:rPr lang="hu-HU" sz="1600" dirty="0"/>
              <a:t> </a:t>
            </a:r>
            <a:r>
              <a:rPr lang="hu-HU" sz="1600" dirty="0" err="1"/>
              <a:t>Miktionszentrum</a:t>
            </a:r>
            <a:r>
              <a:rPr lang="hu-HU" sz="1600" dirty="0"/>
              <a:t> </a:t>
            </a:r>
            <a:r>
              <a:rPr lang="hu-HU" sz="1600" dirty="0" err="1"/>
              <a:t>wird</a:t>
            </a:r>
            <a:r>
              <a:rPr lang="hu-HU" sz="1600" dirty="0"/>
              <a:t> </a:t>
            </a:r>
            <a:r>
              <a:rPr lang="hu-HU" sz="1600" dirty="0" err="1"/>
              <a:t>durch</a:t>
            </a:r>
            <a:r>
              <a:rPr lang="hu-HU" sz="1600" dirty="0"/>
              <a:t> </a:t>
            </a:r>
            <a:r>
              <a:rPr lang="hu-HU" sz="1600" dirty="0" err="1"/>
              <a:t>Dehnung</a:t>
            </a:r>
            <a:r>
              <a:rPr lang="hu-HU" sz="1600" dirty="0"/>
              <a:t> der </a:t>
            </a:r>
            <a:r>
              <a:rPr lang="hu-HU" sz="1600" dirty="0" err="1"/>
              <a:t>Harnbalse</a:t>
            </a:r>
            <a:r>
              <a:rPr lang="hu-HU" sz="1600" dirty="0"/>
              <a:t> </a:t>
            </a:r>
            <a:r>
              <a:rPr lang="hu-HU" sz="1600" dirty="0" err="1"/>
              <a:t>erregt</a:t>
            </a:r>
            <a:r>
              <a:rPr lang="hu-HU" sz="1600" dirty="0"/>
              <a:t>. Es </a:t>
            </a:r>
            <a:r>
              <a:rPr lang="hu-HU" sz="1600" dirty="0" err="1"/>
              <a:t>sendet</a:t>
            </a:r>
            <a:r>
              <a:rPr lang="hu-HU" sz="1600" dirty="0"/>
              <a:t> </a:t>
            </a:r>
          </a:p>
          <a:p>
            <a:pPr algn="just"/>
            <a:r>
              <a:rPr lang="hu-HU" sz="1600" dirty="0" err="1"/>
              <a:t>excitatorische</a:t>
            </a:r>
            <a:r>
              <a:rPr lang="hu-HU" sz="1600" dirty="0"/>
              <a:t> </a:t>
            </a:r>
            <a:r>
              <a:rPr lang="hu-HU" sz="1600" dirty="0" err="1"/>
              <a:t>Efferenzen</a:t>
            </a:r>
            <a:r>
              <a:rPr lang="hu-HU" sz="1600" dirty="0"/>
              <a:t> </a:t>
            </a:r>
            <a:r>
              <a:rPr lang="hu-HU" sz="1600" dirty="0" err="1"/>
              <a:t>zum</a:t>
            </a:r>
            <a:r>
              <a:rPr lang="hu-HU" sz="1600" dirty="0"/>
              <a:t> </a:t>
            </a:r>
            <a:r>
              <a:rPr lang="hu-HU" sz="1600" dirty="0" err="1"/>
              <a:t>sakralen</a:t>
            </a:r>
            <a:r>
              <a:rPr lang="hu-HU" sz="1600" dirty="0"/>
              <a:t> </a:t>
            </a:r>
            <a:r>
              <a:rPr lang="hu-HU" sz="1600" dirty="0" err="1"/>
              <a:t>Parasymathikus</a:t>
            </a:r>
            <a:r>
              <a:rPr lang="hu-HU" sz="1600" dirty="0"/>
              <a:t> und </a:t>
            </a:r>
            <a:r>
              <a:rPr lang="hu-HU" sz="1600" dirty="0" err="1"/>
              <a:t>inhibitorische</a:t>
            </a:r>
            <a:r>
              <a:rPr lang="hu-HU" sz="1600" dirty="0"/>
              <a:t> </a:t>
            </a:r>
            <a:r>
              <a:rPr lang="hu-HU" sz="1600" dirty="0" err="1"/>
              <a:t>Efferenzen</a:t>
            </a:r>
            <a:r>
              <a:rPr lang="hu-HU" sz="1600" dirty="0"/>
              <a:t> </a:t>
            </a:r>
            <a:r>
              <a:rPr lang="hu-HU" sz="1600" dirty="0" err="1"/>
              <a:t>zum</a:t>
            </a:r>
            <a:r>
              <a:rPr lang="hu-HU" sz="1600" dirty="0"/>
              <a:t> </a:t>
            </a:r>
          </a:p>
          <a:p>
            <a:pPr algn="just"/>
            <a:r>
              <a:rPr lang="hu-HU" sz="1600" dirty="0" err="1"/>
              <a:t>Onuf</a:t>
            </a:r>
            <a:r>
              <a:rPr lang="hu-HU" sz="1600" dirty="0"/>
              <a:t>-Kern. (Der </a:t>
            </a:r>
            <a:r>
              <a:rPr lang="hu-HU" sz="1600" dirty="0" err="1"/>
              <a:t>Onuf</a:t>
            </a:r>
            <a:r>
              <a:rPr lang="hu-HU" sz="1600" dirty="0"/>
              <a:t>-Kern </a:t>
            </a:r>
            <a:r>
              <a:rPr lang="hu-HU" sz="1600" dirty="0" err="1"/>
              <a:t>beinhaltet</a:t>
            </a:r>
            <a:r>
              <a:rPr lang="hu-HU" sz="1600" dirty="0"/>
              <a:t> </a:t>
            </a:r>
            <a:r>
              <a:rPr lang="hu-HU" sz="1600" dirty="0" err="1"/>
              <a:t>die</a:t>
            </a:r>
            <a:r>
              <a:rPr lang="hu-HU" sz="1600" dirty="0"/>
              <a:t> </a:t>
            </a:r>
            <a:r>
              <a:rPr lang="hu-HU" sz="1600" dirty="0" err="1"/>
              <a:t>Motoneuronen</a:t>
            </a:r>
            <a:r>
              <a:rPr lang="hu-HU" sz="1600" dirty="0"/>
              <a:t> </a:t>
            </a:r>
            <a:r>
              <a:rPr lang="hu-HU" sz="1600" dirty="0" err="1"/>
              <a:t>imVorderhorn</a:t>
            </a:r>
            <a:r>
              <a:rPr lang="hu-HU" sz="1600" dirty="0"/>
              <a:t> des </a:t>
            </a:r>
            <a:r>
              <a:rPr lang="hu-HU" sz="1600" dirty="0" err="1"/>
              <a:t>sakralen</a:t>
            </a:r>
            <a:r>
              <a:rPr lang="hu-HU" sz="1600" dirty="0"/>
              <a:t> </a:t>
            </a:r>
          </a:p>
          <a:p>
            <a:pPr algn="just"/>
            <a:r>
              <a:rPr lang="hu-HU" sz="1600" dirty="0" err="1"/>
              <a:t>Rückenmarks</a:t>
            </a:r>
            <a:r>
              <a:rPr lang="hu-HU" sz="1600" dirty="0"/>
              <a:t>, </a:t>
            </a:r>
            <a:r>
              <a:rPr lang="hu-HU" sz="1600" dirty="0" err="1"/>
              <a:t>die</a:t>
            </a:r>
            <a:r>
              <a:rPr lang="hu-HU" sz="1600" dirty="0"/>
              <a:t> </a:t>
            </a:r>
            <a:r>
              <a:rPr lang="hu-HU" sz="1600" dirty="0" err="1"/>
              <a:t>die</a:t>
            </a:r>
            <a:r>
              <a:rPr lang="hu-HU" sz="1600" dirty="0"/>
              <a:t> </a:t>
            </a:r>
            <a:r>
              <a:rPr lang="hu-HU" sz="1600" dirty="0" err="1"/>
              <a:t>Sphingermuskulatur</a:t>
            </a:r>
            <a:r>
              <a:rPr lang="hu-HU" sz="1600" dirty="0"/>
              <a:t> (N. </a:t>
            </a:r>
            <a:r>
              <a:rPr lang="hu-HU" sz="1600" dirty="0" err="1"/>
              <a:t>pudendus</a:t>
            </a:r>
            <a:r>
              <a:rPr lang="hu-HU" sz="1600" dirty="0"/>
              <a:t>) </a:t>
            </a:r>
            <a:r>
              <a:rPr lang="hu-HU" sz="1600" dirty="0" err="1"/>
              <a:t>innervieren</a:t>
            </a:r>
            <a:r>
              <a:rPr lang="hu-HU" sz="1600" dirty="0"/>
              <a:t>.  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022" y="0"/>
            <a:ext cx="1170511" cy="1340768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8008866" y="1335336"/>
            <a:ext cx="11208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900" b="1" dirty="0" err="1">
                <a:solidFill>
                  <a:srgbClr val="222222"/>
                </a:solidFill>
              </a:rPr>
              <a:t>Bronislaw</a:t>
            </a:r>
            <a:r>
              <a:rPr lang="hu-HU" sz="900" b="1" dirty="0">
                <a:solidFill>
                  <a:srgbClr val="222222"/>
                </a:solidFill>
              </a:rPr>
              <a:t> </a:t>
            </a:r>
          </a:p>
          <a:p>
            <a:pPr algn="ctr"/>
            <a:r>
              <a:rPr lang="hu-HU" sz="900" b="1" dirty="0" err="1">
                <a:solidFill>
                  <a:srgbClr val="222222"/>
                </a:solidFill>
              </a:rPr>
              <a:t>Onuf-Onufrowicz</a:t>
            </a:r>
            <a:endParaRPr lang="hu-HU" sz="900" b="1" dirty="0">
              <a:solidFill>
                <a:srgbClr val="222222"/>
              </a:solidFill>
            </a:endParaRPr>
          </a:p>
          <a:p>
            <a:pPr algn="ctr"/>
            <a:r>
              <a:rPr lang="hu-HU" sz="900" dirty="0"/>
              <a:t>(</a:t>
            </a:r>
            <a:r>
              <a:rPr lang="en-US" sz="900" dirty="0"/>
              <a:t>1863</a:t>
            </a:r>
            <a:r>
              <a:rPr lang="hu-HU" sz="900" dirty="0"/>
              <a:t>-1</a:t>
            </a:r>
            <a:r>
              <a:rPr lang="en-US" sz="900" dirty="0"/>
              <a:t>928</a:t>
            </a:r>
            <a:r>
              <a:rPr lang="hu-HU" sz="900" dirty="0"/>
              <a:t>)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7"/>
            <a:ext cx="817300" cy="1347977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-40627" y="1335336"/>
            <a:ext cx="8579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900" b="1" dirty="0"/>
              <a:t>Frederick </a:t>
            </a:r>
          </a:p>
          <a:p>
            <a:pPr algn="ctr"/>
            <a:r>
              <a:rPr lang="hu-HU" sz="900" b="1" dirty="0"/>
              <a:t>James </a:t>
            </a:r>
          </a:p>
          <a:p>
            <a:pPr algn="ctr"/>
            <a:r>
              <a:rPr lang="hu-HU" sz="900" b="1" dirty="0" err="1"/>
              <a:t>Fitzmaurice</a:t>
            </a:r>
            <a:r>
              <a:rPr lang="hu-HU" sz="900" dirty="0"/>
              <a:t> </a:t>
            </a:r>
          </a:p>
          <a:p>
            <a:pPr algn="ctr"/>
            <a:r>
              <a:rPr lang="hu-HU" sz="900" b="1" dirty="0" err="1"/>
              <a:t>Barrington</a:t>
            </a:r>
            <a:endParaRPr lang="hu-HU" sz="900" b="1" dirty="0"/>
          </a:p>
          <a:p>
            <a:pPr algn="ctr"/>
            <a:r>
              <a:rPr lang="hu-HU" sz="900" dirty="0"/>
              <a:t>(</a:t>
            </a:r>
            <a:r>
              <a:rPr lang="en-US" sz="900" dirty="0"/>
              <a:t>18</a:t>
            </a:r>
            <a:r>
              <a:rPr lang="hu-HU" sz="900" dirty="0"/>
              <a:t>84-1</a:t>
            </a:r>
            <a:r>
              <a:rPr lang="en-US" sz="900" dirty="0"/>
              <a:t>9</a:t>
            </a:r>
            <a:r>
              <a:rPr lang="hu-HU" sz="900" dirty="0"/>
              <a:t>56)</a:t>
            </a:r>
          </a:p>
        </p:txBody>
      </p:sp>
    </p:spTree>
    <p:extLst>
      <p:ext uri="{BB962C8B-B14F-4D97-AF65-F5344CB8AC3E}">
        <p14:creationId xmlns:p14="http://schemas.microsoft.com/office/powerpoint/2010/main" val="355823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5676" y="404664"/>
            <a:ext cx="58326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120" dirty="0" err="1"/>
              <a:t>Schluckzen</a:t>
            </a:r>
            <a:r>
              <a:rPr lang="hu-HU" sz="2800" spc="-120" dirty="0" err="1"/>
              <a:t>tru</a:t>
            </a:r>
            <a:r>
              <a:rPr sz="2800" spc="-120" dirty="0"/>
              <a:t>m</a:t>
            </a:r>
            <a:endParaRPr sz="4000" spc="-120" dirty="0"/>
          </a:p>
        </p:txBody>
      </p:sp>
      <p:sp>
        <p:nvSpPr>
          <p:cNvPr id="3" name="object 3"/>
          <p:cNvSpPr txBox="1"/>
          <p:nvPr/>
        </p:nvSpPr>
        <p:spPr>
          <a:xfrm>
            <a:off x="611560" y="1700808"/>
            <a:ext cx="7251700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6880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Motoneuronen der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05" dirty="0">
                <a:latin typeface="Arial"/>
                <a:cs typeface="Arial"/>
              </a:rPr>
              <a:t>Schluckakt </a:t>
            </a:r>
            <a:r>
              <a:rPr sz="1800" spc="-45" dirty="0">
                <a:latin typeface="Arial"/>
                <a:cs typeface="Arial"/>
              </a:rPr>
              <a:t>beteiligten </a:t>
            </a:r>
            <a:r>
              <a:rPr sz="1800" spc="-75" dirty="0">
                <a:latin typeface="Arial"/>
                <a:cs typeface="Arial"/>
              </a:rPr>
              <a:t>Muskeln </a:t>
            </a:r>
            <a:r>
              <a:rPr sz="1800" spc="-80" dirty="0">
                <a:latin typeface="Arial"/>
                <a:cs typeface="Arial"/>
              </a:rPr>
              <a:t>sind 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5" dirty="0">
                <a:latin typeface="Arial"/>
                <a:cs typeface="Arial"/>
              </a:rPr>
              <a:t>den </a:t>
            </a:r>
            <a:r>
              <a:rPr sz="1800" spc="-65" dirty="0">
                <a:latin typeface="Arial"/>
                <a:cs typeface="Arial"/>
              </a:rPr>
              <a:t>folgenden </a:t>
            </a:r>
            <a:r>
              <a:rPr sz="1800" spc="-100" dirty="0">
                <a:latin typeface="Arial"/>
                <a:cs typeface="Arial"/>
              </a:rPr>
              <a:t>Kernen </a:t>
            </a:r>
            <a:r>
              <a:rPr sz="1800" spc="-130" dirty="0">
                <a:latin typeface="Arial"/>
                <a:cs typeface="Arial"/>
              </a:rPr>
              <a:t>zu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finden:</a:t>
            </a:r>
            <a:endParaRPr sz="1800" dirty="0">
              <a:latin typeface="Arial"/>
              <a:cs typeface="Arial"/>
            </a:endParaRPr>
          </a:p>
          <a:p>
            <a:pPr marL="3670935" marR="526415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Nucleus </a:t>
            </a:r>
            <a:r>
              <a:rPr sz="1800" spc="-40" dirty="0">
                <a:latin typeface="Arial"/>
                <a:cs typeface="Arial"/>
              </a:rPr>
              <a:t>motorius </a:t>
            </a:r>
            <a:r>
              <a:rPr sz="1800" spc="-45" dirty="0">
                <a:latin typeface="Arial"/>
                <a:cs typeface="Arial"/>
              </a:rPr>
              <a:t>nervi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trigemini  </a:t>
            </a:r>
            <a:r>
              <a:rPr sz="1800" spc="-100" dirty="0">
                <a:latin typeface="Arial"/>
                <a:cs typeface="Arial"/>
              </a:rPr>
              <a:t>Nucleus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ambiguus</a:t>
            </a:r>
            <a:endParaRPr sz="1800" dirty="0">
              <a:latin typeface="Arial"/>
              <a:cs typeface="Arial"/>
            </a:endParaRPr>
          </a:p>
          <a:p>
            <a:pPr marL="3670935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Nucleus </a:t>
            </a:r>
            <a:r>
              <a:rPr sz="1800" spc="-45" dirty="0">
                <a:latin typeface="Arial"/>
                <a:cs typeface="Arial"/>
              </a:rPr>
              <a:t>nervi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hypoglossi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185420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Die </a:t>
            </a:r>
            <a:r>
              <a:rPr sz="1800" spc="-80" dirty="0">
                <a:latin typeface="Arial"/>
                <a:cs typeface="Arial"/>
              </a:rPr>
              <a:t>Tätigkeit </a:t>
            </a:r>
            <a:r>
              <a:rPr sz="1800" spc="-75" dirty="0">
                <a:latin typeface="Arial"/>
                <a:cs typeface="Arial"/>
              </a:rPr>
              <a:t>dieser </a:t>
            </a:r>
            <a:r>
              <a:rPr sz="1800" spc="-45" dirty="0">
                <a:latin typeface="Arial"/>
                <a:cs typeface="Arial"/>
              </a:rPr>
              <a:t>Motoneuronen </a:t>
            </a:r>
            <a:r>
              <a:rPr sz="1800" spc="-20" dirty="0">
                <a:latin typeface="Arial"/>
                <a:cs typeface="Arial"/>
              </a:rPr>
              <a:t>wird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45" dirty="0">
                <a:latin typeface="Arial"/>
                <a:cs typeface="Arial"/>
              </a:rPr>
              <a:t>der Medulla </a:t>
            </a:r>
            <a:r>
              <a:rPr sz="1800" spc="-75" dirty="0">
                <a:latin typeface="Arial"/>
                <a:cs typeface="Arial"/>
              </a:rPr>
              <a:t>oblongata </a:t>
            </a:r>
            <a:r>
              <a:rPr sz="1800" spc="-65" dirty="0">
                <a:latin typeface="Arial"/>
                <a:cs typeface="Arial"/>
              </a:rPr>
              <a:t>durch </a:t>
            </a:r>
            <a:r>
              <a:rPr sz="1800" spc="-140" dirty="0">
                <a:latin typeface="Arial"/>
                <a:cs typeface="Arial"/>
              </a:rPr>
              <a:t>das  </a:t>
            </a:r>
            <a:r>
              <a:rPr sz="1800" spc="-95" dirty="0">
                <a:latin typeface="Arial"/>
                <a:cs typeface="Arial"/>
              </a:rPr>
              <a:t>Schluckzentrum </a:t>
            </a:r>
            <a:r>
              <a:rPr sz="1800" spc="-120" dirty="0">
                <a:latin typeface="Arial"/>
                <a:cs typeface="Arial"/>
              </a:rPr>
              <a:t>des </a:t>
            </a:r>
            <a:r>
              <a:rPr sz="1800" spc="-65" dirty="0">
                <a:latin typeface="Arial"/>
                <a:cs typeface="Arial"/>
              </a:rPr>
              <a:t>Formatio </a:t>
            </a:r>
            <a:r>
              <a:rPr sz="1800" spc="-50" dirty="0">
                <a:latin typeface="Arial"/>
                <a:cs typeface="Arial"/>
              </a:rPr>
              <a:t>reticularis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synchronisiert.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243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9592" y="663241"/>
            <a:ext cx="9073008" cy="28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spc="-85" dirty="0">
                <a:latin typeface="Arial"/>
                <a:cs typeface="Arial"/>
              </a:rPr>
              <a:t>Erbrechen: </a:t>
            </a:r>
            <a:r>
              <a:rPr sz="1800" spc="-70" dirty="0">
                <a:latin typeface="Arial"/>
                <a:cs typeface="Arial"/>
              </a:rPr>
              <a:t>synchronisierte </a:t>
            </a:r>
            <a:r>
              <a:rPr sz="1800" spc="-55" dirty="0">
                <a:latin typeface="Arial"/>
                <a:cs typeface="Arial"/>
              </a:rPr>
              <a:t>Kontraktion </a:t>
            </a:r>
            <a:r>
              <a:rPr sz="1800" spc="-50" dirty="0">
                <a:latin typeface="Arial"/>
                <a:cs typeface="Arial"/>
              </a:rPr>
              <a:t>mehrer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Muskelgruppen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Koordinator: </a:t>
            </a:r>
            <a:r>
              <a:rPr sz="1800" spc="-45" dirty="0">
                <a:latin typeface="Arial"/>
                <a:cs typeface="Arial"/>
              </a:rPr>
              <a:t>lateraler </a:t>
            </a:r>
            <a:r>
              <a:rPr sz="1800" spc="-40" dirty="0">
                <a:latin typeface="Arial"/>
                <a:cs typeface="Arial"/>
              </a:rPr>
              <a:t>Anteil </a:t>
            </a:r>
            <a:r>
              <a:rPr sz="1800" spc="-120" dirty="0">
                <a:latin typeface="Arial"/>
                <a:cs typeface="Arial"/>
              </a:rPr>
              <a:t>des </a:t>
            </a:r>
            <a:r>
              <a:rPr sz="1800" spc="-65" dirty="0">
                <a:latin typeface="Arial"/>
                <a:cs typeface="Arial"/>
              </a:rPr>
              <a:t>Formatio </a:t>
            </a:r>
            <a:r>
              <a:rPr sz="1800" spc="-50" dirty="0">
                <a:latin typeface="Arial"/>
                <a:cs typeface="Arial"/>
              </a:rPr>
              <a:t>reticularis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45" dirty="0">
                <a:latin typeface="Arial"/>
                <a:cs typeface="Arial"/>
              </a:rPr>
              <a:t>der Medulla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oblongata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136015" marR="3316604" indent="-1123950">
              <a:lnSpc>
                <a:spcPct val="100000"/>
              </a:lnSpc>
            </a:pPr>
            <a:r>
              <a:rPr sz="1800" b="1" i="1" spc="-135" dirty="0">
                <a:latin typeface="Trebuchet MS"/>
                <a:cs typeface="Trebuchet MS"/>
              </a:rPr>
              <a:t>Afferenzen: </a:t>
            </a:r>
            <a:r>
              <a:rPr sz="1800" spc="-95" dirty="0">
                <a:latin typeface="Arial"/>
                <a:cs typeface="Arial"/>
              </a:rPr>
              <a:t>Nervus </a:t>
            </a:r>
            <a:r>
              <a:rPr sz="1800" spc="-120" dirty="0">
                <a:latin typeface="Arial"/>
                <a:cs typeface="Arial"/>
              </a:rPr>
              <a:t>vagus, </a:t>
            </a:r>
            <a:endParaRPr lang="hu-HU" sz="1800" spc="-120" dirty="0">
              <a:latin typeface="Arial"/>
              <a:cs typeface="Arial"/>
            </a:endParaRPr>
          </a:p>
          <a:p>
            <a:pPr marL="1136015" marR="3316604" indent="-1123950">
              <a:lnSpc>
                <a:spcPct val="100000"/>
              </a:lnSpc>
            </a:pPr>
            <a:r>
              <a:rPr lang="hu-HU" spc="-120" dirty="0">
                <a:latin typeface="Arial"/>
                <a:cs typeface="Arial"/>
              </a:rPr>
              <a:t>	</a:t>
            </a:r>
            <a:r>
              <a:rPr sz="1800" spc="-80" dirty="0" err="1">
                <a:latin typeface="Arial"/>
                <a:cs typeface="Arial"/>
              </a:rPr>
              <a:t>Nn</a:t>
            </a:r>
            <a:r>
              <a:rPr sz="1800" spc="-80" dirty="0">
                <a:latin typeface="Arial"/>
                <a:cs typeface="Arial"/>
              </a:rPr>
              <a:t>. </a:t>
            </a:r>
            <a:r>
              <a:rPr lang="hu-HU" sz="1800" spc="-95" dirty="0">
                <a:latin typeface="Arial"/>
                <a:cs typeface="Arial"/>
              </a:rPr>
              <a:t>s</a:t>
            </a:r>
            <a:r>
              <a:rPr sz="1800" spc="-95" dirty="0" err="1">
                <a:latin typeface="Arial"/>
                <a:cs typeface="Arial"/>
              </a:rPr>
              <a:t>planchnici</a:t>
            </a:r>
            <a:r>
              <a:rPr sz="1800" spc="-95" dirty="0">
                <a:latin typeface="Arial"/>
                <a:cs typeface="Arial"/>
              </a:rPr>
              <a:t>  </a:t>
            </a:r>
            <a:endParaRPr lang="hu-HU" sz="1800" spc="-95" dirty="0">
              <a:latin typeface="Arial"/>
              <a:cs typeface="Arial"/>
            </a:endParaRPr>
          </a:p>
          <a:p>
            <a:pPr marL="1136015" marR="3316604" indent="-1123950"/>
            <a:r>
              <a:rPr lang="hu-HU" spc="-95" dirty="0">
                <a:latin typeface="Arial"/>
                <a:cs typeface="Arial"/>
              </a:rPr>
              <a:t>	</a:t>
            </a:r>
            <a:r>
              <a:rPr sz="1800" spc="-105" dirty="0">
                <a:latin typeface="Arial"/>
                <a:cs typeface="Arial"/>
              </a:rPr>
              <a:t>Area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 err="1">
                <a:latin typeface="Arial"/>
                <a:cs typeface="Arial"/>
              </a:rPr>
              <a:t>postrema</a:t>
            </a:r>
            <a:r>
              <a:rPr lang="hu-HU" spc="-70" dirty="0">
                <a:latin typeface="Arial"/>
                <a:cs typeface="Arial"/>
              </a:rPr>
              <a:t> -   </a:t>
            </a:r>
            <a:r>
              <a:rPr lang="hu-HU" spc="-70" dirty="0" err="1">
                <a:latin typeface="Arial"/>
                <a:cs typeface="Arial"/>
              </a:rPr>
              <a:t>Zirkumventrikuläres</a:t>
            </a:r>
            <a:r>
              <a:rPr lang="hu-HU" spc="-70" dirty="0">
                <a:latin typeface="Arial"/>
                <a:cs typeface="Arial"/>
              </a:rPr>
              <a:t> </a:t>
            </a:r>
            <a:r>
              <a:rPr lang="hu-HU" spc="-70" dirty="0" err="1">
                <a:latin typeface="Arial"/>
                <a:cs typeface="Arial"/>
              </a:rPr>
              <a:t>Organ</a:t>
            </a:r>
            <a:r>
              <a:rPr lang="hu-HU" spc="-70" dirty="0">
                <a:latin typeface="Arial"/>
                <a:cs typeface="Arial"/>
              </a:rPr>
              <a:t>!</a:t>
            </a:r>
          </a:p>
          <a:p>
            <a:pPr marL="1136015" marR="3316604" indent="-1123950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55676" y="404664"/>
            <a:ext cx="58326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hu-HU" sz="2800" spc="-120" dirty="0" err="1"/>
              <a:t>Brech</a:t>
            </a:r>
            <a:r>
              <a:rPr sz="2800" spc="-120" dirty="0" err="1"/>
              <a:t>zen</a:t>
            </a:r>
            <a:r>
              <a:rPr lang="hu-HU" sz="2800" spc="-120" dirty="0" err="1"/>
              <a:t>tru</a:t>
            </a:r>
            <a:r>
              <a:rPr sz="2800" spc="-120" dirty="0"/>
              <a:t>m</a:t>
            </a:r>
            <a:endParaRPr sz="4000" spc="-12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789040"/>
            <a:ext cx="3816085" cy="286206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429000"/>
            <a:ext cx="3672408" cy="33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723" y="255298"/>
            <a:ext cx="58085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20" dirty="0"/>
              <a:t>Extrapyramidale Steuerung der Motorik</a:t>
            </a:r>
          </a:p>
        </p:txBody>
      </p:sp>
      <p:sp>
        <p:nvSpPr>
          <p:cNvPr id="3" name="object 3"/>
          <p:cNvSpPr/>
          <p:nvPr/>
        </p:nvSpPr>
        <p:spPr>
          <a:xfrm>
            <a:off x="2291333" y="4642103"/>
            <a:ext cx="989965" cy="114300"/>
          </a:xfrm>
          <a:custGeom>
            <a:avLst/>
            <a:gdLst/>
            <a:ahLst/>
            <a:cxnLst/>
            <a:rect l="l" t="t" r="r" b="b"/>
            <a:pathLst>
              <a:path w="989964" h="114300">
                <a:moveTo>
                  <a:pt x="875538" y="0"/>
                </a:moveTo>
                <a:lnTo>
                  <a:pt x="875538" y="114300"/>
                </a:lnTo>
                <a:lnTo>
                  <a:pt x="951738" y="76200"/>
                </a:lnTo>
                <a:lnTo>
                  <a:pt x="894588" y="76200"/>
                </a:lnTo>
                <a:lnTo>
                  <a:pt x="894588" y="38100"/>
                </a:lnTo>
                <a:lnTo>
                  <a:pt x="951738" y="38100"/>
                </a:lnTo>
                <a:lnTo>
                  <a:pt x="875538" y="0"/>
                </a:lnTo>
                <a:close/>
              </a:path>
              <a:path w="989964" h="114300">
                <a:moveTo>
                  <a:pt x="875538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875538" y="76200"/>
                </a:lnTo>
                <a:lnTo>
                  <a:pt x="875538" y="38100"/>
                </a:lnTo>
                <a:close/>
              </a:path>
              <a:path w="989964" h="114300">
                <a:moveTo>
                  <a:pt x="951738" y="38100"/>
                </a:moveTo>
                <a:lnTo>
                  <a:pt x="894588" y="38100"/>
                </a:lnTo>
                <a:lnTo>
                  <a:pt x="894588" y="76200"/>
                </a:lnTo>
                <a:lnTo>
                  <a:pt x="951738" y="76200"/>
                </a:lnTo>
                <a:lnTo>
                  <a:pt x="989838" y="57150"/>
                </a:lnTo>
                <a:lnTo>
                  <a:pt x="951738" y="381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027" y="1234566"/>
            <a:ext cx="7155180" cy="5368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Motorische </a:t>
            </a:r>
            <a:r>
              <a:rPr sz="1800" spc="-65" dirty="0">
                <a:latin typeface="Arial"/>
                <a:cs typeface="Arial"/>
              </a:rPr>
              <a:t>Formatio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reticularis: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800" spc="-90" dirty="0">
                <a:latin typeface="Arial"/>
                <a:cs typeface="Arial"/>
              </a:rPr>
              <a:t>Bahnungsgebiet</a:t>
            </a:r>
            <a:endParaRPr sz="1800" dirty="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1800" spc="-75" dirty="0">
                <a:latin typeface="Arial"/>
                <a:cs typeface="Arial"/>
              </a:rPr>
              <a:t>großer </a:t>
            </a:r>
            <a:r>
              <a:rPr sz="1800" spc="-120" dirty="0">
                <a:latin typeface="Arial"/>
                <a:cs typeface="Arial"/>
              </a:rPr>
              <a:t>Teil </a:t>
            </a:r>
            <a:r>
              <a:rPr sz="1800" spc="-45" dirty="0">
                <a:latin typeface="Arial"/>
                <a:cs typeface="Arial"/>
              </a:rPr>
              <a:t>der </a:t>
            </a:r>
            <a:r>
              <a:rPr sz="1800" spc="-95" dirty="0">
                <a:latin typeface="Arial"/>
                <a:cs typeface="Arial"/>
              </a:rPr>
              <a:t>gesamten </a:t>
            </a:r>
            <a:r>
              <a:rPr sz="1800" spc="-65" dirty="0">
                <a:latin typeface="Arial"/>
                <a:cs typeface="Arial"/>
              </a:rPr>
              <a:t>Formatio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reticularis</a:t>
            </a:r>
            <a:endParaRPr sz="1800" dirty="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(von </a:t>
            </a:r>
            <a:r>
              <a:rPr sz="1800" spc="-45" dirty="0">
                <a:latin typeface="Arial"/>
                <a:cs typeface="Arial"/>
              </a:rPr>
              <a:t>der Medulla </a:t>
            </a:r>
            <a:r>
              <a:rPr sz="1800" spc="-75" dirty="0">
                <a:latin typeface="Arial"/>
                <a:cs typeface="Arial"/>
              </a:rPr>
              <a:t>oblongata </a:t>
            </a:r>
            <a:r>
              <a:rPr sz="1800" spc="-85" dirty="0">
                <a:latin typeface="Arial"/>
                <a:cs typeface="Arial"/>
              </a:rPr>
              <a:t>bis </a:t>
            </a:r>
            <a:r>
              <a:rPr sz="1800" spc="-110" dirty="0">
                <a:latin typeface="Arial"/>
                <a:cs typeface="Arial"/>
              </a:rPr>
              <a:t>zum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Mesencephalon)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1800" b="1" i="1" spc="-120" dirty="0">
                <a:latin typeface="Trebuchet MS"/>
                <a:cs typeface="Trebuchet MS"/>
              </a:rPr>
              <a:t>Afferenzen</a:t>
            </a:r>
            <a:r>
              <a:rPr sz="1800" spc="-120" dirty="0">
                <a:latin typeface="Arial"/>
                <a:cs typeface="Arial"/>
              </a:rPr>
              <a:t>: </a:t>
            </a:r>
            <a:r>
              <a:rPr sz="1800" spc="-90" dirty="0">
                <a:latin typeface="Arial"/>
                <a:cs typeface="Arial"/>
              </a:rPr>
              <a:t>Kortex </a:t>
            </a:r>
            <a:r>
              <a:rPr sz="1800" spc="-65" dirty="0">
                <a:latin typeface="Arial"/>
                <a:cs typeface="Arial"/>
              </a:rPr>
              <a:t>(überwiegend </a:t>
            </a:r>
            <a:r>
              <a:rPr sz="1800" spc="-55" dirty="0">
                <a:latin typeface="Arial"/>
                <a:cs typeface="Arial"/>
              </a:rPr>
              <a:t>prämotorischer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Kortex)</a:t>
            </a:r>
            <a:endParaRPr sz="1800" dirty="0">
              <a:latin typeface="Arial"/>
              <a:cs typeface="Arial"/>
            </a:endParaRPr>
          </a:p>
          <a:p>
            <a:pPr marL="1911350" algn="ctr">
              <a:lnSpc>
                <a:spcPct val="100000"/>
              </a:lnSpc>
            </a:pPr>
            <a:r>
              <a:rPr sz="1800" spc="-170" dirty="0">
                <a:latin typeface="Arial"/>
                <a:cs typeface="Arial"/>
              </a:rPr>
              <a:t>→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Pyramidenbahn</a:t>
            </a:r>
            <a:endParaRPr sz="1800" dirty="0">
              <a:latin typeface="Arial"/>
              <a:cs typeface="Arial"/>
            </a:endParaRPr>
          </a:p>
          <a:p>
            <a:pPr marR="387350" algn="ctr">
              <a:lnSpc>
                <a:spcPct val="100000"/>
              </a:lnSpc>
              <a:spcBef>
                <a:spcPts val="5"/>
              </a:spcBef>
            </a:pPr>
            <a:r>
              <a:rPr sz="1800" spc="-55" dirty="0" err="1">
                <a:latin typeface="Arial"/>
                <a:cs typeface="Arial"/>
              </a:rPr>
              <a:t>Kleinhirn</a:t>
            </a:r>
            <a:r>
              <a:rPr lang="hu-HU" sz="1800" spc="-55" dirty="0">
                <a:latin typeface="Arial"/>
                <a:cs typeface="Arial"/>
              </a:rPr>
              <a:t> (</a:t>
            </a:r>
            <a:r>
              <a:rPr lang="hu-HU" sz="1800" spc="-55" dirty="0" err="1">
                <a:latin typeface="Arial"/>
                <a:cs typeface="Arial"/>
              </a:rPr>
              <a:t>Tr</a:t>
            </a:r>
            <a:r>
              <a:rPr lang="hu-HU" sz="1800" spc="-55" dirty="0">
                <a:latin typeface="Arial"/>
                <a:cs typeface="Arial"/>
              </a:rPr>
              <a:t>. </a:t>
            </a:r>
            <a:r>
              <a:rPr lang="hu-HU" sz="1800" spc="-55" dirty="0" err="1">
                <a:latin typeface="Arial"/>
                <a:cs typeface="Arial"/>
              </a:rPr>
              <a:t>cerebelloreticularis</a:t>
            </a:r>
            <a:r>
              <a:rPr lang="hu-HU" sz="1800" spc="-5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2964815" marR="1755775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vegetatives </a:t>
            </a:r>
            <a:r>
              <a:rPr sz="1800" spc="-95" dirty="0">
                <a:latin typeface="Arial"/>
                <a:cs typeface="Arial"/>
              </a:rPr>
              <a:t>Nervensystem  </a:t>
            </a:r>
            <a:r>
              <a:rPr sz="1800" spc="-105" dirty="0">
                <a:latin typeface="Arial"/>
                <a:cs typeface="Arial"/>
              </a:rPr>
              <a:t>sensorische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Systeme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535430" algn="ctr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Integration der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Erregungsprozesse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800" spc="-90" dirty="0">
                <a:latin typeface="Arial"/>
                <a:cs typeface="Arial"/>
              </a:rPr>
              <a:t>Hemmungsgebiet</a:t>
            </a:r>
            <a:endParaRPr sz="1800" dirty="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kleiner </a:t>
            </a:r>
            <a:r>
              <a:rPr sz="1800" spc="-40" dirty="0">
                <a:latin typeface="Arial"/>
                <a:cs typeface="Arial"/>
              </a:rPr>
              <a:t>Anteil </a:t>
            </a:r>
            <a:r>
              <a:rPr sz="1800" spc="-45" dirty="0">
                <a:latin typeface="Arial"/>
                <a:cs typeface="Arial"/>
              </a:rPr>
              <a:t>der </a:t>
            </a:r>
            <a:r>
              <a:rPr sz="1800" spc="-55" dirty="0">
                <a:latin typeface="Arial"/>
                <a:cs typeface="Arial"/>
              </a:rPr>
              <a:t>ventralen </a:t>
            </a:r>
            <a:r>
              <a:rPr sz="1800" spc="-45" dirty="0">
                <a:latin typeface="Arial"/>
                <a:cs typeface="Arial"/>
              </a:rPr>
              <a:t>Medulla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oblongata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694055" algn="ctr">
              <a:lnSpc>
                <a:spcPct val="100000"/>
              </a:lnSpc>
              <a:spcBef>
                <a:spcPts val="5"/>
              </a:spcBef>
            </a:pPr>
            <a:r>
              <a:rPr sz="2400" b="1" spc="-220" dirty="0">
                <a:solidFill>
                  <a:srgbClr val="FF0000"/>
                </a:solidFill>
                <a:latin typeface="Arial"/>
                <a:cs typeface="Arial"/>
              </a:rPr>
              <a:t>Tractus</a:t>
            </a:r>
            <a:r>
              <a:rPr sz="24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40" dirty="0">
                <a:solidFill>
                  <a:srgbClr val="FF0000"/>
                </a:solidFill>
                <a:latin typeface="Arial"/>
                <a:cs typeface="Arial"/>
              </a:rPr>
              <a:t>reticulospinalis!!!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45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6E90AB78-ED48-47AD-A17D-95FD2B81D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3" y="2181169"/>
            <a:ext cx="4958872" cy="414908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8C638D2C-E10C-4B1D-B9D0-E47B7D28970C}"/>
              </a:ext>
            </a:extLst>
          </p:cNvPr>
          <p:cNvSpPr/>
          <p:nvPr/>
        </p:nvSpPr>
        <p:spPr>
          <a:xfrm>
            <a:off x="4716016" y="211460"/>
            <a:ext cx="42631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highlight>
                  <a:srgbClr val="00FFFF"/>
                </a:highlight>
              </a:rPr>
              <a:t>Frontales Blickzentrum (Brodmann 8)</a:t>
            </a:r>
          </a:p>
          <a:p>
            <a:pPr algn="ctr"/>
            <a:r>
              <a:rPr lang="de-DE" dirty="0">
                <a:sym typeface="Wingdings" pitchFamily="2" charset="2"/>
              </a:rPr>
              <a:t> </a:t>
            </a:r>
          </a:p>
          <a:p>
            <a:pPr algn="ctr"/>
            <a:r>
              <a:rPr lang="de-DE" dirty="0">
                <a:highlight>
                  <a:srgbClr val="00FF00"/>
                </a:highlight>
                <a:sym typeface="Wingdings" pitchFamily="2" charset="2"/>
              </a:rPr>
              <a:t>Kontralaterales Blickzentrum in der Brücke (paramediane </a:t>
            </a:r>
            <a:r>
              <a:rPr lang="de-DE" dirty="0" err="1">
                <a:highlight>
                  <a:srgbClr val="00FF00"/>
                </a:highlight>
                <a:sym typeface="Wingdings" pitchFamily="2" charset="2"/>
              </a:rPr>
              <a:t>pontine</a:t>
            </a:r>
            <a:r>
              <a:rPr lang="de-DE" dirty="0">
                <a:highlight>
                  <a:srgbClr val="00FF00"/>
                </a:highlight>
                <a:sym typeface="Wingdings" pitchFamily="2" charset="2"/>
              </a:rPr>
              <a:t> </a:t>
            </a:r>
            <a:r>
              <a:rPr lang="de-DE" dirty="0" err="1">
                <a:highlight>
                  <a:srgbClr val="00FF00"/>
                </a:highlight>
                <a:sym typeface="Wingdings" pitchFamily="2" charset="2"/>
              </a:rPr>
              <a:t>Formatio</a:t>
            </a:r>
            <a:r>
              <a:rPr lang="de-DE" dirty="0">
                <a:highlight>
                  <a:srgbClr val="00FF00"/>
                </a:highlight>
                <a:sym typeface="Wingdings" pitchFamily="2" charset="2"/>
              </a:rPr>
              <a:t> </a:t>
            </a:r>
            <a:r>
              <a:rPr lang="de-DE" dirty="0" err="1">
                <a:highlight>
                  <a:srgbClr val="00FF00"/>
                </a:highlight>
                <a:sym typeface="Wingdings" pitchFamily="2" charset="2"/>
              </a:rPr>
              <a:t>Reticularis</a:t>
            </a:r>
            <a:r>
              <a:rPr lang="de-DE" dirty="0">
                <a:highlight>
                  <a:srgbClr val="00FF00"/>
                </a:highlight>
                <a:sym typeface="Wingdings" pitchFamily="2" charset="2"/>
              </a:rPr>
              <a:t>)</a:t>
            </a:r>
          </a:p>
          <a:p>
            <a:pPr algn="ctr"/>
            <a:r>
              <a:rPr lang="de-DE" dirty="0">
                <a:sym typeface="Wingdings" pitchFamily="2" charset="2"/>
              </a:rPr>
              <a:t></a:t>
            </a:r>
          </a:p>
          <a:p>
            <a:pPr algn="ctr"/>
            <a:r>
              <a:rPr lang="de-DE" dirty="0">
                <a:highlight>
                  <a:srgbClr val="C0C0C0"/>
                </a:highlight>
                <a:sym typeface="Wingdings" pitchFamily="2" charset="2"/>
              </a:rPr>
              <a:t>Kontralaterale Nucleus </a:t>
            </a:r>
            <a:r>
              <a:rPr lang="de-DE" dirty="0" err="1">
                <a:highlight>
                  <a:srgbClr val="C0C0C0"/>
                </a:highlight>
                <a:sym typeface="Wingdings" pitchFamily="2" charset="2"/>
              </a:rPr>
              <a:t>nervi</a:t>
            </a:r>
            <a:r>
              <a:rPr lang="de-DE" dirty="0">
                <a:highlight>
                  <a:srgbClr val="C0C0C0"/>
                </a:highlight>
                <a:sym typeface="Wingdings" pitchFamily="2" charset="2"/>
              </a:rPr>
              <a:t> </a:t>
            </a:r>
            <a:r>
              <a:rPr lang="de-DE" dirty="0" err="1">
                <a:highlight>
                  <a:srgbClr val="C0C0C0"/>
                </a:highlight>
                <a:sym typeface="Wingdings" pitchFamily="2" charset="2"/>
              </a:rPr>
              <a:t>abducentis</a:t>
            </a:r>
            <a:endParaRPr lang="de-DE" dirty="0">
              <a:highlight>
                <a:srgbClr val="C0C0C0"/>
              </a:highlight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            </a:t>
            </a:r>
          </a:p>
          <a:p>
            <a:r>
              <a:rPr lang="de-DE" dirty="0"/>
              <a:t>   </a:t>
            </a:r>
            <a:r>
              <a:rPr lang="de-DE" dirty="0">
                <a:highlight>
                  <a:srgbClr val="FFFF00"/>
                </a:highlight>
              </a:rPr>
              <a:t>Kontralateraler </a:t>
            </a:r>
          </a:p>
          <a:p>
            <a:r>
              <a:rPr lang="de-DE" dirty="0">
                <a:highlight>
                  <a:srgbClr val="FFFF00"/>
                </a:highlight>
              </a:rPr>
              <a:t>M. rectus </a:t>
            </a:r>
            <a:r>
              <a:rPr lang="de-DE" dirty="0" err="1">
                <a:highlight>
                  <a:srgbClr val="FFFF00"/>
                </a:highlight>
              </a:rPr>
              <a:t>lateralis</a:t>
            </a:r>
            <a:r>
              <a:rPr lang="de-DE" dirty="0">
                <a:highlight>
                  <a:srgbClr val="FFFF00"/>
                </a:highlight>
              </a:rPr>
              <a:t> </a:t>
            </a:r>
          </a:p>
          <a:p>
            <a:endParaRPr lang="de-DE" dirty="0">
              <a:sym typeface="Wingdings" pitchFamily="2" charset="2"/>
            </a:endParaRPr>
          </a:p>
          <a:p>
            <a:pPr algn="just"/>
            <a:r>
              <a:rPr lang="de-DE" dirty="0">
                <a:sym typeface="Wingdings" pitchFamily="2" charset="2"/>
              </a:rPr>
              <a:t>Die sog. </a:t>
            </a:r>
            <a:r>
              <a:rPr lang="de-DE" i="1" dirty="0" err="1">
                <a:sym typeface="Wingdings" pitchFamily="2" charset="2"/>
              </a:rPr>
              <a:t>internukleären</a:t>
            </a:r>
            <a:r>
              <a:rPr lang="de-DE" i="1" dirty="0">
                <a:sym typeface="Wingdings" pitchFamily="2" charset="2"/>
              </a:rPr>
              <a:t> </a:t>
            </a:r>
            <a:r>
              <a:rPr lang="de-DE" i="1" dirty="0" err="1">
                <a:sym typeface="Wingdings" pitchFamily="2" charset="2"/>
              </a:rPr>
              <a:t>Neruone</a:t>
            </a:r>
            <a:r>
              <a:rPr lang="de-DE" dirty="0">
                <a:sym typeface="Wingdings" pitchFamily="2" charset="2"/>
              </a:rPr>
              <a:t> des </a:t>
            </a:r>
            <a:r>
              <a:rPr lang="hu-HU" dirty="0" err="1">
                <a:sym typeface="Wingdings" pitchFamily="2" charset="2"/>
              </a:rPr>
              <a:t>Nucleus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nervi</a:t>
            </a:r>
            <a:r>
              <a:rPr lang="hu-HU" dirty="0">
                <a:sym typeface="Wingdings" pitchFamily="2" charset="2"/>
              </a:rPr>
              <a:t> VI </a:t>
            </a:r>
            <a:r>
              <a:rPr lang="de-DE" dirty="0">
                <a:sym typeface="Wingdings" pitchFamily="2" charset="2"/>
              </a:rPr>
              <a:t>steigen im </a:t>
            </a:r>
            <a:r>
              <a:rPr lang="de-DE" dirty="0" err="1">
                <a:highlight>
                  <a:srgbClr val="FF00FF"/>
                </a:highlight>
                <a:sym typeface="Wingdings" pitchFamily="2" charset="2"/>
              </a:rPr>
              <a:t>Fasciculus</a:t>
            </a:r>
            <a:r>
              <a:rPr lang="de-DE" dirty="0">
                <a:highlight>
                  <a:srgbClr val="FF00FF"/>
                </a:highlight>
                <a:sym typeface="Wingdings" pitchFamily="2" charset="2"/>
              </a:rPr>
              <a:t> </a:t>
            </a:r>
            <a:r>
              <a:rPr lang="de-DE" dirty="0" err="1">
                <a:highlight>
                  <a:srgbClr val="FF00FF"/>
                </a:highlight>
                <a:sym typeface="Wingdings" pitchFamily="2" charset="2"/>
              </a:rPr>
              <a:t>longitudinalis</a:t>
            </a:r>
            <a:r>
              <a:rPr lang="de-DE" dirty="0">
                <a:highlight>
                  <a:srgbClr val="FF00FF"/>
                </a:highlight>
                <a:sym typeface="Wingdings" pitchFamily="2" charset="2"/>
              </a:rPr>
              <a:t> </a:t>
            </a:r>
            <a:r>
              <a:rPr lang="de-DE" dirty="0" err="1">
                <a:highlight>
                  <a:srgbClr val="FF00FF"/>
                </a:highlight>
                <a:sym typeface="Wingdings" pitchFamily="2" charset="2"/>
              </a:rPr>
              <a:t>medialis</a:t>
            </a:r>
            <a:r>
              <a:rPr lang="de-DE" dirty="0">
                <a:highlight>
                  <a:srgbClr val="FF00FF"/>
                </a:highlight>
                <a:sym typeface="Wingdings" pitchFamily="2" charset="2"/>
              </a:rPr>
              <a:t> </a:t>
            </a:r>
            <a:r>
              <a:rPr lang="de-DE" dirty="0">
                <a:sym typeface="Wingdings" pitchFamily="2" charset="2"/>
              </a:rPr>
              <a:t>auf und kreuzen die Seite (sie kehren zu der Seite des Frontales Blickzentrums zurück) und erregen die Motoneuronen des </a:t>
            </a:r>
            <a:r>
              <a:rPr lang="de-DE" dirty="0">
                <a:highlight>
                  <a:srgbClr val="99CCFF"/>
                </a:highlight>
                <a:sym typeface="Wingdings" pitchFamily="2" charset="2"/>
              </a:rPr>
              <a:t>ipsilaterales Nucleus </a:t>
            </a:r>
            <a:r>
              <a:rPr lang="de-DE" dirty="0" err="1">
                <a:highlight>
                  <a:srgbClr val="99CCFF"/>
                </a:highlight>
                <a:sym typeface="Wingdings" pitchFamily="2" charset="2"/>
              </a:rPr>
              <a:t>motorius</a:t>
            </a:r>
            <a:r>
              <a:rPr lang="de-DE" dirty="0">
                <a:highlight>
                  <a:srgbClr val="99CCFF"/>
                </a:highlight>
                <a:sym typeface="Wingdings" pitchFamily="2" charset="2"/>
              </a:rPr>
              <a:t> </a:t>
            </a:r>
            <a:r>
              <a:rPr lang="de-DE" dirty="0" err="1">
                <a:highlight>
                  <a:srgbClr val="99CCFF"/>
                </a:highlight>
                <a:sym typeface="Wingdings" pitchFamily="2" charset="2"/>
              </a:rPr>
              <a:t>nervi</a:t>
            </a:r>
            <a:r>
              <a:rPr lang="de-DE" dirty="0">
                <a:highlight>
                  <a:srgbClr val="99CCFF"/>
                </a:highlight>
                <a:sym typeface="Wingdings" pitchFamily="2" charset="2"/>
              </a:rPr>
              <a:t> III</a:t>
            </a:r>
            <a:r>
              <a:rPr lang="de-DE" dirty="0">
                <a:sym typeface="Wingdings" pitchFamily="2" charset="2"/>
              </a:rPr>
              <a:t>., die den  Musculus rectus </a:t>
            </a:r>
            <a:r>
              <a:rPr lang="de-DE" dirty="0" err="1">
                <a:sym typeface="Wingdings" pitchFamily="2" charset="2"/>
              </a:rPr>
              <a:t>medialis</a:t>
            </a:r>
            <a:r>
              <a:rPr lang="de-DE" dirty="0">
                <a:sym typeface="Wingdings" pitchFamily="2" charset="2"/>
              </a:rPr>
              <a:t> versorgen </a:t>
            </a:r>
            <a:endParaRPr lang="hu-HU" dirty="0">
              <a:sym typeface="Wingdings" pitchFamily="2" charset="2"/>
            </a:endParaRPr>
          </a:p>
          <a:p>
            <a:pPr algn="just"/>
            <a:r>
              <a:rPr lang="de-DE" dirty="0">
                <a:sym typeface="Wingdings" pitchFamily="2" charset="2"/>
              </a:rPr>
              <a:t>	</a:t>
            </a:r>
            <a:r>
              <a:rPr lang="hu-HU" dirty="0">
                <a:sym typeface="Wingdings" pitchFamily="2" charset="2"/>
              </a:rPr>
              <a:t>		</a:t>
            </a:r>
            <a:r>
              <a:rPr lang="de-DE" dirty="0">
                <a:sym typeface="Wingdings" pitchFamily="2" charset="2"/>
              </a:rPr>
              <a:t></a:t>
            </a:r>
          </a:p>
          <a:p>
            <a:r>
              <a:rPr lang="de-DE" dirty="0">
                <a:sym typeface="Wingdings" pitchFamily="2" charset="2"/>
              </a:rPr>
              <a:t>	</a:t>
            </a:r>
            <a:r>
              <a:rPr lang="de-DE" dirty="0">
                <a:highlight>
                  <a:srgbClr val="FFFF00"/>
                </a:highlight>
                <a:sym typeface="Wingdings" pitchFamily="2" charset="2"/>
              </a:rPr>
              <a:t>Ipsilateraler M. rectus </a:t>
            </a:r>
            <a:r>
              <a:rPr lang="de-DE" dirty="0" err="1">
                <a:highlight>
                  <a:srgbClr val="FFFF00"/>
                </a:highlight>
                <a:sym typeface="Wingdings" pitchFamily="2" charset="2"/>
              </a:rPr>
              <a:t>medialis</a:t>
            </a:r>
            <a:endParaRPr lang="hu-HU" dirty="0">
              <a:highlight>
                <a:srgbClr val="FFFF00"/>
              </a:highlight>
              <a:sym typeface="Wingdings" pitchFamily="2" charset="2"/>
            </a:endParaRPr>
          </a:p>
          <a:p>
            <a:endParaRPr lang="de-DE" sz="1100" dirty="0">
              <a:highlight>
                <a:srgbClr val="FFFF00"/>
              </a:highlight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  Folge: Blick zu der Gegenseite</a:t>
            </a: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CC56D79F-2170-4F2A-A2DE-43B0ECE611D3}"/>
              </a:ext>
            </a:extLst>
          </p:cNvPr>
          <p:cNvSpPr/>
          <p:nvPr/>
        </p:nvSpPr>
        <p:spPr>
          <a:xfrm>
            <a:off x="7668344" y="2204864"/>
            <a:ext cx="111678" cy="10081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28779313-1DE8-4901-8ECC-61D4FDCB2CD9}"/>
              </a:ext>
            </a:extLst>
          </p:cNvPr>
          <p:cNvSpPr txBox="1">
            <a:spLocks/>
          </p:cNvSpPr>
          <p:nvPr/>
        </p:nvSpPr>
        <p:spPr>
          <a:xfrm>
            <a:off x="6097" y="211460"/>
            <a:ext cx="520526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Konjugierte horizontale Augenbewegungen</a:t>
            </a:r>
          </a:p>
        </p:txBody>
      </p:sp>
    </p:spTree>
    <p:extLst>
      <p:ext uri="{BB962C8B-B14F-4D97-AF65-F5344CB8AC3E}">
        <p14:creationId xmlns:p14="http://schemas.microsoft.com/office/powerpoint/2010/main" val="391401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0DAB586A-733B-46D9-835D-A2E46E9B782F}"/>
              </a:ext>
            </a:extLst>
          </p:cNvPr>
          <p:cNvSpPr/>
          <p:nvPr/>
        </p:nvSpPr>
        <p:spPr>
          <a:xfrm>
            <a:off x="2440445" y="1772816"/>
            <a:ext cx="42631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highlight>
                  <a:srgbClr val="00FFFF"/>
                </a:highlight>
              </a:rPr>
              <a:t>Frontales Blickzentrum (Brodmann 8)</a:t>
            </a:r>
          </a:p>
          <a:p>
            <a:pPr algn="ctr"/>
            <a:r>
              <a:rPr lang="hu-HU" dirty="0">
                <a:sym typeface="Wingdings" pitchFamily="2" charset="2"/>
              </a:rPr>
              <a:t> </a:t>
            </a:r>
          </a:p>
          <a:p>
            <a:pPr algn="ctr"/>
            <a:r>
              <a:rPr lang="hu-HU" dirty="0" err="1">
                <a:highlight>
                  <a:srgbClr val="00FF00"/>
                </a:highlight>
                <a:sym typeface="Wingdings" pitchFamily="2" charset="2"/>
              </a:rPr>
              <a:t>Nucleus</a:t>
            </a:r>
            <a:r>
              <a:rPr lang="hu-HU" dirty="0">
                <a:highlight>
                  <a:srgbClr val="00FF00"/>
                </a:highlight>
                <a:sym typeface="Wingdings" pitchFamily="2" charset="2"/>
              </a:rPr>
              <a:t> </a:t>
            </a:r>
            <a:r>
              <a:rPr lang="hu-HU" dirty="0" err="1">
                <a:highlight>
                  <a:srgbClr val="00FF00"/>
                </a:highlight>
                <a:sym typeface="Wingdings" pitchFamily="2" charset="2"/>
              </a:rPr>
              <a:t>interstitialis</a:t>
            </a:r>
            <a:r>
              <a:rPr lang="hu-HU" dirty="0">
                <a:highlight>
                  <a:srgbClr val="00FF00"/>
                </a:highlight>
                <a:sym typeface="Wingdings" pitchFamily="2" charset="2"/>
              </a:rPr>
              <a:t> </a:t>
            </a:r>
            <a:r>
              <a:rPr lang="hu-HU" dirty="0" err="1">
                <a:highlight>
                  <a:srgbClr val="00FF00"/>
                </a:highlight>
                <a:sym typeface="Wingdings" pitchFamily="2" charset="2"/>
              </a:rPr>
              <a:t>Cajal</a:t>
            </a:r>
            <a:r>
              <a:rPr lang="hu-HU" dirty="0">
                <a:highlight>
                  <a:srgbClr val="00FF00"/>
                </a:highlight>
                <a:sym typeface="Wingdings" pitchFamily="2" charset="2"/>
              </a:rPr>
              <a:t> (</a:t>
            </a:r>
            <a:r>
              <a:rPr lang="hu-HU" dirty="0" err="1">
                <a:highlight>
                  <a:srgbClr val="00FF00"/>
                </a:highlight>
                <a:sym typeface="Wingdings" pitchFamily="2" charset="2"/>
              </a:rPr>
              <a:t>mesencephalon</a:t>
            </a:r>
            <a:r>
              <a:rPr lang="hu-HU" dirty="0">
                <a:highlight>
                  <a:srgbClr val="00FF00"/>
                </a:highlight>
                <a:sym typeface="Wingdings" pitchFamily="2" charset="2"/>
              </a:rPr>
              <a:t>)</a:t>
            </a:r>
          </a:p>
          <a:p>
            <a:pPr algn="ctr"/>
            <a:r>
              <a:rPr lang="hu-HU" dirty="0">
                <a:sym typeface="Wingdings" pitchFamily="2" charset="2"/>
              </a:rPr>
              <a:t></a:t>
            </a:r>
          </a:p>
          <a:p>
            <a:pPr algn="ctr"/>
            <a:r>
              <a:rPr lang="hu-HU" dirty="0" err="1">
                <a:highlight>
                  <a:srgbClr val="C0C0C0"/>
                </a:highlight>
                <a:sym typeface="Wingdings" pitchFamily="2" charset="2"/>
              </a:rPr>
              <a:t>Fasciculus</a:t>
            </a:r>
            <a:r>
              <a:rPr lang="hu-HU" dirty="0">
                <a:highlight>
                  <a:srgbClr val="C0C0C0"/>
                </a:highlight>
                <a:sym typeface="Wingdings" pitchFamily="2" charset="2"/>
              </a:rPr>
              <a:t> </a:t>
            </a:r>
            <a:r>
              <a:rPr lang="hu-HU" dirty="0" err="1">
                <a:highlight>
                  <a:srgbClr val="C0C0C0"/>
                </a:highlight>
                <a:sym typeface="Wingdings" pitchFamily="2" charset="2"/>
              </a:rPr>
              <a:t>longitudinalis</a:t>
            </a:r>
            <a:r>
              <a:rPr lang="hu-HU" dirty="0">
                <a:highlight>
                  <a:srgbClr val="C0C0C0"/>
                </a:highlight>
                <a:sym typeface="Wingdings" pitchFamily="2" charset="2"/>
              </a:rPr>
              <a:t> </a:t>
            </a:r>
            <a:r>
              <a:rPr lang="hu-HU" dirty="0" err="1">
                <a:highlight>
                  <a:srgbClr val="C0C0C0"/>
                </a:highlight>
                <a:sym typeface="Wingdings" pitchFamily="2" charset="2"/>
              </a:rPr>
              <a:t>medialis</a:t>
            </a:r>
            <a:endParaRPr lang="hu-HU" dirty="0">
              <a:highlight>
                <a:srgbClr val="C0C0C0"/>
              </a:highlight>
              <a:sym typeface="Wingdings" pitchFamily="2" charset="2"/>
            </a:endParaRPr>
          </a:p>
          <a:p>
            <a:r>
              <a:rPr lang="hu-HU" dirty="0">
                <a:sym typeface="Wingdings" pitchFamily="2" charset="2"/>
              </a:rPr>
              <a:t>            </a:t>
            </a:r>
          </a:p>
          <a:p>
            <a:r>
              <a:rPr lang="hu-HU" dirty="0" err="1">
                <a:highlight>
                  <a:srgbClr val="FF00FF"/>
                </a:highlight>
              </a:rPr>
              <a:t>Ipsi</a:t>
            </a:r>
            <a:r>
              <a:rPr lang="hu-HU" dirty="0">
                <a:highlight>
                  <a:srgbClr val="FF00FF"/>
                </a:highlight>
              </a:rPr>
              <a:t>- und </a:t>
            </a:r>
            <a:r>
              <a:rPr lang="hu-HU" dirty="0" err="1">
                <a:highlight>
                  <a:srgbClr val="FF00FF"/>
                </a:highlight>
              </a:rPr>
              <a:t>kontralateraler</a:t>
            </a:r>
            <a:r>
              <a:rPr lang="hu-HU" dirty="0">
                <a:highlight>
                  <a:srgbClr val="FF00FF"/>
                </a:highlight>
              </a:rPr>
              <a:t> </a:t>
            </a:r>
          </a:p>
          <a:p>
            <a:r>
              <a:rPr lang="hu-HU" dirty="0"/>
              <a:t>    </a:t>
            </a:r>
            <a:r>
              <a:rPr lang="hu-HU" dirty="0" err="1">
                <a:highlight>
                  <a:srgbClr val="FF00FF"/>
                </a:highlight>
              </a:rPr>
              <a:t>Nucleus</a:t>
            </a:r>
            <a:r>
              <a:rPr lang="hu-HU" dirty="0">
                <a:highlight>
                  <a:srgbClr val="FF00FF"/>
                </a:highlight>
              </a:rPr>
              <a:t> </a:t>
            </a:r>
            <a:r>
              <a:rPr lang="hu-HU" dirty="0" err="1">
                <a:highlight>
                  <a:srgbClr val="FF00FF"/>
                </a:highlight>
              </a:rPr>
              <a:t>nervi</a:t>
            </a:r>
            <a:r>
              <a:rPr lang="hu-HU" dirty="0">
                <a:highlight>
                  <a:srgbClr val="FF00FF"/>
                </a:highlight>
              </a:rPr>
              <a:t> III. </a:t>
            </a:r>
          </a:p>
          <a:p>
            <a:r>
              <a:rPr lang="hu-HU" dirty="0">
                <a:sym typeface="Wingdings" pitchFamily="2" charset="2"/>
              </a:rPr>
              <a:t>              </a:t>
            </a:r>
          </a:p>
          <a:p>
            <a:r>
              <a:rPr lang="hu-HU" dirty="0">
                <a:highlight>
                  <a:srgbClr val="FFFF00"/>
                </a:highlight>
                <a:sym typeface="Wingdings" pitchFamily="2" charset="2"/>
              </a:rPr>
              <a:t>M. </a:t>
            </a:r>
            <a:r>
              <a:rPr lang="hu-HU" dirty="0" err="1">
                <a:highlight>
                  <a:srgbClr val="FFFF00"/>
                </a:highlight>
                <a:sym typeface="Wingdings" pitchFamily="2" charset="2"/>
              </a:rPr>
              <a:t>rectus</a:t>
            </a:r>
            <a:r>
              <a:rPr lang="hu-HU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hu-HU" dirty="0" err="1">
                <a:highlight>
                  <a:srgbClr val="FFFF00"/>
                </a:highlight>
                <a:sym typeface="Wingdings" pitchFamily="2" charset="2"/>
              </a:rPr>
              <a:t>superior</a:t>
            </a:r>
            <a:endParaRPr lang="hu-HU" dirty="0">
              <a:highlight>
                <a:srgbClr val="FFFF00"/>
              </a:highlight>
              <a:sym typeface="Wingdings" pitchFamily="2" charset="2"/>
            </a:endParaRPr>
          </a:p>
          <a:p>
            <a:r>
              <a:rPr lang="hu-HU" dirty="0">
                <a:highlight>
                  <a:srgbClr val="FFFF00"/>
                </a:highlight>
                <a:sym typeface="Wingdings" pitchFamily="2" charset="2"/>
              </a:rPr>
              <a:t>M. </a:t>
            </a:r>
            <a:r>
              <a:rPr lang="hu-HU" dirty="0" err="1">
                <a:highlight>
                  <a:srgbClr val="FFFF00"/>
                </a:highlight>
                <a:sym typeface="Wingdings" pitchFamily="2" charset="2"/>
              </a:rPr>
              <a:t>rectus</a:t>
            </a:r>
            <a:r>
              <a:rPr lang="hu-HU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hu-HU" dirty="0" err="1">
                <a:highlight>
                  <a:srgbClr val="FFFF00"/>
                </a:highlight>
                <a:sym typeface="Wingdings" pitchFamily="2" charset="2"/>
              </a:rPr>
              <a:t>inferior</a:t>
            </a:r>
            <a:endParaRPr lang="hu-HU" dirty="0">
              <a:highlight>
                <a:srgbClr val="FFFF00"/>
              </a:highlight>
              <a:sym typeface="Wingdings" pitchFamily="2" charset="2"/>
            </a:endParaRPr>
          </a:p>
          <a:p>
            <a:r>
              <a:rPr lang="hu-HU" dirty="0">
                <a:highlight>
                  <a:srgbClr val="FFFF00"/>
                </a:highlight>
                <a:sym typeface="Wingdings" pitchFamily="2" charset="2"/>
              </a:rPr>
              <a:t>M. </a:t>
            </a:r>
            <a:r>
              <a:rPr lang="hu-HU" dirty="0" err="1">
                <a:highlight>
                  <a:srgbClr val="FFFF00"/>
                </a:highlight>
                <a:sym typeface="Wingdings" pitchFamily="2" charset="2"/>
              </a:rPr>
              <a:t>obliquus</a:t>
            </a:r>
            <a:r>
              <a:rPr lang="hu-HU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hu-HU" dirty="0" err="1">
                <a:highlight>
                  <a:srgbClr val="FFFF00"/>
                </a:highlight>
                <a:sym typeface="Wingdings" pitchFamily="2" charset="2"/>
              </a:rPr>
              <a:t>inferior</a:t>
            </a:r>
            <a:endParaRPr lang="hu-HU" dirty="0">
              <a:highlight>
                <a:srgbClr val="FFFF00"/>
              </a:highlight>
              <a:sym typeface="Wingdings" pitchFamily="2" charset="2"/>
            </a:endParaRPr>
          </a:p>
          <a:p>
            <a:endParaRPr lang="hu-HU" dirty="0">
              <a:sym typeface="Wingdings" pitchFamily="2" charset="2"/>
            </a:endParaRPr>
          </a:p>
          <a:p>
            <a:endParaRPr lang="hu-HU" dirty="0">
              <a:sym typeface="Wingdings" pitchFamily="2" charset="2"/>
            </a:endParaRPr>
          </a:p>
          <a:p>
            <a:pPr algn="r"/>
            <a:endParaRPr lang="hu-HU" dirty="0">
              <a:sym typeface="Wingdings" pitchFamily="2" charset="2"/>
            </a:endParaRP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74B5ABE9-33CE-4948-9DE4-B150D8E85103}"/>
              </a:ext>
            </a:extLst>
          </p:cNvPr>
          <p:cNvSpPr/>
          <p:nvPr/>
        </p:nvSpPr>
        <p:spPr>
          <a:xfrm>
            <a:off x="5735899" y="3340206"/>
            <a:ext cx="144016" cy="12961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D02BEF4-FEEE-4589-88AD-14D29CF81D30}"/>
              </a:ext>
            </a:extLst>
          </p:cNvPr>
          <p:cNvSpPr txBox="1"/>
          <p:nvPr/>
        </p:nvSpPr>
        <p:spPr>
          <a:xfrm>
            <a:off x="4670961" y="4797152"/>
            <a:ext cx="2672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highlight>
                  <a:srgbClr val="FF00FF"/>
                </a:highlight>
              </a:rPr>
              <a:t>Ipsi</a:t>
            </a:r>
            <a:r>
              <a:rPr lang="hu-HU" dirty="0">
                <a:highlight>
                  <a:srgbClr val="FF00FF"/>
                </a:highlight>
              </a:rPr>
              <a:t>- und </a:t>
            </a:r>
            <a:r>
              <a:rPr lang="hu-HU" dirty="0" err="1">
                <a:highlight>
                  <a:srgbClr val="FF00FF"/>
                </a:highlight>
              </a:rPr>
              <a:t>kontralateraler</a:t>
            </a:r>
            <a:r>
              <a:rPr lang="hu-HU" dirty="0">
                <a:highlight>
                  <a:srgbClr val="FF00FF"/>
                </a:highlight>
              </a:rPr>
              <a:t> </a:t>
            </a:r>
          </a:p>
          <a:p>
            <a:r>
              <a:rPr lang="hu-HU" dirty="0"/>
              <a:t>    </a:t>
            </a:r>
            <a:r>
              <a:rPr lang="hu-HU" dirty="0" err="1">
                <a:highlight>
                  <a:srgbClr val="FF00FF"/>
                </a:highlight>
              </a:rPr>
              <a:t>Nucleus</a:t>
            </a:r>
            <a:r>
              <a:rPr lang="hu-HU" dirty="0">
                <a:highlight>
                  <a:srgbClr val="FF00FF"/>
                </a:highlight>
              </a:rPr>
              <a:t> </a:t>
            </a:r>
            <a:r>
              <a:rPr lang="hu-HU" dirty="0" err="1">
                <a:highlight>
                  <a:srgbClr val="FF00FF"/>
                </a:highlight>
              </a:rPr>
              <a:t>nervi</a:t>
            </a:r>
            <a:r>
              <a:rPr lang="hu-HU" dirty="0">
                <a:highlight>
                  <a:srgbClr val="FF00FF"/>
                </a:highlight>
              </a:rPr>
              <a:t> IV. </a:t>
            </a:r>
          </a:p>
          <a:p>
            <a:r>
              <a:rPr lang="hu-HU" dirty="0">
                <a:sym typeface="Wingdings" pitchFamily="2" charset="2"/>
              </a:rPr>
              <a:t>                    </a:t>
            </a:r>
          </a:p>
          <a:p>
            <a:r>
              <a:rPr lang="hu-HU" dirty="0">
                <a:highlight>
                  <a:srgbClr val="FFFF00"/>
                </a:highlight>
                <a:sym typeface="Wingdings" pitchFamily="2" charset="2"/>
              </a:rPr>
              <a:t>M. </a:t>
            </a:r>
            <a:r>
              <a:rPr lang="hu-HU" dirty="0" err="1">
                <a:highlight>
                  <a:srgbClr val="FFFF00"/>
                </a:highlight>
                <a:sym typeface="Wingdings" pitchFamily="2" charset="2"/>
              </a:rPr>
              <a:t>obliquus</a:t>
            </a:r>
            <a:r>
              <a:rPr lang="hu-HU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hu-HU" dirty="0" err="1">
                <a:highlight>
                  <a:srgbClr val="FFFF00"/>
                </a:highlight>
                <a:sym typeface="Wingdings" pitchFamily="2" charset="2"/>
              </a:rPr>
              <a:t>superior</a:t>
            </a:r>
            <a:endParaRPr lang="hu-HU" dirty="0">
              <a:highlight>
                <a:srgbClr val="FFFF00"/>
              </a:highlight>
              <a:sym typeface="Wingdings" pitchFamily="2" charset="2"/>
            </a:endParaRPr>
          </a:p>
          <a:p>
            <a:endParaRPr lang="hu-HU" dirty="0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1954863B-4E9F-4F02-B08E-0F9975A6F172}"/>
              </a:ext>
            </a:extLst>
          </p:cNvPr>
          <p:cNvSpPr txBox="1">
            <a:spLocks/>
          </p:cNvSpPr>
          <p:nvPr/>
        </p:nvSpPr>
        <p:spPr>
          <a:xfrm>
            <a:off x="452844" y="308212"/>
            <a:ext cx="823831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Konjugierte </a:t>
            </a:r>
            <a:r>
              <a:rPr lang="hu-HU" sz="3200" dirty="0" err="1"/>
              <a:t>vertikale</a:t>
            </a:r>
            <a:r>
              <a:rPr lang="de-DE" sz="3200" dirty="0"/>
              <a:t> Augenbewegungen</a:t>
            </a:r>
          </a:p>
        </p:txBody>
      </p:sp>
    </p:spTree>
    <p:extLst>
      <p:ext uri="{BB962C8B-B14F-4D97-AF65-F5344CB8AC3E}">
        <p14:creationId xmlns:p14="http://schemas.microsoft.com/office/powerpoint/2010/main" val="205947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77141" y="323074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Monoaminerge</a:t>
            </a:r>
            <a:r>
              <a:rPr lang="hu-H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Zellgruppen</a:t>
            </a:r>
            <a:endParaRPr lang="hu-HU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2420888"/>
            <a:ext cx="61478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Zentrale</a:t>
            </a:r>
            <a:r>
              <a:rPr lang="hu-HU" dirty="0"/>
              <a:t> </a:t>
            </a:r>
            <a:r>
              <a:rPr lang="hu-HU" dirty="0" err="1"/>
              <a:t>Neurone</a:t>
            </a:r>
            <a:r>
              <a:rPr lang="hu-HU" dirty="0"/>
              <a:t>, </a:t>
            </a:r>
            <a:r>
              <a:rPr lang="hu-HU" dirty="0" err="1"/>
              <a:t>die</a:t>
            </a:r>
            <a:r>
              <a:rPr lang="hu-HU" dirty="0"/>
              <a:t>  </a:t>
            </a:r>
            <a:r>
              <a:rPr lang="hu-HU" dirty="0" err="1"/>
              <a:t>Noradrenalin</a:t>
            </a:r>
            <a:endParaRPr lang="hu-HU" dirty="0"/>
          </a:p>
          <a:p>
            <a:endParaRPr lang="hu-HU" dirty="0"/>
          </a:p>
          <a:p>
            <a:r>
              <a:rPr lang="hu-HU" dirty="0"/>
              <a:t>                                     Adrenalin </a:t>
            </a:r>
          </a:p>
          <a:p>
            <a:endParaRPr lang="hu-HU" dirty="0"/>
          </a:p>
          <a:p>
            <a:r>
              <a:rPr lang="hu-HU" dirty="0"/>
              <a:t>		        Dopamin</a:t>
            </a:r>
          </a:p>
          <a:p>
            <a:endParaRPr lang="hu-HU" dirty="0"/>
          </a:p>
          <a:p>
            <a:r>
              <a:rPr lang="hu-HU" dirty="0"/>
              <a:t>		       </a:t>
            </a:r>
            <a:r>
              <a:rPr lang="hu-HU" dirty="0" err="1"/>
              <a:t>Serotonin</a:t>
            </a:r>
            <a:r>
              <a:rPr lang="hu-HU" dirty="0"/>
              <a:t> </a:t>
            </a:r>
          </a:p>
          <a:p>
            <a:endParaRPr lang="hu-HU" dirty="0"/>
          </a:p>
          <a:p>
            <a:r>
              <a:rPr lang="hu-HU" dirty="0"/>
              <a:t>		       </a:t>
            </a:r>
            <a:r>
              <a:rPr lang="hu-HU" dirty="0" err="1"/>
              <a:t>Histamin</a:t>
            </a:r>
            <a:r>
              <a:rPr lang="hu-HU" dirty="0"/>
              <a:t> </a:t>
            </a:r>
            <a:r>
              <a:rPr lang="hu-HU" dirty="0" err="1"/>
              <a:t>als</a:t>
            </a:r>
            <a:r>
              <a:rPr lang="hu-HU" dirty="0"/>
              <a:t> </a:t>
            </a:r>
            <a:r>
              <a:rPr lang="hu-HU" dirty="0" err="1"/>
              <a:t>transmitter</a:t>
            </a:r>
            <a:r>
              <a:rPr lang="hu-HU" dirty="0"/>
              <a:t> </a:t>
            </a:r>
            <a:r>
              <a:rPr lang="hu-HU" dirty="0" err="1"/>
              <a:t>verwenden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3502152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9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/>
              <a:t>Funktionelle</a:t>
            </a:r>
            <a:r>
              <a:rPr lang="hu-HU" sz="2800" dirty="0"/>
              <a:t> </a:t>
            </a:r>
            <a:r>
              <a:rPr lang="hu-HU" sz="2800" dirty="0" err="1"/>
              <a:t>Bedeutung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Autofit/>
          </a:bodyPr>
          <a:lstStyle/>
          <a:p>
            <a:r>
              <a:rPr lang="de-DE" sz="2400" dirty="0"/>
              <a:t>kleine Zellgruppen mit stark konvergierenden Afferenzen und lange diffuse Efferenzen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sie Beeinflussen aktivierend oder hemmend sehr große Hirn- und/oder Rückenmarkareale</a:t>
            </a:r>
          </a:p>
          <a:p>
            <a:endParaRPr lang="de-DE" sz="2400" dirty="0"/>
          </a:p>
          <a:p>
            <a:r>
              <a:rPr lang="de-DE" sz="2400" dirty="0"/>
              <a:t>regulieren die Stufe der Aufmerksamkeit (schärfen der Sinne) und den vegetativen Zustand  durch modulieren der neuronalen Aktivität entsprechend der Reize der äußeren Welt</a:t>
            </a:r>
          </a:p>
          <a:p>
            <a:endParaRPr lang="de-DE" sz="2400" dirty="0"/>
          </a:p>
          <a:p>
            <a:r>
              <a:rPr lang="de-DE" sz="2400" dirty="0"/>
              <a:t>sie funktionieren also als Empfindlichkeit- oder Schwellenwertkontrolle</a:t>
            </a:r>
          </a:p>
        </p:txBody>
      </p:sp>
    </p:spTree>
    <p:extLst>
      <p:ext uri="{BB962C8B-B14F-4D97-AF65-F5344CB8AC3E}">
        <p14:creationId xmlns:p14="http://schemas.microsoft.com/office/powerpoint/2010/main" val="39010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584" y="1268760"/>
            <a:ext cx="7877809" cy="47224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8590" algn="l"/>
              </a:tabLst>
            </a:pPr>
            <a:r>
              <a:rPr lang="hu-HU" dirty="0"/>
              <a:t>L</a:t>
            </a:r>
            <a:r>
              <a:rPr lang="de-DE" dirty="0" err="1"/>
              <a:t>ockeres</a:t>
            </a:r>
            <a:r>
              <a:rPr dirty="0"/>
              <a:t> netzartiges Nervengeflecht im Hirnstamm</a:t>
            </a: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-"/>
            </a:pPr>
            <a:endParaRPr dirty="0"/>
          </a:p>
          <a:p>
            <a:pPr marL="12700">
              <a:lnSpc>
                <a:spcPct val="100000"/>
              </a:lnSpc>
              <a:tabLst>
                <a:tab pos="148590" algn="l"/>
              </a:tabLst>
            </a:pPr>
            <a:r>
              <a:rPr lang="hu-HU" dirty="0"/>
              <a:t>D</a:t>
            </a:r>
            <a:r>
              <a:rPr dirty="0" err="1"/>
              <a:t>ie</a:t>
            </a:r>
            <a:r>
              <a:rPr dirty="0"/>
              <a:t> Neurone sind diffus verstreut oder zu Kernen zusammengefasst</a:t>
            </a: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-"/>
            </a:pPr>
            <a:endParaRPr dirty="0"/>
          </a:p>
          <a:p>
            <a:pPr marL="12700" marR="673735">
              <a:lnSpc>
                <a:spcPct val="100000"/>
              </a:lnSpc>
              <a:tabLst>
                <a:tab pos="148590" algn="l"/>
              </a:tabLst>
            </a:pPr>
            <a:r>
              <a:rPr lang="hu-HU" dirty="0"/>
              <a:t>D</a:t>
            </a:r>
            <a:r>
              <a:rPr dirty="0"/>
              <a:t>as System befindet sich zwischen den Kerngebieten der Hirnnerven  und den auf- sowie absteigenden Bahnen</a:t>
            </a:r>
          </a:p>
          <a:p>
            <a:pPr marL="12700">
              <a:lnSpc>
                <a:spcPct val="100000"/>
              </a:lnSpc>
              <a:tabLst>
                <a:tab pos="148590" algn="l"/>
              </a:tabLst>
            </a:pPr>
            <a:endParaRPr lang="hu-HU" dirty="0"/>
          </a:p>
          <a:p>
            <a:pPr marL="12700">
              <a:lnSpc>
                <a:spcPct val="100000"/>
              </a:lnSpc>
              <a:tabLst>
                <a:tab pos="148590" algn="l"/>
              </a:tabLst>
            </a:pPr>
            <a:r>
              <a:rPr lang="hu-HU" dirty="0" err="1"/>
              <a:t>Sie</a:t>
            </a:r>
            <a:r>
              <a:rPr lang="hu-HU" dirty="0"/>
              <a:t> r</a:t>
            </a:r>
            <a:r>
              <a:rPr dirty="0" err="1"/>
              <a:t>eicht</a:t>
            </a:r>
            <a:r>
              <a:rPr dirty="0"/>
              <a:t> von der Medulla oblongata bis zum Diencephalon</a:t>
            </a: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-"/>
            </a:pPr>
            <a:endParaRPr dirty="0"/>
          </a:p>
          <a:p>
            <a:pPr marL="12700">
              <a:lnSpc>
                <a:spcPct val="100000"/>
              </a:lnSpc>
              <a:tabLst>
                <a:tab pos="148590" algn="l"/>
              </a:tabLst>
            </a:pP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enthält</a:t>
            </a:r>
            <a:r>
              <a:rPr lang="hu-HU" dirty="0"/>
              <a:t> </a:t>
            </a:r>
            <a:r>
              <a:rPr dirty="0" err="1"/>
              <a:t>lokale</a:t>
            </a:r>
            <a:r>
              <a:rPr dirty="0"/>
              <a:t> Verbindungen (mehrfache Synapsen) zwischen den </a:t>
            </a:r>
            <a:r>
              <a:rPr dirty="0" err="1"/>
              <a:t>Neuronen</a:t>
            </a:r>
            <a:r>
              <a:rPr lang="hu-HU" dirty="0"/>
              <a:t>, </a:t>
            </a:r>
            <a:r>
              <a:rPr lang="hu-HU" dirty="0" err="1"/>
              <a:t>sowie</a:t>
            </a:r>
            <a:r>
              <a:rPr lang="hu-HU" dirty="0"/>
              <a:t> </a:t>
            </a:r>
            <a:r>
              <a:rPr dirty="0" err="1"/>
              <a:t>weitere</a:t>
            </a:r>
            <a:r>
              <a:rPr dirty="0"/>
              <a:t> Verbindungen mit Gebieten des zentralen Nervensystems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12700">
              <a:lnSpc>
                <a:spcPct val="100000"/>
              </a:lnSpc>
              <a:tabLst>
                <a:tab pos="148590" algn="l"/>
              </a:tabLst>
            </a:pPr>
            <a:r>
              <a:rPr dirty="0"/>
              <a:t>Afferenzen: Rückenmark, motorische Zentren, Kleinhirn, Hör- und </a:t>
            </a:r>
            <a:r>
              <a:rPr dirty="0" err="1"/>
              <a:t>Sehbahn</a:t>
            </a:r>
            <a:endParaRPr lang="hu-HU" dirty="0"/>
          </a:p>
          <a:p>
            <a:pPr marL="12700">
              <a:lnSpc>
                <a:spcPct val="100000"/>
              </a:lnSpc>
              <a:tabLst>
                <a:tab pos="148590" algn="l"/>
              </a:tabLst>
            </a:pPr>
            <a:endParaRPr lang="hu-HU" dirty="0"/>
          </a:p>
          <a:p>
            <a:pPr marL="12700">
              <a:lnSpc>
                <a:spcPct val="100000"/>
              </a:lnSpc>
              <a:tabLst>
                <a:tab pos="148590" algn="l"/>
              </a:tabLst>
            </a:pPr>
            <a:r>
              <a:rPr dirty="0" err="1"/>
              <a:t>Efferenzen</a:t>
            </a:r>
            <a:r>
              <a:rPr dirty="0"/>
              <a:t>: motorische Hirnnervenkerne, </a:t>
            </a:r>
            <a:r>
              <a:rPr dirty="0" err="1"/>
              <a:t>Rückenmark</a:t>
            </a:r>
            <a:r>
              <a:rPr lang="hu-HU" dirty="0"/>
              <a:t>, </a:t>
            </a:r>
            <a:r>
              <a:rPr lang="hu-HU" dirty="0" err="1"/>
              <a:t>Hypothalamus</a:t>
            </a:r>
            <a:r>
              <a:rPr lang="hu-HU" dirty="0"/>
              <a:t>, </a:t>
            </a:r>
          </a:p>
          <a:p>
            <a:pPr marL="12700">
              <a:lnSpc>
                <a:spcPct val="100000"/>
              </a:lnSpc>
              <a:tabLst>
                <a:tab pos="148590" algn="l"/>
              </a:tabLst>
            </a:pPr>
            <a:r>
              <a:rPr lang="hu-HU" dirty="0"/>
              <a:t>                    </a:t>
            </a:r>
            <a:r>
              <a:rPr dirty="0"/>
              <a:t>Thalamus, </a:t>
            </a:r>
            <a:r>
              <a:rPr dirty="0" err="1"/>
              <a:t>Kortex</a:t>
            </a:r>
            <a:r>
              <a:rPr lang="hu-HU" dirty="0"/>
              <a:t>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5375" y="268851"/>
            <a:ext cx="43459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dirty="0" err="1">
                <a:latin typeface="Arial" panose="020B0604020202020204" pitchFamily="34" charset="0"/>
                <a:ea typeface="+mn-ea"/>
                <a:cs typeface="+mn-cs"/>
              </a:rPr>
              <a:t>Formatio</a:t>
            </a:r>
            <a:r>
              <a:rPr sz="360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sz="3600" dirty="0" err="1">
                <a:latin typeface="Arial" panose="020B0604020202020204" pitchFamily="34" charset="0"/>
                <a:ea typeface="+mn-ea"/>
                <a:cs typeface="+mn-cs"/>
              </a:rPr>
              <a:t>reticularis</a:t>
            </a:r>
            <a:endParaRPr sz="3600" dirty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0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593437-8649-4AD4-8074-4FCA2160A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4306"/>
            <a:ext cx="8651304" cy="7254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800" dirty="0" err="1"/>
              <a:t>Katecholaminsynthese</a:t>
            </a:r>
            <a:endParaRPr lang="hu-HU" alt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976" y="4221088"/>
            <a:ext cx="3605572" cy="2445488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63329"/>
            <a:ext cx="4032448" cy="58067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976" y="1113526"/>
            <a:ext cx="3381578" cy="29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593437-8649-4AD4-8074-4FCA2160A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4306"/>
            <a:ext cx="8651304" cy="7254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800" dirty="0" err="1"/>
              <a:t>Noradrenerge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Zellgruppen</a:t>
            </a:r>
            <a:r>
              <a:rPr lang="hu-HU" altLang="hu-HU" sz="2800" dirty="0"/>
              <a:t> (A1-A7)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51520" y="3541226"/>
            <a:ext cx="51125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Mehrere</a:t>
            </a:r>
            <a:r>
              <a:rPr lang="hu-HU" sz="1600" dirty="0"/>
              <a:t> </a:t>
            </a:r>
            <a:r>
              <a:rPr lang="hu-HU" sz="1600" dirty="0" err="1"/>
              <a:t>Zellgruppen</a:t>
            </a:r>
            <a:r>
              <a:rPr lang="hu-HU" sz="1600" dirty="0"/>
              <a:t> </a:t>
            </a:r>
            <a:r>
              <a:rPr lang="hu-HU" sz="1600" dirty="0" err="1"/>
              <a:t>im</a:t>
            </a:r>
            <a:r>
              <a:rPr lang="hu-HU" sz="1600" dirty="0"/>
              <a:t> </a:t>
            </a:r>
            <a:r>
              <a:rPr lang="hu-HU" sz="1600" dirty="0" err="1"/>
              <a:t>Hirnstamm</a:t>
            </a:r>
            <a:endParaRPr lang="hu-HU" sz="1600" dirty="0"/>
          </a:p>
          <a:p>
            <a:endParaRPr lang="hu-HU" sz="1600" dirty="0"/>
          </a:p>
          <a:p>
            <a:r>
              <a:rPr lang="hu-HU" sz="1600" dirty="0"/>
              <a:t>A6 </a:t>
            </a:r>
            <a:r>
              <a:rPr lang="hu-HU" sz="1600" dirty="0" err="1"/>
              <a:t>entspricht</a:t>
            </a:r>
            <a:r>
              <a:rPr lang="hu-HU" sz="1600" dirty="0"/>
              <a:t> </a:t>
            </a:r>
            <a:r>
              <a:rPr lang="hu-HU" sz="1600" dirty="0" err="1"/>
              <a:t>dem</a:t>
            </a:r>
            <a:r>
              <a:rPr lang="hu-HU" sz="1600" dirty="0"/>
              <a:t> </a:t>
            </a:r>
            <a:r>
              <a:rPr lang="hu-HU" sz="1600" b="1" dirty="0" err="1">
                <a:solidFill>
                  <a:srgbClr val="FF0000"/>
                </a:solidFill>
              </a:rPr>
              <a:t>Locus</a:t>
            </a:r>
            <a:r>
              <a:rPr lang="hu-HU" sz="1600" b="1" dirty="0">
                <a:solidFill>
                  <a:srgbClr val="FF0000"/>
                </a:solidFill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</a:rPr>
              <a:t>coeruleus</a:t>
            </a:r>
            <a:endParaRPr lang="hu-HU" sz="1600" b="1" dirty="0">
              <a:solidFill>
                <a:srgbClr val="FF0000"/>
              </a:solidFill>
            </a:endParaRPr>
          </a:p>
          <a:p>
            <a:r>
              <a:rPr lang="hu-HU" b="1" dirty="0">
                <a:solidFill>
                  <a:srgbClr val="FF0000"/>
                </a:solidFill>
              </a:rPr>
              <a:t>    </a:t>
            </a:r>
            <a:r>
              <a:rPr lang="hu-HU" sz="1600" dirty="0" err="1"/>
              <a:t>Efferenzen</a:t>
            </a:r>
            <a:r>
              <a:rPr lang="hu-HU" sz="1600" dirty="0"/>
              <a:t> </a:t>
            </a:r>
            <a:r>
              <a:rPr lang="hu-HU" sz="1600" dirty="0" err="1"/>
              <a:t>ziehen</a:t>
            </a:r>
            <a:r>
              <a:rPr lang="hu-HU" sz="1600" dirty="0"/>
              <a:t> </a:t>
            </a:r>
            <a:r>
              <a:rPr lang="hu-HU" sz="1600" dirty="0" err="1"/>
              <a:t>zum</a:t>
            </a:r>
            <a:r>
              <a:rPr lang="hu-HU" sz="1600" dirty="0"/>
              <a:t> </a:t>
            </a:r>
            <a:r>
              <a:rPr lang="hu-HU" sz="1600" dirty="0" err="1"/>
              <a:t>Thalamus</a:t>
            </a:r>
            <a:r>
              <a:rPr lang="hu-HU" sz="1600" dirty="0"/>
              <a:t>,    			                          </a:t>
            </a:r>
            <a:r>
              <a:rPr lang="hu-HU" sz="1600" dirty="0" err="1"/>
              <a:t>Hypothalamus</a:t>
            </a:r>
            <a:endParaRPr lang="hu-HU" sz="1600" dirty="0"/>
          </a:p>
          <a:p>
            <a:r>
              <a:rPr lang="hu-HU" sz="1600" dirty="0"/>
              <a:t>		          </a:t>
            </a:r>
            <a:r>
              <a:rPr lang="hu-HU" sz="1600" dirty="0" err="1"/>
              <a:t>Limbischen</a:t>
            </a:r>
            <a:r>
              <a:rPr lang="hu-HU" sz="1600" dirty="0"/>
              <a:t> System</a:t>
            </a:r>
          </a:p>
          <a:p>
            <a:r>
              <a:rPr lang="hu-HU" sz="1600" dirty="0"/>
              <a:t>                                          </a:t>
            </a:r>
            <a:r>
              <a:rPr lang="hu-HU" sz="1600" dirty="0" err="1"/>
              <a:t>Cerebellum</a:t>
            </a:r>
            <a:endParaRPr lang="hu-HU" sz="1600" dirty="0"/>
          </a:p>
          <a:p>
            <a:r>
              <a:rPr lang="hu-HU" sz="1600" dirty="0"/>
              <a:t>                                          </a:t>
            </a:r>
            <a:r>
              <a:rPr lang="hu-HU" sz="1600" dirty="0" err="1"/>
              <a:t>Neocortex</a:t>
            </a:r>
            <a:endParaRPr lang="hu-HU" sz="1600" dirty="0"/>
          </a:p>
          <a:p>
            <a:r>
              <a:rPr lang="hu-HU" sz="1600" dirty="0"/>
              <a:t>                                          </a:t>
            </a:r>
            <a:r>
              <a:rPr lang="hu-HU" sz="1600" dirty="0" err="1"/>
              <a:t>Hirnstamm</a:t>
            </a:r>
            <a:endParaRPr lang="hu-HU" sz="1600" dirty="0"/>
          </a:p>
          <a:p>
            <a:r>
              <a:rPr lang="hu-HU" sz="1600" dirty="0"/>
              <a:t>                                          </a:t>
            </a:r>
            <a:r>
              <a:rPr lang="hu-HU" sz="1600" dirty="0" err="1"/>
              <a:t>Rückenmark</a:t>
            </a:r>
            <a:endParaRPr lang="hu-HU" sz="1600" dirty="0"/>
          </a:p>
          <a:p>
            <a:endParaRPr lang="hu-HU" sz="1600" dirty="0"/>
          </a:p>
          <a:p>
            <a:r>
              <a:rPr lang="hu-HU" sz="1600" dirty="0" err="1" smtClean="0"/>
              <a:t>Rolle</a:t>
            </a:r>
            <a:r>
              <a:rPr lang="hu-HU" sz="1600" dirty="0" smtClean="0"/>
              <a:t> </a:t>
            </a:r>
            <a:r>
              <a:rPr lang="hu-HU" sz="1600" dirty="0"/>
              <a:t>in der </a:t>
            </a:r>
            <a:r>
              <a:rPr lang="hu-HU" sz="1600" dirty="0" err="1"/>
              <a:t>gelenkten</a:t>
            </a:r>
            <a:r>
              <a:rPr lang="hu-HU" sz="1600" dirty="0"/>
              <a:t> </a:t>
            </a:r>
            <a:r>
              <a:rPr lang="hu-HU" sz="1600" dirty="0" err="1" smtClean="0"/>
              <a:t>Aufmerksamkeit</a:t>
            </a:r>
            <a:r>
              <a:rPr lang="hu-HU" sz="1600" dirty="0"/>
              <a:t> </a:t>
            </a:r>
            <a:r>
              <a:rPr lang="hu-HU" sz="1600" dirty="0" err="1" smtClean="0"/>
              <a:t>durch</a:t>
            </a:r>
            <a:r>
              <a:rPr lang="hu-HU" sz="1600" dirty="0" smtClean="0"/>
              <a:t> ARAS </a:t>
            </a:r>
            <a:r>
              <a:rPr lang="hu-HU" sz="1400" dirty="0"/>
              <a:t>			</a:t>
            </a:r>
            <a:endParaRPr lang="hu-HU" sz="1400" b="1" dirty="0"/>
          </a:p>
        </p:txBody>
      </p:sp>
      <p:sp>
        <p:nvSpPr>
          <p:cNvPr id="5" name="Téglalap 4"/>
          <p:cNvSpPr/>
          <p:nvPr/>
        </p:nvSpPr>
        <p:spPr>
          <a:xfrm>
            <a:off x="683568" y="1201322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A1	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lateral</a:t>
            </a: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reticular</a:t>
            </a: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nucleus</a:t>
            </a:r>
            <a:endParaRPr lang="hu-HU" sz="1600" dirty="0">
              <a:solidFill>
                <a:srgbClr val="E2A4D0"/>
              </a:solidFill>
              <a:ea typeface="ＭＳ Ｐゴシック" pitchFamily="-112" charset="-128"/>
            </a:endParaRP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u="sng" dirty="0">
                <a:solidFill>
                  <a:srgbClr val="E2A4D0"/>
                </a:solidFill>
                <a:ea typeface="ＭＳ Ｐゴシック" pitchFamily="-112" charset="-128"/>
              </a:rPr>
              <a:t>A2	</a:t>
            </a:r>
            <a:r>
              <a:rPr lang="hu-HU" sz="1600" u="sng" dirty="0" err="1">
                <a:solidFill>
                  <a:srgbClr val="E2A4D0"/>
                </a:solidFill>
                <a:ea typeface="ＭＳ Ｐゴシック" pitchFamily="-112" charset="-128"/>
              </a:rPr>
              <a:t>dorsal</a:t>
            </a:r>
            <a:r>
              <a:rPr lang="hu-HU" sz="1600" u="sng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u="sng" dirty="0" err="1">
                <a:solidFill>
                  <a:srgbClr val="E2A4D0"/>
                </a:solidFill>
                <a:ea typeface="ＭＳ Ｐゴシック" pitchFamily="-112" charset="-128"/>
              </a:rPr>
              <a:t>vagal</a:t>
            </a:r>
            <a:r>
              <a:rPr lang="hu-HU" sz="1600" u="sng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u="sng" dirty="0" err="1">
                <a:solidFill>
                  <a:srgbClr val="E2A4D0"/>
                </a:solidFill>
                <a:ea typeface="ＭＳ Ｐゴシック" pitchFamily="-112" charset="-128"/>
              </a:rPr>
              <a:t>complex</a:t>
            </a:r>
            <a:endParaRPr lang="hu-HU" sz="1600" u="sng" dirty="0">
              <a:solidFill>
                <a:srgbClr val="E2A4D0"/>
              </a:solidFill>
              <a:ea typeface="ＭＳ Ｐゴシック" pitchFamily="-112" charset="-128"/>
            </a:endParaRP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A3	---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A4	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velum</a:t>
            </a: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medullare</a:t>
            </a: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superius</a:t>
            </a:r>
            <a:endParaRPr lang="hu-HU" sz="1600" dirty="0">
              <a:solidFill>
                <a:srgbClr val="E2A4D0"/>
              </a:solidFill>
              <a:ea typeface="ＭＳ Ｐゴシック" pitchFamily="-112" charset="-128"/>
            </a:endParaRP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A5	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lateral</a:t>
            </a: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paragigantocellular</a:t>
            </a: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nucleus</a:t>
            </a:r>
            <a:endParaRPr lang="hu-HU" sz="1600" dirty="0">
              <a:solidFill>
                <a:srgbClr val="E2A4D0"/>
              </a:solidFill>
              <a:ea typeface="ＭＳ Ｐゴシック" pitchFamily="-112" charset="-128"/>
            </a:endParaRP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u="sng" dirty="0">
                <a:solidFill>
                  <a:srgbClr val="E2A4D0"/>
                </a:solidFill>
                <a:ea typeface="ＭＳ Ｐゴシック" pitchFamily="-112" charset="-128"/>
              </a:rPr>
              <a:t>A6	</a:t>
            </a:r>
            <a:r>
              <a:rPr lang="hu-HU" sz="1600" u="sng" dirty="0" err="1">
                <a:solidFill>
                  <a:srgbClr val="E2A4D0"/>
                </a:solidFill>
                <a:ea typeface="ＭＳ Ｐゴシック" pitchFamily="-112" charset="-128"/>
              </a:rPr>
              <a:t>locus</a:t>
            </a:r>
            <a:r>
              <a:rPr lang="hu-HU" sz="1600" u="sng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u="sng" dirty="0" err="1">
                <a:solidFill>
                  <a:srgbClr val="E2A4D0"/>
                </a:solidFill>
                <a:ea typeface="ＭＳ Ｐゴシック" pitchFamily="-112" charset="-128"/>
              </a:rPr>
              <a:t>coeruleus</a:t>
            </a:r>
            <a:endParaRPr lang="hu-HU" sz="1600" u="sng" dirty="0">
              <a:solidFill>
                <a:srgbClr val="E2A4D0"/>
              </a:solidFill>
              <a:ea typeface="ＭＳ Ｐゴシック" pitchFamily="-112" charset="-128"/>
            </a:endParaRP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A7	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pedunculopontine</a:t>
            </a:r>
            <a:r>
              <a:rPr lang="hu-HU" sz="1600" dirty="0">
                <a:solidFill>
                  <a:srgbClr val="E2A4D0"/>
                </a:solidFill>
                <a:ea typeface="ＭＳ Ｐゴシック" pitchFamily="-112" charset="-128"/>
              </a:rPr>
              <a:t> </a:t>
            </a:r>
            <a:r>
              <a:rPr lang="hu-HU" sz="1600" dirty="0" err="1">
                <a:solidFill>
                  <a:srgbClr val="E2A4D0"/>
                </a:solidFill>
                <a:ea typeface="ＭＳ Ｐゴシック" pitchFamily="-112" charset="-128"/>
              </a:rPr>
              <a:t>nucleus</a:t>
            </a:r>
            <a:endParaRPr lang="hu-HU" sz="1600" dirty="0">
              <a:solidFill>
                <a:srgbClr val="E2A4D0"/>
              </a:solidFill>
              <a:ea typeface="ＭＳ Ｐゴシック" pitchFamily="-112" charset="-12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46" y="679162"/>
            <a:ext cx="3816085" cy="28620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19" y="3572364"/>
            <a:ext cx="3307812" cy="32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8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593437-8649-4AD4-8074-4FCA2160A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4306"/>
            <a:ext cx="8651304" cy="7254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800" dirty="0" err="1"/>
              <a:t>Adrenerge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Zellgruppen</a:t>
            </a:r>
            <a:r>
              <a:rPr lang="hu-HU" altLang="hu-HU" sz="2800" dirty="0"/>
              <a:t> (C1-C3)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504" y="4005064"/>
            <a:ext cx="9145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Mehrere</a:t>
            </a:r>
            <a:r>
              <a:rPr lang="hu-HU" sz="1600" dirty="0"/>
              <a:t> </a:t>
            </a:r>
            <a:r>
              <a:rPr lang="hu-HU" sz="1600" dirty="0" err="1"/>
              <a:t>Zellgruppen</a:t>
            </a:r>
            <a:r>
              <a:rPr lang="hu-HU" sz="1600" dirty="0"/>
              <a:t> in der </a:t>
            </a:r>
            <a:r>
              <a:rPr lang="hu-HU" sz="1600" dirty="0" err="1"/>
              <a:t>Medulla</a:t>
            </a:r>
            <a:r>
              <a:rPr lang="hu-HU" sz="1600" dirty="0"/>
              <a:t> </a:t>
            </a:r>
            <a:r>
              <a:rPr lang="hu-HU" sz="1600" dirty="0" err="1"/>
              <a:t>oblongata</a:t>
            </a:r>
            <a:endParaRPr lang="hu-HU" sz="1600" dirty="0"/>
          </a:p>
          <a:p>
            <a:endParaRPr lang="hu-HU" sz="1600" dirty="0"/>
          </a:p>
          <a:p>
            <a:r>
              <a:rPr lang="hu-HU" sz="1600" dirty="0"/>
              <a:t>  </a:t>
            </a:r>
            <a:r>
              <a:rPr lang="hu-HU" sz="1600" dirty="0" err="1"/>
              <a:t>Efferenzen</a:t>
            </a:r>
            <a:r>
              <a:rPr lang="hu-HU" sz="1600" dirty="0"/>
              <a:t> </a:t>
            </a:r>
            <a:r>
              <a:rPr lang="hu-HU" sz="1600" dirty="0" err="1"/>
              <a:t>ziehen</a:t>
            </a:r>
            <a:r>
              <a:rPr lang="hu-HU" sz="1600" dirty="0"/>
              <a:t> </a:t>
            </a:r>
            <a:r>
              <a:rPr lang="hu-HU" sz="1600" dirty="0" err="1"/>
              <a:t>zum</a:t>
            </a:r>
            <a:r>
              <a:rPr lang="hu-HU" sz="1600" dirty="0"/>
              <a:t>   </a:t>
            </a:r>
            <a:r>
              <a:rPr lang="hu-HU" sz="1600" dirty="0" err="1"/>
              <a:t>Thalamus</a:t>
            </a:r>
            <a:r>
              <a:rPr lang="hu-HU" sz="1600" dirty="0"/>
              <a:t>,    		                                           </a:t>
            </a:r>
          </a:p>
          <a:p>
            <a:r>
              <a:rPr lang="hu-HU" sz="1600" dirty="0"/>
              <a:t>                                          </a:t>
            </a:r>
            <a:r>
              <a:rPr lang="hu-HU" sz="1600" dirty="0" err="1"/>
              <a:t>Hypothalamus</a:t>
            </a:r>
            <a:endParaRPr lang="hu-HU" sz="1600" dirty="0"/>
          </a:p>
          <a:p>
            <a:r>
              <a:rPr lang="hu-HU" sz="1600" dirty="0"/>
              <a:t>		          </a:t>
            </a:r>
            <a:r>
              <a:rPr lang="hu-HU" sz="1600" dirty="0" err="1"/>
              <a:t>Amygdala</a:t>
            </a:r>
            <a:endParaRPr lang="hu-HU" sz="1600" dirty="0"/>
          </a:p>
          <a:p>
            <a:r>
              <a:rPr lang="hu-HU" sz="1600" dirty="0"/>
              <a:t>		          </a:t>
            </a:r>
            <a:r>
              <a:rPr lang="hu-HU" sz="1600" dirty="0" err="1"/>
              <a:t>Seitenhorn</a:t>
            </a:r>
            <a:r>
              <a:rPr lang="hu-HU" sz="1600" dirty="0"/>
              <a:t> des </a:t>
            </a:r>
            <a:r>
              <a:rPr lang="hu-HU" sz="1600" dirty="0" err="1"/>
              <a:t>thoracolumbalen</a:t>
            </a:r>
            <a:r>
              <a:rPr lang="hu-HU" sz="1600" dirty="0"/>
              <a:t> </a:t>
            </a:r>
            <a:r>
              <a:rPr lang="hu-HU" sz="1600" dirty="0" err="1"/>
              <a:t>Rückenmarks</a:t>
            </a:r>
            <a:r>
              <a:rPr lang="hu-HU" sz="1600" dirty="0"/>
              <a:t> (</a:t>
            </a:r>
            <a:r>
              <a:rPr lang="hu-HU" sz="1600" dirty="0" err="1"/>
              <a:t>Ncl</a:t>
            </a:r>
            <a:r>
              <a:rPr lang="hu-HU" sz="1600" dirty="0"/>
              <a:t>. </a:t>
            </a:r>
            <a:r>
              <a:rPr lang="hu-HU" sz="1600" dirty="0" err="1"/>
              <a:t>Intermediolateralis</a:t>
            </a:r>
            <a:r>
              <a:rPr lang="hu-HU" sz="1600" dirty="0"/>
              <a:t>)</a:t>
            </a:r>
          </a:p>
          <a:p>
            <a:endParaRPr lang="hu-HU" sz="1600" dirty="0"/>
          </a:p>
          <a:p>
            <a:r>
              <a:rPr lang="hu-HU" sz="1600" dirty="0" err="1"/>
              <a:t>Rolle</a:t>
            </a:r>
            <a:r>
              <a:rPr lang="hu-HU" sz="1600" dirty="0"/>
              <a:t> in der </a:t>
            </a:r>
            <a:r>
              <a:rPr lang="hu-HU" sz="1600" dirty="0" err="1"/>
              <a:t>Regulation</a:t>
            </a:r>
            <a:r>
              <a:rPr lang="hu-HU" sz="1600" dirty="0"/>
              <a:t> des </a:t>
            </a:r>
            <a:r>
              <a:rPr lang="hu-HU" sz="1600" dirty="0" err="1"/>
              <a:t>Symapthikotonus</a:t>
            </a:r>
            <a:endParaRPr lang="hu-HU" sz="1600" dirty="0"/>
          </a:p>
          <a:p>
            <a:endParaRPr lang="hu-HU" sz="1600" dirty="0"/>
          </a:p>
          <a:p>
            <a:endParaRPr lang="hu-HU" sz="16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77312" y="1772816"/>
            <a:ext cx="353334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dirty="0">
                <a:solidFill>
                  <a:srgbClr val="A5BEE7"/>
                </a:solidFill>
                <a:ea typeface="ＭＳ Ｐゴシック" pitchFamily="-112" charset="-128"/>
              </a:rPr>
              <a:t>C1	ventrolateral medulla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dirty="0">
                <a:solidFill>
                  <a:srgbClr val="A5BEE7"/>
                </a:solidFill>
                <a:ea typeface="ＭＳ Ｐゴシック" pitchFamily="-112" charset="-128"/>
              </a:rPr>
              <a:t>C2	dorsomedial medulla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600" dirty="0">
                <a:solidFill>
                  <a:srgbClr val="A5BEE7"/>
                </a:solidFill>
                <a:ea typeface="ＭＳ Ｐゴシック" pitchFamily="-112" charset="-128"/>
              </a:rPr>
              <a:t>C3	paramedial reticular formation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124744"/>
            <a:ext cx="3499407" cy="34506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72" y="1277144"/>
            <a:ext cx="349940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4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593437-8649-4AD4-8074-4FCA2160A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4306"/>
            <a:ext cx="8651304" cy="7254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2800" dirty="0" err="1"/>
              <a:t>Adrenerge</a:t>
            </a:r>
            <a:r>
              <a:rPr lang="hu-HU" sz="2800" dirty="0"/>
              <a:t> </a:t>
            </a:r>
            <a:r>
              <a:rPr lang="hu-HU" sz="2800" dirty="0" err="1"/>
              <a:t>Regulation</a:t>
            </a:r>
            <a:r>
              <a:rPr lang="hu-HU" sz="2800" dirty="0"/>
              <a:t> des </a:t>
            </a:r>
            <a:r>
              <a:rPr lang="hu-HU" sz="2800" dirty="0" err="1"/>
              <a:t>Symapthikotonus</a:t>
            </a:r>
            <a:endParaRPr lang="hu-HU" sz="2800" dirty="0"/>
          </a:p>
        </p:txBody>
      </p:sp>
      <p:pic>
        <p:nvPicPr>
          <p:cNvPr id="4" name="Picture 4" descr="Strack-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39" y="920886"/>
            <a:ext cx="4550309" cy="56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5148064" y="2204864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err="1"/>
              <a:t>Adrenerge</a:t>
            </a:r>
            <a:r>
              <a:rPr lang="hu-HU" sz="1600" dirty="0"/>
              <a:t> </a:t>
            </a:r>
            <a:r>
              <a:rPr lang="hu-HU" sz="1600" dirty="0" err="1"/>
              <a:t>Efferenzen</a:t>
            </a:r>
            <a:r>
              <a:rPr lang="hu-HU" sz="1600" dirty="0"/>
              <a:t> enden an </a:t>
            </a:r>
            <a:r>
              <a:rPr lang="hu-HU" sz="1600" dirty="0" err="1"/>
              <a:t>sympatische</a:t>
            </a:r>
            <a:r>
              <a:rPr lang="hu-HU" sz="1600" dirty="0"/>
              <a:t> </a:t>
            </a:r>
            <a:r>
              <a:rPr lang="hu-HU" sz="1600" dirty="0" err="1"/>
              <a:t>präganglionäre</a:t>
            </a:r>
            <a:r>
              <a:rPr lang="hu-HU" sz="1600" dirty="0"/>
              <a:t> </a:t>
            </a:r>
            <a:r>
              <a:rPr lang="hu-HU" sz="1600" dirty="0" err="1"/>
              <a:t>Neurone</a:t>
            </a:r>
            <a:r>
              <a:rPr lang="hu-HU" sz="1600" dirty="0"/>
              <a:t> </a:t>
            </a:r>
            <a:r>
              <a:rPr lang="hu-HU" sz="1600" dirty="0" err="1"/>
              <a:t>im</a:t>
            </a:r>
            <a:r>
              <a:rPr lang="hu-HU" sz="1600" dirty="0"/>
              <a:t> </a:t>
            </a:r>
            <a:r>
              <a:rPr lang="hu-HU" sz="1600" dirty="0" err="1"/>
              <a:t>thorakolumbalen</a:t>
            </a:r>
            <a:r>
              <a:rPr lang="hu-HU" sz="1600" dirty="0"/>
              <a:t> </a:t>
            </a:r>
            <a:r>
              <a:rPr lang="hu-HU" sz="1600" dirty="0" err="1"/>
              <a:t>Rückenmark</a:t>
            </a:r>
            <a:r>
              <a:rPr lang="hu-H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364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593437-8649-4AD4-8074-4FCA2160A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4306"/>
            <a:ext cx="8651304" cy="7254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800" dirty="0" err="1"/>
              <a:t>Dopaminerge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Zellgruppen</a:t>
            </a:r>
            <a:r>
              <a:rPr lang="hu-HU" altLang="hu-HU" sz="2800" dirty="0"/>
              <a:t> (A1-A7)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3993" y="1853057"/>
            <a:ext cx="4411662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  A8	</a:t>
            </a:r>
            <a:r>
              <a:rPr lang="hu-HU" sz="1400" dirty="0" err="1">
                <a:ea typeface="ＭＳ Ｐゴシック" pitchFamily="-112" charset="-128"/>
              </a:rPr>
              <a:t>retrorubral</a:t>
            </a:r>
            <a:r>
              <a:rPr lang="hu-HU" sz="1400" dirty="0">
                <a:ea typeface="ＭＳ Ｐゴシック" pitchFamily="-112" charset="-128"/>
              </a:rPr>
              <a:t> </a:t>
            </a:r>
            <a:r>
              <a:rPr lang="hu-HU" sz="1400" dirty="0" err="1">
                <a:ea typeface="ＭＳ Ｐゴシック" pitchFamily="-112" charset="-128"/>
              </a:rPr>
              <a:t>field</a:t>
            </a:r>
            <a:endParaRPr lang="hu-HU" sz="1400" dirty="0">
              <a:ea typeface="ＭＳ Ｐゴシック" pitchFamily="-112" charset="-128"/>
            </a:endParaRP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  </a:t>
            </a:r>
            <a:r>
              <a:rPr lang="hu-HU" sz="1400" b="1" dirty="0">
                <a:solidFill>
                  <a:srgbClr val="FF0000"/>
                </a:solidFill>
                <a:ea typeface="ＭＳ Ｐゴシック" pitchFamily="-112" charset="-128"/>
              </a:rPr>
              <a:t>A9	substantia nigra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A10	ventral tegmental area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A11	posterodorsal hypothalamus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A12	arcuate nucleus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A13	dorsal hypothalamus / zona incerta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A14	hypothalamic periventricular nucleus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A15	preoptic area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A16	</a:t>
            </a:r>
            <a:r>
              <a:rPr lang="hu-HU" sz="1400" dirty="0" err="1">
                <a:ea typeface="ＭＳ Ｐゴシック" pitchFamily="-112" charset="-128"/>
              </a:rPr>
              <a:t>olfactory</a:t>
            </a:r>
            <a:r>
              <a:rPr lang="hu-HU" sz="1400" dirty="0">
                <a:ea typeface="ＭＳ Ｐゴシック" pitchFamily="-112" charset="-128"/>
              </a:rPr>
              <a:t> </a:t>
            </a:r>
            <a:r>
              <a:rPr lang="hu-HU" sz="1400" dirty="0" err="1">
                <a:ea typeface="ＭＳ Ｐゴシック" pitchFamily="-112" charset="-128"/>
              </a:rPr>
              <a:t>bulb</a:t>
            </a:r>
            <a:endParaRPr lang="hu-HU" sz="1400" dirty="0">
              <a:ea typeface="ＭＳ Ｐゴシック" pitchFamily="-112" charset="-128"/>
            </a:endParaRP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	Retina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737028" cy="4050642"/>
          </a:xfrm>
          <a:prstGeom prst="rect">
            <a:avLst/>
          </a:prstGeom>
          <a:scene3d>
            <a:camera prst="orthographicFront">
              <a:rot lat="0" lon="0" rev="36000"/>
            </a:camera>
            <a:lightRig rig="threePt" dir="t"/>
          </a:scene3d>
        </p:spPr>
      </p:pic>
      <p:sp>
        <p:nvSpPr>
          <p:cNvPr id="6" name="Szövegdoboz 5"/>
          <p:cNvSpPr txBox="1"/>
          <p:nvPr/>
        </p:nvSpPr>
        <p:spPr>
          <a:xfrm>
            <a:off x="98851" y="4956918"/>
            <a:ext cx="43250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Basalganglien</a:t>
            </a:r>
            <a:r>
              <a:rPr lang="hu-HU" sz="1600" dirty="0"/>
              <a:t> – Kontroll der Motorik</a:t>
            </a:r>
          </a:p>
          <a:p>
            <a:endParaRPr lang="hu-HU" sz="1600" dirty="0"/>
          </a:p>
          <a:p>
            <a:r>
              <a:rPr lang="hu-HU" sz="1600" dirty="0" err="1"/>
              <a:t>Hypothalamus</a:t>
            </a:r>
            <a:r>
              <a:rPr lang="hu-HU" sz="1600" dirty="0"/>
              <a:t> - </a:t>
            </a:r>
            <a:r>
              <a:rPr lang="de-DE" sz="1600" dirty="0" err="1"/>
              <a:t>Hemm</a:t>
            </a:r>
            <a:r>
              <a:rPr lang="hu-HU" sz="1600" dirty="0" err="1"/>
              <a:t>ung</a:t>
            </a:r>
            <a:r>
              <a:rPr lang="de-DE" sz="1600" dirty="0"/>
              <a:t> d</a:t>
            </a:r>
            <a:r>
              <a:rPr lang="hu-HU" sz="1600" dirty="0" err="1"/>
              <a:t>er</a:t>
            </a:r>
            <a:r>
              <a:rPr lang="de-DE" sz="1600" dirty="0"/>
              <a:t> Ausschüttung </a:t>
            </a:r>
            <a:endParaRPr lang="hu-HU" sz="1600" dirty="0"/>
          </a:p>
          <a:p>
            <a:r>
              <a:rPr lang="de-DE" sz="1600" dirty="0"/>
              <a:t>von </a:t>
            </a:r>
            <a:r>
              <a:rPr lang="de-DE" sz="1600" dirty="0" err="1"/>
              <a:t>Prolaktin</a:t>
            </a:r>
            <a:r>
              <a:rPr lang="de-DE" sz="1600" dirty="0"/>
              <a:t> (PRL)</a:t>
            </a:r>
            <a:r>
              <a:rPr lang="hu-HU" sz="1600" dirty="0"/>
              <a:t> in der </a:t>
            </a:r>
            <a:r>
              <a:rPr lang="hu-HU" sz="1600" dirty="0" err="1"/>
              <a:t>Hypophyse</a:t>
            </a:r>
            <a:r>
              <a:rPr lang="de-DE" sz="1600" dirty="0"/>
              <a:t> </a:t>
            </a:r>
            <a:endParaRPr lang="hu-HU" sz="16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5B8536-737F-4018-8083-C781795283FE}"/>
              </a:ext>
            </a:extLst>
          </p:cNvPr>
          <p:cNvSpPr txBox="1"/>
          <p:nvPr/>
        </p:nvSpPr>
        <p:spPr>
          <a:xfrm>
            <a:off x="98851" y="6352993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Dopaminmangel</a:t>
            </a:r>
            <a:r>
              <a:rPr lang="hu-HU" sz="1600" dirty="0"/>
              <a:t> </a:t>
            </a:r>
            <a:r>
              <a:rPr lang="hu-HU" sz="1600" dirty="0" err="1"/>
              <a:t>bei</a:t>
            </a:r>
            <a:r>
              <a:rPr lang="hu-HU" sz="1600" dirty="0"/>
              <a:t> </a:t>
            </a:r>
            <a:r>
              <a:rPr lang="hu-HU" sz="1600" b="1" dirty="0"/>
              <a:t>Parkinson-</a:t>
            </a:r>
            <a:r>
              <a:rPr lang="hu-HU" sz="1600" b="1" dirty="0" err="1"/>
              <a:t>Krankheit</a:t>
            </a:r>
            <a:endParaRPr lang="hu-HU" sz="1600" b="1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7EBB6F7-0E6C-4D69-B925-1250D3399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-19050"/>
            <a:ext cx="899592" cy="118895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A85BB7D-AF16-4F67-B710-554B7040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057" y="1169816"/>
            <a:ext cx="865943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Jean-Martin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Charcot</a:t>
            </a:r>
            <a:endParaRPr kumimoji="0" lang="hu-HU" altLang="hu-HU" sz="9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(1825-1893)</a:t>
            </a:r>
            <a:r>
              <a:rPr kumimoji="0" lang="hu-HU" altLang="hu-HU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BC7A987-3BEA-437C-9C22-96B58E92CB96}"/>
              </a:ext>
            </a:extLst>
          </p:cNvPr>
          <p:cNvSpPr/>
          <p:nvPr/>
        </p:nvSpPr>
        <p:spPr>
          <a:xfrm>
            <a:off x="-26144" y="13518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00" b="1" dirty="0"/>
              <a:t>James Parkinson </a:t>
            </a:r>
          </a:p>
          <a:p>
            <a:pPr algn="ctr"/>
            <a:r>
              <a:rPr lang="hu-HU" sz="900" dirty="0"/>
              <a:t>(1755-1824)</a:t>
            </a:r>
          </a:p>
        </p:txBody>
      </p:sp>
    </p:spTree>
    <p:extLst>
      <p:ext uri="{BB962C8B-B14F-4D97-AF65-F5344CB8AC3E}">
        <p14:creationId xmlns:p14="http://schemas.microsoft.com/office/powerpoint/2010/main" val="577669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593437-8649-4AD4-8074-4FCA2160A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4306"/>
            <a:ext cx="8651304" cy="7254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800" dirty="0" err="1"/>
              <a:t>Serotonionerge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Zellgruppen</a:t>
            </a:r>
            <a:r>
              <a:rPr lang="hu-HU" altLang="hu-HU" sz="2800" dirty="0"/>
              <a:t> (B1-B9)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51520" y="3541226"/>
            <a:ext cx="56886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Mehrere</a:t>
            </a:r>
            <a:r>
              <a:rPr lang="hu-HU" sz="1600" dirty="0"/>
              <a:t> </a:t>
            </a:r>
            <a:r>
              <a:rPr lang="hu-HU" sz="1600" dirty="0" err="1"/>
              <a:t>Zellgruppen</a:t>
            </a:r>
            <a:r>
              <a:rPr lang="hu-HU" sz="1600" dirty="0"/>
              <a:t> </a:t>
            </a:r>
            <a:r>
              <a:rPr lang="hu-HU" sz="1600" dirty="0" err="1"/>
              <a:t>im</a:t>
            </a:r>
            <a:r>
              <a:rPr lang="hu-HU" sz="1600" dirty="0"/>
              <a:t> </a:t>
            </a:r>
            <a:r>
              <a:rPr lang="hu-HU" sz="1600" dirty="0" err="1"/>
              <a:t>Hirnstamm</a:t>
            </a:r>
            <a:endParaRPr lang="hu-HU" sz="1600" dirty="0"/>
          </a:p>
          <a:p>
            <a:endParaRPr lang="hu-HU" sz="1600" dirty="0"/>
          </a:p>
          <a:p>
            <a:r>
              <a:rPr lang="hu-HU" sz="1600" dirty="0"/>
              <a:t>     </a:t>
            </a:r>
            <a:r>
              <a:rPr lang="hu-HU" sz="1600" dirty="0" err="1"/>
              <a:t>Efferenzen</a:t>
            </a:r>
            <a:r>
              <a:rPr lang="hu-HU" sz="1600" dirty="0"/>
              <a:t> </a:t>
            </a:r>
            <a:r>
              <a:rPr lang="hu-HU" sz="1600" dirty="0" err="1"/>
              <a:t>zum</a:t>
            </a:r>
            <a:r>
              <a:rPr lang="hu-HU" sz="1600" dirty="0"/>
              <a:t>/</a:t>
            </a:r>
            <a:r>
              <a:rPr lang="hu-HU" sz="1600" dirty="0" err="1"/>
              <a:t>zur</a:t>
            </a:r>
            <a:r>
              <a:rPr lang="hu-HU" sz="1600" dirty="0"/>
              <a:t> </a:t>
            </a:r>
            <a:r>
              <a:rPr lang="hu-HU" sz="1600" dirty="0" err="1"/>
              <a:t>Thalamus</a:t>
            </a:r>
            <a:r>
              <a:rPr lang="hu-HU" sz="1600" dirty="0"/>
              <a:t>,    			                                                     </a:t>
            </a:r>
          </a:p>
          <a:p>
            <a:r>
              <a:rPr lang="hu-HU" sz="1600" dirty="0"/>
              <a:t>                                     </a:t>
            </a:r>
            <a:r>
              <a:rPr lang="hu-HU" sz="1600" dirty="0" err="1"/>
              <a:t>Hypothalamus</a:t>
            </a:r>
            <a:endParaRPr lang="hu-HU" sz="1600" dirty="0"/>
          </a:p>
          <a:p>
            <a:r>
              <a:rPr lang="hu-HU" sz="1600" dirty="0"/>
              <a:t>		     </a:t>
            </a:r>
            <a:r>
              <a:rPr lang="hu-HU" sz="1600" dirty="0" err="1"/>
              <a:t>Vierhügelplatte</a:t>
            </a:r>
            <a:endParaRPr lang="hu-HU" sz="1600" dirty="0"/>
          </a:p>
          <a:p>
            <a:r>
              <a:rPr lang="hu-HU" sz="1600" dirty="0"/>
              <a:t>                                     </a:t>
            </a:r>
            <a:r>
              <a:rPr lang="hu-HU" sz="1600" dirty="0" err="1"/>
              <a:t>Amygdala</a:t>
            </a:r>
            <a:endParaRPr lang="hu-HU" sz="1600" dirty="0"/>
          </a:p>
          <a:p>
            <a:r>
              <a:rPr lang="hu-HU" sz="1600" dirty="0"/>
              <a:t>                                     </a:t>
            </a:r>
            <a:r>
              <a:rPr lang="hu-HU" sz="1600" dirty="0" err="1"/>
              <a:t>Allocortex</a:t>
            </a:r>
            <a:r>
              <a:rPr lang="hu-HU" sz="1600" dirty="0"/>
              <a:t> und </a:t>
            </a:r>
            <a:r>
              <a:rPr lang="hu-HU" sz="1600" dirty="0" err="1"/>
              <a:t>Neocortex</a:t>
            </a:r>
            <a:endParaRPr lang="hu-HU" sz="1600" dirty="0"/>
          </a:p>
          <a:p>
            <a:r>
              <a:rPr lang="hu-HU" sz="1600" dirty="0"/>
              <a:t>                                     </a:t>
            </a:r>
            <a:r>
              <a:rPr lang="hu-HU" sz="1600" dirty="0" err="1"/>
              <a:t>Cerebellum</a:t>
            </a:r>
            <a:endParaRPr lang="hu-HU" sz="1600" dirty="0"/>
          </a:p>
          <a:p>
            <a:endParaRPr lang="hu-HU" sz="1600" dirty="0"/>
          </a:p>
          <a:p>
            <a:r>
              <a:rPr lang="hu-HU" sz="1600" dirty="0" err="1"/>
              <a:t>Absteigende</a:t>
            </a:r>
            <a:r>
              <a:rPr lang="hu-HU" sz="1600" dirty="0"/>
              <a:t> </a:t>
            </a:r>
            <a:r>
              <a:rPr lang="hu-HU" sz="1600" dirty="0" err="1"/>
              <a:t>Afferenzen</a:t>
            </a:r>
            <a:r>
              <a:rPr lang="hu-HU" sz="1600" dirty="0"/>
              <a:t> </a:t>
            </a:r>
            <a:r>
              <a:rPr lang="hu-HU" sz="1600" dirty="0" err="1"/>
              <a:t>zum</a:t>
            </a:r>
            <a:r>
              <a:rPr lang="hu-HU" sz="1600" dirty="0"/>
              <a:t> </a:t>
            </a:r>
            <a:r>
              <a:rPr lang="hu-HU" sz="1600" dirty="0" err="1"/>
              <a:t>Hinterhorn</a:t>
            </a:r>
            <a:r>
              <a:rPr lang="hu-HU" sz="1600" dirty="0"/>
              <a:t> des </a:t>
            </a:r>
            <a:r>
              <a:rPr lang="hu-HU" sz="1600" dirty="0" err="1"/>
              <a:t>Rückenmarks</a:t>
            </a:r>
            <a:endParaRPr lang="hu-HU" sz="1600" dirty="0"/>
          </a:p>
          <a:p>
            <a:r>
              <a:rPr lang="hu-HU" sz="1600" dirty="0"/>
              <a:t>         → </a:t>
            </a:r>
            <a:r>
              <a:rPr lang="hu-HU" sz="1600" dirty="0" err="1"/>
              <a:t>Drosselung</a:t>
            </a:r>
            <a:r>
              <a:rPr lang="hu-HU" sz="1600" dirty="0"/>
              <a:t> der </a:t>
            </a:r>
            <a:r>
              <a:rPr lang="hu-HU" sz="1600" dirty="0" err="1"/>
              <a:t>Schmerzempfindung</a:t>
            </a:r>
            <a:r>
              <a:rPr lang="hu-HU" sz="1400" dirty="0"/>
              <a:t>			</a:t>
            </a:r>
            <a:endParaRPr lang="hu-HU" sz="1400" b="1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961624"/>
            <a:ext cx="5256584" cy="232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B1	nucleus raphe pallidus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B2	nucleus raphe obscurus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B3	nucleus raphe magnus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B4	few cells in the velum medullare superius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B5	nucleus raphe pontis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B6	dorsal raphe nucleus (caudal part)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B7	central gray / dorsal raphe nucleus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B8	median raphe nucleus / pontine reticular formation</a:t>
            </a:r>
          </a:p>
          <a:p>
            <a:pPr>
              <a:lnSpc>
                <a:spcPct val="115000"/>
              </a:lnSpc>
              <a:tabLst>
                <a:tab pos="628650" algn="l"/>
                <a:tab pos="4838700" algn="l"/>
              </a:tabLst>
            </a:pPr>
            <a:r>
              <a:rPr lang="hu-HU" sz="1400" dirty="0">
                <a:ea typeface="ＭＳ Ｐゴシック" pitchFamily="-112" charset="-128"/>
              </a:rPr>
              <a:t>B9	nucleus lineares mesencephali</a:t>
            </a:r>
          </a:p>
        </p:txBody>
      </p:sp>
      <p:pic>
        <p:nvPicPr>
          <p:cNvPr id="10" name="Picture 2" descr="D:\Oktatas\Konyvek\Anatomie_Bilder\BilderLehre_Bilder\Main\images\Benning\Benning12_0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168"/>
            <a:ext cx="4494404" cy="3012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444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gate control serotoni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4" y="1296320"/>
            <a:ext cx="3238409" cy="53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593437-8649-4AD4-8074-4FCA2160A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4306"/>
            <a:ext cx="8651304" cy="7254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hu-HU" sz="2400" dirty="0"/>
              <a:t>Physiologische Möglichkeiten </a:t>
            </a:r>
            <a:r>
              <a:rPr lang="hu-HU" altLang="hu-HU" sz="2400" dirty="0"/>
              <a:t>der M</a:t>
            </a:r>
            <a:r>
              <a:rPr lang="de-DE" altLang="hu-HU" sz="2400" dirty="0" err="1"/>
              <a:t>odulation</a:t>
            </a:r>
            <a:r>
              <a:rPr lang="de-DE" altLang="hu-HU" sz="2400" dirty="0"/>
              <a:t> der </a:t>
            </a:r>
            <a:r>
              <a:rPr lang="de-DE" altLang="hu-HU" sz="2400" dirty="0" err="1"/>
              <a:t>Schmetzübertragung</a:t>
            </a:r>
            <a:r>
              <a:rPr lang="hu-HU" altLang="hu-HU" sz="2400" dirty="0"/>
              <a:t> </a:t>
            </a:r>
            <a:r>
              <a:rPr lang="hu-HU" altLang="hu-HU" sz="2400" dirty="0" err="1"/>
              <a:t>im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Rückenmark</a:t>
            </a:r>
            <a:r>
              <a:rPr lang="de-DE" altLang="hu-HU" sz="2800" dirty="0"/>
              <a:t> (</a:t>
            </a:r>
            <a:r>
              <a:rPr lang="de-DE" altLang="hu-HU" sz="2400" dirty="0"/>
              <a:t>Gate-Control-</a:t>
            </a:r>
            <a:r>
              <a:rPr lang="de-DE" altLang="hu-HU" sz="2400" dirty="0" err="1"/>
              <a:t>Theory</a:t>
            </a:r>
            <a:r>
              <a:rPr lang="de-DE" altLang="hu-HU" sz="2800" dirty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13863"/>
            <a:ext cx="2736304" cy="165901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042284" y="2996952"/>
            <a:ext cx="5076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/>
              <a:t>1, Aβ-</a:t>
            </a:r>
            <a:r>
              <a:rPr lang="hu-HU" sz="1600" dirty="0" err="1"/>
              <a:t>Fasern</a:t>
            </a:r>
            <a:r>
              <a:rPr lang="hu-HU" sz="1600" dirty="0"/>
              <a:t> von </a:t>
            </a:r>
            <a:r>
              <a:rPr lang="hu-HU" sz="1600" dirty="0" err="1"/>
              <a:t>sensorischen</a:t>
            </a:r>
            <a:r>
              <a:rPr lang="hu-HU" sz="1600" dirty="0"/>
              <a:t> </a:t>
            </a:r>
            <a:r>
              <a:rPr lang="hu-HU" sz="1600" dirty="0" err="1"/>
              <a:t>Afferenzen</a:t>
            </a:r>
            <a:r>
              <a:rPr lang="hu-HU" sz="1600" dirty="0"/>
              <a:t> </a:t>
            </a:r>
            <a:r>
              <a:rPr lang="hu-HU" sz="1600" dirty="0" err="1"/>
              <a:t>aus</a:t>
            </a:r>
            <a:r>
              <a:rPr lang="hu-HU" sz="1600" dirty="0"/>
              <a:t> der  </a:t>
            </a:r>
            <a:r>
              <a:rPr lang="hu-HU" sz="1600" dirty="0" err="1"/>
              <a:t>Peripherie</a:t>
            </a:r>
            <a:r>
              <a:rPr lang="hu-HU" sz="1600" dirty="0"/>
              <a:t> </a:t>
            </a:r>
            <a:r>
              <a:rPr lang="hu-HU" sz="1600" dirty="0" err="1"/>
              <a:t>unterdrücken</a:t>
            </a:r>
            <a:r>
              <a:rPr lang="hu-HU" sz="1600" dirty="0"/>
              <a:t> </a:t>
            </a:r>
            <a:r>
              <a:rPr lang="hu-HU" sz="1600" dirty="0" err="1"/>
              <a:t>die</a:t>
            </a:r>
            <a:r>
              <a:rPr lang="hu-HU" sz="1600" dirty="0"/>
              <a:t> </a:t>
            </a:r>
            <a:r>
              <a:rPr lang="hu-HU" sz="1600" dirty="0" err="1"/>
              <a:t>Schmerzweiterleitung</a:t>
            </a:r>
            <a:r>
              <a:rPr lang="hu-HU" sz="1600" dirty="0"/>
              <a:t>. </a:t>
            </a:r>
          </a:p>
          <a:p>
            <a:pPr algn="just"/>
            <a:endParaRPr lang="hu-HU" sz="1600" dirty="0"/>
          </a:p>
          <a:p>
            <a:pPr algn="just"/>
            <a:r>
              <a:rPr lang="hu-HU" sz="1600" dirty="0"/>
              <a:t>2, </a:t>
            </a:r>
            <a:r>
              <a:rPr lang="hu-HU" sz="1600" dirty="0" err="1"/>
              <a:t>Absteigende</a:t>
            </a:r>
            <a:r>
              <a:rPr lang="hu-HU" sz="1600" dirty="0"/>
              <a:t> </a:t>
            </a:r>
            <a:r>
              <a:rPr lang="hu-HU" sz="1600" dirty="0" err="1"/>
              <a:t>Bahnen</a:t>
            </a:r>
            <a:r>
              <a:rPr lang="hu-HU" sz="1600" dirty="0"/>
              <a:t> </a:t>
            </a:r>
            <a:r>
              <a:rPr lang="hu-HU" sz="1600" dirty="0" err="1"/>
              <a:t>aus</a:t>
            </a:r>
            <a:r>
              <a:rPr lang="hu-HU" sz="1600" dirty="0"/>
              <a:t> der </a:t>
            </a:r>
            <a:r>
              <a:rPr lang="hu-HU" sz="1600" dirty="0" err="1"/>
              <a:t>Raphe</a:t>
            </a:r>
            <a:r>
              <a:rPr lang="hu-HU" sz="1600" dirty="0"/>
              <a:t> und </a:t>
            </a:r>
            <a:r>
              <a:rPr lang="hu-HU" sz="1600" dirty="0" err="1"/>
              <a:t>dem</a:t>
            </a:r>
            <a:r>
              <a:rPr lang="hu-HU" sz="1600" dirty="0"/>
              <a:t> </a:t>
            </a:r>
            <a:r>
              <a:rPr lang="hu-HU" sz="1600" dirty="0" err="1"/>
              <a:t>periaquäduktalen</a:t>
            </a:r>
            <a:r>
              <a:rPr lang="hu-HU" sz="1600" dirty="0"/>
              <a:t> </a:t>
            </a:r>
            <a:r>
              <a:rPr lang="hu-HU" sz="1600" dirty="0" err="1"/>
              <a:t>Grau</a:t>
            </a:r>
            <a:r>
              <a:rPr lang="hu-HU" sz="1600" dirty="0"/>
              <a:t> der </a:t>
            </a:r>
            <a:r>
              <a:rPr lang="hu-HU" sz="1600" dirty="0" err="1"/>
              <a:t>Formatio</a:t>
            </a:r>
            <a:r>
              <a:rPr lang="hu-HU" sz="1600" dirty="0"/>
              <a:t> </a:t>
            </a:r>
            <a:r>
              <a:rPr lang="hu-HU" sz="1600" dirty="0" err="1"/>
              <a:t>reticularis</a:t>
            </a:r>
            <a:r>
              <a:rPr lang="hu-HU" sz="1600" dirty="0"/>
              <a:t> </a:t>
            </a:r>
            <a:r>
              <a:rPr lang="hu-HU" sz="1600" dirty="0" err="1"/>
              <a:t>unmittelbar</a:t>
            </a:r>
            <a:r>
              <a:rPr lang="hu-HU" sz="1600" dirty="0"/>
              <a:t> </a:t>
            </a:r>
            <a:r>
              <a:rPr lang="hu-HU" sz="1600" dirty="0" err="1"/>
              <a:t>hemmen</a:t>
            </a:r>
            <a:r>
              <a:rPr lang="hu-HU" sz="1600" dirty="0"/>
              <a:t> mit </a:t>
            </a:r>
            <a:r>
              <a:rPr lang="hu-HU" sz="1600" dirty="0" err="1"/>
              <a:t>dem</a:t>
            </a:r>
            <a:r>
              <a:rPr lang="hu-HU" sz="1600" dirty="0"/>
              <a:t> </a:t>
            </a:r>
            <a:r>
              <a:rPr lang="hu-HU" sz="1600" dirty="0" err="1"/>
              <a:t>Transmitter</a:t>
            </a:r>
            <a:r>
              <a:rPr lang="hu-HU" sz="1600" dirty="0"/>
              <a:t> </a:t>
            </a:r>
            <a:r>
              <a:rPr lang="hu-HU" sz="1600" dirty="0" err="1"/>
              <a:t>Serotonin</a:t>
            </a:r>
            <a:r>
              <a:rPr lang="hu-HU" sz="1600" dirty="0"/>
              <a:t> </a:t>
            </a:r>
            <a:r>
              <a:rPr lang="hu-HU" sz="1600" dirty="0" err="1"/>
              <a:t>die</a:t>
            </a:r>
            <a:r>
              <a:rPr lang="hu-HU" sz="1600" dirty="0"/>
              <a:t> </a:t>
            </a:r>
            <a:r>
              <a:rPr lang="hu-HU" sz="1600" dirty="0" err="1"/>
              <a:t>Schmerzübertragung</a:t>
            </a:r>
            <a:r>
              <a:rPr lang="hu-HU" sz="1600" dirty="0"/>
              <a:t> </a:t>
            </a:r>
            <a:r>
              <a:rPr lang="hu-HU" sz="1600" dirty="0" err="1"/>
              <a:t>im</a:t>
            </a:r>
            <a:r>
              <a:rPr lang="hu-HU" sz="1600" dirty="0"/>
              <a:t> </a:t>
            </a:r>
            <a:r>
              <a:rPr lang="hu-HU" sz="1600" dirty="0" err="1"/>
              <a:t>Hinterhorn</a:t>
            </a:r>
            <a:r>
              <a:rPr lang="hu-HU" sz="1600" dirty="0"/>
              <a:t>. </a:t>
            </a:r>
          </a:p>
          <a:p>
            <a:pPr algn="just"/>
            <a:endParaRPr lang="hu-HU" sz="1600" dirty="0"/>
          </a:p>
          <a:p>
            <a:pPr algn="just"/>
            <a:r>
              <a:rPr lang="hu-HU" sz="1600" dirty="0"/>
              <a:t>3, </a:t>
            </a:r>
            <a:r>
              <a:rPr lang="hu-HU" sz="1600" dirty="0" err="1"/>
              <a:t>Absteigende</a:t>
            </a:r>
            <a:r>
              <a:rPr lang="hu-HU" sz="1600" dirty="0"/>
              <a:t> </a:t>
            </a:r>
            <a:r>
              <a:rPr lang="hu-HU" sz="1600" dirty="0" err="1"/>
              <a:t>Bahnen</a:t>
            </a:r>
            <a:r>
              <a:rPr lang="hu-HU" sz="1600" dirty="0"/>
              <a:t> </a:t>
            </a:r>
            <a:r>
              <a:rPr lang="hu-HU" sz="1600" dirty="0" err="1"/>
              <a:t>aus</a:t>
            </a:r>
            <a:r>
              <a:rPr lang="hu-HU" sz="1600" dirty="0"/>
              <a:t> der </a:t>
            </a:r>
            <a:r>
              <a:rPr lang="hu-HU" sz="1600" dirty="0" err="1"/>
              <a:t>Raphe</a:t>
            </a:r>
            <a:r>
              <a:rPr lang="hu-HU" sz="1600" dirty="0"/>
              <a:t> und </a:t>
            </a:r>
            <a:r>
              <a:rPr lang="hu-HU" sz="1600" dirty="0" err="1"/>
              <a:t>dem</a:t>
            </a:r>
            <a:r>
              <a:rPr lang="hu-HU" sz="1600" dirty="0"/>
              <a:t> </a:t>
            </a:r>
            <a:r>
              <a:rPr lang="hu-HU" sz="1600" dirty="0" err="1"/>
              <a:t>periaquäduktalen</a:t>
            </a:r>
            <a:r>
              <a:rPr lang="hu-HU" sz="1600" dirty="0"/>
              <a:t> </a:t>
            </a:r>
            <a:r>
              <a:rPr lang="hu-HU" sz="1600" dirty="0" err="1"/>
              <a:t>Grau</a:t>
            </a:r>
            <a:r>
              <a:rPr lang="hu-HU" sz="1600" dirty="0"/>
              <a:t> der </a:t>
            </a:r>
            <a:r>
              <a:rPr lang="hu-HU" sz="1600" dirty="0" err="1"/>
              <a:t>Formatio</a:t>
            </a:r>
            <a:r>
              <a:rPr lang="hu-HU" sz="1600" dirty="0"/>
              <a:t> </a:t>
            </a:r>
            <a:r>
              <a:rPr lang="hu-HU" sz="1600" dirty="0" err="1"/>
              <a:t>reticularis</a:t>
            </a:r>
            <a:r>
              <a:rPr lang="hu-HU" sz="1600" dirty="0"/>
              <a:t> </a:t>
            </a:r>
            <a:r>
              <a:rPr lang="hu-HU" sz="1600" dirty="0" err="1"/>
              <a:t>innervieren</a:t>
            </a:r>
            <a:r>
              <a:rPr lang="hu-HU" sz="1600" dirty="0"/>
              <a:t> </a:t>
            </a:r>
            <a:r>
              <a:rPr lang="hu-HU" sz="1600" dirty="0" err="1"/>
              <a:t>ein</a:t>
            </a:r>
            <a:r>
              <a:rPr lang="hu-HU" sz="1600" dirty="0"/>
              <a:t> </a:t>
            </a:r>
            <a:r>
              <a:rPr lang="hu-HU" sz="1600" dirty="0" err="1"/>
              <a:t>hemmendes</a:t>
            </a:r>
            <a:r>
              <a:rPr lang="hu-HU" sz="1600" dirty="0"/>
              <a:t> Interneuron </a:t>
            </a:r>
            <a:r>
              <a:rPr lang="hu-HU" sz="1600" dirty="0" err="1"/>
              <a:t>innerhalb</a:t>
            </a:r>
            <a:r>
              <a:rPr lang="hu-HU" sz="1600" dirty="0"/>
              <a:t> der </a:t>
            </a:r>
            <a:r>
              <a:rPr lang="hu-HU" sz="1600" dirty="0" err="1"/>
              <a:t>grauen</a:t>
            </a:r>
            <a:r>
              <a:rPr lang="hu-HU" sz="1600" dirty="0"/>
              <a:t> </a:t>
            </a:r>
            <a:r>
              <a:rPr lang="hu-HU" sz="1600" dirty="0" err="1"/>
              <a:t>Substanz</a:t>
            </a:r>
            <a:r>
              <a:rPr lang="hu-HU" sz="1600" dirty="0"/>
              <a:t> des </a:t>
            </a:r>
            <a:r>
              <a:rPr lang="hu-HU" sz="1600" dirty="0" err="1"/>
              <a:t>Rückenmarks</a:t>
            </a:r>
            <a:r>
              <a:rPr lang="hu-HU" sz="1600" dirty="0"/>
              <a:t>. </a:t>
            </a:r>
            <a:r>
              <a:rPr lang="hu-HU" sz="1600" dirty="0" err="1"/>
              <a:t>Dieses</a:t>
            </a:r>
            <a:r>
              <a:rPr lang="hu-HU" sz="1600" dirty="0"/>
              <a:t> </a:t>
            </a:r>
            <a:r>
              <a:rPr lang="hu-HU" sz="1600" dirty="0" err="1"/>
              <a:t>schüttet</a:t>
            </a:r>
            <a:r>
              <a:rPr lang="hu-HU" sz="1600" dirty="0"/>
              <a:t> </a:t>
            </a:r>
            <a:r>
              <a:rPr lang="hu-HU" sz="1600" dirty="0" err="1"/>
              <a:t>dann</a:t>
            </a:r>
            <a:r>
              <a:rPr lang="hu-HU" sz="1600" dirty="0"/>
              <a:t> </a:t>
            </a:r>
            <a:r>
              <a:rPr lang="hu-HU" sz="1600" dirty="0" err="1"/>
              <a:t>endogene</a:t>
            </a:r>
            <a:r>
              <a:rPr lang="hu-HU" sz="1600" dirty="0"/>
              <a:t> </a:t>
            </a:r>
            <a:r>
              <a:rPr lang="hu-HU" sz="1600" dirty="0" err="1"/>
              <a:t>Opioidpeptide</a:t>
            </a:r>
            <a:r>
              <a:rPr lang="hu-HU" sz="1600" dirty="0"/>
              <a:t> (</a:t>
            </a:r>
            <a:r>
              <a:rPr lang="hu-HU" sz="1600" dirty="0" err="1"/>
              <a:t>Endorphine</a:t>
            </a:r>
            <a:r>
              <a:rPr lang="hu-HU" sz="1600" dirty="0"/>
              <a:t>, </a:t>
            </a:r>
            <a:r>
              <a:rPr lang="hu-HU" sz="1600" dirty="0" err="1"/>
              <a:t>Enkephaline</a:t>
            </a:r>
            <a:r>
              <a:rPr lang="hu-HU" sz="1600" dirty="0"/>
              <a:t>, </a:t>
            </a:r>
            <a:r>
              <a:rPr lang="hu-HU" sz="1600" dirty="0" err="1"/>
              <a:t>Dynorphine</a:t>
            </a:r>
            <a:r>
              <a:rPr lang="hu-HU" sz="1600" dirty="0"/>
              <a:t>) </a:t>
            </a:r>
            <a:r>
              <a:rPr lang="hu-HU" sz="1600" dirty="0" err="1"/>
              <a:t>aus</a:t>
            </a:r>
            <a:r>
              <a:rPr lang="hu-HU" sz="1600" dirty="0"/>
              <a:t> und </a:t>
            </a:r>
            <a:r>
              <a:rPr lang="hu-HU" sz="1600" dirty="0" err="1"/>
              <a:t>hemmt</a:t>
            </a:r>
            <a:r>
              <a:rPr lang="hu-HU" sz="1600" dirty="0"/>
              <a:t> </a:t>
            </a:r>
            <a:r>
              <a:rPr lang="hu-HU" sz="1600" dirty="0" err="1"/>
              <a:t>über</a:t>
            </a:r>
            <a:r>
              <a:rPr lang="hu-HU" sz="1600" dirty="0"/>
              <a:t> µ-</a:t>
            </a:r>
            <a:r>
              <a:rPr lang="hu-HU" sz="1600" dirty="0" err="1"/>
              <a:t>Rezeptoren</a:t>
            </a:r>
            <a:r>
              <a:rPr lang="hu-HU" sz="1600" dirty="0"/>
              <a:t> </a:t>
            </a:r>
            <a:r>
              <a:rPr lang="hu-HU" sz="1600" dirty="0" err="1"/>
              <a:t>die</a:t>
            </a:r>
            <a:r>
              <a:rPr lang="hu-HU" sz="1600" dirty="0"/>
              <a:t> </a:t>
            </a:r>
            <a:r>
              <a:rPr lang="hu-HU" sz="1600" dirty="0" err="1"/>
              <a:t>Signalweiterleitung</a:t>
            </a:r>
            <a:r>
              <a:rPr lang="hu-HU" sz="1600" dirty="0"/>
              <a:t> </a:t>
            </a:r>
            <a:r>
              <a:rPr lang="hu-HU" sz="1600" dirty="0" err="1"/>
              <a:t>im</a:t>
            </a:r>
            <a:r>
              <a:rPr lang="hu-HU" sz="1600" dirty="0"/>
              <a:t> </a:t>
            </a:r>
            <a:r>
              <a:rPr lang="hu-HU" sz="1600" dirty="0" err="1"/>
              <a:t>Hinterhorn</a:t>
            </a:r>
            <a:r>
              <a:rPr lang="hu-H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122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593437-8649-4AD4-8074-4FCA2160A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4306"/>
            <a:ext cx="8651304" cy="7254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800" dirty="0" err="1"/>
              <a:t>Cholinerge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Zellgruppen</a:t>
            </a:r>
            <a:r>
              <a:rPr lang="hu-HU" altLang="hu-HU" sz="2800" dirty="0"/>
              <a:t> (A1-A7)</a:t>
            </a:r>
          </a:p>
          <a:p>
            <a:r>
              <a:rPr lang="hu-HU" altLang="hu-HU" sz="2800" dirty="0"/>
              <a:t>(</a:t>
            </a:r>
            <a:r>
              <a:rPr lang="hu-HU" altLang="hu-HU" sz="2800" dirty="0" err="1"/>
              <a:t>nicht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monoamierg</a:t>
            </a:r>
            <a:r>
              <a:rPr lang="hu-HU" altLang="hu-HU" sz="2800" dirty="0"/>
              <a:t>!)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536" y="1535941"/>
            <a:ext cx="635635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5022850" algn="l"/>
              </a:tabLst>
            </a:pPr>
            <a:r>
              <a:rPr lang="hu-HU" sz="1600" dirty="0" err="1">
                <a:ea typeface="ＭＳ Ｐゴシック" pitchFamily="-112" charset="-128"/>
              </a:rPr>
              <a:t>medial</a:t>
            </a:r>
            <a:r>
              <a:rPr lang="hu-HU" sz="1600" dirty="0">
                <a:ea typeface="ＭＳ Ｐゴシック" pitchFamily="-112" charset="-128"/>
              </a:rPr>
              <a:t> septal	Ch1</a:t>
            </a:r>
          </a:p>
          <a:p>
            <a:pPr>
              <a:lnSpc>
                <a:spcPct val="120000"/>
              </a:lnSpc>
              <a:tabLst>
                <a:tab pos="5022850" algn="l"/>
              </a:tabLst>
            </a:pPr>
            <a:r>
              <a:rPr lang="hu-HU" sz="1600" dirty="0">
                <a:ea typeface="ＭＳ Ｐゴシック" pitchFamily="-112" charset="-128"/>
              </a:rPr>
              <a:t>nucleus of the </a:t>
            </a:r>
            <a:r>
              <a:rPr lang="hu-HU" sz="1600" dirty="0" err="1">
                <a:ea typeface="ＭＳ Ｐゴシック" pitchFamily="-112" charset="-128"/>
              </a:rPr>
              <a:t>diagonal</a:t>
            </a:r>
            <a:r>
              <a:rPr lang="hu-HU" sz="1600" dirty="0">
                <a:ea typeface="ＭＳ Ｐゴシック" pitchFamily="-112" charset="-128"/>
              </a:rPr>
              <a:t> </a:t>
            </a:r>
            <a:r>
              <a:rPr lang="hu-HU" sz="1600" dirty="0" err="1">
                <a:ea typeface="ＭＳ Ｐゴシック" pitchFamily="-112" charset="-128"/>
              </a:rPr>
              <a:t>band</a:t>
            </a:r>
            <a:r>
              <a:rPr lang="hu-HU" sz="1600" dirty="0">
                <a:ea typeface="ＭＳ Ｐゴシック" pitchFamily="-112" charset="-128"/>
              </a:rPr>
              <a:t> (</a:t>
            </a:r>
            <a:r>
              <a:rPr lang="hu-HU" sz="1600" dirty="0" err="1">
                <a:ea typeface="ＭＳ Ｐゴシック" pitchFamily="-112" charset="-128"/>
              </a:rPr>
              <a:t>Broca</a:t>
            </a:r>
            <a:r>
              <a:rPr lang="hu-HU" sz="1600" dirty="0">
                <a:ea typeface="ＭＳ Ｐゴシック" pitchFamily="-112" charset="-128"/>
              </a:rPr>
              <a:t>)	Ch2-Ch3</a:t>
            </a:r>
          </a:p>
          <a:p>
            <a:pPr>
              <a:lnSpc>
                <a:spcPct val="120000"/>
              </a:lnSpc>
              <a:tabLst>
                <a:tab pos="5022850" algn="l"/>
              </a:tabLst>
            </a:pPr>
            <a:r>
              <a:rPr lang="hu-HU" sz="1600" b="1" dirty="0">
                <a:ea typeface="ＭＳ Ｐゴシック" pitchFamily="-112" charset="-128"/>
              </a:rPr>
              <a:t>nucleus basalis (Meynert)</a:t>
            </a:r>
            <a:r>
              <a:rPr lang="hu-HU" sz="1600" dirty="0">
                <a:ea typeface="ＭＳ Ｐゴシック" pitchFamily="-112" charset="-128"/>
              </a:rPr>
              <a:t>	Ch4</a:t>
            </a:r>
          </a:p>
          <a:p>
            <a:pPr>
              <a:lnSpc>
                <a:spcPct val="120000"/>
              </a:lnSpc>
              <a:tabLst>
                <a:tab pos="5022850" algn="l"/>
              </a:tabLst>
            </a:pPr>
            <a:r>
              <a:rPr lang="hu-HU" sz="1600" dirty="0">
                <a:ea typeface="ＭＳ Ｐゴシック" pitchFamily="-112" charset="-128"/>
              </a:rPr>
              <a:t>laterodorsal tegmental nucleus	Ch5</a:t>
            </a:r>
          </a:p>
          <a:p>
            <a:pPr>
              <a:lnSpc>
                <a:spcPct val="120000"/>
              </a:lnSpc>
              <a:tabLst>
                <a:tab pos="5022850" algn="l"/>
              </a:tabLst>
            </a:pPr>
            <a:r>
              <a:rPr lang="hu-HU" sz="1600" dirty="0">
                <a:ea typeface="ＭＳ Ｐゴシック" pitchFamily="-112" charset="-128"/>
              </a:rPr>
              <a:t>pedunculopontine nucleus	Ch6</a:t>
            </a:r>
          </a:p>
          <a:p>
            <a:pPr algn="ctr">
              <a:lnSpc>
                <a:spcPct val="120000"/>
              </a:lnSpc>
              <a:tabLst>
                <a:tab pos="5022850" algn="l"/>
              </a:tabLst>
            </a:pPr>
            <a:endParaRPr lang="hu-HU" sz="1600" dirty="0">
              <a:ea typeface="ＭＳ Ｐゴシック" pitchFamily="-112" charset="-128"/>
            </a:endParaRPr>
          </a:p>
          <a:p>
            <a:pPr>
              <a:lnSpc>
                <a:spcPct val="120000"/>
              </a:lnSpc>
              <a:tabLst>
                <a:tab pos="5022850" algn="l"/>
              </a:tabLst>
            </a:pPr>
            <a:r>
              <a:rPr lang="hu-HU" sz="1600" b="1" dirty="0">
                <a:ea typeface="ＭＳ Ｐゴシック" pitchFamily="-112" charset="-128"/>
              </a:rPr>
              <a:t>cranial and spinal somatomotor nuclei</a:t>
            </a:r>
          </a:p>
          <a:p>
            <a:pPr>
              <a:lnSpc>
                <a:spcPct val="120000"/>
              </a:lnSpc>
              <a:tabLst>
                <a:tab pos="5022850" algn="l"/>
              </a:tabLst>
            </a:pPr>
            <a:r>
              <a:rPr lang="hu-HU" sz="1600" b="1" dirty="0">
                <a:ea typeface="ＭＳ Ｐゴシック" pitchFamily="-112" charset="-128"/>
              </a:rPr>
              <a:t>premotor (visceromotor preganglionic) nuclei</a:t>
            </a:r>
          </a:p>
          <a:p>
            <a:pPr>
              <a:lnSpc>
                <a:spcPct val="120000"/>
              </a:lnSpc>
              <a:tabLst>
                <a:tab pos="5022850" algn="l"/>
              </a:tabLst>
            </a:pPr>
            <a:r>
              <a:rPr lang="hu-HU" sz="1600" dirty="0">
                <a:ea typeface="ＭＳ Ｐゴシック" pitchFamily="-112" charset="-128"/>
              </a:rPr>
              <a:t>subcortical limbic nuclei</a:t>
            </a:r>
          </a:p>
          <a:p>
            <a:pPr>
              <a:lnSpc>
                <a:spcPct val="120000"/>
              </a:lnSpc>
              <a:tabLst>
                <a:tab pos="5022850" algn="l"/>
              </a:tabLst>
            </a:pPr>
            <a:r>
              <a:rPr lang="hu-HU" sz="1600" dirty="0" err="1">
                <a:ea typeface="ＭＳ Ｐゴシック" pitchFamily="-112" charset="-128"/>
              </a:rPr>
              <a:t>Striatum</a:t>
            </a:r>
            <a:r>
              <a:rPr lang="hu-HU" sz="1600" dirty="0">
                <a:ea typeface="ＭＳ Ｐゴシック" pitchFamily="-112" charset="-128"/>
              </a:rPr>
              <a:t> </a:t>
            </a:r>
            <a:r>
              <a:rPr lang="hu-HU" sz="1200" dirty="0">
                <a:ea typeface="ＭＳ Ｐゴシック" pitchFamily="-112" charset="-128"/>
              </a:rPr>
              <a:t>(</a:t>
            </a:r>
            <a:r>
              <a:rPr lang="hu-HU" sz="1200" dirty="0" err="1">
                <a:ea typeface="ＭＳ Ｐゴシック" pitchFamily="-112" charset="-128"/>
              </a:rPr>
              <a:t>die</a:t>
            </a:r>
            <a:r>
              <a:rPr lang="hu-HU" sz="1200" dirty="0">
                <a:ea typeface="ＭＳ Ｐゴシック" pitchFamily="-112" charset="-128"/>
              </a:rPr>
              <a:t> </a:t>
            </a:r>
            <a:r>
              <a:rPr lang="hu-HU" sz="1200" dirty="0" err="1">
                <a:ea typeface="ＭＳ Ｐゴシック" pitchFamily="-112" charset="-128"/>
              </a:rPr>
              <a:t>meisten</a:t>
            </a:r>
            <a:r>
              <a:rPr lang="hu-HU" sz="1200" dirty="0">
                <a:ea typeface="ＭＳ Ｐゴシック" pitchFamily="-112" charset="-128"/>
              </a:rPr>
              <a:t> </a:t>
            </a:r>
            <a:r>
              <a:rPr lang="hu-HU" sz="1200" dirty="0" err="1">
                <a:ea typeface="ＭＳ Ｐゴシック" pitchFamily="-112" charset="-128"/>
              </a:rPr>
              <a:t>Neuronen</a:t>
            </a:r>
            <a:r>
              <a:rPr lang="hu-HU" sz="1200" dirty="0">
                <a:ea typeface="ＭＳ Ｐゴシック" pitchFamily="-112" charset="-128"/>
              </a:rPr>
              <a:t> sind </a:t>
            </a:r>
            <a:r>
              <a:rPr lang="hu-HU" sz="1200" dirty="0" err="1">
                <a:ea typeface="ＭＳ Ｐゴシック" pitchFamily="-112" charset="-128"/>
              </a:rPr>
              <a:t>hier</a:t>
            </a:r>
            <a:r>
              <a:rPr lang="hu-HU" sz="1200" dirty="0">
                <a:ea typeface="ＭＳ Ｐゴシック" pitchFamily="-112" charset="-128"/>
              </a:rPr>
              <a:t> </a:t>
            </a:r>
            <a:r>
              <a:rPr lang="hu-HU" sz="1200" dirty="0" err="1">
                <a:ea typeface="ＭＳ Ｐゴシック" pitchFamily="-112" charset="-128"/>
              </a:rPr>
              <a:t>doch</a:t>
            </a:r>
            <a:r>
              <a:rPr lang="hu-HU" sz="1200" dirty="0">
                <a:ea typeface="ＭＳ Ｐゴシック" pitchFamily="-112" charset="-128"/>
              </a:rPr>
              <a:t> </a:t>
            </a:r>
            <a:r>
              <a:rPr lang="hu-HU" sz="1200" dirty="0" err="1">
                <a:ea typeface="ＭＳ Ｐゴシック" pitchFamily="-112" charset="-128"/>
              </a:rPr>
              <a:t>GABAerg</a:t>
            </a:r>
            <a:r>
              <a:rPr lang="hu-HU" sz="1200" dirty="0">
                <a:ea typeface="ＭＳ Ｐゴシック" pitchFamily="-112" charset="-128"/>
              </a:rPr>
              <a:t>)</a:t>
            </a:r>
            <a:endParaRPr lang="hu-HU" sz="1600" dirty="0">
              <a:ea typeface="ＭＳ Ｐゴシック" pitchFamily="-112" charset="-12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4725144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600" dirty="0"/>
              <a:t>Der Nucleus </a:t>
            </a:r>
            <a:r>
              <a:rPr lang="de-DE" sz="1600" dirty="0" err="1"/>
              <a:t>basalis</a:t>
            </a:r>
            <a:r>
              <a:rPr lang="de-DE" sz="1600" dirty="0"/>
              <a:t> (</a:t>
            </a:r>
            <a:r>
              <a:rPr lang="de-DE" sz="1600" dirty="0" err="1"/>
              <a:t>Meynert</a:t>
            </a:r>
            <a:r>
              <a:rPr lang="de-DE" sz="1600" dirty="0"/>
              <a:t>, Ch4) ist einer der wichtigsten Acetylcholin produzierenden Kerne des Zentralnervensystems. Er befindet sich im frontalen, basalen </a:t>
            </a:r>
            <a:r>
              <a:rPr lang="de-DE" sz="1600" dirty="0" err="1"/>
              <a:t>Telencephalon</a:t>
            </a:r>
            <a:r>
              <a:rPr lang="de-DE" sz="1600" dirty="0"/>
              <a:t> in etwa zwischen Amygdala und Globus </a:t>
            </a:r>
            <a:r>
              <a:rPr lang="de-DE" sz="1600" dirty="0" err="1"/>
              <a:t>pallidus</a:t>
            </a:r>
            <a:r>
              <a:rPr lang="de-DE" sz="1600" dirty="0"/>
              <a:t>. E</a:t>
            </a:r>
            <a:r>
              <a:rPr lang="hu-HU" sz="1600" dirty="0"/>
              <a:t>r</a:t>
            </a:r>
            <a:r>
              <a:rPr lang="de-DE" sz="1600" dirty="0"/>
              <a:t> sendet </a:t>
            </a:r>
            <a:r>
              <a:rPr lang="hu-HU" sz="1600" dirty="0" err="1"/>
              <a:t>Efferenzen</a:t>
            </a:r>
            <a:r>
              <a:rPr lang="hu-HU" sz="1600" dirty="0"/>
              <a:t> </a:t>
            </a:r>
            <a:r>
              <a:rPr lang="de-DE" sz="1600" dirty="0"/>
              <a:t>in das limbische System sowie die gesamte Großhirnrinde. Ausfälle des Nucleus </a:t>
            </a:r>
            <a:r>
              <a:rPr lang="de-DE" sz="1600" dirty="0" err="1"/>
              <a:t>basalis</a:t>
            </a:r>
            <a:r>
              <a:rPr lang="de-DE" sz="1600" dirty="0"/>
              <a:t> werden mit der </a:t>
            </a:r>
            <a:r>
              <a:rPr lang="de-DE" sz="1600" b="1" dirty="0"/>
              <a:t>Alzheimer-Krankheit</a:t>
            </a:r>
            <a:r>
              <a:rPr lang="de-DE" sz="1600" dirty="0"/>
              <a:t> in Verbindung gebracht und resultieren aus dem Fehlen des Transmitters Acetylcholin im </a:t>
            </a:r>
            <a:r>
              <a:rPr lang="de-DE" sz="1600" dirty="0" err="1"/>
              <a:t>Telencephalon</a:t>
            </a:r>
            <a:r>
              <a:rPr lang="de-DE" sz="1600" dirty="0"/>
              <a:t>. Zur Behandlung der Alzheimer-Demenz werden </a:t>
            </a:r>
            <a:r>
              <a:rPr lang="de-DE" sz="1600" dirty="0" err="1"/>
              <a:t>Acetylcholinesterasehemmer</a:t>
            </a:r>
            <a:r>
              <a:rPr lang="de-DE" sz="1600" dirty="0"/>
              <a:t> verwendet, um die Konzentration von Acetylcholin im synaptischen Spalt zu erhöhen.</a:t>
            </a:r>
            <a:endParaRPr lang="hu-HU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866" y="0"/>
            <a:ext cx="813134" cy="1340768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8204472" y="1340768"/>
            <a:ext cx="9760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00" b="1" dirty="0">
                <a:solidFill>
                  <a:srgbClr val="222222"/>
                </a:solidFill>
              </a:rPr>
              <a:t>Theodor Hermann </a:t>
            </a:r>
          </a:p>
          <a:p>
            <a:pPr algn="ctr"/>
            <a:r>
              <a:rPr lang="hu-HU" sz="700" b="1" dirty="0" err="1">
                <a:solidFill>
                  <a:srgbClr val="222222"/>
                </a:solidFill>
              </a:rPr>
              <a:t>Meynert</a:t>
            </a:r>
            <a:r>
              <a:rPr lang="hu-HU" sz="700" dirty="0">
                <a:solidFill>
                  <a:srgbClr val="222222"/>
                </a:solidFill>
              </a:rPr>
              <a:t> </a:t>
            </a:r>
          </a:p>
          <a:p>
            <a:pPr algn="ctr"/>
            <a:r>
              <a:rPr lang="hu-HU" sz="700" dirty="0">
                <a:solidFill>
                  <a:srgbClr val="222222"/>
                </a:solidFill>
              </a:rPr>
              <a:t>(1833-1892) </a:t>
            </a:r>
            <a:endParaRPr lang="hu-HU" sz="7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4096" cy="1149248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92051" y="1117369"/>
            <a:ext cx="6799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700" b="1" dirty="0">
                <a:solidFill>
                  <a:srgbClr val="222222"/>
                </a:solidFill>
              </a:rPr>
              <a:t>Pierre Paul </a:t>
            </a:r>
          </a:p>
          <a:p>
            <a:pPr algn="ctr"/>
            <a:r>
              <a:rPr lang="hu-HU" sz="700" b="1" dirty="0" err="1">
                <a:solidFill>
                  <a:srgbClr val="222222"/>
                </a:solidFill>
              </a:rPr>
              <a:t>Broca</a:t>
            </a:r>
            <a:endParaRPr lang="hu-HU" sz="700" b="1" dirty="0">
              <a:solidFill>
                <a:srgbClr val="222222"/>
              </a:solidFill>
            </a:endParaRPr>
          </a:p>
          <a:p>
            <a:pPr algn="ctr"/>
            <a:r>
              <a:rPr lang="hu-HU" sz="700" dirty="0">
                <a:solidFill>
                  <a:srgbClr val="222222"/>
                </a:solidFill>
              </a:rPr>
              <a:t>(</a:t>
            </a:r>
            <a:r>
              <a:rPr lang="en-US" sz="700" dirty="0">
                <a:solidFill>
                  <a:srgbClr val="222222"/>
                </a:solidFill>
              </a:rPr>
              <a:t>1824</a:t>
            </a:r>
            <a:r>
              <a:rPr lang="hu-HU" sz="700" dirty="0">
                <a:solidFill>
                  <a:srgbClr val="222222"/>
                </a:solidFill>
              </a:rPr>
              <a:t>-</a:t>
            </a:r>
            <a:r>
              <a:rPr lang="en-US" sz="700" dirty="0">
                <a:solidFill>
                  <a:srgbClr val="222222"/>
                </a:solidFill>
              </a:rPr>
              <a:t>1880)</a:t>
            </a:r>
            <a:endParaRPr lang="hu-HU" sz="700" dirty="0">
              <a:solidFill>
                <a:srgbClr val="222222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33B7484-5449-4AB2-ADEC-5ECF80910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970" y="2045017"/>
            <a:ext cx="850030" cy="1052017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60C17D65-7FB7-44E7-9EBB-7CFCDC9DE899}"/>
              </a:ext>
            </a:extLst>
          </p:cNvPr>
          <p:cNvSpPr/>
          <p:nvPr/>
        </p:nvSpPr>
        <p:spPr>
          <a:xfrm>
            <a:off x="8249413" y="3097034"/>
            <a:ext cx="9760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800" dirty="0" err="1"/>
              <a:t>Alois</a:t>
            </a:r>
            <a:r>
              <a:rPr lang="hu-HU" sz="800" dirty="0"/>
              <a:t> Alzheimer</a:t>
            </a:r>
          </a:p>
          <a:p>
            <a:pPr algn="ctr"/>
            <a:r>
              <a:rPr lang="hu-HU" sz="700" dirty="0">
                <a:solidFill>
                  <a:srgbClr val="222222"/>
                </a:solidFill>
              </a:rPr>
              <a:t>(1864-1915) </a:t>
            </a:r>
            <a:endParaRPr lang="hu-HU" sz="700" dirty="0"/>
          </a:p>
        </p:txBody>
      </p:sp>
    </p:spTree>
    <p:extLst>
      <p:ext uri="{BB962C8B-B14F-4D97-AF65-F5344CB8AC3E}">
        <p14:creationId xmlns:p14="http://schemas.microsoft.com/office/powerpoint/2010/main" val="522256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zövegdoboz 1">
            <a:extLst>
              <a:ext uri="{FF2B5EF4-FFF2-40B4-BE49-F238E27FC236}">
                <a16:creationId xmlns:a16="http://schemas.microsoft.com/office/drawing/2014/main" id="{C312228D-52E3-498A-9E9B-3219953EE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73075"/>
            <a:ext cx="4105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200">
                <a:latin typeface="Calibri" panose="020F0502020204030204" pitchFamily="34" charset="0"/>
              </a:rPr>
              <a:t>Angewendete Literatur</a:t>
            </a:r>
          </a:p>
        </p:txBody>
      </p:sp>
      <p:sp>
        <p:nvSpPr>
          <p:cNvPr id="22531" name="Szövegdoboz 2">
            <a:extLst>
              <a:ext uri="{FF2B5EF4-FFF2-40B4-BE49-F238E27FC236}">
                <a16:creationId xmlns:a16="http://schemas.microsoft.com/office/drawing/2014/main" id="{D8278A3B-A741-4A24-ACF7-388A3EE2A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770478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i="1" dirty="0" err="1"/>
              <a:t>Sobotta</a:t>
            </a:r>
            <a:r>
              <a:rPr lang="hu-HU" altLang="hu-HU" i="1" dirty="0"/>
              <a:t>:</a:t>
            </a:r>
            <a:r>
              <a:rPr lang="hu-HU" altLang="hu-HU" dirty="0"/>
              <a:t> </a:t>
            </a:r>
            <a:r>
              <a:rPr lang="hu-HU" altLang="hu-HU" dirty="0" err="1"/>
              <a:t>Anatomie</a:t>
            </a:r>
            <a:r>
              <a:rPr lang="hu-HU" altLang="hu-HU" dirty="0"/>
              <a:t> </a:t>
            </a:r>
            <a:r>
              <a:rPr lang="hu-HU" altLang="hu-HU" dirty="0" err="1"/>
              <a:t>des</a:t>
            </a:r>
            <a:r>
              <a:rPr lang="hu-HU" altLang="hu-HU" dirty="0"/>
              <a:t> </a:t>
            </a:r>
            <a:r>
              <a:rPr lang="hu-HU" altLang="hu-HU" dirty="0" err="1"/>
              <a:t>Menschen</a:t>
            </a:r>
            <a:endParaRPr lang="hu-HU" altLang="hu-HU" dirty="0"/>
          </a:p>
          <a:p>
            <a:endParaRPr lang="hu-HU" altLang="hu-HU" dirty="0"/>
          </a:p>
          <a:p>
            <a:r>
              <a:rPr lang="hu-HU" altLang="hu-HU" i="1" dirty="0" err="1"/>
              <a:t>Benninghoff</a:t>
            </a:r>
            <a:r>
              <a:rPr lang="hu-HU" altLang="hu-HU" i="1" dirty="0"/>
              <a:t>, </a:t>
            </a:r>
            <a:r>
              <a:rPr lang="hu-HU" altLang="hu-HU" i="1" dirty="0" err="1"/>
              <a:t>Drenckhahn</a:t>
            </a:r>
            <a:r>
              <a:rPr lang="hu-HU" altLang="hu-HU" i="1" dirty="0"/>
              <a:t>:</a:t>
            </a:r>
            <a:r>
              <a:rPr lang="hu-HU" altLang="hu-HU" dirty="0"/>
              <a:t> </a:t>
            </a:r>
            <a:r>
              <a:rPr lang="hu-HU" altLang="hu-HU" dirty="0" err="1"/>
              <a:t>Anatomie</a:t>
            </a:r>
            <a:endParaRPr lang="hu-HU" altLang="hu-HU" dirty="0"/>
          </a:p>
          <a:p>
            <a:endParaRPr lang="hu-HU" altLang="hu-HU" dirty="0"/>
          </a:p>
          <a:p>
            <a:r>
              <a:rPr lang="hu-HU" altLang="hu-HU" i="1" dirty="0" err="1"/>
              <a:t>Rohen</a:t>
            </a:r>
            <a:r>
              <a:rPr lang="hu-HU" altLang="hu-HU" i="1" dirty="0"/>
              <a:t>, </a:t>
            </a:r>
            <a:r>
              <a:rPr lang="hu-HU" altLang="hu-HU" i="1" dirty="0" err="1"/>
              <a:t>Yokochi</a:t>
            </a:r>
            <a:r>
              <a:rPr lang="hu-HU" altLang="hu-HU" i="1" dirty="0"/>
              <a:t>, </a:t>
            </a:r>
            <a:r>
              <a:rPr lang="hu-HU" altLang="hu-HU" i="1" dirty="0" err="1"/>
              <a:t>Lütjen</a:t>
            </a:r>
            <a:r>
              <a:rPr lang="hu-HU" altLang="hu-HU" i="1" dirty="0"/>
              <a:t>-Drecoll:</a:t>
            </a:r>
            <a:r>
              <a:rPr lang="hu-HU" altLang="hu-HU" dirty="0"/>
              <a:t> </a:t>
            </a:r>
            <a:r>
              <a:rPr lang="hu-HU" altLang="hu-HU" dirty="0" err="1"/>
              <a:t>Anatomie</a:t>
            </a:r>
            <a:r>
              <a:rPr lang="hu-HU" altLang="hu-HU" dirty="0"/>
              <a:t> </a:t>
            </a:r>
            <a:r>
              <a:rPr lang="hu-HU" altLang="hu-HU" dirty="0" err="1"/>
              <a:t>des</a:t>
            </a:r>
            <a:r>
              <a:rPr lang="hu-HU" altLang="hu-HU" dirty="0"/>
              <a:t> </a:t>
            </a:r>
            <a:r>
              <a:rPr lang="hu-HU" altLang="hu-HU" dirty="0" err="1"/>
              <a:t>Menschen</a:t>
            </a:r>
            <a:r>
              <a:rPr lang="hu-HU" altLang="hu-HU" dirty="0"/>
              <a:t> 	</a:t>
            </a:r>
          </a:p>
          <a:p>
            <a:r>
              <a:rPr lang="hu-HU" altLang="hu-HU" i="1" dirty="0" err="1"/>
              <a:t>Netter</a:t>
            </a:r>
            <a:r>
              <a:rPr lang="hu-HU" altLang="hu-HU" i="1" dirty="0"/>
              <a:t>:</a:t>
            </a:r>
            <a:r>
              <a:rPr lang="hu-HU" altLang="hu-HU" dirty="0"/>
              <a:t> Atlas </a:t>
            </a:r>
            <a:r>
              <a:rPr lang="hu-HU" altLang="hu-HU" dirty="0" err="1"/>
              <a:t>der</a:t>
            </a:r>
            <a:r>
              <a:rPr lang="hu-HU" altLang="hu-HU" dirty="0"/>
              <a:t> </a:t>
            </a:r>
            <a:r>
              <a:rPr lang="hu-HU" altLang="hu-HU" dirty="0" err="1"/>
              <a:t>Anatomie</a:t>
            </a:r>
            <a:r>
              <a:rPr lang="hu-HU" altLang="hu-HU" dirty="0"/>
              <a:t> </a:t>
            </a:r>
            <a:r>
              <a:rPr lang="hu-HU" altLang="hu-HU" dirty="0" err="1"/>
              <a:t>des</a:t>
            </a:r>
            <a:r>
              <a:rPr lang="hu-HU" altLang="hu-HU" dirty="0"/>
              <a:t> </a:t>
            </a:r>
            <a:r>
              <a:rPr lang="hu-HU" altLang="hu-HU" dirty="0" err="1"/>
              <a:t>Menschen</a:t>
            </a:r>
            <a:endParaRPr lang="hu-HU" altLang="hu-HU" dirty="0"/>
          </a:p>
          <a:p>
            <a:endParaRPr lang="hu-HU" altLang="hu-HU" dirty="0"/>
          </a:p>
          <a:p>
            <a:r>
              <a:rPr lang="hu-HU" altLang="hu-HU" i="1" dirty="0" err="1"/>
              <a:t>Schiebler</a:t>
            </a:r>
            <a:r>
              <a:rPr lang="hu-HU" altLang="hu-HU" i="1" dirty="0"/>
              <a:t>, Schmidt, </a:t>
            </a:r>
            <a:r>
              <a:rPr lang="hu-HU" altLang="hu-HU" i="1" dirty="0" err="1"/>
              <a:t>Zilles</a:t>
            </a:r>
            <a:r>
              <a:rPr lang="hu-HU" altLang="hu-HU" i="1" dirty="0"/>
              <a:t>:</a:t>
            </a:r>
            <a:r>
              <a:rPr lang="hu-HU" altLang="hu-HU" dirty="0"/>
              <a:t> </a:t>
            </a:r>
            <a:r>
              <a:rPr lang="hu-HU" altLang="hu-HU" dirty="0" err="1"/>
              <a:t>Anatomie</a:t>
            </a:r>
            <a:endParaRPr lang="hu-HU" altLang="hu-HU" dirty="0"/>
          </a:p>
          <a:p>
            <a:endParaRPr lang="hu-HU" altLang="hu-HU" dirty="0"/>
          </a:p>
          <a:p>
            <a:r>
              <a:rPr lang="hu-HU" altLang="hu-HU" i="1" dirty="0" err="1"/>
              <a:t>Schünke</a:t>
            </a:r>
            <a:r>
              <a:rPr lang="hu-HU" altLang="hu-HU" i="1" dirty="0"/>
              <a:t>, </a:t>
            </a:r>
            <a:r>
              <a:rPr lang="hu-HU" altLang="hu-HU" i="1" dirty="0" err="1"/>
              <a:t>Schulte</a:t>
            </a:r>
            <a:r>
              <a:rPr lang="hu-HU" altLang="hu-HU" i="1" dirty="0"/>
              <a:t>, Schumacher, </a:t>
            </a:r>
            <a:r>
              <a:rPr lang="hu-HU" altLang="hu-HU" i="1" dirty="0" err="1"/>
              <a:t>Voll</a:t>
            </a:r>
            <a:r>
              <a:rPr lang="hu-HU" altLang="hu-HU" i="1" dirty="0"/>
              <a:t>, </a:t>
            </a:r>
            <a:r>
              <a:rPr lang="hu-HU" altLang="hu-HU" i="1" dirty="0" err="1"/>
              <a:t>Wesker</a:t>
            </a:r>
            <a:r>
              <a:rPr lang="hu-HU" altLang="hu-HU" i="1" dirty="0"/>
              <a:t>:</a:t>
            </a:r>
            <a:r>
              <a:rPr lang="hu-HU" altLang="hu-HU" dirty="0"/>
              <a:t> Prometheus</a:t>
            </a:r>
          </a:p>
          <a:p>
            <a:endParaRPr lang="hu-HU" altLang="hu-HU" dirty="0"/>
          </a:p>
          <a:p>
            <a:r>
              <a:rPr lang="hu-HU" altLang="hu-HU" i="1" dirty="0" err="1"/>
              <a:t>Szentágothai</a:t>
            </a:r>
            <a:r>
              <a:rPr lang="hu-HU" altLang="hu-HU" i="1" dirty="0"/>
              <a:t>, Réthelyi:</a:t>
            </a:r>
            <a:r>
              <a:rPr lang="hu-HU" altLang="hu-HU" dirty="0"/>
              <a:t> Funkcionális anatómia</a:t>
            </a:r>
          </a:p>
          <a:p>
            <a:endParaRPr lang="hu-HU" altLang="hu-HU" dirty="0"/>
          </a:p>
          <a:p>
            <a:r>
              <a:rPr lang="hu-HU" altLang="hu-HU" dirty="0" err="1"/>
              <a:t>Relevante</a:t>
            </a:r>
            <a:r>
              <a:rPr lang="hu-HU" altLang="hu-HU" dirty="0"/>
              <a:t> </a:t>
            </a:r>
            <a:r>
              <a:rPr lang="hu-HU" altLang="hu-HU" dirty="0" err="1"/>
              <a:t>Vorlesungen</a:t>
            </a:r>
            <a:r>
              <a:rPr lang="hu-HU" altLang="hu-HU" dirty="0"/>
              <a:t> von Dr. Csaba Dávid und Dr. </a:t>
            </a:r>
            <a:r>
              <a:rPr lang="hu-HU" altLang="hu-HU" dirty="0" err="1"/>
              <a:t>Tamas</a:t>
            </a:r>
            <a:r>
              <a:rPr lang="hu-HU" altLang="hu-HU" dirty="0"/>
              <a:t> </a:t>
            </a:r>
            <a:r>
              <a:rPr lang="hu-HU" altLang="hu-HU" dirty="0" err="1"/>
              <a:t>Ruttkay</a:t>
            </a:r>
            <a:endParaRPr lang="hu-HU" altLang="hu-HU" dirty="0"/>
          </a:p>
          <a:p>
            <a:endParaRPr lang="hu-HU" altLang="hu-HU" dirty="0"/>
          </a:p>
          <a:p>
            <a:endParaRPr lang="hu-HU" altLang="hu-HU" dirty="0"/>
          </a:p>
          <a:p>
            <a:endParaRPr lang="hu-HU" altLang="hu-HU" dirty="0"/>
          </a:p>
          <a:p>
            <a:endParaRPr lang="hu-HU" altLang="hu-H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/>
              <a:t>Wichtigste</a:t>
            </a:r>
            <a:r>
              <a:rPr lang="hu-HU" sz="2800" dirty="0"/>
              <a:t> </a:t>
            </a:r>
            <a:r>
              <a:rPr lang="hu-HU" sz="2800" dirty="0" err="1"/>
              <a:t>Afferenzen</a:t>
            </a:r>
            <a:r>
              <a:rPr lang="hu-HU" sz="2800" dirty="0"/>
              <a:t> der </a:t>
            </a:r>
            <a:r>
              <a:rPr lang="hu-HU" sz="2800" dirty="0" err="1"/>
              <a:t>Formatio</a:t>
            </a:r>
            <a:r>
              <a:rPr lang="hu-HU" sz="2800" dirty="0"/>
              <a:t> </a:t>
            </a:r>
            <a:r>
              <a:rPr lang="hu-HU" sz="2800" dirty="0" err="1"/>
              <a:t>reticularis</a:t>
            </a:r>
            <a:endParaRPr lang="hu-HU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000" dirty="0"/>
              <a:t>Fast alle sensorische Bahne</a:t>
            </a:r>
          </a:p>
          <a:p>
            <a:pPr>
              <a:lnSpc>
                <a:spcPct val="150000"/>
              </a:lnSpc>
            </a:pPr>
            <a:r>
              <a:rPr lang="hu-HU" sz="2000" dirty="0"/>
              <a:t>Rückenmark: Tr. spinoreticularis (vor allem aus der Laminae VI-VII)</a:t>
            </a:r>
          </a:p>
          <a:p>
            <a:pPr>
              <a:lnSpc>
                <a:spcPct val="150000"/>
              </a:lnSpc>
            </a:pPr>
            <a:r>
              <a:rPr lang="hu-HU" sz="2000" dirty="0"/>
              <a:t>Kortex: viele motor und sensorische Areale, Tr. corticoreticularis</a:t>
            </a:r>
          </a:p>
          <a:p>
            <a:pPr>
              <a:lnSpc>
                <a:spcPct val="150000"/>
              </a:lnSpc>
            </a:pPr>
            <a:r>
              <a:rPr lang="hu-HU" sz="2000" dirty="0"/>
              <a:t>Cerebellum: vor allem aus dem Nucl fastigii</a:t>
            </a:r>
          </a:p>
          <a:p>
            <a:pPr>
              <a:lnSpc>
                <a:spcPct val="150000"/>
              </a:lnSpc>
            </a:pPr>
            <a:r>
              <a:rPr lang="hu-HU" sz="2000" dirty="0" err="1" smtClean="0"/>
              <a:t>Hypothalamus</a:t>
            </a:r>
            <a:endParaRPr lang="hu-HU" sz="2000" dirty="0" smtClean="0"/>
          </a:p>
          <a:p>
            <a:pPr>
              <a:lnSpc>
                <a:spcPct val="150000"/>
              </a:lnSpc>
            </a:pPr>
            <a:r>
              <a:rPr lang="hu-HU" sz="2000" dirty="0" err="1" smtClean="0"/>
              <a:t>Aspezifische</a:t>
            </a:r>
            <a:r>
              <a:rPr lang="hu-HU" sz="2000" dirty="0" smtClean="0"/>
              <a:t> </a:t>
            </a:r>
            <a:r>
              <a:rPr lang="hu-HU" sz="2000" dirty="0" err="1" smtClean="0"/>
              <a:t>Thalamuskerne</a:t>
            </a:r>
            <a:endParaRPr lang="hu-HU" sz="2000" dirty="0"/>
          </a:p>
          <a:p>
            <a:pPr>
              <a:lnSpc>
                <a:spcPct val="150000"/>
              </a:lnSpc>
            </a:pPr>
            <a:r>
              <a:rPr lang="hu-HU" sz="2000" dirty="0"/>
              <a:t>Colliculus superior</a:t>
            </a:r>
          </a:p>
          <a:p>
            <a:pPr>
              <a:lnSpc>
                <a:spcPct val="150000"/>
              </a:lnSpc>
            </a:pPr>
            <a:r>
              <a:rPr lang="hu-HU" sz="2000" dirty="0"/>
              <a:t>Basalganglien (Globus pallidus)</a:t>
            </a:r>
          </a:p>
        </p:txBody>
      </p:sp>
    </p:spTree>
    <p:extLst>
      <p:ext uri="{BB962C8B-B14F-4D97-AF65-F5344CB8AC3E}">
        <p14:creationId xmlns:p14="http://schemas.microsoft.com/office/powerpoint/2010/main" val="92637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" y="230124"/>
            <a:ext cx="2827020" cy="310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202692"/>
            <a:ext cx="1847088" cy="3136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0119" y="3608832"/>
            <a:ext cx="2453639" cy="2965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3607308"/>
            <a:ext cx="2663952" cy="2967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13403" y="3185921"/>
            <a:ext cx="12833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solidFill>
                  <a:srgbClr val="001F5F"/>
                </a:solidFill>
                <a:latin typeface="Arial"/>
                <a:cs typeface="Arial"/>
              </a:rPr>
              <a:t>Formatio  </a:t>
            </a:r>
            <a:r>
              <a:rPr sz="2400" b="1" spc="-1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b="1" spc="-14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-165" dirty="0">
                <a:solidFill>
                  <a:srgbClr val="001F5F"/>
                </a:solidFill>
                <a:latin typeface="Arial"/>
                <a:cs typeface="Arial"/>
              </a:rPr>
              <a:t>cular</a:t>
            </a:r>
            <a:r>
              <a:rPr sz="2400" b="1" spc="-10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-3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7701" y="1561338"/>
            <a:ext cx="1854200" cy="1793239"/>
          </a:xfrm>
          <a:custGeom>
            <a:avLst/>
            <a:gdLst/>
            <a:ahLst/>
            <a:cxnLst/>
            <a:rect l="l" t="t" r="r" b="b"/>
            <a:pathLst>
              <a:path w="1854200" h="1793239">
                <a:moveTo>
                  <a:pt x="95415" y="65747"/>
                </a:moveTo>
                <a:lnTo>
                  <a:pt x="68933" y="93117"/>
                </a:lnTo>
                <a:lnTo>
                  <a:pt x="1827149" y="1792986"/>
                </a:lnTo>
                <a:lnTo>
                  <a:pt x="1853692" y="1765553"/>
                </a:lnTo>
                <a:lnTo>
                  <a:pt x="95415" y="65747"/>
                </a:lnTo>
                <a:close/>
              </a:path>
              <a:path w="1854200" h="1793239">
                <a:moveTo>
                  <a:pt x="0" y="0"/>
                </a:moveTo>
                <a:lnTo>
                  <a:pt x="42418" y="120523"/>
                </a:lnTo>
                <a:lnTo>
                  <a:pt x="68933" y="93117"/>
                </a:lnTo>
                <a:lnTo>
                  <a:pt x="55245" y="79883"/>
                </a:lnTo>
                <a:lnTo>
                  <a:pt x="81661" y="52450"/>
                </a:lnTo>
                <a:lnTo>
                  <a:pt x="108280" y="52450"/>
                </a:lnTo>
                <a:lnTo>
                  <a:pt x="121920" y="38353"/>
                </a:lnTo>
                <a:lnTo>
                  <a:pt x="0" y="0"/>
                </a:lnTo>
                <a:close/>
              </a:path>
              <a:path w="1854200" h="1793239">
                <a:moveTo>
                  <a:pt x="81661" y="52450"/>
                </a:moveTo>
                <a:lnTo>
                  <a:pt x="55245" y="79883"/>
                </a:lnTo>
                <a:lnTo>
                  <a:pt x="68933" y="93117"/>
                </a:lnTo>
                <a:lnTo>
                  <a:pt x="95415" y="65747"/>
                </a:lnTo>
                <a:lnTo>
                  <a:pt x="81661" y="52450"/>
                </a:lnTo>
                <a:close/>
              </a:path>
              <a:path w="1854200" h="1793239">
                <a:moveTo>
                  <a:pt x="108280" y="52450"/>
                </a:moveTo>
                <a:lnTo>
                  <a:pt x="81661" y="52450"/>
                </a:lnTo>
                <a:lnTo>
                  <a:pt x="95415" y="65747"/>
                </a:lnTo>
                <a:lnTo>
                  <a:pt x="108280" y="524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4970" y="3890009"/>
            <a:ext cx="1464310" cy="808355"/>
          </a:xfrm>
          <a:custGeom>
            <a:avLst/>
            <a:gdLst/>
            <a:ahLst/>
            <a:cxnLst/>
            <a:rect l="l" t="t" r="r" b="b"/>
            <a:pathLst>
              <a:path w="1464309" h="808354">
                <a:moveTo>
                  <a:pt x="1354622" y="770428"/>
                </a:moveTo>
                <a:lnTo>
                  <a:pt x="1336421" y="803909"/>
                </a:lnTo>
                <a:lnTo>
                  <a:pt x="1464182" y="808354"/>
                </a:lnTo>
                <a:lnTo>
                  <a:pt x="1444079" y="779526"/>
                </a:lnTo>
                <a:lnTo>
                  <a:pt x="1371346" y="779526"/>
                </a:lnTo>
                <a:lnTo>
                  <a:pt x="1354622" y="770428"/>
                </a:lnTo>
                <a:close/>
              </a:path>
              <a:path w="1464309" h="808354">
                <a:moveTo>
                  <a:pt x="1372862" y="736874"/>
                </a:moveTo>
                <a:lnTo>
                  <a:pt x="1354622" y="770428"/>
                </a:lnTo>
                <a:lnTo>
                  <a:pt x="1371346" y="779526"/>
                </a:lnTo>
                <a:lnTo>
                  <a:pt x="1389633" y="745997"/>
                </a:lnTo>
                <a:lnTo>
                  <a:pt x="1372862" y="736874"/>
                </a:lnTo>
                <a:close/>
              </a:path>
              <a:path w="1464309" h="808354">
                <a:moveTo>
                  <a:pt x="1391030" y="703452"/>
                </a:moveTo>
                <a:lnTo>
                  <a:pt x="1372862" y="736874"/>
                </a:lnTo>
                <a:lnTo>
                  <a:pt x="1389633" y="745997"/>
                </a:lnTo>
                <a:lnTo>
                  <a:pt x="1371346" y="779526"/>
                </a:lnTo>
                <a:lnTo>
                  <a:pt x="1444079" y="779526"/>
                </a:lnTo>
                <a:lnTo>
                  <a:pt x="1391030" y="703452"/>
                </a:lnTo>
                <a:close/>
              </a:path>
              <a:path w="1464309" h="808354">
                <a:moveTo>
                  <a:pt x="18287" y="0"/>
                </a:moveTo>
                <a:lnTo>
                  <a:pt x="0" y="33527"/>
                </a:lnTo>
                <a:lnTo>
                  <a:pt x="1354622" y="770428"/>
                </a:lnTo>
                <a:lnTo>
                  <a:pt x="1372862" y="736874"/>
                </a:lnTo>
                <a:lnTo>
                  <a:pt x="182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2928" y="1872233"/>
            <a:ext cx="1317625" cy="1671320"/>
          </a:xfrm>
          <a:custGeom>
            <a:avLst/>
            <a:gdLst/>
            <a:ahLst/>
            <a:cxnLst/>
            <a:rect l="l" t="t" r="r" b="b"/>
            <a:pathLst>
              <a:path w="1317625" h="1671320">
                <a:moveTo>
                  <a:pt x="1231782" y="78154"/>
                </a:moveTo>
                <a:lnTo>
                  <a:pt x="0" y="1647443"/>
                </a:lnTo>
                <a:lnTo>
                  <a:pt x="29972" y="1670939"/>
                </a:lnTo>
                <a:lnTo>
                  <a:pt x="1261794" y="101723"/>
                </a:lnTo>
                <a:lnTo>
                  <a:pt x="1231782" y="78154"/>
                </a:lnTo>
                <a:close/>
              </a:path>
              <a:path w="1317625" h="1671320">
                <a:moveTo>
                  <a:pt x="1304439" y="63118"/>
                </a:moveTo>
                <a:lnTo>
                  <a:pt x="1243583" y="63118"/>
                </a:lnTo>
                <a:lnTo>
                  <a:pt x="1273555" y="86740"/>
                </a:lnTo>
                <a:lnTo>
                  <a:pt x="1261794" y="101723"/>
                </a:lnTo>
                <a:lnTo>
                  <a:pt x="1291717" y="125221"/>
                </a:lnTo>
                <a:lnTo>
                  <a:pt x="1304439" y="63118"/>
                </a:lnTo>
                <a:close/>
              </a:path>
              <a:path w="1317625" h="1671320">
                <a:moveTo>
                  <a:pt x="1243583" y="63118"/>
                </a:moveTo>
                <a:lnTo>
                  <a:pt x="1231782" y="78154"/>
                </a:lnTo>
                <a:lnTo>
                  <a:pt x="1261794" y="101723"/>
                </a:lnTo>
                <a:lnTo>
                  <a:pt x="1273555" y="86740"/>
                </a:lnTo>
                <a:lnTo>
                  <a:pt x="1243583" y="63118"/>
                </a:lnTo>
                <a:close/>
              </a:path>
              <a:path w="1317625" h="1671320">
                <a:moveTo>
                  <a:pt x="1317371" y="0"/>
                </a:moveTo>
                <a:lnTo>
                  <a:pt x="1201801" y="54610"/>
                </a:lnTo>
                <a:lnTo>
                  <a:pt x="1231782" y="78154"/>
                </a:lnTo>
                <a:lnTo>
                  <a:pt x="1243583" y="63118"/>
                </a:lnTo>
                <a:lnTo>
                  <a:pt x="1304439" y="63118"/>
                </a:lnTo>
                <a:lnTo>
                  <a:pt x="13173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7701" y="3889247"/>
            <a:ext cx="1848485" cy="816610"/>
          </a:xfrm>
          <a:custGeom>
            <a:avLst/>
            <a:gdLst/>
            <a:ahLst/>
            <a:cxnLst/>
            <a:rect l="l" t="t" r="r" b="b"/>
            <a:pathLst>
              <a:path w="1848485" h="816610">
                <a:moveTo>
                  <a:pt x="82423" y="711453"/>
                </a:moveTo>
                <a:lnTo>
                  <a:pt x="0" y="809116"/>
                </a:lnTo>
                <a:lnTo>
                  <a:pt x="127635" y="816356"/>
                </a:lnTo>
                <a:lnTo>
                  <a:pt x="115812" y="788924"/>
                </a:lnTo>
                <a:lnTo>
                  <a:pt x="94996" y="788924"/>
                </a:lnTo>
                <a:lnTo>
                  <a:pt x="80010" y="753999"/>
                </a:lnTo>
                <a:lnTo>
                  <a:pt x="97514" y="746469"/>
                </a:lnTo>
                <a:lnTo>
                  <a:pt x="82423" y="711453"/>
                </a:lnTo>
                <a:close/>
              </a:path>
              <a:path w="1848485" h="816610">
                <a:moveTo>
                  <a:pt x="97514" y="746469"/>
                </a:moveTo>
                <a:lnTo>
                  <a:pt x="80010" y="753999"/>
                </a:lnTo>
                <a:lnTo>
                  <a:pt x="94996" y="788924"/>
                </a:lnTo>
                <a:lnTo>
                  <a:pt x="112557" y="781371"/>
                </a:lnTo>
                <a:lnTo>
                  <a:pt x="97514" y="746469"/>
                </a:lnTo>
                <a:close/>
              </a:path>
              <a:path w="1848485" h="816610">
                <a:moveTo>
                  <a:pt x="112557" y="781371"/>
                </a:moveTo>
                <a:lnTo>
                  <a:pt x="94996" y="788924"/>
                </a:lnTo>
                <a:lnTo>
                  <a:pt x="115812" y="788924"/>
                </a:lnTo>
                <a:lnTo>
                  <a:pt x="112557" y="781371"/>
                </a:lnTo>
                <a:close/>
              </a:path>
              <a:path w="1848485" h="816610">
                <a:moveTo>
                  <a:pt x="1832864" y="0"/>
                </a:moveTo>
                <a:lnTo>
                  <a:pt x="97514" y="746469"/>
                </a:lnTo>
                <a:lnTo>
                  <a:pt x="112557" y="781371"/>
                </a:lnTo>
                <a:lnTo>
                  <a:pt x="1847977" y="35051"/>
                </a:lnTo>
                <a:lnTo>
                  <a:pt x="18328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6606337"/>
            <a:ext cx="2181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001F5F"/>
                </a:solidFill>
                <a:latin typeface="Arial"/>
                <a:cs typeface="Arial"/>
              </a:rPr>
              <a:t>Bilder:</a:t>
            </a:r>
            <a:r>
              <a:rPr sz="12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  <a:hlinkClick r:id="rId6"/>
              </a:rPr>
              <a:t>http://www.dartmouth.edu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90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232" y="852089"/>
            <a:ext cx="6777355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Nach </a:t>
            </a:r>
            <a:r>
              <a:rPr sz="1800" spc="-50" dirty="0">
                <a:latin typeface="Arial"/>
                <a:cs typeface="Arial"/>
              </a:rPr>
              <a:t>Zytoarchitektur </a:t>
            </a:r>
            <a:r>
              <a:rPr sz="1800" spc="-60" dirty="0">
                <a:latin typeface="Arial"/>
                <a:cs typeface="Arial"/>
              </a:rPr>
              <a:t>und </a:t>
            </a:r>
            <a:r>
              <a:rPr sz="1800" spc="-65" dirty="0">
                <a:latin typeface="Arial"/>
                <a:cs typeface="Arial"/>
              </a:rPr>
              <a:t>Funktion </a:t>
            </a:r>
            <a:r>
              <a:rPr sz="1800" spc="-175" dirty="0">
                <a:latin typeface="Arial"/>
                <a:cs typeface="Arial"/>
              </a:rPr>
              <a:t>→ </a:t>
            </a:r>
            <a:r>
              <a:rPr sz="1800" b="1" spc="-90" dirty="0">
                <a:latin typeface="Arial"/>
                <a:cs typeface="Arial"/>
              </a:rPr>
              <a:t>3 </a:t>
            </a:r>
            <a:r>
              <a:rPr sz="1800" b="1" spc="-110" dirty="0">
                <a:latin typeface="Arial"/>
                <a:cs typeface="Arial"/>
              </a:rPr>
              <a:t>longitudinale </a:t>
            </a:r>
            <a:r>
              <a:rPr sz="1800" b="1" spc="-150" dirty="0">
                <a:latin typeface="Arial"/>
                <a:cs typeface="Arial"/>
              </a:rPr>
              <a:t>Zonen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(Zellsäulen)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 dirty="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innerhalb der </a:t>
            </a:r>
            <a:r>
              <a:rPr sz="1800" spc="-114" dirty="0">
                <a:latin typeface="Arial"/>
                <a:cs typeface="Arial"/>
              </a:rPr>
              <a:t>Zonen </a:t>
            </a:r>
            <a:r>
              <a:rPr sz="1800" spc="-30" dirty="0">
                <a:latin typeface="Arial"/>
                <a:cs typeface="Arial"/>
              </a:rPr>
              <a:t>gibt </a:t>
            </a:r>
            <a:r>
              <a:rPr sz="1800" spc="-150" dirty="0">
                <a:latin typeface="Arial"/>
                <a:cs typeface="Arial"/>
              </a:rPr>
              <a:t>es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b="1" spc="-155" dirty="0">
                <a:latin typeface="Arial"/>
                <a:cs typeface="Arial"/>
              </a:rPr>
              <a:t>Kerne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720" y="2211820"/>
            <a:ext cx="39878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1800" b="1" i="1" spc="-105" dirty="0">
                <a:latin typeface="+mj-lt"/>
                <a:cs typeface="Trebuchet MS"/>
              </a:rPr>
              <a:t>M</a:t>
            </a:r>
            <a:r>
              <a:rPr sz="1800" b="1" i="1" spc="-105" dirty="0" err="1">
                <a:latin typeface="+mj-lt"/>
                <a:cs typeface="Trebuchet MS"/>
              </a:rPr>
              <a:t>ediane</a:t>
            </a:r>
            <a:r>
              <a:rPr sz="1800" b="1" i="1" spc="-140" dirty="0">
                <a:latin typeface="+mj-lt"/>
                <a:cs typeface="Trebuchet MS"/>
              </a:rPr>
              <a:t> Zone:</a:t>
            </a:r>
            <a:endParaRPr sz="1800" dirty="0">
              <a:latin typeface="+mj-lt"/>
              <a:cs typeface="Trebuchet MS"/>
            </a:endParaRPr>
          </a:p>
          <a:p>
            <a:pPr marL="927100"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besteht </a:t>
            </a:r>
            <a:r>
              <a:rPr sz="1800" spc="-135" dirty="0">
                <a:latin typeface="Arial"/>
                <a:cs typeface="Arial"/>
              </a:rPr>
              <a:t>aus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Raphe-Kernen</a:t>
            </a:r>
            <a:endParaRPr sz="18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am </a:t>
            </a:r>
            <a:r>
              <a:rPr sz="1800" spc="-70" dirty="0">
                <a:latin typeface="Arial"/>
                <a:cs typeface="Arial"/>
              </a:rPr>
              <a:t>meisten </a:t>
            </a:r>
            <a:r>
              <a:rPr sz="1800" spc="-65" dirty="0">
                <a:latin typeface="Arial"/>
                <a:cs typeface="Arial"/>
              </a:rPr>
              <a:t>serotoninerge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Zellen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720" y="3517690"/>
            <a:ext cx="2465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b="1" i="1" spc="-105" dirty="0">
                <a:latin typeface="+mj-lt"/>
                <a:cs typeface="Trebuchet MS"/>
              </a:rPr>
              <a:t>M</a:t>
            </a:r>
            <a:r>
              <a:rPr b="1" i="1" spc="-105" dirty="0" err="1">
                <a:latin typeface="+mj-lt"/>
                <a:cs typeface="Trebuchet MS"/>
              </a:rPr>
              <a:t>ediale</a:t>
            </a:r>
            <a:r>
              <a:rPr b="1" i="1" spc="-105" dirty="0">
                <a:latin typeface="+mj-lt"/>
                <a:cs typeface="Trebuchet MS"/>
              </a:rPr>
              <a:t> Zone:</a:t>
            </a:r>
          </a:p>
          <a:p>
            <a:pPr marL="9271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große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Neuronen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720" y="4077072"/>
            <a:ext cx="8581390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800" spc="-110" dirty="0" err="1">
                <a:latin typeface="Arial"/>
                <a:cs typeface="Arial"/>
              </a:rPr>
              <a:t>Axone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lang="hu-HU" sz="1800" spc="-110" dirty="0">
                <a:latin typeface="Arial"/>
                <a:cs typeface="Arial"/>
              </a:rPr>
              <a:t>sind </a:t>
            </a:r>
            <a:r>
              <a:rPr sz="1800" spc="-70" dirty="0" err="1">
                <a:latin typeface="Arial"/>
                <a:cs typeface="Arial"/>
              </a:rPr>
              <a:t>verzweigt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(auf- </a:t>
            </a:r>
            <a:r>
              <a:rPr sz="1800" spc="-60" dirty="0">
                <a:latin typeface="Arial"/>
                <a:cs typeface="Arial"/>
              </a:rPr>
              <a:t>und </a:t>
            </a:r>
            <a:r>
              <a:rPr sz="1800" spc="-75" dirty="0">
                <a:latin typeface="Arial"/>
                <a:cs typeface="Arial"/>
              </a:rPr>
              <a:t>absteigender </a:t>
            </a:r>
            <a:r>
              <a:rPr sz="1800" spc="-85" dirty="0">
                <a:latin typeface="Arial"/>
                <a:cs typeface="Arial"/>
              </a:rPr>
              <a:t>Ast) </a:t>
            </a:r>
            <a:r>
              <a:rPr sz="1800" spc="-175" dirty="0">
                <a:latin typeface="Arial"/>
                <a:cs typeface="Arial"/>
              </a:rPr>
              <a:t>→ </a:t>
            </a:r>
            <a:r>
              <a:rPr sz="1800" spc="-100" dirty="0" err="1">
                <a:latin typeface="Arial"/>
                <a:cs typeface="Arial"/>
              </a:rPr>
              <a:t>Efferenzen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de</a:t>
            </a:r>
            <a:r>
              <a:rPr lang="hu-HU" sz="1800" spc="-125" dirty="0">
                <a:latin typeface="Arial"/>
                <a:cs typeface="Arial"/>
              </a:rPr>
              <a:t>r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Formatio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reticularis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hu-HU" b="1" i="1" spc="-105" dirty="0">
                <a:latin typeface="+mj-lt"/>
                <a:cs typeface="Trebuchet MS"/>
              </a:rPr>
              <a:t>L</a:t>
            </a:r>
            <a:r>
              <a:rPr b="1" i="1" spc="-105" dirty="0" err="1">
                <a:latin typeface="+mj-lt"/>
                <a:cs typeface="Trebuchet MS"/>
              </a:rPr>
              <a:t>aterale</a:t>
            </a:r>
            <a:r>
              <a:rPr b="1" i="1" spc="-105" dirty="0">
                <a:latin typeface="+mj-lt"/>
                <a:cs typeface="Trebuchet MS"/>
              </a:rPr>
              <a:t> Zone:</a:t>
            </a:r>
          </a:p>
          <a:p>
            <a:pPr marL="927100">
              <a:lnSpc>
                <a:spcPct val="100000"/>
              </a:lnSpc>
            </a:pPr>
            <a:r>
              <a:rPr dirty="0"/>
              <a:t>kleine Neuronen</a:t>
            </a:r>
          </a:p>
          <a:p>
            <a:pPr marL="927100" marR="485775">
              <a:lnSpc>
                <a:spcPct val="100000"/>
              </a:lnSpc>
            </a:pPr>
            <a:r>
              <a:rPr dirty="0"/>
              <a:t>Axone am meisten zu der medialen Zone und motorischen Hirnnervenkernen  sensorisches und Assoziationszentrum des Formatio reticularis</a:t>
            </a:r>
          </a:p>
          <a:p>
            <a:pPr marL="927100">
              <a:lnSpc>
                <a:spcPct val="100000"/>
              </a:lnSpc>
            </a:pPr>
            <a:r>
              <a:rPr dirty="0"/>
              <a:t>lokale Verbindungen → Hirnstammreflexe</a:t>
            </a:r>
          </a:p>
        </p:txBody>
      </p:sp>
      <p:sp>
        <p:nvSpPr>
          <p:cNvPr id="7" name="object 7"/>
          <p:cNvSpPr/>
          <p:nvPr/>
        </p:nvSpPr>
        <p:spPr>
          <a:xfrm>
            <a:off x="257659" y="1582223"/>
            <a:ext cx="387350" cy="96520"/>
          </a:xfrm>
          <a:custGeom>
            <a:avLst/>
            <a:gdLst/>
            <a:ahLst/>
            <a:cxnLst/>
            <a:rect l="l" t="t" r="r" b="b"/>
            <a:pathLst>
              <a:path w="387350" h="96519">
                <a:moveTo>
                  <a:pt x="290931" y="0"/>
                </a:moveTo>
                <a:lnTo>
                  <a:pt x="290931" y="96012"/>
                </a:lnTo>
                <a:lnTo>
                  <a:pt x="354939" y="64007"/>
                </a:lnTo>
                <a:lnTo>
                  <a:pt x="306933" y="64007"/>
                </a:lnTo>
                <a:lnTo>
                  <a:pt x="306933" y="32003"/>
                </a:lnTo>
                <a:lnTo>
                  <a:pt x="354939" y="32003"/>
                </a:lnTo>
                <a:lnTo>
                  <a:pt x="290931" y="0"/>
                </a:lnTo>
                <a:close/>
              </a:path>
              <a:path w="387350" h="96519">
                <a:moveTo>
                  <a:pt x="290931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290931" y="64007"/>
                </a:lnTo>
                <a:lnTo>
                  <a:pt x="290931" y="32003"/>
                </a:lnTo>
                <a:close/>
              </a:path>
              <a:path w="387350" h="96519">
                <a:moveTo>
                  <a:pt x="354939" y="32003"/>
                </a:moveTo>
                <a:lnTo>
                  <a:pt x="306933" y="32003"/>
                </a:lnTo>
                <a:lnTo>
                  <a:pt x="306933" y="64007"/>
                </a:lnTo>
                <a:lnTo>
                  <a:pt x="354939" y="64007"/>
                </a:lnTo>
                <a:lnTo>
                  <a:pt x="386943" y="48005"/>
                </a:lnTo>
                <a:lnTo>
                  <a:pt x="354939" y="3200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0072" y="1196752"/>
            <a:ext cx="3597465" cy="2783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 txBox="1">
            <a:spLocks noGrp="1"/>
          </p:cNvSpPr>
          <p:nvPr>
            <p:ph type="title"/>
          </p:nvPr>
        </p:nvSpPr>
        <p:spPr>
          <a:xfrm>
            <a:off x="1429573" y="250652"/>
            <a:ext cx="65991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 err="1">
                <a:latin typeface="Arial" panose="020B0604020202020204" pitchFamily="34" charset="0"/>
                <a:ea typeface="+mn-ea"/>
                <a:cs typeface="+mn-cs"/>
              </a:rPr>
              <a:t>Formatio</a:t>
            </a:r>
            <a:r>
              <a:rPr sz="2800" dirty="0"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sz="2800" dirty="0" err="1">
                <a:latin typeface="Arial" panose="020B0604020202020204" pitchFamily="34" charset="0"/>
                <a:ea typeface="+mn-ea"/>
                <a:cs typeface="+mn-cs"/>
              </a:rPr>
              <a:t>reticularis</a:t>
            </a:r>
            <a:r>
              <a:rPr lang="hu-HU" sz="2800" dirty="0"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lang="hu-HU" sz="2800" dirty="0" err="1">
                <a:latin typeface="Arial" panose="020B0604020202020204" pitchFamily="34" charset="0"/>
                <a:ea typeface="+mn-ea"/>
                <a:cs typeface="+mn-cs"/>
              </a:rPr>
              <a:t>Gliederung</a:t>
            </a:r>
            <a:endParaRPr sz="2800" dirty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88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8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0880">
              <a:lnSpc>
                <a:spcPct val="100000"/>
              </a:lnSpc>
              <a:spcBef>
                <a:spcPts val="100"/>
              </a:spcBef>
            </a:pPr>
            <a:r>
              <a:rPr sz="1600" spc="-75" dirty="0">
                <a:latin typeface="+mj-lt"/>
              </a:rPr>
              <a:t>19. </a:t>
            </a:r>
            <a:r>
              <a:rPr sz="1600" spc="-100" dirty="0">
                <a:latin typeface="+mj-lt"/>
              </a:rPr>
              <a:t>Nucleus </a:t>
            </a:r>
            <a:r>
              <a:rPr sz="1600" spc="-75" dirty="0">
                <a:latin typeface="+mj-lt"/>
              </a:rPr>
              <a:t>raphe</a:t>
            </a:r>
            <a:r>
              <a:rPr sz="1600" spc="-95" dirty="0">
                <a:latin typeface="+mj-lt"/>
              </a:rPr>
              <a:t> </a:t>
            </a:r>
            <a:r>
              <a:rPr sz="1600" spc="-85" dirty="0">
                <a:latin typeface="+mj-lt"/>
              </a:rPr>
              <a:t>dorsalis</a:t>
            </a:r>
          </a:p>
          <a:p>
            <a:pPr marL="4500880">
              <a:lnSpc>
                <a:spcPct val="100000"/>
              </a:lnSpc>
              <a:spcBef>
                <a:spcPts val="5"/>
              </a:spcBef>
            </a:pPr>
            <a:r>
              <a:rPr sz="1600" spc="-75" dirty="0">
                <a:latin typeface="+mj-lt"/>
              </a:rPr>
              <a:t>18. </a:t>
            </a:r>
            <a:r>
              <a:rPr sz="1600" spc="-100" dirty="0">
                <a:latin typeface="+mj-lt"/>
              </a:rPr>
              <a:t>Nucleus </a:t>
            </a:r>
            <a:r>
              <a:rPr sz="1600" spc="-65" dirty="0">
                <a:latin typeface="+mj-lt"/>
              </a:rPr>
              <a:t>centralis</a:t>
            </a:r>
            <a:r>
              <a:rPr sz="1600" spc="-95" dirty="0">
                <a:latin typeface="+mj-lt"/>
              </a:rPr>
              <a:t> </a:t>
            </a:r>
            <a:r>
              <a:rPr sz="1600" spc="-55" dirty="0">
                <a:latin typeface="+mj-lt"/>
              </a:rPr>
              <a:t>superior</a:t>
            </a:r>
          </a:p>
          <a:p>
            <a:pPr marL="4500880">
              <a:lnSpc>
                <a:spcPct val="100000"/>
              </a:lnSpc>
            </a:pPr>
            <a:r>
              <a:rPr sz="1600" spc="-75" dirty="0">
                <a:latin typeface="+mj-lt"/>
              </a:rPr>
              <a:t>16. </a:t>
            </a:r>
            <a:r>
              <a:rPr sz="1600" spc="-100" dirty="0">
                <a:latin typeface="+mj-lt"/>
              </a:rPr>
              <a:t>Nucleus </a:t>
            </a:r>
            <a:r>
              <a:rPr sz="1600" spc="-75" dirty="0">
                <a:latin typeface="+mj-lt"/>
              </a:rPr>
              <a:t>raphe</a:t>
            </a:r>
            <a:r>
              <a:rPr sz="1600" spc="-95" dirty="0">
                <a:latin typeface="+mj-lt"/>
              </a:rPr>
              <a:t> </a:t>
            </a:r>
            <a:r>
              <a:rPr sz="1600" spc="-50" dirty="0">
                <a:latin typeface="+mj-lt"/>
              </a:rPr>
              <a:t>pontis</a:t>
            </a:r>
          </a:p>
          <a:p>
            <a:pPr marL="4500880">
              <a:lnSpc>
                <a:spcPct val="100000"/>
              </a:lnSpc>
            </a:pPr>
            <a:r>
              <a:rPr sz="1600" spc="-75" dirty="0">
                <a:latin typeface="+mj-lt"/>
              </a:rPr>
              <a:t>13. </a:t>
            </a:r>
            <a:r>
              <a:rPr sz="1600" spc="-100" dirty="0">
                <a:latin typeface="+mj-lt"/>
              </a:rPr>
              <a:t>Nucleus </a:t>
            </a:r>
            <a:r>
              <a:rPr sz="1600" spc="-75" dirty="0">
                <a:latin typeface="+mj-lt"/>
              </a:rPr>
              <a:t>raphe</a:t>
            </a:r>
            <a:r>
              <a:rPr sz="1600" spc="-95" dirty="0">
                <a:latin typeface="+mj-lt"/>
              </a:rPr>
              <a:t> </a:t>
            </a:r>
            <a:r>
              <a:rPr sz="1600" spc="-114" dirty="0">
                <a:latin typeface="+mj-lt"/>
              </a:rPr>
              <a:t>magnus</a:t>
            </a:r>
          </a:p>
          <a:p>
            <a:pPr marL="4500880">
              <a:lnSpc>
                <a:spcPct val="100000"/>
              </a:lnSpc>
            </a:pPr>
            <a:r>
              <a:rPr sz="1600" spc="-75" dirty="0">
                <a:latin typeface="+mj-lt"/>
              </a:rPr>
              <a:t>11. </a:t>
            </a:r>
            <a:r>
              <a:rPr sz="1600" spc="-100" dirty="0">
                <a:latin typeface="+mj-lt"/>
              </a:rPr>
              <a:t>Nucleus </a:t>
            </a:r>
            <a:r>
              <a:rPr sz="1600" spc="-75" dirty="0">
                <a:latin typeface="+mj-lt"/>
              </a:rPr>
              <a:t>raphe</a:t>
            </a:r>
            <a:r>
              <a:rPr sz="1600" spc="-95" dirty="0">
                <a:latin typeface="+mj-lt"/>
              </a:rPr>
              <a:t> </a:t>
            </a:r>
            <a:r>
              <a:rPr sz="1600" spc="-100" dirty="0">
                <a:latin typeface="+mj-lt"/>
              </a:rPr>
              <a:t>obscurus</a:t>
            </a:r>
          </a:p>
          <a:p>
            <a:pPr marL="4842510" indent="-341630">
              <a:lnSpc>
                <a:spcPct val="100000"/>
              </a:lnSpc>
              <a:buAutoNum type="arabicPeriod" startAt="11"/>
              <a:tabLst>
                <a:tab pos="4842510" algn="l"/>
              </a:tabLst>
            </a:pPr>
            <a:r>
              <a:rPr sz="1600" spc="-100" dirty="0">
                <a:latin typeface="+mj-lt"/>
              </a:rPr>
              <a:t>Nucleus </a:t>
            </a:r>
            <a:r>
              <a:rPr sz="1600" spc="-75" dirty="0">
                <a:latin typeface="+mj-lt"/>
              </a:rPr>
              <a:t>raphe </a:t>
            </a:r>
            <a:r>
              <a:rPr sz="1600" spc="-65" dirty="0">
                <a:latin typeface="+mj-lt"/>
              </a:rPr>
              <a:t>pallidus</a:t>
            </a:r>
          </a:p>
          <a:p>
            <a:pPr marL="4488180"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"/>
              <a:buAutoNum type="arabicPeriod" startAt="11"/>
            </a:pPr>
            <a:endParaRPr sz="1100" dirty="0">
              <a:latin typeface="+mj-lt"/>
              <a:cs typeface="Times New Roman"/>
            </a:endParaRPr>
          </a:p>
          <a:p>
            <a:pPr marL="4842510" indent="-341630">
              <a:lnSpc>
                <a:spcPct val="100000"/>
              </a:lnSpc>
              <a:buAutoNum type="arabicPeriod" startAt="11"/>
              <a:tabLst>
                <a:tab pos="4842510" algn="l"/>
              </a:tabLst>
            </a:pPr>
            <a:r>
              <a:rPr sz="1600" spc="-100" dirty="0">
                <a:latin typeface="+mj-lt"/>
              </a:rPr>
              <a:t>Nucleus </a:t>
            </a:r>
            <a:r>
              <a:rPr sz="1600" spc="-50" dirty="0">
                <a:latin typeface="+mj-lt"/>
              </a:rPr>
              <a:t>reticularis</a:t>
            </a:r>
            <a:r>
              <a:rPr sz="1600" spc="-60" dirty="0">
                <a:latin typeface="+mj-lt"/>
              </a:rPr>
              <a:t> </a:t>
            </a:r>
            <a:r>
              <a:rPr sz="1600" spc="-65" dirty="0">
                <a:latin typeface="+mj-lt"/>
              </a:rPr>
              <a:t>gigantocellularis</a:t>
            </a:r>
          </a:p>
          <a:p>
            <a:pPr marL="4500880">
              <a:lnSpc>
                <a:spcPct val="100000"/>
              </a:lnSpc>
            </a:pPr>
            <a:r>
              <a:rPr sz="1600" spc="-75" dirty="0">
                <a:latin typeface="+mj-lt"/>
              </a:rPr>
              <a:t>14. </a:t>
            </a:r>
            <a:r>
              <a:rPr sz="1600" spc="-100" dirty="0">
                <a:latin typeface="+mj-lt"/>
              </a:rPr>
              <a:t>Nucleus </a:t>
            </a:r>
            <a:r>
              <a:rPr sz="1600" spc="-50" dirty="0">
                <a:latin typeface="+mj-lt"/>
              </a:rPr>
              <a:t>reticularis </a:t>
            </a:r>
            <a:r>
              <a:rPr sz="1600" spc="-45" dirty="0">
                <a:latin typeface="+mj-lt"/>
              </a:rPr>
              <a:t>pontis</a:t>
            </a:r>
            <a:r>
              <a:rPr sz="1600" spc="-114" dirty="0">
                <a:latin typeface="+mj-lt"/>
              </a:rPr>
              <a:t> </a:t>
            </a:r>
            <a:r>
              <a:rPr sz="1600" spc="-95" dirty="0">
                <a:latin typeface="+mj-lt"/>
              </a:rPr>
              <a:t>caudalis</a:t>
            </a:r>
          </a:p>
          <a:p>
            <a:pPr marL="4500880">
              <a:lnSpc>
                <a:spcPct val="100000"/>
              </a:lnSpc>
            </a:pPr>
            <a:r>
              <a:rPr sz="1600" spc="-70" dirty="0">
                <a:latin typeface="+mj-lt"/>
              </a:rPr>
              <a:t>9. </a:t>
            </a:r>
            <a:r>
              <a:rPr sz="1600" spc="-100" dirty="0">
                <a:latin typeface="+mj-lt"/>
              </a:rPr>
              <a:t>Nucleus </a:t>
            </a:r>
            <a:r>
              <a:rPr sz="1600" spc="-50" dirty="0">
                <a:latin typeface="+mj-lt"/>
              </a:rPr>
              <a:t>reticularis pontis</a:t>
            </a:r>
            <a:r>
              <a:rPr sz="1600" spc="-110" dirty="0">
                <a:latin typeface="+mj-lt"/>
              </a:rPr>
              <a:t> </a:t>
            </a:r>
            <a:r>
              <a:rPr sz="1600" spc="-70" dirty="0">
                <a:latin typeface="+mj-lt"/>
              </a:rPr>
              <a:t>oralis</a:t>
            </a:r>
          </a:p>
          <a:p>
            <a:pPr marL="4500880">
              <a:lnSpc>
                <a:spcPct val="100000"/>
              </a:lnSpc>
            </a:pPr>
            <a:r>
              <a:rPr sz="1600" spc="-70" dirty="0">
                <a:latin typeface="+mj-lt"/>
              </a:rPr>
              <a:t>1. </a:t>
            </a:r>
            <a:r>
              <a:rPr sz="1600" spc="-100" dirty="0">
                <a:latin typeface="+mj-lt"/>
              </a:rPr>
              <a:t>Nucleus</a:t>
            </a:r>
            <a:r>
              <a:rPr sz="1600" spc="-114" dirty="0">
                <a:latin typeface="+mj-lt"/>
              </a:rPr>
              <a:t> </a:t>
            </a:r>
            <a:r>
              <a:rPr sz="1600" spc="-60" dirty="0">
                <a:latin typeface="+mj-lt"/>
              </a:rPr>
              <a:t>cuneiforme</a:t>
            </a:r>
          </a:p>
          <a:p>
            <a:pPr marL="4500880">
              <a:lnSpc>
                <a:spcPct val="100000"/>
              </a:lnSpc>
            </a:pPr>
            <a:r>
              <a:rPr sz="1600" spc="-70" dirty="0">
                <a:latin typeface="+mj-lt"/>
              </a:rPr>
              <a:t>1. </a:t>
            </a:r>
            <a:r>
              <a:rPr sz="1600" spc="-100" dirty="0">
                <a:latin typeface="+mj-lt"/>
              </a:rPr>
              <a:t>Nucleus</a:t>
            </a:r>
            <a:r>
              <a:rPr sz="1600" spc="-114" dirty="0">
                <a:latin typeface="+mj-lt"/>
              </a:rPr>
              <a:t> </a:t>
            </a:r>
            <a:r>
              <a:rPr sz="1600" spc="-70" dirty="0">
                <a:latin typeface="+mj-lt"/>
              </a:rPr>
              <a:t>subcuneiforme</a:t>
            </a:r>
          </a:p>
          <a:p>
            <a:pPr marL="4488180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+mj-lt"/>
              <a:cs typeface="Times New Roman"/>
            </a:endParaRPr>
          </a:p>
          <a:p>
            <a:pPr marL="4500880">
              <a:lnSpc>
                <a:spcPct val="100000"/>
              </a:lnSpc>
            </a:pPr>
            <a:r>
              <a:rPr sz="1600" spc="-70" dirty="0">
                <a:latin typeface="+mj-lt"/>
              </a:rPr>
              <a:t>4. </a:t>
            </a:r>
            <a:r>
              <a:rPr sz="1600" spc="-100" dirty="0">
                <a:latin typeface="+mj-lt"/>
              </a:rPr>
              <a:t>Nucleus </a:t>
            </a:r>
            <a:r>
              <a:rPr sz="1600" spc="-80" dirty="0">
                <a:latin typeface="+mj-lt"/>
              </a:rPr>
              <a:t>parabrachialis</a:t>
            </a:r>
            <a:r>
              <a:rPr sz="1600" spc="-85" dirty="0">
                <a:latin typeface="+mj-lt"/>
              </a:rPr>
              <a:t> </a:t>
            </a:r>
            <a:r>
              <a:rPr sz="1600" spc="-70" dirty="0">
                <a:latin typeface="+mj-lt"/>
              </a:rPr>
              <a:t>medialis</a:t>
            </a:r>
          </a:p>
          <a:p>
            <a:pPr marL="4500880">
              <a:lnSpc>
                <a:spcPct val="100000"/>
              </a:lnSpc>
            </a:pPr>
            <a:r>
              <a:rPr sz="1600" spc="-70" dirty="0">
                <a:latin typeface="+mj-lt"/>
              </a:rPr>
              <a:t>3. </a:t>
            </a:r>
            <a:r>
              <a:rPr sz="1600" spc="-100" dirty="0">
                <a:latin typeface="+mj-lt"/>
              </a:rPr>
              <a:t>Nucleus </a:t>
            </a:r>
            <a:r>
              <a:rPr sz="1600" spc="-80" dirty="0">
                <a:latin typeface="+mj-lt"/>
              </a:rPr>
              <a:t>parabrachialis</a:t>
            </a:r>
            <a:r>
              <a:rPr sz="1600" spc="-85" dirty="0">
                <a:latin typeface="+mj-lt"/>
              </a:rPr>
              <a:t> </a:t>
            </a:r>
            <a:r>
              <a:rPr sz="1600" spc="-60" dirty="0">
                <a:latin typeface="+mj-lt"/>
              </a:rPr>
              <a:t>lateralis</a:t>
            </a:r>
          </a:p>
          <a:p>
            <a:pPr marL="4500880">
              <a:lnSpc>
                <a:spcPct val="100000"/>
              </a:lnSpc>
            </a:pPr>
            <a:r>
              <a:rPr sz="1600" spc="-70" dirty="0">
                <a:latin typeface="+mj-lt"/>
              </a:rPr>
              <a:t>6. </a:t>
            </a:r>
            <a:r>
              <a:rPr sz="1600" spc="-100" dirty="0">
                <a:latin typeface="+mj-lt"/>
              </a:rPr>
              <a:t>Nucleus </a:t>
            </a:r>
            <a:r>
              <a:rPr sz="1600" spc="-50" dirty="0">
                <a:latin typeface="+mj-lt"/>
              </a:rPr>
              <a:t>pontis</a:t>
            </a:r>
            <a:r>
              <a:rPr sz="1600" spc="-105" dirty="0">
                <a:latin typeface="+mj-lt"/>
              </a:rPr>
              <a:t> </a:t>
            </a:r>
            <a:r>
              <a:rPr sz="1600" spc="-65" dirty="0">
                <a:latin typeface="+mj-lt"/>
              </a:rPr>
              <a:t>centralis</a:t>
            </a:r>
          </a:p>
          <a:p>
            <a:pPr marL="4500880">
              <a:lnSpc>
                <a:spcPct val="100000"/>
              </a:lnSpc>
            </a:pPr>
            <a:r>
              <a:rPr sz="1600" spc="-70" dirty="0">
                <a:latin typeface="+mj-lt"/>
              </a:rPr>
              <a:t>8. </a:t>
            </a:r>
            <a:r>
              <a:rPr sz="1600" spc="-100" dirty="0">
                <a:latin typeface="+mj-lt"/>
              </a:rPr>
              <a:t>Nucleus </a:t>
            </a:r>
            <a:r>
              <a:rPr sz="1600" spc="-65" dirty="0">
                <a:latin typeface="+mj-lt"/>
              </a:rPr>
              <a:t>medullae </a:t>
            </a:r>
            <a:r>
              <a:rPr sz="1600" spc="-75" dirty="0">
                <a:latin typeface="+mj-lt"/>
              </a:rPr>
              <a:t>oblongatae</a:t>
            </a:r>
            <a:r>
              <a:rPr sz="1600" spc="-110" dirty="0">
                <a:latin typeface="+mj-lt"/>
              </a:rPr>
              <a:t> </a:t>
            </a:r>
            <a:r>
              <a:rPr sz="1600" spc="-65" dirty="0">
                <a:latin typeface="+mj-lt"/>
              </a:rPr>
              <a:t>centralis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800" y="112217"/>
            <a:ext cx="3312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0" dirty="0"/>
              <a:t>Kerngebiete </a:t>
            </a:r>
            <a:r>
              <a:rPr sz="2800" spc="-75" dirty="0"/>
              <a:t>der</a:t>
            </a:r>
            <a:r>
              <a:rPr sz="2800" spc="-220" dirty="0"/>
              <a:t> </a:t>
            </a:r>
            <a:r>
              <a:rPr sz="2800" spc="-180" dirty="0"/>
              <a:t>Zonen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18515" y="794004"/>
            <a:ext cx="4064508" cy="5612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57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AF831296-8BC5-4AD2-80E8-C350CA43B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052513"/>
            <a:ext cx="9036496" cy="5472831"/>
          </a:xfrm>
        </p:spPr>
        <p:txBody>
          <a:bodyPr/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hu-HU" sz="1800" spc="-95" dirty="0" err="1">
                <a:cs typeface="Arial"/>
              </a:rPr>
              <a:t>Aufsteigendes</a:t>
            </a:r>
            <a:r>
              <a:rPr lang="hu-HU" sz="1800" spc="-95" dirty="0">
                <a:cs typeface="Arial"/>
              </a:rPr>
              <a:t> </a:t>
            </a:r>
            <a:r>
              <a:rPr lang="hu-HU" sz="1800" spc="-60" dirty="0" err="1">
                <a:cs typeface="Arial"/>
              </a:rPr>
              <a:t>retikuläres</a:t>
            </a:r>
            <a:r>
              <a:rPr lang="hu-HU" sz="1800" spc="-60" dirty="0">
                <a:cs typeface="Arial"/>
              </a:rPr>
              <a:t> </a:t>
            </a:r>
            <a:r>
              <a:rPr lang="hu-HU" sz="1800" spc="-90" dirty="0" err="1">
                <a:cs typeface="Arial"/>
              </a:rPr>
              <a:t>Aktivierungssystem</a:t>
            </a:r>
            <a:r>
              <a:rPr lang="hu-HU" sz="1800" spc="-90" dirty="0">
                <a:cs typeface="Arial"/>
              </a:rPr>
              <a:t> </a:t>
            </a:r>
            <a:r>
              <a:rPr lang="hu-HU" sz="1800" spc="-210" dirty="0">
                <a:cs typeface="Arial"/>
              </a:rPr>
              <a:t>(ARAS)  → </a:t>
            </a:r>
            <a:r>
              <a:rPr lang="hu-HU" sz="1400" spc="-60" dirty="0" err="1">
                <a:cs typeface="Arial"/>
              </a:rPr>
              <a:t>Bestimmung</a:t>
            </a:r>
            <a:r>
              <a:rPr lang="hu-HU" sz="1400" spc="-60" dirty="0">
                <a:cs typeface="Arial"/>
              </a:rPr>
              <a:t> </a:t>
            </a:r>
            <a:r>
              <a:rPr lang="hu-HU" sz="1400" spc="-60" dirty="0" err="1">
                <a:cs typeface="Arial"/>
              </a:rPr>
              <a:t>der</a:t>
            </a:r>
            <a:r>
              <a:rPr lang="hu-HU" sz="1400" spc="-60" dirty="0">
                <a:cs typeface="Arial"/>
              </a:rPr>
              <a:t> </a:t>
            </a:r>
            <a:r>
              <a:rPr lang="hu-HU" sz="1400" spc="-60" dirty="0" err="1">
                <a:cs typeface="Arial"/>
              </a:rPr>
              <a:t>quantitatve</a:t>
            </a:r>
            <a:r>
              <a:rPr lang="hu-HU" sz="1400" spc="-60" dirty="0">
                <a:cs typeface="Arial"/>
              </a:rPr>
              <a:t> </a:t>
            </a:r>
            <a:r>
              <a:rPr lang="hu-HU" sz="1400" spc="-60" dirty="0" err="1">
                <a:cs typeface="Arial"/>
              </a:rPr>
              <a:t>Bewustseinslage</a:t>
            </a:r>
            <a:endParaRPr lang="hu-HU" sz="1400" spc="-60" dirty="0"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lang="hu-HU" sz="1800" spc="-70" dirty="0" err="1">
                <a:latin typeface="+mj-lt"/>
                <a:cs typeface="Arial"/>
              </a:rPr>
              <a:t>Atemzentrum</a:t>
            </a:r>
            <a:endParaRPr lang="hu-HU" sz="1800" dirty="0">
              <a:latin typeface="+mj-lt"/>
              <a:cs typeface="Arial"/>
            </a:endParaRPr>
          </a:p>
          <a:p>
            <a:pPr marL="12700" marR="3834129">
              <a:lnSpc>
                <a:spcPct val="150000"/>
              </a:lnSpc>
              <a:spcBef>
                <a:spcPts val="5"/>
              </a:spcBef>
            </a:pPr>
            <a:r>
              <a:rPr lang="hu-HU" sz="1800" spc="-330" dirty="0" err="1">
                <a:latin typeface="+mj-lt"/>
                <a:cs typeface="Arial"/>
              </a:rPr>
              <a:t>K</a:t>
            </a:r>
            <a:r>
              <a:rPr lang="hu-HU" sz="1800" dirty="0" err="1">
                <a:latin typeface="+mj-lt"/>
                <a:cs typeface="Arial"/>
              </a:rPr>
              <a:t>r</a:t>
            </a:r>
            <a:r>
              <a:rPr lang="hu-HU" sz="1800" spc="-75" dirty="0" err="1">
                <a:latin typeface="+mj-lt"/>
                <a:cs typeface="Arial"/>
              </a:rPr>
              <a:t>e</a:t>
            </a:r>
            <a:r>
              <a:rPr lang="hu-HU" sz="1800" spc="-40" dirty="0" err="1">
                <a:latin typeface="+mj-lt"/>
                <a:cs typeface="Arial"/>
              </a:rPr>
              <a:t>i</a:t>
            </a:r>
            <a:r>
              <a:rPr lang="hu-HU" sz="1800" spc="-145" dirty="0" err="1">
                <a:latin typeface="+mj-lt"/>
                <a:cs typeface="Arial"/>
              </a:rPr>
              <a:t>s</a:t>
            </a:r>
            <a:r>
              <a:rPr lang="hu-HU" sz="1800" spc="-75" dirty="0" err="1">
                <a:latin typeface="+mj-lt"/>
                <a:cs typeface="Arial"/>
              </a:rPr>
              <a:t>l</a:t>
            </a:r>
            <a:r>
              <a:rPr lang="hu-HU" sz="1800" spc="-65" dirty="0" err="1">
                <a:latin typeface="+mj-lt"/>
                <a:cs typeface="Arial"/>
              </a:rPr>
              <a:t>au</a:t>
            </a:r>
            <a:r>
              <a:rPr lang="hu-HU" sz="1800" spc="-55" dirty="0" err="1">
                <a:latin typeface="+mj-lt"/>
                <a:cs typeface="Arial"/>
              </a:rPr>
              <a:t>f</a:t>
            </a:r>
            <a:r>
              <a:rPr lang="hu-HU" sz="1800" spc="-260" dirty="0" err="1">
                <a:latin typeface="+mj-lt"/>
                <a:cs typeface="Arial"/>
              </a:rPr>
              <a:t>z</a:t>
            </a:r>
            <a:r>
              <a:rPr lang="hu-HU" sz="1800" spc="-90" dirty="0" err="1">
                <a:latin typeface="+mj-lt"/>
                <a:cs typeface="Arial"/>
              </a:rPr>
              <a:t>e</a:t>
            </a:r>
            <a:r>
              <a:rPr lang="hu-HU" sz="1800" spc="-114" dirty="0" err="1">
                <a:latin typeface="+mj-lt"/>
                <a:cs typeface="Arial"/>
              </a:rPr>
              <a:t>n</a:t>
            </a:r>
            <a:r>
              <a:rPr lang="hu-HU" sz="1800" spc="5" dirty="0" err="1">
                <a:latin typeface="+mj-lt"/>
                <a:cs typeface="Arial"/>
              </a:rPr>
              <a:t>trum</a:t>
            </a:r>
            <a:endParaRPr lang="hu-HU" sz="1800" spc="5" dirty="0">
              <a:latin typeface="+mj-lt"/>
              <a:cs typeface="Arial"/>
            </a:endParaRPr>
          </a:p>
          <a:p>
            <a:pPr marL="12700" marR="3834129">
              <a:lnSpc>
                <a:spcPct val="150000"/>
              </a:lnSpc>
              <a:spcBef>
                <a:spcPts val="5"/>
              </a:spcBef>
            </a:pPr>
            <a:r>
              <a:rPr lang="hu-HU" sz="1800" spc="-100" dirty="0" err="1">
                <a:latin typeface="+mj-lt"/>
                <a:cs typeface="Arial"/>
              </a:rPr>
              <a:t>Schluckzentrum</a:t>
            </a:r>
            <a:r>
              <a:rPr lang="hu-HU" sz="1800" spc="-100" dirty="0">
                <a:latin typeface="+mj-lt"/>
                <a:cs typeface="Arial"/>
              </a:rPr>
              <a:t>  </a:t>
            </a:r>
          </a:p>
          <a:p>
            <a:pPr marL="12700" marR="3834129">
              <a:lnSpc>
                <a:spcPct val="150000"/>
              </a:lnSpc>
              <a:spcBef>
                <a:spcPts val="5"/>
              </a:spcBef>
            </a:pPr>
            <a:r>
              <a:rPr lang="hu-HU" sz="1800" spc="-85" dirty="0" err="1">
                <a:latin typeface="+mj-lt"/>
                <a:cs typeface="Arial"/>
              </a:rPr>
              <a:t>Brechzentrum</a:t>
            </a:r>
            <a:endParaRPr lang="hu-HU" sz="2000" dirty="0">
              <a:latin typeface="+mj-lt"/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lang="hu-HU" sz="1800" spc="-100" dirty="0" err="1">
                <a:latin typeface="+mj-lt"/>
                <a:cs typeface="Arial"/>
              </a:rPr>
              <a:t>Rolle</a:t>
            </a:r>
            <a:r>
              <a:rPr lang="hu-HU" sz="1800" spc="-100" dirty="0">
                <a:latin typeface="+mj-lt"/>
                <a:cs typeface="Arial"/>
              </a:rPr>
              <a:t> in </a:t>
            </a:r>
            <a:r>
              <a:rPr lang="hu-HU" sz="1800" spc="-100" dirty="0" err="1">
                <a:latin typeface="+mj-lt"/>
                <a:cs typeface="Arial"/>
              </a:rPr>
              <a:t>Steuerung</a:t>
            </a:r>
            <a:r>
              <a:rPr lang="hu-HU" sz="1800" spc="-100" dirty="0">
                <a:latin typeface="+mj-lt"/>
                <a:cs typeface="Arial"/>
              </a:rPr>
              <a:t> </a:t>
            </a:r>
            <a:r>
              <a:rPr lang="hu-HU" sz="1800" spc="-55" dirty="0" err="1">
                <a:latin typeface="+mj-lt"/>
                <a:cs typeface="Arial"/>
              </a:rPr>
              <a:t>der</a:t>
            </a:r>
            <a:r>
              <a:rPr lang="hu-HU" sz="1800" spc="-135" dirty="0">
                <a:latin typeface="+mj-lt"/>
                <a:cs typeface="Arial"/>
              </a:rPr>
              <a:t> </a:t>
            </a:r>
            <a:r>
              <a:rPr lang="hu-HU" sz="1800" spc="-5" dirty="0" err="1">
                <a:latin typeface="+mj-lt"/>
                <a:cs typeface="Arial"/>
              </a:rPr>
              <a:t>Motorik</a:t>
            </a:r>
            <a:r>
              <a:rPr lang="hu-HU" sz="1800" spc="-5" dirty="0">
                <a:latin typeface="+mj-lt"/>
                <a:cs typeface="Arial"/>
              </a:rPr>
              <a:t> (</a:t>
            </a:r>
            <a:r>
              <a:rPr lang="hu-HU" sz="1800" spc="-5" dirty="0" err="1">
                <a:latin typeface="+mj-lt"/>
                <a:cs typeface="Arial"/>
              </a:rPr>
              <a:t>extrapyramidales</a:t>
            </a:r>
            <a:r>
              <a:rPr lang="hu-HU" sz="1800" spc="-5" dirty="0">
                <a:latin typeface="+mj-lt"/>
                <a:cs typeface="Arial"/>
              </a:rPr>
              <a:t> System)</a:t>
            </a:r>
            <a:endParaRPr lang="hu-HU" sz="1800" dirty="0">
              <a:latin typeface="+mj-lt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lang="hu-HU" sz="1800" spc="-60" dirty="0" err="1">
                <a:latin typeface="+mj-lt"/>
                <a:cs typeface="Arial"/>
              </a:rPr>
              <a:t>Modulation</a:t>
            </a:r>
            <a:r>
              <a:rPr lang="hu-HU" sz="1800" spc="-60" dirty="0">
                <a:latin typeface="+mj-lt"/>
                <a:cs typeface="Arial"/>
              </a:rPr>
              <a:t> den </a:t>
            </a:r>
            <a:r>
              <a:rPr lang="hu-HU" sz="1800" spc="-60" dirty="0" err="1">
                <a:latin typeface="+mj-lt"/>
                <a:cs typeface="Arial"/>
              </a:rPr>
              <a:t>sympatischen</a:t>
            </a:r>
            <a:r>
              <a:rPr lang="hu-HU" sz="1800" spc="-60" dirty="0">
                <a:latin typeface="+mj-lt"/>
                <a:cs typeface="Arial"/>
              </a:rPr>
              <a:t> und </a:t>
            </a:r>
            <a:r>
              <a:rPr lang="hu-HU" sz="1800" spc="-60" dirty="0" err="1">
                <a:latin typeface="+mj-lt"/>
                <a:cs typeface="Arial"/>
              </a:rPr>
              <a:t>parasymathischen</a:t>
            </a:r>
            <a:r>
              <a:rPr lang="hu-HU" sz="1800" spc="-60" dirty="0">
                <a:latin typeface="+mj-lt"/>
                <a:cs typeface="Arial"/>
              </a:rPr>
              <a:t> </a:t>
            </a:r>
            <a:r>
              <a:rPr lang="hu-HU" sz="1800" spc="-60" dirty="0" err="1">
                <a:latin typeface="+mj-lt"/>
                <a:cs typeface="Arial"/>
              </a:rPr>
              <a:t>Tonus</a:t>
            </a:r>
            <a:endParaRPr lang="hu-HU" sz="1800" spc="-60" dirty="0">
              <a:latin typeface="+mj-lt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lang="hu-HU" sz="1800" spc="-75" dirty="0" err="1">
                <a:latin typeface="+mj-lt"/>
                <a:cs typeface="Arial"/>
              </a:rPr>
              <a:t>Pontine</a:t>
            </a:r>
            <a:r>
              <a:rPr lang="hu-HU" sz="1800" spc="-75" dirty="0">
                <a:latin typeface="+mj-lt"/>
                <a:cs typeface="Arial"/>
              </a:rPr>
              <a:t> </a:t>
            </a:r>
            <a:r>
              <a:rPr lang="hu-HU" sz="1800" spc="-60" dirty="0" err="1">
                <a:latin typeface="+mj-lt"/>
                <a:cs typeface="Arial"/>
              </a:rPr>
              <a:t>Kontrolle</a:t>
            </a:r>
            <a:r>
              <a:rPr lang="hu-HU" sz="1800" spc="-60" dirty="0">
                <a:latin typeface="+mj-lt"/>
                <a:cs typeface="Arial"/>
              </a:rPr>
              <a:t> </a:t>
            </a:r>
            <a:r>
              <a:rPr lang="hu-HU" sz="1800" spc="-50" dirty="0">
                <a:latin typeface="+mj-lt"/>
                <a:cs typeface="Arial"/>
              </a:rPr>
              <a:t>der </a:t>
            </a:r>
            <a:r>
              <a:rPr lang="hu-HU" sz="1800" spc="-5" dirty="0" err="1">
                <a:latin typeface="+mj-lt"/>
                <a:cs typeface="Arial"/>
              </a:rPr>
              <a:t>Miktion</a:t>
            </a:r>
            <a:r>
              <a:rPr lang="hu-HU" sz="1800" spc="-240" dirty="0">
                <a:latin typeface="+mj-lt"/>
                <a:cs typeface="Arial"/>
              </a:rPr>
              <a:t> </a:t>
            </a:r>
            <a:r>
              <a:rPr lang="hu-HU" sz="1800" spc="-80" dirty="0">
                <a:latin typeface="+mj-lt"/>
                <a:cs typeface="Arial"/>
              </a:rPr>
              <a:t>(</a:t>
            </a:r>
            <a:r>
              <a:rPr lang="hu-HU" sz="1800" spc="-80" dirty="0" err="1">
                <a:latin typeface="+mj-lt"/>
                <a:cs typeface="Arial"/>
              </a:rPr>
              <a:t>Harnblasenentleerung</a:t>
            </a:r>
            <a:r>
              <a:rPr lang="hu-HU" sz="1800" spc="-80" dirty="0">
                <a:latin typeface="+mj-lt"/>
                <a:cs typeface="Arial"/>
              </a:rPr>
              <a:t>)</a:t>
            </a:r>
            <a:endParaRPr lang="hu-HU" sz="2000" dirty="0">
              <a:latin typeface="+mj-lt"/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lang="hu-HU" sz="1800" spc="-30" dirty="0" err="1">
                <a:latin typeface="+mj-lt"/>
                <a:cs typeface="Arial"/>
              </a:rPr>
              <a:t>Modulation</a:t>
            </a:r>
            <a:r>
              <a:rPr lang="hu-HU" sz="1800" spc="-30" dirty="0">
                <a:latin typeface="+mj-lt"/>
                <a:cs typeface="Arial"/>
              </a:rPr>
              <a:t> </a:t>
            </a:r>
            <a:r>
              <a:rPr lang="hu-HU" sz="1800" spc="-55" dirty="0" err="1">
                <a:latin typeface="+mj-lt"/>
                <a:cs typeface="Arial"/>
              </a:rPr>
              <a:t>der</a:t>
            </a:r>
            <a:r>
              <a:rPr lang="hu-HU" sz="1800" spc="-200" dirty="0">
                <a:latin typeface="+mj-lt"/>
                <a:cs typeface="Arial"/>
              </a:rPr>
              <a:t> </a:t>
            </a:r>
            <a:r>
              <a:rPr lang="hu-HU" sz="1800" spc="-100" dirty="0" err="1">
                <a:latin typeface="+mj-lt"/>
                <a:cs typeface="Arial"/>
              </a:rPr>
              <a:t>Schmerzempfindung</a:t>
            </a:r>
            <a:r>
              <a:rPr lang="hu-HU" sz="1800" spc="-100" dirty="0">
                <a:latin typeface="+mj-lt"/>
                <a:cs typeface="Arial"/>
              </a:rPr>
              <a:t> (</a:t>
            </a:r>
            <a:r>
              <a:rPr lang="hu-HU" sz="1800" spc="-100" dirty="0" err="1">
                <a:latin typeface="+mj-lt"/>
                <a:cs typeface="Arial"/>
              </a:rPr>
              <a:t>über</a:t>
            </a:r>
            <a:r>
              <a:rPr lang="hu-HU" sz="1800" spc="-100" dirty="0">
                <a:latin typeface="+mj-lt"/>
                <a:cs typeface="Arial"/>
              </a:rPr>
              <a:t> </a:t>
            </a:r>
            <a:r>
              <a:rPr lang="hu-HU" sz="1800" spc="-100" dirty="0" err="1">
                <a:latin typeface="+mj-lt"/>
                <a:cs typeface="Arial"/>
              </a:rPr>
              <a:t>Raphe</a:t>
            </a:r>
            <a:r>
              <a:rPr lang="hu-HU" sz="1800" spc="-100" dirty="0">
                <a:latin typeface="+mj-lt"/>
                <a:cs typeface="Arial"/>
              </a:rPr>
              <a:t> </a:t>
            </a:r>
            <a:r>
              <a:rPr lang="hu-HU" sz="1800" spc="-100" dirty="0" err="1">
                <a:latin typeface="+mj-lt"/>
                <a:cs typeface="Arial"/>
              </a:rPr>
              <a:t>Kerne</a:t>
            </a:r>
            <a:r>
              <a:rPr lang="hu-HU" sz="1800" spc="-100" dirty="0">
                <a:latin typeface="+mj-lt"/>
                <a:cs typeface="Arial"/>
              </a:rPr>
              <a:t> und </a:t>
            </a:r>
            <a:r>
              <a:rPr lang="hu-HU" sz="1800" spc="-100" dirty="0" err="1">
                <a:latin typeface="+mj-lt"/>
                <a:cs typeface="Arial"/>
              </a:rPr>
              <a:t>periaquäductales</a:t>
            </a:r>
            <a:r>
              <a:rPr lang="hu-HU" sz="1800" spc="-100" dirty="0">
                <a:latin typeface="+mj-lt"/>
                <a:cs typeface="Arial"/>
              </a:rPr>
              <a:t> </a:t>
            </a:r>
            <a:r>
              <a:rPr lang="hu-HU" sz="1800" spc="-100" dirty="0" err="1">
                <a:latin typeface="+mj-lt"/>
                <a:cs typeface="Arial"/>
              </a:rPr>
              <a:t>Grau</a:t>
            </a:r>
            <a:r>
              <a:rPr lang="hu-HU" sz="1800" spc="-100" dirty="0">
                <a:latin typeface="+mj-lt"/>
                <a:cs typeface="Arial"/>
              </a:rPr>
              <a:t>)</a:t>
            </a:r>
            <a:endParaRPr lang="hu-HU" sz="2000" dirty="0">
              <a:latin typeface="+mj-lt"/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lang="hu-HU" sz="1800" spc="-80" dirty="0" err="1">
                <a:latin typeface="+mj-lt"/>
                <a:cs typeface="Arial"/>
              </a:rPr>
              <a:t>Modulation</a:t>
            </a:r>
            <a:r>
              <a:rPr lang="hu-HU" sz="1800" spc="-80" dirty="0">
                <a:latin typeface="+mj-lt"/>
                <a:cs typeface="Arial"/>
              </a:rPr>
              <a:t> </a:t>
            </a:r>
            <a:r>
              <a:rPr lang="hu-HU" sz="1800" spc="-80" dirty="0" err="1">
                <a:latin typeface="+mj-lt"/>
                <a:cs typeface="Arial"/>
              </a:rPr>
              <a:t>der</a:t>
            </a:r>
            <a:r>
              <a:rPr lang="hu-HU" sz="1800" spc="-80" dirty="0">
                <a:latin typeface="+mj-lt"/>
                <a:cs typeface="Arial"/>
              </a:rPr>
              <a:t> </a:t>
            </a:r>
            <a:r>
              <a:rPr lang="hu-HU" sz="1800" spc="-80" dirty="0" err="1">
                <a:latin typeface="+mj-lt"/>
                <a:cs typeface="Arial"/>
              </a:rPr>
              <a:t>Emotionen</a:t>
            </a:r>
            <a:r>
              <a:rPr lang="hu-HU" sz="1800" spc="-80" dirty="0">
                <a:latin typeface="+mj-lt"/>
                <a:cs typeface="Arial"/>
              </a:rPr>
              <a:t> (</a:t>
            </a:r>
            <a:r>
              <a:rPr lang="hu-HU" sz="1800" spc="-80" dirty="0" err="1">
                <a:latin typeface="+mj-lt"/>
                <a:cs typeface="Arial"/>
              </a:rPr>
              <a:t>Verbindungen</a:t>
            </a:r>
            <a:r>
              <a:rPr lang="hu-HU" sz="1800" spc="-80" dirty="0">
                <a:latin typeface="+mj-lt"/>
                <a:cs typeface="Arial"/>
              </a:rPr>
              <a:t> </a:t>
            </a:r>
            <a:r>
              <a:rPr lang="hu-HU" sz="1800" spc="-80" dirty="0" err="1">
                <a:latin typeface="+mj-lt"/>
                <a:cs typeface="Arial"/>
              </a:rPr>
              <a:t>zum</a:t>
            </a:r>
            <a:r>
              <a:rPr lang="hu-HU" sz="1800" spc="-80" dirty="0">
                <a:latin typeface="+mj-lt"/>
                <a:cs typeface="Arial"/>
              </a:rPr>
              <a:t> </a:t>
            </a:r>
            <a:r>
              <a:rPr lang="hu-HU" sz="1800" spc="-80" dirty="0" err="1">
                <a:latin typeface="+mj-lt"/>
                <a:cs typeface="Arial"/>
              </a:rPr>
              <a:t>limbischen</a:t>
            </a:r>
            <a:r>
              <a:rPr lang="hu-HU" sz="1800" spc="-80" dirty="0">
                <a:latin typeface="+mj-lt"/>
                <a:cs typeface="Arial"/>
              </a:rPr>
              <a:t> System)</a:t>
            </a:r>
          </a:p>
          <a:p>
            <a:pPr marL="12700">
              <a:lnSpc>
                <a:spcPct val="150000"/>
              </a:lnSpc>
            </a:pPr>
            <a:r>
              <a:rPr lang="hu-HU" sz="1800" spc="-80" dirty="0" err="1">
                <a:latin typeface="+mj-lt"/>
                <a:cs typeface="Arial"/>
              </a:rPr>
              <a:t>Subkorticale</a:t>
            </a:r>
            <a:r>
              <a:rPr lang="hu-HU" sz="1800" spc="-80" dirty="0">
                <a:latin typeface="+mj-lt"/>
                <a:cs typeface="Arial"/>
              </a:rPr>
              <a:t> </a:t>
            </a:r>
            <a:r>
              <a:rPr lang="hu-HU" sz="1800" spc="-80" dirty="0" err="1">
                <a:latin typeface="+mj-lt"/>
                <a:cs typeface="Arial"/>
              </a:rPr>
              <a:t>Zentren</a:t>
            </a:r>
            <a:r>
              <a:rPr lang="hu-HU" sz="1800" spc="-80" dirty="0">
                <a:latin typeface="+mj-lt"/>
                <a:cs typeface="Arial"/>
              </a:rPr>
              <a:t> der </a:t>
            </a:r>
            <a:r>
              <a:rPr lang="hu-HU" sz="1800" spc="-80" dirty="0" err="1">
                <a:latin typeface="+mj-lt"/>
                <a:cs typeface="Arial"/>
              </a:rPr>
              <a:t>konjugierten</a:t>
            </a:r>
            <a:r>
              <a:rPr lang="hu-HU" sz="1800" spc="-80" dirty="0">
                <a:latin typeface="+mj-lt"/>
                <a:cs typeface="Arial"/>
              </a:rPr>
              <a:t> </a:t>
            </a:r>
            <a:r>
              <a:rPr lang="hu-HU" sz="1800" spc="-80" dirty="0" err="1">
                <a:latin typeface="+mj-lt"/>
                <a:cs typeface="Arial"/>
              </a:rPr>
              <a:t>Augenbewegungen</a:t>
            </a:r>
            <a:r>
              <a:rPr lang="hu-HU" sz="1800" spc="-80" dirty="0">
                <a:latin typeface="+mj-lt"/>
                <a:cs typeface="Arial"/>
              </a:rPr>
              <a:t>  (</a:t>
            </a:r>
            <a:r>
              <a:rPr lang="hu-HU" sz="1800" spc="-80" dirty="0" err="1">
                <a:latin typeface="+mj-lt"/>
                <a:cs typeface="Arial"/>
              </a:rPr>
              <a:t>Horizontales</a:t>
            </a:r>
            <a:r>
              <a:rPr lang="hu-HU" sz="1800" spc="-80" dirty="0">
                <a:latin typeface="+mj-lt"/>
                <a:cs typeface="Arial"/>
              </a:rPr>
              <a:t> </a:t>
            </a:r>
            <a:r>
              <a:rPr lang="hu-HU" sz="1800" spc="-80" dirty="0" err="1">
                <a:latin typeface="+mj-lt"/>
                <a:cs typeface="Arial"/>
              </a:rPr>
              <a:t>Blickzentrum</a:t>
            </a:r>
            <a:r>
              <a:rPr lang="hu-HU" sz="1800" spc="-80" dirty="0">
                <a:latin typeface="+mj-lt"/>
                <a:cs typeface="Arial"/>
              </a:rPr>
              <a:t>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800" spc="-80" dirty="0">
                <a:latin typeface="+mj-lt"/>
                <a:cs typeface="Arial"/>
              </a:rPr>
              <a:t>      </a:t>
            </a:r>
            <a:r>
              <a:rPr lang="hu-HU" sz="1800" spc="-80" dirty="0" err="1">
                <a:latin typeface="+mj-lt"/>
                <a:cs typeface="Arial"/>
              </a:rPr>
              <a:t>vertikales</a:t>
            </a:r>
            <a:r>
              <a:rPr lang="hu-HU" sz="1800" spc="-80" dirty="0">
                <a:latin typeface="+mj-lt"/>
                <a:cs typeface="Arial"/>
              </a:rPr>
              <a:t> </a:t>
            </a:r>
            <a:r>
              <a:rPr lang="hu-HU" sz="1800" spc="-80" dirty="0" err="1">
                <a:latin typeface="+mj-lt"/>
                <a:cs typeface="Arial"/>
              </a:rPr>
              <a:t>Blickzentrum</a:t>
            </a:r>
            <a:r>
              <a:rPr lang="hu-HU" sz="1800" spc="-80" dirty="0">
                <a:latin typeface="+mj-lt"/>
                <a:cs typeface="Arial"/>
              </a:rPr>
              <a:t>)</a:t>
            </a:r>
            <a:endParaRPr lang="hu-HU" sz="1800" dirty="0">
              <a:latin typeface="+mj-lt"/>
              <a:cs typeface="Arial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D6B3339C-7706-4112-96E7-EC662EA24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hu-HU" sz="2800" dirty="0"/>
              <a:t>Wichtige Funktionen </a:t>
            </a:r>
            <a:r>
              <a:rPr lang="hu-HU" altLang="hu-HU" sz="2800" dirty="0"/>
              <a:t>der </a:t>
            </a:r>
            <a:r>
              <a:rPr lang="hu-HU" altLang="hu-HU" sz="2800" dirty="0" err="1"/>
              <a:t>Formatio</a:t>
            </a:r>
            <a:r>
              <a:rPr lang="hu-HU" altLang="hu-HU" sz="2800" dirty="0"/>
              <a:t> </a:t>
            </a:r>
            <a:r>
              <a:rPr lang="hu-HU" altLang="hu-HU" sz="2800" dirty="0" err="1"/>
              <a:t>reticularis</a:t>
            </a:r>
            <a:endParaRPr lang="de-DE" altLang="hu-H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55142"/>
            <a:ext cx="8229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lang="hu-HU" sz="2400" spc="-114" dirty="0" err="1"/>
              <a:t>Wichtige</a:t>
            </a:r>
            <a:r>
              <a:rPr lang="hu-HU" sz="2400" spc="-114" dirty="0"/>
              <a:t> </a:t>
            </a:r>
            <a:r>
              <a:rPr sz="2400" spc="-114" dirty="0"/>
              <a:t>A</a:t>
            </a:r>
            <a:r>
              <a:rPr lang="hu-HU" sz="2400" spc="-114" dirty="0" err="1"/>
              <a:t>fferenzen</a:t>
            </a:r>
            <a:r>
              <a:rPr lang="hu-HU" sz="2400" spc="-114" dirty="0"/>
              <a:t> und </a:t>
            </a:r>
            <a:r>
              <a:rPr lang="hu-HU" sz="2400" spc="-114" dirty="0" err="1"/>
              <a:t>Efferenzen</a:t>
            </a:r>
            <a:r>
              <a:rPr lang="hu-HU" sz="2400" spc="-114" dirty="0"/>
              <a:t> des A</a:t>
            </a:r>
            <a:r>
              <a:rPr sz="2400" spc="-114" dirty="0" err="1"/>
              <a:t>ufsteigende</a:t>
            </a:r>
            <a:r>
              <a:rPr lang="hu-HU" sz="2400" spc="-114" dirty="0"/>
              <a:t>n</a:t>
            </a:r>
            <a:r>
              <a:rPr sz="2400" spc="-114" dirty="0"/>
              <a:t> </a:t>
            </a:r>
            <a:r>
              <a:rPr sz="2400" spc="-75" dirty="0" err="1"/>
              <a:t>retikuläre</a:t>
            </a:r>
            <a:r>
              <a:rPr lang="hu-HU" sz="2400" spc="-75" dirty="0"/>
              <a:t>n</a:t>
            </a:r>
            <a:r>
              <a:rPr sz="2400" spc="-75" dirty="0"/>
              <a:t> </a:t>
            </a:r>
            <a:r>
              <a:rPr sz="2400" spc="-105" dirty="0"/>
              <a:t>Aktivierungssystem</a:t>
            </a:r>
            <a:r>
              <a:rPr sz="2400" spc="-190" dirty="0"/>
              <a:t> </a:t>
            </a:r>
            <a:r>
              <a:rPr sz="2400" spc="-254" dirty="0"/>
              <a:t>(ARAS)</a:t>
            </a:r>
            <a:r>
              <a:rPr lang="hu-HU" sz="2400" spc="-254" dirty="0"/>
              <a:t> in der </a:t>
            </a:r>
            <a:r>
              <a:rPr lang="hu-HU" sz="2400" spc="-254" dirty="0" err="1"/>
              <a:t>Formatio</a:t>
            </a:r>
            <a:r>
              <a:rPr lang="hu-HU" sz="2400" spc="-254" dirty="0"/>
              <a:t> </a:t>
            </a:r>
            <a:r>
              <a:rPr lang="hu-HU" sz="2400" spc="-254" dirty="0" err="1"/>
              <a:t>reticularis</a:t>
            </a:r>
            <a:endParaRPr sz="2400" spc="-254" dirty="0"/>
          </a:p>
        </p:txBody>
      </p:sp>
      <p:sp>
        <p:nvSpPr>
          <p:cNvPr id="3" name="object 3"/>
          <p:cNvSpPr txBox="1"/>
          <p:nvPr/>
        </p:nvSpPr>
        <p:spPr>
          <a:xfrm>
            <a:off x="397567" y="1340768"/>
            <a:ext cx="2851720" cy="558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hu-HU" sz="1600" b="1" spc="-75" dirty="0" err="1">
                <a:latin typeface="Arial"/>
                <a:cs typeface="Arial"/>
              </a:rPr>
              <a:t>Afferenzen</a:t>
            </a:r>
            <a:endParaRPr lang="hu-HU" sz="1600" b="1" spc="-75" dirty="0"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75" dirty="0" err="1">
                <a:latin typeface="Arial"/>
                <a:cs typeface="Arial"/>
              </a:rPr>
              <a:t>Rezeptoren</a:t>
            </a:r>
            <a:r>
              <a:rPr lang="hu-HU" sz="1600" spc="-75" dirty="0">
                <a:latin typeface="Arial"/>
                <a:cs typeface="Arial"/>
              </a:rPr>
              <a:t> des </a:t>
            </a:r>
            <a:r>
              <a:rPr lang="hu-HU" sz="1600" spc="-75" dirty="0" err="1">
                <a:latin typeface="Arial"/>
                <a:cs typeface="Arial"/>
              </a:rPr>
              <a:t>gesammten</a:t>
            </a:r>
            <a:r>
              <a:rPr lang="hu-HU" sz="1600" spc="-75" dirty="0">
                <a:latin typeface="Arial"/>
                <a:cs typeface="Arial"/>
              </a:rPr>
              <a:t> </a:t>
            </a:r>
            <a:r>
              <a:rPr lang="hu-HU" sz="1600" spc="-75" dirty="0" err="1">
                <a:latin typeface="Arial"/>
                <a:cs typeface="Arial"/>
              </a:rPr>
              <a:t>Körpers</a:t>
            </a:r>
            <a:r>
              <a:rPr lang="hu-HU" sz="1600" spc="-75" dirty="0">
                <a:latin typeface="Arial"/>
                <a:cs typeface="Arial"/>
              </a:rPr>
              <a:t> </a:t>
            </a:r>
            <a:r>
              <a:rPr lang="hu-HU" sz="1600" spc="-65" dirty="0" err="1">
                <a:latin typeface="Arial"/>
                <a:cs typeface="Arial"/>
              </a:rPr>
              <a:t>über</a:t>
            </a:r>
            <a:r>
              <a:rPr lang="hu-HU"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600" spc="-70" dirty="0">
                <a:latin typeface="Arial"/>
                <a:cs typeface="Arial"/>
              </a:rPr>
              <a:t>Kollateralen </a:t>
            </a:r>
            <a:r>
              <a:rPr lang="fr-FR" sz="1600" spc="-120" dirty="0">
                <a:latin typeface="Arial"/>
                <a:cs typeface="Arial"/>
              </a:rPr>
              <a:t>des </a:t>
            </a:r>
            <a:r>
              <a:rPr lang="fr-FR" sz="1600" spc="-114" dirty="0">
                <a:latin typeface="Arial"/>
                <a:cs typeface="Arial"/>
              </a:rPr>
              <a:t>Tractus </a:t>
            </a:r>
            <a:r>
              <a:rPr lang="fr-FR" sz="1600" spc="-70" dirty="0">
                <a:latin typeface="Arial"/>
                <a:cs typeface="Arial"/>
              </a:rPr>
              <a:t>spinothalamicus</a:t>
            </a:r>
            <a:r>
              <a:rPr lang="hu-HU" sz="1600" dirty="0">
                <a:latin typeface="Arial"/>
                <a:cs typeface="Arial"/>
              </a:rPr>
              <a:t> und den</a:t>
            </a:r>
            <a:r>
              <a:rPr lang="fr-FR" sz="1600" spc="-114" dirty="0">
                <a:latin typeface="Arial"/>
                <a:cs typeface="Arial"/>
              </a:rPr>
              <a:t>Tractus</a:t>
            </a:r>
            <a:r>
              <a:rPr lang="fr-FR" sz="1600" spc="-90" dirty="0">
                <a:latin typeface="Arial"/>
                <a:cs typeface="Arial"/>
              </a:rPr>
              <a:t> </a:t>
            </a:r>
            <a:r>
              <a:rPr lang="fr-FR" sz="1600" spc="-60" dirty="0">
                <a:latin typeface="Arial"/>
                <a:cs typeface="Arial"/>
              </a:rPr>
              <a:t>spinoreticularis</a:t>
            </a:r>
            <a:endParaRPr lang="hu-HU" sz="1600" spc="-60" dirty="0"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60" dirty="0" err="1">
                <a:latin typeface="Arial"/>
                <a:cs typeface="Arial"/>
              </a:rPr>
              <a:t>Rezeptoren</a:t>
            </a:r>
            <a:r>
              <a:rPr lang="hu-HU" sz="1600" spc="-60" dirty="0">
                <a:latin typeface="Arial"/>
                <a:cs typeface="Arial"/>
              </a:rPr>
              <a:t> des </a:t>
            </a:r>
            <a:r>
              <a:rPr lang="hu-HU" sz="1600" spc="-60" dirty="0" err="1">
                <a:latin typeface="Arial"/>
                <a:cs typeface="Arial"/>
              </a:rPr>
              <a:t>Gesichts</a:t>
            </a:r>
            <a:r>
              <a:rPr lang="hu-HU" sz="1600" spc="-60" dirty="0">
                <a:latin typeface="Arial"/>
                <a:cs typeface="Arial"/>
              </a:rPr>
              <a:t> </a:t>
            </a:r>
            <a:r>
              <a:rPr lang="hu-HU" sz="1600" spc="-60" dirty="0" err="1">
                <a:latin typeface="Arial"/>
                <a:cs typeface="Arial"/>
              </a:rPr>
              <a:t>über</a:t>
            </a:r>
            <a:r>
              <a:rPr lang="hu-HU" sz="1600" spc="-60" dirty="0">
                <a:latin typeface="Arial"/>
                <a:cs typeface="Arial"/>
              </a:rPr>
              <a:t> </a:t>
            </a:r>
            <a:r>
              <a:rPr lang="hu-HU" sz="1600" spc="-60" dirty="0" err="1">
                <a:latin typeface="Arial"/>
                <a:cs typeface="Arial"/>
              </a:rPr>
              <a:t>Kollateralen</a:t>
            </a:r>
            <a:r>
              <a:rPr lang="hu-HU" sz="1600" spc="-60" dirty="0">
                <a:latin typeface="Arial"/>
                <a:cs typeface="Arial"/>
              </a:rPr>
              <a:t> des </a:t>
            </a:r>
            <a:r>
              <a:rPr lang="hu-HU" sz="1600" spc="-60" dirty="0" err="1">
                <a:latin typeface="Arial"/>
                <a:cs typeface="Arial"/>
              </a:rPr>
              <a:t>Lemniscus</a:t>
            </a:r>
            <a:r>
              <a:rPr lang="hu-HU" sz="1600" spc="-60" dirty="0">
                <a:latin typeface="Arial"/>
                <a:cs typeface="Arial"/>
              </a:rPr>
              <a:t> </a:t>
            </a:r>
            <a:r>
              <a:rPr lang="hu-HU" sz="1600" spc="-60" dirty="0" err="1">
                <a:latin typeface="Arial"/>
                <a:cs typeface="Arial"/>
              </a:rPr>
              <a:t>trigeminalis</a:t>
            </a:r>
            <a:endParaRPr lang="hu-HU" sz="1600" spc="-60" dirty="0"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60" dirty="0" err="1">
                <a:latin typeface="Arial"/>
                <a:cs typeface="Arial"/>
              </a:rPr>
              <a:t>Riechsystem</a:t>
            </a:r>
            <a:endParaRPr lang="hu-HU" sz="1600" spc="-60" dirty="0"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60" dirty="0" err="1">
                <a:latin typeface="Arial"/>
                <a:cs typeface="Arial"/>
              </a:rPr>
              <a:t>Hörsystem</a:t>
            </a:r>
            <a:r>
              <a:rPr lang="hu-HU" sz="1600" spc="-60" dirty="0">
                <a:latin typeface="Arial"/>
                <a:cs typeface="Arial"/>
              </a:rPr>
              <a:t> 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60" dirty="0" err="1">
                <a:latin typeface="Arial"/>
                <a:cs typeface="Arial"/>
              </a:rPr>
              <a:t>Sehsystem</a:t>
            </a:r>
            <a:endParaRPr lang="hu-HU" sz="1600" spc="-60" dirty="0"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60" dirty="0" err="1">
                <a:latin typeface="Arial"/>
                <a:cs typeface="Arial"/>
              </a:rPr>
              <a:t>Monoaminerge</a:t>
            </a:r>
            <a:r>
              <a:rPr lang="hu-HU" sz="1600" spc="-60" dirty="0">
                <a:latin typeface="Arial"/>
                <a:cs typeface="Arial"/>
              </a:rPr>
              <a:t> </a:t>
            </a:r>
            <a:r>
              <a:rPr lang="hu-HU" sz="1600" spc="-60" dirty="0" err="1">
                <a:latin typeface="Arial"/>
                <a:cs typeface="Arial"/>
              </a:rPr>
              <a:t>Kerne</a:t>
            </a:r>
            <a:r>
              <a:rPr lang="hu-HU" sz="1600" spc="-60" dirty="0">
                <a:latin typeface="Arial"/>
                <a:cs typeface="Arial"/>
              </a:rPr>
              <a:t> des </a:t>
            </a:r>
            <a:r>
              <a:rPr lang="hu-HU" sz="1600" spc="-60" dirty="0" err="1">
                <a:latin typeface="Arial"/>
                <a:cs typeface="Arial"/>
              </a:rPr>
              <a:t>Hirnstammes</a:t>
            </a:r>
            <a:r>
              <a:rPr lang="hu-HU" sz="1600" spc="-60" dirty="0">
                <a:latin typeface="Arial"/>
                <a:cs typeface="Arial"/>
              </a:rPr>
              <a:t> (</a:t>
            </a:r>
            <a:r>
              <a:rPr lang="hu-HU" sz="1600" spc="-60" dirty="0" err="1">
                <a:latin typeface="Arial"/>
                <a:cs typeface="Arial"/>
              </a:rPr>
              <a:t>Locus</a:t>
            </a:r>
            <a:r>
              <a:rPr lang="hu-HU" sz="1600" spc="-60" dirty="0">
                <a:latin typeface="Arial"/>
                <a:cs typeface="Arial"/>
              </a:rPr>
              <a:t> </a:t>
            </a:r>
            <a:r>
              <a:rPr lang="hu-HU" sz="1600" spc="-60" dirty="0" err="1">
                <a:latin typeface="Arial"/>
                <a:cs typeface="Arial"/>
              </a:rPr>
              <a:t>ceurelus</a:t>
            </a:r>
            <a:r>
              <a:rPr lang="hu-HU" sz="1600" spc="-60" dirty="0">
                <a:latin typeface="Arial"/>
                <a:cs typeface="Arial"/>
              </a:rPr>
              <a:t>, </a:t>
            </a:r>
            <a:r>
              <a:rPr lang="hu-HU" sz="1600" spc="-60" dirty="0" err="1">
                <a:latin typeface="Arial"/>
                <a:cs typeface="Arial"/>
              </a:rPr>
              <a:t>Raphe</a:t>
            </a:r>
            <a:r>
              <a:rPr lang="hu-HU" sz="1600" spc="-60" dirty="0">
                <a:latin typeface="Arial"/>
                <a:cs typeface="Arial"/>
              </a:rPr>
              <a:t> </a:t>
            </a:r>
            <a:r>
              <a:rPr lang="hu-HU" sz="1600" spc="-60" dirty="0" err="1">
                <a:latin typeface="Arial"/>
                <a:cs typeface="Arial"/>
              </a:rPr>
              <a:t>Kerne</a:t>
            </a:r>
            <a:r>
              <a:rPr lang="hu-HU" sz="1600" spc="-60" dirty="0">
                <a:latin typeface="Arial"/>
                <a:cs typeface="Arial"/>
              </a:rPr>
              <a:t>)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hu-HU" sz="1600" spc="-6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hu-HU" sz="1600" b="1" spc="-75" dirty="0" err="1">
                <a:latin typeface="Arial"/>
                <a:cs typeface="Arial"/>
              </a:rPr>
              <a:t>Efferenzen</a:t>
            </a:r>
            <a:endParaRPr lang="hu-HU" sz="1600" b="1" spc="-75" dirty="0"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75" dirty="0" err="1">
                <a:latin typeface="Arial"/>
                <a:cs typeface="Arial"/>
              </a:rPr>
              <a:t>Unspezifische</a:t>
            </a:r>
            <a:r>
              <a:rPr lang="hu-HU" sz="1600" spc="-75" dirty="0">
                <a:latin typeface="Arial"/>
                <a:cs typeface="Arial"/>
              </a:rPr>
              <a:t> </a:t>
            </a:r>
            <a:r>
              <a:rPr lang="hu-HU" sz="1600" spc="-75" dirty="0" err="1">
                <a:latin typeface="Arial"/>
                <a:cs typeface="Arial"/>
              </a:rPr>
              <a:t>Thalamuskerne</a:t>
            </a:r>
            <a:r>
              <a:rPr lang="hu-HU" sz="1600" spc="-75" dirty="0">
                <a:latin typeface="Arial"/>
                <a:cs typeface="Arial"/>
              </a:rPr>
              <a:t>, </a:t>
            </a:r>
            <a:r>
              <a:rPr lang="hu-HU" sz="1600" spc="-75" dirty="0" err="1">
                <a:latin typeface="Arial"/>
                <a:cs typeface="Arial"/>
              </a:rPr>
              <a:t>die</a:t>
            </a:r>
            <a:r>
              <a:rPr lang="hu-HU" sz="1600" spc="-75" dirty="0">
                <a:latin typeface="Arial"/>
                <a:cs typeface="Arial"/>
              </a:rPr>
              <a:t> in </a:t>
            </a:r>
            <a:r>
              <a:rPr lang="hu-HU" sz="1600" spc="-75" dirty="0" err="1">
                <a:latin typeface="Arial"/>
                <a:cs typeface="Arial"/>
              </a:rPr>
              <a:t>die</a:t>
            </a:r>
            <a:r>
              <a:rPr lang="hu-HU" sz="1600" spc="-75" dirty="0">
                <a:latin typeface="Arial"/>
                <a:cs typeface="Arial"/>
              </a:rPr>
              <a:t> </a:t>
            </a:r>
            <a:r>
              <a:rPr lang="hu-HU" sz="1600" spc="-75" dirty="0" err="1">
                <a:latin typeface="Arial"/>
                <a:cs typeface="Arial"/>
              </a:rPr>
              <a:t>gesammte</a:t>
            </a:r>
            <a:r>
              <a:rPr lang="hu-HU" sz="1600" spc="-75" dirty="0">
                <a:latin typeface="Arial"/>
                <a:cs typeface="Arial"/>
              </a:rPr>
              <a:t> </a:t>
            </a:r>
            <a:r>
              <a:rPr lang="hu-HU" sz="1600" spc="-75" dirty="0" err="1">
                <a:latin typeface="Arial"/>
                <a:cs typeface="Arial"/>
              </a:rPr>
              <a:t>Kortex</a:t>
            </a:r>
            <a:r>
              <a:rPr lang="hu-HU" sz="1600" spc="-75" dirty="0">
                <a:latin typeface="Arial"/>
                <a:cs typeface="Arial"/>
              </a:rPr>
              <a:t> </a:t>
            </a:r>
            <a:r>
              <a:rPr lang="hu-HU" sz="1600" spc="-75" dirty="0" err="1">
                <a:latin typeface="Arial"/>
                <a:cs typeface="Arial"/>
              </a:rPr>
              <a:t>projizieren</a:t>
            </a:r>
            <a:endParaRPr lang="hu-HU" sz="1600" spc="-60" dirty="0">
              <a:latin typeface="Arial"/>
              <a:cs typeface="Arial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hu-HU" sz="1600" spc="-6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endParaRPr lang="hu-HU" sz="1600" spc="-6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hu-HU" sz="1600" spc="-75" dirty="0">
                <a:latin typeface="Arial"/>
                <a:cs typeface="Arial"/>
              </a:rPr>
              <a:t>	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27" name="Picture 3" descr="C:\Documents and Settings\Rendszergazda\Dokumentumok\Egyetem\Tantermi előadás\Scannelt ábrák\Thalamus\thalamus-Trepel-ARASf.jpg">
            <a:extLst>
              <a:ext uri="{FF2B5EF4-FFF2-40B4-BE49-F238E27FC236}">
                <a16:creationId xmlns:a16="http://schemas.microsoft.com/office/drawing/2014/main" id="{0EEA6DD7-A3CD-4880-A30B-C5D28A5C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51816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zövegdoboz 27"/>
          <p:cNvSpPr txBox="1"/>
          <p:nvPr/>
        </p:nvSpPr>
        <p:spPr>
          <a:xfrm>
            <a:off x="5724128" y="5877272"/>
            <a:ext cx="1212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err="1"/>
              <a:t>Locus</a:t>
            </a:r>
            <a:r>
              <a:rPr lang="hu-HU" sz="1100" dirty="0"/>
              <a:t> </a:t>
            </a:r>
            <a:r>
              <a:rPr lang="hu-HU" sz="1100" dirty="0" err="1" smtClean="0"/>
              <a:t>coeruleus</a:t>
            </a:r>
            <a:endParaRPr lang="hu-HU" sz="11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524328" y="5877272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err="1"/>
              <a:t>Raphe</a:t>
            </a:r>
            <a:r>
              <a:rPr lang="hu-HU" sz="1100" dirty="0"/>
              <a:t> </a:t>
            </a:r>
            <a:r>
              <a:rPr lang="hu-HU" sz="1100" dirty="0" err="1"/>
              <a:t>Kerne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407008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957191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Schädigung</a:t>
            </a:r>
            <a:r>
              <a:rPr lang="hu-HU" dirty="0"/>
              <a:t> der </a:t>
            </a:r>
            <a:r>
              <a:rPr lang="hu-HU" dirty="0" err="1"/>
              <a:t>Formatio</a:t>
            </a:r>
            <a:r>
              <a:rPr lang="hu-HU" dirty="0"/>
              <a:t> </a:t>
            </a:r>
            <a:r>
              <a:rPr lang="hu-HU" dirty="0" err="1"/>
              <a:t>reticularis</a:t>
            </a:r>
            <a:r>
              <a:rPr lang="hu-HU" dirty="0"/>
              <a:t> </a:t>
            </a:r>
            <a:r>
              <a:rPr lang="hu-HU" dirty="0" err="1"/>
              <a:t>führt</a:t>
            </a:r>
            <a:r>
              <a:rPr lang="hu-HU" dirty="0"/>
              <a:t> </a:t>
            </a:r>
            <a:r>
              <a:rPr lang="hu-HU" dirty="0" err="1"/>
              <a:t>zur</a:t>
            </a:r>
            <a:r>
              <a:rPr lang="hu-HU" dirty="0"/>
              <a:t> </a:t>
            </a:r>
            <a:r>
              <a:rPr lang="hu-HU" dirty="0" err="1"/>
              <a:t>Bewustseinseintrübüng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49070" y="2852936"/>
            <a:ext cx="80458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Somnolenz</a:t>
            </a:r>
            <a:r>
              <a:rPr lang="hu-HU" dirty="0"/>
              <a:t> – </a:t>
            </a:r>
            <a:r>
              <a:rPr lang="hu-HU" dirty="0" err="1"/>
              <a:t>Benommenheit</a:t>
            </a:r>
            <a:r>
              <a:rPr lang="hu-HU" dirty="0"/>
              <a:t> mit </a:t>
            </a:r>
            <a:r>
              <a:rPr lang="hu-HU" dirty="0" err="1"/>
              <a:t>abnormaler</a:t>
            </a:r>
            <a:r>
              <a:rPr lang="hu-HU" dirty="0"/>
              <a:t> </a:t>
            </a:r>
            <a:r>
              <a:rPr lang="hu-HU" dirty="0" err="1"/>
              <a:t>Schläfrigkeit</a:t>
            </a:r>
            <a:r>
              <a:rPr lang="hu-HU" dirty="0"/>
              <a:t> bei </a:t>
            </a:r>
            <a:r>
              <a:rPr lang="hu-HU" dirty="0" err="1"/>
              <a:t>erhaltener</a:t>
            </a:r>
            <a:r>
              <a:rPr lang="hu-HU" dirty="0"/>
              <a:t> </a:t>
            </a:r>
          </a:p>
          <a:p>
            <a:r>
              <a:rPr lang="hu-HU" dirty="0" err="1"/>
              <a:t>Ansprechbarkeit</a:t>
            </a:r>
            <a:r>
              <a:rPr lang="hu-HU" dirty="0"/>
              <a:t> und </a:t>
            </a:r>
            <a:r>
              <a:rPr lang="hu-HU" dirty="0" err="1"/>
              <a:t>Erweckbarkeit</a:t>
            </a:r>
            <a:endParaRPr lang="hu-HU" dirty="0"/>
          </a:p>
          <a:p>
            <a:endParaRPr lang="hu-HU" dirty="0"/>
          </a:p>
          <a:p>
            <a:r>
              <a:rPr lang="hu-HU" b="1" dirty="0" err="1"/>
              <a:t>Sopor</a:t>
            </a:r>
            <a:r>
              <a:rPr lang="hu-HU" dirty="0"/>
              <a:t> – </a:t>
            </a:r>
            <a:r>
              <a:rPr lang="hu-HU" dirty="0" err="1"/>
              <a:t>Schlafähnlicher</a:t>
            </a:r>
            <a:r>
              <a:rPr lang="hu-HU" dirty="0"/>
              <a:t> </a:t>
            </a:r>
            <a:r>
              <a:rPr lang="hu-HU" dirty="0" err="1"/>
              <a:t>Zustand</a:t>
            </a:r>
            <a:r>
              <a:rPr lang="hu-HU" dirty="0"/>
              <a:t>. </a:t>
            </a:r>
            <a:r>
              <a:rPr lang="hu-HU" dirty="0" err="1"/>
              <a:t>Nur</a:t>
            </a:r>
            <a:r>
              <a:rPr lang="hu-HU" dirty="0"/>
              <a:t> </a:t>
            </a:r>
            <a:r>
              <a:rPr lang="hu-HU" dirty="0" err="1"/>
              <a:t>stärke</a:t>
            </a:r>
            <a:r>
              <a:rPr lang="hu-HU" dirty="0"/>
              <a:t> </a:t>
            </a:r>
            <a:r>
              <a:rPr lang="hu-HU" dirty="0" err="1"/>
              <a:t>Stimuli</a:t>
            </a:r>
            <a:r>
              <a:rPr lang="hu-HU" dirty="0"/>
              <a:t> (</a:t>
            </a:r>
            <a:r>
              <a:rPr lang="hu-HU" dirty="0" err="1"/>
              <a:t>zB</a:t>
            </a:r>
            <a:r>
              <a:rPr lang="hu-HU" dirty="0"/>
              <a:t>. </a:t>
            </a:r>
            <a:r>
              <a:rPr lang="hu-HU" dirty="0" err="1"/>
              <a:t>Schmerz</a:t>
            </a:r>
            <a:r>
              <a:rPr lang="hu-HU" dirty="0"/>
              <a:t>) </a:t>
            </a:r>
          </a:p>
          <a:p>
            <a:r>
              <a:rPr lang="hu-HU" dirty="0" err="1"/>
              <a:t>lösen</a:t>
            </a:r>
            <a:r>
              <a:rPr lang="hu-HU" dirty="0"/>
              <a:t> </a:t>
            </a:r>
            <a:r>
              <a:rPr lang="hu-HU" dirty="0" err="1"/>
              <a:t>ungezielte</a:t>
            </a:r>
            <a:r>
              <a:rPr lang="hu-HU" dirty="0"/>
              <a:t>, </a:t>
            </a:r>
            <a:r>
              <a:rPr lang="hu-HU" dirty="0" err="1"/>
              <a:t>Abwehreaktionen</a:t>
            </a:r>
            <a:r>
              <a:rPr lang="hu-HU" dirty="0"/>
              <a:t> </a:t>
            </a:r>
            <a:r>
              <a:rPr lang="hu-HU" dirty="0" err="1"/>
              <a:t>aus</a:t>
            </a:r>
            <a:r>
              <a:rPr lang="hu-HU" dirty="0"/>
              <a:t> </a:t>
            </a:r>
          </a:p>
          <a:p>
            <a:endParaRPr lang="hu-HU" dirty="0"/>
          </a:p>
          <a:p>
            <a:r>
              <a:rPr lang="hu-HU" b="1" dirty="0"/>
              <a:t>Koma</a:t>
            </a:r>
            <a:r>
              <a:rPr lang="hu-HU" dirty="0"/>
              <a:t> - </a:t>
            </a:r>
            <a:r>
              <a:rPr lang="de-DE" dirty="0"/>
              <a:t>der schwerste Grad einer quantitativen Bewusstseinsstörung</a:t>
            </a:r>
            <a:r>
              <a:rPr lang="hu-HU" dirty="0"/>
              <a:t>. </a:t>
            </a:r>
          </a:p>
          <a:p>
            <a:r>
              <a:rPr lang="de-DE" dirty="0"/>
              <a:t>Patienten im Koma sind nicht ansprechbar, zeigen keine Reaktion auf starke </a:t>
            </a:r>
            <a:endParaRPr lang="hu-HU" dirty="0"/>
          </a:p>
          <a:p>
            <a:r>
              <a:rPr lang="de-DE" dirty="0"/>
              <a:t>Außenreize</a:t>
            </a:r>
            <a:r>
              <a:rPr lang="hu-HU" dirty="0"/>
              <a:t>, </a:t>
            </a:r>
            <a:r>
              <a:rPr lang="hu-HU" dirty="0" err="1"/>
              <a:t>aber</a:t>
            </a:r>
            <a:r>
              <a:rPr lang="hu-HU" dirty="0"/>
              <a:t> </a:t>
            </a:r>
            <a:r>
              <a:rPr lang="hu-HU" dirty="0" err="1"/>
              <a:t>die</a:t>
            </a:r>
            <a:r>
              <a:rPr lang="de-DE" dirty="0"/>
              <a:t> Spontanatmung ist erhalten</a:t>
            </a:r>
            <a:r>
              <a:rPr lang="hu-HU" dirty="0"/>
              <a:t>. </a:t>
            </a:r>
          </a:p>
        </p:txBody>
      </p:sp>
      <p:sp>
        <p:nvSpPr>
          <p:cNvPr id="4" name="Téglalap 3"/>
          <p:cNvSpPr/>
          <p:nvPr/>
        </p:nvSpPr>
        <p:spPr>
          <a:xfrm>
            <a:off x="1565919" y="476672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spc="-114" dirty="0" err="1"/>
              <a:t>Aufsteigendes</a:t>
            </a:r>
            <a:r>
              <a:rPr lang="hu-HU" sz="2800" spc="-114" dirty="0"/>
              <a:t> </a:t>
            </a:r>
            <a:r>
              <a:rPr lang="hu-HU" sz="2800" spc="-75" dirty="0" err="1"/>
              <a:t>retikuläres</a:t>
            </a:r>
            <a:r>
              <a:rPr lang="hu-HU" sz="2800" spc="-75" dirty="0"/>
              <a:t> </a:t>
            </a:r>
            <a:r>
              <a:rPr lang="hu-HU" sz="2800" spc="-105" dirty="0" err="1"/>
              <a:t>Aktivierungssystem</a:t>
            </a:r>
            <a:r>
              <a:rPr lang="hu-HU" sz="2800" spc="-190" dirty="0"/>
              <a:t> </a:t>
            </a:r>
            <a:r>
              <a:rPr lang="hu-HU" sz="2800" spc="-254" dirty="0"/>
              <a:t>(ARAS)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15431441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1414</Words>
  <Application>Microsoft Office PowerPoint</Application>
  <PresentationFormat>Diavetítés a képernyőre (4:3 oldalarány)</PresentationFormat>
  <Paragraphs>368</Paragraphs>
  <Slides>28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Times New Roman</vt:lpstr>
      <vt:lpstr>Trebuchet MS</vt:lpstr>
      <vt:lpstr>Wingdings</vt:lpstr>
      <vt:lpstr>Alapértelmezett terv</vt:lpstr>
      <vt:lpstr>Formatio reticularis. Monoaminerge Systeme</vt:lpstr>
      <vt:lpstr>Formatio reticularis</vt:lpstr>
      <vt:lpstr>Wichtigste Afferenzen der Formatio reticularis</vt:lpstr>
      <vt:lpstr>PowerPoint-bemutató</vt:lpstr>
      <vt:lpstr>Formatio reticularis - Gliederung</vt:lpstr>
      <vt:lpstr>Kerngebiete der Zonen</vt:lpstr>
      <vt:lpstr>PowerPoint-bemutató</vt:lpstr>
      <vt:lpstr>Wichtige Afferenzen und Efferenzen des Aufsteigenden retikulären Aktivierungssystem (ARAS) in der Formatio reticularis</vt:lpstr>
      <vt:lpstr>PowerPoint-bemutató</vt:lpstr>
      <vt:lpstr>Atemzentrum</vt:lpstr>
      <vt:lpstr>Kreislaufzentrum</vt:lpstr>
      <vt:lpstr>Pontine Kontrolle der Miktion</vt:lpstr>
      <vt:lpstr>Schluckzentrum</vt:lpstr>
      <vt:lpstr>Brechzentrum</vt:lpstr>
      <vt:lpstr>Extrapyramidale Steuerung der Motorik</vt:lpstr>
      <vt:lpstr>PowerPoint-bemutató</vt:lpstr>
      <vt:lpstr>PowerPoint-bemutató</vt:lpstr>
      <vt:lpstr>PowerPoint-bemutató</vt:lpstr>
      <vt:lpstr>Funktionelle Bedeutung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diencephalon makroszkópiája. Ventriculus tertius.</dc:title>
  <dc:creator>Humánmorfológiai Intézet</dc:creator>
  <cp:lastModifiedBy>Arnold Szabó</cp:lastModifiedBy>
  <cp:revision>83</cp:revision>
  <dcterms:created xsi:type="dcterms:W3CDTF">2009-09-28T11:31:53Z</dcterms:created>
  <dcterms:modified xsi:type="dcterms:W3CDTF">2019-10-21T10:46:45Z</dcterms:modified>
</cp:coreProperties>
</file>