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8" r:id="rId3"/>
    <p:sldId id="259" r:id="rId4"/>
    <p:sldId id="257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6" r:id="rId16"/>
    <p:sldId id="273" r:id="rId17"/>
    <p:sldId id="260" r:id="rId18"/>
    <p:sldId id="262" r:id="rId19"/>
    <p:sldId id="277" r:id="rId20"/>
    <p:sldId id="283" r:id="rId21"/>
    <p:sldId id="279" r:id="rId22"/>
    <p:sldId id="284" r:id="rId23"/>
    <p:sldId id="278" r:id="rId24"/>
    <p:sldId id="281" r:id="rId25"/>
    <p:sldId id="280" r:id="rId26"/>
    <p:sldId id="282" r:id="rId27"/>
    <p:sldId id="275" r:id="rId28"/>
    <p:sldId id="274" r:id="rId2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92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25F09B-B93A-45BF-9893-871AFF412ED1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D1DE30-5945-462B-B17F-FE978B5B71A1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F910F62-D830-4E83-B03A-3217C0A4A7CD}" type="slidenum">
              <a:rPr lang="hu-HU"/>
              <a:pPr/>
              <a:t>20</a:t>
            </a:fld>
            <a:endParaRPr lang="hu-HU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Haines_page332_fig24-8.jpg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3F59D6-64BD-4A71-BACE-8525F4BA52DA}" type="slidenum">
              <a:rPr lang="hu-HU"/>
              <a:pPr/>
              <a:t>22</a:t>
            </a:fld>
            <a:endParaRPr lang="hu-HU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998" tIns="45999" rIns="91998" bIns="45999"/>
          <a:lstStyle/>
          <a:p>
            <a:r>
              <a:rPr lang="hu-HU"/>
              <a:t>_Haines_2013\2015_10_15\ Haines_page330_fig24-6mod.jpg</a:t>
            </a:r>
          </a:p>
          <a:p>
            <a:r>
              <a:rPr lang="hu-HU"/>
              <a:t>D. E. Haines: </a:t>
            </a:r>
            <a:r>
              <a:rPr lang="en-US"/>
              <a:t>Fundamental Neuroscience for Basic and Clinical Applications</a:t>
            </a:r>
            <a:r>
              <a:rPr lang="hu-HU"/>
              <a:t>, </a:t>
            </a:r>
            <a:r>
              <a:rPr lang="en-US"/>
              <a:t>4th edition</a:t>
            </a:r>
            <a:r>
              <a:rPr lang="hu-HU"/>
              <a:t>, Elsevier, 2013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6CBFCA-7B43-47AE-B2D9-68D91526CB0C}" type="datetimeFigureOut">
              <a:rPr lang="hu-HU" smtClean="0"/>
              <a:pPr/>
              <a:t>2019.10.06.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B3EFD-0AF8-42A1-B822-CD6A0E5377C9}" type="slidenum">
              <a:rPr lang="hu-HU" smtClean="0"/>
              <a:pPr/>
              <a:t>‹Nr.›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u-HU" smtClean="0"/>
              <a:t>14</a:t>
            </a:r>
            <a:r>
              <a:rPr lang="hu-HU" dirty="0" smtClean="0"/>
              <a:t>. Törzsdúcok és összeköttetéseik. Agytörzsből induló motoros pályák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Dávid Csaba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Basalis ganglion körrel kapcsolatos  betegségek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Kreuz 34"/>
          <p:cNvSpPr/>
          <p:nvPr/>
        </p:nvSpPr>
        <p:spPr>
          <a:xfrm rot="2731071">
            <a:off x="3375517" y="3960708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300192" y="2820069"/>
            <a:ext cx="2592288" cy="3633267"/>
          </a:xfrm>
        </p:spPr>
        <p:txBody>
          <a:bodyPr>
            <a:normAutofit/>
          </a:bodyPr>
          <a:lstStyle/>
          <a:p>
            <a:r>
              <a:rPr lang="hu-HU" sz="1800" dirty="0" smtClean="0"/>
              <a:t>DA-erg sejtek kiesése</a:t>
            </a:r>
          </a:p>
          <a:p>
            <a:r>
              <a:rPr lang="hu-HU" sz="1800" dirty="0" smtClean="0"/>
              <a:t>direkt út kiesése</a:t>
            </a:r>
          </a:p>
          <a:p>
            <a:r>
              <a:rPr lang="hu-HU" sz="1800" dirty="0" smtClean="0"/>
              <a:t>indirekt út megerősödése</a:t>
            </a:r>
          </a:p>
          <a:p>
            <a:r>
              <a:rPr lang="hu-HU" sz="1800" dirty="0" smtClean="0"/>
              <a:t>thalamus gátlásának megerősödése</a:t>
            </a:r>
          </a:p>
          <a:p>
            <a:r>
              <a:rPr lang="hu-HU" sz="1800" dirty="0" smtClean="0"/>
              <a:t>kéreg serkentésének csökkenése</a:t>
            </a:r>
            <a:endParaRPr lang="hu-HU" sz="1800" dirty="0"/>
          </a:p>
        </p:txBody>
      </p:sp>
      <p:sp>
        <p:nvSpPr>
          <p:cNvPr id="37" name="Freihandform 36"/>
          <p:cNvSpPr/>
          <p:nvPr/>
        </p:nvSpPr>
        <p:spPr>
          <a:xfrm rot="927613">
            <a:off x="634439" y="3240434"/>
            <a:ext cx="334071" cy="94346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7517230">
            <a:off x="879016" y="4490050"/>
            <a:ext cx="334071" cy="943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1918462">
            <a:off x="2321725" y="4484407"/>
            <a:ext cx="334071" cy="801363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2330517">
            <a:off x="3448142" y="3435338"/>
            <a:ext cx="334071" cy="875747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1" name="Freihandform 40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2" name="Textfeld 41"/>
          <p:cNvSpPr txBox="1"/>
          <p:nvPr/>
        </p:nvSpPr>
        <p:spPr>
          <a:xfrm>
            <a:off x="6588224" y="2276872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Parkinson kór</a:t>
            </a:r>
            <a:endParaRPr lang="hu-HU" sz="2800" b="1" dirty="0"/>
          </a:p>
        </p:txBody>
      </p:sp>
      <p:sp>
        <p:nvSpPr>
          <p:cNvPr id="43" name="Textfeld 42"/>
          <p:cNvSpPr txBox="1"/>
          <p:nvPr/>
        </p:nvSpPr>
        <p:spPr>
          <a:xfrm>
            <a:off x="6084168" y="5373216"/>
            <a:ext cx="2808312" cy="169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remegés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merevség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lelassult mozgás</a:t>
            </a:r>
          </a:p>
          <a:p>
            <a:pPr>
              <a:lnSpc>
                <a:spcPct val="120000"/>
              </a:lnSpc>
              <a:buFontTx/>
              <a:buChar char="-"/>
            </a:pPr>
            <a:r>
              <a:rPr lang="hu-HU" dirty="0" smtClean="0">
                <a:ea typeface="ＭＳ Ｐゴシック" pitchFamily="-112" charset="-128"/>
              </a:rPr>
              <a:t> instabilitás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5" grpId="0" animBg="1"/>
      <p:bldP spid="30" grpId="0" animBg="1"/>
      <p:bldP spid="31" grpId="0"/>
      <p:bldP spid="32" grpId="0" animBg="1"/>
      <p:bldP spid="33" grpId="0"/>
      <p:bldP spid="35" grpId="0" animBg="1"/>
      <p:bldP spid="36" grpId="0" uiExpand="1" build="p"/>
      <p:bldP spid="37" grpId="0" animBg="1"/>
      <p:bldP spid="38" grpId="0" animBg="1"/>
      <p:bldP spid="39" grpId="0" animBg="1"/>
      <p:bldP spid="40" grpId="0" animBg="1"/>
      <p:bldP spid="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Picture 4" descr="Parkinson_ShakingPal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63121" y="44624"/>
            <a:ext cx="2803525" cy="43195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265238" y="3745086"/>
            <a:ext cx="2273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hu-HU" sz="2000" b="1">
                <a:ea typeface="ＭＳ Ｐゴシック" pitchFamily="-112" charset="-128"/>
              </a:rPr>
              <a:t>James Parkinson</a:t>
            </a:r>
          </a:p>
          <a:p>
            <a:pPr algn="ctr"/>
            <a:r>
              <a:rPr lang="hu-HU" sz="2000">
                <a:ea typeface="ＭＳ Ｐゴシック" pitchFamily="-112" charset="-128"/>
              </a:rPr>
              <a:t>(1755-1824)</a:t>
            </a:r>
          </a:p>
        </p:txBody>
      </p:sp>
      <p:pic>
        <p:nvPicPr>
          <p:cNvPr id="6" name="Picture 7" descr="Parkins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4875" y="189086"/>
            <a:ext cx="3033713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058346" y="4713461"/>
            <a:ext cx="29781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hu-HU" sz="1200">
                <a:ea typeface="ＭＳ Ｐゴシック" pitchFamily="-112" charset="-128"/>
              </a:rPr>
              <a:t>The essay was based on only six cases: just three of each were examined in detail, two were met in the street, and only one was seen at a distance.</a:t>
            </a:r>
          </a:p>
        </p:txBody>
      </p:sp>
      <p:pic>
        <p:nvPicPr>
          <p:cNvPr id="8" name="Picture 4" descr="Bereczki_Papaifejle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0331" y="4149080"/>
            <a:ext cx="67659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pax corpori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0"/>
            <a:ext cx="44418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Basalis ganglion körrel kapcsolatos  betegségek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56176" y="2532037"/>
            <a:ext cx="2915816" cy="3273227"/>
          </a:xfrm>
        </p:spPr>
        <p:txBody>
          <a:bodyPr>
            <a:normAutofit fontScale="92500" lnSpcReduction="10000"/>
          </a:bodyPr>
          <a:lstStyle/>
          <a:p>
            <a:r>
              <a:rPr lang="hu-HU" sz="1800" dirty="0" smtClean="0"/>
              <a:t>striatalis neuronok elvesztése (az indirekt út korábban)</a:t>
            </a:r>
          </a:p>
          <a:p>
            <a:r>
              <a:rPr lang="hu-HU" sz="1800" dirty="0" smtClean="0"/>
              <a:t>direkt út megerősödése (korai fázis)</a:t>
            </a:r>
          </a:p>
          <a:p>
            <a:r>
              <a:rPr lang="hu-HU" sz="1800" dirty="0" smtClean="0"/>
              <a:t>thalamus gátlás csökkenése</a:t>
            </a:r>
          </a:p>
          <a:p>
            <a:r>
              <a:rPr lang="hu-HU" sz="1800" dirty="0" smtClean="0"/>
              <a:t>fokozott mozgások (chorea)</a:t>
            </a:r>
          </a:p>
          <a:p>
            <a:r>
              <a:rPr lang="hu-HU" sz="1800" dirty="0" smtClean="0"/>
              <a:t>a direkt út gyengülésével lassan minden mozgás kiesik</a:t>
            </a:r>
            <a:endParaRPr lang="hu-HU" sz="1800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084168" y="1988840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Huntington chorea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228184" y="5746030"/>
            <a:ext cx="26642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-akaratlan mozgások</a:t>
            </a:r>
          </a:p>
          <a:p>
            <a:r>
              <a:rPr lang="hu-HU" dirty="0" smtClean="0"/>
              <a:t>-érzelmi labilitás</a:t>
            </a:r>
          </a:p>
          <a:p>
            <a:r>
              <a:rPr lang="hu-HU" dirty="0" smtClean="0"/>
              <a:t>-szellemi leépülés</a:t>
            </a:r>
            <a:endParaRPr lang="hu-HU" dirty="0"/>
          </a:p>
        </p:txBody>
      </p:sp>
      <p:sp>
        <p:nvSpPr>
          <p:cNvPr id="36" name="Freihandform 35"/>
          <p:cNvSpPr/>
          <p:nvPr/>
        </p:nvSpPr>
        <p:spPr>
          <a:xfrm rot="17650789">
            <a:off x="1552168" y="3067026"/>
            <a:ext cx="419381" cy="138635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1016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7" name="Freihandform 36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11918462">
            <a:off x="4695094" y="2179830"/>
            <a:ext cx="334071" cy="82504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0" grpId="0" animBg="1"/>
      <p:bldP spid="22" grpId="0" animBg="1"/>
      <p:bldP spid="23" grpId="0" animBg="1"/>
      <p:bldP spid="24" grpId="0" animBg="1"/>
      <p:bldP spid="29" grpId="0" animBg="1"/>
      <p:bldP spid="35" grpId="0"/>
      <p:bldP spid="36" grpId="0" animBg="1"/>
      <p:bldP spid="3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2050" name="Picture 2" descr="https://upload.wikimedia.org/wikipedia/commons/e/e0/On_Chorea_with_ph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8689231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Basalis ganglion körrel kapcsolatos  betegségek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6191672" y="206084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Hemiballismus</a:t>
            </a:r>
            <a:endParaRPr lang="hu-HU" sz="2800" b="1" dirty="0"/>
          </a:p>
        </p:txBody>
      </p:sp>
      <p:sp>
        <p:nvSpPr>
          <p:cNvPr id="35" name="Textfeld 34"/>
          <p:cNvSpPr txBox="1"/>
          <p:nvPr/>
        </p:nvSpPr>
        <p:spPr>
          <a:xfrm>
            <a:off x="6228184" y="6023029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-nagyívű, akaratlan, féloldali végtagmozgások</a:t>
            </a:r>
            <a:endParaRPr lang="hu-HU" dirty="0"/>
          </a:p>
        </p:txBody>
      </p:sp>
      <p:sp>
        <p:nvSpPr>
          <p:cNvPr id="36" name="Inhaltsplatzhalter 2"/>
          <p:cNvSpPr>
            <a:spLocks noGrp="1"/>
          </p:cNvSpPr>
          <p:nvPr>
            <p:ph idx="1"/>
          </p:nvPr>
        </p:nvSpPr>
        <p:spPr>
          <a:xfrm>
            <a:off x="6156176" y="2564904"/>
            <a:ext cx="2664296" cy="3456384"/>
          </a:xfrm>
        </p:spPr>
        <p:txBody>
          <a:bodyPr>
            <a:normAutofit/>
          </a:bodyPr>
          <a:lstStyle/>
          <a:p>
            <a:r>
              <a:rPr lang="hu-HU" sz="1800" dirty="0" smtClean="0"/>
              <a:t>Nucl. subthalamicus FÉLOLDALI kiesése (pl. infarktus, a. cerebri post. elzáródás)</a:t>
            </a:r>
          </a:p>
          <a:p>
            <a:r>
              <a:rPr lang="hu-HU" sz="1800" dirty="0" smtClean="0"/>
              <a:t>indirekt út kiesése</a:t>
            </a:r>
          </a:p>
          <a:p>
            <a:r>
              <a:rPr lang="hu-HU" sz="1800" dirty="0" smtClean="0"/>
              <a:t>thalamus gátlásának gyengülése</a:t>
            </a:r>
          </a:p>
          <a:p>
            <a:r>
              <a:rPr lang="hu-HU" sz="1800" dirty="0" smtClean="0"/>
              <a:t>motoros aktivitás növekedése</a:t>
            </a:r>
            <a:endParaRPr lang="hu-HU" sz="1800" dirty="0"/>
          </a:p>
        </p:txBody>
      </p:sp>
      <p:sp>
        <p:nvSpPr>
          <p:cNvPr id="37" name="Kreuz 36"/>
          <p:cNvSpPr/>
          <p:nvPr/>
        </p:nvSpPr>
        <p:spPr>
          <a:xfrm rot="2731071">
            <a:off x="855237" y="4464764"/>
            <a:ext cx="1872208" cy="1872208"/>
          </a:xfrm>
          <a:prstGeom prst="plus">
            <a:avLst>
              <a:gd name="adj" fmla="val 45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9" name="Freihandform 38"/>
          <p:cNvSpPr/>
          <p:nvPr/>
        </p:nvSpPr>
        <p:spPr>
          <a:xfrm rot="12330517">
            <a:off x="3442677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40" name="Freihandform 39"/>
          <p:cNvSpPr/>
          <p:nvPr/>
        </p:nvSpPr>
        <p:spPr>
          <a:xfrm rot="11918462">
            <a:off x="4691416" y="2202243"/>
            <a:ext cx="334071" cy="802030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1016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5" grpId="0"/>
      <p:bldP spid="36" grpId="0" uiExpand="1" build="p"/>
      <p:bldP spid="37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 kör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hu-HU" dirty="0" smtClean="0"/>
              <a:t>látvány vezérelte mozgások</a:t>
            </a:r>
            <a:endParaRPr lang="hu-HU" dirty="0"/>
          </a:p>
        </p:txBody>
      </p:sp>
      <p:pic>
        <p:nvPicPr>
          <p:cNvPr id="5" name="Picture 6" descr="Kandel5_page418_fig19_5B_200dp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157412"/>
            <a:ext cx="7200900" cy="470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7318375" y="6443663"/>
            <a:ext cx="16621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1400">
                <a:ea typeface="ＭＳ Ｐゴシック" pitchFamily="-112" charset="-128"/>
              </a:rPr>
              <a:t>Kandel et al., 2013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Vizuomotor kör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8" name="Textfeld 7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6" name="Freihandform 15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Freihandform 18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Textfeld 19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1" name="Freihandform 20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Textfeld 21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3" name="Freihandform 22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Textfeld 28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30" name="Freihandform 29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2" name="Textfeld 31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3" name="Freihandform 32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Textfeld 33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020272" y="2924944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Parietális asszociációs kéreg</a:t>
            </a:r>
            <a:endParaRPr lang="hu-HU" dirty="0"/>
          </a:p>
        </p:txBody>
      </p:sp>
      <p:sp>
        <p:nvSpPr>
          <p:cNvPr id="36" name="Textfeld 35"/>
          <p:cNvSpPr txBox="1"/>
          <p:nvPr/>
        </p:nvSpPr>
        <p:spPr>
          <a:xfrm>
            <a:off x="7236296" y="465313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Látókéreg</a:t>
            </a:r>
            <a:endParaRPr lang="hu-HU" dirty="0"/>
          </a:p>
        </p:txBody>
      </p:sp>
      <p:sp>
        <p:nvSpPr>
          <p:cNvPr id="37" name="Freihandform 36"/>
          <p:cNvSpPr/>
          <p:nvPr/>
        </p:nvSpPr>
        <p:spPr>
          <a:xfrm rot="9180031">
            <a:off x="8069894" y="375035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8" name="Freihandform 37"/>
          <p:cNvSpPr/>
          <p:nvPr/>
        </p:nvSpPr>
        <p:spPr>
          <a:xfrm rot="5590863">
            <a:off x="4836853" y="856665"/>
            <a:ext cx="1101900" cy="3714699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427912 w 427912"/>
              <a:gd name="connsiteY0" fmla="*/ 0 h 1284614"/>
              <a:gd name="connsiteX1" fmla="*/ 86082 w 427912"/>
              <a:gd name="connsiteY1" fmla="*/ 760406 h 1284614"/>
              <a:gd name="connsiteX2" fmla="*/ 81643 w 427912"/>
              <a:gd name="connsiteY2" fmla="*/ 1284614 h 1284614"/>
              <a:gd name="connsiteX0" fmla="*/ 740621 w 740621"/>
              <a:gd name="connsiteY0" fmla="*/ 0 h 4128560"/>
              <a:gd name="connsiteX1" fmla="*/ 398791 w 740621"/>
              <a:gd name="connsiteY1" fmla="*/ 760406 h 4128560"/>
              <a:gd name="connsiteX2" fmla="*/ 81643 w 740621"/>
              <a:gd name="connsiteY2" fmla="*/ 4128560 h 4128560"/>
              <a:gd name="connsiteX0" fmla="*/ 658978 w 714903"/>
              <a:gd name="connsiteY0" fmla="*/ 0 h 4128560"/>
              <a:gd name="connsiteX1" fmla="*/ 317148 w 714903"/>
              <a:gd name="connsiteY1" fmla="*/ 760406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714903"/>
              <a:gd name="connsiteY0" fmla="*/ 0 h 4128560"/>
              <a:gd name="connsiteX1" fmla="*/ 199653 w 714903"/>
              <a:gd name="connsiteY1" fmla="*/ 910065 h 4128560"/>
              <a:gd name="connsiteX2" fmla="*/ 0 w 714903"/>
              <a:gd name="connsiteY2" fmla="*/ 4128560 h 4128560"/>
              <a:gd name="connsiteX0" fmla="*/ 658978 w 1101900"/>
              <a:gd name="connsiteY0" fmla="*/ 0 h 4128560"/>
              <a:gd name="connsiteX1" fmla="*/ 199653 w 1101900"/>
              <a:gd name="connsiteY1" fmla="*/ 910065 h 4128560"/>
              <a:gd name="connsiteX2" fmla="*/ 0 w 1101900"/>
              <a:gd name="connsiteY2" fmla="*/ 4128560 h 4128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1900" h="4128560">
                <a:moveTo>
                  <a:pt x="658978" y="0"/>
                </a:moveTo>
                <a:cubicBezTo>
                  <a:pt x="607314" y="67949"/>
                  <a:pt x="297968" y="500076"/>
                  <a:pt x="199653" y="910065"/>
                </a:cubicBezTo>
                <a:cubicBezTo>
                  <a:pt x="25685" y="1798565"/>
                  <a:pt x="1101900" y="3231149"/>
                  <a:pt x="0" y="4128560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Agytörzsből leszálló pályák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Elsősorban a testtartás és egyensúly szabályozása</a:t>
            </a:r>
          </a:p>
          <a:p>
            <a:pPr lvl="1"/>
            <a:r>
              <a:rPr lang="hu-HU" dirty="0" smtClean="0"/>
              <a:t>Tr. rubrospinalis</a:t>
            </a:r>
          </a:p>
          <a:p>
            <a:pPr lvl="1"/>
            <a:r>
              <a:rPr lang="hu-HU" dirty="0" smtClean="0"/>
              <a:t>Tr. reticulospinalis</a:t>
            </a:r>
          </a:p>
          <a:p>
            <a:pPr lvl="1"/>
            <a:r>
              <a:rPr lang="hu-HU" dirty="0" smtClean="0"/>
              <a:t>Tr. vestibulospinalis</a:t>
            </a:r>
          </a:p>
          <a:p>
            <a:pPr lvl="1"/>
            <a:r>
              <a:rPr lang="hu-HU" dirty="0" smtClean="0"/>
              <a:t>Tr. tectospinalis</a:t>
            </a:r>
          </a:p>
          <a:p>
            <a:pPr lvl="1"/>
            <a:r>
              <a:rPr lang="hu-HU" dirty="0" smtClean="0"/>
              <a:t>Tr. olivospinalis</a:t>
            </a:r>
          </a:p>
          <a:p>
            <a:pPr lvl="1"/>
            <a:r>
              <a:rPr lang="hu-HU" dirty="0" smtClean="0"/>
              <a:t>Fasciculus longitudinalis medialis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xtrapiramidális pályá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471" y="622993"/>
            <a:ext cx="7127875" cy="5665788"/>
          </a:xfrm>
          <a:prstGeom prst="rect">
            <a:avLst/>
          </a:prstGeom>
          <a:noFill/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7083" y="3883719"/>
            <a:ext cx="24495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rubrospinalis</a:t>
            </a:r>
            <a:endParaRPr lang="hu-HU" sz="1800"/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850008" y="3551931"/>
            <a:ext cx="1152525" cy="36036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49783" y="1969194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</a:t>
            </a:r>
            <a:endParaRPr lang="hu-HU" sz="1800">
              <a:solidFill>
                <a:srgbClr val="FF9900"/>
              </a:solidFill>
              <a:latin typeface="Arial" charset="0"/>
            </a:endParaRPr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1346771" y="2327969"/>
            <a:ext cx="2520950" cy="719137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5021" y="2826444"/>
            <a:ext cx="2411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tegmentospinalis</a:t>
            </a: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354833" y="3048694"/>
            <a:ext cx="1008063" cy="287337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882258" y="5995094"/>
            <a:ext cx="33845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Fasciculus longitudinalis med.</a:t>
            </a: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 flipV="1">
            <a:off x="5018658" y="3840856"/>
            <a:ext cx="1655763" cy="216058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4226496" y="6504681"/>
            <a:ext cx="19446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0000"/>
                </a:solidFill>
              </a:rPr>
              <a:t>Tr. tectospinalis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 flipV="1">
            <a:off x="5091683" y="4344094"/>
            <a:ext cx="215900" cy="208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35496" y="4993381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3366FF"/>
                </a:solidFill>
              </a:rPr>
              <a:t>Tr. vestibulospinalis</a:t>
            </a: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V="1">
            <a:off x="2354833" y="4777481"/>
            <a:ext cx="1944688" cy="358775"/>
          </a:xfrm>
          <a:prstGeom prst="line">
            <a:avLst/>
          </a:prstGeom>
          <a:noFill/>
          <a:ln w="9525">
            <a:solidFill>
              <a:srgbClr val="3366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7" name="Text Box 15"/>
          <p:cNvSpPr txBox="1">
            <a:spLocks noChangeArrowheads="1"/>
          </p:cNvSpPr>
          <p:nvPr/>
        </p:nvSpPr>
        <p:spPr bwMode="auto">
          <a:xfrm>
            <a:off x="72008" y="6072881"/>
            <a:ext cx="3779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hu-HU" sz="1800">
                <a:solidFill>
                  <a:srgbClr val="FF9900"/>
                </a:solidFill>
              </a:rPr>
              <a:t>Tr. reticulospinalis lat. und ventr.</a:t>
            </a: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V="1">
            <a:off x="3146996" y="5064819"/>
            <a:ext cx="1152525" cy="936625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hu-HU"/>
          </a:p>
        </p:txBody>
      </p:sp>
      <p:sp>
        <p:nvSpPr>
          <p:cNvPr id="19" name="Titel 1"/>
          <p:cNvSpPr txBox="1">
            <a:spLocks/>
          </p:cNvSpPr>
          <p:nvPr/>
        </p:nvSpPr>
        <p:spPr>
          <a:xfrm>
            <a:off x="0" y="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Indirekt leszállópályák a gerincvelőben</a:t>
            </a:r>
            <a:endParaRPr kumimoji="0" lang="hu-HU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rubrospinalis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latin typeface="Calibri"/>
              </a:rPr>
              <a:t>α</a:t>
            </a:r>
            <a:r>
              <a:rPr lang="hu-HU" dirty="0" smtClean="0">
                <a:latin typeface="Calibri"/>
              </a:rPr>
              <a:t>- és </a:t>
            </a:r>
            <a:r>
              <a:rPr lang="el-GR" dirty="0" smtClean="0">
                <a:latin typeface="Calibri"/>
              </a:rPr>
              <a:t>γ</a:t>
            </a:r>
            <a:r>
              <a:rPr lang="hu-HU" dirty="0" smtClean="0">
                <a:latin typeface="Calibri"/>
              </a:rPr>
              <a:t>- motoneuronokon végződik</a:t>
            </a:r>
          </a:p>
          <a:p>
            <a:r>
              <a:rPr lang="hu-HU" dirty="0" smtClean="0">
                <a:latin typeface="Calibri"/>
              </a:rPr>
              <a:t>extensorokat gátolja</a:t>
            </a:r>
          </a:p>
          <a:p>
            <a:r>
              <a:rPr lang="hu-HU" dirty="0" smtClean="0">
                <a:latin typeface="Calibri"/>
              </a:rPr>
              <a:t>flexorokat serkenti</a:t>
            </a:r>
          </a:p>
          <a:p>
            <a:r>
              <a:rPr lang="hu-HU" dirty="0" smtClean="0">
                <a:latin typeface="Calibri"/>
              </a:rPr>
              <a:t>ezáltal a tr. vestibulospinalis ellen hat</a:t>
            </a:r>
          </a:p>
          <a:p>
            <a:r>
              <a:rPr lang="hu-HU" dirty="0" smtClean="0">
                <a:latin typeface="Calibri"/>
              </a:rPr>
              <a:t>a mesencephalonban kereszteződik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akaratlagos mozgás problémája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tudatosan kevés dologra tudunk figyelni</a:t>
            </a:r>
          </a:p>
          <a:p>
            <a:r>
              <a:rPr lang="hu-HU" dirty="0" smtClean="0"/>
              <a:t>a mozgástervezéshez testtartási, izomtónus, stb infók is kellenek</a:t>
            </a:r>
          </a:p>
          <a:p>
            <a:r>
              <a:rPr lang="hu-HU" dirty="0" smtClean="0"/>
              <a:t>egy mozdulat kivitelezéséhez nemcsak az azt végrehajtó izmok szükségesek, hanem azok is, amik fenntartják pl. az egyensúlyt</a:t>
            </a:r>
          </a:p>
          <a:p>
            <a:r>
              <a:rPr lang="hu-HU" dirty="0" smtClean="0"/>
              <a:t>ezek miatt kell egy támogató rendszer, ami automatikusan ellátja az öntudatlan, kisegítő funkciókat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Haines_page332_fig24-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0"/>
            <a:ext cx="4942805" cy="6788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vestibulospinalis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dirty="0" smtClean="0"/>
              <a:t>főként a laterális vestibulásis magból ered (Deiters)</a:t>
            </a:r>
          </a:p>
          <a:p>
            <a:r>
              <a:rPr lang="el-GR" dirty="0" smtClean="0"/>
              <a:t>α</a:t>
            </a:r>
            <a:r>
              <a:rPr lang="hu-HU" dirty="0" smtClean="0"/>
              <a:t>- és </a:t>
            </a:r>
            <a:r>
              <a:rPr lang="el-GR" dirty="0" smtClean="0"/>
              <a:t>γ</a:t>
            </a:r>
            <a:r>
              <a:rPr lang="hu-HU" dirty="0" smtClean="0"/>
              <a:t>- motoneuronokon végződik</a:t>
            </a:r>
          </a:p>
          <a:p>
            <a:r>
              <a:rPr lang="hu-HU" dirty="0" smtClean="0"/>
              <a:t>extensor izmokat serkenti</a:t>
            </a:r>
          </a:p>
          <a:p>
            <a:r>
              <a:rPr lang="hu-HU" dirty="0" smtClean="0"/>
              <a:t>flexor izmokat gátolja</a:t>
            </a:r>
          </a:p>
          <a:p>
            <a:r>
              <a:rPr lang="hu-HU" dirty="0" smtClean="0"/>
              <a:t>ezáltal a tr. rubsrospinalis ellen hat</a:t>
            </a:r>
          </a:p>
          <a:p>
            <a:r>
              <a:rPr lang="hu-HU" dirty="0" smtClean="0"/>
              <a:t>NEM keresztezett </a:t>
            </a:r>
            <a:r>
              <a:rPr lang="hu-HU" dirty="0" smtClean="0"/>
              <a:t>pálya</a:t>
            </a:r>
          </a:p>
          <a:p>
            <a:r>
              <a:rPr lang="hu-HU" dirty="0" smtClean="0"/>
              <a:t>jelentős szerepe van a fejtartás szabályozásában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zövegdoboz 2"/>
          <p:cNvSpPr txBox="1">
            <a:spLocks noChangeArrowheads="1"/>
          </p:cNvSpPr>
          <p:nvPr/>
        </p:nvSpPr>
        <p:spPr bwMode="auto">
          <a:xfrm>
            <a:off x="1" y="6237312"/>
            <a:ext cx="30598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hu-HU" sz="1400" dirty="0" smtClean="0">
                <a:ea typeface="ＭＳ Ｐゴシック" pitchFamily="4" charset="-128"/>
              </a:rPr>
              <a:t>Haines: </a:t>
            </a:r>
            <a:r>
              <a:rPr lang="en-US" sz="1400" dirty="0" err="1" smtClean="0">
                <a:ea typeface="ＭＳ Ｐゴシック" pitchFamily="4" charset="-128"/>
              </a:rPr>
              <a:t>Neuroanatomy</a:t>
            </a:r>
            <a:r>
              <a:rPr lang="en-US" sz="1400" dirty="0" smtClean="0">
                <a:ea typeface="ＭＳ Ｐゴシック" pitchFamily="4" charset="-128"/>
              </a:rPr>
              <a:t>: An Atlas of Structures, Sections, and Systems</a:t>
            </a:r>
            <a:endParaRPr lang="hu-HU" sz="1400" dirty="0">
              <a:ea typeface="ＭＳ Ｐゴシック" pitchFamily="4" charset="-128"/>
            </a:endParaRPr>
          </a:p>
        </p:txBody>
      </p:sp>
      <p:pic>
        <p:nvPicPr>
          <p:cNvPr id="63495" name="Picture 7" descr="Haines_page330_fig24-6m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60338"/>
            <a:ext cx="5745163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reticulospinalis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medialis (tr. bulboreticulospinalis)</a:t>
            </a:r>
          </a:p>
          <a:p>
            <a:pPr lvl="1"/>
            <a:r>
              <a:rPr lang="hu-HU" dirty="0" smtClean="0"/>
              <a:t>nyúltvelőből ered</a:t>
            </a:r>
          </a:p>
          <a:p>
            <a:pPr lvl="1"/>
            <a:r>
              <a:rPr lang="hu-HU" dirty="0" smtClean="0"/>
              <a:t>keresztezett pálya</a:t>
            </a:r>
          </a:p>
          <a:p>
            <a:pPr lvl="1"/>
            <a:r>
              <a:rPr lang="hu-HU" dirty="0" smtClean="0"/>
              <a:t>működésében hasonló a tr. rubsrospinalishoz</a:t>
            </a:r>
          </a:p>
          <a:p>
            <a:r>
              <a:rPr lang="hu-HU" dirty="0" smtClean="0"/>
              <a:t>lateralis (tr. pontoreticulospinalis)</a:t>
            </a:r>
          </a:p>
          <a:p>
            <a:pPr lvl="1"/>
            <a:r>
              <a:rPr lang="hu-HU" dirty="0" smtClean="0"/>
              <a:t>hídból ered</a:t>
            </a:r>
          </a:p>
          <a:p>
            <a:pPr lvl="1"/>
            <a:r>
              <a:rPr lang="hu-HU" dirty="0" smtClean="0"/>
              <a:t>nem keresztezett pálya</a:t>
            </a:r>
          </a:p>
          <a:p>
            <a:pPr lvl="1"/>
            <a:r>
              <a:rPr lang="hu-HU" dirty="0" smtClean="0"/>
              <a:t>működésében hasonló a tr. vestibulospinalishoz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olivospinalis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170" name="Picture 2" descr="Képtalálat a következőre: „yeti”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1280935"/>
            <a:ext cx="4680520" cy="54583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Tractus tectospinalis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colliculus superior mély rétegeiből </a:t>
            </a:r>
            <a:r>
              <a:rPr lang="hu-HU" dirty="0" smtClean="0"/>
              <a:t>ered</a:t>
            </a:r>
          </a:p>
          <a:p>
            <a:r>
              <a:rPr lang="hu-HU" dirty="0" smtClean="0"/>
              <a:t>középagyban kereszteződik (decussatio tegmentalis dorsalis)</a:t>
            </a:r>
            <a:endParaRPr lang="hu-HU" dirty="0" smtClean="0"/>
          </a:p>
          <a:p>
            <a:r>
              <a:rPr lang="hu-HU" dirty="0" smtClean="0"/>
              <a:t>nyaki gerincvelőben végződik</a:t>
            </a:r>
          </a:p>
          <a:p>
            <a:r>
              <a:rPr lang="hu-HU" dirty="0" smtClean="0"/>
              <a:t>fejmozgások koordinálása </a:t>
            </a:r>
            <a:r>
              <a:rPr lang="hu-HU" b="1" dirty="0" smtClean="0"/>
              <a:t>vizuális</a:t>
            </a:r>
            <a:r>
              <a:rPr lang="hu-HU" dirty="0" smtClean="0"/>
              <a:t> információk alapján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Fasciculus longitudinalis medialis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vestibularis magokból és a nucleus interstitialis Cajal-ból ered</a:t>
            </a:r>
          </a:p>
          <a:p>
            <a:r>
              <a:rPr lang="hu-HU" dirty="0" smtClean="0"/>
              <a:t>a szemmozgások (nucl. n. III, IV, VI) és a nyakizmokon (felső cervicalis segmentumok) keresztül a fej helyzetének koordinációja az </a:t>
            </a:r>
            <a:r>
              <a:rPr lang="hu-HU" b="1" dirty="0" smtClean="0"/>
              <a:t>egyensúlyi</a:t>
            </a:r>
            <a:r>
              <a:rPr lang="hu-HU" dirty="0" smtClean="0"/>
              <a:t> információk alapján </a:t>
            </a:r>
            <a:br>
              <a:rPr lang="hu-HU" dirty="0" smtClean="0"/>
            </a:br>
            <a:r>
              <a:rPr lang="hu-HU" dirty="0" smtClean="0"/>
              <a:t>ld. még: 28. előadás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143000"/>
          </a:xfrm>
        </p:spPr>
        <p:txBody>
          <a:bodyPr/>
          <a:lstStyle/>
          <a:p>
            <a:r>
              <a:rPr lang="hu-HU" dirty="0" smtClean="0"/>
              <a:t>Köszönöm a figyelmet!!!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Basalis ganglionok</a:t>
            </a:r>
          </a:p>
          <a:p>
            <a:pPr lvl="1"/>
            <a:r>
              <a:rPr lang="hu-HU" dirty="0" smtClean="0"/>
              <a:t>pontosság (accuracy)</a:t>
            </a:r>
          </a:p>
          <a:p>
            <a:pPr lvl="1"/>
            <a:endParaRPr lang="hu-HU" dirty="0" smtClean="0"/>
          </a:p>
          <a:p>
            <a:r>
              <a:rPr lang="hu-HU" dirty="0" smtClean="0"/>
              <a:t>Cerebellum</a:t>
            </a:r>
          </a:p>
          <a:p>
            <a:pPr lvl="1"/>
            <a:r>
              <a:rPr lang="hu-HU" dirty="0" smtClean="0"/>
              <a:t>precizitás (precision)</a:t>
            </a:r>
            <a:endParaRPr lang="hu-HU" dirty="0"/>
          </a:p>
        </p:txBody>
      </p:sp>
      <p:pic>
        <p:nvPicPr>
          <p:cNvPr id="29698" name="Picture 2" descr="http://cdn.antarcticglaciers.org/wp-content/uploads/2013/11/precision_accurac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12776"/>
            <a:ext cx="6682003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Mozgásrendszerek csoportosítása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Akaratlagos mozgásszervezés (pyramidális rendszer, </a:t>
            </a:r>
            <a:r>
              <a:rPr lang="hu-HU" dirty="0" smtClean="0"/>
              <a:t>angol: „motor-move”, német: Zielmotorik)</a:t>
            </a:r>
            <a:endParaRPr lang="hu-HU" dirty="0" smtClean="0"/>
          </a:p>
          <a:p>
            <a:r>
              <a:rPr lang="hu-HU" dirty="0" smtClean="0"/>
              <a:t>Az előbbit támogató, reflexeken alapuló mozgásszervezés (extrapyramidális rendszer, manapság: basalis ganglionok </a:t>
            </a:r>
            <a:r>
              <a:rPr lang="hu-HU" dirty="0" smtClean="0"/>
              <a:t>rendszere, angol: „motor-hold”, német: Stützmotorik)</a:t>
            </a:r>
            <a:endParaRPr lang="hu-HU" dirty="0" smtClean="0"/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motoros rendszer központjai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Agykéreg (</a:t>
            </a:r>
            <a:r>
              <a:rPr lang="hu-HU" sz="2000" dirty="0" smtClean="0"/>
              <a:t>primer, supplementer és premotoros áreák</a:t>
            </a:r>
            <a:r>
              <a:rPr lang="hu-HU" dirty="0" smtClean="0"/>
              <a:t>)</a:t>
            </a:r>
          </a:p>
          <a:p>
            <a:r>
              <a:rPr lang="hu-HU" dirty="0" smtClean="0"/>
              <a:t>Thalamus (</a:t>
            </a:r>
            <a:r>
              <a:rPr lang="hu-HU" sz="1800" dirty="0" smtClean="0"/>
              <a:t>információ továbbítás: szenzoros, bazális ganglionokból, kisagyból, más kéregrészekből, röviden: bárhonnan a kéreg </a:t>
            </a:r>
            <a:r>
              <a:rPr lang="hu-HU" sz="1800" dirty="0" smtClean="0"/>
              <a:t>felé, 16. előadás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Bazális ganglionok (</a:t>
            </a:r>
            <a:r>
              <a:rPr lang="hu-HU" sz="1800" dirty="0" smtClean="0"/>
              <a:t>striatum, globus pallidus, tágabb értelembem még: substancia nigra, nucleus subthalamicus</a:t>
            </a:r>
            <a:r>
              <a:rPr lang="hu-HU" dirty="0" smtClean="0"/>
              <a:t>)</a:t>
            </a:r>
          </a:p>
          <a:p>
            <a:r>
              <a:rPr lang="hu-HU" dirty="0" smtClean="0"/>
              <a:t>Agytörzsi központok (</a:t>
            </a:r>
            <a:r>
              <a:rPr lang="hu-HU" sz="1800" dirty="0" smtClean="0"/>
              <a:t>raphe magok, formatio </a:t>
            </a:r>
            <a:r>
              <a:rPr lang="hu-HU" sz="1800" dirty="0" smtClean="0"/>
              <a:t>reticularis, 18. előadás</a:t>
            </a:r>
            <a:r>
              <a:rPr lang="hu-HU" dirty="0" smtClean="0"/>
              <a:t>)</a:t>
            </a:r>
            <a:endParaRPr lang="hu-HU" dirty="0" smtClean="0"/>
          </a:p>
          <a:p>
            <a:r>
              <a:rPr lang="hu-HU" dirty="0" smtClean="0"/>
              <a:t>Kisagy </a:t>
            </a:r>
            <a:r>
              <a:rPr lang="hu-HU" dirty="0" smtClean="0"/>
              <a:t>(</a:t>
            </a:r>
            <a:r>
              <a:rPr lang="hu-HU" sz="1800" dirty="0" smtClean="0"/>
              <a:t>15. előadás</a:t>
            </a:r>
            <a:r>
              <a:rPr lang="hu-HU" dirty="0" smtClean="0"/>
              <a:t>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Motoros kérgi mezők</a:t>
            </a:r>
            <a:endParaRPr lang="hu-HU" dirty="0"/>
          </a:p>
        </p:txBody>
      </p:sp>
      <p:pic>
        <p:nvPicPr>
          <p:cNvPr id="4" name="Inhaltsplatzhalter 3" descr="Benning12_9-0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29600" cy="3613309"/>
          </a:xfrm>
        </p:spPr>
      </p:pic>
      <p:sp>
        <p:nvSpPr>
          <p:cNvPr id="5" name="Textfeld 4"/>
          <p:cNvSpPr txBox="1"/>
          <p:nvPr/>
        </p:nvSpPr>
        <p:spPr>
          <a:xfrm>
            <a:off x="179512" y="1525728"/>
            <a:ext cx="15121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frontális tekintésközpont</a:t>
            </a:r>
          </a:p>
          <a:p>
            <a:pPr algn="r"/>
            <a:r>
              <a:rPr lang="hu-HU" sz="1400" dirty="0" smtClean="0"/>
              <a:t>Area 8</a:t>
            </a:r>
            <a:endParaRPr lang="hu-HU" sz="1400" dirty="0"/>
          </a:p>
        </p:txBody>
      </p:sp>
      <p:sp>
        <p:nvSpPr>
          <p:cNvPr id="6" name="Textfeld 5"/>
          <p:cNvSpPr txBox="1"/>
          <p:nvPr/>
        </p:nvSpPr>
        <p:spPr>
          <a:xfrm>
            <a:off x="333408" y="4491704"/>
            <a:ext cx="151216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Broca féle motoros beszédcentrum</a:t>
            </a:r>
          </a:p>
          <a:p>
            <a:pPr algn="r"/>
            <a:r>
              <a:rPr lang="hu-HU" sz="1400" dirty="0" smtClean="0"/>
              <a:t>Area 44 (45)</a:t>
            </a:r>
            <a:endParaRPr lang="hu-H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Basalis ganglion kör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9" name="Pfeil nach unten 8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Textfeld 9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5" name="Textfeld 14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9" name="Freihandform 18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Freihandform 19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Freihandform 20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Freihandform 21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Textfeld 22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4" name="Freihandform 23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Textfeld 24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6" name="Freihandform 25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Freihandform 27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9" name="Freihandform 28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Freihandform 30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3" grpId="0"/>
      <p:bldP spid="14" grpId="0"/>
      <p:bldP spid="15" grpId="0"/>
      <p:bldP spid="19" grpId="0" animBg="1"/>
      <p:bldP spid="20" grpId="0" animBg="1"/>
      <p:bldP spid="21" grpId="0" animBg="1"/>
      <p:bldP spid="22" grpId="0" animBg="1"/>
      <p:bldP spid="23" grpId="0"/>
      <p:bldP spid="24" grpId="0" animBg="1"/>
      <p:bldP spid="25" grpId="0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Basalis ganglion kör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már megtanult és eltervezett mozgásokat vezérel</a:t>
            </a:r>
          </a:p>
          <a:p>
            <a:r>
              <a:rPr lang="hu-HU" dirty="0" smtClean="0"/>
              <a:t>finomhangolás</a:t>
            </a:r>
          </a:p>
          <a:p>
            <a:r>
              <a:rPr lang="hu-HU" dirty="0" smtClean="0"/>
              <a:t>végső, gördülékeny kivitelezés</a:t>
            </a:r>
          </a:p>
          <a:p>
            <a:r>
              <a:rPr lang="hu-HU" dirty="0" smtClean="0"/>
              <a:t>végső soron a tr. corticospinalis a kimenete</a:t>
            </a:r>
          </a:p>
          <a:p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Basalis ganglion kör, bővítve</a:t>
            </a:r>
            <a:endParaRPr lang="hu-HU" dirty="0"/>
          </a:p>
        </p:txBody>
      </p:sp>
      <p:sp>
        <p:nvSpPr>
          <p:cNvPr id="4" name="Textfeld 3"/>
          <p:cNvSpPr txBox="1"/>
          <p:nvPr/>
        </p:nvSpPr>
        <p:spPr>
          <a:xfrm>
            <a:off x="971600" y="148478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Prefrontális </a:t>
            </a:r>
            <a:br>
              <a:rPr lang="hu-HU" dirty="0" smtClean="0"/>
            </a:br>
            <a:r>
              <a:rPr lang="hu-HU" dirty="0" smtClean="0"/>
              <a:t>kéreg</a:t>
            </a:r>
            <a:endParaRPr lang="hu-HU" dirty="0"/>
          </a:p>
        </p:txBody>
      </p:sp>
      <p:sp>
        <p:nvSpPr>
          <p:cNvPr id="5" name="Textfeld 4"/>
          <p:cNvSpPr txBox="1"/>
          <p:nvPr/>
        </p:nvSpPr>
        <p:spPr>
          <a:xfrm>
            <a:off x="2651787" y="1484784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Supplementer motoros area</a:t>
            </a:r>
            <a:endParaRPr lang="hu-HU" dirty="0"/>
          </a:p>
        </p:txBody>
      </p:sp>
      <p:sp>
        <p:nvSpPr>
          <p:cNvPr id="6" name="Textfeld 5"/>
          <p:cNvSpPr txBox="1"/>
          <p:nvPr/>
        </p:nvSpPr>
        <p:spPr>
          <a:xfrm>
            <a:off x="4836030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Primer motoros area</a:t>
            </a:r>
            <a:endParaRPr lang="hu-HU" dirty="0"/>
          </a:p>
        </p:txBody>
      </p:sp>
      <p:sp>
        <p:nvSpPr>
          <p:cNvPr id="7" name="Textfeld 6"/>
          <p:cNvSpPr txBox="1"/>
          <p:nvPr/>
        </p:nvSpPr>
        <p:spPr>
          <a:xfrm>
            <a:off x="6804248" y="148478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Somatosensoros area</a:t>
            </a:r>
            <a:endParaRPr lang="hu-HU" dirty="0"/>
          </a:p>
        </p:txBody>
      </p:sp>
      <p:sp>
        <p:nvSpPr>
          <p:cNvPr id="8" name="Pfeil nach unten 7"/>
          <p:cNvSpPr/>
          <p:nvPr/>
        </p:nvSpPr>
        <p:spPr>
          <a:xfrm>
            <a:off x="5724128" y="2060848"/>
            <a:ext cx="360040" cy="4608512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Textfeld 8"/>
          <p:cNvSpPr txBox="1"/>
          <p:nvPr/>
        </p:nvSpPr>
        <p:spPr>
          <a:xfrm rot="16200000">
            <a:off x="4468634" y="504453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Tr corticospinalis</a:t>
            </a:r>
            <a:endParaRPr lang="hu-HU" dirty="0"/>
          </a:p>
        </p:txBody>
      </p:sp>
      <p:sp>
        <p:nvSpPr>
          <p:cNvPr id="10" name="Textfeld 9"/>
          <p:cNvSpPr txBox="1"/>
          <p:nvPr/>
        </p:nvSpPr>
        <p:spPr>
          <a:xfrm>
            <a:off x="611560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Striatum</a:t>
            </a:r>
            <a:endParaRPr lang="hu-HU" dirty="0"/>
          </a:p>
        </p:txBody>
      </p:sp>
      <p:sp>
        <p:nvSpPr>
          <p:cNvPr id="11" name="Textfeld 10"/>
          <p:cNvSpPr txBox="1"/>
          <p:nvPr/>
        </p:nvSpPr>
        <p:spPr>
          <a:xfrm>
            <a:off x="251520" y="407707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laterale</a:t>
            </a:r>
            <a:endParaRPr lang="hu-HU" dirty="0"/>
          </a:p>
        </p:txBody>
      </p:sp>
      <p:sp>
        <p:nvSpPr>
          <p:cNvPr id="12" name="Textfeld 11"/>
          <p:cNvSpPr txBox="1"/>
          <p:nvPr/>
        </p:nvSpPr>
        <p:spPr>
          <a:xfrm>
            <a:off x="2195736" y="4005064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Pallidum mediale</a:t>
            </a:r>
            <a:endParaRPr lang="hu-HU" dirty="0"/>
          </a:p>
        </p:txBody>
      </p:sp>
      <p:sp>
        <p:nvSpPr>
          <p:cNvPr id="13" name="Textfeld 12"/>
          <p:cNvSpPr txBox="1"/>
          <p:nvPr/>
        </p:nvSpPr>
        <p:spPr>
          <a:xfrm>
            <a:off x="899592" y="522920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Nucl. subthalamicus</a:t>
            </a:r>
            <a:endParaRPr lang="hu-HU" dirty="0"/>
          </a:p>
        </p:txBody>
      </p:sp>
      <p:sp>
        <p:nvSpPr>
          <p:cNvPr id="14" name="Textfeld 13"/>
          <p:cNvSpPr txBox="1"/>
          <p:nvPr/>
        </p:nvSpPr>
        <p:spPr>
          <a:xfrm>
            <a:off x="3635896" y="292494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Thalamus</a:t>
            </a:r>
          </a:p>
          <a:p>
            <a:r>
              <a:rPr lang="hu-HU" dirty="0" smtClean="0"/>
              <a:t>VA</a:t>
            </a:r>
            <a:endParaRPr lang="hu-HU" dirty="0"/>
          </a:p>
        </p:txBody>
      </p:sp>
      <p:sp>
        <p:nvSpPr>
          <p:cNvPr id="15" name="Freihandform 14"/>
          <p:cNvSpPr/>
          <p:nvPr/>
        </p:nvSpPr>
        <p:spPr>
          <a:xfrm>
            <a:off x="568234" y="1881051"/>
            <a:ext cx="359229" cy="1162595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9229" h="1162595">
                <a:moveTo>
                  <a:pt x="359229" y="0"/>
                </a:moveTo>
                <a:cubicBezTo>
                  <a:pt x="212271" y="183968"/>
                  <a:pt x="65314" y="367937"/>
                  <a:pt x="32657" y="561703"/>
                </a:cubicBezTo>
                <a:cubicBezTo>
                  <a:pt x="0" y="755469"/>
                  <a:pt x="81643" y="959032"/>
                  <a:pt x="163286" y="1162595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Freihandform 15"/>
          <p:cNvSpPr/>
          <p:nvPr/>
        </p:nvSpPr>
        <p:spPr>
          <a:xfrm rot="2118848">
            <a:off x="1448224" y="1541360"/>
            <a:ext cx="708325" cy="185587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1035112 w 1035112"/>
              <a:gd name="connsiteY0" fmla="*/ 0 h 1917301"/>
              <a:gd name="connsiteX1" fmla="*/ 708540 w 1035112"/>
              <a:gd name="connsiteY1" fmla="*/ 561703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1035112 w 1035112"/>
              <a:gd name="connsiteY0" fmla="*/ 0 h 1917301"/>
              <a:gd name="connsiteX1" fmla="*/ 674058 w 1035112"/>
              <a:gd name="connsiteY1" fmla="*/ 262190 h 1917301"/>
              <a:gd name="connsiteX2" fmla="*/ 270109 w 1035112"/>
              <a:gd name="connsiteY2" fmla="*/ 813088 h 1917301"/>
              <a:gd name="connsiteX3" fmla="*/ 81643 w 1035112"/>
              <a:gd name="connsiteY3" fmla="*/ 1917301 h 1917301"/>
              <a:gd name="connsiteX0" fmla="*/ 1035112 w 1035112"/>
              <a:gd name="connsiteY0" fmla="*/ 0 h 1917301"/>
              <a:gd name="connsiteX1" fmla="*/ 270109 w 1035112"/>
              <a:gd name="connsiteY1" fmla="*/ 813088 h 1917301"/>
              <a:gd name="connsiteX2" fmla="*/ 81643 w 1035112"/>
              <a:gd name="connsiteY2" fmla="*/ 1917301 h 1917301"/>
              <a:gd name="connsiteX0" fmla="*/ 884599 w 884599"/>
              <a:gd name="connsiteY0" fmla="*/ 0 h 1980752"/>
              <a:gd name="connsiteX1" fmla="*/ 270109 w 884599"/>
              <a:gd name="connsiteY1" fmla="*/ 876539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884599 w 884599"/>
              <a:gd name="connsiteY0" fmla="*/ 0 h 1980752"/>
              <a:gd name="connsiteX1" fmla="*/ 152593 w 884599"/>
              <a:gd name="connsiteY1" fmla="*/ 959788 h 1980752"/>
              <a:gd name="connsiteX2" fmla="*/ 81643 w 884599"/>
              <a:gd name="connsiteY2" fmla="*/ 1980752 h 1980752"/>
              <a:gd name="connsiteX0" fmla="*/ 708325 w 708325"/>
              <a:gd name="connsiteY0" fmla="*/ 0 h 1855878"/>
              <a:gd name="connsiteX1" fmla="*/ 152593 w 708325"/>
              <a:gd name="connsiteY1" fmla="*/ 834914 h 1855878"/>
              <a:gd name="connsiteX2" fmla="*/ 81643 w 708325"/>
              <a:gd name="connsiteY2" fmla="*/ 1855878 h 1855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8325" h="1855878">
                <a:moveTo>
                  <a:pt x="708325" y="0"/>
                </a:moveTo>
                <a:cubicBezTo>
                  <a:pt x="548950" y="169393"/>
                  <a:pt x="329890" y="449890"/>
                  <a:pt x="152593" y="834914"/>
                </a:cubicBezTo>
                <a:cubicBezTo>
                  <a:pt x="53857" y="1110766"/>
                  <a:pt x="0" y="1652315"/>
                  <a:pt x="81643" y="1855878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Freihandform 16"/>
          <p:cNvSpPr/>
          <p:nvPr/>
        </p:nvSpPr>
        <p:spPr>
          <a:xfrm>
            <a:off x="1249997" y="1916832"/>
            <a:ext cx="5698267" cy="1224136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5736773 w 5736773"/>
              <a:gd name="connsiteY0" fmla="*/ 0 h 1450627"/>
              <a:gd name="connsiteX1" fmla="*/ 800878 w 5736773"/>
              <a:gd name="connsiteY1" fmla="*/ 849735 h 1450627"/>
              <a:gd name="connsiteX2" fmla="*/ 931507 w 5736773"/>
              <a:gd name="connsiteY2" fmla="*/ 1450627 h 1450627"/>
              <a:gd name="connsiteX0" fmla="*/ 4886909 w 4886909"/>
              <a:gd name="connsiteY0" fmla="*/ 0 h 1450627"/>
              <a:gd name="connsiteX1" fmla="*/ 2294621 w 4886909"/>
              <a:gd name="connsiteY1" fmla="*/ 360040 h 1450627"/>
              <a:gd name="connsiteX2" fmla="*/ 81643 w 4886909"/>
              <a:gd name="connsiteY2" fmla="*/ 1450627 h 1450627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3033971 w 5626259"/>
              <a:gd name="connsiteY1" fmla="*/ 360040 h 1296144"/>
              <a:gd name="connsiteX2" fmla="*/ 81643 w 5626259"/>
              <a:gd name="connsiteY2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26259 w 6154318"/>
              <a:gd name="connsiteY0" fmla="*/ 0 h 1296144"/>
              <a:gd name="connsiteX1" fmla="*/ 5626259 w 6154318"/>
              <a:gd name="connsiteY1" fmla="*/ 72008 h 1296144"/>
              <a:gd name="connsiteX2" fmla="*/ 2457907 w 6154318"/>
              <a:gd name="connsiteY2" fmla="*/ 360040 h 1296144"/>
              <a:gd name="connsiteX3" fmla="*/ 81643 w 6154318"/>
              <a:gd name="connsiteY3" fmla="*/ 1296144 h 1296144"/>
              <a:gd name="connsiteX0" fmla="*/ 5626259 w 5626259"/>
              <a:gd name="connsiteY0" fmla="*/ 0 h 1296144"/>
              <a:gd name="connsiteX1" fmla="*/ 4762162 w 5626259"/>
              <a:gd name="connsiteY1" fmla="*/ 216024 h 1296144"/>
              <a:gd name="connsiteX2" fmla="*/ 2457907 w 5626259"/>
              <a:gd name="connsiteY2" fmla="*/ 360040 h 1296144"/>
              <a:gd name="connsiteX3" fmla="*/ 81643 w 5626259"/>
              <a:gd name="connsiteY3" fmla="*/ 1296144 h 1296144"/>
              <a:gd name="connsiteX0" fmla="*/ 5626259 w 5626259"/>
              <a:gd name="connsiteY0" fmla="*/ 0 h 1296144"/>
              <a:gd name="connsiteX1" fmla="*/ 2457907 w 5626259"/>
              <a:gd name="connsiteY1" fmla="*/ 360040 h 1296144"/>
              <a:gd name="connsiteX2" fmla="*/ 81643 w 5626259"/>
              <a:gd name="connsiteY2" fmla="*/ 1296144 h 1296144"/>
              <a:gd name="connsiteX0" fmla="*/ 5698267 w 5698267"/>
              <a:gd name="connsiteY0" fmla="*/ 0 h 1224136"/>
              <a:gd name="connsiteX1" fmla="*/ 2457907 w 5698267"/>
              <a:gd name="connsiteY1" fmla="*/ 288032 h 1224136"/>
              <a:gd name="connsiteX2" fmla="*/ 81643 w 5698267"/>
              <a:gd name="connsiteY2" fmla="*/ 1224136 h 1224136"/>
              <a:gd name="connsiteX0" fmla="*/ 5698267 w 5698267"/>
              <a:gd name="connsiteY0" fmla="*/ 0 h 1224136"/>
              <a:gd name="connsiteX1" fmla="*/ 2169875 w 5698267"/>
              <a:gd name="connsiteY1" fmla="*/ 432048 h 1224136"/>
              <a:gd name="connsiteX2" fmla="*/ 81643 w 5698267"/>
              <a:gd name="connsiteY2" fmla="*/ 1224136 h 122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98267" h="1224136">
                <a:moveTo>
                  <a:pt x="5698267" y="0"/>
                </a:moveTo>
                <a:cubicBezTo>
                  <a:pt x="5038194" y="75008"/>
                  <a:pt x="3093978" y="216024"/>
                  <a:pt x="2169875" y="432048"/>
                </a:cubicBezTo>
                <a:cubicBezTo>
                  <a:pt x="1389789" y="612068"/>
                  <a:pt x="0" y="1020573"/>
                  <a:pt x="81643" y="1224136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Freihandform 17"/>
          <p:cNvSpPr/>
          <p:nvPr/>
        </p:nvSpPr>
        <p:spPr>
          <a:xfrm rot="17650789">
            <a:off x="1525201" y="3084478"/>
            <a:ext cx="419381" cy="132723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9381" h="1327234">
                <a:moveTo>
                  <a:pt x="419381" y="0"/>
                </a:moveTo>
                <a:cubicBezTo>
                  <a:pt x="272423" y="183968"/>
                  <a:pt x="149099" y="340497"/>
                  <a:pt x="92809" y="561703"/>
                </a:cubicBezTo>
                <a:cubicBezTo>
                  <a:pt x="36519" y="782909"/>
                  <a:pt x="0" y="1123671"/>
                  <a:pt x="81643" y="1327234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Textfeld 18"/>
          <p:cNvSpPr txBox="1"/>
          <p:nvPr/>
        </p:nvSpPr>
        <p:spPr>
          <a:xfrm rot="1864983">
            <a:off x="1405937" y="3593057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direkt út</a:t>
            </a:r>
            <a:endParaRPr lang="hu-HU" dirty="0"/>
          </a:p>
        </p:txBody>
      </p:sp>
      <p:sp>
        <p:nvSpPr>
          <p:cNvPr id="20" name="Freihandform 19"/>
          <p:cNvSpPr/>
          <p:nvPr/>
        </p:nvSpPr>
        <p:spPr>
          <a:xfrm rot="927613">
            <a:off x="640168" y="3264859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Textfeld 20"/>
          <p:cNvSpPr txBox="1"/>
          <p:nvPr/>
        </p:nvSpPr>
        <p:spPr>
          <a:xfrm rot="1978368">
            <a:off x="103622" y="5336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indirekt út</a:t>
            </a:r>
            <a:endParaRPr lang="hu-HU" dirty="0"/>
          </a:p>
        </p:txBody>
      </p:sp>
      <p:sp>
        <p:nvSpPr>
          <p:cNvPr id="22" name="Freihandform 21"/>
          <p:cNvSpPr/>
          <p:nvPr/>
        </p:nvSpPr>
        <p:spPr>
          <a:xfrm rot="17517230">
            <a:off x="829313" y="454183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Freihandform 22"/>
          <p:cNvSpPr/>
          <p:nvPr/>
        </p:nvSpPr>
        <p:spPr>
          <a:xfrm rot="11918462">
            <a:off x="2309254" y="4542442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Freihandform 23"/>
          <p:cNvSpPr/>
          <p:nvPr/>
        </p:nvSpPr>
        <p:spPr>
          <a:xfrm rot="12330517">
            <a:off x="3442676" y="3459487"/>
            <a:ext cx="334071" cy="850361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5" name="Freihandform 24"/>
          <p:cNvSpPr/>
          <p:nvPr/>
        </p:nvSpPr>
        <p:spPr>
          <a:xfrm rot="11918462">
            <a:off x="4685518" y="2238186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6" name="Freihandform 25"/>
          <p:cNvSpPr/>
          <p:nvPr/>
        </p:nvSpPr>
        <p:spPr>
          <a:xfrm rot="4321035">
            <a:off x="6474208" y="1148171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7" name="Freihandform 26"/>
          <p:cNvSpPr/>
          <p:nvPr/>
        </p:nvSpPr>
        <p:spPr>
          <a:xfrm rot="17278965" flipH="1">
            <a:off x="4316349" y="1163184"/>
            <a:ext cx="334071" cy="76511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4071" h="850361">
                <a:moveTo>
                  <a:pt x="334071" y="0"/>
                </a:moveTo>
                <a:cubicBezTo>
                  <a:pt x="282407" y="67949"/>
                  <a:pt x="128153" y="184426"/>
                  <a:pt x="86082" y="326153"/>
                </a:cubicBezTo>
                <a:cubicBezTo>
                  <a:pt x="22338" y="455850"/>
                  <a:pt x="0" y="646798"/>
                  <a:pt x="81643" y="850361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Textfeld 27"/>
          <p:cNvSpPr txBox="1"/>
          <p:nvPr/>
        </p:nvSpPr>
        <p:spPr>
          <a:xfrm>
            <a:off x="3491880" y="4293096"/>
            <a:ext cx="1800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hu-HU" dirty="0" smtClean="0"/>
              <a:t>Substantia nigra</a:t>
            </a:r>
          </a:p>
          <a:p>
            <a:r>
              <a:rPr lang="hu-HU" dirty="0" smtClean="0"/>
              <a:t>p.compacta</a:t>
            </a:r>
          </a:p>
          <a:p>
            <a:endParaRPr lang="hu-HU" dirty="0" smtClean="0"/>
          </a:p>
          <a:p>
            <a:r>
              <a:rPr lang="hu-HU" dirty="0" smtClean="0"/>
              <a:t>p.reticularis</a:t>
            </a:r>
            <a:endParaRPr lang="hu-HU" dirty="0"/>
          </a:p>
        </p:txBody>
      </p:sp>
      <p:sp>
        <p:nvSpPr>
          <p:cNvPr id="29" name="Freihandform 28"/>
          <p:cNvSpPr/>
          <p:nvPr/>
        </p:nvSpPr>
        <p:spPr>
          <a:xfrm rot="15350122" flipH="1">
            <a:off x="2906047" y="4366181"/>
            <a:ext cx="137805" cy="1047948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805" h="1164702">
                <a:moveTo>
                  <a:pt x="137805" y="0"/>
                </a:moveTo>
                <a:cubicBezTo>
                  <a:pt x="112523" y="93070"/>
                  <a:pt x="19636" y="308296"/>
                  <a:pt x="16454" y="446740"/>
                </a:cubicBezTo>
                <a:cubicBezTo>
                  <a:pt x="0" y="639302"/>
                  <a:pt x="23582" y="961139"/>
                  <a:pt x="105225" y="1164702"/>
                </a:cubicBezTo>
              </a:path>
            </a:pathLst>
          </a:cu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0" name="Freihandform 29"/>
          <p:cNvSpPr/>
          <p:nvPr/>
        </p:nvSpPr>
        <p:spPr>
          <a:xfrm rot="6249878">
            <a:off x="1981984" y="2695414"/>
            <a:ext cx="1114067" cy="2394784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185176 w 185176"/>
              <a:gd name="connsiteY0" fmla="*/ 0 h 819764"/>
              <a:gd name="connsiteX1" fmla="*/ 86082 w 185176"/>
              <a:gd name="connsiteY1" fmla="*/ 295556 h 819764"/>
              <a:gd name="connsiteX2" fmla="*/ 81643 w 185176"/>
              <a:gd name="connsiteY2" fmla="*/ 819764 h 819764"/>
              <a:gd name="connsiteX0" fmla="*/ 162838 w 162838"/>
              <a:gd name="connsiteY0" fmla="*/ 0 h 1164700"/>
              <a:gd name="connsiteX1" fmla="*/ 63744 w 162838"/>
              <a:gd name="connsiteY1" fmla="*/ 295556 h 1164700"/>
              <a:gd name="connsiteX2" fmla="*/ 130257 w 162838"/>
              <a:gd name="connsiteY2" fmla="*/ 1164700 h 1164700"/>
              <a:gd name="connsiteX0" fmla="*/ 167473 w 167473"/>
              <a:gd name="connsiteY0" fmla="*/ 0 h 1164700"/>
              <a:gd name="connsiteX1" fmla="*/ 63744 w 167473"/>
              <a:gd name="connsiteY1" fmla="*/ 524338 h 1164700"/>
              <a:gd name="connsiteX2" fmla="*/ 134892 w 16747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3 w 159053"/>
              <a:gd name="connsiteY0" fmla="*/ 0 h 1164700"/>
              <a:gd name="connsiteX1" fmla="*/ 55324 w 159053"/>
              <a:gd name="connsiteY1" fmla="*/ 524338 h 1164700"/>
              <a:gd name="connsiteX2" fmla="*/ 126472 w 159053"/>
              <a:gd name="connsiteY2" fmla="*/ 1164700 h 1164700"/>
              <a:gd name="connsiteX0" fmla="*/ 159054 w 159054"/>
              <a:gd name="connsiteY0" fmla="*/ 0 h 1164699"/>
              <a:gd name="connsiteX1" fmla="*/ 55324 w 159054"/>
              <a:gd name="connsiteY1" fmla="*/ 524337 h 1164699"/>
              <a:gd name="connsiteX2" fmla="*/ 126472 w 159054"/>
              <a:gd name="connsiteY2" fmla="*/ 1164699 h 1164699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76676 w 177763"/>
              <a:gd name="connsiteY0" fmla="*/ 54874 h 1141974"/>
              <a:gd name="connsiteX1" fmla="*/ 106857 w 177763"/>
              <a:gd name="connsiteY1" fmla="*/ 74456 h 1141974"/>
              <a:gd name="connsiteX2" fmla="*/ 55324 w 177763"/>
              <a:gd name="connsiteY2" fmla="*/ 501612 h 1141974"/>
              <a:gd name="connsiteX3" fmla="*/ 126472 w 177763"/>
              <a:gd name="connsiteY3" fmla="*/ 1141974 h 1141974"/>
              <a:gd name="connsiteX0" fmla="*/ 176676 w 176676"/>
              <a:gd name="connsiteY0" fmla="*/ 0 h 1087100"/>
              <a:gd name="connsiteX1" fmla="*/ 55324 w 176676"/>
              <a:gd name="connsiteY1" fmla="*/ 446738 h 1087100"/>
              <a:gd name="connsiteX2" fmla="*/ 126472 w 176676"/>
              <a:gd name="connsiteY2" fmla="*/ 1087100 h 1087100"/>
              <a:gd name="connsiteX0" fmla="*/ 106857 w 126472"/>
              <a:gd name="connsiteY0" fmla="*/ 0 h 1067518"/>
              <a:gd name="connsiteX1" fmla="*/ 55324 w 126472"/>
              <a:gd name="connsiteY1" fmla="*/ 427156 h 1067518"/>
              <a:gd name="connsiteX2" fmla="*/ 126472 w 126472"/>
              <a:gd name="connsiteY2" fmla="*/ 1067518 h 1067518"/>
              <a:gd name="connsiteX0" fmla="*/ 176675 w 196290"/>
              <a:gd name="connsiteY0" fmla="*/ 0 h 1067518"/>
              <a:gd name="connsiteX1" fmla="*/ 55324 w 196290"/>
              <a:gd name="connsiteY1" fmla="*/ 446740 h 1067518"/>
              <a:gd name="connsiteX2" fmla="*/ 196290 w 196290"/>
              <a:gd name="connsiteY2" fmla="*/ 1067518 h 1067518"/>
              <a:gd name="connsiteX0" fmla="*/ 176675 w 176675"/>
              <a:gd name="connsiteY0" fmla="*/ 0 h 1164702"/>
              <a:gd name="connsiteX1" fmla="*/ 55324 w 176675"/>
              <a:gd name="connsiteY1" fmla="*/ 446740 h 1164702"/>
              <a:gd name="connsiteX2" fmla="*/ 144095 w 176675"/>
              <a:gd name="connsiteY2" fmla="*/ 1164702 h 1164702"/>
              <a:gd name="connsiteX0" fmla="*/ 155440 w 155440"/>
              <a:gd name="connsiteY0" fmla="*/ 0 h 1164702"/>
              <a:gd name="connsiteX1" fmla="*/ 34089 w 155440"/>
              <a:gd name="connsiteY1" fmla="*/ 446740 h 1164702"/>
              <a:gd name="connsiteX2" fmla="*/ 122860 w 155440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2624 w 132624"/>
              <a:gd name="connsiteY0" fmla="*/ 0 h 1164702"/>
              <a:gd name="connsiteX1" fmla="*/ 11273 w 132624"/>
              <a:gd name="connsiteY1" fmla="*/ 446740 h 1164702"/>
              <a:gd name="connsiteX2" fmla="*/ 100044 w 132624"/>
              <a:gd name="connsiteY2" fmla="*/ 1164702 h 1164702"/>
              <a:gd name="connsiteX0" fmla="*/ 137805 w 137805"/>
              <a:gd name="connsiteY0" fmla="*/ 0 h 1164702"/>
              <a:gd name="connsiteX1" fmla="*/ 16454 w 137805"/>
              <a:gd name="connsiteY1" fmla="*/ 446740 h 1164702"/>
              <a:gd name="connsiteX2" fmla="*/ 105225 w 137805"/>
              <a:gd name="connsiteY2" fmla="*/ 1164702 h 1164702"/>
              <a:gd name="connsiteX0" fmla="*/ 137805 w 948420"/>
              <a:gd name="connsiteY0" fmla="*/ 1690200 h 2854902"/>
              <a:gd name="connsiteX1" fmla="*/ 928195 w 948420"/>
              <a:gd name="connsiteY1" fmla="*/ 74457 h 2854902"/>
              <a:gd name="connsiteX2" fmla="*/ 16454 w 948420"/>
              <a:gd name="connsiteY2" fmla="*/ 2136940 h 2854902"/>
              <a:gd name="connsiteX3" fmla="*/ 105225 w 948420"/>
              <a:gd name="connsiteY3" fmla="*/ 2854902 h 2854902"/>
              <a:gd name="connsiteX0" fmla="*/ 857711 w 1068405"/>
              <a:gd name="connsiteY0" fmla="*/ 85090 h 3175924"/>
              <a:gd name="connsiteX1" fmla="*/ 928195 w 1068405"/>
              <a:gd name="connsiteY1" fmla="*/ 395479 h 3175924"/>
              <a:gd name="connsiteX2" fmla="*/ 16454 w 1068405"/>
              <a:gd name="connsiteY2" fmla="*/ 2457962 h 3175924"/>
              <a:gd name="connsiteX3" fmla="*/ 105225 w 1068405"/>
              <a:gd name="connsiteY3" fmla="*/ 3175924 h 3175924"/>
              <a:gd name="connsiteX0" fmla="*/ 857711 w 858507"/>
              <a:gd name="connsiteY0" fmla="*/ 0 h 3090834"/>
              <a:gd name="connsiteX1" fmla="*/ 301156 w 858507"/>
              <a:gd name="connsiteY1" fmla="*/ 1146594 h 3090834"/>
              <a:gd name="connsiteX2" fmla="*/ 16454 w 858507"/>
              <a:gd name="connsiteY2" fmla="*/ 2372872 h 3090834"/>
              <a:gd name="connsiteX3" fmla="*/ 105225 w 858507"/>
              <a:gd name="connsiteY3" fmla="*/ 3090834 h 3090834"/>
              <a:gd name="connsiteX0" fmla="*/ 910573 w 911369"/>
              <a:gd name="connsiteY0" fmla="*/ 0 h 2858041"/>
              <a:gd name="connsiteX1" fmla="*/ 301156 w 911369"/>
              <a:gd name="connsiteY1" fmla="*/ 913801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10573 w 911369"/>
              <a:gd name="connsiteY0" fmla="*/ 0 h 2858041"/>
              <a:gd name="connsiteX1" fmla="*/ 301157 w 911369"/>
              <a:gd name="connsiteY1" fmla="*/ 913802 h 2858041"/>
              <a:gd name="connsiteX2" fmla="*/ 16454 w 911369"/>
              <a:gd name="connsiteY2" fmla="*/ 2140079 h 2858041"/>
              <a:gd name="connsiteX3" fmla="*/ 105225 w 911369"/>
              <a:gd name="connsiteY3" fmla="*/ 2858041 h 2858041"/>
              <a:gd name="connsiteX0" fmla="*/ 984067 w 984863"/>
              <a:gd name="connsiteY0" fmla="*/ 0 h 2858041"/>
              <a:gd name="connsiteX1" fmla="*/ 374651 w 984863"/>
              <a:gd name="connsiteY1" fmla="*/ 913802 h 2858041"/>
              <a:gd name="connsiteX2" fmla="*/ 89948 w 984863"/>
              <a:gd name="connsiteY2" fmla="*/ 2140079 h 2858041"/>
              <a:gd name="connsiteX3" fmla="*/ 178719 w 984863"/>
              <a:gd name="connsiteY3" fmla="*/ 2858041 h 2858041"/>
              <a:gd name="connsiteX0" fmla="*/ 990589 w 991385"/>
              <a:gd name="connsiteY0" fmla="*/ 0 h 2858041"/>
              <a:gd name="connsiteX1" fmla="*/ 381173 w 991385"/>
              <a:gd name="connsiteY1" fmla="*/ 913802 h 2858041"/>
              <a:gd name="connsiteX2" fmla="*/ 16454 w 991385"/>
              <a:gd name="connsiteY2" fmla="*/ 1924046 h 2858041"/>
              <a:gd name="connsiteX3" fmla="*/ 185241 w 991385"/>
              <a:gd name="connsiteY3" fmla="*/ 2858041 h 2858041"/>
              <a:gd name="connsiteX0" fmla="*/ 990589 w 991385"/>
              <a:gd name="connsiteY0" fmla="*/ 0 h 2719604"/>
              <a:gd name="connsiteX1" fmla="*/ 381173 w 991385"/>
              <a:gd name="connsiteY1" fmla="*/ 913802 h 2719604"/>
              <a:gd name="connsiteX2" fmla="*/ 16454 w 991385"/>
              <a:gd name="connsiteY2" fmla="*/ 1924046 h 2719604"/>
              <a:gd name="connsiteX3" fmla="*/ 122846 w 991385"/>
              <a:gd name="connsiteY3" fmla="*/ 2719603 h 2719604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095649 w 1096445"/>
              <a:gd name="connsiteY0" fmla="*/ 0 h 2719603"/>
              <a:gd name="connsiteX1" fmla="*/ 486233 w 1096445"/>
              <a:gd name="connsiteY1" fmla="*/ 913802 h 2719603"/>
              <a:gd name="connsiteX2" fmla="*/ 16454 w 1096445"/>
              <a:gd name="connsiteY2" fmla="*/ 1788435 h 2719603"/>
              <a:gd name="connsiteX3" fmla="*/ 227906 w 1096445"/>
              <a:gd name="connsiteY3" fmla="*/ 2719603 h 2719603"/>
              <a:gd name="connsiteX0" fmla="*/ 1113271 w 1114067"/>
              <a:gd name="connsiteY0" fmla="*/ 1 h 2642008"/>
              <a:gd name="connsiteX1" fmla="*/ 486233 w 1114067"/>
              <a:gd name="connsiteY1" fmla="*/ 836207 h 2642008"/>
              <a:gd name="connsiteX2" fmla="*/ 16454 w 1114067"/>
              <a:gd name="connsiteY2" fmla="*/ 1710840 h 2642008"/>
              <a:gd name="connsiteX3" fmla="*/ 227906 w 1114067"/>
              <a:gd name="connsiteY3" fmla="*/ 2642008 h 2642008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  <a:gd name="connsiteX0" fmla="*/ 1113271 w 1114067"/>
              <a:gd name="connsiteY0" fmla="*/ 0 h 2661592"/>
              <a:gd name="connsiteX1" fmla="*/ 486233 w 1114067"/>
              <a:gd name="connsiteY1" fmla="*/ 836206 h 2661592"/>
              <a:gd name="connsiteX2" fmla="*/ 16454 w 1114067"/>
              <a:gd name="connsiteY2" fmla="*/ 1710839 h 2661592"/>
              <a:gd name="connsiteX3" fmla="*/ 158087 w 1114067"/>
              <a:gd name="connsiteY3" fmla="*/ 2661592 h 2661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4067" h="2661592">
                <a:moveTo>
                  <a:pt x="1113271" y="0"/>
                </a:moveTo>
                <a:cubicBezTo>
                  <a:pt x="1114067" y="652"/>
                  <a:pt x="895451" y="591609"/>
                  <a:pt x="486233" y="836206"/>
                </a:cubicBezTo>
                <a:cubicBezTo>
                  <a:pt x="212948" y="1011910"/>
                  <a:pt x="22679" y="1517374"/>
                  <a:pt x="16454" y="1710839"/>
                </a:cubicBezTo>
                <a:cubicBezTo>
                  <a:pt x="0" y="1903401"/>
                  <a:pt x="64705" y="2376934"/>
                  <a:pt x="158087" y="2661592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1" name="Textfeld 30"/>
          <p:cNvSpPr txBox="1"/>
          <p:nvPr/>
        </p:nvSpPr>
        <p:spPr>
          <a:xfrm>
            <a:off x="2267744" y="2996952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2" name="Freihandform 31"/>
          <p:cNvSpPr/>
          <p:nvPr/>
        </p:nvSpPr>
        <p:spPr>
          <a:xfrm rot="12330517">
            <a:off x="4037178" y="3506078"/>
            <a:ext cx="1434043" cy="1664482"/>
          </a:xfrm>
          <a:custGeom>
            <a:avLst/>
            <a:gdLst>
              <a:gd name="connsiteX0" fmla="*/ 359229 w 359229"/>
              <a:gd name="connsiteY0" fmla="*/ 0 h 1162595"/>
              <a:gd name="connsiteX1" fmla="*/ 32657 w 359229"/>
              <a:gd name="connsiteY1" fmla="*/ 561703 h 1162595"/>
              <a:gd name="connsiteX2" fmla="*/ 163286 w 359229"/>
              <a:gd name="connsiteY2" fmla="*/ 1162595 h 1162595"/>
              <a:gd name="connsiteX0" fmla="*/ 419381 w 419381"/>
              <a:gd name="connsiteY0" fmla="*/ 0 h 1327234"/>
              <a:gd name="connsiteX1" fmla="*/ 92809 w 419381"/>
              <a:gd name="connsiteY1" fmla="*/ 561703 h 1327234"/>
              <a:gd name="connsiteX2" fmla="*/ 81643 w 419381"/>
              <a:gd name="connsiteY2" fmla="*/ 1327234 h 1327234"/>
              <a:gd name="connsiteX0" fmla="*/ 419381 w 419381"/>
              <a:gd name="connsiteY0" fmla="*/ 0 h 1327234"/>
              <a:gd name="connsiteX1" fmla="*/ 171392 w 419381"/>
              <a:gd name="connsiteY1" fmla="*/ 326153 h 1327234"/>
              <a:gd name="connsiteX2" fmla="*/ 81643 w 419381"/>
              <a:gd name="connsiteY2" fmla="*/ 1327234 h 1327234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34071 w 505437"/>
              <a:gd name="connsiteY0" fmla="*/ 0 h 850361"/>
              <a:gd name="connsiteX1" fmla="*/ 464106 w 505437"/>
              <a:gd name="connsiteY1" fmla="*/ 72178 h 850361"/>
              <a:gd name="connsiteX2" fmla="*/ 86082 w 505437"/>
              <a:gd name="connsiteY2" fmla="*/ 326153 h 850361"/>
              <a:gd name="connsiteX3" fmla="*/ 81643 w 505437"/>
              <a:gd name="connsiteY3" fmla="*/ 850361 h 850361"/>
              <a:gd name="connsiteX0" fmla="*/ 334071 w 334071"/>
              <a:gd name="connsiteY0" fmla="*/ 0 h 850361"/>
              <a:gd name="connsiteX1" fmla="*/ 86082 w 334071"/>
              <a:gd name="connsiteY1" fmla="*/ 326153 h 850361"/>
              <a:gd name="connsiteX2" fmla="*/ 81643 w 334071"/>
              <a:gd name="connsiteY2" fmla="*/ 850361 h 850361"/>
              <a:gd name="connsiteX0" fmla="*/ 311733 w 1463344"/>
              <a:gd name="connsiteY0" fmla="*/ 0 h 1577425"/>
              <a:gd name="connsiteX1" fmla="*/ 63744 w 1463344"/>
              <a:gd name="connsiteY1" fmla="*/ 326153 h 1577425"/>
              <a:gd name="connsiteX2" fmla="*/ 1463344 w 1463344"/>
              <a:gd name="connsiteY2" fmla="*/ 1577425 h 1577425"/>
              <a:gd name="connsiteX0" fmla="*/ 311733 w 1463344"/>
              <a:gd name="connsiteY0" fmla="*/ 0 h 1664482"/>
              <a:gd name="connsiteX1" fmla="*/ 63744 w 1463344"/>
              <a:gd name="connsiteY1" fmla="*/ 326153 h 1664482"/>
              <a:gd name="connsiteX2" fmla="*/ 1463344 w 1463344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346176 w 1497787"/>
              <a:gd name="connsiteY0" fmla="*/ 0 h 1664482"/>
              <a:gd name="connsiteX1" fmla="*/ 63744 w 1497787"/>
              <a:gd name="connsiteY1" fmla="*/ 745771 h 1664482"/>
              <a:gd name="connsiteX2" fmla="*/ 1497787 w 1497787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  <a:gd name="connsiteX0" fmla="*/ 282432 w 1434043"/>
              <a:gd name="connsiteY0" fmla="*/ 0 h 1664482"/>
              <a:gd name="connsiteX1" fmla="*/ 0 w 1434043"/>
              <a:gd name="connsiteY1" fmla="*/ 745771 h 1664482"/>
              <a:gd name="connsiteX2" fmla="*/ 1434043 w 1434043"/>
              <a:gd name="connsiteY2" fmla="*/ 1577425 h 16644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34043" h="1664482">
                <a:moveTo>
                  <a:pt x="282432" y="0"/>
                </a:moveTo>
                <a:cubicBezTo>
                  <a:pt x="230768" y="67949"/>
                  <a:pt x="28585" y="397974"/>
                  <a:pt x="0" y="745771"/>
                </a:cubicBezTo>
                <a:cubicBezTo>
                  <a:pt x="5235" y="1066685"/>
                  <a:pt x="163551" y="1664482"/>
                  <a:pt x="1434043" y="1577425"/>
                </a:cubicBezTo>
              </a:path>
            </a:pathLst>
          </a:cu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3" name="Textfeld 32"/>
          <p:cNvSpPr txBox="1"/>
          <p:nvPr/>
        </p:nvSpPr>
        <p:spPr>
          <a:xfrm>
            <a:off x="5076056" y="350100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DA</a:t>
            </a:r>
            <a:endParaRPr lang="hu-HU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/>
      <p:bldP spid="32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Dopamin hatása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D1 receptor</a:t>
            </a:r>
          </a:p>
          <a:p>
            <a:pPr lvl="1"/>
            <a:r>
              <a:rPr lang="hu-HU" dirty="0" smtClean="0"/>
              <a:t>aktivál</a:t>
            </a:r>
          </a:p>
          <a:p>
            <a:pPr lvl="1"/>
            <a:r>
              <a:rPr lang="hu-HU" dirty="0" smtClean="0"/>
              <a:t>a striatum azon neuronjain, amik a direkt úton keresztül gátolják a pallidum medialet</a:t>
            </a:r>
          </a:p>
          <a:p>
            <a:r>
              <a:rPr lang="hu-HU" dirty="0" smtClean="0"/>
              <a:t>D2 receptor</a:t>
            </a:r>
          </a:p>
          <a:p>
            <a:pPr lvl="1"/>
            <a:r>
              <a:rPr lang="hu-HU" dirty="0" smtClean="0"/>
              <a:t>gátol</a:t>
            </a:r>
          </a:p>
          <a:p>
            <a:pPr lvl="1"/>
            <a:r>
              <a:rPr lang="hu-HU" dirty="0" smtClean="0"/>
              <a:t>a striatum azon neuronjain, amik az indirekt úton keresztül  gátolják a pallium lateralet, ezáltal érvényre juthat a nucl. subthalamicus  pallidum medialet serkentő hatása</a:t>
            </a:r>
          </a:p>
          <a:p>
            <a:r>
              <a:rPr lang="hu-HU" dirty="0" smtClean="0"/>
              <a:t>Végső soron a direkt út érvényesülését segíti elő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953</Words>
  <Application>Microsoft Office PowerPoint</Application>
  <PresentationFormat>Bildschirmpräsentation (4:3)</PresentationFormat>
  <Paragraphs>243</Paragraphs>
  <Slides>28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Larissa-Design</vt:lpstr>
      <vt:lpstr>14. Törzsdúcok és összeköttetéseik. Agytörzsből induló motoros pályák</vt:lpstr>
      <vt:lpstr>Az akaratlagos mozgás problémája</vt:lpstr>
      <vt:lpstr>Mozgásrendszerek csoportosítása</vt:lpstr>
      <vt:lpstr>A motoros rendszer központjai</vt:lpstr>
      <vt:lpstr>Motoros kérgi mezők</vt:lpstr>
      <vt:lpstr>Basalis ganglion kör</vt:lpstr>
      <vt:lpstr>Basalis ganglion kör</vt:lpstr>
      <vt:lpstr>Basalis ganglion kör, bővítve</vt:lpstr>
      <vt:lpstr>Dopamin hatása</vt:lpstr>
      <vt:lpstr>Basalis ganglion körrel kapcsolatos  betegségek</vt:lpstr>
      <vt:lpstr>Folie 11</vt:lpstr>
      <vt:lpstr>Basalis ganglion körrel kapcsolatos  betegségek</vt:lpstr>
      <vt:lpstr>Folie 13</vt:lpstr>
      <vt:lpstr>Basalis ganglion körrel kapcsolatos  betegségek</vt:lpstr>
      <vt:lpstr>Vizuomotor kör</vt:lpstr>
      <vt:lpstr>Vizuomotor kör</vt:lpstr>
      <vt:lpstr>Agytörzsből leszálló pályák</vt:lpstr>
      <vt:lpstr>Folie 18</vt:lpstr>
      <vt:lpstr>Tractus rubrospinalis</vt:lpstr>
      <vt:lpstr>Folie 20</vt:lpstr>
      <vt:lpstr>Tractus vestibulospinalis</vt:lpstr>
      <vt:lpstr>Folie 22</vt:lpstr>
      <vt:lpstr>Tractus reticulospinalis</vt:lpstr>
      <vt:lpstr>Tractus olivospinalis</vt:lpstr>
      <vt:lpstr>Tractus tectospinalis</vt:lpstr>
      <vt:lpstr>Fasciculus longitudinalis medialis</vt:lpstr>
      <vt:lpstr>Köszönöm a figyelmet!!!</vt:lpstr>
      <vt:lpstr>Folie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 Törzsdúcok és összeköttetéseik. Agytörzsből induló motoros pályák</dc:title>
  <dc:creator>dcsaba</dc:creator>
  <cp:lastModifiedBy>dcsaba</cp:lastModifiedBy>
  <cp:revision>28</cp:revision>
  <dcterms:created xsi:type="dcterms:W3CDTF">2017-10-03T19:58:36Z</dcterms:created>
  <dcterms:modified xsi:type="dcterms:W3CDTF">2019-10-06T17:22:33Z</dcterms:modified>
</cp:coreProperties>
</file>