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322" r:id="rId3"/>
    <p:sldId id="259" r:id="rId4"/>
    <p:sldId id="277" r:id="rId5"/>
    <p:sldId id="278" r:id="rId6"/>
    <p:sldId id="375" r:id="rId7"/>
    <p:sldId id="376" r:id="rId8"/>
    <p:sldId id="260" r:id="rId9"/>
    <p:sldId id="265" r:id="rId10"/>
    <p:sldId id="266" r:id="rId11"/>
    <p:sldId id="267" r:id="rId12"/>
    <p:sldId id="368" r:id="rId13"/>
    <p:sldId id="274" r:id="rId14"/>
    <p:sldId id="281" r:id="rId15"/>
    <p:sldId id="367" r:id="rId16"/>
    <p:sldId id="280" r:id="rId17"/>
    <p:sldId id="272" r:id="rId18"/>
    <p:sldId id="275" r:id="rId19"/>
    <p:sldId id="315" r:id="rId20"/>
    <p:sldId id="369" r:id="rId21"/>
    <p:sldId id="372" r:id="rId22"/>
    <p:sldId id="371" r:id="rId23"/>
    <p:sldId id="354" r:id="rId24"/>
    <p:sldId id="361" r:id="rId25"/>
    <p:sldId id="363" r:id="rId26"/>
    <p:sldId id="323" r:id="rId27"/>
    <p:sldId id="326" r:id="rId28"/>
    <p:sldId id="373" r:id="rId29"/>
  </p:sldIdLst>
  <p:sldSz cx="12192000" cy="6858000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7F5"/>
    <a:srgbClr val="FF0000"/>
    <a:srgbClr val="F0975A"/>
    <a:srgbClr val="C7DDF1"/>
    <a:srgbClr val="BCD6E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2" y="-294"/>
      </p:cViewPr>
      <p:guideLst>
        <p:guide orient="horz" pos="2160"/>
        <p:guide pos="384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0B2BB-89A9-4DD1-B90A-59FE604602B0}" type="datetimeFigureOut">
              <a:rPr lang="hu-HU" smtClean="0"/>
              <a:pPr/>
              <a:t>2019.02.10.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E4695-1DAD-4B83-8B7D-6E56804DBBE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83124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79684F-EB66-4C05-909C-7BAB887CC738}" type="slidenum">
              <a:rPr lang="hu-HU" smtClean="0"/>
              <a:pPr/>
              <a:t>27</a:t>
            </a:fld>
            <a:endParaRPr lang="hu-HU" smtClean="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161295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EEE0A-C982-441C-9FE7-B17ED0AE5699}" type="datetimeFigureOut">
              <a:rPr lang="hu-HU"/>
              <a:pPr>
                <a:defRPr/>
              </a:pPr>
              <a:t>2019.02.10.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8AC86-0605-4EB3-8C08-E6C2183BE16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A50B4-FBB4-4C6D-8212-36E18401171C}" type="datetimeFigureOut">
              <a:rPr lang="hu-HU"/>
              <a:pPr>
                <a:defRPr/>
              </a:pPr>
              <a:t>2019.02.10.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9F781-67FA-47B0-8513-B53D3E51665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1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722A1-190A-4A82-A0CC-DFF69AECC65D}" type="datetimeFigureOut">
              <a:rPr lang="hu-HU"/>
              <a:pPr>
                <a:defRPr/>
              </a:pPr>
              <a:t>2019.02.10.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B381B-A070-464C-B53A-AA24BD0EFB3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B9E81-C62B-4E51-810C-8712D07B1C82}" type="datetimeFigureOut">
              <a:rPr lang="hu-HU"/>
              <a:pPr>
                <a:defRPr/>
              </a:pPr>
              <a:t>2019.02.10.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C69DB-6FBA-4F12-8489-D49D399D6AE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E788B-FB81-43A7-A412-467CB939E1B1}" type="datetimeFigureOut">
              <a:rPr lang="hu-HU"/>
              <a:pPr>
                <a:defRPr/>
              </a:pPr>
              <a:t>2019.02.10.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8BD31-4257-4CA4-AD70-89498A4BC36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1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1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13707-3FF5-4666-A20F-6090F9E30252}" type="datetimeFigureOut">
              <a:rPr lang="hu-HU"/>
              <a:pPr>
                <a:defRPr/>
              </a:pPr>
              <a:t>2019.02.10.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26A37-4D9E-450E-9128-500F66B3033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9CBE2-EE1D-4AF8-8F45-B89F71928F39}" type="datetimeFigureOut">
              <a:rPr lang="hu-HU"/>
              <a:pPr>
                <a:defRPr/>
              </a:pPr>
              <a:t>2019.02.10.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27331-729F-4A49-9401-BB53F22BA77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ECEB8-D982-4413-AEC4-72B6C6B1FC40}" type="datetimeFigureOut">
              <a:rPr lang="hu-HU"/>
              <a:pPr>
                <a:defRPr/>
              </a:pPr>
              <a:t>2019.02.10.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88407-BB36-47D1-B6F8-786359FB5F5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0010F-14D9-4CE6-AD0A-97F813AE3461}" type="datetimeFigureOut">
              <a:rPr lang="hu-HU"/>
              <a:pPr>
                <a:defRPr/>
              </a:pPr>
              <a:t>2019.02.10.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80080-4112-4C05-BDD2-753891BE2D1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C88A9-9BD7-4478-9DC0-6CAACA31C70D}" type="datetimeFigureOut">
              <a:rPr lang="hu-HU"/>
              <a:pPr>
                <a:defRPr/>
              </a:pPr>
              <a:t>2019.02.10.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FD5D5-BDA6-4BB9-BFDB-1FC8A3CD5D3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EA4C8-0563-4101-8F17-1ACAE3C17BC1}" type="datetimeFigureOut">
              <a:rPr lang="hu-HU"/>
              <a:pPr>
                <a:defRPr/>
              </a:pPr>
              <a:t>2019.02.10.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A8796-4787-482F-9A89-F1DA737089F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ím helye 1"/>
          <p:cNvSpPr>
            <a:spLocks noGrp="1"/>
          </p:cNvSpPr>
          <p:nvPr>
            <p:ph type="title"/>
          </p:nvPr>
        </p:nvSpPr>
        <p:spPr bwMode="auto">
          <a:xfrm>
            <a:off x="838201" y="365127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25603" name="Szöveg helye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93E9D3-00E8-4358-9A1C-8B2CADA3AF4D}" type="datetimeFigureOut">
              <a:rPr lang="hu-HU"/>
              <a:pPr>
                <a:defRPr/>
              </a:pPr>
              <a:t>2019.02.10.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5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C536CA-2F3C-423D-8E49-38D80E24BD9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mg.tfd.com/dorland/gland_saliv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6025" y="2232454"/>
            <a:ext cx="4194586" cy="43407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7845" y="198267"/>
            <a:ext cx="7345363" cy="15890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5000"/>
              </a:lnSpc>
            </a:pPr>
            <a:r>
              <a:rPr lang="hu-HU" altLang="hu-HU" sz="1600" dirty="0">
                <a:latin typeface="Comic Sans MS" pitchFamily="66" charset="0"/>
              </a:rPr>
              <a:t>Dr. Altdorfer:</a:t>
            </a:r>
          </a:p>
          <a:p>
            <a:pPr algn="ctr" eaLnBrk="1" hangingPunct="1">
              <a:lnSpc>
                <a:spcPct val="135000"/>
              </a:lnSpc>
            </a:pPr>
            <a:r>
              <a:rPr lang="hu-HU" altLang="hu-HU" sz="2800" dirty="0">
                <a:solidFill>
                  <a:srgbClr val="FF3399"/>
                </a:solidFill>
                <a:latin typeface="Comic Sans MS" pitchFamily="66" charset="0"/>
              </a:rPr>
              <a:t>The </a:t>
            </a:r>
            <a:r>
              <a:rPr lang="hu-HU" altLang="hu-HU" sz="2800" dirty="0" err="1" smtClean="0">
                <a:solidFill>
                  <a:srgbClr val="FF3399"/>
                </a:solidFill>
                <a:latin typeface="Comic Sans MS" pitchFamily="66" charset="0"/>
              </a:rPr>
              <a:t>salivary</a:t>
            </a:r>
            <a:r>
              <a:rPr lang="hu-HU" altLang="hu-HU" sz="2800" dirty="0" smtClean="0">
                <a:solidFill>
                  <a:srgbClr val="FF3399"/>
                </a:solidFill>
                <a:latin typeface="Comic Sans MS" pitchFamily="66" charset="0"/>
              </a:rPr>
              <a:t> </a:t>
            </a:r>
            <a:r>
              <a:rPr lang="hu-HU" altLang="hu-HU" sz="2800" dirty="0" err="1" smtClean="0">
                <a:solidFill>
                  <a:srgbClr val="FF3399"/>
                </a:solidFill>
                <a:latin typeface="Comic Sans MS" pitchFamily="66" charset="0"/>
              </a:rPr>
              <a:t>glands</a:t>
            </a:r>
            <a:r>
              <a:rPr lang="hu-HU" altLang="hu-HU" sz="2800" dirty="0" smtClean="0">
                <a:solidFill>
                  <a:srgbClr val="FF3399"/>
                </a:solidFill>
                <a:latin typeface="Comic Sans MS" pitchFamily="66" charset="0"/>
              </a:rPr>
              <a:t> </a:t>
            </a:r>
            <a:r>
              <a:rPr lang="hu-HU" altLang="hu-HU" sz="2800" dirty="0">
                <a:solidFill>
                  <a:srgbClr val="FF3399"/>
                </a:solidFill>
                <a:latin typeface="Comic Sans MS" pitchFamily="66" charset="0"/>
              </a:rPr>
              <a:t>– </a:t>
            </a:r>
          </a:p>
          <a:p>
            <a:pPr algn="ctr" eaLnBrk="1" hangingPunct="1">
              <a:lnSpc>
                <a:spcPct val="135000"/>
              </a:lnSpc>
            </a:pPr>
            <a:r>
              <a:rPr lang="hu-HU" altLang="hu-HU" sz="2800" dirty="0" err="1">
                <a:solidFill>
                  <a:srgbClr val="FF3399"/>
                </a:solidFill>
                <a:latin typeface="Comic Sans MS" pitchFamily="66" charset="0"/>
              </a:rPr>
              <a:t>Anatomy</a:t>
            </a:r>
            <a:r>
              <a:rPr lang="hu-HU" altLang="hu-HU" sz="2800" dirty="0">
                <a:solidFill>
                  <a:srgbClr val="FF3399"/>
                </a:solidFill>
                <a:latin typeface="Comic Sans MS" pitchFamily="66" charset="0"/>
              </a:rPr>
              <a:t>, </a:t>
            </a:r>
            <a:r>
              <a:rPr lang="hu-HU" altLang="hu-HU" sz="2800" dirty="0" err="1">
                <a:solidFill>
                  <a:srgbClr val="FF3399"/>
                </a:solidFill>
                <a:latin typeface="Comic Sans MS" pitchFamily="66" charset="0"/>
              </a:rPr>
              <a:t>histology</a:t>
            </a:r>
            <a:r>
              <a:rPr lang="hu-HU" altLang="hu-HU" sz="2800" dirty="0">
                <a:solidFill>
                  <a:srgbClr val="FF3399"/>
                </a:solidFill>
                <a:latin typeface="Comic Sans MS" pitchFamily="66" charset="0"/>
              </a:rPr>
              <a:t>, innervation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Sobotta-2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389" y="836615"/>
            <a:ext cx="84963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3340101" y="141289"/>
            <a:ext cx="3139001" cy="461665"/>
          </a:xfrm>
          <a:prstGeom prst="rect">
            <a:avLst/>
          </a:prstGeom>
          <a:solidFill>
            <a:srgbClr val="EAF5F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400">
                <a:latin typeface="Comic Sans MS" pitchFamily="66" charset="0"/>
              </a:rPr>
              <a:t>Submandibular gland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2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377" y="1412877"/>
            <a:ext cx="5472113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2404878" y="253630"/>
            <a:ext cx="4291559" cy="399533"/>
          </a:xfrm>
          <a:prstGeom prst="rect">
            <a:avLst/>
          </a:prstGeom>
          <a:solidFill>
            <a:srgbClr val="EAF5F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hu-HU" altLang="hu-HU" dirty="0" err="1">
                <a:latin typeface="Comic Sans MS" pitchFamily="66" charset="0"/>
              </a:rPr>
              <a:t>Submandibular</a:t>
            </a:r>
            <a:r>
              <a:rPr lang="hu-HU" altLang="hu-HU" dirty="0">
                <a:latin typeface="Comic Sans MS" pitchFamily="66" charset="0"/>
              </a:rPr>
              <a:t> </a:t>
            </a:r>
            <a:r>
              <a:rPr lang="hu-HU" altLang="hu-HU" dirty="0" err="1">
                <a:latin typeface="Comic Sans MS" pitchFamily="66" charset="0"/>
              </a:rPr>
              <a:t>duct</a:t>
            </a:r>
            <a:r>
              <a:rPr lang="hu-HU" altLang="hu-HU" dirty="0">
                <a:latin typeface="Comic Sans MS" pitchFamily="66" charset="0"/>
              </a:rPr>
              <a:t> – </a:t>
            </a:r>
            <a:r>
              <a:rPr lang="hu-HU" altLang="hu-HU" dirty="0" err="1">
                <a:latin typeface="Comic Sans MS" pitchFamily="66" charset="0"/>
              </a:rPr>
              <a:t>Wharton’s</a:t>
            </a:r>
            <a:r>
              <a:rPr lang="hu-HU" altLang="hu-HU" dirty="0">
                <a:latin typeface="Comic Sans MS" pitchFamily="66" charset="0"/>
              </a:rPr>
              <a:t> </a:t>
            </a:r>
            <a:r>
              <a:rPr lang="hu-HU" altLang="hu-HU" dirty="0" err="1">
                <a:latin typeface="Comic Sans MS" pitchFamily="66" charset="0"/>
              </a:rPr>
              <a:t>duct</a:t>
            </a:r>
            <a:r>
              <a:rPr lang="hu-HU" altLang="hu-HU" dirty="0">
                <a:latin typeface="Comic Sans MS" pitchFamily="66" charset="0"/>
              </a:rPr>
              <a:t> 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1339" y="922340"/>
            <a:ext cx="4752974" cy="4090987"/>
          </a:xfrm>
          <a:prstGeom prst="rect">
            <a:avLst/>
          </a:prstGeom>
          <a:solidFill>
            <a:srgbClr val="EAF5F6"/>
          </a:solidFill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095962" y="4963513"/>
            <a:ext cx="4844596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hu-HU" sz="1200" dirty="0" err="1" smtClean="0">
                <a:latin typeface="Comic Sans MS" pitchFamily="66" charset="0"/>
              </a:rPr>
              <a:t>in</a:t>
            </a:r>
            <a:r>
              <a:rPr lang="hu-HU" altLang="hu-HU" sz="1200" dirty="0" smtClean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lateral</a:t>
            </a:r>
            <a:r>
              <a:rPr lang="hu-HU" altLang="hu-HU" sz="1200" dirty="0">
                <a:latin typeface="Comic Sans MS" pitchFamily="66" charset="0"/>
              </a:rPr>
              <a:t> sulcus of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tongue</a:t>
            </a:r>
            <a:r>
              <a:rPr lang="hu-HU" altLang="hu-HU" sz="1200" dirty="0">
                <a:latin typeface="Comic Sans MS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altLang="hu-HU" sz="1200" dirty="0" err="1">
                <a:latin typeface="Comic Sans MS" pitchFamily="66" charset="0"/>
              </a:rPr>
              <a:t>first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between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lingual</a:t>
            </a:r>
            <a:r>
              <a:rPr lang="hu-HU" altLang="hu-HU" sz="1200" dirty="0">
                <a:latin typeface="Comic Sans MS" pitchFamily="66" charset="0"/>
              </a:rPr>
              <a:t> and </a:t>
            </a:r>
            <a:r>
              <a:rPr lang="hu-HU" altLang="hu-HU" sz="1200" dirty="0" err="1">
                <a:latin typeface="Comic Sans MS" pitchFamily="66" charset="0"/>
              </a:rPr>
              <a:t>hypoglossal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 smtClean="0">
                <a:latin typeface="Comic Sans MS" pitchFamily="66" charset="0"/>
              </a:rPr>
              <a:t>nerves</a:t>
            </a:r>
            <a:r>
              <a:rPr lang="hu-HU" altLang="hu-HU" sz="1200" dirty="0" smtClean="0">
                <a:latin typeface="Comic Sans MS" pitchFamily="66" charset="0"/>
              </a:rPr>
              <a:t>, </a:t>
            </a:r>
            <a:endParaRPr lang="hu-HU" altLang="hu-HU" sz="1200" dirty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hu-HU" altLang="hu-HU" sz="1200" dirty="0" err="1">
                <a:latin typeface="Comic Sans MS" pitchFamily="66" charset="0"/>
              </a:rPr>
              <a:t>but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than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it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crosses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lingual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nerve</a:t>
            </a:r>
            <a:r>
              <a:rPr lang="hu-HU" altLang="hu-HU" sz="1200" dirty="0">
                <a:latin typeface="Comic Sans MS" pitchFamily="66" charset="0"/>
              </a:rPr>
              <a:t> and </a:t>
            </a:r>
            <a:r>
              <a:rPr lang="hu-HU" altLang="hu-HU" sz="1200" dirty="0" err="1">
                <a:latin typeface="Comic Sans MS" pitchFamily="66" charset="0"/>
              </a:rPr>
              <a:t>runs</a:t>
            </a:r>
            <a:r>
              <a:rPr lang="hu-HU" altLang="hu-HU" sz="1200" dirty="0">
                <a:latin typeface="Comic Sans MS" pitchFamily="66" charset="0"/>
              </a:rPr>
              <a:t> anteriorly </a:t>
            </a:r>
            <a:r>
              <a:rPr lang="hu-HU" altLang="hu-HU" sz="1200" dirty="0" err="1">
                <a:latin typeface="Comic Sans MS" pitchFamily="66" charset="0"/>
              </a:rPr>
              <a:t>above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it</a:t>
            </a:r>
            <a:r>
              <a:rPr lang="hu-HU" altLang="hu-HU" sz="1200" dirty="0">
                <a:latin typeface="Comic Sans MS" pitchFamily="66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hu-HU" altLang="hu-HU" sz="1200" dirty="0" err="1">
                <a:latin typeface="Comic Sans MS" pitchFamily="66" charset="0"/>
              </a:rPr>
              <a:t>opens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through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sublingual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caruncula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together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with</a:t>
            </a:r>
            <a:r>
              <a:rPr lang="hu-HU" altLang="hu-HU" sz="1200" dirty="0">
                <a:latin typeface="Comic Sans MS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main </a:t>
            </a:r>
            <a:r>
              <a:rPr lang="hu-HU" altLang="hu-HU" sz="1200" dirty="0" err="1">
                <a:latin typeface="Comic Sans MS" pitchFamily="66" charset="0"/>
              </a:rPr>
              <a:t>duct</a:t>
            </a:r>
            <a:r>
              <a:rPr lang="hu-HU" altLang="hu-HU" sz="1200" dirty="0">
                <a:latin typeface="Comic Sans MS" pitchFamily="66" charset="0"/>
              </a:rPr>
              <a:t> of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sublingul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gland</a:t>
            </a:r>
            <a:r>
              <a:rPr lang="hu-HU" altLang="hu-HU" sz="1200" dirty="0">
                <a:latin typeface="Comic Sans MS" pitchFamily="66" charset="0"/>
              </a:rPr>
              <a:t>.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1700213" y="661989"/>
            <a:ext cx="2348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>
                <a:latin typeface="Comic Sans MS" pitchFamily="66" charset="0"/>
              </a:rPr>
              <a:t>Sublingual caruncula</a:t>
            </a:r>
          </a:p>
        </p:txBody>
      </p:sp>
      <p:sp>
        <p:nvSpPr>
          <p:cNvPr id="23558" name="Line 7"/>
          <p:cNvSpPr>
            <a:spLocks noChangeShapeType="1"/>
          </p:cNvSpPr>
          <p:nvPr/>
        </p:nvSpPr>
        <p:spPr bwMode="auto">
          <a:xfrm>
            <a:off x="4011613" y="981077"/>
            <a:ext cx="284161" cy="68421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0168" y="333378"/>
            <a:ext cx="10363200" cy="5873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altLang="de-DE" sz="3200" dirty="0" err="1" smtClean="0">
                <a:latin typeface="Arial" charset="0"/>
                <a:cs typeface="Arial" charset="0"/>
              </a:rPr>
              <a:t>Submandibular</a:t>
            </a:r>
            <a:r>
              <a:rPr lang="hu-HU" altLang="de-DE" sz="3200" dirty="0" smtClean="0">
                <a:latin typeface="Arial" charset="0"/>
                <a:cs typeface="Arial" charset="0"/>
              </a:rPr>
              <a:t> and </a:t>
            </a:r>
            <a:r>
              <a:rPr lang="hu-HU" altLang="de-DE" sz="3200" dirty="0" err="1" smtClean="0">
                <a:latin typeface="Arial" charset="0"/>
                <a:cs typeface="Arial" charset="0"/>
              </a:rPr>
              <a:t>sublingual</a:t>
            </a:r>
            <a:r>
              <a:rPr lang="hu-HU" altLang="de-DE" sz="3200" dirty="0" smtClean="0">
                <a:latin typeface="Arial" charset="0"/>
                <a:cs typeface="Arial" charset="0"/>
              </a:rPr>
              <a:t> </a:t>
            </a:r>
            <a:r>
              <a:rPr lang="hu-HU" altLang="de-DE" sz="3200" dirty="0" err="1" smtClean="0">
                <a:latin typeface="Arial" charset="0"/>
                <a:cs typeface="Arial" charset="0"/>
              </a:rPr>
              <a:t>glands</a:t>
            </a:r>
            <a:endParaRPr lang="hu-HU" altLang="de-DE" sz="3200" dirty="0" smtClean="0">
              <a:latin typeface="Arial" charset="0"/>
              <a:cs typeface="Arial" charset="0"/>
            </a:endParaRPr>
          </a:p>
        </p:txBody>
      </p:sp>
      <p:pic>
        <p:nvPicPr>
          <p:cNvPr id="3174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5356" y="1115924"/>
            <a:ext cx="4770624" cy="3500437"/>
          </a:xfrm>
          <a:noFill/>
        </p:spPr>
      </p:pic>
      <p:pic>
        <p:nvPicPr>
          <p:cNvPr id="3174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3869" y="2492375"/>
            <a:ext cx="5042014" cy="35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50" name="Text Box 12"/>
          <p:cNvSpPr txBox="1">
            <a:spLocks noChangeArrowheads="1"/>
          </p:cNvSpPr>
          <p:nvPr/>
        </p:nvSpPr>
        <p:spPr bwMode="auto">
          <a:xfrm>
            <a:off x="6411364" y="1595685"/>
            <a:ext cx="25683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u-HU" altLang="de-DE" sz="2000" dirty="0" err="1" smtClean="0"/>
              <a:t>Sublingual</a:t>
            </a:r>
            <a:r>
              <a:rPr lang="hu-HU" altLang="de-DE" sz="2000" dirty="0" smtClean="0"/>
              <a:t> </a:t>
            </a:r>
            <a:r>
              <a:rPr lang="hu-HU" altLang="de-DE" sz="2000" dirty="0" err="1" smtClean="0"/>
              <a:t>caruncula</a:t>
            </a:r>
            <a:endParaRPr lang="hu-HU" altLang="de-DE" sz="2000" dirty="0"/>
          </a:p>
        </p:txBody>
      </p:sp>
      <p:sp>
        <p:nvSpPr>
          <p:cNvPr id="31751" name="Line 13"/>
          <p:cNvSpPr>
            <a:spLocks noChangeShapeType="1"/>
          </p:cNvSpPr>
          <p:nvPr/>
        </p:nvSpPr>
        <p:spPr bwMode="auto">
          <a:xfrm>
            <a:off x="7830104" y="2032987"/>
            <a:ext cx="1156961" cy="11010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45657" y="4920557"/>
            <a:ext cx="5671057" cy="1631216"/>
          </a:xfrm>
          <a:prstGeom prst="rect">
            <a:avLst/>
          </a:prstGeom>
          <a:solidFill>
            <a:srgbClr val="EAF5F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hu-HU" altLang="hu-HU" dirty="0">
                <a:latin typeface="Comic Sans MS" pitchFamily="66" charset="0"/>
              </a:rPr>
              <a:t>  </a:t>
            </a:r>
            <a:r>
              <a:rPr lang="hu-HU" altLang="hu-HU" sz="2000" b="1" dirty="0" err="1">
                <a:solidFill>
                  <a:srgbClr val="FF0000"/>
                </a:solidFill>
                <a:latin typeface="Comic Sans MS" pitchFamily="66" charset="0"/>
              </a:rPr>
              <a:t>Sublingual</a:t>
            </a:r>
            <a:r>
              <a:rPr lang="hu-HU" altLang="hu-HU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  <a:latin typeface="Comic Sans MS" pitchFamily="66" charset="0"/>
              </a:rPr>
              <a:t>gland</a:t>
            </a:r>
            <a:r>
              <a:rPr lang="hu-HU" altLang="hu-HU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lies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on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inner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surface</a:t>
            </a:r>
            <a:r>
              <a:rPr lang="hu-HU" altLang="hu-HU" sz="1200" dirty="0">
                <a:latin typeface="Comic Sans MS" pitchFamily="66" charset="0"/>
              </a:rPr>
              <a:t> of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mylohyoid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in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sublingual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region</a:t>
            </a:r>
            <a:r>
              <a:rPr lang="hu-HU" altLang="hu-HU" sz="1200" dirty="0">
                <a:latin typeface="Comic Sans MS" pitchFamily="66" charset="0"/>
              </a:rPr>
              <a:t>,</a:t>
            </a:r>
          </a:p>
          <a:p>
            <a:pPr>
              <a:lnSpc>
                <a:spcPct val="125000"/>
              </a:lnSpc>
              <a:buFontTx/>
              <a:buChar char="-"/>
            </a:pP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it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causes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sublingual</a:t>
            </a:r>
            <a:r>
              <a:rPr lang="hu-HU" altLang="hu-HU" sz="1200" dirty="0">
                <a:latin typeface="Comic Sans MS" pitchFamily="66" charset="0"/>
              </a:rPr>
              <a:t> fold,</a:t>
            </a:r>
          </a:p>
          <a:p>
            <a:pPr>
              <a:lnSpc>
                <a:spcPct val="125000"/>
              </a:lnSpc>
              <a:buFontTx/>
              <a:buChar char="-"/>
            </a:pPr>
            <a:r>
              <a:rPr lang="hu-HU" altLang="hu-HU" sz="1200" dirty="0">
                <a:latin typeface="Comic Sans MS" pitchFamily="66" charset="0"/>
              </a:rPr>
              <a:t> main </a:t>
            </a:r>
            <a:r>
              <a:rPr lang="hu-HU" altLang="hu-HU" sz="1200" dirty="0" err="1">
                <a:latin typeface="Comic Sans MS" pitchFamily="66" charset="0"/>
              </a:rPr>
              <a:t>duct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opens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together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with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submandibular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duct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through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b="1" dirty="0" err="1">
                <a:latin typeface="Comic Sans MS" pitchFamily="66" charset="0"/>
              </a:rPr>
              <a:t>sublingual</a:t>
            </a:r>
            <a:r>
              <a:rPr lang="hu-HU" altLang="hu-HU" sz="1200" b="1" dirty="0">
                <a:latin typeface="Comic Sans MS" pitchFamily="66" charset="0"/>
              </a:rPr>
              <a:t> </a:t>
            </a:r>
            <a:r>
              <a:rPr lang="hu-HU" altLang="hu-HU" sz="1200" b="1" dirty="0" err="1">
                <a:latin typeface="Comic Sans MS" pitchFamily="66" charset="0"/>
              </a:rPr>
              <a:t>caruncula</a:t>
            </a:r>
            <a:r>
              <a:rPr lang="hu-HU" altLang="hu-HU" sz="1200" dirty="0">
                <a:latin typeface="Comic Sans MS" pitchFamily="66" charset="0"/>
              </a:rPr>
              <a:t>, </a:t>
            </a:r>
          </a:p>
          <a:p>
            <a:pPr>
              <a:lnSpc>
                <a:spcPct val="125000"/>
              </a:lnSpc>
              <a:buFontTx/>
              <a:buChar char="-"/>
            </a:pP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accessory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small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ducts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open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along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sublingual</a:t>
            </a:r>
            <a:r>
              <a:rPr lang="hu-HU" altLang="hu-HU" sz="1200" dirty="0">
                <a:latin typeface="Comic Sans MS" pitchFamily="66" charset="0"/>
              </a:rPr>
              <a:t> fold.</a:t>
            </a: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1367" y="186431"/>
            <a:ext cx="2764839" cy="205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Untitled-14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14" y="2060575"/>
            <a:ext cx="5976937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Line 4"/>
          <p:cNvSpPr>
            <a:spLocks noChangeShapeType="1"/>
          </p:cNvSpPr>
          <p:nvPr/>
        </p:nvSpPr>
        <p:spPr bwMode="auto">
          <a:xfrm flipH="1">
            <a:off x="5519739" y="2276477"/>
            <a:ext cx="792162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6627" name="Line 5"/>
          <p:cNvSpPr>
            <a:spLocks noChangeShapeType="1"/>
          </p:cNvSpPr>
          <p:nvPr/>
        </p:nvSpPr>
        <p:spPr bwMode="auto">
          <a:xfrm flipH="1" flipV="1">
            <a:off x="6096001" y="4941890"/>
            <a:ext cx="2520949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6628" name="Line 6"/>
          <p:cNvSpPr>
            <a:spLocks noChangeShapeType="1"/>
          </p:cNvSpPr>
          <p:nvPr/>
        </p:nvSpPr>
        <p:spPr bwMode="auto">
          <a:xfrm flipH="1" flipV="1">
            <a:off x="6311901" y="5661025"/>
            <a:ext cx="18716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6629" name="Line 9"/>
          <p:cNvSpPr>
            <a:spLocks noChangeShapeType="1"/>
          </p:cNvSpPr>
          <p:nvPr/>
        </p:nvSpPr>
        <p:spPr bwMode="auto">
          <a:xfrm flipH="1" flipV="1">
            <a:off x="6456364" y="6381750"/>
            <a:ext cx="1008062" cy="476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6630" name="Line 10"/>
          <p:cNvSpPr>
            <a:spLocks noChangeShapeType="1"/>
          </p:cNvSpPr>
          <p:nvPr/>
        </p:nvSpPr>
        <p:spPr bwMode="auto">
          <a:xfrm>
            <a:off x="2855913" y="5589590"/>
            <a:ext cx="180022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6631" name="Line 12"/>
          <p:cNvSpPr>
            <a:spLocks noChangeShapeType="1"/>
          </p:cNvSpPr>
          <p:nvPr/>
        </p:nvSpPr>
        <p:spPr bwMode="auto">
          <a:xfrm flipV="1">
            <a:off x="3071813" y="5734052"/>
            <a:ext cx="2016125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6632" name="Text Box 13"/>
          <p:cNvSpPr txBox="1">
            <a:spLocks noChangeArrowheads="1"/>
          </p:cNvSpPr>
          <p:nvPr/>
        </p:nvSpPr>
        <p:spPr bwMode="auto">
          <a:xfrm>
            <a:off x="6291263" y="1870076"/>
            <a:ext cx="1673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dirty="0" err="1" smtClean="0">
                <a:latin typeface="Comic Sans MS" pitchFamily="66" charset="0"/>
              </a:rPr>
              <a:t>Hyoglossus</a:t>
            </a:r>
            <a:r>
              <a:rPr lang="hu-HU" altLang="hu-HU" dirty="0" smtClean="0">
                <a:latin typeface="Comic Sans MS" pitchFamily="66" charset="0"/>
              </a:rPr>
              <a:t> m.</a:t>
            </a:r>
            <a:endParaRPr lang="hu-HU" altLang="hu-HU" dirty="0">
              <a:latin typeface="Comic Sans MS" pitchFamily="66" charset="0"/>
            </a:endParaRPr>
          </a:p>
        </p:txBody>
      </p:sp>
      <p:sp>
        <p:nvSpPr>
          <p:cNvPr id="26633" name="Text Box 15"/>
          <p:cNvSpPr txBox="1">
            <a:spLocks noChangeArrowheads="1"/>
          </p:cNvSpPr>
          <p:nvPr/>
        </p:nvSpPr>
        <p:spPr bwMode="auto">
          <a:xfrm>
            <a:off x="8596314" y="5037138"/>
            <a:ext cx="15744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dirty="0" err="1" smtClean="0">
                <a:latin typeface="Comic Sans MS" pitchFamily="66" charset="0"/>
              </a:rPr>
              <a:t>Mylohyoid</a:t>
            </a:r>
            <a:r>
              <a:rPr lang="hu-HU" altLang="hu-HU" dirty="0" smtClean="0">
                <a:latin typeface="Comic Sans MS" pitchFamily="66" charset="0"/>
              </a:rPr>
              <a:t> m.</a:t>
            </a:r>
            <a:endParaRPr lang="hu-HU" altLang="hu-HU" dirty="0">
              <a:latin typeface="Comic Sans MS" pitchFamily="66" charset="0"/>
            </a:endParaRPr>
          </a:p>
        </p:txBody>
      </p:sp>
      <p:sp>
        <p:nvSpPr>
          <p:cNvPr id="26634" name="Text Box 16"/>
          <p:cNvSpPr txBox="1">
            <a:spLocks noChangeArrowheads="1"/>
          </p:cNvSpPr>
          <p:nvPr/>
        </p:nvSpPr>
        <p:spPr bwMode="auto">
          <a:xfrm>
            <a:off x="8164513" y="6113463"/>
            <a:ext cx="2364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dirty="0" err="1" smtClean="0"/>
              <a:t>Submandibular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gland</a:t>
            </a:r>
            <a:endParaRPr lang="hu-HU" altLang="hu-HU" dirty="0"/>
          </a:p>
        </p:txBody>
      </p:sp>
      <p:sp>
        <p:nvSpPr>
          <p:cNvPr id="26635" name="Text Box 17"/>
          <p:cNvSpPr txBox="1">
            <a:spLocks noChangeArrowheads="1"/>
          </p:cNvSpPr>
          <p:nvPr/>
        </p:nvSpPr>
        <p:spPr bwMode="auto">
          <a:xfrm>
            <a:off x="1662114" y="5367338"/>
            <a:ext cx="11641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dirty="0" err="1" smtClean="0">
                <a:latin typeface="Comic Sans MS" pitchFamily="66" charset="0"/>
              </a:rPr>
              <a:t>Lingual</a:t>
            </a:r>
            <a:r>
              <a:rPr lang="hu-HU" altLang="hu-HU" dirty="0" smtClean="0">
                <a:latin typeface="Comic Sans MS" pitchFamily="66" charset="0"/>
              </a:rPr>
              <a:t> a.</a:t>
            </a:r>
            <a:endParaRPr lang="hu-HU" altLang="hu-HU" dirty="0">
              <a:latin typeface="Comic Sans MS" pitchFamily="66" charset="0"/>
            </a:endParaRPr>
          </a:p>
        </p:txBody>
      </p:sp>
      <p:sp>
        <p:nvSpPr>
          <p:cNvPr id="26636" name="Text Box 18"/>
          <p:cNvSpPr txBox="1">
            <a:spLocks noChangeArrowheads="1"/>
          </p:cNvSpPr>
          <p:nvPr/>
        </p:nvSpPr>
        <p:spPr bwMode="auto">
          <a:xfrm>
            <a:off x="1631949" y="6165851"/>
            <a:ext cx="1686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dirty="0" err="1" smtClean="0">
                <a:latin typeface="Comic Sans MS" pitchFamily="66" charset="0"/>
              </a:rPr>
              <a:t>Hypoglossal</a:t>
            </a:r>
            <a:r>
              <a:rPr lang="hu-HU" altLang="hu-HU" dirty="0" smtClean="0">
                <a:latin typeface="Comic Sans MS" pitchFamily="66" charset="0"/>
              </a:rPr>
              <a:t> n.</a:t>
            </a:r>
            <a:endParaRPr lang="hu-HU" altLang="hu-HU" dirty="0">
              <a:latin typeface="Comic Sans MS" pitchFamily="66" charset="0"/>
            </a:endParaRPr>
          </a:p>
        </p:txBody>
      </p:sp>
      <p:sp>
        <p:nvSpPr>
          <p:cNvPr id="26637" name="Text Box 19"/>
          <p:cNvSpPr txBox="1">
            <a:spLocks noChangeArrowheads="1"/>
          </p:cNvSpPr>
          <p:nvPr/>
        </p:nvSpPr>
        <p:spPr bwMode="auto">
          <a:xfrm>
            <a:off x="1708151" y="261938"/>
            <a:ext cx="8887369" cy="369332"/>
          </a:xfrm>
          <a:prstGeom prst="rect">
            <a:avLst/>
          </a:prstGeom>
          <a:solidFill>
            <a:srgbClr val="EAF5F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>
                <a:latin typeface="Comic Sans MS" pitchFamily="66" charset="0"/>
              </a:rPr>
              <a:t>MEDIAL SULCUS OF THE TONGUE AND  LATERAL SULCUS OF THE TONGUE</a:t>
            </a:r>
          </a:p>
        </p:txBody>
      </p:sp>
      <p:sp>
        <p:nvSpPr>
          <p:cNvPr id="26638" name="Line 20"/>
          <p:cNvSpPr>
            <a:spLocks noChangeShapeType="1"/>
          </p:cNvSpPr>
          <p:nvPr/>
        </p:nvSpPr>
        <p:spPr bwMode="auto">
          <a:xfrm>
            <a:off x="3359150" y="4797425"/>
            <a:ext cx="8651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6639" name="Text Box 21"/>
          <p:cNvSpPr txBox="1">
            <a:spLocks noChangeArrowheads="1"/>
          </p:cNvSpPr>
          <p:nvPr/>
        </p:nvSpPr>
        <p:spPr bwMode="auto">
          <a:xfrm>
            <a:off x="1566863" y="4581526"/>
            <a:ext cx="18437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dirty="0" err="1" smtClean="0">
                <a:latin typeface="Comic Sans MS" pitchFamily="66" charset="0"/>
              </a:rPr>
              <a:t>Genioglossus</a:t>
            </a:r>
            <a:r>
              <a:rPr lang="hu-HU" altLang="hu-HU" dirty="0" smtClean="0">
                <a:latin typeface="Comic Sans MS" pitchFamily="66" charset="0"/>
              </a:rPr>
              <a:t> m.</a:t>
            </a:r>
            <a:endParaRPr lang="hu-HU" altLang="hu-H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zövegdoboz 3"/>
          <p:cNvSpPr txBox="1">
            <a:spLocks noChangeArrowheads="1"/>
          </p:cNvSpPr>
          <p:nvPr/>
        </p:nvSpPr>
        <p:spPr bwMode="auto">
          <a:xfrm>
            <a:off x="1590676" y="233365"/>
            <a:ext cx="2417764" cy="396875"/>
          </a:xfrm>
          <a:prstGeom prst="rect">
            <a:avLst/>
          </a:prstGeom>
          <a:solidFill>
            <a:srgbClr val="D6ECE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sz="2000" u="sng">
                <a:latin typeface="Comic Sans MS" pitchFamily="66" charset="0"/>
              </a:rPr>
              <a:t>Facial nerve</a:t>
            </a:r>
          </a:p>
        </p:txBody>
      </p:sp>
      <p:sp>
        <p:nvSpPr>
          <p:cNvPr id="34818" name="Szövegdoboz 4"/>
          <p:cNvSpPr txBox="1">
            <a:spLocks noChangeArrowheads="1"/>
          </p:cNvSpPr>
          <p:nvPr/>
        </p:nvSpPr>
        <p:spPr bwMode="auto">
          <a:xfrm>
            <a:off x="1319213" y="887415"/>
            <a:ext cx="343376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000" b="1" dirty="0">
                <a:latin typeface="Comic Sans MS" pitchFamily="66" charset="0"/>
              </a:rPr>
              <a:t>Superior </a:t>
            </a:r>
            <a:r>
              <a:rPr lang="hu-HU" altLang="hu-HU" sz="2000" b="1" dirty="0" err="1">
                <a:latin typeface="Comic Sans MS" pitchFamily="66" charset="0"/>
              </a:rPr>
              <a:t>salivatory</a:t>
            </a:r>
            <a:r>
              <a:rPr lang="hu-HU" altLang="hu-HU" sz="2000" b="1" dirty="0">
                <a:latin typeface="Comic Sans MS" pitchFamily="66" charset="0"/>
              </a:rPr>
              <a:t> </a:t>
            </a:r>
            <a:r>
              <a:rPr lang="hu-HU" altLang="hu-HU" sz="2000" b="1" dirty="0" err="1">
                <a:latin typeface="Comic Sans MS" pitchFamily="66" charset="0"/>
              </a:rPr>
              <a:t>nucl</a:t>
            </a:r>
            <a:r>
              <a:rPr lang="hu-HU" altLang="hu-HU" sz="2000" b="1" dirty="0">
                <a:latin typeface="Comic Sans MS" pitchFamily="66" charset="0"/>
              </a:rPr>
              <a:t>.</a:t>
            </a:r>
          </a:p>
          <a:p>
            <a:pPr algn="ctr"/>
            <a:r>
              <a:rPr lang="hu-HU" altLang="hu-HU" sz="2000" dirty="0">
                <a:latin typeface="Comic Sans MS" pitchFamily="66" charset="0"/>
              </a:rPr>
              <a:t>GVM </a:t>
            </a:r>
            <a:r>
              <a:rPr lang="hu-HU" altLang="hu-HU" sz="2000" dirty="0" err="1">
                <a:latin typeface="Comic Sans MS" pitchFamily="66" charset="0"/>
              </a:rPr>
              <a:t>nucleus</a:t>
            </a:r>
            <a:endParaRPr lang="hu-HU" altLang="hu-HU" sz="2000" dirty="0">
              <a:latin typeface="Comic Sans MS" pitchFamily="66" charset="0"/>
            </a:endParaRPr>
          </a:p>
          <a:p>
            <a:pPr algn="ctr"/>
            <a:endParaRPr lang="hu-HU" altLang="hu-HU" sz="2000" dirty="0">
              <a:latin typeface="Comic Sans MS" pitchFamily="66" charset="0"/>
            </a:endParaRPr>
          </a:p>
          <a:p>
            <a:pPr algn="ctr"/>
            <a:endParaRPr lang="hu-HU" altLang="hu-HU" sz="2000" b="1" dirty="0" smtClean="0">
              <a:solidFill>
                <a:srgbClr val="00CC99"/>
              </a:solidFill>
              <a:latin typeface="Comic Sans MS" pitchFamily="66" charset="0"/>
            </a:endParaRPr>
          </a:p>
          <a:p>
            <a:pPr algn="ctr"/>
            <a:endParaRPr lang="hu-HU" altLang="hu-HU" sz="2000" b="1" dirty="0" smtClean="0">
              <a:solidFill>
                <a:srgbClr val="00CC99"/>
              </a:solidFill>
              <a:latin typeface="Comic Sans MS" pitchFamily="66" charset="0"/>
            </a:endParaRPr>
          </a:p>
          <a:p>
            <a:pPr algn="ctr"/>
            <a:r>
              <a:rPr lang="hu-HU" altLang="hu-HU" sz="2000" b="1" dirty="0" err="1" smtClean="0">
                <a:solidFill>
                  <a:srgbClr val="00CC99"/>
                </a:solidFill>
                <a:latin typeface="Comic Sans MS" pitchFamily="66" charset="0"/>
              </a:rPr>
              <a:t>preganglionar</a:t>
            </a:r>
            <a:endParaRPr lang="hu-HU" altLang="hu-HU" sz="2000" b="1" dirty="0">
              <a:solidFill>
                <a:srgbClr val="00CC99"/>
              </a:solidFill>
              <a:latin typeface="Comic Sans MS" pitchFamily="66" charset="0"/>
            </a:endParaRPr>
          </a:p>
          <a:p>
            <a:pPr algn="ctr"/>
            <a:r>
              <a:rPr lang="hu-HU" altLang="hu-HU" sz="2000" b="1" dirty="0" err="1">
                <a:solidFill>
                  <a:srgbClr val="00CC99"/>
                </a:solidFill>
                <a:latin typeface="Comic Sans MS" pitchFamily="66" charset="0"/>
              </a:rPr>
              <a:t>parasympathetic</a:t>
            </a:r>
            <a:r>
              <a:rPr lang="hu-HU" altLang="hu-HU" sz="2000" b="1" dirty="0">
                <a:solidFill>
                  <a:srgbClr val="00CC99"/>
                </a:solidFill>
                <a:latin typeface="Comic Sans MS" pitchFamily="66" charset="0"/>
              </a:rPr>
              <a:t> </a:t>
            </a:r>
            <a:r>
              <a:rPr lang="hu-HU" altLang="hu-HU" sz="2000" b="1" dirty="0" err="1">
                <a:solidFill>
                  <a:srgbClr val="00CC99"/>
                </a:solidFill>
                <a:latin typeface="Comic Sans MS" pitchFamily="66" charset="0"/>
              </a:rPr>
              <a:t>fibers</a:t>
            </a:r>
            <a:endParaRPr lang="hu-HU" altLang="hu-HU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sp>
        <p:nvSpPr>
          <p:cNvPr id="34819" name="Ellipszis 7"/>
          <p:cNvSpPr>
            <a:spLocks noChangeArrowheads="1"/>
          </p:cNvSpPr>
          <p:nvPr/>
        </p:nvSpPr>
        <p:spPr bwMode="auto">
          <a:xfrm>
            <a:off x="6338888" y="1649413"/>
            <a:ext cx="936625" cy="709612"/>
          </a:xfrm>
          <a:prstGeom prst="ellipse">
            <a:avLst/>
          </a:prstGeom>
          <a:noFill/>
          <a:ln w="38100" algn="ctr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hu-HU" altLang="hu-HU">
              <a:solidFill>
                <a:srgbClr val="FFFF00"/>
              </a:solidFill>
            </a:endParaRPr>
          </a:p>
        </p:txBody>
      </p:sp>
      <p:sp>
        <p:nvSpPr>
          <p:cNvPr id="34820" name="Szövegdoboz 8"/>
          <p:cNvSpPr txBox="1">
            <a:spLocks noChangeArrowheads="1"/>
          </p:cNvSpPr>
          <p:nvPr/>
        </p:nvSpPr>
        <p:spPr bwMode="auto">
          <a:xfrm>
            <a:off x="5592763" y="1125539"/>
            <a:ext cx="3240088" cy="400110"/>
          </a:xfrm>
          <a:prstGeom prst="rect">
            <a:avLst/>
          </a:prstGeom>
          <a:solidFill>
            <a:srgbClr val="D6ECE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sz="2000">
                <a:latin typeface="Comic Sans MS" pitchFamily="66" charset="0"/>
              </a:rPr>
              <a:t>pterygopalatine ggl</a:t>
            </a:r>
            <a:r>
              <a:rPr lang="hu-HU" altLang="hu-HU" sz="2000" b="1">
                <a:latin typeface="Comic Sans MS" pitchFamily="66" charset="0"/>
              </a:rPr>
              <a:t>.</a:t>
            </a:r>
          </a:p>
        </p:txBody>
      </p:sp>
      <p:sp>
        <p:nvSpPr>
          <p:cNvPr id="34821" name="Ellipszis 13"/>
          <p:cNvSpPr>
            <a:spLocks noChangeArrowheads="1"/>
          </p:cNvSpPr>
          <p:nvPr/>
        </p:nvSpPr>
        <p:spPr bwMode="auto">
          <a:xfrm>
            <a:off x="6311901" y="3421063"/>
            <a:ext cx="936625" cy="709612"/>
          </a:xfrm>
          <a:prstGeom prst="ellipse">
            <a:avLst/>
          </a:prstGeom>
          <a:noFill/>
          <a:ln w="38100" algn="ctr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hu-HU" altLang="hu-HU">
              <a:solidFill>
                <a:srgbClr val="FFFF00"/>
              </a:solidFill>
            </a:endParaRPr>
          </a:p>
        </p:txBody>
      </p:sp>
      <p:sp>
        <p:nvSpPr>
          <p:cNvPr id="34822" name="Szövegdoboz 14"/>
          <p:cNvSpPr txBox="1">
            <a:spLocks noChangeArrowheads="1"/>
          </p:cNvSpPr>
          <p:nvPr/>
        </p:nvSpPr>
        <p:spPr bwMode="auto">
          <a:xfrm>
            <a:off x="5664201" y="4184651"/>
            <a:ext cx="3240088" cy="400110"/>
          </a:xfrm>
          <a:prstGeom prst="rect">
            <a:avLst/>
          </a:prstGeom>
          <a:solidFill>
            <a:srgbClr val="D6ECE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sz="2000">
                <a:latin typeface="Comic Sans MS" pitchFamily="66" charset="0"/>
              </a:rPr>
              <a:t>submandibular ggl.</a:t>
            </a:r>
            <a:r>
              <a:rPr lang="hu-HU" altLang="hu-HU" sz="2000">
                <a:solidFill>
                  <a:srgbClr val="FFFF00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34823" name="Szövegdoboz 15"/>
          <p:cNvSpPr txBox="1">
            <a:spLocks noChangeArrowheads="1"/>
          </p:cNvSpPr>
          <p:nvPr/>
        </p:nvSpPr>
        <p:spPr bwMode="auto">
          <a:xfrm>
            <a:off x="244475" y="4476751"/>
            <a:ext cx="3929063" cy="400110"/>
          </a:xfrm>
          <a:prstGeom prst="rect">
            <a:avLst/>
          </a:prstGeom>
          <a:solidFill>
            <a:srgbClr val="D6ECE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sz="2000" u="sng">
                <a:latin typeface="Comic Sans MS" pitchFamily="66" charset="0"/>
              </a:rPr>
              <a:t>Glossopharyngeal nerve</a:t>
            </a:r>
          </a:p>
        </p:txBody>
      </p:sp>
      <p:sp>
        <p:nvSpPr>
          <p:cNvPr id="34824" name="Szövegdoboz 16"/>
          <p:cNvSpPr txBox="1">
            <a:spLocks noChangeArrowheads="1"/>
          </p:cNvSpPr>
          <p:nvPr/>
        </p:nvSpPr>
        <p:spPr bwMode="auto">
          <a:xfrm>
            <a:off x="509589" y="5011740"/>
            <a:ext cx="343376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000" b="1" dirty="0">
                <a:latin typeface="Comic Sans MS" pitchFamily="66" charset="0"/>
              </a:rPr>
              <a:t>inferior </a:t>
            </a:r>
            <a:r>
              <a:rPr lang="hu-HU" altLang="hu-HU" sz="2000" b="1" dirty="0" err="1">
                <a:latin typeface="Comic Sans MS" pitchFamily="66" charset="0"/>
              </a:rPr>
              <a:t>salivatory</a:t>
            </a:r>
            <a:r>
              <a:rPr lang="hu-HU" altLang="hu-HU" sz="2000" b="1" dirty="0">
                <a:latin typeface="Comic Sans MS" pitchFamily="66" charset="0"/>
              </a:rPr>
              <a:t> </a:t>
            </a:r>
            <a:r>
              <a:rPr lang="hu-HU" altLang="hu-HU" sz="2000" b="1" dirty="0" err="1">
                <a:latin typeface="Comic Sans MS" pitchFamily="66" charset="0"/>
              </a:rPr>
              <a:t>nucl</a:t>
            </a:r>
            <a:r>
              <a:rPr lang="hu-HU" altLang="hu-HU" sz="2000" b="1" dirty="0">
                <a:latin typeface="Comic Sans MS" pitchFamily="66" charset="0"/>
              </a:rPr>
              <a:t>.</a:t>
            </a:r>
          </a:p>
          <a:p>
            <a:pPr algn="ctr"/>
            <a:r>
              <a:rPr lang="hu-HU" altLang="hu-HU" sz="2000" dirty="0">
                <a:latin typeface="Comic Sans MS" pitchFamily="66" charset="0"/>
              </a:rPr>
              <a:t>GVM</a:t>
            </a:r>
          </a:p>
          <a:p>
            <a:pPr algn="ctr"/>
            <a:endParaRPr lang="hu-HU" altLang="hu-HU" sz="2000" dirty="0">
              <a:latin typeface="Comic Sans MS" pitchFamily="66" charset="0"/>
            </a:endParaRPr>
          </a:p>
          <a:p>
            <a:pPr algn="ctr"/>
            <a:r>
              <a:rPr lang="hu-HU" altLang="hu-HU" sz="2000" b="1" dirty="0" err="1">
                <a:solidFill>
                  <a:srgbClr val="00CC99"/>
                </a:solidFill>
                <a:latin typeface="Comic Sans MS" pitchFamily="66" charset="0"/>
              </a:rPr>
              <a:t>preganglionar</a:t>
            </a:r>
            <a:endParaRPr lang="hu-HU" altLang="hu-HU" sz="2000" b="1" dirty="0">
              <a:solidFill>
                <a:srgbClr val="00CC99"/>
              </a:solidFill>
              <a:latin typeface="Comic Sans MS" pitchFamily="66" charset="0"/>
            </a:endParaRPr>
          </a:p>
          <a:p>
            <a:pPr algn="ctr"/>
            <a:r>
              <a:rPr lang="hu-HU" altLang="hu-HU" sz="2000" b="1" dirty="0" err="1">
                <a:solidFill>
                  <a:srgbClr val="00CC99"/>
                </a:solidFill>
                <a:latin typeface="Comic Sans MS" pitchFamily="66" charset="0"/>
              </a:rPr>
              <a:t>parasympathetic</a:t>
            </a:r>
            <a:r>
              <a:rPr lang="hu-HU" altLang="hu-HU" sz="2000" b="1" dirty="0">
                <a:solidFill>
                  <a:srgbClr val="00CC99"/>
                </a:solidFill>
                <a:latin typeface="Comic Sans MS" pitchFamily="66" charset="0"/>
              </a:rPr>
              <a:t> </a:t>
            </a:r>
            <a:r>
              <a:rPr lang="hu-HU" altLang="hu-HU" sz="2000" b="1" dirty="0" err="1">
                <a:solidFill>
                  <a:srgbClr val="00CC99"/>
                </a:solidFill>
                <a:latin typeface="Comic Sans MS" pitchFamily="66" charset="0"/>
              </a:rPr>
              <a:t>fibers</a:t>
            </a:r>
            <a:endParaRPr lang="hu-HU" altLang="hu-HU" sz="2400" b="1" dirty="0">
              <a:solidFill>
                <a:srgbClr val="00FF00"/>
              </a:solidFill>
            </a:endParaRPr>
          </a:p>
        </p:txBody>
      </p:sp>
      <p:cxnSp>
        <p:nvCxnSpPr>
          <p:cNvPr id="34825" name="Egyenes összekötő nyíllal 17"/>
          <p:cNvCxnSpPr>
            <a:cxnSpLocks noChangeShapeType="1"/>
            <a:stCxn id="42" idx="3"/>
          </p:cNvCxnSpPr>
          <p:nvPr/>
        </p:nvCxnSpPr>
        <p:spPr bwMode="auto">
          <a:xfrm>
            <a:off x="862614" y="6317942"/>
            <a:ext cx="5060350" cy="7492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4826" name="Ellipszis 18"/>
          <p:cNvSpPr>
            <a:spLocks noChangeArrowheads="1"/>
          </p:cNvSpPr>
          <p:nvPr/>
        </p:nvSpPr>
        <p:spPr bwMode="auto">
          <a:xfrm>
            <a:off x="5730875" y="6013452"/>
            <a:ext cx="936625" cy="709613"/>
          </a:xfrm>
          <a:prstGeom prst="ellipse">
            <a:avLst/>
          </a:prstGeom>
          <a:noFill/>
          <a:ln w="38100" algn="ctr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hu-HU" altLang="hu-HU">
              <a:solidFill>
                <a:srgbClr val="FFFF00"/>
              </a:solidFill>
            </a:endParaRPr>
          </a:p>
        </p:txBody>
      </p:sp>
      <p:sp>
        <p:nvSpPr>
          <p:cNvPr id="34827" name="Szövegdoboz 19"/>
          <p:cNvSpPr txBox="1">
            <a:spLocks noChangeArrowheads="1"/>
          </p:cNvSpPr>
          <p:nvPr/>
        </p:nvSpPr>
        <p:spPr bwMode="auto">
          <a:xfrm>
            <a:off x="5068890" y="5611815"/>
            <a:ext cx="2486025" cy="396875"/>
          </a:xfrm>
          <a:prstGeom prst="rect">
            <a:avLst/>
          </a:prstGeom>
          <a:solidFill>
            <a:srgbClr val="D6ECE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sz="2000" b="1">
                <a:latin typeface="Comic Sans MS" pitchFamily="66" charset="0"/>
              </a:rPr>
              <a:t>Otic ganglion</a:t>
            </a:r>
          </a:p>
        </p:txBody>
      </p:sp>
      <p:cxnSp>
        <p:nvCxnSpPr>
          <p:cNvPr id="34828" name="Egyenes összekötő nyíllal 23"/>
          <p:cNvCxnSpPr>
            <a:cxnSpLocks noChangeShapeType="1"/>
          </p:cNvCxnSpPr>
          <p:nvPr/>
        </p:nvCxnSpPr>
        <p:spPr bwMode="auto">
          <a:xfrm flipV="1">
            <a:off x="6981826" y="1827213"/>
            <a:ext cx="1828800" cy="1143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4829" name="Egyenes összekötő nyíllal 28"/>
          <p:cNvCxnSpPr>
            <a:cxnSpLocks noChangeShapeType="1"/>
          </p:cNvCxnSpPr>
          <p:nvPr/>
        </p:nvCxnSpPr>
        <p:spPr bwMode="auto">
          <a:xfrm>
            <a:off x="6969126" y="2065340"/>
            <a:ext cx="1841500" cy="4540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4830" name="Egyenes összekötő 38"/>
          <p:cNvCxnSpPr>
            <a:cxnSpLocks noChangeShapeType="1"/>
            <a:stCxn id="34" idx="3"/>
          </p:cNvCxnSpPr>
          <p:nvPr/>
        </p:nvCxnSpPr>
        <p:spPr bwMode="auto">
          <a:xfrm>
            <a:off x="1802167" y="1975282"/>
            <a:ext cx="4935984" cy="31071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4831" name="Egyenes összekötő nyíllal 39"/>
          <p:cNvCxnSpPr>
            <a:cxnSpLocks noChangeShapeType="1"/>
          </p:cNvCxnSpPr>
          <p:nvPr/>
        </p:nvCxnSpPr>
        <p:spPr bwMode="auto">
          <a:xfrm>
            <a:off x="6969126" y="3757615"/>
            <a:ext cx="1719262" cy="95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4832" name="Egyenes összekötő nyíllal 42"/>
          <p:cNvCxnSpPr>
            <a:cxnSpLocks noChangeShapeType="1"/>
          </p:cNvCxnSpPr>
          <p:nvPr/>
        </p:nvCxnSpPr>
        <p:spPr bwMode="auto">
          <a:xfrm>
            <a:off x="6311902" y="6367465"/>
            <a:ext cx="2616199" cy="793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4833" name="Szabadkézi sokszög 8"/>
          <p:cNvSpPr>
            <a:spLocks/>
          </p:cNvSpPr>
          <p:nvPr/>
        </p:nvSpPr>
        <p:spPr bwMode="auto">
          <a:xfrm>
            <a:off x="4589755" y="2281561"/>
            <a:ext cx="2190459" cy="1461764"/>
          </a:xfrm>
          <a:custGeom>
            <a:avLst/>
            <a:gdLst>
              <a:gd name="T0" fmla="*/ 0 w 1665027"/>
              <a:gd name="T1" fmla="*/ 0 h 1528550"/>
              <a:gd name="T2" fmla="*/ 403855 w 1665027"/>
              <a:gd name="T3" fmla="*/ 0 h 1528550"/>
              <a:gd name="T4" fmla="*/ 403855 w 1665027"/>
              <a:gd name="T5" fmla="*/ 1528762 h 1528550"/>
              <a:gd name="T6" fmla="*/ 2898252 w 1665027"/>
              <a:gd name="T7" fmla="*/ 1528762 h 1528550"/>
              <a:gd name="T8" fmla="*/ 0 60000 65536"/>
              <a:gd name="T9" fmla="*/ 0 60000 65536"/>
              <a:gd name="T10" fmla="*/ 0 60000 65536"/>
              <a:gd name="T11" fmla="*/ 0 60000 65536"/>
              <a:gd name="T12" fmla="*/ 0 w 1665027"/>
              <a:gd name="T13" fmla="*/ 0 h 1528550"/>
              <a:gd name="T14" fmla="*/ 1665027 w 1665027"/>
              <a:gd name="T15" fmla="*/ 1528550 h 15285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65027" h="1528550">
                <a:moveTo>
                  <a:pt x="0" y="0"/>
                </a:moveTo>
                <a:lnTo>
                  <a:pt x="232012" y="0"/>
                </a:lnTo>
                <a:lnTo>
                  <a:pt x="232012" y="1528550"/>
                </a:lnTo>
                <a:lnTo>
                  <a:pt x="1665027" y="152855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4834" name="Téglalap 9"/>
          <p:cNvSpPr>
            <a:spLocks noChangeArrowheads="1"/>
          </p:cNvSpPr>
          <p:nvPr/>
        </p:nvSpPr>
        <p:spPr bwMode="auto">
          <a:xfrm>
            <a:off x="6886576" y="2655890"/>
            <a:ext cx="26384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>
                <a:latin typeface="Comic Sans MS" pitchFamily="66" charset="0"/>
              </a:rPr>
              <a:t>postganglionar</a:t>
            </a:r>
          </a:p>
          <a:p>
            <a:pPr algn="ctr"/>
            <a:r>
              <a:rPr lang="hu-HU" altLang="hu-HU">
                <a:latin typeface="Comic Sans MS" pitchFamily="66" charset="0"/>
              </a:rPr>
              <a:t>parasympathetic fibers</a:t>
            </a:r>
          </a:p>
        </p:txBody>
      </p:sp>
      <p:sp>
        <p:nvSpPr>
          <p:cNvPr id="34835" name="Szövegdoboz 15"/>
          <p:cNvSpPr txBox="1">
            <a:spLocks noChangeArrowheads="1"/>
          </p:cNvSpPr>
          <p:nvPr/>
        </p:nvSpPr>
        <p:spPr bwMode="auto">
          <a:xfrm rot="5400000">
            <a:off x="7272338" y="3732721"/>
            <a:ext cx="5148263" cy="5847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sz="3200" b="1">
                <a:latin typeface="Comic Sans MS" pitchFamily="66" charset="0"/>
              </a:rPr>
              <a:t>GLANDS</a:t>
            </a:r>
          </a:p>
        </p:txBody>
      </p:sp>
      <p:sp>
        <p:nvSpPr>
          <p:cNvPr id="34836" name="Téglalap 43"/>
          <p:cNvSpPr>
            <a:spLocks noChangeArrowheads="1"/>
          </p:cNvSpPr>
          <p:nvPr/>
        </p:nvSpPr>
        <p:spPr bwMode="auto">
          <a:xfrm>
            <a:off x="6986589" y="5516565"/>
            <a:ext cx="26384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>
                <a:latin typeface="Comic Sans MS" pitchFamily="66" charset="0"/>
              </a:rPr>
              <a:t>postganglionar</a:t>
            </a:r>
          </a:p>
          <a:p>
            <a:pPr algn="ctr"/>
            <a:r>
              <a:rPr lang="hu-HU" altLang="hu-HU">
                <a:latin typeface="Comic Sans MS" pitchFamily="66" charset="0"/>
              </a:rPr>
              <a:t>parasympathetic fibers</a:t>
            </a:r>
          </a:p>
        </p:txBody>
      </p:sp>
      <p:sp>
        <p:nvSpPr>
          <p:cNvPr id="34837" name="Text Box 22"/>
          <p:cNvSpPr txBox="1">
            <a:spLocks noChangeArrowheads="1"/>
          </p:cNvSpPr>
          <p:nvPr/>
        </p:nvSpPr>
        <p:spPr bwMode="auto">
          <a:xfrm>
            <a:off x="4708525" y="1676400"/>
            <a:ext cx="16674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600">
                <a:latin typeface="Comic Sans MS" pitchFamily="66" charset="0"/>
              </a:rPr>
              <a:t>greater petr. n.</a:t>
            </a:r>
          </a:p>
        </p:txBody>
      </p:sp>
      <p:sp>
        <p:nvSpPr>
          <p:cNvPr id="34838" name="Text Box 23"/>
          <p:cNvSpPr txBox="1">
            <a:spLocks noChangeArrowheads="1"/>
          </p:cNvSpPr>
          <p:nvPr/>
        </p:nvSpPr>
        <p:spPr bwMode="auto">
          <a:xfrm>
            <a:off x="4851401" y="3405188"/>
            <a:ext cx="16450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600">
                <a:latin typeface="Comic Sans MS" pitchFamily="66" charset="0"/>
              </a:rPr>
              <a:t>chorda tympani</a:t>
            </a:r>
          </a:p>
        </p:txBody>
      </p:sp>
      <p:sp>
        <p:nvSpPr>
          <p:cNvPr id="34839" name="Text Box 24"/>
          <p:cNvSpPr txBox="1">
            <a:spLocks noChangeArrowheads="1"/>
          </p:cNvSpPr>
          <p:nvPr/>
        </p:nvSpPr>
        <p:spPr bwMode="auto">
          <a:xfrm>
            <a:off x="8812213" y="1941513"/>
            <a:ext cx="599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b="1">
                <a:solidFill>
                  <a:srgbClr val="0000FF"/>
                </a:solidFill>
                <a:latin typeface="Comic Sans MS" pitchFamily="66" charset="0"/>
              </a:rPr>
              <a:t>V/2</a:t>
            </a:r>
          </a:p>
        </p:txBody>
      </p:sp>
      <p:sp>
        <p:nvSpPr>
          <p:cNvPr id="34840" name="Text Box 25"/>
          <p:cNvSpPr txBox="1">
            <a:spLocks noChangeArrowheads="1"/>
          </p:cNvSpPr>
          <p:nvPr/>
        </p:nvSpPr>
        <p:spPr bwMode="auto">
          <a:xfrm>
            <a:off x="7948614" y="6405563"/>
            <a:ext cx="5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>
                <a:solidFill>
                  <a:srgbClr val="0000FF"/>
                </a:solidFill>
                <a:latin typeface="Comic Sans MS" pitchFamily="66" charset="0"/>
              </a:rPr>
              <a:t>V/3</a:t>
            </a:r>
          </a:p>
        </p:txBody>
      </p:sp>
      <p:sp>
        <p:nvSpPr>
          <p:cNvPr id="34841" name="Text Box 26"/>
          <p:cNvSpPr txBox="1">
            <a:spLocks noChangeArrowheads="1"/>
          </p:cNvSpPr>
          <p:nvPr/>
        </p:nvSpPr>
        <p:spPr bwMode="auto">
          <a:xfrm>
            <a:off x="8745539" y="3573463"/>
            <a:ext cx="5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>
                <a:solidFill>
                  <a:srgbClr val="0000FF"/>
                </a:solidFill>
                <a:latin typeface="Comic Sans MS" pitchFamily="66" charset="0"/>
              </a:rPr>
              <a:t>V/3</a:t>
            </a: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3654425" y="6021388"/>
            <a:ext cx="22012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>
                <a:latin typeface="Comic Sans MS" pitchFamily="66" charset="0"/>
              </a:rPr>
              <a:t>lesser petrosal nerve</a:t>
            </a:r>
          </a:p>
        </p:txBody>
      </p:sp>
      <p:cxnSp>
        <p:nvCxnSpPr>
          <p:cNvPr id="28" name="Egyenes összekötő nyíllal 28"/>
          <p:cNvCxnSpPr>
            <a:cxnSpLocks noChangeShapeType="1"/>
          </p:cNvCxnSpPr>
          <p:nvPr/>
        </p:nvCxnSpPr>
        <p:spPr bwMode="auto">
          <a:xfrm>
            <a:off x="6997238" y="1995798"/>
            <a:ext cx="1738389" cy="17923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" name="Egyenes összekötő nyíllal 28"/>
          <p:cNvCxnSpPr>
            <a:cxnSpLocks noChangeShapeType="1"/>
          </p:cNvCxnSpPr>
          <p:nvPr/>
        </p:nvCxnSpPr>
        <p:spPr bwMode="auto">
          <a:xfrm>
            <a:off x="6943973" y="3806842"/>
            <a:ext cx="1658489" cy="285764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2" name="Egyenes összekötő nyíllal 28"/>
          <p:cNvCxnSpPr>
            <a:cxnSpLocks noChangeShapeType="1"/>
          </p:cNvCxnSpPr>
          <p:nvPr/>
        </p:nvCxnSpPr>
        <p:spPr bwMode="auto">
          <a:xfrm flipV="1">
            <a:off x="6979483" y="3551068"/>
            <a:ext cx="1622979" cy="122609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4" name="Rombusz 33"/>
          <p:cNvSpPr/>
          <p:nvPr/>
        </p:nvSpPr>
        <p:spPr>
          <a:xfrm>
            <a:off x="1571347" y="1811045"/>
            <a:ext cx="230820" cy="32847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6" name="Egyenes összekötő 38"/>
          <p:cNvCxnSpPr>
            <a:cxnSpLocks noChangeShapeType="1"/>
          </p:cNvCxnSpPr>
          <p:nvPr/>
        </p:nvCxnSpPr>
        <p:spPr bwMode="auto">
          <a:xfrm>
            <a:off x="1714870" y="2260848"/>
            <a:ext cx="3221114" cy="47346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 type="none" w="med" len="med"/>
          </a:ln>
        </p:spPr>
      </p:cxnSp>
      <p:sp>
        <p:nvSpPr>
          <p:cNvPr id="38" name="Rombusz 37"/>
          <p:cNvSpPr/>
          <p:nvPr/>
        </p:nvSpPr>
        <p:spPr>
          <a:xfrm>
            <a:off x="1546194" y="2140998"/>
            <a:ext cx="230820" cy="32847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Rombusz 38"/>
          <p:cNvSpPr/>
          <p:nvPr/>
        </p:nvSpPr>
        <p:spPr>
          <a:xfrm>
            <a:off x="6810652" y="1865791"/>
            <a:ext cx="230820" cy="32847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Rombusz 39"/>
          <p:cNvSpPr/>
          <p:nvPr/>
        </p:nvSpPr>
        <p:spPr>
          <a:xfrm>
            <a:off x="6792897" y="3561426"/>
            <a:ext cx="230820" cy="32847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Rombusz 40"/>
          <p:cNvSpPr/>
          <p:nvPr/>
        </p:nvSpPr>
        <p:spPr>
          <a:xfrm>
            <a:off x="6144827" y="6206971"/>
            <a:ext cx="230820" cy="32847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Rombusz 41"/>
          <p:cNvSpPr/>
          <p:nvPr/>
        </p:nvSpPr>
        <p:spPr>
          <a:xfrm>
            <a:off x="631794" y="6153705"/>
            <a:ext cx="230820" cy="32847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  <p:bldP spid="34822" grpId="0" animBg="1"/>
      <p:bldP spid="348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 cstate="print"/>
          <a:srcRect t="1573"/>
          <a:stretch>
            <a:fillRect/>
          </a:stretch>
        </p:blipFill>
        <p:spPr bwMode="auto">
          <a:xfrm>
            <a:off x="1992313" y="152400"/>
            <a:ext cx="822325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Line 3"/>
          <p:cNvSpPr>
            <a:spLocks noChangeShapeType="1"/>
          </p:cNvSpPr>
          <p:nvPr/>
        </p:nvSpPr>
        <p:spPr bwMode="auto">
          <a:xfrm flipV="1">
            <a:off x="3000376" y="3573465"/>
            <a:ext cx="792162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827214" y="4702175"/>
            <a:ext cx="31870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600" b="1">
                <a:latin typeface="Comic Sans MS" pitchFamily="66" charset="0"/>
              </a:rPr>
              <a:t>AURICULOTEMPORAL NERVE</a:t>
            </a:r>
          </a:p>
        </p:txBody>
      </p:sp>
      <p:sp>
        <p:nvSpPr>
          <p:cNvPr id="36868" name="Line 5"/>
          <p:cNvSpPr>
            <a:spLocks noChangeShapeType="1"/>
          </p:cNvSpPr>
          <p:nvPr/>
        </p:nvSpPr>
        <p:spPr bwMode="auto">
          <a:xfrm flipH="1">
            <a:off x="5375276" y="1270000"/>
            <a:ext cx="1368425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6724651" y="862013"/>
            <a:ext cx="1797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>
                <a:latin typeface="Comic Sans MS" pitchFamily="66" charset="0"/>
              </a:rPr>
              <a:t>MOTOR ROOT</a:t>
            </a:r>
          </a:p>
        </p:txBody>
      </p:sp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4059238" y="5973763"/>
            <a:ext cx="29722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>
                <a:latin typeface="Comic Sans MS" pitchFamily="66" charset="0"/>
              </a:rPr>
              <a:t>INFERIOR ALVEOLAR N.</a:t>
            </a:r>
          </a:p>
        </p:txBody>
      </p:sp>
      <p:sp>
        <p:nvSpPr>
          <p:cNvPr id="36871" name="Line 8"/>
          <p:cNvSpPr>
            <a:spLocks noChangeShapeType="1"/>
          </p:cNvSpPr>
          <p:nvPr/>
        </p:nvSpPr>
        <p:spPr bwMode="auto">
          <a:xfrm flipV="1">
            <a:off x="5448301" y="4941890"/>
            <a:ext cx="64770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872" name="Line 9"/>
          <p:cNvSpPr>
            <a:spLocks noChangeShapeType="1"/>
          </p:cNvSpPr>
          <p:nvPr/>
        </p:nvSpPr>
        <p:spPr bwMode="auto">
          <a:xfrm flipH="1">
            <a:off x="6743702" y="3284540"/>
            <a:ext cx="792162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873" name="Text Box 10"/>
          <p:cNvSpPr txBox="1">
            <a:spLocks noChangeArrowheads="1"/>
          </p:cNvSpPr>
          <p:nvPr/>
        </p:nvSpPr>
        <p:spPr bwMode="auto">
          <a:xfrm>
            <a:off x="7299325" y="2805113"/>
            <a:ext cx="1555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>
                <a:latin typeface="Comic Sans MS" pitchFamily="66" charset="0"/>
              </a:rPr>
              <a:t>LINGUAL N.</a:t>
            </a:r>
          </a:p>
        </p:txBody>
      </p:sp>
      <p:sp>
        <p:nvSpPr>
          <p:cNvPr id="36874" name="Line 11"/>
          <p:cNvSpPr>
            <a:spLocks noChangeShapeType="1"/>
          </p:cNvSpPr>
          <p:nvPr/>
        </p:nvSpPr>
        <p:spPr bwMode="auto">
          <a:xfrm flipH="1">
            <a:off x="7391401" y="3573463"/>
            <a:ext cx="1657350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875" name="Text Box 12"/>
          <p:cNvSpPr txBox="1">
            <a:spLocks noChangeArrowheads="1"/>
          </p:cNvSpPr>
          <p:nvPr/>
        </p:nvSpPr>
        <p:spPr bwMode="auto">
          <a:xfrm>
            <a:off x="8308976" y="3236913"/>
            <a:ext cx="20088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>
                <a:latin typeface="Comic Sans MS" pitchFamily="66" charset="0"/>
              </a:rPr>
              <a:t>SUBMAND. GGL</a:t>
            </a:r>
            <a:r>
              <a:rPr lang="hu-HU" altLang="hu-HU">
                <a:latin typeface="Calibri" pitchFamily="34" charset="0"/>
              </a:rPr>
              <a:t>.</a:t>
            </a:r>
          </a:p>
        </p:txBody>
      </p:sp>
      <p:sp>
        <p:nvSpPr>
          <p:cNvPr id="36876" name="Line 13"/>
          <p:cNvSpPr>
            <a:spLocks noChangeShapeType="1"/>
          </p:cNvSpPr>
          <p:nvPr/>
        </p:nvSpPr>
        <p:spPr bwMode="auto">
          <a:xfrm flipV="1">
            <a:off x="4583113" y="3716338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877" name="Text Box 14"/>
          <p:cNvSpPr txBox="1">
            <a:spLocks noChangeArrowheads="1"/>
          </p:cNvSpPr>
          <p:nvPr/>
        </p:nvSpPr>
        <p:spPr bwMode="auto">
          <a:xfrm>
            <a:off x="3359151" y="4029076"/>
            <a:ext cx="23407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>
                <a:latin typeface="Comic Sans MS" pitchFamily="66" charset="0"/>
              </a:rPr>
              <a:t>CHORDA TYMPANI</a:t>
            </a:r>
          </a:p>
        </p:txBody>
      </p:sp>
      <p:sp>
        <p:nvSpPr>
          <p:cNvPr id="36878" name="Line 15"/>
          <p:cNvSpPr>
            <a:spLocks noChangeShapeType="1"/>
          </p:cNvSpPr>
          <p:nvPr/>
        </p:nvSpPr>
        <p:spPr bwMode="auto">
          <a:xfrm flipH="1">
            <a:off x="5375275" y="620715"/>
            <a:ext cx="288926" cy="2160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879" name="Text Box 16"/>
          <p:cNvSpPr txBox="1">
            <a:spLocks noChangeArrowheads="1"/>
          </p:cNvSpPr>
          <p:nvPr/>
        </p:nvSpPr>
        <p:spPr bwMode="auto">
          <a:xfrm>
            <a:off x="5427663" y="141288"/>
            <a:ext cx="214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>
                <a:latin typeface="Comic Sans MS" pitchFamily="66" charset="0"/>
              </a:rPr>
              <a:t>OTIC GANGLION</a:t>
            </a:r>
          </a:p>
        </p:txBody>
      </p:sp>
      <p:sp>
        <p:nvSpPr>
          <p:cNvPr id="36880" name="Text Box 17"/>
          <p:cNvSpPr txBox="1">
            <a:spLocks noChangeArrowheads="1"/>
          </p:cNvSpPr>
          <p:nvPr/>
        </p:nvSpPr>
        <p:spPr bwMode="auto">
          <a:xfrm>
            <a:off x="2855914" y="1797050"/>
            <a:ext cx="196399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600" b="1">
                <a:latin typeface="Comic Sans MS" pitchFamily="66" charset="0"/>
              </a:rPr>
              <a:t>MENINGEAL  BR</a:t>
            </a:r>
            <a:r>
              <a:rPr lang="hu-HU" altLang="hu-HU" sz="1600">
                <a:latin typeface="Comic Sans MS" pitchFamily="66" charset="0"/>
              </a:rPr>
              <a:t>.</a:t>
            </a:r>
          </a:p>
        </p:txBody>
      </p:sp>
      <p:sp>
        <p:nvSpPr>
          <p:cNvPr id="36881" name="Line 18"/>
          <p:cNvSpPr>
            <a:spLocks noChangeShapeType="1"/>
          </p:cNvSpPr>
          <p:nvPr/>
        </p:nvSpPr>
        <p:spPr bwMode="auto">
          <a:xfrm>
            <a:off x="4224338" y="2133600"/>
            <a:ext cx="215900" cy="2159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6151" y="831850"/>
            <a:ext cx="4910138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1514474" y="214314"/>
            <a:ext cx="9112250" cy="461665"/>
          </a:xfrm>
          <a:prstGeom prst="rect">
            <a:avLst/>
          </a:prstGeom>
          <a:solidFill>
            <a:srgbClr val="EAF5F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400">
                <a:latin typeface="Comic Sans MS" pitchFamily="66" charset="0"/>
              </a:rPr>
              <a:t>LATERAL SULCUS OF THE TONGUE, MANDIBULAR NERVE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Kép 9" descr="Kép1 másolata.jpg"/>
          <p:cNvPicPr>
            <a:picLocks noChangeAspect="1"/>
          </p:cNvPicPr>
          <p:nvPr/>
        </p:nvPicPr>
        <p:blipFill>
          <a:blip r:embed="rId2" cstate="print"/>
          <a:srcRect l="1039" t="1508" r="2127" b="2721"/>
          <a:stretch>
            <a:fillRect/>
          </a:stretch>
        </p:blipFill>
        <p:spPr bwMode="auto">
          <a:xfrm>
            <a:off x="1847851" y="1844675"/>
            <a:ext cx="4535488" cy="4025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5" name="Szövegdoboz 10"/>
          <p:cNvSpPr txBox="1">
            <a:spLocks noChangeArrowheads="1"/>
          </p:cNvSpPr>
          <p:nvPr/>
        </p:nvSpPr>
        <p:spPr bwMode="auto">
          <a:xfrm>
            <a:off x="2513723" y="1166444"/>
            <a:ext cx="1800225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56862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hu-HU" altLang="hu-HU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Nuhn-Blandin</a:t>
            </a:r>
            <a:endParaRPr lang="en-GB" altLang="hu-HU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5" name="Egyenes összekötő 14"/>
          <p:cNvCxnSpPr/>
          <p:nvPr/>
        </p:nvCxnSpPr>
        <p:spPr>
          <a:xfrm rot="10800000" flipV="1">
            <a:off x="3071813" y="1700215"/>
            <a:ext cx="215900" cy="1296987"/>
          </a:xfrm>
          <a:prstGeom prst="line">
            <a:avLst/>
          </a:prstGeom>
          <a:ln w="15875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677" name="Szövegdoboz 19"/>
          <p:cNvSpPr txBox="1">
            <a:spLocks noChangeArrowheads="1"/>
          </p:cNvSpPr>
          <p:nvPr/>
        </p:nvSpPr>
        <p:spPr bwMode="auto">
          <a:xfrm>
            <a:off x="4872038" y="1327152"/>
            <a:ext cx="1363662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56862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hu-HU" altLang="hu-HU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von </a:t>
            </a:r>
            <a:r>
              <a:rPr lang="hu-HU" altLang="hu-HU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Ebner</a:t>
            </a:r>
            <a:endParaRPr lang="en-GB" altLang="hu-HU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73" name="Szövegdoboz 24"/>
          <p:cNvSpPr txBox="1">
            <a:spLocks noChangeArrowheads="1"/>
          </p:cNvSpPr>
          <p:nvPr/>
        </p:nvSpPr>
        <p:spPr bwMode="auto">
          <a:xfrm>
            <a:off x="6535738" y="1916114"/>
            <a:ext cx="1000126" cy="369332"/>
          </a:xfrm>
          <a:prstGeom prst="rect">
            <a:avLst/>
          </a:prstGeom>
          <a:solidFill>
            <a:schemeClr val="accent1">
              <a:alpha val="5686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>
                <a:solidFill>
                  <a:srgbClr val="000000"/>
                </a:solidFill>
                <a:latin typeface="Comic Sans MS" pitchFamily="66" charset="0"/>
              </a:rPr>
              <a:t>Weber</a:t>
            </a:r>
            <a:endParaRPr lang="en-GB" altLang="hu-HU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2" name="Kép 21" descr="Tongu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9600" y="3551238"/>
            <a:ext cx="3384550" cy="33067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Szabadkézi sokszög 29"/>
          <p:cNvSpPr/>
          <p:nvPr/>
        </p:nvSpPr>
        <p:spPr>
          <a:xfrm>
            <a:off x="7791449" y="3992565"/>
            <a:ext cx="1373188" cy="936625"/>
          </a:xfrm>
          <a:custGeom>
            <a:avLst/>
            <a:gdLst>
              <a:gd name="connsiteX0" fmla="*/ 9525 w 1373187"/>
              <a:gd name="connsiteY0" fmla="*/ 884237 h 936624"/>
              <a:gd name="connsiteX1" fmla="*/ 47625 w 1373187"/>
              <a:gd name="connsiteY1" fmla="*/ 617537 h 936624"/>
              <a:gd name="connsiteX2" fmla="*/ 123825 w 1373187"/>
              <a:gd name="connsiteY2" fmla="*/ 322262 h 936624"/>
              <a:gd name="connsiteX3" fmla="*/ 314325 w 1373187"/>
              <a:gd name="connsiteY3" fmla="*/ 65087 h 936624"/>
              <a:gd name="connsiteX4" fmla="*/ 600075 w 1373187"/>
              <a:gd name="connsiteY4" fmla="*/ 7937 h 936624"/>
              <a:gd name="connsiteX5" fmla="*/ 676275 w 1373187"/>
              <a:gd name="connsiteY5" fmla="*/ 65087 h 936624"/>
              <a:gd name="connsiteX6" fmla="*/ 762000 w 1373187"/>
              <a:gd name="connsiteY6" fmla="*/ 7937 h 936624"/>
              <a:gd name="connsiteX7" fmla="*/ 971550 w 1373187"/>
              <a:gd name="connsiteY7" fmla="*/ 17462 h 936624"/>
              <a:gd name="connsiteX8" fmla="*/ 1114425 w 1373187"/>
              <a:gd name="connsiteY8" fmla="*/ 84137 h 936624"/>
              <a:gd name="connsiteX9" fmla="*/ 1238250 w 1373187"/>
              <a:gd name="connsiteY9" fmla="*/ 293687 h 936624"/>
              <a:gd name="connsiteX10" fmla="*/ 1323975 w 1373187"/>
              <a:gd name="connsiteY10" fmla="*/ 646112 h 936624"/>
              <a:gd name="connsiteX11" fmla="*/ 1352550 w 1373187"/>
              <a:gd name="connsiteY11" fmla="*/ 893762 h 936624"/>
              <a:gd name="connsiteX12" fmla="*/ 1200150 w 1373187"/>
              <a:gd name="connsiteY12" fmla="*/ 874712 h 936624"/>
              <a:gd name="connsiteX13" fmla="*/ 1038225 w 1373187"/>
              <a:gd name="connsiteY13" fmla="*/ 788987 h 936624"/>
              <a:gd name="connsiteX14" fmla="*/ 800100 w 1373187"/>
              <a:gd name="connsiteY14" fmla="*/ 684212 h 936624"/>
              <a:gd name="connsiteX15" fmla="*/ 723900 w 1373187"/>
              <a:gd name="connsiteY15" fmla="*/ 636587 h 936624"/>
              <a:gd name="connsiteX16" fmla="*/ 552450 w 1373187"/>
              <a:gd name="connsiteY16" fmla="*/ 741362 h 936624"/>
              <a:gd name="connsiteX17" fmla="*/ 304800 w 1373187"/>
              <a:gd name="connsiteY17" fmla="*/ 865187 h 936624"/>
              <a:gd name="connsiteX18" fmla="*/ 104775 w 1373187"/>
              <a:gd name="connsiteY18" fmla="*/ 931862 h 936624"/>
              <a:gd name="connsiteX19" fmla="*/ 9525 w 1373187"/>
              <a:gd name="connsiteY19" fmla="*/ 884237 h 936624"/>
              <a:gd name="connsiteX0" fmla="*/ 9525 w 1373187"/>
              <a:gd name="connsiteY0" fmla="*/ 884237 h 936624"/>
              <a:gd name="connsiteX1" fmla="*/ 47625 w 1373187"/>
              <a:gd name="connsiteY1" fmla="*/ 617537 h 936624"/>
              <a:gd name="connsiteX2" fmla="*/ 123825 w 1373187"/>
              <a:gd name="connsiteY2" fmla="*/ 322262 h 936624"/>
              <a:gd name="connsiteX3" fmla="*/ 314325 w 1373187"/>
              <a:gd name="connsiteY3" fmla="*/ 65087 h 936624"/>
              <a:gd name="connsiteX4" fmla="*/ 600075 w 1373187"/>
              <a:gd name="connsiteY4" fmla="*/ 7937 h 936624"/>
              <a:gd name="connsiteX5" fmla="*/ 676275 w 1373187"/>
              <a:gd name="connsiteY5" fmla="*/ 65087 h 936624"/>
              <a:gd name="connsiteX6" fmla="*/ 762000 w 1373187"/>
              <a:gd name="connsiteY6" fmla="*/ 7937 h 936624"/>
              <a:gd name="connsiteX7" fmla="*/ 971550 w 1373187"/>
              <a:gd name="connsiteY7" fmla="*/ 17462 h 936624"/>
              <a:gd name="connsiteX8" fmla="*/ 1114425 w 1373187"/>
              <a:gd name="connsiteY8" fmla="*/ 84137 h 936624"/>
              <a:gd name="connsiteX9" fmla="*/ 1238250 w 1373187"/>
              <a:gd name="connsiteY9" fmla="*/ 293687 h 936624"/>
              <a:gd name="connsiteX10" fmla="*/ 1323975 w 1373187"/>
              <a:gd name="connsiteY10" fmla="*/ 646112 h 936624"/>
              <a:gd name="connsiteX11" fmla="*/ 1352550 w 1373187"/>
              <a:gd name="connsiteY11" fmla="*/ 893762 h 936624"/>
              <a:gd name="connsiteX12" fmla="*/ 1200150 w 1373187"/>
              <a:gd name="connsiteY12" fmla="*/ 874712 h 936624"/>
              <a:gd name="connsiteX13" fmla="*/ 1038225 w 1373187"/>
              <a:gd name="connsiteY13" fmla="*/ 788987 h 936624"/>
              <a:gd name="connsiteX14" fmla="*/ 800100 w 1373187"/>
              <a:gd name="connsiteY14" fmla="*/ 684212 h 936624"/>
              <a:gd name="connsiteX15" fmla="*/ 680814 w 1373187"/>
              <a:gd name="connsiteY15" fmla="*/ 660573 h 936624"/>
              <a:gd name="connsiteX16" fmla="*/ 552450 w 1373187"/>
              <a:gd name="connsiteY16" fmla="*/ 741362 h 936624"/>
              <a:gd name="connsiteX17" fmla="*/ 304800 w 1373187"/>
              <a:gd name="connsiteY17" fmla="*/ 865187 h 936624"/>
              <a:gd name="connsiteX18" fmla="*/ 104775 w 1373187"/>
              <a:gd name="connsiteY18" fmla="*/ 931862 h 936624"/>
              <a:gd name="connsiteX19" fmla="*/ 9525 w 1373187"/>
              <a:gd name="connsiteY19" fmla="*/ 884237 h 93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73187" h="936624">
                <a:moveTo>
                  <a:pt x="9525" y="884237"/>
                </a:moveTo>
                <a:cubicBezTo>
                  <a:pt x="0" y="831850"/>
                  <a:pt x="28575" y="711199"/>
                  <a:pt x="47625" y="617537"/>
                </a:cubicBezTo>
                <a:cubicBezTo>
                  <a:pt x="66675" y="523875"/>
                  <a:pt x="79375" y="414337"/>
                  <a:pt x="123825" y="322262"/>
                </a:cubicBezTo>
                <a:cubicBezTo>
                  <a:pt x="168275" y="230187"/>
                  <a:pt x="234950" y="117474"/>
                  <a:pt x="314325" y="65087"/>
                </a:cubicBezTo>
                <a:cubicBezTo>
                  <a:pt x="393700" y="12700"/>
                  <a:pt x="539750" y="7937"/>
                  <a:pt x="600075" y="7937"/>
                </a:cubicBezTo>
                <a:cubicBezTo>
                  <a:pt x="660400" y="7937"/>
                  <a:pt x="649288" y="65087"/>
                  <a:pt x="676275" y="65087"/>
                </a:cubicBezTo>
                <a:cubicBezTo>
                  <a:pt x="703262" y="65087"/>
                  <a:pt x="712788" y="15874"/>
                  <a:pt x="762000" y="7937"/>
                </a:cubicBezTo>
                <a:cubicBezTo>
                  <a:pt x="811212" y="0"/>
                  <a:pt x="912813" y="4762"/>
                  <a:pt x="971550" y="17462"/>
                </a:cubicBezTo>
                <a:cubicBezTo>
                  <a:pt x="1030288" y="30162"/>
                  <a:pt x="1069975" y="38100"/>
                  <a:pt x="1114425" y="84137"/>
                </a:cubicBezTo>
                <a:cubicBezTo>
                  <a:pt x="1158875" y="130174"/>
                  <a:pt x="1203325" y="200025"/>
                  <a:pt x="1238250" y="293687"/>
                </a:cubicBezTo>
                <a:cubicBezTo>
                  <a:pt x="1273175" y="387349"/>
                  <a:pt x="1304925" y="546100"/>
                  <a:pt x="1323975" y="646112"/>
                </a:cubicBezTo>
                <a:cubicBezTo>
                  <a:pt x="1343025" y="746125"/>
                  <a:pt x="1373187" y="855662"/>
                  <a:pt x="1352550" y="893762"/>
                </a:cubicBezTo>
                <a:cubicBezTo>
                  <a:pt x="1331913" y="931862"/>
                  <a:pt x="1252537" y="892174"/>
                  <a:pt x="1200150" y="874712"/>
                </a:cubicBezTo>
                <a:cubicBezTo>
                  <a:pt x="1147763" y="857250"/>
                  <a:pt x="1104900" y="820737"/>
                  <a:pt x="1038225" y="788987"/>
                </a:cubicBezTo>
                <a:cubicBezTo>
                  <a:pt x="971550" y="757237"/>
                  <a:pt x="859669" y="705614"/>
                  <a:pt x="800100" y="684212"/>
                </a:cubicBezTo>
                <a:cubicBezTo>
                  <a:pt x="740532" y="662810"/>
                  <a:pt x="722089" y="651048"/>
                  <a:pt x="680814" y="660573"/>
                </a:cubicBezTo>
                <a:cubicBezTo>
                  <a:pt x="639539" y="670098"/>
                  <a:pt x="615119" y="707260"/>
                  <a:pt x="552450" y="741362"/>
                </a:cubicBezTo>
                <a:cubicBezTo>
                  <a:pt x="489781" y="775464"/>
                  <a:pt x="379413" y="833437"/>
                  <a:pt x="304800" y="865187"/>
                </a:cubicBezTo>
                <a:cubicBezTo>
                  <a:pt x="230188" y="896937"/>
                  <a:pt x="157162" y="928687"/>
                  <a:pt x="104775" y="931862"/>
                </a:cubicBezTo>
                <a:cubicBezTo>
                  <a:pt x="52388" y="935037"/>
                  <a:pt x="19050" y="936624"/>
                  <a:pt x="9525" y="884237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2776" name="Szövegdoboz 30"/>
          <p:cNvSpPr txBox="1">
            <a:spLocks noChangeArrowheads="1"/>
          </p:cNvSpPr>
          <p:nvPr/>
        </p:nvSpPr>
        <p:spPr bwMode="auto">
          <a:xfrm>
            <a:off x="8040688" y="4221163"/>
            <a:ext cx="1295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600" dirty="0" err="1" smtClean="0">
                <a:latin typeface="Comic Sans MS" pitchFamily="66" charset="0"/>
                <a:cs typeface="Arial" charset="0"/>
              </a:rPr>
              <a:t>mucous</a:t>
            </a:r>
            <a:endParaRPr lang="hu-HU" altLang="hu-HU" sz="1600" dirty="0">
              <a:latin typeface="Comic Sans MS" pitchFamily="66" charset="0"/>
              <a:cs typeface="Arial" charset="0"/>
            </a:endParaRPr>
          </a:p>
        </p:txBody>
      </p:sp>
      <p:sp>
        <p:nvSpPr>
          <p:cNvPr id="32" name="Szabadkézi sokszög 31"/>
          <p:cNvSpPr/>
          <p:nvPr/>
        </p:nvSpPr>
        <p:spPr>
          <a:xfrm>
            <a:off x="7705725" y="4676775"/>
            <a:ext cx="1512888" cy="819150"/>
          </a:xfrm>
          <a:custGeom>
            <a:avLst/>
            <a:gdLst>
              <a:gd name="connsiteX0" fmla="*/ 182562 w 1571625"/>
              <a:gd name="connsiteY0" fmla="*/ 287338 h 820738"/>
              <a:gd name="connsiteX1" fmla="*/ 554037 w 1571625"/>
              <a:gd name="connsiteY1" fmla="*/ 192088 h 820738"/>
              <a:gd name="connsiteX2" fmla="*/ 773112 w 1571625"/>
              <a:gd name="connsiteY2" fmla="*/ 58738 h 820738"/>
              <a:gd name="connsiteX3" fmla="*/ 877887 w 1571625"/>
              <a:gd name="connsiteY3" fmla="*/ 11113 h 820738"/>
              <a:gd name="connsiteX4" fmla="*/ 1144587 w 1571625"/>
              <a:gd name="connsiteY4" fmla="*/ 125413 h 820738"/>
              <a:gd name="connsiteX5" fmla="*/ 1316037 w 1571625"/>
              <a:gd name="connsiteY5" fmla="*/ 211138 h 820738"/>
              <a:gd name="connsiteX6" fmla="*/ 1525587 w 1571625"/>
              <a:gd name="connsiteY6" fmla="*/ 334963 h 820738"/>
              <a:gd name="connsiteX7" fmla="*/ 1563687 w 1571625"/>
              <a:gd name="connsiteY7" fmla="*/ 658813 h 820738"/>
              <a:gd name="connsiteX8" fmla="*/ 1544637 w 1571625"/>
              <a:gd name="connsiteY8" fmla="*/ 754063 h 820738"/>
              <a:gd name="connsiteX9" fmla="*/ 1401762 w 1571625"/>
              <a:gd name="connsiteY9" fmla="*/ 782638 h 820738"/>
              <a:gd name="connsiteX10" fmla="*/ 1116012 w 1571625"/>
              <a:gd name="connsiteY10" fmla="*/ 525463 h 820738"/>
              <a:gd name="connsiteX11" fmla="*/ 858837 w 1571625"/>
              <a:gd name="connsiteY11" fmla="*/ 354013 h 820738"/>
              <a:gd name="connsiteX12" fmla="*/ 668337 w 1571625"/>
              <a:gd name="connsiteY12" fmla="*/ 468313 h 820738"/>
              <a:gd name="connsiteX13" fmla="*/ 306387 w 1571625"/>
              <a:gd name="connsiteY13" fmla="*/ 658813 h 820738"/>
              <a:gd name="connsiteX14" fmla="*/ 39687 w 1571625"/>
              <a:gd name="connsiteY14" fmla="*/ 744538 h 820738"/>
              <a:gd name="connsiteX15" fmla="*/ 68262 w 1571625"/>
              <a:gd name="connsiteY15" fmla="*/ 534988 h 820738"/>
              <a:gd name="connsiteX16" fmla="*/ 125412 w 1571625"/>
              <a:gd name="connsiteY16" fmla="*/ 344488 h 820738"/>
              <a:gd name="connsiteX17" fmla="*/ 182562 w 1571625"/>
              <a:gd name="connsiteY17" fmla="*/ 287338 h 820738"/>
              <a:gd name="connsiteX0" fmla="*/ 182562 w 1571625"/>
              <a:gd name="connsiteY0" fmla="*/ 287338 h 820738"/>
              <a:gd name="connsiteX1" fmla="*/ 465236 w 1571625"/>
              <a:gd name="connsiteY1" fmla="*/ 193973 h 820738"/>
              <a:gd name="connsiteX2" fmla="*/ 773112 w 1571625"/>
              <a:gd name="connsiteY2" fmla="*/ 58738 h 820738"/>
              <a:gd name="connsiteX3" fmla="*/ 877887 w 1571625"/>
              <a:gd name="connsiteY3" fmla="*/ 11113 h 820738"/>
              <a:gd name="connsiteX4" fmla="*/ 1144587 w 1571625"/>
              <a:gd name="connsiteY4" fmla="*/ 125413 h 820738"/>
              <a:gd name="connsiteX5" fmla="*/ 1316037 w 1571625"/>
              <a:gd name="connsiteY5" fmla="*/ 211138 h 820738"/>
              <a:gd name="connsiteX6" fmla="*/ 1525587 w 1571625"/>
              <a:gd name="connsiteY6" fmla="*/ 334963 h 820738"/>
              <a:gd name="connsiteX7" fmla="*/ 1563687 w 1571625"/>
              <a:gd name="connsiteY7" fmla="*/ 658813 h 820738"/>
              <a:gd name="connsiteX8" fmla="*/ 1544637 w 1571625"/>
              <a:gd name="connsiteY8" fmla="*/ 754063 h 820738"/>
              <a:gd name="connsiteX9" fmla="*/ 1401762 w 1571625"/>
              <a:gd name="connsiteY9" fmla="*/ 782638 h 820738"/>
              <a:gd name="connsiteX10" fmla="*/ 1116012 w 1571625"/>
              <a:gd name="connsiteY10" fmla="*/ 525463 h 820738"/>
              <a:gd name="connsiteX11" fmla="*/ 858837 w 1571625"/>
              <a:gd name="connsiteY11" fmla="*/ 354013 h 820738"/>
              <a:gd name="connsiteX12" fmla="*/ 668337 w 1571625"/>
              <a:gd name="connsiteY12" fmla="*/ 468313 h 820738"/>
              <a:gd name="connsiteX13" fmla="*/ 306387 w 1571625"/>
              <a:gd name="connsiteY13" fmla="*/ 658813 h 820738"/>
              <a:gd name="connsiteX14" fmla="*/ 39687 w 1571625"/>
              <a:gd name="connsiteY14" fmla="*/ 744538 h 820738"/>
              <a:gd name="connsiteX15" fmla="*/ 68262 w 1571625"/>
              <a:gd name="connsiteY15" fmla="*/ 534988 h 820738"/>
              <a:gd name="connsiteX16" fmla="*/ 125412 w 1571625"/>
              <a:gd name="connsiteY16" fmla="*/ 344488 h 820738"/>
              <a:gd name="connsiteX17" fmla="*/ 182562 w 1571625"/>
              <a:gd name="connsiteY17" fmla="*/ 287338 h 820738"/>
              <a:gd name="connsiteX0" fmla="*/ 182562 w 1571625"/>
              <a:gd name="connsiteY0" fmla="*/ 276800 h 810200"/>
              <a:gd name="connsiteX1" fmla="*/ 465236 w 1571625"/>
              <a:gd name="connsiteY1" fmla="*/ 183435 h 810200"/>
              <a:gd name="connsiteX2" fmla="*/ 681260 w 1571625"/>
              <a:gd name="connsiteY2" fmla="*/ 111427 h 810200"/>
              <a:gd name="connsiteX3" fmla="*/ 877887 w 1571625"/>
              <a:gd name="connsiteY3" fmla="*/ 575 h 810200"/>
              <a:gd name="connsiteX4" fmla="*/ 1144587 w 1571625"/>
              <a:gd name="connsiteY4" fmla="*/ 114875 h 810200"/>
              <a:gd name="connsiteX5" fmla="*/ 1316037 w 1571625"/>
              <a:gd name="connsiteY5" fmla="*/ 200600 h 810200"/>
              <a:gd name="connsiteX6" fmla="*/ 1525587 w 1571625"/>
              <a:gd name="connsiteY6" fmla="*/ 324425 h 810200"/>
              <a:gd name="connsiteX7" fmla="*/ 1563687 w 1571625"/>
              <a:gd name="connsiteY7" fmla="*/ 648275 h 810200"/>
              <a:gd name="connsiteX8" fmla="*/ 1544637 w 1571625"/>
              <a:gd name="connsiteY8" fmla="*/ 743525 h 810200"/>
              <a:gd name="connsiteX9" fmla="*/ 1401762 w 1571625"/>
              <a:gd name="connsiteY9" fmla="*/ 772100 h 810200"/>
              <a:gd name="connsiteX10" fmla="*/ 1116012 w 1571625"/>
              <a:gd name="connsiteY10" fmla="*/ 514925 h 810200"/>
              <a:gd name="connsiteX11" fmla="*/ 858837 w 1571625"/>
              <a:gd name="connsiteY11" fmla="*/ 343475 h 810200"/>
              <a:gd name="connsiteX12" fmla="*/ 668337 w 1571625"/>
              <a:gd name="connsiteY12" fmla="*/ 457775 h 810200"/>
              <a:gd name="connsiteX13" fmla="*/ 306387 w 1571625"/>
              <a:gd name="connsiteY13" fmla="*/ 648275 h 810200"/>
              <a:gd name="connsiteX14" fmla="*/ 39687 w 1571625"/>
              <a:gd name="connsiteY14" fmla="*/ 734000 h 810200"/>
              <a:gd name="connsiteX15" fmla="*/ 68262 w 1571625"/>
              <a:gd name="connsiteY15" fmla="*/ 524450 h 810200"/>
              <a:gd name="connsiteX16" fmla="*/ 125412 w 1571625"/>
              <a:gd name="connsiteY16" fmla="*/ 333950 h 810200"/>
              <a:gd name="connsiteX17" fmla="*/ 182562 w 1571625"/>
              <a:gd name="connsiteY17" fmla="*/ 276800 h 810200"/>
              <a:gd name="connsiteX0" fmla="*/ 125412 w 1571625"/>
              <a:gd name="connsiteY0" fmla="*/ 333950 h 810200"/>
              <a:gd name="connsiteX1" fmla="*/ 465236 w 1571625"/>
              <a:gd name="connsiteY1" fmla="*/ 183435 h 810200"/>
              <a:gd name="connsiteX2" fmla="*/ 681260 w 1571625"/>
              <a:gd name="connsiteY2" fmla="*/ 111427 h 810200"/>
              <a:gd name="connsiteX3" fmla="*/ 877887 w 1571625"/>
              <a:gd name="connsiteY3" fmla="*/ 575 h 810200"/>
              <a:gd name="connsiteX4" fmla="*/ 1144587 w 1571625"/>
              <a:gd name="connsiteY4" fmla="*/ 114875 h 810200"/>
              <a:gd name="connsiteX5" fmla="*/ 1316037 w 1571625"/>
              <a:gd name="connsiteY5" fmla="*/ 200600 h 810200"/>
              <a:gd name="connsiteX6" fmla="*/ 1525587 w 1571625"/>
              <a:gd name="connsiteY6" fmla="*/ 324425 h 810200"/>
              <a:gd name="connsiteX7" fmla="*/ 1563687 w 1571625"/>
              <a:gd name="connsiteY7" fmla="*/ 648275 h 810200"/>
              <a:gd name="connsiteX8" fmla="*/ 1544637 w 1571625"/>
              <a:gd name="connsiteY8" fmla="*/ 743525 h 810200"/>
              <a:gd name="connsiteX9" fmla="*/ 1401762 w 1571625"/>
              <a:gd name="connsiteY9" fmla="*/ 772100 h 810200"/>
              <a:gd name="connsiteX10" fmla="*/ 1116012 w 1571625"/>
              <a:gd name="connsiteY10" fmla="*/ 514925 h 810200"/>
              <a:gd name="connsiteX11" fmla="*/ 858837 w 1571625"/>
              <a:gd name="connsiteY11" fmla="*/ 343475 h 810200"/>
              <a:gd name="connsiteX12" fmla="*/ 668337 w 1571625"/>
              <a:gd name="connsiteY12" fmla="*/ 457775 h 810200"/>
              <a:gd name="connsiteX13" fmla="*/ 306387 w 1571625"/>
              <a:gd name="connsiteY13" fmla="*/ 648275 h 810200"/>
              <a:gd name="connsiteX14" fmla="*/ 39687 w 1571625"/>
              <a:gd name="connsiteY14" fmla="*/ 734000 h 810200"/>
              <a:gd name="connsiteX15" fmla="*/ 68262 w 1571625"/>
              <a:gd name="connsiteY15" fmla="*/ 524450 h 810200"/>
              <a:gd name="connsiteX16" fmla="*/ 125412 w 1571625"/>
              <a:gd name="connsiteY16" fmla="*/ 333950 h 810200"/>
              <a:gd name="connsiteX0" fmla="*/ 66162 w 1512375"/>
              <a:gd name="connsiteY0" fmla="*/ 333950 h 810200"/>
              <a:gd name="connsiteX1" fmla="*/ 405986 w 1512375"/>
              <a:gd name="connsiteY1" fmla="*/ 183435 h 810200"/>
              <a:gd name="connsiteX2" fmla="*/ 622010 w 1512375"/>
              <a:gd name="connsiteY2" fmla="*/ 111427 h 810200"/>
              <a:gd name="connsiteX3" fmla="*/ 818637 w 1512375"/>
              <a:gd name="connsiteY3" fmla="*/ 575 h 810200"/>
              <a:gd name="connsiteX4" fmla="*/ 1085337 w 1512375"/>
              <a:gd name="connsiteY4" fmla="*/ 114875 h 810200"/>
              <a:gd name="connsiteX5" fmla="*/ 1256787 w 1512375"/>
              <a:gd name="connsiteY5" fmla="*/ 200600 h 810200"/>
              <a:gd name="connsiteX6" fmla="*/ 1466337 w 1512375"/>
              <a:gd name="connsiteY6" fmla="*/ 324425 h 810200"/>
              <a:gd name="connsiteX7" fmla="*/ 1504437 w 1512375"/>
              <a:gd name="connsiteY7" fmla="*/ 648275 h 810200"/>
              <a:gd name="connsiteX8" fmla="*/ 1485387 w 1512375"/>
              <a:gd name="connsiteY8" fmla="*/ 743525 h 810200"/>
              <a:gd name="connsiteX9" fmla="*/ 1342512 w 1512375"/>
              <a:gd name="connsiteY9" fmla="*/ 772100 h 810200"/>
              <a:gd name="connsiteX10" fmla="*/ 1056762 w 1512375"/>
              <a:gd name="connsiteY10" fmla="*/ 514925 h 810200"/>
              <a:gd name="connsiteX11" fmla="*/ 799587 w 1512375"/>
              <a:gd name="connsiteY11" fmla="*/ 343475 h 810200"/>
              <a:gd name="connsiteX12" fmla="*/ 609087 w 1512375"/>
              <a:gd name="connsiteY12" fmla="*/ 457775 h 810200"/>
              <a:gd name="connsiteX13" fmla="*/ 247137 w 1512375"/>
              <a:gd name="connsiteY13" fmla="*/ 648275 h 810200"/>
              <a:gd name="connsiteX14" fmla="*/ 45946 w 1512375"/>
              <a:gd name="connsiteY14" fmla="*/ 687491 h 810200"/>
              <a:gd name="connsiteX15" fmla="*/ 9012 w 1512375"/>
              <a:gd name="connsiteY15" fmla="*/ 524450 h 810200"/>
              <a:gd name="connsiteX16" fmla="*/ 66162 w 1512375"/>
              <a:gd name="connsiteY16" fmla="*/ 333950 h 810200"/>
              <a:gd name="connsiteX0" fmla="*/ 66162 w 1512375"/>
              <a:gd name="connsiteY0" fmla="*/ 345951 h 822201"/>
              <a:gd name="connsiteX1" fmla="*/ 405986 w 1512375"/>
              <a:gd name="connsiteY1" fmla="*/ 195436 h 822201"/>
              <a:gd name="connsiteX2" fmla="*/ 622010 w 1512375"/>
              <a:gd name="connsiteY2" fmla="*/ 51420 h 822201"/>
              <a:gd name="connsiteX3" fmla="*/ 818637 w 1512375"/>
              <a:gd name="connsiteY3" fmla="*/ 12576 h 822201"/>
              <a:gd name="connsiteX4" fmla="*/ 1085337 w 1512375"/>
              <a:gd name="connsiteY4" fmla="*/ 126876 h 822201"/>
              <a:gd name="connsiteX5" fmla="*/ 1256787 w 1512375"/>
              <a:gd name="connsiteY5" fmla="*/ 212601 h 822201"/>
              <a:gd name="connsiteX6" fmla="*/ 1466337 w 1512375"/>
              <a:gd name="connsiteY6" fmla="*/ 336426 h 822201"/>
              <a:gd name="connsiteX7" fmla="*/ 1504437 w 1512375"/>
              <a:gd name="connsiteY7" fmla="*/ 660276 h 822201"/>
              <a:gd name="connsiteX8" fmla="*/ 1485387 w 1512375"/>
              <a:gd name="connsiteY8" fmla="*/ 755526 h 822201"/>
              <a:gd name="connsiteX9" fmla="*/ 1342512 w 1512375"/>
              <a:gd name="connsiteY9" fmla="*/ 784101 h 822201"/>
              <a:gd name="connsiteX10" fmla="*/ 1056762 w 1512375"/>
              <a:gd name="connsiteY10" fmla="*/ 526926 h 822201"/>
              <a:gd name="connsiteX11" fmla="*/ 799587 w 1512375"/>
              <a:gd name="connsiteY11" fmla="*/ 355476 h 822201"/>
              <a:gd name="connsiteX12" fmla="*/ 609087 w 1512375"/>
              <a:gd name="connsiteY12" fmla="*/ 469776 h 822201"/>
              <a:gd name="connsiteX13" fmla="*/ 247137 w 1512375"/>
              <a:gd name="connsiteY13" fmla="*/ 660276 h 822201"/>
              <a:gd name="connsiteX14" fmla="*/ 45946 w 1512375"/>
              <a:gd name="connsiteY14" fmla="*/ 699492 h 822201"/>
              <a:gd name="connsiteX15" fmla="*/ 9012 w 1512375"/>
              <a:gd name="connsiteY15" fmla="*/ 536451 h 822201"/>
              <a:gd name="connsiteX16" fmla="*/ 66162 w 1512375"/>
              <a:gd name="connsiteY16" fmla="*/ 345951 h 822201"/>
              <a:gd name="connsiteX0" fmla="*/ 66162 w 1512375"/>
              <a:gd name="connsiteY0" fmla="*/ 342776 h 819026"/>
              <a:gd name="connsiteX1" fmla="*/ 405986 w 1512375"/>
              <a:gd name="connsiteY1" fmla="*/ 192261 h 819026"/>
              <a:gd name="connsiteX2" fmla="*/ 641060 w 1512375"/>
              <a:gd name="connsiteY2" fmla="*/ 67295 h 819026"/>
              <a:gd name="connsiteX3" fmla="*/ 818637 w 1512375"/>
              <a:gd name="connsiteY3" fmla="*/ 9401 h 819026"/>
              <a:gd name="connsiteX4" fmla="*/ 1085337 w 1512375"/>
              <a:gd name="connsiteY4" fmla="*/ 123701 h 819026"/>
              <a:gd name="connsiteX5" fmla="*/ 1256787 w 1512375"/>
              <a:gd name="connsiteY5" fmla="*/ 209426 h 819026"/>
              <a:gd name="connsiteX6" fmla="*/ 1466337 w 1512375"/>
              <a:gd name="connsiteY6" fmla="*/ 333251 h 819026"/>
              <a:gd name="connsiteX7" fmla="*/ 1504437 w 1512375"/>
              <a:gd name="connsiteY7" fmla="*/ 657101 h 819026"/>
              <a:gd name="connsiteX8" fmla="*/ 1485387 w 1512375"/>
              <a:gd name="connsiteY8" fmla="*/ 752351 h 819026"/>
              <a:gd name="connsiteX9" fmla="*/ 1342512 w 1512375"/>
              <a:gd name="connsiteY9" fmla="*/ 780926 h 819026"/>
              <a:gd name="connsiteX10" fmla="*/ 1056762 w 1512375"/>
              <a:gd name="connsiteY10" fmla="*/ 523751 h 819026"/>
              <a:gd name="connsiteX11" fmla="*/ 799587 w 1512375"/>
              <a:gd name="connsiteY11" fmla="*/ 352301 h 819026"/>
              <a:gd name="connsiteX12" fmla="*/ 609087 w 1512375"/>
              <a:gd name="connsiteY12" fmla="*/ 466601 h 819026"/>
              <a:gd name="connsiteX13" fmla="*/ 247137 w 1512375"/>
              <a:gd name="connsiteY13" fmla="*/ 657101 h 819026"/>
              <a:gd name="connsiteX14" fmla="*/ 45946 w 1512375"/>
              <a:gd name="connsiteY14" fmla="*/ 696317 h 819026"/>
              <a:gd name="connsiteX15" fmla="*/ 9012 w 1512375"/>
              <a:gd name="connsiteY15" fmla="*/ 533276 h 819026"/>
              <a:gd name="connsiteX16" fmla="*/ 66162 w 1512375"/>
              <a:gd name="connsiteY16" fmla="*/ 342776 h 819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2375" h="819026">
                <a:moveTo>
                  <a:pt x="66162" y="342776"/>
                </a:moveTo>
                <a:cubicBezTo>
                  <a:pt x="132324" y="285940"/>
                  <a:pt x="310170" y="238174"/>
                  <a:pt x="405986" y="192261"/>
                </a:cubicBezTo>
                <a:cubicBezTo>
                  <a:pt x="501802" y="146348"/>
                  <a:pt x="572285" y="97772"/>
                  <a:pt x="641060" y="67295"/>
                </a:cubicBezTo>
                <a:cubicBezTo>
                  <a:pt x="709835" y="36818"/>
                  <a:pt x="744591" y="0"/>
                  <a:pt x="818637" y="9401"/>
                </a:cubicBezTo>
                <a:cubicBezTo>
                  <a:pt x="892683" y="18802"/>
                  <a:pt x="1012312" y="90364"/>
                  <a:pt x="1085337" y="123701"/>
                </a:cubicBezTo>
                <a:cubicBezTo>
                  <a:pt x="1158362" y="157038"/>
                  <a:pt x="1193287" y="174501"/>
                  <a:pt x="1256787" y="209426"/>
                </a:cubicBezTo>
                <a:cubicBezTo>
                  <a:pt x="1320287" y="244351"/>
                  <a:pt x="1425062" y="258639"/>
                  <a:pt x="1466337" y="333251"/>
                </a:cubicBezTo>
                <a:cubicBezTo>
                  <a:pt x="1507612" y="407863"/>
                  <a:pt x="1501262" y="587251"/>
                  <a:pt x="1504437" y="657101"/>
                </a:cubicBezTo>
                <a:cubicBezTo>
                  <a:pt x="1507612" y="726951"/>
                  <a:pt x="1512375" y="731713"/>
                  <a:pt x="1485387" y="752351"/>
                </a:cubicBezTo>
                <a:cubicBezTo>
                  <a:pt x="1458399" y="772989"/>
                  <a:pt x="1413950" y="819026"/>
                  <a:pt x="1342512" y="780926"/>
                </a:cubicBezTo>
                <a:cubicBezTo>
                  <a:pt x="1271074" y="742826"/>
                  <a:pt x="1147250" y="595189"/>
                  <a:pt x="1056762" y="523751"/>
                </a:cubicBezTo>
                <a:cubicBezTo>
                  <a:pt x="966275" y="452314"/>
                  <a:pt x="874199" y="361826"/>
                  <a:pt x="799587" y="352301"/>
                </a:cubicBezTo>
                <a:cubicBezTo>
                  <a:pt x="724975" y="342776"/>
                  <a:pt x="701162" y="415801"/>
                  <a:pt x="609087" y="466601"/>
                </a:cubicBezTo>
                <a:cubicBezTo>
                  <a:pt x="517012" y="517401"/>
                  <a:pt x="340994" y="618815"/>
                  <a:pt x="247137" y="657101"/>
                </a:cubicBezTo>
                <a:cubicBezTo>
                  <a:pt x="153280" y="695387"/>
                  <a:pt x="85634" y="716955"/>
                  <a:pt x="45946" y="696317"/>
                </a:cubicBezTo>
                <a:cubicBezTo>
                  <a:pt x="6259" y="675680"/>
                  <a:pt x="5643" y="592199"/>
                  <a:pt x="9012" y="533276"/>
                </a:cubicBezTo>
                <a:cubicBezTo>
                  <a:pt x="12381" y="474353"/>
                  <a:pt x="0" y="399612"/>
                  <a:pt x="66162" y="342776"/>
                </a:cubicBezTo>
                <a:close/>
              </a:path>
            </a:pathLst>
          </a:custGeom>
          <a:solidFill>
            <a:srgbClr val="7030A0">
              <a:alpha val="6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2778" name="Szövegdoboz 32"/>
          <p:cNvSpPr txBox="1">
            <a:spLocks noChangeArrowheads="1"/>
          </p:cNvSpPr>
          <p:nvPr/>
        </p:nvSpPr>
        <p:spPr bwMode="auto">
          <a:xfrm>
            <a:off x="8112127" y="4724401"/>
            <a:ext cx="10080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600">
                <a:solidFill>
                  <a:srgbClr val="FFFFEF"/>
                </a:solidFill>
                <a:latin typeface="Comic Sans MS" pitchFamily="66" charset="0"/>
                <a:cs typeface="Arial" charset="0"/>
              </a:rPr>
              <a:t>serosus</a:t>
            </a:r>
          </a:p>
        </p:txBody>
      </p:sp>
      <p:sp>
        <p:nvSpPr>
          <p:cNvPr id="32779" name="Line 18"/>
          <p:cNvSpPr>
            <a:spLocks noChangeShapeType="1"/>
          </p:cNvSpPr>
          <p:nvPr/>
        </p:nvSpPr>
        <p:spPr bwMode="auto">
          <a:xfrm>
            <a:off x="5519739" y="1628775"/>
            <a:ext cx="144462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2780" name="Line 19"/>
          <p:cNvSpPr>
            <a:spLocks noChangeShapeType="1"/>
          </p:cNvSpPr>
          <p:nvPr/>
        </p:nvSpPr>
        <p:spPr bwMode="auto">
          <a:xfrm flipH="1">
            <a:off x="5808663" y="2420940"/>
            <a:ext cx="863600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2781" name="Text Box 20"/>
          <p:cNvSpPr txBox="1">
            <a:spLocks noChangeArrowheads="1"/>
          </p:cNvSpPr>
          <p:nvPr/>
        </p:nvSpPr>
        <p:spPr bwMode="auto">
          <a:xfrm>
            <a:off x="4270159" y="135231"/>
            <a:ext cx="4030493" cy="1138773"/>
          </a:xfrm>
          <a:prstGeom prst="rect">
            <a:avLst/>
          </a:prstGeom>
          <a:solidFill>
            <a:srgbClr val="D9EDE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altLang="hu-HU" sz="2800" b="1" dirty="0" smtClean="0">
                <a:latin typeface="Comic Sans MS" pitchFamily="66" charset="0"/>
              </a:rPr>
              <a:t>Minor </a:t>
            </a:r>
            <a:r>
              <a:rPr lang="hu-HU" altLang="hu-HU" sz="2800" b="1" dirty="0" err="1" smtClean="0">
                <a:latin typeface="Comic Sans MS" pitchFamily="66" charset="0"/>
              </a:rPr>
              <a:t>salivary</a:t>
            </a:r>
            <a:r>
              <a:rPr lang="hu-HU" altLang="hu-HU" sz="2800" b="1" dirty="0" smtClean="0">
                <a:latin typeface="Comic Sans MS" pitchFamily="66" charset="0"/>
              </a:rPr>
              <a:t> </a:t>
            </a:r>
            <a:r>
              <a:rPr lang="hu-HU" altLang="hu-HU" sz="2800" b="1" dirty="0" err="1" smtClean="0">
                <a:latin typeface="Comic Sans MS" pitchFamily="66" charset="0"/>
              </a:rPr>
              <a:t>glands</a:t>
            </a:r>
            <a:endParaRPr lang="hu-HU" altLang="hu-HU" sz="2800" b="1" dirty="0" smtClean="0">
              <a:latin typeface="Comic Sans MS" pitchFamily="66" charset="0"/>
            </a:endParaRPr>
          </a:p>
          <a:p>
            <a:pPr algn="ctr"/>
            <a:endParaRPr lang="hu-HU" altLang="hu-HU" sz="2000" dirty="0" smtClean="0">
              <a:latin typeface="Comic Sans MS" pitchFamily="66" charset="0"/>
            </a:endParaRPr>
          </a:p>
          <a:p>
            <a:pPr algn="ctr"/>
            <a:r>
              <a:rPr lang="hu-HU" altLang="hu-HU" sz="2000" dirty="0" err="1" smtClean="0">
                <a:latin typeface="Comic Sans MS" pitchFamily="66" charset="0"/>
              </a:rPr>
              <a:t>Glands</a:t>
            </a:r>
            <a:r>
              <a:rPr lang="hu-HU" altLang="hu-HU" sz="2000" dirty="0" smtClean="0">
                <a:latin typeface="Comic Sans MS" pitchFamily="66" charset="0"/>
              </a:rPr>
              <a:t> </a:t>
            </a:r>
            <a:r>
              <a:rPr lang="hu-HU" altLang="hu-HU" sz="2000" dirty="0">
                <a:latin typeface="Comic Sans MS" pitchFamily="66" charset="0"/>
              </a:rPr>
              <a:t>of </a:t>
            </a:r>
            <a:r>
              <a:rPr lang="hu-HU" altLang="hu-HU" sz="2000" dirty="0" err="1">
                <a:latin typeface="Comic Sans MS" pitchFamily="66" charset="0"/>
              </a:rPr>
              <a:t>the</a:t>
            </a:r>
            <a:r>
              <a:rPr lang="hu-HU" altLang="hu-HU" sz="2000" dirty="0">
                <a:latin typeface="Comic Sans MS" pitchFamily="66" charset="0"/>
              </a:rPr>
              <a:t> </a:t>
            </a:r>
            <a:r>
              <a:rPr lang="hu-HU" altLang="hu-HU" sz="2000" dirty="0" err="1">
                <a:latin typeface="Comic Sans MS" pitchFamily="66" charset="0"/>
              </a:rPr>
              <a:t>tongue</a:t>
            </a:r>
            <a:endParaRPr lang="hu-HU" altLang="hu-HU" sz="2000" dirty="0">
              <a:latin typeface="Comic Sans MS" pitchFamily="66" charset="0"/>
            </a:endParaRPr>
          </a:p>
        </p:txBody>
      </p:sp>
      <p:sp>
        <p:nvSpPr>
          <p:cNvPr id="32782" name="Oval 21"/>
          <p:cNvSpPr>
            <a:spLocks noChangeArrowheads="1"/>
          </p:cNvSpPr>
          <p:nvPr/>
        </p:nvSpPr>
        <p:spPr bwMode="auto">
          <a:xfrm rot="230714">
            <a:off x="8086726" y="6526215"/>
            <a:ext cx="746124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 altLang="hu-HU"/>
          </a:p>
        </p:txBody>
      </p:sp>
      <p:sp>
        <p:nvSpPr>
          <p:cNvPr id="16" name="Szövegdoboz 30"/>
          <p:cNvSpPr txBox="1">
            <a:spLocks noChangeArrowheads="1"/>
          </p:cNvSpPr>
          <p:nvPr/>
        </p:nvSpPr>
        <p:spPr bwMode="auto">
          <a:xfrm>
            <a:off x="8094234" y="6521450"/>
            <a:ext cx="1295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600" dirty="0" smtClean="0">
                <a:latin typeface="Comic Sans MS" pitchFamily="66" charset="0"/>
                <a:cs typeface="Arial" charset="0"/>
              </a:rPr>
              <a:t>mixed</a:t>
            </a:r>
            <a:endParaRPr lang="hu-HU" altLang="hu-HU" sz="1600" dirty="0">
              <a:latin typeface="Comic Sans MS" pitchFamily="66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Lingual_tons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24" y="2249488"/>
            <a:ext cx="5595938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Histology-4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2864" y="-30163"/>
            <a:ext cx="5030786" cy="675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zövegdoboz 4"/>
          <p:cNvSpPr txBox="1">
            <a:spLocks noChangeArrowheads="1"/>
          </p:cNvSpPr>
          <p:nvPr/>
        </p:nvSpPr>
        <p:spPr bwMode="auto">
          <a:xfrm>
            <a:off x="749301" y="279400"/>
            <a:ext cx="3155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latin typeface="Comic Sans MS" pitchFamily="66" charset="0"/>
              </a:rPr>
              <a:t>GLANDS OF THE TONGUE</a:t>
            </a:r>
          </a:p>
        </p:txBody>
      </p:sp>
      <p:sp>
        <p:nvSpPr>
          <p:cNvPr id="7" name="Szövegdoboz 19"/>
          <p:cNvSpPr txBox="1">
            <a:spLocks noChangeArrowheads="1"/>
          </p:cNvSpPr>
          <p:nvPr/>
        </p:nvSpPr>
        <p:spPr bwMode="auto">
          <a:xfrm>
            <a:off x="4872038" y="819152"/>
            <a:ext cx="1363662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862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hu-HU" altLang="hu-H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von </a:t>
            </a:r>
            <a:r>
              <a:rPr lang="hu-HU" altLang="hu-HU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Ebner</a:t>
            </a:r>
            <a:endParaRPr lang="en-GB" altLang="hu-HU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Szövegdoboz 24"/>
          <p:cNvSpPr txBox="1">
            <a:spLocks noChangeArrowheads="1"/>
          </p:cNvSpPr>
          <p:nvPr/>
        </p:nvSpPr>
        <p:spPr bwMode="auto">
          <a:xfrm>
            <a:off x="579438" y="1535115"/>
            <a:ext cx="987426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862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hu-HU" altLang="hu-HU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Weber</a:t>
            </a:r>
            <a:endParaRPr lang="en-GB" altLang="hu-HU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 idx="4294967295"/>
          </p:nvPr>
        </p:nvSpPr>
        <p:spPr>
          <a:xfrm>
            <a:off x="457201" y="365127"/>
            <a:ext cx="5283200" cy="627063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Minor salivary glands of </a:t>
            </a:r>
            <a:r>
              <a:rPr lang="hu-HU" sz="2800" dirty="0" smtClean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alate</a:t>
            </a:r>
            <a:endParaRPr lang="en-US" sz="28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9635" name="Content Placeholder 3"/>
          <p:cNvSpPr>
            <a:spLocks noGrp="1"/>
          </p:cNvSpPr>
          <p:nvPr>
            <p:ph sz="half" idx="4294967295"/>
          </p:nvPr>
        </p:nvSpPr>
        <p:spPr>
          <a:xfrm>
            <a:off x="787401" y="1317625"/>
            <a:ext cx="4203700" cy="706484"/>
          </a:xfrm>
          <a:solidFill>
            <a:srgbClr val="D7E7F5"/>
          </a:solidFill>
        </p:spPr>
        <p:txBody>
          <a:bodyPr/>
          <a:lstStyle/>
          <a:p>
            <a:r>
              <a:rPr lang="en-US" sz="1400" dirty="0" smtClean="0">
                <a:latin typeface="Comic Sans MS" pitchFamily="66" charset="0"/>
              </a:rPr>
              <a:t>Aggregations of </a:t>
            </a:r>
            <a:r>
              <a:rPr lang="hu-HU" sz="1400" dirty="0" smtClean="0">
                <a:latin typeface="Comic Sans MS" pitchFamily="66" charset="0"/>
              </a:rPr>
              <a:t>m</a:t>
            </a:r>
            <a:r>
              <a:rPr lang="en-US" sz="1400" dirty="0" err="1" smtClean="0">
                <a:latin typeface="Comic Sans MS" pitchFamily="66" charset="0"/>
              </a:rPr>
              <a:t>ucous</a:t>
            </a:r>
            <a:r>
              <a:rPr lang="en-US" sz="1400" dirty="0" smtClean="0">
                <a:latin typeface="Comic Sans MS" pitchFamily="66" charset="0"/>
              </a:rPr>
              <a:t> </a:t>
            </a:r>
            <a:r>
              <a:rPr lang="en-US" sz="1400" dirty="0" err="1" smtClean="0">
                <a:latin typeface="Comic Sans MS" pitchFamily="66" charset="0"/>
              </a:rPr>
              <a:t>acini</a:t>
            </a:r>
            <a:endParaRPr lang="en-US" sz="1400" dirty="0" smtClean="0">
              <a:latin typeface="Comic Sans MS" pitchFamily="66" charset="0"/>
            </a:endParaRPr>
          </a:p>
          <a:p>
            <a:r>
              <a:rPr lang="en-US" sz="1400" dirty="0" smtClean="0">
                <a:latin typeface="Comic Sans MS" pitchFamily="66" charset="0"/>
              </a:rPr>
              <a:t>No striated duct</a:t>
            </a:r>
          </a:p>
          <a:p>
            <a:endParaRPr lang="en-US" dirty="0" smtClean="0"/>
          </a:p>
        </p:txBody>
      </p:sp>
      <p:pic>
        <p:nvPicPr>
          <p:cNvPr id="69636" name="Picture 2" descr="http://www.pathologyoutlines.com/images/salivary/01_19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50" y="155577"/>
            <a:ext cx="4597400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2" descr="http://www.pathologyoutlines.com/images/salivary/01_19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9400" y="2328865"/>
            <a:ext cx="3070226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3945" b="31517"/>
          <a:stretch>
            <a:fillRect/>
          </a:stretch>
        </p:blipFill>
        <p:spPr>
          <a:xfrm>
            <a:off x="1878228" y="0"/>
            <a:ext cx="6738550" cy="4555524"/>
          </a:xfrm>
          <a:prstGeom prst="rect">
            <a:avLst/>
          </a:prstGeom>
          <a:ln>
            <a:noFill/>
          </a:ln>
        </p:spPr>
      </p:pic>
      <p:pic>
        <p:nvPicPr>
          <p:cNvPr id="5" name="Picture 2" descr="http://www.duke.edu/web/anatomy/Lab24/Lab26modifiedImages/N%2057A%20modified.jpg"/>
          <p:cNvPicPr>
            <a:picLocks noChangeAspect="1" noChangeArrowheads="1"/>
          </p:cNvPicPr>
          <p:nvPr/>
        </p:nvPicPr>
        <p:blipFill>
          <a:blip r:embed="rId3" cstate="print"/>
          <a:srcRect t="3271"/>
          <a:stretch>
            <a:fillRect/>
          </a:stretch>
        </p:blipFill>
        <p:spPr bwMode="auto">
          <a:xfrm>
            <a:off x="7949406" y="3356672"/>
            <a:ext cx="4017693" cy="293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27394" y="2075494"/>
            <a:ext cx="1800039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hu-HU" sz="1200" dirty="0" smtClean="0">
              <a:latin typeface="Comic Sans MS" pitchFamily="66" charset="0"/>
            </a:endParaRPr>
          </a:p>
          <a:p>
            <a:endParaRPr lang="hu-HU" sz="1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282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184" y="1412876"/>
            <a:ext cx="5435600" cy="27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10" descr="gl subling HE 63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1" y="1341438"/>
            <a:ext cx="5954183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Szövegdoboz 6"/>
          <p:cNvSpPr txBox="1">
            <a:spLocks noChangeArrowheads="1"/>
          </p:cNvSpPr>
          <p:nvPr/>
        </p:nvSpPr>
        <p:spPr bwMode="auto">
          <a:xfrm>
            <a:off x="239185" y="981075"/>
            <a:ext cx="4032249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hu-HU" altLang="hu-HU" dirty="0" err="1" smtClean="0"/>
              <a:t>Serous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acini</a:t>
            </a:r>
            <a:endParaRPr lang="hu-HU" altLang="hu-HU" dirty="0"/>
          </a:p>
        </p:txBody>
      </p:sp>
      <p:sp>
        <p:nvSpPr>
          <p:cNvPr id="17413" name="Szövegdoboz 7"/>
          <p:cNvSpPr txBox="1">
            <a:spLocks noChangeArrowheads="1"/>
          </p:cNvSpPr>
          <p:nvPr/>
        </p:nvSpPr>
        <p:spPr bwMode="auto">
          <a:xfrm>
            <a:off x="4994761" y="989313"/>
            <a:ext cx="307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hu-HU" altLang="hu-HU" dirty="0" err="1" smtClean="0"/>
              <a:t>Mucous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acini</a:t>
            </a:r>
            <a:endParaRPr lang="hu-HU" altLang="hu-HU" dirty="0"/>
          </a:p>
        </p:txBody>
      </p:sp>
      <p:sp>
        <p:nvSpPr>
          <p:cNvPr id="17414" name="Szövegdoboz 8"/>
          <p:cNvSpPr txBox="1">
            <a:spLocks noChangeArrowheads="1"/>
          </p:cNvSpPr>
          <p:nvPr/>
        </p:nvSpPr>
        <p:spPr bwMode="auto">
          <a:xfrm>
            <a:off x="239185" y="4221163"/>
            <a:ext cx="5761567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hu-HU" altLang="hu-HU" sz="1400" dirty="0" err="1" smtClean="0"/>
              <a:t>Sekretion</a:t>
            </a:r>
            <a:r>
              <a:rPr lang="hu-HU" altLang="hu-HU" sz="1400" dirty="0" smtClean="0"/>
              <a:t>: </a:t>
            </a:r>
            <a:r>
              <a:rPr lang="hu-HU" altLang="hu-HU" sz="1400" dirty="0" err="1" smtClean="0"/>
              <a:t>protein-rich</a:t>
            </a:r>
            <a:r>
              <a:rPr lang="hu-HU" altLang="hu-HU" sz="1400" dirty="0" smtClean="0"/>
              <a:t> (</a:t>
            </a:r>
            <a:r>
              <a:rPr lang="hu-HU" altLang="hu-HU" sz="1400" dirty="0" err="1" smtClean="0"/>
              <a:t>amylase</a:t>
            </a:r>
            <a:r>
              <a:rPr lang="hu-HU" altLang="hu-HU" sz="1400" dirty="0"/>
              <a:t>) → </a:t>
            </a:r>
            <a:r>
              <a:rPr lang="hu-HU" altLang="hu-HU" sz="1400" b="1" u="sng" dirty="0" err="1">
                <a:solidFill>
                  <a:srgbClr val="0070C0"/>
                </a:solidFill>
              </a:rPr>
              <a:t>rER</a:t>
            </a:r>
            <a:r>
              <a:rPr lang="hu-HU" altLang="hu-HU" sz="1400" dirty="0"/>
              <a:t>, Golgi</a:t>
            </a:r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r>
              <a:rPr lang="hu-HU" altLang="hu-HU" sz="1400" dirty="0" smtClean="0">
                <a:solidFill>
                  <a:srgbClr val="0070C0"/>
                </a:solidFill>
              </a:rPr>
              <a:t>Basophil </a:t>
            </a:r>
            <a:r>
              <a:rPr lang="hu-HU" altLang="hu-HU" sz="1400" dirty="0" err="1" smtClean="0">
                <a:solidFill>
                  <a:srgbClr val="0070C0"/>
                </a:solidFill>
              </a:rPr>
              <a:t>cytoplasm</a:t>
            </a:r>
            <a:r>
              <a:rPr lang="hu-HU" altLang="hu-HU" sz="1400" dirty="0" smtClean="0">
                <a:solidFill>
                  <a:srgbClr val="0070C0"/>
                </a:solidFill>
              </a:rPr>
              <a:t> </a:t>
            </a:r>
            <a:r>
              <a:rPr lang="hu-HU" altLang="hu-HU" sz="1400" dirty="0">
                <a:solidFill>
                  <a:srgbClr val="0070C0"/>
                </a:solidFill>
              </a:rPr>
              <a:t>(</a:t>
            </a:r>
            <a:r>
              <a:rPr lang="hu-HU" altLang="hu-HU" sz="1400" dirty="0" err="1">
                <a:solidFill>
                  <a:srgbClr val="0070C0"/>
                </a:solidFill>
              </a:rPr>
              <a:t>basal</a:t>
            </a:r>
            <a:r>
              <a:rPr lang="hu-HU" altLang="hu-HU" sz="1400" dirty="0">
                <a:solidFill>
                  <a:srgbClr val="0070C0"/>
                </a:solidFill>
              </a:rPr>
              <a:t>)</a:t>
            </a:r>
            <a:r>
              <a:rPr lang="hu-HU" altLang="hu-HU" sz="1400" dirty="0"/>
              <a:t>, 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 sz="1400" dirty="0" err="1" smtClean="0"/>
              <a:t>Nuclei</a:t>
            </a:r>
            <a:r>
              <a:rPr lang="hu-HU" altLang="hu-HU" sz="1400" dirty="0" smtClean="0"/>
              <a:t>: </a:t>
            </a:r>
            <a:r>
              <a:rPr lang="hu-HU" altLang="hu-HU" sz="1400" dirty="0" err="1" smtClean="0"/>
              <a:t>round</a:t>
            </a:r>
            <a:endParaRPr lang="hu-HU" altLang="hu-HU" sz="1400" dirty="0"/>
          </a:p>
          <a:p>
            <a:pPr eaLnBrk="1" hangingPunct="1">
              <a:lnSpc>
                <a:spcPct val="150000"/>
              </a:lnSpc>
            </a:pPr>
            <a:r>
              <a:rPr lang="hu-HU" altLang="hu-HU" sz="1400" dirty="0" err="1" smtClean="0">
                <a:solidFill>
                  <a:srgbClr val="FF0000"/>
                </a:solidFill>
              </a:rPr>
              <a:t>apical</a:t>
            </a:r>
            <a:r>
              <a:rPr lang="hu-HU" altLang="hu-HU" sz="1400" dirty="0">
                <a:solidFill>
                  <a:srgbClr val="FF0000"/>
                </a:solidFill>
              </a:rPr>
              <a:t>: </a:t>
            </a:r>
            <a:r>
              <a:rPr lang="hu-HU" altLang="hu-HU" sz="1400" dirty="0" err="1" smtClean="0">
                <a:solidFill>
                  <a:srgbClr val="FF0000"/>
                </a:solidFill>
              </a:rPr>
              <a:t>acidophil</a:t>
            </a:r>
            <a:r>
              <a:rPr lang="hu-HU" altLang="hu-HU" sz="1400" dirty="0" smtClean="0">
                <a:solidFill>
                  <a:srgbClr val="FF0000"/>
                </a:solidFill>
              </a:rPr>
              <a:t> (</a:t>
            </a:r>
            <a:r>
              <a:rPr lang="hu-HU" altLang="hu-HU" sz="1400" dirty="0" err="1" smtClean="0">
                <a:solidFill>
                  <a:srgbClr val="FF0000"/>
                </a:solidFill>
              </a:rPr>
              <a:t>secr</a:t>
            </a:r>
            <a:r>
              <a:rPr lang="hu-HU" altLang="hu-HU" sz="1400" dirty="0" smtClean="0">
                <a:solidFill>
                  <a:srgbClr val="FF0000"/>
                </a:solidFill>
              </a:rPr>
              <a:t>. </a:t>
            </a:r>
            <a:r>
              <a:rPr lang="hu-HU" altLang="hu-HU" sz="1400" dirty="0" err="1" smtClean="0">
                <a:solidFill>
                  <a:srgbClr val="FF0000"/>
                </a:solidFill>
              </a:rPr>
              <a:t>vesicles</a:t>
            </a:r>
            <a:r>
              <a:rPr lang="hu-HU" altLang="hu-HU" sz="1400" dirty="0" smtClean="0">
                <a:solidFill>
                  <a:srgbClr val="FF0000"/>
                </a:solidFill>
              </a:rPr>
              <a:t>)</a:t>
            </a:r>
            <a:endParaRPr lang="hu-HU" altLang="hu-HU" sz="1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hu-HU" altLang="hu-HU" sz="1400" dirty="0" smtClean="0"/>
              <a:t>Lumen: </a:t>
            </a:r>
            <a:r>
              <a:rPr lang="hu-HU" altLang="hu-HU" sz="1400" dirty="0" err="1" smtClean="0"/>
              <a:t>narrow</a:t>
            </a:r>
            <a:endParaRPr lang="hu-HU" altLang="hu-HU" sz="1400" dirty="0"/>
          </a:p>
        </p:txBody>
      </p:sp>
      <p:sp>
        <p:nvSpPr>
          <p:cNvPr id="17415" name="Szövegdoboz 9"/>
          <p:cNvSpPr txBox="1">
            <a:spLocks noChangeArrowheads="1"/>
          </p:cNvSpPr>
          <p:nvPr/>
        </p:nvSpPr>
        <p:spPr bwMode="auto">
          <a:xfrm>
            <a:off x="6008990" y="4355672"/>
            <a:ext cx="556683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hu-HU" altLang="hu-HU" sz="1400" dirty="0" err="1" smtClean="0"/>
              <a:t>Sekretion</a:t>
            </a:r>
            <a:r>
              <a:rPr lang="hu-HU" altLang="hu-HU" sz="1400" dirty="0" smtClean="0"/>
              <a:t>: </a:t>
            </a:r>
            <a:r>
              <a:rPr lang="hu-HU" altLang="hu-HU" sz="1400" dirty="0" err="1" smtClean="0"/>
              <a:t>mucous</a:t>
            </a:r>
            <a:r>
              <a:rPr lang="hu-HU" altLang="hu-HU" sz="1400" dirty="0" smtClean="0"/>
              <a:t>, </a:t>
            </a:r>
            <a:r>
              <a:rPr lang="hu-HU" altLang="hu-HU" sz="1400" dirty="0" err="1" smtClean="0"/>
              <a:t>viscous</a:t>
            </a:r>
            <a:r>
              <a:rPr lang="hu-HU" altLang="hu-HU" sz="1400" dirty="0" smtClean="0"/>
              <a:t>! </a:t>
            </a:r>
            <a:endParaRPr lang="hu-HU" altLang="hu-HU" sz="1400" dirty="0"/>
          </a:p>
          <a:p>
            <a:pPr eaLnBrk="1" hangingPunct="1">
              <a:lnSpc>
                <a:spcPct val="150000"/>
              </a:lnSpc>
            </a:pPr>
            <a:r>
              <a:rPr lang="hu-HU" altLang="hu-HU" sz="1400" dirty="0" err="1" smtClean="0"/>
              <a:t>cytoplasm</a:t>
            </a:r>
            <a:r>
              <a:rPr lang="hu-HU" altLang="hu-HU" sz="1400" b="1" dirty="0" smtClean="0"/>
              <a:t>:  </a:t>
            </a:r>
            <a:r>
              <a:rPr lang="hu-HU" altLang="hu-HU" sz="1400" b="1" dirty="0" err="1" smtClean="0"/>
              <a:t>vacuolizated</a:t>
            </a:r>
            <a:r>
              <a:rPr lang="hu-HU" altLang="hu-HU" sz="1400" b="1" dirty="0" smtClean="0"/>
              <a:t>, </a:t>
            </a:r>
            <a:r>
              <a:rPr lang="hu-HU" altLang="hu-HU" sz="1400" b="1" dirty="0" err="1" smtClean="0"/>
              <a:t>foamy</a:t>
            </a:r>
            <a:r>
              <a:rPr lang="hu-HU" altLang="hu-HU" sz="1400" dirty="0" smtClean="0"/>
              <a:t> </a:t>
            </a:r>
            <a:endParaRPr lang="hu-HU" altLang="hu-HU" sz="1400" dirty="0"/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r>
              <a:rPr lang="hu-HU" altLang="hu-HU" sz="1400" dirty="0" err="1" smtClean="0"/>
              <a:t>nuclei</a:t>
            </a:r>
            <a:r>
              <a:rPr lang="hu-HU" altLang="hu-HU" sz="1400" dirty="0" smtClean="0"/>
              <a:t>: </a:t>
            </a:r>
            <a:r>
              <a:rPr lang="hu-HU" altLang="hu-HU" sz="1400" dirty="0" err="1" smtClean="0"/>
              <a:t>basal</a:t>
            </a:r>
            <a:r>
              <a:rPr lang="hu-HU" altLang="hu-HU" sz="1400" dirty="0" smtClean="0"/>
              <a:t>, </a:t>
            </a:r>
            <a:r>
              <a:rPr lang="hu-HU" altLang="hu-HU" sz="1400" dirty="0" err="1" smtClean="0"/>
              <a:t>flattened</a:t>
            </a:r>
            <a:endParaRPr lang="hu-HU" altLang="hu-HU" sz="1400" dirty="0"/>
          </a:p>
          <a:p>
            <a:pPr eaLnBrk="1" hangingPunct="1">
              <a:lnSpc>
                <a:spcPct val="150000"/>
              </a:lnSpc>
            </a:pPr>
            <a:r>
              <a:rPr lang="hu-HU" altLang="hu-HU" sz="1400" dirty="0" smtClean="0"/>
              <a:t>lumen: </a:t>
            </a:r>
            <a:r>
              <a:rPr lang="hu-HU" altLang="hu-HU" sz="1400" dirty="0" err="1" smtClean="0"/>
              <a:t>elongated</a:t>
            </a:r>
            <a:r>
              <a:rPr lang="hu-HU" altLang="hu-HU" sz="1400" dirty="0" smtClean="0"/>
              <a:t> </a:t>
            </a:r>
            <a:endParaRPr lang="hu-HU" altLang="hu-HU" sz="1400" dirty="0"/>
          </a:p>
        </p:txBody>
      </p:sp>
      <p:sp>
        <p:nvSpPr>
          <p:cNvPr id="17416" name="Téglalap 9"/>
          <p:cNvSpPr>
            <a:spLocks noChangeArrowheads="1"/>
          </p:cNvSpPr>
          <p:nvPr/>
        </p:nvSpPr>
        <p:spPr bwMode="auto">
          <a:xfrm>
            <a:off x="2851376" y="0"/>
            <a:ext cx="6213446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altLang="hu-HU" sz="2400" b="1" dirty="0" err="1" smtClean="0"/>
              <a:t>Histology</a:t>
            </a:r>
            <a:r>
              <a:rPr lang="hu-HU" altLang="hu-HU" sz="2400" b="1" dirty="0" smtClean="0"/>
              <a:t> of </a:t>
            </a:r>
            <a:r>
              <a:rPr lang="hu-HU" altLang="hu-HU" sz="2400" b="1" dirty="0" err="1" smtClean="0"/>
              <a:t>the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salivary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glands</a:t>
            </a:r>
            <a:endParaRPr lang="hu-HU" altLang="hu-HU" sz="2400" b="1" dirty="0" smtClean="0"/>
          </a:p>
          <a:p>
            <a:pPr algn="ctr"/>
            <a:endParaRPr lang="hu-HU" altLang="hu-HU" b="1" dirty="0" smtClean="0"/>
          </a:p>
          <a:p>
            <a:pPr algn="ctr"/>
            <a:r>
              <a:rPr lang="hu-HU" altLang="hu-HU" b="1" dirty="0" err="1" smtClean="0"/>
              <a:t>Merokrine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secretion</a:t>
            </a:r>
            <a:endParaRPr lang="hu-HU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lab.anhb.uwa.edu.au/mb140/corepages/epithelia/images/par044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9771" y="23813"/>
            <a:ext cx="5257800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3"/>
          <p:cNvSpPr>
            <a:spLocks/>
          </p:cNvSpPr>
          <p:nvPr/>
        </p:nvSpPr>
        <p:spPr bwMode="auto">
          <a:xfrm>
            <a:off x="553621" y="4994460"/>
            <a:ext cx="5181601" cy="1575016"/>
          </a:xfrm>
          <a:prstGeom prst="rect">
            <a:avLst/>
          </a:prstGeom>
          <a:solidFill>
            <a:srgbClr val="D7E7F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sz="2000" dirty="0" err="1" smtClean="0">
                <a:latin typeface="Comic Sans MS" pitchFamily="66" charset="0"/>
              </a:rPr>
              <a:t>Eosinophilic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</a:rPr>
              <a:t>columnar cells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sz="2000" dirty="0">
                <a:latin typeface="Comic Sans MS" pitchFamily="66" charset="0"/>
              </a:rPr>
              <a:t>Central nuclei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hu-HU" sz="2000" i="1" dirty="0" smtClean="0">
                <a:latin typeface="Comic Sans MS" pitchFamily="66" charset="0"/>
              </a:rPr>
              <a:t>Basal s</a:t>
            </a:r>
            <a:r>
              <a:rPr lang="en-US" sz="2000" i="1" dirty="0" smtClean="0">
                <a:latin typeface="Comic Sans MS" pitchFamily="66" charset="0"/>
              </a:rPr>
              <a:t>t</a:t>
            </a:r>
            <a:r>
              <a:rPr lang="hu-HU" sz="2000" i="1" dirty="0" smtClean="0">
                <a:latin typeface="Comic Sans MS" pitchFamily="66" charset="0"/>
              </a:rPr>
              <a:t>r</a:t>
            </a:r>
            <a:r>
              <a:rPr lang="en-US" sz="2000" i="1" dirty="0" err="1" smtClean="0">
                <a:latin typeface="Comic Sans MS" pitchFamily="66" charset="0"/>
              </a:rPr>
              <a:t>iation</a:t>
            </a:r>
            <a:r>
              <a:rPr lang="hu-HU" sz="2000" i="1" dirty="0" smtClean="0">
                <a:latin typeface="Comic Sans MS" pitchFamily="66" charset="0"/>
              </a:rPr>
              <a:t> </a:t>
            </a:r>
            <a:r>
              <a:rPr lang="hu-HU" sz="2000" dirty="0" smtClean="0">
                <a:latin typeface="Comic Sans MS" pitchFamily="66" charset="0"/>
              </a:rPr>
              <a:t>(</a:t>
            </a:r>
            <a:r>
              <a:rPr lang="hu-HU" sz="2000" dirty="0" err="1" smtClean="0">
                <a:latin typeface="Comic Sans MS" pitchFamily="66" charset="0"/>
              </a:rPr>
              <a:t>fol</a:t>
            </a:r>
            <a:r>
              <a:rPr lang="en-US" sz="2000" dirty="0" smtClean="0">
                <a:latin typeface="Comic Sans MS" pitchFamily="66" charset="0"/>
              </a:rPr>
              <a:t>dings </a:t>
            </a:r>
            <a:r>
              <a:rPr lang="hu-HU" sz="2000" dirty="0" smtClean="0">
                <a:latin typeface="Comic Sans MS" pitchFamily="66" charset="0"/>
              </a:rPr>
              <a:t>of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</a:rPr>
              <a:t>the basal plasma </a:t>
            </a:r>
            <a:r>
              <a:rPr lang="en-US" sz="2000" dirty="0" smtClean="0">
                <a:latin typeface="Comic Sans MS" pitchFamily="66" charset="0"/>
              </a:rPr>
              <a:t>membrane</a:t>
            </a:r>
            <a:r>
              <a:rPr lang="hu-HU" sz="2000" dirty="0" smtClean="0">
                <a:latin typeface="Comic Sans MS" pitchFamily="66" charset="0"/>
              </a:rPr>
              <a:t>)</a:t>
            </a:r>
            <a:endParaRPr lang="en-US" sz="2000" dirty="0">
              <a:latin typeface="Comic Sans MS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48539" y="4393876"/>
            <a:ext cx="290383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r>
              <a:rPr lang="hu-HU" sz="2800" dirty="0" smtClean="0">
                <a:latin typeface="Comic Sans MS" pitchFamily="66" charset="0"/>
              </a:rPr>
              <a:t>SRTIATED DUCT</a:t>
            </a:r>
            <a:endParaRPr lang="en-US" sz="2800" dirty="0" smtClean="0">
              <a:latin typeface="Comic Sans MS" pitchFamily="66" charset="0"/>
            </a:endParaRPr>
          </a:p>
        </p:txBody>
      </p:sp>
      <p:pic>
        <p:nvPicPr>
          <p:cNvPr id="5" name="Picture 2" descr="D:\Dokumentumok\Dropbox\2018\ak-saliva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309"/>
            <a:ext cx="6218314" cy="3497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38" y="70022"/>
            <a:ext cx="5090984" cy="67879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830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istology-4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5414" y="80963"/>
            <a:ext cx="4743450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562854" y="107136"/>
            <a:ext cx="3627406" cy="1938992"/>
          </a:xfrm>
          <a:prstGeom prst="rect">
            <a:avLst/>
          </a:prstGeom>
          <a:solidFill>
            <a:srgbClr val="D7E7F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hu-HU" sz="2000" b="1" dirty="0" err="1">
                <a:solidFill>
                  <a:srgbClr val="D60093"/>
                </a:solidFill>
                <a:latin typeface="Comic Sans MS" pitchFamily="66" charset="0"/>
              </a:rPr>
              <a:t>Parotid</a:t>
            </a:r>
            <a:r>
              <a:rPr lang="hu-HU" altLang="hu-HU" sz="2000" b="1" dirty="0">
                <a:solidFill>
                  <a:srgbClr val="D60093"/>
                </a:solidFill>
                <a:latin typeface="Comic Sans MS" pitchFamily="66" charset="0"/>
              </a:rPr>
              <a:t> </a:t>
            </a:r>
            <a:r>
              <a:rPr lang="hu-HU" altLang="hu-HU" sz="2000" b="1" dirty="0" err="1">
                <a:solidFill>
                  <a:srgbClr val="D60093"/>
                </a:solidFill>
                <a:latin typeface="Comic Sans MS" pitchFamily="66" charset="0"/>
              </a:rPr>
              <a:t>gland</a:t>
            </a:r>
            <a:endParaRPr lang="hu-HU" altLang="hu-HU" sz="2000" b="1" dirty="0">
              <a:solidFill>
                <a:srgbClr val="D60093"/>
              </a:solidFill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hu-HU" altLang="hu-HU" sz="2000" dirty="0" err="1" smtClean="0">
                <a:latin typeface="Comic Sans MS" pitchFamily="66" charset="0"/>
              </a:rPr>
              <a:t>exclusively</a:t>
            </a:r>
            <a:r>
              <a:rPr lang="hu-HU" altLang="hu-HU" sz="2000" dirty="0" smtClean="0">
                <a:latin typeface="Comic Sans MS" pitchFamily="66" charset="0"/>
              </a:rPr>
              <a:t> (100%) </a:t>
            </a:r>
            <a:r>
              <a:rPr lang="hu-HU" altLang="hu-HU" sz="2000" dirty="0" err="1" smtClean="0">
                <a:latin typeface="Comic Sans MS" pitchFamily="66" charset="0"/>
              </a:rPr>
              <a:t>serous</a:t>
            </a:r>
            <a:r>
              <a:rPr lang="hu-HU" altLang="hu-HU" sz="2000" dirty="0">
                <a:latin typeface="Comic Sans MS" pitchFamily="66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hu-HU" altLang="hu-HU" sz="2000" dirty="0" err="1">
                <a:latin typeface="Comic Sans MS" pitchFamily="66" charset="0"/>
              </a:rPr>
              <a:t>compound</a:t>
            </a:r>
            <a:endParaRPr lang="hu-HU" altLang="hu-HU" sz="2000" dirty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hu-HU" altLang="hu-HU" sz="2000" dirty="0" err="1">
                <a:latin typeface="Comic Sans MS" pitchFamily="66" charset="0"/>
              </a:rPr>
              <a:t>tubuloalveolar</a:t>
            </a:r>
            <a:r>
              <a:rPr lang="hu-HU" altLang="hu-HU" sz="2000" dirty="0">
                <a:latin typeface="Comic Sans MS" pitchFamily="66" charset="0"/>
              </a:rPr>
              <a:t> </a:t>
            </a:r>
            <a:r>
              <a:rPr lang="hu-HU" altLang="hu-HU" sz="2000" dirty="0" err="1">
                <a:latin typeface="Comic Sans MS" pitchFamily="66" charset="0"/>
              </a:rPr>
              <a:t>gland</a:t>
            </a:r>
            <a:endParaRPr lang="hu-HU" altLang="hu-HU" sz="2000" dirty="0"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r="2608" b="23755"/>
          <a:stretch>
            <a:fillRect/>
          </a:stretch>
        </p:blipFill>
        <p:spPr bwMode="auto">
          <a:xfrm>
            <a:off x="284085" y="2107865"/>
            <a:ext cx="5814874" cy="460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istology-4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039" y="2"/>
            <a:ext cx="4710112" cy="6626225"/>
          </a:xfrm>
          <a:prstGeom prst="rect">
            <a:avLst/>
          </a:prstGeom>
          <a:noFill/>
          <a:ln w="9525">
            <a:solidFill>
              <a:srgbClr val="CC3399"/>
            </a:solidFill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435005" y="3475378"/>
            <a:ext cx="4545367" cy="2631490"/>
          </a:xfrm>
          <a:prstGeom prst="rect">
            <a:avLst/>
          </a:prstGeom>
          <a:solidFill>
            <a:srgbClr val="D7E7F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hu-HU" sz="2000" b="1" dirty="0" err="1">
                <a:solidFill>
                  <a:srgbClr val="FF0000"/>
                </a:solidFill>
                <a:latin typeface="Comic Sans MS" pitchFamily="66" charset="0"/>
              </a:rPr>
              <a:t>Submandibular</a:t>
            </a:r>
            <a:r>
              <a:rPr lang="hu-HU" altLang="hu-HU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hu-HU" altLang="hu-HU" sz="2000" b="1" dirty="0" err="1">
                <a:solidFill>
                  <a:srgbClr val="FF0000"/>
                </a:solidFill>
                <a:latin typeface="Comic Sans MS" pitchFamily="66" charset="0"/>
              </a:rPr>
              <a:t>gland</a:t>
            </a:r>
            <a:endParaRPr lang="hu-HU" altLang="hu-HU" sz="2000" b="1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endParaRPr lang="hu-HU" altLang="hu-HU" dirty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hu-HU" altLang="hu-HU" dirty="0">
                <a:latin typeface="Comic Sans MS" pitchFamily="66" charset="0"/>
              </a:rPr>
              <a:t>mixed </a:t>
            </a:r>
            <a:r>
              <a:rPr lang="hu-HU" altLang="hu-HU" dirty="0" err="1">
                <a:latin typeface="Comic Sans MS" pitchFamily="66" charset="0"/>
              </a:rPr>
              <a:t>seromucous</a:t>
            </a:r>
            <a:r>
              <a:rPr lang="hu-HU" altLang="hu-HU" dirty="0">
                <a:latin typeface="Comic Sans MS" pitchFamily="66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hu-HU" altLang="hu-HU" dirty="0" err="1" smtClean="0">
                <a:latin typeface="Comic Sans MS" pitchFamily="66" charset="0"/>
              </a:rPr>
              <a:t>compound</a:t>
            </a:r>
            <a:r>
              <a:rPr lang="hu-HU" altLang="hu-HU" dirty="0" smtClean="0">
                <a:latin typeface="Comic Sans MS" pitchFamily="66" charset="0"/>
              </a:rPr>
              <a:t> </a:t>
            </a:r>
            <a:r>
              <a:rPr lang="hu-HU" altLang="hu-HU" dirty="0" err="1" smtClean="0">
                <a:latin typeface="Comic Sans MS" pitchFamily="66" charset="0"/>
              </a:rPr>
              <a:t>tubuloalveolar</a:t>
            </a:r>
            <a:r>
              <a:rPr lang="hu-HU" altLang="hu-HU" dirty="0" smtClean="0">
                <a:latin typeface="Comic Sans MS" pitchFamily="66" charset="0"/>
              </a:rPr>
              <a:t> </a:t>
            </a:r>
            <a:r>
              <a:rPr lang="hu-HU" altLang="hu-HU" dirty="0" err="1">
                <a:latin typeface="Comic Sans MS" pitchFamily="66" charset="0"/>
              </a:rPr>
              <a:t>gland</a:t>
            </a:r>
            <a:r>
              <a:rPr lang="hu-HU" altLang="hu-HU" dirty="0">
                <a:latin typeface="Comic Sans MS" pitchFamily="66" charset="0"/>
              </a:rPr>
              <a:t>, </a:t>
            </a:r>
            <a:endParaRPr lang="hu-HU" altLang="hu-HU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hu-HU" altLang="hu-HU" dirty="0" err="1" smtClean="0">
                <a:latin typeface="Comic Sans MS" pitchFamily="66" charset="0"/>
              </a:rPr>
              <a:t>with</a:t>
            </a:r>
            <a:r>
              <a:rPr lang="hu-HU" altLang="hu-HU" dirty="0" smtClean="0">
                <a:latin typeface="Comic Sans MS" pitchFamily="66" charset="0"/>
              </a:rPr>
              <a:t> </a:t>
            </a:r>
            <a:r>
              <a:rPr lang="hu-HU" altLang="hu-HU" dirty="0" err="1">
                <a:latin typeface="Comic Sans MS" pitchFamily="66" charset="0"/>
              </a:rPr>
              <a:t>predominating</a:t>
            </a:r>
            <a:r>
              <a:rPr lang="hu-HU" altLang="hu-HU" dirty="0">
                <a:latin typeface="Comic Sans MS" pitchFamily="66" charset="0"/>
              </a:rPr>
              <a:t> </a:t>
            </a:r>
            <a:r>
              <a:rPr lang="hu-HU" altLang="hu-HU" b="1" u="sng" dirty="0" err="1">
                <a:latin typeface="Comic Sans MS" pitchFamily="66" charset="0"/>
              </a:rPr>
              <a:t>serous</a:t>
            </a:r>
            <a:r>
              <a:rPr lang="hu-HU" altLang="hu-HU" b="1" u="sng" dirty="0">
                <a:latin typeface="Comic Sans MS" pitchFamily="66" charset="0"/>
              </a:rPr>
              <a:t> (</a:t>
            </a:r>
            <a:r>
              <a:rPr lang="hu-HU" altLang="hu-HU" b="1" u="sng" dirty="0" smtClean="0">
                <a:latin typeface="Comic Sans MS" pitchFamily="66" charset="0"/>
              </a:rPr>
              <a:t>2/3)</a:t>
            </a:r>
            <a:r>
              <a:rPr lang="hu-HU" altLang="hu-HU" dirty="0" smtClean="0">
                <a:latin typeface="Comic Sans MS" pitchFamily="66" charset="0"/>
              </a:rPr>
              <a:t> and</a:t>
            </a:r>
            <a:endParaRPr lang="hu-HU" altLang="hu-HU" dirty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hu-HU" altLang="hu-HU" dirty="0">
                <a:latin typeface="Comic Sans MS" pitchFamily="66" charset="0"/>
              </a:rPr>
              <a:t>less </a:t>
            </a:r>
            <a:r>
              <a:rPr lang="hu-HU" altLang="hu-HU" dirty="0" err="1">
                <a:latin typeface="Comic Sans MS" pitchFamily="66" charset="0"/>
              </a:rPr>
              <a:t>mucous</a:t>
            </a:r>
            <a:r>
              <a:rPr lang="hu-HU" altLang="hu-HU" dirty="0">
                <a:latin typeface="Comic Sans MS" pitchFamily="66" charset="0"/>
              </a:rPr>
              <a:t> (1/3) </a:t>
            </a:r>
            <a:r>
              <a:rPr lang="hu-HU" altLang="hu-HU" dirty="0" err="1">
                <a:latin typeface="Comic Sans MS" pitchFamily="66" charset="0"/>
              </a:rPr>
              <a:t>acini</a:t>
            </a:r>
            <a:endParaRPr lang="hu-HU" altLang="hu-HU" dirty="0">
              <a:latin typeface="Comic Sans MS" pitchFamily="66" charset="0"/>
            </a:endParaRPr>
          </a:p>
        </p:txBody>
      </p:sp>
      <p:pic>
        <p:nvPicPr>
          <p:cNvPr id="5" name="Picture 1" descr="D:\Dokumentumok\Dropbox\2013\_nemet\histo-cd1\CD-doc-is\021.JPG"/>
          <p:cNvPicPr>
            <a:picLocks noChangeAspect="1" noChangeArrowheads="1"/>
          </p:cNvPicPr>
          <p:nvPr/>
        </p:nvPicPr>
        <p:blipFill>
          <a:blip r:embed="rId3" cstate="print"/>
          <a:srcRect l="27361" t="1274" r="2751" b="5704"/>
          <a:stretch>
            <a:fillRect/>
          </a:stretch>
        </p:blipFill>
        <p:spPr bwMode="auto">
          <a:xfrm>
            <a:off x="177556" y="200482"/>
            <a:ext cx="4571998" cy="304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4"/>
          <p:cNvSpPr txBox="1">
            <a:spLocks noChangeArrowheads="1"/>
          </p:cNvSpPr>
          <p:nvPr/>
        </p:nvSpPr>
        <p:spPr bwMode="auto">
          <a:xfrm>
            <a:off x="1114600" y="6332400"/>
            <a:ext cx="4464051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hu-HU" altLang="hu-HU" sz="1400" dirty="0" err="1" smtClean="0">
                <a:solidFill>
                  <a:srgbClr val="FFC000"/>
                </a:solidFill>
              </a:rPr>
              <a:t>Ebner</a:t>
            </a:r>
            <a:r>
              <a:rPr lang="hu-HU" altLang="hu-HU" sz="1400" dirty="0" smtClean="0">
                <a:solidFill>
                  <a:srgbClr val="FFC000"/>
                </a:solidFill>
              </a:rPr>
              <a:t> </a:t>
            </a:r>
            <a:r>
              <a:rPr lang="hu-HU" altLang="hu-HU" sz="1400" dirty="0"/>
              <a:t>/ </a:t>
            </a:r>
            <a:r>
              <a:rPr lang="hu-HU" altLang="hu-HU" sz="1400" u="sng" dirty="0" err="1" smtClean="0">
                <a:solidFill>
                  <a:srgbClr val="FFC000"/>
                </a:solidFill>
              </a:rPr>
              <a:t>Gianuzzi-demilunes</a:t>
            </a:r>
            <a:endParaRPr lang="hu-HU" altLang="hu-H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79389" y="3462338"/>
            <a:ext cx="3744912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b="1" dirty="0" err="1">
                <a:solidFill>
                  <a:srgbClr val="FF0000"/>
                </a:solidFill>
                <a:latin typeface="Comic Sans MS" pitchFamily="66" charset="0"/>
              </a:rPr>
              <a:t>Sublingual</a:t>
            </a:r>
            <a:r>
              <a:rPr lang="hu-HU" altLang="hu-HU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hu-HU" altLang="hu-HU" b="1" dirty="0" err="1">
                <a:solidFill>
                  <a:srgbClr val="FF0000"/>
                </a:solidFill>
                <a:latin typeface="Comic Sans MS" pitchFamily="66" charset="0"/>
              </a:rPr>
              <a:t>gland</a:t>
            </a:r>
            <a:endParaRPr lang="hu-HU" altLang="hu-HU" b="1" dirty="0">
              <a:solidFill>
                <a:srgbClr val="FF0000"/>
              </a:solidFill>
              <a:latin typeface="Comic Sans MS" pitchFamily="66" charset="0"/>
            </a:endParaRPr>
          </a:p>
          <a:p>
            <a:endParaRPr lang="hu-HU" altLang="hu-HU" dirty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hu-HU" altLang="hu-HU" dirty="0" err="1">
                <a:latin typeface="Comic Sans MS" pitchFamily="66" charset="0"/>
              </a:rPr>
              <a:t>Compound</a:t>
            </a:r>
            <a:r>
              <a:rPr lang="hu-HU" altLang="hu-HU" dirty="0">
                <a:latin typeface="Comic Sans MS" pitchFamily="66" charset="0"/>
              </a:rPr>
              <a:t> </a:t>
            </a:r>
            <a:r>
              <a:rPr lang="hu-HU" altLang="hu-HU" dirty="0" err="1">
                <a:latin typeface="Comic Sans MS" pitchFamily="66" charset="0"/>
              </a:rPr>
              <a:t>tubuloalveolar</a:t>
            </a:r>
            <a:r>
              <a:rPr lang="hu-HU" altLang="hu-HU" dirty="0">
                <a:latin typeface="Comic Sans MS" pitchFamily="66" charset="0"/>
              </a:rPr>
              <a:t> </a:t>
            </a:r>
            <a:r>
              <a:rPr lang="hu-HU" altLang="hu-HU" dirty="0" err="1">
                <a:latin typeface="Comic Sans MS" pitchFamily="66" charset="0"/>
              </a:rPr>
              <a:t>gland</a:t>
            </a:r>
            <a:r>
              <a:rPr lang="hu-HU" altLang="hu-HU" dirty="0">
                <a:latin typeface="Comic Sans MS" pitchFamily="66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hu-HU" altLang="hu-HU" dirty="0" smtClean="0">
                <a:latin typeface="Comic Sans MS" pitchFamily="66" charset="0"/>
              </a:rPr>
              <a:t>Mixed </a:t>
            </a:r>
            <a:r>
              <a:rPr lang="hu-HU" altLang="hu-HU" dirty="0" err="1" smtClean="0">
                <a:latin typeface="Comic Sans MS" pitchFamily="66" charset="0"/>
              </a:rPr>
              <a:t>muco-serous</a:t>
            </a:r>
            <a:r>
              <a:rPr lang="hu-HU" altLang="hu-HU" dirty="0" smtClean="0">
                <a:latin typeface="Comic Sans MS" pitchFamily="66" charset="0"/>
              </a:rPr>
              <a:t>,</a:t>
            </a:r>
            <a:endParaRPr lang="hu-HU" altLang="hu-HU" dirty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hu-HU" altLang="hu-HU" dirty="0" err="1">
                <a:latin typeface="Comic Sans MS" pitchFamily="66" charset="0"/>
              </a:rPr>
              <a:t>with</a:t>
            </a:r>
            <a:r>
              <a:rPr lang="hu-HU" altLang="hu-HU" dirty="0">
                <a:latin typeface="Comic Sans MS" pitchFamily="66" charset="0"/>
              </a:rPr>
              <a:t> </a:t>
            </a:r>
            <a:r>
              <a:rPr lang="hu-HU" altLang="hu-HU" dirty="0" err="1">
                <a:latin typeface="Comic Sans MS" pitchFamily="66" charset="0"/>
              </a:rPr>
              <a:t>predominating</a:t>
            </a:r>
            <a:r>
              <a:rPr lang="hu-HU" altLang="hu-HU" dirty="0">
                <a:latin typeface="Comic Sans MS" pitchFamily="66" charset="0"/>
              </a:rPr>
              <a:t> </a:t>
            </a:r>
            <a:r>
              <a:rPr lang="hu-HU" altLang="hu-HU" b="1" u="sng" dirty="0" err="1">
                <a:latin typeface="Comic Sans MS" pitchFamily="66" charset="0"/>
              </a:rPr>
              <a:t>mucous</a:t>
            </a:r>
            <a:r>
              <a:rPr lang="hu-HU" altLang="hu-HU" b="1" u="sng" dirty="0">
                <a:latin typeface="Comic Sans MS" pitchFamily="66" charset="0"/>
              </a:rPr>
              <a:t> (2/3) </a:t>
            </a:r>
          </a:p>
          <a:p>
            <a:pPr>
              <a:lnSpc>
                <a:spcPct val="150000"/>
              </a:lnSpc>
            </a:pPr>
            <a:r>
              <a:rPr lang="hu-HU" altLang="hu-HU" dirty="0">
                <a:latin typeface="Comic Sans MS" pitchFamily="66" charset="0"/>
              </a:rPr>
              <a:t>and less </a:t>
            </a:r>
            <a:r>
              <a:rPr lang="hu-HU" altLang="hu-HU" dirty="0" err="1">
                <a:latin typeface="Comic Sans MS" pitchFamily="66" charset="0"/>
              </a:rPr>
              <a:t>serous</a:t>
            </a:r>
            <a:r>
              <a:rPr lang="hu-HU" altLang="hu-HU" dirty="0">
                <a:latin typeface="Comic Sans MS" pitchFamily="66" charset="0"/>
              </a:rPr>
              <a:t> (1/3) </a:t>
            </a:r>
            <a:r>
              <a:rPr lang="hu-HU" altLang="hu-HU" dirty="0" err="1" smtClean="0">
                <a:latin typeface="Comic Sans MS" pitchFamily="66" charset="0"/>
              </a:rPr>
              <a:t>acini</a:t>
            </a:r>
            <a:endParaRPr lang="hu-HU" altLang="hu-HU" dirty="0">
              <a:latin typeface="Comic Sans MS" pitchFamily="66" charset="0"/>
            </a:endParaRPr>
          </a:p>
        </p:txBody>
      </p:sp>
      <p:pic>
        <p:nvPicPr>
          <p:cNvPr id="31747" name="Picture 3" descr="subligual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0638" y="293688"/>
            <a:ext cx="3994150" cy="6337300"/>
          </a:xfrm>
          <a:prstGeom prst="rect">
            <a:avLst/>
          </a:prstGeom>
          <a:noFill/>
          <a:ln w="9525">
            <a:solidFill>
              <a:srgbClr val="CC3399"/>
            </a:solidFill>
            <a:miter lim="800000"/>
            <a:headEnd/>
            <a:tailEnd/>
          </a:ln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226833" y="5861883"/>
            <a:ext cx="4464051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hu-HU" altLang="hu-HU" sz="1400" dirty="0" err="1" smtClean="0">
                <a:solidFill>
                  <a:srgbClr val="FFC000"/>
                </a:solidFill>
              </a:rPr>
              <a:t>Ebner</a:t>
            </a:r>
            <a:r>
              <a:rPr lang="hu-HU" altLang="hu-HU" sz="1400" dirty="0" smtClean="0">
                <a:solidFill>
                  <a:srgbClr val="FFC000"/>
                </a:solidFill>
              </a:rPr>
              <a:t> </a:t>
            </a:r>
            <a:r>
              <a:rPr lang="hu-HU" altLang="hu-HU" sz="1400" dirty="0"/>
              <a:t>/ </a:t>
            </a:r>
            <a:r>
              <a:rPr lang="hu-HU" altLang="hu-HU" sz="1400" u="sng" dirty="0" err="1" smtClean="0">
                <a:solidFill>
                  <a:srgbClr val="FFC000"/>
                </a:solidFill>
              </a:rPr>
              <a:t>Gianuzzi-demilunes</a:t>
            </a:r>
            <a:endParaRPr lang="hu-HU" altLang="hu-H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54" y="893258"/>
            <a:ext cx="6048338" cy="583440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0583" y="218036"/>
            <a:ext cx="1787669" cy="1077218"/>
          </a:xfrm>
          <a:prstGeom prst="rect">
            <a:avLst/>
          </a:prstGeom>
          <a:solidFill>
            <a:srgbClr val="D7E7F5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2800" dirty="0" err="1" smtClean="0">
                <a:latin typeface="Comic Sans MS" panose="030F0702030302020204" pitchFamily="66" charset="0"/>
              </a:rPr>
              <a:t>Pathology</a:t>
            </a:r>
            <a:endParaRPr lang="hu-HU" sz="2800" dirty="0" smtClean="0">
              <a:latin typeface="Comic Sans MS" panose="030F0702030302020204" pitchFamily="66" charset="0"/>
            </a:endParaRPr>
          </a:p>
          <a:p>
            <a:pPr algn="ctr"/>
            <a:endParaRPr lang="hu-HU" dirty="0" smtClean="0">
              <a:latin typeface="Comic Sans MS" panose="030F0702030302020204" pitchFamily="66" charset="0"/>
            </a:endParaRPr>
          </a:p>
          <a:p>
            <a:pPr algn="ctr"/>
            <a:r>
              <a:rPr lang="hu-HU" dirty="0" smtClean="0">
                <a:latin typeface="Comic Sans MS" panose="030F0702030302020204" pitchFamily="66" charset="0"/>
              </a:rPr>
              <a:t>TUMOR</a:t>
            </a:r>
            <a:endParaRPr lang="hu-H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625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6" descr="Image-02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0318" y="0"/>
            <a:ext cx="10081682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8" descr="Image-02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8255" y="3904736"/>
            <a:ext cx="3872963" cy="290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7" name="Rectangle 9"/>
          <p:cNvSpPr>
            <a:spLocks noGrp="1" noChangeArrowheads="1"/>
          </p:cNvSpPr>
          <p:nvPr>
            <p:ph type="title"/>
          </p:nvPr>
        </p:nvSpPr>
        <p:spPr>
          <a:xfrm>
            <a:off x="1" y="2997203"/>
            <a:ext cx="11618384" cy="942975"/>
          </a:xfrm>
        </p:spPr>
        <p:txBody>
          <a:bodyPr/>
          <a:lstStyle/>
          <a:p>
            <a:pPr algn="l" eaLnBrk="1" hangingPunct="1">
              <a:defRPr/>
            </a:pPr>
            <a:r>
              <a:rPr lang="hu-HU" sz="1800" b="1" dirty="0" err="1" smtClean="0"/>
              <a:t>Pathology</a:t>
            </a:r>
            <a:r>
              <a:rPr lang="hu-HU" sz="1800" b="1" dirty="0" smtClean="0"/>
              <a:t/>
            </a:r>
            <a:br>
              <a:rPr lang="hu-HU" sz="1800" b="1" dirty="0" smtClean="0"/>
            </a:br>
            <a:r>
              <a:rPr lang="hu-HU" sz="1800" b="1" dirty="0" smtClean="0"/>
              <a:t/>
            </a:r>
            <a:br>
              <a:rPr lang="hu-HU" sz="1800" b="1" dirty="0" smtClean="0"/>
            </a:br>
            <a:r>
              <a:rPr lang="hu-HU" sz="500" b="1" dirty="0" smtClean="0"/>
              <a:t/>
            </a:r>
            <a:br>
              <a:rPr lang="hu-HU" sz="500" b="1" dirty="0" smtClean="0"/>
            </a:br>
            <a:r>
              <a:rPr lang="hu-HU" sz="500" b="1" dirty="0" smtClean="0"/>
              <a:t/>
            </a:r>
            <a:br>
              <a:rPr lang="hu-HU" sz="500" b="1" dirty="0" smtClean="0"/>
            </a:br>
            <a:r>
              <a:rPr lang="hu-HU" sz="1400" b="1" dirty="0" err="1" smtClean="0"/>
              <a:t>Sialolith</a:t>
            </a:r>
            <a:r>
              <a:rPr lang="hu-HU" sz="1400" b="1" dirty="0" smtClean="0"/>
              <a:t>+</a:t>
            </a:r>
            <a:r>
              <a:rPr lang="hu-HU" sz="1400" b="1" dirty="0" err="1" smtClean="0"/>
              <a:t>abscess</a:t>
            </a:r>
            <a:endParaRPr lang="hu-HU" sz="1400" b="1" dirty="0" smtClean="0"/>
          </a:p>
        </p:txBody>
      </p:sp>
      <p:sp>
        <p:nvSpPr>
          <p:cNvPr id="97284" name="Oval 10"/>
          <p:cNvSpPr>
            <a:spLocks noChangeArrowheads="1"/>
          </p:cNvSpPr>
          <p:nvPr/>
        </p:nvSpPr>
        <p:spPr bwMode="auto">
          <a:xfrm>
            <a:off x="3695702" y="1989138"/>
            <a:ext cx="2112433" cy="14398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7285" name="Line 11"/>
          <p:cNvSpPr>
            <a:spLocks noChangeShapeType="1"/>
          </p:cNvSpPr>
          <p:nvPr/>
        </p:nvSpPr>
        <p:spPr bwMode="auto">
          <a:xfrm flipH="1" flipV="1">
            <a:off x="11115418" y="5737869"/>
            <a:ext cx="768349" cy="5762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zövegdoboz 1"/>
          <p:cNvSpPr txBox="1">
            <a:spLocks noChangeArrowheads="1"/>
          </p:cNvSpPr>
          <p:nvPr/>
        </p:nvSpPr>
        <p:spPr bwMode="auto">
          <a:xfrm>
            <a:off x="6024563" y="4437063"/>
            <a:ext cx="579637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Literature</a:t>
            </a:r>
            <a:r>
              <a:rPr lang="hu-HU" altLang="hu-HU" sz="1800" dirty="0"/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>
              <a:spcBef>
                <a:spcPct val="0"/>
              </a:spcBef>
            </a:pPr>
            <a:r>
              <a:rPr lang="hu-HU" altLang="hu-HU" sz="1800" dirty="0" err="1"/>
              <a:t>Anatomy</a:t>
            </a:r>
            <a:r>
              <a:rPr lang="hu-HU" altLang="hu-HU" sz="1800" dirty="0"/>
              <a:t>, </a:t>
            </a:r>
            <a:r>
              <a:rPr lang="hu-HU" altLang="hu-HU" sz="1800" dirty="0" err="1"/>
              <a:t>Histology</a:t>
            </a:r>
            <a:r>
              <a:rPr lang="hu-HU" altLang="hu-HU" sz="1800" dirty="0"/>
              <a:t> </a:t>
            </a:r>
            <a:r>
              <a:rPr lang="hu-HU" altLang="hu-HU" sz="1800" dirty="0" err="1"/>
              <a:t>atlases</a:t>
            </a:r>
            <a:endParaRPr lang="hu-HU" altLang="hu-HU" sz="1800" dirty="0"/>
          </a:p>
          <a:p>
            <a:pPr>
              <a:spcBef>
                <a:spcPct val="0"/>
              </a:spcBef>
            </a:pPr>
            <a:endParaRPr lang="hu-HU" altLang="hu-HU" sz="1800" dirty="0"/>
          </a:p>
          <a:p>
            <a:pPr>
              <a:spcBef>
                <a:spcPct val="0"/>
              </a:spcBef>
            </a:pPr>
            <a:r>
              <a:rPr lang="hu-HU" altLang="hu-HU" sz="1800" dirty="0"/>
              <a:t>Dr. </a:t>
            </a:r>
            <a:r>
              <a:rPr lang="hu-HU" altLang="hu-HU" sz="1800" dirty="0" err="1" smtClean="0"/>
              <a:t>Gallatz’s</a:t>
            </a:r>
            <a:r>
              <a:rPr lang="hu-HU" altLang="hu-HU" sz="1800" dirty="0" smtClean="0"/>
              <a:t>, Dr. </a:t>
            </a:r>
            <a:r>
              <a:rPr lang="hu-HU" altLang="hu-HU" sz="1800" dirty="0" err="1" smtClean="0"/>
              <a:t>Székely’s</a:t>
            </a:r>
            <a:r>
              <a:rPr lang="hu-HU" altLang="hu-HU" sz="1800" dirty="0" smtClean="0"/>
              <a:t> </a:t>
            </a:r>
            <a:r>
              <a:rPr lang="hu-HU" altLang="hu-HU" sz="1800" dirty="0" err="1"/>
              <a:t>lecture</a:t>
            </a:r>
            <a:r>
              <a:rPr lang="hu-HU" altLang="hu-HU" sz="1800" dirty="0"/>
              <a:t> </a:t>
            </a:r>
            <a:r>
              <a:rPr lang="hu-HU" altLang="hu-HU" sz="1800" dirty="0" err="1"/>
              <a:t>images</a:t>
            </a:r>
            <a:endParaRPr lang="hu-HU" altLang="hu-HU" sz="1800" dirty="0"/>
          </a:p>
        </p:txBody>
      </p:sp>
    </p:spTree>
    <p:extLst>
      <p:ext uri="{BB962C8B-B14F-4D97-AF65-F5344CB8AC3E}">
        <p14:creationId xmlns="" xmlns:p14="http://schemas.microsoft.com/office/powerpoint/2010/main" val="43633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/>
          <p:cNvPicPr>
            <a:picLocks noChangeAspect="1" noChangeArrowheads="1"/>
          </p:cNvPicPr>
          <p:nvPr/>
        </p:nvPicPr>
        <p:blipFill>
          <a:blip r:embed="rId2" cstate="print"/>
          <a:srcRect l="2950" r="1794"/>
          <a:stretch>
            <a:fillRect/>
          </a:stretch>
        </p:blipFill>
        <p:spPr bwMode="auto">
          <a:xfrm>
            <a:off x="313649" y="852255"/>
            <a:ext cx="3427458" cy="444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4" descr="fej 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7253" y="477795"/>
            <a:ext cx="4541894" cy="406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5121892" y="4753983"/>
            <a:ext cx="6865122" cy="18004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hu-HU" sz="2000" dirty="0" err="1">
                <a:solidFill>
                  <a:srgbClr val="FF3399"/>
                </a:solidFill>
                <a:latin typeface="Comic Sans MS" pitchFamily="66" charset="0"/>
              </a:rPr>
              <a:t>Parotid</a:t>
            </a:r>
            <a:r>
              <a:rPr lang="hu-HU" altLang="hu-HU" sz="2000" dirty="0">
                <a:solidFill>
                  <a:srgbClr val="FF3399"/>
                </a:solidFill>
                <a:latin typeface="Comic Sans MS" pitchFamily="66" charset="0"/>
              </a:rPr>
              <a:t> </a:t>
            </a:r>
            <a:r>
              <a:rPr lang="hu-HU" altLang="hu-HU" sz="2000" dirty="0" err="1">
                <a:solidFill>
                  <a:srgbClr val="FF3399"/>
                </a:solidFill>
                <a:latin typeface="Comic Sans MS" pitchFamily="66" charset="0"/>
              </a:rPr>
              <a:t>duct</a:t>
            </a:r>
            <a:r>
              <a:rPr lang="hu-HU" altLang="hu-HU" dirty="0">
                <a:latin typeface="Comic Sans MS" pitchFamily="66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altLang="hu-HU" sz="1200" dirty="0" err="1" smtClean="0">
                <a:latin typeface="Comic Sans MS" pitchFamily="66" charset="0"/>
              </a:rPr>
              <a:t>Runs</a:t>
            </a:r>
            <a:r>
              <a:rPr lang="hu-HU" altLang="hu-HU" sz="1200" dirty="0" smtClean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paralell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with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zygomatic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arch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smtClean="0">
                <a:latin typeface="Comic Sans MS" pitchFamily="66" charset="0"/>
              </a:rPr>
              <a:t> -  </a:t>
            </a:r>
            <a:r>
              <a:rPr lang="hu-HU" altLang="hu-HU" sz="1200" dirty="0" err="1">
                <a:latin typeface="Comic Sans MS" pitchFamily="66" charset="0"/>
              </a:rPr>
              <a:t>on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external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 smtClean="0">
                <a:latin typeface="Comic Sans MS" pitchFamily="66" charset="0"/>
              </a:rPr>
              <a:t>surface</a:t>
            </a:r>
            <a:r>
              <a:rPr lang="hu-HU" altLang="hu-HU" sz="1200" dirty="0" smtClean="0">
                <a:latin typeface="Comic Sans MS" pitchFamily="66" charset="0"/>
              </a:rPr>
              <a:t> </a:t>
            </a:r>
            <a:r>
              <a:rPr lang="hu-HU" altLang="hu-HU" sz="1200" dirty="0">
                <a:latin typeface="Comic Sans MS" pitchFamily="66" charset="0"/>
              </a:rPr>
              <a:t>of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masseter</a:t>
            </a:r>
            <a:r>
              <a:rPr lang="hu-HU" altLang="hu-HU" sz="1200" dirty="0">
                <a:latin typeface="Comic Sans MS" pitchFamily="66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hu-HU" altLang="hu-HU" sz="1200" dirty="0">
                <a:latin typeface="Comic Sans MS" pitchFamily="66" charset="0"/>
              </a:rPr>
              <a:t>- </a:t>
            </a:r>
            <a:r>
              <a:rPr lang="hu-HU" altLang="hu-HU" sz="1200" dirty="0" err="1" smtClean="0">
                <a:latin typeface="Comic Sans MS" pitchFamily="66" charset="0"/>
              </a:rPr>
              <a:t>pierces</a:t>
            </a:r>
            <a:r>
              <a:rPr lang="hu-HU" altLang="hu-HU" sz="1200" dirty="0" smtClean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buccinator</a:t>
            </a:r>
            <a:r>
              <a:rPr lang="hu-HU" altLang="hu-HU" sz="1200" dirty="0">
                <a:latin typeface="Comic Sans MS" pitchFamily="66" charset="0"/>
              </a:rPr>
              <a:t>,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altLang="hu-HU" sz="1200" dirty="0" smtClean="0">
                <a:latin typeface="Comic Sans MS" pitchFamily="66" charset="0"/>
              </a:rPr>
              <a:t> </a:t>
            </a:r>
            <a:r>
              <a:rPr lang="hu-HU" altLang="hu-HU" sz="1200" dirty="0" err="1" smtClean="0">
                <a:latin typeface="Comic Sans MS" pitchFamily="66" charset="0"/>
              </a:rPr>
              <a:t>opens</a:t>
            </a:r>
            <a:r>
              <a:rPr lang="hu-HU" altLang="hu-HU" sz="1200" dirty="0" smtClean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into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oral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vestibule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through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parotid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smtClean="0">
                <a:latin typeface="Comic Sans MS" pitchFamily="66" charset="0"/>
              </a:rPr>
              <a:t>papilla,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altLang="hu-HU" sz="1200" dirty="0" smtClean="0">
                <a:latin typeface="Comic Sans MS" pitchFamily="66" charset="0"/>
              </a:rPr>
              <a:t> </a:t>
            </a:r>
            <a:r>
              <a:rPr lang="hu-HU" altLang="hu-HU" sz="1200" dirty="0" err="1" smtClean="0">
                <a:latin typeface="Comic Sans MS" pitchFamily="66" charset="0"/>
              </a:rPr>
              <a:t>at</a:t>
            </a:r>
            <a:r>
              <a:rPr lang="hu-HU" altLang="hu-HU" sz="1200" dirty="0" smtClean="0">
                <a:latin typeface="Comic Sans MS" pitchFamily="66" charset="0"/>
              </a:rPr>
              <a:t> </a:t>
            </a:r>
            <a:r>
              <a:rPr lang="hu-HU" altLang="hu-HU" sz="1200" dirty="0" err="1" smtClean="0">
                <a:latin typeface="Comic Sans MS" pitchFamily="66" charset="0"/>
              </a:rPr>
              <a:t>the</a:t>
            </a:r>
            <a:r>
              <a:rPr lang="hu-HU" altLang="hu-HU" sz="1200" dirty="0" smtClean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level</a:t>
            </a:r>
            <a:r>
              <a:rPr lang="hu-HU" altLang="hu-HU" sz="1200" dirty="0">
                <a:latin typeface="Comic Sans MS" pitchFamily="66" charset="0"/>
              </a:rPr>
              <a:t> of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smtClean="0">
                <a:latin typeface="Comic Sans MS" pitchFamily="66" charset="0"/>
              </a:rPr>
              <a:t>2nd </a:t>
            </a:r>
            <a:r>
              <a:rPr lang="hu-HU" altLang="hu-HU" sz="1200" dirty="0" err="1">
                <a:latin typeface="Comic Sans MS" pitchFamily="66" charset="0"/>
              </a:rPr>
              <a:t>upper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molar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 smtClean="0">
                <a:latin typeface="Comic Sans MS" pitchFamily="66" charset="0"/>
              </a:rPr>
              <a:t>teeth</a:t>
            </a:r>
            <a:r>
              <a:rPr lang="hu-HU" altLang="hu-HU" dirty="0" smtClean="0">
                <a:latin typeface="Comic Sans MS" pitchFamily="66" charset="0"/>
              </a:rPr>
              <a:t>.</a:t>
            </a:r>
            <a:endParaRPr lang="hu-HU" altLang="hu-HU" dirty="0">
              <a:latin typeface="Comic Sans MS" pitchFamily="66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61926" y="5502275"/>
            <a:ext cx="2820003" cy="646331"/>
          </a:xfrm>
          <a:prstGeom prst="rect">
            <a:avLst/>
          </a:prstGeom>
          <a:solidFill>
            <a:srgbClr val="C7DDF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200" dirty="0" err="1">
                <a:latin typeface="Comic Sans MS" pitchFamily="66" charset="0"/>
              </a:rPr>
              <a:t>Superficial</a:t>
            </a:r>
            <a:r>
              <a:rPr lang="hu-HU" sz="1200" dirty="0">
                <a:latin typeface="Comic Sans MS" pitchFamily="66" charset="0"/>
              </a:rPr>
              <a:t> and </a:t>
            </a:r>
            <a:r>
              <a:rPr lang="hu-HU" sz="1200" dirty="0" err="1">
                <a:latin typeface="Comic Sans MS" pitchFamily="66" charset="0"/>
              </a:rPr>
              <a:t>deep</a:t>
            </a:r>
            <a:r>
              <a:rPr lang="hu-HU" sz="1200" dirty="0">
                <a:latin typeface="Comic Sans MS" pitchFamily="66" charset="0"/>
              </a:rPr>
              <a:t> </a:t>
            </a:r>
            <a:r>
              <a:rPr lang="hu-HU" sz="1200" dirty="0" err="1" smtClean="0">
                <a:latin typeface="Comic Sans MS" pitchFamily="66" charset="0"/>
              </a:rPr>
              <a:t>parts</a:t>
            </a:r>
            <a:endParaRPr lang="hu-HU" sz="1200" dirty="0">
              <a:latin typeface="Comic Sans MS" pitchFamily="66" charset="0"/>
            </a:endParaRPr>
          </a:p>
          <a:p>
            <a:endParaRPr lang="hu-HU" sz="1200" dirty="0">
              <a:latin typeface="Comic Sans MS" pitchFamily="66" charset="0"/>
            </a:endParaRPr>
          </a:p>
          <a:p>
            <a:r>
              <a:rPr lang="hu-HU" sz="1200" dirty="0" err="1">
                <a:latin typeface="Comic Sans MS" pitchFamily="66" charset="0"/>
              </a:rPr>
              <a:t>Accessory</a:t>
            </a:r>
            <a:r>
              <a:rPr lang="hu-HU" sz="1200" dirty="0">
                <a:latin typeface="Comic Sans MS" pitchFamily="66" charset="0"/>
              </a:rPr>
              <a:t> </a:t>
            </a:r>
            <a:r>
              <a:rPr lang="hu-HU" sz="1200" dirty="0" err="1">
                <a:latin typeface="Comic Sans MS" pitchFamily="66" charset="0"/>
              </a:rPr>
              <a:t>gland</a:t>
            </a:r>
            <a:r>
              <a:rPr lang="hu-HU" sz="1200" dirty="0">
                <a:latin typeface="Comic Sans MS" pitchFamily="66" charset="0"/>
              </a:rPr>
              <a:t> </a:t>
            </a:r>
            <a:r>
              <a:rPr lang="hu-HU" sz="1200" dirty="0" err="1">
                <a:latin typeface="Comic Sans MS" pitchFamily="66" charset="0"/>
              </a:rPr>
              <a:t>on</a:t>
            </a:r>
            <a:r>
              <a:rPr lang="hu-HU" sz="1200" dirty="0">
                <a:latin typeface="Comic Sans MS" pitchFamily="66" charset="0"/>
              </a:rPr>
              <a:t> </a:t>
            </a:r>
            <a:r>
              <a:rPr lang="hu-HU" sz="1200" dirty="0" err="1">
                <a:latin typeface="Comic Sans MS" pitchFamily="66" charset="0"/>
              </a:rPr>
              <a:t>the</a:t>
            </a:r>
            <a:r>
              <a:rPr lang="hu-HU" sz="1200" dirty="0">
                <a:latin typeface="Comic Sans MS" pitchFamily="66" charset="0"/>
              </a:rPr>
              <a:t> </a:t>
            </a:r>
            <a:r>
              <a:rPr lang="hu-HU" sz="1200" dirty="0" err="1">
                <a:latin typeface="Comic Sans MS" pitchFamily="66" charset="0"/>
              </a:rPr>
              <a:t>parotid</a:t>
            </a:r>
            <a:r>
              <a:rPr lang="hu-HU" sz="1200" dirty="0">
                <a:latin typeface="Comic Sans MS" pitchFamily="66" charset="0"/>
              </a:rPr>
              <a:t> </a:t>
            </a:r>
            <a:r>
              <a:rPr lang="hu-HU" sz="1200" dirty="0" err="1">
                <a:latin typeface="Comic Sans MS" pitchFamily="66" charset="0"/>
              </a:rPr>
              <a:t>duct</a:t>
            </a:r>
            <a:r>
              <a:rPr lang="hu-HU" sz="1200" dirty="0">
                <a:latin typeface="Comic Sans MS" pitchFamily="66" charset="0"/>
              </a:rPr>
              <a:t> </a:t>
            </a:r>
          </a:p>
        </p:txBody>
      </p:sp>
      <p:sp>
        <p:nvSpPr>
          <p:cNvPr id="6" name="Téglalap 5"/>
          <p:cNvSpPr/>
          <p:nvPr/>
        </p:nvSpPr>
        <p:spPr>
          <a:xfrm>
            <a:off x="121017" y="113316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dirty="0" err="1" smtClean="0">
                <a:solidFill>
                  <a:srgbClr val="FF3399"/>
                </a:solidFill>
                <a:latin typeface="Comic Sans MS" pitchFamily="66" charset="0"/>
              </a:rPr>
              <a:t>Parotid</a:t>
            </a:r>
            <a:r>
              <a:rPr lang="hu-HU" altLang="hu-HU" dirty="0" smtClean="0">
                <a:solidFill>
                  <a:srgbClr val="FF3399"/>
                </a:solidFill>
                <a:latin typeface="Comic Sans MS" pitchFamily="66" charset="0"/>
              </a:rPr>
              <a:t> </a:t>
            </a:r>
            <a:r>
              <a:rPr lang="hu-HU" altLang="hu-HU" dirty="0" err="1" smtClean="0">
                <a:solidFill>
                  <a:srgbClr val="FF3399"/>
                </a:solidFill>
                <a:latin typeface="Comic Sans MS" pitchFamily="66" charset="0"/>
              </a:rPr>
              <a:t>gland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8298200" y="268997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dirty="0" err="1" smtClean="0">
                <a:solidFill>
                  <a:srgbClr val="FF3399"/>
                </a:solidFill>
                <a:latin typeface="Comic Sans MS" pitchFamily="66" charset="0"/>
              </a:rPr>
              <a:t>Parotid</a:t>
            </a:r>
            <a:r>
              <a:rPr lang="hu-HU" altLang="hu-HU" dirty="0" smtClean="0">
                <a:solidFill>
                  <a:srgbClr val="FF3399"/>
                </a:solidFill>
                <a:latin typeface="Comic Sans MS" pitchFamily="66" charset="0"/>
              </a:rPr>
              <a:t> </a:t>
            </a:r>
            <a:r>
              <a:rPr lang="hu-HU" altLang="hu-HU" dirty="0" err="1" smtClean="0">
                <a:solidFill>
                  <a:srgbClr val="FF3399"/>
                </a:solidFill>
                <a:latin typeface="Comic Sans MS" pitchFamily="66" charset="0"/>
              </a:rPr>
              <a:t>duct</a:t>
            </a:r>
            <a:endParaRPr lang="hu-HU" dirty="0"/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416253" y="113316"/>
            <a:ext cx="4030493" cy="830997"/>
          </a:xfrm>
          <a:prstGeom prst="rect">
            <a:avLst/>
          </a:prstGeom>
          <a:solidFill>
            <a:srgbClr val="D9EDE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altLang="hu-HU" sz="2800" b="1" dirty="0" smtClean="0">
                <a:latin typeface="Comic Sans MS" pitchFamily="66" charset="0"/>
              </a:rPr>
              <a:t>Major </a:t>
            </a:r>
            <a:r>
              <a:rPr lang="hu-HU" altLang="hu-HU" sz="2800" b="1" dirty="0" err="1" smtClean="0">
                <a:latin typeface="Comic Sans MS" pitchFamily="66" charset="0"/>
              </a:rPr>
              <a:t>salivary</a:t>
            </a:r>
            <a:r>
              <a:rPr lang="hu-HU" altLang="hu-HU" sz="2800" b="1" dirty="0" smtClean="0">
                <a:latin typeface="Comic Sans MS" pitchFamily="66" charset="0"/>
              </a:rPr>
              <a:t> </a:t>
            </a:r>
            <a:r>
              <a:rPr lang="hu-HU" altLang="hu-HU" sz="2800" b="1" dirty="0" err="1" smtClean="0">
                <a:latin typeface="Comic Sans MS" pitchFamily="66" charset="0"/>
              </a:rPr>
              <a:t>glands</a:t>
            </a:r>
            <a:endParaRPr lang="hu-HU" altLang="hu-HU" sz="2800" b="1" dirty="0" smtClean="0">
              <a:latin typeface="Comic Sans MS" pitchFamily="66" charset="0"/>
            </a:endParaRPr>
          </a:p>
          <a:p>
            <a:pPr algn="ctr"/>
            <a:endParaRPr lang="hu-HU" altLang="hu-HU" sz="20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anatómia-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8100" y="192088"/>
            <a:ext cx="5318125" cy="648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50925" y="1357313"/>
            <a:ext cx="4896794" cy="1061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anterior: </a:t>
            </a:r>
            <a:r>
              <a:rPr lang="hu-HU" altLang="hu-HU" sz="1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	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posterior</a:t>
            </a:r>
            <a:r>
              <a:rPr lang="hu-HU" altLang="hu-HU" sz="1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: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medial</a:t>
            </a:r>
            <a:r>
              <a:rPr lang="hu-HU" altLang="hu-HU" sz="1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4718" y="151414"/>
            <a:ext cx="719455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Borders</a:t>
            </a:r>
            <a:r>
              <a:rPr lang="hu-HU" altLang="hu-H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of </a:t>
            </a:r>
            <a:r>
              <a:rPr lang="hu-HU" altLang="hu-H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parotid</a:t>
            </a:r>
            <a:r>
              <a:rPr lang="hu-HU" altLang="hu-H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nest</a:t>
            </a:r>
            <a:r>
              <a:rPr lang="hu-HU" altLang="hu-H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hu-HU" altLang="hu-H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nidus</a:t>
            </a:r>
            <a:r>
              <a:rPr lang="hu-HU" altLang="hu-H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parotideus</a:t>
            </a:r>
            <a:r>
              <a:rPr lang="hu-HU" altLang="hu-H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27251" y="1360272"/>
            <a:ext cx="4896794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anterior: </a:t>
            </a:r>
            <a:r>
              <a:rPr lang="hu-HU" altLang="hu-HU" sz="1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	</a:t>
            </a:r>
            <a:r>
              <a:rPr lang="hu-HU" altLang="hu-HU" sz="14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masseter</a:t>
            </a:r>
            <a:r>
              <a:rPr lang="hu-HU" altLang="hu-HU" sz="1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m.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	</a:t>
            </a:r>
            <a:r>
              <a:rPr lang="hu-HU" altLang="hu-HU" sz="14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ramus</a:t>
            </a:r>
            <a:r>
              <a:rPr lang="hu-HU" altLang="hu-HU" sz="1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of </a:t>
            </a:r>
            <a:r>
              <a:rPr lang="hu-HU" altLang="hu-HU" sz="14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 mandible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	</a:t>
            </a:r>
            <a:r>
              <a:rPr lang="hu-HU" altLang="hu-HU" sz="14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medial</a:t>
            </a: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4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pterygoid</a:t>
            </a: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 m.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u-HU" altLang="hu-HU" sz="1400" dirty="0" smtClean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posterior</a:t>
            </a:r>
            <a:r>
              <a:rPr lang="hu-HU" altLang="hu-HU" sz="1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: 	</a:t>
            </a:r>
            <a:endParaRPr lang="hu-HU" altLang="hu-HU" sz="1400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	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43527" y="1360723"/>
            <a:ext cx="4896794" cy="3647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anterior: </a:t>
            </a:r>
            <a:r>
              <a:rPr lang="hu-HU" altLang="hu-HU" sz="1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	</a:t>
            </a:r>
            <a:r>
              <a:rPr lang="hu-HU" altLang="hu-HU" sz="14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masseter</a:t>
            </a:r>
            <a:r>
              <a:rPr lang="hu-HU" altLang="hu-HU" sz="1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m.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	</a:t>
            </a:r>
            <a:r>
              <a:rPr lang="hu-HU" altLang="hu-HU" sz="14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ramus</a:t>
            </a:r>
            <a:r>
              <a:rPr lang="hu-HU" altLang="hu-HU" sz="1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of </a:t>
            </a:r>
            <a:r>
              <a:rPr lang="hu-HU" altLang="hu-HU" sz="14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 mandible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	</a:t>
            </a:r>
            <a:r>
              <a:rPr lang="hu-HU" altLang="hu-HU" sz="14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medial</a:t>
            </a: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4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pterygoid</a:t>
            </a: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 m.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u-HU" altLang="hu-HU" sz="1400" dirty="0" smtClean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posterior</a:t>
            </a:r>
            <a:r>
              <a:rPr lang="hu-HU" altLang="hu-HU" sz="1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:	 </a:t>
            </a:r>
            <a:r>
              <a:rPr lang="hu-HU" altLang="hu-HU" sz="14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sternocleidomastoid</a:t>
            </a:r>
            <a:r>
              <a:rPr lang="hu-HU" altLang="hu-HU" sz="1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m.</a:t>
            </a:r>
            <a:endParaRPr lang="hu-HU" altLang="hu-HU" sz="1400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	</a:t>
            </a:r>
            <a:r>
              <a:rPr lang="hu-HU" altLang="hu-HU" sz="14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posterior</a:t>
            </a:r>
            <a:r>
              <a:rPr lang="hu-HU" altLang="hu-HU" sz="1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4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belly</a:t>
            </a: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 of </a:t>
            </a:r>
            <a:r>
              <a:rPr lang="hu-HU" altLang="hu-HU" sz="14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4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digastric</a:t>
            </a:r>
            <a:endParaRPr lang="hu-HU" altLang="hu-HU" sz="1400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u-HU" altLang="hu-HU" sz="1400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medial</a:t>
            </a: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: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	</a:t>
            </a:r>
            <a:r>
              <a:rPr lang="hu-HU" altLang="hu-HU" sz="14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stylohyoid</a:t>
            </a: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 m.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	</a:t>
            </a:r>
            <a:r>
              <a:rPr lang="hu-HU" altLang="hu-HU" sz="14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stylopharyngeus</a:t>
            </a: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 m.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	</a:t>
            </a:r>
            <a:r>
              <a:rPr lang="hu-HU" altLang="hu-HU" sz="14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styloglossus</a:t>
            </a:r>
            <a:r>
              <a:rPr lang="hu-HU" altLang="hu-HU" sz="1400" dirty="0">
                <a:solidFill>
                  <a:srgbClr val="0000CC"/>
                </a:solidFill>
                <a:latin typeface="Comic Sans MS" panose="030F0702030302020204" pitchFamily="66" charset="0"/>
              </a:rPr>
              <a:t> 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fej04"/>
          <p:cNvPicPr>
            <a:picLocks noChangeAspect="1" noChangeArrowheads="1"/>
          </p:cNvPicPr>
          <p:nvPr/>
        </p:nvPicPr>
        <p:blipFill>
          <a:blip r:embed="rId2" cstate="print"/>
          <a:srcRect l="65969" t="17794" r="852" b="23397"/>
          <a:stretch>
            <a:fillRect/>
          </a:stretch>
        </p:blipFill>
        <p:spPr bwMode="auto">
          <a:xfrm>
            <a:off x="8256233" y="1535836"/>
            <a:ext cx="2938509" cy="390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293768" y="0"/>
            <a:ext cx="50081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400" dirty="0">
                <a:latin typeface="Comic Sans MS" pitchFamily="66" charset="0"/>
              </a:rPr>
              <a:t>CROSS SECTION OF THE </a:t>
            </a:r>
            <a:r>
              <a:rPr lang="hu-HU" altLang="hu-HU" sz="2400" dirty="0" smtClean="0">
                <a:latin typeface="Comic Sans MS" pitchFamily="66" charset="0"/>
              </a:rPr>
              <a:t>HEAD</a:t>
            </a:r>
            <a:endParaRPr lang="hu-HU" altLang="hu-HU" sz="2400" dirty="0">
              <a:latin typeface="Comic Sans MS" pitchFamily="66" charset="0"/>
            </a:endParaRPr>
          </a:p>
        </p:txBody>
      </p:sp>
      <p:sp>
        <p:nvSpPr>
          <p:cNvPr id="16387" name="Szövegdoboz 1"/>
          <p:cNvSpPr txBox="1">
            <a:spLocks noChangeArrowheads="1"/>
          </p:cNvSpPr>
          <p:nvPr/>
        </p:nvSpPr>
        <p:spPr bwMode="auto">
          <a:xfrm>
            <a:off x="8803845" y="895983"/>
            <a:ext cx="19672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>
                <a:latin typeface="Comic Sans MS" pitchFamily="66" charset="0"/>
              </a:rPr>
              <a:t>PAROTID NEST</a:t>
            </a:r>
          </a:p>
        </p:txBody>
      </p:sp>
      <p:pic>
        <p:nvPicPr>
          <p:cNvPr id="5" name="Picture 2" descr="D:\Dokumentumok\anatomia\2012\ak-neck-2012\01 sup (C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0158" y="523783"/>
            <a:ext cx="5325025" cy="510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8806649" y="2645546"/>
            <a:ext cx="325946" cy="9055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 flipV="1">
            <a:off x="8780016" y="2654423"/>
            <a:ext cx="620390" cy="4276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8" name="Ellipszis 7"/>
          <p:cNvSpPr>
            <a:spLocks noChangeArrowheads="1"/>
          </p:cNvSpPr>
          <p:nvPr/>
        </p:nvSpPr>
        <p:spPr bwMode="auto">
          <a:xfrm>
            <a:off x="9312676" y="2840854"/>
            <a:ext cx="186431" cy="168676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263525" y="5454003"/>
            <a:ext cx="3233578" cy="1163395"/>
          </a:xfrm>
          <a:prstGeom prst="rect">
            <a:avLst/>
          </a:prstGeom>
          <a:solidFill>
            <a:srgbClr val="D7E7F5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200" dirty="0" err="1">
                <a:latin typeface="Comic Sans MS" pitchFamily="66" charset="0"/>
              </a:rPr>
              <a:t>Structures</a:t>
            </a:r>
            <a:r>
              <a:rPr lang="hu-HU" altLang="hu-HU" sz="1200" dirty="0">
                <a:latin typeface="Comic Sans MS" pitchFamily="66" charset="0"/>
              </a:rPr>
              <a:t> piercing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parotid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 smtClean="0">
                <a:latin typeface="Comic Sans MS" pitchFamily="66" charset="0"/>
              </a:rPr>
              <a:t>gland</a:t>
            </a:r>
            <a:r>
              <a:rPr lang="hu-HU" altLang="hu-HU" sz="1200" dirty="0" smtClean="0">
                <a:latin typeface="Comic Sans MS" pitchFamily="66" charset="0"/>
              </a:rPr>
              <a:t>:</a:t>
            </a:r>
            <a:endParaRPr lang="hu-HU" altLang="hu-HU" sz="1200" dirty="0">
              <a:latin typeface="Comic Sans MS" pitchFamily="66" charset="0"/>
            </a:endParaRPr>
          </a:p>
          <a:p>
            <a:pPr>
              <a:lnSpc>
                <a:spcPct val="120000"/>
              </a:lnSpc>
            </a:pPr>
            <a:r>
              <a:rPr lang="hu-HU" altLang="hu-HU" sz="1200" dirty="0">
                <a:latin typeface="Comic Sans MS" pitchFamily="66" charset="0"/>
              </a:rPr>
              <a:t>	</a:t>
            </a:r>
            <a:r>
              <a:rPr lang="hu-HU" altLang="hu-HU" sz="1200" dirty="0" smtClean="0">
                <a:latin typeface="Comic Sans MS" pitchFamily="66" charset="0"/>
              </a:rPr>
              <a:t>- </a:t>
            </a:r>
            <a:r>
              <a:rPr lang="hu-HU" altLang="hu-HU" sz="1200" dirty="0" err="1" smtClean="0">
                <a:latin typeface="Comic Sans MS" pitchFamily="66" charset="0"/>
              </a:rPr>
              <a:t>facial</a:t>
            </a:r>
            <a:r>
              <a:rPr lang="hu-HU" altLang="hu-HU" sz="1200" dirty="0" smtClean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nerve</a:t>
            </a:r>
            <a:r>
              <a:rPr lang="hu-HU" altLang="hu-HU" sz="1200" dirty="0">
                <a:latin typeface="Comic Sans MS" pitchFamily="66" charset="0"/>
              </a:rPr>
              <a:t> (</a:t>
            </a:r>
            <a:r>
              <a:rPr lang="hu-HU" altLang="hu-HU" sz="1200" dirty="0" err="1">
                <a:latin typeface="Comic Sans MS" pitchFamily="66" charset="0"/>
              </a:rPr>
              <a:t>parotid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smtClean="0">
                <a:latin typeface="Comic Sans MS" pitchFamily="66" charset="0"/>
              </a:rPr>
              <a:t>plexus)</a:t>
            </a:r>
            <a:endParaRPr lang="hu-HU" altLang="hu-HU" sz="1200" dirty="0">
              <a:latin typeface="Comic Sans MS" pitchFamily="66" charset="0"/>
            </a:endParaRPr>
          </a:p>
          <a:p>
            <a:pPr>
              <a:lnSpc>
                <a:spcPct val="120000"/>
              </a:lnSpc>
            </a:pPr>
            <a:r>
              <a:rPr lang="hu-HU" altLang="hu-HU" sz="1200" dirty="0">
                <a:latin typeface="Comic Sans MS" pitchFamily="66" charset="0"/>
              </a:rPr>
              <a:t>	</a:t>
            </a:r>
            <a:r>
              <a:rPr lang="hu-HU" altLang="hu-HU" sz="1200" dirty="0" smtClean="0">
                <a:latin typeface="Comic Sans MS" pitchFamily="66" charset="0"/>
              </a:rPr>
              <a:t>- </a:t>
            </a:r>
            <a:r>
              <a:rPr lang="hu-HU" altLang="hu-HU" sz="1200" dirty="0" err="1" smtClean="0">
                <a:latin typeface="Comic Sans MS" pitchFamily="66" charset="0"/>
              </a:rPr>
              <a:t>auriculotemporal</a:t>
            </a:r>
            <a:r>
              <a:rPr lang="hu-HU" altLang="hu-HU" sz="1200" dirty="0" smtClean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nerve</a:t>
            </a:r>
            <a:r>
              <a:rPr lang="hu-HU" altLang="hu-HU" sz="1200" dirty="0">
                <a:latin typeface="Comic Sans MS" pitchFamily="66" charset="0"/>
              </a:rPr>
              <a:t>	   </a:t>
            </a:r>
          </a:p>
          <a:p>
            <a:pPr>
              <a:lnSpc>
                <a:spcPct val="120000"/>
              </a:lnSpc>
            </a:pPr>
            <a:r>
              <a:rPr lang="hu-HU" altLang="hu-HU" sz="1200" dirty="0">
                <a:latin typeface="Comic Sans MS" pitchFamily="66" charset="0"/>
              </a:rPr>
              <a:t>	</a:t>
            </a:r>
            <a:r>
              <a:rPr lang="hu-HU" altLang="hu-HU" sz="1200" dirty="0" smtClean="0">
                <a:latin typeface="Comic Sans MS" pitchFamily="66" charset="0"/>
              </a:rPr>
              <a:t>- </a:t>
            </a:r>
            <a:r>
              <a:rPr lang="hu-HU" altLang="hu-HU" sz="1200" dirty="0" err="1" smtClean="0">
                <a:solidFill>
                  <a:srgbClr val="FF0000"/>
                </a:solidFill>
                <a:latin typeface="Comic Sans MS" pitchFamily="66" charset="0"/>
              </a:rPr>
              <a:t>ext.carotid</a:t>
            </a:r>
            <a:r>
              <a:rPr lang="hu-HU" altLang="hu-HU" sz="1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hu-HU" altLang="hu-HU" sz="1200" dirty="0">
                <a:solidFill>
                  <a:srgbClr val="FF0000"/>
                </a:solidFill>
                <a:latin typeface="Comic Sans MS" pitchFamily="66" charset="0"/>
              </a:rPr>
              <a:t>a. (</a:t>
            </a:r>
            <a:r>
              <a:rPr lang="hu-HU" altLang="hu-HU" sz="1200" dirty="0" err="1">
                <a:solidFill>
                  <a:srgbClr val="FF0000"/>
                </a:solidFill>
                <a:latin typeface="Comic Sans MS" pitchFamily="66" charset="0"/>
              </a:rPr>
              <a:t>spf</a:t>
            </a:r>
            <a:r>
              <a:rPr lang="hu-HU" altLang="hu-HU" sz="1200" dirty="0">
                <a:solidFill>
                  <a:srgbClr val="FF0000"/>
                </a:solidFill>
                <a:latin typeface="Comic Sans MS" pitchFamily="66" charset="0"/>
              </a:rPr>
              <a:t>. </a:t>
            </a:r>
            <a:r>
              <a:rPr lang="hu-HU" altLang="hu-HU" sz="1200" dirty="0" err="1">
                <a:solidFill>
                  <a:srgbClr val="FF0000"/>
                </a:solidFill>
                <a:latin typeface="Comic Sans MS" pitchFamily="66" charset="0"/>
              </a:rPr>
              <a:t>temp</a:t>
            </a:r>
            <a:r>
              <a:rPr lang="hu-HU" altLang="hu-HU" sz="1200" dirty="0">
                <a:solidFill>
                  <a:srgbClr val="FF0000"/>
                </a:solidFill>
                <a:latin typeface="Comic Sans MS" pitchFamily="66" charset="0"/>
              </a:rPr>
              <a:t> a</a:t>
            </a:r>
            <a:r>
              <a:rPr lang="hu-HU" altLang="hu-HU" sz="1200" dirty="0" smtClean="0">
                <a:solidFill>
                  <a:srgbClr val="FF0000"/>
                </a:solidFill>
                <a:latin typeface="Comic Sans MS" pitchFamily="66" charset="0"/>
              </a:rPr>
              <a:t>.) </a:t>
            </a:r>
          </a:p>
          <a:p>
            <a:pPr>
              <a:lnSpc>
                <a:spcPct val="120000"/>
              </a:lnSpc>
            </a:pPr>
            <a:r>
              <a:rPr lang="hu-HU" altLang="hu-HU" sz="1200" dirty="0" smtClean="0">
                <a:latin typeface="Comic Sans MS" pitchFamily="66" charset="0"/>
              </a:rPr>
              <a:t>	- </a:t>
            </a:r>
            <a:r>
              <a:rPr lang="hu-HU" altLang="hu-HU" sz="1200" dirty="0" err="1" smtClean="0">
                <a:solidFill>
                  <a:srgbClr val="002060"/>
                </a:solidFill>
                <a:latin typeface="Comic Sans MS" pitchFamily="66" charset="0"/>
              </a:rPr>
              <a:t>retromandibular</a:t>
            </a:r>
            <a:r>
              <a:rPr lang="hu-HU" altLang="hu-HU" sz="12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hu-HU" altLang="hu-HU" sz="1200" dirty="0" err="1" smtClean="0">
                <a:solidFill>
                  <a:srgbClr val="002060"/>
                </a:solidFill>
                <a:latin typeface="Comic Sans MS" pitchFamily="66" charset="0"/>
              </a:rPr>
              <a:t>vein</a:t>
            </a:r>
            <a:endParaRPr lang="hu-HU" altLang="hu-HU" sz="12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smtClean="0"/>
          </a:p>
        </p:txBody>
      </p:sp>
      <p:sp>
        <p:nvSpPr>
          <p:cNvPr id="7171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7172" name="Picture 2" descr="D:\Dokumentumok\Dropbox\2017\versenyek-\Honlap belső\Trigeminus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0022" y="33339"/>
            <a:ext cx="9960747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Egyenes összekötő nyíllal 14"/>
          <p:cNvCxnSpPr/>
          <p:nvPr/>
        </p:nvCxnSpPr>
        <p:spPr>
          <a:xfrm flipH="1" flipV="1">
            <a:off x="6027939" y="2175029"/>
            <a:ext cx="4518733" cy="3630967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zis 7"/>
          <p:cNvSpPr/>
          <p:nvPr/>
        </p:nvSpPr>
        <p:spPr>
          <a:xfrm>
            <a:off x="10509204" y="5613883"/>
            <a:ext cx="1040645" cy="864096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600" b="1" dirty="0" smtClean="0">
                <a:solidFill>
                  <a:srgbClr val="00B050"/>
                </a:solidFill>
                <a:cs typeface="Arial" charset="0"/>
              </a:rPr>
              <a:t>B</a:t>
            </a:r>
            <a:endParaRPr lang="hu-HU" b="1" dirty="0">
              <a:solidFill>
                <a:srgbClr val="00B050"/>
              </a:solidFill>
              <a:cs typeface="Arial" charset="0"/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 flipV="1">
            <a:off x="1102785" y="2405849"/>
            <a:ext cx="3771056" cy="1239051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zis 7"/>
          <p:cNvSpPr/>
          <p:nvPr/>
        </p:nvSpPr>
        <p:spPr>
          <a:xfrm>
            <a:off x="461638" y="3284984"/>
            <a:ext cx="951995" cy="864096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600" b="1" dirty="0" smtClean="0">
                <a:solidFill>
                  <a:srgbClr val="FF0000"/>
                </a:solidFill>
                <a:cs typeface="Arial" charset="0"/>
              </a:rPr>
              <a:t>A</a:t>
            </a:r>
            <a:endParaRPr lang="hu-HU" b="1" dirty="0">
              <a:solidFill>
                <a:srgbClr val="FF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nyak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3082" y="0"/>
            <a:ext cx="4562803" cy="679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17" y="0"/>
            <a:ext cx="5600933" cy="6867959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 txBox="1">
            <a:spLocks noRot="1" noChangeArrowheads="1"/>
          </p:cNvSpPr>
          <p:nvPr/>
        </p:nvSpPr>
        <p:spPr bwMode="auto">
          <a:xfrm>
            <a:off x="4008438" y="115890"/>
            <a:ext cx="2735262" cy="504825"/>
          </a:xfrm>
          <a:prstGeom prst="rect">
            <a:avLst/>
          </a:prstGeom>
          <a:solidFill>
            <a:srgbClr val="EAF5F6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Parotid</a:t>
            </a:r>
            <a:r>
              <a:rPr lang="hu-HU" altLang="hu-H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gland</a:t>
            </a:r>
            <a:endParaRPr lang="hu-HU" altLang="hu-HU" sz="2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171" name="Kép 2" descr="facial-nerve-branches-and-parotid-gland (1).jpg"/>
          <p:cNvPicPr>
            <a:picLocks noChangeAspect="1"/>
          </p:cNvPicPr>
          <p:nvPr/>
        </p:nvPicPr>
        <p:blipFill>
          <a:blip r:embed="rId2" cstate="print"/>
          <a:srcRect b="52083"/>
          <a:stretch>
            <a:fillRect/>
          </a:stretch>
        </p:blipFill>
        <p:spPr bwMode="auto">
          <a:xfrm>
            <a:off x="1811044" y="739180"/>
            <a:ext cx="7189723" cy="47148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9503853" y="1147881"/>
            <a:ext cx="2191626" cy="2862322"/>
          </a:xfrm>
          <a:prstGeom prst="rect">
            <a:avLst/>
          </a:prstGeom>
          <a:solidFill>
            <a:srgbClr val="D7E7F5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Blood</a:t>
            </a:r>
            <a:r>
              <a:rPr lang="hu-H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supply</a:t>
            </a:r>
            <a:r>
              <a:rPr lang="hu-HU" dirty="0" smtClean="0">
                <a:latin typeface="Comic Sans MS" panose="030F0702030302020204" pitchFamily="66" charset="0"/>
              </a:rPr>
              <a:t>:</a:t>
            </a:r>
          </a:p>
          <a:p>
            <a:endParaRPr lang="hu-HU" dirty="0">
              <a:latin typeface="Comic Sans MS" panose="030F0702030302020204" pitchFamily="66" charset="0"/>
            </a:endParaRPr>
          </a:p>
          <a:p>
            <a:r>
              <a:rPr lang="hu-HU" sz="1200" dirty="0" err="1" smtClean="0">
                <a:latin typeface="Comic Sans MS" panose="030F0702030302020204" pitchFamily="66" charset="0"/>
              </a:rPr>
              <a:t>branches</a:t>
            </a:r>
            <a:r>
              <a:rPr lang="hu-HU" sz="1200" dirty="0" smtClean="0">
                <a:latin typeface="Comic Sans MS" panose="030F0702030302020204" pitchFamily="66" charset="0"/>
              </a:rPr>
              <a:t> of </a:t>
            </a:r>
            <a:r>
              <a:rPr lang="hu-HU" sz="1200" dirty="0" err="1" smtClean="0">
                <a:latin typeface="Comic Sans MS" panose="030F0702030302020204" pitchFamily="66" charset="0"/>
              </a:rPr>
              <a:t>the</a:t>
            </a:r>
            <a:r>
              <a:rPr lang="hu-HU" sz="1200" dirty="0" smtClean="0">
                <a:latin typeface="Comic Sans MS" panose="030F0702030302020204" pitchFamily="66" charset="0"/>
              </a:rPr>
              <a:t> </a:t>
            </a:r>
            <a:r>
              <a:rPr lang="hu-HU" sz="1200" dirty="0" err="1" smtClean="0">
                <a:latin typeface="Comic Sans MS" panose="030F0702030302020204" pitchFamily="66" charset="0"/>
              </a:rPr>
              <a:t>maxillary</a:t>
            </a:r>
            <a:r>
              <a:rPr lang="hu-HU" sz="1200" dirty="0" smtClean="0">
                <a:latin typeface="Comic Sans MS" panose="030F0702030302020204" pitchFamily="66" charset="0"/>
              </a:rPr>
              <a:t> a.</a:t>
            </a:r>
          </a:p>
          <a:p>
            <a:pPr marL="285750" indent="-285750">
              <a:buFontTx/>
              <a:buChar char="-"/>
            </a:pPr>
            <a:r>
              <a:rPr lang="hu-HU" sz="1200" dirty="0" err="1" smtClean="0">
                <a:latin typeface="Comic Sans MS" panose="030F0702030302020204" pitchFamily="66" charset="0"/>
              </a:rPr>
              <a:t>masseteric</a:t>
            </a:r>
            <a:r>
              <a:rPr lang="hu-HU" sz="1200" dirty="0" smtClean="0">
                <a:latin typeface="Comic Sans MS" panose="030F0702030302020204" pitchFamily="66" charset="0"/>
              </a:rPr>
              <a:t> a.</a:t>
            </a:r>
          </a:p>
          <a:p>
            <a:pPr marL="285750" indent="-285750"/>
            <a:r>
              <a:rPr lang="hu-HU" sz="1200" dirty="0" err="1" smtClean="0">
                <a:latin typeface="Comic Sans MS" panose="030F0702030302020204" pitchFamily="66" charset="0"/>
              </a:rPr>
              <a:t>superficial</a:t>
            </a:r>
            <a:r>
              <a:rPr lang="hu-HU" sz="1200" dirty="0" smtClean="0">
                <a:latin typeface="Comic Sans MS" panose="030F0702030302020204" pitchFamily="66" charset="0"/>
              </a:rPr>
              <a:t> </a:t>
            </a:r>
            <a:r>
              <a:rPr lang="hu-HU" sz="1200" dirty="0" err="1" smtClean="0">
                <a:latin typeface="Comic Sans MS" panose="030F0702030302020204" pitchFamily="66" charset="0"/>
              </a:rPr>
              <a:t>temporal.a</a:t>
            </a:r>
            <a:endParaRPr lang="hu-HU" sz="1200" dirty="0" smtClean="0">
              <a:latin typeface="Comic Sans MS" panose="030F0702030302020204" pitchFamily="66" charset="0"/>
            </a:endParaRPr>
          </a:p>
          <a:p>
            <a:pPr marL="285750" indent="-285750"/>
            <a:endParaRPr lang="hu-HU" sz="1200" dirty="0" smtClean="0">
              <a:latin typeface="Comic Sans MS" panose="030F0702030302020204" pitchFamily="66" charset="0"/>
            </a:endParaRPr>
          </a:p>
          <a:p>
            <a:endParaRPr lang="hu-HU" sz="1200" dirty="0" smtClean="0">
              <a:latin typeface="Comic Sans MS" panose="030F0702030302020204" pitchFamily="66" charset="0"/>
            </a:endParaRPr>
          </a:p>
          <a:p>
            <a:endParaRPr lang="hu-HU" sz="1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hu-HU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Innervation:</a:t>
            </a:r>
          </a:p>
          <a:p>
            <a:endParaRPr lang="hu-HU" sz="1200" dirty="0">
              <a:latin typeface="Comic Sans MS" panose="030F0702030302020204" pitchFamily="66" charset="0"/>
            </a:endParaRPr>
          </a:p>
          <a:p>
            <a:r>
              <a:rPr lang="hu-HU" sz="1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parasympathetic</a:t>
            </a:r>
            <a:r>
              <a:rPr lang="hu-HU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IX. </a:t>
            </a:r>
          </a:p>
          <a:p>
            <a:r>
              <a:rPr lang="hu-HU" sz="1200" i="1" dirty="0" err="1" smtClean="0">
                <a:latin typeface="Comic Sans MS" panose="030F0702030302020204" pitchFamily="66" charset="0"/>
              </a:rPr>
              <a:t>sensory</a:t>
            </a:r>
            <a:r>
              <a:rPr lang="hu-HU" sz="1200" i="1" dirty="0" smtClean="0">
                <a:latin typeface="Comic Sans MS" panose="030F0702030302020204" pitchFamily="66" charset="0"/>
              </a:rPr>
              <a:t>: </a:t>
            </a:r>
            <a:r>
              <a:rPr lang="hu-HU" sz="1200" i="1" dirty="0" err="1" smtClean="0">
                <a:latin typeface="Comic Sans MS" panose="030F0702030302020204" pitchFamily="66" charset="0"/>
              </a:rPr>
              <a:t>auriculotemporal</a:t>
            </a:r>
            <a:r>
              <a:rPr lang="hu-HU" sz="1200" i="1" dirty="0" smtClean="0">
                <a:latin typeface="Comic Sans MS" panose="030F0702030302020204" pitchFamily="66" charset="0"/>
              </a:rPr>
              <a:t> n.</a:t>
            </a:r>
          </a:p>
          <a:p>
            <a:r>
              <a:rPr lang="hu-HU" sz="1200" i="1" dirty="0" smtClean="0">
                <a:latin typeface="Comic Sans MS" panose="030F0702030302020204" pitchFamily="66" charset="0"/>
              </a:rPr>
              <a:t>	(V/3)</a:t>
            </a:r>
          </a:p>
          <a:p>
            <a:endParaRPr lang="hu-HU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gyenes összekötő nyíllal 8"/>
          <p:cNvCxnSpPr/>
          <p:nvPr/>
        </p:nvCxnSpPr>
        <p:spPr>
          <a:xfrm flipH="1">
            <a:off x="7391402" y="3429000"/>
            <a:ext cx="79216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4" y="439740"/>
            <a:ext cx="5976937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/>
        </p:spPr>
      </p:pic>
      <p:sp>
        <p:nvSpPr>
          <p:cNvPr id="21507" name="Szövegdoboz 4"/>
          <p:cNvSpPr txBox="1">
            <a:spLocks noChangeArrowheads="1"/>
          </p:cNvSpPr>
          <p:nvPr/>
        </p:nvSpPr>
        <p:spPr bwMode="auto">
          <a:xfrm>
            <a:off x="9310689" y="3381376"/>
            <a:ext cx="1655761" cy="369332"/>
          </a:xfrm>
          <a:prstGeom prst="rect">
            <a:avLst/>
          </a:prstGeom>
          <a:solidFill>
            <a:srgbClr val="EAF5F6">
              <a:alpha val="50195"/>
            </a:srgbClr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>
                <a:solidFill>
                  <a:srgbClr val="4B2500"/>
                </a:solidFill>
                <a:latin typeface="Comic Sans MS" pitchFamily="66" charset="0"/>
              </a:rPr>
              <a:t>mylohyoid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7115175" y="3216275"/>
            <a:ext cx="1584325" cy="369332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>
                <a:solidFill>
                  <a:srgbClr val="4B2500"/>
                </a:solidFill>
                <a:latin typeface="Comic Sans MS" panose="030F0702030302020204" pitchFamily="66" charset="0"/>
              </a:rPr>
              <a:t>hyoglossus</a:t>
            </a:r>
          </a:p>
        </p:txBody>
      </p:sp>
      <p:cxnSp>
        <p:nvCxnSpPr>
          <p:cNvPr id="21509" name="Egyenes összekötő nyíllal 13"/>
          <p:cNvCxnSpPr>
            <a:cxnSpLocks noChangeShapeType="1"/>
          </p:cNvCxnSpPr>
          <p:nvPr/>
        </p:nvCxnSpPr>
        <p:spPr bwMode="auto">
          <a:xfrm>
            <a:off x="9204325" y="439738"/>
            <a:ext cx="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</p:spPr>
      </p:cxnSp>
      <p:sp>
        <p:nvSpPr>
          <p:cNvPr id="21510" name="Line 18"/>
          <p:cNvSpPr>
            <a:spLocks noChangeShapeType="1"/>
          </p:cNvSpPr>
          <p:nvPr/>
        </p:nvSpPr>
        <p:spPr bwMode="auto">
          <a:xfrm flipV="1">
            <a:off x="10306049" y="2817815"/>
            <a:ext cx="85726" cy="4603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1511" name="Line 19"/>
          <p:cNvSpPr>
            <a:spLocks noChangeShapeType="1"/>
          </p:cNvSpPr>
          <p:nvPr/>
        </p:nvSpPr>
        <p:spPr bwMode="auto">
          <a:xfrm flipV="1">
            <a:off x="8524875" y="2911477"/>
            <a:ext cx="677863" cy="257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875" name="Text Box 21"/>
          <p:cNvSpPr txBox="1">
            <a:spLocks noChangeArrowheads="1"/>
          </p:cNvSpPr>
          <p:nvPr/>
        </p:nvSpPr>
        <p:spPr bwMode="auto">
          <a:xfrm>
            <a:off x="34927" y="85726"/>
            <a:ext cx="3587748" cy="4579715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hu-HU" dirty="0" err="1">
                <a:solidFill>
                  <a:srgbClr val="FF3399"/>
                </a:solidFill>
                <a:latin typeface="Comic Sans MS" pitchFamily="66" charset="0"/>
              </a:rPr>
              <a:t>Submandibular</a:t>
            </a:r>
            <a:r>
              <a:rPr lang="hu-HU" altLang="hu-HU" dirty="0">
                <a:solidFill>
                  <a:srgbClr val="FF3399"/>
                </a:solidFill>
                <a:latin typeface="Comic Sans MS" pitchFamily="66" charset="0"/>
              </a:rPr>
              <a:t> </a:t>
            </a:r>
            <a:r>
              <a:rPr lang="hu-HU" altLang="hu-HU" dirty="0" err="1">
                <a:solidFill>
                  <a:srgbClr val="FF3399"/>
                </a:solidFill>
                <a:latin typeface="Comic Sans MS" pitchFamily="66" charset="0"/>
              </a:rPr>
              <a:t>gland</a:t>
            </a:r>
            <a:r>
              <a:rPr lang="hu-HU" altLang="hu-HU" dirty="0">
                <a:latin typeface="Comic Sans MS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altLang="hu-HU" dirty="0">
                <a:latin typeface="Comic Sans MS" pitchFamily="66" charset="0"/>
              </a:rPr>
              <a:t>    </a:t>
            </a:r>
            <a:r>
              <a:rPr lang="hu-HU" altLang="hu-HU" sz="1200" dirty="0" smtClean="0">
                <a:latin typeface="Comic Sans MS" pitchFamily="66" charset="0"/>
              </a:rPr>
              <a:t>- </a:t>
            </a:r>
            <a:r>
              <a:rPr lang="hu-HU" altLang="hu-HU" sz="1200" dirty="0">
                <a:latin typeface="Comic Sans MS" pitchFamily="66" charset="0"/>
              </a:rPr>
              <a:t>main part </a:t>
            </a:r>
            <a:r>
              <a:rPr lang="hu-HU" altLang="hu-HU" sz="1200" dirty="0" err="1">
                <a:latin typeface="Comic Sans MS" pitchFamily="66" charset="0"/>
              </a:rPr>
              <a:t>can</a:t>
            </a:r>
            <a:r>
              <a:rPr lang="hu-HU" altLang="hu-HU" sz="1200" dirty="0">
                <a:latin typeface="Comic Sans MS" pitchFamily="66" charset="0"/>
              </a:rPr>
              <a:t> be </a:t>
            </a:r>
            <a:r>
              <a:rPr lang="hu-HU" altLang="hu-HU" sz="1200" dirty="0" err="1">
                <a:latin typeface="Comic Sans MS" pitchFamily="66" charset="0"/>
              </a:rPr>
              <a:t>found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in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submandibular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 smtClean="0">
                <a:latin typeface="Comic Sans MS" pitchFamily="66" charset="0"/>
              </a:rPr>
              <a:t>region</a:t>
            </a:r>
            <a:r>
              <a:rPr lang="hu-HU" altLang="hu-HU" sz="1200" dirty="0" smtClean="0">
                <a:latin typeface="Comic Sans MS" pitchFamily="66" charset="0"/>
              </a:rPr>
              <a:t>, </a:t>
            </a:r>
            <a:r>
              <a:rPr lang="hu-HU" altLang="hu-HU" sz="1200" dirty="0" err="1" smtClean="0">
                <a:latin typeface="Comic Sans MS" pitchFamily="66" charset="0"/>
              </a:rPr>
              <a:t>on</a:t>
            </a:r>
            <a:r>
              <a:rPr lang="hu-HU" altLang="hu-HU" sz="1200" dirty="0" smtClean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external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surface</a:t>
            </a:r>
            <a:r>
              <a:rPr lang="hu-HU" altLang="hu-HU" sz="1200" dirty="0">
                <a:latin typeface="Comic Sans MS" pitchFamily="66" charset="0"/>
              </a:rPr>
              <a:t> of </a:t>
            </a:r>
            <a:r>
              <a:rPr lang="hu-HU" altLang="hu-HU" sz="1200" dirty="0" err="1">
                <a:latin typeface="Comic Sans MS" pitchFamily="66" charset="0"/>
              </a:rPr>
              <a:t>mylohyoid</a:t>
            </a:r>
            <a:r>
              <a:rPr lang="hu-HU" altLang="hu-HU" sz="1200" dirty="0">
                <a:latin typeface="Comic Sans MS" pitchFamily="66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hu-HU" altLang="hu-HU" sz="1200" dirty="0">
                <a:latin typeface="Comic Sans MS" pitchFamily="66" charset="0"/>
              </a:rPr>
              <a:t>    - </a:t>
            </a:r>
            <a:r>
              <a:rPr lang="hu-HU" altLang="hu-HU" sz="1200" dirty="0" err="1">
                <a:latin typeface="Comic Sans MS" pitchFamily="66" charset="0"/>
              </a:rPr>
              <a:t>smaller</a:t>
            </a:r>
            <a:r>
              <a:rPr lang="hu-HU" altLang="hu-HU" sz="1200" dirty="0">
                <a:latin typeface="Comic Sans MS" pitchFamily="66" charset="0"/>
              </a:rPr>
              <a:t> part </a:t>
            </a:r>
            <a:r>
              <a:rPr lang="hu-HU" altLang="hu-HU" sz="1200" dirty="0" err="1">
                <a:latin typeface="Comic Sans MS" pitchFamily="66" charset="0"/>
              </a:rPr>
              <a:t>turns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around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posterior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edge</a:t>
            </a:r>
            <a:r>
              <a:rPr lang="hu-HU" altLang="hu-HU" sz="1200" dirty="0">
                <a:latin typeface="Comic Sans MS" pitchFamily="66" charset="0"/>
              </a:rPr>
              <a:t> of </a:t>
            </a:r>
            <a:r>
              <a:rPr lang="hu-HU" altLang="hu-HU" sz="1200" dirty="0" err="1" smtClean="0">
                <a:latin typeface="Comic Sans MS" pitchFamily="66" charset="0"/>
              </a:rPr>
              <a:t>mylohyoid</a:t>
            </a:r>
            <a:r>
              <a:rPr lang="hu-HU" altLang="hu-HU" sz="1200" dirty="0" smtClean="0">
                <a:latin typeface="Comic Sans MS" pitchFamily="66" charset="0"/>
              </a:rPr>
              <a:t> </a:t>
            </a:r>
            <a:r>
              <a:rPr lang="hu-HU" altLang="hu-HU" sz="1200" dirty="0">
                <a:latin typeface="Comic Sans MS" pitchFamily="66" charset="0"/>
              </a:rPr>
              <a:t>and </a:t>
            </a:r>
            <a:r>
              <a:rPr lang="hu-HU" altLang="hu-HU" sz="1200" dirty="0" err="1">
                <a:latin typeface="Comic Sans MS" pitchFamily="66" charset="0"/>
              </a:rPr>
              <a:t>lies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on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its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inner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surface</a:t>
            </a:r>
            <a:r>
              <a:rPr lang="hu-HU" altLang="hu-HU" sz="1200" dirty="0">
                <a:latin typeface="Comic Sans MS" pitchFamily="66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hu-HU" altLang="hu-HU" sz="1200" dirty="0">
                <a:latin typeface="Comic Sans MS" pitchFamily="66" charset="0"/>
              </a:rPr>
              <a:t>    - </a:t>
            </a:r>
            <a:r>
              <a:rPr lang="hu-HU" altLang="hu-HU" sz="1200" dirty="0" err="1" smtClean="0">
                <a:latin typeface="Comic Sans MS" pitchFamily="66" charset="0"/>
              </a:rPr>
              <a:t>facial</a:t>
            </a:r>
            <a:r>
              <a:rPr lang="hu-HU" altLang="hu-HU" sz="1200" dirty="0" smtClean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artery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embedded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into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inner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surface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smtClean="0">
                <a:latin typeface="Comic Sans MS" pitchFamily="66" charset="0"/>
              </a:rPr>
              <a:t>of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gland</a:t>
            </a:r>
            <a:r>
              <a:rPr lang="hu-HU" altLang="hu-HU" sz="1200" dirty="0">
                <a:latin typeface="Comic Sans MS" pitchFamily="66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hu-HU" altLang="hu-HU" sz="1200" dirty="0">
                <a:latin typeface="Comic Sans MS" pitchFamily="66" charset="0"/>
              </a:rPr>
              <a:t>    - </a:t>
            </a:r>
            <a:r>
              <a:rPr lang="hu-HU" altLang="hu-HU" sz="1200" dirty="0" err="1" smtClean="0">
                <a:latin typeface="Comic Sans MS" pitchFamily="66" charset="0"/>
              </a:rPr>
              <a:t>facial</a:t>
            </a:r>
            <a:r>
              <a:rPr lang="hu-HU" altLang="hu-HU" sz="1200" dirty="0" smtClean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vein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runs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on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its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external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surface</a:t>
            </a:r>
            <a:r>
              <a:rPr lang="hu-HU" altLang="hu-HU" sz="1200" dirty="0">
                <a:latin typeface="Comic Sans MS" pitchFamily="66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hu-HU" altLang="hu-HU" dirty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hu-HU" altLang="hu-HU" b="1" dirty="0" err="1">
                <a:solidFill>
                  <a:srgbClr val="FF0000"/>
                </a:solidFill>
                <a:latin typeface="Comic Sans MS" pitchFamily="66" charset="0"/>
              </a:rPr>
              <a:t>Blood</a:t>
            </a:r>
            <a:r>
              <a:rPr lang="hu-HU" altLang="hu-HU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hu-HU" altLang="hu-HU" b="1" dirty="0" err="1">
                <a:solidFill>
                  <a:srgbClr val="FF0000"/>
                </a:solidFill>
                <a:latin typeface="Comic Sans MS" pitchFamily="66" charset="0"/>
              </a:rPr>
              <a:t>supply</a:t>
            </a:r>
            <a:r>
              <a:rPr lang="hu-HU" altLang="hu-HU" dirty="0">
                <a:latin typeface="Comic Sans MS" pitchFamily="66" charset="0"/>
              </a:rPr>
              <a:t>: </a:t>
            </a:r>
            <a:r>
              <a:rPr lang="hu-HU" altLang="hu-HU" sz="1200" dirty="0" err="1">
                <a:latin typeface="Comic Sans MS" pitchFamily="66" charset="0"/>
              </a:rPr>
              <a:t>glandular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branches</a:t>
            </a:r>
            <a:r>
              <a:rPr lang="hu-HU" altLang="hu-HU" sz="1200" dirty="0">
                <a:latin typeface="Comic Sans MS" pitchFamily="66" charset="0"/>
              </a:rPr>
              <a:t> of </a:t>
            </a:r>
            <a:r>
              <a:rPr lang="hu-HU" altLang="hu-HU" sz="1200" dirty="0" err="1">
                <a:latin typeface="Comic Sans MS" pitchFamily="66" charset="0"/>
              </a:rPr>
              <a:t>the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facial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artery</a:t>
            </a:r>
            <a:endParaRPr lang="hu-HU" altLang="hu-HU" sz="1200" dirty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hu-HU" altLang="hu-HU" b="1" dirty="0">
                <a:solidFill>
                  <a:srgbClr val="F0975A"/>
                </a:solidFill>
                <a:latin typeface="Comic Sans MS" pitchFamily="66" charset="0"/>
              </a:rPr>
              <a:t>Innervation</a:t>
            </a:r>
            <a:r>
              <a:rPr lang="hu-HU" altLang="hu-HU" dirty="0">
                <a:latin typeface="Comic Sans MS" pitchFamily="66" charset="0"/>
              </a:rPr>
              <a:t>: </a:t>
            </a:r>
            <a:r>
              <a:rPr lang="hu-HU" altLang="hu-HU" sz="1200" dirty="0" err="1" smtClean="0">
                <a:latin typeface="Comic Sans MS" pitchFamily="66" charset="0"/>
              </a:rPr>
              <a:t>parasympathetic</a:t>
            </a:r>
            <a:r>
              <a:rPr lang="hu-HU" altLang="hu-HU" sz="1200" dirty="0" smtClean="0">
                <a:latin typeface="Comic Sans MS" pitchFamily="66" charset="0"/>
              </a:rPr>
              <a:t> </a:t>
            </a:r>
            <a:r>
              <a:rPr lang="hu-HU" altLang="hu-HU" sz="1200" dirty="0">
                <a:latin typeface="Comic Sans MS" pitchFamily="66" charset="0"/>
              </a:rPr>
              <a:t>(</a:t>
            </a:r>
            <a:r>
              <a:rPr lang="hu-HU" altLang="hu-HU" sz="1200" dirty="0" smtClean="0">
                <a:latin typeface="Comic Sans MS" pitchFamily="66" charset="0"/>
              </a:rPr>
              <a:t>GVM)  </a:t>
            </a:r>
            <a:r>
              <a:rPr lang="hu-HU" altLang="hu-HU" sz="1200" dirty="0">
                <a:latin typeface="Comic Sans MS" pitchFamily="66" charset="0"/>
              </a:rPr>
              <a:t>-  </a:t>
            </a:r>
            <a:r>
              <a:rPr lang="hu-HU" altLang="hu-HU" sz="1200" dirty="0" err="1">
                <a:latin typeface="Comic Sans MS" pitchFamily="66" charset="0"/>
              </a:rPr>
              <a:t>chorda</a:t>
            </a:r>
            <a:r>
              <a:rPr lang="hu-HU" altLang="hu-HU" sz="1200" dirty="0">
                <a:latin typeface="Comic Sans MS" pitchFamily="66" charset="0"/>
              </a:rPr>
              <a:t> </a:t>
            </a:r>
            <a:r>
              <a:rPr lang="hu-HU" altLang="hu-HU" sz="1200" dirty="0" err="1">
                <a:latin typeface="Comic Sans MS" pitchFamily="66" charset="0"/>
              </a:rPr>
              <a:t>tympani</a:t>
            </a:r>
            <a:r>
              <a:rPr lang="hu-HU" altLang="hu-HU" sz="1200" dirty="0">
                <a:latin typeface="Comic Sans MS" pitchFamily="66" charset="0"/>
              </a:rPr>
              <a:t> (VII</a:t>
            </a:r>
            <a:r>
              <a:rPr lang="hu-HU" altLang="hu-HU" sz="1200" dirty="0" smtClean="0">
                <a:latin typeface="Comic Sans MS" pitchFamily="66" charset="0"/>
              </a:rPr>
              <a:t>.).</a:t>
            </a:r>
            <a:endParaRPr lang="hu-HU" altLang="hu-HU" sz="1200" dirty="0">
              <a:latin typeface="Comic Sans MS" pitchFamily="66" charset="0"/>
            </a:endParaRPr>
          </a:p>
        </p:txBody>
      </p:sp>
      <p:pic>
        <p:nvPicPr>
          <p:cNvPr id="11" name="Picture 4" descr="http://img.tfd.com/dorland/gland_saliva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2674" y="3149146"/>
            <a:ext cx="3492501" cy="36142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lasszikus Offic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623</Words>
  <Application>Microsoft Office PowerPoint</Application>
  <PresentationFormat>Egyéni</PresentationFormat>
  <Paragraphs>187</Paragraphs>
  <Slides>28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29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Submandibular and sublingual glands</vt:lpstr>
      <vt:lpstr>13. dia</vt:lpstr>
      <vt:lpstr>14. dia</vt:lpstr>
      <vt:lpstr>15. dia</vt:lpstr>
      <vt:lpstr>16. dia</vt:lpstr>
      <vt:lpstr>17. dia</vt:lpstr>
      <vt:lpstr>18. dia</vt:lpstr>
      <vt:lpstr>Minor salivary glands of palate</vt:lpstr>
      <vt:lpstr>20. dia</vt:lpstr>
      <vt:lpstr>21. dia</vt:lpstr>
      <vt:lpstr>22. dia</vt:lpstr>
      <vt:lpstr>23. dia</vt:lpstr>
      <vt:lpstr>24. dia</vt:lpstr>
      <vt:lpstr>25. dia</vt:lpstr>
      <vt:lpstr>26. dia</vt:lpstr>
      <vt:lpstr>Pathology    Sialolith+abscess</vt:lpstr>
      <vt:lpstr>28.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ana</dc:creator>
  <cp:lastModifiedBy>ak</cp:lastModifiedBy>
  <cp:revision>52</cp:revision>
  <dcterms:created xsi:type="dcterms:W3CDTF">2016-02-04T07:05:47Z</dcterms:created>
  <dcterms:modified xsi:type="dcterms:W3CDTF">2019-02-10T19:29:28Z</dcterms:modified>
</cp:coreProperties>
</file>