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08" r:id="rId3"/>
    <p:sldId id="284" r:id="rId4"/>
    <p:sldId id="286" r:id="rId5"/>
    <p:sldId id="257" r:id="rId6"/>
    <p:sldId id="260" r:id="rId7"/>
    <p:sldId id="262" r:id="rId8"/>
    <p:sldId id="263" r:id="rId9"/>
    <p:sldId id="264" r:id="rId10"/>
    <p:sldId id="297" r:id="rId11"/>
    <p:sldId id="296" r:id="rId12"/>
    <p:sldId id="304" r:id="rId13"/>
    <p:sldId id="298" r:id="rId14"/>
    <p:sldId id="307" r:id="rId15"/>
    <p:sldId id="269" r:id="rId16"/>
    <p:sldId id="301" r:id="rId17"/>
    <p:sldId id="302" r:id="rId18"/>
    <p:sldId id="303" r:id="rId19"/>
    <p:sldId id="274" r:id="rId20"/>
    <p:sldId id="288" r:id="rId21"/>
    <p:sldId id="305" r:id="rId22"/>
    <p:sldId id="306" r:id="rId23"/>
    <p:sldId id="285" r:id="rId24"/>
    <p:sldId id="291" r:id="rId25"/>
    <p:sldId id="287" r:id="rId26"/>
    <p:sldId id="292" r:id="rId27"/>
    <p:sldId id="294" r:id="rId28"/>
    <p:sldId id="279" r:id="rId29"/>
    <p:sldId id="310" r:id="rId30"/>
    <p:sldId id="311" r:id="rId31"/>
    <p:sldId id="312" r:id="rId32"/>
    <p:sldId id="313" r:id="rId33"/>
    <p:sldId id="356" r:id="rId34"/>
    <p:sldId id="372" r:id="rId35"/>
    <p:sldId id="373" r:id="rId36"/>
    <p:sldId id="358" r:id="rId37"/>
    <p:sldId id="357" r:id="rId38"/>
    <p:sldId id="309" r:id="rId39"/>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FF"/>
    <a:srgbClr val="FF0000"/>
    <a:srgbClr val="009900"/>
    <a:srgbClr val="990000"/>
    <a:srgbClr val="F8F8FA"/>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F9CB3B-D392-4E7B-AE48-A98E12FF4489}" v="4" dt="2019-02-18T20:59:55.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55" autoAdjust="0"/>
    <p:restoredTop sz="96178" autoAdjust="0"/>
  </p:normalViewPr>
  <p:slideViewPr>
    <p:cSldViewPr>
      <p:cViewPr>
        <p:scale>
          <a:sx n="60" d="100"/>
          <a:sy n="60" d="100"/>
        </p:scale>
        <p:origin x="582"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árk Kozsurek" userId="535b0b94150f9984" providerId="LiveId" clId="{A0F9CB3B-D392-4E7B-AE48-A98E12FF4489}"/>
    <pc:docChg chg="custSel addSld delSld modSld">
      <pc:chgData name="Márk Kozsurek" userId="535b0b94150f9984" providerId="LiveId" clId="{A0F9CB3B-D392-4E7B-AE48-A98E12FF4489}" dt="2019-02-18T21:00:04.326" v="36" actId="20577"/>
      <pc:docMkLst>
        <pc:docMk/>
      </pc:docMkLst>
      <pc:sldChg chg="modSp">
        <pc:chgData name="Márk Kozsurek" userId="535b0b94150f9984" providerId="LiveId" clId="{A0F9CB3B-D392-4E7B-AE48-A98E12FF4489}" dt="2019-02-18T21:00:04.326" v="36" actId="20577"/>
        <pc:sldMkLst>
          <pc:docMk/>
          <pc:sldMk cId="0" sldId="357"/>
        </pc:sldMkLst>
        <pc:spChg chg="mod">
          <ac:chgData name="Márk Kozsurek" userId="535b0b94150f9984" providerId="LiveId" clId="{A0F9CB3B-D392-4E7B-AE48-A98E12FF4489}" dt="2019-02-18T21:00:04.326" v="36" actId="20577"/>
          <ac:spMkLst>
            <pc:docMk/>
            <pc:sldMk cId="0" sldId="357"/>
            <ac:spMk id="41987" creationId="{F3D1ECF1-75DA-4CBD-8E3B-E9D8319A2CF1}"/>
          </ac:spMkLst>
        </pc:spChg>
      </pc:sldChg>
      <pc:sldChg chg="modSp">
        <pc:chgData name="Márk Kozsurek" userId="535b0b94150f9984" providerId="LiveId" clId="{A0F9CB3B-D392-4E7B-AE48-A98E12FF4489}" dt="2019-02-18T20:59:55.478" v="35" actId="20577"/>
        <pc:sldMkLst>
          <pc:docMk/>
          <pc:sldMk cId="0" sldId="358"/>
        </pc:sldMkLst>
        <pc:spChg chg="mod">
          <ac:chgData name="Márk Kozsurek" userId="535b0b94150f9984" providerId="LiveId" clId="{A0F9CB3B-D392-4E7B-AE48-A98E12FF4489}" dt="2019-02-18T20:59:55.478" v="35" actId="20577"/>
          <ac:spMkLst>
            <pc:docMk/>
            <pc:sldMk cId="0" sldId="358"/>
            <ac:spMk id="6" creationId="{DD08154F-E527-458E-B95B-79C4A499CFFC}"/>
          </ac:spMkLst>
        </pc:spChg>
      </pc:sldChg>
      <pc:sldChg chg="addSp delSp modSp delAnim">
        <pc:chgData name="Márk Kozsurek" userId="535b0b94150f9984" providerId="LiveId" clId="{A0F9CB3B-D392-4E7B-AE48-A98E12FF4489}" dt="2019-02-18T20:59:45.211" v="33" actId="1076"/>
        <pc:sldMkLst>
          <pc:docMk/>
          <pc:sldMk cId="0" sldId="373"/>
        </pc:sldMkLst>
        <pc:spChg chg="mod">
          <ac:chgData name="Márk Kozsurek" userId="535b0b94150f9984" providerId="LiveId" clId="{A0F9CB3B-D392-4E7B-AE48-A98E12FF4489}" dt="2019-02-18T20:59:45.211" v="33" actId="1076"/>
          <ac:spMkLst>
            <pc:docMk/>
            <pc:sldMk cId="0" sldId="373"/>
            <ac:spMk id="2" creationId="{EC17B503-2B5D-4B53-950C-010FF7089424}"/>
          </ac:spMkLst>
        </pc:spChg>
        <pc:picChg chg="del">
          <ac:chgData name="Márk Kozsurek" userId="535b0b94150f9984" providerId="LiveId" clId="{A0F9CB3B-D392-4E7B-AE48-A98E12FF4489}" dt="2019-02-18T20:59:11.546" v="27" actId="478"/>
          <ac:picMkLst>
            <pc:docMk/>
            <pc:sldMk cId="0" sldId="373"/>
            <ac:picMk id="3" creationId="{EC1CC169-9179-4690-86B7-DB9E2082AD54}"/>
          </ac:picMkLst>
        </pc:picChg>
        <pc:picChg chg="add mod">
          <ac:chgData name="Márk Kozsurek" userId="535b0b94150f9984" providerId="LiveId" clId="{A0F9CB3B-D392-4E7B-AE48-A98E12FF4489}" dt="2019-02-18T20:59:40.562" v="32" actId="208"/>
          <ac:picMkLst>
            <pc:docMk/>
            <pc:sldMk cId="0" sldId="373"/>
            <ac:picMk id="4" creationId="{87F5E899-2F6F-40F1-980F-0EFFE706CBA9}"/>
          </ac:picMkLst>
        </pc:picChg>
      </pc:sldChg>
      <pc:sldChg chg="addSp add del">
        <pc:chgData name="Márk Kozsurek" userId="535b0b94150f9984" providerId="LiveId" clId="{A0F9CB3B-D392-4E7B-AE48-A98E12FF4489}" dt="2019-02-18T20:59:47.504" v="34" actId="2696"/>
        <pc:sldMkLst>
          <pc:docMk/>
          <pc:sldMk cId="1906914637" sldId="374"/>
        </pc:sldMkLst>
        <pc:picChg chg="add">
          <ac:chgData name="Márk Kozsurek" userId="535b0b94150f9984" providerId="LiveId" clId="{A0F9CB3B-D392-4E7B-AE48-A98E12FF4489}" dt="2019-02-18T20:58:30.596" v="3"/>
          <ac:picMkLst>
            <pc:docMk/>
            <pc:sldMk cId="1906914637" sldId="374"/>
            <ac:picMk id="2" creationId="{F1BC7CC9-E064-46E1-9EBF-D3AE028F1FF2}"/>
          </ac:picMkLst>
        </pc:picChg>
      </pc:sldChg>
      <pc:sldChg chg="del">
        <pc:chgData name="Márk Kozsurek" userId="535b0b94150f9984" providerId="LiveId" clId="{A0F9CB3B-D392-4E7B-AE48-A98E12FF4489}" dt="2019-02-18T20:56:52.715" v="0" actId="2696"/>
        <pc:sldMkLst>
          <pc:docMk/>
          <pc:sldMk cId="0" sldId="375"/>
        </pc:sldMkLst>
      </pc:sldChg>
      <pc:sldChg chg="del">
        <pc:chgData name="Márk Kozsurek" userId="535b0b94150f9984" providerId="LiveId" clId="{A0F9CB3B-D392-4E7B-AE48-A98E12FF4489}" dt="2019-02-18T20:56:58.565" v="1" actId="2696"/>
        <pc:sldMkLst>
          <pc:docMk/>
          <pc:sldMk cId="0" sldId="3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BF9B145-8C00-449E-A6C1-6720182B8DBA}"/>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EF701094-E7BC-4F26-8918-5421EF6FA9C3}"/>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6" name="Freeform 4">
              <a:extLst>
                <a:ext uri="{FF2B5EF4-FFF2-40B4-BE49-F238E27FC236}">
                  <a16:creationId xmlns:a16="http://schemas.microsoft.com/office/drawing/2014/main" id="{1B3DDCBE-EBF4-4CE3-A4E4-718C6361E0A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7" name="Freeform 5">
              <a:extLst>
                <a:ext uri="{FF2B5EF4-FFF2-40B4-BE49-F238E27FC236}">
                  <a16:creationId xmlns:a16="http://schemas.microsoft.com/office/drawing/2014/main" id="{FD98745B-A839-4C19-A8E6-5A355E68C723}"/>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8" name="Freeform 6">
              <a:extLst>
                <a:ext uri="{FF2B5EF4-FFF2-40B4-BE49-F238E27FC236}">
                  <a16:creationId xmlns:a16="http://schemas.microsoft.com/office/drawing/2014/main" id="{247302EB-F308-4CE5-8824-ED6D601DF36B}"/>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9" name="Freeform 7">
              <a:extLst>
                <a:ext uri="{FF2B5EF4-FFF2-40B4-BE49-F238E27FC236}">
                  <a16:creationId xmlns:a16="http://schemas.microsoft.com/office/drawing/2014/main" id="{CE9EFDB4-3FB3-4785-8886-77506403F58F}"/>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hu-HU"/>
            </a:p>
          </p:txBody>
        </p:sp>
        <p:sp>
          <p:nvSpPr>
            <p:cNvPr id="10" name="Freeform 8">
              <a:extLst>
                <a:ext uri="{FF2B5EF4-FFF2-40B4-BE49-F238E27FC236}">
                  <a16:creationId xmlns:a16="http://schemas.microsoft.com/office/drawing/2014/main" id="{BC7F1729-51CF-4980-8A86-2E5CA0D2BCC8}"/>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1" name="Freeform 9">
              <a:extLst>
                <a:ext uri="{FF2B5EF4-FFF2-40B4-BE49-F238E27FC236}">
                  <a16:creationId xmlns:a16="http://schemas.microsoft.com/office/drawing/2014/main" id="{C218F739-89C9-427A-904F-7DD75A55E321}"/>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2" name="Freeform 10">
              <a:extLst>
                <a:ext uri="{FF2B5EF4-FFF2-40B4-BE49-F238E27FC236}">
                  <a16:creationId xmlns:a16="http://schemas.microsoft.com/office/drawing/2014/main" id="{17D4EF1D-23D8-4656-9B32-EA3B513AC267}"/>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3" name="Freeform 11">
              <a:extLst>
                <a:ext uri="{FF2B5EF4-FFF2-40B4-BE49-F238E27FC236}">
                  <a16:creationId xmlns:a16="http://schemas.microsoft.com/office/drawing/2014/main" id="{DE99ED27-5D66-46B4-8AD0-211A4EAA43B5}"/>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4" name="Freeform 12">
              <a:extLst>
                <a:ext uri="{FF2B5EF4-FFF2-40B4-BE49-F238E27FC236}">
                  <a16:creationId xmlns:a16="http://schemas.microsoft.com/office/drawing/2014/main" id="{A48C5116-AFA3-4CED-83FF-BCE859A2D6CF}"/>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5" name="Freeform 13">
              <a:extLst>
                <a:ext uri="{FF2B5EF4-FFF2-40B4-BE49-F238E27FC236}">
                  <a16:creationId xmlns:a16="http://schemas.microsoft.com/office/drawing/2014/main" id="{8500C79B-A2A7-49B8-B34E-9A7E4598F39B}"/>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6" name="Freeform 14">
              <a:extLst>
                <a:ext uri="{FF2B5EF4-FFF2-40B4-BE49-F238E27FC236}">
                  <a16:creationId xmlns:a16="http://schemas.microsoft.com/office/drawing/2014/main" id="{286DFB48-9B02-4EDC-ABF4-0A3595AA7D2A}"/>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7" name="Freeform 15">
              <a:extLst>
                <a:ext uri="{FF2B5EF4-FFF2-40B4-BE49-F238E27FC236}">
                  <a16:creationId xmlns:a16="http://schemas.microsoft.com/office/drawing/2014/main" id="{C074D0A3-60EB-4DE1-81B5-162C9735D6E3}"/>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8" name="Freeform 16">
              <a:extLst>
                <a:ext uri="{FF2B5EF4-FFF2-40B4-BE49-F238E27FC236}">
                  <a16:creationId xmlns:a16="http://schemas.microsoft.com/office/drawing/2014/main" id="{407EFEC1-AA56-4048-852D-AEF591068009}"/>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9" name="Freeform 17">
              <a:extLst>
                <a:ext uri="{FF2B5EF4-FFF2-40B4-BE49-F238E27FC236}">
                  <a16:creationId xmlns:a16="http://schemas.microsoft.com/office/drawing/2014/main" id="{971117DE-576B-4B3F-B8F0-890C378812C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0" name="Freeform 18">
              <a:extLst>
                <a:ext uri="{FF2B5EF4-FFF2-40B4-BE49-F238E27FC236}">
                  <a16:creationId xmlns:a16="http://schemas.microsoft.com/office/drawing/2014/main" id="{7B069AEF-1791-43A6-80C7-440EF09837C8}"/>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1" name="Freeform 19">
              <a:extLst>
                <a:ext uri="{FF2B5EF4-FFF2-40B4-BE49-F238E27FC236}">
                  <a16:creationId xmlns:a16="http://schemas.microsoft.com/office/drawing/2014/main" id="{4854B7E6-A59D-44B7-9D48-A829828F6554}"/>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2" name="Freeform 20">
              <a:extLst>
                <a:ext uri="{FF2B5EF4-FFF2-40B4-BE49-F238E27FC236}">
                  <a16:creationId xmlns:a16="http://schemas.microsoft.com/office/drawing/2014/main" id="{D446DD44-D84F-4C62-900F-8A460FB6C1C0}"/>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3" name="Freeform 21">
              <a:extLst>
                <a:ext uri="{FF2B5EF4-FFF2-40B4-BE49-F238E27FC236}">
                  <a16:creationId xmlns:a16="http://schemas.microsoft.com/office/drawing/2014/main" id="{CB865F3D-7CF2-4C6F-A117-1B21C514617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4" name="Freeform 22">
              <a:extLst>
                <a:ext uri="{FF2B5EF4-FFF2-40B4-BE49-F238E27FC236}">
                  <a16:creationId xmlns:a16="http://schemas.microsoft.com/office/drawing/2014/main" id="{DB33B295-A577-475B-A369-14B0C2170551}"/>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5" name="Freeform 23">
              <a:extLst>
                <a:ext uri="{FF2B5EF4-FFF2-40B4-BE49-F238E27FC236}">
                  <a16:creationId xmlns:a16="http://schemas.microsoft.com/office/drawing/2014/main" id="{A8609AEC-2A7C-451E-B608-6D1A5DD10B1F}"/>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hu-HU"/>
            </a:p>
          </p:txBody>
        </p:sp>
        <p:sp>
          <p:nvSpPr>
            <p:cNvPr id="26" name="Freeform 24">
              <a:extLst>
                <a:ext uri="{FF2B5EF4-FFF2-40B4-BE49-F238E27FC236}">
                  <a16:creationId xmlns:a16="http://schemas.microsoft.com/office/drawing/2014/main" id="{A99B2BC9-05CA-4C0B-89BC-6EB0476FA58B}"/>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7" name="Freeform 25">
              <a:extLst>
                <a:ext uri="{FF2B5EF4-FFF2-40B4-BE49-F238E27FC236}">
                  <a16:creationId xmlns:a16="http://schemas.microsoft.com/office/drawing/2014/main" id="{7FF20B0D-989F-4B53-AE17-FC05A7B686D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28" name="Freeform 26">
              <a:extLst>
                <a:ext uri="{FF2B5EF4-FFF2-40B4-BE49-F238E27FC236}">
                  <a16:creationId xmlns:a16="http://schemas.microsoft.com/office/drawing/2014/main" id="{BC5665B2-A2B0-4066-BA1C-512DF3D14BE1}"/>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29" name="Freeform 27">
              <a:extLst>
                <a:ext uri="{FF2B5EF4-FFF2-40B4-BE49-F238E27FC236}">
                  <a16:creationId xmlns:a16="http://schemas.microsoft.com/office/drawing/2014/main" id="{312E318B-A42C-4C74-BE8C-5A1397B5411F}"/>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0" name="Freeform 28">
              <a:extLst>
                <a:ext uri="{FF2B5EF4-FFF2-40B4-BE49-F238E27FC236}">
                  <a16:creationId xmlns:a16="http://schemas.microsoft.com/office/drawing/2014/main" id="{0C51B930-FC5E-4595-A08F-881C8B678AE3}"/>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1" name="Freeform 29">
              <a:extLst>
                <a:ext uri="{FF2B5EF4-FFF2-40B4-BE49-F238E27FC236}">
                  <a16:creationId xmlns:a16="http://schemas.microsoft.com/office/drawing/2014/main" id="{A8F941F0-6617-4B88-8CAC-8EEACB66773F}"/>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2" name="Freeform 30">
              <a:extLst>
                <a:ext uri="{FF2B5EF4-FFF2-40B4-BE49-F238E27FC236}">
                  <a16:creationId xmlns:a16="http://schemas.microsoft.com/office/drawing/2014/main" id="{8C5CB227-BF5F-4DBA-91C5-B01FD5E32C8F}"/>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33" name="Freeform 31">
              <a:extLst>
                <a:ext uri="{FF2B5EF4-FFF2-40B4-BE49-F238E27FC236}">
                  <a16:creationId xmlns:a16="http://schemas.microsoft.com/office/drawing/2014/main" id="{EE2DEE4F-E5C6-4B7D-80E9-6F2CBFDDFEE9}"/>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4" name="Freeform 32">
              <a:extLst>
                <a:ext uri="{FF2B5EF4-FFF2-40B4-BE49-F238E27FC236}">
                  <a16:creationId xmlns:a16="http://schemas.microsoft.com/office/drawing/2014/main" id="{556F3C57-01EC-4277-81FB-B46ED5033465}"/>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5" name="Freeform 33">
              <a:extLst>
                <a:ext uri="{FF2B5EF4-FFF2-40B4-BE49-F238E27FC236}">
                  <a16:creationId xmlns:a16="http://schemas.microsoft.com/office/drawing/2014/main" id="{003AB9B7-9C2A-420D-A7F5-D3F13C5153C6}"/>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6" name="Freeform 34">
              <a:extLst>
                <a:ext uri="{FF2B5EF4-FFF2-40B4-BE49-F238E27FC236}">
                  <a16:creationId xmlns:a16="http://schemas.microsoft.com/office/drawing/2014/main" id="{29318624-19CB-4D82-BDC5-7D456E0B8206}"/>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7" name="Freeform 35">
              <a:extLst>
                <a:ext uri="{FF2B5EF4-FFF2-40B4-BE49-F238E27FC236}">
                  <a16:creationId xmlns:a16="http://schemas.microsoft.com/office/drawing/2014/main" id="{F9478DBD-DB94-451B-AAA6-7E74B80F09A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8" name="Freeform 36">
              <a:extLst>
                <a:ext uri="{FF2B5EF4-FFF2-40B4-BE49-F238E27FC236}">
                  <a16:creationId xmlns:a16="http://schemas.microsoft.com/office/drawing/2014/main" id="{80FF3BAE-56DE-4A2F-9BD1-8A1802A14247}"/>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39" name="Freeform 37">
              <a:extLst>
                <a:ext uri="{FF2B5EF4-FFF2-40B4-BE49-F238E27FC236}">
                  <a16:creationId xmlns:a16="http://schemas.microsoft.com/office/drawing/2014/main" id="{97623A66-2A80-4212-BBBE-25F90500B079}"/>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0" name="Freeform 38">
              <a:extLst>
                <a:ext uri="{FF2B5EF4-FFF2-40B4-BE49-F238E27FC236}">
                  <a16:creationId xmlns:a16="http://schemas.microsoft.com/office/drawing/2014/main" id="{FDD98955-2719-4213-BE9B-9AD56DE55FA4}"/>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grpSp>
          <p:nvGrpSpPr>
            <p:cNvPr id="41" name="Group 39">
              <a:extLst>
                <a:ext uri="{FF2B5EF4-FFF2-40B4-BE49-F238E27FC236}">
                  <a16:creationId xmlns:a16="http://schemas.microsoft.com/office/drawing/2014/main" id="{CF579862-50C6-49CB-AD29-8081C463036B}"/>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0E685F01-173A-40F5-ABF8-40BF23ADBD76}"/>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3" name="Freeform 41">
                <a:extLst>
                  <a:ext uri="{FF2B5EF4-FFF2-40B4-BE49-F238E27FC236}">
                    <a16:creationId xmlns:a16="http://schemas.microsoft.com/office/drawing/2014/main" id="{1C4B917B-5B9E-41DA-9EC3-57ADDC353973}"/>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grpSp>
      </p:grpSp>
      <p:sp>
        <p:nvSpPr>
          <p:cNvPr id="5162" name="Rectangle 42">
            <a:extLst>
              <a:ext uri="{FF2B5EF4-FFF2-40B4-BE49-F238E27FC236}">
                <a16:creationId xmlns:a16="http://schemas.microsoft.com/office/drawing/2014/main" id="{EC882636-8A80-472C-8C2B-20029D0B6B5C}"/>
              </a:ext>
            </a:extLst>
          </p:cNvPr>
          <p:cNvSpPr>
            <a:spLocks noGrp="1" noChangeArrowheads="1"/>
          </p:cNvSpPr>
          <p:nvPr>
            <p:ph type="ctrTitle" sz="quarter"/>
          </p:nvPr>
        </p:nvSpPr>
        <p:spPr>
          <a:xfrm>
            <a:off x="457200" y="1600200"/>
            <a:ext cx="8229600" cy="1828800"/>
          </a:xfrm>
        </p:spPr>
        <p:txBody>
          <a:bodyPr/>
          <a:lstStyle>
            <a:lvl1pPr>
              <a:defRPr sz="4800"/>
            </a:lvl1pPr>
          </a:lstStyle>
          <a:p>
            <a:pPr lvl="0"/>
            <a:r>
              <a:rPr lang="hu-HU" altLang="hu-HU" noProof="0"/>
              <a:t>Mintacím szerkesztése</a:t>
            </a:r>
          </a:p>
        </p:txBody>
      </p:sp>
      <p:sp>
        <p:nvSpPr>
          <p:cNvPr id="5163" name="Rectangle 43">
            <a:extLst>
              <a:ext uri="{FF2B5EF4-FFF2-40B4-BE49-F238E27FC236}">
                <a16:creationId xmlns:a16="http://schemas.microsoft.com/office/drawing/2014/main" id="{AD1AA4B1-0367-4588-9722-C22D18EB7F32}"/>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sz="3600"/>
            </a:lvl1pPr>
          </a:lstStyle>
          <a:p>
            <a:pPr lvl="0"/>
            <a:r>
              <a:rPr lang="hu-HU" altLang="hu-HU" noProof="0"/>
              <a:t>Alcím mintájának szerkesztése</a:t>
            </a:r>
          </a:p>
        </p:txBody>
      </p:sp>
      <p:sp>
        <p:nvSpPr>
          <p:cNvPr id="44" name="Rectangle 44">
            <a:extLst>
              <a:ext uri="{FF2B5EF4-FFF2-40B4-BE49-F238E27FC236}">
                <a16:creationId xmlns:a16="http://schemas.microsoft.com/office/drawing/2014/main" id="{A820060F-EC54-43B4-B1E6-321D2328AD43}"/>
              </a:ext>
            </a:extLst>
          </p:cNvPr>
          <p:cNvSpPr>
            <a:spLocks noGrp="1" noChangeArrowheads="1"/>
          </p:cNvSpPr>
          <p:nvPr>
            <p:ph type="dt" sz="quarter" idx="10"/>
          </p:nvPr>
        </p:nvSpPr>
        <p:spPr/>
        <p:txBody>
          <a:bodyPr/>
          <a:lstStyle>
            <a:lvl1pPr>
              <a:defRPr/>
            </a:lvl1pPr>
          </a:lstStyle>
          <a:p>
            <a:pPr>
              <a:defRPr/>
            </a:pPr>
            <a:endParaRPr lang="hu-HU" altLang="hu-HU"/>
          </a:p>
        </p:txBody>
      </p:sp>
      <p:sp>
        <p:nvSpPr>
          <p:cNvPr id="45" name="Rectangle 45">
            <a:extLst>
              <a:ext uri="{FF2B5EF4-FFF2-40B4-BE49-F238E27FC236}">
                <a16:creationId xmlns:a16="http://schemas.microsoft.com/office/drawing/2014/main" id="{1C87DDA6-F997-4050-BBCA-75036EED18D3}"/>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46" name="Rectangle 46">
            <a:extLst>
              <a:ext uri="{FF2B5EF4-FFF2-40B4-BE49-F238E27FC236}">
                <a16:creationId xmlns:a16="http://schemas.microsoft.com/office/drawing/2014/main" id="{8A05F7EF-8446-40D6-B143-E8D1A76CC61C}"/>
              </a:ext>
            </a:extLst>
          </p:cNvPr>
          <p:cNvSpPr>
            <a:spLocks noGrp="1" noChangeArrowheads="1"/>
          </p:cNvSpPr>
          <p:nvPr>
            <p:ph type="sldNum" sz="quarter" idx="12"/>
          </p:nvPr>
        </p:nvSpPr>
        <p:spPr/>
        <p:txBody>
          <a:bodyPr/>
          <a:lstStyle>
            <a:lvl1pPr>
              <a:defRPr smtClean="0"/>
            </a:lvl1pPr>
          </a:lstStyle>
          <a:p>
            <a:pPr>
              <a:defRPr/>
            </a:pPr>
            <a:fld id="{7AEDB4A8-F313-4D31-B665-0EC37FF98922}" type="slidenum">
              <a:rPr lang="hu-HU" altLang="hu-HU"/>
              <a:pPr>
                <a:defRPr/>
              </a:pPr>
              <a:t>‹#›</a:t>
            </a:fld>
            <a:endParaRPr lang="hu-HU" altLang="hu-HU"/>
          </a:p>
        </p:txBody>
      </p:sp>
    </p:spTree>
    <p:extLst>
      <p:ext uri="{BB962C8B-B14F-4D97-AF65-F5344CB8AC3E}">
        <p14:creationId xmlns:p14="http://schemas.microsoft.com/office/powerpoint/2010/main" val="324519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8E01865-9CD0-4EB2-AD19-F878E70AB677}"/>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865A152-3430-4134-949F-1837470018D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4">
            <a:extLst>
              <a:ext uri="{FF2B5EF4-FFF2-40B4-BE49-F238E27FC236}">
                <a16:creationId xmlns:a16="http://schemas.microsoft.com/office/drawing/2014/main" id="{E993CE1C-8A23-4226-B32A-531D8A28FE6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5">
            <a:extLst>
              <a:ext uri="{FF2B5EF4-FFF2-40B4-BE49-F238E27FC236}">
                <a16:creationId xmlns:a16="http://schemas.microsoft.com/office/drawing/2014/main" id="{1D2771CF-D300-42EE-93D4-28C5C2A664D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6">
            <a:extLst>
              <a:ext uri="{FF2B5EF4-FFF2-40B4-BE49-F238E27FC236}">
                <a16:creationId xmlns:a16="http://schemas.microsoft.com/office/drawing/2014/main" id="{0AB30E1F-CFFB-4603-B548-9DA5C7957CD2}"/>
              </a:ext>
            </a:extLst>
          </p:cNvPr>
          <p:cNvSpPr>
            <a:spLocks noGrp="1" noChangeArrowheads="1"/>
          </p:cNvSpPr>
          <p:nvPr>
            <p:ph type="sldNum" sz="quarter" idx="12"/>
          </p:nvPr>
        </p:nvSpPr>
        <p:spPr>
          <a:ln/>
        </p:spPr>
        <p:txBody>
          <a:bodyPr/>
          <a:lstStyle>
            <a:lvl1pPr>
              <a:defRPr/>
            </a:lvl1pPr>
          </a:lstStyle>
          <a:p>
            <a:pPr>
              <a:defRPr/>
            </a:pPr>
            <a:fld id="{7B3B666B-A9EC-49E1-A04A-132D92A0B80B}" type="slidenum">
              <a:rPr lang="hu-HU" altLang="hu-HU"/>
              <a:pPr>
                <a:defRPr/>
              </a:pPr>
              <a:t>‹#›</a:t>
            </a:fld>
            <a:endParaRPr lang="hu-HU" altLang="hu-HU"/>
          </a:p>
        </p:txBody>
      </p:sp>
    </p:spTree>
    <p:extLst>
      <p:ext uri="{BB962C8B-B14F-4D97-AF65-F5344CB8AC3E}">
        <p14:creationId xmlns:p14="http://schemas.microsoft.com/office/powerpoint/2010/main" val="184595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4CDBF3C2-7052-4A7F-8A77-A597413FB90E}"/>
              </a:ext>
            </a:extLst>
          </p:cNvPr>
          <p:cNvSpPr>
            <a:spLocks noGrp="1"/>
          </p:cNvSpPr>
          <p:nvPr>
            <p:ph type="title" orient="vert"/>
          </p:nvPr>
        </p:nvSpPr>
        <p:spPr>
          <a:xfrm>
            <a:off x="6629400" y="277813"/>
            <a:ext cx="2057400" cy="5853112"/>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14EBC1A7-6100-4628-9706-EACE181DBA6D}"/>
              </a:ext>
            </a:extLst>
          </p:cNvPr>
          <p:cNvSpPr>
            <a:spLocks noGrp="1"/>
          </p:cNvSpPr>
          <p:nvPr>
            <p:ph type="body" orient="vert" idx="1"/>
          </p:nvPr>
        </p:nvSpPr>
        <p:spPr>
          <a:xfrm>
            <a:off x="457200" y="277813"/>
            <a:ext cx="60198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4">
            <a:extLst>
              <a:ext uri="{FF2B5EF4-FFF2-40B4-BE49-F238E27FC236}">
                <a16:creationId xmlns:a16="http://schemas.microsoft.com/office/drawing/2014/main" id="{AE8B13AD-117F-452F-976D-1363712EB61A}"/>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5">
            <a:extLst>
              <a:ext uri="{FF2B5EF4-FFF2-40B4-BE49-F238E27FC236}">
                <a16:creationId xmlns:a16="http://schemas.microsoft.com/office/drawing/2014/main" id="{215ADBEE-8DAC-4E64-BD40-C125F92A1A8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6">
            <a:extLst>
              <a:ext uri="{FF2B5EF4-FFF2-40B4-BE49-F238E27FC236}">
                <a16:creationId xmlns:a16="http://schemas.microsoft.com/office/drawing/2014/main" id="{ECC55B90-A1E8-4E71-93A5-B6D805522CCF}"/>
              </a:ext>
            </a:extLst>
          </p:cNvPr>
          <p:cNvSpPr>
            <a:spLocks noGrp="1" noChangeArrowheads="1"/>
          </p:cNvSpPr>
          <p:nvPr>
            <p:ph type="sldNum" sz="quarter" idx="12"/>
          </p:nvPr>
        </p:nvSpPr>
        <p:spPr>
          <a:ln/>
        </p:spPr>
        <p:txBody>
          <a:bodyPr/>
          <a:lstStyle>
            <a:lvl1pPr>
              <a:defRPr/>
            </a:lvl1pPr>
          </a:lstStyle>
          <a:p>
            <a:pPr>
              <a:defRPr/>
            </a:pPr>
            <a:fld id="{8E8D58AA-67C9-4984-934F-6C0A31D1D4C1}" type="slidenum">
              <a:rPr lang="hu-HU" altLang="hu-HU"/>
              <a:pPr>
                <a:defRPr/>
              </a:pPr>
              <a:t>‹#›</a:t>
            </a:fld>
            <a:endParaRPr lang="hu-HU" altLang="hu-HU"/>
          </a:p>
        </p:txBody>
      </p:sp>
    </p:spTree>
    <p:extLst>
      <p:ext uri="{BB962C8B-B14F-4D97-AF65-F5344CB8AC3E}">
        <p14:creationId xmlns:p14="http://schemas.microsoft.com/office/powerpoint/2010/main" val="6662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989BE13-783B-4425-9FA9-4CD26EE5470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DAC5A15-433D-4138-9E7E-DB18122711B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4">
            <a:extLst>
              <a:ext uri="{FF2B5EF4-FFF2-40B4-BE49-F238E27FC236}">
                <a16:creationId xmlns:a16="http://schemas.microsoft.com/office/drawing/2014/main" id="{2B5A707B-B438-4B32-8308-5C03458B67E1}"/>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5">
            <a:extLst>
              <a:ext uri="{FF2B5EF4-FFF2-40B4-BE49-F238E27FC236}">
                <a16:creationId xmlns:a16="http://schemas.microsoft.com/office/drawing/2014/main" id="{2DF59118-A774-49AC-BEE0-E3B2DAC0B3B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6">
            <a:extLst>
              <a:ext uri="{FF2B5EF4-FFF2-40B4-BE49-F238E27FC236}">
                <a16:creationId xmlns:a16="http://schemas.microsoft.com/office/drawing/2014/main" id="{E4C0BEB4-BAFE-4ACD-933C-8B9015213BE7}"/>
              </a:ext>
            </a:extLst>
          </p:cNvPr>
          <p:cNvSpPr>
            <a:spLocks noGrp="1" noChangeArrowheads="1"/>
          </p:cNvSpPr>
          <p:nvPr>
            <p:ph type="sldNum" sz="quarter" idx="12"/>
          </p:nvPr>
        </p:nvSpPr>
        <p:spPr>
          <a:ln/>
        </p:spPr>
        <p:txBody>
          <a:bodyPr/>
          <a:lstStyle>
            <a:lvl1pPr>
              <a:defRPr/>
            </a:lvl1pPr>
          </a:lstStyle>
          <a:p>
            <a:pPr>
              <a:defRPr/>
            </a:pPr>
            <a:fld id="{DD305692-F0C2-40C0-8608-1F889FFA019A}" type="slidenum">
              <a:rPr lang="hu-HU" altLang="hu-HU"/>
              <a:pPr>
                <a:defRPr/>
              </a:pPr>
              <a:t>‹#›</a:t>
            </a:fld>
            <a:endParaRPr lang="hu-HU" altLang="hu-HU"/>
          </a:p>
        </p:txBody>
      </p:sp>
    </p:spTree>
    <p:extLst>
      <p:ext uri="{BB962C8B-B14F-4D97-AF65-F5344CB8AC3E}">
        <p14:creationId xmlns:p14="http://schemas.microsoft.com/office/powerpoint/2010/main" val="426097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0FE551E-7A23-41E5-AB7A-23A12835792B}"/>
              </a:ext>
            </a:extLst>
          </p:cNvPr>
          <p:cNvSpPr>
            <a:spLocks noGrp="1"/>
          </p:cNvSpPr>
          <p:nvPr>
            <p:ph type="title"/>
          </p:nvPr>
        </p:nvSpPr>
        <p:spPr>
          <a:xfrm>
            <a:off x="623888" y="1709738"/>
            <a:ext cx="78867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92B51E7C-FE3E-406C-933C-82B3189E078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4">
            <a:extLst>
              <a:ext uri="{FF2B5EF4-FFF2-40B4-BE49-F238E27FC236}">
                <a16:creationId xmlns:a16="http://schemas.microsoft.com/office/drawing/2014/main" id="{574748D4-3F23-435C-862C-A4873A64CBE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5">
            <a:extLst>
              <a:ext uri="{FF2B5EF4-FFF2-40B4-BE49-F238E27FC236}">
                <a16:creationId xmlns:a16="http://schemas.microsoft.com/office/drawing/2014/main" id="{EFE97C82-2355-4CAA-AC27-610CF774136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6">
            <a:extLst>
              <a:ext uri="{FF2B5EF4-FFF2-40B4-BE49-F238E27FC236}">
                <a16:creationId xmlns:a16="http://schemas.microsoft.com/office/drawing/2014/main" id="{5109A8CF-75C2-43E4-9990-2F774B68550D}"/>
              </a:ext>
            </a:extLst>
          </p:cNvPr>
          <p:cNvSpPr>
            <a:spLocks noGrp="1" noChangeArrowheads="1"/>
          </p:cNvSpPr>
          <p:nvPr>
            <p:ph type="sldNum" sz="quarter" idx="12"/>
          </p:nvPr>
        </p:nvSpPr>
        <p:spPr>
          <a:ln/>
        </p:spPr>
        <p:txBody>
          <a:bodyPr/>
          <a:lstStyle>
            <a:lvl1pPr>
              <a:defRPr/>
            </a:lvl1pPr>
          </a:lstStyle>
          <a:p>
            <a:pPr>
              <a:defRPr/>
            </a:pPr>
            <a:fld id="{9526DA1F-58CD-4E70-B24E-CC037E386CA5}" type="slidenum">
              <a:rPr lang="hu-HU" altLang="hu-HU"/>
              <a:pPr>
                <a:defRPr/>
              </a:pPr>
              <a:t>‹#›</a:t>
            </a:fld>
            <a:endParaRPr lang="hu-HU" altLang="hu-HU"/>
          </a:p>
        </p:txBody>
      </p:sp>
    </p:spTree>
    <p:extLst>
      <p:ext uri="{BB962C8B-B14F-4D97-AF65-F5344CB8AC3E}">
        <p14:creationId xmlns:p14="http://schemas.microsoft.com/office/powerpoint/2010/main" val="28284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07D0049-99D3-4FE3-8C33-693FF8249B72}"/>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EC0757EA-CF2A-4090-8A1F-13ADE9E6148D}"/>
              </a:ext>
            </a:extLst>
          </p:cNvPr>
          <p:cNvSpPr>
            <a:spLocks noGrp="1"/>
          </p:cNvSpPr>
          <p:nvPr>
            <p:ph sz="half" idx="1"/>
          </p:nvPr>
        </p:nvSpPr>
        <p:spPr>
          <a:xfrm>
            <a:off x="457200" y="1600200"/>
            <a:ext cx="40386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26409C2C-C139-47D3-91D2-ED366E555715}"/>
              </a:ext>
            </a:extLst>
          </p:cNvPr>
          <p:cNvSpPr>
            <a:spLocks noGrp="1"/>
          </p:cNvSpPr>
          <p:nvPr>
            <p:ph sz="half" idx="2"/>
          </p:nvPr>
        </p:nvSpPr>
        <p:spPr>
          <a:xfrm>
            <a:off x="4648200" y="1600200"/>
            <a:ext cx="40386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4">
            <a:extLst>
              <a:ext uri="{FF2B5EF4-FFF2-40B4-BE49-F238E27FC236}">
                <a16:creationId xmlns:a16="http://schemas.microsoft.com/office/drawing/2014/main" id="{68EE9099-E3BB-4DC0-A04C-6D5BDB9E70E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5">
            <a:extLst>
              <a:ext uri="{FF2B5EF4-FFF2-40B4-BE49-F238E27FC236}">
                <a16:creationId xmlns:a16="http://schemas.microsoft.com/office/drawing/2014/main" id="{76A4F302-5E10-4C27-AA50-39CB48D0BB8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6">
            <a:extLst>
              <a:ext uri="{FF2B5EF4-FFF2-40B4-BE49-F238E27FC236}">
                <a16:creationId xmlns:a16="http://schemas.microsoft.com/office/drawing/2014/main" id="{5FFBAF0A-E5F8-4A90-9320-213669CEF643}"/>
              </a:ext>
            </a:extLst>
          </p:cNvPr>
          <p:cNvSpPr>
            <a:spLocks noGrp="1" noChangeArrowheads="1"/>
          </p:cNvSpPr>
          <p:nvPr>
            <p:ph type="sldNum" sz="quarter" idx="12"/>
          </p:nvPr>
        </p:nvSpPr>
        <p:spPr>
          <a:ln/>
        </p:spPr>
        <p:txBody>
          <a:bodyPr/>
          <a:lstStyle>
            <a:lvl1pPr>
              <a:defRPr/>
            </a:lvl1pPr>
          </a:lstStyle>
          <a:p>
            <a:pPr>
              <a:defRPr/>
            </a:pPr>
            <a:fld id="{A93EACFF-0E6E-4138-9B32-259645655FEC}" type="slidenum">
              <a:rPr lang="hu-HU" altLang="hu-HU"/>
              <a:pPr>
                <a:defRPr/>
              </a:pPr>
              <a:t>‹#›</a:t>
            </a:fld>
            <a:endParaRPr lang="hu-HU" altLang="hu-HU"/>
          </a:p>
        </p:txBody>
      </p:sp>
    </p:spTree>
    <p:extLst>
      <p:ext uri="{BB962C8B-B14F-4D97-AF65-F5344CB8AC3E}">
        <p14:creationId xmlns:p14="http://schemas.microsoft.com/office/powerpoint/2010/main" val="672144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6591C2-2AD6-4853-8338-531696F815C0}"/>
              </a:ext>
            </a:extLst>
          </p:cNvPr>
          <p:cNvSpPr>
            <a:spLocks noGrp="1"/>
          </p:cNvSpPr>
          <p:nvPr>
            <p:ph type="title"/>
          </p:nvPr>
        </p:nvSpPr>
        <p:spPr>
          <a:xfrm>
            <a:off x="630238" y="365125"/>
            <a:ext cx="7886700" cy="1325563"/>
          </a:xfrm>
        </p:spPr>
        <p:txBody>
          <a:bodyPr/>
          <a:lstStyle/>
          <a:p>
            <a:r>
              <a:rPr lang="hu-HU"/>
              <a:t>Mintacím szerkesztése</a:t>
            </a:r>
          </a:p>
        </p:txBody>
      </p:sp>
      <p:sp>
        <p:nvSpPr>
          <p:cNvPr id="3" name="Szöveg helye 2">
            <a:extLst>
              <a:ext uri="{FF2B5EF4-FFF2-40B4-BE49-F238E27FC236}">
                <a16:creationId xmlns:a16="http://schemas.microsoft.com/office/drawing/2014/main" id="{F4A4BDDE-2C40-4BA8-9973-8BDB528979F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0F395C65-56CF-414E-80CF-5922932AF8E5}"/>
              </a:ext>
            </a:extLst>
          </p:cNvPr>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18C91A73-0E4C-4041-96F9-3689D21B5EF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DC462747-61EC-4AAD-909E-4DB23CBE5AB6}"/>
              </a:ext>
            </a:extLst>
          </p:cNvPr>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4">
            <a:extLst>
              <a:ext uri="{FF2B5EF4-FFF2-40B4-BE49-F238E27FC236}">
                <a16:creationId xmlns:a16="http://schemas.microsoft.com/office/drawing/2014/main" id="{08E740AA-AF76-4024-BC08-4FC1D489213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45">
            <a:extLst>
              <a:ext uri="{FF2B5EF4-FFF2-40B4-BE49-F238E27FC236}">
                <a16:creationId xmlns:a16="http://schemas.microsoft.com/office/drawing/2014/main" id="{89265E89-AEEE-4021-914C-2F6BE7E0660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46">
            <a:extLst>
              <a:ext uri="{FF2B5EF4-FFF2-40B4-BE49-F238E27FC236}">
                <a16:creationId xmlns:a16="http://schemas.microsoft.com/office/drawing/2014/main" id="{6B1589C5-15D8-4461-A1C1-A6EBDA189990}"/>
              </a:ext>
            </a:extLst>
          </p:cNvPr>
          <p:cNvSpPr>
            <a:spLocks noGrp="1" noChangeArrowheads="1"/>
          </p:cNvSpPr>
          <p:nvPr>
            <p:ph type="sldNum" sz="quarter" idx="12"/>
          </p:nvPr>
        </p:nvSpPr>
        <p:spPr>
          <a:ln/>
        </p:spPr>
        <p:txBody>
          <a:bodyPr/>
          <a:lstStyle>
            <a:lvl1pPr>
              <a:defRPr/>
            </a:lvl1pPr>
          </a:lstStyle>
          <a:p>
            <a:pPr>
              <a:defRPr/>
            </a:pPr>
            <a:fld id="{8A3C03C3-46A2-4AF6-8758-C6BB39DB24FC}" type="slidenum">
              <a:rPr lang="hu-HU" altLang="hu-HU"/>
              <a:pPr>
                <a:defRPr/>
              </a:pPr>
              <a:t>‹#›</a:t>
            </a:fld>
            <a:endParaRPr lang="hu-HU" altLang="hu-HU"/>
          </a:p>
        </p:txBody>
      </p:sp>
    </p:spTree>
    <p:extLst>
      <p:ext uri="{BB962C8B-B14F-4D97-AF65-F5344CB8AC3E}">
        <p14:creationId xmlns:p14="http://schemas.microsoft.com/office/powerpoint/2010/main" val="330823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B5436A0-AB3D-4AC7-9E55-2E7F35B35678}"/>
              </a:ext>
            </a:extLst>
          </p:cNvPr>
          <p:cNvSpPr>
            <a:spLocks noGrp="1"/>
          </p:cNvSpPr>
          <p:nvPr>
            <p:ph type="title"/>
          </p:nvPr>
        </p:nvSpPr>
        <p:spPr/>
        <p:txBody>
          <a:bodyPr/>
          <a:lstStyle/>
          <a:p>
            <a:r>
              <a:rPr lang="hu-HU"/>
              <a:t>Mintacím szerkesztése</a:t>
            </a:r>
          </a:p>
        </p:txBody>
      </p:sp>
      <p:sp>
        <p:nvSpPr>
          <p:cNvPr id="3" name="Rectangle 44">
            <a:extLst>
              <a:ext uri="{FF2B5EF4-FFF2-40B4-BE49-F238E27FC236}">
                <a16:creationId xmlns:a16="http://schemas.microsoft.com/office/drawing/2014/main" id="{673CF893-8576-4800-9941-03947A83504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45">
            <a:extLst>
              <a:ext uri="{FF2B5EF4-FFF2-40B4-BE49-F238E27FC236}">
                <a16:creationId xmlns:a16="http://schemas.microsoft.com/office/drawing/2014/main" id="{3C46834C-644A-40F3-B4C1-21149EF54E9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46">
            <a:extLst>
              <a:ext uri="{FF2B5EF4-FFF2-40B4-BE49-F238E27FC236}">
                <a16:creationId xmlns:a16="http://schemas.microsoft.com/office/drawing/2014/main" id="{AA73BBF8-EB75-4A91-A90F-E88B7E2E0604}"/>
              </a:ext>
            </a:extLst>
          </p:cNvPr>
          <p:cNvSpPr>
            <a:spLocks noGrp="1" noChangeArrowheads="1"/>
          </p:cNvSpPr>
          <p:nvPr>
            <p:ph type="sldNum" sz="quarter" idx="12"/>
          </p:nvPr>
        </p:nvSpPr>
        <p:spPr>
          <a:ln/>
        </p:spPr>
        <p:txBody>
          <a:bodyPr/>
          <a:lstStyle>
            <a:lvl1pPr>
              <a:defRPr/>
            </a:lvl1pPr>
          </a:lstStyle>
          <a:p>
            <a:pPr>
              <a:defRPr/>
            </a:pPr>
            <a:fld id="{F22C1F21-CE38-4F82-9E44-453E082993A7}" type="slidenum">
              <a:rPr lang="hu-HU" altLang="hu-HU"/>
              <a:pPr>
                <a:defRPr/>
              </a:pPr>
              <a:t>‹#›</a:t>
            </a:fld>
            <a:endParaRPr lang="hu-HU" altLang="hu-HU"/>
          </a:p>
        </p:txBody>
      </p:sp>
    </p:spTree>
    <p:extLst>
      <p:ext uri="{BB962C8B-B14F-4D97-AF65-F5344CB8AC3E}">
        <p14:creationId xmlns:p14="http://schemas.microsoft.com/office/powerpoint/2010/main" val="2120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1762D9FA-9B0F-4C11-9AD2-593C51D3A05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45">
            <a:extLst>
              <a:ext uri="{FF2B5EF4-FFF2-40B4-BE49-F238E27FC236}">
                <a16:creationId xmlns:a16="http://schemas.microsoft.com/office/drawing/2014/main" id="{176ABD04-A4FD-4182-A9DC-E976C6B9E55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46">
            <a:extLst>
              <a:ext uri="{FF2B5EF4-FFF2-40B4-BE49-F238E27FC236}">
                <a16:creationId xmlns:a16="http://schemas.microsoft.com/office/drawing/2014/main" id="{CE64048F-7841-4A0B-A278-CF739C39C4AE}"/>
              </a:ext>
            </a:extLst>
          </p:cNvPr>
          <p:cNvSpPr>
            <a:spLocks noGrp="1" noChangeArrowheads="1"/>
          </p:cNvSpPr>
          <p:nvPr>
            <p:ph type="sldNum" sz="quarter" idx="12"/>
          </p:nvPr>
        </p:nvSpPr>
        <p:spPr>
          <a:ln/>
        </p:spPr>
        <p:txBody>
          <a:bodyPr/>
          <a:lstStyle>
            <a:lvl1pPr>
              <a:defRPr/>
            </a:lvl1pPr>
          </a:lstStyle>
          <a:p>
            <a:pPr>
              <a:defRPr/>
            </a:pPr>
            <a:fld id="{EA5E6C81-1E8C-4969-BED2-AB0E530CFBD0}" type="slidenum">
              <a:rPr lang="hu-HU" altLang="hu-HU"/>
              <a:pPr>
                <a:defRPr/>
              </a:pPr>
              <a:t>‹#›</a:t>
            </a:fld>
            <a:endParaRPr lang="hu-HU" altLang="hu-HU"/>
          </a:p>
        </p:txBody>
      </p:sp>
    </p:spTree>
    <p:extLst>
      <p:ext uri="{BB962C8B-B14F-4D97-AF65-F5344CB8AC3E}">
        <p14:creationId xmlns:p14="http://schemas.microsoft.com/office/powerpoint/2010/main" val="81994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3F09EA4-9442-4E48-AA69-DC1DB4F98F53}"/>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0196B129-42A5-4EFF-A909-3B33C44F0E0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A4AC68B7-4B63-498C-891A-A58AF6999F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4">
            <a:extLst>
              <a:ext uri="{FF2B5EF4-FFF2-40B4-BE49-F238E27FC236}">
                <a16:creationId xmlns:a16="http://schemas.microsoft.com/office/drawing/2014/main" id="{A9F0ABD7-988C-4AFA-8193-11FD6C712214}"/>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5">
            <a:extLst>
              <a:ext uri="{FF2B5EF4-FFF2-40B4-BE49-F238E27FC236}">
                <a16:creationId xmlns:a16="http://schemas.microsoft.com/office/drawing/2014/main" id="{A9ED2523-EEC2-480C-88FD-0929E516049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6">
            <a:extLst>
              <a:ext uri="{FF2B5EF4-FFF2-40B4-BE49-F238E27FC236}">
                <a16:creationId xmlns:a16="http://schemas.microsoft.com/office/drawing/2014/main" id="{04F034A6-672A-43F8-8DA9-D9C6C5910A18}"/>
              </a:ext>
            </a:extLst>
          </p:cNvPr>
          <p:cNvSpPr>
            <a:spLocks noGrp="1" noChangeArrowheads="1"/>
          </p:cNvSpPr>
          <p:nvPr>
            <p:ph type="sldNum" sz="quarter" idx="12"/>
          </p:nvPr>
        </p:nvSpPr>
        <p:spPr>
          <a:ln/>
        </p:spPr>
        <p:txBody>
          <a:bodyPr/>
          <a:lstStyle>
            <a:lvl1pPr>
              <a:defRPr/>
            </a:lvl1pPr>
          </a:lstStyle>
          <a:p>
            <a:pPr>
              <a:defRPr/>
            </a:pPr>
            <a:fld id="{C7D5CAA0-8A33-4C78-B506-460DFC86D29F}" type="slidenum">
              <a:rPr lang="hu-HU" altLang="hu-HU"/>
              <a:pPr>
                <a:defRPr/>
              </a:pPr>
              <a:t>‹#›</a:t>
            </a:fld>
            <a:endParaRPr lang="hu-HU" altLang="hu-HU"/>
          </a:p>
        </p:txBody>
      </p:sp>
    </p:spTree>
    <p:extLst>
      <p:ext uri="{BB962C8B-B14F-4D97-AF65-F5344CB8AC3E}">
        <p14:creationId xmlns:p14="http://schemas.microsoft.com/office/powerpoint/2010/main" val="372958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B952056-5E38-4E11-9B6E-350D638BDBE1}"/>
              </a:ext>
            </a:extLst>
          </p:cNvPr>
          <p:cNvSpPr>
            <a:spLocks noGrp="1"/>
          </p:cNvSpPr>
          <p:nvPr>
            <p:ph type="title"/>
          </p:nvPr>
        </p:nvSpPr>
        <p:spPr>
          <a:xfrm>
            <a:off x="630238" y="457200"/>
            <a:ext cx="2949575"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57DE496B-9BDD-4520-9D4C-BD88D6F35F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a:extLst>
              <a:ext uri="{FF2B5EF4-FFF2-40B4-BE49-F238E27FC236}">
                <a16:creationId xmlns:a16="http://schemas.microsoft.com/office/drawing/2014/main" id="{048CC509-99C7-4362-906A-480FEBBD844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4">
            <a:extLst>
              <a:ext uri="{FF2B5EF4-FFF2-40B4-BE49-F238E27FC236}">
                <a16:creationId xmlns:a16="http://schemas.microsoft.com/office/drawing/2014/main" id="{4A0F54C9-8F3F-4AAA-95D0-69A148F3C7A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5">
            <a:extLst>
              <a:ext uri="{FF2B5EF4-FFF2-40B4-BE49-F238E27FC236}">
                <a16:creationId xmlns:a16="http://schemas.microsoft.com/office/drawing/2014/main" id="{6F6A8B38-4F97-460B-AC3B-C5E6124D162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6">
            <a:extLst>
              <a:ext uri="{FF2B5EF4-FFF2-40B4-BE49-F238E27FC236}">
                <a16:creationId xmlns:a16="http://schemas.microsoft.com/office/drawing/2014/main" id="{FB631091-36EB-4B56-B6A4-3C5D65BA2FAC}"/>
              </a:ext>
            </a:extLst>
          </p:cNvPr>
          <p:cNvSpPr>
            <a:spLocks noGrp="1" noChangeArrowheads="1"/>
          </p:cNvSpPr>
          <p:nvPr>
            <p:ph type="sldNum" sz="quarter" idx="12"/>
          </p:nvPr>
        </p:nvSpPr>
        <p:spPr>
          <a:ln/>
        </p:spPr>
        <p:txBody>
          <a:bodyPr/>
          <a:lstStyle>
            <a:lvl1pPr>
              <a:defRPr/>
            </a:lvl1pPr>
          </a:lstStyle>
          <a:p>
            <a:pPr>
              <a:defRPr/>
            </a:pPr>
            <a:fld id="{B75DB5FD-00E8-4191-A819-8CAC257889D5}" type="slidenum">
              <a:rPr lang="hu-HU" altLang="hu-HU"/>
              <a:pPr>
                <a:defRPr/>
              </a:pPr>
              <a:t>‹#›</a:t>
            </a:fld>
            <a:endParaRPr lang="hu-HU" altLang="hu-HU"/>
          </a:p>
        </p:txBody>
      </p:sp>
    </p:spTree>
    <p:extLst>
      <p:ext uri="{BB962C8B-B14F-4D97-AF65-F5344CB8AC3E}">
        <p14:creationId xmlns:p14="http://schemas.microsoft.com/office/powerpoint/2010/main" val="544657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6A53519-ACCB-4180-B147-2A7803DC47C9}"/>
              </a:ext>
            </a:extLst>
          </p:cNvPr>
          <p:cNvGrpSpPr>
            <a:grpSpLocks/>
          </p:cNvGrpSpPr>
          <p:nvPr/>
        </p:nvGrpSpPr>
        <p:grpSpPr bwMode="auto">
          <a:xfrm>
            <a:off x="0" y="0"/>
            <a:ext cx="9144000" cy="6856413"/>
            <a:chOff x="0" y="0"/>
            <a:chExt cx="5760" cy="4319"/>
          </a:xfrm>
        </p:grpSpPr>
        <p:sp>
          <p:nvSpPr>
            <p:cNvPr id="4099" name="Freeform 3">
              <a:extLst>
                <a:ext uri="{FF2B5EF4-FFF2-40B4-BE49-F238E27FC236}">
                  <a16:creationId xmlns:a16="http://schemas.microsoft.com/office/drawing/2014/main" id="{C2205309-7A6E-4BBC-B9F2-0EF48565D705}"/>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00" name="Freeform 4">
              <a:extLst>
                <a:ext uri="{FF2B5EF4-FFF2-40B4-BE49-F238E27FC236}">
                  <a16:creationId xmlns:a16="http://schemas.microsoft.com/office/drawing/2014/main" id="{E95BB9E9-EB74-4D26-A426-45F8BA632B38}"/>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01" name="Freeform 5">
              <a:extLst>
                <a:ext uri="{FF2B5EF4-FFF2-40B4-BE49-F238E27FC236}">
                  <a16:creationId xmlns:a16="http://schemas.microsoft.com/office/drawing/2014/main" id="{53D2E4C1-BD0B-495E-8F5A-912C33CFE46A}"/>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35" name="Freeform 6">
              <a:extLst>
                <a:ext uri="{FF2B5EF4-FFF2-40B4-BE49-F238E27FC236}">
                  <a16:creationId xmlns:a16="http://schemas.microsoft.com/office/drawing/2014/main" id="{F431CBF5-1421-4B0A-AB20-A5490D3624D2}"/>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03" name="Freeform 7">
              <a:extLst>
                <a:ext uri="{FF2B5EF4-FFF2-40B4-BE49-F238E27FC236}">
                  <a16:creationId xmlns:a16="http://schemas.microsoft.com/office/drawing/2014/main" id="{E41C7D7E-9050-4DCC-903A-25D326D3A38C}"/>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hu-HU"/>
            </a:p>
          </p:txBody>
        </p:sp>
        <p:sp>
          <p:nvSpPr>
            <p:cNvPr id="1037" name="Freeform 8">
              <a:extLst>
                <a:ext uri="{FF2B5EF4-FFF2-40B4-BE49-F238E27FC236}">
                  <a16:creationId xmlns:a16="http://schemas.microsoft.com/office/drawing/2014/main" id="{63C289EF-E5D4-4E14-AA01-8C5D625C696D}"/>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1038" name="Freeform 9">
              <a:extLst>
                <a:ext uri="{FF2B5EF4-FFF2-40B4-BE49-F238E27FC236}">
                  <a16:creationId xmlns:a16="http://schemas.microsoft.com/office/drawing/2014/main" id="{D97B5FC5-A987-4AA6-B534-4DC99DE15050}"/>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06" name="Freeform 10">
              <a:extLst>
                <a:ext uri="{FF2B5EF4-FFF2-40B4-BE49-F238E27FC236}">
                  <a16:creationId xmlns:a16="http://schemas.microsoft.com/office/drawing/2014/main" id="{F6DCCDBD-ACA8-45D4-8FE5-50D5E0D31864}"/>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40" name="Freeform 11">
              <a:extLst>
                <a:ext uri="{FF2B5EF4-FFF2-40B4-BE49-F238E27FC236}">
                  <a16:creationId xmlns:a16="http://schemas.microsoft.com/office/drawing/2014/main" id="{86731D60-C0AB-4009-A4BF-262728E20C43}"/>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08" name="Freeform 12">
              <a:extLst>
                <a:ext uri="{FF2B5EF4-FFF2-40B4-BE49-F238E27FC236}">
                  <a16:creationId xmlns:a16="http://schemas.microsoft.com/office/drawing/2014/main" id="{635996A2-47FC-4B26-8F59-3182BB739FD7}"/>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42" name="Freeform 13">
              <a:extLst>
                <a:ext uri="{FF2B5EF4-FFF2-40B4-BE49-F238E27FC236}">
                  <a16:creationId xmlns:a16="http://schemas.microsoft.com/office/drawing/2014/main" id="{5E7DDA46-4E6D-47BE-8B22-6E0490702507}"/>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10" name="Freeform 14">
              <a:extLst>
                <a:ext uri="{FF2B5EF4-FFF2-40B4-BE49-F238E27FC236}">
                  <a16:creationId xmlns:a16="http://schemas.microsoft.com/office/drawing/2014/main" id="{1BDF8152-16C5-452C-AED6-89404076D841}"/>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44" name="Freeform 15">
              <a:extLst>
                <a:ext uri="{FF2B5EF4-FFF2-40B4-BE49-F238E27FC236}">
                  <a16:creationId xmlns:a16="http://schemas.microsoft.com/office/drawing/2014/main" id="{94831DF0-CCC9-4FED-8B10-0F5EC176457B}"/>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12" name="Freeform 16">
              <a:extLst>
                <a:ext uri="{FF2B5EF4-FFF2-40B4-BE49-F238E27FC236}">
                  <a16:creationId xmlns:a16="http://schemas.microsoft.com/office/drawing/2014/main" id="{92A6A054-E798-40EA-A990-88DFDB1D368E}"/>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13" name="Freeform 17">
              <a:extLst>
                <a:ext uri="{FF2B5EF4-FFF2-40B4-BE49-F238E27FC236}">
                  <a16:creationId xmlns:a16="http://schemas.microsoft.com/office/drawing/2014/main" id="{C2FA4F2A-C36D-4050-9395-2E04EABBEE10}"/>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14" name="Freeform 18">
              <a:extLst>
                <a:ext uri="{FF2B5EF4-FFF2-40B4-BE49-F238E27FC236}">
                  <a16:creationId xmlns:a16="http://schemas.microsoft.com/office/drawing/2014/main" id="{9FC9C2B2-7D08-4D41-8982-C2A9F622411F}"/>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48" name="Freeform 19">
              <a:extLst>
                <a:ext uri="{FF2B5EF4-FFF2-40B4-BE49-F238E27FC236}">
                  <a16:creationId xmlns:a16="http://schemas.microsoft.com/office/drawing/2014/main" id="{FEA499BC-B915-4A32-B44B-D41EDA90081C}"/>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16" name="Freeform 20">
              <a:extLst>
                <a:ext uri="{FF2B5EF4-FFF2-40B4-BE49-F238E27FC236}">
                  <a16:creationId xmlns:a16="http://schemas.microsoft.com/office/drawing/2014/main" id="{C16F96AE-207A-48E9-BC1B-4BC4EED2AA4C}"/>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50" name="Freeform 21">
              <a:extLst>
                <a:ext uri="{FF2B5EF4-FFF2-40B4-BE49-F238E27FC236}">
                  <a16:creationId xmlns:a16="http://schemas.microsoft.com/office/drawing/2014/main" id="{C74222CF-C8BB-4DFE-AB08-CC6FD2323F01}"/>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18" name="Freeform 22">
              <a:extLst>
                <a:ext uri="{FF2B5EF4-FFF2-40B4-BE49-F238E27FC236}">
                  <a16:creationId xmlns:a16="http://schemas.microsoft.com/office/drawing/2014/main" id="{ED748BF5-AC6D-47AA-8FFB-D5143F9399B7}"/>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19" name="Freeform 23">
              <a:extLst>
                <a:ext uri="{FF2B5EF4-FFF2-40B4-BE49-F238E27FC236}">
                  <a16:creationId xmlns:a16="http://schemas.microsoft.com/office/drawing/2014/main" id="{700F3F72-4A76-4A73-ABC4-E3471200E10C}"/>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hu-HU"/>
            </a:p>
          </p:txBody>
        </p:sp>
        <p:sp>
          <p:nvSpPr>
            <p:cNvPr id="4120" name="Freeform 24">
              <a:extLst>
                <a:ext uri="{FF2B5EF4-FFF2-40B4-BE49-F238E27FC236}">
                  <a16:creationId xmlns:a16="http://schemas.microsoft.com/office/drawing/2014/main" id="{B3ED4BBD-9B5D-4C09-9AA3-DA39471E9833}"/>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54" name="Freeform 25">
              <a:extLst>
                <a:ext uri="{FF2B5EF4-FFF2-40B4-BE49-F238E27FC236}">
                  <a16:creationId xmlns:a16="http://schemas.microsoft.com/office/drawing/2014/main" id="{731525AF-9C27-440E-8986-261A03EC4FBC}"/>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22" name="Freeform 26">
              <a:extLst>
                <a:ext uri="{FF2B5EF4-FFF2-40B4-BE49-F238E27FC236}">
                  <a16:creationId xmlns:a16="http://schemas.microsoft.com/office/drawing/2014/main" id="{31299101-F379-48F9-A003-E56E4FDDEE4E}"/>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23" name="Freeform 27">
              <a:extLst>
                <a:ext uri="{FF2B5EF4-FFF2-40B4-BE49-F238E27FC236}">
                  <a16:creationId xmlns:a16="http://schemas.microsoft.com/office/drawing/2014/main" id="{461600B2-3923-459F-A587-B31698B6722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57" name="Freeform 28">
              <a:extLst>
                <a:ext uri="{FF2B5EF4-FFF2-40B4-BE49-F238E27FC236}">
                  <a16:creationId xmlns:a16="http://schemas.microsoft.com/office/drawing/2014/main" id="{0E22AED5-7F9B-452C-9923-8E68FD310BBA}"/>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25" name="Freeform 29">
              <a:extLst>
                <a:ext uri="{FF2B5EF4-FFF2-40B4-BE49-F238E27FC236}">
                  <a16:creationId xmlns:a16="http://schemas.microsoft.com/office/drawing/2014/main" id="{0F23CF30-F583-458C-BAA6-5B59F91728ED}"/>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1059" name="Freeform 30">
              <a:extLst>
                <a:ext uri="{FF2B5EF4-FFF2-40B4-BE49-F238E27FC236}">
                  <a16:creationId xmlns:a16="http://schemas.microsoft.com/office/drawing/2014/main" id="{A3DAC2DC-E91D-4B27-B07E-8F1D90639E5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a:p>
          </p:txBody>
        </p:sp>
        <p:sp>
          <p:nvSpPr>
            <p:cNvPr id="4127" name="Freeform 31">
              <a:extLst>
                <a:ext uri="{FF2B5EF4-FFF2-40B4-BE49-F238E27FC236}">
                  <a16:creationId xmlns:a16="http://schemas.microsoft.com/office/drawing/2014/main" id="{5B76D18B-4F57-4021-B07F-EE313A308103}"/>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28" name="Freeform 32">
              <a:extLst>
                <a:ext uri="{FF2B5EF4-FFF2-40B4-BE49-F238E27FC236}">
                  <a16:creationId xmlns:a16="http://schemas.microsoft.com/office/drawing/2014/main" id="{23C55FF4-DDD3-4104-A286-FE2D685FA59F}"/>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29" name="Freeform 33">
              <a:extLst>
                <a:ext uri="{FF2B5EF4-FFF2-40B4-BE49-F238E27FC236}">
                  <a16:creationId xmlns:a16="http://schemas.microsoft.com/office/drawing/2014/main" id="{703EEC6F-A20D-4CA4-859F-521E5F674A4D}"/>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0" name="Freeform 34">
              <a:extLst>
                <a:ext uri="{FF2B5EF4-FFF2-40B4-BE49-F238E27FC236}">
                  <a16:creationId xmlns:a16="http://schemas.microsoft.com/office/drawing/2014/main" id="{C5F9E798-B25B-4586-8243-59884BFC95C6}"/>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1" name="Freeform 35">
              <a:extLst>
                <a:ext uri="{FF2B5EF4-FFF2-40B4-BE49-F238E27FC236}">
                  <a16:creationId xmlns:a16="http://schemas.microsoft.com/office/drawing/2014/main" id="{A00FFBFF-9128-4E09-A07A-7B0351E736D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2" name="Freeform 36">
              <a:extLst>
                <a:ext uri="{FF2B5EF4-FFF2-40B4-BE49-F238E27FC236}">
                  <a16:creationId xmlns:a16="http://schemas.microsoft.com/office/drawing/2014/main" id="{871107C4-88F8-4FEC-911A-7E5D5CB83DE9}"/>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3" name="Freeform 37">
              <a:extLst>
                <a:ext uri="{FF2B5EF4-FFF2-40B4-BE49-F238E27FC236}">
                  <a16:creationId xmlns:a16="http://schemas.microsoft.com/office/drawing/2014/main" id="{77EED4A8-8E5D-4002-8745-7CBC2A056264}"/>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4" name="Freeform 38">
              <a:extLst>
                <a:ext uri="{FF2B5EF4-FFF2-40B4-BE49-F238E27FC236}">
                  <a16:creationId xmlns:a16="http://schemas.microsoft.com/office/drawing/2014/main" id="{06F16258-5CF3-4B00-B402-355D2698AFBD}"/>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grpSp>
          <p:nvGrpSpPr>
            <p:cNvPr id="1068" name="Group 39">
              <a:extLst>
                <a:ext uri="{FF2B5EF4-FFF2-40B4-BE49-F238E27FC236}">
                  <a16:creationId xmlns:a16="http://schemas.microsoft.com/office/drawing/2014/main" id="{310D5B40-6D4A-4E54-A52E-8826540AC7BD}"/>
                </a:ext>
              </a:extLst>
            </p:cNvPr>
            <p:cNvGrpSpPr>
              <a:grpSpLocks/>
            </p:cNvGrpSpPr>
            <p:nvPr userDrawn="1"/>
          </p:nvGrpSpPr>
          <p:grpSpPr bwMode="auto">
            <a:xfrm>
              <a:off x="0" y="1632"/>
              <a:ext cx="5758" cy="1858"/>
              <a:chOff x="0" y="1632"/>
              <a:chExt cx="5758" cy="1858"/>
            </a:xfrm>
          </p:grpSpPr>
          <p:sp>
            <p:nvSpPr>
              <p:cNvPr id="4136" name="Freeform 40">
                <a:extLst>
                  <a:ext uri="{FF2B5EF4-FFF2-40B4-BE49-F238E27FC236}">
                    <a16:creationId xmlns:a16="http://schemas.microsoft.com/office/drawing/2014/main" id="{317C125F-300B-4874-A6A1-407C4E5D7E7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sp>
            <p:nvSpPr>
              <p:cNvPr id="4137" name="Freeform 41">
                <a:extLst>
                  <a:ext uri="{FF2B5EF4-FFF2-40B4-BE49-F238E27FC236}">
                    <a16:creationId xmlns:a16="http://schemas.microsoft.com/office/drawing/2014/main" id="{40AB4A13-74CE-4D55-BB08-FB19B06F1C84}"/>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hu-HU"/>
              </a:p>
            </p:txBody>
          </p:sp>
        </p:grpSp>
      </p:grpSp>
      <p:sp>
        <p:nvSpPr>
          <p:cNvPr id="4138" name="Rectangle 42">
            <a:extLst>
              <a:ext uri="{FF2B5EF4-FFF2-40B4-BE49-F238E27FC236}">
                <a16:creationId xmlns:a16="http://schemas.microsoft.com/office/drawing/2014/main" id="{9E72C337-4549-455C-90A1-6BDE8A1835CF}"/>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4139" name="Rectangle 43">
            <a:extLst>
              <a:ext uri="{FF2B5EF4-FFF2-40B4-BE49-F238E27FC236}">
                <a16:creationId xmlns:a16="http://schemas.microsoft.com/office/drawing/2014/main" id="{FA14737F-9D5C-4F07-BF85-1BFA6FD421A8}"/>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140" name="Rectangle 44">
            <a:extLst>
              <a:ext uri="{FF2B5EF4-FFF2-40B4-BE49-F238E27FC236}">
                <a16:creationId xmlns:a16="http://schemas.microsoft.com/office/drawing/2014/main" id="{2429A7C0-785D-4368-82DB-ED44069CB908}"/>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hu-HU" altLang="hu-HU"/>
          </a:p>
        </p:txBody>
      </p:sp>
      <p:sp>
        <p:nvSpPr>
          <p:cNvPr id="4141" name="Rectangle 45">
            <a:extLst>
              <a:ext uri="{FF2B5EF4-FFF2-40B4-BE49-F238E27FC236}">
                <a16:creationId xmlns:a16="http://schemas.microsoft.com/office/drawing/2014/main" id="{2C4CF1B9-1504-411A-ABF2-66443570127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hu-HU" altLang="hu-HU"/>
          </a:p>
        </p:txBody>
      </p:sp>
      <p:sp>
        <p:nvSpPr>
          <p:cNvPr id="4142" name="Rectangle 46">
            <a:extLst>
              <a:ext uri="{FF2B5EF4-FFF2-40B4-BE49-F238E27FC236}">
                <a16:creationId xmlns:a16="http://schemas.microsoft.com/office/drawing/2014/main" id="{C054CBAF-849B-4164-8CE5-D01212A4C7DB}"/>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A4A92D12-916E-40FF-A9AB-611024A0FDCA}" type="slidenum">
              <a:rPr lang="hu-HU" altLang="hu-HU"/>
              <a:pPr>
                <a:defRPr/>
              </a:pPr>
              <a:t>‹#›</a:t>
            </a:fld>
            <a:endParaRPr lang="hu-HU" altLang="hu-HU"/>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D7F405B-18C1-43AE-83BC-D4F23E8EBDA9}"/>
              </a:ext>
            </a:extLst>
          </p:cNvPr>
          <p:cNvSpPr>
            <a:spLocks noGrp="1" noChangeArrowheads="1"/>
          </p:cNvSpPr>
          <p:nvPr>
            <p:ph type="ctrTitle"/>
          </p:nvPr>
        </p:nvSpPr>
        <p:spPr>
          <a:xfrm>
            <a:off x="179388" y="260350"/>
            <a:ext cx="8964612" cy="1081088"/>
          </a:xfrm>
        </p:spPr>
        <p:txBody>
          <a:bodyPr/>
          <a:lstStyle/>
          <a:p>
            <a:pPr eaLnBrk="1" hangingPunct="1">
              <a:defRPr/>
            </a:pPr>
            <a:r>
              <a:rPr lang="hu-HU" altLang="hu-HU" sz="3600" b="1" dirty="0" err="1"/>
              <a:t>Development</a:t>
            </a:r>
            <a:r>
              <a:rPr lang="hu-HU" altLang="hu-HU" sz="3600" b="1" dirty="0"/>
              <a:t> of </a:t>
            </a:r>
            <a:r>
              <a:rPr lang="hu-HU" altLang="hu-HU" sz="3600" b="1" dirty="0" err="1"/>
              <a:t>the</a:t>
            </a:r>
            <a:r>
              <a:rPr lang="hu-HU" altLang="hu-HU" sz="3600" b="1" dirty="0"/>
              <a:t> </a:t>
            </a:r>
            <a:r>
              <a:rPr lang="hu-HU" altLang="hu-HU" sz="3600" b="1" dirty="0" err="1"/>
              <a:t>arteries</a:t>
            </a:r>
            <a:r>
              <a:rPr lang="hu-HU" altLang="hu-HU" sz="3600" b="1" dirty="0"/>
              <a:t> and </a:t>
            </a:r>
            <a:r>
              <a:rPr lang="hu-HU" altLang="hu-HU" sz="3600" b="1" dirty="0" err="1"/>
              <a:t>veins</a:t>
            </a:r>
            <a:br>
              <a:rPr lang="hu-HU" altLang="hu-HU" sz="3600" b="1" dirty="0"/>
            </a:br>
            <a:r>
              <a:rPr lang="hu-HU" altLang="hu-HU" sz="3600" b="1" dirty="0" err="1"/>
              <a:t>Fetal</a:t>
            </a:r>
            <a:r>
              <a:rPr lang="hu-HU" altLang="hu-HU" sz="3600" b="1" dirty="0"/>
              <a:t> </a:t>
            </a:r>
            <a:r>
              <a:rPr lang="hu-HU" altLang="hu-HU" sz="3600" b="1" dirty="0" err="1"/>
              <a:t>circulation</a:t>
            </a:r>
            <a:r>
              <a:rPr lang="hu-HU" altLang="hu-HU" sz="3600" b="1" dirty="0"/>
              <a:t>. </a:t>
            </a:r>
            <a:r>
              <a:rPr lang="hu-HU" altLang="hu-HU" sz="3600" b="1" dirty="0" err="1"/>
              <a:t>Malformations</a:t>
            </a:r>
            <a:endParaRPr lang="hu-HU" altLang="hu-HU" sz="3600" b="1" dirty="0"/>
          </a:p>
        </p:txBody>
      </p:sp>
      <p:sp>
        <p:nvSpPr>
          <p:cNvPr id="2051" name="Rectangle 3">
            <a:extLst>
              <a:ext uri="{FF2B5EF4-FFF2-40B4-BE49-F238E27FC236}">
                <a16:creationId xmlns:a16="http://schemas.microsoft.com/office/drawing/2014/main" id="{DE9DE279-00BD-47CB-9BBB-72B558012D4C}"/>
              </a:ext>
            </a:extLst>
          </p:cNvPr>
          <p:cNvSpPr>
            <a:spLocks noGrp="1" noChangeArrowheads="1"/>
          </p:cNvSpPr>
          <p:nvPr>
            <p:ph type="subTitle" idx="1"/>
          </p:nvPr>
        </p:nvSpPr>
        <p:spPr>
          <a:xfrm>
            <a:off x="1476375" y="5661025"/>
            <a:ext cx="6400800" cy="936625"/>
          </a:xfrm>
        </p:spPr>
        <p:txBody>
          <a:bodyPr/>
          <a:lstStyle/>
          <a:p>
            <a:pPr eaLnBrk="1" hangingPunct="1">
              <a:defRPr/>
            </a:pPr>
            <a:r>
              <a:rPr lang="hu-HU" altLang="hu-HU" sz="2800"/>
              <a:t>Mark Kozsurek, M.D., Ph.D.</a:t>
            </a:r>
          </a:p>
          <a:p>
            <a:pPr eaLnBrk="1" hangingPunct="1">
              <a:defRPr/>
            </a:pPr>
            <a:r>
              <a:rPr lang="hu-HU" altLang="hu-HU" sz="2000"/>
              <a:t>mark@kozsurek.hu</a:t>
            </a:r>
          </a:p>
        </p:txBody>
      </p:sp>
      <p:sp>
        <p:nvSpPr>
          <p:cNvPr id="3076" name="Text Box 4">
            <a:extLst>
              <a:ext uri="{FF2B5EF4-FFF2-40B4-BE49-F238E27FC236}">
                <a16:creationId xmlns:a16="http://schemas.microsoft.com/office/drawing/2014/main" id="{161FDA56-F28C-4CDB-9912-D7D998CE55CC}"/>
              </a:ext>
            </a:extLst>
          </p:cNvPr>
          <p:cNvSpPr txBox="1">
            <a:spLocks noChangeArrowheads="1"/>
          </p:cNvSpPr>
          <p:nvPr/>
        </p:nvSpPr>
        <p:spPr bwMode="auto">
          <a:xfrm>
            <a:off x="7056438" y="6491288"/>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dirty="0"/>
              <a:t>ED I., 19/02/2019</a:t>
            </a:r>
          </a:p>
        </p:txBody>
      </p:sp>
      <p:pic>
        <p:nvPicPr>
          <p:cNvPr id="3077" name="Picture 6" descr="Cover image expansion">
            <a:extLst>
              <a:ext uri="{FF2B5EF4-FFF2-40B4-BE49-F238E27FC236}">
                <a16:creationId xmlns:a16="http://schemas.microsoft.com/office/drawing/2014/main" id="{3DDE6078-8FC6-4C36-8721-BB6E7889B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484313"/>
            <a:ext cx="5041900" cy="4078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56" name="Rectangle 8">
            <a:extLst>
              <a:ext uri="{FF2B5EF4-FFF2-40B4-BE49-F238E27FC236}">
                <a16:creationId xmlns:a16="http://schemas.microsoft.com/office/drawing/2014/main" id="{AF77FA30-5E6E-4636-B54E-B69BA8F8CB71}"/>
              </a:ext>
            </a:extLst>
          </p:cNvPr>
          <p:cNvSpPr>
            <a:spLocks noChangeArrowheads="1"/>
          </p:cNvSpPr>
          <p:nvPr/>
        </p:nvSpPr>
        <p:spPr bwMode="auto">
          <a:xfrm>
            <a:off x="3851275" y="5300663"/>
            <a:ext cx="32813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hu-HU" altLang="hu-HU" sz="1200">
                <a:effectLst>
                  <a:outerShdw blurRad="38100" dist="38100" dir="2700000" algn="tl">
                    <a:srgbClr val="000000"/>
                  </a:outerShdw>
                </a:effectLst>
              </a:rPr>
              <a:t>http://gut.bmj.com/content/57/7/F1.medium.gif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86F360B-48CE-4CBD-ACF1-0BFD880C7309}"/>
              </a:ext>
            </a:extLst>
          </p:cNvPr>
          <p:cNvSpPr>
            <a:spLocks noGrp="1" noChangeArrowheads="1"/>
          </p:cNvSpPr>
          <p:nvPr>
            <p:ph type="title"/>
          </p:nvPr>
        </p:nvSpPr>
        <p:spPr/>
        <p:txBody>
          <a:bodyPr/>
          <a:lstStyle/>
          <a:p>
            <a:pPr eaLnBrk="1" hangingPunct="1">
              <a:defRPr/>
            </a:pPr>
            <a:endParaRPr lang="en-US" altLang="hu-HU"/>
          </a:p>
        </p:txBody>
      </p:sp>
      <p:sp>
        <p:nvSpPr>
          <p:cNvPr id="54275" name="Rectangle 3">
            <a:extLst>
              <a:ext uri="{FF2B5EF4-FFF2-40B4-BE49-F238E27FC236}">
                <a16:creationId xmlns:a16="http://schemas.microsoft.com/office/drawing/2014/main" id="{1F193D6C-AA86-4D7C-8FF7-67183B16DC4A}"/>
              </a:ext>
            </a:extLst>
          </p:cNvPr>
          <p:cNvSpPr>
            <a:spLocks noGrp="1" noChangeArrowheads="1"/>
          </p:cNvSpPr>
          <p:nvPr>
            <p:ph type="body" idx="1"/>
          </p:nvPr>
        </p:nvSpPr>
        <p:spPr/>
        <p:txBody>
          <a:bodyPr/>
          <a:lstStyle/>
          <a:p>
            <a:pPr eaLnBrk="1" hangingPunct="1">
              <a:defRPr/>
            </a:pPr>
            <a:endParaRPr lang="en-US" altLang="hu-HU"/>
          </a:p>
        </p:txBody>
      </p:sp>
      <p:sp>
        <p:nvSpPr>
          <p:cNvPr id="12292" name="Rectangle 4">
            <a:extLst>
              <a:ext uri="{FF2B5EF4-FFF2-40B4-BE49-F238E27FC236}">
                <a16:creationId xmlns:a16="http://schemas.microsoft.com/office/drawing/2014/main" id="{F0472E49-92F2-4097-9D44-543DBF1FA4E5}"/>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2293" name="Freeform 5">
            <a:extLst>
              <a:ext uri="{FF2B5EF4-FFF2-40B4-BE49-F238E27FC236}">
                <a16:creationId xmlns:a16="http://schemas.microsoft.com/office/drawing/2014/main" id="{44ED1D7B-C1C3-4D8A-876A-402D37696739}"/>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4" name="Freeform 6">
            <a:extLst>
              <a:ext uri="{FF2B5EF4-FFF2-40B4-BE49-F238E27FC236}">
                <a16:creationId xmlns:a16="http://schemas.microsoft.com/office/drawing/2014/main" id="{47B6110A-8B6A-4CFD-AEF8-C25951BF25B9}"/>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5" name="Freeform 7">
            <a:extLst>
              <a:ext uri="{FF2B5EF4-FFF2-40B4-BE49-F238E27FC236}">
                <a16:creationId xmlns:a16="http://schemas.microsoft.com/office/drawing/2014/main" id="{84A0C45A-4E2F-4B94-9976-0AB3D73ADF8F}"/>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6" name="Freeform 8">
            <a:extLst>
              <a:ext uri="{FF2B5EF4-FFF2-40B4-BE49-F238E27FC236}">
                <a16:creationId xmlns:a16="http://schemas.microsoft.com/office/drawing/2014/main" id="{7BD3860B-A4DD-4699-BDE4-4D606CEEA3E1}"/>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7" name="Freeform 9">
            <a:extLst>
              <a:ext uri="{FF2B5EF4-FFF2-40B4-BE49-F238E27FC236}">
                <a16:creationId xmlns:a16="http://schemas.microsoft.com/office/drawing/2014/main" id="{D9563F98-5440-496A-A2DF-3D90F6D85D7B}"/>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8" name="Freeform 10">
            <a:extLst>
              <a:ext uri="{FF2B5EF4-FFF2-40B4-BE49-F238E27FC236}">
                <a16:creationId xmlns:a16="http://schemas.microsoft.com/office/drawing/2014/main" id="{6F7B13BC-E777-4B54-AD88-025F120006BA}"/>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299" name="Text Box 11">
            <a:extLst>
              <a:ext uri="{FF2B5EF4-FFF2-40B4-BE49-F238E27FC236}">
                <a16:creationId xmlns:a16="http://schemas.microsoft.com/office/drawing/2014/main" id="{074389FF-3124-4037-89C9-A72B8CA69623}"/>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2300" name="Freeform 12">
            <a:extLst>
              <a:ext uri="{FF2B5EF4-FFF2-40B4-BE49-F238E27FC236}">
                <a16:creationId xmlns:a16="http://schemas.microsoft.com/office/drawing/2014/main" id="{104F105B-137E-4D0C-81E9-F08982961350}"/>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1" name="Freeform 13">
            <a:extLst>
              <a:ext uri="{FF2B5EF4-FFF2-40B4-BE49-F238E27FC236}">
                <a16:creationId xmlns:a16="http://schemas.microsoft.com/office/drawing/2014/main" id="{9B9AB74C-FCFF-485F-98B4-FF38FB7819E6}"/>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2" name="Freeform 14">
            <a:extLst>
              <a:ext uri="{FF2B5EF4-FFF2-40B4-BE49-F238E27FC236}">
                <a16:creationId xmlns:a16="http://schemas.microsoft.com/office/drawing/2014/main" id="{5B1DC62E-1A80-4A75-8FC9-50C9D10B7971}"/>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3" name="Text Box 15">
            <a:extLst>
              <a:ext uri="{FF2B5EF4-FFF2-40B4-BE49-F238E27FC236}">
                <a16:creationId xmlns:a16="http://schemas.microsoft.com/office/drawing/2014/main" id="{607D3EFB-50B2-4FC0-927A-44C410F699C2}"/>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2304" name="Line 17">
            <a:extLst>
              <a:ext uri="{FF2B5EF4-FFF2-40B4-BE49-F238E27FC236}">
                <a16:creationId xmlns:a16="http://schemas.microsoft.com/office/drawing/2014/main" id="{D68E2334-0494-439B-9B76-78444CE1FBB2}"/>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5" name="Text Box 18">
            <a:extLst>
              <a:ext uri="{FF2B5EF4-FFF2-40B4-BE49-F238E27FC236}">
                <a16:creationId xmlns:a16="http://schemas.microsoft.com/office/drawing/2014/main" id="{FB67907C-58DB-4B59-822A-125AC2EB459E}"/>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2306" name="Line 19">
            <a:extLst>
              <a:ext uri="{FF2B5EF4-FFF2-40B4-BE49-F238E27FC236}">
                <a16:creationId xmlns:a16="http://schemas.microsoft.com/office/drawing/2014/main" id="{6F253914-DEC3-47AF-844A-F2A69FAD7207}"/>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7" name="Text Box 20">
            <a:extLst>
              <a:ext uri="{FF2B5EF4-FFF2-40B4-BE49-F238E27FC236}">
                <a16:creationId xmlns:a16="http://schemas.microsoft.com/office/drawing/2014/main" id="{541DBDB3-A1E0-4ACA-9840-B847F4A7AEE9}"/>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2308" name="Line 21">
            <a:extLst>
              <a:ext uri="{FF2B5EF4-FFF2-40B4-BE49-F238E27FC236}">
                <a16:creationId xmlns:a16="http://schemas.microsoft.com/office/drawing/2014/main" id="{DD9E5806-0BCA-4C32-A868-3E21957D2E11}"/>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09" name="Line 22">
            <a:extLst>
              <a:ext uri="{FF2B5EF4-FFF2-40B4-BE49-F238E27FC236}">
                <a16:creationId xmlns:a16="http://schemas.microsoft.com/office/drawing/2014/main" id="{DEF81C0D-DED1-4098-8B6C-E0E9A7E1BCCD}"/>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0" name="Oval 23">
            <a:extLst>
              <a:ext uri="{FF2B5EF4-FFF2-40B4-BE49-F238E27FC236}">
                <a16:creationId xmlns:a16="http://schemas.microsoft.com/office/drawing/2014/main" id="{7818893D-1FC7-4CBA-9651-BC9418AFFAAA}"/>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2311" name="Text Box 24">
            <a:extLst>
              <a:ext uri="{FF2B5EF4-FFF2-40B4-BE49-F238E27FC236}">
                <a16:creationId xmlns:a16="http://schemas.microsoft.com/office/drawing/2014/main" id="{82B236DC-FD8A-4DA8-BDE6-9C04888DB3DD}"/>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2312" name="Line 25">
            <a:extLst>
              <a:ext uri="{FF2B5EF4-FFF2-40B4-BE49-F238E27FC236}">
                <a16:creationId xmlns:a16="http://schemas.microsoft.com/office/drawing/2014/main" id="{EA4E3B7E-62C1-47EA-8271-5C606BDF1067}"/>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3" name="Line 26">
            <a:extLst>
              <a:ext uri="{FF2B5EF4-FFF2-40B4-BE49-F238E27FC236}">
                <a16:creationId xmlns:a16="http://schemas.microsoft.com/office/drawing/2014/main" id="{AF3A9FE4-565D-43DD-90AB-720EA6534677}"/>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4" name="Text Box 27">
            <a:extLst>
              <a:ext uri="{FF2B5EF4-FFF2-40B4-BE49-F238E27FC236}">
                <a16:creationId xmlns:a16="http://schemas.microsoft.com/office/drawing/2014/main" id="{3E21318A-EDDE-4F58-9D55-0C1CAAD22465}"/>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2315" name="Line 28">
            <a:extLst>
              <a:ext uri="{FF2B5EF4-FFF2-40B4-BE49-F238E27FC236}">
                <a16:creationId xmlns:a16="http://schemas.microsoft.com/office/drawing/2014/main" id="{57E0E1AC-5978-4F3A-A6CD-FA48A6BA3C04}"/>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6" name="Freeform 29">
            <a:extLst>
              <a:ext uri="{FF2B5EF4-FFF2-40B4-BE49-F238E27FC236}">
                <a16:creationId xmlns:a16="http://schemas.microsoft.com/office/drawing/2014/main" id="{C6D569C5-7555-400D-9C65-8B158B980843}"/>
              </a:ext>
            </a:extLst>
          </p:cNvPr>
          <p:cNvSpPr>
            <a:spLocks/>
          </p:cNvSpPr>
          <p:nvPr/>
        </p:nvSpPr>
        <p:spPr bwMode="auto">
          <a:xfrm>
            <a:off x="3276600" y="2565400"/>
            <a:ext cx="887413" cy="2936875"/>
          </a:xfrm>
          <a:custGeom>
            <a:avLst/>
            <a:gdLst>
              <a:gd name="T0" fmla="*/ 844550 w 559"/>
              <a:gd name="T1" fmla="*/ 2936875 h 1850"/>
              <a:gd name="T2" fmla="*/ 844550 w 559"/>
              <a:gd name="T3" fmla="*/ 2128838 h 1850"/>
              <a:gd name="T4" fmla="*/ 768350 w 559"/>
              <a:gd name="T5" fmla="*/ 1336675 h 1850"/>
              <a:gd name="T6" fmla="*/ 127000 w 559"/>
              <a:gd name="T7" fmla="*/ 881063 h 1850"/>
              <a:gd name="T8" fmla="*/ 9525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7" name="Freeform 30">
            <a:extLst>
              <a:ext uri="{FF2B5EF4-FFF2-40B4-BE49-F238E27FC236}">
                <a16:creationId xmlns:a16="http://schemas.microsoft.com/office/drawing/2014/main" id="{245C01B6-C005-4154-A105-0AD2BAD7BACC}"/>
              </a:ext>
            </a:extLst>
          </p:cNvPr>
          <p:cNvSpPr>
            <a:spLocks/>
          </p:cNvSpPr>
          <p:nvPr/>
        </p:nvSpPr>
        <p:spPr bwMode="auto">
          <a:xfrm flipH="1">
            <a:off x="4541838" y="2636838"/>
            <a:ext cx="1055687" cy="2936875"/>
          </a:xfrm>
          <a:custGeom>
            <a:avLst/>
            <a:gdLst>
              <a:gd name="T0" fmla="*/ 1004697 w 559"/>
              <a:gd name="T1" fmla="*/ 2936875 h 1850"/>
              <a:gd name="T2" fmla="*/ 1004697 w 559"/>
              <a:gd name="T3" fmla="*/ 2128838 h 1850"/>
              <a:gd name="T4" fmla="*/ 914047 w 559"/>
              <a:gd name="T5" fmla="*/ 1336675 h 1850"/>
              <a:gd name="T6" fmla="*/ 151082 w 559"/>
              <a:gd name="T7" fmla="*/ 881063 h 1850"/>
              <a:gd name="T8" fmla="*/ 11331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8" name="Line 34">
            <a:extLst>
              <a:ext uri="{FF2B5EF4-FFF2-40B4-BE49-F238E27FC236}">
                <a16:creationId xmlns:a16="http://schemas.microsoft.com/office/drawing/2014/main" id="{361492C7-FA1B-4FB6-8055-2A88CDDC08FF}"/>
              </a:ext>
            </a:extLst>
          </p:cNvPr>
          <p:cNvSpPr>
            <a:spLocks noChangeShapeType="1"/>
          </p:cNvSpPr>
          <p:nvPr/>
        </p:nvSpPr>
        <p:spPr bwMode="auto">
          <a:xfrm flipH="1" flipV="1">
            <a:off x="5435600" y="3500438"/>
            <a:ext cx="647700" cy="503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19" name="Text Box 35">
            <a:extLst>
              <a:ext uri="{FF2B5EF4-FFF2-40B4-BE49-F238E27FC236}">
                <a16:creationId xmlns:a16="http://schemas.microsoft.com/office/drawing/2014/main" id="{9AAFBD37-2BC5-4A62-942F-7FF225BB6840}"/>
              </a:ext>
            </a:extLst>
          </p:cNvPr>
          <p:cNvSpPr txBox="1">
            <a:spLocks noChangeArrowheads="1"/>
          </p:cNvSpPr>
          <p:nvPr/>
        </p:nvSpPr>
        <p:spPr bwMode="auto">
          <a:xfrm>
            <a:off x="6011863" y="37163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right and left vitelline veins from the yolk sac</a:t>
            </a:r>
          </a:p>
        </p:txBody>
      </p:sp>
      <p:grpSp>
        <p:nvGrpSpPr>
          <p:cNvPr id="54310" name="Group 38">
            <a:extLst>
              <a:ext uri="{FF2B5EF4-FFF2-40B4-BE49-F238E27FC236}">
                <a16:creationId xmlns:a16="http://schemas.microsoft.com/office/drawing/2014/main" id="{BE5442F6-02D1-487A-A069-61DEFEB69B69}"/>
              </a:ext>
            </a:extLst>
          </p:cNvPr>
          <p:cNvGrpSpPr>
            <a:grpSpLocks/>
          </p:cNvGrpSpPr>
          <p:nvPr/>
        </p:nvGrpSpPr>
        <p:grpSpPr bwMode="auto">
          <a:xfrm>
            <a:off x="4211638" y="3716338"/>
            <a:ext cx="3311525" cy="1231900"/>
            <a:chOff x="2653" y="2341"/>
            <a:chExt cx="2086" cy="776"/>
          </a:xfrm>
        </p:grpSpPr>
        <p:sp>
          <p:nvSpPr>
            <p:cNvPr id="12322" name="AutoShape 32">
              <a:extLst>
                <a:ext uri="{FF2B5EF4-FFF2-40B4-BE49-F238E27FC236}">
                  <a16:creationId xmlns:a16="http://schemas.microsoft.com/office/drawing/2014/main" id="{7E34CFAA-6B65-45A6-BD69-5DA9A7A2B46F}"/>
                </a:ext>
              </a:extLst>
            </p:cNvPr>
            <p:cNvSpPr>
              <a:spLocks noChangeArrowheads="1"/>
            </p:cNvSpPr>
            <p:nvPr/>
          </p:nvSpPr>
          <p:spPr bwMode="auto">
            <a:xfrm>
              <a:off x="2653" y="2341"/>
              <a:ext cx="182" cy="590"/>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2323" name="Line 36">
              <a:extLst>
                <a:ext uri="{FF2B5EF4-FFF2-40B4-BE49-F238E27FC236}">
                  <a16:creationId xmlns:a16="http://schemas.microsoft.com/office/drawing/2014/main" id="{67EEBB55-0D8C-4A3D-9D6F-591499C3EF89}"/>
                </a:ext>
              </a:extLst>
            </p:cNvPr>
            <p:cNvSpPr>
              <a:spLocks noChangeShapeType="1"/>
            </p:cNvSpPr>
            <p:nvPr/>
          </p:nvSpPr>
          <p:spPr bwMode="auto">
            <a:xfrm flipH="1" flipV="1">
              <a:off x="2744" y="2659"/>
              <a:ext cx="907" cy="31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2324" name="Text Box 37">
              <a:extLst>
                <a:ext uri="{FF2B5EF4-FFF2-40B4-BE49-F238E27FC236}">
                  <a16:creationId xmlns:a16="http://schemas.microsoft.com/office/drawing/2014/main" id="{FB31A1E5-187C-47A0-8C4E-C42F823B5EB5}"/>
                </a:ext>
              </a:extLst>
            </p:cNvPr>
            <p:cNvSpPr txBox="1">
              <a:spLocks noChangeArrowheads="1"/>
            </p:cNvSpPr>
            <p:nvPr/>
          </p:nvSpPr>
          <p:spPr bwMode="auto">
            <a:xfrm>
              <a:off x="3696" y="2886"/>
              <a:ext cx="10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DUODENUM</a:t>
              </a:r>
            </a:p>
          </p:txBody>
        </p:sp>
      </p:grpSp>
      <p:sp>
        <p:nvSpPr>
          <p:cNvPr id="12321" name="Line 39">
            <a:extLst>
              <a:ext uri="{FF2B5EF4-FFF2-40B4-BE49-F238E27FC236}">
                <a16:creationId xmlns:a16="http://schemas.microsoft.com/office/drawing/2014/main" id="{B7B4A8AF-68EA-4CE2-9189-5E1FF9074D41}"/>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D5C8C6F-BAA6-4B14-B2A8-39C3D14D42D6}"/>
              </a:ext>
            </a:extLst>
          </p:cNvPr>
          <p:cNvSpPr>
            <a:spLocks noGrp="1" noChangeArrowheads="1"/>
          </p:cNvSpPr>
          <p:nvPr>
            <p:ph type="title"/>
          </p:nvPr>
        </p:nvSpPr>
        <p:spPr/>
        <p:txBody>
          <a:bodyPr/>
          <a:lstStyle/>
          <a:p>
            <a:pPr eaLnBrk="1" hangingPunct="1">
              <a:defRPr/>
            </a:pPr>
            <a:endParaRPr lang="en-US" altLang="hu-HU"/>
          </a:p>
        </p:txBody>
      </p:sp>
      <p:sp>
        <p:nvSpPr>
          <p:cNvPr id="53251" name="Rectangle 3">
            <a:extLst>
              <a:ext uri="{FF2B5EF4-FFF2-40B4-BE49-F238E27FC236}">
                <a16:creationId xmlns:a16="http://schemas.microsoft.com/office/drawing/2014/main" id="{826B46EE-A197-484F-B38E-EB497A507DD7}"/>
              </a:ext>
            </a:extLst>
          </p:cNvPr>
          <p:cNvSpPr>
            <a:spLocks noGrp="1" noChangeArrowheads="1"/>
          </p:cNvSpPr>
          <p:nvPr>
            <p:ph type="body" idx="1"/>
          </p:nvPr>
        </p:nvSpPr>
        <p:spPr/>
        <p:txBody>
          <a:bodyPr/>
          <a:lstStyle/>
          <a:p>
            <a:pPr eaLnBrk="1" hangingPunct="1">
              <a:defRPr/>
            </a:pPr>
            <a:endParaRPr lang="en-US" altLang="hu-HU"/>
          </a:p>
        </p:txBody>
      </p:sp>
      <p:sp>
        <p:nvSpPr>
          <p:cNvPr id="13316" name="Rectangle 4">
            <a:extLst>
              <a:ext uri="{FF2B5EF4-FFF2-40B4-BE49-F238E27FC236}">
                <a16:creationId xmlns:a16="http://schemas.microsoft.com/office/drawing/2014/main" id="{1657513A-033B-4257-9BD7-815B217464C8}"/>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3317" name="Freeform 5">
            <a:extLst>
              <a:ext uri="{FF2B5EF4-FFF2-40B4-BE49-F238E27FC236}">
                <a16:creationId xmlns:a16="http://schemas.microsoft.com/office/drawing/2014/main" id="{63DDFB33-1249-4E72-8EFF-CBE82D439268}"/>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18" name="Freeform 6">
            <a:extLst>
              <a:ext uri="{FF2B5EF4-FFF2-40B4-BE49-F238E27FC236}">
                <a16:creationId xmlns:a16="http://schemas.microsoft.com/office/drawing/2014/main" id="{FB30F80F-1726-44A0-B2AF-2DAB3D6CC364}"/>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19" name="Freeform 7">
            <a:extLst>
              <a:ext uri="{FF2B5EF4-FFF2-40B4-BE49-F238E27FC236}">
                <a16:creationId xmlns:a16="http://schemas.microsoft.com/office/drawing/2014/main" id="{2A0D5394-FBEC-48F6-B91B-B9FBDFCE2268}"/>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0" name="Freeform 8">
            <a:extLst>
              <a:ext uri="{FF2B5EF4-FFF2-40B4-BE49-F238E27FC236}">
                <a16:creationId xmlns:a16="http://schemas.microsoft.com/office/drawing/2014/main" id="{AD96F661-9699-4779-8149-C94210EC0332}"/>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1" name="Freeform 9">
            <a:extLst>
              <a:ext uri="{FF2B5EF4-FFF2-40B4-BE49-F238E27FC236}">
                <a16:creationId xmlns:a16="http://schemas.microsoft.com/office/drawing/2014/main" id="{26436962-A796-4587-AE3A-7318B2FBBE79}"/>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2" name="Freeform 10">
            <a:extLst>
              <a:ext uri="{FF2B5EF4-FFF2-40B4-BE49-F238E27FC236}">
                <a16:creationId xmlns:a16="http://schemas.microsoft.com/office/drawing/2014/main" id="{EAAE2037-A952-4D08-8AC1-CD19DF16478A}"/>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3" name="Text Box 11">
            <a:extLst>
              <a:ext uri="{FF2B5EF4-FFF2-40B4-BE49-F238E27FC236}">
                <a16:creationId xmlns:a16="http://schemas.microsoft.com/office/drawing/2014/main" id="{03127C9D-7D16-4CB7-930E-DA27308B0480}"/>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3324" name="Freeform 12">
            <a:extLst>
              <a:ext uri="{FF2B5EF4-FFF2-40B4-BE49-F238E27FC236}">
                <a16:creationId xmlns:a16="http://schemas.microsoft.com/office/drawing/2014/main" id="{68E42C62-BA39-40A6-AC62-8B9971506420}"/>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5" name="Freeform 13">
            <a:extLst>
              <a:ext uri="{FF2B5EF4-FFF2-40B4-BE49-F238E27FC236}">
                <a16:creationId xmlns:a16="http://schemas.microsoft.com/office/drawing/2014/main" id="{FD00D547-0164-446A-BA36-3AC2E168DE95}"/>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6" name="Freeform 14">
            <a:extLst>
              <a:ext uri="{FF2B5EF4-FFF2-40B4-BE49-F238E27FC236}">
                <a16:creationId xmlns:a16="http://schemas.microsoft.com/office/drawing/2014/main" id="{B818AEDD-FACA-4C93-8284-FD3F6F65CA58}"/>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7" name="Text Box 15">
            <a:extLst>
              <a:ext uri="{FF2B5EF4-FFF2-40B4-BE49-F238E27FC236}">
                <a16:creationId xmlns:a16="http://schemas.microsoft.com/office/drawing/2014/main" id="{AEBB9CE8-A86C-4FD8-84E5-855720725990}"/>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3328" name="Line 17">
            <a:extLst>
              <a:ext uri="{FF2B5EF4-FFF2-40B4-BE49-F238E27FC236}">
                <a16:creationId xmlns:a16="http://schemas.microsoft.com/office/drawing/2014/main" id="{1C5566CD-15C3-4328-AB64-B8E25711F93E}"/>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29" name="Text Box 18">
            <a:extLst>
              <a:ext uri="{FF2B5EF4-FFF2-40B4-BE49-F238E27FC236}">
                <a16:creationId xmlns:a16="http://schemas.microsoft.com/office/drawing/2014/main" id="{03CA09D8-69E7-4140-A53F-132B4B475860}"/>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3330" name="Line 19">
            <a:extLst>
              <a:ext uri="{FF2B5EF4-FFF2-40B4-BE49-F238E27FC236}">
                <a16:creationId xmlns:a16="http://schemas.microsoft.com/office/drawing/2014/main" id="{0322C8D9-436B-4855-92D2-AC095A03BC73}"/>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1" name="Text Box 20">
            <a:extLst>
              <a:ext uri="{FF2B5EF4-FFF2-40B4-BE49-F238E27FC236}">
                <a16:creationId xmlns:a16="http://schemas.microsoft.com/office/drawing/2014/main" id="{D069739E-457D-4719-B41B-A66F54E7476C}"/>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3332" name="Line 21">
            <a:extLst>
              <a:ext uri="{FF2B5EF4-FFF2-40B4-BE49-F238E27FC236}">
                <a16:creationId xmlns:a16="http://schemas.microsoft.com/office/drawing/2014/main" id="{AE9D218B-C66B-41FA-9B9B-B82A2698808E}"/>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3" name="Line 22">
            <a:extLst>
              <a:ext uri="{FF2B5EF4-FFF2-40B4-BE49-F238E27FC236}">
                <a16:creationId xmlns:a16="http://schemas.microsoft.com/office/drawing/2014/main" id="{3CE858B1-4A56-4438-BE9E-4AF209E69885}"/>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4" name="Oval 23">
            <a:extLst>
              <a:ext uri="{FF2B5EF4-FFF2-40B4-BE49-F238E27FC236}">
                <a16:creationId xmlns:a16="http://schemas.microsoft.com/office/drawing/2014/main" id="{0277EF47-2B8F-4E82-88C8-D60FF04063EA}"/>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3335" name="Text Box 24">
            <a:extLst>
              <a:ext uri="{FF2B5EF4-FFF2-40B4-BE49-F238E27FC236}">
                <a16:creationId xmlns:a16="http://schemas.microsoft.com/office/drawing/2014/main" id="{7BACF0B7-15C9-442B-BDF9-C9DA9DEE79A6}"/>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3336" name="Line 25">
            <a:extLst>
              <a:ext uri="{FF2B5EF4-FFF2-40B4-BE49-F238E27FC236}">
                <a16:creationId xmlns:a16="http://schemas.microsoft.com/office/drawing/2014/main" id="{EE0E831D-C6B7-41CC-862A-88A5E73439EC}"/>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7" name="Line 26">
            <a:extLst>
              <a:ext uri="{FF2B5EF4-FFF2-40B4-BE49-F238E27FC236}">
                <a16:creationId xmlns:a16="http://schemas.microsoft.com/office/drawing/2014/main" id="{1F35D11B-AF6A-4FB7-B19A-D7CD6443E7AD}"/>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38" name="Text Box 27">
            <a:extLst>
              <a:ext uri="{FF2B5EF4-FFF2-40B4-BE49-F238E27FC236}">
                <a16:creationId xmlns:a16="http://schemas.microsoft.com/office/drawing/2014/main" id="{285A7EFB-8165-429D-9E35-699606DE408A}"/>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3339" name="Line 28">
            <a:extLst>
              <a:ext uri="{FF2B5EF4-FFF2-40B4-BE49-F238E27FC236}">
                <a16:creationId xmlns:a16="http://schemas.microsoft.com/office/drawing/2014/main" id="{E8A95533-2F9D-4ECC-826D-006138AF1FF3}"/>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0" name="Freeform 29">
            <a:extLst>
              <a:ext uri="{FF2B5EF4-FFF2-40B4-BE49-F238E27FC236}">
                <a16:creationId xmlns:a16="http://schemas.microsoft.com/office/drawing/2014/main" id="{C88E398B-14EA-40FA-BC50-E6EEBF0D8610}"/>
              </a:ext>
            </a:extLst>
          </p:cNvPr>
          <p:cNvSpPr>
            <a:spLocks/>
          </p:cNvSpPr>
          <p:nvPr/>
        </p:nvSpPr>
        <p:spPr bwMode="auto">
          <a:xfrm>
            <a:off x="3276600" y="2565400"/>
            <a:ext cx="887413" cy="2936875"/>
          </a:xfrm>
          <a:custGeom>
            <a:avLst/>
            <a:gdLst>
              <a:gd name="T0" fmla="*/ 844550 w 559"/>
              <a:gd name="T1" fmla="*/ 2936875 h 1850"/>
              <a:gd name="T2" fmla="*/ 844550 w 559"/>
              <a:gd name="T3" fmla="*/ 2128838 h 1850"/>
              <a:gd name="T4" fmla="*/ 768350 w 559"/>
              <a:gd name="T5" fmla="*/ 1336675 h 1850"/>
              <a:gd name="T6" fmla="*/ 127000 w 559"/>
              <a:gd name="T7" fmla="*/ 881063 h 1850"/>
              <a:gd name="T8" fmla="*/ 9525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3280" name="Line 32">
            <a:extLst>
              <a:ext uri="{FF2B5EF4-FFF2-40B4-BE49-F238E27FC236}">
                <a16:creationId xmlns:a16="http://schemas.microsoft.com/office/drawing/2014/main" id="{2221D7F9-A5BA-4184-BA24-4FE4764AC690}"/>
              </a:ext>
            </a:extLst>
          </p:cNvPr>
          <p:cNvSpPr>
            <a:spLocks noChangeShapeType="1"/>
          </p:cNvSpPr>
          <p:nvPr/>
        </p:nvSpPr>
        <p:spPr bwMode="auto">
          <a:xfrm>
            <a:off x="4097338" y="4062413"/>
            <a:ext cx="546100" cy="14287"/>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2" name="AutoShape 31">
            <a:extLst>
              <a:ext uri="{FF2B5EF4-FFF2-40B4-BE49-F238E27FC236}">
                <a16:creationId xmlns:a16="http://schemas.microsoft.com/office/drawing/2014/main" id="{CFCEBB7C-DE56-46F6-9492-1A2EC0A13B76}"/>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3343" name="Text Box 34">
            <a:extLst>
              <a:ext uri="{FF2B5EF4-FFF2-40B4-BE49-F238E27FC236}">
                <a16:creationId xmlns:a16="http://schemas.microsoft.com/office/drawing/2014/main" id="{CA22762E-0DFB-4BEE-8D5C-D7E95C976741}"/>
              </a:ext>
            </a:extLst>
          </p:cNvPr>
          <p:cNvSpPr txBox="1">
            <a:spLocks noChangeArrowheads="1"/>
          </p:cNvSpPr>
          <p:nvPr/>
        </p:nvSpPr>
        <p:spPr bwMode="auto">
          <a:xfrm>
            <a:off x="6011863" y="3716338"/>
            <a:ext cx="259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right and left vitelline veins from the yolk sac</a:t>
            </a:r>
          </a:p>
        </p:txBody>
      </p:sp>
      <p:sp>
        <p:nvSpPr>
          <p:cNvPr id="13344" name="Freeform 30">
            <a:extLst>
              <a:ext uri="{FF2B5EF4-FFF2-40B4-BE49-F238E27FC236}">
                <a16:creationId xmlns:a16="http://schemas.microsoft.com/office/drawing/2014/main" id="{FF180E39-9562-4558-9DB6-577802E61099}"/>
              </a:ext>
            </a:extLst>
          </p:cNvPr>
          <p:cNvSpPr>
            <a:spLocks/>
          </p:cNvSpPr>
          <p:nvPr/>
        </p:nvSpPr>
        <p:spPr bwMode="auto">
          <a:xfrm flipH="1">
            <a:off x="4541838" y="2636838"/>
            <a:ext cx="1055687" cy="2936875"/>
          </a:xfrm>
          <a:custGeom>
            <a:avLst/>
            <a:gdLst>
              <a:gd name="T0" fmla="*/ 1004697 w 559"/>
              <a:gd name="T1" fmla="*/ 2936875 h 1850"/>
              <a:gd name="T2" fmla="*/ 1004697 w 559"/>
              <a:gd name="T3" fmla="*/ 2128838 h 1850"/>
              <a:gd name="T4" fmla="*/ 914047 w 559"/>
              <a:gd name="T5" fmla="*/ 1336675 h 1850"/>
              <a:gd name="T6" fmla="*/ 151082 w 559"/>
              <a:gd name="T7" fmla="*/ 881063 h 1850"/>
              <a:gd name="T8" fmla="*/ 11331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5" name="AutoShape 37">
            <a:extLst>
              <a:ext uri="{FF2B5EF4-FFF2-40B4-BE49-F238E27FC236}">
                <a16:creationId xmlns:a16="http://schemas.microsoft.com/office/drawing/2014/main" id="{A2E5DF66-6A66-4EB2-B108-F7E65A7CB0BF}"/>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3346" name="Line 38">
            <a:extLst>
              <a:ext uri="{FF2B5EF4-FFF2-40B4-BE49-F238E27FC236}">
                <a16:creationId xmlns:a16="http://schemas.microsoft.com/office/drawing/2014/main" id="{59A29A7A-6C33-4082-85C2-C600214B41AE}"/>
              </a:ext>
            </a:extLst>
          </p:cNvPr>
          <p:cNvSpPr>
            <a:spLocks noChangeShapeType="1"/>
          </p:cNvSpPr>
          <p:nvPr/>
        </p:nvSpPr>
        <p:spPr bwMode="auto">
          <a:xfrm flipH="1" flipV="1">
            <a:off x="4356100" y="4221163"/>
            <a:ext cx="1439863" cy="503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7" name="Text Box 39">
            <a:extLst>
              <a:ext uri="{FF2B5EF4-FFF2-40B4-BE49-F238E27FC236}">
                <a16:creationId xmlns:a16="http://schemas.microsoft.com/office/drawing/2014/main" id="{5B24EDAE-E45A-4977-80A2-EEA148B64E80}"/>
              </a:ext>
            </a:extLst>
          </p:cNvPr>
          <p:cNvSpPr txBox="1">
            <a:spLocks noChangeArrowheads="1"/>
          </p:cNvSpPr>
          <p:nvPr/>
        </p:nvSpPr>
        <p:spPr bwMode="auto">
          <a:xfrm>
            <a:off x="5867400" y="4581525"/>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DUODENUM</a:t>
            </a:r>
          </a:p>
        </p:txBody>
      </p:sp>
      <p:sp>
        <p:nvSpPr>
          <p:cNvPr id="13348" name="Line 35">
            <a:extLst>
              <a:ext uri="{FF2B5EF4-FFF2-40B4-BE49-F238E27FC236}">
                <a16:creationId xmlns:a16="http://schemas.microsoft.com/office/drawing/2014/main" id="{7BC15F5B-2757-471F-AD43-EA0F2073D0E5}"/>
              </a:ext>
            </a:extLst>
          </p:cNvPr>
          <p:cNvSpPr>
            <a:spLocks noChangeShapeType="1"/>
          </p:cNvSpPr>
          <p:nvPr/>
        </p:nvSpPr>
        <p:spPr bwMode="auto">
          <a:xfrm flipH="1" flipV="1">
            <a:off x="5435600" y="3500438"/>
            <a:ext cx="647700" cy="503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3349" name="Line 41">
            <a:extLst>
              <a:ext uri="{FF2B5EF4-FFF2-40B4-BE49-F238E27FC236}">
                <a16:creationId xmlns:a16="http://schemas.microsoft.com/office/drawing/2014/main" id="{3D02CB9B-DFA3-4DF8-9F25-884416DE9F46}"/>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3281" name="Line 33">
            <a:extLst>
              <a:ext uri="{FF2B5EF4-FFF2-40B4-BE49-F238E27FC236}">
                <a16:creationId xmlns:a16="http://schemas.microsoft.com/office/drawing/2014/main" id="{197DBB4E-2C83-492C-BA95-9DC991E69352}"/>
              </a:ext>
            </a:extLst>
          </p:cNvPr>
          <p:cNvSpPr>
            <a:spLocks noChangeShapeType="1"/>
          </p:cNvSpPr>
          <p:nvPr/>
        </p:nvSpPr>
        <p:spPr bwMode="auto">
          <a:xfrm>
            <a:off x="4140200" y="4437063"/>
            <a:ext cx="473075" cy="14287"/>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80"/>
                                        </p:tgtEl>
                                        <p:attrNameLst>
                                          <p:attrName>style.visibility</p:attrName>
                                        </p:attrNameLst>
                                      </p:cBhvr>
                                      <p:to>
                                        <p:strVal val="visible"/>
                                      </p:to>
                                    </p:set>
                                    <p:animEffect transition="in" filter="fade">
                                      <p:cBhvr>
                                        <p:cTn id="7" dur="500"/>
                                        <p:tgtEl>
                                          <p:spTgt spid="53280"/>
                                        </p:tgtEl>
                                      </p:cBhvr>
                                    </p:animEffect>
                                  </p:childTnLst>
                                </p:cTn>
                              </p:par>
                              <p:par>
                                <p:cTn id="8" presetID="10" presetClass="entr" presetSubtype="0" fill="hold" nodeType="withEffect">
                                  <p:stCondLst>
                                    <p:cond delay="0"/>
                                  </p:stCondLst>
                                  <p:childTnLst>
                                    <p:set>
                                      <p:cBhvr>
                                        <p:cTn id="9" dur="1" fill="hold">
                                          <p:stCondLst>
                                            <p:cond delay="0"/>
                                          </p:stCondLst>
                                        </p:cTn>
                                        <p:tgtEl>
                                          <p:spTgt spid="53281"/>
                                        </p:tgtEl>
                                        <p:attrNameLst>
                                          <p:attrName>style.visibility</p:attrName>
                                        </p:attrNameLst>
                                      </p:cBhvr>
                                      <p:to>
                                        <p:strVal val="visible"/>
                                      </p:to>
                                    </p:set>
                                    <p:animEffect transition="in" filter="fade">
                                      <p:cBhvr>
                                        <p:cTn id="10" dur="500"/>
                                        <p:tgtEl>
                                          <p:spTgt spid="53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E9989BD-2C1D-4B2F-8248-7123909E0F28}"/>
              </a:ext>
            </a:extLst>
          </p:cNvPr>
          <p:cNvSpPr>
            <a:spLocks noGrp="1" noChangeArrowheads="1"/>
          </p:cNvSpPr>
          <p:nvPr>
            <p:ph type="title"/>
          </p:nvPr>
        </p:nvSpPr>
        <p:spPr/>
        <p:txBody>
          <a:bodyPr/>
          <a:lstStyle/>
          <a:p>
            <a:pPr eaLnBrk="1" hangingPunct="1">
              <a:defRPr/>
            </a:pPr>
            <a:endParaRPr lang="en-US" altLang="hu-HU"/>
          </a:p>
        </p:txBody>
      </p:sp>
      <p:sp>
        <p:nvSpPr>
          <p:cNvPr id="63491" name="Rectangle 3">
            <a:extLst>
              <a:ext uri="{FF2B5EF4-FFF2-40B4-BE49-F238E27FC236}">
                <a16:creationId xmlns:a16="http://schemas.microsoft.com/office/drawing/2014/main" id="{B385758C-8D9E-4C7D-A5D1-855111D67FC4}"/>
              </a:ext>
            </a:extLst>
          </p:cNvPr>
          <p:cNvSpPr>
            <a:spLocks noGrp="1" noChangeArrowheads="1"/>
          </p:cNvSpPr>
          <p:nvPr>
            <p:ph type="body" idx="1"/>
          </p:nvPr>
        </p:nvSpPr>
        <p:spPr/>
        <p:txBody>
          <a:bodyPr/>
          <a:lstStyle/>
          <a:p>
            <a:pPr eaLnBrk="1" hangingPunct="1">
              <a:defRPr/>
            </a:pPr>
            <a:endParaRPr lang="en-US" altLang="hu-HU"/>
          </a:p>
        </p:txBody>
      </p:sp>
      <p:sp>
        <p:nvSpPr>
          <p:cNvPr id="14340" name="Rectangle 4">
            <a:extLst>
              <a:ext uri="{FF2B5EF4-FFF2-40B4-BE49-F238E27FC236}">
                <a16:creationId xmlns:a16="http://schemas.microsoft.com/office/drawing/2014/main" id="{3876C250-8F25-44B2-9006-9B200429B9D2}"/>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a:t>             </a:t>
            </a:r>
            <a:endParaRPr lang="en-GB" altLang="hu-HU"/>
          </a:p>
        </p:txBody>
      </p:sp>
      <p:sp>
        <p:nvSpPr>
          <p:cNvPr id="14341" name="Freeform 5">
            <a:extLst>
              <a:ext uri="{FF2B5EF4-FFF2-40B4-BE49-F238E27FC236}">
                <a16:creationId xmlns:a16="http://schemas.microsoft.com/office/drawing/2014/main" id="{1AC2119B-0510-4B1F-BB77-01C248472B84}"/>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2" name="Freeform 6">
            <a:extLst>
              <a:ext uri="{FF2B5EF4-FFF2-40B4-BE49-F238E27FC236}">
                <a16:creationId xmlns:a16="http://schemas.microsoft.com/office/drawing/2014/main" id="{FB9292AB-4E19-4D4F-ACF1-1E33260FCB47}"/>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3" name="Freeform 7">
            <a:extLst>
              <a:ext uri="{FF2B5EF4-FFF2-40B4-BE49-F238E27FC236}">
                <a16:creationId xmlns:a16="http://schemas.microsoft.com/office/drawing/2014/main" id="{7A6D3ED5-3AD1-4CAD-BFC4-0FBFEE58B230}"/>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4" name="Freeform 10">
            <a:extLst>
              <a:ext uri="{FF2B5EF4-FFF2-40B4-BE49-F238E27FC236}">
                <a16:creationId xmlns:a16="http://schemas.microsoft.com/office/drawing/2014/main" id="{0CBE896B-150A-42E3-9B22-E1DE9BC7F8C8}"/>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5" name="Text Box 11">
            <a:extLst>
              <a:ext uri="{FF2B5EF4-FFF2-40B4-BE49-F238E27FC236}">
                <a16:creationId xmlns:a16="http://schemas.microsoft.com/office/drawing/2014/main" id="{0B236E51-BF09-4732-99F0-1AD26214C2EA}"/>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4346" name="Freeform 12">
            <a:extLst>
              <a:ext uri="{FF2B5EF4-FFF2-40B4-BE49-F238E27FC236}">
                <a16:creationId xmlns:a16="http://schemas.microsoft.com/office/drawing/2014/main" id="{27CE0795-C6FB-4171-91A2-73FA0AEDD3EF}"/>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7" name="Freeform 13">
            <a:extLst>
              <a:ext uri="{FF2B5EF4-FFF2-40B4-BE49-F238E27FC236}">
                <a16:creationId xmlns:a16="http://schemas.microsoft.com/office/drawing/2014/main" id="{07726041-FEA9-477A-B859-28B89EAA82A9}"/>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8" name="Freeform 14">
            <a:extLst>
              <a:ext uri="{FF2B5EF4-FFF2-40B4-BE49-F238E27FC236}">
                <a16:creationId xmlns:a16="http://schemas.microsoft.com/office/drawing/2014/main" id="{72D86035-473A-4948-83D3-83B3EDB0296A}"/>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49" name="Text Box 15">
            <a:extLst>
              <a:ext uri="{FF2B5EF4-FFF2-40B4-BE49-F238E27FC236}">
                <a16:creationId xmlns:a16="http://schemas.microsoft.com/office/drawing/2014/main" id="{3C1F8CEF-40E1-4FEC-A745-51C99B3EFB30}"/>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4350" name="Line 16">
            <a:extLst>
              <a:ext uri="{FF2B5EF4-FFF2-40B4-BE49-F238E27FC236}">
                <a16:creationId xmlns:a16="http://schemas.microsoft.com/office/drawing/2014/main" id="{997D3683-9C61-48DF-BB7B-4F0AF512096B}"/>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51" name="Text Box 17">
            <a:extLst>
              <a:ext uri="{FF2B5EF4-FFF2-40B4-BE49-F238E27FC236}">
                <a16:creationId xmlns:a16="http://schemas.microsoft.com/office/drawing/2014/main" id="{3992A8FD-3E12-4D95-B910-D34D15C09744}"/>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4352" name="Line 18">
            <a:extLst>
              <a:ext uri="{FF2B5EF4-FFF2-40B4-BE49-F238E27FC236}">
                <a16:creationId xmlns:a16="http://schemas.microsoft.com/office/drawing/2014/main" id="{8477138A-6C34-469B-B6DD-5D5D5A580C5D}"/>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53" name="Text Box 19">
            <a:extLst>
              <a:ext uri="{FF2B5EF4-FFF2-40B4-BE49-F238E27FC236}">
                <a16:creationId xmlns:a16="http://schemas.microsoft.com/office/drawing/2014/main" id="{50B456E6-0EBF-437C-B45B-AD98366E5DBF}"/>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4354" name="Line 20">
            <a:extLst>
              <a:ext uri="{FF2B5EF4-FFF2-40B4-BE49-F238E27FC236}">
                <a16:creationId xmlns:a16="http://schemas.microsoft.com/office/drawing/2014/main" id="{7A8A015C-1771-43B8-AF7D-20B7908FAEC2}"/>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55" name="Line 21">
            <a:extLst>
              <a:ext uri="{FF2B5EF4-FFF2-40B4-BE49-F238E27FC236}">
                <a16:creationId xmlns:a16="http://schemas.microsoft.com/office/drawing/2014/main" id="{D871D07A-6B0C-4D82-968C-A33C5766BC6E}"/>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56" name="Oval 22">
            <a:extLst>
              <a:ext uri="{FF2B5EF4-FFF2-40B4-BE49-F238E27FC236}">
                <a16:creationId xmlns:a16="http://schemas.microsoft.com/office/drawing/2014/main" id="{A096F9EB-2504-4BB5-80DA-86F85CC0060D}"/>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4357" name="Text Box 23">
            <a:extLst>
              <a:ext uri="{FF2B5EF4-FFF2-40B4-BE49-F238E27FC236}">
                <a16:creationId xmlns:a16="http://schemas.microsoft.com/office/drawing/2014/main" id="{DE24E0A3-A9B6-4BD4-952D-BD9D5B7ECDC2}"/>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4358" name="Line 24">
            <a:extLst>
              <a:ext uri="{FF2B5EF4-FFF2-40B4-BE49-F238E27FC236}">
                <a16:creationId xmlns:a16="http://schemas.microsoft.com/office/drawing/2014/main" id="{A031C539-C3C6-432E-B169-1165910B7C3E}"/>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59" name="Line 25">
            <a:extLst>
              <a:ext uri="{FF2B5EF4-FFF2-40B4-BE49-F238E27FC236}">
                <a16:creationId xmlns:a16="http://schemas.microsoft.com/office/drawing/2014/main" id="{B9BF22BA-610D-497D-861A-DC93F31404F6}"/>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0" name="Text Box 26">
            <a:extLst>
              <a:ext uri="{FF2B5EF4-FFF2-40B4-BE49-F238E27FC236}">
                <a16:creationId xmlns:a16="http://schemas.microsoft.com/office/drawing/2014/main" id="{C98860AD-5A5D-43CD-AD18-704654703D8E}"/>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4361" name="Line 27">
            <a:extLst>
              <a:ext uri="{FF2B5EF4-FFF2-40B4-BE49-F238E27FC236}">
                <a16:creationId xmlns:a16="http://schemas.microsoft.com/office/drawing/2014/main" id="{587BF859-CA8E-4637-9800-9913749DFB58}"/>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2" name="Freeform 28">
            <a:extLst>
              <a:ext uri="{FF2B5EF4-FFF2-40B4-BE49-F238E27FC236}">
                <a16:creationId xmlns:a16="http://schemas.microsoft.com/office/drawing/2014/main" id="{2B44A8EF-57A5-4257-BA37-FCD3EFE2D1AB}"/>
              </a:ext>
            </a:extLst>
          </p:cNvPr>
          <p:cNvSpPr>
            <a:spLocks/>
          </p:cNvSpPr>
          <p:nvPr/>
        </p:nvSpPr>
        <p:spPr bwMode="auto">
          <a:xfrm>
            <a:off x="3276600" y="2565400"/>
            <a:ext cx="887413" cy="2936875"/>
          </a:xfrm>
          <a:custGeom>
            <a:avLst/>
            <a:gdLst>
              <a:gd name="T0" fmla="*/ 844550 w 559"/>
              <a:gd name="T1" fmla="*/ 2936875 h 1850"/>
              <a:gd name="T2" fmla="*/ 844550 w 559"/>
              <a:gd name="T3" fmla="*/ 2128838 h 1850"/>
              <a:gd name="T4" fmla="*/ 768350 w 559"/>
              <a:gd name="T5" fmla="*/ 1336675 h 1850"/>
              <a:gd name="T6" fmla="*/ 127000 w 559"/>
              <a:gd name="T7" fmla="*/ 881063 h 1850"/>
              <a:gd name="T8" fmla="*/ 9525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3" name="Line 29">
            <a:extLst>
              <a:ext uri="{FF2B5EF4-FFF2-40B4-BE49-F238E27FC236}">
                <a16:creationId xmlns:a16="http://schemas.microsoft.com/office/drawing/2014/main" id="{BC1701BF-E5FE-4C3A-8C0E-32B2ABCE7C03}"/>
              </a:ext>
            </a:extLst>
          </p:cNvPr>
          <p:cNvSpPr>
            <a:spLocks noChangeShapeType="1"/>
          </p:cNvSpPr>
          <p:nvPr/>
        </p:nvSpPr>
        <p:spPr bwMode="auto">
          <a:xfrm>
            <a:off x="4097338" y="4062413"/>
            <a:ext cx="546100" cy="14287"/>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4" name="AutoShape 30">
            <a:extLst>
              <a:ext uri="{FF2B5EF4-FFF2-40B4-BE49-F238E27FC236}">
                <a16:creationId xmlns:a16="http://schemas.microsoft.com/office/drawing/2014/main" id="{A72970C4-6B21-4FC3-833B-E620B479D8F1}"/>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63519" name="Text Box 31">
            <a:extLst>
              <a:ext uri="{FF2B5EF4-FFF2-40B4-BE49-F238E27FC236}">
                <a16:creationId xmlns:a16="http://schemas.microsoft.com/office/drawing/2014/main" id="{A1F94E75-565C-42E6-B9C9-ED640E82C237}"/>
              </a:ext>
            </a:extLst>
          </p:cNvPr>
          <p:cNvSpPr txBox="1">
            <a:spLocks noChangeArrowheads="1"/>
          </p:cNvSpPr>
          <p:nvPr/>
        </p:nvSpPr>
        <p:spPr bwMode="auto">
          <a:xfrm>
            <a:off x="5364163" y="32131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right vitelline vein</a:t>
            </a:r>
          </a:p>
        </p:txBody>
      </p:sp>
      <p:sp>
        <p:nvSpPr>
          <p:cNvPr id="14366" name="Freeform 32">
            <a:extLst>
              <a:ext uri="{FF2B5EF4-FFF2-40B4-BE49-F238E27FC236}">
                <a16:creationId xmlns:a16="http://schemas.microsoft.com/office/drawing/2014/main" id="{CEDB4DB0-F4CA-4584-AC4E-BDBB4AF56785}"/>
              </a:ext>
            </a:extLst>
          </p:cNvPr>
          <p:cNvSpPr>
            <a:spLocks/>
          </p:cNvSpPr>
          <p:nvPr/>
        </p:nvSpPr>
        <p:spPr bwMode="auto">
          <a:xfrm flipH="1">
            <a:off x="4541838" y="2636838"/>
            <a:ext cx="1055687" cy="2936875"/>
          </a:xfrm>
          <a:custGeom>
            <a:avLst/>
            <a:gdLst>
              <a:gd name="T0" fmla="*/ 1004697 w 559"/>
              <a:gd name="T1" fmla="*/ 2936875 h 1850"/>
              <a:gd name="T2" fmla="*/ 1004697 w 559"/>
              <a:gd name="T3" fmla="*/ 2128838 h 1850"/>
              <a:gd name="T4" fmla="*/ 914047 w 559"/>
              <a:gd name="T5" fmla="*/ 1336675 h 1850"/>
              <a:gd name="T6" fmla="*/ 151082 w 559"/>
              <a:gd name="T7" fmla="*/ 881063 h 1850"/>
              <a:gd name="T8" fmla="*/ 11331 w 559"/>
              <a:gd name="T9" fmla="*/ 0 h 18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9" h="1850">
                <a:moveTo>
                  <a:pt x="532" y="1850"/>
                </a:moveTo>
                <a:cubicBezTo>
                  <a:pt x="532" y="1764"/>
                  <a:pt x="540" y="1509"/>
                  <a:pt x="532" y="1341"/>
                </a:cubicBezTo>
                <a:cubicBezTo>
                  <a:pt x="524" y="1173"/>
                  <a:pt x="559" y="973"/>
                  <a:pt x="484" y="842"/>
                </a:cubicBezTo>
                <a:cubicBezTo>
                  <a:pt x="409" y="711"/>
                  <a:pt x="160" y="695"/>
                  <a:pt x="80" y="555"/>
                </a:cubicBezTo>
                <a:cubicBezTo>
                  <a:pt x="0" y="415"/>
                  <a:pt x="22" y="116"/>
                  <a:pt x="6"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7" name="AutoShape 33">
            <a:extLst>
              <a:ext uri="{FF2B5EF4-FFF2-40B4-BE49-F238E27FC236}">
                <a16:creationId xmlns:a16="http://schemas.microsoft.com/office/drawing/2014/main" id="{FA377AFB-078A-49BB-83F9-905F3F308900}"/>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4368" name="Line 34">
            <a:extLst>
              <a:ext uri="{FF2B5EF4-FFF2-40B4-BE49-F238E27FC236}">
                <a16:creationId xmlns:a16="http://schemas.microsoft.com/office/drawing/2014/main" id="{B36B55BE-5227-4720-BC7D-3601FC876B60}"/>
              </a:ext>
            </a:extLst>
          </p:cNvPr>
          <p:cNvSpPr>
            <a:spLocks noChangeShapeType="1"/>
          </p:cNvSpPr>
          <p:nvPr/>
        </p:nvSpPr>
        <p:spPr bwMode="auto">
          <a:xfrm flipH="1" flipV="1">
            <a:off x="4356100" y="4221163"/>
            <a:ext cx="1439863" cy="5032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69" name="Text Box 35">
            <a:extLst>
              <a:ext uri="{FF2B5EF4-FFF2-40B4-BE49-F238E27FC236}">
                <a16:creationId xmlns:a16="http://schemas.microsoft.com/office/drawing/2014/main" id="{6F465D55-E7A8-4778-951B-5851C73D3C7C}"/>
              </a:ext>
            </a:extLst>
          </p:cNvPr>
          <p:cNvSpPr txBox="1">
            <a:spLocks noChangeArrowheads="1"/>
          </p:cNvSpPr>
          <p:nvPr/>
        </p:nvSpPr>
        <p:spPr bwMode="auto">
          <a:xfrm>
            <a:off x="5867400" y="4581525"/>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DUODENUM</a:t>
            </a:r>
          </a:p>
        </p:txBody>
      </p:sp>
      <p:sp>
        <p:nvSpPr>
          <p:cNvPr id="14370" name="Line 36">
            <a:extLst>
              <a:ext uri="{FF2B5EF4-FFF2-40B4-BE49-F238E27FC236}">
                <a16:creationId xmlns:a16="http://schemas.microsoft.com/office/drawing/2014/main" id="{098EF97F-0ADD-43D7-9266-2CF88ABB4A03}"/>
              </a:ext>
            </a:extLst>
          </p:cNvPr>
          <p:cNvSpPr>
            <a:spLocks noChangeShapeType="1"/>
          </p:cNvSpPr>
          <p:nvPr/>
        </p:nvSpPr>
        <p:spPr bwMode="auto">
          <a:xfrm>
            <a:off x="4140200" y="4437063"/>
            <a:ext cx="473075" cy="14287"/>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71" name="Line 38">
            <a:extLst>
              <a:ext uri="{FF2B5EF4-FFF2-40B4-BE49-F238E27FC236}">
                <a16:creationId xmlns:a16="http://schemas.microsoft.com/office/drawing/2014/main" id="{514C4E91-0E6F-4585-8905-83EE2C71F8F8}"/>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3527" name="Rectangle 39">
            <a:extLst>
              <a:ext uri="{FF2B5EF4-FFF2-40B4-BE49-F238E27FC236}">
                <a16:creationId xmlns:a16="http://schemas.microsoft.com/office/drawing/2014/main" id="{B73E1D01-EFD8-47C2-94D8-3041DA664536}"/>
              </a:ext>
            </a:extLst>
          </p:cNvPr>
          <p:cNvSpPr>
            <a:spLocks noChangeArrowheads="1"/>
          </p:cNvSpPr>
          <p:nvPr/>
        </p:nvSpPr>
        <p:spPr bwMode="auto">
          <a:xfrm>
            <a:off x="3924300" y="4089400"/>
            <a:ext cx="241300" cy="3079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a:t>       </a:t>
            </a:r>
            <a:endParaRPr lang="en-GB" altLang="hu-HU"/>
          </a:p>
        </p:txBody>
      </p:sp>
      <p:sp>
        <p:nvSpPr>
          <p:cNvPr id="63528" name="Freeform 40">
            <a:extLst>
              <a:ext uri="{FF2B5EF4-FFF2-40B4-BE49-F238E27FC236}">
                <a16:creationId xmlns:a16="http://schemas.microsoft.com/office/drawing/2014/main" id="{1DB05757-0C91-4DDD-B91B-3C5456645808}"/>
              </a:ext>
            </a:extLst>
          </p:cNvPr>
          <p:cNvSpPr>
            <a:spLocks/>
          </p:cNvSpPr>
          <p:nvPr/>
        </p:nvSpPr>
        <p:spPr bwMode="auto">
          <a:xfrm>
            <a:off x="4532313" y="2554288"/>
            <a:ext cx="1179512" cy="1536700"/>
          </a:xfrm>
          <a:custGeom>
            <a:avLst/>
            <a:gdLst>
              <a:gd name="T0" fmla="*/ 111125 w 743"/>
              <a:gd name="T1" fmla="*/ 1235075 h 968"/>
              <a:gd name="T2" fmla="*/ 26987 w 743"/>
              <a:gd name="T3" fmla="*/ 1439863 h 968"/>
              <a:gd name="T4" fmla="*/ 268287 w 743"/>
              <a:gd name="T5" fmla="*/ 1490663 h 968"/>
              <a:gd name="T6" fmla="*/ 760412 w 743"/>
              <a:gd name="T7" fmla="*/ 1162050 h 968"/>
              <a:gd name="T8" fmla="*/ 1119187 w 743"/>
              <a:gd name="T9" fmla="*/ 874713 h 968"/>
              <a:gd name="T10" fmla="*/ 1119187 w 743"/>
              <a:gd name="T11" fmla="*/ 153988 h 968"/>
              <a:gd name="T12" fmla="*/ 1047750 w 743"/>
              <a:gd name="T13" fmla="*/ 11113 h 968"/>
              <a:gd name="T14" fmla="*/ 976312 w 743"/>
              <a:gd name="T15" fmla="*/ 82550 h 968"/>
              <a:gd name="T16" fmla="*/ 831850 w 743"/>
              <a:gd name="T17" fmla="*/ 442913 h 968"/>
              <a:gd name="T18" fmla="*/ 471487 w 743"/>
              <a:gd name="T19" fmla="*/ 1090613 h 968"/>
              <a:gd name="T20" fmla="*/ 111125 w 743"/>
              <a:gd name="T21" fmla="*/ 1235075 h 9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968">
                <a:moveTo>
                  <a:pt x="70" y="778"/>
                </a:moveTo>
                <a:cubicBezTo>
                  <a:pt x="23" y="815"/>
                  <a:pt x="0" y="880"/>
                  <a:pt x="17" y="907"/>
                </a:cubicBezTo>
                <a:cubicBezTo>
                  <a:pt x="34" y="934"/>
                  <a:pt x="92" y="968"/>
                  <a:pt x="169" y="939"/>
                </a:cubicBezTo>
                <a:cubicBezTo>
                  <a:pt x="246" y="910"/>
                  <a:pt x="390" y="797"/>
                  <a:pt x="479" y="732"/>
                </a:cubicBezTo>
                <a:cubicBezTo>
                  <a:pt x="568" y="667"/>
                  <a:pt x="667" y="657"/>
                  <a:pt x="705" y="551"/>
                </a:cubicBezTo>
                <a:cubicBezTo>
                  <a:pt x="743" y="445"/>
                  <a:pt x="713" y="188"/>
                  <a:pt x="705" y="97"/>
                </a:cubicBezTo>
                <a:cubicBezTo>
                  <a:pt x="697" y="6"/>
                  <a:pt x="675" y="14"/>
                  <a:pt x="660" y="7"/>
                </a:cubicBezTo>
                <a:cubicBezTo>
                  <a:pt x="645" y="0"/>
                  <a:pt x="638" y="7"/>
                  <a:pt x="615" y="52"/>
                </a:cubicBezTo>
                <a:cubicBezTo>
                  <a:pt x="592" y="97"/>
                  <a:pt x="577" y="173"/>
                  <a:pt x="524" y="279"/>
                </a:cubicBezTo>
                <a:cubicBezTo>
                  <a:pt x="471" y="385"/>
                  <a:pt x="373" y="604"/>
                  <a:pt x="297" y="687"/>
                </a:cubicBezTo>
                <a:cubicBezTo>
                  <a:pt x="221" y="770"/>
                  <a:pt x="115" y="740"/>
                  <a:pt x="70" y="778"/>
                </a:cubicBez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74" name="Freeform 9">
            <a:extLst>
              <a:ext uri="{FF2B5EF4-FFF2-40B4-BE49-F238E27FC236}">
                <a16:creationId xmlns:a16="http://schemas.microsoft.com/office/drawing/2014/main" id="{F52B8369-04ED-4B58-8D04-54CB992C1A88}"/>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4375" name="Freeform 8">
            <a:extLst>
              <a:ext uri="{FF2B5EF4-FFF2-40B4-BE49-F238E27FC236}">
                <a16:creationId xmlns:a16="http://schemas.microsoft.com/office/drawing/2014/main" id="{EA3446A4-47E4-4546-88D3-136D68C4AF4B}"/>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3529" name="Line 41">
            <a:extLst>
              <a:ext uri="{FF2B5EF4-FFF2-40B4-BE49-F238E27FC236}">
                <a16:creationId xmlns:a16="http://schemas.microsoft.com/office/drawing/2014/main" id="{097EB269-CEB4-43C9-B34E-FC65E3AB3845}"/>
              </a:ext>
            </a:extLst>
          </p:cNvPr>
          <p:cNvSpPr>
            <a:spLocks noChangeShapeType="1"/>
          </p:cNvSpPr>
          <p:nvPr/>
        </p:nvSpPr>
        <p:spPr bwMode="auto">
          <a:xfrm flipH="1">
            <a:off x="3492500" y="3429000"/>
            <a:ext cx="2159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3528"/>
                                        </p:tgtEl>
                                        <p:attrNameLst>
                                          <p:attrName>style.visibility</p:attrName>
                                        </p:attrNameLst>
                                      </p:cBhvr>
                                      <p:to>
                                        <p:strVal val="visible"/>
                                      </p:to>
                                    </p:set>
                                    <p:animEffect transition="in" filter="fade">
                                      <p:cBhvr>
                                        <p:cTn id="7" dur="500"/>
                                        <p:tgtEl>
                                          <p:spTgt spid="635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527"/>
                                        </p:tgtEl>
                                        <p:attrNameLst>
                                          <p:attrName>style.visibility</p:attrName>
                                        </p:attrNameLst>
                                      </p:cBhvr>
                                      <p:to>
                                        <p:strVal val="visible"/>
                                      </p:to>
                                    </p:set>
                                    <p:animEffect transition="in" filter="fade">
                                      <p:cBhvr>
                                        <p:cTn id="10" dur="500"/>
                                        <p:tgtEl>
                                          <p:spTgt spid="635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3529"/>
                                        </p:tgtEl>
                                        <p:attrNameLst>
                                          <p:attrName>style.visibility</p:attrName>
                                        </p:attrNameLst>
                                      </p:cBhvr>
                                      <p:to>
                                        <p:strVal val="visible"/>
                                      </p:to>
                                    </p:set>
                                    <p:animEffect transition="in" filter="fade">
                                      <p:cBhvr>
                                        <p:cTn id="15" dur="500"/>
                                        <p:tgtEl>
                                          <p:spTgt spid="635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519"/>
                                        </p:tgtEl>
                                        <p:attrNameLst>
                                          <p:attrName>style.visibility</p:attrName>
                                        </p:attrNameLst>
                                      </p:cBhvr>
                                      <p:to>
                                        <p:strVal val="visible"/>
                                      </p:to>
                                    </p:set>
                                    <p:animEffect transition="in" filter="fade">
                                      <p:cBhvr>
                                        <p:cTn id="18" dur="500"/>
                                        <p:tgtEl>
                                          <p:spTgt spid="63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9" grpId="0"/>
      <p:bldP spid="635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ABF5A39-9181-49E4-85AD-6DE51FED5CDD}"/>
              </a:ext>
            </a:extLst>
          </p:cNvPr>
          <p:cNvSpPr>
            <a:spLocks noGrp="1" noChangeArrowheads="1"/>
          </p:cNvSpPr>
          <p:nvPr>
            <p:ph type="title"/>
          </p:nvPr>
        </p:nvSpPr>
        <p:spPr/>
        <p:txBody>
          <a:bodyPr/>
          <a:lstStyle/>
          <a:p>
            <a:pPr eaLnBrk="1" hangingPunct="1">
              <a:defRPr/>
            </a:pPr>
            <a:endParaRPr lang="en-US" altLang="hu-HU"/>
          </a:p>
        </p:txBody>
      </p:sp>
      <p:sp>
        <p:nvSpPr>
          <p:cNvPr id="56323" name="Rectangle 3">
            <a:extLst>
              <a:ext uri="{FF2B5EF4-FFF2-40B4-BE49-F238E27FC236}">
                <a16:creationId xmlns:a16="http://schemas.microsoft.com/office/drawing/2014/main" id="{0425DF69-A21C-49FF-9F7B-A292FF286E31}"/>
              </a:ext>
            </a:extLst>
          </p:cNvPr>
          <p:cNvSpPr>
            <a:spLocks noGrp="1" noChangeArrowheads="1"/>
          </p:cNvSpPr>
          <p:nvPr>
            <p:ph type="body" idx="1"/>
          </p:nvPr>
        </p:nvSpPr>
        <p:spPr/>
        <p:txBody>
          <a:bodyPr/>
          <a:lstStyle/>
          <a:p>
            <a:pPr eaLnBrk="1" hangingPunct="1">
              <a:defRPr/>
            </a:pPr>
            <a:endParaRPr lang="en-US" altLang="hu-HU"/>
          </a:p>
        </p:txBody>
      </p:sp>
      <p:sp>
        <p:nvSpPr>
          <p:cNvPr id="15364" name="Rectangle 4">
            <a:extLst>
              <a:ext uri="{FF2B5EF4-FFF2-40B4-BE49-F238E27FC236}">
                <a16:creationId xmlns:a16="http://schemas.microsoft.com/office/drawing/2014/main" id="{2915AB70-7234-4FEB-925A-1590ADBB5D5E}"/>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5365" name="Freeform 5">
            <a:extLst>
              <a:ext uri="{FF2B5EF4-FFF2-40B4-BE49-F238E27FC236}">
                <a16:creationId xmlns:a16="http://schemas.microsoft.com/office/drawing/2014/main" id="{58BAB3CD-0263-4F44-AE78-8ED2AD027D73}"/>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6" name="Freeform 6">
            <a:extLst>
              <a:ext uri="{FF2B5EF4-FFF2-40B4-BE49-F238E27FC236}">
                <a16:creationId xmlns:a16="http://schemas.microsoft.com/office/drawing/2014/main" id="{2C4BB96D-A82F-4E0F-A0BA-90B4548C7E93}"/>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7" name="Freeform 7">
            <a:extLst>
              <a:ext uri="{FF2B5EF4-FFF2-40B4-BE49-F238E27FC236}">
                <a16:creationId xmlns:a16="http://schemas.microsoft.com/office/drawing/2014/main" id="{5D183BE7-BC6A-4269-AE32-E4D8CDB01CDD}"/>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8" name="Freeform 8">
            <a:extLst>
              <a:ext uri="{FF2B5EF4-FFF2-40B4-BE49-F238E27FC236}">
                <a16:creationId xmlns:a16="http://schemas.microsoft.com/office/drawing/2014/main" id="{C102DD6D-DD03-44AD-AF2A-743B998736CF}"/>
              </a:ext>
            </a:extLst>
          </p:cNvPr>
          <p:cNvSpPr>
            <a:spLocks/>
          </p:cNvSpPr>
          <p:nvPr/>
        </p:nvSpPr>
        <p:spPr bwMode="auto">
          <a:xfrm>
            <a:off x="3306763" y="2511425"/>
            <a:ext cx="2208212" cy="788988"/>
          </a:xfrm>
          <a:custGeom>
            <a:avLst/>
            <a:gdLst>
              <a:gd name="T0" fmla="*/ 66675 w 1391"/>
              <a:gd name="T1" fmla="*/ 354013 h 497"/>
              <a:gd name="T2" fmla="*/ 42862 w 1391"/>
              <a:gd name="T3" fmla="*/ 47625 h 497"/>
              <a:gd name="T4" fmla="*/ 325437 w 1391"/>
              <a:gd name="T5" fmla="*/ 63500 h 497"/>
              <a:gd name="T6" fmla="*/ 528637 w 1391"/>
              <a:gd name="T7" fmla="*/ 354013 h 497"/>
              <a:gd name="T8" fmla="*/ 873125 w 1391"/>
              <a:gd name="T9" fmla="*/ 720725 h 497"/>
              <a:gd name="T10" fmla="*/ 1530350 w 1391"/>
              <a:gd name="T11" fmla="*/ 687388 h 497"/>
              <a:gd name="T12" fmla="*/ 1916112 w 1391"/>
              <a:gd name="T13" fmla="*/ 106363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69" name="Freeform 9">
            <a:extLst>
              <a:ext uri="{FF2B5EF4-FFF2-40B4-BE49-F238E27FC236}">
                <a16:creationId xmlns:a16="http://schemas.microsoft.com/office/drawing/2014/main" id="{01E3E589-6CCB-48F6-AA28-F53486E5BE5F}"/>
              </a:ext>
            </a:extLst>
          </p:cNvPr>
          <p:cNvSpPr>
            <a:spLocks/>
          </p:cNvSpPr>
          <p:nvPr/>
        </p:nvSpPr>
        <p:spPr bwMode="auto">
          <a:xfrm>
            <a:off x="5514975" y="2573338"/>
            <a:ext cx="327025" cy="368300"/>
          </a:xfrm>
          <a:custGeom>
            <a:avLst/>
            <a:gdLst>
              <a:gd name="T0" fmla="*/ 0 w 206"/>
              <a:gd name="T1" fmla="*/ 26988 h 232"/>
              <a:gd name="T2" fmla="*/ 282575 w 206"/>
              <a:gd name="T3" fmla="*/ 57150 h 232"/>
              <a:gd name="T4" fmla="*/ 268288 w 206"/>
              <a:gd name="T5" fmla="*/ 368300 h 232"/>
              <a:gd name="T6" fmla="*/ 0 60000 65536"/>
              <a:gd name="T7" fmla="*/ 0 60000 65536"/>
              <a:gd name="T8" fmla="*/ 0 60000 65536"/>
            </a:gdLst>
            <a:ahLst/>
            <a:cxnLst>
              <a:cxn ang="T6">
                <a:pos x="T0" y="T1"/>
              </a:cxn>
              <a:cxn ang="T7">
                <a:pos x="T2" y="T3"/>
              </a:cxn>
              <a:cxn ang="T8">
                <a:pos x="T4" y="T5"/>
              </a:cxn>
            </a:cxnLst>
            <a:rect l="0" t="0" r="r" b="b"/>
            <a:pathLst>
              <a:path w="206" h="232">
                <a:moveTo>
                  <a:pt x="0" y="17"/>
                </a:moveTo>
                <a:cubicBezTo>
                  <a:pt x="30" y="21"/>
                  <a:pt x="150" y="0"/>
                  <a:pt x="178" y="36"/>
                </a:cubicBezTo>
                <a:cubicBezTo>
                  <a:pt x="206" y="72"/>
                  <a:pt x="171" y="191"/>
                  <a:pt x="169" y="23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0" name="Freeform 10">
            <a:extLst>
              <a:ext uri="{FF2B5EF4-FFF2-40B4-BE49-F238E27FC236}">
                <a16:creationId xmlns:a16="http://schemas.microsoft.com/office/drawing/2014/main" id="{0375FA46-0287-4900-9824-F3329D97C961}"/>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1" name="Text Box 11">
            <a:extLst>
              <a:ext uri="{FF2B5EF4-FFF2-40B4-BE49-F238E27FC236}">
                <a16:creationId xmlns:a16="http://schemas.microsoft.com/office/drawing/2014/main" id="{BC835E37-5AEE-4DD9-AD81-16ACF30AE51E}"/>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5372" name="Freeform 12">
            <a:extLst>
              <a:ext uri="{FF2B5EF4-FFF2-40B4-BE49-F238E27FC236}">
                <a16:creationId xmlns:a16="http://schemas.microsoft.com/office/drawing/2014/main" id="{0E9529B4-02E0-4FFA-9FC5-712056AD5A89}"/>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3" name="Freeform 13">
            <a:extLst>
              <a:ext uri="{FF2B5EF4-FFF2-40B4-BE49-F238E27FC236}">
                <a16:creationId xmlns:a16="http://schemas.microsoft.com/office/drawing/2014/main" id="{85B61C75-EA43-4484-8A3C-37E0E267D5DC}"/>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4" name="Freeform 14">
            <a:extLst>
              <a:ext uri="{FF2B5EF4-FFF2-40B4-BE49-F238E27FC236}">
                <a16:creationId xmlns:a16="http://schemas.microsoft.com/office/drawing/2014/main" id="{19CD00F1-2C87-4D28-B284-1D15E5414350}"/>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5" name="Text Box 15">
            <a:extLst>
              <a:ext uri="{FF2B5EF4-FFF2-40B4-BE49-F238E27FC236}">
                <a16:creationId xmlns:a16="http://schemas.microsoft.com/office/drawing/2014/main" id="{53B4F2C7-2FFF-471D-BE94-88B9266DF4E2}"/>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5376" name="Line 17">
            <a:extLst>
              <a:ext uri="{FF2B5EF4-FFF2-40B4-BE49-F238E27FC236}">
                <a16:creationId xmlns:a16="http://schemas.microsoft.com/office/drawing/2014/main" id="{730222C4-1A37-490E-BED4-DDED448D6DD8}"/>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7" name="Text Box 18">
            <a:extLst>
              <a:ext uri="{FF2B5EF4-FFF2-40B4-BE49-F238E27FC236}">
                <a16:creationId xmlns:a16="http://schemas.microsoft.com/office/drawing/2014/main" id="{5BCE46DE-E78B-475A-8F8D-8E4108649E59}"/>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5378" name="Line 19">
            <a:extLst>
              <a:ext uri="{FF2B5EF4-FFF2-40B4-BE49-F238E27FC236}">
                <a16:creationId xmlns:a16="http://schemas.microsoft.com/office/drawing/2014/main" id="{9E67D396-1E12-4465-AFFA-4AEE7EEBF7B6}"/>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79" name="Text Box 20">
            <a:extLst>
              <a:ext uri="{FF2B5EF4-FFF2-40B4-BE49-F238E27FC236}">
                <a16:creationId xmlns:a16="http://schemas.microsoft.com/office/drawing/2014/main" id="{1D660325-76F3-4750-83F5-B9050B13B660}"/>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5380" name="Line 21">
            <a:extLst>
              <a:ext uri="{FF2B5EF4-FFF2-40B4-BE49-F238E27FC236}">
                <a16:creationId xmlns:a16="http://schemas.microsoft.com/office/drawing/2014/main" id="{A0E63C57-3319-447D-816A-09FD06C51ADF}"/>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1" name="Line 22">
            <a:extLst>
              <a:ext uri="{FF2B5EF4-FFF2-40B4-BE49-F238E27FC236}">
                <a16:creationId xmlns:a16="http://schemas.microsoft.com/office/drawing/2014/main" id="{F3CDF72B-1ED2-466F-BACD-9E9E9CFC52CE}"/>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2" name="Oval 23">
            <a:extLst>
              <a:ext uri="{FF2B5EF4-FFF2-40B4-BE49-F238E27FC236}">
                <a16:creationId xmlns:a16="http://schemas.microsoft.com/office/drawing/2014/main" id="{0ACF1047-4875-4371-8399-B6E57532BD50}"/>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5383" name="Text Box 24">
            <a:extLst>
              <a:ext uri="{FF2B5EF4-FFF2-40B4-BE49-F238E27FC236}">
                <a16:creationId xmlns:a16="http://schemas.microsoft.com/office/drawing/2014/main" id="{E69F763E-7B01-4EF4-9A78-D1FD0029FBD7}"/>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5384" name="Line 25">
            <a:extLst>
              <a:ext uri="{FF2B5EF4-FFF2-40B4-BE49-F238E27FC236}">
                <a16:creationId xmlns:a16="http://schemas.microsoft.com/office/drawing/2014/main" id="{BC9CC894-C415-4EC1-A006-AEBB3EB13964}"/>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5" name="Line 26">
            <a:extLst>
              <a:ext uri="{FF2B5EF4-FFF2-40B4-BE49-F238E27FC236}">
                <a16:creationId xmlns:a16="http://schemas.microsoft.com/office/drawing/2014/main" id="{2A216FE0-B559-4FB1-8835-7D229D71E604}"/>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6" name="Text Box 27">
            <a:extLst>
              <a:ext uri="{FF2B5EF4-FFF2-40B4-BE49-F238E27FC236}">
                <a16:creationId xmlns:a16="http://schemas.microsoft.com/office/drawing/2014/main" id="{E6DCF96A-69F9-467F-BE19-89D6691C8FE6}"/>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5387" name="Line 28">
            <a:extLst>
              <a:ext uri="{FF2B5EF4-FFF2-40B4-BE49-F238E27FC236}">
                <a16:creationId xmlns:a16="http://schemas.microsoft.com/office/drawing/2014/main" id="{196F3AE8-D39D-4EE8-B8D3-30055CFF6477}"/>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8" name="Freeform 29">
            <a:extLst>
              <a:ext uri="{FF2B5EF4-FFF2-40B4-BE49-F238E27FC236}">
                <a16:creationId xmlns:a16="http://schemas.microsoft.com/office/drawing/2014/main" id="{E83D599E-D7D1-4A24-93B4-2E74B1ADCD84}"/>
              </a:ext>
            </a:extLst>
          </p:cNvPr>
          <p:cNvSpPr>
            <a:spLocks/>
          </p:cNvSpPr>
          <p:nvPr/>
        </p:nvSpPr>
        <p:spPr bwMode="auto">
          <a:xfrm>
            <a:off x="3278188" y="2565400"/>
            <a:ext cx="1430337" cy="2381250"/>
          </a:xfrm>
          <a:custGeom>
            <a:avLst/>
            <a:gdLst>
              <a:gd name="T0" fmla="*/ 1325562 w 901"/>
              <a:gd name="T1" fmla="*/ 2381250 h 1500"/>
              <a:gd name="T2" fmla="*/ 1350962 w 901"/>
              <a:gd name="T3" fmla="*/ 2063750 h 1500"/>
              <a:gd name="T4" fmla="*/ 1331912 w 901"/>
              <a:gd name="T5" fmla="*/ 1422400 h 1500"/>
              <a:gd name="T6" fmla="*/ 760412 w 901"/>
              <a:gd name="T7" fmla="*/ 1346200 h 1500"/>
              <a:gd name="T8" fmla="*/ 125412 w 901"/>
              <a:gd name="T9" fmla="*/ 881063 h 1500"/>
              <a:gd name="T10" fmla="*/ 7937 w 901"/>
              <a:gd name="T11" fmla="*/ 0 h 1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1" h="1500">
                <a:moveTo>
                  <a:pt x="835" y="1500"/>
                </a:moveTo>
                <a:cubicBezTo>
                  <a:pt x="838" y="1466"/>
                  <a:pt x="850" y="1401"/>
                  <a:pt x="851" y="1300"/>
                </a:cubicBezTo>
                <a:cubicBezTo>
                  <a:pt x="852" y="1199"/>
                  <a:pt x="901" y="971"/>
                  <a:pt x="839" y="896"/>
                </a:cubicBezTo>
                <a:cubicBezTo>
                  <a:pt x="777" y="821"/>
                  <a:pt x="606" y="905"/>
                  <a:pt x="479" y="848"/>
                </a:cubicBezTo>
                <a:cubicBezTo>
                  <a:pt x="352" y="791"/>
                  <a:pt x="158" y="696"/>
                  <a:pt x="79" y="555"/>
                </a:cubicBezTo>
                <a:cubicBezTo>
                  <a:pt x="0" y="414"/>
                  <a:pt x="21" y="116"/>
                  <a:pt x="5"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89" name="AutoShape 45">
            <a:extLst>
              <a:ext uri="{FF2B5EF4-FFF2-40B4-BE49-F238E27FC236}">
                <a16:creationId xmlns:a16="http://schemas.microsoft.com/office/drawing/2014/main" id="{2F009207-7A39-4E26-89F1-A5E1BB03DE37}"/>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5390" name="Line 46">
            <a:extLst>
              <a:ext uri="{FF2B5EF4-FFF2-40B4-BE49-F238E27FC236}">
                <a16:creationId xmlns:a16="http://schemas.microsoft.com/office/drawing/2014/main" id="{A955F465-56DB-46D3-917A-E959E413EC79}"/>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91" name="Freeform 30">
            <a:extLst>
              <a:ext uri="{FF2B5EF4-FFF2-40B4-BE49-F238E27FC236}">
                <a16:creationId xmlns:a16="http://schemas.microsoft.com/office/drawing/2014/main" id="{21C70FB8-A2F7-493B-8B3F-E8D65C5E770E}"/>
              </a:ext>
            </a:extLst>
          </p:cNvPr>
          <p:cNvSpPr>
            <a:spLocks/>
          </p:cNvSpPr>
          <p:nvPr/>
        </p:nvSpPr>
        <p:spPr bwMode="auto">
          <a:xfrm>
            <a:off x="4071938" y="4229100"/>
            <a:ext cx="582612" cy="635000"/>
          </a:xfrm>
          <a:custGeom>
            <a:avLst/>
            <a:gdLst>
              <a:gd name="T0" fmla="*/ 49212 w 367"/>
              <a:gd name="T1" fmla="*/ 635000 h 400"/>
              <a:gd name="T2" fmla="*/ 17462 w 367"/>
              <a:gd name="T3" fmla="*/ 349250 h 400"/>
              <a:gd name="T4" fmla="*/ 93662 w 367"/>
              <a:gd name="T5" fmla="*/ 31750 h 400"/>
              <a:gd name="T6" fmla="*/ 582612 w 367"/>
              <a:gd name="T7" fmla="*/ 0 h 400"/>
              <a:gd name="T8" fmla="*/ 557212 w 367"/>
              <a:gd name="T9" fmla="*/ 635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0">
                <a:moveTo>
                  <a:pt x="31" y="400"/>
                </a:moveTo>
                <a:cubicBezTo>
                  <a:pt x="28" y="369"/>
                  <a:pt x="6" y="283"/>
                  <a:pt x="11" y="220"/>
                </a:cubicBezTo>
                <a:cubicBezTo>
                  <a:pt x="16" y="157"/>
                  <a:pt x="0" y="57"/>
                  <a:pt x="59" y="20"/>
                </a:cubicBezTo>
                <a:lnTo>
                  <a:pt x="367" y="0"/>
                </a:lnTo>
                <a:lnTo>
                  <a:pt x="351" y="4"/>
                </a:lnTo>
              </a:path>
            </a:pathLst>
          </a:custGeom>
          <a:noFill/>
          <a:ln w="57150">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92" name="Text Box 47">
            <a:extLst>
              <a:ext uri="{FF2B5EF4-FFF2-40B4-BE49-F238E27FC236}">
                <a16:creationId xmlns:a16="http://schemas.microsoft.com/office/drawing/2014/main" id="{5D187410-4F09-4CE9-9D63-F08F7BBEEEF5}"/>
              </a:ext>
            </a:extLst>
          </p:cNvPr>
          <p:cNvSpPr txBox="1">
            <a:spLocks noChangeArrowheads="1"/>
          </p:cNvSpPr>
          <p:nvPr/>
        </p:nvSpPr>
        <p:spPr bwMode="auto">
          <a:xfrm>
            <a:off x="5364163" y="32131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right vitelline vein</a:t>
            </a:r>
          </a:p>
        </p:txBody>
      </p:sp>
      <p:sp>
        <p:nvSpPr>
          <p:cNvPr id="15393" name="Line 48">
            <a:extLst>
              <a:ext uri="{FF2B5EF4-FFF2-40B4-BE49-F238E27FC236}">
                <a16:creationId xmlns:a16="http://schemas.microsoft.com/office/drawing/2014/main" id="{BC8B9E6C-D895-4D55-827B-A4A3AD0322E7}"/>
              </a:ext>
            </a:extLst>
          </p:cNvPr>
          <p:cNvSpPr>
            <a:spLocks noChangeShapeType="1"/>
          </p:cNvSpPr>
          <p:nvPr/>
        </p:nvSpPr>
        <p:spPr bwMode="auto">
          <a:xfrm flipH="1">
            <a:off x="3419475" y="3429000"/>
            <a:ext cx="23050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94" name="Line 51">
            <a:extLst>
              <a:ext uri="{FF2B5EF4-FFF2-40B4-BE49-F238E27FC236}">
                <a16:creationId xmlns:a16="http://schemas.microsoft.com/office/drawing/2014/main" id="{49F19ABE-204D-4768-A6A9-7FF74A843AE2}"/>
              </a:ext>
            </a:extLst>
          </p:cNvPr>
          <p:cNvSpPr>
            <a:spLocks noChangeShapeType="1"/>
          </p:cNvSpPr>
          <p:nvPr/>
        </p:nvSpPr>
        <p:spPr bwMode="auto">
          <a:xfrm flipH="1" flipV="1">
            <a:off x="4356100" y="4149725"/>
            <a:ext cx="1439863" cy="5032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5395" name="Text Box 52">
            <a:extLst>
              <a:ext uri="{FF2B5EF4-FFF2-40B4-BE49-F238E27FC236}">
                <a16:creationId xmlns:a16="http://schemas.microsoft.com/office/drawing/2014/main" id="{210572CB-4D47-489B-BB89-AF30F1E6BB1E}"/>
              </a:ext>
            </a:extLst>
          </p:cNvPr>
          <p:cNvSpPr txBox="1">
            <a:spLocks noChangeArrowheads="1"/>
          </p:cNvSpPr>
          <p:nvPr/>
        </p:nvSpPr>
        <p:spPr bwMode="auto">
          <a:xfrm>
            <a:off x="5867400" y="4581525"/>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DUODENUM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BA782E8-7BBE-4B6B-91D9-8624DD5143C6}"/>
              </a:ext>
            </a:extLst>
          </p:cNvPr>
          <p:cNvSpPr>
            <a:spLocks noGrp="1" noChangeArrowheads="1"/>
          </p:cNvSpPr>
          <p:nvPr>
            <p:ph type="title"/>
          </p:nvPr>
        </p:nvSpPr>
        <p:spPr/>
        <p:txBody>
          <a:bodyPr/>
          <a:lstStyle/>
          <a:p>
            <a:pPr eaLnBrk="1" hangingPunct="1">
              <a:defRPr/>
            </a:pPr>
            <a:endParaRPr lang="en-US" altLang="hu-HU"/>
          </a:p>
        </p:txBody>
      </p:sp>
      <p:sp>
        <p:nvSpPr>
          <p:cNvPr id="66563" name="Rectangle 3">
            <a:extLst>
              <a:ext uri="{FF2B5EF4-FFF2-40B4-BE49-F238E27FC236}">
                <a16:creationId xmlns:a16="http://schemas.microsoft.com/office/drawing/2014/main" id="{281DE97A-5915-4085-9A8E-809157B4157A}"/>
              </a:ext>
            </a:extLst>
          </p:cNvPr>
          <p:cNvSpPr>
            <a:spLocks noGrp="1" noChangeArrowheads="1"/>
          </p:cNvSpPr>
          <p:nvPr>
            <p:ph type="body" idx="1"/>
          </p:nvPr>
        </p:nvSpPr>
        <p:spPr/>
        <p:txBody>
          <a:bodyPr/>
          <a:lstStyle/>
          <a:p>
            <a:pPr eaLnBrk="1" hangingPunct="1">
              <a:defRPr/>
            </a:pPr>
            <a:endParaRPr lang="en-US" altLang="hu-HU"/>
          </a:p>
        </p:txBody>
      </p:sp>
      <p:sp>
        <p:nvSpPr>
          <p:cNvPr id="16388" name="Rectangle 4">
            <a:extLst>
              <a:ext uri="{FF2B5EF4-FFF2-40B4-BE49-F238E27FC236}">
                <a16:creationId xmlns:a16="http://schemas.microsoft.com/office/drawing/2014/main" id="{EA639689-BD92-4BA7-BF2C-02D869F652D3}"/>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6389" name="Freeform 5">
            <a:extLst>
              <a:ext uri="{FF2B5EF4-FFF2-40B4-BE49-F238E27FC236}">
                <a16:creationId xmlns:a16="http://schemas.microsoft.com/office/drawing/2014/main" id="{941FE58D-576F-4821-823D-4DD2914BC9BF}"/>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0" name="Freeform 6">
            <a:extLst>
              <a:ext uri="{FF2B5EF4-FFF2-40B4-BE49-F238E27FC236}">
                <a16:creationId xmlns:a16="http://schemas.microsoft.com/office/drawing/2014/main" id="{5C254BC7-4DF5-494C-98EA-61C5B2F56FB1}"/>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1" name="Freeform 7">
            <a:extLst>
              <a:ext uri="{FF2B5EF4-FFF2-40B4-BE49-F238E27FC236}">
                <a16:creationId xmlns:a16="http://schemas.microsoft.com/office/drawing/2014/main" id="{E3B6FE34-723E-4574-9D0B-4C9CB10D5D29}"/>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2" name="Freeform 8">
            <a:extLst>
              <a:ext uri="{FF2B5EF4-FFF2-40B4-BE49-F238E27FC236}">
                <a16:creationId xmlns:a16="http://schemas.microsoft.com/office/drawing/2014/main" id="{AE17FD9B-8BA2-46CB-80C3-40FB4151C0E8}"/>
              </a:ext>
            </a:extLst>
          </p:cNvPr>
          <p:cNvSpPr>
            <a:spLocks/>
          </p:cNvSpPr>
          <p:nvPr/>
        </p:nvSpPr>
        <p:spPr bwMode="auto">
          <a:xfrm>
            <a:off x="3306763" y="2511425"/>
            <a:ext cx="2208212" cy="788988"/>
          </a:xfrm>
          <a:custGeom>
            <a:avLst/>
            <a:gdLst>
              <a:gd name="T0" fmla="*/ 66675 w 1391"/>
              <a:gd name="T1" fmla="*/ 354013 h 497"/>
              <a:gd name="T2" fmla="*/ 42862 w 1391"/>
              <a:gd name="T3" fmla="*/ 47625 h 497"/>
              <a:gd name="T4" fmla="*/ 325437 w 1391"/>
              <a:gd name="T5" fmla="*/ 63500 h 497"/>
              <a:gd name="T6" fmla="*/ 528637 w 1391"/>
              <a:gd name="T7" fmla="*/ 354013 h 497"/>
              <a:gd name="T8" fmla="*/ 873125 w 1391"/>
              <a:gd name="T9" fmla="*/ 720725 h 497"/>
              <a:gd name="T10" fmla="*/ 1530350 w 1391"/>
              <a:gd name="T11" fmla="*/ 687388 h 497"/>
              <a:gd name="T12" fmla="*/ 1916112 w 1391"/>
              <a:gd name="T13" fmla="*/ 106363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3" name="Freeform 9">
            <a:extLst>
              <a:ext uri="{FF2B5EF4-FFF2-40B4-BE49-F238E27FC236}">
                <a16:creationId xmlns:a16="http://schemas.microsoft.com/office/drawing/2014/main" id="{ABC1B0B0-EE56-4254-AB8A-D93AFBCAB0A1}"/>
              </a:ext>
            </a:extLst>
          </p:cNvPr>
          <p:cNvSpPr>
            <a:spLocks/>
          </p:cNvSpPr>
          <p:nvPr/>
        </p:nvSpPr>
        <p:spPr bwMode="auto">
          <a:xfrm>
            <a:off x="5514975" y="2573338"/>
            <a:ext cx="327025" cy="368300"/>
          </a:xfrm>
          <a:custGeom>
            <a:avLst/>
            <a:gdLst>
              <a:gd name="T0" fmla="*/ 0 w 206"/>
              <a:gd name="T1" fmla="*/ 26988 h 232"/>
              <a:gd name="T2" fmla="*/ 282575 w 206"/>
              <a:gd name="T3" fmla="*/ 57150 h 232"/>
              <a:gd name="T4" fmla="*/ 268288 w 206"/>
              <a:gd name="T5" fmla="*/ 368300 h 232"/>
              <a:gd name="T6" fmla="*/ 0 60000 65536"/>
              <a:gd name="T7" fmla="*/ 0 60000 65536"/>
              <a:gd name="T8" fmla="*/ 0 60000 65536"/>
            </a:gdLst>
            <a:ahLst/>
            <a:cxnLst>
              <a:cxn ang="T6">
                <a:pos x="T0" y="T1"/>
              </a:cxn>
              <a:cxn ang="T7">
                <a:pos x="T2" y="T3"/>
              </a:cxn>
              <a:cxn ang="T8">
                <a:pos x="T4" y="T5"/>
              </a:cxn>
            </a:cxnLst>
            <a:rect l="0" t="0" r="r" b="b"/>
            <a:pathLst>
              <a:path w="206" h="232">
                <a:moveTo>
                  <a:pt x="0" y="17"/>
                </a:moveTo>
                <a:cubicBezTo>
                  <a:pt x="30" y="21"/>
                  <a:pt x="150" y="0"/>
                  <a:pt x="178" y="36"/>
                </a:cubicBezTo>
                <a:cubicBezTo>
                  <a:pt x="206" y="72"/>
                  <a:pt x="171" y="191"/>
                  <a:pt x="169" y="232"/>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4" name="Freeform 10">
            <a:extLst>
              <a:ext uri="{FF2B5EF4-FFF2-40B4-BE49-F238E27FC236}">
                <a16:creationId xmlns:a16="http://schemas.microsoft.com/office/drawing/2014/main" id="{82D85F4E-E68E-4ECD-A50C-A5604C841F3F}"/>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5" name="Text Box 11">
            <a:extLst>
              <a:ext uri="{FF2B5EF4-FFF2-40B4-BE49-F238E27FC236}">
                <a16:creationId xmlns:a16="http://schemas.microsoft.com/office/drawing/2014/main" id="{6A23BC4A-19A8-4684-8AD6-3888FF6E9EC1}"/>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6396" name="Freeform 12">
            <a:extLst>
              <a:ext uri="{FF2B5EF4-FFF2-40B4-BE49-F238E27FC236}">
                <a16:creationId xmlns:a16="http://schemas.microsoft.com/office/drawing/2014/main" id="{E9DA87CF-ED67-4672-8FE7-0A3F263DCA14}"/>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7" name="Freeform 13">
            <a:extLst>
              <a:ext uri="{FF2B5EF4-FFF2-40B4-BE49-F238E27FC236}">
                <a16:creationId xmlns:a16="http://schemas.microsoft.com/office/drawing/2014/main" id="{8EF27C1D-293A-4DE5-88DB-82CF52C82861}"/>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8" name="Freeform 14">
            <a:extLst>
              <a:ext uri="{FF2B5EF4-FFF2-40B4-BE49-F238E27FC236}">
                <a16:creationId xmlns:a16="http://schemas.microsoft.com/office/drawing/2014/main" id="{C3AFF4AB-4E34-4E65-B104-C49BE9946E8A}"/>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399" name="Text Box 15">
            <a:extLst>
              <a:ext uri="{FF2B5EF4-FFF2-40B4-BE49-F238E27FC236}">
                <a16:creationId xmlns:a16="http://schemas.microsoft.com/office/drawing/2014/main" id="{4B786F5A-DEC0-4E9D-97F1-26E70CFB7EEC}"/>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6400" name="Line 16">
            <a:extLst>
              <a:ext uri="{FF2B5EF4-FFF2-40B4-BE49-F238E27FC236}">
                <a16:creationId xmlns:a16="http://schemas.microsoft.com/office/drawing/2014/main" id="{BB5E95EF-A71B-4C6E-AA67-9E8790746C43}"/>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1" name="Text Box 17">
            <a:extLst>
              <a:ext uri="{FF2B5EF4-FFF2-40B4-BE49-F238E27FC236}">
                <a16:creationId xmlns:a16="http://schemas.microsoft.com/office/drawing/2014/main" id="{713DB766-CC8C-4845-9486-87855AA83C62}"/>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6402" name="Line 18">
            <a:extLst>
              <a:ext uri="{FF2B5EF4-FFF2-40B4-BE49-F238E27FC236}">
                <a16:creationId xmlns:a16="http://schemas.microsoft.com/office/drawing/2014/main" id="{928B2A84-3B5E-4B54-AA8A-8038BE78F6B5}"/>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3" name="Text Box 19">
            <a:extLst>
              <a:ext uri="{FF2B5EF4-FFF2-40B4-BE49-F238E27FC236}">
                <a16:creationId xmlns:a16="http://schemas.microsoft.com/office/drawing/2014/main" id="{A5B7D6B5-1C44-4533-95BD-A6C089709DDF}"/>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6404" name="Line 20">
            <a:extLst>
              <a:ext uri="{FF2B5EF4-FFF2-40B4-BE49-F238E27FC236}">
                <a16:creationId xmlns:a16="http://schemas.microsoft.com/office/drawing/2014/main" id="{D5016B4E-647D-4656-B8BE-E015859A07FC}"/>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5" name="Line 21">
            <a:extLst>
              <a:ext uri="{FF2B5EF4-FFF2-40B4-BE49-F238E27FC236}">
                <a16:creationId xmlns:a16="http://schemas.microsoft.com/office/drawing/2014/main" id="{FC84C33E-7A74-4BBB-996A-CCF5B34E4B9D}"/>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6" name="Oval 22">
            <a:extLst>
              <a:ext uri="{FF2B5EF4-FFF2-40B4-BE49-F238E27FC236}">
                <a16:creationId xmlns:a16="http://schemas.microsoft.com/office/drawing/2014/main" id="{3B34D549-A33F-49F4-A59A-F8B280E5D23C}"/>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6407" name="Text Box 23">
            <a:extLst>
              <a:ext uri="{FF2B5EF4-FFF2-40B4-BE49-F238E27FC236}">
                <a16:creationId xmlns:a16="http://schemas.microsoft.com/office/drawing/2014/main" id="{BDBF111E-1EFC-47E1-854F-8238DA699906}"/>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6408" name="Line 24">
            <a:extLst>
              <a:ext uri="{FF2B5EF4-FFF2-40B4-BE49-F238E27FC236}">
                <a16:creationId xmlns:a16="http://schemas.microsoft.com/office/drawing/2014/main" id="{33A735E6-7218-4862-BCDA-559B98DACB86}"/>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09" name="Line 25">
            <a:extLst>
              <a:ext uri="{FF2B5EF4-FFF2-40B4-BE49-F238E27FC236}">
                <a16:creationId xmlns:a16="http://schemas.microsoft.com/office/drawing/2014/main" id="{910573C2-8A55-4D66-B971-4CC7A302AEB5}"/>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0" name="Text Box 26">
            <a:extLst>
              <a:ext uri="{FF2B5EF4-FFF2-40B4-BE49-F238E27FC236}">
                <a16:creationId xmlns:a16="http://schemas.microsoft.com/office/drawing/2014/main" id="{05B7FB72-2BC7-4A9A-ADDD-1C4CAF8003D4}"/>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6411" name="Line 27">
            <a:extLst>
              <a:ext uri="{FF2B5EF4-FFF2-40B4-BE49-F238E27FC236}">
                <a16:creationId xmlns:a16="http://schemas.microsoft.com/office/drawing/2014/main" id="{6A4602E1-8A51-45E0-A144-9C6BD7B495E3}"/>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2" name="Freeform 28">
            <a:extLst>
              <a:ext uri="{FF2B5EF4-FFF2-40B4-BE49-F238E27FC236}">
                <a16:creationId xmlns:a16="http://schemas.microsoft.com/office/drawing/2014/main" id="{3BA5E3F3-819E-4573-B6F1-BAFE95D591E5}"/>
              </a:ext>
            </a:extLst>
          </p:cNvPr>
          <p:cNvSpPr>
            <a:spLocks/>
          </p:cNvSpPr>
          <p:nvPr/>
        </p:nvSpPr>
        <p:spPr bwMode="auto">
          <a:xfrm>
            <a:off x="3278188" y="2565400"/>
            <a:ext cx="1430337" cy="2381250"/>
          </a:xfrm>
          <a:custGeom>
            <a:avLst/>
            <a:gdLst>
              <a:gd name="T0" fmla="*/ 1325562 w 901"/>
              <a:gd name="T1" fmla="*/ 2381250 h 1500"/>
              <a:gd name="T2" fmla="*/ 1350962 w 901"/>
              <a:gd name="T3" fmla="*/ 2063750 h 1500"/>
              <a:gd name="T4" fmla="*/ 1331912 w 901"/>
              <a:gd name="T5" fmla="*/ 1422400 h 1500"/>
              <a:gd name="T6" fmla="*/ 760412 w 901"/>
              <a:gd name="T7" fmla="*/ 1346200 h 1500"/>
              <a:gd name="T8" fmla="*/ 125412 w 901"/>
              <a:gd name="T9" fmla="*/ 881063 h 1500"/>
              <a:gd name="T10" fmla="*/ 7937 w 901"/>
              <a:gd name="T11" fmla="*/ 0 h 1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1" h="1500">
                <a:moveTo>
                  <a:pt x="835" y="1500"/>
                </a:moveTo>
                <a:cubicBezTo>
                  <a:pt x="838" y="1466"/>
                  <a:pt x="850" y="1401"/>
                  <a:pt x="851" y="1300"/>
                </a:cubicBezTo>
                <a:cubicBezTo>
                  <a:pt x="852" y="1199"/>
                  <a:pt x="901" y="971"/>
                  <a:pt x="839" y="896"/>
                </a:cubicBezTo>
                <a:cubicBezTo>
                  <a:pt x="777" y="821"/>
                  <a:pt x="606" y="905"/>
                  <a:pt x="479" y="848"/>
                </a:cubicBezTo>
                <a:cubicBezTo>
                  <a:pt x="352" y="791"/>
                  <a:pt x="158" y="696"/>
                  <a:pt x="79" y="555"/>
                </a:cubicBezTo>
                <a:cubicBezTo>
                  <a:pt x="0" y="414"/>
                  <a:pt x="21" y="116"/>
                  <a:pt x="5"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3" name="Freeform 29">
            <a:extLst>
              <a:ext uri="{FF2B5EF4-FFF2-40B4-BE49-F238E27FC236}">
                <a16:creationId xmlns:a16="http://schemas.microsoft.com/office/drawing/2014/main" id="{14DBE7B4-02F8-42F4-B400-3C4EAF161E35}"/>
              </a:ext>
            </a:extLst>
          </p:cNvPr>
          <p:cNvSpPr>
            <a:spLocks/>
          </p:cNvSpPr>
          <p:nvPr/>
        </p:nvSpPr>
        <p:spPr bwMode="auto">
          <a:xfrm>
            <a:off x="7019925" y="3068638"/>
            <a:ext cx="1528763" cy="3008312"/>
          </a:xfrm>
          <a:custGeom>
            <a:avLst/>
            <a:gdLst>
              <a:gd name="T0" fmla="*/ 0 w 963"/>
              <a:gd name="T1" fmla="*/ 1782762 h 1895"/>
              <a:gd name="T2" fmla="*/ 412750 w 963"/>
              <a:gd name="T3" fmla="*/ 1809750 h 1895"/>
              <a:gd name="T4" fmla="*/ 619125 w 963"/>
              <a:gd name="T5" fmla="*/ 2160587 h 1895"/>
              <a:gd name="T6" fmla="*/ 647700 w 963"/>
              <a:gd name="T7" fmla="*/ 2790825 h 1895"/>
              <a:gd name="T8" fmla="*/ 720725 w 963"/>
              <a:gd name="T9" fmla="*/ 3008312 h 1895"/>
              <a:gd name="T10" fmla="*/ 1152525 w 963"/>
              <a:gd name="T11" fmla="*/ 2790825 h 1895"/>
              <a:gd name="T12" fmla="*/ 1470025 w 963"/>
              <a:gd name="T13" fmla="*/ 2087562 h 1895"/>
              <a:gd name="T14" fmla="*/ 1439863 w 963"/>
              <a:gd name="T15" fmla="*/ 1063625 h 1895"/>
              <a:gd name="T16" fmla="*/ 936625 w 963"/>
              <a:gd name="T17" fmla="*/ 198437 h 1895"/>
              <a:gd name="T18" fmla="*/ 647700 w 963"/>
              <a:gd name="T19" fmla="*/ 198437 h 1895"/>
              <a:gd name="T20" fmla="*/ 565150 w 963"/>
              <a:gd name="T21" fmla="*/ 1389062 h 1895"/>
              <a:gd name="T22" fmla="*/ 0 w 963"/>
              <a:gd name="T23" fmla="*/ 1541462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4" name="Text Box 30">
            <a:extLst>
              <a:ext uri="{FF2B5EF4-FFF2-40B4-BE49-F238E27FC236}">
                <a16:creationId xmlns:a16="http://schemas.microsoft.com/office/drawing/2014/main" id="{E35402A7-9282-425B-A5EA-BCF4FE8834F5}"/>
              </a:ext>
            </a:extLst>
          </p:cNvPr>
          <p:cNvSpPr txBox="1">
            <a:spLocks noChangeArrowheads="1"/>
          </p:cNvSpPr>
          <p:nvPr/>
        </p:nvSpPr>
        <p:spPr bwMode="auto">
          <a:xfrm>
            <a:off x="7451725"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sp>
        <p:nvSpPr>
          <p:cNvPr id="16415" name="Freeform 31">
            <a:extLst>
              <a:ext uri="{FF2B5EF4-FFF2-40B4-BE49-F238E27FC236}">
                <a16:creationId xmlns:a16="http://schemas.microsoft.com/office/drawing/2014/main" id="{3FC41E03-9120-4FCF-821F-B05EF0725861}"/>
              </a:ext>
            </a:extLst>
          </p:cNvPr>
          <p:cNvSpPr>
            <a:spLocks/>
          </p:cNvSpPr>
          <p:nvPr/>
        </p:nvSpPr>
        <p:spPr bwMode="auto">
          <a:xfrm>
            <a:off x="4862513" y="2693988"/>
            <a:ext cx="2147887" cy="2043112"/>
          </a:xfrm>
          <a:custGeom>
            <a:avLst/>
            <a:gdLst>
              <a:gd name="T0" fmla="*/ 2147887 w 1353"/>
              <a:gd name="T1" fmla="*/ 2000250 h 1287"/>
              <a:gd name="T2" fmla="*/ 334962 w 1353"/>
              <a:gd name="T3" fmla="*/ 1878012 h 1287"/>
              <a:gd name="T4" fmla="*/ 136525 w 1353"/>
              <a:gd name="T5" fmla="*/ 1009650 h 1287"/>
              <a:gd name="T6" fmla="*/ 898525 w 1353"/>
              <a:gd name="T7" fmla="*/ 522287 h 1287"/>
              <a:gd name="T8" fmla="*/ 1006475 w 1353"/>
              <a:gd name="T9" fmla="*/ 0 h 1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3" h="1287">
                <a:moveTo>
                  <a:pt x="1353" y="1260"/>
                </a:moveTo>
                <a:cubicBezTo>
                  <a:pt x="1163" y="1247"/>
                  <a:pt x="422" y="1287"/>
                  <a:pt x="211" y="1183"/>
                </a:cubicBezTo>
                <a:cubicBezTo>
                  <a:pt x="0" y="1079"/>
                  <a:pt x="27" y="778"/>
                  <a:pt x="86" y="636"/>
                </a:cubicBezTo>
                <a:cubicBezTo>
                  <a:pt x="145" y="494"/>
                  <a:pt x="475" y="435"/>
                  <a:pt x="566" y="329"/>
                </a:cubicBezTo>
                <a:cubicBezTo>
                  <a:pt x="657" y="223"/>
                  <a:pt x="620" y="69"/>
                  <a:pt x="634"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6592" name="Text Box 32">
            <a:extLst>
              <a:ext uri="{FF2B5EF4-FFF2-40B4-BE49-F238E27FC236}">
                <a16:creationId xmlns:a16="http://schemas.microsoft.com/office/drawing/2014/main" id="{1E73A00F-7480-4629-89D0-2FEE195343D0}"/>
              </a:ext>
            </a:extLst>
          </p:cNvPr>
          <p:cNvSpPr txBox="1">
            <a:spLocks noChangeArrowheads="1"/>
          </p:cNvSpPr>
          <p:nvPr/>
        </p:nvSpPr>
        <p:spPr bwMode="auto">
          <a:xfrm>
            <a:off x="5795963" y="5084763"/>
            <a:ext cx="12969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umbilical veins</a:t>
            </a:r>
          </a:p>
        </p:txBody>
      </p:sp>
      <p:sp>
        <p:nvSpPr>
          <p:cNvPr id="66593" name="Line 33">
            <a:extLst>
              <a:ext uri="{FF2B5EF4-FFF2-40B4-BE49-F238E27FC236}">
                <a16:creationId xmlns:a16="http://schemas.microsoft.com/office/drawing/2014/main" id="{DB009A3E-26C4-4667-97DA-7ADA335B3DB9}"/>
              </a:ext>
            </a:extLst>
          </p:cNvPr>
          <p:cNvSpPr>
            <a:spLocks noChangeShapeType="1"/>
          </p:cNvSpPr>
          <p:nvPr/>
        </p:nvSpPr>
        <p:spPr bwMode="auto">
          <a:xfrm flipV="1">
            <a:off x="6372225" y="4868863"/>
            <a:ext cx="0" cy="2159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18" name="AutoShape 34">
            <a:extLst>
              <a:ext uri="{FF2B5EF4-FFF2-40B4-BE49-F238E27FC236}">
                <a16:creationId xmlns:a16="http://schemas.microsoft.com/office/drawing/2014/main" id="{7DC49E4D-B0F6-4B32-B482-69D1AAF4C4F9}"/>
              </a:ext>
            </a:extLst>
          </p:cNvPr>
          <p:cNvSpPr>
            <a:spLocks noChangeArrowheads="1"/>
          </p:cNvSpPr>
          <p:nvPr/>
        </p:nvSpPr>
        <p:spPr bwMode="auto">
          <a:xfrm>
            <a:off x="4211638" y="3716338"/>
            <a:ext cx="288925" cy="936625"/>
          </a:xfrm>
          <a:prstGeom prst="can">
            <a:avLst>
              <a:gd name="adj" fmla="val 43599"/>
            </a:avLst>
          </a:prstGeom>
          <a:solidFill>
            <a:srgbClr val="C0C0C0"/>
          </a:solidFill>
          <a:ln w="1905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6419" name="Line 35">
            <a:extLst>
              <a:ext uri="{FF2B5EF4-FFF2-40B4-BE49-F238E27FC236}">
                <a16:creationId xmlns:a16="http://schemas.microsoft.com/office/drawing/2014/main" id="{6D5113AA-61DC-40DE-A9CF-C6CC8134F7E4}"/>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20" name="Freeform 36">
            <a:extLst>
              <a:ext uri="{FF2B5EF4-FFF2-40B4-BE49-F238E27FC236}">
                <a16:creationId xmlns:a16="http://schemas.microsoft.com/office/drawing/2014/main" id="{AA4B72A8-D7FE-4491-B2D8-DE0242E4A4E9}"/>
              </a:ext>
            </a:extLst>
          </p:cNvPr>
          <p:cNvSpPr>
            <a:spLocks/>
          </p:cNvSpPr>
          <p:nvPr/>
        </p:nvSpPr>
        <p:spPr bwMode="auto">
          <a:xfrm>
            <a:off x="4071938" y="4229100"/>
            <a:ext cx="582612" cy="635000"/>
          </a:xfrm>
          <a:custGeom>
            <a:avLst/>
            <a:gdLst>
              <a:gd name="T0" fmla="*/ 49212 w 367"/>
              <a:gd name="T1" fmla="*/ 635000 h 400"/>
              <a:gd name="T2" fmla="*/ 17462 w 367"/>
              <a:gd name="T3" fmla="*/ 349250 h 400"/>
              <a:gd name="T4" fmla="*/ 93662 w 367"/>
              <a:gd name="T5" fmla="*/ 31750 h 400"/>
              <a:gd name="T6" fmla="*/ 582612 w 367"/>
              <a:gd name="T7" fmla="*/ 0 h 400"/>
              <a:gd name="T8" fmla="*/ 557212 w 367"/>
              <a:gd name="T9" fmla="*/ 635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400">
                <a:moveTo>
                  <a:pt x="31" y="400"/>
                </a:moveTo>
                <a:cubicBezTo>
                  <a:pt x="28" y="369"/>
                  <a:pt x="6" y="283"/>
                  <a:pt x="11" y="220"/>
                </a:cubicBezTo>
                <a:cubicBezTo>
                  <a:pt x="16" y="157"/>
                  <a:pt x="0" y="57"/>
                  <a:pt x="59" y="20"/>
                </a:cubicBezTo>
                <a:lnTo>
                  <a:pt x="367" y="0"/>
                </a:lnTo>
                <a:lnTo>
                  <a:pt x="351" y="4"/>
                </a:lnTo>
              </a:path>
            </a:pathLst>
          </a:custGeom>
          <a:noFill/>
          <a:ln w="57150">
            <a:solidFill>
              <a:srgbClr val="FF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6597" name="Freeform 37">
            <a:extLst>
              <a:ext uri="{FF2B5EF4-FFF2-40B4-BE49-F238E27FC236}">
                <a16:creationId xmlns:a16="http://schemas.microsoft.com/office/drawing/2014/main" id="{08B82B68-4954-4F17-87F9-F91BB769BDF6}"/>
              </a:ext>
            </a:extLst>
          </p:cNvPr>
          <p:cNvSpPr>
            <a:spLocks/>
          </p:cNvSpPr>
          <p:nvPr/>
        </p:nvSpPr>
        <p:spPr bwMode="auto">
          <a:xfrm>
            <a:off x="2941638" y="2651125"/>
            <a:ext cx="4062412" cy="2168525"/>
          </a:xfrm>
          <a:custGeom>
            <a:avLst/>
            <a:gdLst>
              <a:gd name="T0" fmla="*/ 4062412 w 2559"/>
              <a:gd name="T1" fmla="*/ 2147888 h 1366"/>
              <a:gd name="T2" fmla="*/ 2057400 w 2559"/>
              <a:gd name="T3" fmla="*/ 2103438 h 1366"/>
              <a:gd name="T4" fmla="*/ 487362 w 2559"/>
              <a:gd name="T5" fmla="*/ 1752600 h 1366"/>
              <a:gd name="T6" fmla="*/ 0 w 2559"/>
              <a:gd name="T7" fmla="*/ 0 h 13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59" h="1366">
                <a:moveTo>
                  <a:pt x="2559" y="1353"/>
                </a:moveTo>
                <a:cubicBezTo>
                  <a:pt x="2349" y="1348"/>
                  <a:pt x="1671" y="1366"/>
                  <a:pt x="1296" y="1325"/>
                </a:cubicBezTo>
                <a:cubicBezTo>
                  <a:pt x="921" y="1284"/>
                  <a:pt x="523" y="1325"/>
                  <a:pt x="307" y="1104"/>
                </a:cubicBezTo>
                <a:cubicBezTo>
                  <a:pt x="91" y="883"/>
                  <a:pt x="64" y="230"/>
                  <a:pt x="0"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6422" name="Text Box 38">
            <a:extLst>
              <a:ext uri="{FF2B5EF4-FFF2-40B4-BE49-F238E27FC236}">
                <a16:creationId xmlns:a16="http://schemas.microsoft.com/office/drawing/2014/main" id="{AF39FAF9-731E-466B-8E8D-3E31B1602000}"/>
              </a:ext>
            </a:extLst>
          </p:cNvPr>
          <p:cNvSpPr txBox="1">
            <a:spLocks noChangeArrowheads="1"/>
          </p:cNvSpPr>
          <p:nvPr/>
        </p:nvSpPr>
        <p:spPr bwMode="auto">
          <a:xfrm>
            <a:off x="5364163" y="32131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right vitelline vein</a:t>
            </a:r>
          </a:p>
        </p:txBody>
      </p:sp>
      <p:sp>
        <p:nvSpPr>
          <p:cNvPr id="16423" name="Line 39">
            <a:extLst>
              <a:ext uri="{FF2B5EF4-FFF2-40B4-BE49-F238E27FC236}">
                <a16:creationId xmlns:a16="http://schemas.microsoft.com/office/drawing/2014/main" id="{D1E6C839-6579-4818-A48B-40591F94BE99}"/>
              </a:ext>
            </a:extLst>
          </p:cNvPr>
          <p:cNvSpPr>
            <a:spLocks noChangeShapeType="1"/>
          </p:cNvSpPr>
          <p:nvPr/>
        </p:nvSpPr>
        <p:spPr bwMode="auto">
          <a:xfrm flipH="1">
            <a:off x="3419475" y="3429000"/>
            <a:ext cx="23050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6600" name="Text Box 40">
            <a:extLst>
              <a:ext uri="{FF2B5EF4-FFF2-40B4-BE49-F238E27FC236}">
                <a16:creationId xmlns:a16="http://schemas.microsoft.com/office/drawing/2014/main" id="{06A2C441-9469-42E6-B4FD-89AEA626AD67}"/>
              </a:ext>
            </a:extLst>
          </p:cNvPr>
          <p:cNvSpPr txBox="1">
            <a:spLocks noChangeArrowheads="1"/>
          </p:cNvSpPr>
          <p:nvPr/>
        </p:nvSpPr>
        <p:spPr bwMode="auto">
          <a:xfrm>
            <a:off x="5580063" y="3789363"/>
            <a:ext cx="1944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left umbilical vein</a:t>
            </a:r>
            <a:endParaRPr lang="en-GB" altLang="hu-HU">
              <a:solidFill>
                <a:srgbClr val="000000"/>
              </a:solidFill>
            </a:endParaRPr>
          </a:p>
        </p:txBody>
      </p:sp>
      <p:sp>
        <p:nvSpPr>
          <p:cNvPr id="66601" name="Line 41">
            <a:extLst>
              <a:ext uri="{FF2B5EF4-FFF2-40B4-BE49-F238E27FC236}">
                <a16:creationId xmlns:a16="http://schemas.microsoft.com/office/drawing/2014/main" id="{D4BDFB9A-40DF-4CF4-8FC3-17F4EB11F081}"/>
              </a:ext>
            </a:extLst>
          </p:cNvPr>
          <p:cNvSpPr>
            <a:spLocks noChangeShapeType="1"/>
          </p:cNvSpPr>
          <p:nvPr/>
        </p:nvSpPr>
        <p:spPr bwMode="auto">
          <a:xfrm>
            <a:off x="6300788" y="4149725"/>
            <a:ext cx="0" cy="5032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66597"/>
                                        </p:tgtEl>
                                      </p:cBhvr>
                                    </p:animEffect>
                                    <p:set>
                                      <p:cBhvr>
                                        <p:cTn id="7" dur="1" fill="hold">
                                          <p:stCondLst>
                                            <p:cond delay="999"/>
                                          </p:stCondLst>
                                        </p:cTn>
                                        <p:tgtEl>
                                          <p:spTgt spid="6659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66593"/>
                                        </p:tgtEl>
                                      </p:cBhvr>
                                    </p:animEffect>
                                    <p:set>
                                      <p:cBhvr>
                                        <p:cTn id="10" dur="1" fill="hold">
                                          <p:stCondLst>
                                            <p:cond delay="999"/>
                                          </p:stCondLst>
                                        </p:cTn>
                                        <p:tgtEl>
                                          <p:spTgt spid="6659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66592"/>
                                        </p:tgtEl>
                                      </p:cBhvr>
                                    </p:animEffect>
                                    <p:set>
                                      <p:cBhvr>
                                        <p:cTn id="13" dur="1" fill="hold">
                                          <p:stCondLst>
                                            <p:cond delay="999"/>
                                          </p:stCondLst>
                                        </p:cTn>
                                        <p:tgtEl>
                                          <p:spTgt spid="66592"/>
                                        </p:tgtEl>
                                        <p:attrNameLst>
                                          <p:attrName>style.visibility</p:attrName>
                                        </p:attrNameLst>
                                      </p:cBhvr>
                                      <p:to>
                                        <p:strVal val="hidden"/>
                                      </p:to>
                                    </p:se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66601"/>
                                        </p:tgtEl>
                                        <p:attrNameLst>
                                          <p:attrName>style.visibility</p:attrName>
                                        </p:attrNameLst>
                                      </p:cBhvr>
                                      <p:to>
                                        <p:strVal val="visible"/>
                                      </p:to>
                                    </p:set>
                                    <p:animEffect transition="in" filter="fade">
                                      <p:cBhvr>
                                        <p:cTn id="17" dur="500"/>
                                        <p:tgtEl>
                                          <p:spTgt spid="6660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600"/>
                                        </p:tgtEl>
                                        <p:attrNameLst>
                                          <p:attrName>style.visibility</p:attrName>
                                        </p:attrNameLst>
                                      </p:cBhvr>
                                      <p:to>
                                        <p:strVal val="visible"/>
                                      </p:to>
                                    </p:set>
                                    <p:animEffect transition="in" filter="fade">
                                      <p:cBhvr>
                                        <p:cTn id="20" dur="500"/>
                                        <p:tgtEl>
                                          <p:spTgt spid="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92" grpId="0"/>
      <p:bldP spid="666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9A5B733-0694-469F-B025-9F8706E2192A}"/>
              </a:ext>
            </a:extLst>
          </p:cNvPr>
          <p:cNvSpPr>
            <a:spLocks noGrp="1" noChangeArrowheads="1"/>
          </p:cNvSpPr>
          <p:nvPr>
            <p:ph type="title"/>
          </p:nvPr>
        </p:nvSpPr>
        <p:spPr/>
        <p:txBody>
          <a:bodyPr/>
          <a:lstStyle/>
          <a:p>
            <a:pPr eaLnBrk="1" hangingPunct="1">
              <a:defRPr/>
            </a:pPr>
            <a:endParaRPr lang="en-US" altLang="hu-HU"/>
          </a:p>
        </p:txBody>
      </p:sp>
      <p:sp>
        <p:nvSpPr>
          <p:cNvPr id="21507" name="Rectangle 3">
            <a:extLst>
              <a:ext uri="{FF2B5EF4-FFF2-40B4-BE49-F238E27FC236}">
                <a16:creationId xmlns:a16="http://schemas.microsoft.com/office/drawing/2014/main" id="{7C3BCAFD-4F64-4962-8FC2-22D34A72EABD}"/>
              </a:ext>
            </a:extLst>
          </p:cNvPr>
          <p:cNvSpPr>
            <a:spLocks noGrp="1" noChangeArrowheads="1"/>
          </p:cNvSpPr>
          <p:nvPr>
            <p:ph type="body" idx="1"/>
          </p:nvPr>
        </p:nvSpPr>
        <p:spPr/>
        <p:txBody>
          <a:bodyPr/>
          <a:lstStyle/>
          <a:p>
            <a:pPr eaLnBrk="1" hangingPunct="1">
              <a:defRPr/>
            </a:pPr>
            <a:endParaRPr lang="en-US" altLang="hu-HU"/>
          </a:p>
        </p:txBody>
      </p:sp>
      <p:sp>
        <p:nvSpPr>
          <p:cNvPr id="17412" name="Rectangle 4">
            <a:extLst>
              <a:ext uri="{FF2B5EF4-FFF2-40B4-BE49-F238E27FC236}">
                <a16:creationId xmlns:a16="http://schemas.microsoft.com/office/drawing/2014/main" id="{E7E27EB9-A396-4DCA-A11F-4F43D165AC2C}"/>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7413" name="Text Box 7">
            <a:extLst>
              <a:ext uri="{FF2B5EF4-FFF2-40B4-BE49-F238E27FC236}">
                <a16:creationId xmlns:a16="http://schemas.microsoft.com/office/drawing/2014/main" id="{5071F247-359A-4658-937A-3D4B88396546}"/>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7414" name="Freeform 15">
            <a:extLst>
              <a:ext uri="{FF2B5EF4-FFF2-40B4-BE49-F238E27FC236}">
                <a16:creationId xmlns:a16="http://schemas.microsoft.com/office/drawing/2014/main" id="{2C08C8F2-6611-41A0-95CF-29193D79478E}"/>
              </a:ext>
            </a:extLst>
          </p:cNvPr>
          <p:cNvSpPr>
            <a:spLocks/>
          </p:cNvSpPr>
          <p:nvPr/>
        </p:nvSpPr>
        <p:spPr bwMode="auto">
          <a:xfrm>
            <a:off x="3292475" y="2620963"/>
            <a:ext cx="1016000" cy="2887662"/>
          </a:xfrm>
          <a:custGeom>
            <a:avLst/>
            <a:gdLst>
              <a:gd name="T0" fmla="*/ 1011238 w 640"/>
              <a:gd name="T1" fmla="*/ 2887662 h 1819"/>
              <a:gd name="T2" fmla="*/ 946150 w 640"/>
              <a:gd name="T3" fmla="*/ 1779587 h 1819"/>
              <a:gd name="T4" fmla="*/ 590550 w 640"/>
              <a:gd name="T5" fmla="*/ 1284287 h 1819"/>
              <a:gd name="T6" fmla="*/ 136525 w 640"/>
              <a:gd name="T7" fmla="*/ 639762 h 1819"/>
              <a:gd name="T8" fmla="*/ 0 w 640"/>
              <a:gd name="T9" fmla="*/ 0 h 18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0" h="1819">
                <a:moveTo>
                  <a:pt x="637" y="1819"/>
                </a:moveTo>
                <a:cubicBezTo>
                  <a:pt x="629" y="1703"/>
                  <a:pt x="640" y="1289"/>
                  <a:pt x="596" y="1121"/>
                </a:cubicBezTo>
                <a:cubicBezTo>
                  <a:pt x="552" y="953"/>
                  <a:pt x="457" y="928"/>
                  <a:pt x="372" y="809"/>
                </a:cubicBezTo>
                <a:cubicBezTo>
                  <a:pt x="287" y="690"/>
                  <a:pt x="148" y="538"/>
                  <a:pt x="86" y="403"/>
                </a:cubicBezTo>
                <a:cubicBezTo>
                  <a:pt x="24" y="268"/>
                  <a:pt x="18" y="84"/>
                  <a:pt x="0" y="0"/>
                </a:cubicBezTo>
              </a:path>
            </a:pathLst>
          </a:custGeom>
          <a:noFill/>
          <a:ln w="508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1587" name="Group 83">
            <a:extLst>
              <a:ext uri="{FF2B5EF4-FFF2-40B4-BE49-F238E27FC236}">
                <a16:creationId xmlns:a16="http://schemas.microsoft.com/office/drawing/2014/main" id="{FC337104-11AC-429F-8C53-84B745394739}"/>
              </a:ext>
            </a:extLst>
          </p:cNvPr>
          <p:cNvGrpSpPr>
            <a:grpSpLocks/>
          </p:cNvGrpSpPr>
          <p:nvPr/>
        </p:nvGrpSpPr>
        <p:grpSpPr bwMode="auto">
          <a:xfrm>
            <a:off x="2573338" y="3716338"/>
            <a:ext cx="1135062" cy="1530350"/>
            <a:chOff x="1621" y="2341"/>
            <a:chExt cx="715" cy="964"/>
          </a:xfrm>
        </p:grpSpPr>
        <p:sp>
          <p:nvSpPr>
            <p:cNvPr id="17458" name="Freeform 28">
              <a:extLst>
                <a:ext uri="{FF2B5EF4-FFF2-40B4-BE49-F238E27FC236}">
                  <a16:creationId xmlns:a16="http://schemas.microsoft.com/office/drawing/2014/main" id="{8BC40132-C876-47D2-A5BB-93CC7371121D}"/>
                </a:ext>
              </a:extLst>
            </p:cNvPr>
            <p:cNvSpPr>
              <a:spLocks/>
            </p:cNvSpPr>
            <p:nvPr/>
          </p:nvSpPr>
          <p:spPr bwMode="auto">
            <a:xfrm>
              <a:off x="1621" y="3018"/>
              <a:ext cx="533" cy="287"/>
            </a:xfrm>
            <a:custGeom>
              <a:avLst/>
              <a:gdLst>
                <a:gd name="T0" fmla="*/ 0 w 533"/>
                <a:gd name="T1" fmla="*/ 144 h 287"/>
                <a:gd name="T2" fmla="*/ 237 w 533"/>
                <a:gd name="T3" fmla="*/ 263 h 287"/>
                <a:gd name="T4" fmla="*/ 533 w 533"/>
                <a:gd name="T5" fmla="*/ 0 h 287"/>
                <a:gd name="T6" fmla="*/ 0 60000 65536"/>
                <a:gd name="T7" fmla="*/ 0 60000 65536"/>
                <a:gd name="T8" fmla="*/ 0 60000 65536"/>
              </a:gdLst>
              <a:ahLst/>
              <a:cxnLst>
                <a:cxn ang="T6">
                  <a:pos x="T0" y="T1"/>
                </a:cxn>
                <a:cxn ang="T7">
                  <a:pos x="T2" y="T3"/>
                </a:cxn>
                <a:cxn ang="T8">
                  <a:pos x="T4" y="T5"/>
                </a:cxn>
              </a:cxnLst>
              <a:rect l="0" t="0" r="r" b="b"/>
              <a:pathLst>
                <a:path w="533" h="287">
                  <a:moveTo>
                    <a:pt x="0" y="144"/>
                  </a:moveTo>
                  <a:cubicBezTo>
                    <a:pt x="39" y="164"/>
                    <a:pt x="148" y="287"/>
                    <a:pt x="237" y="263"/>
                  </a:cubicBezTo>
                  <a:cubicBezTo>
                    <a:pt x="326" y="239"/>
                    <a:pt x="471" y="55"/>
                    <a:pt x="533"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59" name="Freeform 29">
              <a:extLst>
                <a:ext uri="{FF2B5EF4-FFF2-40B4-BE49-F238E27FC236}">
                  <a16:creationId xmlns:a16="http://schemas.microsoft.com/office/drawing/2014/main" id="{9933AE74-C2B4-49C9-9688-72B2EC8DFD3D}"/>
                </a:ext>
              </a:extLst>
            </p:cNvPr>
            <p:cNvSpPr>
              <a:spLocks/>
            </p:cNvSpPr>
            <p:nvPr/>
          </p:nvSpPr>
          <p:spPr bwMode="auto">
            <a:xfrm>
              <a:off x="2154" y="2341"/>
              <a:ext cx="182" cy="178"/>
            </a:xfrm>
            <a:custGeom>
              <a:avLst/>
              <a:gdLst>
                <a:gd name="T0" fmla="*/ 0 w 170"/>
                <a:gd name="T1" fmla="*/ 133 h 178"/>
                <a:gd name="T2" fmla="*/ 110 w 170"/>
                <a:gd name="T3" fmla="*/ 156 h 178"/>
                <a:gd name="T4" fmla="*/ 182 w 170"/>
                <a:gd name="T5" fmla="*/ 0 h 178"/>
                <a:gd name="T6" fmla="*/ 0 60000 65536"/>
                <a:gd name="T7" fmla="*/ 0 60000 65536"/>
                <a:gd name="T8" fmla="*/ 0 60000 65536"/>
              </a:gdLst>
              <a:ahLst/>
              <a:cxnLst>
                <a:cxn ang="T6">
                  <a:pos x="T0" y="T1"/>
                </a:cxn>
                <a:cxn ang="T7">
                  <a:pos x="T2" y="T3"/>
                </a:cxn>
                <a:cxn ang="T8">
                  <a:pos x="T4" y="T5"/>
                </a:cxn>
              </a:cxnLst>
              <a:rect l="0" t="0" r="r" b="b"/>
              <a:pathLst>
                <a:path w="170" h="178">
                  <a:moveTo>
                    <a:pt x="0" y="133"/>
                  </a:moveTo>
                  <a:cubicBezTo>
                    <a:pt x="17" y="137"/>
                    <a:pt x="75" y="178"/>
                    <a:pt x="103" y="156"/>
                  </a:cubicBezTo>
                  <a:cubicBezTo>
                    <a:pt x="131" y="134"/>
                    <a:pt x="156" y="32"/>
                    <a:pt x="17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21539" name="Group 35">
            <a:extLst>
              <a:ext uri="{FF2B5EF4-FFF2-40B4-BE49-F238E27FC236}">
                <a16:creationId xmlns:a16="http://schemas.microsoft.com/office/drawing/2014/main" id="{8045D4B8-2E30-4D8E-BC7A-63188BC9E71D}"/>
              </a:ext>
            </a:extLst>
          </p:cNvPr>
          <p:cNvGrpSpPr>
            <a:grpSpLocks/>
          </p:cNvGrpSpPr>
          <p:nvPr/>
        </p:nvGrpSpPr>
        <p:grpSpPr bwMode="auto">
          <a:xfrm>
            <a:off x="612775" y="2565400"/>
            <a:ext cx="6083300" cy="3168650"/>
            <a:chOff x="386" y="1616"/>
            <a:chExt cx="3832" cy="1996"/>
          </a:xfrm>
        </p:grpSpPr>
        <p:grpSp>
          <p:nvGrpSpPr>
            <p:cNvPr id="17453" name="Group 26">
              <a:extLst>
                <a:ext uri="{FF2B5EF4-FFF2-40B4-BE49-F238E27FC236}">
                  <a16:creationId xmlns:a16="http://schemas.microsoft.com/office/drawing/2014/main" id="{122542BD-98D5-45C6-A024-3CB27CAED55C}"/>
                </a:ext>
              </a:extLst>
            </p:cNvPr>
            <p:cNvGrpSpPr>
              <a:grpSpLocks/>
            </p:cNvGrpSpPr>
            <p:nvPr/>
          </p:nvGrpSpPr>
          <p:grpSpPr bwMode="auto">
            <a:xfrm>
              <a:off x="1519" y="1706"/>
              <a:ext cx="2699" cy="1906"/>
              <a:chOff x="1519" y="1706"/>
              <a:chExt cx="2699" cy="1906"/>
            </a:xfrm>
          </p:grpSpPr>
          <p:sp>
            <p:nvSpPr>
              <p:cNvPr id="17455" name="Freeform 17">
                <a:extLst>
                  <a:ext uri="{FF2B5EF4-FFF2-40B4-BE49-F238E27FC236}">
                    <a16:creationId xmlns:a16="http://schemas.microsoft.com/office/drawing/2014/main" id="{71463EA3-C744-4C08-A781-C6B8AA4138EC}"/>
                  </a:ext>
                </a:extLst>
              </p:cNvPr>
              <p:cNvSpPr>
                <a:spLocks/>
              </p:cNvSpPr>
              <p:nvPr/>
            </p:nvSpPr>
            <p:spPr bwMode="auto">
              <a:xfrm>
                <a:off x="1519" y="1706"/>
                <a:ext cx="212" cy="1588"/>
              </a:xfrm>
              <a:custGeom>
                <a:avLst/>
                <a:gdLst>
                  <a:gd name="T0" fmla="*/ 0 w 212"/>
                  <a:gd name="T1" fmla="*/ 0 h 1588"/>
                  <a:gd name="T2" fmla="*/ 182 w 212"/>
                  <a:gd name="T3" fmla="*/ 318 h 1588"/>
                  <a:gd name="T4" fmla="*/ 182 w 212"/>
                  <a:gd name="T5" fmla="*/ 1225 h 1588"/>
                  <a:gd name="T6" fmla="*/ 0 w 212"/>
                  <a:gd name="T7" fmla="*/ 1588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588">
                    <a:moveTo>
                      <a:pt x="0" y="0"/>
                    </a:moveTo>
                    <a:cubicBezTo>
                      <a:pt x="76" y="57"/>
                      <a:pt x="152" y="114"/>
                      <a:pt x="182" y="318"/>
                    </a:cubicBezTo>
                    <a:cubicBezTo>
                      <a:pt x="212" y="522"/>
                      <a:pt x="212" y="1013"/>
                      <a:pt x="182" y="1225"/>
                    </a:cubicBezTo>
                    <a:cubicBezTo>
                      <a:pt x="152" y="1437"/>
                      <a:pt x="76" y="1512"/>
                      <a:pt x="0" y="158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56" name="Freeform 18">
                <a:extLst>
                  <a:ext uri="{FF2B5EF4-FFF2-40B4-BE49-F238E27FC236}">
                    <a16:creationId xmlns:a16="http://schemas.microsoft.com/office/drawing/2014/main" id="{D2233C05-FFF1-4D6B-8CDD-545ED1C0CA07}"/>
                  </a:ext>
                </a:extLst>
              </p:cNvPr>
              <p:cNvSpPr>
                <a:spLocks/>
              </p:cNvSpPr>
              <p:nvPr/>
            </p:nvSpPr>
            <p:spPr bwMode="auto">
              <a:xfrm>
                <a:off x="3969" y="1752"/>
                <a:ext cx="249" cy="1860"/>
              </a:xfrm>
              <a:custGeom>
                <a:avLst/>
                <a:gdLst>
                  <a:gd name="T0" fmla="*/ 249 w 249"/>
                  <a:gd name="T1" fmla="*/ 0 h 1860"/>
                  <a:gd name="T2" fmla="*/ 113 w 249"/>
                  <a:gd name="T3" fmla="*/ 182 h 1860"/>
                  <a:gd name="T4" fmla="*/ 23 w 249"/>
                  <a:gd name="T5" fmla="*/ 545 h 1860"/>
                  <a:gd name="T6" fmla="*/ 23 w 249"/>
                  <a:gd name="T7" fmla="*/ 1543 h 1860"/>
                  <a:gd name="T8" fmla="*/ 159 w 249"/>
                  <a:gd name="T9" fmla="*/ 1860 h 1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1860">
                    <a:moveTo>
                      <a:pt x="249" y="0"/>
                    </a:moveTo>
                    <a:cubicBezTo>
                      <a:pt x="200" y="45"/>
                      <a:pt x="151" y="91"/>
                      <a:pt x="113" y="182"/>
                    </a:cubicBezTo>
                    <a:cubicBezTo>
                      <a:pt x="75" y="273"/>
                      <a:pt x="38" y="318"/>
                      <a:pt x="23" y="545"/>
                    </a:cubicBezTo>
                    <a:cubicBezTo>
                      <a:pt x="8" y="772"/>
                      <a:pt x="0" y="1324"/>
                      <a:pt x="23" y="1543"/>
                    </a:cubicBezTo>
                    <a:cubicBezTo>
                      <a:pt x="46" y="1762"/>
                      <a:pt x="102" y="1811"/>
                      <a:pt x="159" y="1860"/>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57" name="Freeform 19">
                <a:extLst>
                  <a:ext uri="{FF2B5EF4-FFF2-40B4-BE49-F238E27FC236}">
                    <a16:creationId xmlns:a16="http://schemas.microsoft.com/office/drawing/2014/main" id="{2AB35E3C-58C8-4716-B25D-32B7E2F7DE2D}"/>
                  </a:ext>
                </a:extLst>
              </p:cNvPr>
              <p:cNvSpPr>
                <a:spLocks/>
              </p:cNvSpPr>
              <p:nvPr/>
            </p:nvSpPr>
            <p:spPr bwMode="auto">
              <a:xfrm>
                <a:off x="1714" y="2092"/>
                <a:ext cx="2284" cy="158"/>
              </a:xfrm>
              <a:custGeom>
                <a:avLst/>
                <a:gdLst>
                  <a:gd name="T0" fmla="*/ 0 w 2284"/>
                  <a:gd name="T1" fmla="*/ 144 h 158"/>
                  <a:gd name="T2" fmla="*/ 213 w 2284"/>
                  <a:gd name="T3" fmla="*/ 68 h 158"/>
                  <a:gd name="T4" fmla="*/ 758 w 2284"/>
                  <a:gd name="T5" fmla="*/ 23 h 158"/>
                  <a:gd name="T6" fmla="*/ 1574 w 2284"/>
                  <a:gd name="T7" fmla="*/ 23 h 158"/>
                  <a:gd name="T8" fmla="*/ 2284 w 2284"/>
                  <a:gd name="T9" fmla="*/ 158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4" h="158">
                    <a:moveTo>
                      <a:pt x="0" y="144"/>
                    </a:moveTo>
                    <a:cubicBezTo>
                      <a:pt x="36" y="131"/>
                      <a:pt x="87" y="88"/>
                      <a:pt x="213" y="68"/>
                    </a:cubicBezTo>
                    <a:cubicBezTo>
                      <a:pt x="339" y="48"/>
                      <a:pt x="531" y="30"/>
                      <a:pt x="758" y="23"/>
                    </a:cubicBezTo>
                    <a:cubicBezTo>
                      <a:pt x="985" y="16"/>
                      <a:pt x="1320" y="0"/>
                      <a:pt x="1574" y="23"/>
                    </a:cubicBezTo>
                    <a:cubicBezTo>
                      <a:pt x="1828" y="46"/>
                      <a:pt x="2136" y="130"/>
                      <a:pt x="2284" y="15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17454" name="Text Box 33">
              <a:extLst>
                <a:ext uri="{FF2B5EF4-FFF2-40B4-BE49-F238E27FC236}">
                  <a16:creationId xmlns:a16="http://schemas.microsoft.com/office/drawing/2014/main" id="{2DDDBD48-0765-481D-99AA-9EC3EB328D95}"/>
                </a:ext>
              </a:extLst>
            </p:cNvPr>
            <p:cNvSpPr txBox="1">
              <a:spLocks noChangeArrowheads="1"/>
            </p:cNvSpPr>
            <p:nvPr/>
          </p:nvSpPr>
          <p:spPr bwMode="auto">
            <a:xfrm rot="-5400000">
              <a:off x="-201" y="2203"/>
              <a:ext cx="14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chemeClr val="bg2"/>
                  </a:solidFill>
                </a:rPr>
                <a:t>supracardinal vein</a:t>
              </a:r>
            </a:p>
          </p:txBody>
        </p:sp>
      </p:grpSp>
      <p:grpSp>
        <p:nvGrpSpPr>
          <p:cNvPr id="21586" name="Group 82">
            <a:extLst>
              <a:ext uri="{FF2B5EF4-FFF2-40B4-BE49-F238E27FC236}">
                <a16:creationId xmlns:a16="http://schemas.microsoft.com/office/drawing/2014/main" id="{743FE153-F88A-4BE5-BEDF-C2A7E0A06B38}"/>
              </a:ext>
            </a:extLst>
          </p:cNvPr>
          <p:cNvGrpSpPr>
            <a:grpSpLocks/>
          </p:cNvGrpSpPr>
          <p:nvPr/>
        </p:nvGrpSpPr>
        <p:grpSpPr bwMode="auto">
          <a:xfrm>
            <a:off x="1260475" y="3429000"/>
            <a:ext cx="5975350" cy="2598738"/>
            <a:chOff x="794" y="2160"/>
            <a:chExt cx="3764" cy="1637"/>
          </a:xfrm>
        </p:grpSpPr>
        <p:grpSp>
          <p:nvGrpSpPr>
            <p:cNvPr id="17443" name="Group 36">
              <a:extLst>
                <a:ext uri="{FF2B5EF4-FFF2-40B4-BE49-F238E27FC236}">
                  <a16:creationId xmlns:a16="http://schemas.microsoft.com/office/drawing/2014/main" id="{3D18AA1C-015B-4417-AA3F-3C15278C124B}"/>
                </a:ext>
              </a:extLst>
            </p:cNvPr>
            <p:cNvGrpSpPr>
              <a:grpSpLocks/>
            </p:cNvGrpSpPr>
            <p:nvPr/>
          </p:nvGrpSpPr>
          <p:grpSpPr bwMode="auto">
            <a:xfrm>
              <a:off x="794" y="2160"/>
              <a:ext cx="3130" cy="1361"/>
              <a:chOff x="794" y="2160"/>
              <a:chExt cx="3130" cy="1361"/>
            </a:xfrm>
          </p:grpSpPr>
          <p:grpSp>
            <p:nvGrpSpPr>
              <p:cNvPr id="17446" name="Group 27">
                <a:extLst>
                  <a:ext uri="{FF2B5EF4-FFF2-40B4-BE49-F238E27FC236}">
                    <a16:creationId xmlns:a16="http://schemas.microsoft.com/office/drawing/2014/main" id="{87429F8A-71A1-4A66-A19B-8A421DA939C1}"/>
                  </a:ext>
                </a:extLst>
              </p:cNvPr>
              <p:cNvGrpSpPr>
                <a:grpSpLocks/>
              </p:cNvGrpSpPr>
              <p:nvPr/>
            </p:nvGrpSpPr>
            <p:grpSpPr bwMode="auto">
              <a:xfrm>
                <a:off x="1791" y="2387"/>
                <a:ext cx="2133" cy="1134"/>
                <a:chOff x="1791" y="2387"/>
                <a:chExt cx="2133" cy="1134"/>
              </a:xfrm>
            </p:grpSpPr>
            <p:sp>
              <p:nvSpPr>
                <p:cNvPr id="17448" name="Freeform 20">
                  <a:extLst>
                    <a:ext uri="{FF2B5EF4-FFF2-40B4-BE49-F238E27FC236}">
                      <a16:creationId xmlns:a16="http://schemas.microsoft.com/office/drawing/2014/main" id="{4FFFFB66-520B-4008-92AD-7610FB353505}"/>
                    </a:ext>
                  </a:extLst>
                </p:cNvPr>
                <p:cNvSpPr>
                  <a:spLocks/>
                </p:cNvSpPr>
                <p:nvPr/>
              </p:nvSpPr>
              <p:spPr bwMode="auto">
                <a:xfrm>
                  <a:off x="2154" y="2387"/>
                  <a:ext cx="1" cy="1134"/>
                </a:xfrm>
                <a:custGeom>
                  <a:avLst/>
                  <a:gdLst>
                    <a:gd name="T0" fmla="*/ 0 w 1"/>
                    <a:gd name="T1" fmla="*/ 0 h 1134"/>
                    <a:gd name="T2" fmla="*/ 0 w 1"/>
                    <a:gd name="T3" fmla="*/ 227 h 1134"/>
                    <a:gd name="T4" fmla="*/ 0 w 1"/>
                    <a:gd name="T5" fmla="*/ 1134 h 1134"/>
                    <a:gd name="T6" fmla="*/ 0 60000 65536"/>
                    <a:gd name="T7" fmla="*/ 0 60000 65536"/>
                    <a:gd name="T8" fmla="*/ 0 60000 65536"/>
                  </a:gdLst>
                  <a:ahLst/>
                  <a:cxnLst>
                    <a:cxn ang="T6">
                      <a:pos x="T0" y="T1"/>
                    </a:cxn>
                    <a:cxn ang="T7">
                      <a:pos x="T2" y="T3"/>
                    </a:cxn>
                    <a:cxn ang="T8">
                      <a:pos x="T4" y="T5"/>
                    </a:cxn>
                  </a:cxnLst>
                  <a:rect l="0" t="0" r="r" b="b"/>
                  <a:pathLst>
                    <a:path w="1" h="1134">
                      <a:moveTo>
                        <a:pt x="0" y="0"/>
                      </a:moveTo>
                      <a:cubicBezTo>
                        <a:pt x="0" y="19"/>
                        <a:pt x="0" y="38"/>
                        <a:pt x="0" y="227"/>
                      </a:cubicBezTo>
                      <a:cubicBezTo>
                        <a:pt x="0" y="416"/>
                        <a:pt x="0" y="775"/>
                        <a:pt x="0" y="1134"/>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49" name="Line 22">
                  <a:extLst>
                    <a:ext uri="{FF2B5EF4-FFF2-40B4-BE49-F238E27FC236}">
                      <a16:creationId xmlns:a16="http://schemas.microsoft.com/office/drawing/2014/main" id="{E5F85606-2B07-413B-94BE-657A2CB5E73F}"/>
                    </a:ext>
                  </a:extLst>
                </p:cNvPr>
                <p:cNvSpPr>
                  <a:spLocks noChangeShapeType="1"/>
                </p:cNvSpPr>
                <p:nvPr/>
              </p:nvSpPr>
              <p:spPr bwMode="auto">
                <a:xfrm>
                  <a:off x="3470" y="2387"/>
                  <a:ext cx="0" cy="1134"/>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50" name="Line 23">
                  <a:extLst>
                    <a:ext uri="{FF2B5EF4-FFF2-40B4-BE49-F238E27FC236}">
                      <a16:creationId xmlns:a16="http://schemas.microsoft.com/office/drawing/2014/main" id="{B2454BE4-2F69-4963-A7AB-E6C9FB0411CB}"/>
                    </a:ext>
                  </a:extLst>
                </p:cNvPr>
                <p:cNvSpPr>
                  <a:spLocks noChangeShapeType="1"/>
                </p:cNvSpPr>
                <p:nvPr/>
              </p:nvSpPr>
              <p:spPr bwMode="auto">
                <a:xfrm>
                  <a:off x="1973" y="3022"/>
                  <a:ext cx="1769"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51" name="Oval 24">
                  <a:extLst>
                    <a:ext uri="{FF2B5EF4-FFF2-40B4-BE49-F238E27FC236}">
                      <a16:creationId xmlns:a16="http://schemas.microsoft.com/office/drawing/2014/main" id="{496AEE68-31D8-4416-800D-A01B669235E5}"/>
                    </a:ext>
                  </a:extLst>
                </p:cNvPr>
                <p:cNvSpPr>
                  <a:spLocks noChangeArrowheads="1"/>
                </p:cNvSpPr>
                <p:nvPr/>
              </p:nvSpPr>
              <p:spPr bwMode="auto">
                <a:xfrm>
                  <a:off x="1791"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7452" name="Oval 25">
                  <a:extLst>
                    <a:ext uri="{FF2B5EF4-FFF2-40B4-BE49-F238E27FC236}">
                      <a16:creationId xmlns:a16="http://schemas.microsoft.com/office/drawing/2014/main" id="{AA399348-534E-4C3C-99D2-572C9C62E37A}"/>
                    </a:ext>
                  </a:extLst>
                </p:cNvPr>
                <p:cNvSpPr>
                  <a:spLocks noChangeArrowheads="1"/>
                </p:cNvSpPr>
                <p:nvPr/>
              </p:nvSpPr>
              <p:spPr bwMode="auto">
                <a:xfrm>
                  <a:off x="3742"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sp>
            <p:nvSpPr>
              <p:cNvPr id="17447" name="Text Box 34">
                <a:extLst>
                  <a:ext uri="{FF2B5EF4-FFF2-40B4-BE49-F238E27FC236}">
                    <a16:creationId xmlns:a16="http://schemas.microsoft.com/office/drawing/2014/main" id="{025A523B-F145-4AA0-976D-F3EE465DA5CB}"/>
                  </a:ext>
                </a:extLst>
              </p:cNvPr>
              <p:cNvSpPr txBox="1">
                <a:spLocks noChangeArrowheads="1"/>
              </p:cNvSpPr>
              <p:nvPr/>
            </p:nvSpPr>
            <p:spPr bwMode="auto">
              <a:xfrm rot="-5400000">
                <a:off x="229" y="2725"/>
                <a:ext cx="136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00"/>
                    </a:solidFill>
                  </a:rPr>
                  <a:t>subcardinal vein</a:t>
                </a:r>
              </a:p>
            </p:txBody>
          </p:sp>
        </p:grpSp>
        <p:sp>
          <p:nvSpPr>
            <p:cNvPr id="17444" name="Text Box 37">
              <a:extLst>
                <a:ext uri="{FF2B5EF4-FFF2-40B4-BE49-F238E27FC236}">
                  <a16:creationId xmlns:a16="http://schemas.microsoft.com/office/drawing/2014/main" id="{4E0404A1-0EA6-47B7-A55C-04989B509685}"/>
                </a:ext>
              </a:extLst>
            </p:cNvPr>
            <p:cNvSpPr txBox="1">
              <a:spLocks noChangeArrowheads="1"/>
            </p:cNvSpPr>
            <p:nvPr/>
          </p:nvSpPr>
          <p:spPr bwMode="auto">
            <a:xfrm>
              <a:off x="3560" y="3566"/>
              <a:ext cx="99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kidney</a:t>
              </a:r>
            </a:p>
          </p:txBody>
        </p:sp>
        <p:sp>
          <p:nvSpPr>
            <p:cNvPr id="17445" name="Line 38">
              <a:extLst>
                <a:ext uri="{FF2B5EF4-FFF2-40B4-BE49-F238E27FC236}">
                  <a16:creationId xmlns:a16="http://schemas.microsoft.com/office/drawing/2014/main" id="{ED50C7AA-8B95-4DAE-9781-2A653B6AD64B}"/>
                </a:ext>
              </a:extLst>
            </p:cNvPr>
            <p:cNvSpPr>
              <a:spLocks noChangeShapeType="1"/>
            </p:cNvSpPr>
            <p:nvPr/>
          </p:nvSpPr>
          <p:spPr bwMode="auto">
            <a:xfrm flipV="1">
              <a:off x="3833" y="3249"/>
              <a:ext cx="0" cy="3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17418" name="Oval 41">
            <a:extLst>
              <a:ext uri="{FF2B5EF4-FFF2-40B4-BE49-F238E27FC236}">
                <a16:creationId xmlns:a16="http://schemas.microsoft.com/office/drawing/2014/main" id="{5BECEE24-ABFB-4770-9B71-E55E9B371C0E}"/>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7419" name="Text Box 42">
            <a:extLst>
              <a:ext uri="{FF2B5EF4-FFF2-40B4-BE49-F238E27FC236}">
                <a16:creationId xmlns:a16="http://schemas.microsoft.com/office/drawing/2014/main" id="{BE41FD02-E07F-4330-9DF9-DDEBE3ACC06A}"/>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7420" name="Line 43">
            <a:extLst>
              <a:ext uri="{FF2B5EF4-FFF2-40B4-BE49-F238E27FC236}">
                <a16:creationId xmlns:a16="http://schemas.microsoft.com/office/drawing/2014/main" id="{D1899803-A593-4091-8B33-FF938D929F1B}"/>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1" name="Line 50">
            <a:extLst>
              <a:ext uri="{FF2B5EF4-FFF2-40B4-BE49-F238E27FC236}">
                <a16:creationId xmlns:a16="http://schemas.microsoft.com/office/drawing/2014/main" id="{66C015DC-4D4D-4CFD-8C4E-FD7B3573EF56}"/>
              </a:ext>
            </a:extLst>
          </p:cNvPr>
          <p:cNvSpPr>
            <a:spLocks noChangeShapeType="1"/>
          </p:cNvSpPr>
          <p:nvPr/>
        </p:nvSpPr>
        <p:spPr bwMode="auto">
          <a:xfrm>
            <a:off x="4211638" y="4365625"/>
            <a:ext cx="647700" cy="0"/>
          </a:xfrm>
          <a:prstGeom prst="line">
            <a:avLst/>
          </a:prstGeom>
          <a:noFill/>
          <a:ln w="508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2" name="Freeform 61">
            <a:extLst>
              <a:ext uri="{FF2B5EF4-FFF2-40B4-BE49-F238E27FC236}">
                <a16:creationId xmlns:a16="http://schemas.microsoft.com/office/drawing/2014/main" id="{C1D64E4F-1FE7-4EF8-8FCC-2BF102776EFE}"/>
              </a:ext>
            </a:extLst>
          </p:cNvPr>
          <p:cNvSpPr>
            <a:spLocks/>
          </p:cNvSpPr>
          <p:nvPr/>
        </p:nvSpPr>
        <p:spPr bwMode="auto">
          <a:xfrm>
            <a:off x="2366963" y="300038"/>
            <a:ext cx="4535487" cy="2163762"/>
          </a:xfrm>
          <a:custGeom>
            <a:avLst/>
            <a:gdLst>
              <a:gd name="T0" fmla="*/ 4418012 w 2857"/>
              <a:gd name="T1" fmla="*/ 0 h 1363"/>
              <a:gd name="T2" fmla="*/ 4273550 w 2857"/>
              <a:gd name="T3" fmla="*/ 590550 h 1363"/>
              <a:gd name="T4" fmla="*/ 2844800 w 2857"/>
              <a:gd name="T5" fmla="*/ 890587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2 h 1363"/>
              <a:gd name="T16" fmla="*/ 1731962 w 2857"/>
              <a:gd name="T17" fmla="*/ 1582737 h 1363"/>
              <a:gd name="T18" fmla="*/ 2184400 w 2857"/>
              <a:gd name="T19" fmla="*/ 1389062 h 1363"/>
              <a:gd name="T20" fmla="*/ 2614612 w 2857"/>
              <a:gd name="T21" fmla="*/ 1562100 h 1363"/>
              <a:gd name="T22" fmla="*/ 3044825 w 2857"/>
              <a:gd name="T23" fmla="*/ 2046287 h 1363"/>
              <a:gd name="T24" fmla="*/ 3705225 w 2857"/>
              <a:gd name="T25" fmla="*/ 2116137 h 1363"/>
              <a:gd name="T26" fmla="*/ 4040187 w 2857"/>
              <a:gd name="T27" fmla="*/ 1944687 h 1363"/>
              <a:gd name="T28" fmla="*/ 4175125 w 2857"/>
              <a:gd name="T29" fmla="*/ 1630362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3" name="Freeform 62">
            <a:extLst>
              <a:ext uri="{FF2B5EF4-FFF2-40B4-BE49-F238E27FC236}">
                <a16:creationId xmlns:a16="http://schemas.microsoft.com/office/drawing/2014/main" id="{FE883475-79ED-49B8-A04C-BBC4171E503E}"/>
              </a:ext>
            </a:extLst>
          </p:cNvPr>
          <p:cNvSpPr>
            <a:spLocks/>
          </p:cNvSpPr>
          <p:nvPr/>
        </p:nvSpPr>
        <p:spPr bwMode="auto">
          <a:xfrm>
            <a:off x="2235200" y="2428875"/>
            <a:ext cx="4524375" cy="4154488"/>
          </a:xfrm>
          <a:custGeom>
            <a:avLst/>
            <a:gdLst>
              <a:gd name="T0" fmla="*/ 4470400 w 2850"/>
              <a:gd name="T1" fmla="*/ 4154488 h 2617"/>
              <a:gd name="T2" fmla="*/ 4318000 w 2850"/>
              <a:gd name="T3" fmla="*/ 3895725 h 2617"/>
              <a:gd name="T4" fmla="*/ 3235325 w 2850"/>
              <a:gd name="T5" fmla="*/ 3667125 h 2617"/>
              <a:gd name="T6" fmla="*/ 1452563 w 2850"/>
              <a:gd name="T7" fmla="*/ 3332163 h 2617"/>
              <a:gd name="T8" fmla="*/ 219075 w 2850"/>
              <a:gd name="T9" fmla="*/ 2889250 h 2617"/>
              <a:gd name="T10" fmla="*/ 136525 w 2850"/>
              <a:gd name="T11" fmla="*/ 1236663 h 2617"/>
              <a:gd name="T12" fmla="*/ 212725 w 2850"/>
              <a:gd name="T13" fmla="*/ 190500 h 2617"/>
              <a:gd name="T14" fmla="*/ 620713 w 2850"/>
              <a:gd name="T15" fmla="*/ 95250 h 2617"/>
              <a:gd name="T16" fmla="*/ 917575 w 2850"/>
              <a:gd name="T17" fmla="*/ 104775 h 2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0" h="2617">
                <a:moveTo>
                  <a:pt x="2816" y="2617"/>
                </a:moveTo>
                <a:cubicBezTo>
                  <a:pt x="2802" y="2590"/>
                  <a:pt x="2850" y="2505"/>
                  <a:pt x="2720" y="2454"/>
                </a:cubicBezTo>
                <a:cubicBezTo>
                  <a:pt x="2590" y="2403"/>
                  <a:pt x="2339" y="2369"/>
                  <a:pt x="2038" y="2310"/>
                </a:cubicBezTo>
                <a:cubicBezTo>
                  <a:pt x="1737" y="2251"/>
                  <a:pt x="1232" y="2181"/>
                  <a:pt x="915" y="2099"/>
                </a:cubicBezTo>
                <a:cubicBezTo>
                  <a:pt x="598" y="2017"/>
                  <a:pt x="276" y="2040"/>
                  <a:pt x="138" y="1820"/>
                </a:cubicBezTo>
                <a:cubicBezTo>
                  <a:pt x="0" y="1600"/>
                  <a:pt x="87" y="1062"/>
                  <a:pt x="86" y="779"/>
                </a:cubicBezTo>
                <a:cubicBezTo>
                  <a:pt x="85" y="496"/>
                  <a:pt x="83" y="240"/>
                  <a:pt x="134" y="120"/>
                </a:cubicBezTo>
                <a:cubicBezTo>
                  <a:pt x="185" y="0"/>
                  <a:pt x="317" y="69"/>
                  <a:pt x="391" y="60"/>
                </a:cubicBezTo>
                <a:cubicBezTo>
                  <a:pt x="465" y="51"/>
                  <a:pt x="539" y="65"/>
                  <a:pt x="578" y="6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4" name="Freeform 63">
            <a:extLst>
              <a:ext uri="{FF2B5EF4-FFF2-40B4-BE49-F238E27FC236}">
                <a16:creationId xmlns:a16="http://schemas.microsoft.com/office/drawing/2014/main" id="{B5B9DA47-BBA1-4C33-B6B2-8A4095C9DEEA}"/>
              </a:ext>
            </a:extLst>
          </p:cNvPr>
          <p:cNvSpPr>
            <a:spLocks/>
          </p:cNvSpPr>
          <p:nvPr/>
        </p:nvSpPr>
        <p:spPr bwMode="auto">
          <a:xfrm>
            <a:off x="3038475" y="2519363"/>
            <a:ext cx="242888" cy="322262"/>
          </a:xfrm>
          <a:custGeom>
            <a:avLst/>
            <a:gdLst>
              <a:gd name="T0" fmla="*/ 0 w 153"/>
              <a:gd name="T1" fmla="*/ 4762 h 203"/>
              <a:gd name="T2" fmla="*/ 200025 w 153"/>
              <a:gd name="T3" fmla="*/ 52387 h 203"/>
              <a:gd name="T4" fmla="*/ 242888 w 153"/>
              <a:gd name="T5" fmla="*/ 322262 h 203"/>
              <a:gd name="T6" fmla="*/ 0 60000 65536"/>
              <a:gd name="T7" fmla="*/ 0 60000 65536"/>
              <a:gd name="T8" fmla="*/ 0 60000 65536"/>
            </a:gdLst>
            <a:ahLst/>
            <a:cxnLst>
              <a:cxn ang="T6">
                <a:pos x="T0" y="T1"/>
              </a:cxn>
              <a:cxn ang="T7">
                <a:pos x="T2" y="T3"/>
              </a:cxn>
              <a:cxn ang="T8">
                <a:pos x="T4" y="T5"/>
              </a:cxn>
            </a:cxnLst>
            <a:rect l="0" t="0" r="r" b="b"/>
            <a:pathLst>
              <a:path w="153" h="203">
                <a:moveTo>
                  <a:pt x="0" y="3"/>
                </a:moveTo>
                <a:cubicBezTo>
                  <a:pt x="21" y="7"/>
                  <a:pt x="100" y="0"/>
                  <a:pt x="126" y="33"/>
                </a:cubicBezTo>
                <a:cubicBezTo>
                  <a:pt x="152" y="66"/>
                  <a:pt x="148" y="168"/>
                  <a:pt x="153" y="20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5" name="Freeform 64">
            <a:extLst>
              <a:ext uri="{FF2B5EF4-FFF2-40B4-BE49-F238E27FC236}">
                <a16:creationId xmlns:a16="http://schemas.microsoft.com/office/drawing/2014/main" id="{74B99FEF-53C0-4806-8731-A19A3CEB6C93}"/>
              </a:ext>
            </a:extLst>
          </p:cNvPr>
          <p:cNvSpPr>
            <a:spLocks/>
          </p:cNvSpPr>
          <p:nvPr/>
        </p:nvSpPr>
        <p:spPr bwMode="auto">
          <a:xfrm>
            <a:off x="3322638" y="2497138"/>
            <a:ext cx="2208212" cy="788987"/>
          </a:xfrm>
          <a:custGeom>
            <a:avLst/>
            <a:gdLst>
              <a:gd name="T0" fmla="*/ 66675 w 1391"/>
              <a:gd name="T1" fmla="*/ 354012 h 497"/>
              <a:gd name="T2" fmla="*/ 42862 w 1391"/>
              <a:gd name="T3" fmla="*/ 47625 h 497"/>
              <a:gd name="T4" fmla="*/ 325437 w 1391"/>
              <a:gd name="T5" fmla="*/ 63500 h 497"/>
              <a:gd name="T6" fmla="*/ 528637 w 1391"/>
              <a:gd name="T7" fmla="*/ 354012 h 497"/>
              <a:gd name="T8" fmla="*/ 873125 w 1391"/>
              <a:gd name="T9" fmla="*/ 720725 h 497"/>
              <a:gd name="T10" fmla="*/ 1530350 w 1391"/>
              <a:gd name="T11" fmla="*/ 687387 h 497"/>
              <a:gd name="T12" fmla="*/ 1916112 w 1391"/>
              <a:gd name="T13" fmla="*/ 106362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6" name="Freeform 65">
            <a:extLst>
              <a:ext uri="{FF2B5EF4-FFF2-40B4-BE49-F238E27FC236}">
                <a16:creationId xmlns:a16="http://schemas.microsoft.com/office/drawing/2014/main" id="{08427A9A-AADE-4CAE-9011-57E48870380C}"/>
              </a:ext>
            </a:extLst>
          </p:cNvPr>
          <p:cNvSpPr>
            <a:spLocks/>
          </p:cNvSpPr>
          <p:nvPr/>
        </p:nvSpPr>
        <p:spPr bwMode="auto">
          <a:xfrm>
            <a:off x="5916613" y="1604963"/>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7" name="Freeform 67">
            <a:extLst>
              <a:ext uri="{FF2B5EF4-FFF2-40B4-BE49-F238E27FC236}">
                <a16:creationId xmlns:a16="http://schemas.microsoft.com/office/drawing/2014/main" id="{B28F53F2-B649-4172-B1DD-D628039AD8F5}"/>
              </a:ext>
            </a:extLst>
          </p:cNvPr>
          <p:cNvSpPr>
            <a:spLocks/>
          </p:cNvSpPr>
          <p:nvPr/>
        </p:nvSpPr>
        <p:spPr bwMode="auto">
          <a:xfrm>
            <a:off x="2197100" y="246063"/>
            <a:ext cx="87313" cy="6291262"/>
          </a:xfrm>
          <a:custGeom>
            <a:avLst/>
            <a:gdLst>
              <a:gd name="T0" fmla="*/ 87313 w 55"/>
              <a:gd name="T1" fmla="*/ 0 h 3963"/>
              <a:gd name="T2" fmla="*/ 14288 w 55"/>
              <a:gd name="T3" fmla="*/ 2447925 h 3963"/>
              <a:gd name="T4" fmla="*/ 3175 w 55"/>
              <a:gd name="T5" fmla="*/ 6291262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8" name="Freeform 68">
            <a:extLst>
              <a:ext uri="{FF2B5EF4-FFF2-40B4-BE49-F238E27FC236}">
                <a16:creationId xmlns:a16="http://schemas.microsoft.com/office/drawing/2014/main" id="{40AC362A-1D2D-402E-A17E-33CB3BFEBE89}"/>
              </a:ext>
            </a:extLst>
          </p:cNvPr>
          <p:cNvSpPr>
            <a:spLocks/>
          </p:cNvSpPr>
          <p:nvPr/>
        </p:nvSpPr>
        <p:spPr bwMode="auto">
          <a:xfrm>
            <a:off x="2312988" y="319088"/>
            <a:ext cx="4340225" cy="1287462"/>
          </a:xfrm>
          <a:custGeom>
            <a:avLst/>
            <a:gdLst>
              <a:gd name="T0" fmla="*/ 101600 w 2734"/>
              <a:gd name="T1" fmla="*/ 11112 h 811"/>
              <a:gd name="T2" fmla="*/ 112713 w 2734"/>
              <a:gd name="T3" fmla="*/ 1130300 h 811"/>
              <a:gd name="T4" fmla="*/ 779463 w 2734"/>
              <a:gd name="T5" fmla="*/ 957262 h 811"/>
              <a:gd name="T6" fmla="*/ 1682750 w 2734"/>
              <a:gd name="T7" fmla="*/ 785812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29" name="Freeform 69">
            <a:extLst>
              <a:ext uri="{FF2B5EF4-FFF2-40B4-BE49-F238E27FC236}">
                <a16:creationId xmlns:a16="http://schemas.microsoft.com/office/drawing/2014/main" id="{0AC4FFF5-B8F1-4D30-966D-5E42B4FA9469}"/>
              </a:ext>
            </a:extLst>
          </p:cNvPr>
          <p:cNvSpPr>
            <a:spLocks/>
          </p:cNvSpPr>
          <p:nvPr/>
        </p:nvSpPr>
        <p:spPr bwMode="auto">
          <a:xfrm>
            <a:off x="2333625" y="5622925"/>
            <a:ext cx="4225925" cy="979488"/>
          </a:xfrm>
          <a:custGeom>
            <a:avLst/>
            <a:gdLst>
              <a:gd name="T0" fmla="*/ 15875 w 2662"/>
              <a:gd name="T1" fmla="*/ 903288 h 617"/>
              <a:gd name="T2" fmla="*/ 120650 w 2662"/>
              <a:gd name="T3" fmla="*/ 122238 h 617"/>
              <a:gd name="T4" fmla="*/ 744538 w 2662"/>
              <a:gd name="T5" fmla="*/ 168275 h 617"/>
              <a:gd name="T6" fmla="*/ 1598613 w 2662"/>
              <a:gd name="T7" fmla="*/ 366713 h 617"/>
              <a:gd name="T8" fmla="*/ 2576513 w 2662"/>
              <a:gd name="T9" fmla="*/ 538163 h 617"/>
              <a:gd name="T10" fmla="*/ 3727450 w 2662"/>
              <a:gd name="T11" fmla="*/ 752475 h 617"/>
              <a:gd name="T12" fmla="*/ 4146550 w 2662"/>
              <a:gd name="T13" fmla="*/ 808038 h 617"/>
              <a:gd name="T14" fmla="*/ 4202113 w 2662"/>
              <a:gd name="T15" fmla="*/ 979488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2" h="617">
                <a:moveTo>
                  <a:pt x="10" y="569"/>
                </a:moveTo>
                <a:cubicBezTo>
                  <a:pt x="21" y="487"/>
                  <a:pt x="0" y="154"/>
                  <a:pt x="76" y="77"/>
                </a:cubicBezTo>
                <a:cubicBezTo>
                  <a:pt x="152" y="0"/>
                  <a:pt x="314" y="80"/>
                  <a:pt x="469" y="106"/>
                </a:cubicBezTo>
                <a:cubicBezTo>
                  <a:pt x="624" y="132"/>
                  <a:pt x="815" y="192"/>
                  <a:pt x="1007" y="231"/>
                </a:cubicBezTo>
                <a:cubicBezTo>
                  <a:pt x="1199" y="270"/>
                  <a:pt x="1400" y="299"/>
                  <a:pt x="1623" y="339"/>
                </a:cubicBezTo>
                <a:cubicBezTo>
                  <a:pt x="1846" y="379"/>
                  <a:pt x="2183" y="446"/>
                  <a:pt x="2348" y="474"/>
                </a:cubicBezTo>
                <a:cubicBezTo>
                  <a:pt x="2513" y="502"/>
                  <a:pt x="2562" y="485"/>
                  <a:pt x="2612" y="509"/>
                </a:cubicBezTo>
                <a:cubicBezTo>
                  <a:pt x="2662" y="533"/>
                  <a:pt x="2640" y="595"/>
                  <a:pt x="2647" y="61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0" name="Freeform 71">
            <a:extLst>
              <a:ext uri="{FF2B5EF4-FFF2-40B4-BE49-F238E27FC236}">
                <a16:creationId xmlns:a16="http://schemas.microsoft.com/office/drawing/2014/main" id="{2FC2C623-69FF-45CD-8AFB-DEAE68915138}"/>
              </a:ext>
            </a:extLst>
          </p:cNvPr>
          <p:cNvSpPr>
            <a:spLocks/>
          </p:cNvSpPr>
          <p:nvPr/>
        </p:nvSpPr>
        <p:spPr bwMode="auto">
          <a:xfrm>
            <a:off x="5514975" y="2571750"/>
            <a:ext cx="327025" cy="369888"/>
          </a:xfrm>
          <a:custGeom>
            <a:avLst/>
            <a:gdLst>
              <a:gd name="T0" fmla="*/ 0 w 206"/>
              <a:gd name="T1" fmla="*/ 19050 h 233"/>
              <a:gd name="T2" fmla="*/ 282575 w 206"/>
              <a:gd name="T3" fmla="*/ 58738 h 233"/>
              <a:gd name="T4" fmla="*/ 268288 w 206"/>
              <a:gd name="T5" fmla="*/ 369888 h 233"/>
              <a:gd name="T6" fmla="*/ 0 60000 65536"/>
              <a:gd name="T7" fmla="*/ 0 60000 65536"/>
              <a:gd name="T8" fmla="*/ 0 60000 65536"/>
            </a:gdLst>
            <a:ahLst/>
            <a:cxnLst>
              <a:cxn ang="T6">
                <a:pos x="T0" y="T1"/>
              </a:cxn>
              <a:cxn ang="T7">
                <a:pos x="T2" y="T3"/>
              </a:cxn>
              <a:cxn ang="T8">
                <a:pos x="T4" y="T5"/>
              </a:cxn>
            </a:cxnLst>
            <a:rect l="0" t="0" r="r" b="b"/>
            <a:pathLst>
              <a:path w="206" h="233">
                <a:moveTo>
                  <a:pt x="0" y="12"/>
                </a:moveTo>
                <a:cubicBezTo>
                  <a:pt x="30" y="17"/>
                  <a:pt x="150" y="0"/>
                  <a:pt x="178" y="37"/>
                </a:cubicBezTo>
                <a:cubicBezTo>
                  <a:pt x="206" y="74"/>
                  <a:pt x="171" y="192"/>
                  <a:pt x="169" y="2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1" name="Freeform 76">
            <a:extLst>
              <a:ext uri="{FF2B5EF4-FFF2-40B4-BE49-F238E27FC236}">
                <a16:creationId xmlns:a16="http://schemas.microsoft.com/office/drawing/2014/main" id="{97DF40B3-41D1-4611-BE87-A3A5249CBF23}"/>
              </a:ext>
            </a:extLst>
          </p:cNvPr>
          <p:cNvSpPr>
            <a:spLocks/>
          </p:cNvSpPr>
          <p:nvPr/>
        </p:nvSpPr>
        <p:spPr bwMode="auto">
          <a:xfrm>
            <a:off x="4821238" y="2682875"/>
            <a:ext cx="2189162" cy="2011363"/>
          </a:xfrm>
          <a:custGeom>
            <a:avLst/>
            <a:gdLst>
              <a:gd name="T0" fmla="*/ 2189162 w 1379"/>
              <a:gd name="T1" fmla="*/ 2011363 h 1267"/>
              <a:gd name="T2" fmla="*/ 376237 w 1379"/>
              <a:gd name="T3" fmla="*/ 1416050 h 1267"/>
              <a:gd name="T4" fmla="*/ 85725 w 1379"/>
              <a:gd name="T5" fmla="*/ 868363 h 1267"/>
              <a:gd name="T6" fmla="*/ 893762 w 1379"/>
              <a:gd name="T7" fmla="*/ 501650 h 1267"/>
              <a:gd name="T8" fmla="*/ 1062037 w 1379"/>
              <a:gd name="T9" fmla="*/ 0 h 1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 h="1267">
                <a:moveTo>
                  <a:pt x="1379" y="1267"/>
                </a:moveTo>
                <a:cubicBezTo>
                  <a:pt x="1189" y="1205"/>
                  <a:pt x="458" y="1012"/>
                  <a:pt x="237" y="892"/>
                </a:cubicBezTo>
                <a:cubicBezTo>
                  <a:pt x="16" y="772"/>
                  <a:pt x="0" y="643"/>
                  <a:pt x="54" y="547"/>
                </a:cubicBezTo>
                <a:cubicBezTo>
                  <a:pt x="108" y="451"/>
                  <a:pt x="461" y="407"/>
                  <a:pt x="563" y="316"/>
                </a:cubicBezTo>
                <a:cubicBezTo>
                  <a:pt x="665" y="225"/>
                  <a:pt x="647" y="66"/>
                  <a:pt x="669"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2" name="Text Box 77">
            <a:extLst>
              <a:ext uri="{FF2B5EF4-FFF2-40B4-BE49-F238E27FC236}">
                <a16:creationId xmlns:a16="http://schemas.microsoft.com/office/drawing/2014/main" id="{94FFAF14-2C50-4635-A247-81DA3E8CD194}"/>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7433" name="Line 78">
            <a:extLst>
              <a:ext uri="{FF2B5EF4-FFF2-40B4-BE49-F238E27FC236}">
                <a16:creationId xmlns:a16="http://schemas.microsoft.com/office/drawing/2014/main" id="{4E63539A-9880-4DFB-974C-49D368E65C66}"/>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4" name="Line 79">
            <a:extLst>
              <a:ext uri="{FF2B5EF4-FFF2-40B4-BE49-F238E27FC236}">
                <a16:creationId xmlns:a16="http://schemas.microsoft.com/office/drawing/2014/main" id="{B9A8151C-52B1-4A4E-A197-CEC566DAADBD}"/>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5" name="Freeform 80">
            <a:extLst>
              <a:ext uri="{FF2B5EF4-FFF2-40B4-BE49-F238E27FC236}">
                <a16:creationId xmlns:a16="http://schemas.microsoft.com/office/drawing/2014/main" id="{61E64FAF-B678-45AC-8C1C-B2BE0714BF3F}"/>
              </a:ext>
            </a:extLst>
          </p:cNvPr>
          <p:cNvSpPr>
            <a:spLocks/>
          </p:cNvSpPr>
          <p:nvPr/>
        </p:nvSpPr>
        <p:spPr bwMode="auto">
          <a:xfrm>
            <a:off x="7019925" y="3068638"/>
            <a:ext cx="1528763" cy="3008312"/>
          </a:xfrm>
          <a:custGeom>
            <a:avLst/>
            <a:gdLst>
              <a:gd name="T0" fmla="*/ 0 w 963"/>
              <a:gd name="T1" fmla="*/ 1782762 h 1895"/>
              <a:gd name="T2" fmla="*/ 412750 w 963"/>
              <a:gd name="T3" fmla="*/ 1809750 h 1895"/>
              <a:gd name="T4" fmla="*/ 619125 w 963"/>
              <a:gd name="T5" fmla="*/ 2160587 h 1895"/>
              <a:gd name="T6" fmla="*/ 647700 w 963"/>
              <a:gd name="T7" fmla="*/ 2790825 h 1895"/>
              <a:gd name="T8" fmla="*/ 720725 w 963"/>
              <a:gd name="T9" fmla="*/ 3008312 h 1895"/>
              <a:gd name="T10" fmla="*/ 1152525 w 963"/>
              <a:gd name="T11" fmla="*/ 2790825 h 1895"/>
              <a:gd name="T12" fmla="*/ 1470025 w 963"/>
              <a:gd name="T13" fmla="*/ 2087562 h 1895"/>
              <a:gd name="T14" fmla="*/ 1439863 w 963"/>
              <a:gd name="T15" fmla="*/ 1063625 h 1895"/>
              <a:gd name="T16" fmla="*/ 936625 w 963"/>
              <a:gd name="T17" fmla="*/ 198437 h 1895"/>
              <a:gd name="T18" fmla="*/ 647700 w 963"/>
              <a:gd name="T19" fmla="*/ 198437 h 1895"/>
              <a:gd name="T20" fmla="*/ 565150 w 963"/>
              <a:gd name="T21" fmla="*/ 1389062 h 1895"/>
              <a:gd name="T22" fmla="*/ 0 w 963"/>
              <a:gd name="T23" fmla="*/ 1541462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6" name="Text Box 81">
            <a:extLst>
              <a:ext uri="{FF2B5EF4-FFF2-40B4-BE49-F238E27FC236}">
                <a16:creationId xmlns:a16="http://schemas.microsoft.com/office/drawing/2014/main" id="{2E4E21A5-192B-482E-83F8-38165FC9AF0D}"/>
              </a:ext>
            </a:extLst>
          </p:cNvPr>
          <p:cNvSpPr txBox="1">
            <a:spLocks noChangeArrowheads="1"/>
          </p:cNvSpPr>
          <p:nvPr/>
        </p:nvSpPr>
        <p:spPr bwMode="auto">
          <a:xfrm>
            <a:off x="7451725"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sp>
        <p:nvSpPr>
          <p:cNvPr id="17437" name="Text Box 84">
            <a:extLst>
              <a:ext uri="{FF2B5EF4-FFF2-40B4-BE49-F238E27FC236}">
                <a16:creationId xmlns:a16="http://schemas.microsoft.com/office/drawing/2014/main" id="{A85263FC-1A3C-4179-89FE-FDC0D5806D60}"/>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7438" name="Line 85">
            <a:extLst>
              <a:ext uri="{FF2B5EF4-FFF2-40B4-BE49-F238E27FC236}">
                <a16:creationId xmlns:a16="http://schemas.microsoft.com/office/drawing/2014/main" id="{0D222CF8-8D8F-44F7-8860-4619F5407F0B}"/>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39" name="Line 86">
            <a:extLst>
              <a:ext uri="{FF2B5EF4-FFF2-40B4-BE49-F238E27FC236}">
                <a16:creationId xmlns:a16="http://schemas.microsoft.com/office/drawing/2014/main" id="{DBEFC01F-A6C5-4ADD-BC2A-BB21A5D02419}"/>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40" name="Text Box 87">
            <a:extLst>
              <a:ext uri="{FF2B5EF4-FFF2-40B4-BE49-F238E27FC236}">
                <a16:creationId xmlns:a16="http://schemas.microsoft.com/office/drawing/2014/main" id="{FAC4E223-6B8F-44CE-97FE-1103C664E6CE}"/>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7441" name="Line 88">
            <a:extLst>
              <a:ext uri="{FF2B5EF4-FFF2-40B4-BE49-F238E27FC236}">
                <a16:creationId xmlns:a16="http://schemas.microsoft.com/office/drawing/2014/main" id="{E102BE36-1112-4901-8D1C-5F4C52920F04}"/>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7442" name="Line 89">
            <a:extLst>
              <a:ext uri="{FF2B5EF4-FFF2-40B4-BE49-F238E27FC236}">
                <a16:creationId xmlns:a16="http://schemas.microsoft.com/office/drawing/2014/main" id="{3DD2A18E-2374-461A-9278-02794BDA7F72}"/>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39"/>
                                        </p:tgtEl>
                                        <p:attrNameLst>
                                          <p:attrName>style.visibility</p:attrName>
                                        </p:attrNameLst>
                                      </p:cBhvr>
                                      <p:to>
                                        <p:strVal val="visible"/>
                                      </p:to>
                                    </p:set>
                                    <p:animEffect transition="in" filter="fade">
                                      <p:cBhvr>
                                        <p:cTn id="7" dur="2000"/>
                                        <p:tgtEl>
                                          <p:spTgt spid="21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86"/>
                                        </p:tgtEl>
                                        <p:attrNameLst>
                                          <p:attrName>style.visibility</p:attrName>
                                        </p:attrNameLst>
                                      </p:cBhvr>
                                      <p:to>
                                        <p:strVal val="visible"/>
                                      </p:to>
                                    </p:set>
                                    <p:animEffect transition="in" filter="fade">
                                      <p:cBhvr>
                                        <p:cTn id="12" dur="2000"/>
                                        <p:tgtEl>
                                          <p:spTgt spid="215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87"/>
                                        </p:tgtEl>
                                        <p:attrNameLst>
                                          <p:attrName>style.visibility</p:attrName>
                                        </p:attrNameLst>
                                      </p:cBhvr>
                                      <p:to>
                                        <p:strVal val="visible"/>
                                      </p:to>
                                    </p:set>
                                    <p:animEffect transition="in" filter="fade">
                                      <p:cBhvr>
                                        <p:cTn id="17" dur="2000"/>
                                        <p:tgtEl>
                                          <p:spTgt spid="21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FCFD618-DF1D-4C17-AA69-216020A5995D}"/>
              </a:ext>
            </a:extLst>
          </p:cNvPr>
          <p:cNvSpPr>
            <a:spLocks noGrp="1" noChangeArrowheads="1"/>
          </p:cNvSpPr>
          <p:nvPr>
            <p:ph type="title"/>
          </p:nvPr>
        </p:nvSpPr>
        <p:spPr/>
        <p:txBody>
          <a:bodyPr/>
          <a:lstStyle/>
          <a:p>
            <a:pPr eaLnBrk="1" hangingPunct="1">
              <a:defRPr/>
            </a:pPr>
            <a:endParaRPr lang="en-US" altLang="hu-HU"/>
          </a:p>
        </p:txBody>
      </p:sp>
      <p:sp>
        <p:nvSpPr>
          <p:cNvPr id="59395" name="Rectangle 3">
            <a:extLst>
              <a:ext uri="{FF2B5EF4-FFF2-40B4-BE49-F238E27FC236}">
                <a16:creationId xmlns:a16="http://schemas.microsoft.com/office/drawing/2014/main" id="{C72C4B90-455D-4B6B-A7B2-2A4FD0992882}"/>
              </a:ext>
            </a:extLst>
          </p:cNvPr>
          <p:cNvSpPr>
            <a:spLocks noGrp="1" noChangeArrowheads="1"/>
          </p:cNvSpPr>
          <p:nvPr>
            <p:ph type="body" idx="1"/>
          </p:nvPr>
        </p:nvSpPr>
        <p:spPr/>
        <p:txBody>
          <a:bodyPr/>
          <a:lstStyle/>
          <a:p>
            <a:pPr eaLnBrk="1" hangingPunct="1">
              <a:defRPr/>
            </a:pPr>
            <a:endParaRPr lang="en-US" altLang="hu-HU"/>
          </a:p>
        </p:txBody>
      </p:sp>
      <p:sp>
        <p:nvSpPr>
          <p:cNvPr id="18436" name="Rectangle 4">
            <a:extLst>
              <a:ext uri="{FF2B5EF4-FFF2-40B4-BE49-F238E27FC236}">
                <a16:creationId xmlns:a16="http://schemas.microsoft.com/office/drawing/2014/main" id="{B21A479F-93F0-45EE-BE84-6210E0340982}"/>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8437" name="Text Box 5">
            <a:extLst>
              <a:ext uri="{FF2B5EF4-FFF2-40B4-BE49-F238E27FC236}">
                <a16:creationId xmlns:a16="http://schemas.microsoft.com/office/drawing/2014/main" id="{A438F171-D7A1-4F35-A029-FA527CD84D77}"/>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8438" name="Freeform 6">
            <a:extLst>
              <a:ext uri="{FF2B5EF4-FFF2-40B4-BE49-F238E27FC236}">
                <a16:creationId xmlns:a16="http://schemas.microsoft.com/office/drawing/2014/main" id="{A8B271EE-D673-4935-89D1-2C762F30FD59}"/>
              </a:ext>
            </a:extLst>
          </p:cNvPr>
          <p:cNvSpPr>
            <a:spLocks/>
          </p:cNvSpPr>
          <p:nvPr/>
        </p:nvSpPr>
        <p:spPr bwMode="auto">
          <a:xfrm>
            <a:off x="3292475" y="2620963"/>
            <a:ext cx="1016000" cy="2887662"/>
          </a:xfrm>
          <a:custGeom>
            <a:avLst/>
            <a:gdLst>
              <a:gd name="T0" fmla="*/ 1011238 w 640"/>
              <a:gd name="T1" fmla="*/ 2887662 h 1819"/>
              <a:gd name="T2" fmla="*/ 946150 w 640"/>
              <a:gd name="T3" fmla="*/ 1779587 h 1819"/>
              <a:gd name="T4" fmla="*/ 590550 w 640"/>
              <a:gd name="T5" fmla="*/ 1284287 h 1819"/>
              <a:gd name="T6" fmla="*/ 136525 w 640"/>
              <a:gd name="T7" fmla="*/ 639762 h 1819"/>
              <a:gd name="T8" fmla="*/ 0 w 640"/>
              <a:gd name="T9" fmla="*/ 0 h 18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0" h="1819">
                <a:moveTo>
                  <a:pt x="637" y="1819"/>
                </a:moveTo>
                <a:cubicBezTo>
                  <a:pt x="629" y="1703"/>
                  <a:pt x="640" y="1289"/>
                  <a:pt x="596" y="1121"/>
                </a:cubicBezTo>
                <a:cubicBezTo>
                  <a:pt x="552" y="953"/>
                  <a:pt x="457" y="928"/>
                  <a:pt x="372" y="809"/>
                </a:cubicBezTo>
                <a:cubicBezTo>
                  <a:pt x="287" y="690"/>
                  <a:pt x="148" y="538"/>
                  <a:pt x="86" y="403"/>
                </a:cubicBezTo>
                <a:cubicBezTo>
                  <a:pt x="24" y="268"/>
                  <a:pt x="18" y="84"/>
                  <a:pt x="0" y="0"/>
                </a:cubicBezTo>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18439" name="Group 7">
            <a:extLst>
              <a:ext uri="{FF2B5EF4-FFF2-40B4-BE49-F238E27FC236}">
                <a16:creationId xmlns:a16="http://schemas.microsoft.com/office/drawing/2014/main" id="{75221D6F-3DF8-4636-AAAB-0CCB71DF512A}"/>
              </a:ext>
            </a:extLst>
          </p:cNvPr>
          <p:cNvGrpSpPr>
            <a:grpSpLocks/>
          </p:cNvGrpSpPr>
          <p:nvPr/>
        </p:nvGrpSpPr>
        <p:grpSpPr bwMode="auto">
          <a:xfrm>
            <a:off x="2573338" y="3716338"/>
            <a:ext cx="1135062" cy="1530350"/>
            <a:chOff x="1621" y="2341"/>
            <a:chExt cx="715" cy="964"/>
          </a:xfrm>
        </p:grpSpPr>
        <p:sp>
          <p:nvSpPr>
            <p:cNvPr id="18483" name="Freeform 8">
              <a:extLst>
                <a:ext uri="{FF2B5EF4-FFF2-40B4-BE49-F238E27FC236}">
                  <a16:creationId xmlns:a16="http://schemas.microsoft.com/office/drawing/2014/main" id="{08EF4D12-467B-41DA-AC89-0B2D02149E51}"/>
                </a:ext>
              </a:extLst>
            </p:cNvPr>
            <p:cNvSpPr>
              <a:spLocks/>
            </p:cNvSpPr>
            <p:nvPr/>
          </p:nvSpPr>
          <p:spPr bwMode="auto">
            <a:xfrm>
              <a:off x="1621" y="3018"/>
              <a:ext cx="533" cy="287"/>
            </a:xfrm>
            <a:custGeom>
              <a:avLst/>
              <a:gdLst>
                <a:gd name="T0" fmla="*/ 0 w 533"/>
                <a:gd name="T1" fmla="*/ 144 h 287"/>
                <a:gd name="T2" fmla="*/ 237 w 533"/>
                <a:gd name="T3" fmla="*/ 263 h 287"/>
                <a:gd name="T4" fmla="*/ 533 w 533"/>
                <a:gd name="T5" fmla="*/ 0 h 287"/>
                <a:gd name="T6" fmla="*/ 0 60000 65536"/>
                <a:gd name="T7" fmla="*/ 0 60000 65536"/>
                <a:gd name="T8" fmla="*/ 0 60000 65536"/>
              </a:gdLst>
              <a:ahLst/>
              <a:cxnLst>
                <a:cxn ang="T6">
                  <a:pos x="T0" y="T1"/>
                </a:cxn>
                <a:cxn ang="T7">
                  <a:pos x="T2" y="T3"/>
                </a:cxn>
                <a:cxn ang="T8">
                  <a:pos x="T4" y="T5"/>
                </a:cxn>
              </a:cxnLst>
              <a:rect l="0" t="0" r="r" b="b"/>
              <a:pathLst>
                <a:path w="533" h="287">
                  <a:moveTo>
                    <a:pt x="0" y="144"/>
                  </a:moveTo>
                  <a:cubicBezTo>
                    <a:pt x="39" y="164"/>
                    <a:pt x="148" y="287"/>
                    <a:pt x="237" y="263"/>
                  </a:cubicBezTo>
                  <a:cubicBezTo>
                    <a:pt x="326" y="239"/>
                    <a:pt x="471" y="55"/>
                    <a:pt x="533"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84" name="Freeform 9">
              <a:extLst>
                <a:ext uri="{FF2B5EF4-FFF2-40B4-BE49-F238E27FC236}">
                  <a16:creationId xmlns:a16="http://schemas.microsoft.com/office/drawing/2014/main" id="{2F3AAEFF-7B3D-4FC8-BAFD-A90BF58F5FCC}"/>
                </a:ext>
              </a:extLst>
            </p:cNvPr>
            <p:cNvSpPr>
              <a:spLocks/>
            </p:cNvSpPr>
            <p:nvPr/>
          </p:nvSpPr>
          <p:spPr bwMode="auto">
            <a:xfrm>
              <a:off x="2154" y="2341"/>
              <a:ext cx="182" cy="178"/>
            </a:xfrm>
            <a:custGeom>
              <a:avLst/>
              <a:gdLst>
                <a:gd name="T0" fmla="*/ 0 w 170"/>
                <a:gd name="T1" fmla="*/ 133 h 178"/>
                <a:gd name="T2" fmla="*/ 110 w 170"/>
                <a:gd name="T3" fmla="*/ 156 h 178"/>
                <a:gd name="T4" fmla="*/ 182 w 170"/>
                <a:gd name="T5" fmla="*/ 0 h 178"/>
                <a:gd name="T6" fmla="*/ 0 60000 65536"/>
                <a:gd name="T7" fmla="*/ 0 60000 65536"/>
                <a:gd name="T8" fmla="*/ 0 60000 65536"/>
              </a:gdLst>
              <a:ahLst/>
              <a:cxnLst>
                <a:cxn ang="T6">
                  <a:pos x="T0" y="T1"/>
                </a:cxn>
                <a:cxn ang="T7">
                  <a:pos x="T2" y="T3"/>
                </a:cxn>
                <a:cxn ang="T8">
                  <a:pos x="T4" y="T5"/>
                </a:cxn>
              </a:cxnLst>
              <a:rect l="0" t="0" r="r" b="b"/>
              <a:pathLst>
                <a:path w="170" h="178">
                  <a:moveTo>
                    <a:pt x="0" y="133"/>
                  </a:moveTo>
                  <a:cubicBezTo>
                    <a:pt x="17" y="137"/>
                    <a:pt x="75" y="178"/>
                    <a:pt x="103" y="156"/>
                  </a:cubicBezTo>
                  <a:cubicBezTo>
                    <a:pt x="131" y="134"/>
                    <a:pt x="156" y="32"/>
                    <a:pt x="17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18440" name="Group 15">
            <a:extLst>
              <a:ext uri="{FF2B5EF4-FFF2-40B4-BE49-F238E27FC236}">
                <a16:creationId xmlns:a16="http://schemas.microsoft.com/office/drawing/2014/main" id="{1595F123-8B5E-443A-A9A9-953F043B7B01}"/>
              </a:ext>
            </a:extLst>
          </p:cNvPr>
          <p:cNvGrpSpPr>
            <a:grpSpLocks/>
          </p:cNvGrpSpPr>
          <p:nvPr/>
        </p:nvGrpSpPr>
        <p:grpSpPr bwMode="auto">
          <a:xfrm>
            <a:off x="2843213" y="3789363"/>
            <a:ext cx="3386137" cy="1800225"/>
            <a:chOff x="1791" y="2387"/>
            <a:chExt cx="2133" cy="1134"/>
          </a:xfrm>
        </p:grpSpPr>
        <p:sp>
          <p:nvSpPr>
            <p:cNvPr id="18478" name="Freeform 16">
              <a:extLst>
                <a:ext uri="{FF2B5EF4-FFF2-40B4-BE49-F238E27FC236}">
                  <a16:creationId xmlns:a16="http://schemas.microsoft.com/office/drawing/2014/main" id="{F143E643-FD19-42F6-94EC-7D30E62A49F7}"/>
                </a:ext>
              </a:extLst>
            </p:cNvPr>
            <p:cNvSpPr>
              <a:spLocks/>
            </p:cNvSpPr>
            <p:nvPr/>
          </p:nvSpPr>
          <p:spPr bwMode="auto">
            <a:xfrm>
              <a:off x="2154" y="2387"/>
              <a:ext cx="1" cy="1134"/>
            </a:xfrm>
            <a:custGeom>
              <a:avLst/>
              <a:gdLst>
                <a:gd name="T0" fmla="*/ 0 w 1"/>
                <a:gd name="T1" fmla="*/ 0 h 1134"/>
                <a:gd name="T2" fmla="*/ 0 w 1"/>
                <a:gd name="T3" fmla="*/ 227 h 1134"/>
                <a:gd name="T4" fmla="*/ 0 w 1"/>
                <a:gd name="T5" fmla="*/ 1134 h 1134"/>
                <a:gd name="T6" fmla="*/ 0 60000 65536"/>
                <a:gd name="T7" fmla="*/ 0 60000 65536"/>
                <a:gd name="T8" fmla="*/ 0 60000 65536"/>
              </a:gdLst>
              <a:ahLst/>
              <a:cxnLst>
                <a:cxn ang="T6">
                  <a:pos x="T0" y="T1"/>
                </a:cxn>
                <a:cxn ang="T7">
                  <a:pos x="T2" y="T3"/>
                </a:cxn>
                <a:cxn ang="T8">
                  <a:pos x="T4" y="T5"/>
                </a:cxn>
              </a:cxnLst>
              <a:rect l="0" t="0" r="r" b="b"/>
              <a:pathLst>
                <a:path w="1" h="1134">
                  <a:moveTo>
                    <a:pt x="0" y="0"/>
                  </a:moveTo>
                  <a:cubicBezTo>
                    <a:pt x="0" y="19"/>
                    <a:pt x="0" y="38"/>
                    <a:pt x="0" y="227"/>
                  </a:cubicBezTo>
                  <a:cubicBezTo>
                    <a:pt x="0" y="416"/>
                    <a:pt x="0" y="775"/>
                    <a:pt x="0" y="1134"/>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79" name="Line 17">
              <a:extLst>
                <a:ext uri="{FF2B5EF4-FFF2-40B4-BE49-F238E27FC236}">
                  <a16:creationId xmlns:a16="http://schemas.microsoft.com/office/drawing/2014/main" id="{4C965155-20EB-4926-A23A-E815DA306FC5}"/>
                </a:ext>
              </a:extLst>
            </p:cNvPr>
            <p:cNvSpPr>
              <a:spLocks noChangeShapeType="1"/>
            </p:cNvSpPr>
            <p:nvPr/>
          </p:nvSpPr>
          <p:spPr bwMode="auto">
            <a:xfrm>
              <a:off x="3470" y="2387"/>
              <a:ext cx="0" cy="1134"/>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80" name="Line 18">
              <a:extLst>
                <a:ext uri="{FF2B5EF4-FFF2-40B4-BE49-F238E27FC236}">
                  <a16:creationId xmlns:a16="http://schemas.microsoft.com/office/drawing/2014/main" id="{BF272D29-A487-4CCD-A4D7-DA3B04C30A05}"/>
                </a:ext>
              </a:extLst>
            </p:cNvPr>
            <p:cNvSpPr>
              <a:spLocks noChangeShapeType="1"/>
            </p:cNvSpPr>
            <p:nvPr/>
          </p:nvSpPr>
          <p:spPr bwMode="auto">
            <a:xfrm>
              <a:off x="1973" y="3022"/>
              <a:ext cx="1769"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81" name="Oval 19">
              <a:extLst>
                <a:ext uri="{FF2B5EF4-FFF2-40B4-BE49-F238E27FC236}">
                  <a16:creationId xmlns:a16="http://schemas.microsoft.com/office/drawing/2014/main" id="{AA1F5B2A-8A3C-41D0-AE73-4EAD145CAD42}"/>
                </a:ext>
              </a:extLst>
            </p:cNvPr>
            <p:cNvSpPr>
              <a:spLocks noChangeArrowheads="1"/>
            </p:cNvSpPr>
            <p:nvPr/>
          </p:nvSpPr>
          <p:spPr bwMode="auto">
            <a:xfrm>
              <a:off x="1791"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8482" name="Oval 20">
              <a:extLst>
                <a:ext uri="{FF2B5EF4-FFF2-40B4-BE49-F238E27FC236}">
                  <a16:creationId xmlns:a16="http://schemas.microsoft.com/office/drawing/2014/main" id="{94B4FEDF-DD9B-456E-AD03-41CD86CD9675}"/>
                </a:ext>
              </a:extLst>
            </p:cNvPr>
            <p:cNvSpPr>
              <a:spLocks noChangeArrowheads="1"/>
            </p:cNvSpPr>
            <p:nvPr/>
          </p:nvSpPr>
          <p:spPr bwMode="auto">
            <a:xfrm>
              <a:off x="3742"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sp>
        <p:nvSpPr>
          <p:cNvPr id="18441" name="Text Box 22">
            <a:extLst>
              <a:ext uri="{FF2B5EF4-FFF2-40B4-BE49-F238E27FC236}">
                <a16:creationId xmlns:a16="http://schemas.microsoft.com/office/drawing/2014/main" id="{1D78E0CD-5248-4DDA-867C-1972E7825DAA}"/>
              </a:ext>
            </a:extLst>
          </p:cNvPr>
          <p:cNvSpPr txBox="1">
            <a:spLocks noChangeArrowheads="1"/>
          </p:cNvSpPr>
          <p:nvPr/>
        </p:nvSpPr>
        <p:spPr bwMode="auto">
          <a:xfrm>
            <a:off x="5651500" y="56610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kidney</a:t>
            </a:r>
          </a:p>
        </p:txBody>
      </p:sp>
      <p:sp>
        <p:nvSpPr>
          <p:cNvPr id="18442" name="Line 23">
            <a:extLst>
              <a:ext uri="{FF2B5EF4-FFF2-40B4-BE49-F238E27FC236}">
                <a16:creationId xmlns:a16="http://schemas.microsoft.com/office/drawing/2014/main" id="{B72723F5-E9CB-451B-A20A-7359A9963CC5}"/>
              </a:ext>
            </a:extLst>
          </p:cNvPr>
          <p:cNvSpPr>
            <a:spLocks noChangeShapeType="1"/>
          </p:cNvSpPr>
          <p:nvPr/>
        </p:nvSpPr>
        <p:spPr bwMode="auto">
          <a:xfrm flipV="1">
            <a:off x="6084888" y="5157788"/>
            <a:ext cx="0" cy="5762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3" name="Oval 24">
            <a:extLst>
              <a:ext uri="{FF2B5EF4-FFF2-40B4-BE49-F238E27FC236}">
                <a16:creationId xmlns:a16="http://schemas.microsoft.com/office/drawing/2014/main" id="{B0AE7A73-1058-4F2D-82E9-E9525803DE9C}"/>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8444" name="Text Box 25">
            <a:extLst>
              <a:ext uri="{FF2B5EF4-FFF2-40B4-BE49-F238E27FC236}">
                <a16:creationId xmlns:a16="http://schemas.microsoft.com/office/drawing/2014/main" id="{5F05CD6C-5009-4526-BADC-875448000E55}"/>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8445" name="Line 26">
            <a:extLst>
              <a:ext uri="{FF2B5EF4-FFF2-40B4-BE49-F238E27FC236}">
                <a16:creationId xmlns:a16="http://schemas.microsoft.com/office/drawing/2014/main" id="{CC2D6938-F5C1-48FC-B4E0-2B428D59E0E0}"/>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6" name="Line 27">
            <a:extLst>
              <a:ext uri="{FF2B5EF4-FFF2-40B4-BE49-F238E27FC236}">
                <a16:creationId xmlns:a16="http://schemas.microsoft.com/office/drawing/2014/main" id="{C2C14531-FE3B-4A5E-BBA2-BA91EBACD23D}"/>
              </a:ext>
            </a:extLst>
          </p:cNvPr>
          <p:cNvSpPr>
            <a:spLocks noChangeShapeType="1"/>
          </p:cNvSpPr>
          <p:nvPr/>
        </p:nvSpPr>
        <p:spPr bwMode="auto">
          <a:xfrm>
            <a:off x="4211638" y="4365625"/>
            <a:ext cx="6477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7" name="Freeform 28">
            <a:extLst>
              <a:ext uri="{FF2B5EF4-FFF2-40B4-BE49-F238E27FC236}">
                <a16:creationId xmlns:a16="http://schemas.microsoft.com/office/drawing/2014/main" id="{202F1892-2CB4-462F-BD11-9A42ADD586F5}"/>
              </a:ext>
            </a:extLst>
          </p:cNvPr>
          <p:cNvSpPr>
            <a:spLocks/>
          </p:cNvSpPr>
          <p:nvPr/>
        </p:nvSpPr>
        <p:spPr bwMode="auto">
          <a:xfrm>
            <a:off x="2366963" y="300038"/>
            <a:ext cx="4535487" cy="2163762"/>
          </a:xfrm>
          <a:custGeom>
            <a:avLst/>
            <a:gdLst>
              <a:gd name="T0" fmla="*/ 4418012 w 2857"/>
              <a:gd name="T1" fmla="*/ 0 h 1363"/>
              <a:gd name="T2" fmla="*/ 4273550 w 2857"/>
              <a:gd name="T3" fmla="*/ 590550 h 1363"/>
              <a:gd name="T4" fmla="*/ 2844800 w 2857"/>
              <a:gd name="T5" fmla="*/ 890587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2 h 1363"/>
              <a:gd name="T16" fmla="*/ 1731962 w 2857"/>
              <a:gd name="T17" fmla="*/ 1582737 h 1363"/>
              <a:gd name="T18" fmla="*/ 2184400 w 2857"/>
              <a:gd name="T19" fmla="*/ 1389062 h 1363"/>
              <a:gd name="T20" fmla="*/ 2614612 w 2857"/>
              <a:gd name="T21" fmla="*/ 1562100 h 1363"/>
              <a:gd name="T22" fmla="*/ 3044825 w 2857"/>
              <a:gd name="T23" fmla="*/ 2046287 h 1363"/>
              <a:gd name="T24" fmla="*/ 3705225 w 2857"/>
              <a:gd name="T25" fmla="*/ 2116137 h 1363"/>
              <a:gd name="T26" fmla="*/ 4040187 w 2857"/>
              <a:gd name="T27" fmla="*/ 1944687 h 1363"/>
              <a:gd name="T28" fmla="*/ 4175125 w 2857"/>
              <a:gd name="T29" fmla="*/ 1630362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8" name="Freeform 29">
            <a:extLst>
              <a:ext uri="{FF2B5EF4-FFF2-40B4-BE49-F238E27FC236}">
                <a16:creationId xmlns:a16="http://schemas.microsoft.com/office/drawing/2014/main" id="{993B92D5-719D-4046-8974-FF5B7FAFDA6F}"/>
              </a:ext>
            </a:extLst>
          </p:cNvPr>
          <p:cNvSpPr>
            <a:spLocks/>
          </p:cNvSpPr>
          <p:nvPr/>
        </p:nvSpPr>
        <p:spPr bwMode="auto">
          <a:xfrm>
            <a:off x="2235200" y="2428875"/>
            <a:ext cx="4524375" cy="4154488"/>
          </a:xfrm>
          <a:custGeom>
            <a:avLst/>
            <a:gdLst>
              <a:gd name="T0" fmla="*/ 4470400 w 2850"/>
              <a:gd name="T1" fmla="*/ 4154488 h 2617"/>
              <a:gd name="T2" fmla="*/ 4318000 w 2850"/>
              <a:gd name="T3" fmla="*/ 3895725 h 2617"/>
              <a:gd name="T4" fmla="*/ 3235325 w 2850"/>
              <a:gd name="T5" fmla="*/ 3667125 h 2617"/>
              <a:gd name="T6" fmla="*/ 1452563 w 2850"/>
              <a:gd name="T7" fmla="*/ 3332163 h 2617"/>
              <a:gd name="T8" fmla="*/ 219075 w 2850"/>
              <a:gd name="T9" fmla="*/ 2889250 h 2617"/>
              <a:gd name="T10" fmla="*/ 136525 w 2850"/>
              <a:gd name="T11" fmla="*/ 1236663 h 2617"/>
              <a:gd name="T12" fmla="*/ 212725 w 2850"/>
              <a:gd name="T13" fmla="*/ 190500 h 2617"/>
              <a:gd name="T14" fmla="*/ 620713 w 2850"/>
              <a:gd name="T15" fmla="*/ 95250 h 2617"/>
              <a:gd name="T16" fmla="*/ 917575 w 2850"/>
              <a:gd name="T17" fmla="*/ 104775 h 2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0" h="2617">
                <a:moveTo>
                  <a:pt x="2816" y="2617"/>
                </a:moveTo>
                <a:cubicBezTo>
                  <a:pt x="2802" y="2590"/>
                  <a:pt x="2850" y="2505"/>
                  <a:pt x="2720" y="2454"/>
                </a:cubicBezTo>
                <a:cubicBezTo>
                  <a:pt x="2590" y="2403"/>
                  <a:pt x="2339" y="2369"/>
                  <a:pt x="2038" y="2310"/>
                </a:cubicBezTo>
                <a:cubicBezTo>
                  <a:pt x="1737" y="2251"/>
                  <a:pt x="1232" y="2181"/>
                  <a:pt x="915" y="2099"/>
                </a:cubicBezTo>
                <a:cubicBezTo>
                  <a:pt x="598" y="2017"/>
                  <a:pt x="276" y="2040"/>
                  <a:pt x="138" y="1820"/>
                </a:cubicBezTo>
                <a:cubicBezTo>
                  <a:pt x="0" y="1600"/>
                  <a:pt x="87" y="1062"/>
                  <a:pt x="86" y="779"/>
                </a:cubicBezTo>
                <a:cubicBezTo>
                  <a:pt x="85" y="496"/>
                  <a:pt x="83" y="240"/>
                  <a:pt x="134" y="120"/>
                </a:cubicBezTo>
                <a:cubicBezTo>
                  <a:pt x="185" y="0"/>
                  <a:pt x="317" y="69"/>
                  <a:pt x="391" y="60"/>
                </a:cubicBezTo>
                <a:cubicBezTo>
                  <a:pt x="465" y="51"/>
                  <a:pt x="539" y="65"/>
                  <a:pt x="578" y="6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49" name="Freeform 30">
            <a:extLst>
              <a:ext uri="{FF2B5EF4-FFF2-40B4-BE49-F238E27FC236}">
                <a16:creationId xmlns:a16="http://schemas.microsoft.com/office/drawing/2014/main" id="{D3F99A8D-DFD0-4A6C-BC6E-2FCAB88AA0F0}"/>
              </a:ext>
            </a:extLst>
          </p:cNvPr>
          <p:cNvSpPr>
            <a:spLocks/>
          </p:cNvSpPr>
          <p:nvPr/>
        </p:nvSpPr>
        <p:spPr bwMode="auto">
          <a:xfrm>
            <a:off x="3038475" y="2519363"/>
            <a:ext cx="242888" cy="322262"/>
          </a:xfrm>
          <a:custGeom>
            <a:avLst/>
            <a:gdLst>
              <a:gd name="T0" fmla="*/ 0 w 153"/>
              <a:gd name="T1" fmla="*/ 4762 h 203"/>
              <a:gd name="T2" fmla="*/ 200025 w 153"/>
              <a:gd name="T3" fmla="*/ 52387 h 203"/>
              <a:gd name="T4" fmla="*/ 242888 w 153"/>
              <a:gd name="T5" fmla="*/ 322262 h 203"/>
              <a:gd name="T6" fmla="*/ 0 60000 65536"/>
              <a:gd name="T7" fmla="*/ 0 60000 65536"/>
              <a:gd name="T8" fmla="*/ 0 60000 65536"/>
            </a:gdLst>
            <a:ahLst/>
            <a:cxnLst>
              <a:cxn ang="T6">
                <a:pos x="T0" y="T1"/>
              </a:cxn>
              <a:cxn ang="T7">
                <a:pos x="T2" y="T3"/>
              </a:cxn>
              <a:cxn ang="T8">
                <a:pos x="T4" y="T5"/>
              </a:cxn>
            </a:cxnLst>
            <a:rect l="0" t="0" r="r" b="b"/>
            <a:pathLst>
              <a:path w="153" h="203">
                <a:moveTo>
                  <a:pt x="0" y="3"/>
                </a:moveTo>
                <a:cubicBezTo>
                  <a:pt x="21" y="7"/>
                  <a:pt x="100" y="0"/>
                  <a:pt x="126" y="33"/>
                </a:cubicBezTo>
                <a:cubicBezTo>
                  <a:pt x="152" y="66"/>
                  <a:pt x="148" y="168"/>
                  <a:pt x="153" y="20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0" name="Freeform 31">
            <a:extLst>
              <a:ext uri="{FF2B5EF4-FFF2-40B4-BE49-F238E27FC236}">
                <a16:creationId xmlns:a16="http://schemas.microsoft.com/office/drawing/2014/main" id="{97F4872C-09D3-4421-B5EA-ECF252DE1C3B}"/>
              </a:ext>
            </a:extLst>
          </p:cNvPr>
          <p:cNvSpPr>
            <a:spLocks/>
          </p:cNvSpPr>
          <p:nvPr/>
        </p:nvSpPr>
        <p:spPr bwMode="auto">
          <a:xfrm>
            <a:off x="3322638" y="2497138"/>
            <a:ext cx="2208212" cy="788987"/>
          </a:xfrm>
          <a:custGeom>
            <a:avLst/>
            <a:gdLst>
              <a:gd name="T0" fmla="*/ 66675 w 1391"/>
              <a:gd name="T1" fmla="*/ 354012 h 497"/>
              <a:gd name="T2" fmla="*/ 42862 w 1391"/>
              <a:gd name="T3" fmla="*/ 47625 h 497"/>
              <a:gd name="T4" fmla="*/ 325437 w 1391"/>
              <a:gd name="T5" fmla="*/ 63500 h 497"/>
              <a:gd name="T6" fmla="*/ 528637 w 1391"/>
              <a:gd name="T7" fmla="*/ 354012 h 497"/>
              <a:gd name="T8" fmla="*/ 873125 w 1391"/>
              <a:gd name="T9" fmla="*/ 720725 h 497"/>
              <a:gd name="T10" fmla="*/ 1530350 w 1391"/>
              <a:gd name="T11" fmla="*/ 687387 h 497"/>
              <a:gd name="T12" fmla="*/ 1916112 w 1391"/>
              <a:gd name="T13" fmla="*/ 106362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1" name="Freeform 32">
            <a:extLst>
              <a:ext uri="{FF2B5EF4-FFF2-40B4-BE49-F238E27FC236}">
                <a16:creationId xmlns:a16="http://schemas.microsoft.com/office/drawing/2014/main" id="{479BAE37-500B-4D88-AAA6-64D18367BCE9}"/>
              </a:ext>
            </a:extLst>
          </p:cNvPr>
          <p:cNvSpPr>
            <a:spLocks/>
          </p:cNvSpPr>
          <p:nvPr/>
        </p:nvSpPr>
        <p:spPr bwMode="auto">
          <a:xfrm>
            <a:off x="5916613" y="1604963"/>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2" name="Freeform 33">
            <a:extLst>
              <a:ext uri="{FF2B5EF4-FFF2-40B4-BE49-F238E27FC236}">
                <a16:creationId xmlns:a16="http://schemas.microsoft.com/office/drawing/2014/main" id="{AA3AE5AC-3CA1-4A2A-868C-C16A22347E58}"/>
              </a:ext>
            </a:extLst>
          </p:cNvPr>
          <p:cNvSpPr>
            <a:spLocks/>
          </p:cNvSpPr>
          <p:nvPr/>
        </p:nvSpPr>
        <p:spPr bwMode="auto">
          <a:xfrm>
            <a:off x="2197100" y="246063"/>
            <a:ext cx="87313" cy="6291262"/>
          </a:xfrm>
          <a:custGeom>
            <a:avLst/>
            <a:gdLst>
              <a:gd name="T0" fmla="*/ 87313 w 55"/>
              <a:gd name="T1" fmla="*/ 0 h 3963"/>
              <a:gd name="T2" fmla="*/ 14288 w 55"/>
              <a:gd name="T3" fmla="*/ 2447925 h 3963"/>
              <a:gd name="T4" fmla="*/ 3175 w 55"/>
              <a:gd name="T5" fmla="*/ 6291262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3" name="Freeform 34">
            <a:extLst>
              <a:ext uri="{FF2B5EF4-FFF2-40B4-BE49-F238E27FC236}">
                <a16:creationId xmlns:a16="http://schemas.microsoft.com/office/drawing/2014/main" id="{BBADE32C-BFF3-4759-B70D-E8157AC64CCD}"/>
              </a:ext>
            </a:extLst>
          </p:cNvPr>
          <p:cNvSpPr>
            <a:spLocks/>
          </p:cNvSpPr>
          <p:nvPr/>
        </p:nvSpPr>
        <p:spPr bwMode="auto">
          <a:xfrm>
            <a:off x="2312988" y="319088"/>
            <a:ext cx="4340225" cy="1287462"/>
          </a:xfrm>
          <a:custGeom>
            <a:avLst/>
            <a:gdLst>
              <a:gd name="T0" fmla="*/ 101600 w 2734"/>
              <a:gd name="T1" fmla="*/ 11112 h 811"/>
              <a:gd name="T2" fmla="*/ 112713 w 2734"/>
              <a:gd name="T3" fmla="*/ 1130300 h 811"/>
              <a:gd name="T4" fmla="*/ 779463 w 2734"/>
              <a:gd name="T5" fmla="*/ 957262 h 811"/>
              <a:gd name="T6" fmla="*/ 1682750 w 2734"/>
              <a:gd name="T7" fmla="*/ 785812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4" name="Freeform 35">
            <a:extLst>
              <a:ext uri="{FF2B5EF4-FFF2-40B4-BE49-F238E27FC236}">
                <a16:creationId xmlns:a16="http://schemas.microsoft.com/office/drawing/2014/main" id="{B7ADDA06-E7EC-4EC0-9C1F-2BA170BAFAA6}"/>
              </a:ext>
            </a:extLst>
          </p:cNvPr>
          <p:cNvSpPr>
            <a:spLocks/>
          </p:cNvSpPr>
          <p:nvPr/>
        </p:nvSpPr>
        <p:spPr bwMode="auto">
          <a:xfrm>
            <a:off x="2333625" y="5622925"/>
            <a:ext cx="4225925" cy="979488"/>
          </a:xfrm>
          <a:custGeom>
            <a:avLst/>
            <a:gdLst>
              <a:gd name="T0" fmla="*/ 15875 w 2662"/>
              <a:gd name="T1" fmla="*/ 903288 h 617"/>
              <a:gd name="T2" fmla="*/ 120650 w 2662"/>
              <a:gd name="T3" fmla="*/ 122238 h 617"/>
              <a:gd name="T4" fmla="*/ 744538 w 2662"/>
              <a:gd name="T5" fmla="*/ 168275 h 617"/>
              <a:gd name="T6" fmla="*/ 1598613 w 2662"/>
              <a:gd name="T7" fmla="*/ 366713 h 617"/>
              <a:gd name="T8" fmla="*/ 2576513 w 2662"/>
              <a:gd name="T9" fmla="*/ 538163 h 617"/>
              <a:gd name="T10" fmla="*/ 3727450 w 2662"/>
              <a:gd name="T11" fmla="*/ 752475 h 617"/>
              <a:gd name="T12" fmla="*/ 4146550 w 2662"/>
              <a:gd name="T13" fmla="*/ 808038 h 617"/>
              <a:gd name="T14" fmla="*/ 4202113 w 2662"/>
              <a:gd name="T15" fmla="*/ 979488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2" h="617">
                <a:moveTo>
                  <a:pt x="10" y="569"/>
                </a:moveTo>
                <a:cubicBezTo>
                  <a:pt x="21" y="487"/>
                  <a:pt x="0" y="154"/>
                  <a:pt x="76" y="77"/>
                </a:cubicBezTo>
                <a:cubicBezTo>
                  <a:pt x="152" y="0"/>
                  <a:pt x="314" y="80"/>
                  <a:pt x="469" y="106"/>
                </a:cubicBezTo>
                <a:cubicBezTo>
                  <a:pt x="624" y="132"/>
                  <a:pt x="815" y="192"/>
                  <a:pt x="1007" y="231"/>
                </a:cubicBezTo>
                <a:cubicBezTo>
                  <a:pt x="1199" y="270"/>
                  <a:pt x="1400" y="299"/>
                  <a:pt x="1623" y="339"/>
                </a:cubicBezTo>
                <a:cubicBezTo>
                  <a:pt x="1846" y="379"/>
                  <a:pt x="2183" y="446"/>
                  <a:pt x="2348" y="474"/>
                </a:cubicBezTo>
                <a:cubicBezTo>
                  <a:pt x="2513" y="502"/>
                  <a:pt x="2562" y="485"/>
                  <a:pt x="2612" y="509"/>
                </a:cubicBezTo>
                <a:cubicBezTo>
                  <a:pt x="2662" y="533"/>
                  <a:pt x="2640" y="595"/>
                  <a:pt x="2647" y="61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5" name="Text Box 37">
            <a:extLst>
              <a:ext uri="{FF2B5EF4-FFF2-40B4-BE49-F238E27FC236}">
                <a16:creationId xmlns:a16="http://schemas.microsoft.com/office/drawing/2014/main" id="{DC54D9B1-DAE9-4AFF-857E-B2E48DD21159}"/>
              </a:ext>
            </a:extLst>
          </p:cNvPr>
          <p:cNvSpPr txBox="1">
            <a:spLocks noChangeArrowheads="1"/>
          </p:cNvSpPr>
          <p:nvPr/>
        </p:nvSpPr>
        <p:spPr bwMode="auto">
          <a:xfrm>
            <a:off x="2357438" y="303213"/>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8456" name="Line 38">
            <a:extLst>
              <a:ext uri="{FF2B5EF4-FFF2-40B4-BE49-F238E27FC236}">
                <a16:creationId xmlns:a16="http://schemas.microsoft.com/office/drawing/2014/main" id="{C20383DD-5B58-4C72-A4D2-5ACE9217D92C}"/>
              </a:ext>
            </a:extLst>
          </p:cNvPr>
          <p:cNvSpPr>
            <a:spLocks noChangeShapeType="1"/>
          </p:cNvSpPr>
          <p:nvPr/>
        </p:nvSpPr>
        <p:spPr bwMode="auto">
          <a:xfrm>
            <a:off x="4445000" y="661988"/>
            <a:ext cx="649288" cy="4333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7" name="Line 39">
            <a:extLst>
              <a:ext uri="{FF2B5EF4-FFF2-40B4-BE49-F238E27FC236}">
                <a16:creationId xmlns:a16="http://schemas.microsoft.com/office/drawing/2014/main" id="{F8515A55-C6D2-42FC-BEA9-6AE5B1047086}"/>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8" name="Freeform 40">
            <a:extLst>
              <a:ext uri="{FF2B5EF4-FFF2-40B4-BE49-F238E27FC236}">
                <a16:creationId xmlns:a16="http://schemas.microsoft.com/office/drawing/2014/main" id="{B2D9311A-F028-41BF-9250-683768D72986}"/>
              </a:ext>
            </a:extLst>
          </p:cNvPr>
          <p:cNvSpPr>
            <a:spLocks/>
          </p:cNvSpPr>
          <p:nvPr/>
        </p:nvSpPr>
        <p:spPr bwMode="auto">
          <a:xfrm>
            <a:off x="4821238" y="2682875"/>
            <a:ext cx="2189162" cy="2011363"/>
          </a:xfrm>
          <a:custGeom>
            <a:avLst/>
            <a:gdLst>
              <a:gd name="T0" fmla="*/ 2189162 w 1379"/>
              <a:gd name="T1" fmla="*/ 2011363 h 1267"/>
              <a:gd name="T2" fmla="*/ 376237 w 1379"/>
              <a:gd name="T3" fmla="*/ 1416050 h 1267"/>
              <a:gd name="T4" fmla="*/ 85725 w 1379"/>
              <a:gd name="T5" fmla="*/ 868363 h 1267"/>
              <a:gd name="T6" fmla="*/ 893762 w 1379"/>
              <a:gd name="T7" fmla="*/ 501650 h 1267"/>
              <a:gd name="T8" fmla="*/ 1062037 w 1379"/>
              <a:gd name="T9" fmla="*/ 0 h 1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9" h="1267">
                <a:moveTo>
                  <a:pt x="1379" y="1267"/>
                </a:moveTo>
                <a:cubicBezTo>
                  <a:pt x="1189" y="1205"/>
                  <a:pt x="458" y="1012"/>
                  <a:pt x="237" y="892"/>
                </a:cubicBezTo>
                <a:cubicBezTo>
                  <a:pt x="16" y="772"/>
                  <a:pt x="0" y="643"/>
                  <a:pt x="54" y="547"/>
                </a:cubicBezTo>
                <a:cubicBezTo>
                  <a:pt x="108" y="451"/>
                  <a:pt x="461" y="407"/>
                  <a:pt x="563" y="316"/>
                </a:cubicBezTo>
                <a:cubicBezTo>
                  <a:pt x="665" y="225"/>
                  <a:pt x="647" y="66"/>
                  <a:pt x="669"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59" name="Text Box 41">
            <a:extLst>
              <a:ext uri="{FF2B5EF4-FFF2-40B4-BE49-F238E27FC236}">
                <a16:creationId xmlns:a16="http://schemas.microsoft.com/office/drawing/2014/main" id="{E5070017-B2CC-4DE9-BA10-B94C3F6B79D1}"/>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8460" name="Line 42">
            <a:extLst>
              <a:ext uri="{FF2B5EF4-FFF2-40B4-BE49-F238E27FC236}">
                <a16:creationId xmlns:a16="http://schemas.microsoft.com/office/drawing/2014/main" id="{10127407-AE05-40F2-92F6-3EEE59AC7F29}"/>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61" name="Line 43">
            <a:extLst>
              <a:ext uri="{FF2B5EF4-FFF2-40B4-BE49-F238E27FC236}">
                <a16:creationId xmlns:a16="http://schemas.microsoft.com/office/drawing/2014/main" id="{85203742-CB13-49D4-9919-6AD8CA32ACB0}"/>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62" name="Freeform 44">
            <a:extLst>
              <a:ext uri="{FF2B5EF4-FFF2-40B4-BE49-F238E27FC236}">
                <a16:creationId xmlns:a16="http://schemas.microsoft.com/office/drawing/2014/main" id="{B559A5DD-FFE1-4A0B-AC21-4681843A22DB}"/>
              </a:ext>
            </a:extLst>
          </p:cNvPr>
          <p:cNvSpPr>
            <a:spLocks/>
          </p:cNvSpPr>
          <p:nvPr/>
        </p:nvSpPr>
        <p:spPr bwMode="auto">
          <a:xfrm>
            <a:off x="7019925" y="3068638"/>
            <a:ext cx="1528763" cy="3008312"/>
          </a:xfrm>
          <a:custGeom>
            <a:avLst/>
            <a:gdLst>
              <a:gd name="T0" fmla="*/ 0 w 963"/>
              <a:gd name="T1" fmla="*/ 1782762 h 1895"/>
              <a:gd name="T2" fmla="*/ 412750 w 963"/>
              <a:gd name="T3" fmla="*/ 1809750 h 1895"/>
              <a:gd name="T4" fmla="*/ 619125 w 963"/>
              <a:gd name="T5" fmla="*/ 2160587 h 1895"/>
              <a:gd name="T6" fmla="*/ 647700 w 963"/>
              <a:gd name="T7" fmla="*/ 2790825 h 1895"/>
              <a:gd name="T8" fmla="*/ 720725 w 963"/>
              <a:gd name="T9" fmla="*/ 3008312 h 1895"/>
              <a:gd name="T10" fmla="*/ 1152525 w 963"/>
              <a:gd name="T11" fmla="*/ 2790825 h 1895"/>
              <a:gd name="T12" fmla="*/ 1470025 w 963"/>
              <a:gd name="T13" fmla="*/ 2087562 h 1895"/>
              <a:gd name="T14" fmla="*/ 1439863 w 963"/>
              <a:gd name="T15" fmla="*/ 1063625 h 1895"/>
              <a:gd name="T16" fmla="*/ 936625 w 963"/>
              <a:gd name="T17" fmla="*/ 198437 h 1895"/>
              <a:gd name="T18" fmla="*/ 647700 w 963"/>
              <a:gd name="T19" fmla="*/ 198437 h 1895"/>
              <a:gd name="T20" fmla="*/ 565150 w 963"/>
              <a:gd name="T21" fmla="*/ 1389062 h 1895"/>
              <a:gd name="T22" fmla="*/ 0 w 963"/>
              <a:gd name="T23" fmla="*/ 1541462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63" name="Text Box 45">
            <a:extLst>
              <a:ext uri="{FF2B5EF4-FFF2-40B4-BE49-F238E27FC236}">
                <a16:creationId xmlns:a16="http://schemas.microsoft.com/office/drawing/2014/main" id="{F84D7711-EEB7-48EE-9515-8641E4FB3E4A}"/>
              </a:ext>
            </a:extLst>
          </p:cNvPr>
          <p:cNvSpPr txBox="1">
            <a:spLocks noChangeArrowheads="1"/>
          </p:cNvSpPr>
          <p:nvPr/>
        </p:nvSpPr>
        <p:spPr bwMode="auto">
          <a:xfrm>
            <a:off x="7451725"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sp>
        <p:nvSpPr>
          <p:cNvPr id="18464" name="Freeform 53">
            <a:extLst>
              <a:ext uri="{FF2B5EF4-FFF2-40B4-BE49-F238E27FC236}">
                <a16:creationId xmlns:a16="http://schemas.microsoft.com/office/drawing/2014/main" id="{4F182E8A-8BF6-4483-BC9D-DFFB9D5D72CD}"/>
              </a:ext>
            </a:extLst>
          </p:cNvPr>
          <p:cNvSpPr>
            <a:spLocks/>
          </p:cNvSpPr>
          <p:nvPr/>
        </p:nvSpPr>
        <p:spPr bwMode="auto">
          <a:xfrm>
            <a:off x="5514975" y="2571750"/>
            <a:ext cx="327025" cy="369888"/>
          </a:xfrm>
          <a:custGeom>
            <a:avLst/>
            <a:gdLst>
              <a:gd name="T0" fmla="*/ 0 w 206"/>
              <a:gd name="T1" fmla="*/ 19050 h 233"/>
              <a:gd name="T2" fmla="*/ 282575 w 206"/>
              <a:gd name="T3" fmla="*/ 58738 h 233"/>
              <a:gd name="T4" fmla="*/ 268288 w 206"/>
              <a:gd name="T5" fmla="*/ 369888 h 233"/>
              <a:gd name="T6" fmla="*/ 0 60000 65536"/>
              <a:gd name="T7" fmla="*/ 0 60000 65536"/>
              <a:gd name="T8" fmla="*/ 0 60000 65536"/>
            </a:gdLst>
            <a:ahLst/>
            <a:cxnLst>
              <a:cxn ang="T6">
                <a:pos x="T0" y="T1"/>
              </a:cxn>
              <a:cxn ang="T7">
                <a:pos x="T2" y="T3"/>
              </a:cxn>
              <a:cxn ang="T8">
                <a:pos x="T4" y="T5"/>
              </a:cxn>
            </a:cxnLst>
            <a:rect l="0" t="0" r="r" b="b"/>
            <a:pathLst>
              <a:path w="206" h="233">
                <a:moveTo>
                  <a:pt x="0" y="12"/>
                </a:moveTo>
                <a:cubicBezTo>
                  <a:pt x="30" y="17"/>
                  <a:pt x="150" y="0"/>
                  <a:pt x="178" y="37"/>
                </a:cubicBezTo>
                <a:cubicBezTo>
                  <a:pt x="206" y="74"/>
                  <a:pt x="171" y="192"/>
                  <a:pt x="169" y="2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59444" name="Rectangle 52">
            <a:extLst>
              <a:ext uri="{FF2B5EF4-FFF2-40B4-BE49-F238E27FC236}">
                <a16:creationId xmlns:a16="http://schemas.microsoft.com/office/drawing/2014/main" id="{4421AC44-F05D-4E1F-B25D-C79CAE95209F}"/>
              </a:ext>
            </a:extLst>
          </p:cNvPr>
          <p:cNvSpPr>
            <a:spLocks noChangeArrowheads="1"/>
          </p:cNvSpPr>
          <p:nvPr/>
        </p:nvSpPr>
        <p:spPr bwMode="auto">
          <a:xfrm>
            <a:off x="5219700" y="2636838"/>
            <a:ext cx="792163" cy="863600"/>
          </a:xfrm>
          <a:prstGeom prst="rect">
            <a:avLst/>
          </a:prstGeom>
          <a:solidFill>
            <a:schemeClr val="tx1">
              <a:alpha val="89803"/>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nvGrpSpPr>
          <p:cNvPr id="18466" name="Group 10">
            <a:extLst>
              <a:ext uri="{FF2B5EF4-FFF2-40B4-BE49-F238E27FC236}">
                <a16:creationId xmlns:a16="http://schemas.microsoft.com/office/drawing/2014/main" id="{FC62F235-99C1-49E1-BA07-5D2CA2639B00}"/>
              </a:ext>
            </a:extLst>
          </p:cNvPr>
          <p:cNvGrpSpPr>
            <a:grpSpLocks/>
          </p:cNvGrpSpPr>
          <p:nvPr/>
        </p:nvGrpSpPr>
        <p:grpSpPr bwMode="auto">
          <a:xfrm>
            <a:off x="2411413" y="2708275"/>
            <a:ext cx="4284662" cy="3025775"/>
            <a:chOff x="1519" y="1706"/>
            <a:chExt cx="2699" cy="1906"/>
          </a:xfrm>
        </p:grpSpPr>
        <p:sp>
          <p:nvSpPr>
            <p:cNvPr id="18475" name="Freeform 11">
              <a:extLst>
                <a:ext uri="{FF2B5EF4-FFF2-40B4-BE49-F238E27FC236}">
                  <a16:creationId xmlns:a16="http://schemas.microsoft.com/office/drawing/2014/main" id="{19EA30B3-D3D1-4DBA-BEBC-19213C9E4F57}"/>
                </a:ext>
              </a:extLst>
            </p:cNvPr>
            <p:cNvSpPr>
              <a:spLocks/>
            </p:cNvSpPr>
            <p:nvPr/>
          </p:nvSpPr>
          <p:spPr bwMode="auto">
            <a:xfrm>
              <a:off x="1519" y="1706"/>
              <a:ext cx="212" cy="1588"/>
            </a:xfrm>
            <a:custGeom>
              <a:avLst/>
              <a:gdLst>
                <a:gd name="T0" fmla="*/ 0 w 212"/>
                <a:gd name="T1" fmla="*/ 0 h 1588"/>
                <a:gd name="T2" fmla="*/ 182 w 212"/>
                <a:gd name="T3" fmla="*/ 318 h 1588"/>
                <a:gd name="T4" fmla="*/ 182 w 212"/>
                <a:gd name="T5" fmla="*/ 1225 h 1588"/>
                <a:gd name="T6" fmla="*/ 0 w 212"/>
                <a:gd name="T7" fmla="*/ 1588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588">
                  <a:moveTo>
                    <a:pt x="0" y="0"/>
                  </a:moveTo>
                  <a:cubicBezTo>
                    <a:pt x="76" y="57"/>
                    <a:pt x="152" y="114"/>
                    <a:pt x="182" y="318"/>
                  </a:cubicBezTo>
                  <a:cubicBezTo>
                    <a:pt x="212" y="522"/>
                    <a:pt x="212" y="1013"/>
                    <a:pt x="182" y="1225"/>
                  </a:cubicBezTo>
                  <a:cubicBezTo>
                    <a:pt x="152" y="1437"/>
                    <a:pt x="76" y="1512"/>
                    <a:pt x="0" y="158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76" name="Freeform 12">
              <a:extLst>
                <a:ext uri="{FF2B5EF4-FFF2-40B4-BE49-F238E27FC236}">
                  <a16:creationId xmlns:a16="http://schemas.microsoft.com/office/drawing/2014/main" id="{0B8D1781-6D04-4B8E-85C9-099A73377D12}"/>
                </a:ext>
              </a:extLst>
            </p:cNvPr>
            <p:cNvSpPr>
              <a:spLocks/>
            </p:cNvSpPr>
            <p:nvPr/>
          </p:nvSpPr>
          <p:spPr bwMode="auto">
            <a:xfrm>
              <a:off x="3969" y="1752"/>
              <a:ext cx="249" cy="1860"/>
            </a:xfrm>
            <a:custGeom>
              <a:avLst/>
              <a:gdLst>
                <a:gd name="T0" fmla="*/ 249 w 249"/>
                <a:gd name="T1" fmla="*/ 0 h 1860"/>
                <a:gd name="T2" fmla="*/ 113 w 249"/>
                <a:gd name="T3" fmla="*/ 182 h 1860"/>
                <a:gd name="T4" fmla="*/ 23 w 249"/>
                <a:gd name="T5" fmla="*/ 545 h 1860"/>
                <a:gd name="T6" fmla="*/ 23 w 249"/>
                <a:gd name="T7" fmla="*/ 1543 h 1860"/>
                <a:gd name="T8" fmla="*/ 159 w 249"/>
                <a:gd name="T9" fmla="*/ 1860 h 1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1860">
                  <a:moveTo>
                    <a:pt x="249" y="0"/>
                  </a:moveTo>
                  <a:cubicBezTo>
                    <a:pt x="200" y="45"/>
                    <a:pt x="151" y="91"/>
                    <a:pt x="113" y="182"/>
                  </a:cubicBezTo>
                  <a:cubicBezTo>
                    <a:pt x="75" y="273"/>
                    <a:pt x="38" y="318"/>
                    <a:pt x="23" y="545"/>
                  </a:cubicBezTo>
                  <a:cubicBezTo>
                    <a:pt x="8" y="772"/>
                    <a:pt x="0" y="1324"/>
                    <a:pt x="23" y="1543"/>
                  </a:cubicBezTo>
                  <a:cubicBezTo>
                    <a:pt x="46" y="1762"/>
                    <a:pt x="102" y="1811"/>
                    <a:pt x="159" y="1860"/>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77" name="Freeform 13">
              <a:extLst>
                <a:ext uri="{FF2B5EF4-FFF2-40B4-BE49-F238E27FC236}">
                  <a16:creationId xmlns:a16="http://schemas.microsoft.com/office/drawing/2014/main" id="{5A5BA4AE-9767-4B21-8BD7-13C1E0448F22}"/>
                </a:ext>
              </a:extLst>
            </p:cNvPr>
            <p:cNvSpPr>
              <a:spLocks/>
            </p:cNvSpPr>
            <p:nvPr/>
          </p:nvSpPr>
          <p:spPr bwMode="auto">
            <a:xfrm>
              <a:off x="1714" y="2092"/>
              <a:ext cx="2284" cy="158"/>
            </a:xfrm>
            <a:custGeom>
              <a:avLst/>
              <a:gdLst>
                <a:gd name="T0" fmla="*/ 0 w 2284"/>
                <a:gd name="T1" fmla="*/ 144 h 158"/>
                <a:gd name="T2" fmla="*/ 213 w 2284"/>
                <a:gd name="T3" fmla="*/ 68 h 158"/>
                <a:gd name="T4" fmla="*/ 758 w 2284"/>
                <a:gd name="T5" fmla="*/ 23 h 158"/>
                <a:gd name="T6" fmla="*/ 1574 w 2284"/>
                <a:gd name="T7" fmla="*/ 23 h 158"/>
                <a:gd name="T8" fmla="*/ 2284 w 2284"/>
                <a:gd name="T9" fmla="*/ 158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4" h="158">
                  <a:moveTo>
                    <a:pt x="0" y="144"/>
                  </a:moveTo>
                  <a:cubicBezTo>
                    <a:pt x="36" y="131"/>
                    <a:pt x="87" y="88"/>
                    <a:pt x="213" y="68"/>
                  </a:cubicBezTo>
                  <a:cubicBezTo>
                    <a:pt x="339" y="48"/>
                    <a:pt x="531" y="30"/>
                    <a:pt x="758" y="23"/>
                  </a:cubicBezTo>
                  <a:cubicBezTo>
                    <a:pt x="985" y="16"/>
                    <a:pt x="1320" y="0"/>
                    <a:pt x="1574" y="23"/>
                  </a:cubicBezTo>
                  <a:cubicBezTo>
                    <a:pt x="1828" y="46"/>
                    <a:pt x="2136" y="130"/>
                    <a:pt x="2284" y="15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18467" name="Group 46">
            <a:extLst>
              <a:ext uri="{FF2B5EF4-FFF2-40B4-BE49-F238E27FC236}">
                <a16:creationId xmlns:a16="http://schemas.microsoft.com/office/drawing/2014/main" id="{9E42596D-33F8-44C7-847B-09879A1DE7CB}"/>
              </a:ext>
            </a:extLst>
          </p:cNvPr>
          <p:cNvGrpSpPr>
            <a:grpSpLocks/>
          </p:cNvGrpSpPr>
          <p:nvPr/>
        </p:nvGrpSpPr>
        <p:grpSpPr bwMode="auto">
          <a:xfrm>
            <a:off x="2987675" y="3357563"/>
            <a:ext cx="2444750" cy="1074737"/>
            <a:chOff x="1795" y="2135"/>
            <a:chExt cx="1540" cy="677"/>
          </a:xfrm>
        </p:grpSpPr>
        <p:sp>
          <p:nvSpPr>
            <p:cNvPr id="18473" name="Freeform 47">
              <a:extLst>
                <a:ext uri="{FF2B5EF4-FFF2-40B4-BE49-F238E27FC236}">
                  <a16:creationId xmlns:a16="http://schemas.microsoft.com/office/drawing/2014/main" id="{EF6D8EC4-3AEC-4EB5-8DCD-9DA25EAFEF31}"/>
                </a:ext>
              </a:extLst>
            </p:cNvPr>
            <p:cNvSpPr>
              <a:spLocks/>
            </p:cNvSpPr>
            <p:nvPr/>
          </p:nvSpPr>
          <p:spPr bwMode="auto">
            <a:xfrm>
              <a:off x="1795" y="2135"/>
              <a:ext cx="1540" cy="677"/>
            </a:xfrm>
            <a:custGeom>
              <a:avLst/>
              <a:gdLst>
                <a:gd name="T0" fmla="*/ 21 w 1540"/>
                <a:gd name="T1" fmla="*/ 386 h 677"/>
                <a:gd name="T2" fmla="*/ 123 w 1540"/>
                <a:gd name="T3" fmla="*/ 101 h 677"/>
                <a:gd name="T4" fmla="*/ 462 w 1540"/>
                <a:gd name="T5" fmla="*/ 20 h 677"/>
                <a:gd name="T6" fmla="*/ 1444 w 1540"/>
                <a:gd name="T7" fmla="*/ 54 h 677"/>
                <a:gd name="T8" fmla="*/ 1040 w 1540"/>
                <a:gd name="T9" fmla="*/ 343 h 677"/>
                <a:gd name="T10" fmla="*/ 170 w 1540"/>
                <a:gd name="T11" fmla="*/ 670 h 677"/>
                <a:gd name="T12" fmla="*/ 21 w 1540"/>
                <a:gd name="T13" fmla="*/ 386 h 6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0" h="677">
                  <a:moveTo>
                    <a:pt x="21" y="386"/>
                  </a:moveTo>
                  <a:cubicBezTo>
                    <a:pt x="13" y="291"/>
                    <a:pt x="50" y="162"/>
                    <a:pt x="123" y="101"/>
                  </a:cubicBezTo>
                  <a:cubicBezTo>
                    <a:pt x="196" y="40"/>
                    <a:pt x="242" y="28"/>
                    <a:pt x="462" y="20"/>
                  </a:cubicBezTo>
                  <a:cubicBezTo>
                    <a:pt x="682" y="12"/>
                    <a:pt x="1348" y="0"/>
                    <a:pt x="1444" y="54"/>
                  </a:cubicBezTo>
                  <a:cubicBezTo>
                    <a:pt x="1540" y="108"/>
                    <a:pt x="1252" y="240"/>
                    <a:pt x="1040" y="343"/>
                  </a:cubicBezTo>
                  <a:cubicBezTo>
                    <a:pt x="828" y="446"/>
                    <a:pt x="340" y="663"/>
                    <a:pt x="170" y="670"/>
                  </a:cubicBezTo>
                  <a:cubicBezTo>
                    <a:pt x="0" y="677"/>
                    <a:pt x="28" y="491"/>
                    <a:pt x="21" y="386"/>
                  </a:cubicBezTo>
                  <a:close/>
                </a:path>
              </a:pathLst>
            </a:custGeom>
            <a:solidFill>
              <a:srgbClr val="C0C0C0">
                <a:alpha val="39999"/>
              </a:srgbClr>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74" name="Text Box 48">
              <a:extLst>
                <a:ext uri="{FF2B5EF4-FFF2-40B4-BE49-F238E27FC236}">
                  <a16:creationId xmlns:a16="http://schemas.microsoft.com/office/drawing/2014/main" id="{35A33C48-8138-493C-81E5-CD1C5A0CC63A}"/>
                </a:ext>
              </a:extLst>
            </p:cNvPr>
            <p:cNvSpPr txBox="1">
              <a:spLocks noChangeArrowheads="1"/>
            </p:cNvSpPr>
            <p:nvPr/>
          </p:nvSpPr>
          <p:spPr bwMode="auto">
            <a:xfrm>
              <a:off x="2426" y="2251"/>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600">
                  <a:solidFill>
                    <a:srgbClr val="000000"/>
                  </a:solidFill>
                </a:rPr>
                <a:t>liver</a:t>
              </a:r>
              <a:endParaRPr lang="en-US" altLang="hu-HU" sz="1600">
                <a:solidFill>
                  <a:srgbClr val="000000"/>
                </a:solidFill>
              </a:endParaRPr>
            </a:p>
          </p:txBody>
        </p:sp>
      </p:grpSp>
      <p:sp>
        <p:nvSpPr>
          <p:cNvPr id="18468" name="Text Box 54">
            <a:extLst>
              <a:ext uri="{FF2B5EF4-FFF2-40B4-BE49-F238E27FC236}">
                <a16:creationId xmlns:a16="http://schemas.microsoft.com/office/drawing/2014/main" id="{E5569762-C626-48C5-92C2-FD5E87CD1997}"/>
              </a:ext>
            </a:extLst>
          </p:cNvPr>
          <p:cNvSpPr txBox="1">
            <a:spLocks noChangeArrowheads="1"/>
          </p:cNvSpPr>
          <p:nvPr/>
        </p:nvSpPr>
        <p:spPr bwMode="auto">
          <a:xfrm rot="-5400000">
            <a:off x="-319881" y="3498056"/>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chemeClr val="bg2"/>
                </a:solidFill>
              </a:rPr>
              <a:t>supracardinal vein</a:t>
            </a:r>
          </a:p>
        </p:txBody>
      </p:sp>
      <p:sp>
        <p:nvSpPr>
          <p:cNvPr id="18469" name="Text Box 55">
            <a:extLst>
              <a:ext uri="{FF2B5EF4-FFF2-40B4-BE49-F238E27FC236}">
                <a16:creationId xmlns:a16="http://schemas.microsoft.com/office/drawing/2014/main" id="{07F81B67-2CAB-4BDD-A1F2-F1FE714F4413}"/>
              </a:ext>
            </a:extLst>
          </p:cNvPr>
          <p:cNvSpPr txBox="1">
            <a:spLocks noChangeArrowheads="1"/>
          </p:cNvSpPr>
          <p:nvPr/>
        </p:nvSpPr>
        <p:spPr bwMode="auto">
          <a:xfrm rot="-5400000">
            <a:off x="363538" y="4325937"/>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00"/>
                </a:solidFill>
              </a:rPr>
              <a:t>subcardinal vein</a:t>
            </a:r>
          </a:p>
        </p:txBody>
      </p:sp>
      <p:sp>
        <p:nvSpPr>
          <p:cNvPr id="18470" name="Text Box 56">
            <a:extLst>
              <a:ext uri="{FF2B5EF4-FFF2-40B4-BE49-F238E27FC236}">
                <a16:creationId xmlns:a16="http://schemas.microsoft.com/office/drawing/2014/main" id="{F79135E1-FCDF-461E-81A6-7ED2DD630A6C}"/>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8471" name="Line 57">
            <a:extLst>
              <a:ext uri="{FF2B5EF4-FFF2-40B4-BE49-F238E27FC236}">
                <a16:creationId xmlns:a16="http://schemas.microsoft.com/office/drawing/2014/main" id="{9B2508DB-C79A-4203-87B0-21E78C943B80}"/>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8472" name="Line 58">
            <a:extLst>
              <a:ext uri="{FF2B5EF4-FFF2-40B4-BE49-F238E27FC236}">
                <a16:creationId xmlns:a16="http://schemas.microsoft.com/office/drawing/2014/main" id="{511044D4-B6F7-4B7B-B52E-C59A562C8BF0}"/>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9444"/>
                                        </p:tgtEl>
                                        <p:attrNameLst>
                                          <p:attrName>style.visibility</p:attrName>
                                        </p:attrNameLst>
                                      </p:cBhvr>
                                      <p:to>
                                        <p:strVal val="visible"/>
                                      </p:to>
                                    </p:set>
                                    <p:animEffect transition="in" filter="fade">
                                      <p:cBhvr>
                                        <p:cTn id="7" dur="1000"/>
                                        <p:tgtEl>
                                          <p:spTgt spid="5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601FB62-9C1A-4FFC-88AE-16CBCD6738BD}"/>
              </a:ext>
            </a:extLst>
          </p:cNvPr>
          <p:cNvSpPr>
            <a:spLocks noGrp="1" noChangeArrowheads="1"/>
          </p:cNvSpPr>
          <p:nvPr>
            <p:ph type="title"/>
          </p:nvPr>
        </p:nvSpPr>
        <p:spPr/>
        <p:txBody>
          <a:bodyPr/>
          <a:lstStyle/>
          <a:p>
            <a:pPr eaLnBrk="1" hangingPunct="1">
              <a:defRPr/>
            </a:pPr>
            <a:endParaRPr lang="en-US" altLang="hu-HU"/>
          </a:p>
        </p:txBody>
      </p:sp>
      <p:sp>
        <p:nvSpPr>
          <p:cNvPr id="60419" name="Rectangle 3">
            <a:extLst>
              <a:ext uri="{FF2B5EF4-FFF2-40B4-BE49-F238E27FC236}">
                <a16:creationId xmlns:a16="http://schemas.microsoft.com/office/drawing/2014/main" id="{2B84801C-391D-469E-A650-B7E0773E3FAD}"/>
              </a:ext>
            </a:extLst>
          </p:cNvPr>
          <p:cNvSpPr>
            <a:spLocks noGrp="1" noChangeArrowheads="1"/>
          </p:cNvSpPr>
          <p:nvPr>
            <p:ph type="body" idx="1"/>
          </p:nvPr>
        </p:nvSpPr>
        <p:spPr/>
        <p:txBody>
          <a:bodyPr/>
          <a:lstStyle/>
          <a:p>
            <a:pPr eaLnBrk="1" hangingPunct="1">
              <a:defRPr/>
            </a:pPr>
            <a:endParaRPr lang="en-US" altLang="hu-HU"/>
          </a:p>
        </p:txBody>
      </p:sp>
      <p:sp>
        <p:nvSpPr>
          <p:cNvPr id="19460" name="Rectangle 4">
            <a:extLst>
              <a:ext uri="{FF2B5EF4-FFF2-40B4-BE49-F238E27FC236}">
                <a16:creationId xmlns:a16="http://schemas.microsoft.com/office/drawing/2014/main" id="{15113276-FB1C-4E5C-B5CC-37B90E040731}"/>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9461" name="Text Box 5">
            <a:extLst>
              <a:ext uri="{FF2B5EF4-FFF2-40B4-BE49-F238E27FC236}">
                <a16:creationId xmlns:a16="http://schemas.microsoft.com/office/drawing/2014/main" id="{49EBCFEE-FAD6-41EC-9CD8-9DD8B4292436}"/>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9462" name="Freeform 6">
            <a:extLst>
              <a:ext uri="{FF2B5EF4-FFF2-40B4-BE49-F238E27FC236}">
                <a16:creationId xmlns:a16="http://schemas.microsoft.com/office/drawing/2014/main" id="{5439BA6F-1C3F-4B38-8593-C617963C7E0E}"/>
              </a:ext>
            </a:extLst>
          </p:cNvPr>
          <p:cNvSpPr>
            <a:spLocks/>
          </p:cNvSpPr>
          <p:nvPr/>
        </p:nvSpPr>
        <p:spPr bwMode="auto">
          <a:xfrm>
            <a:off x="3292475" y="2620963"/>
            <a:ext cx="1016000" cy="2887662"/>
          </a:xfrm>
          <a:custGeom>
            <a:avLst/>
            <a:gdLst>
              <a:gd name="T0" fmla="*/ 1011238 w 640"/>
              <a:gd name="T1" fmla="*/ 2887662 h 1819"/>
              <a:gd name="T2" fmla="*/ 946150 w 640"/>
              <a:gd name="T3" fmla="*/ 1779587 h 1819"/>
              <a:gd name="T4" fmla="*/ 590550 w 640"/>
              <a:gd name="T5" fmla="*/ 1284287 h 1819"/>
              <a:gd name="T6" fmla="*/ 136525 w 640"/>
              <a:gd name="T7" fmla="*/ 639762 h 1819"/>
              <a:gd name="T8" fmla="*/ 0 w 640"/>
              <a:gd name="T9" fmla="*/ 0 h 18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0" h="1819">
                <a:moveTo>
                  <a:pt x="637" y="1819"/>
                </a:moveTo>
                <a:cubicBezTo>
                  <a:pt x="629" y="1703"/>
                  <a:pt x="640" y="1289"/>
                  <a:pt x="596" y="1121"/>
                </a:cubicBezTo>
                <a:cubicBezTo>
                  <a:pt x="552" y="953"/>
                  <a:pt x="457" y="928"/>
                  <a:pt x="372" y="809"/>
                </a:cubicBezTo>
                <a:cubicBezTo>
                  <a:pt x="287" y="690"/>
                  <a:pt x="148" y="538"/>
                  <a:pt x="86" y="403"/>
                </a:cubicBezTo>
                <a:cubicBezTo>
                  <a:pt x="24" y="268"/>
                  <a:pt x="18" y="84"/>
                  <a:pt x="0" y="0"/>
                </a:cubicBezTo>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19463" name="Group 7">
            <a:extLst>
              <a:ext uri="{FF2B5EF4-FFF2-40B4-BE49-F238E27FC236}">
                <a16:creationId xmlns:a16="http://schemas.microsoft.com/office/drawing/2014/main" id="{59EF052C-B3D5-406F-BB8A-E0EED21BA144}"/>
              </a:ext>
            </a:extLst>
          </p:cNvPr>
          <p:cNvGrpSpPr>
            <a:grpSpLocks/>
          </p:cNvGrpSpPr>
          <p:nvPr/>
        </p:nvGrpSpPr>
        <p:grpSpPr bwMode="auto">
          <a:xfrm>
            <a:off x="2573338" y="3716338"/>
            <a:ext cx="1135062" cy="1530350"/>
            <a:chOff x="1621" y="2341"/>
            <a:chExt cx="715" cy="964"/>
          </a:xfrm>
        </p:grpSpPr>
        <p:sp>
          <p:nvSpPr>
            <p:cNvPr id="19512" name="Freeform 8">
              <a:extLst>
                <a:ext uri="{FF2B5EF4-FFF2-40B4-BE49-F238E27FC236}">
                  <a16:creationId xmlns:a16="http://schemas.microsoft.com/office/drawing/2014/main" id="{6F0D8B5D-5D15-4484-9153-51AF3216D3AD}"/>
                </a:ext>
              </a:extLst>
            </p:cNvPr>
            <p:cNvSpPr>
              <a:spLocks/>
            </p:cNvSpPr>
            <p:nvPr/>
          </p:nvSpPr>
          <p:spPr bwMode="auto">
            <a:xfrm>
              <a:off x="1621" y="3018"/>
              <a:ext cx="533" cy="287"/>
            </a:xfrm>
            <a:custGeom>
              <a:avLst/>
              <a:gdLst>
                <a:gd name="T0" fmla="*/ 0 w 533"/>
                <a:gd name="T1" fmla="*/ 144 h 287"/>
                <a:gd name="T2" fmla="*/ 237 w 533"/>
                <a:gd name="T3" fmla="*/ 263 h 287"/>
                <a:gd name="T4" fmla="*/ 533 w 533"/>
                <a:gd name="T5" fmla="*/ 0 h 287"/>
                <a:gd name="T6" fmla="*/ 0 60000 65536"/>
                <a:gd name="T7" fmla="*/ 0 60000 65536"/>
                <a:gd name="T8" fmla="*/ 0 60000 65536"/>
              </a:gdLst>
              <a:ahLst/>
              <a:cxnLst>
                <a:cxn ang="T6">
                  <a:pos x="T0" y="T1"/>
                </a:cxn>
                <a:cxn ang="T7">
                  <a:pos x="T2" y="T3"/>
                </a:cxn>
                <a:cxn ang="T8">
                  <a:pos x="T4" y="T5"/>
                </a:cxn>
              </a:cxnLst>
              <a:rect l="0" t="0" r="r" b="b"/>
              <a:pathLst>
                <a:path w="533" h="287">
                  <a:moveTo>
                    <a:pt x="0" y="144"/>
                  </a:moveTo>
                  <a:cubicBezTo>
                    <a:pt x="39" y="164"/>
                    <a:pt x="148" y="287"/>
                    <a:pt x="237" y="263"/>
                  </a:cubicBezTo>
                  <a:cubicBezTo>
                    <a:pt x="326" y="239"/>
                    <a:pt x="471" y="55"/>
                    <a:pt x="533"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13" name="Freeform 9">
              <a:extLst>
                <a:ext uri="{FF2B5EF4-FFF2-40B4-BE49-F238E27FC236}">
                  <a16:creationId xmlns:a16="http://schemas.microsoft.com/office/drawing/2014/main" id="{02A08A3F-5E33-481E-A6E9-5A2038339B9C}"/>
                </a:ext>
              </a:extLst>
            </p:cNvPr>
            <p:cNvSpPr>
              <a:spLocks/>
            </p:cNvSpPr>
            <p:nvPr/>
          </p:nvSpPr>
          <p:spPr bwMode="auto">
            <a:xfrm>
              <a:off x="2154" y="2341"/>
              <a:ext cx="182" cy="178"/>
            </a:xfrm>
            <a:custGeom>
              <a:avLst/>
              <a:gdLst>
                <a:gd name="T0" fmla="*/ 0 w 170"/>
                <a:gd name="T1" fmla="*/ 133 h 178"/>
                <a:gd name="T2" fmla="*/ 110 w 170"/>
                <a:gd name="T3" fmla="*/ 156 h 178"/>
                <a:gd name="T4" fmla="*/ 182 w 170"/>
                <a:gd name="T5" fmla="*/ 0 h 178"/>
                <a:gd name="T6" fmla="*/ 0 60000 65536"/>
                <a:gd name="T7" fmla="*/ 0 60000 65536"/>
                <a:gd name="T8" fmla="*/ 0 60000 65536"/>
              </a:gdLst>
              <a:ahLst/>
              <a:cxnLst>
                <a:cxn ang="T6">
                  <a:pos x="T0" y="T1"/>
                </a:cxn>
                <a:cxn ang="T7">
                  <a:pos x="T2" y="T3"/>
                </a:cxn>
                <a:cxn ang="T8">
                  <a:pos x="T4" y="T5"/>
                </a:cxn>
              </a:cxnLst>
              <a:rect l="0" t="0" r="r" b="b"/>
              <a:pathLst>
                <a:path w="170" h="178">
                  <a:moveTo>
                    <a:pt x="0" y="133"/>
                  </a:moveTo>
                  <a:cubicBezTo>
                    <a:pt x="17" y="137"/>
                    <a:pt x="75" y="178"/>
                    <a:pt x="103" y="156"/>
                  </a:cubicBezTo>
                  <a:cubicBezTo>
                    <a:pt x="131" y="134"/>
                    <a:pt x="156" y="32"/>
                    <a:pt x="17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19464" name="Group 11">
            <a:extLst>
              <a:ext uri="{FF2B5EF4-FFF2-40B4-BE49-F238E27FC236}">
                <a16:creationId xmlns:a16="http://schemas.microsoft.com/office/drawing/2014/main" id="{A6B8CAD3-6F57-4493-ABD7-B6FAAFCB3E3C}"/>
              </a:ext>
            </a:extLst>
          </p:cNvPr>
          <p:cNvGrpSpPr>
            <a:grpSpLocks/>
          </p:cNvGrpSpPr>
          <p:nvPr/>
        </p:nvGrpSpPr>
        <p:grpSpPr bwMode="auto">
          <a:xfrm>
            <a:off x="2843213" y="3789363"/>
            <a:ext cx="3386137" cy="1800225"/>
            <a:chOff x="1791" y="2387"/>
            <a:chExt cx="2133" cy="1134"/>
          </a:xfrm>
        </p:grpSpPr>
        <p:sp>
          <p:nvSpPr>
            <p:cNvPr id="19507" name="Freeform 12">
              <a:extLst>
                <a:ext uri="{FF2B5EF4-FFF2-40B4-BE49-F238E27FC236}">
                  <a16:creationId xmlns:a16="http://schemas.microsoft.com/office/drawing/2014/main" id="{8892F4B5-C8E4-4DCA-A4BA-F9A9B83DA2DD}"/>
                </a:ext>
              </a:extLst>
            </p:cNvPr>
            <p:cNvSpPr>
              <a:spLocks/>
            </p:cNvSpPr>
            <p:nvPr/>
          </p:nvSpPr>
          <p:spPr bwMode="auto">
            <a:xfrm>
              <a:off x="2154" y="2387"/>
              <a:ext cx="1" cy="1134"/>
            </a:xfrm>
            <a:custGeom>
              <a:avLst/>
              <a:gdLst>
                <a:gd name="T0" fmla="*/ 0 w 1"/>
                <a:gd name="T1" fmla="*/ 0 h 1134"/>
                <a:gd name="T2" fmla="*/ 0 w 1"/>
                <a:gd name="T3" fmla="*/ 227 h 1134"/>
                <a:gd name="T4" fmla="*/ 0 w 1"/>
                <a:gd name="T5" fmla="*/ 1134 h 1134"/>
                <a:gd name="T6" fmla="*/ 0 60000 65536"/>
                <a:gd name="T7" fmla="*/ 0 60000 65536"/>
                <a:gd name="T8" fmla="*/ 0 60000 65536"/>
              </a:gdLst>
              <a:ahLst/>
              <a:cxnLst>
                <a:cxn ang="T6">
                  <a:pos x="T0" y="T1"/>
                </a:cxn>
                <a:cxn ang="T7">
                  <a:pos x="T2" y="T3"/>
                </a:cxn>
                <a:cxn ang="T8">
                  <a:pos x="T4" y="T5"/>
                </a:cxn>
              </a:cxnLst>
              <a:rect l="0" t="0" r="r" b="b"/>
              <a:pathLst>
                <a:path w="1" h="1134">
                  <a:moveTo>
                    <a:pt x="0" y="0"/>
                  </a:moveTo>
                  <a:cubicBezTo>
                    <a:pt x="0" y="19"/>
                    <a:pt x="0" y="38"/>
                    <a:pt x="0" y="227"/>
                  </a:cubicBezTo>
                  <a:cubicBezTo>
                    <a:pt x="0" y="416"/>
                    <a:pt x="0" y="775"/>
                    <a:pt x="0" y="1134"/>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8" name="Line 13">
              <a:extLst>
                <a:ext uri="{FF2B5EF4-FFF2-40B4-BE49-F238E27FC236}">
                  <a16:creationId xmlns:a16="http://schemas.microsoft.com/office/drawing/2014/main" id="{9572BFBB-4E87-4203-8A65-B32BB3F79AC8}"/>
                </a:ext>
              </a:extLst>
            </p:cNvPr>
            <p:cNvSpPr>
              <a:spLocks noChangeShapeType="1"/>
            </p:cNvSpPr>
            <p:nvPr/>
          </p:nvSpPr>
          <p:spPr bwMode="auto">
            <a:xfrm>
              <a:off x="3470" y="2387"/>
              <a:ext cx="0" cy="1134"/>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9" name="Line 14">
              <a:extLst>
                <a:ext uri="{FF2B5EF4-FFF2-40B4-BE49-F238E27FC236}">
                  <a16:creationId xmlns:a16="http://schemas.microsoft.com/office/drawing/2014/main" id="{88671214-31B8-47D3-B99F-6BB10C2B07A9}"/>
                </a:ext>
              </a:extLst>
            </p:cNvPr>
            <p:cNvSpPr>
              <a:spLocks noChangeShapeType="1"/>
            </p:cNvSpPr>
            <p:nvPr/>
          </p:nvSpPr>
          <p:spPr bwMode="auto">
            <a:xfrm>
              <a:off x="1973" y="3022"/>
              <a:ext cx="1769"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10" name="Oval 15">
              <a:extLst>
                <a:ext uri="{FF2B5EF4-FFF2-40B4-BE49-F238E27FC236}">
                  <a16:creationId xmlns:a16="http://schemas.microsoft.com/office/drawing/2014/main" id="{527BC9EE-C194-4EE9-924F-DA13316DE2F8}"/>
                </a:ext>
              </a:extLst>
            </p:cNvPr>
            <p:cNvSpPr>
              <a:spLocks noChangeArrowheads="1"/>
            </p:cNvSpPr>
            <p:nvPr/>
          </p:nvSpPr>
          <p:spPr bwMode="auto">
            <a:xfrm>
              <a:off x="1791"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9511" name="Oval 16">
              <a:extLst>
                <a:ext uri="{FF2B5EF4-FFF2-40B4-BE49-F238E27FC236}">
                  <a16:creationId xmlns:a16="http://schemas.microsoft.com/office/drawing/2014/main" id="{D52BD24C-B3DF-4375-A9A4-CFE2A9AE2355}"/>
                </a:ext>
              </a:extLst>
            </p:cNvPr>
            <p:cNvSpPr>
              <a:spLocks noChangeArrowheads="1"/>
            </p:cNvSpPr>
            <p:nvPr/>
          </p:nvSpPr>
          <p:spPr bwMode="auto">
            <a:xfrm>
              <a:off x="3742"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sp>
        <p:nvSpPr>
          <p:cNvPr id="19465" name="Text Box 18">
            <a:extLst>
              <a:ext uri="{FF2B5EF4-FFF2-40B4-BE49-F238E27FC236}">
                <a16:creationId xmlns:a16="http://schemas.microsoft.com/office/drawing/2014/main" id="{CD2B39DE-E9A7-41C4-8078-69240153EBFE}"/>
              </a:ext>
            </a:extLst>
          </p:cNvPr>
          <p:cNvSpPr txBox="1">
            <a:spLocks noChangeArrowheads="1"/>
          </p:cNvSpPr>
          <p:nvPr/>
        </p:nvSpPr>
        <p:spPr bwMode="auto">
          <a:xfrm>
            <a:off x="5651500" y="56610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kidney</a:t>
            </a:r>
          </a:p>
        </p:txBody>
      </p:sp>
      <p:sp>
        <p:nvSpPr>
          <p:cNvPr id="19466" name="Line 19">
            <a:extLst>
              <a:ext uri="{FF2B5EF4-FFF2-40B4-BE49-F238E27FC236}">
                <a16:creationId xmlns:a16="http://schemas.microsoft.com/office/drawing/2014/main" id="{91B8282D-52FE-4319-A646-E37457E5177B}"/>
              </a:ext>
            </a:extLst>
          </p:cNvPr>
          <p:cNvSpPr>
            <a:spLocks noChangeShapeType="1"/>
          </p:cNvSpPr>
          <p:nvPr/>
        </p:nvSpPr>
        <p:spPr bwMode="auto">
          <a:xfrm flipV="1">
            <a:off x="6084888" y="5157788"/>
            <a:ext cx="0" cy="5762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67" name="Oval 20">
            <a:extLst>
              <a:ext uri="{FF2B5EF4-FFF2-40B4-BE49-F238E27FC236}">
                <a16:creationId xmlns:a16="http://schemas.microsoft.com/office/drawing/2014/main" id="{CFC9069A-78A1-4A26-8036-11E64D73271C}"/>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9468" name="Text Box 21">
            <a:extLst>
              <a:ext uri="{FF2B5EF4-FFF2-40B4-BE49-F238E27FC236}">
                <a16:creationId xmlns:a16="http://schemas.microsoft.com/office/drawing/2014/main" id="{216E829D-CE4E-4B0D-8A4A-831EFBDEB364}"/>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9469" name="Line 22">
            <a:extLst>
              <a:ext uri="{FF2B5EF4-FFF2-40B4-BE49-F238E27FC236}">
                <a16:creationId xmlns:a16="http://schemas.microsoft.com/office/drawing/2014/main" id="{C288FD2D-295A-449C-8CB3-F831991E4DF6}"/>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0" name="Line 23">
            <a:extLst>
              <a:ext uri="{FF2B5EF4-FFF2-40B4-BE49-F238E27FC236}">
                <a16:creationId xmlns:a16="http://schemas.microsoft.com/office/drawing/2014/main" id="{47DBD639-3BA0-4577-AC6F-63DBB8A39E09}"/>
              </a:ext>
            </a:extLst>
          </p:cNvPr>
          <p:cNvSpPr>
            <a:spLocks noChangeShapeType="1"/>
          </p:cNvSpPr>
          <p:nvPr/>
        </p:nvSpPr>
        <p:spPr bwMode="auto">
          <a:xfrm>
            <a:off x="4211638" y="4365625"/>
            <a:ext cx="6477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1" name="Freeform 24">
            <a:extLst>
              <a:ext uri="{FF2B5EF4-FFF2-40B4-BE49-F238E27FC236}">
                <a16:creationId xmlns:a16="http://schemas.microsoft.com/office/drawing/2014/main" id="{B17CC646-B15F-405B-A4DE-BE29A589D079}"/>
              </a:ext>
            </a:extLst>
          </p:cNvPr>
          <p:cNvSpPr>
            <a:spLocks/>
          </p:cNvSpPr>
          <p:nvPr/>
        </p:nvSpPr>
        <p:spPr bwMode="auto">
          <a:xfrm>
            <a:off x="2366963" y="300038"/>
            <a:ext cx="4535487" cy="2163762"/>
          </a:xfrm>
          <a:custGeom>
            <a:avLst/>
            <a:gdLst>
              <a:gd name="T0" fmla="*/ 4418012 w 2857"/>
              <a:gd name="T1" fmla="*/ 0 h 1363"/>
              <a:gd name="T2" fmla="*/ 4273550 w 2857"/>
              <a:gd name="T3" fmla="*/ 590550 h 1363"/>
              <a:gd name="T4" fmla="*/ 2844800 w 2857"/>
              <a:gd name="T5" fmla="*/ 890587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2 h 1363"/>
              <a:gd name="T16" fmla="*/ 1731962 w 2857"/>
              <a:gd name="T17" fmla="*/ 1582737 h 1363"/>
              <a:gd name="T18" fmla="*/ 2184400 w 2857"/>
              <a:gd name="T19" fmla="*/ 1389062 h 1363"/>
              <a:gd name="T20" fmla="*/ 2614612 w 2857"/>
              <a:gd name="T21" fmla="*/ 1562100 h 1363"/>
              <a:gd name="T22" fmla="*/ 3044825 w 2857"/>
              <a:gd name="T23" fmla="*/ 2046287 h 1363"/>
              <a:gd name="T24" fmla="*/ 3705225 w 2857"/>
              <a:gd name="T25" fmla="*/ 2116137 h 1363"/>
              <a:gd name="T26" fmla="*/ 4040187 w 2857"/>
              <a:gd name="T27" fmla="*/ 1944687 h 1363"/>
              <a:gd name="T28" fmla="*/ 4175125 w 2857"/>
              <a:gd name="T29" fmla="*/ 1630362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2" name="Freeform 25">
            <a:extLst>
              <a:ext uri="{FF2B5EF4-FFF2-40B4-BE49-F238E27FC236}">
                <a16:creationId xmlns:a16="http://schemas.microsoft.com/office/drawing/2014/main" id="{74AAF170-26ED-44AB-A73A-5AC15B5851E9}"/>
              </a:ext>
            </a:extLst>
          </p:cNvPr>
          <p:cNvSpPr>
            <a:spLocks/>
          </p:cNvSpPr>
          <p:nvPr/>
        </p:nvSpPr>
        <p:spPr bwMode="auto">
          <a:xfrm>
            <a:off x="2235200" y="2428875"/>
            <a:ext cx="4524375" cy="4154488"/>
          </a:xfrm>
          <a:custGeom>
            <a:avLst/>
            <a:gdLst>
              <a:gd name="T0" fmla="*/ 4470400 w 2850"/>
              <a:gd name="T1" fmla="*/ 4154488 h 2617"/>
              <a:gd name="T2" fmla="*/ 4318000 w 2850"/>
              <a:gd name="T3" fmla="*/ 3895725 h 2617"/>
              <a:gd name="T4" fmla="*/ 3235325 w 2850"/>
              <a:gd name="T5" fmla="*/ 3667125 h 2617"/>
              <a:gd name="T6" fmla="*/ 1452563 w 2850"/>
              <a:gd name="T7" fmla="*/ 3332163 h 2617"/>
              <a:gd name="T8" fmla="*/ 219075 w 2850"/>
              <a:gd name="T9" fmla="*/ 2889250 h 2617"/>
              <a:gd name="T10" fmla="*/ 136525 w 2850"/>
              <a:gd name="T11" fmla="*/ 1236663 h 2617"/>
              <a:gd name="T12" fmla="*/ 212725 w 2850"/>
              <a:gd name="T13" fmla="*/ 190500 h 2617"/>
              <a:gd name="T14" fmla="*/ 620713 w 2850"/>
              <a:gd name="T15" fmla="*/ 95250 h 2617"/>
              <a:gd name="T16" fmla="*/ 917575 w 2850"/>
              <a:gd name="T17" fmla="*/ 104775 h 2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0" h="2617">
                <a:moveTo>
                  <a:pt x="2816" y="2617"/>
                </a:moveTo>
                <a:cubicBezTo>
                  <a:pt x="2802" y="2590"/>
                  <a:pt x="2850" y="2505"/>
                  <a:pt x="2720" y="2454"/>
                </a:cubicBezTo>
                <a:cubicBezTo>
                  <a:pt x="2590" y="2403"/>
                  <a:pt x="2339" y="2369"/>
                  <a:pt x="2038" y="2310"/>
                </a:cubicBezTo>
                <a:cubicBezTo>
                  <a:pt x="1737" y="2251"/>
                  <a:pt x="1232" y="2181"/>
                  <a:pt x="915" y="2099"/>
                </a:cubicBezTo>
                <a:cubicBezTo>
                  <a:pt x="598" y="2017"/>
                  <a:pt x="276" y="2040"/>
                  <a:pt x="138" y="1820"/>
                </a:cubicBezTo>
                <a:cubicBezTo>
                  <a:pt x="0" y="1600"/>
                  <a:pt x="87" y="1062"/>
                  <a:pt x="86" y="779"/>
                </a:cubicBezTo>
                <a:cubicBezTo>
                  <a:pt x="85" y="496"/>
                  <a:pt x="83" y="240"/>
                  <a:pt x="134" y="120"/>
                </a:cubicBezTo>
                <a:cubicBezTo>
                  <a:pt x="185" y="0"/>
                  <a:pt x="317" y="69"/>
                  <a:pt x="391" y="60"/>
                </a:cubicBezTo>
                <a:cubicBezTo>
                  <a:pt x="465" y="51"/>
                  <a:pt x="539" y="65"/>
                  <a:pt x="578" y="6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3" name="Freeform 26">
            <a:extLst>
              <a:ext uri="{FF2B5EF4-FFF2-40B4-BE49-F238E27FC236}">
                <a16:creationId xmlns:a16="http://schemas.microsoft.com/office/drawing/2014/main" id="{78388815-383E-48F2-80DF-5F1E43A49870}"/>
              </a:ext>
            </a:extLst>
          </p:cNvPr>
          <p:cNvSpPr>
            <a:spLocks/>
          </p:cNvSpPr>
          <p:nvPr/>
        </p:nvSpPr>
        <p:spPr bwMode="auto">
          <a:xfrm>
            <a:off x="3038475" y="2519363"/>
            <a:ext cx="242888" cy="322262"/>
          </a:xfrm>
          <a:custGeom>
            <a:avLst/>
            <a:gdLst>
              <a:gd name="T0" fmla="*/ 0 w 153"/>
              <a:gd name="T1" fmla="*/ 4762 h 203"/>
              <a:gd name="T2" fmla="*/ 200025 w 153"/>
              <a:gd name="T3" fmla="*/ 52387 h 203"/>
              <a:gd name="T4" fmla="*/ 242888 w 153"/>
              <a:gd name="T5" fmla="*/ 322262 h 203"/>
              <a:gd name="T6" fmla="*/ 0 60000 65536"/>
              <a:gd name="T7" fmla="*/ 0 60000 65536"/>
              <a:gd name="T8" fmla="*/ 0 60000 65536"/>
            </a:gdLst>
            <a:ahLst/>
            <a:cxnLst>
              <a:cxn ang="T6">
                <a:pos x="T0" y="T1"/>
              </a:cxn>
              <a:cxn ang="T7">
                <a:pos x="T2" y="T3"/>
              </a:cxn>
              <a:cxn ang="T8">
                <a:pos x="T4" y="T5"/>
              </a:cxn>
            </a:cxnLst>
            <a:rect l="0" t="0" r="r" b="b"/>
            <a:pathLst>
              <a:path w="153" h="203">
                <a:moveTo>
                  <a:pt x="0" y="3"/>
                </a:moveTo>
                <a:cubicBezTo>
                  <a:pt x="21" y="7"/>
                  <a:pt x="100" y="0"/>
                  <a:pt x="126" y="33"/>
                </a:cubicBezTo>
                <a:cubicBezTo>
                  <a:pt x="152" y="66"/>
                  <a:pt x="148" y="168"/>
                  <a:pt x="153" y="20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4" name="Freeform 27">
            <a:extLst>
              <a:ext uri="{FF2B5EF4-FFF2-40B4-BE49-F238E27FC236}">
                <a16:creationId xmlns:a16="http://schemas.microsoft.com/office/drawing/2014/main" id="{6BC89A77-66F6-45AC-8E9C-3A1201CC0261}"/>
              </a:ext>
            </a:extLst>
          </p:cNvPr>
          <p:cNvSpPr>
            <a:spLocks/>
          </p:cNvSpPr>
          <p:nvPr/>
        </p:nvSpPr>
        <p:spPr bwMode="auto">
          <a:xfrm>
            <a:off x="3322638" y="2497138"/>
            <a:ext cx="2208212" cy="788987"/>
          </a:xfrm>
          <a:custGeom>
            <a:avLst/>
            <a:gdLst>
              <a:gd name="T0" fmla="*/ 66675 w 1391"/>
              <a:gd name="T1" fmla="*/ 354012 h 497"/>
              <a:gd name="T2" fmla="*/ 42862 w 1391"/>
              <a:gd name="T3" fmla="*/ 47625 h 497"/>
              <a:gd name="T4" fmla="*/ 325437 w 1391"/>
              <a:gd name="T5" fmla="*/ 63500 h 497"/>
              <a:gd name="T6" fmla="*/ 528637 w 1391"/>
              <a:gd name="T7" fmla="*/ 354012 h 497"/>
              <a:gd name="T8" fmla="*/ 873125 w 1391"/>
              <a:gd name="T9" fmla="*/ 720725 h 497"/>
              <a:gd name="T10" fmla="*/ 1530350 w 1391"/>
              <a:gd name="T11" fmla="*/ 687387 h 497"/>
              <a:gd name="T12" fmla="*/ 1916112 w 1391"/>
              <a:gd name="T13" fmla="*/ 106362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5" name="Freeform 28">
            <a:extLst>
              <a:ext uri="{FF2B5EF4-FFF2-40B4-BE49-F238E27FC236}">
                <a16:creationId xmlns:a16="http://schemas.microsoft.com/office/drawing/2014/main" id="{77F34B19-BDEC-4613-96DA-BDD11D574C4B}"/>
              </a:ext>
            </a:extLst>
          </p:cNvPr>
          <p:cNvSpPr>
            <a:spLocks/>
          </p:cNvSpPr>
          <p:nvPr/>
        </p:nvSpPr>
        <p:spPr bwMode="auto">
          <a:xfrm>
            <a:off x="5516563" y="1604963"/>
            <a:ext cx="1165225" cy="1025525"/>
          </a:xfrm>
          <a:custGeom>
            <a:avLst/>
            <a:gdLst>
              <a:gd name="T0" fmla="*/ 0 w 734"/>
              <a:gd name="T1" fmla="*/ 985838 h 646"/>
              <a:gd name="T2" fmla="*/ 487363 w 734"/>
              <a:gd name="T3" fmla="*/ 1009650 h 646"/>
              <a:gd name="T4" fmla="*/ 889000 w 734"/>
              <a:gd name="T5" fmla="*/ 892175 h 646"/>
              <a:gd name="T6" fmla="*/ 1042988 w 734"/>
              <a:gd name="T7" fmla="*/ 650875 h 646"/>
              <a:gd name="T8" fmla="*/ 1165225 w 734"/>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646">
                <a:moveTo>
                  <a:pt x="0" y="621"/>
                </a:moveTo>
                <a:cubicBezTo>
                  <a:pt x="53" y="623"/>
                  <a:pt x="214" y="646"/>
                  <a:pt x="307" y="636"/>
                </a:cubicBezTo>
                <a:cubicBezTo>
                  <a:pt x="400" y="626"/>
                  <a:pt x="502" y="600"/>
                  <a:pt x="560" y="562"/>
                </a:cubicBezTo>
                <a:cubicBezTo>
                  <a:pt x="618" y="524"/>
                  <a:pt x="628" y="504"/>
                  <a:pt x="657" y="410"/>
                </a:cubicBezTo>
                <a:cubicBezTo>
                  <a:pt x="686" y="316"/>
                  <a:pt x="718" y="85"/>
                  <a:pt x="734"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6" name="Freeform 29">
            <a:extLst>
              <a:ext uri="{FF2B5EF4-FFF2-40B4-BE49-F238E27FC236}">
                <a16:creationId xmlns:a16="http://schemas.microsoft.com/office/drawing/2014/main" id="{61777B29-DB90-44B6-9168-E5FF430FCF10}"/>
              </a:ext>
            </a:extLst>
          </p:cNvPr>
          <p:cNvSpPr>
            <a:spLocks/>
          </p:cNvSpPr>
          <p:nvPr/>
        </p:nvSpPr>
        <p:spPr bwMode="auto">
          <a:xfrm>
            <a:off x="2197100" y="246063"/>
            <a:ext cx="87313" cy="6291262"/>
          </a:xfrm>
          <a:custGeom>
            <a:avLst/>
            <a:gdLst>
              <a:gd name="T0" fmla="*/ 87313 w 55"/>
              <a:gd name="T1" fmla="*/ 0 h 3963"/>
              <a:gd name="T2" fmla="*/ 14288 w 55"/>
              <a:gd name="T3" fmla="*/ 2447925 h 3963"/>
              <a:gd name="T4" fmla="*/ 3175 w 55"/>
              <a:gd name="T5" fmla="*/ 6291262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7" name="Freeform 30">
            <a:extLst>
              <a:ext uri="{FF2B5EF4-FFF2-40B4-BE49-F238E27FC236}">
                <a16:creationId xmlns:a16="http://schemas.microsoft.com/office/drawing/2014/main" id="{94BD79E4-91B2-4F63-B6DF-DB4DE43FE022}"/>
              </a:ext>
            </a:extLst>
          </p:cNvPr>
          <p:cNvSpPr>
            <a:spLocks/>
          </p:cNvSpPr>
          <p:nvPr/>
        </p:nvSpPr>
        <p:spPr bwMode="auto">
          <a:xfrm>
            <a:off x="2312988" y="319088"/>
            <a:ext cx="4340225" cy="1287462"/>
          </a:xfrm>
          <a:custGeom>
            <a:avLst/>
            <a:gdLst>
              <a:gd name="T0" fmla="*/ 101600 w 2734"/>
              <a:gd name="T1" fmla="*/ 11112 h 811"/>
              <a:gd name="T2" fmla="*/ 112713 w 2734"/>
              <a:gd name="T3" fmla="*/ 1130300 h 811"/>
              <a:gd name="T4" fmla="*/ 779463 w 2734"/>
              <a:gd name="T5" fmla="*/ 957262 h 811"/>
              <a:gd name="T6" fmla="*/ 1682750 w 2734"/>
              <a:gd name="T7" fmla="*/ 785812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8" name="Freeform 31">
            <a:extLst>
              <a:ext uri="{FF2B5EF4-FFF2-40B4-BE49-F238E27FC236}">
                <a16:creationId xmlns:a16="http://schemas.microsoft.com/office/drawing/2014/main" id="{CF654D40-9819-4B8D-8037-2CC7A5312F23}"/>
              </a:ext>
            </a:extLst>
          </p:cNvPr>
          <p:cNvSpPr>
            <a:spLocks/>
          </p:cNvSpPr>
          <p:nvPr/>
        </p:nvSpPr>
        <p:spPr bwMode="auto">
          <a:xfrm>
            <a:off x="2333625" y="5622925"/>
            <a:ext cx="4225925" cy="979488"/>
          </a:xfrm>
          <a:custGeom>
            <a:avLst/>
            <a:gdLst>
              <a:gd name="T0" fmla="*/ 15875 w 2662"/>
              <a:gd name="T1" fmla="*/ 903288 h 617"/>
              <a:gd name="T2" fmla="*/ 120650 w 2662"/>
              <a:gd name="T3" fmla="*/ 122238 h 617"/>
              <a:gd name="T4" fmla="*/ 744538 w 2662"/>
              <a:gd name="T5" fmla="*/ 168275 h 617"/>
              <a:gd name="T6" fmla="*/ 1598613 w 2662"/>
              <a:gd name="T7" fmla="*/ 366713 h 617"/>
              <a:gd name="T8" fmla="*/ 2576513 w 2662"/>
              <a:gd name="T9" fmla="*/ 538163 h 617"/>
              <a:gd name="T10" fmla="*/ 3727450 w 2662"/>
              <a:gd name="T11" fmla="*/ 752475 h 617"/>
              <a:gd name="T12" fmla="*/ 4146550 w 2662"/>
              <a:gd name="T13" fmla="*/ 808038 h 617"/>
              <a:gd name="T14" fmla="*/ 4202113 w 2662"/>
              <a:gd name="T15" fmla="*/ 979488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2" h="617">
                <a:moveTo>
                  <a:pt x="10" y="569"/>
                </a:moveTo>
                <a:cubicBezTo>
                  <a:pt x="21" y="487"/>
                  <a:pt x="0" y="154"/>
                  <a:pt x="76" y="77"/>
                </a:cubicBezTo>
                <a:cubicBezTo>
                  <a:pt x="152" y="0"/>
                  <a:pt x="314" y="80"/>
                  <a:pt x="469" y="106"/>
                </a:cubicBezTo>
                <a:cubicBezTo>
                  <a:pt x="624" y="132"/>
                  <a:pt x="815" y="192"/>
                  <a:pt x="1007" y="231"/>
                </a:cubicBezTo>
                <a:cubicBezTo>
                  <a:pt x="1199" y="270"/>
                  <a:pt x="1400" y="299"/>
                  <a:pt x="1623" y="339"/>
                </a:cubicBezTo>
                <a:cubicBezTo>
                  <a:pt x="1846" y="379"/>
                  <a:pt x="2183" y="446"/>
                  <a:pt x="2348" y="474"/>
                </a:cubicBezTo>
                <a:cubicBezTo>
                  <a:pt x="2513" y="502"/>
                  <a:pt x="2562" y="485"/>
                  <a:pt x="2612" y="509"/>
                </a:cubicBezTo>
                <a:cubicBezTo>
                  <a:pt x="2662" y="533"/>
                  <a:pt x="2640" y="595"/>
                  <a:pt x="2647" y="61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79" name="Text Box 33">
            <a:extLst>
              <a:ext uri="{FF2B5EF4-FFF2-40B4-BE49-F238E27FC236}">
                <a16:creationId xmlns:a16="http://schemas.microsoft.com/office/drawing/2014/main" id="{17623D87-1019-4C64-9D45-AB22C63F6C1F}"/>
              </a:ext>
            </a:extLst>
          </p:cNvPr>
          <p:cNvSpPr txBox="1">
            <a:spLocks noChangeArrowheads="1"/>
          </p:cNvSpPr>
          <p:nvPr/>
        </p:nvSpPr>
        <p:spPr bwMode="auto">
          <a:xfrm>
            <a:off x="2357438" y="303213"/>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9480" name="Line 34">
            <a:extLst>
              <a:ext uri="{FF2B5EF4-FFF2-40B4-BE49-F238E27FC236}">
                <a16:creationId xmlns:a16="http://schemas.microsoft.com/office/drawing/2014/main" id="{748215F4-8C7C-4BC9-9CB5-FB9AE0FD7BEA}"/>
              </a:ext>
            </a:extLst>
          </p:cNvPr>
          <p:cNvSpPr>
            <a:spLocks noChangeShapeType="1"/>
          </p:cNvSpPr>
          <p:nvPr/>
        </p:nvSpPr>
        <p:spPr bwMode="auto">
          <a:xfrm>
            <a:off x="4445000" y="661988"/>
            <a:ext cx="649288" cy="4333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1" name="Line 35">
            <a:extLst>
              <a:ext uri="{FF2B5EF4-FFF2-40B4-BE49-F238E27FC236}">
                <a16:creationId xmlns:a16="http://schemas.microsoft.com/office/drawing/2014/main" id="{B762E2A1-8CD1-4F73-8EAF-044DB912EB89}"/>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2" name="Freeform 36">
            <a:extLst>
              <a:ext uri="{FF2B5EF4-FFF2-40B4-BE49-F238E27FC236}">
                <a16:creationId xmlns:a16="http://schemas.microsoft.com/office/drawing/2014/main" id="{9366AAE2-4EBF-4CF6-B29B-3B9F33B72F82}"/>
              </a:ext>
            </a:extLst>
          </p:cNvPr>
          <p:cNvSpPr>
            <a:spLocks/>
          </p:cNvSpPr>
          <p:nvPr/>
        </p:nvSpPr>
        <p:spPr bwMode="auto">
          <a:xfrm>
            <a:off x="4511675" y="3565525"/>
            <a:ext cx="2498725" cy="1128713"/>
          </a:xfrm>
          <a:custGeom>
            <a:avLst/>
            <a:gdLst>
              <a:gd name="T0" fmla="*/ 2498725 w 1574"/>
              <a:gd name="T1" fmla="*/ 1128713 h 711"/>
              <a:gd name="T2" fmla="*/ 685800 w 1574"/>
              <a:gd name="T3" fmla="*/ 533400 h 711"/>
              <a:gd name="T4" fmla="*/ 258763 w 1574"/>
              <a:gd name="T5" fmla="*/ 152400 h 711"/>
              <a:gd name="T6" fmla="*/ 0 w 1574"/>
              <a:gd name="T7" fmla="*/ 0 h 7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4" h="711">
                <a:moveTo>
                  <a:pt x="1574" y="711"/>
                </a:moveTo>
                <a:cubicBezTo>
                  <a:pt x="1384" y="649"/>
                  <a:pt x="667" y="438"/>
                  <a:pt x="432" y="336"/>
                </a:cubicBezTo>
                <a:cubicBezTo>
                  <a:pt x="197" y="234"/>
                  <a:pt x="235" y="152"/>
                  <a:pt x="163" y="96"/>
                </a:cubicBezTo>
                <a:cubicBezTo>
                  <a:pt x="91" y="40"/>
                  <a:pt x="27" y="16"/>
                  <a:pt x="0"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3" name="Text Box 37">
            <a:extLst>
              <a:ext uri="{FF2B5EF4-FFF2-40B4-BE49-F238E27FC236}">
                <a16:creationId xmlns:a16="http://schemas.microsoft.com/office/drawing/2014/main" id="{5A9792E2-3BA7-4B1E-855D-79E6F0FE424C}"/>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9484" name="Line 38">
            <a:extLst>
              <a:ext uri="{FF2B5EF4-FFF2-40B4-BE49-F238E27FC236}">
                <a16:creationId xmlns:a16="http://schemas.microsoft.com/office/drawing/2014/main" id="{0005CCAC-6EAC-4A45-B4D0-2A8A11CA9CD7}"/>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5" name="Line 39">
            <a:extLst>
              <a:ext uri="{FF2B5EF4-FFF2-40B4-BE49-F238E27FC236}">
                <a16:creationId xmlns:a16="http://schemas.microsoft.com/office/drawing/2014/main" id="{2AD35C86-40B4-420E-A7A7-DEA638857F47}"/>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6" name="Freeform 40">
            <a:extLst>
              <a:ext uri="{FF2B5EF4-FFF2-40B4-BE49-F238E27FC236}">
                <a16:creationId xmlns:a16="http://schemas.microsoft.com/office/drawing/2014/main" id="{8F4CD4C3-E095-4C76-81BF-0393EA2A6F62}"/>
              </a:ext>
            </a:extLst>
          </p:cNvPr>
          <p:cNvSpPr>
            <a:spLocks/>
          </p:cNvSpPr>
          <p:nvPr/>
        </p:nvSpPr>
        <p:spPr bwMode="auto">
          <a:xfrm>
            <a:off x="7019925" y="3068638"/>
            <a:ext cx="1528763" cy="3008312"/>
          </a:xfrm>
          <a:custGeom>
            <a:avLst/>
            <a:gdLst>
              <a:gd name="T0" fmla="*/ 0 w 963"/>
              <a:gd name="T1" fmla="*/ 1782762 h 1895"/>
              <a:gd name="T2" fmla="*/ 412750 w 963"/>
              <a:gd name="T3" fmla="*/ 1809750 h 1895"/>
              <a:gd name="T4" fmla="*/ 619125 w 963"/>
              <a:gd name="T5" fmla="*/ 2160587 h 1895"/>
              <a:gd name="T6" fmla="*/ 647700 w 963"/>
              <a:gd name="T7" fmla="*/ 2790825 h 1895"/>
              <a:gd name="T8" fmla="*/ 720725 w 963"/>
              <a:gd name="T9" fmla="*/ 3008312 h 1895"/>
              <a:gd name="T10" fmla="*/ 1152525 w 963"/>
              <a:gd name="T11" fmla="*/ 2790825 h 1895"/>
              <a:gd name="T12" fmla="*/ 1470025 w 963"/>
              <a:gd name="T13" fmla="*/ 2087562 h 1895"/>
              <a:gd name="T14" fmla="*/ 1439863 w 963"/>
              <a:gd name="T15" fmla="*/ 1063625 h 1895"/>
              <a:gd name="T16" fmla="*/ 936625 w 963"/>
              <a:gd name="T17" fmla="*/ 198437 h 1895"/>
              <a:gd name="T18" fmla="*/ 647700 w 963"/>
              <a:gd name="T19" fmla="*/ 198437 h 1895"/>
              <a:gd name="T20" fmla="*/ 565150 w 963"/>
              <a:gd name="T21" fmla="*/ 1389062 h 1895"/>
              <a:gd name="T22" fmla="*/ 0 w 963"/>
              <a:gd name="T23" fmla="*/ 1541462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87" name="Text Box 41">
            <a:extLst>
              <a:ext uri="{FF2B5EF4-FFF2-40B4-BE49-F238E27FC236}">
                <a16:creationId xmlns:a16="http://schemas.microsoft.com/office/drawing/2014/main" id="{484DBD9C-3B05-4B1E-8418-8A19FD0CDA5A}"/>
              </a:ext>
            </a:extLst>
          </p:cNvPr>
          <p:cNvSpPr txBox="1">
            <a:spLocks noChangeArrowheads="1"/>
          </p:cNvSpPr>
          <p:nvPr/>
        </p:nvSpPr>
        <p:spPr bwMode="auto">
          <a:xfrm>
            <a:off x="7451725"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grpSp>
        <p:nvGrpSpPr>
          <p:cNvPr id="19488" name="Group 46">
            <a:extLst>
              <a:ext uri="{FF2B5EF4-FFF2-40B4-BE49-F238E27FC236}">
                <a16:creationId xmlns:a16="http://schemas.microsoft.com/office/drawing/2014/main" id="{722FBD8F-CBD4-40D2-B20B-C27C8ADC7791}"/>
              </a:ext>
            </a:extLst>
          </p:cNvPr>
          <p:cNvGrpSpPr>
            <a:grpSpLocks/>
          </p:cNvGrpSpPr>
          <p:nvPr/>
        </p:nvGrpSpPr>
        <p:grpSpPr bwMode="auto">
          <a:xfrm>
            <a:off x="2411413" y="2708275"/>
            <a:ext cx="4284662" cy="3025775"/>
            <a:chOff x="1519" y="1706"/>
            <a:chExt cx="2699" cy="1906"/>
          </a:xfrm>
        </p:grpSpPr>
        <p:sp>
          <p:nvSpPr>
            <p:cNvPr id="19504" name="Freeform 47">
              <a:extLst>
                <a:ext uri="{FF2B5EF4-FFF2-40B4-BE49-F238E27FC236}">
                  <a16:creationId xmlns:a16="http://schemas.microsoft.com/office/drawing/2014/main" id="{A622F485-7167-4012-AFC8-2086CBE6C385}"/>
                </a:ext>
              </a:extLst>
            </p:cNvPr>
            <p:cNvSpPr>
              <a:spLocks/>
            </p:cNvSpPr>
            <p:nvPr/>
          </p:nvSpPr>
          <p:spPr bwMode="auto">
            <a:xfrm>
              <a:off x="1519" y="1706"/>
              <a:ext cx="212" cy="1588"/>
            </a:xfrm>
            <a:custGeom>
              <a:avLst/>
              <a:gdLst>
                <a:gd name="T0" fmla="*/ 0 w 212"/>
                <a:gd name="T1" fmla="*/ 0 h 1588"/>
                <a:gd name="T2" fmla="*/ 182 w 212"/>
                <a:gd name="T3" fmla="*/ 318 h 1588"/>
                <a:gd name="T4" fmla="*/ 182 w 212"/>
                <a:gd name="T5" fmla="*/ 1225 h 1588"/>
                <a:gd name="T6" fmla="*/ 0 w 212"/>
                <a:gd name="T7" fmla="*/ 1588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588">
                  <a:moveTo>
                    <a:pt x="0" y="0"/>
                  </a:moveTo>
                  <a:cubicBezTo>
                    <a:pt x="76" y="57"/>
                    <a:pt x="152" y="114"/>
                    <a:pt x="182" y="318"/>
                  </a:cubicBezTo>
                  <a:cubicBezTo>
                    <a:pt x="212" y="522"/>
                    <a:pt x="212" y="1013"/>
                    <a:pt x="182" y="1225"/>
                  </a:cubicBezTo>
                  <a:cubicBezTo>
                    <a:pt x="152" y="1437"/>
                    <a:pt x="76" y="1512"/>
                    <a:pt x="0" y="158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5" name="Freeform 48">
              <a:extLst>
                <a:ext uri="{FF2B5EF4-FFF2-40B4-BE49-F238E27FC236}">
                  <a16:creationId xmlns:a16="http://schemas.microsoft.com/office/drawing/2014/main" id="{8FF3CD13-C90C-404F-80C3-0501EC8F37E0}"/>
                </a:ext>
              </a:extLst>
            </p:cNvPr>
            <p:cNvSpPr>
              <a:spLocks/>
            </p:cNvSpPr>
            <p:nvPr/>
          </p:nvSpPr>
          <p:spPr bwMode="auto">
            <a:xfrm>
              <a:off x="3969" y="1752"/>
              <a:ext cx="249" cy="1860"/>
            </a:xfrm>
            <a:custGeom>
              <a:avLst/>
              <a:gdLst>
                <a:gd name="T0" fmla="*/ 249 w 249"/>
                <a:gd name="T1" fmla="*/ 0 h 1860"/>
                <a:gd name="T2" fmla="*/ 113 w 249"/>
                <a:gd name="T3" fmla="*/ 182 h 1860"/>
                <a:gd name="T4" fmla="*/ 23 w 249"/>
                <a:gd name="T5" fmla="*/ 545 h 1860"/>
                <a:gd name="T6" fmla="*/ 23 w 249"/>
                <a:gd name="T7" fmla="*/ 1543 h 1860"/>
                <a:gd name="T8" fmla="*/ 159 w 249"/>
                <a:gd name="T9" fmla="*/ 1860 h 1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1860">
                  <a:moveTo>
                    <a:pt x="249" y="0"/>
                  </a:moveTo>
                  <a:cubicBezTo>
                    <a:pt x="200" y="45"/>
                    <a:pt x="151" y="91"/>
                    <a:pt x="113" y="182"/>
                  </a:cubicBezTo>
                  <a:cubicBezTo>
                    <a:pt x="75" y="273"/>
                    <a:pt x="38" y="318"/>
                    <a:pt x="23" y="545"/>
                  </a:cubicBezTo>
                  <a:cubicBezTo>
                    <a:pt x="8" y="772"/>
                    <a:pt x="0" y="1324"/>
                    <a:pt x="23" y="1543"/>
                  </a:cubicBezTo>
                  <a:cubicBezTo>
                    <a:pt x="46" y="1762"/>
                    <a:pt x="102" y="1811"/>
                    <a:pt x="159" y="1860"/>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6" name="Freeform 49">
              <a:extLst>
                <a:ext uri="{FF2B5EF4-FFF2-40B4-BE49-F238E27FC236}">
                  <a16:creationId xmlns:a16="http://schemas.microsoft.com/office/drawing/2014/main" id="{E4C5869F-7A04-455C-A10B-7784F51BD1DA}"/>
                </a:ext>
              </a:extLst>
            </p:cNvPr>
            <p:cNvSpPr>
              <a:spLocks/>
            </p:cNvSpPr>
            <p:nvPr/>
          </p:nvSpPr>
          <p:spPr bwMode="auto">
            <a:xfrm>
              <a:off x="1714" y="2092"/>
              <a:ext cx="2284" cy="158"/>
            </a:xfrm>
            <a:custGeom>
              <a:avLst/>
              <a:gdLst>
                <a:gd name="T0" fmla="*/ 0 w 2284"/>
                <a:gd name="T1" fmla="*/ 144 h 158"/>
                <a:gd name="T2" fmla="*/ 213 w 2284"/>
                <a:gd name="T3" fmla="*/ 68 h 158"/>
                <a:gd name="T4" fmla="*/ 758 w 2284"/>
                <a:gd name="T5" fmla="*/ 23 h 158"/>
                <a:gd name="T6" fmla="*/ 1574 w 2284"/>
                <a:gd name="T7" fmla="*/ 23 h 158"/>
                <a:gd name="T8" fmla="*/ 2284 w 2284"/>
                <a:gd name="T9" fmla="*/ 158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4" h="158">
                  <a:moveTo>
                    <a:pt x="0" y="144"/>
                  </a:moveTo>
                  <a:cubicBezTo>
                    <a:pt x="36" y="131"/>
                    <a:pt x="87" y="88"/>
                    <a:pt x="213" y="68"/>
                  </a:cubicBezTo>
                  <a:cubicBezTo>
                    <a:pt x="339" y="48"/>
                    <a:pt x="531" y="30"/>
                    <a:pt x="758" y="23"/>
                  </a:cubicBezTo>
                  <a:cubicBezTo>
                    <a:pt x="985" y="16"/>
                    <a:pt x="1320" y="0"/>
                    <a:pt x="1574" y="23"/>
                  </a:cubicBezTo>
                  <a:cubicBezTo>
                    <a:pt x="1828" y="46"/>
                    <a:pt x="2136" y="130"/>
                    <a:pt x="2284" y="15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19489" name="Group 50">
            <a:extLst>
              <a:ext uri="{FF2B5EF4-FFF2-40B4-BE49-F238E27FC236}">
                <a16:creationId xmlns:a16="http://schemas.microsoft.com/office/drawing/2014/main" id="{05639D59-717D-4072-91FF-62F517BF47C7}"/>
              </a:ext>
            </a:extLst>
          </p:cNvPr>
          <p:cNvGrpSpPr>
            <a:grpSpLocks/>
          </p:cNvGrpSpPr>
          <p:nvPr/>
        </p:nvGrpSpPr>
        <p:grpSpPr bwMode="auto">
          <a:xfrm>
            <a:off x="2987675" y="3357563"/>
            <a:ext cx="2444750" cy="1074737"/>
            <a:chOff x="1795" y="2135"/>
            <a:chExt cx="1540" cy="677"/>
          </a:xfrm>
        </p:grpSpPr>
        <p:sp>
          <p:nvSpPr>
            <p:cNvPr id="19502" name="Freeform 51">
              <a:extLst>
                <a:ext uri="{FF2B5EF4-FFF2-40B4-BE49-F238E27FC236}">
                  <a16:creationId xmlns:a16="http://schemas.microsoft.com/office/drawing/2014/main" id="{626DD0C7-BBA2-49A0-8E87-00D4C648A9D6}"/>
                </a:ext>
              </a:extLst>
            </p:cNvPr>
            <p:cNvSpPr>
              <a:spLocks/>
            </p:cNvSpPr>
            <p:nvPr/>
          </p:nvSpPr>
          <p:spPr bwMode="auto">
            <a:xfrm>
              <a:off x="1795" y="2135"/>
              <a:ext cx="1540" cy="677"/>
            </a:xfrm>
            <a:custGeom>
              <a:avLst/>
              <a:gdLst>
                <a:gd name="T0" fmla="*/ 21 w 1540"/>
                <a:gd name="T1" fmla="*/ 386 h 677"/>
                <a:gd name="T2" fmla="*/ 123 w 1540"/>
                <a:gd name="T3" fmla="*/ 101 h 677"/>
                <a:gd name="T4" fmla="*/ 462 w 1540"/>
                <a:gd name="T5" fmla="*/ 20 h 677"/>
                <a:gd name="T6" fmla="*/ 1444 w 1540"/>
                <a:gd name="T7" fmla="*/ 54 h 677"/>
                <a:gd name="T8" fmla="*/ 1040 w 1540"/>
                <a:gd name="T9" fmla="*/ 343 h 677"/>
                <a:gd name="T10" fmla="*/ 170 w 1540"/>
                <a:gd name="T11" fmla="*/ 670 h 677"/>
                <a:gd name="T12" fmla="*/ 21 w 1540"/>
                <a:gd name="T13" fmla="*/ 386 h 6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0" h="677">
                  <a:moveTo>
                    <a:pt x="21" y="386"/>
                  </a:moveTo>
                  <a:cubicBezTo>
                    <a:pt x="13" y="291"/>
                    <a:pt x="50" y="162"/>
                    <a:pt x="123" y="101"/>
                  </a:cubicBezTo>
                  <a:cubicBezTo>
                    <a:pt x="196" y="40"/>
                    <a:pt x="242" y="28"/>
                    <a:pt x="462" y="20"/>
                  </a:cubicBezTo>
                  <a:cubicBezTo>
                    <a:pt x="682" y="12"/>
                    <a:pt x="1348" y="0"/>
                    <a:pt x="1444" y="54"/>
                  </a:cubicBezTo>
                  <a:cubicBezTo>
                    <a:pt x="1540" y="108"/>
                    <a:pt x="1252" y="240"/>
                    <a:pt x="1040" y="343"/>
                  </a:cubicBezTo>
                  <a:cubicBezTo>
                    <a:pt x="828" y="446"/>
                    <a:pt x="340" y="663"/>
                    <a:pt x="170" y="670"/>
                  </a:cubicBezTo>
                  <a:cubicBezTo>
                    <a:pt x="0" y="677"/>
                    <a:pt x="28" y="491"/>
                    <a:pt x="21" y="386"/>
                  </a:cubicBezTo>
                  <a:close/>
                </a:path>
              </a:pathLst>
            </a:custGeom>
            <a:solidFill>
              <a:srgbClr val="C0C0C0">
                <a:alpha val="39999"/>
              </a:srgbClr>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3" name="Text Box 52">
              <a:extLst>
                <a:ext uri="{FF2B5EF4-FFF2-40B4-BE49-F238E27FC236}">
                  <a16:creationId xmlns:a16="http://schemas.microsoft.com/office/drawing/2014/main" id="{1DEF76B4-FDB7-4263-BFA6-E6B3F955F208}"/>
                </a:ext>
              </a:extLst>
            </p:cNvPr>
            <p:cNvSpPr txBox="1">
              <a:spLocks noChangeArrowheads="1"/>
            </p:cNvSpPr>
            <p:nvPr/>
          </p:nvSpPr>
          <p:spPr bwMode="auto">
            <a:xfrm>
              <a:off x="2426" y="2251"/>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600">
                  <a:solidFill>
                    <a:srgbClr val="000000"/>
                  </a:solidFill>
                </a:rPr>
                <a:t>liver</a:t>
              </a:r>
              <a:endParaRPr lang="en-US" altLang="hu-HU" sz="1600">
                <a:solidFill>
                  <a:srgbClr val="000000"/>
                </a:solidFill>
              </a:endParaRPr>
            </a:p>
          </p:txBody>
        </p:sp>
      </p:grpSp>
      <p:sp>
        <p:nvSpPr>
          <p:cNvPr id="19490" name="Freeform 53">
            <a:extLst>
              <a:ext uri="{FF2B5EF4-FFF2-40B4-BE49-F238E27FC236}">
                <a16:creationId xmlns:a16="http://schemas.microsoft.com/office/drawing/2014/main" id="{978E32D8-327D-4AC8-9119-8ECE7DF26D71}"/>
              </a:ext>
            </a:extLst>
          </p:cNvPr>
          <p:cNvSpPr>
            <a:spLocks/>
          </p:cNvSpPr>
          <p:nvPr/>
        </p:nvSpPr>
        <p:spPr bwMode="auto">
          <a:xfrm>
            <a:off x="3635375" y="3573463"/>
            <a:ext cx="865188" cy="84137"/>
          </a:xfrm>
          <a:custGeom>
            <a:avLst/>
            <a:gdLst>
              <a:gd name="T0" fmla="*/ 865188 w 545"/>
              <a:gd name="T1" fmla="*/ 0 h 53"/>
              <a:gd name="T2" fmla="*/ 576263 w 545"/>
              <a:gd name="T3" fmla="*/ 71437 h 53"/>
              <a:gd name="T4" fmla="*/ 360363 w 545"/>
              <a:gd name="T5" fmla="*/ 71437 h 53"/>
              <a:gd name="T6" fmla="*/ 0 w 54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53">
                <a:moveTo>
                  <a:pt x="545" y="0"/>
                </a:moveTo>
                <a:cubicBezTo>
                  <a:pt x="480" y="19"/>
                  <a:pt x="416" y="38"/>
                  <a:pt x="363" y="45"/>
                </a:cubicBezTo>
                <a:cubicBezTo>
                  <a:pt x="310" y="52"/>
                  <a:pt x="288" y="53"/>
                  <a:pt x="227" y="45"/>
                </a:cubicBezTo>
                <a:cubicBezTo>
                  <a:pt x="166" y="37"/>
                  <a:pt x="38" y="7"/>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1" name="Freeform 55">
            <a:extLst>
              <a:ext uri="{FF2B5EF4-FFF2-40B4-BE49-F238E27FC236}">
                <a16:creationId xmlns:a16="http://schemas.microsoft.com/office/drawing/2014/main" id="{EC6BDEB1-1BFF-4E54-87C6-3DC39ACDA316}"/>
              </a:ext>
            </a:extLst>
          </p:cNvPr>
          <p:cNvSpPr>
            <a:spLocks/>
          </p:cNvSpPr>
          <p:nvPr/>
        </p:nvSpPr>
        <p:spPr bwMode="auto">
          <a:xfrm>
            <a:off x="3635375" y="3573463"/>
            <a:ext cx="898525" cy="300037"/>
          </a:xfrm>
          <a:custGeom>
            <a:avLst/>
            <a:gdLst>
              <a:gd name="T0" fmla="*/ 898525 w 566"/>
              <a:gd name="T1" fmla="*/ 17462 h 189"/>
              <a:gd name="T2" fmla="*/ 720725 w 566"/>
              <a:gd name="T3" fmla="*/ 215900 h 189"/>
              <a:gd name="T4" fmla="*/ 431800 w 566"/>
              <a:gd name="T5" fmla="*/ 287337 h 189"/>
              <a:gd name="T6" fmla="*/ 144463 w 566"/>
              <a:gd name="T7" fmla="*/ 142875 h 189"/>
              <a:gd name="T8" fmla="*/ 0 w 566"/>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 h="189">
                <a:moveTo>
                  <a:pt x="566" y="11"/>
                </a:moveTo>
                <a:cubicBezTo>
                  <a:pt x="547" y="31"/>
                  <a:pt x="503" y="108"/>
                  <a:pt x="454" y="136"/>
                </a:cubicBezTo>
                <a:cubicBezTo>
                  <a:pt x="405" y="164"/>
                  <a:pt x="332" y="189"/>
                  <a:pt x="272" y="181"/>
                </a:cubicBezTo>
                <a:cubicBezTo>
                  <a:pt x="212" y="173"/>
                  <a:pt x="136" y="120"/>
                  <a:pt x="91" y="90"/>
                </a:cubicBezTo>
                <a:cubicBezTo>
                  <a:pt x="46" y="60"/>
                  <a:pt x="23" y="30"/>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2" name="Freeform 57">
            <a:extLst>
              <a:ext uri="{FF2B5EF4-FFF2-40B4-BE49-F238E27FC236}">
                <a16:creationId xmlns:a16="http://schemas.microsoft.com/office/drawing/2014/main" id="{2524766D-6311-483C-B7CA-F7C3BD230182}"/>
              </a:ext>
            </a:extLst>
          </p:cNvPr>
          <p:cNvSpPr>
            <a:spLocks/>
          </p:cNvSpPr>
          <p:nvPr/>
        </p:nvSpPr>
        <p:spPr bwMode="auto">
          <a:xfrm>
            <a:off x="3635375" y="3573463"/>
            <a:ext cx="865188" cy="166687"/>
          </a:xfrm>
          <a:custGeom>
            <a:avLst/>
            <a:gdLst>
              <a:gd name="T0" fmla="*/ 865188 w 545"/>
              <a:gd name="T1" fmla="*/ 0 h 105"/>
              <a:gd name="T2" fmla="*/ 649288 w 545"/>
              <a:gd name="T3" fmla="*/ 142875 h 105"/>
              <a:gd name="T4" fmla="*/ 360363 w 545"/>
              <a:gd name="T5" fmla="*/ 142875 h 105"/>
              <a:gd name="T6" fmla="*/ 0 w 545"/>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105">
                <a:moveTo>
                  <a:pt x="545" y="0"/>
                </a:moveTo>
                <a:cubicBezTo>
                  <a:pt x="503" y="37"/>
                  <a:pt x="462" y="75"/>
                  <a:pt x="409" y="90"/>
                </a:cubicBezTo>
                <a:cubicBezTo>
                  <a:pt x="356" y="105"/>
                  <a:pt x="295" y="105"/>
                  <a:pt x="227" y="90"/>
                </a:cubicBezTo>
                <a:cubicBezTo>
                  <a:pt x="159" y="75"/>
                  <a:pt x="79" y="37"/>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3" name="Text Box 59">
            <a:extLst>
              <a:ext uri="{FF2B5EF4-FFF2-40B4-BE49-F238E27FC236}">
                <a16:creationId xmlns:a16="http://schemas.microsoft.com/office/drawing/2014/main" id="{4090740E-96B0-49D2-B67B-EF2B2FE99300}"/>
              </a:ext>
            </a:extLst>
          </p:cNvPr>
          <p:cNvSpPr txBox="1">
            <a:spLocks noChangeArrowheads="1"/>
          </p:cNvSpPr>
          <p:nvPr/>
        </p:nvSpPr>
        <p:spPr bwMode="auto">
          <a:xfrm rot="-5400000">
            <a:off x="-319881" y="3498056"/>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chemeClr val="bg2"/>
                </a:solidFill>
              </a:rPr>
              <a:t>supracardinal vein</a:t>
            </a:r>
          </a:p>
        </p:txBody>
      </p:sp>
      <p:sp>
        <p:nvSpPr>
          <p:cNvPr id="19494" name="Text Box 60">
            <a:extLst>
              <a:ext uri="{FF2B5EF4-FFF2-40B4-BE49-F238E27FC236}">
                <a16:creationId xmlns:a16="http://schemas.microsoft.com/office/drawing/2014/main" id="{232FE790-7BC9-485F-A4EF-E158EF430303}"/>
              </a:ext>
            </a:extLst>
          </p:cNvPr>
          <p:cNvSpPr txBox="1">
            <a:spLocks noChangeArrowheads="1"/>
          </p:cNvSpPr>
          <p:nvPr/>
        </p:nvSpPr>
        <p:spPr bwMode="auto">
          <a:xfrm rot="-5400000">
            <a:off x="363538" y="4325937"/>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00"/>
                </a:solidFill>
              </a:rPr>
              <a:t>subcardinal vein</a:t>
            </a:r>
          </a:p>
        </p:txBody>
      </p:sp>
      <p:grpSp>
        <p:nvGrpSpPr>
          <p:cNvPr id="60481" name="Group 65">
            <a:extLst>
              <a:ext uri="{FF2B5EF4-FFF2-40B4-BE49-F238E27FC236}">
                <a16:creationId xmlns:a16="http://schemas.microsoft.com/office/drawing/2014/main" id="{95B18F96-8237-432D-990E-E9A551127E3D}"/>
              </a:ext>
            </a:extLst>
          </p:cNvPr>
          <p:cNvGrpSpPr>
            <a:grpSpLocks/>
          </p:cNvGrpSpPr>
          <p:nvPr/>
        </p:nvGrpSpPr>
        <p:grpSpPr bwMode="auto">
          <a:xfrm>
            <a:off x="3457575" y="2708275"/>
            <a:ext cx="3128963" cy="892175"/>
            <a:chOff x="2178" y="1706"/>
            <a:chExt cx="1971" cy="562"/>
          </a:xfrm>
        </p:grpSpPr>
        <p:sp>
          <p:nvSpPr>
            <p:cNvPr id="19499" name="Freeform 62">
              <a:extLst>
                <a:ext uri="{FF2B5EF4-FFF2-40B4-BE49-F238E27FC236}">
                  <a16:creationId xmlns:a16="http://schemas.microsoft.com/office/drawing/2014/main" id="{FC318E5E-9F07-41E3-9CFA-CA033612A05B}"/>
                </a:ext>
              </a:extLst>
            </p:cNvPr>
            <p:cNvSpPr>
              <a:spLocks/>
            </p:cNvSpPr>
            <p:nvPr/>
          </p:nvSpPr>
          <p:spPr bwMode="auto">
            <a:xfrm>
              <a:off x="2178" y="2082"/>
              <a:ext cx="693" cy="186"/>
            </a:xfrm>
            <a:custGeom>
              <a:avLst/>
              <a:gdLst>
                <a:gd name="T0" fmla="*/ 690 w 693"/>
                <a:gd name="T1" fmla="*/ 186 h 186"/>
                <a:gd name="T2" fmla="*/ 612 w 693"/>
                <a:gd name="T3" fmla="*/ 114 h 186"/>
                <a:gd name="T4" fmla="*/ 204 w 693"/>
                <a:gd name="T5" fmla="*/ 114 h 186"/>
                <a:gd name="T6" fmla="*/ 0 w 693"/>
                <a:gd name="T7" fmla="*/ 0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3" h="186">
                  <a:moveTo>
                    <a:pt x="690" y="186"/>
                  </a:moveTo>
                  <a:cubicBezTo>
                    <a:pt x="677" y="174"/>
                    <a:pt x="693" y="126"/>
                    <a:pt x="612" y="114"/>
                  </a:cubicBezTo>
                  <a:cubicBezTo>
                    <a:pt x="531" y="102"/>
                    <a:pt x="306" y="133"/>
                    <a:pt x="204" y="114"/>
                  </a:cubicBezTo>
                  <a:cubicBezTo>
                    <a:pt x="102" y="95"/>
                    <a:pt x="42" y="24"/>
                    <a:pt x="0" y="0"/>
                  </a:cubicBezTo>
                </a:path>
              </a:pathLst>
            </a:custGeom>
            <a:noFill/>
            <a:ln w="44450"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500" name="Text Box 63">
              <a:extLst>
                <a:ext uri="{FF2B5EF4-FFF2-40B4-BE49-F238E27FC236}">
                  <a16:creationId xmlns:a16="http://schemas.microsoft.com/office/drawing/2014/main" id="{95BCD741-0D1E-4F9C-948A-AAE811A1E567}"/>
                </a:ext>
              </a:extLst>
            </p:cNvPr>
            <p:cNvSpPr txBox="1">
              <a:spLocks noChangeArrowheads="1"/>
            </p:cNvSpPr>
            <p:nvPr/>
          </p:nvSpPr>
          <p:spPr bwMode="auto">
            <a:xfrm>
              <a:off x="3288" y="1706"/>
              <a:ext cx="86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FF"/>
                  </a:solidFill>
                </a:rPr>
                <a:t>ductus venosus</a:t>
              </a:r>
            </a:p>
          </p:txBody>
        </p:sp>
        <p:sp>
          <p:nvSpPr>
            <p:cNvPr id="19501" name="Line 64">
              <a:extLst>
                <a:ext uri="{FF2B5EF4-FFF2-40B4-BE49-F238E27FC236}">
                  <a16:creationId xmlns:a16="http://schemas.microsoft.com/office/drawing/2014/main" id="{D1DF06A9-D517-4277-AC61-FD4F59267B3B}"/>
                </a:ext>
              </a:extLst>
            </p:cNvPr>
            <p:cNvSpPr>
              <a:spLocks noChangeShapeType="1"/>
            </p:cNvSpPr>
            <p:nvPr/>
          </p:nvSpPr>
          <p:spPr bwMode="auto">
            <a:xfrm flipH="1">
              <a:off x="2789" y="1933"/>
              <a:ext cx="590" cy="2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19496" name="Text Box 66">
            <a:extLst>
              <a:ext uri="{FF2B5EF4-FFF2-40B4-BE49-F238E27FC236}">
                <a16:creationId xmlns:a16="http://schemas.microsoft.com/office/drawing/2014/main" id="{831E02D1-3554-41B3-9B72-42DC2B8DEC58}"/>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9497" name="Line 67">
            <a:extLst>
              <a:ext uri="{FF2B5EF4-FFF2-40B4-BE49-F238E27FC236}">
                <a16:creationId xmlns:a16="http://schemas.microsoft.com/office/drawing/2014/main" id="{E30B6023-099C-4DAC-9985-2E9B09A4A592}"/>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9498" name="Line 68">
            <a:extLst>
              <a:ext uri="{FF2B5EF4-FFF2-40B4-BE49-F238E27FC236}">
                <a16:creationId xmlns:a16="http://schemas.microsoft.com/office/drawing/2014/main" id="{BC2B39DC-FF55-485C-8207-B036FDFD8B7D}"/>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0481"/>
                                        </p:tgtEl>
                                        <p:attrNameLst>
                                          <p:attrName>style.visibility</p:attrName>
                                        </p:attrNameLst>
                                      </p:cBhvr>
                                      <p:to>
                                        <p:strVal val="visible"/>
                                      </p:to>
                                    </p:set>
                                    <p:animEffect transition="in" filter="fade">
                                      <p:cBhvr>
                                        <p:cTn id="7" dur="1000"/>
                                        <p:tgtEl>
                                          <p:spTgt spid="6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BC6A0F2-698B-404E-96DC-3DCDA35776E3}"/>
              </a:ext>
            </a:extLst>
          </p:cNvPr>
          <p:cNvSpPr>
            <a:spLocks noGrp="1" noChangeArrowheads="1"/>
          </p:cNvSpPr>
          <p:nvPr>
            <p:ph type="title"/>
          </p:nvPr>
        </p:nvSpPr>
        <p:spPr/>
        <p:txBody>
          <a:bodyPr/>
          <a:lstStyle/>
          <a:p>
            <a:pPr eaLnBrk="1" hangingPunct="1">
              <a:defRPr/>
            </a:pPr>
            <a:endParaRPr lang="en-US" altLang="hu-HU"/>
          </a:p>
        </p:txBody>
      </p:sp>
      <p:sp>
        <p:nvSpPr>
          <p:cNvPr id="62467" name="Rectangle 3">
            <a:extLst>
              <a:ext uri="{FF2B5EF4-FFF2-40B4-BE49-F238E27FC236}">
                <a16:creationId xmlns:a16="http://schemas.microsoft.com/office/drawing/2014/main" id="{A9E892F7-4081-4862-9704-C64CD752424B}"/>
              </a:ext>
            </a:extLst>
          </p:cNvPr>
          <p:cNvSpPr>
            <a:spLocks noGrp="1" noChangeArrowheads="1"/>
          </p:cNvSpPr>
          <p:nvPr>
            <p:ph type="body" idx="1"/>
          </p:nvPr>
        </p:nvSpPr>
        <p:spPr/>
        <p:txBody>
          <a:bodyPr/>
          <a:lstStyle/>
          <a:p>
            <a:pPr eaLnBrk="1" hangingPunct="1">
              <a:defRPr/>
            </a:pPr>
            <a:endParaRPr lang="en-US" altLang="hu-HU"/>
          </a:p>
        </p:txBody>
      </p:sp>
      <p:sp>
        <p:nvSpPr>
          <p:cNvPr id="20484" name="Rectangle 4">
            <a:extLst>
              <a:ext uri="{FF2B5EF4-FFF2-40B4-BE49-F238E27FC236}">
                <a16:creationId xmlns:a16="http://schemas.microsoft.com/office/drawing/2014/main" id="{D716D31E-F3C8-49AC-9DFB-C0C3CA256872}"/>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0485" name="Text Box 5">
            <a:extLst>
              <a:ext uri="{FF2B5EF4-FFF2-40B4-BE49-F238E27FC236}">
                <a16:creationId xmlns:a16="http://schemas.microsoft.com/office/drawing/2014/main" id="{3B0820F3-CF39-4799-ADC4-EAC9AB52B6CB}"/>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20486" name="Freeform 6">
            <a:extLst>
              <a:ext uri="{FF2B5EF4-FFF2-40B4-BE49-F238E27FC236}">
                <a16:creationId xmlns:a16="http://schemas.microsoft.com/office/drawing/2014/main" id="{6B89C259-B23B-4A95-B38D-2126A16B453A}"/>
              </a:ext>
            </a:extLst>
          </p:cNvPr>
          <p:cNvSpPr>
            <a:spLocks/>
          </p:cNvSpPr>
          <p:nvPr/>
        </p:nvSpPr>
        <p:spPr bwMode="auto">
          <a:xfrm>
            <a:off x="3292475" y="2620963"/>
            <a:ext cx="1016000" cy="2887662"/>
          </a:xfrm>
          <a:custGeom>
            <a:avLst/>
            <a:gdLst>
              <a:gd name="T0" fmla="*/ 1011238 w 640"/>
              <a:gd name="T1" fmla="*/ 2887662 h 1819"/>
              <a:gd name="T2" fmla="*/ 946150 w 640"/>
              <a:gd name="T3" fmla="*/ 1779587 h 1819"/>
              <a:gd name="T4" fmla="*/ 590550 w 640"/>
              <a:gd name="T5" fmla="*/ 1284287 h 1819"/>
              <a:gd name="T6" fmla="*/ 136525 w 640"/>
              <a:gd name="T7" fmla="*/ 639762 h 1819"/>
              <a:gd name="T8" fmla="*/ 0 w 640"/>
              <a:gd name="T9" fmla="*/ 0 h 18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0" h="1819">
                <a:moveTo>
                  <a:pt x="637" y="1819"/>
                </a:moveTo>
                <a:cubicBezTo>
                  <a:pt x="629" y="1703"/>
                  <a:pt x="640" y="1289"/>
                  <a:pt x="596" y="1121"/>
                </a:cubicBezTo>
                <a:cubicBezTo>
                  <a:pt x="552" y="953"/>
                  <a:pt x="457" y="928"/>
                  <a:pt x="372" y="809"/>
                </a:cubicBezTo>
                <a:cubicBezTo>
                  <a:pt x="287" y="690"/>
                  <a:pt x="148" y="538"/>
                  <a:pt x="86" y="403"/>
                </a:cubicBezTo>
                <a:cubicBezTo>
                  <a:pt x="24" y="268"/>
                  <a:pt x="18" y="84"/>
                  <a:pt x="0" y="0"/>
                </a:cubicBezTo>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0487" name="Group 10">
            <a:extLst>
              <a:ext uri="{FF2B5EF4-FFF2-40B4-BE49-F238E27FC236}">
                <a16:creationId xmlns:a16="http://schemas.microsoft.com/office/drawing/2014/main" id="{B367D7E9-EEA5-49A2-945A-F82EF20C674F}"/>
              </a:ext>
            </a:extLst>
          </p:cNvPr>
          <p:cNvGrpSpPr>
            <a:grpSpLocks/>
          </p:cNvGrpSpPr>
          <p:nvPr/>
        </p:nvGrpSpPr>
        <p:grpSpPr bwMode="auto">
          <a:xfrm>
            <a:off x="2843213" y="3789363"/>
            <a:ext cx="3386137" cy="1800225"/>
            <a:chOff x="1791" y="2387"/>
            <a:chExt cx="2133" cy="1134"/>
          </a:xfrm>
        </p:grpSpPr>
        <p:sp>
          <p:nvSpPr>
            <p:cNvPr id="20537" name="Line 12">
              <a:extLst>
                <a:ext uri="{FF2B5EF4-FFF2-40B4-BE49-F238E27FC236}">
                  <a16:creationId xmlns:a16="http://schemas.microsoft.com/office/drawing/2014/main" id="{E371B326-9822-4980-B896-03A24B30FDDB}"/>
                </a:ext>
              </a:extLst>
            </p:cNvPr>
            <p:cNvSpPr>
              <a:spLocks noChangeShapeType="1"/>
            </p:cNvSpPr>
            <p:nvPr/>
          </p:nvSpPr>
          <p:spPr bwMode="auto">
            <a:xfrm>
              <a:off x="3470" y="2387"/>
              <a:ext cx="0" cy="1134"/>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39" name="Oval 14">
              <a:extLst>
                <a:ext uri="{FF2B5EF4-FFF2-40B4-BE49-F238E27FC236}">
                  <a16:creationId xmlns:a16="http://schemas.microsoft.com/office/drawing/2014/main" id="{010860E3-1178-4D02-A526-130CD1EC3109}"/>
                </a:ext>
              </a:extLst>
            </p:cNvPr>
            <p:cNvSpPr>
              <a:spLocks noChangeArrowheads="1"/>
            </p:cNvSpPr>
            <p:nvPr/>
          </p:nvSpPr>
          <p:spPr bwMode="auto">
            <a:xfrm>
              <a:off x="1791"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0540" name="Oval 15">
              <a:extLst>
                <a:ext uri="{FF2B5EF4-FFF2-40B4-BE49-F238E27FC236}">
                  <a16:creationId xmlns:a16="http://schemas.microsoft.com/office/drawing/2014/main" id="{703D8FEE-3585-48F9-93AA-3D52271E3975}"/>
                </a:ext>
              </a:extLst>
            </p:cNvPr>
            <p:cNvSpPr>
              <a:spLocks noChangeArrowheads="1"/>
            </p:cNvSpPr>
            <p:nvPr/>
          </p:nvSpPr>
          <p:spPr bwMode="auto">
            <a:xfrm>
              <a:off x="3742" y="2840"/>
              <a:ext cx="182" cy="3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0538" name="Line 13">
              <a:extLst>
                <a:ext uri="{FF2B5EF4-FFF2-40B4-BE49-F238E27FC236}">
                  <a16:creationId xmlns:a16="http://schemas.microsoft.com/office/drawing/2014/main" id="{7BC2C8AB-D38C-45EE-99A9-A57C7D38B7A4}"/>
                </a:ext>
              </a:extLst>
            </p:cNvPr>
            <p:cNvSpPr>
              <a:spLocks noChangeShapeType="1"/>
            </p:cNvSpPr>
            <p:nvPr/>
          </p:nvSpPr>
          <p:spPr bwMode="auto">
            <a:xfrm>
              <a:off x="1973" y="3022"/>
              <a:ext cx="1769"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36" name="Freeform 11">
              <a:extLst>
                <a:ext uri="{FF2B5EF4-FFF2-40B4-BE49-F238E27FC236}">
                  <a16:creationId xmlns:a16="http://schemas.microsoft.com/office/drawing/2014/main" id="{42892D6F-D0B7-445C-8B06-957D6DC396BB}"/>
                </a:ext>
              </a:extLst>
            </p:cNvPr>
            <p:cNvSpPr>
              <a:spLocks/>
            </p:cNvSpPr>
            <p:nvPr/>
          </p:nvSpPr>
          <p:spPr bwMode="auto">
            <a:xfrm flipH="1">
              <a:off x="2137" y="2498"/>
              <a:ext cx="29" cy="1023"/>
            </a:xfrm>
            <a:custGeom>
              <a:avLst/>
              <a:gdLst>
                <a:gd name="T0" fmla="*/ 0 w 1"/>
                <a:gd name="T1" fmla="*/ 0 h 1134"/>
                <a:gd name="T2" fmla="*/ 0 w 1"/>
                <a:gd name="T3" fmla="*/ 227 h 1134"/>
                <a:gd name="T4" fmla="*/ 0 w 1"/>
                <a:gd name="T5" fmla="*/ 1134 h 1134"/>
                <a:gd name="T6" fmla="*/ 0 60000 65536"/>
                <a:gd name="T7" fmla="*/ 0 60000 65536"/>
                <a:gd name="T8" fmla="*/ 0 60000 65536"/>
              </a:gdLst>
              <a:ahLst/>
              <a:cxnLst>
                <a:cxn ang="T6">
                  <a:pos x="T0" y="T1"/>
                </a:cxn>
                <a:cxn ang="T7">
                  <a:pos x="T2" y="T3"/>
                </a:cxn>
                <a:cxn ang="T8">
                  <a:pos x="T4" y="T5"/>
                </a:cxn>
              </a:cxnLst>
              <a:rect l="0" t="0" r="r" b="b"/>
              <a:pathLst>
                <a:path w="1" h="1134">
                  <a:moveTo>
                    <a:pt x="0" y="0"/>
                  </a:moveTo>
                  <a:cubicBezTo>
                    <a:pt x="0" y="19"/>
                    <a:pt x="0" y="38"/>
                    <a:pt x="0" y="227"/>
                  </a:cubicBezTo>
                  <a:cubicBezTo>
                    <a:pt x="0" y="416"/>
                    <a:pt x="0" y="775"/>
                    <a:pt x="0" y="1134"/>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20488" name="Text Box 16">
            <a:extLst>
              <a:ext uri="{FF2B5EF4-FFF2-40B4-BE49-F238E27FC236}">
                <a16:creationId xmlns:a16="http://schemas.microsoft.com/office/drawing/2014/main" id="{39C4DE86-37D2-4123-82C6-47A97D8451DF}"/>
              </a:ext>
            </a:extLst>
          </p:cNvPr>
          <p:cNvSpPr txBox="1">
            <a:spLocks noChangeArrowheads="1"/>
          </p:cNvSpPr>
          <p:nvPr/>
        </p:nvSpPr>
        <p:spPr bwMode="auto">
          <a:xfrm>
            <a:off x="5651500" y="56610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kidney</a:t>
            </a:r>
          </a:p>
        </p:txBody>
      </p:sp>
      <p:sp>
        <p:nvSpPr>
          <p:cNvPr id="20489" name="Line 17">
            <a:extLst>
              <a:ext uri="{FF2B5EF4-FFF2-40B4-BE49-F238E27FC236}">
                <a16:creationId xmlns:a16="http://schemas.microsoft.com/office/drawing/2014/main" id="{D3387E25-CA85-47F3-9323-B696E61FBA85}"/>
              </a:ext>
            </a:extLst>
          </p:cNvPr>
          <p:cNvSpPr>
            <a:spLocks noChangeShapeType="1"/>
          </p:cNvSpPr>
          <p:nvPr/>
        </p:nvSpPr>
        <p:spPr bwMode="auto">
          <a:xfrm flipV="1">
            <a:off x="6084888" y="5157788"/>
            <a:ext cx="0" cy="5762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0" name="Oval 18">
            <a:extLst>
              <a:ext uri="{FF2B5EF4-FFF2-40B4-BE49-F238E27FC236}">
                <a16:creationId xmlns:a16="http://schemas.microsoft.com/office/drawing/2014/main" id="{39E56173-79EF-4B46-B39E-2FFBFE1F1543}"/>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0491" name="Text Box 19">
            <a:extLst>
              <a:ext uri="{FF2B5EF4-FFF2-40B4-BE49-F238E27FC236}">
                <a16:creationId xmlns:a16="http://schemas.microsoft.com/office/drawing/2014/main" id="{BCB4A85A-F626-4361-BF67-34E974071D8E}"/>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20492" name="Line 20">
            <a:extLst>
              <a:ext uri="{FF2B5EF4-FFF2-40B4-BE49-F238E27FC236}">
                <a16:creationId xmlns:a16="http://schemas.microsoft.com/office/drawing/2014/main" id="{D70E7C0A-55DB-44BC-B58A-2F4ACAAB1C7F}"/>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3" name="Line 21">
            <a:extLst>
              <a:ext uri="{FF2B5EF4-FFF2-40B4-BE49-F238E27FC236}">
                <a16:creationId xmlns:a16="http://schemas.microsoft.com/office/drawing/2014/main" id="{FBAE3575-2A34-47EE-B02F-ED7E894CCD98}"/>
              </a:ext>
            </a:extLst>
          </p:cNvPr>
          <p:cNvSpPr>
            <a:spLocks noChangeShapeType="1"/>
          </p:cNvSpPr>
          <p:nvPr/>
        </p:nvSpPr>
        <p:spPr bwMode="auto">
          <a:xfrm>
            <a:off x="4211638" y="4365625"/>
            <a:ext cx="6477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4" name="Freeform 22">
            <a:extLst>
              <a:ext uri="{FF2B5EF4-FFF2-40B4-BE49-F238E27FC236}">
                <a16:creationId xmlns:a16="http://schemas.microsoft.com/office/drawing/2014/main" id="{CCF73C96-0E58-4EC1-A7BA-392F0F0CB65B}"/>
              </a:ext>
            </a:extLst>
          </p:cNvPr>
          <p:cNvSpPr>
            <a:spLocks/>
          </p:cNvSpPr>
          <p:nvPr/>
        </p:nvSpPr>
        <p:spPr bwMode="auto">
          <a:xfrm>
            <a:off x="2366963" y="300038"/>
            <a:ext cx="4535487" cy="2163762"/>
          </a:xfrm>
          <a:custGeom>
            <a:avLst/>
            <a:gdLst>
              <a:gd name="T0" fmla="*/ 4418012 w 2857"/>
              <a:gd name="T1" fmla="*/ 0 h 1363"/>
              <a:gd name="T2" fmla="*/ 4273550 w 2857"/>
              <a:gd name="T3" fmla="*/ 590550 h 1363"/>
              <a:gd name="T4" fmla="*/ 2844800 w 2857"/>
              <a:gd name="T5" fmla="*/ 890587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2 h 1363"/>
              <a:gd name="T16" fmla="*/ 1731962 w 2857"/>
              <a:gd name="T17" fmla="*/ 1582737 h 1363"/>
              <a:gd name="T18" fmla="*/ 2184400 w 2857"/>
              <a:gd name="T19" fmla="*/ 1389062 h 1363"/>
              <a:gd name="T20" fmla="*/ 2614612 w 2857"/>
              <a:gd name="T21" fmla="*/ 1562100 h 1363"/>
              <a:gd name="T22" fmla="*/ 3044825 w 2857"/>
              <a:gd name="T23" fmla="*/ 2046287 h 1363"/>
              <a:gd name="T24" fmla="*/ 3705225 w 2857"/>
              <a:gd name="T25" fmla="*/ 2116137 h 1363"/>
              <a:gd name="T26" fmla="*/ 4040187 w 2857"/>
              <a:gd name="T27" fmla="*/ 1944687 h 1363"/>
              <a:gd name="T28" fmla="*/ 4175125 w 2857"/>
              <a:gd name="T29" fmla="*/ 1630362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5" name="Freeform 23">
            <a:extLst>
              <a:ext uri="{FF2B5EF4-FFF2-40B4-BE49-F238E27FC236}">
                <a16:creationId xmlns:a16="http://schemas.microsoft.com/office/drawing/2014/main" id="{C105354F-5806-4A0E-87DC-5F9BB5540D0B}"/>
              </a:ext>
            </a:extLst>
          </p:cNvPr>
          <p:cNvSpPr>
            <a:spLocks/>
          </p:cNvSpPr>
          <p:nvPr/>
        </p:nvSpPr>
        <p:spPr bwMode="auto">
          <a:xfrm>
            <a:off x="2235200" y="2428875"/>
            <a:ext cx="4524375" cy="4154488"/>
          </a:xfrm>
          <a:custGeom>
            <a:avLst/>
            <a:gdLst>
              <a:gd name="T0" fmla="*/ 4470400 w 2850"/>
              <a:gd name="T1" fmla="*/ 4154488 h 2617"/>
              <a:gd name="T2" fmla="*/ 4318000 w 2850"/>
              <a:gd name="T3" fmla="*/ 3895725 h 2617"/>
              <a:gd name="T4" fmla="*/ 3235325 w 2850"/>
              <a:gd name="T5" fmla="*/ 3667125 h 2617"/>
              <a:gd name="T6" fmla="*/ 1452563 w 2850"/>
              <a:gd name="T7" fmla="*/ 3332163 h 2617"/>
              <a:gd name="T8" fmla="*/ 219075 w 2850"/>
              <a:gd name="T9" fmla="*/ 2889250 h 2617"/>
              <a:gd name="T10" fmla="*/ 136525 w 2850"/>
              <a:gd name="T11" fmla="*/ 1236663 h 2617"/>
              <a:gd name="T12" fmla="*/ 212725 w 2850"/>
              <a:gd name="T13" fmla="*/ 190500 h 2617"/>
              <a:gd name="T14" fmla="*/ 620713 w 2850"/>
              <a:gd name="T15" fmla="*/ 95250 h 2617"/>
              <a:gd name="T16" fmla="*/ 917575 w 2850"/>
              <a:gd name="T17" fmla="*/ 104775 h 26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50" h="2617">
                <a:moveTo>
                  <a:pt x="2816" y="2617"/>
                </a:moveTo>
                <a:cubicBezTo>
                  <a:pt x="2802" y="2590"/>
                  <a:pt x="2850" y="2505"/>
                  <a:pt x="2720" y="2454"/>
                </a:cubicBezTo>
                <a:cubicBezTo>
                  <a:pt x="2590" y="2403"/>
                  <a:pt x="2339" y="2369"/>
                  <a:pt x="2038" y="2310"/>
                </a:cubicBezTo>
                <a:cubicBezTo>
                  <a:pt x="1737" y="2251"/>
                  <a:pt x="1232" y="2181"/>
                  <a:pt x="915" y="2099"/>
                </a:cubicBezTo>
                <a:cubicBezTo>
                  <a:pt x="598" y="2017"/>
                  <a:pt x="276" y="2040"/>
                  <a:pt x="138" y="1820"/>
                </a:cubicBezTo>
                <a:cubicBezTo>
                  <a:pt x="0" y="1600"/>
                  <a:pt x="87" y="1062"/>
                  <a:pt x="86" y="779"/>
                </a:cubicBezTo>
                <a:cubicBezTo>
                  <a:pt x="85" y="496"/>
                  <a:pt x="83" y="240"/>
                  <a:pt x="134" y="120"/>
                </a:cubicBezTo>
                <a:cubicBezTo>
                  <a:pt x="185" y="0"/>
                  <a:pt x="317" y="69"/>
                  <a:pt x="391" y="60"/>
                </a:cubicBezTo>
                <a:cubicBezTo>
                  <a:pt x="465" y="51"/>
                  <a:pt x="539" y="65"/>
                  <a:pt x="578" y="6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6" name="Freeform 26">
            <a:extLst>
              <a:ext uri="{FF2B5EF4-FFF2-40B4-BE49-F238E27FC236}">
                <a16:creationId xmlns:a16="http://schemas.microsoft.com/office/drawing/2014/main" id="{547B31E2-E997-4200-8B19-CEB570936910}"/>
              </a:ext>
            </a:extLst>
          </p:cNvPr>
          <p:cNvSpPr>
            <a:spLocks/>
          </p:cNvSpPr>
          <p:nvPr/>
        </p:nvSpPr>
        <p:spPr bwMode="auto">
          <a:xfrm>
            <a:off x="5516563" y="1604963"/>
            <a:ext cx="1165225" cy="1025525"/>
          </a:xfrm>
          <a:custGeom>
            <a:avLst/>
            <a:gdLst>
              <a:gd name="T0" fmla="*/ 0 w 734"/>
              <a:gd name="T1" fmla="*/ 985838 h 646"/>
              <a:gd name="T2" fmla="*/ 487363 w 734"/>
              <a:gd name="T3" fmla="*/ 1009650 h 646"/>
              <a:gd name="T4" fmla="*/ 889000 w 734"/>
              <a:gd name="T5" fmla="*/ 892175 h 646"/>
              <a:gd name="T6" fmla="*/ 1042988 w 734"/>
              <a:gd name="T7" fmla="*/ 650875 h 646"/>
              <a:gd name="T8" fmla="*/ 1165225 w 734"/>
              <a:gd name="T9" fmla="*/ 0 h 6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646">
                <a:moveTo>
                  <a:pt x="0" y="621"/>
                </a:moveTo>
                <a:cubicBezTo>
                  <a:pt x="53" y="623"/>
                  <a:pt x="214" y="646"/>
                  <a:pt x="307" y="636"/>
                </a:cubicBezTo>
                <a:cubicBezTo>
                  <a:pt x="400" y="626"/>
                  <a:pt x="502" y="600"/>
                  <a:pt x="560" y="562"/>
                </a:cubicBezTo>
                <a:cubicBezTo>
                  <a:pt x="618" y="524"/>
                  <a:pt x="628" y="504"/>
                  <a:pt x="657" y="410"/>
                </a:cubicBezTo>
                <a:cubicBezTo>
                  <a:pt x="686" y="316"/>
                  <a:pt x="718" y="85"/>
                  <a:pt x="734"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7" name="Freeform 27">
            <a:extLst>
              <a:ext uri="{FF2B5EF4-FFF2-40B4-BE49-F238E27FC236}">
                <a16:creationId xmlns:a16="http://schemas.microsoft.com/office/drawing/2014/main" id="{8D542B46-DB32-49DE-A300-85B94FD7B753}"/>
              </a:ext>
            </a:extLst>
          </p:cNvPr>
          <p:cNvSpPr>
            <a:spLocks/>
          </p:cNvSpPr>
          <p:nvPr/>
        </p:nvSpPr>
        <p:spPr bwMode="auto">
          <a:xfrm>
            <a:off x="2197100" y="246063"/>
            <a:ext cx="87313" cy="6291262"/>
          </a:xfrm>
          <a:custGeom>
            <a:avLst/>
            <a:gdLst>
              <a:gd name="T0" fmla="*/ 87313 w 55"/>
              <a:gd name="T1" fmla="*/ 0 h 3963"/>
              <a:gd name="T2" fmla="*/ 14288 w 55"/>
              <a:gd name="T3" fmla="*/ 2447925 h 3963"/>
              <a:gd name="T4" fmla="*/ 3175 w 55"/>
              <a:gd name="T5" fmla="*/ 6291262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8" name="Freeform 28">
            <a:extLst>
              <a:ext uri="{FF2B5EF4-FFF2-40B4-BE49-F238E27FC236}">
                <a16:creationId xmlns:a16="http://schemas.microsoft.com/office/drawing/2014/main" id="{2A528D8C-E406-4B82-B26E-04A907E59DCC}"/>
              </a:ext>
            </a:extLst>
          </p:cNvPr>
          <p:cNvSpPr>
            <a:spLocks/>
          </p:cNvSpPr>
          <p:nvPr/>
        </p:nvSpPr>
        <p:spPr bwMode="auto">
          <a:xfrm>
            <a:off x="2312988" y="319088"/>
            <a:ext cx="4340225" cy="1287462"/>
          </a:xfrm>
          <a:custGeom>
            <a:avLst/>
            <a:gdLst>
              <a:gd name="T0" fmla="*/ 101600 w 2734"/>
              <a:gd name="T1" fmla="*/ 11112 h 811"/>
              <a:gd name="T2" fmla="*/ 112713 w 2734"/>
              <a:gd name="T3" fmla="*/ 1130300 h 811"/>
              <a:gd name="T4" fmla="*/ 779463 w 2734"/>
              <a:gd name="T5" fmla="*/ 957262 h 811"/>
              <a:gd name="T6" fmla="*/ 1682750 w 2734"/>
              <a:gd name="T7" fmla="*/ 785812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499" name="Freeform 29">
            <a:extLst>
              <a:ext uri="{FF2B5EF4-FFF2-40B4-BE49-F238E27FC236}">
                <a16:creationId xmlns:a16="http://schemas.microsoft.com/office/drawing/2014/main" id="{83DF529E-8C4D-4C06-98E2-D25CD0C55E0A}"/>
              </a:ext>
            </a:extLst>
          </p:cNvPr>
          <p:cNvSpPr>
            <a:spLocks/>
          </p:cNvSpPr>
          <p:nvPr/>
        </p:nvSpPr>
        <p:spPr bwMode="auto">
          <a:xfrm>
            <a:off x="2333625" y="5622925"/>
            <a:ext cx="4225925" cy="979488"/>
          </a:xfrm>
          <a:custGeom>
            <a:avLst/>
            <a:gdLst>
              <a:gd name="T0" fmla="*/ 15875 w 2662"/>
              <a:gd name="T1" fmla="*/ 903288 h 617"/>
              <a:gd name="T2" fmla="*/ 120650 w 2662"/>
              <a:gd name="T3" fmla="*/ 122238 h 617"/>
              <a:gd name="T4" fmla="*/ 744538 w 2662"/>
              <a:gd name="T5" fmla="*/ 168275 h 617"/>
              <a:gd name="T6" fmla="*/ 1598613 w 2662"/>
              <a:gd name="T7" fmla="*/ 366713 h 617"/>
              <a:gd name="T8" fmla="*/ 2576513 w 2662"/>
              <a:gd name="T9" fmla="*/ 538163 h 617"/>
              <a:gd name="T10" fmla="*/ 3727450 w 2662"/>
              <a:gd name="T11" fmla="*/ 752475 h 617"/>
              <a:gd name="T12" fmla="*/ 4146550 w 2662"/>
              <a:gd name="T13" fmla="*/ 808038 h 617"/>
              <a:gd name="T14" fmla="*/ 4202113 w 2662"/>
              <a:gd name="T15" fmla="*/ 979488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2" h="617">
                <a:moveTo>
                  <a:pt x="10" y="569"/>
                </a:moveTo>
                <a:cubicBezTo>
                  <a:pt x="21" y="487"/>
                  <a:pt x="0" y="154"/>
                  <a:pt x="76" y="77"/>
                </a:cubicBezTo>
                <a:cubicBezTo>
                  <a:pt x="152" y="0"/>
                  <a:pt x="314" y="80"/>
                  <a:pt x="469" y="106"/>
                </a:cubicBezTo>
                <a:cubicBezTo>
                  <a:pt x="624" y="132"/>
                  <a:pt x="815" y="192"/>
                  <a:pt x="1007" y="231"/>
                </a:cubicBezTo>
                <a:cubicBezTo>
                  <a:pt x="1199" y="270"/>
                  <a:pt x="1400" y="299"/>
                  <a:pt x="1623" y="339"/>
                </a:cubicBezTo>
                <a:cubicBezTo>
                  <a:pt x="1846" y="379"/>
                  <a:pt x="2183" y="446"/>
                  <a:pt x="2348" y="474"/>
                </a:cubicBezTo>
                <a:cubicBezTo>
                  <a:pt x="2513" y="502"/>
                  <a:pt x="2562" y="485"/>
                  <a:pt x="2612" y="509"/>
                </a:cubicBezTo>
                <a:cubicBezTo>
                  <a:pt x="2662" y="533"/>
                  <a:pt x="2640" y="595"/>
                  <a:pt x="2647" y="61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0" name="Text Box 30">
            <a:extLst>
              <a:ext uri="{FF2B5EF4-FFF2-40B4-BE49-F238E27FC236}">
                <a16:creationId xmlns:a16="http://schemas.microsoft.com/office/drawing/2014/main" id="{0F00C1CC-B247-4F8F-A413-4C9A2797DC64}"/>
              </a:ext>
            </a:extLst>
          </p:cNvPr>
          <p:cNvSpPr txBox="1">
            <a:spLocks noChangeArrowheads="1"/>
          </p:cNvSpPr>
          <p:nvPr/>
        </p:nvSpPr>
        <p:spPr bwMode="auto">
          <a:xfrm>
            <a:off x="2357438" y="303213"/>
            <a:ext cx="3744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20501" name="Line 31">
            <a:extLst>
              <a:ext uri="{FF2B5EF4-FFF2-40B4-BE49-F238E27FC236}">
                <a16:creationId xmlns:a16="http://schemas.microsoft.com/office/drawing/2014/main" id="{5B021D4B-9D18-47B7-BDAF-FED9E7713043}"/>
              </a:ext>
            </a:extLst>
          </p:cNvPr>
          <p:cNvSpPr>
            <a:spLocks noChangeShapeType="1"/>
          </p:cNvSpPr>
          <p:nvPr/>
        </p:nvSpPr>
        <p:spPr bwMode="auto">
          <a:xfrm>
            <a:off x="4445000" y="661988"/>
            <a:ext cx="649288" cy="43338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2" name="Line 32">
            <a:extLst>
              <a:ext uri="{FF2B5EF4-FFF2-40B4-BE49-F238E27FC236}">
                <a16:creationId xmlns:a16="http://schemas.microsoft.com/office/drawing/2014/main" id="{9000CC23-9F8F-46E2-A8A6-C9DB69C12A77}"/>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3" name="Freeform 33">
            <a:extLst>
              <a:ext uri="{FF2B5EF4-FFF2-40B4-BE49-F238E27FC236}">
                <a16:creationId xmlns:a16="http://schemas.microsoft.com/office/drawing/2014/main" id="{A3D19095-8F9E-4995-9157-C73C4FE228C4}"/>
              </a:ext>
            </a:extLst>
          </p:cNvPr>
          <p:cNvSpPr>
            <a:spLocks/>
          </p:cNvSpPr>
          <p:nvPr/>
        </p:nvSpPr>
        <p:spPr bwMode="auto">
          <a:xfrm>
            <a:off x="4511675" y="3565525"/>
            <a:ext cx="2498725" cy="1128713"/>
          </a:xfrm>
          <a:custGeom>
            <a:avLst/>
            <a:gdLst>
              <a:gd name="T0" fmla="*/ 2498725 w 1574"/>
              <a:gd name="T1" fmla="*/ 1128713 h 711"/>
              <a:gd name="T2" fmla="*/ 685800 w 1574"/>
              <a:gd name="T3" fmla="*/ 533400 h 711"/>
              <a:gd name="T4" fmla="*/ 258763 w 1574"/>
              <a:gd name="T5" fmla="*/ 152400 h 711"/>
              <a:gd name="T6" fmla="*/ 0 w 1574"/>
              <a:gd name="T7" fmla="*/ 0 h 7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74" h="711">
                <a:moveTo>
                  <a:pt x="1574" y="711"/>
                </a:moveTo>
                <a:cubicBezTo>
                  <a:pt x="1384" y="649"/>
                  <a:pt x="667" y="438"/>
                  <a:pt x="432" y="336"/>
                </a:cubicBezTo>
                <a:cubicBezTo>
                  <a:pt x="197" y="234"/>
                  <a:pt x="235" y="152"/>
                  <a:pt x="163" y="96"/>
                </a:cubicBezTo>
                <a:cubicBezTo>
                  <a:pt x="91" y="40"/>
                  <a:pt x="27" y="16"/>
                  <a:pt x="0" y="0"/>
                </a:cubicBezTo>
              </a:path>
            </a:pathLst>
          </a:custGeom>
          <a:noFill/>
          <a:ln w="508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4" name="Text Box 34">
            <a:extLst>
              <a:ext uri="{FF2B5EF4-FFF2-40B4-BE49-F238E27FC236}">
                <a16:creationId xmlns:a16="http://schemas.microsoft.com/office/drawing/2014/main" id="{CAB0689D-A7BF-431F-97FF-1ABBE0A4081E}"/>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20505" name="Line 35">
            <a:extLst>
              <a:ext uri="{FF2B5EF4-FFF2-40B4-BE49-F238E27FC236}">
                <a16:creationId xmlns:a16="http://schemas.microsoft.com/office/drawing/2014/main" id="{0837862A-F476-4654-A9F2-7E416DA1DF7B}"/>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6" name="Line 36">
            <a:extLst>
              <a:ext uri="{FF2B5EF4-FFF2-40B4-BE49-F238E27FC236}">
                <a16:creationId xmlns:a16="http://schemas.microsoft.com/office/drawing/2014/main" id="{163A937E-74AC-4D09-BABF-4E238BD75385}"/>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0507" name="Group 43">
            <a:extLst>
              <a:ext uri="{FF2B5EF4-FFF2-40B4-BE49-F238E27FC236}">
                <a16:creationId xmlns:a16="http://schemas.microsoft.com/office/drawing/2014/main" id="{27FD42B8-12B2-4C66-960B-FAD4B4BC9A4F}"/>
              </a:ext>
            </a:extLst>
          </p:cNvPr>
          <p:cNvGrpSpPr>
            <a:grpSpLocks/>
          </p:cNvGrpSpPr>
          <p:nvPr/>
        </p:nvGrpSpPr>
        <p:grpSpPr bwMode="auto">
          <a:xfrm>
            <a:off x="2987675" y="3357563"/>
            <a:ext cx="2444750" cy="1074737"/>
            <a:chOff x="1795" y="2135"/>
            <a:chExt cx="1540" cy="677"/>
          </a:xfrm>
        </p:grpSpPr>
        <p:sp>
          <p:nvSpPr>
            <p:cNvPr id="20534" name="Freeform 44">
              <a:extLst>
                <a:ext uri="{FF2B5EF4-FFF2-40B4-BE49-F238E27FC236}">
                  <a16:creationId xmlns:a16="http://schemas.microsoft.com/office/drawing/2014/main" id="{17C3380A-B88E-484E-AFEC-768B052C58FB}"/>
                </a:ext>
              </a:extLst>
            </p:cNvPr>
            <p:cNvSpPr>
              <a:spLocks/>
            </p:cNvSpPr>
            <p:nvPr/>
          </p:nvSpPr>
          <p:spPr bwMode="auto">
            <a:xfrm>
              <a:off x="1795" y="2135"/>
              <a:ext cx="1540" cy="677"/>
            </a:xfrm>
            <a:custGeom>
              <a:avLst/>
              <a:gdLst>
                <a:gd name="T0" fmla="*/ 21 w 1540"/>
                <a:gd name="T1" fmla="*/ 386 h 677"/>
                <a:gd name="T2" fmla="*/ 123 w 1540"/>
                <a:gd name="T3" fmla="*/ 101 h 677"/>
                <a:gd name="T4" fmla="*/ 462 w 1540"/>
                <a:gd name="T5" fmla="*/ 20 h 677"/>
                <a:gd name="T6" fmla="*/ 1444 w 1540"/>
                <a:gd name="T7" fmla="*/ 54 h 677"/>
                <a:gd name="T8" fmla="*/ 1040 w 1540"/>
                <a:gd name="T9" fmla="*/ 343 h 677"/>
                <a:gd name="T10" fmla="*/ 170 w 1540"/>
                <a:gd name="T11" fmla="*/ 670 h 677"/>
                <a:gd name="T12" fmla="*/ 21 w 1540"/>
                <a:gd name="T13" fmla="*/ 386 h 6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0" h="677">
                  <a:moveTo>
                    <a:pt x="21" y="386"/>
                  </a:moveTo>
                  <a:cubicBezTo>
                    <a:pt x="13" y="291"/>
                    <a:pt x="50" y="162"/>
                    <a:pt x="123" y="101"/>
                  </a:cubicBezTo>
                  <a:cubicBezTo>
                    <a:pt x="196" y="40"/>
                    <a:pt x="242" y="28"/>
                    <a:pt x="462" y="20"/>
                  </a:cubicBezTo>
                  <a:cubicBezTo>
                    <a:pt x="682" y="12"/>
                    <a:pt x="1348" y="0"/>
                    <a:pt x="1444" y="54"/>
                  </a:cubicBezTo>
                  <a:cubicBezTo>
                    <a:pt x="1540" y="108"/>
                    <a:pt x="1252" y="240"/>
                    <a:pt x="1040" y="343"/>
                  </a:cubicBezTo>
                  <a:cubicBezTo>
                    <a:pt x="828" y="446"/>
                    <a:pt x="340" y="663"/>
                    <a:pt x="170" y="670"/>
                  </a:cubicBezTo>
                  <a:cubicBezTo>
                    <a:pt x="0" y="677"/>
                    <a:pt x="28" y="491"/>
                    <a:pt x="21" y="386"/>
                  </a:cubicBezTo>
                  <a:close/>
                </a:path>
              </a:pathLst>
            </a:custGeom>
            <a:solidFill>
              <a:srgbClr val="C0C0C0">
                <a:alpha val="39999"/>
              </a:srgbClr>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35" name="Text Box 45">
              <a:extLst>
                <a:ext uri="{FF2B5EF4-FFF2-40B4-BE49-F238E27FC236}">
                  <a16:creationId xmlns:a16="http://schemas.microsoft.com/office/drawing/2014/main" id="{87709F5A-9DC7-439C-827F-BCF4C068952E}"/>
                </a:ext>
              </a:extLst>
            </p:cNvPr>
            <p:cNvSpPr txBox="1">
              <a:spLocks noChangeArrowheads="1"/>
            </p:cNvSpPr>
            <p:nvPr/>
          </p:nvSpPr>
          <p:spPr bwMode="auto">
            <a:xfrm>
              <a:off x="2426" y="2251"/>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600">
                  <a:solidFill>
                    <a:srgbClr val="000000"/>
                  </a:solidFill>
                </a:rPr>
                <a:t>liver</a:t>
              </a:r>
              <a:endParaRPr lang="en-US" altLang="hu-HU" sz="1600">
                <a:solidFill>
                  <a:srgbClr val="000000"/>
                </a:solidFill>
              </a:endParaRPr>
            </a:p>
          </p:txBody>
        </p:sp>
      </p:grpSp>
      <p:sp>
        <p:nvSpPr>
          <p:cNvPr id="20508" name="Freeform 37">
            <a:extLst>
              <a:ext uri="{FF2B5EF4-FFF2-40B4-BE49-F238E27FC236}">
                <a16:creationId xmlns:a16="http://schemas.microsoft.com/office/drawing/2014/main" id="{713AA1AC-AEC7-4AF6-9F5E-3C773C4E5BF3}"/>
              </a:ext>
            </a:extLst>
          </p:cNvPr>
          <p:cNvSpPr>
            <a:spLocks/>
          </p:cNvSpPr>
          <p:nvPr/>
        </p:nvSpPr>
        <p:spPr bwMode="auto">
          <a:xfrm>
            <a:off x="7019925" y="3068638"/>
            <a:ext cx="1528763" cy="3008312"/>
          </a:xfrm>
          <a:custGeom>
            <a:avLst/>
            <a:gdLst>
              <a:gd name="T0" fmla="*/ 0 w 963"/>
              <a:gd name="T1" fmla="*/ 1782762 h 1895"/>
              <a:gd name="T2" fmla="*/ 412750 w 963"/>
              <a:gd name="T3" fmla="*/ 1809750 h 1895"/>
              <a:gd name="T4" fmla="*/ 619125 w 963"/>
              <a:gd name="T5" fmla="*/ 2160587 h 1895"/>
              <a:gd name="T6" fmla="*/ 647700 w 963"/>
              <a:gd name="T7" fmla="*/ 2790825 h 1895"/>
              <a:gd name="T8" fmla="*/ 720725 w 963"/>
              <a:gd name="T9" fmla="*/ 3008312 h 1895"/>
              <a:gd name="T10" fmla="*/ 1152525 w 963"/>
              <a:gd name="T11" fmla="*/ 2790825 h 1895"/>
              <a:gd name="T12" fmla="*/ 1470025 w 963"/>
              <a:gd name="T13" fmla="*/ 2087562 h 1895"/>
              <a:gd name="T14" fmla="*/ 1439863 w 963"/>
              <a:gd name="T15" fmla="*/ 1063625 h 1895"/>
              <a:gd name="T16" fmla="*/ 936625 w 963"/>
              <a:gd name="T17" fmla="*/ 198437 h 1895"/>
              <a:gd name="T18" fmla="*/ 647700 w 963"/>
              <a:gd name="T19" fmla="*/ 198437 h 1895"/>
              <a:gd name="T20" fmla="*/ 565150 w 963"/>
              <a:gd name="T21" fmla="*/ 1389062 h 1895"/>
              <a:gd name="T22" fmla="*/ 0 w 963"/>
              <a:gd name="T23" fmla="*/ 1541462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09" name="Text Box 38">
            <a:extLst>
              <a:ext uri="{FF2B5EF4-FFF2-40B4-BE49-F238E27FC236}">
                <a16:creationId xmlns:a16="http://schemas.microsoft.com/office/drawing/2014/main" id="{64A32037-A7D1-487A-ADB9-4E032A59E615}"/>
              </a:ext>
            </a:extLst>
          </p:cNvPr>
          <p:cNvSpPr txBox="1">
            <a:spLocks noChangeArrowheads="1"/>
          </p:cNvSpPr>
          <p:nvPr/>
        </p:nvSpPr>
        <p:spPr bwMode="auto">
          <a:xfrm>
            <a:off x="7451725" y="458152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grpSp>
        <p:nvGrpSpPr>
          <p:cNvPr id="20510" name="Group 39">
            <a:extLst>
              <a:ext uri="{FF2B5EF4-FFF2-40B4-BE49-F238E27FC236}">
                <a16:creationId xmlns:a16="http://schemas.microsoft.com/office/drawing/2014/main" id="{05BB402B-4C54-4583-827F-6C65DD0B424F}"/>
              </a:ext>
            </a:extLst>
          </p:cNvPr>
          <p:cNvGrpSpPr>
            <a:grpSpLocks/>
          </p:cNvGrpSpPr>
          <p:nvPr/>
        </p:nvGrpSpPr>
        <p:grpSpPr bwMode="auto">
          <a:xfrm>
            <a:off x="2411413" y="2708275"/>
            <a:ext cx="4284662" cy="3025775"/>
            <a:chOff x="1519" y="1706"/>
            <a:chExt cx="2699" cy="1906"/>
          </a:xfrm>
        </p:grpSpPr>
        <p:sp>
          <p:nvSpPr>
            <p:cNvPr id="20531" name="Freeform 40">
              <a:extLst>
                <a:ext uri="{FF2B5EF4-FFF2-40B4-BE49-F238E27FC236}">
                  <a16:creationId xmlns:a16="http://schemas.microsoft.com/office/drawing/2014/main" id="{FA9C19D2-4209-4261-A1AF-7E1C9CC223BE}"/>
                </a:ext>
              </a:extLst>
            </p:cNvPr>
            <p:cNvSpPr>
              <a:spLocks/>
            </p:cNvSpPr>
            <p:nvPr/>
          </p:nvSpPr>
          <p:spPr bwMode="auto">
            <a:xfrm>
              <a:off x="1519" y="1706"/>
              <a:ext cx="212" cy="1588"/>
            </a:xfrm>
            <a:custGeom>
              <a:avLst/>
              <a:gdLst>
                <a:gd name="T0" fmla="*/ 0 w 212"/>
                <a:gd name="T1" fmla="*/ 0 h 1588"/>
                <a:gd name="T2" fmla="*/ 182 w 212"/>
                <a:gd name="T3" fmla="*/ 318 h 1588"/>
                <a:gd name="T4" fmla="*/ 182 w 212"/>
                <a:gd name="T5" fmla="*/ 1225 h 1588"/>
                <a:gd name="T6" fmla="*/ 0 w 212"/>
                <a:gd name="T7" fmla="*/ 1588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 h="1588">
                  <a:moveTo>
                    <a:pt x="0" y="0"/>
                  </a:moveTo>
                  <a:cubicBezTo>
                    <a:pt x="76" y="57"/>
                    <a:pt x="152" y="114"/>
                    <a:pt x="182" y="318"/>
                  </a:cubicBezTo>
                  <a:cubicBezTo>
                    <a:pt x="212" y="522"/>
                    <a:pt x="212" y="1013"/>
                    <a:pt x="182" y="1225"/>
                  </a:cubicBezTo>
                  <a:cubicBezTo>
                    <a:pt x="152" y="1437"/>
                    <a:pt x="76" y="1512"/>
                    <a:pt x="0" y="158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32" name="Freeform 41">
              <a:extLst>
                <a:ext uri="{FF2B5EF4-FFF2-40B4-BE49-F238E27FC236}">
                  <a16:creationId xmlns:a16="http://schemas.microsoft.com/office/drawing/2014/main" id="{D87B27AF-FB9F-4611-89C5-950FA579F9C9}"/>
                </a:ext>
              </a:extLst>
            </p:cNvPr>
            <p:cNvSpPr>
              <a:spLocks/>
            </p:cNvSpPr>
            <p:nvPr/>
          </p:nvSpPr>
          <p:spPr bwMode="auto">
            <a:xfrm>
              <a:off x="3969" y="1752"/>
              <a:ext cx="249" cy="1860"/>
            </a:xfrm>
            <a:custGeom>
              <a:avLst/>
              <a:gdLst>
                <a:gd name="T0" fmla="*/ 249 w 249"/>
                <a:gd name="T1" fmla="*/ 0 h 1860"/>
                <a:gd name="T2" fmla="*/ 113 w 249"/>
                <a:gd name="T3" fmla="*/ 182 h 1860"/>
                <a:gd name="T4" fmla="*/ 23 w 249"/>
                <a:gd name="T5" fmla="*/ 545 h 1860"/>
                <a:gd name="T6" fmla="*/ 23 w 249"/>
                <a:gd name="T7" fmla="*/ 1543 h 1860"/>
                <a:gd name="T8" fmla="*/ 159 w 249"/>
                <a:gd name="T9" fmla="*/ 1860 h 1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9" h="1860">
                  <a:moveTo>
                    <a:pt x="249" y="0"/>
                  </a:moveTo>
                  <a:cubicBezTo>
                    <a:pt x="200" y="45"/>
                    <a:pt x="151" y="91"/>
                    <a:pt x="113" y="182"/>
                  </a:cubicBezTo>
                  <a:cubicBezTo>
                    <a:pt x="75" y="273"/>
                    <a:pt x="38" y="318"/>
                    <a:pt x="23" y="545"/>
                  </a:cubicBezTo>
                  <a:cubicBezTo>
                    <a:pt x="8" y="772"/>
                    <a:pt x="0" y="1324"/>
                    <a:pt x="23" y="1543"/>
                  </a:cubicBezTo>
                  <a:cubicBezTo>
                    <a:pt x="46" y="1762"/>
                    <a:pt x="102" y="1811"/>
                    <a:pt x="159" y="1860"/>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33" name="Freeform 42">
              <a:extLst>
                <a:ext uri="{FF2B5EF4-FFF2-40B4-BE49-F238E27FC236}">
                  <a16:creationId xmlns:a16="http://schemas.microsoft.com/office/drawing/2014/main" id="{DF2C23D0-90AE-4D69-8633-0046FC3985DF}"/>
                </a:ext>
              </a:extLst>
            </p:cNvPr>
            <p:cNvSpPr>
              <a:spLocks/>
            </p:cNvSpPr>
            <p:nvPr/>
          </p:nvSpPr>
          <p:spPr bwMode="auto">
            <a:xfrm>
              <a:off x="1714" y="2092"/>
              <a:ext cx="2284" cy="158"/>
            </a:xfrm>
            <a:custGeom>
              <a:avLst/>
              <a:gdLst>
                <a:gd name="T0" fmla="*/ 0 w 2284"/>
                <a:gd name="T1" fmla="*/ 144 h 158"/>
                <a:gd name="T2" fmla="*/ 213 w 2284"/>
                <a:gd name="T3" fmla="*/ 68 h 158"/>
                <a:gd name="T4" fmla="*/ 758 w 2284"/>
                <a:gd name="T5" fmla="*/ 23 h 158"/>
                <a:gd name="T6" fmla="*/ 1574 w 2284"/>
                <a:gd name="T7" fmla="*/ 23 h 158"/>
                <a:gd name="T8" fmla="*/ 2284 w 2284"/>
                <a:gd name="T9" fmla="*/ 158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4" h="158">
                  <a:moveTo>
                    <a:pt x="0" y="144"/>
                  </a:moveTo>
                  <a:cubicBezTo>
                    <a:pt x="36" y="131"/>
                    <a:pt x="87" y="88"/>
                    <a:pt x="213" y="68"/>
                  </a:cubicBezTo>
                  <a:cubicBezTo>
                    <a:pt x="339" y="48"/>
                    <a:pt x="531" y="30"/>
                    <a:pt x="758" y="23"/>
                  </a:cubicBezTo>
                  <a:cubicBezTo>
                    <a:pt x="985" y="16"/>
                    <a:pt x="1320" y="0"/>
                    <a:pt x="1574" y="23"/>
                  </a:cubicBezTo>
                  <a:cubicBezTo>
                    <a:pt x="1828" y="46"/>
                    <a:pt x="2136" y="130"/>
                    <a:pt x="2284" y="15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20511" name="Text Box 49">
            <a:extLst>
              <a:ext uri="{FF2B5EF4-FFF2-40B4-BE49-F238E27FC236}">
                <a16:creationId xmlns:a16="http://schemas.microsoft.com/office/drawing/2014/main" id="{651A1760-BAD9-4D94-820B-878D019BEF74}"/>
              </a:ext>
            </a:extLst>
          </p:cNvPr>
          <p:cNvSpPr txBox="1">
            <a:spLocks noChangeArrowheads="1"/>
          </p:cNvSpPr>
          <p:nvPr/>
        </p:nvSpPr>
        <p:spPr bwMode="auto">
          <a:xfrm rot="-5400000">
            <a:off x="-319881" y="3498056"/>
            <a:ext cx="223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chemeClr val="bg2"/>
                </a:solidFill>
              </a:rPr>
              <a:t>supracardinal vein</a:t>
            </a:r>
          </a:p>
        </p:txBody>
      </p:sp>
      <p:sp>
        <p:nvSpPr>
          <p:cNvPr id="20512" name="Text Box 50">
            <a:extLst>
              <a:ext uri="{FF2B5EF4-FFF2-40B4-BE49-F238E27FC236}">
                <a16:creationId xmlns:a16="http://schemas.microsoft.com/office/drawing/2014/main" id="{BEA5EDE4-A56B-4B23-BD0D-AD0D2351DD55}"/>
              </a:ext>
            </a:extLst>
          </p:cNvPr>
          <p:cNvSpPr txBox="1">
            <a:spLocks noChangeArrowheads="1"/>
          </p:cNvSpPr>
          <p:nvPr/>
        </p:nvSpPr>
        <p:spPr bwMode="auto">
          <a:xfrm rot="-5400000">
            <a:off x="363538" y="4325937"/>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00"/>
                </a:solidFill>
              </a:rPr>
              <a:t>subcardinal vein</a:t>
            </a:r>
          </a:p>
        </p:txBody>
      </p:sp>
      <p:sp>
        <p:nvSpPr>
          <p:cNvPr id="20513" name="Line 56">
            <a:extLst>
              <a:ext uri="{FF2B5EF4-FFF2-40B4-BE49-F238E27FC236}">
                <a16:creationId xmlns:a16="http://schemas.microsoft.com/office/drawing/2014/main" id="{0535AD1A-CD92-4C47-B6B5-932E1992FECC}"/>
              </a:ext>
            </a:extLst>
          </p:cNvPr>
          <p:cNvSpPr>
            <a:spLocks noChangeShapeType="1"/>
          </p:cNvSpPr>
          <p:nvPr/>
        </p:nvSpPr>
        <p:spPr bwMode="auto">
          <a:xfrm flipV="1">
            <a:off x="2448719" y="4981576"/>
            <a:ext cx="160337" cy="190500"/>
          </a:xfrm>
          <a:prstGeom prst="line">
            <a:avLst/>
          </a:prstGeom>
          <a:noFill/>
          <a:ln w="127000" cap="rnd">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4" name="Freeform 8">
            <a:extLst>
              <a:ext uri="{FF2B5EF4-FFF2-40B4-BE49-F238E27FC236}">
                <a16:creationId xmlns:a16="http://schemas.microsoft.com/office/drawing/2014/main" id="{B74A823E-9085-4F0B-B0BB-1A676170C96D}"/>
              </a:ext>
            </a:extLst>
          </p:cNvPr>
          <p:cNvSpPr>
            <a:spLocks/>
          </p:cNvSpPr>
          <p:nvPr/>
        </p:nvSpPr>
        <p:spPr bwMode="auto">
          <a:xfrm>
            <a:off x="2609861" y="4791074"/>
            <a:ext cx="809614" cy="421139"/>
          </a:xfrm>
          <a:custGeom>
            <a:avLst/>
            <a:gdLst>
              <a:gd name="T0" fmla="*/ 0 w 552"/>
              <a:gd name="T1" fmla="*/ 200025 h 284"/>
              <a:gd name="T2" fmla="*/ 406400 w 552"/>
              <a:gd name="T3" fmla="*/ 417513 h 284"/>
              <a:gd name="T4" fmla="*/ 876300 w 552"/>
              <a:gd name="T5" fmla="*/ 0 h 284"/>
              <a:gd name="T6" fmla="*/ 0 60000 65536"/>
              <a:gd name="T7" fmla="*/ 0 60000 65536"/>
              <a:gd name="T8" fmla="*/ 0 60000 65536"/>
              <a:gd name="connsiteX0" fmla="*/ 0 w 9239"/>
              <a:gd name="connsiteY0" fmla="*/ 4648 h 9341"/>
              <a:gd name="connsiteX1" fmla="*/ 3877 w 9239"/>
              <a:gd name="connsiteY1" fmla="*/ 9261 h 9341"/>
              <a:gd name="connsiteX2" fmla="*/ 9239 w 9239"/>
              <a:gd name="connsiteY2" fmla="*/ 0 h 9341"/>
              <a:gd name="connsiteX0" fmla="*/ 0 w 10000"/>
              <a:gd name="connsiteY0" fmla="*/ 4976 h 10445"/>
              <a:gd name="connsiteX1" fmla="*/ 4902 w 10000"/>
              <a:gd name="connsiteY1" fmla="*/ 10366 h 10445"/>
              <a:gd name="connsiteX2" fmla="*/ 10000 w 10000"/>
              <a:gd name="connsiteY2" fmla="*/ 0 h 10445"/>
              <a:gd name="connsiteX0" fmla="*/ 0 w 10000"/>
              <a:gd name="connsiteY0" fmla="*/ 4976 h 10000"/>
              <a:gd name="connsiteX1" fmla="*/ 6078 w 10000"/>
              <a:gd name="connsiteY1" fmla="*/ 9914 h 10000"/>
              <a:gd name="connsiteX2" fmla="*/ 10000 w 10000"/>
              <a:gd name="connsiteY2" fmla="*/ 0 h 10000"/>
            </a:gdLst>
            <a:ahLst/>
            <a:cxnLst>
              <a:cxn ang="0">
                <a:pos x="connsiteX0" y="connsiteY0"/>
              </a:cxn>
              <a:cxn ang="0">
                <a:pos x="connsiteX1" y="connsiteY1"/>
              </a:cxn>
              <a:cxn ang="0">
                <a:pos x="connsiteX2" y="connsiteY2"/>
              </a:cxn>
            </a:cxnLst>
            <a:rect l="l" t="t" r="r" b="b"/>
            <a:pathLst>
              <a:path w="10000" h="10000">
                <a:moveTo>
                  <a:pt x="0" y="4976"/>
                </a:moveTo>
                <a:cubicBezTo>
                  <a:pt x="824" y="5842"/>
                  <a:pt x="4274" y="10705"/>
                  <a:pt x="6078" y="9914"/>
                </a:cubicBezTo>
                <a:cubicBezTo>
                  <a:pt x="7882" y="9122"/>
                  <a:pt x="8785" y="2074"/>
                  <a:pt x="10000" y="0"/>
                </a:cubicBezTo>
              </a:path>
            </a:pathLst>
          </a:custGeom>
          <a:noFill/>
          <a:ln w="114300" cap="rnd"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5" name="Line 57">
            <a:extLst>
              <a:ext uri="{FF2B5EF4-FFF2-40B4-BE49-F238E27FC236}">
                <a16:creationId xmlns:a16="http://schemas.microsoft.com/office/drawing/2014/main" id="{6F7D3BB1-1045-445D-A147-4E0A1C73C759}"/>
              </a:ext>
            </a:extLst>
          </p:cNvPr>
          <p:cNvSpPr>
            <a:spLocks noChangeShapeType="1"/>
          </p:cNvSpPr>
          <p:nvPr/>
        </p:nvSpPr>
        <p:spPr bwMode="auto">
          <a:xfrm flipH="1" flipV="1">
            <a:off x="3419476" y="3965575"/>
            <a:ext cx="1588" cy="822326"/>
          </a:xfrm>
          <a:prstGeom prst="line">
            <a:avLst/>
          </a:prstGeom>
          <a:noFill/>
          <a:ln w="114300" cap="rnd">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6" name="Freeform 9">
            <a:extLst>
              <a:ext uri="{FF2B5EF4-FFF2-40B4-BE49-F238E27FC236}">
                <a16:creationId xmlns:a16="http://schemas.microsoft.com/office/drawing/2014/main" id="{A8B8EAFA-5E37-4B97-8351-DBD55714CEF3}"/>
              </a:ext>
            </a:extLst>
          </p:cNvPr>
          <p:cNvSpPr>
            <a:spLocks/>
          </p:cNvSpPr>
          <p:nvPr/>
        </p:nvSpPr>
        <p:spPr bwMode="auto">
          <a:xfrm>
            <a:off x="3424218" y="3700473"/>
            <a:ext cx="295296" cy="257158"/>
          </a:xfrm>
          <a:custGeom>
            <a:avLst/>
            <a:gdLst>
              <a:gd name="T0" fmla="*/ 0 w 234"/>
              <a:gd name="T1" fmla="*/ 266700 h 181"/>
              <a:gd name="T2" fmla="*/ 214313 w 234"/>
              <a:gd name="T3" fmla="*/ 242887 h 181"/>
              <a:gd name="T4" fmla="*/ 371475 w 234"/>
              <a:gd name="T5" fmla="*/ 0 h 181"/>
              <a:gd name="T6" fmla="*/ 0 60000 65536"/>
              <a:gd name="T7" fmla="*/ 0 60000 65536"/>
              <a:gd name="T8" fmla="*/ 0 60000 65536"/>
              <a:gd name="connsiteX0" fmla="*/ 0 w 9231"/>
              <a:gd name="connsiteY0" fmla="*/ 9613 h 9613"/>
              <a:gd name="connsiteX1" fmla="*/ 5000 w 9231"/>
              <a:gd name="connsiteY1" fmla="*/ 8453 h 9613"/>
              <a:gd name="connsiteX2" fmla="*/ 9231 w 9231"/>
              <a:gd name="connsiteY2" fmla="*/ 0 h 9613"/>
              <a:gd name="connsiteX0" fmla="*/ 0 w 10000"/>
              <a:gd name="connsiteY0" fmla="*/ 10000 h 10000"/>
              <a:gd name="connsiteX1" fmla="*/ 6250 w 10000"/>
              <a:gd name="connsiteY1" fmla="*/ 7414 h 10000"/>
              <a:gd name="connsiteX2" fmla="*/ 10000 w 10000"/>
              <a:gd name="connsiteY2" fmla="*/ 0 h 10000"/>
              <a:gd name="connsiteX0" fmla="*/ 0 w 9167"/>
              <a:gd name="connsiteY0" fmla="*/ 10000 h 10000"/>
              <a:gd name="connsiteX1" fmla="*/ 5417 w 9167"/>
              <a:gd name="connsiteY1" fmla="*/ 7414 h 10000"/>
              <a:gd name="connsiteX2" fmla="*/ 9167 w 9167"/>
              <a:gd name="connsiteY2" fmla="*/ 0 h 10000"/>
              <a:gd name="connsiteX0" fmla="*/ 0 w 9394"/>
              <a:gd name="connsiteY0" fmla="*/ 9310 h 9310"/>
              <a:gd name="connsiteX1" fmla="*/ 5909 w 9394"/>
              <a:gd name="connsiteY1" fmla="*/ 6724 h 9310"/>
              <a:gd name="connsiteX2" fmla="*/ 9394 w 9394"/>
              <a:gd name="connsiteY2" fmla="*/ 0 h 9310"/>
            </a:gdLst>
            <a:ahLst/>
            <a:cxnLst>
              <a:cxn ang="0">
                <a:pos x="connsiteX0" y="connsiteY0"/>
              </a:cxn>
              <a:cxn ang="0">
                <a:pos x="connsiteX1" y="connsiteY1"/>
              </a:cxn>
              <a:cxn ang="0">
                <a:pos x="connsiteX2" y="connsiteY2"/>
              </a:cxn>
            </a:cxnLst>
            <a:rect l="l" t="t" r="r" b="b"/>
            <a:pathLst>
              <a:path w="9394" h="9310">
                <a:moveTo>
                  <a:pt x="0" y="9310"/>
                </a:moveTo>
                <a:cubicBezTo>
                  <a:pt x="1111" y="9137"/>
                  <a:pt x="3940" y="8334"/>
                  <a:pt x="5909" y="6724"/>
                </a:cubicBezTo>
                <a:cubicBezTo>
                  <a:pt x="7878" y="5115"/>
                  <a:pt x="8384" y="1839"/>
                  <a:pt x="9394" y="0"/>
                </a:cubicBezTo>
              </a:path>
            </a:pathLst>
          </a:custGeom>
          <a:noFill/>
          <a:ln w="114300" cap="rnd"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7" name="Freeform 58">
            <a:extLst>
              <a:ext uri="{FF2B5EF4-FFF2-40B4-BE49-F238E27FC236}">
                <a16:creationId xmlns:a16="http://schemas.microsoft.com/office/drawing/2014/main" id="{298C0370-C8A8-4DAE-B420-3C61EB1A9A78}"/>
              </a:ext>
            </a:extLst>
          </p:cNvPr>
          <p:cNvSpPr>
            <a:spLocks/>
          </p:cNvSpPr>
          <p:nvPr/>
        </p:nvSpPr>
        <p:spPr bwMode="auto">
          <a:xfrm>
            <a:off x="3300413" y="2628900"/>
            <a:ext cx="423867" cy="1066848"/>
          </a:xfrm>
          <a:custGeom>
            <a:avLst/>
            <a:gdLst>
              <a:gd name="T0" fmla="*/ 414337 w 261"/>
              <a:gd name="T1" fmla="*/ 1085850 h 684"/>
              <a:gd name="T2" fmla="*/ 271462 w 261"/>
              <a:gd name="T3" fmla="*/ 871538 h 684"/>
              <a:gd name="T4" fmla="*/ 90487 w 261"/>
              <a:gd name="T5" fmla="*/ 519113 h 684"/>
              <a:gd name="T6" fmla="*/ 0 w 261"/>
              <a:gd name="T7" fmla="*/ 0 h 684"/>
              <a:gd name="T8" fmla="*/ 0 60000 65536"/>
              <a:gd name="T9" fmla="*/ 0 60000 65536"/>
              <a:gd name="T10" fmla="*/ 0 60000 65536"/>
              <a:gd name="T11" fmla="*/ 0 60000 65536"/>
              <a:gd name="connsiteX0" fmla="*/ 10230 w 10230"/>
              <a:gd name="connsiteY0" fmla="*/ 9825 h 9825"/>
              <a:gd name="connsiteX1" fmla="*/ 6552 w 10230"/>
              <a:gd name="connsiteY1" fmla="*/ 8026 h 9825"/>
              <a:gd name="connsiteX2" fmla="*/ 2184 w 10230"/>
              <a:gd name="connsiteY2" fmla="*/ 4781 h 9825"/>
              <a:gd name="connsiteX3" fmla="*/ 0 w 10230"/>
              <a:gd name="connsiteY3" fmla="*/ 0 h 9825"/>
            </a:gdLst>
            <a:ahLst/>
            <a:cxnLst>
              <a:cxn ang="0">
                <a:pos x="connsiteX0" y="connsiteY0"/>
              </a:cxn>
              <a:cxn ang="0">
                <a:pos x="connsiteX1" y="connsiteY1"/>
              </a:cxn>
              <a:cxn ang="0">
                <a:pos x="connsiteX2" y="connsiteY2"/>
              </a:cxn>
              <a:cxn ang="0">
                <a:pos x="connsiteX3" y="connsiteY3"/>
              </a:cxn>
            </a:cxnLst>
            <a:rect l="l" t="t" r="r" b="b"/>
            <a:pathLst>
              <a:path w="10230" h="9825">
                <a:moveTo>
                  <a:pt x="10230" y="9825"/>
                </a:moveTo>
                <a:cubicBezTo>
                  <a:pt x="9655" y="9489"/>
                  <a:pt x="7893" y="8867"/>
                  <a:pt x="6552" y="8026"/>
                </a:cubicBezTo>
                <a:cubicBezTo>
                  <a:pt x="5211" y="7185"/>
                  <a:pt x="3257" y="6111"/>
                  <a:pt x="2184" y="4781"/>
                </a:cubicBezTo>
                <a:cubicBezTo>
                  <a:pt x="1111" y="3450"/>
                  <a:pt x="460" y="994"/>
                  <a:pt x="0" y="0"/>
                </a:cubicBezTo>
              </a:path>
            </a:pathLst>
          </a:custGeom>
          <a:noFill/>
          <a:ln w="114300" cap="rnd">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8" name="Freeform 47">
            <a:extLst>
              <a:ext uri="{FF2B5EF4-FFF2-40B4-BE49-F238E27FC236}">
                <a16:creationId xmlns:a16="http://schemas.microsoft.com/office/drawing/2014/main" id="{1672FC63-ABA7-4160-869C-CDEBDBF9339D}"/>
              </a:ext>
            </a:extLst>
          </p:cNvPr>
          <p:cNvSpPr>
            <a:spLocks/>
          </p:cNvSpPr>
          <p:nvPr/>
        </p:nvSpPr>
        <p:spPr bwMode="auto">
          <a:xfrm>
            <a:off x="3635375" y="3573463"/>
            <a:ext cx="898525" cy="300037"/>
          </a:xfrm>
          <a:custGeom>
            <a:avLst/>
            <a:gdLst>
              <a:gd name="T0" fmla="*/ 898525 w 566"/>
              <a:gd name="T1" fmla="*/ 17462 h 189"/>
              <a:gd name="T2" fmla="*/ 720725 w 566"/>
              <a:gd name="T3" fmla="*/ 215900 h 189"/>
              <a:gd name="T4" fmla="*/ 431800 w 566"/>
              <a:gd name="T5" fmla="*/ 287337 h 189"/>
              <a:gd name="T6" fmla="*/ 144463 w 566"/>
              <a:gd name="T7" fmla="*/ 142875 h 189"/>
              <a:gd name="T8" fmla="*/ 0 w 566"/>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6" h="189">
                <a:moveTo>
                  <a:pt x="566" y="11"/>
                </a:moveTo>
                <a:cubicBezTo>
                  <a:pt x="547" y="31"/>
                  <a:pt x="503" y="108"/>
                  <a:pt x="454" y="136"/>
                </a:cubicBezTo>
                <a:cubicBezTo>
                  <a:pt x="405" y="164"/>
                  <a:pt x="332" y="189"/>
                  <a:pt x="272" y="181"/>
                </a:cubicBezTo>
                <a:cubicBezTo>
                  <a:pt x="212" y="173"/>
                  <a:pt x="136" y="120"/>
                  <a:pt x="91" y="90"/>
                </a:cubicBezTo>
                <a:cubicBezTo>
                  <a:pt x="46" y="60"/>
                  <a:pt x="23" y="30"/>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19" name="Freeform 48">
            <a:extLst>
              <a:ext uri="{FF2B5EF4-FFF2-40B4-BE49-F238E27FC236}">
                <a16:creationId xmlns:a16="http://schemas.microsoft.com/office/drawing/2014/main" id="{64E365E4-7AA9-406C-9F9A-1E8C874117E2}"/>
              </a:ext>
            </a:extLst>
          </p:cNvPr>
          <p:cNvSpPr>
            <a:spLocks/>
          </p:cNvSpPr>
          <p:nvPr/>
        </p:nvSpPr>
        <p:spPr bwMode="auto">
          <a:xfrm>
            <a:off x="3635375" y="3573463"/>
            <a:ext cx="865188" cy="166687"/>
          </a:xfrm>
          <a:custGeom>
            <a:avLst/>
            <a:gdLst>
              <a:gd name="T0" fmla="*/ 865188 w 545"/>
              <a:gd name="T1" fmla="*/ 0 h 105"/>
              <a:gd name="T2" fmla="*/ 649288 w 545"/>
              <a:gd name="T3" fmla="*/ 142875 h 105"/>
              <a:gd name="T4" fmla="*/ 360363 w 545"/>
              <a:gd name="T5" fmla="*/ 142875 h 105"/>
              <a:gd name="T6" fmla="*/ 0 w 545"/>
              <a:gd name="T7" fmla="*/ 0 h 1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105">
                <a:moveTo>
                  <a:pt x="545" y="0"/>
                </a:moveTo>
                <a:cubicBezTo>
                  <a:pt x="503" y="37"/>
                  <a:pt x="462" y="75"/>
                  <a:pt x="409" y="90"/>
                </a:cubicBezTo>
                <a:cubicBezTo>
                  <a:pt x="356" y="105"/>
                  <a:pt x="295" y="105"/>
                  <a:pt x="227" y="90"/>
                </a:cubicBezTo>
                <a:cubicBezTo>
                  <a:pt x="159" y="75"/>
                  <a:pt x="79" y="37"/>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20" name="Freeform 46">
            <a:extLst>
              <a:ext uri="{FF2B5EF4-FFF2-40B4-BE49-F238E27FC236}">
                <a16:creationId xmlns:a16="http://schemas.microsoft.com/office/drawing/2014/main" id="{858FF669-9924-4D00-947E-9D1D869416B1}"/>
              </a:ext>
            </a:extLst>
          </p:cNvPr>
          <p:cNvSpPr>
            <a:spLocks/>
          </p:cNvSpPr>
          <p:nvPr/>
        </p:nvSpPr>
        <p:spPr bwMode="auto">
          <a:xfrm>
            <a:off x="3635375" y="3573463"/>
            <a:ext cx="865188" cy="84137"/>
          </a:xfrm>
          <a:custGeom>
            <a:avLst/>
            <a:gdLst>
              <a:gd name="T0" fmla="*/ 865188 w 545"/>
              <a:gd name="T1" fmla="*/ 0 h 53"/>
              <a:gd name="T2" fmla="*/ 576263 w 545"/>
              <a:gd name="T3" fmla="*/ 71437 h 53"/>
              <a:gd name="T4" fmla="*/ 360363 w 545"/>
              <a:gd name="T5" fmla="*/ 71437 h 53"/>
              <a:gd name="T6" fmla="*/ 0 w 54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5" h="53">
                <a:moveTo>
                  <a:pt x="545" y="0"/>
                </a:moveTo>
                <a:cubicBezTo>
                  <a:pt x="480" y="19"/>
                  <a:pt x="416" y="38"/>
                  <a:pt x="363" y="45"/>
                </a:cubicBezTo>
                <a:cubicBezTo>
                  <a:pt x="310" y="52"/>
                  <a:pt x="288" y="53"/>
                  <a:pt x="227" y="45"/>
                </a:cubicBezTo>
                <a:cubicBezTo>
                  <a:pt x="166" y="37"/>
                  <a:pt x="38" y="7"/>
                  <a:pt x="0" y="0"/>
                </a:cubicBezTo>
              </a:path>
            </a:pathLst>
          </a:custGeom>
          <a:noFill/>
          <a:ln w="9525">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0521" name="Group 51">
            <a:extLst>
              <a:ext uri="{FF2B5EF4-FFF2-40B4-BE49-F238E27FC236}">
                <a16:creationId xmlns:a16="http://schemas.microsoft.com/office/drawing/2014/main" id="{B152A84C-943D-4A8A-94B5-086B03C0E3CA}"/>
              </a:ext>
            </a:extLst>
          </p:cNvPr>
          <p:cNvGrpSpPr>
            <a:grpSpLocks/>
          </p:cNvGrpSpPr>
          <p:nvPr/>
        </p:nvGrpSpPr>
        <p:grpSpPr bwMode="auto">
          <a:xfrm>
            <a:off x="3457575" y="2708275"/>
            <a:ext cx="3128963" cy="892175"/>
            <a:chOff x="2178" y="1706"/>
            <a:chExt cx="1971" cy="562"/>
          </a:xfrm>
        </p:grpSpPr>
        <p:sp>
          <p:nvSpPr>
            <p:cNvPr id="20528" name="Freeform 52">
              <a:extLst>
                <a:ext uri="{FF2B5EF4-FFF2-40B4-BE49-F238E27FC236}">
                  <a16:creationId xmlns:a16="http://schemas.microsoft.com/office/drawing/2014/main" id="{D20A9F66-30DB-4A5C-AE9D-7FA8A76BDCCC}"/>
                </a:ext>
              </a:extLst>
            </p:cNvPr>
            <p:cNvSpPr>
              <a:spLocks/>
            </p:cNvSpPr>
            <p:nvPr/>
          </p:nvSpPr>
          <p:spPr bwMode="auto">
            <a:xfrm>
              <a:off x="2178" y="2082"/>
              <a:ext cx="693" cy="186"/>
            </a:xfrm>
            <a:custGeom>
              <a:avLst/>
              <a:gdLst>
                <a:gd name="T0" fmla="*/ 690 w 693"/>
                <a:gd name="T1" fmla="*/ 186 h 186"/>
                <a:gd name="T2" fmla="*/ 612 w 693"/>
                <a:gd name="T3" fmla="*/ 114 h 186"/>
                <a:gd name="T4" fmla="*/ 204 w 693"/>
                <a:gd name="T5" fmla="*/ 114 h 186"/>
                <a:gd name="T6" fmla="*/ 0 w 693"/>
                <a:gd name="T7" fmla="*/ 0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3" h="186">
                  <a:moveTo>
                    <a:pt x="690" y="186"/>
                  </a:moveTo>
                  <a:cubicBezTo>
                    <a:pt x="677" y="174"/>
                    <a:pt x="693" y="126"/>
                    <a:pt x="612" y="114"/>
                  </a:cubicBezTo>
                  <a:cubicBezTo>
                    <a:pt x="531" y="102"/>
                    <a:pt x="306" y="133"/>
                    <a:pt x="204" y="114"/>
                  </a:cubicBezTo>
                  <a:cubicBezTo>
                    <a:pt x="102" y="95"/>
                    <a:pt x="42" y="24"/>
                    <a:pt x="0" y="0"/>
                  </a:cubicBezTo>
                </a:path>
              </a:pathLst>
            </a:custGeom>
            <a:noFill/>
            <a:ln w="44450"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29" name="Text Box 53">
              <a:extLst>
                <a:ext uri="{FF2B5EF4-FFF2-40B4-BE49-F238E27FC236}">
                  <a16:creationId xmlns:a16="http://schemas.microsoft.com/office/drawing/2014/main" id="{F51957E7-9D18-4B77-B532-2AE36E2F1C03}"/>
                </a:ext>
              </a:extLst>
            </p:cNvPr>
            <p:cNvSpPr txBox="1">
              <a:spLocks noChangeArrowheads="1"/>
            </p:cNvSpPr>
            <p:nvPr/>
          </p:nvSpPr>
          <p:spPr bwMode="auto">
            <a:xfrm>
              <a:off x="3288" y="1706"/>
              <a:ext cx="86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99FF"/>
                  </a:solidFill>
                </a:rPr>
                <a:t>ductus venosus</a:t>
              </a:r>
            </a:p>
          </p:txBody>
        </p:sp>
        <p:sp>
          <p:nvSpPr>
            <p:cNvPr id="20530" name="Line 54">
              <a:extLst>
                <a:ext uri="{FF2B5EF4-FFF2-40B4-BE49-F238E27FC236}">
                  <a16:creationId xmlns:a16="http://schemas.microsoft.com/office/drawing/2014/main" id="{97B56C98-C91C-4CB4-B3DB-D004E7483B93}"/>
                </a:ext>
              </a:extLst>
            </p:cNvPr>
            <p:cNvSpPr>
              <a:spLocks noChangeShapeType="1"/>
            </p:cNvSpPr>
            <p:nvPr/>
          </p:nvSpPr>
          <p:spPr bwMode="auto">
            <a:xfrm flipH="1">
              <a:off x="2789" y="1933"/>
              <a:ext cx="590" cy="2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20522" name="Freeform 24">
            <a:extLst>
              <a:ext uri="{FF2B5EF4-FFF2-40B4-BE49-F238E27FC236}">
                <a16:creationId xmlns:a16="http://schemas.microsoft.com/office/drawing/2014/main" id="{70AFAFA7-27B9-45C4-B5F3-A2D7774704E0}"/>
              </a:ext>
            </a:extLst>
          </p:cNvPr>
          <p:cNvSpPr>
            <a:spLocks/>
          </p:cNvSpPr>
          <p:nvPr/>
        </p:nvSpPr>
        <p:spPr bwMode="auto">
          <a:xfrm>
            <a:off x="3038475" y="2519363"/>
            <a:ext cx="242888" cy="322262"/>
          </a:xfrm>
          <a:custGeom>
            <a:avLst/>
            <a:gdLst>
              <a:gd name="T0" fmla="*/ 0 w 153"/>
              <a:gd name="T1" fmla="*/ 4762 h 203"/>
              <a:gd name="T2" fmla="*/ 200025 w 153"/>
              <a:gd name="T3" fmla="*/ 52387 h 203"/>
              <a:gd name="T4" fmla="*/ 242888 w 153"/>
              <a:gd name="T5" fmla="*/ 322262 h 203"/>
              <a:gd name="T6" fmla="*/ 0 60000 65536"/>
              <a:gd name="T7" fmla="*/ 0 60000 65536"/>
              <a:gd name="T8" fmla="*/ 0 60000 65536"/>
            </a:gdLst>
            <a:ahLst/>
            <a:cxnLst>
              <a:cxn ang="T6">
                <a:pos x="T0" y="T1"/>
              </a:cxn>
              <a:cxn ang="T7">
                <a:pos x="T2" y="T3"/>
              </a:cxn>
              <a:cxn ang="T8">
                <a:pos x="T4" y="T5"/>
              </a:cxn>
            </a:cxnLst>
            <a:rect l="0" t="0" r="r" b="b"/>
            <a:pathLst>
              <a:path w="153" h="203">
                <a:moveTo>
                  <a:pt x="0" y="3"/>
                </a:moveTo>
                <a:cubicBezTo>
                  <a:pt x="21" y="7"/>
                  <a:pt x="100" y="0"/>
                  <a:pt x="126" y="33"/>
                </a:cubicBezTo>
                <a:cubicBezTo>
                  <a:pt x="152" y="66"/>
                  <a:pt x="148" y="168"/>
                  <a:pt x="153" y="20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23" name="Freeform 25">
            <a:extLst>
              <a:ext uri="{FF2B5EF4-FFF2-40B4-BE49-F238E27FC236}">
                <a16:creationId xmlns:a16="http://schemas.microsoft.com/office/drawing/2014/main" id="{36ED10BF-1C42-41E8-BCDE-37A612C0F918}"/>
              </a:ext>
            </a:extLst>
          </p:cNvPr>
          <p:cNvSpPr>
            <a:spLocks/>
          </p:cNvSpPr>
          <p:nvPr/>
        </p:nvSpPr>
        <p:spPr bwMode="auto">
          <a:xfrm>
            <a:off x="3322638" y="2497138"/>
            <a:ext cx="2208212" cy="788987"/>
          </a:xfrm>
          <a:custGeom>
            <a:avLst/>
            <a:gdLst>
              <a:gd name="T0" fmla="*/ 66675 w 1391"/>
              <a:gd name="T1" fmla="*/ 354012 h 497"/>
              <a:gd name="T2" fmla="*/ 42862 w 1391"/>
              <a:gd name="T3" fmla="*/ 47625 h 497"/>
              <a:gd name="T4" fmla="*/ 325437 w 1391"/>
              <a:gd name="T5" fmla="*/ 63500 h 497"/>
              <a:gd name="T6" fmla="*/ 528637 w 1391"/>
              <a:gd name="T7" fmla="*/ 354012 h 497"/>
              <a:gd name="T8" fmla="*/ 873125 w 1391"/>
              <a:gd name="T9" fmla="*/ 720725 h 497"/>
              <a:gd name="T10" fmla="*/ 1530350 w 1391"/>
              <a:gd name="T11" fmla="*/ 687387 h 497"/>
              <a:gd name="T12" fmla="*/ 1916112 w 1391"/>
              <a:gd name="T13" fmla="*/ 106362 h 497"/>
              <a:gd name="T14" fmla="*/ 2208212 w 1391"/>
              <a:gd name="T15" fmla="*/ 88900 h 4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91"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30"/>
                  <a:pt x="1207" y="67"/>
                </a:cubicBezTo>
                <a:cubicBezTo>
                  <a:pt x="1278" y="4"/>
                  <a:pt x="1353" y="58"/>
                  <a:pt x="1391" y="5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2523" name="Oval 59">
            <a:extLst>
              <a:ext uri="{FF2B5EF4-FFF2-40B4-BE49-F238E27FC236}">
                <a16:creationId xmlns:a16="http://schemas.microsoft.com/office/drawing/2014/main" id="{5191ABFF-ACEC-4770-B107-B8A6CD9BED8A}"/>
              </a:ext>
            </a:extLst>
          </p:cNvPr>
          <p:cNvSpPr>
            <a:spLocks noChangeArrowheads="1"/>
          </p:cNvSpPr>
          <p:nvPr/>
        </p:nvSpPr>
        <p:spPr bwMode="auto">
          <a:xfrm>
            <a:off x="2079625" y="2636838"/>
            <a:ext cx="433388" cy="2520950"/>
          </a:xfrm>
          <a:prstGeom prst="ellipse">
            <a:avLst/>
          </a:prstGeom>
          <a:solidFill>
            <a:schemeClr val="tx1">
              <a:alpha val="89803"/>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0525" name="Text Box 60">
            <a:extLst>
              <a:ext uri="{FF2B5EF4-FFF2-40B4-BE49-F238E27FC236}">
                <a16:creationId xmlns:a16="http://schemas.microsoft.com/office/drawing/2014/main" id="{66CB7D7A-F7D8-49BF-B691-138586F9ED98}"/>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20526" name="Line 61">
            <a:extLst>
              <a:ext uri="{FF2B5EF4-FFF2-40B4-BE49-F238E27FC236}">
                <a16:creationId xmlns:a16="http://schemas.microsoft.com/office/drawing/2014/main" id="{62735B77-9658-49F2-BC8B-BC237B010CE2}"/>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27" name="Line 62">
            <a:extLst>
              <a:ext uri="{FF2B5EF4-FFF2-40B4-BE49-F238E27FC236}">
                <a16:creationId xmlns:a16="http://schemas.microsoft.com/office/drawing/2014/main" id="{0943DBAB-4DB6-4489-8953-6018D4DAE03E}"/>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523"/>
                                        </p:tgtEl>
                                        <p:attrNameLst>
                                          <p:attrName>style.visibility</p:attrName>
                                        </p:attrNameLst>
                                      </p:cBhvr>
                                      <p:to>
                                        <p:strVal val="visible"/>
                                      </p:to>
                                    </p:set>
                                    <p:animEffect transition="in" filter="fade">
                                      <p:cBhvr>
                                        <p:cTn id="7" dur="1000"/>
                                        <p:tgtEl>
                                          <p:spTgt spid="62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AF70EC-0859-464B-AFDF-BC28AAA9F39B}"/>
              </a:ext>
            </a:extLst>
          </p:cNvPr>
          <p:cNvSpPr>
            <a:spLocks noGrp="1" noChangeArrowheads="1"/>
          </p:cNvSpPr>
          <p:nvPr>
            <p:ph type="title"/>
          </p:nvPr>
        </p:nvSpPr>
        <p:spPr/>
        <p:txBody>
          <a:bodyPr/>
          <a:lstStyle/>
          <a:p>
            <a:pPr eaLnBrk="1" hangingPunct="1">
              <a:defRPr/>
            </a:pPr>
            <a:endParaRPr lang="en-US" altLang="hu-HU"/>
          </a:p>
        </p:txBody>
      </p:sp>
      <p:sp>
        <p:nvSpPr>
          <p:cNvPr id="26627" name="Rectangle 3">
            <a:extLst>
              <a:ext uri="{FF2B5EF4-FFF2-40B4-BE49-F238E27FC236}">
                <a16:creationId xmlns:a16="http://schemas.microsoft.com/office/drawing/2014/main" id="{711557C2-4204-47D5-AF97-174902DB9FFA}"/>
              </a:ext>
            </a:extLst>
          </p:cNvPr>
          <p:cNvSpPr>
            <a:spLocks noGrp="1" noChangeArrowheads="1"/>
          </p:cNvSpPr>
          <p:nvPr>
            <p:ph type="body" idx="1"/>
          </p:nvPr>
        </p:nvSpPr>
        <p:spPr/>
        <p:txBody>
          <a:bodyPr/>
          <a:lstStyle/>
          <a:p>
            <a:pPr eaLnBrk="1" hangingPunct="1">
              <a:defRPr/>
            </a:pPr>
            <a:endParaRPr lang="en-US" altLang="hu-HU"/>
          </a:p>
        </p:txBody>
      </p:sp>
      <p:sp>
        <p:nvSpPr>
          <p:cNvPr id="21508" name="Rectangle 4">
            <a:extLst>
              <a:ext uri="{FF2B5EF4-FFF2-40B4-BE49-F238E27FC236}">
                <a16:creationId xmlns:a16="http://schemas.microsoft.com/office/drawing/2014/main" id="{03C6A183-DAD5-4D96-A1B6-9E283096A29C}"/>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1509" name="Freeform 5">
            <a:extLst>
              <a:ext uri="{FF2B5EF4-FFF2-40B4-BE49-F238E27FC236}">
                <a16:creationId xmlns:a16="http://schemas.microsoft.com/office/drawing/2014/main" id="{6DE8D0D0-2032-408B-9BAE-32C29F3A03A7}"/>
              </a:ext>
            </a:extLst>
          </p:cNvPr>
          <p:cNvSpPr>
            <a:spLocks/>
          </p:cNvSpPr>
          <p:nvPr/>
        </p:nvSpPr>
        <p:spPr bwMode="auto">
          <a:xfrm>
            <a:off x="3028950" y="409575"/>
            <a:ext cx="3135313" cy="2041525"/>
          </a:xfrm>
          <a:custGeom>
            <a:avLst/>
            <a:gdLst>
              <a:gd name="T0" fmla="*/ 1381125 w 1975"/>
              <a:gd name="T1" fmla="*/ 0 h 1286"/>
              <a:gd name="T2" fmla="*/ 811213 w 1975"/>
              <a:gd name="T3" fmla="*/ 527050 h 1286"/>
              <a:gd name="T4" fmla="*/ 423863 w 1975"/>
              <a:gd name="T5" fmla="*/ 817563 h 1286"/>
              <a:gd name="T6" fmla="*/ 47625 w 1975"/>
              <a:gd name="T7" fmla="*/ 1074738 h 1286"/>
              <a:gd name="T8" fmla="*/ 133350 w 1975"/>
              <a:gd name="T9" fmla="*/ 1860550 h 1286"/>
              <a:gd name="T10" fmla="*/ 682625 w 1975"/>
              <a:gd name="T11" fmla="*/ 1731963 h 1286"/>
              <a:gd name="T12" fmla="*/ 1054100 w 1975"/>
              <a:gd name="T13" fmla="*/ 1487488 h 1286"/>
              <a:gd name="T14" fmla="*/ 1506538 w 1975"/>
              <a:gd name="T15" fmla="*/ 1293813 h 1286"/>
              <a:gd name="T16" fmla="*/ 1936750 w 1975"/>
              <a:gd name="T17" fmla="*/ 1466850 h 1286"/>
              <a:gd name="T18" fmla="*/ 2366963 w 1975"/>
              <a:gd name="T19" fmla="*/ 1951038 h 1286"/>
              <a:gd name="T20" fmla="*/ 3135313 w 1975"/>
              <a:gd name="T21" fmla="*/ 2011363 h 1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75" h="1286">
                <a:moveTo>
                  <a:pt x="870" y="0"/>
                </a:moveTo>
                <a:cubicBezTo>
                  <a:pt x="810" y="55"/>
                  <a:pt x="611" y="246"/>
                  <a:pt x="511" y="332"/>
                </a:cubicBezTo>
                <a:cubicBezTo>
                  <a:pt x="411" y="418"/>
                  <a:pt x="347" y="458"/>
                  <a:pt x="267" y="515"/>
                </a:cubicBezTo>
                <a:cubicBezTo>
                  <a:pt x="187" y="572"/>
                  <a:pt x="60" y="568"/>
                  <a:pt x="30" y="677"/>
                </a:cubicBezTo>
                <a:cubicBezTo>
                  <a:pt x="0" y="786"/>
                  <a:pt x="17" y="1103"/>
                  <a:pt x="84" y="1172"/>
                </a:cubicBezTo>
                <a:cubicBezTo>
                  <a:pt x="151" y="1241"/>
                  <a:pt x="333" y="1130"/>
                  <a:pt x="430" y="1091"/>
                </a:cubicBezTo>
                <a:cubicBezTo>
                  <a:pt x="527" y="1052"/>
                  <a:pt x="578" y="983"/>
                  <a:pt x="664" y="937"/>
                </a:cubicBezTo>
                <a:cubicBezTo>
                  <a:pt x="750" y="891"/>
                  <a:pt x="856" y="817"/>
                  <a:pt x="949" y="815"/>
                </a:cubicBezTo>
                <a:cubicBezTo>
                  <a:pt x="1042" y="813"/>
                  <a:pt x="1130" y="855"/>
                  <a:pt x="1220" y="924"/>
                </a:cubicBezTo>
                <a:cubicBezTo>
                  <a:pt x="1310" y="993"/>
                  <a:pt x="1365" y="1172"/>
                  <a:pt x="1491" y="1229"/>
                </a:cubicBezTo>
                <a:cubicBezTo>
                  <a:pt x="1617" y="1286"/>
                  <a:pt x="1874" y="1259"/>
                  <a:pt x="1975" y="126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0" name="Text Box 7">
            <a:extLst>
              <a:ext uri="{FF2B5EF4-FFF2-40B4-BE49-F238E27FC236}">
                <a16:creationId xmlns:a16="http://schemas.microsoft.com/office/drawing/2014/main" id="{E86DA140-17CA-4AE8-9677-631C0AE8E337}"/>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21511" name="Freeform 8">
            <a:extLst>
              <a:ext uri="{FF2B5EF4-FFF2-40B4-BE49-F238E27FC236}">
                <a16:creationId xmlns:a16="http://schemas.microsoft.com/office/drawing/2014/main" id="{F6730E40-3BFD-4186-A613-931106D5F37D}"/>
              </a:ext>
            </a:extLst>
          </p:cNvPr>
          <p:cNvSpPr>
            <a:spLocks/>
          </p:cNvSpPr>
          <p:nvPr/>
        </p:nvSpPr>
        <p:spPr bwMode="auto">
          <a:xfrm>
            <a:off x="2352675" y="247650"/>
            <a:ext cx="1863725" cy="1130300"/>
          </a:xfrm>
          <a:custGeom>
            <a:avLst/>
            <a:gdLst>
              <a:gd name="T0" fmla="*/ 57150 w 1174"/>
              <a:gd name="T1" fmla="*/ 0 h 712"/>
              <a:gd name="T2" fmla="*/ 100013 w 1174"/>
              <a:gd name="T3" fmla="*/ 957263 h 712"/>
              <a:gd name="T4" fmla="*/ 658813 w 1174"/>
              <a:gd name="T5" fmla="*/ 1042988 h 712"/>
              <a:gd name="T6" fmla="*/ 1530350 w 1174"/>
              <a:gd name="T7" fmla="*/ 441325 h 712"/>
              <a:gd name="T8" fmla="*/ 1863725 w 1174"/>
              <a:gd name="T9" fmla="*/ 107950 h 7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4" h="712">
                <a:moveTo>
                  <a:pt x="36" y="0"/>
                </a:moveTo>
                <a:cubicBezTo>
                  <a:pt x="42" y="100"/>
                  <a:pt x="0" y="494"/>
                  <a:pt x="63" y="603"/>
                </a:cubicBezTo>
                <a:cubicBezTo>
                  <a:pt x="126" y="712"/>
                  <a:pt x="265" y="711"/>
                  <a:pt x="415" y="657"/>
                </a:cubicBezTo>
                <a:cubicBezTo>
                  <a:pt x="565" y="603"/>
                  <a:pt x="837" y="376"/>
                  <a:pt x="964" y="278"/>
                </a:cubicBezTo>
                <a:cubicBezTo>
                  <a:pt x="1091" y="180"/>
                  <a:pt x="1130" y="112"/>
                  <a:pt x="1174" y="6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2" name="Freeform 9">
            <a:extLst>
              <a:ext uri="{FF2B5EF4-FFF2-40B4-BE49-F238E27FC236}">
                <a16:creationId xmlns:a16="http://schemas.microsoft.com/office/drawing/2014/main" id="{8EA199EB-9F46-468E-9447-A1ABAD923F7A}"/>
              </a:ext>
            </a:extLst>
          </p:cNvPr>
          <p:cNvSpPr>
            <a:spLocks/>
          </p:cNvSpPr>
          <p:nvPr/>
        </p:nvSpPr>
        <p:spPr bwMode="auto">
          <a:xfrm>
            <a:off x="6804025" y="2708275"/>
            <a:ext cx="1528763" cy="3008313"/>
          </a:xfrm>
          <a:custGeom>
            <a:avLst/>
            <a:gdLst>
              <a:gd name="T0" fmla="*/ 0 w 963"/>
              <a:gd name="T1" fmla="*/ 1782763 h 1895"/>
              <a:gd name="T2" fmla="*/ 412750 w 963"/>
              <a:gd name="T3" fmla="*/ 1809750 h 1895"/>
              <a:gd name="T4" fmla="*/ 619125 w 963"/>
              <a:gd name="T5" fmla="*/ 2160588 h 1895"/>
              <a:gd name="T6" fmla="*/ 647700 w 963"/>
              <a:gd name="T7" fmla="*/ 2790825 h 1895"/>
              <a:gd name="T8" fmla="*/ 720725 w 963"/>
              <a:gd name="T9" fmla="*/ 3008313 h 1895"/>
              <a:gd name="T10" fmla="*/ 1152525 w 963"/>
              <a:gd name="T11" fmla="*/ 2790825 h 1895"/>
              <a:gd name="T12" fmla="*/ 1470025 w 963"/>
              <a:gd name="T13" fmla="*/ 2087563 h 1895"/>
              <a:gd name="T14" fmla="*/ 1439863 w 963"/>
              <a:gd name="T15" fmla="*/ 1063625 h 1895"/>
              <a:gd name="T16" fmla="*/ 936625 w 963"/>
              <a:gd name="T17" fmla="*/ 198438 h 1895"/>
              <a:gd name="T18" fmla="*/ 647700 w 963"/>
              <a:gd name="T19" fmla="*/ 198438 h 1895"/>
              <a:gd name="T20" fmla="*/ 565150 w 963"/>
              <a:gd name="T21" fmla="*/ 1389063 h 1895"/>
              <a:gd name="T22" fmla="*/ 0 w 963"/>
              <a:gd name="T23" fmla="*/ 1541463 h 18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1895">
                <a:moveTo>
                  <a:pt x="0" y="1123"/>
                </a:moveTo>
                <a:cubicBezTo>
                  <a:pt x="43" y="1126"/>
                  <a:pt x="195" y="1100"/>
                  <a:pt x="260" y="1140"/>
                </a:cubicBezTo>
                <a:cubicBezTo>
                  <a:pt x="325" y="1180"/>
                  <a:pt x="365" y="1258"/>
                  <a:pt x="390" y="1361"/>
                </a:cubicBezTo>
                <a:cubicBezTo>
                  <a:pt x="415" y="1464"/>
                  <a:pt x="397" y="1669"/>
                  <a:pt x="408" y="1758"/>
                </a:cubicBezTo>
                <a:cubicBezTo>
                  <a:pt x="419" y="1847"/>
                  <a:pt x="401" y="1895"/>
                  <a:pt x="454" y="1895"/>
                </a:cubicBezTo>
                <a:cubicBezTo>
                  <a:pt x="507" y="1895"/>
                  <a:pt x="647" y="1855"/>
                  <a:pt x="726" y="1758"/>
                </a:cubicBezTo>
                <a:cubicBezTo>
                  <a:pt x="805" y="1661"/>
                  <a:pt x="896" y="1496"/>
                  <a:pt x="926" y="1315"/>
                </a:cubicBezTo>
                <a:cubicBezTo>
                  <a:pt x="956" y="1134"/>
                  <a:pt x="963" y="868"/>
                  <a:pt x="907" y="670"/>
                </a:cubicBezTo>
                <a:cubicBezTo>
                  <a:pt x="851" y="472"/>
                  <a:pt x="673" y="216"/>
                  <a:pt x="590" y="125"/>
                </a:cubicBezTo>
                <a:cubicBezTo>
                  <a:pt x="507" y="34"/>
                  <a:pt x="447" y="0"/>
                  <a:pt x="408" y="125"/>
                </a:cubicBezTo>
                <a:cubicBezTo>
                  <a:pt x="369" y="250"/>
                  <a:pt x="424" y="734"/>
                  <a:pt x="356" y="875"/>
                </a:cubicBezTo>
                <a:cubicBezTo>
                  <a:pt x="288" y="1016"/>
                  <a:pt x="74" y="951"/>
                  <a:pt x="0" y="971"/>
                </a:cubicBezTo>
              </a:path>
            </a:pathLst>
          </a:custGeom>
          <a:solidFill>
            <a:srgbClr val="800000">
              <a:alpha val="63136"/>
            </a:srgbClr>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3" name="Freeform 10">
            <a:extLst>
              <a:ext uri="{FF2B5EF4-FFF2-40B4-BE49-F238E27FC236}">
                <a16:creationId xmlns:a16="http://schemas.microsoft.com/office/drawing/2014/main" id="{67624F6A-3797-4746-93BF-C29BBC3A802E}"/>
              </a:ext>
            </a:extLst>
          </p:cNvPr>
          <p:cNvSpPr>
            <a:spLocks/>
          </p:cNvSpPr>
          <p:nvPr/>
        </p:nvSpPr>
        <p:spPr bwMode="auto">
          <a:xfrm>
            <a:off x="2862263" y="5884863"/>
            <a:ext cx="1527175" cy="698500"/>
          </a:xfrm>
          <a:custGeom>
            <a:avLst/>
            <a:gdLst>
              <a:gd name="T0" fmla="*/ 0 w 962"/>
              <a:gd name="T1" fmla="*/ 698500 h 440"/>
              <a:gd name="T2" fmla="*/ 279400 w 962"/>
              <a:gd name="T3" fmla="*/ 106363 h 440"/>
              <a:gd name="T4" fmla="*/ 601663 w 962"/>
              <a:gd name="T5" fmla="*/ 63500 h 440"/>
              <a:gd name="T6" fmla="*/ 1096963 w 962"/>
              <a:gd name="T7" fmla="*/ 407988 h 440"/>
              <a:gd name="T8" fmla="*/ 1527175 w 962"/>
              <a:gd name="T9" fmla="*/ 687388 h 4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2" h="440">
                <a:moveTo>
                  <a:pt x="0" y="440"/>
                </a:moveTo>
                <a:cubicBezTo>
                  <a:pt x="29" y="378"/>
                  <a:pt x="113" y="134"/>
                  <a:pt x="176" y="67"/>
                </a:cubicBezTo>
                <a:cubicBezTo>
                  <a:pt x="239" y="0"/>
                  <a:pt x="293" y="8"/>
                  <a:pt x="379" y="40"/>
                </a:cubicBezTo>
                <a:cubicBezTo>
                  <a:pt x="465" y="72"/>
                  <a:pt x="594" y="191"/>
                  <a:pt x="691" y="257"/>
                </a:cubicBezTo>
                <a:cubicBezTo>
                  <a:pt x="788" y="323"/>
                  <a:pt x="906" y="396"/>
                  <a:pt x="962" y="43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4" name="Text Box 11">
            <a:extLst>
              <a:ext uri="{FF2B5EF4-FFF2-40B4-BE49-F238E27FC236}">
                <a16:creationId xmlns:a16="http://schemas.microsoft.com/office/drawing/2014/main" id="{435419AF-72AB-47E1-8399-23EDC54DFB68}"/>
              </a:ext>
            </a:extLst>
          </p:cNvPr>
          <p:cNvSpPr txBox="1">
            <a:spLocks noChangeArrowheads="1"/>
          </p:cNvSpPr>
          <p:nvPr/>
        </p:nvSpPr>
        <p:spPr bwMode="auto">
          <a:xfrm>
            <a:off x="7235825" y="4221163"/>
            <a:ext cx="136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placenta</a:t>
            </a:r>
            <a:endParaRPr lang="en-US" altLang="hu-HU" b="1">
              <a:solidFill>
                <a:srgbClr val="000000"/>
              </a:solidFill>
            </a:endParaRPr>
          </a:p>
        </p:txBody>
      </p:sp>
      <p:sp>
        <p:nvSpPr>
          <p:cNvPr id="21515" name="Freeform 12">
            <a:extLst>
              <a:ext uri="{FF2B5EF4-FFF2-40B4-BE49-F238E27FC236}">
                <a16:creationId xmlns:a16="http://schemas.microsoft.com/office/drawing/2014/main" id="{ECB84D3A-483D-4906-BA3C-5D32E1CBCE9F}"/>
              </a:ext>
            </a:extLst>
          </p:cNvPr>
          <p:cNvSpPr>
            <a:spLocks/>
          </p:cNvSpPr>
          <p:nvPr/>
        </p:nvSpPr>
        <p:spPr bwMode="auto">
          <a:xfrm>
            <a:off x="2881313" y="2173288"/>
            <a:ext cx="3303587" cy="1127125"/>
          </a:xfrm>
          <a:custGeom>
            <a:avLst/>
            <a:gdLst>
              <a:gd name="T0" fmla="*/ 23812 w 2081"/>
              <a:gd name="T1" fmla="*/ 0 h 710"/>
              <a:gd name="T2" fmla="*/ 120650 w 2081"/>
              <a:gd name="T3" fmla="*/ 430213 h 710"/>
              <a:gd name="T4" fmla="*/ 747712 w 2081"/>
              <a:gd name="T5" fmla="*/ 374650 h 710"/>
              <a:gd name="T6" fmla="*/ 950912 w 2081"/>
              <a:gd name="T7" fmla="*/ 676275 h 710"/>
              <a:gd name="T8" fmla="*/ 1295400 w 2081"/>
              <a:gd name="T9" fmla="*/ 1055688 h 710"/>
              <a:gd name="T10" fmla="*/ 1954212 w 2081"/>
              <a:gd name="T11" fmla="*/ 1022350 h 710"/>
              <a:gd name="T12" fmla="*/ 2339975 w 2081"/>
              <a:gd name="T13" fmla="*/ 419100 h 710"/>
              <a:gd name="T14" fmla="*/ 3303587 w 2081"/>
              <a:gd name="T15" fmla="*/ 290513 h 7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1" h="710">
                <a:moveTo>
                  <a:pt x="15" y="0"/>
                </a:moveTo>
                <a:cubicBezTo>
                  <a:pt x="25" y="45"/>
                  <a:pt x="0" y="232"/>
                  <a:pt x="76" y="271"/>
                </a:cubicBezTo>
                <a:cubicBezTo>
                  <a:pt x="152" y="310"/>
                  <a:pt x="384" y="210"/>
                  <a:pt x="471" y="236"/>
                </a:cubicBezTo>
                <a:cubicBezTo>
                  <a:pt x="558" y="262"/>
                  <a:pt x="542" y="354"/>
                  <a:pt x="599" y="426"/>
                </a:cubicBezTo>
                <a:cubicBezTo>
                  <a:pt x="656" y="497"/>
                  <a:pt x="711" y="629"/>
                  <a:pt x="816" y="665"/>
                </a:cubicBezTo>
                <a:cubicBezTo>
                  <a:pt x="921" y="702"/>
                  <a:pt x="1121" y="710"/>
                  <a:pt x="1231" y="644"/>
                </a:cubicBezTo>
                <a:cubicBezTo>
                  <a:pt x="1340" y="577"/>
                  <a:pt x="1332" y="341"/>
                  <a:pt x="1474" y="264"/>
                </a:cubicBezTo>
                <a:cubicBezTo>
                  <a:pt x="1616" y="187"/>
                  <a:pt x="1955" y="200"/>
                  <a:pt x="2081" y="18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6" name="Freeform 13">
            <a:extLst>
              <a:ext uri="{FF2B5EF4-FFF2-40B4-BE49-F238E27FC236}">
                <a16:creationId xmlns:a16="http://schemas.microsoft.com/office/drawing/2014/main" id="{E55580E4-A20A-4978-95EC-0417DCA7FD0D}"/>
              </a:ext>
            </a:extLst>
          </p:cNvPr>
          <p:cNvSpPr>
            <a:spLocks/>
          </p:cNvSpPr>
          <p:nvPr/>
        </p:nvSpPr>
        <p:spPr bwMode="auto">
          <a:xfrm>
            <a:off x="3087688" y="2603500"/>
            <a:ext cx="279400" cy="1022350"/>
          </a:xfrm>
          <a:custGeom>
            <a:avLst/>
            <a:gdLst>
              <a:gd name="T0" fmla="*/ 279400 w 176"/>
              <a:gd name="T1" fmla="*/ 1022350 h 644"/>
              <a:gd name="T2" fmla="*/ 139700 w 176"/>
              <a:gd name="T3" fmla="*/ 601663 h 644"/>
              <a:gd name="T4" fmla="*/ 0 w 176"/>
              <a:gd name="T5" fmla="*/ 0 h 644"/>
              <a:gd name="T6" fmla="*/ 0 60000 65536"/>
              <a:gd name="T7" fmla="*/ 0 60000 65536"/>
              <a:gd name="T8" fmla="*/ 0 60000 65536"/>
            </a:gdLst>
            <a:ahLst/>
            <a:cxnLst>
              <a:cxn ang="T6">
                <a:pos x="T0" y="T1"/>
              </a:cxn>
              <a:cxn ang="T7">
                <a:pos x="T2" y="T3"/>
              </a:cxn>
              <a:cxn ang="T8">
                <a:pos x="T4" y="T5"/>
              </a:cxn>
            </a:cxnLst>
            <a:rect l="0" t="0" r="r" b="b"/>
            <a:pathLst>
              <a:path w="176" h="644">
                <a:moveTo>
                  <a:pt x="176" y="644"/>
                </a:moveTo>
                <a:cubicBezTo>
                  <a:pt x="161" y="599"/>
                  <a:pt x="117" y="486"/>
                  <a:pt x="88" y="379"/>
                </a:cubicBezTo>
                <a:cubicBezTo>
                  <a:pt x="59" y="272"/>
                  <a:pt x="18" y="79"/>
                  <a:pt x="0" y="0"/>
                </a:cubicBezTo>
              </a:path>
            </a:pathLst>
          </a:custGeom>
          <a:noFill/>
          <a:ln w="165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7" name="Freeform 15">
            <a:extLst>
              <a:ext uri="{FF2B5EF4-FFF2-40B4-BE49-F238E27FC236}">
                <a16:creationId xmlns:a16="http://schemas.microsoft.com/office/drawing/2014/main" id="{5F99EF54-C62B-46F5-A06D-9C66D942FD3B}"/>
              </a:ext>
            </a:extLst>
          </p:cNvPr>
          <p:cNvSpPr>
            <a:spLocks/>
          </p:cNvSpPr>
          <p:nvPr/>
        </p:nvSpPr>
        <p:spPr bwMode="auto">
          <a:xfrm>
            <a:off x="3776663" y="3538538"/>
            <a:ext cx="3011487" cy="828675"/>
          </a:xfrm>
          <a:custGeom>
            <a:avLst/>
            <a:gdLst>
              <a:gd name="T0" fmla="*/ 3011487 w 1897"/>
              <a:gd name="T1" fmla="*/ 828675 h 522"/>
              <a:gd name="T2" fmla="*/ 1055687 w 1897"/>
              <a:gd name="T3" fmla="*/ 692150 h 522"/>
              <a:gd name="T4" fmla="*/ 977900 w 1897"/>
              <a:gd name="T5" fmla="*/ 76200 h 522"/>
              <a:gd name="T6" fmla="*/ 0 w 1897"/>
              <a:gd name="T7" fmla="*/ 238125 h 5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7" h="522">
                <a:moveTo>
                  <a:pt x="1897" y="522"/>
                </a:moveTo>
                <a:cubicBezTo>
                  <a:pt x="1692" y="509"/>
                  <a:pt x="878" y="515"/>
                  <a:pt x="665" y="436"/>
                </a:cubicBezTo>
                <a:cubicBezTo>
                  <a:pt x="452" y="357"/>
                  <a:pt x="727" y="96"/>
                  <a:pt x="616" y="48"/>
                </a:cubicBezTo>
                <a:cubicBezTo>
                  <a:pt x="505" y="0"/>
                  <a:pt x="128" y="129"/>
                  <a:pt x="0" y="150"/>
                </a:cubicBezTo>
              </a:path>
            </a:pathLst>
          </a:custGeom>
          <a:noFill/>
          <a:ln w="3810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18" name="Oval 19">
            <a:extLst>
              <a:ext uri="{FF2B5EF4-FFF2-40B4-BE49-F238E27FC236}">
                <a16:creationId xmlns:a16="http://schemas.microsoft.com/office/drawing/2014/main" id="{9ADAE8C2-9643-4C09-8113-6A5AAF35C40B}"/>
              </a:ext>
            </a:extLst>
          </p:cNvPr>
          <p:cNvSpPr>
            <a:spLocks noChangeArrowheads="1"/>
          </p:cNvSpPr>
          <p:nvPr/>
        </p:nvSpPr>
        <p:spPr bwMode="auto">
          <a:xfrm>
            <a:off x="2843213" y="4508500"/>
            <a:ext cx="288925" cy="5762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1519" name="Oval 20">
            <a:extLst>
              <a:ext uri="{FF2B5EF4-FFF2-40B4-BE49-F238E27FC236}">
                <a16:creationId xmlns:a16="http://schemas.microsoft.com/office/drawing/2014/main" id="{80AB066A-242D-45E5-A9D4-AF47B6206919}"/>
              </a:ext>
            </a:extLst>
          </p:cNvPr>
          <p:cNvSpPr>
            <a:spLocks noChangeArrowheads="1"/>
          </p:cNvSpPr>
          <p:nvPr/>
        </p:nvSpPr>
        <p:spPr bwMode="auto">
          <a:xfrm>
            <a:off x="5940425" y="4508500"/>
            <a:ext cx="288925" cy="576263"/>
          </a:xfrm>
          <a:prstGeom prst="ellipse">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1520" name="Freeform 21">
            <a:extLst>
              <a:ext uri="{FF2B5EF4-FFF2-40B4-BE49-F238E27FC236}">
                <a16:creationId xmlns:a16="http://schemas.microsoft.com/office/drawing/2014/main" id="{F2D0C06A-C75B-440A-9302-471FC21E38D6}"/>
              </a:ext>
            </a:extLst>
          </p:cNvPr>
          <p:cNvSpPr>
            <a:spLocks/>
          </p:cNvSpPr>
          <p:nvPr/>
        </p:nvSpPr>
        <p:spPr bwMode="auto">
          <a:xfrm>
            <a:off x="2843213" y="3357563"/>
            <a:ext cx="2444750" cy="1074737"/>
          </a:xfrm>
          <a:custGeom>
            <a:avLst/>
            <a:gdLst>
              <a:gd name="T0" fmla="*/ 33338 w 1540"/>
              <a:gd name="T1" fmla="*/ 612775 h 677"/>
              <a:gd name="T2" fmla="*/ 195263 w 1540"/>
              <a:gd name="T3" fmla="*/ 160337 h 677"/>
              <a:gd name="T4" fmla="*/ 733425 w 1540"/>
              <a:gd name="T5" fmla="*/ 31750 h 677"/>
              <a:gd name="T6" fmla="*/ 2292350 w 1540"/>
              <a:gd name="T7" fmla="*/ 85725 h 677"/>
              <a:gd name="T8" fmla="*/ 1651000 w 1540"/>
              <a:gd name="T9" fmla="*/ 544512 h 677"/>
              <a:gd name="T10" fmla="*/ 269875 w 1540"/>
              <a:gd name="T11" fmla="*/ 1063625 h 677"/>
              <a:gd name="T12" fmla="*/ 33338 w 1540"/>
              <a:gd name="T13" fmla="*/ 612775 h 6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0" h="677">
                <a:moveTo>
                  <a:pt x="21" y="386"/>
                </a:moveTo>
                <a:cubicBezTo>
                  <a:pt x="13" y="291"/>
                  <a:pt x="50" y="162"/>
                  <a:pt x="123" y="101"/>
                </a:cubicBezTo>
                <a:cubicBezTo>
                  <a:pt x="196" y="40"/>
                  <a:pt x="242" y="28"/>
                  <a:pt x="462" y="20"/>
                </a:cubicBezTo>
                <a:cubicBezTo>
                  <a:pt x="682" y="12"/>
                  <a:pt x="1348" y="0"/>
                  <a:pt x="1444" y="54"/>
                </a:cubicBezTo>
                <a:cubicBezTo>
                  <a:pt x="1540" y="108"/>
                  <a:pt x="1252" y="240"/>
                  <a:pt x="1040" y="343"/>
                </a:cubicBezTo>
                <a:cubicBezTo>
                  <a:pt x="828" y="446"/>
                  <a:pt x="340" y="663"/>
                  <a:pt x="170" y="670"/>
                </a:cubicBezTo>
                <a:cubicBezTo>
                  <a:pt x="0" y="677"/>
                  <a:pt x="28" y="491"/>
                  <a:pt x="21" y="386"/>
                </a:cubicBezTo>
                <a:close/>
              </a:path>
            </a:pathLst>
          </a:custGeom>
          <a:solidFill>
            <a:srgbClr val="C0C0C0">
              <a:alpha val="39999"/>
            </a:srgbClr>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1" name="Text Box 22">
            <a:extLst>
              <a:ext uri="{FF2B5EF4-FFF2-40B4-BE49-F238E27FC236}">
                <a16:creationId xmlns:a16="http://schemas.microsoft.com/office/drawing/2014/main" id="{82C7010B-4AA7-4773-8A0D-821226A6E91A}"/>
              </a:ext>
            </a:extLst>
          </p:cNvPr>
          <p:cNvSpPr txBox="1">
            <a:spLocks noChangeArrowheads="1"/>
          </p:cNvSpPr>
          <p:nvPr/>
        </p:nvSpPr>
        <p:spPr bwMode="auto">
          <a:xfrm>
            <a:off x="3851275" y="3573463"/>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600">
                <a:solidFill>
                  <a:srgbClr val="000000"/>
                </a:solidFill>
              </a:rPr>
              <a:t>liver</a:t>
            </a:r>
            <a:endParaRPr lang="en-US" altLang="hu-HU" sz="1600">
              <a:solidFill>
                <a:srgbClr val="000000"/>
              </a:solidFill>
            </a:endParaRPr>
          </a:p>
        </p:txBody>
      </p:sp>
      <p:sp>
        <p:nvSpPr>
          <p:cNvPr id="21522" name="Freeform 23">
            <a:extLst>
              <a:ext uri="{FF2B5EF4-FFF2-40B4-BE49-F238E27FC236}">
                <a16:creationId xmlns:a16="http://schemas.microsoft.com/office/drawing/2014/main" id="{374F0862-3398-462C-8BDA-F988E7C33AC0}"/>
              </a:ext>
            </a:extLst>
          </p:cNvPr>
          <p:cNvSpPr>
            <a:spLocks/>
          </p:cNvSpPr>
          <p:nvPr/>
        </p:nvSpPr>
        <p:spPr bwMode="auto">
          <a:xfrm>
            <a:off x="3765550" y="3556000"/>
            <a:ext cx="519113" cy="198438"/>
          </a:xfrm>
          <a:custGeom>
            <a:avLst/>
            <a:gdLst>
              <a:gd name="T0" fmla="*/ 519113 w 327"/>
              <a:gd name="T1" fmla="*/ 88900 h 125"/>
              <a:gd name="T2" fmla="*/ 230188 w 327"/>
              <a:gd name="T3" fmla="*/ 17463 h 125"/>
              <a:gd name="T4" fmla="*/ 0 w 327"/>
              <a:gd name="T5" fmla="*/ 198438 h 125"/>
              <a:gd name="T6" fmla="*/ 0 60000 65536"/>
              <a:gd name="T7" fmla="*/ 0 60000 65536"/>
              <a:gd name="T8" fmla="*/ 0 60000 65536"/>
            </a:gdLst>
            <a:ahLst/>
            <a:cxnLst>
              <a:cxn ang="T6">
                <a:pos x="T0" y="T1"/>
              </a:cxn>
              <a:cxn ang="T7">
                <a:pos x="T2" y="T3"/>
              </a:cxn>
              <a:cxn ang="T8">
                <a:pos x="T4" y="T5"/>
              </a:cxn>
            </a:cxnLst>
            <a:rect l="0" t="0" r="r" b="b"/>
            <a:pathLst>
              <a:path w="327" h="125">
                <a:moveTo>
                  <a:pt x="327" y="56"/>
                </a:moveTo>
                <a:cubicBezTo>
                  <a:pt x="262" y="30"/>
                  <a:pt x="199" y="0"/>
                  <a:pt x="145" y="11"/>
                </a:cubicBezTo>
                <a:cubicBezTo>
                  <a:pt x="91" y="22"/>
                  <a:pt x="30" y="101"/>
                  <a:pt x="0" y="125"/>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3" name="Freeform 24">
            <a:extLst>
              <a:ext uri="{FF2B5EF4-FFF2-40B4-BE49-F238E27FC236}">
                <a16:creationId xmlns:a16="http://schemas.microsoft.com/office/drawing/2014/main" id="{E652BACE-7153-490C-B4E9-14AAE3180059}"/>
              </a:ext>
            </a:extLst>
          </p:cNvPr>
          <p:cNvSpPr>
            <a:spLocks/>
          </p:cNvSpPr>
          <p:nvPr/>
        </p:nvSpPr>
        <p:spPr bwMode="auto">
          <a:xfrm>
            <a:off x="3779838" y="3644900"/>
            <a:ext cx="623887" cy="301625"/>
          </a:xfrm>
          <a:custGeom>
            <a:avLst/>
            <a:gdLst>
              <a:gd name="T0" fmla="*/ 576262 w 393"/>
              <a:gd name="T1" fmla="*/ 0 h 190"/>
              <a:gd name="T2" fmla="*/ 576262 w 393"/>
              <a:gd name="T3" fmla="*/ 215900 h 190"/>
              <a:gd name="T4" fmla="*/ 287337 w 393"/>
              <a:gd name="T5" fmla="*/ 288925 h 190"/>
              <a:gd name="T6" fmla="*/ 0 w 393"/>
              <a:gd name="T7" fmla="*/ 144463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3" h="190">
                <a:moveTo>
                  <a:pt x="363" y="0"/>
                </a:moveTo>
                <a:cubicBezTo>
                  <a:pt x="378" y="53"/>
                  <a:pt x="393" y="106"/>
                  <a:pt x="363" y="136"/>
                </a:cubicBezTo>
                <a:cubicBezTo>
                  <a:pt x="333" y="166"/>
                  <a:pt x="241" y="190"/>
                  <a:pt x="181" y="182"/>
                </a:cubicBezTo>
                <a:cubicBezTo>
                  <a:pt x="121" y="174"/>
                  <a:pt x="60" y="132"/>
                  <a:pt x="0" y="91"/>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4" name="Freeform 25">
            <a:extLst>
              <a:ext uri="{FF2B5EF4-FFF2-40B4-BE49-F238E27FC236}">
                <a16:creationId xmlns:a16="http://schemas.microsoft.com/office/drawing/2014/main" id="{9401E64C-655F-4A68-B936-B1A80BB82096}"/>
              </a:ext>
            </a:extLst>
          </p:cNvPr>
          <p:cNvSpPr>
            <a:spLocks/>
          </p:cNvSpPr>
          <p:nvPr/>
        </p:nvSpPr>
        <p:spPr bwMode="auto">
          <a:xfrm>
            <a:off x="3484563" y="3484563"/>
            <a:ext cx="511175" cy="184150"/>
          </a:xfrm>
          <a:custGeom>
            <a:avLst/>
            <a:gdLst>
              <a:gd name="T0" fmla="*/ 511175 w 322"/>
              <a:gd name="T1" fmla="*/ 88900 h 116"/>
              <a:gd name="T2" fmla="*/ 79375 w 322"/>
              <a:gd name="T3" fmla="*/ 15875 h 116"/>
              <a:gd name="T4" fmla="*/ 33338 w 322"/>
              <a:gd name="T5" fmla="*/ 184150 h 116"/>
              <a:gd name="T6" fmla="*/ 0 60000 65536"/>
              <a:gd name="T7" fmla="*/ 0 60000 65536"/>
              <a:gd name="T8" fmla="*/ 0 60000 65536"/>
            </a:gdLst>
            <a:ahLst/>
            <a:cxnLst>
              <a:cxn ang="T6">
                <a:pos x="T0" y="T1"/>
              </a:cxn>
              <a:cxn ang="T7">
                <a:pos x="T2" y="T3"/>
              </a:cxn>
              <a:cxn ang="T8">
                <a:pos x="T4" y="T5"/>
              </a:cxn>
            </a:cxnLst>
            <a:rect l="0" t="0" r="r" b="b"/>
            <a:pathLst>
              <a:path w="322" h="116">
                <a:moveTo>
                  <a:pt x="322" y="56"/>
                </a:moveTo>
                <a:cubicBezTo>
                  <a:pt x="212" y="33"/>
                  <a:pt x="100" y="0"/>
                  <a:pt x="50" y="10"/>
                </a:cubicBezTo>
                <a:cubicBezTo>
                  <a:pt x="0" y="20"/>
                  <a:pt x="27" y="94"/>
                  <a:pt x="21" y="116"/>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5" name="Freeform 26">
            <a:extLst>
              <a:ext uri="{FF2B5EF4-FFF2-40B4-BE49-F238E27FC236}">
                <a16:creationId xmlns:a16="http://schemas.microsoft.com/office/drawing/2014/main" id="{295D685F-0552-4273-897E-8494132FDA55}"/>
              </a:ext>
            </a:extLst>
          </p:cNvPr>
          <p:cNvSpPr>
            <a:spLocks/>
          </p:cNvSpPr>
          <p:nvPr/>
        </p:nvSpPr>
        <p:spPr bwMode="auto">
          <a:xfrm>
            <a:off x="3479800" y="3573463"/>
            <a:ext cx="587375" cy="192087"/>
          </a:xfrm>
          <a:custGeom>
            <a:avLst/>
            <a:gdLst>
              <a:gd name="T0" fmla="*/ 587375 w 370"/>
              <a:gd name="T1" fmla="*/ 142875 h 121"/>
              <a:gd name="T2" fmla="*/ 84138 w 370"/>
              <a:gd name="T3" fmla="*/ 0 h 121"/>
              <a:gd name="T4" fmla="*/ 84138 w 370"/>
              <a:gd name="T5" fmla="*/ 142875 h 121"/>
              <a:gd name="T6" fmla="*/ 317500 w 370"/>
              <a:gd name="T7" fmla="*/ 192087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0" h="121">
                <a:moveTo>
                  <a:pt x="370" y="90"/>
                </a:moveTo>
                <a:cubicBezTo>
                  <a:pt x="238" y="45"/>
                  <a:pt x="106" y="0"/>
                  <a:pt x="53" y="0"/>
                </a:cubicBezTo>
                <a:cubicBezTo>
                  <a:pt x="0" y="0"/>
                  <a:pt x="28" y="70"/>
                  <a:pt x="53" y="90"/>
                </a:cubicBezTo>
                <a:cubicBezTo>
                  <a:pt x="78" y="110"/>
                  <a:pt x="170" y="115"/>
                  <a:pt x="200" y="121"/>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6" name="Freeform 27">
            <a:extLst>
              <a:ext uri="{FF2B5EF4-FFF2-40B4-BE49-F238E27FC236}">
                <a16:creationId xmlns:a16="http://schemas.microsoft.com/office/drawing/2014/main" id="{6668788E-AEF8-4CB8-8DED-A6214C66230E}"/>
              </a:ext>
            </a:extLst>
          </p:cNvPr>
          <p:cNvSpPr>
            <a:spLocks/>
          </p:cNvSpPr>
          <p:nvPr/>
        </p:nvSpPr>
        <p:spPr bwMode="auto">
          <a:xfrm>
            <a:off x="3648075" y="3789363"/>
            <a:ext cx="492125" cy="239712"/>
          </a:xfrm>
          <a:custGeom>
            <a:avLst/>
            <a:gdLst>
              <a:gd name="T0" fmla="*/ 492125 w 310"/>
              <a:gd name="T1" fmla="*/ 144462 h 151"/>
              <a:gd name="T2" fmla="*/ 60325 w 310"/>
              <a:gd name="T3" fmla="*/ 215900 h 151"/>
              <a:gd name="T4" fmla="*/ 131763 w 310"/>
              <a:gd name="T5" fmla="*/ 0 h 151"/>
              <a:gd name="T6" fmla="*/ 0 60000 65536"/>
              <a:gd name="T7" fmla="*/ 0 60000 65536"/>
              <a:gd name="T8" fmla="*/ 0 60000 65536"/>
            </a:gdLst>
            <a:ahLst/>
            <a:cxnLst>
              <a:cxn ang="T6">
                <a:pos x="T0" y="T1"/>
              </a:cxn>
              <a:cxn ang="T7">
                <a:pos x="T2" y="T3"/>
              </a:cxn>
              <a:cxn ang="T8">
                <a:pos x="T4" y="T5"/>
              </a:cxn>
            </a:cxnLst>
            <a:rect l="0" t="0" r="r" b="b"/>
            <a:pathLst>
              <a:path w="310" h="151">
                <a:moveTo>
                  <a:pt x="310" y="91"/>
                </a:moveTo>
                <a:cubicBezTo>
                  <a:pt x="193" y="121"/>
                  <a:pt x="76" y="151"/>
                  <a:pt x="38" y="136"/>
                </a:cubicBezTo>
                <a:cubicBezTo>
                  <a:pt x="0" y="121"/>
                  <a:pt x="41" y="60"/>
                  <a:pt x="83" y="0"/>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7" name="Freeform 28">
            <a:extLst>
              <a:ext uri="{FF2B5EF4-FFF2-40B4-BE49-F238E27FC236}">
                <a16:creationId xmlns:a16="http://schemas.microsoft.com/office/drawing/2014/main" id="{56E48929-1E79-4E0F-85EB-8ACC6E559D02}"/>
              </a:ext>
            </a:extLst>
          </p:cNvPr>
          <p:cNvSpPr>
            <a:spLocks/>
          </p:cNvSpPr>
          <p:nvPr/>
        </p:nvSpPr>
        <p:spPr bwMode="auto">
          <a:xfrm>
            <a:off x="3468688" y="3716338"/>
            <a:ext cx="239712" cy="288925"/>
          </a:xfrm>
          <a:custGeom>
            <a:avLst/>
            <a:gdLst>
              <a:gd name="T0" fmla="*/ 239712 w 151"/>
              <a:gd name="T1" fmla="*/ 288925 h 182"/>
              <a:gd name="T2" fmla="*/ 23812 w 151"/>
              <a:gd name="T3" fmla="*/ 73025 h 182"/>
              <a:gd name="T4" fmla="*/ 95250 w 151"/>
              <a:gd name="T5" fmla="*/ 0 h 182"/>
              <a:gd name="T6" fmla="*/ 0 60000 65536"/>
              <a:gd name="T7" fmla="*/ 0 60000 65536"/>
              <a:gd name="T8" fmla="*/ 0 60000 65536"/>
            </a:gdLst>
            <a:ahLst/>
            <a:cxnLst>
              <a:cxn ang="T6">
                <a:pos x="T0" y="T1"/>
              </a:cxn>
              <a:cxn ang="T7">
                <a:pos x="T2" y="T3"/>
              </a:cxn>
              <a:cxn ang="T8">
                <a:pos x="T4" y="T5"/>
              </a:cxn>
            </a:cxnLst>
            <a:rect l="0" t="0" r="r" b="b"/>
            <a:pathLst>
              <a:path w="151" h="182">
                <a:moveTo>
                  <a:pt x="151" y="182"/>
                </a:moveTo>
                <a:cubicBezTo>
                  <a:pt x="90" y="129"/>
                  <a:pt x="30" y="76"/>
                  <a:pt x="15" y="46"/>
                </a:cubicBezTo>
                <a:cubicBezTo>
                  <a:pt x="0" y="16"/>
                  <a:pt x="30" y="8"/>
                  <a:pt x="60" y="0"/>
                </a:cubicBezTo>
              </a:path>
            </a:pathLst>
          </a:custGeom>
          <a:noFill/>
          <a:ln w="19050" cmpd="sng">
            <a:solidFill>
              <a:srgbClr val="99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8" name="Freeform 30">
            <a:extLst>
              <a:ext uri="{FF2B5EF4-FFF2-40B4-BE49-F238E27FC236}">
                <a16:creationId xmlns:a16="http://schemas.microsoft.com/office/drawing/2014/main" id="{D590D577-21CA-4765-A9D1-1B9614108754}"/>
              </a:ext>
            </a:extLst>
          </p:cNvPr>
          <p:cNvSpPr>
            <a:spLocks/>
          </p:cNvSpPr>
          <p:nvPr/>
        </p:nvSpPr>
        <p:spPr bwMode="auto">
          <a:xfrm>
            <a:off x="2166938" y="260350"/>
            <a:ext cx="758825" cy="1978025"/>
          </a:xfrm>
          <a:custGeom>
            <a:avLst/>
            <a:gdLst>
              <a:gd name="T0" fmla="*/ 101600 w 478"/>
              <a:gd name="T1" fmla="*/ 0 h 1246"/>
              <a:gd name="T2" fmla="*/ 92075 w 478"/>
              <a:gd name="T3" fmla="*/ 1009650 h 1246"/>
              <a:gd name="T4" fmla="*/ 650875 w 478"/>
              <a:gd name="T5" fmla="*/ 1352550 h 1246"/>
              <a:gd name="T6" fmla="*/ 738188 w 478"/>
              <a:gd name="T7" fmla="*/ 1804988 h 1246"/>
              <a:gd name="T8" fmla="*/ 738188 w 478"/>
              <a:gd name="T9" fmla="*/ 1978025 h 1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8" h="1246">
                <a:moveTo>
                  <a:pt x="64" y="0"/>
                </a:moveTo>
                <a:cubicBezTo>
                  <a:pt x="63" y="106"/>
                  <a:pt x="0" y="494"/>
                  <a:pt x="58" y="636"/>
                </a:cubicBezTo>
                <a:cubicBezTo>
                  <a:pt x="116" y="778"/>
                  <a:pt x="342" y="769"/>
                  <a:pt x="410" y="852"/>
                </a:cubicBezTo>
                <a:cubicBezTo>
                  <a:pt x="478" y="935"/>
                  <a:pt x="456" y="1071"/>
                  <a:pt x="465" y="1137"/>
                </a:cubicBezTo>
                <a:cubicBezTo>
                  <a:pt x="474" y="1203"/>
                  <a:pt x="465" y="1223"/>
                  <a:pt x="465" y="124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29" name="Freeform 31">
            <a:extLst>
              <a:ext uri="{FF2B5EF4-FFF2-40B4-BE49-F238E27FC236}">
                <a16:creationId xmlns:a16="http://schemas.microsoft.com/office/drawing/2014/main" id="{89310C0A-D015-47E0-A88B-4AF90DF1FA85}"/>
              </a:ext>
            </a:extLst>
          </p:cNvPr>
          <p:cNvSpPr>
            <a:spLocks/>
          </p:cNvSpPr>
          <p:nvPr/>
        </p:nvSpPr>
        <p:spPr bwMode="auto">
          <a:xfrm>
            <a:off x="2711450" y="5710238"/>
            <a:ext cx="646113" cy="884237"/>
          </a:xfrm>
          <a:custGeom>
            <a:avLst/>
            <a:gdLst>
              <a:gd name="T0" fmla="*/ 0 w 407"/>
              <a:gd name="T1" fmla="*/ 884237 h 557"/>
              <a:gd name="T2" fmla="*/ 333375 w 407"/>
              <a:gd name="T3" fmla="*/ 161925 h 557"/>
              <a:gd name="T4" fmla="*/ 646113 w 407"/>
              <a:gd name="T5" fmla="*/ 0 h 557"/>
              <a:gd name="T6" fmla="*/ 0 60000 65536"/>
              <a:gd name="T7" fmla="*/ 0 60000 65536"/>
              <a:gd name="T8" fmla="*/ 0 60000 65536"/>
            </a:gdLst>
            <a:ahLst/>
            <a:cxnLst>
              <a:cxn ang="T6">
                <a:pos x="T0" y="T1"/>
              </a:cxn>
              <a:cxn ang="T7">
                <a:pos x="T2" y="T3"/>
              </a:cxn>
              <a:cxn ang="T8">
                <a:pos x="T4" y="T5"/>
              </a:cxn>
            </a:cxnLst>
            <a:rect l="0" t="0" r="r" b="b"/>
            <a:pathLst>
              <a:path w="407" h="557">
                <a:moveTo>
                  <a:pt x="0" y="557"/>
                </a:moveTo>
                <a:cubicBezTo>
                  <a:pt x="36" y="481"/>
                  <a:pt x="142" y="195"/>
                  <a:pt x="210" y="102"/>
                </a:cubicBezTo>
                <a:cubicBezTo>
                  <a:pt x="278" y="9"/>
                  <a:pt x="366" y="21"/>
                  <a:pt x="407"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0" name="Freeform 32">
            <a:extLst>
              <a:ext uri="{FF2B5EF4-FFF2-40B4-BE49-F238E27FC236}">
                <a16:creationId xmlns:a16="http://schemas.microsoft.com/office/drawing/2014/main" id="{F6C74FA3-1A27-423E-94F4-47506BCF723A}"/>
              </a:ext>
            </a:extLst>
          </p:cNvPr>
          <p:cNvSpPr>
            <a:spLocks/>
          </p:cNvSpPr>
          <p:nvPr/>
        </p:nvSpPr>
        <p:spPr bwMode="auto">
          <a:xfrm>
            <a:off x="3486150" y="5711825"/>
            <a:ext cx="1095375" cy="835025"/>
          </a:xfrm>
          <a:custGeom>
            <a:avLst/>
            <a:gdLst>
              <a:gd name="T0" fmla="*/ 1095375 w 690"/>
              <a:gd name="T1" fmla="*/ 835025 h 526"/>
              <a:gd name="T2" fmla="*/ 587375 w 690"/>
              <a:gd name="T3" fmla="*/ 460375 h 526"/>
              <a:gd name="T4" fmla="*/ 193675 w 690"/>
              <a:gd name="T5" fmla="*/ 204788 h 526"/>
              <a:gd name="T6" fmla="*/ 0 w 690"/>
              <a:gd name="T7" fmla="*/ 0 h 5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0" h="526">
                <a:moveTo>
                  <a:pt x="690" y="526"/>
                </a:moveTo>
                <a:cubicBezTo>
                  <a:pt x="637" y="487"/>
                  <a:pt x="465" y="356"/>
                  <a:pt x="370" y="290"/>
                </a:cubicBezTo>
                <a:cubicBezTo>
                  <a:pt x="275" y="224"/>
                  <a:pt x="184" y="177"/>
                  <a:pt x="122" y="129"/>
                </a:cubicBezTo>
                <a:cubicBezTo>
                  <a:pt x="60" y="81"/>
                  <a:pt x="26" y="27"/>
                  <a:pt x="0"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1" name="Freeform 33">
            <a:extLst>
              <a:ext uri="{FF2B5EF4-FFF2-40B4-BE49-F238E27FC236}">
                <a16:creationId xmlns:a16="http://schemas.microsoft.com/office/drawing/2014/main" id="{B4F07128-1BA2-4896-B3F1-C5A69C7E5332}"/>
              </a:ext>
            </a:extLst>
          </p:cNvPr>
          <p:cNvSpPr>
            <a:spLocks/>
          </p:cNvSpPr>
          <p:nvPr/>
        </p:nvSpPr>
        <p:spPr bwMode="auto">
          <a:xfrm>
            <a:off x="3409950" y="4797425"/>
            <a:ext cx="9525" cy="506413"/>
          </a:xfrm>
          <a:custGeom>
            <a:avLst/>
            <a:gdLst>
              <a:gd name="T0" fmla="*/ 0 w 6"/>
              <a:gd name="T1" fmla="*/ 506413 h 319"/>
              <a:gd name="T2" fmla="*/ 9525 w 6"/>
              <a:gd name="T3" fmla="*/ 0 h 319"/>
              <a:gd name="T4" fmla="*/ 0 60000 65536"/>
              <a:gd name="T5" fmla="*/ 0 60000 65536"/>
            </a:gdLst>
            <a:ahLst/>
            <a:cxnLst>
              <a:cxn ang="T4">
                <a:pos x="T0" y="T1"/>
              </a:cxn>
              <a:cxn ang="T5">
                <a:pos x="T2" y="T3"/>
              </a:cxn>
            </a:cxnLst>
            <a:rect l="0" t="0" r="r" b="b"/>
            <a:pathLst>
              <a:path w="6" h="319">
                <a:moveTo>
                  <a:pt x="0" y="319"/>
                </a:moveTo>
                <a:cubicBezTo>
                  <a:pt x="1" y="266"/>
                  <a:pt x="5" y="66"/>
                  <a:pt x="6" y="0"/>
                </a:cubicBezTo>
              </a:path>
            </a:pathLst>
          </a:custGeom>
          <a:noFill/>
          <a:ln w="1524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2" name="Freeform 34">
            <a:extLst>
              <a:ext uri="{FF2B5EF4-FFF2-40B4-BE49-F238E27FC236}">
                <a16:creationId xmlns:a16="http://schemas.microsoft.com/office/drawing/2014/main" id="{EEA57536-6920-4A17-BD03-8FADC68F362F}"/>
              </a:ext>
            </a:extLst>
          </p:cNvPr>
          <p:cNvSpPr>
            <a:spLocks/>
          </p:cNvSpPr>
          <p:nvPr/>
        </p:nvSpPr>
        <p:spPr bwMode="auto">
          <a:xfrm>
            <a:off x="3355975" y="3614738"/>
            <a:ext cx="107950" cy="311150"/>
          </a:xfrm>
          <a:custGeom>
            <a:avLst/>
            <a:gdLst>
              <a:gd name="T0" fmla="*/ 107950 w 68"/>
              <a:gd name="T1" fmla="*/ 311150 h 196"/>
              <a:gd name="T2" fmla="*/ 76200 w 68"/>
              <a:gd name="T3" fmla="*/ 150813 h 196"/>
              <a:gd name="T4" fmla="*/ 0 w 68"/>
              <a:gd name="T5" fmla="*/ 0 h 196"/>
              <a:gd name="T6" fmla="*/ 0 60000 65536"/>
              <a:gd name="T7" fmla="*/ 0 60000 65536"/>
              <a:gd name="T8" fmla="*/ 0 60000 65536"/>
            </a:gdLst>
            <a:ahLst/>
            <a:cxnLst>
              <a:cxn ang="T6">
                <a:pos x="T0" y="T1"/>
              </a:cxn>
              <a:cxn ang="T7">
                <a:pos x="T2" y="T3"/>
              </a:cxn>
              <a:cxn ang="T8">
                <a:pos x="T4" y="T5"/>
              </a:cxn>
            </a:cxnLst>
            <a:rect l="0" t="0" r="r" b="b"/>
            <a:pathLst>
              <a:path w="68" h="196">
                <a:moveTo>
                  <a:pt x="68" y="196"/>
                </a:moveTo>
                <a:cubicBezTo>
                  <a:pt x="65" y="179"/>
                  <a:pt x="59" y="128"/>
                  <a:pt x="48" y="95"/>
                </a:cubicBezTo>
                <a:cubicBezTo>
                  <a:pt x="37" y="62"/>
                  <a:pt x="10" y="20"/>
                  <a:pt x="0" y="0"/>
                </a:cubicBezTo>
              </a:path>
            </a:pathLst>
          </a:custGeom>
          <a:noFill/>
          <a:ln w="1524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3" name="Freeform 35">
            <a:extLst>
              <a:ext uri="{FF2B5EF4-FFF2-40B4-BE49-F238E27FC236}">
                <a16:creationId xmlns:a16="http://schemas.microsoft.com/office/drawing/2014/main" id="{411E4EFE-877C-4126-A530-62B72D009847}"/>
              </a:ext>
            </a:extLst>
          </p:cNvPr>
          <p:cNvSpPr>
            <a:spLocks/>
          </p:cNvSpPr>
          <p:nvPr/>
        </p:nvSpPr>
        <p:spPr bwMode="auto">
          <a:xfrm>
            <a:off x="3422650" y="3916363"/>
            <a:ext cx="77788" cy="881062"/>
          </a:xfrm>
          <a:custGeom>
            <a:avLst/>
            <a:gdLst>
              <a:gd name="T0" fmla="*/ 41275 w 49"/>
              <a:gd name="T1" fmla="*/ 0 h 555"/>
              <a:gd name="T2" fmla="*/ 71438 w 49"/>
              <a:gd name="T3" fmla="*/ 279400 h 555"/>
              <a:gd name="T4" fmla="*/ 0 w 49"/>
              <a:gd name="T5" fmla="*/ 881062 h 555"/>
              <a:gd name="T6" fmla="*/ 0 60000 65536"/>
              <a:gd name="T7" fmla="*/ 0 60000 65536"/>
              <a:gd name="T8" fmla="*/ 0 60000 65536"/>
            </a:gdLst>
            <a:ahLst/>
            <a:cxnLst>
              <a:cxn ang="T6">
                <a:pos x="T0" y="T1"/>
              </a:cxn>
              <a:cxn ang="T7">
                <a:pos x="T2" y="T3"/>
              </a:cxn>
              <a:cxn ang="T8">
                <a:pos x="T4" y="T5"/>
              </a:cxn>
            </a:cxnLst>
            <a:rect l="0" t="0" r="r" b="b"/>
            <a:pathLst>
              <a:path w="49" h="555">
                <a:moveTo>
                  <a:pt x="26" y="0"/>
                </a:moveTo>
                <a:cubicBezTo>
                  <a:pt x="30" y="31"/>
                  <a:pt x="49" y="84"/>
                  <a:pt x="45" y="176"/>
                </a:cubicBezTo>
                <a:cubicBezTo>
                  <a:pt x="41" y="268"/>
                  <a:pt x="0" y="476"/>
                  <a:pt x="0" y="555"/>
                </a:cubicBezTo>
              </a:path>
            </a:pathLst>
          </a:custGeom>
          <a:noFill/>
          <a:ln w="15240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4" name="Line 36">
            <a:extLst>
              <a:ext uri="{FF2B5EF4-FFF2-40B4-BE49-F238E27FC236}">
                <a16:creationId xmlns:a16="http://schemas.microsoft.com/office/drawing/2014/main" id="{81DAC2E1-0ED6-4B0D-B7B6-044F041E143C}"/>
              </a:ext>
            </a:extLst>
          </p:cNvPr>
          <p:cNvSpPr>
            <a:spLocks noChangeShapeType="1"/>
          </p:cNvSpPr>
          <p:nvPr/>
        </p:nvSpPr>
        <p:spPr bwMode="auto">
          <a:xfrm>
            <a:off x="3132138" y="4797425"/>
            <a:ext cx="2808287" cy="0"/>
          </a:xfrm>
          <a:prstGeom prst="line">
            <a:avLst/>
          </a:prstGeom>
          <a:noFill/>
          <a:ln w="5715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5" name="Freeform 38">
            <a:extLst>
              <a:ext uri="{FF2B5EF4-FFF2-40B4-BE49-F238E27FC236}">
                <a16:creationId xmlns:a16="http://schemas.microsoft.com/office/drawing/2014/main" id="{80BD314C-0C8F-4D64-905B-6ED2D7989049}"/>
              </a:ext>
            </a:extLst>
          </p:cNvPr>
          <p:cNvSpPr>
            <a:spLocks/>
          </p:cNvSpPr>
          <p:nvPr/>
        </p:nvSpPr>
        <p:spPr bwMode="auto">
          <a:xfrm>
            <a:off x="3409950" y="3571875"/>
            <a:ext cx="946150" cy="1801813"/>
          </a:xfrm>
          <a:custGeom>
            <a:avLst/>
            <a:gdLst>
              <a:gd name="T0" fmla="*/ 0 w 596"/>
              <a:gd name="T1" fmla="*/ 0 h 1135"/>
              <a:gd name="T2" fmla="*/ 603250 w 596"/>
              <a:gd name="T3" fmla="*/ 473075 h 1135"/>
              <a:gd name="T4" fmla="*/ 946150 w 596"/>
              <a:gd name="T5" fmla="*/ 1801813 h 1135"/>
              <a:gd name="T6" fmla="*/ 0 60000 65536"/>
              <a:gd name="T7" fmla="*/ 0 60000 65536"/>
              <a:gd name="T8" fmla="*/ 0 60000 65536"/>
            </a:gdLst>
            <a:ahLst/>
            <a:cxnLst>
              <a:cxn ang="T6">
                <a:pos x="T0" y="T1"/>
              </a:cxn>
              <a:cxn ang="T7">
                <a:pos x="T2" y="T3"/>
              </a:cxn>
              <a:cxn ang="T8">
                <a:pos x="T4" y="T5"/>
              </a:cxn>
            </a:cxnLst>
            <a:rect l="0" t="0" r="r" b="b"/>
            <a:pathLst>
              <a:path w="596" h="1135">
                <a:moveTo>
                  <a:pt x="0" y="0"/>
                </a:moveTo>
                <a:cubicBezTo>
                  <a:pt x="63" y="50"/>
                  <a:pt x="281" y="109"/>
                  <a:pt x="380" y="298"/>
                </a:cubicBezTo>
                <a:cubicBezTo>
                  <a:pt x="479" y="487"/>
                  <a:pt x="551" y="961"/>
                  <a:pt x="596" y="1135"/>
                </a:cubicBezTo>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6" name="Freeform 39">
            <a:extLst>
              <a:ext uri="{FF2B5EF4-FFF2-40B4-BE49-F238E27FC236}">
                <a16:creationId xmlns:a16="http://schemas.microsoft.com/office/drawing/2014/main" id="{3FA06E05-2EAB-48F7-A8CA-15A16CDE9FDA}"/>
              </a:ext>
            </a:extLst>
          </p:cNvPr>
          <p:cNvSpPr>
            <a:spLocks/>
          </p:cNvSpPr>
          <p:nvPr/>
        </p:nvSpPr>
        <p:spPr bwMode="auto">
          <a:xfrm>
            <a:off x="3419475" y="4797425"/>
            <a:ext cx="1001713" cy="1355725"/>
          </a:xfrm>
          <a:custGeom>
            <a:avLst/>
            <a:gdLst>
              <a:gd name="T0" fmla="*/ 0 w 631"/>
              <a:gd name="T1" fmla="*/ 0 h 854"/>
              <a:gd name="T2" fmla="*/ 323850 w 631"/>
              <a:gd name="T3" fmla="*/ 344488 h 854"/>
              <a:gd name="T4" fmla="*/ 1001713 w 631"/>
              <a:gd name="T5" fmla="*/ 1355725 h 854"/>
              <a:gd name="T6" fmla="*/ 0 60000 65536"/>
              <a:gd name="T7" fmla="*/ 0 60000 65536"/>
              <a:gd name="T8" fmla="*/ 0 60000 65536"/>
            </a:gdLst>
            <a:ahLst/>
            <a:cxnLst>
              <a:cxn ang="T6">
                <a:pos x="T0" y="T1"/>
              </a:cxn>
              <a:cxn ang="T7">
                <a:pos x="T2" y="T3"/>
              </a:cxn>
              <a:cxn ang="T8">
                <a:pos x="T4" y="T5"/>
              </a:cxn>
            </a:cxnLst>
            <a:rect l="0" t="0" r="r" b="b"/>
            <a:pathLst>
              <a:path w="631" h="854">
                <a:moveTo>
                  <a:pt x="0" y="0"/>
                </a:moveTo>
                <a:cubicBezTo>
                  <a:pt x="34" y="36"/>
                  <a:pt x="99" y="75"/>
                  <a:pt x="204" y="217"/>
                </a:cubicBezTo>
                <a:cubicBezTo>
                  <a:pt x="309" y="359"/>
                  <a:pt x="542" y="721"/>
                  <a:pt x="631" y="854"/>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7" name="Freeform 40">
            <a:extLst>
              <a:ext uri="{FF2B5EF4-FFF2-40B4-BE49-F238E27FC236}">
                <a16:creationId xmlns:a16="http://schemas.microsoft.com/office/drawing/2014/main" id="{7474ED8C-1EE1-4E8C-9A15-A10FFEC4FF4A}"/>
              </a:ext>
            </a:extLst>
          </p:cNvPr>
          <p:cNvSpPr>
            <a:spLocks/>
          </p:cNvSpPr>
          <p:nvPr/>
        </p:nvSpPr>
        <p:spPr bwMode="auto">
          <a:xfrm>
            <a:off x="4830763" y="4808538"/>
            <a:ext cx="200025" cy="1333500"/>
          </a:xfrm>
          <a:custGeom>
            <a:avLst/>
            <a:gdLst>
              <a:gd name="T0" fmla="*/ 171450 w 126"/>
              <a:gd name="T1" fmla="*/ 0 h 840"/>
              <a:gd name="T2" fmla="*/ 171450 w 126"/>
              <a:gd name="T3" fmla="*/ 527050 h 840"/>
              <a:gd name="T4" fmla="*/ 0 w 126"/>
              <a:gd name="T5" fmla="*/ 1333500 h 840"/>
              <a:gd name="T6" fmla="*/ 0 60000 65536"/>
              <a:gd name="T7" fmla="*/ 0 60000 65536"/>
              <a:gd name="T8" fmla="*/ 0 60000 65536"/>
            </a:gdLst>
            <a:ahLst/>
            <a:cxnLst>
              <a:cxn ang="T6">
                <a:pos x="T0" y="T1"/>
              </a:cxn>
              <a:cxn ang="T7">
                <a:pos x="T2" y="T3"/>
              </a:cxn>
              <a:cxn ang="T8">
                <a:pos x="T4" y="T5"/>
              </a:cxn>
            </a:cxnLst>
            <a:rect l="0" t="0" r="r" b="b"/>
            <a:pathLst>
              <a:path w="126" h="840">
                <a:moveTo>
                  <a:pt x="108" y="0"/>
                </a:moveTo>
                <a:cubicBezTo>
                  <a:pt x="107" y="55"/>
                  <a:pt x="126" y="192"/>
                  <a:pt x="108" y="332"/>
                </a:cubicBezTo>
                <a:cubicBezTo>
                  <a:pt x="90" y="472"/>
                  <a:pt x="22" y="734"/>
                  <a:pt x="0" y="840"/>
                </a:cubicBezTo>
              </a:path>
            </a:pathLst>
          </a:custGeom>
          <a:noFill/>
          <a:ln w="57150" cmpd="sng">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8" name="Freeform 14">
            <a:extLst>
              <a:ext uri="{FF2B5EF4-FFF2-40B4-BE49-F238E27FC236}">
                <a16:creationId xmlns:a16="http://schemas.microsoft.com/office/drawing/2014/main" id="{94CC482A-9336-4F52-89E2-BEA742ACA42F}"/>
              </a:ext>
            </a:extLst>
          </p:cNvPr>
          <p:cNvSpPr>
            <a:spLocks/>
          </p:cNvSpPr>
          <p:nvPr/>
        </p:nvSpPr>
        <p:spPr bwMode="auto">
          <a:xfrm>
            <a:off x="2374900" y="2130425"/>
            <a:ext cx="539750" cy="2968625"/>
          </a:xfrm>
          <a:custGeom>
            <a:avLst/>
            <a:gdLst>
              <a:gd name="T0" fmla="*/ 539750 w 340"/>
              <a:gd name="T1" fmla="*/ 0 h 1870"/>
              <a:gd name="T2" fmla="*/ 34925 w 340"/>
              <a:gd name="T3" fmla="*/ 311150 h 1870"/>
              <a:gd name="T4" fmla="*/ 325438 w 340"/>
              <a:gd name="T5" fmla="*/ 1077913 h 1870"/>
              <a:gd name="T6" fmla="*/ 336550 w 340"/>
              <a:gd name="T7" fmla="*/ 2355850 h 1870"/>
              <a:gd name="T8" fmla="*/ 196850 w 340"/>
              <a:gd name="T9" fmla="*/ 2968625 h 18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0" h="1870">
                <a:moveTo>
                  <a:pt x="340" y="0"/>
                </a:moveTo>
                <a:cubicBezTo>
                  <a:pt x="287" y="33"/>
                  <a:pt x="44" y="83"/>
                  <a:pt x="22" y="196"/>
                </a:cubicBezTo>
                <a:cubicBezTo>
                  <a:pt x="0" y="309"/>
                  <a:pt x="173" y="464"/>
                  <a:pt x="205" y="679"/>
                </a:cubicBezTo>
                <a:cubicBezTo>
                  <a:pt x="237" y="894"/>
                  <a:pt x="225" y="1286"/>
                  <a:pt x="212" y="1484"/>
                </a:cubicBezTo>
                <a:cubicBezTo>
                  <a:pt x="199" y="1682"/>
                  <a:pt x="142" y="1790"/>
                  <a:pt x="124" y="1870"/>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39" name="Freeform 16">
            <a:extLst>
              <a:ext uri="{FF2B5EF4-FFF2-40B4-BE49-F238E27FC236}">
                <a16:creationId xmlns:a16="http://schemas.microsoft.com/office/drawing/2014/main" id="{D72844CC-084F-469F-BFF4-830EA814BCA0}"/>
              </a:ext>
            </a:extLst>
          </p:cNvPr>
          <p:cNvSpPr>
            <a:spLocks/>
          </p:cNvSpPr>
          <p:nvPr/>
        </p:nvSpPr>
        <p:spPr bwMode="auto">
          <a:xfrm>
            <a:off x="6316663" y="3070225"/>
            <a:ext cx="163512" cy="2252663"/>
          </a:xfrm>
          <a:custGeom>
            <a:avLst/>
            <a:gdLst>
              <a:gd name="T0" fmla="*/ 163512 w 103"/>
              <a:gd name="T1" fmla="*/ 0 h 1419"/>
              <a:gd name="T2" fmla="*/ 20637 w 103"/>
              <a:gd name="T3" fmla="*/ 576263 h 1419"/>
              <a:gd name="T4" fmla="*/ 34925 w 103"/>
              <a:gd name="T5" fmla="*/ 1925638 h 1419"/>
              <a:gd name="T6" fmla="*/ 34925 w 103"/>
              <a:gd name="T7" fmla="*/ 2252663 h 1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 h="1419">
                <a:moveTo>
                  <a:pt x="103" y="0"/>
                </a:moveTo>
                <a:cubicBezTo>
                  <a:pt x="88" y="60"/>
                  <a:pt x="26" y="161"/>
                  <a:pt x="13" y="363"/>
                </a:cubicBezTo>
                <a:cubicBezTo>
                  <a:pt x="0" y="565"/>
                  <a:pt x="21" y="1037"/>
                  <a:pt x="22" y="1213"/>
                </a:cubicBezTo>
                <a:cubicBezTo>
                  <a:pt x="23" y="1389"/>
                  <a:pt x="22" y="1376"/>
                  <a:pt x="22" y="1419"/>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40" name="Freeform 17">
            <a:extLst>
              <a:ext uri="{FF2B5EF4-FFF2-40B4-BE49-F238E27FC236}">
                <a16:creationId xmlns:a16="http://schemas.microsoft.com/office/drawing/2014/main" id="{CBFD94B4-BAC8-483E-A2DC-3DEB33A4CBAA}"/>
              </a:ext>
            </a:extLst>
          </p:cNvPr>
          <p:cNvSpPr>
            <a:spLocks/>
          </p:cNvSpPr>
          <p:nvPr/>
        </p:nvSpPr>
        <p:spPr bwMode="auto">
          <a:xfrm>
            <a:off x="2720975" y="3321050"/>
            <a:ext cx="3625850" cy="250825"/>
          </a:xfrm>
          <a:custGeom>
            <a:avLst/>
            <a:gdLst>
              <a:gd name="T0" fmla="*/ 0 w 2284"/>
              <a:gd name="T1" fmla="*/ 228600 h 158"/>
              <a:gd name="T2" fmla="*/ 338138 w 2284"/>
              <a:gd name="T3" fmla="*/ 107950 h 158"/>
              <a:gd name="T4" fmla="*/ 1203325 w 2284"/>
              <a:gd name="T5" fmla="*/ 36513 h 158"/>
              <a:gd name="T6" fmla="*/ 2498725 w 2284"/>
              <a:gd name="T7" fmla="*/ 36513 h 158"/>
              <a:gd name="T8" fmla="*/ 3625850 w 2284"/>
              <a:gd name="T9" fmla="*/ 250825 h 1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4" h="158">
                <a:moveTo>
                  <a:pt x="0" y="144"/>
                </a:moveTo>
                <a:cubicBezTo>
                  <a:pt x="36" y="131"/>
                  <a:pt x="87" y="88"/>
                  <a:pt x="213" y="68"/>
                </a:cubicBezTo>
                <a:cubicBezTo>
                  <a:pt x="339" y="48"/>
                  <a:pt x="531" y="30"/>
                  <a:pt x="758" y="23"/>
                </a:cubicBezTo>
                <a:cubicBezTo>
                  <a:pt x="985" y="16"/>
                  <a:pt x="1320" y="0"/>
                  <a:pt x="1574" y="23"/>
                </a:cubicBezTo>
                <a:cubicBezTo>
                  <a:pt x="1828" y="46"/>
                  <a:pt x="2136" y="130"/>
                  <a:pt x="2284" y="158"/>
                </a:cubicBezTo>
              </a:path>
            </a:pathLst>
          </a:custGeom>
          <a:noFill/>
          <a:ln w="5715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6694" name="Group 70">
            <a:extLst>
              <a:ext uri="{FF2B5EF4-FFF2-40B4-BE49-F238E27FC236}">
                <a16:creationId xmlns:a16="http://schemas.microsoft.com/office/drawing/2014/main" id="{9968D1AF-1CF0-47D1-A4C9-42585A7F229B}"/>
              </a:ext>
            </a:extLst>
          </p:cNvPr>
          <p:cNvGrpSpPr>
            <a:grpSpLocks/>
          </p:cNvGrpSpPr>
          <p:nvPr/>
        </p:nvGrpSpPr>
        <p:grpSpPr bwMode="auto">
          <a:xfrm>
            <a:off x="468313" y="1412875"/>
            <a:ext cx="8351837" cy="2663825"/>
            <a:chOff x="295" y="890"/>
            <a:chExt cx="5261" cy="1678"/>
          </a:xfrm>
        </p:grpSpPr>
        <p:sp>
          <p:nvSpPr>
            <p:cNvPr id="21557" name="Text Box 41">
              <a:extLst>
                <a:ext uri="{FF2B5EF4-FFF2-40B4-BE49-F238E27FC236}">
                  <a16:creationId xmlns:a16="http://schemas.microsoft.com/office/drawing/2014/main" id="{D188BDDD-6F41-4233-A6BA-4D4496147BA7}"/>
                </a:ext>
              </a:extLst>
            </p:cNvPr>
            <p:cNvSpPr txBox="1">
              <a:spLocks noChangeArrowheads="1"/>
            </p:cNvSpPr>
            <p:nvPr/>
          </p:nvSpPr>
          <p:spPr bwMode="auto">
            <a:xfrm>
              <a:off x="295" y="1933"/>
              <a:ext cx="9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99"/>
                  </a:solidFill>
                </a:rPr>
                <a:t>azygos vein</a:t>
              </a:r>
            </a:p>
          </p:txBody>
        </p:sp>
        <p:sp>
          <p:nvSpPr>
            <p:cNvPr id="21558" name="Line 42">
              <a:extLst>
                <a:ext uri="{FF2B5EF4-FFF2-40B4-BE49-F238E27FC236}">
                  <a16:creationId xmlns:a16="http://schemas.microsoft.com/office/drawing/2014/main" id="{507E532E-EB19-4AF1-ACC3-11AB57B93ECA}"/>
                </a:ext>
              </a:extLst>
            </p:cNvPr>
            <p:cNvSpPr>
              <a:spLocks noChangeShapeType="1"/>
            </p:cNvSpPr>
            <p:nvPr/>
          </p:nvSpPr>
          <p:spPr bwMode="auto">
            <a:xfrm flipV="1">
              <a:off x="1066" y="1842"/>
              <a:ext cx="453" cy="1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59" name="Line 43">
              <a:extLst>
                <a:ext uri="{FF2B5EF4-FFF2-40B4-BE49-F238E27FC236}">
                  <a16:creationId xmlns:a16="http://schemas.microsoft.com/office/drawing/2014/main" id="{4865894D-B95E-480A-9A03-EFC777223259}"/>
                </a:ext>
              </a:extLst>
            </p:cNvPr>
            <p:cNvSpPr>
              <a:spLocks noChangeShapeType="1"/>
            </p:cNvSpPr>
            <p:nvPr/>
          </p:nvSpPr>
          <p:spPr bwMode="auto">
            <a:xfrm>
              <a:off x="1066" y="2160"/>
              <a:ext cx="544" cy="22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60" name="Text Box 44">
              <a:extLst>
                <a:ext uri="{FF2B5EF4-FFF2-40B4-BE49-F238E27FC236}">
                  <a16:creationId xmlns:a16="http://schemas.microsoft.com/office/drawing/2014/main" id="{92F625B9-41E3-4DF7-BEA2-124FC2D94369}"/>
                </a:ext>
              </a:extLst>
            </p:cNvPr>
            <p:cNvSpPr txBox="1">
              <a:spLocks noChangeArrowheads="1"/>
            </p:cNvSpPr>
            <p:nvPr/>
          </p:nvSpPr>
          <p:spPr bwMode="auto">
            <a:xfrm>
              <a:off x="4241" y="1298"/>
              <a:ext cx="13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0099"/>
                  </a:solidFill>
                </a:rPr>
                <a:t>accessory  hemiazygos vein</a:t>
              </a:r>
            </a:p>
          </p:txBody>
        </p:sp>
        <p:sp>
          <p:nvSpPr>
            <p:cNvPr id="21561" name="Text Box 45">
              <a:extLst>
                <a:ext uri="{FF2B5EF4-FFF2-40B4-BE49-F238E27FC236}">
                  <a16:creationId xmlns:a16="http://schemas.microsoft.com/office/drawing/2014/main" id="{43FA7ABC-9A9B-43B1-A6F2-231F2D316D81}"/>
                </a:ext>
              </a:extLst>
            </p:cNvPr>
            <p:cNvSpPr txBox="1">
              <a:spLocks noChangeArrowheads="1"/>
            </p:cNvSpPr>
            <p:nvPr/>
          </p:nvSpPr>
          <p:spPr bwMode="auto">
            <a:xfrm>
              <a:off x="3334" y="890"/>
              <a:ext cx="13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99"/>
                  </a:solidFill>
                </a:rPr>
                <a:t>hemiazygos vein</a:t>
              </a:r>
            </a:p>
          </p:txBody>
        </p:sp>
        <p:sp>
          <p:nvSpPr>
            <p:cNvPr id="21562" name="Line 46">
              <a:extLst>
                <a:ext uri="{FF2B5EF4-FFF2-40B4-BE49-F238E27FC236}">
                  <a16:creationId xmlns:a16="http://schemas.microsoft.com/office/drawing/2014/main" id="{7A73DB8C-D407-44E1-ABD6-3F2EB03FB73D}"/>
                </a:ext>
              </a:extLst>
            </p:cNvPr>
            <p:cNvSpPr>
              <a:spLocks noChangeShapeType="1"/>
            </p:cNvSpPr>
            <p:nvPr/>
          </p:nvSpPr>
          <p:spPr bwMode="auto">
            <a:xfrm flipH="1">
              <a:off x="3288" y="1162"/>
              <a:ext cx="227" cy="8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63" name="Line 47">
              <a:extLst>
                <a:ext uri="{FF2B5EF4-FFF2-40B4-BE49-F238E27FC236}">
                  <a16:creationId xmlns:a16="http://schemas.microsoft.com/office/drawing/2014/main" id="{FC5DC3CE-0CCE-4BC4-A4AA-ABBE25BB54C2}"/>
                </a:ext>
              </a:extLst>
            </p:cNvPr>
            <p:cNvSpPr>
              <a:spLocks noChangeShapeType="1"/>
            </p:cNvSpPr>
            <p:nvPr/>
          </p:nvSpPr>
          <p:spPr bwMode="auto">
            <a:xfrm>
              <a:off x="3606" y="1162"/>
              <a:ext cx="317" cy="140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64" name="Line 48">
              <a:extLst>
                <a:ext uri="{FF2B5EF4-FFF2-40B4-BE49-F238E27FC236}">
                  <a16:creationId xmlns:a16="http://schemas.microsoft.com/office/drawing/2014/main" id="{18E801BE-AAFB-4115-845D-88AD1652FB37}"/>
                </a:ext>
              </a:extLst>
            </p:cNvPr>
            <p:cNvSpPr>
              <a:spLocks noChangeShapeType="1"/>
            </p:cNvSpPr>
            <p:nvPr/>
          </p:nvSpPr>
          <p:spPr bwMode="auto">
            <a:xfrm flipH="1">
              <a:off x="4105" y="1706"/>
              <a:ext cx="317" cy="22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26677" name="Group 53">
            <a:extLst>
              <a:ext uri="{FF2B5EF4-FFF2-40B4-BE49-F238E27FC236}">
                <a16:creationId xmlns:a16="http://schemas.microsoft.com/office/drawing/2014/main" id="{AE3786FE-884D-4854-A0AF-7F0691295FA2}"/>
              </a:ext>
            </a:extLst>
          </p:cNvPr>
          <p:cNvGrpSpPr>
            <a:grpSpLocks/>
          </p:cNvGrpSpPr>
          <p:nvPr/>
        </p:nvGrpSpPr>
        <p:grpSpPr bwMode="auto">
          <a:xfrm>
            <a:off x="4140200" y="5589588"/>
            <a:ext cx="4392613" cy="869950"/>
            <a:chOff x="2608" y="3521"/>
            <a:chExt cx="2767" cy="548"/>
          </a:xfrm>
        </p:grpSpPr>
        <p:sp>
          <p:nvSpPr>
            <p:cNvPr id="21554" name="Text Box 50">
              <a:extLst>
                <a:ext uri="{FF2B5EF4-FFF2-40B4-BE49-F238E27FC236}">
                  <a16:creationId xmlns:a16="http://schemas.microsoft.com/office/drawing/2014/main" id="{475FB975-5FA5-4F7C-9848-CDD5027377CA}"/>
                </a:ext>
              </a:extLst>
            </p:cNvPr>
            <p:cNvSpPr txBox="1">
              <a:spLocks noChangeArrowheads="1"/>
            </p:cNvSpPr>
            <p:nvPr/>
          </p:nvSpPr>
          <p:spPr bwMode="auto">
            <a:xfrm>
              <a:off x="3152" y="3838"/>
              <a:ext cx="22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9900"/>
                  </a:solidFill>
                </a:rPr>
                <a:t>gonadal veins</a:t>
              </a:r>
            </a:p>
          </p:txBody>
        </p:sp>
        <p:sp>
          <p:nvSpPr>
            <p:cNvPr id="21555" name="Line 51">
              <a:extLst>
                <a:ext uri="{FF2B5EF4-FFF2-40B4-BE49-F238E27FC236}">
                  <a16:creationId xmlns:a16="http://schemas.microsoft.com/office/drawing/2014/main" id="{05EB6B58-28D2-42FB-8A87-0D4762E97074}"/>
                </a:ext>
              </a:extLst>
            </p:cNvPr>
            <p:cNvSpPr>
              <a:spLocks noChangeShapeType="1"/>
            </p:cNvSpPr>
            <p:nvPr/>
          </p:nvSpPr>
          <p:spPr bwMode="auto">
            <a:xfrm flipH="1" flipV="1">
              <a:off x="2608" y="3521"/>
              <a:ext cx="590" cy="40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56" name="Line 52">
              <a:extLst>
                <a:ext uri="{FF2B5EF4-FFF2-40B4-BE49-F238E27FC236}">
                  <a16:creationId xmlns:a16="http://schemas.microsoft.com/office/drawing/2014/main" id="{3DD648E9-ECCF-4CEA-8AD9-94A8E6B99589}"/>
                </a:ext>
              </a:extLst>
            </p:cNvPr>
            <p:cNvSpPr>
              <a:spLocks noChangeShapeType="1"/>
            </p:cNvSpPr>
            <p:nvPr/>
          </p:nvSpPr>
          <p:spPr bwMode="auto">
            <a:xfrm flipH="1" flipV="1">
              <a:off x="3152" y="3612"/>
              <a:ext cx="272" cy="27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21543" name="Freeform 54">
            <a:extLst>
              <a:ext uri="{FF2B5EF4-FFF2-40B4-BE49-F238E27FC236}">
                <a16:creationId xmlns:a16="http://schemas.microsoft.com/office/drawing/2014/main" id="{77466C73-1714-4EA4-97CE-0B3277D55FFE}"/>
              </a:ext>
            </a:extLst>
          </p:cNvPr>
          <p:cNvSpPr>
            <a:spLocks/>
          </p:cNvSpPr>
          <p:nvPr/>
        </p:nvSpPr>
        <p:spPr bwMode="auto">
          <a:xfrm>
            <a:off x="3408363" y="5300663"/>
            <a:ext cx="1587" cy="433387"/>
          </a:xfrm>
          <a:custGeom>
            <a:avLst/>
            <a:gdLst>
              <a:gd name="T0" fmla="*/ 0 w 1"/>
              <a:gd name="T1" fmla="*/ 0 h 273"/>
              <a:gd name="T2" fmla="*/ 0 w 1"/>
              <a:gd name="T3" fmla="*/ 433387 h 273"/>
              <a:gd name="T4" fmla="*/ 0 60000 65536"/>
              <a:gd name="T5" fmla="*/ 0 60000 65536"/>
            </a:gdLst>
            <a:ahLst/>
            <a:cxnLst>
              <a:cxn ang="T4">
                <a:pos x="T0" y="T1"/>
              </a:cxn>
              <a:cxn ang="T5">
                <a:pos x="T2" y="T3"/>
              </a:cxn>
            </a:cxnLst>
            <a:rect l="0" t="0" r="r" b="b"/>
            <a:pathLst>
              <a:path w="1" h="273">
                <a:moveTo>
                  <a:pt x="0" y="0"/>
                </a:moveTo>
                <a:cubicBezTo>
                  <a:pt x="0" y="114"/>
                  <a:pt x="0" y="228"/>
                  <a:pt x="0" y="273"/>
                </a:cubicBezTo>
              </a:path>
            </a:pathLst>
          </a:custGeom>
          <a:noFill/>
          <a:ln w="152400" cmpd="sng">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44" name="Oval 58">
            <a:extLst>
              <a:ext uri="{FF2B5EF4-FFF2-40B4-BE49-F238E27FC236}">
                <a16:creationId xmlns:a16="http://schemas.microsoft.com/office/drawing/2014/main" id="{9C1B40B4-E98D-4AF7-B5CB-F511E4D22B99}"/>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21545" name="Line 59">
            <a:extLst>
              <a:ext uri="{FF2B5EF4-FFF2-40B4-BE49-F238E27FC236}">
                <a16:creationId xmlns:a16="http://schemas.microsoft.com/office/drawing/2014/main" id="{E6A81C0B-6DBF-4586-B28E-7F25E03B3354}"/>
              </a:ext>
            </a:extLst>
          </p:cNvPr>
          <p:cNvSpPr>
            <a:spLocks noChangeShapeType="1"/>
          </p:cNvSpPr>
          <p:nvPr/>
        </p:nvSpPr>
        <p:spPr bwMode="auto">
          <a:xfrm>
            <a:off x="4140200" y="4365625"/>
            <a:ext cx="6477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46" name="Freeform 61">
            <a:extLst>
              <a:ext uri="{FF2B5EF4-FFF2-40B4-BE49-F238E27FC236}">
                <a16:creationId xmlns:a16="http://schemas.microsoft.com/office/drawing/2014/main" id="{04E3D917-54D0-4639-B5A8-9FA6D25917FC}"/>
              </a:ext>
            </a:extLst>
          </p:cNvPr>
          <p:cNvSpPr>
            <a:spLocks/>
          </p:cNvSpPr>
          <p:nvPr/>
        </p:nvSpPr>
        <p:spPr bwMode="auto">
          <a:xfrm>
            <a:off x="3276600" y="3343275"/>
            <a:ext cx="1200150" cy="257175"/>
          </a:xfrm>
          <a:custGeom>
            <a:avLst/>
            <a:gdLst>
              <a:gd name="T0" fmla="*/ 1200150 w 756"/>
              <a:gd name="T1" fmla="*/ 257175 h 162"/>
              <a:gd name="T2" fmla="*/ 1000125 w 756"/>
              <a:gd name="T3" fmla="*/ 133350 h 162"/>
              <a:gd name="T4" fmla="*/ 504825 w 756"/>
              <a:gd name="T5" fmla="*/ 142875 h 162"/>
              <a:gd name="T6" fmla="*/ 0 w 756"/>
              <a:gd name="T7" fmla="*/ 0 h 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62">
                <a:moveTo>
                  <a:pt x="756" y="162"/>
                </a:moveTo>
                <a:cubicBezTo>
                  <a:pt x="734" y="149"/>
                  <a:pt x="703" y="96"/>
                  <a:pt x="630" y="84"/>
                </a:cubicBezTo>
                <a:cubicBezTo>
                  <a:pt x="557" y="72"/>
                  <a:pt x="423" y="104"/>
                  <a:pt x="318" y="90"/>
                </a:cubicBezTo>
                <a:cubicBezTo>
                  <a:pt x="213" y="76"/>
                  <a:pt x="66" y="19"/>
                  <a:pt x="0" y="0"/>
                </a:cubicBezTo>
              </a:path>
            </a:pathLst>
          </a:custGeom>
          <a:noFill/>
          <a:ln w="44450" cmpd="sng">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26693" name="Group 69">
            <a:extLst>
              <a:ext uri="{FF2B5EF4-FFF2-40B4-BE49-F238E27FC236}">
                <a16:creationId xmlns:a16="http://schemas.microsoft.com/office/drawing/2014/main" id="{FAC82E32-3EB5-476B-8A79-CCA9F00395F3}"/>
              </a:ext>
            </a:extLst>
          </p:cNvPr>
          <p:cNvGrpSpPr>
            <a:grpSpLocks/>
          </p:cNvGrpSpPr>
          <p:nvPr/>
        </p:nvGrpSpPr>
        <p:grpSpPr bwMode="auto">
          <a:xfrm>
            <a:off x="4140200" y="3860800"/>
            <a:ext cx="4537075" cy="2166938"/>
            <a:chOff x="2608" y="2432"/>
            <a:chExt cx="2858" cy="1365"/>
          </a:xfrm>
        </p:grpSpPr>
        <p:sp>
          <p:nvSpPr>
            <p:cNvPr id="21548" name="Text Box 55">
              <a:extLst>
                <a:ext uri="{FF2B5EF4-FFF2-40B4-BE49-F238E27FC236}">
                  <a16:creationId xmlns:a16="http://schemas.microsoft.com/office/drawing/2014/main" id="{5D6DA1CB-F68F-41EA-8BF7-EC9855C0C22B}"/>
                </a:ext>
              </a:extLst>
            </p:cNvPr>
            <p:cNvSpPr txBox="1">
              <a:spLocks noChangeArrowheads="1"/>
            </p:cNvSpPr>
            <p:nvPr/>
          </p:nvSpPr>
          <p:spPr bwMode="auto">
            <a:xfrm>
              <a:off x="2971" y="2432"/>
              <a:ext cx="9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FFCC00"/>
                  </a:solidFill>
                </a:rPr>
                <a:t>portal vein</a:t>
              </a:r>
              <a:endParaRPr lang="en-US" altLang="hu-HU" b="1">
                <a:solidFill>
                  <a:srgbClr val="FFCC00"/>
                </a:solidFill>
              </a:endParaRPr>
            </a:p>
          </p:txBody>
        </p:sp>
        <p:sp>
          <p:nvSpPr>
            <p:cNvPr id="21549" name="Line 56">
              <a:extLst>
                <a:ext uri="{FF2B5EF4-FFF2-40B4-BE49-F238E27FC236}">
                  <a16:creationId xmlns:a16="http://schemas.microsoft.com/office/drawing/2014/main" id="{8049A413-E6B1-4636-ADFD-5761D58BAC35}"/>
                </a:ext>
              </a:extLst>
            </p:cNvPr>
            <p:cNvSpPr>
              <a:spLocks noChangeShapeType="1"/>
            </p:cNvSpPr>
            <p:nvPr/>
          </p:nvSpPr>
          <p:spPr bwMode="auto">
            <a:xfrm flipH="1">
              <a:off x="2608" y="2568"/>
              <a:ext cx="363" cy="9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50" name="Text Box 64">
              <a:extLst>
                <a:ext uri="{FF2B5EF4-FFF2-40B4-BE49-F238E27FC236}">
                  <a16:creationId xmlns:a16="http://schemas.microsoft.com/office/drawing/2014/main" id="{728E39D7-D411-40C5-A957-E3C42EB1BFD1}"/>
                </a:ext>
              </a:extLst>
            </p:cNvPr>
            <p:cNvSpPr txBox="1">
              <a:spLocks noChangeArrowheads="1"/>
            </p:cNvSpPr>
            <p:nvPr/>
          </p:nvSpPr>
          <p:spPr bwMode="auto">
            <a:xfrm>
              <a:off x="3606" y="3385"/>
              <a:ext cx="9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FFCC00"/>
                  </a:solidFill>
                </a:rPr>
                <a:t>splenic vein</a:t>
              </a:r>
              <a:endParaRPr lang="en-US" altLang="hu-HU" b="1">
                <a:solidFill>
                  <a:srgbClr val="FFCC00"/>
                </a:solidFill>
              </a:endParaRPr>
            </a:p>
          </p:txBody>
        </p:sp>
        <p:sp>
          <p:nvSpPr>
            <p:cNvPr id="21551" name="Text Box 65">
              <a:extLst>
                <a:ext uri="{FF2B5EF4-FFF2-40B4-BE49-F238E27FC236}">
                  <a16:creationId xmlns:a16="http://schemas.microsoft.com/office/drawing/2014/main" id="{0A959170-C792-484D-AEE0-78AC5657649F}"/>
                </a:ext>
              </a:extLst>
            </p:cNvPr>
            <p:cNvSpPr txBox="1">
              <a:spLocks noChangeArrowheads="1"/>
            </p:cNvSpPr>
            <p:nvPr/>
          </p:nvSpPr>
          <p:spPr bwMode="auto">
            <a:xfrm>
              <a:off x="3606" y="3566"/>
              <a:ext cx="18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FFCC00"/>
                  </a:solidFill>
                </a:rPr>
                <a:t>superior mesenteric vein</a:t>
              </a:r>
              <a:endParaRPr lang="en-US" altLang="hu-HU" b="1">
                <a:solidFill>
                  <a:srgbClr val="FFCC00"/>
                </a:solidFill>
              </a:endParaRPr>
            </a:p>
          </p:txBody>
        </p:sp>
        <p:sp>
          <p:nvSpPr>
            <p:cNvPr id="21552" name="Line 66">
              <a:extLst>
                <a:ext uri="{FF2B5EF4-FFF2-40B4-BE49-F238E27FC236}">
                  <a16:creationId xmlns:a16="http://schemas.microsoft.com/office/drawing/2014/main" id="{5C279BFC-61F9-4052-BED8-250E802E9A05}"/>
                </a:ext>
              </a:extLst>
            </p:cNvPr>
            <p:cNvSpPr>
              <a:spLocks noChangeShapeType="1"/>
            </p:cNvSpPr>
            <p:nvPr/>
          </p:nvSpPr>
          <p:spPr bwMode="auto">
            <a:xfrm flipH="1" flipV="1">
              <a:off x="2925" y="2750"/>
              <a:ext cx="726" cy="7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1553" name="Line 67">
              <a:extLst>
                <a:ext uri="{FF2B5EF4-FFF2-40B4-BE49-F238E27FC236}">
                  <a16:creationId xmlns:a16="http://schemas.microsoft.com/office/drawing/2014/main" id="{9806B132-5661-4821-8025-490F80DA04DA}"/>
                </a:ext>
              </a:extLst>
            </p:cNvPr>
            <p:cNvSpPr>
              <a:spLocks noChangeShapeType="1"/>
            </p:cNvSpPr>
            <p:nvPr/>
          </p:nvSpPr>
          <p:spPr bwMode="auto">
            <a:xfrm flipH="1" flipV="1">
              <a:off x="2744" y="3203"/>
              <a:ext cx="862" cy="45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6694"/>
                                        </p:tgtEl>
                                        <p:attrNameLst>
                                          <p:attrName>style.visibility</p:attrName>
                                        </p:attrNameLst>
                                      </p:cBhvr>
                                      <p:to>
                                        <p:strVal val="visible"/>
                                      </p:to>
                                    </p:set>
                                    <p:animEffect transition="in" filter="fade">
                                      <p:cBhvr>
                                        <p:cTn id="7" dur="1000"/>
                                        <p:tgtEl>
                                          <p:spTgt spid="266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667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6693"/>
                                        </p:tgtEl>
                                        <p:attrNameLst>
                                          <p:attrName>style.visibility</p:attrName>
                                        </p:attrNameLst>
                                      </p:cBhvr>
                                      <p:to>
                                        <p:strVal val="visible"/>
                                      </p:to>
                                    </p:set>
                                    <p:animEffect transition="in" filter="fade">
                                      <p:cBhvr>
                                        <p:cTn id="16" dur="1000"/>
                                        <p:tgtEl>
                                          <p:spTgt spid="26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6">
            <a:extLst>
              <a:ext uri="{FF2B5EF4-FFF2-40B4-BE49-F238E27FC236}">
                <a16:creationId xmlns:a16="http://schemas.microsoft.com/office/drawing/2014/main" id="{6E6B894D-2E1D-414F-A169-3EBE2E6EE426}"/>
              </a:ext>
            </a:extLst>
          </p:cNvPr>
          <p:cNvSpPr>
            <a:spLocks noChangeArrowheads="1"/>
          </p:cNvSpPr>
          <p:nvPr/>
        </p:nvSpPr>
        <p:spPr bwMode="auto">
          <a:xfrm>
            <a:off x="111125" y="139700"/>
            <a:ext cx="8880475" cy="6529388"/>
          </a:xfrm>
          <a:prstGeom prst="rect">
            <a:avLst/>
          </a:prstGeom>
          <a:solidFill>
            <a:srgbClr val="F8F8F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pic>
        <p:nvPicPr>
          <p:cNvPr id="4099" name="Picture 2" descr="Névtelen7">
            <a:extLst>
              <a:ext uri="{FF2B5EF4-FFF2-40B4-BE49-F238E27FC236}">
                <a16:creationId xmlns:a16="http://schemas.microsoft.com/office/drawing/2014/main" id="{34305EF0-C945-439D-8B63-06E6AD9A2AE6}"/>
              </a:ext>
            </a:extLst>
          </p:cNvPr>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1116013" y="260350"/>
            <a:ext cx="5124450"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Freeform 3">
            <a:extLst>
              <a:ext uri="{FF2B5EF4-FFF2-40B4-BE49-F238E27FC236}">
                <a16:creationId xmlns:a16="http://schemas.microsoft.com/office/drawing/2014/main" id="{33197375-C7C6-4DE7-A033-2A01B86F01DB}"/>
              </a:ext>
            </a:extLst>
          </p:cNvPr>
          <p:cNvSpPr>
            <a:spLocks/>
          </p:cNvSpPr>
          <p:nvPr/>
        </p:nvSpPr>
        <p:spPr bwMode="auto">
          <a:xfrm>
            <a:off x="1606550" y="1614488"/>
            <a:ext cx="2073275" cy="2286000"/>
          </a:xfrm>
          <a:custGeom>
            <a:avLst/>
            <a:gdLst>
              <a:gd name="T0" fmla="*/ 1930400 w 1306"/>
              <a:gd name="T1" fmla="*/ 657225 h 1440"/>
              <a:gd name="T2" fmla="*/ 1701800 w 1306"/>
              <a:gd name="T3" fmla="*/ 428625 h 1440"/>
              <a:gd name="T4" fmla="*/ 1487488 w 1306"/>
              <a:gd name="T5" fmla="*/ 285750 h 1440"/>
              <a:gd name="T6" fmla="*/ 1093788 w 1306"/>
              <a:gd name="T7" fmla="*/ 157163 h 1440"/>
              <a:gd name="T8" fmla="*/ 949325 w 1306"/>
              <a:gd name="T9" fmla="*/ 85725 h 1440"/>
              <a:gd name="T10" fmla="*/ 1416050 w 1306"/>
              <a:gd name="T11" fmla="*/ 671513 h 1440"/>
              <a:gd name="T12" fmla="*/ 1230313 w 1306"/>
              <a:gd name="T13" fmla="*/ 1314450 h 1440"/>
              <a:gd name="T14" fmla="*/ 615950 w 1306"/>
              <a:gd name="T15" fmla="*/ 1285875 h 1440"/>
              <a:gd name="T16" fmla="*/ 330200 w 1306"/>
              <a:gd name="T17" fmla="*/ 842963 h 1440"/>
              <a:gd name="T18" fmla="*/ 157163 w 1306"/>
              <a:gd name="T19" fmla="*/ 301625 h 1440"/>
              <a:gd name="T20" fmla="*/ 14288 w 1306"/>
              <a:gd name="T21" fmla="*/ 733425 h 1440"/>
              <a:gd name="T22" fmla="*/ 73025 w 1306"/>
              <a:gd name="T23" fmla="*/ 1042988 h 1440"/>
              <a:gd name="T24" fmla="*/ 244475 w 1306"/>
              <a:gd name="T25" fmla="*/ 1243013 h 1440"/>
              <a:gd name="T26" fmla="*/ 187325 w 1306"/>
              <a:gd name="T27" fmla="*/ 1600200 h 1440"/>
              <a:gd name="T28" fmla="*/ 201613 w 1306"/>
              <a:gd name="T29" fmla="*/ 1957388 h 1440"/>
              <a:gd name="T30" fmla="*/ 758825 w 1306"/>
              <a:gd name="T31" fmla="*/ 2214563 h 1440"/>
              <a:gd name="T32" fmla="*/ 1258888 w 1306"/>
              <a:gd name="T33" fmla="*/ 2200275 h 1440"/>
              <a:gd name="T34" fmla="*/ 1930400 w 1306"/>
              <a:gd name="T35" fmla="*/ 1700213 h 1440"/>
              <a:gd name="T36" fmla="*/ 2073275 w 1306"/>
              <a:gd name="T37" fmla="*/ 1257300 h 1440"/>
              <a:gd name="T38" fmla="*/ 1930400 w 1306"/>
              <a:gd name="T39" fmla="*/ 657225 h 14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06" h="1440">
                <a:moveTo>
                  <a:pt x="1216" y="414"/>
                </a:moveTo>
                <a:cubicBezTo>
                  <a:pt x="1186" y="351"/>
                  <a:pt x="1118" y="309"/>
                  <a:pt x="1072" y="270"/>
                </a:cubicBezTo>
                <a:cubicBezTo>
                  <a:pt x="1026" y="231"/>
                  <a:pt x="1001" y="208"/>
                  <a:pt x="937" y="180"/>
                </a:cubicBezTo>
                <a:cubicBezTo>
                  <a:pt x="873" y="152"/>
                  <a:pt x="745" y="120"/>
                  <a:pt x="689" y="99"/>
                </a:cubicBezTo>
                <a:cubicBezTo>
                  <a:pt x="633" y="78"/>
                  <a:pt x="564" y="0"/>
                  <a:pt x="598" y="54"/>
                </a:cubicBezTo>
                <a:cubicBezTo>
                  <a:pt x="632" y="108"/>
                  <a:pt x="863" y="294"/>
                  <a:pt x="892" y="423"/>
                </a:cubicBezTo>
                <a:cubicBezTo>
                  <a:pt x="921" y="552"/>
                  <a:pt x="859" y="763"/>
                  <a:pt x="775" y="828"/>
                </a:cubicBezTo>
                <a:cubicBezTo>
                  <a:pt x="691" y="893"/>
                  <a:pt x="482" y="859"/>
                  <a:pt x="388" y="810"/>
                </a:cubicBezTo>
                <a:cubicBezTo>
                  <a:pt x="294" y="761"/>
                  <a:pt x="256" y="634"/>
                  <a:pt x="208" y="531"/>
                </a:cubicBezTo>
                <a:cubicBezTo>
                  <a:pt x="160" y="428"/>
                  <a:pt x="132" y="202"/>
                  <a:pt x="99" y="190"/>
                </a:cubicBezTo>
                <a:cubicBezTo>
                  <a:pt x="66" y="178"/>
                  <a:pt x="18" y="384"/>
                  <a:pt x="9" y="462"/>
                </a:cubicBezTo>
                <a:cubicBezTo>
                  <a:pt x="0" y="540"/>
                  <a:pt x="22" y="603"/>
                  <a:pt x="46" y="657"/>
                </a:cubicBezTo>
                <a:cubicBezTo>
                  <a:pt x="70" y="711"/>
                  <a:pt x="142" y="725"/>
                  <a:pt x="154" y="783"/>
                </a:cubicBezTo>
                <a:cubicBezTo>
                  <a:pt x="166" y="841"/>
                  <a:pt x="122" y="933"/>
                  <a:pt x="118" y="1008"/>
                </a:cubicBezTo>
                <a:cubicBezTo>
                  <a:pt x="114" y="1083"/>
                  <a:pt x="67" y="1169"/>
                  <a:pt x="127" y="1233"/>
                </a:cubicBezTo>
                <a:cubicBezTo>
                  <a:pt x="187" y="1297"/>
                  <a:pt x="367" y="1370"/>
                  <a:pt x="478" y="1395"/>
                </a:cubicBezTo>
                <a:cubicBezTo>
                  <a:pt x="589" y="1420"/>
                  <a:pt x="670" y="1440"/>
                  <a:pt x="793" y="1386"/>
                </a:cubicBezTo>
                <a:cubicBezTo>
                  <a:pt x="916" y="1332"/>
                  <a:pt x="1131" y="1170"/>
                  <a:pt x="1216" y="1071"/>
                </a:cubicBezTo>
                <a:cubicBezTo>
                  <a:pt x="1301" y="972"/>
                  <a:pt x="1306" y="901"/>
                  <a:pt x="1306" y="792"/>
                </a:cubicBezTo>
                <a:cubicBezTo>
                  <a:pt x="1306" y="683"/>
                  <a:pt x="1235" y="493"/>
                  <a:pt x="1216" y="414"/>
                </a:cubicBezTo>
                <a:close/>
              </a:path>
            </a:pathLst>
          </a:custGeom>
          <a:solidFill>
            <a:srgbClr val="FF339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1" name="Freeform 4">
            <a:extLst>
              <a:ext uri="{FF2B5EF4-FFF2-40B4-BE49-F238E27FC236}">
                <a16:creationId xmlns:a16="http://schemas.microsoft.com/office/drawing/2014/main" id="{09DE9544-9408-4C33-9519-C9CC3A34868F}"/>
              </a:ext>
            </a:extLst>
          </p:cNvPr>
          <p:cNvSpPr>
            <a:spLocks/>
          </p:cNvSpPr>
          <p:nvPr/>
        </p:nvSpPr>
        <p:spPr bwMode="auto">
          <a:xfrm>
            <a:off x="1616075" y="1698625"/>
            <a:ext cx="2101850" cy="1917700"/>
          </a:xfrm>
          <a:custGeom>
            <a:avLst/>
            <a:gdLst>
              <a:gd name="T0" fmla="*/ 134938 w 1324"/>
              <a:gd name="T1" fmla="*/ 1601788 h 1208"/>
              <a:gd name="T2" fmla="*/ 220663 w 1324"/>
              <a:gd name="T3" fmla="*/ 1244600 h 1208"/>
              <a:gd name="T4" fmla="*/ 34925 w 1324"/>
              <a:gd name="T5" fmla="*/ 987425 h 1208"/>
              <a:gd name="T6" fmla="*/ 6350 w 1324"/>
              <a:gd name="T7" fmla="*/ 630238 h 1208"/>
              <a:gd name="T8" fmla="*/ 76200 w 1324"/>
              <a:gd name="T9" fmla="*/ 288925 h 1208"/>
              <a:gd name="T10" fmla="*/ 220663 w 1324"/>
              <a:gd name="T11" fmla="*/ 73025 h 1208"/>
              <a:gd name="T12" fmla="*/ 579438 w 1324"/>
              <a:gd name="T13" fmla="*/ 1588 h 1208"/>
              <a:gd name="T14" fmla="*/ 1006475 w 1324"/>
              <a:gd name="T15" fmla="*/ 58738 h 1208"/>
              <a:gd name="T16" fmla="*/ 1377950 w 1324"/>
              <a:gd name="T17" fmla="*/ 144463 h 1208"/>
              <a:gd name="T18" fmla="*/ 1706563 w 1324"/>
              <a:gd name="T19" fmla="*/ 315913 h 1208"/>
              <a:gd name="T20" fmla="*/ 1935163 w 1324"/>
              <a:gd name="T21" fmla="*/ 587375 h 1208"/>
              <a:gd name="T22" fmla="*/ 2092325 w 1324"/>
              <a:gd name="T23" fmla="*/ 1001713 h 1208"/>
              <a:gd name="T24" fmla="*/ 1992313 w 1324"/>
              <a:gd name="T25" fmla="*/ 1630363 h 1208"/>
              <a:gd name="T26" fmla="*/ 1549400 w 1324"/>
              <a:gd name="T27" fmla="*/ 1901825 h 1208"/>
              <a:gd name="T28" fmla="*/ 1292225 w 1324"/>
              <a:gd name="T29" fmla="*/ 1730375 h 1208"/>
              <a:gd name="T30" fmla="*/ 1092200 w 1324"/>
              <a:gd name="T31" fmla="*/ 1401763 h 1208"/>
              <a:gd name="T32" fmla="*/ 892175 w 1324"/>
              <a:gd name="T33" fmla="*/ 1287463 h 1208"/>
              <a:gd name="T34" fmla="*/ 606425 w 1324"/>
              <a:gd name="T35" fmla="*/ 1387475 h 1208"/>
              <a:gd name="T36" fmla="*/ 406400 w 1324"/>
              <a:gd name="T37" fmla="*/ 1644650 h 1208"/>
              <a:gd name="T38" fmla="*/ 192088 w 1324"/>
              <a:gd name="T39" fmla="*/ 1858963 h 1208"/>
              <a:gd name="T40" fmla="*/ 134938 w 1324"/>
              <a:gd name="T41" fmla="*/ 1601788 h 12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24" h="1208">
                <a:moveTo>
                  <a:pt x="85" y="1009"/>
                </a:moveTo>
                <a:cubicBezTo>
                  <a:pt x="88" y="945"/>
                  <a:pt x="149" y="848"/>
                  <a:pt x="139" y="784"/>
                </a:cubicBezTo>
                <a:cubicBezTo>
                  <a:pt x="129" y="720"/>
                  <a:pt x="44" y="686"/>
                  <a:pt x="22" y="622"/>
                </a:cubicBezTo>
                <a:cubicBezTo>
                  <a:pt x="0" y="558"/>
                  <a:pt x="0" y="470"/>
                  <a:pt x="4" y="397"/>
                </a:cubicBezTo>
                <a:cubicBezTo>
                  <a:pt x="8" y="324"/>
                  <a:pt x="26" y="241"/>
                  <a:pt x="48" y="182"/>
                </a:cubicBezTo>
                <a:cubicBezTo>
                  <a:pt x="70" y="123"/>
                  <a:pt x="86" y="76"/>
                  <a:pt x="139" y="46"/>
                </a:cubicBezTo>
                <a:cubicBezTo>
                  <a:pt x="192" y="16"/>
                  <a:pt x="283" y="2"/>
                  <a:pt x="365" y="1"/>
                </a:cubicBezTo>
                <a:cubicBezTo>
                  <a:pt x="447" y="0"/>
                  <a:pt x="550" y="22"/>
                  <a:pt x="634" y="37"/>
                </a:cubicBezTo>
                <a:cubicBezTo>
                  <a:pt x="718" y="52"/>
                  <a:pt x="794" y="64"/>
                  <a:pt x="868" y="91"/>
                </a:cubicBezTo>
                <a:cubicBezTo>
                  <a:pt x="942" y="118"/>
                  <a:pt x="1017" y="153"/>
                  <a:pt x="1075" y="199"/>
                </a:cubicBezTo>
                <a:cubicBezTo>
                  <a:pt x="1133" y="245"/>
                  <a:pt x="1179" y="298"/>
                  <a:pt x="1219" y="370"/>
                </a:cubicBezTo>
                <a:cubicBezTo>
                  <a:pt x="1259" y="442"/>
                  <a:pt x="1312" y="522"/>
                  <a:pt x="1318" y="631"/>
                </a:cubicBezTo>
                <a:cubicBezTo>
                  <a:pt x="1324" y="740"/>
                  <a:pt x="1312" y="933"/>
                  <a:pt x="1255" y="1027"/>
                </a:cubicBezTo>
                <a:cubicBezTo>
                  <a:pt x="1198" y="1121"/>
                  <a:pt x="1049" y="1188"/>
                  <a:pt x="976" y="1198"/>
                </a:cubicBezTo>
                <a:cubicBezTo>
                  <a:pt x="903" y="1208"/>
                  <a:pt x="862" y="1142"/>
                  <a:pt x="814" y="1090"/>
                </a:cubicBezTo>
                <a:cubicBezTo>
                  <a:pt x="766" y="1038"/>
                  <a:pt x="730" y="929"/>
                  <a:pt x="688" y="883"/>
                </a:cubicBezTo>
                <a:cubicBezTo>
                  <a:pt x="646" y="837"/>
                  <a:pt x="613" y="813"/>
                  <a:pt x="562" y="811"/>
                </a:cubicBezTo>
                <a:cubicBezTo>
                  <a:pt x="511" y="809"/>
                  <a:pt x="433" y="837"/>
                  <a:pt x="382" y="874"/>
                </a:cubicBezTo>
                <a:cubicBezTo>
                  <a:pt x="331" y="911"/>
                  <a:pt x="300" y="987"/>
                  <a:pt x="256" y="1036"/>
                </a:cubicBezTo>
                <a:cubicBezTo>
                  <a:pt x="212" y="1085"/>
                  <a:pt x="149" y="1175"/>
                  <a:pt x="121" y="1171"/>
                </a:cubicBezTo>
                <a:cubicBezTo>
                  <a:pt x="93" y="1167"/>
                  <a:pt x="82" y="1073"/>
                  <a:pt x="85" y="1009"/>
                </a:cubicBezTo>
                <a:close/>
              </a:path>
            </a:pathLst>
          </a:cu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2" name="Freeform 5">
            <a:extLst>
              <a:ext uri="{FF2B5EF4-FFF2-40B4-BE49-F238E27FC236}">
                <a16:creationId xmlns:a16="http://schemas.microsoft.com/office/drawing/2014/main" id="{728D2AFB-DF5F-4028-90E0-F1141623EC98}"/>
              </a:ext>
            </a:extLst>
          </p:cNvPr>
          <p:cNvSpPr>
            <a:spLocks/>
          </p:cNvSpPr>
          <p:nvPr/>
        </p:nvSpPr>
        <p:spPr bwMode="auto">
          <a:xfrm>
            <a:off x="1808163" y="1700213"/>
            <a:ext cx="1262062" cy="1287462"/>
          </a:xfrm>
          <a:custGeom>
            <a:avLst/>
            <a:gdLst>
              <a:gd name="T0" fmla="*/ 0 w 795"/>
              <a:gd name="T1" fmla="*/ 228600 h 811"/>
              <a:gd name="T2" fmla="*/ 114300 w 795"/>
              <a:gd name="T3" fmla="*/ 742950 h 811"/>
              <a:gd name="T4" fmla="*/ 244475 w 795"/>
              <a:gd name="T5" fmla="*/ 1008062 h 811"/>
              <a:gd name="T6" fmla="*/ 500062 w 795"/>
              <a:gd name="T7" fmla="*/ 1243012 h 811"/>
              <a:gd name="T8" fmla="*/ 871537 w 795"/>
              <a:gd name="T9" fmla="*/ 1271587 h 811"/>
              <a:gd name="T10" fmla="*/ 1085850 w 795"/>
              <a:gd name="T11" fmla="*/ 1171575 h 811"/>
              <a:gd name="T12" fmla="*/ 1243012 w 795"/>
              <a:gd name="T13" fmla="*/ 842962 h 811"/>
              <a:gd name="T14" fmla="*/ 1200150 w 795"/>
              <a:gd name="T15" fmla="*/ 528637 h 811"/>
              <a:gd name="T16" fmla="*/ 942975 w 795"/>
              <a:gd name="T17" fmla="*/ 200025 h 811"/>
              <a:gd name="T18" fmla="*/ 747712 w 795"/>
              <a:gd name="T19" fmla="*/ 0 h 8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 h="811">
                <a:moveTo>
                  <a:pt x="0" y="144"/>
                </a:moveTo>
                <a:cubicBezTo>
                  <a:pt x="12" y="198"/>
                  <a:pt x="46" y="386"/>
                  <a:pt x="72" y="468"/>
                </a:cubicBezTo>
                <a:cubicBezTo>
                  <a:pt x="98" y="550"/>
                  <a:pt x="114" y="583"/>
                  <a:pt x="154" y="635"/>
                </a:cubicBezTo>
                <a:cubicBezTo>
                  <a:pt x="194" y="687"/>
                  <a:pt x="249" y="755"/>
                  <a:pt x="315" y="783"/>
                </a:cubicBezTo>
                <a:cubicBezTo>
                  <a:pt x="381" y="811"/>
                  <a:pt x="488" y="808"/>
                  <a:pt x="549" y="801"/>
                </a:cubicBezTo>
                <a:cubicBezTo>
                  <a:pt x="610" y="794"/>
                  <a:pt x="645" y="783"/>
                  <a:pt x="684" y="738"/>
                </a:cubicBezTo>
                <a:cubicBezTo>
                  <a:pt x="723" y="693"/>
                  <a:pt x="771" y="598"/>
                  <a:pt x="783" y="531"/>
                </a:cubicBezTo>
                <a:cubicBezTo>
                  <a:pt x="795" y="464"/>
                  <a:pt x="788" y="401"/>
                  <a:pt x="756" y="333"/>
                </a:cubicBezTo>
                <a:cubicBezTo>
                  <a:pt x="724" y="265"/>
                  <a:pt x="641" y="182"/>
                  <a:pt x="594" y="126"/>
                </a:cubicBezTo>
                <a:cubicBezTo>
                  <a:pt x="547" y="70"/>
                  <a:pt x="497" y="26"/>
                  <a:pt x="471" y="0"/>
                </a:cubicBezTo>
              </a:path>
            </a:pathLst>
          </a:custGeom>
          <a:noFill/>
          <a:ln w="9525" cap="flat">
            <a:solidFill>
              <a:srgbClr val="00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3" name="Text Box 6">
            <a:extLst>
              <a:ext uri="{FF2B5EF4-FFF2-40B4-BE49-F238E27FC236}">
                <a16:creationId xmlns:a16="http://schemas.microsoft.com/office/drawing/2014/main" id="{CD041092-E004-4E14-A11D-8FA6B04AE636}"/>
              </a:ext>
            </a:extLst>
          </p:cNvPr>
          <p:cNvSpPr txBox="1">
            <a:spLocks noChangeArrowheads="1"/>
          </p:cNvSpPr>
          <p:nvPr/>
        </p:nvSpPr>
        <p:spPr bwMode="auto">
          <a:xfrm>
            <a:off x="1260475" y="1412875"/>
            <a:ext cx="174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b="1">
                <a:solidFill>
                  <a:schemeClr val="accent1"/>
                </a:solidFill>
              </a:rPr>
              <a:t>septum secundum</a:t>
            </a:r>
          </a:p>
        </p:txBody>
      </p:sp>
      <p:sp>
        <p:nvSpPr>
          <p:cNvPr id="4104" name="Text Box 7">
            <a:extLst>
              <a:ext uri="{FF2B5EF4-FFF2-40B4-BE49-F238E27FC236}">
                <a16:creationId xmlns:a16="http://schemas.microsoft.com/office/drawing/2014/main" id="{35B75360-D402-4430-9EA9-31C5DE63D9DA}"/>
              </a:ext>
            </a:extLst>
          </p:cNvPr>
          <p:cNvSpPr txBox="1">
            <a:spLocks noChangeArrowheads="1"/>
          </p:cNvSpPr>
          <p:nvPr/>
        </p:nvSpPr>
        <p:spPr bwMode="auto">
          <a:xfrm>
            <a:off x="2195513" y="3140075"/>
            <a:ext cx="1385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b="1">
                <a:solidFill>
                  <a:srgbClr val="000000"/>
                </a:solidFill>
              </a:rPr>
              <a:t>foramen ovale</a:t>
            </a:r>
          </a:p>
        </p:txBody>
      </p:sp>
      <p:sp>
        <p:nvSpPr>
          <p:cNvPr id="4105" name="Freeform 8">
            <a:extLst>
              <a:ext uri="{FF2B5EF4-FFF2-40B4-BE49-F238E27FC236}">
                <a16:creationId xmlns:a16="http://schemas.microsoft.com/office/drawing/2014/main" id="{E1C3FA04-9603-4639-A5D3-F38CC682B14E}"/>
              </a:ext>
            </a:extLst>
          </p:cNvPr>
          <p:cNvSpPr>
            <a:spLocks/>
          </p:cNvSpPr>
          <p:nvPr/>
        </p:nvSpPr>
        <p:spPr bwMode="auto">
          <a:xfrm>
            <a:off x="2339975" y="3035300"/>
            <a:ext cx="3676650" cy="3236913"/>
          </a:xfrm>
          <a:custGeom>
            <a:avLst/>
            <a:gdLst>
              <a:gd name="T0" fmla="*/ 939800 w 2316"/>
              <a:gd name="T1" fmla="*/ 1408113 h 2039"/>
              <a:gd name="T2" fmla="*/ 576263 w 2316"/>
              <a:gd name="T3" fmla="*/ 1401763 h 2039"/>
              <a:gd name="T4" fmla="*/ 144463 w 2316"/>
              <a:gd name="T5" fmla="*/ 1689100 h 2039"/>
              <a:gd name="T6" fmla="*/ 11113 w 2316"/>
              <a:gd name="T7" fmla="*/ 2065338 h 2039"/>
              <a:gd name="T8" fmla="*/ 73025 w 2316"/>
              <a:gd name="T9" fmla="*/ 2481263 h 2039"/>
              <a:gd name="T10" fmla="*/ 288925 w 2316"/>
              <a:gd name="T11" fmla="*/ 2841625 h 2039"/>
              <a:gd name="T12" fmla="*/ 925513 w 2316"/>
              <a:gd name="T13" fmla="*/ 3136900 h 2039"/>
              <a:gd name="T14" fmla="*/ 1868488 w 2316"/>
              <a:gd name="T15" fmla="*/ 3236913 h 2039"/>
              <a:gd name="T16" fmla="*/ 2511425 w 2316"/>
              <a:gd name="T17" fmla="*/ 3136900 h 2039"/>
              <a:gd name="T18" fmla="*/ 3097213 w 2316"/>
              <a:gd name="T19" fmla="*/ 2841625 h 2039"/>
              <a:gd name="T20" fmla="*/ 3554413 w 2316"/>
              <a:gd name="T21" fmla="*/ 2079625 h 2039"/>
              <a:gd name="T22" fmla="*/ 3640138 w 2316"/>
              <a:gd name="T23" fmla="*/ 1350963 h 2039"/>
              <a:gd name="T24" fmla="*/ 3340100 w 2316"/>
              <a:gd name="T25" fmla="*/ 622300 h 2039"/>
              <a:gd name="T26" fmla="*/ 2808288 w 2316"/>
              <a:gd name="T27" fmla="*/ 1588 h 2039"/>
              <a:gd name="T28" fmla="*/ 2439988 w 2316"/>
              <a:gd name="T29" fmla="*/ 608013 h 2039"/>
              <a:gd name="T30" fmla="*/ 1897063 w 2316"/>
              <a:gd name="T31" fmla="*/ 636588 h 2039"/>
              <a:gd name="T32" fmla="*/ 1597025 w 2316"/>
              <a:gd name="T33" fmla="*/ 150813 h 2039"/>
              <a:gd name="T34" fmla="*/ 939800 w 2316"/>
              <a:gd name="T35" fmla="*/ 1408113 h 20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16" h="2039">
                <a:moveTo>
                  <a:pt x="592" y="887"/>
                </a:moveTo>
                <a:cubicBezTo>
                  <a:pt x="521" y="928"/>
                  <a:pt x="446" y="854"/>
                  <a:pt x="363" y="883"/>
                </a:cubicBezTo>
                <a:cubicBezTo>
                  <a:pt x="280" y="912"/>
                  <a:pt x="150" y="994"/>
                  <a:pt x="91" y="1064"/>
                </a:cubicBezTo>
                <a:cubicBezTo>
                  <a:pt x="32" y="1134"/>
                  <a:pt x="14" y="1218"/>
                  <a:pt x="7" y="1301"/>
                </a:cubicBezTo>
                <a:cubicBezTo>
                  <a:pt x="0" y="1384"/>
                  <a:pt x="17" y="1482"/>
                  <a:pt x="46" y="1563"/>
                </a:cubicBezTo>
                <a:cubicBezTo>
                  <a:pt x="75" y="1644"/>
                  <a:pt x="93" y="1721"/>
                  <a:pt x="182" y="1790"/>
                </a:cubicBezTo>
                <a:cubicBezTo>
                  <a:pt x="271" y="1859"/>
                  <a:pt x="417" y="1935"/>
                  <a:pt x="583" y="1976"/>
                </a:cubicBezTo>
                <a:cubicBezTo>
                  <a:pt x="749" y="2017"/>
                  <a:pt x="1011" y="2039"/>
                  <a:pt x="1177" y="2039"/>
                </a:cubicBezTo>
                <a:cubicBezTo>
                  <a:pt x="1343" y="2039"/>
                  <a:pt x="1453" y="2017"/>
                  <a:pt x="1582" y="1976"/>
                </a:cubicBezTo>
                <a:cubicBezTo>
                  <a:pt x="1711" y="1935"/>
                  <a:pt x="1842" y="1901"/>
                  <a:pt x="1951" y="1790"/>
                </a:cubicBezTo>
                <a:cubicBezTo>
                  <a:pt x="2060" y="1679"/>
                  <a:pt x="2182" y="1466"/>
                  <a:pt x="2239" y="1310"/>
                </a:cubicBezTo>
                <a:cubicBezTo>
                  <a:pt x="2296" y="1154"/>
                  <a:pt x="2316" y="1004"/>
                  <a:pt x="2293" y="851"/>
                </a:cubicBezTo>
                <a:cubicBezTo>
                  <a:pt x="2270" y="698"/>
                  <a:pt x="2191" y="534"/>
                  <a:pt x="2104" y="392"/>
                </a:cubicBezTo>
                <a:cubicBezTo>
                  <a:pt x="2017" y="250"/>
                  <a:pt x="1863" y="2"/>
                  <a:pt x="1769" y="1"/>
                </a:cubicBezTo>
                <a:cubicBezTo>
                  <a:pt x="1675" y="0"/>
                  <a:pt x="1633" y="316"/>
                  <a:pt x="1537" y="383"/>
                </a:cubicBezTo>
                <a:cubicBezTo>
                  <a:pt x="1441" y="450"/>
                  <a:pt x="1284" y="449"/>
                  <a:pt x="1195" y="401"/>
                </a:cubicBezTo>
                <a:cubicBezTo>
                  <a:pt x="1106" y="353"/>
                  <a:pt x="1107" y="14"/>
                  <a:pt x="1006" y="95"/>
                </a:cubicBezTo>
                <a:cubicBezTo>
                  <a:pt x="905" y="176"/>
                  <a:pt x="678" y="722"/>
                  <a:pt x="592" y="887"/>
                </a:cubicBezTo>
                <a:close/>
              </a:path>
            </a:pathLst>
          </a:cu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6" name="Freeform 9">
            <a:extLst>
              <a:ext uri="{FF2B5EF4-FFF2-40B4-BE49-F238E27FC236}">
                <a16:creationId xmlns:a16="http://schemas.microsoft.com/office/drawing/2014/main" id="{68C4A78A-25DC-4135-A41D-2C76FE4DB76A}"/>
              </a:ext>
            </a:extLst>
          </p:cNvPr>
          <p:cNvSpPr>
            <a:spLocks/>
          </p:cNvSpPr>
          <p:nvPr/>
        </p:nvSpPr>
        <p:spPr bwMode="auto">
          <a:xfrm>
            <a:off x="2227263" y="3749675"/>
            <a:ext cx="865187" cy="1050925"/>
          </a:xfrm>
          <a:custGeom>
            <a:avLst/>
            <a:gdLst>
              <a:gd name="T0" fmla="*/ 719137 w 545"/>
              <a:gd name="T1" fmla="*/ 36513 h 662"/>
              <a:gd name="T2" fmla="*/ 473075 w 545"/>
              <a:gd name="T3" fmla="*/ 111125 h 662"/>
              <a:gd name="T4" fmla="*/ 328612 w 545"/>
              <a:gd name="T5" fmla="*/ 111125 h 662"/>
              <a:gd name="T6" fmla="*/ 23812 w 545"/>
              <a:gd name="T7" fmla="*/ 74613 h 662"/>
              <a:gd name="T8" fmla="*/ 185737 w 545"/>
              <a:gd name="T9" fmla="*/ 207963 h 662"/>
              <a:gd name="T10" fmla="*/ 185737 w 545"/>
              <a:gd name="T11" fmla="*/ 327025 h 662"/>
              <a:gd name="T12" fmla="*/ 157162 w 545"/>
              <a:gd name="T13" fmla="*/ 474663 h 662"/>
              <a:gd name="T14" fmla="*/ 185737 w 545"/>
              <a:gd name="T15" fmla="*/ 614363 h 662"/>
              <a:gd name="T16" fmla="*/ 185737 w 545"/>
              <a:gd name="T17" fmla="*/ 830263 h 662"/>
              <a:gd name="T18" fmla="*/ 195262 w 545"/>
              <a:gd name="T19" fmla="*/ 1046163 h 662"/>
              <a:gd name="T20" fmla="*/ 376237 w 545"/>
              <a:gd name="T21" fmla="*/ 855663 h 662"/>
              <a:gd name="T22" fmla="*/ 585787 w 545"/>
              <a:gd name="T23" fmla="*/ 731838 h 662"/>
              <a:gd name="T24" fmla="*/ 842962 w 545"/>
              <a:gd name="T25" fmla="*/ 665163 h 662"/>
              <a:gd name="T26" fmla="*/ 719137 w 545"/>
              <a:gd name="T27" fmla="*/ 560388 h 662"/>
              <a:gd name="T28" fmla="*/ 642937 w 545"/>
              <a:gd name="T29" fmla="*/ 341313 h 662"/>
              <a:gd name="T30" fmla="*/ 719137 w 545"/>
              <a:gd name="T31" fmla="*/ 36513 h 6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5" h="662">
                <a:moveTo>
                  <a:pt x="453" y="23"/>
                </a:moveTo>
                <a:cubicBezTo>
                  <a:pt x="438" y="0"/>
                  <a:pt x="339" y="62"/>
                  <a:pt x="298" y="70"/>
                </a:cubicBezTo>
                <a:cubicBezTo>
                  <a:pt x="257" y="78"/>
                  <a:pt x="254" y="74"/>
                  <a:pt x="207" y="70"/>
                </a:cubicBezTo>
                <a:cubicBezTo>
                  <a:pt x="160" y="66"/>
                  <a:pt x="30" y="37"/>
                  <a:pt x="15" y="47"/>
                </a:cubicBezTo>
                <a:cubicBezTo>
                  <a:pt x="0" y="57"/>
                  <a:pt x="100" y="105"/>
                  <a:pt x="117" y="131"/>
                </a:cubicBezTo>
                <a:cubicBezTo>
                  <a:pt x="134" y="157"/>
                  <a:pt x="120" y="178"/>
                  <a:pt x="117" y="206"/>
                </a:cubicBezTo>
                <a:cubicBezTo>
                  <a:pt x="114" y="234"/>
                  <a:pt x="99" y="269"/>
                  <a:pt x="99" y="299"/>
                </a:cubicBezTo>
                <a:cubicBezTo>
                  <a:pt x="99" y="329"/>
                  <a:pt x="114" y="350"/>
                  <a:pt x="117" y="387"/>
                </a:cubicBezTo>
                <a:cubicBezTo>
                  <a:pt x="120" y="424"/>
                  <a:pt x="116" y="478"/>
                  <a:pt x="117" y="523"/>
                </a:cubicBezTo>
                <a:cubicBezTo>
                  <a:pt x="118" y="568"/>
                  <a:pt x="103" y="656"/>
                  <a:pt x="123" y="659"/>
                </a:cubicBezTo>
                <a:cubicBezTo>
                  <a:pt x="143" y="662"/>
                  <a:pt x="196" y="572"/>
                  <a:pt x="237" y="539"/>
                </a:cubicBezTo>
                <a:cubicBezTo>
                  <a:pt x="278" y="506"/>
                  <a:pt x="320" y="481"/>
                  <a:pt x="369" y="461"/>
                </a:cubicBezTo>
                <a:cubicBezTo>
                  <a:pt x="418" y="441"/>
                  <a:pt x="517" y="437"/>
                  <a:pt x="531" y="419"/>
                </a:cubicBezTo>
                <a:cubicBezTo>
                  <a:pt x="545" y="401"/>
                  <a:pt x="474" y="387"/>
                  <a:pt x="453" y="353"/>
                </a:cubicBezTo>
                <a:cubicBezTo>
                  <a:pt x="432" y="319"/>
                  <a:pt x="405" y="270"/>
                  <a:pt x="405" y="215"/>
                </a:cubicBezTo>
                <a:cubicBezTo>
                  <a:pt x="405" y="160"/>
                  <a:pt x="443" y="63"/>
                  <a:pt x="453" y="23"/>
                </a:cubicBezTo>
                <a:close/>
              </a:path>
            </a:pathLst>
          </a:custGeom>
          <a:solidFill>
            <a:srgbClr val="808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7" name="Text Box 10">
            <a:extLst>
              <a:ext uri="{FF2B5EF4-FFF2-40B4-BE49-F238E27FC236}">
                <a16:creationId xmlns:a16="http://schemas.microsoft.com/office/drawing/2014/main" id="{E17A3ACA-FFC3-464D-B589-AE4BEFC5B05C}"/>
              </a:ext>
            </a:extLst>
          </p:cNvPr>
          <p:cNvSpPr txBox="1">
            <a:spLocks noChangeArrowheads="1"/>
          </p:cNvSpPr>
          <p:nvPr/>
        </p:nvSpPr>
        <p:spPr bwMode="auto">
          <a:xfrm>
            <a:off x="1116013" y="3787775"/>
            <a:ext cx="15160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hu-HU" altLang="hu-HU" sz="1400" b="1">
                <a:solidFill>
                  <a:srgbClr val="FF3399"/>
                </a:solidFill>
              </a:rPr>
              <a:t>septum primum</a:t>
            </a:r>
          </a:p>
        </p:txBody>
      </p:sp>
      <p:sp>
        <p:nvSpPr>
          <p:cNvPr id="4108" name="Freeform 23">
            <a:extLst>
              <a:ext uri="{FF2B5EF4-FFF2-40B4-BE49-F238E27FC236}">
                <a16:creationId xmlns:a16="http://schemas.microsoft.com/office/drawing/2014/main" id="{593F9A8A-A114-48F5-AE31-F5D8FB97B9AD}"/>
              </a:ext>
            </a:extLst>
          </p:cNvPr>
          <p:cNvSpPr>
            <a:spLocks/>
          </p:cNvSpPr>
          <p:nvPr/>
        </p:nvSpPr>
        <p:spPr bwMode="auto">
          <a:xfrm>
            <a:off x="3967163" y="1412875"/>
            <a:ext cx="1262062" cy="2306638"/>
          </a:xfrm>
          <a:custGeom>
            <a:avLst/>
            <a:gdLst>
              <a:gd name="T0" fmla="*/ 196850 w 795"/>
              <a:gd name="T1" fmla="*/ 2178050 h 1453"/>
              <a:gd name="T2" fmla="*/ 155575 w 795"/>
              <a:gd name="T3" fmla="*/ 1955800 h 1453"/>
              <a:gd name="T4" fmla="*/ 44450 w 795"/>
              <a:gd name="T5" fmla="*/ 1624013 h 1453"/>
              <a:gd name="T6" fmla="*/ 419100 w 795"/>
              <a:gd name="T7" fmla="*/ 1301750 h 1453"/>
              <a:gd name="T8" fmla="*/ 747712 w 795"/>
              <a:gd name="T9" fmla="*/ 677863 h 1453"/>
              <a:gd name="T10" fmla="*/ 387350 w 795"/>
              <a:gd name="T11" fmla="*/ 80963 h 1453"/>
              <a:gd name="T12" fmla="*/ 387350 w 795"/>
              <a:gd name="T13" fmla="*/ 188913 h 1453"/>
              <a:gd name="T14" fmla="*/ 63500 w 795"/>
              <a:gd name="T15" fmla="*/ 684213 h 1453"/>
              <a:gd name="T16" fmla="*/ 488950 w 795"/>
              <a:gd name="T17" fmla="*/ 1222375 h 1453"/>
              <a:gd name="T18" fmla="*/ 1166812 w 795"/>
              <a:gd name="T19" fmla="*/ 1568450 h 1453"/>
              <a:gd name="T20" fmla="*/ 1057275 w 795"/>
              <a:gd name="T21" fmla="*/ 1733550 h 1453"/>
              <a:gd name="T22" fmla="*/ 849312 w 795"/>
              <a:gd name="T23" fmla="*/ 2205038 h 1453"/>
              <a:gd name="T24" fmla="*/ 447675 w 795"/>
              <a:gd name="T25" fmla="*/ 2301875 h 1453"/>
              <a:gd name="T26" fmla="*/ 287337 w 795"/>
              <a:gd name="T27" fmla="*/ 2268538 h 1453"/>
              <a:gd name="T28" fmla="*/ 196850 w 795"/>
              <a:gd name="T29" fmla="*/ 2178050 h 14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5" h="1453">
                <a:moveTo>
                  <a:pt x="124" y="1372"/>
                </a:moveTo>
                <a:cubicBezTo>
                  <a:pt x="93" y="1336"/>
                  <a:pt x="114" y="1290"/>
                  <a:pt x="98" y="1232"/>
                </a:cubicBezTo>
                <a:cubicBezTo>
                  <a:pt x="82" y="1174"/>
                  <a:pt x="0" y="1092"/>
                  <a:pt x="28" y="1023"/>
                </a:cubicBezTo>
                <a:cubicBezTo>
                  <a:pt x="56" y="954"/>
                  <a:pt x="190" y="919"/>
                  <a:pt x="264" y="820"/>
                </a:cubicBezTo>
                <a:cubicBezTo>
                  <a:pt x="338" y="721"/>
                  <a:pt x="475" y="555"/>
                  <a:pt x="471" y="427"/>
                </a:cubicBezTo>
                <a:cubicBezTo>
                  <a:pt x="468" y="299"/>
                  <a:pt x="282" y="102"/>
                  <a:pt x="244" y="51"/>
                </a:cubicBezTo>
                <a:cubicBezTo>
                  <a:pt x="206" y="0"/>
                  <a:pt x="278" y="56"/>
                  <a:pt x="244" y="119"/>
                </a:cubicBezTo>
                <a:cubicBezTo>
                  <a:pt x="210" y="183"/>
                  <a:pt x="30" y="323"/>
                  <a:pt x="40" y="431"/>
                </a:cubicBezTo>
                <a:cubicBezTo>
                  <a:pt x="51" y="539"/>
                  <a:pt x="192" y="677"/>
                  <a:pt x="308" y="770"/>
                </a:cubicBezTo>
                <a:cubicBezTo>
                  <a:pt x="424" y="863"/>
                  <a:pt x="675" y="934"/>
                  <a:pt x="735" y="988"/>
                </a:cubicBezTo>
                <a:cubicBezTo>
                  <a:pt x="795" y="1042"/>
                  <a:pt x="699" y="1025"/>
                  <a:pt x="666" y="1092"/>
                </a:cubicBezTo>
                <a:cubicBezTo>
                  <a:pt x="633" y="1159"/>
                  <a:pt x="599" y="1329"/>
                  <a:pt x="535" y="1389"/>
                </a:cubicBezTo>
                <a:cubicBezTo>
                  <a:pt x="471" y="1449"/>
                  <a:pt x="350" y="1453"/>
                  <a:pt x="282" y="1450"/>
                </a:cubicBezTo>
                <a:cubicBezTo>
                  <a:pt x="214" y="1447"/>
                  <a:pt x="165" y="1407"/>
                  <a:pt x="181" y="1429"/>
                </a:cubicBezTo>
                <a:cubicBezTo>
                  <a:pt x="181" y="1429"/>
                  <a:pt x="124" y="1372"/>
                  <a:pt x="124" y="1372"/>
                </a:cubicBezTo>
                <a:close/>
              </a:path>
            </a:pathLst>
          </a:custGeom>
          <a:solidFill>
            <a:srgbClr val="FFCC99"/>
          </a:solidFill>
          <a:ln w="28575"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9" name="Text Box 24">
            <a:extLst>
              <a:ext uri="{FF2B5EF4-FFF2-40B4-BE49-F238E27FC236}">
                <a16:creationId xmlns:a16="http://schemas.microsoft.com/office/drawing/2014/main" id="{976DDCE5-6D17-480C-A906-71B3B0EB8A49}"/>
              </a:ext>
            </a:extLst>
          </p:cNvPr>
          <p:cNvSpPr txBox="1">
            <a:spLocks noChangeArrowheads="1"/>
          </p:cNvSpPr>
          <p:nvPr/>
        </p:nvSpPr>
        <p:spPr bwMode="auto">
          <a:xfrm>
            <a:off x="3132138" y="4868863"/>
            <a:ext cx="24495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1400" b="1">
                <a:solidFill>
                  <a:srgbClr val="000000"/>
                </a:solidFill>
              </a:rPr>
              <a:t>interventricular septum, muscular part</a:t>
            </a:r>
            <a:endParaRPr lang="en-GB" altLang="hu-HU" sz="1400" b="1">
              <a:solidFill>
                <a:srgbClr val="000000"/>
              </a:solidFill>
            </a:endParaRPr>
          </a:p>
        </p:txBody>
      </p:sp>
      <p:sp>
        <p:nvSpPr>
          <p:cNvPr id="4110" name="Text Box 25">
            <a:extLst>
              <a:ext uri="{FF2B5EF4-FFF2-40B4-BE49-F238E27FC236}">
                <a16:creationId xmlns:a16="http://schemas.microsoft.com/office/drawing/2014/main" id="{36F01870-470C-4B5B-A30E-CAA58C27363A}"/>
              </a:ext>
            </a:extLst>
          </p:cNvPr>
          <p:cNvSpPr txBox="1">
            <a:spLocks noChangeArrowheads="1"/>
          </p:cNvSpPr>
          <p:nvPr/>
        </p:nvSpPr>
        <p:spPr bwMode="auto">
          <a:xfrm>
            <a:off x="5508625" y="1844675"/>
            <a:ext cx="2449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1400" b="1">
                <a:solidFill>
                  <a:srgbClr val="000000"/>
                </a:solidFill>
              </a:rPr>
              <a:t>aorticopulmonary septum</a:t>
            </a:r>
            <a:endParaRPr lang="en-GB" altLang="hu-HU" sz="1400" b="1">
              <a:solidFill>
                <a:srgbClr val="000000"/>
              </a:solidFill>
            </a:endParaRPr>
          </a:p>
        </p:txBody>
      </p:sp>
      <p:sp>
        <p:nvSpPr>
          <p:cNvPr id="4111" name="Line 27">
            <a:extLst>
              <a:ext uri="{FF2B5EF4-FFF2-40B4-BE49-F238E27FC236}">
                <a16:creationId xmlns:a16="http://schemas.microsoft.com/office/drawing/2014/main" id="{8C207BD8-7753-4F5C-9031-EC6C6F9439E5}"/>
              </a:ext>
            </a:extLst>
          </p:cNvPr>
          <p:cNvSpPr>
            <a:spLocks noChangeShapeType="1"/>
          </p:cNvSpPr>
          <p:nvPr/>
        </p:nvSpPr>
        <p:spPr bwMode="auto">
          <a:xfrm flipH="1">
            <a:off x="4429125" y="2043113"/>
            <a:ext cx="1108075" cy="233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12" name="Line 28">
            <a:extLst>
              <a:ext uri="{FF2B5EF4-FFF2-40B4-BE49-F238E27FC236}">
                <a16:creationId xmlns:a16="http://schemas.microsoft.com/office/drawing/2014/main" id="{093981D4-6C1B-40D4-9BFD-006A5B07AB30}"/>
              </a:ext>
            </a:extLst>
          </p:cNvPr>
          <p:cNvSpPr>
            <a:spLocks noChangeShapeType="1"/>
          </p:cNvSpPr>
          <p:nvPr/>
        </p:nvSpPr>
        <p:spPr bwMode="auto">
          <a:xfrm flipH="1">
            <a:off x="4572000" y="2852738"/>
            <a:ext cx="1512888" cy="3048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13" name="Text Box 29">
            <a:extLst>
              <a:ext uri="{FF2B5EF4-FFF2-40B4-BE49-F238E27FC236}">
                <a16:creationId xmlns:a16="http://schemas.microsoft.com/office/drawing/2014/main" id="{50EF09A6-743C-4A42-951D-0153791DE486}"/>
              </a:ext>
            </a:extLst>
          </p:cNvPr>
          <p:cNvSpPr txBox="1">
            <a:spLocks noChangeArrowheads="1"/>
          </p:cNvSpPr>
          <p:nvPr/>
        </p:nvSpPr>
        <p:spPr bwMode="auto">
          <a:xfrm>
            <a:off x="6013450" y="2563813"/>
            <a:ext cx="24495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sz="1400" b="1">
                <a:solidFill>
                  <a:srgbClr val="000000"/>
                </a:solidFill>
              </a:rPr>
              <a:t>interventricular septum, membranous part</a:t>
            </a:r>
            <a:endParaRPr lang="en-GB" altLang="hu-HU" sz="1400" b="1">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2EC94114-DE59-4EA5-AB49-31BB0AC0C046}"/>
              </a:ext>
            </a:extLst>
          </p:cNvPr>
          <p:cNvSpPr>
            <a:spLocks noChangeArrowheads="1"/>
          </p:cNvSpPr>
          <p:nvPr/>
        </p:nvSpPr>
        <p:spPr bwMode="auto">
          <a:xfrm>
            <a:off x="395288" y="836613"/>
            <a:ext cx="8372475"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sz="2400"/>
              <a:t>In the early stage of the embryonic development a pair of vitelline veins carry blood from the yolk sac, but later only the right one persists.</a:t>
            </a:r>
          </a:p>
          <a:p>
            <a:pPr eaLnBrk="1" hangingPunct="1">
              <a:defRPr/>
            </a:pPr>
            <a:r>
              <a:rPr lang="hu-HU" altLang="hu-HU" sz="2400"/>
              <a:t>With the appearance and progressive development of the placenta the role of the vitelline veins is replaced by a pair of umbilical veins, but only the left one remains between the placenta and the primordial heart.</a:t>
            </a:r>
          </a:p>
          <a:p>
            <a:pPr eaLnBrk="1" hangingPunct="1">
              <a:defRPr/>
            </a:pPr>
            <a:r>
              <a:rPr lang="hu-HU" altLang="hu-HU" sz="2400"/>
              <a:t>The main venous system draining the head and the caudal part of the embryo is represented by the anterior and posterior cardinal veins, respectively. </a:t>
            </a:r>
          </a:p>
          <a:p>
            <a:pPr eaLnBrk="1" hangingPunct="1">
              <a:defRPr/>
            </a:pPr>
            <a:r>
              <a:rPr lang="en-US" altLang="hu-HU" sz="2400"/>
              <a:t>Supracardinal veins appear on the lateral side of the developing kidney. The supracardinal veins are connected with a horizontal anastomosis, resulting in a H-shaped structure. </a:t>
            </a:r>
            <a:endParaRPr lang="hu-HU" altLang="hu-HU"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a:extLst>
              <a:ext uri="{FF2B5EF4-FFF2-40B4-BE49-F238E27FC236}">
                <a16:creationId xmlns:a16="http://schemas.microsoft.com/office/drawing/2014/main" id="{B7E5A3FC-8C81-4A6F-8463-30463FB912DD}"/>
              </a:ext>
            </a:extLst>
          </p:cNvPr>
          <p:cNvSpPr>
            <a:spLocks noChangeArrowheads="1"/>
          </p:cNvSpPr>
          <p:nvPr/>
        </p:nvSpPr>
        <p:spPr bwMode="auto">
          <a:xfrm>
            <a:off x="179388" y="765175"/>
            <a:ext cx="84455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sz="2400"/>
              <a:t>On the medial sides of the primordial kidneys a new pair of veins develop: the subcardinal veins, which are also interconnected with a horizontal anastomosis.</a:t>
            </a:r>
          </a:p>
          <a:p>
            <a:pPr eaLnBrk="1" hangingPunct="1">
              <a:defRPr/>
            </a:pPr>
            <a:r>
              <a:rPr lang="hu-HU" altLang="hu-HU" sz="2400"/>
              <a:t>The liver developing in the septum transversum devides the remaining right vitelline vein in three segments: prehepatic, intrahepatic and posthepatic parts can be distinguished.</a:t>
            </a:r>
          </a:p>
          <a:p>
            <a:pPr eaLnBrk="1" hangingPunct="1">
              <a:defRPr/>
            </a:pPr>
            <a:r>
              <a:rPr lang="hu-HU" altLang="hu-HU" sz="2400"/>
              <a:t>Due to the growing liver the left umbilical vein is interrupted and looses its contact with the heart. The larger proportion of the blood arriving from the placenta enters the inferior vena cava on the surface of the liver via the ductus venosus, while the rest enters the hepatic sinuses.</a:t>
            </a:r>
          </a:p>
          <a:p>
            <a:pPr eaLnBrk="1" hangingPunct="1">
              <a:defRPr/>
            </a:pPr>
            <a:endParaRPr lang="hu-HU" altLang="hu-HU"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3D253A11-83B4-4DE1-9E11-4336FD2719B5}"/>
              </a:ext>
            </a:extLst>
          </p:cNvPr>
          <p:cNvSpPr>
            <a:spLocks noChangeArrowheads="1"/>
          </p:cNvSpPr>
          <p:nvPr/>
        </p:nvSpPr>
        <p:spPr bwMode="auto">
          <a:xfrm>
            <a:off x="250825" y="188913"/>
            <a:ext cx="8642350"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sz="2400"/>
              <a:t>On the left side the cardinal veins degenerate. The only notable persisting vessel is the coronary sinus.</a:t>
            </a:r>
          </a:p>
          <a:p>
            <a:pPr eaLnBrk="1" hangingPunct="1">
              <a:defRPr/>
            </a:pPr>
            <a:r>
              <a:rPr lang="hu-HU" altLang="hu-HU" sz="2400"/>
              <a:t>The right anterior cardinal vein develops into the right brachiocephalic vein and the superior vena cava, while the anastomosis between the two anterior cardinal veins remains as the left brachiocephalic vein.</a:t>
            </a:r>
          </a:p>
          <a:p>
            <a:pPr eaLnBrk="1" hangingPunct="1">
              <a:defRPr/>
            </a:pPr>
            <a:r>
              <a:rPr lang="hu-HU" altLang="hu-HU" sz="2400"/>
              <a:t>Supra- and subcardinal veins with the prehepatic segment of the right vitelline vein and the interconnecting anastomoses play an important role in formation of the inferior vena cava.</a:t>
            </a:r>
          </a:p>
          <a:p>
            <a:pPr eaLnBrk="1" hangingPunct="1">
              <a:defRPr/>
            </a:pPr>
            <a:r>
              <a:rPr lang="hu-HU" altLang="hu-HU" sz="2400"/>
              <a:t>Prehepatic segment of the right vitelline vein develops into the portal vein.</a:t>
            </a:r>
          </a:p>
          <a:p>
            <a:pPr eaLnBrk="1" hangingPunct="1">
              <a:defRPr/>
            </a:pPr>
            <a:r>
              <a:rPr lang="hu-HU" altLang="hu-HU" sz="2400"/>
              <a:t>The major part of the supracardinal veins persists as the vena azygos/hemiazygos system.</a:t>
            </a:r>
          </a:p>
          <a:p>
            <a:pPr eaLnBrk="1" hangingPunct="1">
              <a:defRPr/>
            </a:pPr>
            <a:r>
              <a:rPr lang="hu-HU" altLang="hu-HU" sz="2400"/>
              <a:t>Subcardinal veins are incorporated into the inferior vena cava or develop into the renal and gonadial veins.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FC1AC5A5-BB0C-42D9-8CEE-A34147E3CF25}"/>
              </a:ext>
            </a:extLst>
          </p:cNvPr>
          <p:cNvSpPr>
            <a:spLocks noChangeArrowheads="1"/>
          </p:cNvSpPr>
          <p:nvPr/>
        </p:nvSpPr>
        <p:spPr bwMode="auto">
          <a:xfrm>
            <a:off x="468313" y="26368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b="1"/>
              <a:t>Development of the arteries</a:t>
            </a:r>
            <a:endParaRPr lang="en-US" altLang="hu-HU"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800px-HeartILP_draft_embryoniccirc">
            <a:extLst>
              <a:ext uri="{FF2B5EF4-FFF2-40B4-BE49-F238E27FC236}">
                <a16:creationId xmlns:a16="http://schemas.microsoft.com/office/drawing/2014/main" id="{9BED8E85-DA3F-4E89-A453-7DAD120B2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20713"/>
            <a:ext cx="864235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Oval 3">
            <a:extLst>
              <a:ext uri="{FF2B5EF4-FFF2-40B4-BE49-F238E27FC236}">
                <a16:creationId xmlns:a16="http://schemas.microsoft.com/office/drawing/2014/main" id="{F84FFFD3-1AED-4053-916E-C1D5A302C48D}"/>
              </a:ext>
            </a:extLst>
          </p:cNvPr>
          <p:cNvSpPr>
            <a:spLocks noChangeArrowheads="1"/>
          </p:cNvSpPr>
          <p:nvPr/>
        </p:nvSpPr>
        <p:spPr bwMode="auto">
          <a:xfrm rot="-5854779">
            <a:off x="1974850" y="2844800"/>
            <a:ext cx="1023938" cy="1150938"/>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6">
            <a:extLst>
              <a:ext uri="{FF2B5EF4-FFF2-40B4-BE49-F238E27FC236}">
                <a16:creationId xmlns:a16="http://schemas.microsoft.com/office/drawing/2014/main" id="{1AF2DC61-E7B7-4063-8C81-157E7DE2A932}"/>
              </a:ext>
            </a:extLst>
          </p:cNvPr>
          <p:cNvGrpSpPr>
            <a:grpSpLocks/>
          </p:cNvGrpSpPr>
          <p:nvPr/>
        </p:nvGrpSpPr>
        <p:grpSpPr bwMode="auto">
          <a:xfrm>
            <a:off x="179388" y="404813"/>
            <a:ext cx="8791575" cy="5903912"/>
            <a:chOff x="113" y="210"/>
            <a:chExt cx="5538" cy="3719"/>
          </a:xfrm>
        </p:grpSpPr>
        <p:pic>
          <p:nvPicPr>
            <p:cNvPr id="27684" name="Picture 4" descr="image019">
              <a:extLst>
                <a:ext uri="{FF2B5EF4-FFF2-40B4-BE49-F238E27FC236}">
                  <a16:creationId xmlns:a16="http://schemas.microsoft.com/office/drawing/2014/main" id="{72CA2AF4-DC3D-47F5-A7BE-7DDDE0DAD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210"/>
              <a:ext cx="2723" cy="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Picture 5" descr="Embryonic_Cardiovascular_System_(Drawing)">
              <a:extLst>
                <a:ext uri="{FF2B5EF4-FFF2-40B4-BE49-F238E27FC236}">
                  <a16:creationId xmlns:a16="http://schemas.microsoft.com/office/drawing/2014/main" id="{9AB450BC-34CB-437C-A302-745515EA3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210"/>
              <a:ext cx="3134" cy="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Oval 7">
            <a:extLst>
              <a:ext uri="{FF2B5EF4-FFF2-40B4-BE49-F238E27FC236}">
                <a16:creationId xmlns:a16="http://schemas.microsoft.com/office/drawing/2014/main" id="{190BE1EE-A86F-47F3-845E-FD9EDACFB679}"/>
              </a:ext>
            </a:extLst>
          </p:cNvPr>
          <p:cNvSpPr>
            <a:spLocks noChangeArrowheads="1"/>
          </p:cNvSpPr>
          <p:nvPr/>
        </p:nvSpPr>
        <p:spPr bwMode="auto">
          <a:xfrm>
            <a:off x="3708400" y="476250"/>
            <a:ext cx="431800" cy="431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nvGrpSpPr>
          <p:cNvPr id="40992" name="Group 32">
            <a:extLst>
              <a:ext uri="{FF2B5EF4-FFF2-40B4-BE49-F238E27FC236}">
                <a16:creationId xmlns:a16="http://schemas.microsoft.com/office/drawing/2014/main" id="{D77012B0-FC52-4754-9B63-885E1BC76694}"/>
              </a:ext>
            </a:extLst>
          </p:cNvPr>
          <p:cNvGrpSpPr>
            <a:grpSpLocks/>
          </p:cNvGrpSpPr>
          <p:nvPr/>
        </p:nvGrpSpPr>
        <p:grpSpPr bwMode="auto">
          <a:xfrm>
            <a:off x="1331913" y="1341438"/>
            <a:ext cx="2087562" cy="358775"/>
            <a:chOff x="839" y="845"/>
            <a:chExt cx="1315" cy="226"/>
          </a:xfrm>
        </p:grpSpPr>
        <p:grpSp>
          <p:nvGrpSpPr>
            <p:cNvPr id="27678" name="Group 10">
              <a:extLst>
                <a:ext uri="{FF2B5EF4-FFF2-40B4-BE49-F238E27FC236}">
                  <a16:creationId xmlns:a16="http://schemas.microsoft.com/office/drawing/2014/main" id="{F89974EF-58DC-4492-98BF-85B3667CE3AE}"/>
                </a:ext>
              </a:extLst>
            </p:cNvPr>
            <p:cNvGrpSpPr>
              <a:grpSpLocks/>
            </p:cNvGrpSpPr>
            <p:nvPr/>
          </p:nvGrpSpPr>
          <p:grpSpPr bwMode="auto">
            <a:xfrm>
              <a:off x="839" y="935"/>
              <a:ext cx="227" cy="136"/>
              <a:chOff x="476" y="3294"/>
              <a:chExt cx="227" cy="136"/>
            </a:xfrm>
          </p:grpSpPr>
          <p:sp>
            <p:nvSpPr>
              <p:cNvPr id="27682" name="Line 8">
                <a:extLst>
                  <a:ext uri="{FF2B5EF4-FFF2-40B4-BE49-F238E27FC236}">
                    <a16:creationId xmlns:a16="http://schemas.microsoft.com/office/drawing/2014/main" id="{40F35983-7E73-4949-A50C-0B8E91E8B577}"/>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83" name="Line 9">
                <a:extLst>
                  <a:ext uri="{FF2B5EF4-FFF2-40B4-BE49-F238E27FC236}">
                    <a16:creationId xmlns:a16="http://schemas.microsoft.com/office/drawing/2014/main" id="{03E5EA85-817A-40A6-81A9-ADB5C06CE173}"/>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27679" name="Group 23">
              <a:extLst>
                <a:ext uri="{FF2B5EF4-FFF2-40B4-BE49-F238E27FC236}">
                  <a16:creationId xmlns:a16="http://schemas.microsoft.com/office/drawing/2014/main" id="{7D8072FC-3A60-4B2E-ABB4-3CA0E7EB1549}"/>
                </a:ext>
              </a:extLst>
            </p:cNvPr>
            <p:cNvGrpSpPr>
              <a:grpSpLocks/>
            </p:cNvGrpSpPr>
            <p:nvPr/>
          </p:nvGrpSpPr>
          <p:grpSpPr bwMode="auto">
            <a:xfrm>
              <a:off x="1927" y="845"/>
              <a:ext cx="227" cy="136"/>
              <a:chOff x="476" y="3294"/>
              <a:chExt cx="227" cy="136"/>
            </a:xfrm>
          </p:grpSpPr>
          <p:sp>
            <p:nvSpPr>
              <p:cNvPr id="27680" name="Line 24">
                <a:extLst>
                  <a:ext uri="{FF2B5EF4-FFF2-40B4-BE49-F238E27FC236}">
                    <a16:creationId xmlns:a16="http://schemas.microsoft.com/office/drawing/2014/main" id="{D6B44FE2-B1CA-43B3-A59D-12DD0B161D70}"/>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81" name="Line 25">
                <a:extLst>
                  <a:ext uri="{FF2B5EF4-FFF2-40B4-BE49-F238E27FC236}">
                    <a16:creationId xmlns:a16="http://schemas.microsoft.com/office/drawing/2014/main" id="{B6D6354C-9660-4C89-9ED4-98A9377D4B69}"/>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grpSp>
        <p:nvGrpSpPr>
          <p:cNvPr id="40993" name="Group 33">
            <a:extLst>
              <a:ext uri="{FF2B5EF4-FFF2-40B4-BE49-F238E27FC236}">
                <a16:creationId xmlns:a16="http://schemas.microsoft.com/office/drawing/2014/main" id="{A058D7C1-1A61-4AA9-B7AE-94F0684C0115}"/>
              </a:ext>
            </a:extLst>
          </p:cNvPr>
          <p:cNvGrpSpPr>
            <a:grpSpLocks/>
          </p:cNvGrpSpPr>
          <p:nvPr/>
        </p:nvGrpSpPr>
        <p:grpSpPr bwMode="auto">
          <a:xfrm>
            <a:off x="1331913" y="1714500"/>
            <a:ext cx="2057400" cy="346075"/>
            <a:chOff x="839" y="1080"/>
            <a:chExt cx="1296" cy="218"/>
          </a:xfrm>
        </p:grpSpPr>
        <p:grpSp>
          <p:nvGrpSpPr>
            <p:cNvPr id="27672" name="Group 20">
              <a:extLst>
                <a:ext uri="{FF2B5EF4-FFF2-40B4-BE49-F238E27FC236}">
                  <a16:creationId xmlns:a16="http://schemas.microsoft.com/office/drawing/2014/main" id="{05F76C39-EB3F-4E1D-9A59-B038C76D81A9}"/>
                </a:ext>
              </a:extLst>
            </p:cNvPr>
            <p:cNvGrpSpPr>
              <a:grpSpLocks/>
            </p:cNvGrpSpPr>
            <p:nvPr/>
          </p:nvGrpSpPr>
          <p:grpSpPr bwMode="auto">
            <a:xfrm>
              <a:off x="839" y="1162"/>
              <a:ext cx="227" cy="136"/>
              <a:chOff x="476" y="3294"/>
              <a:chExt cx="227" cy="136"/>
            </a:xfrm>
          </p:grpSpPr>
          <p:sp>
            <p:nvSpPr>
              <p:cNvPr id="27676" name="Line 21">
                <a:extLst>
                  <a:ext uri="{FF2B5EF4-FFF2-40B4-BE49-F238E27FC236}">
                    <a16:creationId xmlns:a16="http://schemas.microsoft.com/office/drawing/2014/main" id="{CD54EBF8-F93A-4562-BA40-409DE589E57E}"/>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77" name="Line 22">
                <a:extLst>
                  <a:ext uri="{FF2B5EF4-FFF2-40B4-BE49-F238E27FC236}">
                    <a16:creationId xmlns:a16="http://schemas.microsoft.com/office/drawing/2014/main" id="{7860A63D-B44D-46C6-B86D-8EE0D64C78A7}"/>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27673" name="Group 26">
              <a:extLst>
                <a:ext uri="{FF2B5EF4-FFF2-40B4-BE49-F238E27FC236}">
                  <a16:creationId xmlns:a16="http://schemas.microsoft.com/office/drawing/2014/main" id="{D71022C0-1B93-4C37-9D9F-5FBFB742D58F}"/>
                </a:ext>
              </a:extLst>
            </p:cNvPr>
            <p:cNvGrpSpPr>
              <a:grpSpLocks/>
            </p:cNvGrpSpPr>
            <p:nvPr/>
          </p:nvGrpSpPr>
          <p:grpSpPr bwMode="auto">
            <a:xfrm>
              <a:off x="1908" y="1080"/>
              <a:ext cx="227" cy="136"/>
              <a:chOff x="476" y="3294"/>
              <a:chExt cx="227" cy="136"/>
            </a:xfrm>
          </p:grpSpPr>
          <p:sp>
            <p:nvSpPr>
              <p:cNvPr id="27674" name="Line 27">
                <a:extLst>
                  <a:ext uri="{FF2B5EF4-FFF2-40B4-BE49-F238E27FC236}">
                    <a16:creationId xmlns:a16="http://schemas.microsoft.com/office/drawing/2014/main" id="{05399936-4832-47C8-8D79-77EB783825E8}"/>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75" name="Line 28">
                <a:extLst>
                  <a:ext uri="{FF2B5EF4-FFF2-40B4-BE49-F238E27FC236}">
                    <a16:creationId xmlns:a16="http://schemas.microsoft.com/office/drawing/2014/main" id="{B5F940E0-5D0B-4706-B68A-30AC3C023AA9}"/>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grpSp>
        <p:nvGrpSpPr>
          <p:cNvPr id="40994" name="Group 34">
            <a:extLst>
              <a:ext uri="{FF2B5EF4-FFF2-40B4-BE49-F238E27FC236}">
                <a16:creationId xmlns:a16="http://schemas.microsoft.com/office/drawing/2014/main" id="{DDB453C0-D316-4A20-B11A-A4D0A9B057DC}"/>
              </a:ext>
            </a:extLst>
          </p:cNvPr>
          <p:cNvGrpSpPr>
            <a:grpSpLocks/>
          </p:cNvGrpSpPr>
          <p:nvPr/>
        </p:nvGrpSpPr>
        <p:grpSpPr bwMode="auto">
          <a:xfrm>
            <a:off x="1431925" y="2919413"/>
            <a:ext cx="1855788" cy="331787"/>
            <a:chOff x="902" y="1839"/>
            <a:chExt cx="1169" cy="209"/>
          </a:xfrm>
        </p:grpSpPr>
        <p:grpSp>
          <p:nvGrpSpPr>
            <p:cNvPr id="27666" name="Group 17">
              <a:extLst>
                <a:ext uri="{FF2B5EF4-FFF2-40B4-BE49-F238E27FC236}">
                  <a16:creationId xmlns:a16="http://schemas.microsoft.com/office/drawing/2014/main" id="{2244D338-C0FD-48F8-97F9-8DEB99F6819B}"/>
                </a:ext>
              </a:extLst>
            </p:cNvPr>
            <p:cNvGrpSpPr>
              <a:grpSpLocks/>
            </p:cNvGrpSpPr>
            <p:nvPr/>
          </p:nvGrpSpPr>
          <p:grpSpPr bwMode="auto">
            <a:xfrm>
              <a:off x="902" y="1912"/>
              <a:ext cx="227" cy="136"/>
              <a:chOff x="476" y="3294"/>
              <a:chExt cx="227" cy="136"/>
            </a:xfrm>
          </p:grpSpPr>
          <p:sp>
            <p:nvSpPr>
              <p:cNvPr id="27670" name="Line 18">
                <a:extLst>
                  <a:ext uri="{FF2B5EF4-FFF2-40B4-BE49-F238E27FC236}">
                    <a16:creationId xmlns:a16="http://schemas.microsoft.com/office/drawing/2014/main" id="{DBC6FA85-B894-4B0F-A636-918DDD0895B9}"/>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71" name="Line 19">
                <a:extLst>
                  <a:ext uri="{FF2B5EF4-FFF2-40B4-BE49-F238E27FC236}">
                    <a16:creationId xmlns:a16="http://schemas.microsoft.com/office/drawing/2014/main" id="{64E6EC43-407A-4145-8CBB-F003A7914AF0}"/>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nvGrpSpPr>
            <p:cNvPr id="27667" name="Group 29">
              <a:extLst>
                <a:ext uri="{FF2B5EF4-FFF2-40B4-BE49-F238E27FC236}">
                  <a16:creationId xmlns:a16="http://schemas.microsoft.com/office/drawing/2014/main" id="{058E812B-CD95-4F15-9B1C-311C6FFA6F7E}"/>
                </a:ext>
              </a:extLst>
            </p:cNvPr>
            <p:cNvGrpSpPr>
              <a:grpSpLocks/>
            </p:cNvGrpSpPr>
            <p:nvPr/>
          </p:nvGrpSpPr>
          <p:grpSpPr bwMode="auto">
            <a:xfrm>
              <a:off x="1844" y="1839"/>
              <a:ext cx="227" cy="136"/>
              <a:chOff x="476" y="3294"/>
              <a:chExt cx="227" cy="136"/>
            </a:xfrm>
          </p:grpSpPr>
          <p:sp>
            <p:nvSpPr>
              <p:cNvPr id="27668" name="Line 30">
                <a:extLst>
                  <a:ext uri="{FF2B5EF4-FFF2-40B4-BE49-F238E27FC236}">
                    <a16:creationId xmlns:a16="http://schemas.microsoft.com/office/drawing/2014/main" id="{4823B085-3662-4C75-BF6E-F41F25508FA7}"/>
                  </a:ext>
                </a:extLst>
              </p:cNvPr>
              <p:cNvSpPr>
                <a:spLocks noChangeShapeType="1"/>
              </p:cNvSpPr>
              <p:nvPr/>
            </p:nvSpPr>
            <p:spPr bwMode="auto">
              <a:xfrm>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9" name="Line 31">
                <a:extLst>
                  <a:ext uri="{FF2B5EF4-FFF2-40B4-BE49-F238E27FC236}">
                    <a16:creationId xmlns:a16="http://schemas.microsoft.com/office/drawing/2014/main" id="{FB589147-F456-4FFF-9477-C96CB619EACF}"/>
                  </a:ext>
                </a:extLst>
              </p:cNvPr>
              <p:cNvSpPr>
                <a:spLocks noChangeShapeType="1"/>
              </p:cNvSpPr>
              <p:nvPr/>
            </p:nvSpPr>
            <p:spPr bwMode="auto">
              <a:xfrm flipH="1">
                <a:off x="476" y="3294"/>
                <a:ext cx="227" cy="13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sp>
        <p:nvSpPr>
          <p:cNvPr id="41005" name="Freeform 45">
            <a:extLst>
              <a:ext uri="{FF2B5EF4-FFF2-40B4-BE49-F238E27FC236}">
                <a16:creationId xmlns:a16="http://schemas.microsoft.com/office/drawing/2014/main" id="{48CA4804-8D1C-4BD2-81E9-CE387795FA48}"/>
              </a:ext>
            </a:extLst>
          </p:cNvPr>
          <p:cNvSpPr>
            <a:spLocks/>
          </p:cNvSpPr>
          <p:nvPr/>
        </p:nvSpPr>
        <p:spPr bwMode="auto">
          <a:xfrm>
            <a:off x="3019425" y="3284538"/>
            <a:ext cx="473075" cy="25400"/>
          </a:xfrm>
          <a:custGeom>
            <a:avLst/>
            <a:gdLst>
              <a:gd name="T0" fmla="*/ 0 w 298"/>
              <a:gd name="T1" fmla="*/ 25400 h 16"/>
              <a:gd name="T2" fmla="*/ 473075 w 298"/>
              <a:gd name="T3" fmla="*/ 0 h 16"/>
              <a:gd name="T4" fmla="*/ 0 60000 65536"/>
              <a:gd name="T5" fmla="*/ 0 60000 65536"/>
            </a:gdLst>
            <a:ahLst/>
            <a:cxnLst>
              <a:cxn ang="T4">
                <a:pos x="T0" y="T1"/>
              </a:cxn>
              <a:cxn ang="T5">
                <a:pos x="T2" y="T3"/>
              </a:cxn>
            </a:cxnLst>
            <a:rect l="0" t="0" r="r" b="b"/>
            <a:pathLst>
              <a:path w="298" h="16">
                <a:moveTo>
                  <a:pt x="0" y="16"/>
                </a:moveTo>
                <a:cubicBezTo>
                  <a:pt x="50" y="15"/>
                  <a:pt x="236" y="3"/>
                  <a:pt x="298" y="0"/>
                </a:cubicBezTo>
              </a:path>
            </a:pathLst>
          </a:custGeom>
          <a:noFill/>
          <a:ln w="15875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41004" name="Freeform 44">
            <a:extLst>
              <a:ext uri="{FF2B5EF4-FFF2-40B4-BE49-F238E27FC236}">
                <a16:creationId xmlns:a16="http://schemas.microsoft.com/office/drawing/2014/main" id="{D615F83F-D778-48C2-84DB-D001C329AED8}"/>
              </a:ext>
            </a:extLst>
          </p:cNvPr>
          <p:cNvSpPr>
            <a:spLocks/>
          </p:cNvSpPr>
          <p:nvPr/>
        </p:nvSpPr>
        <p:spPr bwMode="auto">
          <a:xfrm>
            <a:off x="1619250" y="3429000"/>
            <a:ext cx="804863" cy="169863"/>
          </a:xfrm>
          <a:custGeom>
            <a:avLst/>
            <a:gdLst>
              <a:gd name="T0" fmla="*/ 804863 w 507"/>
              <a:gd name="T1" fmla="*/ 169863 h 107"/>
              <a:gd name="T2" fmla="*/ 431800 w 507"/>
              <a:gd name="T3" fmla="*/ 71438 h 107"/>
              <a:gd name="T4" fmla="*/ 0 w 507"/>
              <a:gd name="T5" fmla="*/ 0 h 107"/>
              <a:gd name="T6" fmla="*/ 0 60000 65536"/>
              <a:gd name="T7" fmla="*/ 0 60000 65536"/>
              <a:gd name="T8" fmla="*/ 0 60000 65536"/>
            </a:gdLst>
            <a:ahLst/>
            <a:cxnLst>
              <a:cxn ang="T6">
                <a:pos x="T0" y="T1"/>
              </a:cxn>
              <a:cxn ang="T7">
                <a:pos x="T2" y="T3"/>
              </a:cxn>
              <a:cxn ang="T8">
                <a:pos x="T4" y="T5"/>
              </a:cxn>
            </a:cxnLst>
            <a:rect l="0" t="0" r="r" b="b"/>
            <a:pathLst>
              <a:path w="507" h="107">
                <a:moveTo>
                  <a:pt x="507" y="107"/>
                </a:moveTo>
                <a:cubicBezTo>
                  <a:pt x="466" y="97"/>
                  <a:pt x="356" y="63"/>
                  <a:pt x="272" y="45"/>
                </a:cubicBezTo>
                <a:cubicBezTo>
                  <a:pt x="188" y="27"/>
                  <a:pt x="98" y="11"/>
                  <a:pt x="0" y="0"/>
                </a:cubicBezTo>
              </a:path>
            </a:pathLst>
          </a:custGeom>
          <a:noFill/>
          <a:ln w="1587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41002" name="Group 42">
            <a:extLst>
              <a:ext uri="{FF2B5EF4-FFF2-40B4-BE49-F238E27FC236}">
                <a16:creationId xmlns:a16="http://schemas.microsoft.com/office/drawing/2014/main" id="{E5C82E74-2437-432E-B1F7-33AE51DF86F9}"/>
              </a:ext>
            </a:extLst>
          </p:cNvPr>
          <p:cNvGrpSpPr>
            <a:grpSpLocks/>
          </p:cNvGrpSpPr>
          <p:nvPr/>
        </p:nvGrpSpPr>
        <p:grpSpPr bwMode="auto">
          <a:xfrm>
            <a:off x="769938" y="476250"/>
            <a:ext cx="3133725" cy="5689600"/>
            <a:chOff x="485" y="300"/>
            <a:chExt cx="1974" cy="3584"/>
          </a:xfrm>
        </p:grpSpPr>
        <p:sp>
          <p:nvSpPr>
            <p:cNvPr id="27659" name="Freeform 35">
              <a:extLst>
                <a:ext uri="{FF2B5EF4-FFF2-40B4-BE49-F238E27FC236}">
                  <a16:creationId xmlns:a16="http://schemas.microsoft.com/office/drawing/2014/main" id="{6424B78B-FB51-4851-BF67-150B3F1B7236}"/>
                </a:ext>
              </a:extLst>
            </p:cNvPr>
            <p:cNvSpPr>
              <a:spLocks/>
            </p:cNvSpPr>
            <p:nvPr/>
          </p:nvSpPr>
          <p:spPr bwMode="auto">
            <a:xfrm>
              <a:off x="1481" y="1648"/>
              <a:ext cx="690" cy="2236"/>
            </a:xfrm>
            <a:custGeom>
              <a:avLst/>
              <a:gdLst>
                <a:gd name="T0" fmla="*/ 0 w 690"/>
                <a:gd name="T1" fmla="*/ 921 h 2236"/>
                <a:gd name="T2" fmla="*/ 84 w 690"/>
                <a:gd name="T3" fmla="*/ 557 h 2236"/>
                <a:gd name="T4" fmla="*/ 220 w 690"/>
                <a:gd name="T5" fmla="*/ 240 h 2236"/>
                <a:gd name="T6" fmla="*/ 401 w 690"/>
                <a:gd name="T7" fmla="*/ 58 h 2236"/>
                <a:gd name="T8" fmla="*/ 604 w 690"/>
                <a:gd name="T9" fmla="*/ 25 h 2236"/>
                <a:gd name="T10" fmla="*/ 686 w 690"/>
                <a:gd name="T11" fmla="*/ 208 h 2236"/>
                <a:gd name="T12" fmla="*/ 628 w 690"/>
                <a:gd name="T13" fmla="*/ 603 h 2236"/>
                <a:gd name="T14" fmla="*/ 492 w 690"/>
                <a:gd name="T15" fmla="*/ 1056 h 2236"/>
                <a:gd name="T16" fmla="*/ 174 w 690"/>
                <a:gd name="T17" fmla="*/ 1601 h 2236"/>
                <a:gd name="T18" fmla="*/ 38 w 690"/>
                <a:gd name="T19" fmla="*/ 1964 h 2236"/>
                <a:gd name="T20" fmla="*/ 38 w 690"/>
                <a:gd name="T21" fmla="*/ 2236 h 2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0" h="2236">
                  <a:moveTo>
                    <a:pt x="0" y="921"/>
                  </a:moveTo>
                  <a:cubicBezTo>
                    <a:pt x="15" y="860"/>
                    <a:pt x="47" y="670"/>
                    <a:pt x="84" y="557"/>
                  </a:cubicBezTo>
                  <a:cubicBezTo>
                    <a:pt x="121" y="444"/>
                    <a:pt x="167" y="323"/>
                    <a:pt x="220" y="240"/>
                  </a:cubicBezTo>
                  <a:cubicBezTo>
                    <a:pt x="273" y="157"/>
                    <a:pt x="337" y="94"/>
                    <a:pt x="401" y="58"/>
                  </a:cubicBezTo>
                  <a:cubicBezTo>
                    <a:pt x="465" y="22"/>
                    <a:pt x="557" y="0"/>
                    <a:pt x="604" y="25"/>
                  </a:cubicBezTo>
                  <a:cubicBezTo>
                    <a:pt x="651" y="50"/>
                    <a:pt x="682" y="112"/>
                    <a:pt x="686" y="208"/>
                  </a:cubicBezTo>
                  <a:cubicBezTo>
                    <a:pt x="690" y="304"/>
                    <a:pt x="660" y="462"/>
                    <a:pt x="628" y="603"/>
                  </a:cubicBezTo>
                  <a:cubicBezTo>
                    <a:pt x="596" y="744"/>
                    <a:pt x="568" y="890"/>
                    <a:pt x="492" y="1056"/>
                  </a:cubicBezTo>
                  <a:cubicBezTo>
                    <a:pt x="416" y="1222"/>
                    <a:pt x="250" y="1450"/>
                    <a:pt x="174" y="1601"/>
                  </a:cubicBezTo>
                  <a:cubicBezTo>
                    <a:pt x="98" y="1752"/>
                    <a:pt x="61" y="1858"/>
                    <a:pt x="38" y="1964"/>
                  </a:cubicBezTo>
                  <a:cubicBezTo>
                    <a:pt x="15" y="2070"/>
                    <a:pt x="26" y="2153"/>
                    <a:pt x="38" y="2236"/>
                  </a:cubicBezTo>
                </a:path>
              </a:pathLst>
            </a:custGeom>
            <a:noFill/>
            <a:ln w="1778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0" name="Freeform 36">
              <a:extLst>
                <a:ext uri="{FF2B5EF4-FFF2-40B4-BE49-F238E27FC236}">
                  <a16:creationId xmlns:a16="http://schemas.microsoft.com/office/drawing/2014/main" id="{16959DB8-6D7C-436A-A0BC-1C18AAFFC72D}"/>
                </a:ext>
              </a:extLst>
            </p:cNvPr>
            <p:cNvSpPr>
              <a:spLocks/>
            </p:cNvSpPr>
            <p:nvPr/>
          </p:nvSpPr>
          <p:spPr bwMode="auto">
            <a:xfrm>
              <a:off x="485" y="1749"/>
              <a:ext cx="1080" cy="502"/>
            </a:xfrm>
            <a:custGeom>
              <a:avLst/>
              <a:gdLst>
                <a:gd name="T0" fmla="*/ 1080 w 1080"/>
                <a:gd name="T1" fmla="*/ 502 h 502"/>
                <a:gd name="T2" fmla="*/ 960 w 1080"/>
                <a:gd name="T3" fmla="*/ 454 h 502"/>
                <a:gd name="T4" fmla="*/ 853 w 1080"/>
                <a:gd name="T5" fmla="*/ 230 h 502"/>
                <a:gd name="T6" fmla="*/ 713 w 1080"/>
                <a:gd name="T7" fmla="*/ 61 h 502"/>
                <a:gd name="T8" fmla="*/ 490 w 1080"/>
                <a:gd name="T9" fmla="*/ 3 h 502"/>
                <a:gd name="T10" fmla="*/ 192 w 1080"/>
                <a:gd name="T11" fmla="*/ 43 h 502"/>
                <a:gd name="T12" fmla="*/ 0 w 1080"/>
                <a:gd name="T13" fmla="*/ 244 h 5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0" h="502">
                  <a:moveTo>
                    <a:pt x="1080" y="502"/>
                  </a:moveTo>
                  <a:cubicBezTo>
                    <a:pt x="1060" y="494"/>
                    <a:pt x="998" y="499"/>
                    <a:pt x="960" y="454"/>
                  </a:cubicBezTo>
                  <a:cubicBezTo>
                    <a:pt x="922" y="409"/>
                    <a:pt x="894" y="295"/>
                    <a:pt x="853" y="230"/>
                  </a:cubicBezTo>
                  <a:cubicBezTo>
                    <a:pt x="812" y="165"/>
                    <a:pt x="773" y="99"/>
                    <a:pt x="713" y="61"/>
                  </a:cubicBezTo>
                  <a:cubicBezTo>
                    <a:pt x="653" y="23"/>
                    <a:pt x="577" y="6"/>
                    <a:pt x="490" y="3"/>
                  </a:cubicBezTo>
                  <a:cubicBezTo>
                    <a:pt x="403" y="0"/>
                    <a:pt x="274" y="3"/>
                    <a:pt x="192" y="43"/>
                  </a:cubicBezTo>
                  <a:cubicBezTo>
                    <a:pt x="110" y="83"/>
                    <a:pt x="40" y="202"/>
                    <a:pt x="0" y="244"/>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1" name="Freeform 37">
              <a:extLst>
                <a:ext uri="{FF2B5EF4-FFF2-40B4-BE49-F238E27FC236}">
                  <a16:creationId xmlns:a16="http://schemas.microsoft.com/office/drawing/2014/main" id="{B7B8A8A2-9626-472A-A713-8DCB5CB6D0E7}"/>
                </a:ext>
              </a:extLst>
            </p:cNvPr>
            <p:cNvSpPr>
              <a:spLocks/>
            </p:cNvSpPr>
            <p:nvPr/>
          </p:nvSpPr>
          <p:spPr bwMode="auto">
            <a:xfrm>
              <a:off x="1238" y="346"/>
              <a:ext cx="97" cy="1638"/>
            </a:xfrm>
            <a:custGeom>
              <a:avLst/>
              <a:gdLst>
                <a:gd name="T0" fmla="*/ 97 w 97"/>
                <a:gd name="T1" fmla="*/ 1638 h 1638"/>
                <a:gd name="T2" fmla="*/ 15 w 97"/>
                <a:gd name="T3" fmla="*/ 1062 h 1638"/>
                <a:gd name="T4" fmla="*/ 9 w 97"/>
                <a:gd name="T5" fmla="*/ 0 h 1638"/>
                <a:gd name="T6" fmla="*/ 0 60000 65536"/>
                <a:gd name="T7" fmla="*/ 0 60000 65536"/>
                <a:gd name="T8" fmla="*/ 0 60000 65536"/>
              </a:gdLst>
              <a:ahLst/>
              <a:cxnLst>
                <a:cxn ang="T6">
                  <a:pos x="T0" y="T1"/>
                </a:cxn>
                <a:cxn ang="T7">
                  <a:pos x="T2" y="T3"/>
                </a:cxn>
                <a:cxn ang="T8">
                  <a:pos x="T4" y="T5"/>
                </a:cxn>
              </a:cxnLst>
              <a:rect l="0" t="0" r="r" b="b"/>
              <a:pathLst>
                <a:path w="97" h="1638">
                  <a:moveTo>
                    <a:pt x="97" y="1638"/>
                  </a:moveTo>
                  <a:cubicBezTo>
                    <a:pt x="83" y="1542"/>
                    <a:pt x="30" y="1335"/>
                    <a:pt x="15" y="1062"/>
                  </a:cubicBezTo>
                  <a:cubicBezTo>
                    <a:pt x="0" y="789"/>
                    <a:pt x="10" y="221"/>
                    <a:pt x="9"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2" name="Freeform 38">
              <a:extLst>
                <a:ext uri="{FF2B5EF4-FFF2-40B4-BE49-F238E27FC236}">
                  <a16:creationId xmlns:a16="http://schemas.microsoft.com/office/drawing/2014/main" id="{B174C431-FD7F-464B-8F93-648E9F99B1C7}"/>
                </a:ext>
              </a:extLst>
            </p:cNvPr>
            <p:cNvSpPr>
              <a:spLocks/>
            </p:cNvSpPr>
            <p:nvPr/>
          </p:nvSpPr>
          <p:spPr bwMode="auto">
            <a:xfrm>
              <a:off x="633" y="300"/>
              <a:ext cx="614" cy="1270"/>
            </a:xfrm>
            <a:custGeom>
              <a:avLst/>
              <a:gdLst>
                <a:gd name="T0" fmla="*/ 614 w 614"/>
                <a:gd name="T1" fmla="*/ 1270 h 1270"/>
                <a:gd name="T2" fmla="*/ 98 w 614"/>
                <a:gd name="T3" fmla="*/ 1145 h 1270"/>
                <a:gd name="T4" fmla="*/ 25 w 614"/>
                <a:gd name="T5" fmla="*/ 861 h 1270"/>
                <a:gd name="T6" fmla="*/ 24 w 614"/>
                <a:gd name="T7" fmla="*/ 0 h 12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4" h="1270">
                  <a:moveTo>
                    <a:pt x="614" y="1270"/>
                  </a:moveTo>
                  <a:cubicBezTo>
                    <a:pt x="528" y="1249"/>
                    <a:pt x="196" y="1213"/>
                    <a:pt x="98" y="1145"/>
                  </a:cubicBezTo>
                  <a:cubicBezTo>
                    <a:pt x="0" y="1077"/>
                    <a:pt x="37" y="1052"/>
                    <a:pt x="25" y="861"/>
                  </a:cubicBezTo>
                  <a:cubicBezTo>
                    <a:pt x="13" y="670"/>
                    <a:pt x="24" y="179"/>
                    <a:pt x="24"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3" name="Freeform 39">
              <a:extLst>
                <a:ext uri="{FF2B5EF4-FFF2-40B4-BE49-F238E27FC236}">
                  <a16:creationId xmlns:a16="http://schemas.microsoft.com/office/drawing/2014/main" id="{1BDDF0C6-48F5-45EB-ADE4-139FC26DC554}"/>
                </a:ext>
              </a:extLst>
            </p:cNvPr>
            <p:cNvSpPr>
              <a:spLocks/>
            </p:cNvSpPr>
            <p:nvPr/>
          </p:nvSpPr>
          <p:spPr bwMode="auto">
            <a:xfrm>
              <a:off x="1701" y="329"/>
              <a:ext cx="19" cy="1559"/>
            </a:xfrm>
            <a:custGeom>
              <a:avLst/>
              <a:gdLst>
                <a:gd name="T0" fmla="*/ 0 w 19"/>
                <a:gd name="T1" fmla="*/ 1559 h 1559"/>
                <a:gd name="T2" fmla="*/ 18 w 19"/>
                <a:gd name="T3" fmla="*/ 1244 h 1559"/>
                <a:gd name="T4" fmla="*/ 9 w 19"/>
                <a:gd name="T5" fmla="*/ 0 h 1559"/>
                <a:gd name="T6" fmla="*/ 0 60000 65536"/>
                <a:gd name="T7" fmla="*/ 0 60000 65536"/>
                <a:gd name="T8" fmla="*/ 0 60000 65536"/>
              </a:gdLst>
              <a:ahLst/>
              <a:cxnLst>
                <a:cxn ang="T6">
                  <a:pos x="T0" y="T1"/>
                </a:cxn>
                <a:cxn ang="T7">
                  <a:pos x="T2" y="T3"/>
                </a:cxn>
                <a:cxn ang="T8">
                  <a:pos x="T4" y="T5"/>
                </a:cxn>
              </a:cxnLst>
              <a:rect l="0" t="0" r="r" b="b"/>
              <a:pathLst>
                <a:path w="19" h="1559">
                  <a:moveTo>
                    <a:pt x="0" y="1559"/>
                  </a:moveTo>
                  <a:cubicBezTo>
                    <a:pt x="3" y="1507"/>
                    <a:pt x="17" y="1504"/>
                    <a:pt x="18" y="1244"/>
                  </a:cubicBezTo>
                  <a:cubicBezTo>
                    <a:pt x="19" y="984"/>
                    <a:pt x="11" y="259"/>
                    <a:pt x="9"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4" name="Freeform 40">
              <a:extLst>
                <a:ext uri="{FF2B5EF4-FFF2-40B4-BE49-F238E27FC236}">
                  <a16:creationId xmlns:a16="http://schemas.microsoft.com/office/drawing/2014/main" id="{1DB712FC-E501-4B25-B584-58CB9A5CF034}"/>
                </a:ext>
              </a:extLst>
            </p:cNvPr>
            <p:cNvSpPr>
              <a:spLocks/>
            </p:cNvSpPr>
            <p:nvPr/>
          </p:nvSpPr>
          <p:spPr bwMode="auto">
            <a:xfrm>
              <a:off x="1701" y="346"/>
              <a:ext cx="611" cy="1224"/>
            </a:xfrm>
            <a:custGeom>
              <a:avLst/>
              <a:gdLst>
                <a:gd name="T0" fmla="*/ 0 w 611"/>
                <a:gd name="T1" fmla="*/ 1224 h 1224"/>
                <a:gd name="T2" fmla="*/ 512 w 611"/>
                <a:gd name="T3" fmla="*/ 998 h 1224"/>
                <a:gd name="T4" fmla="*/ 594 w 611"/>
                <a:gd name="T5" fmla="*/ 477 h 1224"/>
                <a:gd name="T6" fmla="*/ 589 w 611"/>
                <a:gd name="T7" fmla="*/ 0 h 1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1" h="1224">
                  <a:moveTo>
                    <a:pt x="0" y="1224"/>
                  </a:moveTo>
                  <a:cubicBezTo>
                    <a:pt x="85" y="1186"/>
                    <a:pt x="413" y="1122"/>
                    <a:pt x="512" y="998"/>
                  </a:cubicBezTo>
                  <a:cubicBezTo>
                    <a:pt x="611" y="874"/>
                    <a:pt x="581" y="643"/>
                    <a:pt x="594" y="477"/>
                  </a:cubicBezTo>
                  <a:cubicBezTo>
                    <a:pt x="607" y="311"/>
                    <a:pt x="590" y="99"/>
                    <a:pt x="589" y="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7665" name="Freeform 41">
              <a:extLst>
                <a:ext uri="{FF2B5EF4-FFF2-40B4-BE49-F238E27FC236}">
                  <a16:creationId xmlns:a16="http://schemas.microsoft.com/office/drawing/2014/main" id="{C510D958-B90E-473F-AA58-808DCBCD8A15}"/>
                </a:ext>
              </a:extLst>
            </p:cNvPr>
            <p:cNvSpPr>
              <a:spLocks/>
            </p:cNvSpPr>
            <p:nvPr/>
          </p:nvSpPr>
          <p:spPr bwMode="auto">
            <a:xfrm>
              <a:off x="2064" y="1661"/>
              <a:ext cx="395" cy="222"/>
            </a:xfrm>
            <a:custGeom>
              <a:avLst/>
              <a:gdLst>
                <a:gd name="T0" fmla="*/ 0 w 395"/>
                <a:gd name="T1" fmla="*/ 0 h 222"/>
                <a:gd name="T2" fmla="*/ 203 w 395"/>
                <a:gd name="T3" fmla="*/ 40 h 222"/>
                <a:gd name="T4" fmla="*/ 395 w 395"/>
                <a:gd name="T5" fmla="*/ 222 h 222"/>
                <a:gd name="T6" fmla="*/ 0 60000 65536"/>
                <a:gd name="T7" fmla="*/ 0 60000 65536"/>
                <a:gd name="T8" fmla="*/ 0 60000 65536"/>
              </a:gdLst>
              <a:ahLst/>
              <a:cxnLst>
                <a:cxn ang="T6">
                  <a:pos x="T0" y="T1"/>
                </a:cxn>
                <a:cxn ang="T7">
                  <a:pos x="T2" y="T3"/>
                </a:cxn>
                <a:cxn ang="T8">
                  <a:pos x="T4" y="T5"/>
                </a:cxn>
              </a:cxnLst>
              <a:rect l="0" t="0" r="r" b="b"/>
              <a:pathLst>
                <a:path w="395" h="222">
                  <a:moveTo>
                    <a:pt x="0" y="0"/>
                  </a:moveTo>
                  <a:cubicBezTo>
                    <a:pt x="34" y="7"/>
                    <a:pt x="137" y="3"/>
                    <a:pt x="203" y="40"/>
                  </a:cubicBezTo>
                  <a:cubicBezTo>
                    <a:pt x="269" y="77"/>
                    <a:pt x="355" y="184"/>
                    <a:pt x="395" y="222"/>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sp>
        <p:nvSpPr>
          <p:cNvPr id="41003" name="Freeform 43">
            <a:extLst>
              <a:ext uri="{FF2B5EF4-FFF2-40B4-BE49-F238E27FC236}">
                <a16:creationId xmlns:a16="http://schemas.microsoft.com/office/drawing/2014/main" id="{4D24D17C-4A5D-4C79-A2DB-CEEA7C88D34F}"/>
              </a:ext>
            </a:extLst>
          </p:cNvPr>
          <p:cNvSpPr>
            <a:spLocks/>
          </p:cNvSpPr>
          <p:nvPr/>
        </p:nvSpPr>
        <p:spPr bwMode="auto">
          <a:xfrm>
            <a:off x="2074863" y="3294063"/>
            <a:ext cx="987425" cy="857250"/>
          </a:xfrm>
          <a:custGeom>
            <a:avLst/>
            <a:gdLst>
              <a:gd name="T0" fmla="*/ 0 w 622"/>
              <a:gd name="T1" fmla="*/ 857250 h 540"/>
              <a:gd name="T2" fmla="*/ 276225 w 622"/>
              <a:gd name="T3" fmla="*/ 465138 h 540"/>
              <a:gd name="T4" fmla="*/ 696913 w 622"/>
              <a:gd name="T5" fmla="*/ 117475 h 540"/>
              <a:gd name="T6" fmla="*/ 987425 w 622"/>
              <a:gd name="T7" fmla="*/ 0 h 5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2" h="540">
                <a:moveTo>
                  <a:pt x="0" y="540"/>
                </a:moveTo>
                <a:cubicBezTo>
                  <a:pt x="29" y="499"/>
                  <a:pt x="101" y="371"/>
                  <a:pt x="174" y="293"/>
                </a:cubicBezTo>
                <a:cubicBezTo>
                  <a:pt x="247" y="215"/>
                  <a:pt x="364" y="123"/>
                  <a:pt x="439" y="74"/>
                </a:cubicBezTo>
                <a:cubicBezTo>
                  <a:pt x="514" y="25"/>
                  <a:pt x="584" y="15"/>
                  <a:pt x="622" y="0"/>
                </a:cubicBezTo>
              </a:path>
            </a:pathLst>
          </a:custGeom>
          <a:noFill/>
          <a:ln w="1587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0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0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1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aaaa">
            <a:extLst>
              <a:ext uri="{FF2B5EF4-FFF2-40B4-BE49-F238E27FC236}">
                <a16:creationId xmlns:a16="http://schemas.microsoft.com/office/drawing/2014/main" id="{2CAF8DEB-82E1-4CB1-ADEC-DE8FF56E1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5888"/>
            <a:ext cx="6624638" cy="65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6">
            <a:extLst>
              <a:ext uri="{FF2B5EF4-FFF2-40B4-BE49-F238E27FC236}">
                <a16:creationId xmlns:a16="http://schemas.microsoft.com/office/drawing/2014/main" id="{930466F0-CC9E-4385-9C95-32C3CE7F0301}"/>
              </a:ext>
            </a:extLst>
          </p:cNvPr>
          <p:cNvSpPr txBox="1">
            <a:spLocks noChangeArrowheads="1"/>
          </p:cNvSpPr>
          <p:nvPr/>
        </p:nvSpPr>
        <p:spPr bwMode="auto">
          <a:xfrm>
            <a:off x="6588125" y="6380163"/>
            <a:ext cx="2376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200">
                <a:solidFill>
                  <a:srgbClr val="000000"/>
                </a:solidFill>
              </a:rPr>
              <a:t>Langman’s Medical Embryology</a:t>
            </a:r>
            <a:endParaRPr lang="en-GB" altLang="hu-HU" sz="1200">
              <a:solidFill>
                <a:srgbClr val="000000"/>
              </a:solidFill>
            </a:endParaRPr>
          </a:p>
        </p:txBody>
      </p:sp>
      <p:pic>
        <p:nvPicPr>
          <p:cNvPr id="28676" name="Picture 8" descr="image019">
            <a:extLst>
              <a:ext uri="{FF2B5EF4-FFF2-40B4-BE49-F238E27FC236}">
                <a16:creationId xmlns:a16="http://schemas.microsoft.com/office/drawing/2014/main" id="{9FF88536-FEB9-418D-8ADF-0FCB748F5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2373313"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Anatomy_Recurrent_Laryngeal_2GG">
            <a:extLst>
              <a:ext uri="{FF2B5EF4-FFF2-40B4-BE49-F238E27FC236}">
                <a16:creationId xmlns:a16="http://schemas.microsoft.com/office/drawing/2014/main" id="{7503BE37-EDFC-43CF-B073-D9C0D07D7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8913"/>
            <a:ext cx="6985000"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43AE79F8-D210-46C0-920E-88D32219371B}"/>
              </a:ext>
            </a:extLst>
          </p:cNvPr>
          <p:cNvSpPr>
            <a:spLocks noChangeArrowheads="1"/>
          </p:cNvSpPr>
          <p:nvPr/>
        </p:nvSpPr>
        <p:spPr bwMode="auto">
          <a:xfrm>
            <a:off x="179388" y="1125538"/>
            <a:ext cx="871378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b="1">
                <a:solidFill>
                  <a:schemeClr val="tx1"/>
                </a:solidFill>
              </a:rPr>
              <a:t>Fetal circulation</a:t>
            </a:r>
            <a:br>
              <a:rPr lang="hu-HU" altLang="hu-HU" b="1">
                <a:solidFill>
                  <a:schemeClr val="tx1"/>
                </a:solidFill>
              </a:rPr>
            </a:br>
            <a:br>
              <a:rPr lang="hu-HU" altLang="hu-HU" b="1">
                <a:solidFill>
                  <a:schemeClr val="tx1"/>
                </a:solidFill>
              </a:rPr>
            </a:br>
            <a:r>
              <a:rPr lang="hu-HU" altLang="hu-HU" b="1">
                <a:solidFill>
                  <a:schemeClr val="tx1"/>
                </a:solidFill>
              </a:rPr>
              <a:t>Postnatal adaptation of the circulatory system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frm00001">
            <a:extLst>
              <a:ext uri="{FF2B5EF4-FFF2-40B4-BE49-F238E27FC236}">
                <a16:creationId xmlns:a16="http://schemas.microsoft.com/office/drawing/2014/main" id="{2750E0D2-4CA0-41DE-A68A-12341CC3B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42"/>
          <a:stretch>
            <a:fillRect/>
          </a:stretch>
        </p:blipFill>
        <p:spPr bwMode="auto">
          <a:xfrm>
            <a:off x="1619250" y="0"/>
            <a:ext cx="5976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B8EA4A4-30AC-40CE-AB63-AD393110133F}"/>
              </a:ext>
            </a:extLst>
          </p:cNvPr>
          <p:cNvSpPr>
            <a:spLocks noGrp="1" noChangeArrowheads="1"/>
          </p:cNvSpPr>
          <p:nvPr>
            <p:ph type="title"/>
          </p:nvPr>
        </p:nvSpPr>
        <p:spPr>
          <a:xfrm>
            <a:off x="468313" y="2636838"/>
            <a:ext cx="8229600" cy="1143000"/>
          </a:xfrm>
        </p:spPr>
        <p:txBody>
          <a:bodyPr/>
          <a:lstStyle/>
          <a:p>
            <a:pPr eaLnBrk="1" hangingPunct="1">
              <a:defRPr/>
            </a:pPr>
            <a:r>
              <a:rPr lang="hu-HU" altLang="hu-HU" b="1"/>
              <a:t>Development of the veins</a:t>
            </a:r>
            <a:endParaRPr lang="en-US" altLang="hu-HU"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frm00002">
            <a:extLst>
              <a:ext uri="{FF2B5EF4-FFF2-40B4-BE49-F238E27FC236}">
                <a16:creationId xmlns:a16="http://schemas.microsoft.com/office/drawing/2014/main" id="{A42A836F-35BC-49D2-8E0A-7A2B95DED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39"/>
          <a:stretch>
            <a:fillRect/>
          </a:stretch>
        </p:blipFill>
        <p:spPr bwMode="auto">
          <a:xfrm>
            <a:off x="1763713" y="0"/>
            <a:ext cx="5883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088188D2-5DAB-4B92-BC79-35FA03D39FBF}"/>
              </a:ext>
            </a:extLst>
          </p:cNvPr>
          <p:cNvSpPr>
            <a:spLocks noGrp="1" noChangeArrowheads="1"/>
          </p:cNvSpPr>
          <p:nvPr>
            <p:ph type="body" idx="1"/>
          </p:nvPr>
        </p:nvSpPr>
        <p:spPr>
          <a:xfrm>
            <a:off x="395288" y="765175"/>
            <a:ext cx="8424862" cy="5545138"/>
          </a:xfrm>
        </p:spPr>
        <p:txBody>
          <a:bodyPr/>
          <a:lstStyle/>
          <a:p>
            <a:pPr eaLnBrk="1" hangingPunct="1">
              <a:defRPr/>
            </a:pPr>
            <a:r>
              <a:rPr lang="hu-HU" altLang="hu-HU" sz="2000"/>
              <a:t>Arterious blood is carried into the fetus by the umbilical vein. A smaller proportion of this blood passes through the liver and is collected by the IVC. The majority of the oxygeneted blood bypasses the liver through the ductus venosus and drains directly into the IVC. The Eustachian valve directs the blood toward the foramen ovale and the left atrium. This blood is then pumped into the aorta and supplies the tissues of the fetus. Finally returnes to the placenta via the two umbilical erteries arising from the internal iliac arteries.</a:t>
            </a:r>
          </a:p>
          <a:p>
            <a:pPr eaLnBrk="1" hangingPunct="1">
              <a:buFont typeface="Wingdings" panose="05000000000000000000" pitchFamily="2" charset="2"/>
              <a:buNone/>
              <a:defRPr/>
            </a:pPr>
            <a:endParaRPr lang="hu-HU" altLang="hu-HU" sz="2000"/>
          </a:p>
          <a:p>
            <a:pPr eaLnBrk="1" hangingPunct="1">
              <a:defRPr/>
            </a:pPr>
            <a:r>
              <a:rPr lang="hu-HU" altLang="hu-HU" sz="2000"/>
              <a:t>Venous blood derived from the head and neck regions as well as from the upper limb is collected by the SVC. This venous blood gets into the right atrium then into the right ventricle. As the lungs are collapsed the vascular resistance is very high: the blood may not flow toward the pulmonary arteries. This is why the ductus arteriosus is essential: it drains the venous blood of the pulmonary trunk into the aorta.Briefly: during the fetal period both of the ventricles eject blood into the aorta!!!</a:t>
            </a:r>
            <a:endParaRPr lang="en-GB" altLang="hu-HU"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F2BA6A81-C35F-4E63-B817-07910EA95B55}"/>
              </a:ext>
            </a:extLst>
          </p:cNvPr>
          <p:cNvSpPr>
            <a:spLocks noGrp="1" noChangeArrowheads="1"/>
          </p:cNvSpPr>
          <p:nvPr>
            <p:ph type="body" idx="1"/>
          </p:nvPr>
        </p:nvSpPr>
        <p:spPr>
          <a:xfrm>
            <a:off x="457200" y="1196975"/>
            <a:ext cx="8229600" cy="4933950"/>
          </a:xfrm>
        </p:spPr>
        <p:txBody>
          <a:bodyPr/>
          <a:lstStyle/>
          <a:p>
            <a:pPr eaLnBrk="1" hangingPunct="1">
              <a:defRPr/>
            </a:pPr>
            <a:r>
              <a:rPr lang="hu-HU" altLang="hu-HU" sz="2000"/>
              <a:t>After birth no more arterious blood arrives through the umbilical vein. The lungs are inflated, the vascular resistance suddenly drops. There is no further reason for the blood ejected by the right ventricle to join the aorta. As more blood reaches the lungs, more returns through the pulmonary veins into the left atrium. The pressure increases here and the septum primum is pushed against the septum secundum: the foramen ovale closes, later the two septa completly fuse.</a:t>
            </a:r>
          </a:p>
          <a:p>
            <a:pPr eaLnBrk="1" hangingPunct="1">
              <a:defRPr/>
            </a:pPr>
            <a:r>
              <a:rPr lang="hu-HU" altLang="hu-HU" sz="2000"/>
              <a:t>Due to the increased oxygen levels smooth muscles of the ductus arteriosus contract and obliterate the lumen. (Otherwise the higher pressure in the aorta would result in a reversed flow through the ductus venosus.)</a:t>
            </a:r>
          </a:p>
          <a:p>
            <a:pPr eaLnBrk="1" hangingPunct="1">
              <a:defRPr/>
            </a:pPr>
            <a:r>
              <a:rPr lang="hu-HU" altLang="hu-HU" sz="2000"/>
              <a:t>Ductus venosus is slowly occupied by proliferating connective tissue and remains observable on the visceral surface of the liver as the venous ligament. </a:t>
            </a:r>
            <a:endParaRPr lang="en-GB" altLang="hu-HU"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BB544620-6C27-4B25-B1D4-897EE5F7E66B}"/>
              </a:ext>
            </a:extLst>
          </p:cNvPr>
          <p:cNvSpPr>
            <a:spLocks noGrp="1" noChangeArrowheads="1"/>
          </p:cNvSpPr>
          <p:nvPr>
            <p:ph type="title"/>
          </p:nvPr>
        </p:nvSpPr>
        <p:spPr>
          <a:xfrm>
            <a:off x="468313" y="188913"/>
            <a:ext cx="8229600" cy="796925"/>
          </a:xfrm>
        </p:spPr>
        <p:txBody>
          <a:bodyPr/>
          <a:lstStyle/>
          <a:p>
            <a:pPr eaLnBrk="1" hangingPunct="1">
              <a:defRPr/>
            </a:pPr>
            <a:r>
              <a:rPr lang="hu-HU" b="1" dirty="0" err="1"/>
              <a:t>Malformations</a:t>
            </a:r>
            <a:endParaRPr lang="hu-HU" b="1" dirty="0"/>
          </a:p>
        </p:txBody>
      </p:sp>
      <p:sp>
        <p:nvSpPr>
          <p:cNvPr id="64516" name="Text Box 5">
            <a:extLst>
              <a:ext uri="{FF2B5EF4-FFF2-40B4-BE49-F238E27FC236}">
                <a16:creationId xmlns:a16="http://schemas.microsoft.com/office/drawing/2014/main" id="{2BBDF2E1-9C63-4901-BCFA-5E792A3033D9}"/>
              </a:ext>
            </a:extLst>
          </p:cNvPr>
          <p:cNvSpPr txBox="1">
            <a:spLocks noChangeArrowheads="1"/>
          </p:cNvSpPr>
          <p:nvPr/>
        </p:nvSpPr>
        <p:spPr bwMode="auto">
          <a:xfrm>
            <a:off x="376238" y="5445125"/>
            <a:ext cx="85883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hu-HU" sz="2000" b="1" dirty="0">
                <a:latin typeface="+mn-lt"/>
              </a:rPr>
              <a:t>1. </a:t>
            </a:r>
            <a:r>
              <a:rPr lang="hu-HU" sz="2000" b="1" dirty="0" err="1">
                <a:latin typeface="+mn-lt"/>
              </a:rPr>
              <a:t>situs</a:t>
            </a:r>
            <a:r>
              <a:rPr lang="hu-HU" sz="2000" b="1" dirty="0">
                <a:latin typeface="+mn-lt"/>
              </a:rPr>
              <a:t> </a:t>
            </a:r>
            <a:r>
              <a:rPr lang="hu-HU" sz="2000" b="1" dirty="0" err="1">
                <a:latin typeface="+mn-lt"/>
              </a:rPr>
              <a:t>inversus</a:t>
            </a:r>
            <a:r>
              <a:rPr lang="hu-HU" sz="2000" b="1" dirty="0">
                <a:latin typeface="+mn-lt"/>
              </a:rPr>
              <a:t> </a:t>
            </a:r>
            <a:r>
              <a:rPr lang="hu-HU" sz="2000" b="1" dirty="0" err="1">
                <a:latin typeface="+mn-lt"/>
              </a:rPr>
              <a:t>totalis</a:t>
            </a:r>
            <a:r>
              <a:rPr lang="hu-HU" sz="2000" b="1" dirty="0">
                <a:latin typeface="+mn-lt"/>
              </a:rPr>
              <a:t>: </a:t>
            </a:r>
            <a:r>
              <a:rPr lang="hu-HU" sz="2000" dirty="0" err="1">
                <a:latin typeface="+mn-lt"/>
              </a:rPr>
              <a:t>all</a:t>
            </a:r>
            <a:r>
              <a:rPr lang="hu-HU" sz="2000" dirty="0">
                <a:latin typeface="+mn-lt"/>
              </a:rPr>
              <a:t> </a:t>
            </a:r>
            <a:r>
              <a:rPr lang="hu-HU" sz="2000" dirty="0" err="1">
                <a:latin typeface="+mn-lt"/>
              </a:rPr>
              <a:t>the</a:t>
            </a:r>
            <a:r>
              <a:rPr lang="hu-HU" sz="2000" dirty="0">
                <a:latin typeface="+mn-lt"/>
              </a:rPr>
              <a:t> </a:t>
            </a:r>
            <a:r>
              <a:rPr lang="hu-HU" sz="2000" dirty="0" err="1">
                <a:latin typeface="+mn-lt"/>
              </a:rPr>
              <a:t>viscera</a:t>
            </a:r>
            <a:r>
              <a:rPr lang="hu-HU" sz="2000" dirty="0">
                <a:latin typeface="+mn-lt"/>
              </a:rPr>
              <a:t> </a:t>
            </a:r>
            <a:r>
              <a:rPr lang="hu-HU" sz="2000" dirty="0" err="1">
                <a:latin typeface="+mn-lt"/>
              </a:rPr>
              <a:t>are</a:t>
            </a:r>
            <a:r>
              <a:rPr lang="hu-HU" sz="2000" dirty="0">
                <a:latin typeface="+mn-lt"/>
              </a:rPr>
              <a:t> </a:t>
            </a:r>
            <a:r>
              <a:rPr lang="hu-HU" sz="2000" dirty="0" err="1">
                <a:latin typeface="+mn-lt"/>
              </a:rPr>
              <a:t>mirrored</a:t>
            </a:r>
            <a:r>
              <a:rPr lang="hu-HU" sz="2000" dirty="0">
                <a:latin typeface="+mn-lt"/>
              </a:rPr>
              <a:t>. </a:t>
            </a:r>
            <a:r>
              <a:rPr lang="hu-HU" sz="2000" dirty="0" err="1">
                <a:latin typeface="+mn-lt"/>
              </a:rPr>
              <a:t>Prevalance</a:t>
            </a:r>
            <a:r>
              <a:rPr lang="hu-HU" sz="2000" dirty="0">
                <a:latin typeface="+mn-lt"/>
              </a:rPr>
              <a:t> is less </a:t>
            </a:r>
            <a:r>
              <a:rPr lang="hu-HU" sz="2000" dirty="0" err="1">
                <a:latin typeface="+mn-lt"/>
              </a:rPr>
              <a:t>than</a:t>
            </a:r>
            <a:r>
              <a:rPr lang="hu-HU" sz="2000" dirty="0">
                <a:latin typeface="+mn-lt"/>
              </a:rPr>
              <a:t> 1/10 000.</a:t>
            </a:r>
          </a:p>
        </p:txBody>
      </p:sp>
      <p:pic>
        <p:nvPicPr>
          <p:cNvPr id="35844" name="Picture 6" descr="http://upload.wikimedia.org/wikipedia/commons/9/99/Situs_inversus_-_Mirrored_heart_and_lungs.jpg">
            <a:extLst>
              <a:ext uri="{FF2B5EF4-FFF2-40B4-BE49-F238E27FC236}">
                <a16:creationId xmlns:a16="http://schemas.microsoft.com/office/drawing/2014/main" id="{3EC027EE-E043-43B5-B9A0-C121F60D9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125538"/>
            <a:ext cx="407035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http://images.radiopaedia.org/images/131159/29d7f53ad6efa641c43b8261155fa4.jpg">
            <a:extLst>
              <a:ext uri="{FF2B5EF4-FFF2-40B4-BE49-F238E27FC236}">
                <a16:creationId xmlns:a16="http://schemas.microsoft.com/office/drawing/2014/main" id="{DAB81009-66D7-4682-8BC9-B24504F2D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125538"/>
            <a:ext cx="396875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ajronline.org/content/188/6_Supplement/S39/F3.large.jpg">
            <a:extLst>
              <a:ext uri="{FF2B5EF4-FFF2-40B4-BE49-F238E27FC236}">
                <a16:creationId xmlns:a16="http://schemas.microsoft.com/office/drawing/2014/main" id="{BFC8A979-D43E-43A1-AA54-9EFE1A8E4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333375"/>
            <a:ext cx="4778375" cy="5256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a:extLst>
              <a:ext uri="{FF2B5EF4-FFF2-40B4-BE49-F238E27FC236}">
                <a16:creationId xmlns:a16="http://schemas.microsoft.com/office/drawing/2014/main" id="{20321500-8F6D-4E49-95A5-77394FA7F324}"/>
              </a:ext>
            </a:extLst>
          </p:cNvPr>
          <p:cNvSpPr txBox="1">
            <a:spLocks noChangeArrowheads="1"/>
          </p:cNvSpPr>
          <p:nvPr/>
        </p:nvSpPr>
        <p:spPr bwMode="auto">
          <a:xfrm>
            <a:off x="611188" y="5876925"/>
            <a:ext cx="7993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hu-HU" sz="2000" b="1" dirty="0">
                <a:latin typeface="+mn-lt"/>
              </a:rPr>
              <a:t>2. </a:t>
            </a:r>
            <a:r>
              <a:rPr lang="hu-HU" sz="2000" b="1" dirty="0" err="1">
                <a:latin typeface="+mn-lt"/>
              </a:rPr>
              <a:t>dextrocardia</a:t>
            </a:r>
            <a:r>
              <a:rPr lang="hu-HU" sz="2000" b="1" dirty="0">
                <a:latin typeface="+mn-lt"/>
              </a:rPr>
              <a:t>:  </a:t>
            </a:r>
            <a:r>
              <a:rPr lang="hu-HU" sz="2000" dirty="0" err="1">
                <a:latin typeface="+mn-lt"/>
              </a:rPr>
              <a:t>only</a:t>
            </a:r>
            <a:r>
              <a:rPr lang="en-US" sz="2000" dirty="0">
                <a:latin typeface="+mn-lt"/>
              </a:rPr>
              <a:t> the heart is swapped to the right side of the thorax </a:t>
            </a:r>
            <a:r>
              <a:rPr lang="hu-HU" sz="2000" dirty="0">
                <a:latin typeface="+mn-lt"/>
              </a:rPr>
              <a:t>(</a:t>
            </a:r>
            <a:r>
              <a:rPr lang="en-US" sz="2000" dirty="0">
                <a:latin typeface="+mn-lt"/>
              </a:rPr>
              <a:t>first seen and drawn by Leonardo da Vinci in 1452–1519</a:t>
            </a:r>
            <a:r>
              <a:rPr lang="hu-HU" sz="2000"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EC17B503-2B5D-4B53-950C-010FF7089424}"/>
              </a:ext>
            </a:extLst>
          </p:cNvPr>
          <p:cNvSpPr txBox="1">
            <a:spLocks noChangeArrowheads="1"/>
          </p:cNvSpPr>
          <p:nvPr/>
        </p:nvSpPr>
        <p:spPr bwMode="auto">
          <a:xfrm>
            <a:off x="176698" y="228446"/>
            <a:ext cx="7848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defRPr/>
            </a:pPr>
            <a:r>
              <a:rPr lang="hu-HU" sz="2000" b="1" dirty="0">
                <a:latin typeface="+mn-lt"/>
              </a:rPr>
              <a:t>3. </a:t>
            </a:r>
            <a:r>
              <a:rPr lang="hu-HU" sz="2000" b="1" dirty="0" err="1">
                <a:latin typeface="+mn-lt"/>
              </a:rPr>
              <a:t>atrial</a:t>
            </a:r>
            <a:r>
              <a:rPr lang="hu-HU" sz="2000" b="1" dirty="0">
                <a:latin typeface="+mn-lt"/>
              </a:rPr>
              <a:t> and </a:t>
            </a:r>
            <a:r>
              <a:rPr lang="hu-HU" sz="2000" b="1" dirty="0" err="1">
                <a:latin typeface="+mn-lt"/>
              </a:rPr>
              <a:t>ventricular</a:t>
            </a:r>
            <a:r>
              <a:rPr lang="hu-HU" sz="2000" b="1" dirty="0">
                <a:latin typeface="+mn-lt"/>
              </a:rPr>
              <a:t> </a:t>
            </a:r>
            <a:r>
              <a:rPr lang="hu-HU" sz="2000" b="1" dirty="0" err="1">
                <a:latin typeface="+mn-lt"/>
              </a:rPr>
              <a:t>septal</a:t>
            </a:r>
            <a:r>
              <a:rPr lang="hu-HU" sz="2000" b="1" dirty="0">
                <a:latin typeface="+mn-lt"/>
              </a:rPr>
              <a:t> </a:t>
            </a:r>
            <a:r>
              <a:rPr lang="hu-HU" sz="2000" b="1" dirty="0" err="1">
                <a:latin typeface="+mn-lt"/>
              </a:rPr>
              <a:t>defect</a:t>
            </a:r>
            <a:r>
              <a:rPr lang="hu-HU" sz="2000" b="1" dirty="0">
                <a:latin typeface="+mn-lt"/>
              </a:rPr>
              <a:t> (ASD/VSD)</a:t>
            </a:r>
            <a:endParaRPr lang="hu-HU" sz="2000" dirty="0">
              <a:latin typeface="+mn-lt"/>
            </a:endParaRPr>
          </a:p>
        </p:txBody>
      </p:sp>
      <p:pic>
        <p:nvPicPr>
          <p:cNvPr id="4" name="Kép 3">
            <a:extLst>
              <a:ext uri="{FF2B5EF4-FFF2-40B4-BE49-F238E27FC236}">
                <a16:creationId xmlns:a16="http://schemas.microsoft.com/office/drawing/2014/main" id="{87F5E899-2F6F-40F1-980F-0EFFE706CBA9}"/>
              </a:ext>
            </a:extLst>
          </p:cNvPr>
          <p:cNvPicPr>
            <a:picLocks noChangeAspect="1"/>
          </p:cNvPicPr>
          <p:nvPr/>
        </p:nvPicPr>
        <p:blipFill>
          <a:blip r:embed="rId2"/>
          <a:stretch>
            <a:fillRect/>
          </a:stretch>
        </p:blipFill>
        <p:spPr>
          <a:xfrm>
            <a:off x="176698" y="1484784"/>
            <a:ext cx="8790604" cy="4944715"/>
          </a:xfrm>
          <a:prstGeom prst="rect">
            <a:avLst/>
          </a:prstGeom>
          <a:ln>
            <a:solidFill>
              <a:schemeClr val="tx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Transposition of the Great Arteries">
            <a:extLst>
              <a:ext uri="{FF2B5EF4-FFF2-40B4-BE49-F238E27FC236}">
                <a16:creationId xmlns:a16="http://schemas.microsoft.com/office/drawing/2014/main" id="{08761CCF-12C1-4174-8824-8E1887B21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9538" b="3032"/>
          <a:stretch>
            <a:fillRect/>
          </a:stretch>
        </p:blipFill>
        <p:spPr bwMode="auto">
          <a:xfrm>
            <a:off x="250825" y="1246188"/>
            <a:ext cx="45561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7" descr="[D-TGA.jpg]">
            <a:extLst>
              <a:ext uri="{FF2B5EF4-FFF2-40B4-BE49-F238E27FC236}">
                <a16:creationId xmlns:a16="http://schemas.microsoft.com/office/drawing/2014/main" id="{74D5A8A2-4E8A-4618-B893-E96E82DC1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625" t="50209" r="3169" b="6438"/>
          <a:stretch>
            <a:fillRect/>
          </a:stretch>
        </p:blipFill>
        <p:spPr bwMode="auto">
          <a:xfrm>
            <a:off x="5003800" y="1246188"/>
            <a:ext cx="38163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zövegdoboz 6">
            <a:extLst>
              <a:ext uri="{FF2B5EF4-FFF2-40B4-BE49-F238E27FC236}">
                <a16:creationId xmlns:a16="http://schemas.microsoft.com/office/drawing/2014/main" id="{DD08154F-E527-458E-B95B-79C4A499CFFC}"/>
              </a:ext>
            </a:extLst>
          </p:cNvPr>
          <p:cNvSpPr txBox="1">
            <a:spLocks noChangeArrowheads="1"/>
          </p:cNvSpPr>
          <p:nvPr/>
        </p:nvSpPr>
        <p:spPr bwMode="auto">
          <a:xfrm>
            <a:off x="250825" y="285750"/>
            <a:ext cx="8713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r>
              <a:rPr lang="hu-HU" altLang="hu-HU" sz="2000" b="1" dirty="0"/>
              <a:t>4. </a:t>
            </a:r>
            <a:r>
              <a:rPr lang="hu-HU" altLang="hu-HU" sz="2000" b="1" dirty="0" err="1"/>
              <a:t>transposition</a:t>
            </a:r>
            <a:r>
              <a:rPr lang="hu-HU" altLang="hu-HU" sz="2000" b="1" dirty="0"/>
              <a:t> of </a:t>
            </a:r>
            <a:r>
              <a:rPr lang="hu-HU" altLang="hu-HU" sz="2000" b="1" dirty="0" err="1"/>
              <a:t>the</a:t>
            </a:r>
            <a:r>
              <a:rPr lang="hu-HU" altLang="hu-HU" sz="2000" b="1" dirty="0"/>
              <a:t> </a:t>
            </a:r>
            <a:r>
              <a:rPr lang="hu-HU" altLang="hu-HU" sz="2000" b="1" dirty="0" err="1"/>
              <a:t>great</a:t>
            </a:r>
            <a:r>
              <a:rPr lang="hu-HU" altLang="hu-HU" sz="2000" b="1" dirty="0"/>
              <a:t> </a:t>
            </a:r>
            <a:r>
              <a:rPr lang="hu-HU" altLang="hu-HU" sz="2000" b="1" dirty="0" err="1"/>
              <a:t>vessels</a:t>
            </a:r>
            <a:r>
              <a:rPr lang="hu-HU" altLang="hu-HU" sz="2000" b="1" dirty="0"/>
              <a:t>: </a:t>
            </a:r>
            <a:r>
              <a:rPr lang="hu-HU" altLang="hu-HU" sz="2000" dirty="0" err="1"/>
              <a:t>aorticopulmonary</a:t>
            </a:r>
            <a:r>
              <a:rPr lang="hu-HU" altLang="hu-HU" sz="2000" dirty="0"/>
              <a:t> </a:t>
            </a:r>
            <a:r>
              <a:rPr lang="hu-HU" altLang="hu-HU" sz="2000" dirty="0" err="1"/>
              <a:t>septum</a:t>
            </a:r>
            <a:r>
              <a:rPr lang="hu-HU" altLang="hu-HU" sz="2000" dirty="0"/>
              <a:t> </a:t>
            </a:r>
            <a:r>
              <a:rPr lang="hu-HU" altLang="hu-HU" sz="2000" dirty="0" err="1"/>
              <a:t>twists</a:t>
            </a:r>
            <a:r>
              <a:rPr lang="hu-HU" altLang="hu-HU" sz="2000" dirty="0"/>
              <a:t> </a:t>
            </a:r>
            <a:r>
              <a:rPr lang="hu-HU" altLang="hu-HU" sz="2000" dirty="0" err="1"/>
              <a:t>only</a:t>
            </a:r>
            <a:r>
              <a:rPr lang="hu-HU" altLang="hu-HU" sz="2000" dirty="0"/>
              <a:t> 90 </a:t>
            </a:r>
            <a:r>
              <a:rPr lang="hu-HU" altLang="hu-HU" sz="2000" dirty="0" err="1"/>
              <a:t>degrees</a:t>
            </a:r>
            <a:r>
              <a:rPr lang="hu-HU" altLang="hu-HU"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http://media.tumblr.com/tumblr_ljxz83HzfD1qc2f98.jpg">
            <a:extLst>
              <a:ext uri="{FF2B5EF4-FFF2-40B4-BE49-F238E27FC236}">
                <a16:creationId xmlns:a16="http://schemas.microsoft.com/office/drawing/2014/main" id="{11DB1C87-D549-4F8C-A7BD-F2D371149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96975"/>
            <a:ext cx="6408737"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Szövegdoboz 6">
            <a:extLst>
              <a:ext uri="{FF2B5EF4-FFF2-40B4-BE49-F238E27FC236}">
                <a16:creationId xmlns:a16="http://schemas.microsoft.com/office/drawing/2014/main" id="{F3D1ECF1-75DA-4CBD-8E3B-E9D8319A2CF1}"/>
              </a:ext>
            </a:extLst>
          </p:cNvPr>
          <p:cNvSpPr txBox="1">
            <a:spLocks noChangeArrowheads="1"/>
          </p:cNvSpPr>
          <p:nvPr/>
        </p:nvSpPr>
        <p:spPr bwMode="auto">
          <a:xfrm>
            <a:off x="1749425" y="306388"/>
            <a:ext cx="5976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r>
              <a:rPr lang="hu-HU" altLang="hu-HU" sz="2000" b="1"/>
              <a:t>5. </a:t>
            </a:r>
            <a:r>
              <a:rPr lang="hu-HU" altLang="hu-HU" sz="2000" b="1" dirty="0" err="1"/>
              <a:t>Tetralogy</a:t>
            </a:r>
            <a:r>
              <a:rPr lang="hu-HU" altLang="hu-HU" sz="2000" b="1" dirty="0"/>
              <a:t> of </a:t>
            </a:r>
            <a:r>
              <a:rPr lang="hu-HU" altLang="hu-HU" sz="2000" b="1" dirty="0" err="1"/>
              <a:t>Fallot</a:t>
            </a:r>
            <a:r>
              <a:rPr lang="hu-HU" altLang="hu-HU" sz="2000" b="1" dirty="0"/>
              <a:t>: </a:t>
            </a:r>
            <a:r>
              <a:rPr lang="hu-HU" altLang="hu-HU" sz="2000" dirty="0"/>
              <a:t>a </a:t>
            </a:r>
            <a:r>
              <a:rPr lang="hu-HU" altLang="hu-HU" sz="2000" dirty="0" err="1"/>
              <a:t>complex</a:t>
            </a:r>
            <a:r>
              <a:rPr lang="hu-HU" altLang="hu-HU" sz="2000" dirty="0"/>
              <a:t> </a:t>
            </a:r>
            <a:r>
              <a:rPr lang="hu-HU" altLang="hu-HU" sz="2000" dirty="0" err="1"/>
              <a:t>malformation</a:t>
            </a:r>
            <a:endParaRPr lang="hu-HU" altLang="hu-HU"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81FF390-301E-489C-A5FA-B7F29FFAD4BA}"/>
              </a:ext>
            </a:extLst>
          </p:cNvPr>
          <p:cNvSpPr>
            <a:spLocks noChangeArrowheads="1"/>
          </p:cNvSpPr>
          <p:nvPr/>
        </p:nvSpPr>
        <p:spPr bwMode="auto">
          <a:xfrm>
            <a:off x="179388" y="1125538"/>
            <a:ext cx="871378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hu-HU" altLang="hu-HU" b="1">
                <a:solidFill>
                  <a:schemeClr val="tx1"/>
                </a:solidFill>
              </a:rPr>
              <a:t>Thank you for your attention!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800px-HeartILP_draft_embryoniccirc">
            <a:extLst>
              <a:ext uri="{FF2B5EF4-FFF2-40B4-BE49-F238E27FC236}">
                <a16:creationId xmlns:a16="http://schemas.microsoft.com/office/drawing/2014/main" id="{C1763EE9-E141-402A-B88B-7457461A9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7" y="223947"/>
            <a:ext cx="8642350"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3" name="Group 7">
            <a:extLst>
              <a:ext uri="{FF2B5EF4-FFF2-40B4-BE49-F238E27FC236}">
                <a16:creationId xmlns:a16="http://schemas.microsoft.com/office/drawing/2014/main" id="{C831AFD2-7D26-47D2-8F7F-528246AD0CBE}"/>
              </a:ext>
            </a:extLst>
          </p:cNvPr>
          <p:cNvGrpSpPr>
            <a:grpSpLocks/>
          </p:cNvGrpSpPr>
          <p:nvPr/>
        </p:nvGrpSpPr>
        <p:grpSpPr bwMode="auto">
          <a:xfrm>
            <a:off x="3200167" y="2168634"/>
            <a:ext cx="793750" cy="935038"/>
            <a:chOff x="2018" y="1616"/>
            <a:chExt cx="500" cy="589"/>
          </a:xfrm>
        </p:grpSpPr>
        <p:sp>
          <p:nvSpPr>
            <p:cNvPr id="6148" name="Oval 3">
              <a:extLst>
                <a:ext uri="{FF2B5EF4-FFF2-40B4-BE49-F238E27FC236}">
                  <a16:creationId xmlns:a16="http://schemas.microsoft.com/office/drawing/2014/main" id="{3238B3B1-81D3-4E69-B3B5-BE51AFDA835A}"/>
                </a:ext>
              </a:extLst>
            </p:cNvPr>
            <p:cNvSpPr>
              <a:spLocks noChangeArrowheads="1"/>
            </p:cNvSpPr>
            <p:nvPr/>
          </p:nvSpPr>
          <p:spPr bwMode="auto">
            <a:xfrm>
              <a:off x="2018" y="1616"/>
              <a:ext cx="363" cy="589"/>
            </a:xfrm>
            <a:prstGeom prst="ellipse">
              <a:avLst/>
            </a:prstGeom>
            <a:noFill/>
            <a:ln w="38100">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6149" name="Text Box 4">
              <a:extLst>
                <a:ext uri="{FF2B5EF4-FFF2-40B4-BE49-F238E27FC236}">
                  <a16:creationId xmlns:a16="http://schemas.microsoft.com/office/drawing/2014/main" id="{9AA33E2B-A803-4C39-93AD-78CBB19B9113}"/>
                </a:ext>
              </a:extLst>
            </p:cNvPr>
            <p:cNvSpPr txBox="1">
              <a:spLocks noChangeArrowheads="1"/>
            </p:cNvSpPr>
            <p:nvPr/>
          </p:nvSpPr>
          <p:spPr bwMode="auto">
            <a:xfrm>
              <a:off x="2095" y="1616"/>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1</a:t>
              </a:r>
              <a:endParaRPr lang="en-GB" altLang="hu-HU" b="1">
                <a:solidFill>
                  <a:srgbClr val="000000"/>
                </a:solidFill>
              </a:endParaRPr>
            </a:p>
          </p:txBody>
        </p:sp>
        <p:sp>
          <p:nvSpPr>
            <p:cNvPr id="6150" name="Text Box 5">
              <a:extLst>
                <a:ext uri="{FF2B5EF4-FFF2-40B4-BE49-F238E27FC236}">
                  <a16:creationId xmlns:a16="http://schemas.microsoft.com/office/drawing/2014/main" id="{71752E6E-4312-4DC5-9BC2-91D9313EF901}"/>
                </a:ext>
              </a:extLst>
            </p:cNvPr>
            <p:cNvSpPr txBox="1">
              <a:spLocks noChangeArrowheads="1"/>
            </p:cNvSpPr>
            <p:nvPr/>
          </p:nvSpPr>
          <p:spPr bwMode="auto">
            <a:xfrm>
              <a:off x="2109" y="1797"/>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2</a:t>
              </a:r>
              <a:endParaRPr lang="en-GB" altLang="hu-HU" b="1">
                <a:solidFill>
                  <a:srgbClr val="000000"/>
                </a:solidFill>
              </a:endParaRPr>
            </a:p>
          </p:txBody>
        </p:sp>
        <p:sp>
          <p:nvSpPr>
            <p:cNvPr id="6151" name="Text Box 6">
              <a:extLst>
                <a:ext uri="{FF2B5EF4-FFF2-40B4-BE49-F238E27FC236}">
                  <a16:creationId xmlns:a16="http://schemas.microsoft.com/office/drawing/2014/main" id="{199217B7-5DDF-446E-A919-785102DD461C}"/>
                </a:ext>
              </a:extLst>
            </p:cNvPr>
            <p:cNvSpPr txBox="1">
              <a:spLocks noChangeArrowheads="1"/>
            </p:cNvSpPr>
            <p:nvPr/>
          </p:nvSpPr>
          <p:spPr bwMode="auto">
            <a:xfrm>
              <a:off x="2109" y="1933"/>
              <a:ext cx="4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3</a:t>
              </a:r>
              <a:endParaRPr lang="en-GB" altLang="hu-HU" b="1">
                <a:solidFill>
                  <a:srgbClr val="000000"/>
                </a:solidFill>
              </a:endParaRPr>
            </a:p>
          </p:txBody>
        </p:sp>
      </p:grpSp>
      <p:sp>
        <p:nvSpPr>
          <p:cNvPr id="2" name="Szövegdoboz 1">
            <a:extLst>
              <a:ext uri="{FF2B5EF4-FFF2-40B4-BE49-F238E27FC236}">
                <a16:creationId xmlns:a16="http://schemas.microsoft.com/office/drawing/2014/main" id="{F17DD150-DAB0-4293-9B9C-8CEB509F8E55}"/>
              </a:ext>
            </a:extLst>
          </p:cNvPr>
          <p:cNvSpPr txBox="1"/>
          <p:nvPr/>
        </p:nvSpPr>
        <p:spPr>
          <a:xfrm>
            <a:off x="5364088" y="5165229"/>
            <a:ext cx="3669695" cy="1569660"/>
          </a:xfrm>
          <a:prstGeom prst="rect">
            <a:avLst/>
          </a:prstGeom>
          <a:solidFill>
            <a:schemeClr val="accent3">
              <a:lumMod val="60000"/>
              <a:lumOff val="40000"/>
            </a:schemeClr>
          </a:solidFill>
          <a:ln>
            <a:solidFill>
              <a:schemeClr val="bg1">
                <a:lumMod val="60000"/>
                <a:lumOff val="40000"/>
              </a:schemeClr>
            </a:solidFill>
          </a:ln>
        </p:spPr>
        <p:txBody>
          <a:bodyPr wrap="square" rtlCol="0">
            <a:spAutoFit/>
          </a:bodyPr>
          <a:lstStyle/>
          <a:p>
            <a:r>
              <a:rPr lang="hu-HU" sz="1600" dirty="0" err="1">
                <a:solidFill>
                  <a:srgbClr val="000000"/>
                </a:solidFill>
              </a:rPr>
              <a:t>Veins</a:t>
            </a:r>
            <a:r>
              <a:rPr lang="hu-HU" sz="1600" dirty="0">
                <a:solidFill>
                  <a:srgbClr val="000000"/>
                </a:solidFill>
              </a:rPr>
              <a:t> </a:t>
            </a:r>
            <a:r>
              <a:rPr lang="hu-HU" sz="1600" dirty="0" err="1">
                <a:solidFill>
                  <a:srgbClr val="000000"/>
                </a:solidFill>
              </a:rPr>
              <a:t>draining</a:t>
            </a:r>
            <a:r>
              <a:rPr lang="hu-HU" sz="1600" dirty="0">
                <a:solidFill>
                  <a:srgbClr val="000000"/>
                </a:solidFill>
              </a:rPr>
              <a:t> </a:t>
            </a:r>
            <a:r>
              <a:rPr lang="hu-HU" sz="1600" dirty="0" err="1">
                <a:solidFill>
                  <a:srgbClr val="000000"/>
                </a:solidFill>
              </a:rPr>
              <a:t>into</a:t>
            </a:r>
            <a:r>
              <a:rPr lang="hu-HU" sz="1600" dirty="0">
                <a:solidFill>
                  <a:srgbClr val="000000"/>
                </a:solidFill>
              </a:rPr>
              <a:t> </a:t>
            </a:r>
            <a:r>
              <a:rPr lang="hu-HU" sz="1600" dirty="0" err="1">
                <a:solidFill>
                  <a:srgbClr val="000000"/>
                </a:solidFill>
              </a:rPr>
              <a:t>the</a:t>
            </a:r>
            <a:r>
              <a:rPr lang="hu-HU" sz="1600" dirty="0">
                <a:solidFill>
                  <a:srgbClr val="000000"/>
                </a:solidFill>
              </a:rPr>
              <a:t> sinus </a:t>
            </a:r>
            <a:r>
              <a:rPr lang="hu-HU" sz="1600" dirty="0" err="1">
                <a:solidFill>
                  <a:srgbClr val="000000"/>
                </a:solidFill>
              </a:rPr>
              <a:t>venosus</a:t>
            </a:r>
            <a:r>
              <a:rPr lang="hu-HU" sz="1600" dirty="0">
                <a:solidFill>
                  <a:srgbClr val="000000"/>
                </a:solidFill>
              </a:rPr>
              <a:t>:</a:t>
            </a:r>
          </a:p>
          <a:p>
            <a:pPr marL="342900" indent="-342900">
              <a:buAutoNum type="arabicPeriod"/>
            </a:pPr>
            <a:r>
              <a:rPr lang="hu-HU" sz="1600" dirty="0" err="1">
                <a:solidFill>
                  <a:srgbClr val="000000"/>
                </a:solidFill>
              </a:rPr>
              <a:t>common</a:t>
            </a:r>
            <a:r>
              <a:rPr lang="hu-HU" sz="1600" dirty="0">
                <a:solidFill>
                  <a:srgbClr val="000000"/>
                </a:solidFill>
              </a:rPr>
              <a:t> </a:t>
            </a:r>
            <a:r>
              <a:rPr lang="hu-HU" sz="1600" dirty="0" err="1">
                <a:solidFill>
                  <a:srgbClr val="000000"/>
                </a:solidFill>
              </a:rPr>
              <a:t>cardinal</a:t>
            </a:r>
            <a:r>
              <a:rPr lang="hu-HU" sz="1600" dirty="0">
                <a:solidFill>
                  <a:srgbClr val="000000"/>
                </a:solidFill>
              </a:rPr>
              <a:t> </a:t>
            </a:r>
            <a:r>
              <a:rPr lang="hu-HU" sz="1600" dirty="0" err="1">
                <a:solidFill>
                  <a:srgbClr val="000000"/>
                </a:solidFill>
              </a:rPr>
              <a:t>vein</a:t>
            </a:r>
            <a:r>
              <a:rPr lang="hu-HU" sz="1600" dirty="0">
                <a:solidFill>
                  <a:srgbClr val="000000"/>
                </a:solidFill>
              </a:rPr>
              <a:t> (</a:t>
            </a:r>
            <a:r>
              <a:rPr lang="hu-HU" sz="1600" dirty="0" err="1">
                <a:solidFill>
                  <a:srgbClr val="000000"/>
                </a:solidFill>
              </a:rPr>
              <a:t>formed</a:t>
            </a:r>
            <a:r>
              <a:rPr lang="hu-HU" sz="1600" dirty="0">
                <a:solidFill>
                  <a:srgbClr val="000000"/>
                </a:solidFill>
              </a:rPr>
              <a:t> </a:t>
            </a:r>
            <a:r>
              <a:rPr lang="hu-HU" sz="1600" dirty="0" err="1">
                <a:solidFill>
                  <a:srgbClr val="000000"/>
                </a:solidFill>
              </a:rPr>
              <a:t>by</a:t>
            </a:r>
            <a:r>
              <a:rPr lang="hu-HU" sz="1600" dirty="0">
                <a:solidFill>
                  <a:srgbClr val="000000"/>
                </a:solidFill>
              </a:rPr>
              <a:t> </a:t>
            </a:r>
            <a:r>
              <a:rPr lang="hu-HU" sz="1600" dirty="0" err="1">
                <a:solidFill>
                  <a:srgbClr val="000000"/>
                </a:solidFill>
              </a:rPr>
              <a:t>the</a:t>
            </a:r>
            <a:r>
              <a:rPr lang="hu-HU" sz="1600" dirty="0">
                <a:solidFill>
                  <a:srgbClr val="000000"/>
                </a:solidFill>
              </a:rPr>
              <a:t> </a:t>
            </a:r>
            <a:r>
              <a:rPr lang="hu-HU" sz="1600" dirty="0" err="1">
                <a:solidFill>
                  <a:srgbClr val="000000"/>
                </a:solidFill>
              </a:rPr>
              <a:t>fusion</a:t>
            </a:r>
            <a:r>
              <a:rPr lang="hu-HU" sz="1600" dirty="0">
                <a:solidFill>
                  <a:srgbClr val="000000"/>
                </a:solidFill>
              </a:rPr>
              <a:t> of </a:t>
            </a:r>
            <a:r>
              <a:rPr lang="hu-HU" sz="1600" dirty="0" err="1">
                <a:solidFill>
                  <a:srgbClr val="000000"/>
                </a:solidFill>
              </a:rPr>
              <a:t>anterior</a:t>
            </a:r>
            <a:r>
              <a:rPr lang="hu-HU" sz="1600" dirty="0">
                <a:solidFill>
                  <a:srgbClr val="000000"/>
                </a:solidFill>
              </a:rPr>
              <a:t> and </a:t>
            </a:r>
            <a:r>
              <a:rPr lang="hu-HU" sz="1600" dirty="0" err="1">
                <a:solidFill>
                  <a:srgbClr val="000000"/>
                </a:solidFill>
              </a:rPr>
              <a:t>posterior</a:t>
            </a:r>
            <a:r>
              <a:rPr lang="hu-HU" sz="1600" dirty="0">
                <a:solidFill>
                  <a:srgbClr val="000000"/>
                </a:solidFill>
              </a:rPr>
              <a:t> </a:t>
            </a:r>
            <a:r>
              <a:rPr lang="hu-HU" sz="1600" dirty="0" err="1">
                <a:solidFill>
                  <a:srgbClr val="000000"/>
                </a:solidFill>
              </a:rPr>
              <a:t>cardinal</a:t>
            </a:r>
            <a:r>
              <a:rPr lang="hu-HU" sz="1600" dirty="0">
                <a:solidFill>
                  <a:srgbClr val="000000"/>
                </a:solidFill>
              </a:rPr>
              <a:t> </a:t>
            </a:r>
            <a:r>
              <a:rPr lang="hu-HU" sz="1600" dirty="0" err="1">
                <a:solidFill>
                  <a:srgbClr val="000000"/>
                </a:solidFill>
              </a:rPr>
              <a:t>veins</a:t>
            </a:r>
            <a:r>
              <a:rPr lang="hu-HU" sz="1600" dirty="0">
                <a:solidFill>
                  <a:srgbClr val="000000"/>
                </a:solidFill>
              </a:rPr>
              <a:t>) </a:t>
            </a:r>
          </a:p>
          <a:p>
            <a:pPr marL="342900" indent="-342900">
              <a:buAutoNum type="arabicPeriod"/>
            </a:pPr>
            <a:r>
              <a:rPr lang="hu-HU" sz="1600" dirty="0" err="1">
                <a:solidFill>
                  <a:srgbClr val="000000"/>
                </a:solidFill>
              </a:rPr>
              <a:t>umbilical</a:t>
            </a:r>
            <a:r>
              <a:rPr lang="hu-HU" sz="1600" dirty="0">
                <a:solidFill>
                  <a:srgbClr val="000000"/>
                </a:solidFill>
              </a:rPr>
              <a:t> </a:t>
            </a:r>
            <a:r>
              <a:rPr lang="hu-HU" sz="1600" dirty="0" err="1">
                <a:solidFill>
                  <a:srgbClr val="000000"/>
                </a:solidFill>
              </a:rPr>
              <a:t>vein</a:t>
            </a:r>
            <a:endParaRPr lang="hu-HU" sz="1600" dirty="0">
              <a:solidFill>
                <a:srgbClr val="000000"/>
              </a:solidFill>
            </a:endParaRPr>
          </a:p>
          <a:p>
            <a:pPr marL="342900" indent="-342900">
              <a:buAutoNum type="arabicPeriod"/>
            </a:pPr>
            <a:r>
              <a:rPr lang="hu-HU" sz="1600" dirty="0">
                <a:solidFill>
                  <a:srgbClr val="000000"/>
                </a:solidFill>
              </a:rPr>
              <a:t>vitelline </a:t>
            </a:r>
            <a:r>
              <a:rPr lang="hu-HU" sz="1600" dirty="0" err="1">
                <a:solidFill>
                  <a:srgbClr val="000000"/>
                </a:solidFill>
              </a:rPr>
              <a:t>vein</a:t>
            </a:r>
            <a:endParaRPr lang="hu-HU" sz="1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7618CDC8-577F-439B-BDDE-F97838AF5B93}"/>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nvGrpSpPr>
          <p:cNvPr id="7171" name="Group 14">
            <a:extLst>
              <a:ext uri="{FF2B5EF4-FFF2-40B4-BE49-F238E27FC236}">
                <a16:creationId xmlns:a16="http://schemas.microsoft.com/office/drawing/2014/main" id="{0BB7E9C8-BDBB-4553-B705-EC8A05F35876}"/>
              </a:ext>
            </a:extLst>
          </p:cNvPr>
          <p:cNvGrpSpPr>
            <a:grpSpLocks/>
          </p:cNvGrpSpPr>
          <p:nvPr/>
        </p:nvGrpSpPr>
        <p:grpSpPr bwMode="auto">
          <a:xfrm>
            <a:off x="2555875" y="1700213"/>
            <a:ext cx="3883025" cy="1600200"/>
            <a:chOff x="1518" y="1075"/>
            <a:chExt cx="2446" cy="1008"/>
          </a:xfrm>
        </p:grpSpPr>
        <p:sp>
          <p:nvSpPr>
            <p:cNvPr id="7178" name="Freeform 7">
              <a:extLst>
                <a:ext uri="{FF2B5EF4-FFF2-40B4-BE49-F238E27FC236}">
                  <a16:creationId xmlns:a16="http://schemas.microsoft.com/office/drawing/2014/main" id="{6AB9FB80-EC69-4C79-910C-657638097BBA}"/>
                </a:ext>
              </a:extLst>
            </p:cNvPr>
            <p:cNvSpPr>
              <a:spLocks/>
            </p:cNvSpPr>
            <p:nvPr/>
          </p:nvSpPr>
          <p:spPr bwMode="auto">
            <a:xfrm>
              <a:off x="1518" y="1075"/>
              <a:ext cx="2439" cy="471"/>
            </a:xfrm>
            <a:custGeom>
              <a:avLst/>
              <a:gdLst>
                <a:gd name="T0" fmla="*/ 0 w 2439"/>
                <a:gd name="T1" fmla="*/ 443 h 471"/>
                <a:gd name="T2" fmla="*/ 455 w 2439"/>
                <a:gd name="T3" fmla="*/ 405 h 471"/>
                <a:gd name="T4" fmla="*/ 727 w 2439"/>
                <a:gd name="T5" fmla="*/ 314 h 471"/>
                <a:gd name="T6" fmla="*/ 962 w 2439"/>
                <a:gd name="T7" fmla="*/ 124 h 471"/>
                <a:gd name="T8" fmla="*/ 1247 w 2439"/>
                <a:gd name="T9" fmla="*/ 2 h 471"/>
                <a:gd name="T10" fmla="*/ 1518 w 2439"/>
                <a:gd name="T11" fmla="*/ 111 h 471"/>
                <a:gd name="T12" fmla="*/ 1789 w 2439"/>
                <a:gd name="T13" fmla="*/ 416 h 471"/>
                <a:gd name="T14" fmla="*/ 2439 w 2439"/>
                <a:gd name="T15" fmla="*/ 443 h 4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9" h="471">
                  <a:moveTo>
                    <a:pt x="0" y="443"/>
                  </a:moveTo>
                  <a:cubicBezTo>
                    <a:pt x="77" y="437"/>
                    <a:pt x="334" y="426"/>
                    <a:pt x="455" y="405"/>
                  </a:cubicBezTo>
                  <a:cubicBezTo>
                    <a:pt x="576" y="384"/>
                    <a:pt x="643" y="361"/>
                    <a:pt x="727" y="314"/>
                  </a:cubicBezTo>
                  <a:cubicBezTo>
                    <a:pt x="811" y="267"/>
                    <a:pt x="875" y="176"/>
                    <a:pt x="962" y="124"/>
                  </a:cubicBezTo>
                  <a:cubicBezTo>
                    <a:pt x="1049" y="72"/>
                    <a:pt x="1154" y="4"/>
                    <a:pt x="1247" y="2"/>
                  </a:cubicBezTo>
                  <a:cubicBezTo>
                    <a:pt x="1340" y="0"/>
                    <a:pt x="1428" y="42"/>
                    <a:pt x="1518" y="111"/>
                  </a:cubicBezTo>
                  <a:cubicBezTo>
                    <a:pt x="1608" y="180"/>
                    <a:pt x="1635" y="361"/>
                    <a:pt x="1789" y="416"/>
                  </a:cubicBezTo>
                  <a:cubicBezTo>
                    <a:pt x="1943" y="471"/>
                    <a:pt x="2304" y="437"/>
                    <a:pt x="2439" y="44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9" name="Freeform 8">
              <a:extLst>
                <a:ext uri="{FF2B5EF4-FFF2-40B4-BE49-F238E27FC236}">
                  <a16:creationId xmlns:a16="http://schemas.microsoft.com/office/drawing/2014/main" id="{E49D0633-D726-4AAD-8AA8-F9EB6E66E46A}"/>
                </a:ext>
              </a:extLst>
            </p:cNvPr>
            <p:cNvSpPr>
              <a:spLocks/>
            </p:cNvSpPr>
            <p:nvPr/>
          </p:nvSpPr>
          <p:spPr bwMode="auto">
            <a:xfrm>
              <a:off x="1531" y="1587"/>
              <a:ext cx="224" cy="161"/>
            </a:xfrm>
            <a:custGeom>
              <a:avLst/>
              <a:gdLst>
                <a:gd name="T0" fmla="*/ 0 w 224"/>
                <a:gd name="T1" fmla="*/ 5 h 161"/>
                <a:gd name="T2" fmla="*/ 190 w 224"/>
                <a:gd name="T3" fmla="*/ 26 h 161"/>
                <a:gd name="T4" fmla="*/ 204 w 224"/>
                <a:gd name="T5" fmla="*/ 161 h 161"/>
                <a:gd name="T6" fmla="*/ 0 60000 65536"/>
                <a:gd name="T7" fmla="*/ 0 60000 65536"/>
                <a:gd name="T8" fmla="*/ 0 60000 65536"/>
              </a:gdLst>
              <a:ahLst/>
              <a:cxnLst>
                <a:cxn ang="T6">
                  <a:pos x="T0" y="T1"/>
                </a:cxn>
                <a:cxn ang="T7">
                  <a:pos x="T2" y="T3"/>
                </a:cxn>
                <a:cxn ang="T8">
                  <a:pos x="T4" y="T5"/>
                </a:cxn>
              </a:cxnLst>
              <a:rect l="0" t="0" r="r" b="b"/>
              <a:pathLst>
                <a:path w="224" h="161">
                  <a:moveTo>
                    <a:pt x="0" y="5"/>
                  </a:moveTo>
                  <a:cubicBezTo>
                    <a:pt x="32" y="8"/>
                    <a:pt x="156" y="0"/>
                    <a:pt x="190" y="26"/>
                  </a:cubicBezTo>
                  <a:cubicBezTo>
                    <a:pt x="224" y="52"/>
                    <a:pt x="201" y="133"/>
                    <a:pt x="204" y="161"/>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0" name="Freeform 9">
              <a:extLst>
                <a:ext uri="{FF2B5EF4-FFF2-40B4-BE49-F238E27FC236}">
                  <a16:creationId xmlns:a16="http://schemas.microsoft.com/office/drawing/2014/main" id="{DE8A508F-7D61-4761-989D-1D4F619756B5}"/>
                </a:ext>
              </a:extLst>
            </p:cNvPr>
            <p:cNvSpPr>
              <a:spLocks/>
            </p:cNvSpPr>
            <p:nvPr/>
          </p:nvSpPr>
          <p:spPr bwMode="auto">
            <a:xfrm>
              <a:off x="1803" y="1597"/>
              <a:ext cx="162" cy="206"/>
            </a:xfrm>
            <a:custGeom>
              <a:avLst/>
              <a:gdLst>
                <a:gd name="T0" fmla="*/ 0 w 162"/>
                <a:gd name="T1" fmla="*/ 172 h 206"/>
                <a:gd name="T2" fmla="*/ 27 w 162"/>
                <a:gd name="T3" fmla="*/ 23 h 206"/>
                <a:gd name="T4" fmla="*/ 135 w 162"/>
                <a:gd name="T5" fmla="*/ 36 h 206"/>
                <a:gd name="T6" fmla="*/ 162 w 162"/>
                <a:gd name="T7" fmla="*/ 206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1" name="Freeform 10">
              <a:extLst>
                <a:ext uri="{FF2B5EF4-FFF2-40B4-BE49-F238E27FC236}">
                  <a16:creationId xmlns:a16="http://schemas.microsoft.com/office/drawing/2014/main" id="{1E1DC33E-9CBF-46BB-A008-5E8BE3E67B25}"/>
                </a:ext>
              </a:extLst>
            </p:cNvPr>
            <p:cNvSpPr>
              <a:spLocks/>
            </p:cNvSpPr>
            <p:nvPr/>
          </p:nvSpPr>
          <p:spPr bwMode="auto">
            <a:xfrm>
              <a:off x="1991" y="1586"/>
              <a:ext cx="1417" cy="497"/>
            </a:xfrm>
            <a:custGeom>
              <a:avLst/>
              <a:gdLst>
                <a:gd name="T0" fmla="*/ 42 w 1417"/>
                <a:gd name="T1" fmla="*/ 223 h 497"/>
                <a:gd name="T2" fmla="*/ 27 w 1417"/>
                <a:gd name="T3" fmla="*/ 30 h 497"/>
                <a:gd name="T4" fmla="*/ 205 w 1417"/>
                <a:gd name="T5" fmla="*/ 40 h 497"/>
                <a:gd name="T6" fmla="*/ 333 w 1417"/>
                <a:gd name="T7" fmla="*/ 223 h 497"/>
                <a:gd name="T8" fmla="*/ 550 w 1417"/>
                <a:gd name="T9" fmla="*/ 454 h 497"/>
                <a:gd name="T10" fmla="*/ 964 w 1417"/>
                <a:gd name="T11" fmla="*/ 433 h 497"/>
                <a:gd name="T12" fmla="*/ 1207 w 1417"/>
                <a:gd name="T13" fmla="*/ 67 h 497"/>
                <a:gd name="T14" fmla="*/ 1388 w 1417"/>
                <a:gd name="T15" fmla="*/ 75 h 497"/>
                <a:gd name="T16" fmla="*/ 1384 w 1417"/>
                <a:gd name="T17" fmla="*/ 237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2" name="Freeform 11">
              <a:extLst>
                <a:ext uri="{FF2B5EF4-FFF2-40B4-BE49-F238E27FC236}">
                  <a16:creationId xmlns:a16="http://schemas.microsoft.com/office/drawing/2014/main" id="{45B86855-0656-4B1F-A121-9C619F473032}"/>
                </a:ext>
              </a:extLst>
            </p:cNvPr>
            <p:cNvSpPr>
              <a:spLocks/>
            </p:cNvSpPr>
            <p:nvPr/>
          </p:nvSpPr>
          <p:spPr bwMode="auto">
            <a:xfrm>
              <a:off x="3436" y="1628"/>
              <a:ext cx="137" cy="229"/>
            </a:xfrm>
            <a:custGeom>
              <a:avLst/>
              <a:gdLst>
                <a:gd name="T0" fmla="*/ 0 w 137"/>
                <a:gd name="T1" fmla="*/ 208 h 229"/>
                <a:gd name="T2" fmla="*/ 34 w 137"/>
                <a:gd name="T3" fmla="*/ 33 h 229"/>
                <a:gd name="T4" fmla="*/ 124 w 137"/>
                <a:gd name="T5" fmla="*/ 33 h 229"/>
                <a:gd name="T6" fmla="*/ 115 w 137"/>
                <a:gd name="T7" fmla="*/ 229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3" name="Freeform 12">
              <a:extLst>
                <a:ext uri="{FF2B5EF4-FFF2-40B4-BE49-F238E27FC236}">
                  <a16:creationId xmlns:a16="http://schemas.microsoft.com/office/drawing/2014/main" id="{A8D88227-6D9A-44CD-97F4-CF221098E5E1}"/>
                </a:ext>
              </a:extLst>
            </p:cNvPr>
            <p:cNvSpPr>
              <a:spLocks/>
            </p:cNvSpPr>
            <p:nvPr/>
          </p:nvSpPr>
          <p:spPr bwMode="auto">
            <a:xfrm>
              <a:off x="3624" y="1572"/>
              <a:ext cx="340" cy="298"/>
            </a:xfrm>
            <a:custGeom>
              <a:avLst/>
              <a:gdLst>
                <a:gd name="T0" fmla="*/ 1 w 340"/>
                <a:gd name="T1" fmla="*/ 298 h 298"/>
                <a:gd name="T2" fmla="*/ 56 w 340"/>
                <a:gd name="T3" fmla="*/ 88 h 298"/>
                <a:gd name="T4" fmla="*/ 340 w 340"/>
                <a:gd name="T5" fmla="*/ 0 h 298"/>
                <a:gd name="T6" fmla="*/ 0 60000 65536"/>
                <a:gd name="T7" fmla="*/ 0 60000 65536"/>
                <a:gd name="T8" fmla="*/ 0 60000 65536"/>
              </a:gdLst>
              <a:ahLst/>
              <a:cxnLst>
                <a:cxn ang="T6">
                  <a:pos x="T0" y="T1"/>
                </a:cxn>
                <a:cxn ang="T7">
                  <a:pos x="T2" y="T3"/>
                </a:cxn>
                <a:cxn ang="T8">
                  <a:pos x="T4" y="T5"/>
                </a:cxn>
              </a:cxnLst>
              <a:rect l="0" t="0" r="r" b="b"/>
              <a:pathLst>
                <a:path w="340" h="298">
                  <a:moveTo>
                    <a:pt x="1" y="298"/>
                  </a:moveTo>
                  <a:cubicBezTo>
                    <a:pt x="10" y="263"/>
                    <a:pt x="0" y="138"/>
                    <a:pt x="56" y="88"/>
                  </a:cubicBezTo>
                  <a:cubicBezTo>
                    <a:pt x="112" y="38"/>
                    <a:pt x="281" y="18"/>
                    <a:pt x="340"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84" name="Oval 13">
              <a:extLst>
                <a:ext uri="{FF2B5EF4-FFF2-40B4-BE49-F238E27FC236}">
                  <a16:creationId xmlns:a16="http://schemas.microsoft.com/office/drawing/2014/main" id="{6AC1FF7A-4E49-4801-A4C6-D476EA59662C}"/>
                </a:ext>
              </a:extLst>
            </p:cNvPr>
            <p:cNvSpPr>
              <a:spLocks noChangeArrowheads="1"/>
            </p:cNvSpPr>
            <p:nvPr/>
          </p:nvSpPr>
          <p:spPr bwMode="auto">
            <a:xfrm>
              <a:off x="2472" y="1661"/>
              <a:ext cx="499" cy="318"/>
            </a:xfrm>
            <a:prstGeom prst="ellipse">
              <a:avLst/>
            </a:prstGeom>
            <a:solidFill>
              <a:srgbClr val="969696"/>
            </a:solidFill>
            <a:ln w="381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sp>
        <p:nvSpPr>
          <p:cNvPr id="7172" name="Freeform 40">
            <a:extLst>
              <a:ext uri="{FF2B5EF4-FFF2-40B4-BE49-F238E27FC236}">
                <a16:creationId xmlns:a16="http://schemas.microsoft.com/office/drawing/2014/main" id="{36A27062-64FD-47C4-9D81-528F44883491}"/>
              </a:ext>
            </a:extLst>
          </p:cNvPr>
          <p:cNvSpPr>
            <a:spLocks/>
          </p:cNvSpPr>
          <p:nvPr/>
        </p:nvSpPr>
        <p:spPr bwMode="auto">
          <a:xfrm>
            <a:off x="3009900" y="2571750"/>
            <a:ext cx="2908300" cy="3271838"/>
          </a:xfrm>
          <a:custGeom>
            <a:avLst/>
            <a:gdLst>
              <a:gd name="T0" fmla="*/ 1035050 w 1832"/>
              <a:gd name="T1" fmla="*/ 96838 h 2061"/>
              <a:gd name="T2" fmla="*/ 325438 w 1832"/>
              <a:gd name="T3" fmla="*/ 676275 h 2061"/>
              <a:gd name="T4" fmla="*/ 28575 w 1832"/>
              <a:gd name="T5" fmla="*/ 1427163 h 2061"/>
              <a:gd name="T6" fmla="*/ 153988 w 1832"/>
              <a:gd name="T7" fmla="*/ 2305050 h 2061"/>
              <a:gd name="T8" fmla="*/ 898525 w 1832"/>
              <a:gd name="T9" fmla="*/ 3130550 h 2061"/>
              <a:gd name="T10" fmla="*/ 2090738 w 1832"/>
              <a:gd name="T11" fmla="*/ 3155950 h 2061"/>
              <a:gd name="T12" fmla="*/ 2763838 w 1832"/>
              <a:gd name="T13" fmla="*/ 2493963 h 2061"/>
              <a:gd name="T14" fmla="*/ 2897188 w 1832"/>
              <a:gd name="T15" fmla="*/ 1820863 h 2061"/>
              <a:gd name="T16" fmla="*/ 2692400 w 1832"/>
              <a:gd name="T17" fmla="*/ 1149350 h 2061"/>
              <a:gd name="T18" fmla="*/ 2260600 w 1832"/>
              <a:gd name="T19" fmla="*/ 485775 h 2061"/>
              <a:gd name="T20" fmla="*/ 1809750 w 1832"/>
              <a:gd name="T21" fmla="*/ 96838 h 2061"/>
              <a:gd name="T22" fmla="*/ 1035050 w 1832"/>
              <a:gd name="T23" fmla="*/ 96838 h 20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32" h="2061">
                <a:moveTo>
                  <a:pt x="652" y="61"/>
                </a:moveTo>
                <a:cubicBezTo>
                  <a:pt x="496" y="122"/>
                  <a:pt x="311" y="286"/>
                  <a:pt x="205" y="426"/>
                </a:cubicBezTo>
                <a:cubicBezTo>
                  <a:pt x="99" y="566"/>
                  <a:pt x="36" y="728"/>
                  <a:pt x="18" y="899"/>
                </a:cubicBezTo>
                <a:cubicBezTo>
                  <a:pt x="0" y="1070"/>
                  <a:pt x="6" y="1273"/>
                  <a:pt x="97" y="1452"/>
                </a:cubicBezTo>
                <a:cubicBezTo>
                  <a:pt x="188" y="1631"/>
                  <a:pt x="363" y="1883"/>
                  <a:pt x="566" y="1972"/>
                </a:cubicBezTo>
                <a:cubicBezTo>
                  <a:pt x="769" y="2061"/>
                  <a:pt x="1121" y="2055"/>
                  <a:pt x="1317" y="1988"/>
                </a:cubicBezTo>
                <a:cubicBezTo>
                  <a:pt x="1513" y="1921"/>
                  <a:pt x="1656" y="1711"/>
                  <a:pt x="1741" y="1571"/>
                </a:cubicBezTo>
                <a:cubicBezTo>
                  <a:pt x="1826" y="1431"/>
                  <a:pt x="1832" y="1288"/>
                  <a:pt x="1825" y="1147"/>
                </a:cubicBezTo>
                <a:cubicBezTo>
                  <a:pt x="1818" y="1006"/>
                  <a:pt x="1763" y="864"/>
                  <a:pt x="1696" y="724"/>
                </a:cubicBezTo>
                <a:cubicBezTo>
                  <a:pt x="1629" y="584"/>
                  <a:pt x="1517" y="416"/>
                  <a:pt x="1424" y="306"/>
                </a:cubicBezTo>
                <a:cubicBezTo>
                  <a:pt x="1331" y="196"/>
                  <a:pt x="1269" y="102"/>
                  <a:pt x="1140" y="61"/>
                </a:cubicBezTo>
                <a:cubicBezTo>
                  <a:pt x="1011" y="20"/>
                  <a:pt x="808" y="0"/>
                  <a:pt x="652" y="61"/>
                </a:cubicBezTo>
                <a:close/>
              </a:path>
            </a:pathLst>
          </a:custGeom>
          <a:solidFill>
            <a:srgbClr val="969696"/>
          </a:solidFill>
          <a:ln w="38100" cmpd="sng">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3" name="Freeform 41">
            <a:extLst>
              <a:ext uri="{FF2B5EF4-FFF2-40B4-BE49-F238E27FC236}">
                <a16:creationId xmlns:a16="http://schemas.microsoft.com/office/drawing/2014/main" id="{E0E81AF9-31D9-4330-8EB3-B110E95AC5CC}"/>
              </a:ext>
            </a:extLst>
          </p:cNvPr>
          <p:cNvSpPr>
            <a:spLocks/>
          </p:cNvSpPr>
          <p:nvPr/>
        </p:nvSpPr>
        <p:spPr bwMode="auto">
          <a:xfrm>
            <a:off x="4376738" y="4011613"/>
            <a:ext cx="661987" cy="1744662"/>
          </a:xfrm>
          <a:custGeom>
            <a:avLst/>
            <a:gdLst>
              <a:gd name="T0" fmla="*/ 661987 w 417"/>
              <a:gd name="T1" fmla="*/ 1744662 h 1099"/>
              <a:gd name="T2" fmla="*/ 176212 w 417"/>
              <a:gd name="T3" fmla="*/ 1008062 h 1099"/>
              <a:gd name="T4" fmla="*/ 0 w 417"/>
              <a:gd name="T5" fmla="*/ 0 h 1099"/>
              <a:gd name="T6" fmla="*/ 0 60000 65536"/>
              <a:gd name="T7" fmla="*/ 0 60000 65536"/>
              <a:gd name="T8" fmla="*/ 0 60000 65536"/>
            </a:gdLst>
            <a:ahLst/>
            <a:cxnLst>
              <a:cxn ang="T6">
                <a:pos x="T0" y="T1"/>
              </a:cxn>
              <a:cxn ang="T7">
                <a:pos x="T2" y="T3"/>
              </a:cxn>
              <a:cxn ang="T8">
                <a:pos x="T4" y="T5"/>
              </a:cxn>
            </a:cxnLst>
            <a:rect l="0" t="0" r="r" b="b"/>
            <a:pathLst>
              <a:path w="417" h="1099">
                <a:moveTo>
                  <a:pt x="417" y="1099"/>
                </a:moveTo>
                <a:cubicBezTo>
                  <a:pt x="366" y="1021"/>
                  <a:pt x="181" y="818"/>
                  <a:pt x="111" y="635"/>
                </a:cubicBezTo>
                <a:cubicBezTo>
                  <a:pt x="41" y="452"/>
                  <a:pt x="23" y="132"/>
                  <a:pt x="0"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174" name="Text Box 15">
            <a:extLst>
              <a:ext uri="{FF2B5EF4-FFF2-40B4-BE49-F238E27FC236}">
                <a16:creationId xmlns:a16="http://schemas.microsoft.com/office/drawing/2014/main" id="{EF63AEB4-CB0A-4F62-AAC2-74B0ECA4F4D8}"/>
              </a:ext>
            </a:extLst>
          </p:cNvPr>
          <p:cNvSpPr txBox="1">
            <a:spLocks noChangeArrowheads="1"/>
          </p:cNvSpPr>
          <p:nvPr/>
        </p:nvSpPr>
        <p:spPr bwMode="auto">
          <a:xfrm>
            <a:off x="250825" y="6237288"/>
            <a:ext cx="2735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i="1">
                <a:solidFill>
                  <a:srgbClr val="0000CC"/>
                </a:solidFill>
              </a:rPr>
              <a:t>anterior aspect !!!</a:t>
            </a:r>
          </a:p>
        </p:txBody>
      </p:sp>
      <p:sp>
        <p:nvSpPr>
          <p:cNvPr id="7175" name="Text Box 24">
            <a:extLst>
              <a:ext uri="{FF2B5EF4-FFF2-40B4-BE49-F238E27FC236}">
                <a16:creationId xmlns:a16="http://schemas.microsoft.com/office/drawing/2014/main" id="{0CFD1CBC-0C7A-4312-B99E-D63FFD4ECA35}"/>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7176" name="Text Box 45">
            <a:extLst>
              <a:ext uri="{FF2B5EF4-FFF2-40B4-BE49-F238E27FC236}">
                <a16:creationId xmlns:a16="http://schemas.microsoft.com/office/drawing/2014/main" id="{9A06CCE5-FECD-4C1E-8082-0852B162D010}"/>
              </a:ext>
            </a:extLst>
          </p:cNvPr>
          <p:cNvSpPr txBox="1">
            <a:spLocks noChangeArrowheads="1"/>
          </p:cNvSpPr>
          <p:nvPr/>
        </p:nvSpPr>
        <p:spPr bwMode="auto">
          <a:xfrm>
            <a:off x="3276600" y="4724400"/>
            <a:ext cx="1296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b="1">
                <a:solidFill>
                  <a:srgbClr val="000000"/>
                </a:solidFill>
              </a:rPr>
              <a:t>ventricles</a:t>
            </a:r>
          </a:p>
        </p:txBody>
      </p:sp>
      <p:sp>
        <p:nvSpPr>
          <p:cNvPr id="7177" name="Text Box 46">
            <a:extLst>
              <a:ext uri="{FF2B5EF4-FFF2-40B4-BE49-F238E27FC236}">
                <a16:creationId xmlns:a16="http://schemas.microsoft.com/office/drawing/2014/main" id="{E723509D-1DA1-4BE1-B0BD-88AECA2687E1}"/>
              </a:ext>
            </a:extLst>
          </p:cNvPr>
          <p:cNvSpPr txBox="1">
            <a:spLocks noChangeArrowheads="1"/>
          </p:cNvSpPr>
          <p:nvPr/>
        </p:nvSpPr>
        <p:spPr bwMode="auto">
          <a:xfrm>
            <a:off x="3779838" y="3284538"/>
            <a:ext cx="1225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b="1">
                <a:solidFill>
                  <a:srgbClr val="000000"/>
                </a:solidFill>
              </a:rPr>
              <a:t>atria</a:t>
            </a:r>
            <a:endParaRPr lang="en-GB" altLang="hu-HU" b="1">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1CEC1B-F4CB-4F1A-B5E9-FA5950151DFD}"/>
              </a:ext>
            </a:extLst>
          </p:cNvPr>
          <p:cNvSpPr>
            <a:spLocks noGrp="1" noChangeArrowheads="1"/>
          </p:cNvSpPr>
          <p:nvPr>
            <p:ph type="title"/>
          </p:nvPr>
        </p:nvSpPr>
        <p:spPr/>
        <p:txBody>
          <a:bodyPr/>
          <a:lstStyle/>
          <a:p>
            <a:pPr eaLnBrk="1" hangingPunct="1">
              <a:defRPr/>
            </a:pPr>
            <a:endParaRPr lang="en-US" altLang="hu-HU"/>
          </a:p>
        </p:txBody>
      </p:sp>
      <p:sp>
        <p:nvSpPr>
          <p:cNvPr id="11267" name="Rectangle 3">
            <a:extLst>
              <a:ext uri="{FF2B5EF4-FFF2-40B4-BE49-F238E27FC236}">
                <a16:creationId xmlns:a16="http://schemas.microsoft.com/office/drawing/2014/main" id="{FD19940A-CB79-4B04-8DC3-15F2F5EE2640}"/>
              </a:ext>
            </a:extLst>
          </p:cNvPr>
          <p:cNvSpPr>
            <a:spLocks noGrp="1" noChangeArrowheads="1"/>
          </p:cNvSpPr>
          <p:nvPr>
            <p:ph type="body" idx="1"/>
          </p:nvPr>
        </p:nvSpPr>
        <p:spPr/>
        <p:txBody>
          <a:bodyPr/>
          <a:lstStyle/>
          <a:p>
            <a:pPr eaLnBrk="1" hangingPunct="1">
              <a:defRPr/>
            </a:pPr>
            <a:endParaRPr lang="en-US" altLang="hu-HU"/>
          </a:p>
        </p:txBody>
      </p:sp>
      <p:sp>
        <p:nvSpPr>
          <p:cNvPr id="8196" name="Rectangle 4">
            <a:extLst>
              <a:ext uri="{FF2B5EF4-FFF2-40B4-BE49-F238E27FC236}">
                <a16:creationId xmlns:a16="http://schemas.microsoft.com/office/drawing/2014/main" id="{E7F5DB10-7C7A-4724-9D5F-767A4E23285F}"/>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8197" name="Freeform 6">
            <a:extLst>
              <a:ext uri="{FF2B5EF4-FFF2-40B4-BE49-F238E27FC236}">
                <a16:creationId xmlns:a16="http://schemas.microsoft.com/office/drawing/2014/main" id="{C7B1DEAB-629C-4F4B-9979-763E6EBD781E}"/>
              </a:ext>
            </a:extLst>
          </p:cNvPr>
          <p:cNvSpPr>
            <a:spLocks/>
          </p:cNvSpPr>
          <p:nvPr/>
        </p:nvSpPr>
        <p:spPr bwMode="auto">
          <a:xfrm>
            <a:off x="2397125" y="279400"/>
            <a:ext cx="4197350" cy="2195513"/>
          </a:xfrm>
          <a:custGeom>
            <a:avLst/>
            <a:gdLst>
              <a:gd name="T0" fmla="*/ 66675 w 2644"/>
              <a:gd name="T1" fmla="*/ 0 h 1383"/>
              <a:gd name="T2" fmla="*/ 33338 w 2644"/>
              <a:gd name="T3" fmla="*/ 1538288 h 1383"/>
              <a:gd name="T4" fmla="*/ 141288 w 2644"/>
              <a:gd name="T5" fmla="*/ 2108200 h 1383"/>
              <a:gd name="T6" fmla="*/ 881063 w 2644"/>
              <a:gd name="T7" fmla="*/ 2063750 h 1383"/>
              <a:gd name="T8" fmla="*/ 1312863 w 2644"/>
              <a:gd name="T9" fmla="*/ 1919288 h 1383"/>
              <a:gd name="T10" fmla="*/ 1685925 w 2644"/>
              <a:gd name="T11" fmla="*/ 1617663 h 1383"/>
              <a:gd name="T12" fmla="*/ 2138363 w 2644"/>
              <a:gd name="T13" fmla="*/ 1423988 h 1383"/>
              <a:gd name="T14" fmla="*/ 2568575 w 2644"/>
              <a:gd name="T15" fmla="*/ 1597025 h 1383"/>
              <a:gd name="T16" fmla="*/ 2998788 w 2644"/>
              <a:gd name="T17" fmla="*/ 2081213 h 1383"/>
              <a:gd name="T18" fmla="*/ 3659188 w 2644"/>
              <a:gd name="T19" fmla="*/ 2151063 h 1383"/>
              <a:gd name="T20" fmla="*/ 4100513 w 2644"/>
              <a:gd name="T21" fmla="*/ 1839913 h 1383"/>
              <a:gd name="T22" fmla="*/ 4197350 w 2644"/>
              <a:gd name="T23" fmla="*/ 65088 h 13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44" h="1383">
                <a:moveTo>
                  <a:pt x="42" y="0"/>
                </a:moveTo>
                <a:cubicBezTo>
                  <a:pt x="40" y="161"/>
                  <a:pt x="13" y="748"/>
                  <a:pt x="21" y="969"/>
                </a:cubicBezTo>
                <a:cubicBezTo>
                  <a:pt x="29" y="1190"/>
                  <a:pt x="0" y="1273"/>
                  <a:pt x="89" y="1328"/>
                </a:cubicBezTo>
                <a:cubicBezTo>
                  <a:pt x="178" y="1383"/>
                  <a:pt x="432" y="1320"/>
                  <a:pt x="555" y="1300"/>
                </a:cubicBezTo>
                <a:cubicBezTo>
                  <a:pt x="678" y="1280"/>
                  <a:pt x="743" y="1256"/>
                  <a:pt x="827" y="1209"/>
                </a:cubicBezTo>
                <a:cubicBezTo>
                  <a:pt x="911" y="1162"/>
                  <a:pt x="975" y="1071"/>
                  <a:pt x="1062" y="1019"/>
                </a:cubicBezTo>
                <a:cubicBezTo>
                  <a:pt x="1149" y="967"/>
                  <a:pt x="1254" y="899"/>
                  <a:pt x="1347" y="897"/>
                </a:cubicBezTo>
                <a:cubicBezTo>
                  <a:pt x="1440" y="895"/>
                  <a:pt x="1528" y="937"/>
                  <a:pt x="1618" y="1006"/>
                </a:cubicBezTo>
                <a:cubicBezTo>
                  <a:pt x="1708" y="1075"/>
                  <a:pt x="1774" y="1253"/>
                  <a:pt x="1889" y="1311"/>
                </a:cubicBezTo>
                <a:cubicBezTo>
                  <a:pt x="2004" y="1369"/>
                  <a:pt x="2189" y="1380"/>
                  <a:pt x="2305" y="1355"/>
                </a:cubicBezTo>
                <a:cubicBezTo>
                  <a:pt x="2421" y="1330"/>
                  <a:pt x="2527" y="1378"/>
                  <a:pt x="2583" y="1159"/>
                </a:cubicBezTo>
                <a:cubicBezTo>
                  <a:pt x="2639" y="940"/>
                  <a:pt x="2631" y="274"/>
                  <a:pt x="2644" y="41"/>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8" name="Freeform 7">
            <a:extLst>
              <a:ext uri="{FF2B5EF4-FFF2-40B4-BE49-F238E27FC236}">
                <a16:creationId xmlns:a16="http://schemas.microsoft.com/office/drawing/2014/main" id="{1D49926F-64EA-4BE1-B2E7-794AD36B51CA}"/>
              </a:ext>
            </a:extLst>
          </p:cNvPr>
          <p:cNvSpPr>
            <a:spLocks/>
          </p:cNvSpPr>
          <p:nvPr/>
        </p:nvSpPr>
        <p:spPr bwMode="auto">
          <a:xfrm>
            <a:off x="2354263" y="2438400"/>
            <a:ext cx="557212" cy="4059238"/>
          </a:xfrm>
          <a:custGeom>
            <a:avLst/>
            <a:gdLst>
              <a:gd name="T0" fmla="*/ 44450 w 351"/>
              <a:gd name="T1" fmla="*/ 4059238 h 2557"/>
              <a:gd name="T2" fmla="*/ 12700 w 351"/>
              <a:gd name="T3" fmla="*/ 1025525 h 2557"/>
              <a:gd name="T4" fmla="*/ 120650 w 351"/>
              <a:gd name="T5" fmla="*/ 153988 h 2557"/>
              <a:gd name="T6" fmla="*/ 485775 w 351"/>
              <a:gd name="T7" fmla="*/ 100013 h 2557"/>
              <a:gd name="T8" fmla="*/ 546100 w 351"/>
              <a:gd name="T9" fmla="*/ 330200 h 2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2557">
                <a:moveTo>
                  <a:pt x="28" y="2557"/>
                </a:moveTo>
                <a:cubicBezTo>
                  <a:pt x="25" y="2239"/>
                  <a:pt x="0" y="1056"/>
                  <a:pt x="8" y="646"/>
                </a:cubicBezTo>
                <a:cubicBezTo>
                  <a:pt x="16" y="236"/>
                  <a:pt x="26" y="194"/>
                  <a:pt x="76" y="97"/>
                </a:cubicBezTo>
                <a:cubicBezTo>
                  <a:pt x="126" y="0"/>
                  <a:pt x="261" y="45"/>
                  <a:pt x="306" y="63"/>
                </a:cubicBezTo>
                <a:cubicBezTo>
                  <a:pt x="351" y="81"/>
                  <a:pt x="336" y="178"/>
                  <a:pt x="344" y="20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199" name="Freeform 8">
            <a:extLst>
              <a:ext uri="{FF2B5EF4-FFF2-40B4-BE49-F238E27FC236}">
                <a16:creationId xmlns:a16="http://schemas.microsoft.com/office/drawing/2014/main" id="{3AC9DE7A-2940-491B-865B-1B514AD69D6A}"/>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0" name="Freeform 9">
            <a:extLst>
              <a:ext uri="{FF2B5EF4-FFF2-40B4-BE49-F238E27FC236}">
                <a16:creationId xmlns:a16="http://schemas.microsoft.com/office/drawing/2014/main" id="{3515423C-D7D1-42C4-A133-1CB661D5331F}"/>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1" name="Freeform 10">
            <a:extLst>
              <a:ext uri="{FF2B5EF4-FFF2-40B4-BE49-F238E27FC236}">
                <a16:creationId xmlns:a16="http://schemas.microsoft.com/office/drawing/2014/main" id="{F792EDF5-E385-44AD-8B54-B56BA6A52734}"/>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2" name="Freeform 11">
            <a:extLst>
              <a:ext uri="{FF2B5EF4-FFF2-40B4-BE49-F238E27FC236}">
                <a16:creationId xmlns:a16="http://schemas.microsoft.com/office/drawing/2014/main" id="{D856D42E-D299-4F65-B93D-BB9635B1FF53}"/>
              </a:ext>
            </a:extLst>
          </p:cNvPr>
          <p:cNvSpPr>
            <a:spLocks/>
          </p:cNvSpPr>
          <p:nvPr/>
        </p:nvSpPr>
        <p:spPr bwMode="auto">
          <a:xfrm>
            <a:off x="5900738" y="2430463"/>
            <a:ext cx="619125" cy="4024312"/>
          </a:xfrm>
          <a:custGeom>
            <a:avLst/>
            <a:gdLst>
              <a:gd name="T0" fmla="*/ 0 w 390"/>
              <a:gd name="T1" fmla="*/ 531812 h 2535"/>
              <a:gd name="T2" fmla="*/ 87313 w 390"/>
              <a:gd name="T3" fmla="*/ 198437 h 2535"/>
              <a:gd name="T4" fmla="*/ 488950 w 390"/>
              <a:gd name="T5" fmla="*/ 161925 h 2535"/>
              <a:gd name="T6" fmla="*/ 596900 w 390"/>
              <a:gd name="T7" fmla="*/ 1173162 h 2535"/>
              <a:gd name="T8" fmla="*/ 619125 w 390"/>
              <a:gd name="T9" fmla="*/ 4024312 h 2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2535">
                <a:moveTo>
                  <a:pt x="0" y="335"/>
                </a:moveTo>
                <a:cubicBezTo>
                  <a:pt x="9" y="300"/>
                  <a:pt x="4" y="164"/>
                  <a:pt x="55" y="125"/>
                </a:cubicBezTo>
                <a:cubicBezTo>
                  <a:pt x="106" y="86"/>
                  <a:pt x="254" y="0"/>
                  <a:pt x="308" y="102"/>
                </a:cubicBezTo>
                <a:cubicBezTo>
                  <a:pt x="362" y="204"/>
                  <a:pt x="362" y="334"/>
                  <a:pt x="376" y="739"/>
                </a:cubicBezTo>
                <a:cubicBezTo>
                  <a:pt x="390" y="1144"/>
                  <a:pt x="387" y="2161"/>
                  <a:pt x="390" y="2535"/>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3" name="Text Box 13">
            <a:extLst>
              <a:ext uri="{FF2B5EF4-FFF2-40B4-BE49-F238E27FC236}">
                <a16:creationId xmlns:a16="http://schemas.microsoft.com/office/drawing/2014/main" id="{65006FFA-B033-4B99-B6E7-A95DF2EE8157}"/>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8204" name="Freeform 26">
            <a:extLst>
              <a:ext uri="{FF2B5EF4-FFF2-40B4-BE49-F238E27FC236}">
                <a16:creationId xmlns:a16="http://schemas.microsoft.com/office/drawing/2014/main" id="{F93BB41A-FE23-44CB-8928-BD1D3E3EC41F}"/>
              </a:ext>
            </a:extLst>
          </p:cNvPr>
          <p:cNvSpPr>
            <a:spLocks/>
          </p:cNvSpPr>
          <p:nvPr/>
        </p:nvSpPr>
        <p:spPr bwMode="auto">
          <a:xfrm>
            <a:off x="2182813" y="260350"/>
            <a:ext cx="85725" cy="6192838"/>
          </a:xfrm>
          <a:custGeom>
            <a:avLst/>
            <a:gdLst>
              <a:gd name="T0" fmla="*/ 85725 w 54"/>
              <a:gd name="T1" fmla="*/ 0 h 3901"/>
              <a:gd name="T2" fmla="*/ 12700 w 54"/>
              <a:gd name="T3" fmla="*/ 2447925 h 3901"/>
              <a:gd name="T4" fmla="*/ 12700 w 54"/>
              <a:gd name="T5" fmla="*/ 6192838 h 3901"/>
              <a:gd name="T6" fmla="*/ 0 60000 65536"/>
              <a:gd name="T7" fmla="*/ 0 60000 65536"/>
              <a:gd name="T8" fmla="*/ 0 60000 65536"/>
            </a:gdLst>
            <a:ahLst/>
            <a:cxnLst>
              <a:cxn ang="T6">
                <a:pos x="T0" y="T1"/>
              </a:cxn>
              <a:cxn ang="T7">
                <a:pos x="T2" y="T3"/>
              </a:cxn>
              <a:cxn ang="T8">
                <a:pos x="T4" y="T5"/>
              </a:cxn>
            </a:cxnLst>
            <a:rect l="0" t="0" r="r" b="b"/>
            <a:pathLst>
              <a:path w="54" h="3901">
                <a:moveTo>
                  <a:pt x="54" y="0"/>
                </a:moveTo>
                <a:cubicBezTo>
                  <a:pt x="35" y="446"/>
                  <a:pt x="16" y="892"/>
                  <a:pt x="8" y="1542"/>
                </a:cubicBezTo>
                <a:cubicBezTo>
                  <a:pt x="0" y="2192"/>
                  <a:pt x="4" y="3046"/>
                  <a:pt x="8" y="3901"/>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5" name="Freeform 27">
            <a:extLst>
              <a:ext uri="{FF2B5EF4-FFF2-40B4-BE49-F238E27FC236}">
                <a16:creationId xmlns:a16="http://schemas.microsoft.com/office/drawing/2014/main" id="{1EE83D22-8891-4A2D-BB99-A1632302726D}"/>
              </a:ext>
            </a:extLst>
          </p:cNvPr>
          <p:cNvSpPr>
            <a:spLocks/>
          </p:cNvSpPr>
          <p:nvPr/>
        </p:nvSpPr>
        <p:spPr bwMode="auto">
          <a:xfrm>
            <a:off x="6721475" y="333375"/>
            <a:ext cx="82550" cy="6048375"/>
          </a:xfrm>
          <a:custGeom>
            <a:avLst/>
            <a:gdLst>
              <a:gd name="T0" fmla="*/ 82550 w 52"/>
              <a:gd name="T1" fmla="*/ 0 h 3810"/>
              <a:gd name="T2" fmla="*/ 11113 w 52"/>
              <a:gd name="T3" fmla="*/ 2016125 h 3810"/>
              <a:gd name="T4" fmla="*/ 11113 w 52"/>
              <a:gd name="T5" fmla="*/ 6048375 h 3810"/>
              <a:gd name="T6" fmla="*/ 0 60000 65536"/>
              <a:gd name="T7" fmla="*/ 0 60000 65536"/>
              <a:gd name="T8" fmla="*/ 0 60000 65536"/>
            </a:gdLst>
            <a:ahLst/>
            <a:cxnLst>
              <a:cxn ang="T6">
                <a:pos x="T0" y="T1"/>
              </a:cxn>
              <a:cxn ang="T7">
                <a:pos x="T2" y="T3"/>
              </a:cxn>
              <a:cxn ang="T8">
                <a:pos x="T4" y="T5"/>
              </a:cxn>
            </a:cxnLst>
            <a:rect l="0" t="0" r="r" b="b"/>
            <a:pathLst>
              <a:path w="52" h="3810">
                <a:moveTo>
                  <a:pt x="52" y="0"/>
                </a:moveTo>
                <a:cubicBezTo>
                  <a:pt x="33" y="317"/>
                  <a:pt x="14" y="635"/>
                  <a:pt x="7" y="1270"/>
                </a:cubicBezTo>
                <a:cubicBezTo>
                  <a:pt x="0" y="1905"/>
                  <a:pt x="3" y="2857"/>
                  <a:pt x="7" y="381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6" name="Text Box 32">
            <a:extLst>
              <a:ext uri="{FF2B5EF4-FFF2-40B4-BE49-F238E27FC236}">
                <a16:creationId xmlns:a16="http://schemas.microsoft.com/office/drawing/2014/main" id="{97DF4077-6EDB-44D9-80DD-6E31194B4001}"/>
              </a:ext>
            </a:extLst>
          </p:cNvPr>
          <p:cNvSpPr txBox="1">
            <a:spLocks noChangeArrowheads="1"/>
          </p:cNvSpPr>
          <p:nvPr/>
        </p:nvSpPr>
        <p:spPr bwMode="auto">
          <a:xfrm>
            <a:off x="2843213" y="1196975"/>
            <a:ext cx="2735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common cardinal vein</a:t>
            </a:r>
          </a:p>
        </p:txBody>
      </p:sp>
      <p:sp>
        <p:nvSpPr>
          <p:cNvPr id="8207" name="Line 33">
            <a:extLst>
              <a:ext uri="{FF2B5EF4-FFF2-40B4-BE49-F238E27FC236}">
                <a16:creationId xmlns:a16="http://schemas.microsoft.com/office/drawing/2014/main" id="{131195F4-ADC1-4C10-A99B-0102A19F4D8D}"/>
              </a:ext>
            </a:extLst>
          </p:cNvPr>
          <p:cNvSpPr>
            <a:spLocks noChangeShapeType="1"/>
          </p:cNvSpPr>
          <p:nvPr/>
        </p:nvSpPr>
        <p:spPr bwMode="auto">
          <a:xfrm flipH="1">
            <a:off x="2627313" y="1557338"/>
            <a:ext cx="360362" cy="792162"/>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08" name="Oval 35">
            <a:extLst>
              <a:ext uri="{FF2B5EF4-FFF2-40B4-BE49-F238E27FC236}">
                <a16:creationId xmlns:a16="http://schemas.microsoft.com/office/drawing/2014/main" id="{DF688A70-3C6D-4049-B73B-53EF2DB5BD00}"/>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8209" name="Text Box 36">
            <a:extLst>
              <a:ext uri="{FF2B5EF4-FFF2-40B4-BE49-F238E27FC236}">
                <a16:creationId xmlns:a16="http://schemas.microsoft.com/office/drawing/2014/main" id="{18F0A321-3DAD-48B4-A23F-7F09331EF969}"/>
              </a:ext>
            </a:extLst>
          </p:cNvPr>
          <p:cNvSpPr txBox="1">
            <a:spLocks noChangeArrowheads="1"/>
          </p:cNvSpPr>
          <p:nvPr/>
        </p:nvSpPr>
        <p:spPr bwMode="auto">
          <a:xfrm>
            <a:off x="468313" y="692150"/>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anterior cardinal vein</a:t>
            </a:r>
            <a:endParaRPr lang="en-GB" altLang="hu-HU">
              <a:solidFill>
                <a:srgbClr val="000000"/>
              </a:solidFill>
            </a:endParaRPr>
          </a:p>
        </p:txBody>
      </p:sp>
      <p:sp>
        <p:nvSpPr>
          <p:cNvPr id="8210" name="Text Box 37">
            <a:extLst>
              <a:ext uri="{FF2B5EF4-FFF2-40B4-BE49-F238E27FC236}">
                <a16:creationId xmlns:a16="http://schemas.microsoft.com/office/drawing/2014/main" id="{1D06FA05-9FEF-495D-A825-6AC36A486E1E}"/>
              </a:ext>
            </a:extLst>
          </p:cNvPr>
          <p:cNvSpPr txBox="1">
            <a:spLocks noChangeArrowheads="1"/>
          </p:cNvSpPr>
          <p:nvPr/>
        </p:nvSpPr>
        <p:spPr bwMode="auto">
          <a:xfrm>
            <a:off x="468313" y="3933825"/>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 cardinal vein</a:t>
            </a:r>
            <a:endParaRPr lang="en-GB" altLang="hu-HU">
              <a:solidFill>
                <a:srgbClr val="000000"/>
              </a:solidFill>
            </a:endParaRPr>
          </a:p>
        </p:txBody>
      </p:sp>
      <p:pic>
        <p:nvPicPr>
          <p:cNvPr id="11302" name="Picture 38" descr="800px-HeartILP_draft_embryoniccirc">
            <a:extLst>
              <a:ext uri="{FF2B5EF4-FFF2-40B4-BE49-F238E27FC236}">
                <a16:creationId xmlns:a16="http://schemas.microsoft.com/office/drawing/2014/main" id="{8381B605-3785-4844-B8D2-8069ADA73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644900"/>
            <a:ext cx="4392612" cy="290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12" name="Line 39">
            <a:extLst>
              <a:ext uri="{FF2B5EF4-FFF2-40B4-BE49-F238E27FC236}">
                <a16:creationId xmlns:a16="http://schemas.microsoft.com/office/drawing/2014/main" id="{C0643B37-9A93-47B9-AFDE-8C33B21CA558}"/>
              </a:ext>
            </a:extLst>
          </p:cNvPr>
          <p:cNvSpPr>
            <a:spLocks noChangeShapeType="1"/>
          </p:cNvSpPr>
          <p:nvPr/>
        </p:nvSpPr>
        <p:spPr bwMode="auto">
          <a:xfrm>
            <a:off x="1619250" y="1196975"/>
            <a:ext cx="50323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3" name="Line 40">
            <a:extLst>
              <a:ext uri="{FF2B5EF4-FFF2-40B4-BE49-F238E27FC236}">
                <a16:creationId xmlns:a16="http://schemas.microsoft.com/office/drawing/2014/main" id="{6A8F304B-2EA0-4A93-AD49-15B0C1EF6F6E}"/>
              </a:ext>
            </a:extLst>
          </p:cNvPr>
          <p:cNvSpPr>
            <a:spLocks noChangeShapeType="1"/>
          </p:cNvSpPr>
          <p:nvPr/>
        </p:nvSpPr>
        <p:spPr bwMode="auto">
          <a:xfrm>
            <a:off x="1547813" y="4437063"/>
            <a:ext cx="50323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4" name="Text Box 41">
            <a:extLst>
              <a:ext uri="{FF2B5EF4-FFF2-40B4-BE49-F238E27FC236}">
                <a16:creationId xmlns:a16="http://schemas.microsoft.com/office/drawing/2014/main" id="{32F02EDC-ED53-4CED-8805-D76FA9AEA191}"/>
              </a:ext>
            </a:extLst>
          </p:cNvPr>
          <p:cNvSpPr txBox="1">
            <a:spLocks noChangeArrowheads="1"/>
          </p:cNvSpPr>
          <p:nvPr/>
        </p:nvSpPr>
        <p:spPr bwMode="auto">
          <a:xfrm>
            <a:off x="2339975" y="3429000"/>
            <a:ext cx="1150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a:solidFill>
                  <a:srgbClr val="000000"/>
                </a:solidFill>
              </a:rPr>
              <a:t>umbilical</a:t>
            </a:r>
          </a:p>
          <a:p>
            <a:pPr algn="ctr" eaLnBrk="1" hangingPunct="1"/>
            <a:r>
              <a:rPr lang="hu-HU" altLang="hu-HU">
                <a:solidFill>
                  <a:srgbClr val="000000"/>
                </a:solidFill>
              </a:rPr>
              <a:t>vein</a:t>
            </a:r>
          </a:p>
        </p:txBody>
      </p:sp>
      <p:sp>
        <p:nvSpPr>
          <p:cNvPr id="8215" name="Line 42">
            <a:extLst>
              <a:ext uri="{FF2B5EF4-FFF2-40B4-BE49-F238E27FC236}">
                <a16:creationId xmlns:a16="http://schemas.microsoft.com/office/drawing/2014/main" id="{68126D92-7EEF-41DE-A060-B86DEB55E336}"/>
              </a:ext>
            </a:extLst>
          </p:cNvPr>
          <p:cNvSpPr>
            <a:spLocks noChangeShapeType="1"/>
          </p:cNvSpPr>
          <p:nvPr/>
        </p:nvSpPr>
        <p:spPr bwMode="auto">
          <a:xfrm flipV="1">
            <a:off x="2944813" y="2851150"/>
            <a:ext cx="0" cy="57626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6" name="Text Box 43">
            <a:extLst>
              <a:ext uri="{FF2B5EF4-FFF2-40B4-BE49-F238E27FC236}">
                <a16:creationId xmlns:a16="http://schemas.microsoft.com/office/drawing/2014/main" id="{EBA64161-8A01-4535-BD80-27FACE7C9136}"/>
              </a:ext>
            </a:extLst>
          </p:cNvPr>
          <p:cNvSpPr txBox="1">
            <a:spLocks noChangeArrowheads="1"/>
          </p:cNvSpPr>
          <p:nvPr/>
        </p:nvSpPr>
        <p:spPr bwMode="auto">
          <a:xfrm>
            <a:off x="3419475" y="3429000"/>
            <a:ext cx="10080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hu-HU" altLang="hu-HU">
                <a:solidFill>
                  <a:srgbClr val="000000"/>
                </a:solidFill>
              </a:rPr>
              <a:t>vitelline</a:t>
            </a:r>
          </a:p>
          <a:p>
            <a:pPr algn="ctr" eaLnBrk="1" hangingPunct="1"/>
            <a:r>
              <a:rPr lang="hu-HU" altLang="hu-HU">
                <a:solidFill>
                  <a:srgbClr val="000000"/>
                </a:solidFill>
              </a:rPr>
              <a:t>vein</a:t>
            </a:r>
          </a:p>
        </p:txBody>
      </p:sp>
      <p:sp>
        <p:nvSpPr>
          <p:cNvPr id="8217" name="Line 44">
            <a:extLst>
              <a:ext uri="{FF2B5EF4-FFF2-40B4-BE49-F238E27FC236}">
                <a16:creationId xmlns:a16="http://schemas.microsoft.com/office/drawing/2014/main" id="{10C93FF5-1DBE-4CF9-BD3C-C5E76B4F96B7}"/>
              </a:ext>
            </a:extLst>
          </p:cNvPr>
          <p:cNvSpPr>
            <a:spLocks noChangeShapeType="1"/>
          </p:cNvSpPr>
          <p:nvPr/>
        </p:nvSpPr>
        <p:spPr bwMode="auto">
          <a:xfrm flipH="1" flipV="1">
            <a:off x="3348038" y="2924175"/>
            <a:ext cx="503237" cy="576263"/>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8218" name="Text Box 45">
            <a:extLst>
              <a:ext uri="{FF2B5EF4-FFF2-40B4-BE49-F238E27FC236}">
                <a16:creationId xmlns:a16="http://schemas.microsoft.com/office/drawing/2014/main" id="{50587A11-CF31-4247-AB33-DC3D51218DF2}"/>
              </a:ext>
            </a:extLst>
          </p:cNvPr>
          <p:cNvSpPr txBox="1">
            <a:spLocks noChangeArrowheads="1"/>
          </p:cNvSpPr>
          <p:nvPr/>
        </p:nvSpPr>
        <p:spPr bwMode="auto">
          <a:xfrm>
            <a:off x="5508625" y="1844675"/>
            <a:ext cx="3313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sz="1600">
                <a:solidFill>
                  <a:srgbClr val="000000"/>
                </a:solidFill>
              </a:rPr>
              <a:t>cut edge ot the sinu-atrial junction</a:t>
            </a:r>
          </a:p>
        </p:txBody>
      </p:sp>
      <p:sp>
        <p:nvSpPr>
          <p:cNvPr id="8219" name="Line 46">
            <a:extLst>
              <a:ext uri="{FF2B5EF4-FFF2-40B4-BE49-F238E27FC236}">
                <a16:creationId xmlns:a16="http://schemas.microsoft.com/office/drawing/2014/main" id="{DA4B96E7-652F-4275-8BC1-6861E9573AED}"/>
              </a:ext>
            </a:extLst>
          </p:cNvPr>
          <p:cNvSpPr>
            <a:spLocks noChangeShapeType="1"/>
          </p:cNvSpPr>
          <p:nvPr/>
        </p:nvSpPr>
        <p:spPr bwMode="auto">
          <a:xfrm flipH="1">
            <a:off x="4859338" y="2205038"/>
            <a:ext cx="936625" cy="5762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1984DFE-BD2A-4582-B199-5944E80CD42B}"/>
              </a:ext>
            </a:extLst>
          </p:cNvPr>
          <p:cNvSpPr>
            <a:spLocks noGrp="1" noChangeArrowheads="1"/>
          </p:cNvSpPr>
          <p:nvPr>
            <p:ph type="title"/>
          </p:nvPr>
        </p:nvSpPr>
        <p:spPr/>
        <p:txBody>
          <a:bodyPr/>
          <a:lstStyle/>
          <a:p>
            <a:pPr eaLnBrk="1" hangingPunct="1">
              <a:defRPr/>
            </a:pPr>
            <a:endParaRPr lang="en-US" altLang="hu-HU"/>
          </a:p>
        </p:txBody>
      </p:sp>
      <p:sp>
        <p:nvSpPr>
          <p:cNvPr id="13315" name="Rectangle 3">
            <a:extLst>
              <a:ext uri="{FF2B5EF4-FFF2-40B4-BE49-F238E27FC236}">
                <a16:creationId xmlns:a16="http://schemas.microsoft.com/office/drawing/2014/main" id="{4E955DBF-0133-4F87-867E-895CFE078BCA}"/>
              </a:ext>
            </a:extLst>
          </p:cNvPr>
          <p:cNvSpPr>
            <a:spLocks noGrp="1" noChangeArrowheads="1"/>
          </p:cNvSpPr>
          <p:nvPr>
            <p:ph type="body" idx="1"/>
          </p:nvPr>
        </p:nvSpPr>
        <p:spPr/>
        <p:txBody>
          <a:bodyPr/>
          <a:lstStyle/>
          <a:p>
            <a:pPr eaLnBrk="1" hangingPunct="1">
              <a:defRPr/>
            </a:pPr>
            <a:endParaRPr lang="en-US" altLang="hu-HU"/>
          </a:p>
        </p:txBody>
      </p:sp>
      <p:sp>
        <p:nvSpPr>
          <p:cNvPr id="9220" name="Rectangle 4">
            <a:extLst>
              <a:ext uri="{FF2B5EF4-FFF2-40B4-BE49-F238E27FC236}">
                <a16:creationId xmlns:a16="http://schemas.microsoft.com/office/drawing/2014/main" id="{56C08B8D-DC56-459F-BDBA-5B7B5774206A}"/>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9221" name="Freeform 5">
            <a:extLst>
              <a:ext uri="{FF2B5EF4-FFF2-40B4-BE49-F238E27FC236}">
                <a16:creationId xmlns:a16="http://schemas.microsoft.com/office/drawing/2014/main" id="{56ADBD10-CC44-4AEF-9450-FC64C935148D}"/>
              </a:ext>
            </a:extLst>
          </p:cNvPr>
          <p:cNvSpPr>
            <a:spLocks/>
          </p:cNvSpPr>
          <p:nvPr/>
        </p:nvSpPr>
        <p:spPr bwMode="auto">
          <a:xfrm>
            <a:off x="2351088" y="1022350"/>
            <a:ext cx="4175125" cy="1455738"/>
          </a:xfrm>
          <a:custGeom>
            <a:avLst/>
            <a:gdLst>
              <a:gd name="T0" fmla="*/ 3887788 w 2630"/>
              <a:gd name="T1" fmla="*/ 0 h 917"/>
              <a:gd name="T2" fmla="*/ 2844800 w 2630"/>
              <a:gd name="T3" fmla="*/ 182563 h 917"/>
              <a:gd name="T4" fmla="*/ 984250 w 2630"/>
              <a:gd name="T5" fmla="*/ 387350 h 917"/>
              <a:gd name="T6" fmla="*/ 133350 w 2630"/>
              <a:gd name="T7" fmla="*/ 774700 h 917"/>
              <a:gd name="T8" fmla="*/ 187325 w 2630"/>
              <a:gd name="T9" fmla="*/ 1365250 h 917"/>
              <a:gd name="T10" fmla="*/ 927100 w 2630"/>
              <a:gd name="T11" fmla="*/ 1320800 h 917"/>
              <a:gd name="T12" fmla="*/ 1358900 w 2630"/>
              <a:gd name="T13" fmla="*/ 1176338 h 917"/>
              <a:gd name="T14" fmla="*/ 1731963 w 2630"/>
              <a:gd name="T15" fmla="*/ 874713 h 917"/>
              <a:gd name="T16" fmla="*/ 2184400 w 2630"/>
              <a:gd name="T17" fmla="*/ 681038 h 917"/>
              <a:gd name="T18" fmla="*/ 2614613 w 2630"/>
              <a:gd name="T19" fmla="*/ 854075 h 917"/>
              <a:gd name="T20" fmla="*/ 3044825 w 2630"/>
              <a:gd name="T21" fmla="*/ 1338263 h 917"/>
              <a:gd name="T22" fmla="*/ 3705225 w 2630"/>
              <a:gd name="T23" fmla="*/ 1408113 h 917"/>
              <a:gd name="T24" fmla="*/ 4103688 w 2630"/>
              <a:gd name="T25" fmla="*/ 1119188 h 917"/>
              <a:gd name="T26" fmla="*/ 4135438 w 2630"/>
              <a:gd name="T27" fmla="*/ 193675 h 917"/>
              <a:gd name="T28" fmla="*/ 3887788 w 2630"/>
              <a:gd name="T29" fmla="*/ 0 h 9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0" h="917">
                <a:moveTo>
                  <a:pt x="2449" y="0"/>
                </a:moveTo>
                <a:cubicBezTo>
                  <a:pt x="2310" y="1"/>
                  <a:pt x="2097" y="74"/>
                  <a:pt x="1792" y="115"/>
                </a:cubicBezTo>
                <a:cubicBezTo>
                  <a:pt x="1487" y="156"/>
                  <a:pt x="905" y="182"/>
                  <a:pt x="620" y="244"/>
                </a:cubicBezTo>
                <a:cubicBezTo>
                  <a:pt x="335" y="306"/>
                  <a:pt x="168" y="385"/>
                  <a:pt x="84" y="488"/>
                </a:cubicBezTo>
                <a:cubicBezTo>
                  <a:pt x="0" y="591"/>
                  <a:pt x="35" y="803"/>
                  <a:pt x="118" y="860"/>
                </a:cubicBezTo>
                <a:cubicBezTo>
                  <a:pt x="201" y="917"/>
                  <a:pt x="461" y="852"/>
                  <a:pt x="584" y="832"/>
                </a:cubicBezTo>
                <a:cubicBezTo>
                  <a:pt x="707" y="812"/>
                  <a:pt x="772" y="788"/>
                  <a:pt x="856" y="741"/>
                </a:cubicBezTo>
                <a:cubicBezTo>
                  <a:pt x="940" y="694"/>
                  <a:pt x="1004" y="603"/>
                  <a:pt x="1091" y="551"/>
                </a:cubicBezTo>
                <a:cubicBezTo>
                  <a:pt x="1178" y="499"/>
                  <a:pt x="1283" y="431"/>
                  <a:pt x="1376" y="429"/>
                </a:cubicBezTo>
                <a:cubicBezTo>
                  <a:pt x="1469" y="427"/>
                  <a:pt x="1557" y="469"/>
                  <a:pt x="1647" y="538"/>
                </a:cubicBezTo>
                <a:cubicBezTo>
                  <a:pt x="1737" y="607"/>
                  <a:pt x="1803" y="785"/>
                  <a:pt x="1918" y="843"/>
                </a:cubicBezTo>
                <a:cubicBezTo>
                  <a:pt x="2033" y="901"/>
                  <a:pt x="2223" y="910"/>
                  <a:pt x="2334" y="887"/>
                </a:cubicBezTo>
                <a:cubicBezTo>
                  <a:pt x="2445" y="864"/>
                  <a:pt x="2540" y="832"/>
                  <a:pt x="2585" y="705"/>
                </a:cubicBezTo>
                <a:cubicBezTo>
                  <a:pt x="2630" y="578"/>
                  <a:pt x="2628" y="239"/>
                  <a:pt x="2605" y="122"/>
                </a:cubicBezTo>
                <a:cubicBezTo>
                  <a:pt x="2582" y="5"/>
                  <a:pt x="2481" y="26"/>
                  <a:pt x="2449" y="0"/>
                </a:cubicBezTo>
                <a:close/>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2" name="Freeform 6">
            <a:extLst>
              <a:ext uri="{FF2B5EF4-FFF2-40B4-BE49-F238E27FC236}">
                <a16:creationId xmlns:a16="http://schemas.microsoft.com/office/drawing/2014/main" id="{50D42689-F74D-41CD-A55C-1EA20237D765}"/>
              </a:ext>
            </a:extLst>
          </p:cNvPr>
          <p:cNvSpPr>
            <a:spLocks/>
          </p:cNvSpPr>
          <p:nvPr/>
        </p:nvSpPr>
        <p:spPr bwMode="auto">
          <a:xfrm>
            <a:off x="2354263" y="2438400"/>
            <a:ext cx="557212" cy="4059238"/>
          </a:xfrm>
          <a:custGeom>
            <a:avLst/>
            <a:gdLst>
              <a:gd name="T0" fmla="*/ 44450 w 351"/>
              <a:gd name="T1" fmla="*/ 4059238 h 2557"/>
              <a:gd name="T2" fmla="*/ 12700 w 351"/>
              <a:gd name="T3" fmla="*/ 1025525 h 2557"/>
              <a:gd name="T4" fmla="*/ 120650 w 351"/>
              <a:gd name="T5" fmla="*/ 153988 h 2557"/>
              <a:gd name="T6" fmla="*/ 485775 w 351"/>
              <a:gd name="T7" fmla="*/ 100013 h 2557"/>
              <a:gd name="T8" fmla="*/ 546100 w 351"/>
              <a:gd name="T9" fmla="*/ 330200 h 2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2557">
                <a:moveTo>
                  <a:pt x="28" y="2557"/>
                </a:moveTo>
                <a:cubicBezTo>
                  <a:pt x="25" y="2239"/>
                  <a:pt x="0" y="1056"/>
                  <a:pt x="8" y="646"/>
                </a:cubicBezTo>
                <a:cubicBezTo>
                  <a:pt x="16" y="236"/>
                  <a:pt x="26" y="194"/>
                  <a:pt x="76" y="97"/>
                </a:cubicBezTo>
                <a:cubicBezTo>
                  <a:pt x="126" y="0"/>
                  <a:pt x="261" y="45"/>
                  <a:pt x="306" y="63"/>
                </a:cubicBezTo>
                <a:cubicBezTo>
                  <a:pt x="351" y="81"/>
                  <a:pt x="336" y="178"/>
                  <a:pt x="344" y="20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3" name="Freeform 7">
            <a:extLst>
              <a:ext uri="{FF2B5EF4-FFF2-40B4-BE49-F238E27FC236}">
                <a16:creationId xmlns:a16="http://schemas.microsoft.com/office/drawing/2014/main" id="{4D951962-B94E-4C5C-9498-54A8BCB13EDD}"/>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4" name="Freeform 8">
            <a:extLst>
              <a:ext uri="{FF2B5EF4-FFF2-40B4-BE49-F238E27FC236}">
                <a16:creationId xmlns:a16="http://schemas.microsoft.com/office/drawing/2014/main" id="{54F11EC5-5F09-4D1C-8E67-A6B76A95E0F1}"/>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5" name="Freeform 9">
            <a:extLst>
              <a:ext uri="{FF2B5EF4-FFF2-40B4-BE49-F238E27FC236}">
                <a16:creationId xmlns:a16="http://schemas.microsoft.com/office/drawing/2014/main" id="{37E1BE4F-3941-4CD8-A7FC-12D64043229E}"/>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6" name="Freeform 10">
            <a:extLst>
              <a:ext uri="{FF2B5EF4-FFF2-40B4-BE49-F238E27FC236}">
                <a16:creationId xmlns:a16="http://schemas.microsoft.com/office/drawing/2014/main" id="{D5C48C44-C22F-4038-BE3B-4E871DA73118}"/>
              </a:ext>
            </a:extLst>
          </p:cNvPr>
          <p:cNvSpPr>
            <a:spLocks/>
          </p:cNvSpPr>
          <p:nvPr/>
        </p:nvSpPr>
        <p:spPr bwMode="auto">
          <a:xfrm>
            <a:off x="5900738" y="2430463"/>
            <a:ext cx="619125" cy="4024312"/>
          </a:xfrm>
          <a:custGeom>
            <a:avLst/>
            <a:gdLst>
              <a:gd name="T0" fmla="*/ 0 w 390"/>
              <a:gd name="T1" fmla="*/ 531812 h 2535"/>
              <a:gd name="T2" fmla="*/ 87313 w 390"/>
              <a:gd name="T3" fmla="*/ 198437 h 2535"/>
              <a:gd name="T4" fmla="*/ 488950 w 390"/>
              <a:gd name="T5" fmla="*/ 161925 h 2535"/>
              <a:gd name="T6" fmla="*/ 596900 w 390"/>
              <a:gd name="T7" fmla="*/ 1173162 h 2535"/>
              <a:gd name="T8" fmla="*/ 619125 w 390"/>
              <a:gd name="T9" fmla="*/ 4024312 h 2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2535">
                <a:moveTo>
                  <a:pt x="0" y="335"/>
                </a:moveTo>
                <a:cubicBezTo>
                  <a:pt x="9" y="300"/>
                  <a:pt x="4" y="164"/>
                  <a:pt x="55" y="125"/>
                </a:cubicBezTo>
                <a:cubicBezTo>
                  <a:pt x="106" y="86"/>
                  <a:pt x="254" y="0"/>
                  <a:pt x="308" y="102"/>
                </a:cubicBezTo>
                <a:cubicBezTo>
                  <a:pt x="362" y="204"/>
                  <a:pt x="362" y="334"/>
                  <a:pt x="376" y="739"/>
                </a:cubicBezTo>
                <a:cubicBezTo>
                  <a:pt x="390" y="1144"/>
                  <a:pt x="387" y="2161"/>
                  <a:pt x="390" y="2535"/>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7" name="Text Box 12">
            <a:extLst>
              <a:ext uri="{FF2B5EF4-FFF2-40B4-BE49-F238E27FC236}">
                <a16:creationId xmlns:a16="http://schemas.microsoft.com/office/drawing/2014/main" id="{816A27B4-D623-4B78-81CC-E360D2CD09BF}"/>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9228" name="Freeform 21">
            <a:extLst>
              <a:ext uri="{FF2B5EF4-FFF2-40B4-BE49-F238E27FC236}">
                <a16:creationId xmlns:a16="http://schemas.microsoft.com/office/drawing/2014/main" id="{D47D02A3-4D2F-4353-AB19-EB6312DE77AF}"/>
              </a:ext>
            </a:extLst>
          </p:cNvPr>
          <p:cNvSpPr>
            <a:spLocks/>
          </p:cNvSpPr>
          <p:nvPr/>
        </p:nvSpPr>
        <p:spPr bwMode="auto">
          <a:xfrm>
            <a:off x="2182813" y="260350"/>
            <a:ext cx="85725" cy="6192838"/>
          </a:xfrm>
          <a:custGeom>
            <a:avLst/>
            <a:gdLst>
              <a:gd name="T0" fmla="*/ 85725 w 54"/>
              <a:gd name="T1" fmla="*/ 0 h 3901"/>
              <a:gd name="T2" fmla="*/ 12700 w 54"/>
              <a:gd name="T3" fmla="*/ 2447925 h 3901"/>
              <a:gd name="T4" fmla="*/ 12700 w 54"/>
              <a:gd name="T5" fmla="*/ 6192838 h 3901"/>
              <a:gd name="T6" fmla="*/ 0 60000 65536"/>
              <a:gd name="T7" fmla="*/ 0 60000 65536"/>
              <a:gd name="T8" fmla="*/ 0 60000 65536"/>
            </a:gdLst>
            <a:ahLst/>
            <a:cxnLst>
              <a:cxn ang="T6">
                <a:pos x="T0" y="T1"/>
              </a:cxn>
              <a:cxn ang="T7">
                <a:pos x="T2" y="T3"/>
              </a:cxn>
              <a:cxn ang="T8">
                <a:pos x="T4" y="T5"/>
              </a:cxn>
            </a:cxnLst>
            <a:rect l="0" t="0" r="r" b="b"/>
            <a:pathLst>
              <a:path w="54" h="3901">
                <a:moveTo>
                  <a:pt x="54" y="0"/>
                </a:moveTo>
                <a:cubicBezTo>
                  <a:pt x="35" y="446"/>
                  <a:pt x="16" y="892"/>
                  <a:pt x="8" y="1542"/>
                </a:cubicBezTo>
                <a:cubicBezTo>
                  <a:pt x="0" y="2192"/>
                  <a:pt x="4" y="3046"/>
                  <a:pt x="8" y="3901"/>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29" name="Freeform 22">
            <a:extLst>
              <a:ext uri="{FF2B5EF4-FFF2-40B4-BE49-F238E27FC236}">
                <a16:creationId xmlns:a16="http://schemas.microsoft.com/office/drawing/2014/main" id="{0492E876-88C0-466C-A751-591A5A62D1EA}"/>
              </a:ext>
            </a:extLst>
          </p:cNvPr>
          <p:cNvSpPr>
            <a:spLocks/>
          </p:cNvSpPr>
          <p:nvPr/>
        </p:nvSpPr>
        <p:spPr bwMode="auto">
          <a:xfrm>
            <a:off x="6721475" y="333375"/>
            <a:ext cx="82550" cy="6048375"/>
          </a:xfrm>
          <a:custGeom>
            <a:avLst/>
            <a:gdLst>
              <a:gd name="T0" fmla="*/ 82550 w 52"/>
              <a:gd name="T1" fmla="*/ 0 h 3810"/>
              <a:gd name="T2" fmla="*/ 11113 w 52"/>
              <a:gd name="T3" fmla="*/ 2016125 h 3810"/>
              <a:gd name="T4" fmla="*/ 11113 w 52"/>
              <a:gd name="T5" fmla="*/ 6048375 h 3810"/>
              <a:gd name="T6" fmla="*/ 0 60000 65536"/>
              <a:gd name="T7" fmla="*/ 0 60000 65536"/>
              <a:gd name="T8" fmla="*/ 0 60000 65536"/>
            </a:gdLst>
            <a:ahLst/>
            <a:cxnLst>
              <a:cxn ang="T6">
                <a:pos x="T0" y="T1"/>
              </a:cxn>
              <a:cxn ang="T7">
                <a:pos x="T2" y="T3"/>
              </a:cxn>
              <a:cxn ang="T8">
                <a:pos x="T4" y="T5"/>
              </a:cxn>
            </a:cxnLst>
            <a:rect l="0" t="0" r="r" b="b"/>
            <a:pathLst>
              <a:path w="52" h="3810">
                <a:moveTo>
                  <a:pt x="52" y="0"/>
                </a:moveTo>
                <a:cubicBezTo>
                  <a:pt x="33" y="317"/>
                  <a:pt x="14" y="635"/>
                  <a:pt x="7" y="1270"/>
                </a:cubicBezTo>
                <a:cubicBezTo>
                  <a:pt x="0" y="1905"/>
                  <a:pt x="3" y="2857"/>
                  <a:pt x="7" y="381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30" name="Freeform 23">
            <a:extLst>
              <a:ext uri="{FF2B5EF4-FFF2-40B4-BE49-F238E27FC236}">
                <a16:creationId xmlns:a16="http://schemas.microsoft.com/office/drawing/2014/main" id="{3084214E-7BE4-412B-8E8C-202A363258BD}"/>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31" name="Oval 24">
            <a:extLst>
              <a:ext uri="{FF2B5EF4-FFF2-40B4-BE49-F238E27FC236}">
                <a16:creationId xmlns:a16="http://schemas.microsoft.com/office/drawing/2014/main" id="{5DE6C42D-A3CD-401F-A2EB-B25BD8D5FE6D}"/>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9232" name="Text Box 25">
            <a:extLst>
              <a:ext uri="{FF2B5EF4-FFF2-40B4-BE49-F238E27FC236}">
                <a16:creationId xmlns:a16="http://schemas.microsoft.com/office/drawing/2014/main" id="{6E23B968-46E0-45FF-BDBE-EBE2BCC8195C}"/>
              </a:ext>
            </a:extLst>
          </p:cNvPr>
          <p:cNvSpPr txBox="1">
            <a:spLocks noChangeArrowheads="1"/>
          </p:cNvSpPr>
          <p:nvPr/>
        </p:nvSpPr>
        <p:spPr bwMode="auto">
          <a:xfrm>
            <a:off x="2555875" y="260350"/>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anastomosis between the right and left anterior cardinal veins</a:t>
            </a:r>
          </a:p>
        </p:txBody>
      </p:sp>
      <p:sp>
        <p:nvSpPr>
          <p:cNvPr id="9233" name="Line 27">
            <a:extLst>
              <a:ext uri="{FF2B5EF4-FFF2-40B4-BE49-F238E27FC236}">
                <a16:creationId xmlns:a16="http://schemas.microsoft.com/office/drawing/2014/main" id="{399E4C4F-D4A2-4478-BB84-B6EECC11655C}"/>
              </a:ext>
            </a:extLst>
          </p:cNvPr>
          <p:cNvSpPr>
            <a:spLocks noChangeShapeType="1"/>
          </p:cNvSpPr>
          <p:nvPr/>
        </p:nvSpPr>
        <p:spPr bwMode="auto">
          <a:xfrm>
            <a:off x="3708400" y="836613"/>
            <a:ext cx="379413" cy="385762"/>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34" name="Text Box 28">
            <a:extLst>
              <a:ext uri="{FF2B5EF4-FFF2-40B4-BE49-F238E27FC236}">
                <a16:creationId xmlns:a16="http://schemas.microsoft.com/office/drawing/2014/main" id="{F2DF99E3-7334-48E4-BCAD-2D252588F56A}"/>
              </a:ext>
            </a:extLst>
          </p:cNvPr>
          <p:cNvSpPr txBox="1">
            <a:spLocks noChangeArrowheads="1"/>
          </p:cNvSpPr>
          <p:nvPr/>
        </p:nvSpPr>
        <p:spPr bwMode="auto">
          <a:xfrm>
            <a:off x="468313" y="692150"/>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anterior cardinal vein</a:t>
            </a:r>
            <a:endParaRPr lang="en-GB" altLang="hu-HU">
              <a:solidFill>
                <a:srgbClr val="000000"/>
              </a:solidFill>
            </a:endParaRPr>
          </a:p>
        </p:txBody>
      </p:sp>
      <p:sp>
        <p:nvSpPr>
          <p:cNvPr id="9235" name="Text Box 29">
            <a:extLst>
              <a:ext uri="{FF2B5EF4-FFF2-40B4-BE49-F238E27FC236}">
                <a16:creationId xmlns:a16="http://schemas.microsoft.com/office/drawing/2014/main" id="{55091918-E1EF-40A0-ABE3-A534C91AB575}"/>
              </a:ext>
            </a:extLst>
          </p:cNvPr>
          <p:cNvSpPr txBox="1">
            <a:spLocks noChangeArrowheads="1"/>
          </p:cNvSpPr>
          <p:nvPr/>
        </p:nvSpPr>
        <p:spPr bwMode="auto">
          <a:xfrm>
            <a:off x="468313" y="3933825"/>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 cardinal vein</a:t>
            </a:r>
            <a:endParaRPr lang="en-GB" altLang="hu-HU">
              <a:solidFill>
                <a:srgbClr val="000000"/>
              </a:solidFill>
            </a:endParaRPr>
          </a:p>
        </p:txBody>
      </p:sp>
      <p:sp>
        <p:nvSpPr>
          <p:cNvPr id="9236" name="Line 30">
            <a:extLst>
              <a:ext uri="{FF2B5EF4-FFF2-40B4-BE49-F238E27FC236}">
                <a16:creationId xmlns:a16="http://schemas.microsoft.com/office/drawing/2014/main" id="{DABFFBAF-67C2-45E0-AAA1-F73BBE9D1099}"/>
              </a:ext>
            </a:extLst>
          </p:cNvPr>
          <p:cNvSpPr>
            <a:spLocks noChangeShapeType="1"/>
          </p:cNvSpPr>
          <p:nvPr/>
        </p:nvSpPr>
        <p:spPr bwMode="auto">
          <a:xfrm>
            <a:off x="1619250" y="1196975"/>
            <a:ext cx="50323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9237" name="Line 31">
            <a:extLst>
              <a:ext uri="{FF2B5EF4-FFF2-40B4-BE49-F238E27FC236}">
                <a16:creationId xmlns:a16="http://schemas.microsoft.com/office/drawing/2014/main" id="{909D6EC1-FF8B-497F-83E9-94093695DA25}"/>
              </a:ext>
            </a:extLst>
          </p:cNvPr>
          <p:cNvSpPr>
            <a:spLocks noChangeShapeType="1"/>
          </p:cNvSpPr>
          <p:nvPr/>
        </p:nvSpPr>
        <p:spPr bwMode="auto">
          <a:xfrm>
            <a:off x="1547813" y="4437063"/>
            <a:ext cx="50323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7E549C-714E-4AC6-8EDE-252D77E3417A}"/>
              </a:ext>
            </a:extLst>
          </p:cNvPr>
          <p:cNvSpPr>
            <a:spLocks noGrp="1" noChangeArrowheads="1"/>
          </p:cNvSpPr>
          <p:nvPr>
            <p:ph type="title"/>
          </p:nvPr>
        </p:nvSpPr>
        <p:spPr/>
        <p:txBody>
          <a:bodyPr/>
          <a:lstStyle/>
          <a:p>
            <a:pPr eaLnBrk="1" hangingPunct="1">
              <a:defRPr/>
            </a:pPr>
            <a:endParaRPr lang="en-US" altLang="hu-HU"/>
          </a:p>
        </p:txBody>
      </p:sp>
      <p:sp>
        <p:nvSpPr>
          <p:cNvPr id="14339" name="Rectangle 3">
            <a:extLst>
              <a:ext uri="{FF2B5EF4-FFF2-40B4-BE49-F238E27FC236}">
                <a16:creationId xmlns:a16="http://schemas.microsoft.com/office/drawing/2014/main" id="{520BBBE1-D651-4BAE-A89B-AFD44F8EC416}"/>
              </a:ext>
            </a:extLst>
          </p:cNvPr>
          <p:cNvSpPr>
            <a:spLocks noGrp="1" noChangeArrowheads="1"/>
          </p:cNvSpPr>
          <p:nvPr>
            <p:ph type="body" idx="1"/>
          </p:nvPr>
        </p:nvSpPr>
        <p:spPr/>
        <p:txBody>
          <a:bodyPr/>
          <a:lstStyle/>
          <a:p>
            <a:pPr eaLnBrk="1" hangingPunct="1">
              <a:defRPr/>
            </a:pPr>
            <a:endParaRPr lang="en-US" altLang="hu-HU"/>
          </a:p>
        </p:txBody>
      </p:sp>
      <p:sp>
        <p:nvSpPr>
          <p:cNvPr id="10244" name="Rectangle 4">
            <a:extLst>
              <a:ext uri="{FF2B5EF4-FFF2-40B4-BE49-F238E27FC236}">
                <a16:creationId xmlns:a16="http://schemas.microsoft.com/office/drawing/2014/main" id="{115C4EC2-4771-4A66-9BC7-557571F755F2}"/>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0245" name="Freeform 5">
            <a:extLst>
              <a:ext uri="{FF2B5EF4-FFF2-40B4-BE49-F238E27FC236}">
                <a16:creationId xmlns:a16="http://schemas.microsoft.com/office/drawing/2014/main" id="{3893B47B-22CD-4E0D-AE3B-22243B306A7E}"/>
              </a:ext>
            </a:extLst>
          </p:cNvPr>
          <p:cNvSpPr>
            <a:spLocks/>
          </p:cNvSpPr>
          <p:nvPr/>
        </p:nvSpPr>
        <p:spPr bwMode="auto">
          <a:xfrm>
            <a:off x="2351088" y="1035050"/>
            <a:ext cx="4200525" cy="1443038"/>
          </a:xfrm>
          <a:custGeom>
            <a:avLst/>
            <a:gdLst>
              <a:gd name="T0" fmla="*/ 3716338 w 2646"/>
              <a:gd name="T1" fmla="*/ 19050 h 909"/>
              <a:gd name="T2" fmla="*/ 2844800 w 2646"/>
              <a:gd name="T3" fmla="*/ 169863 h 909"/>
              <a:gd name="T4" fmla="*/ 984250 w 2646"/>
              <a:gd name="T5" fmla="*/ 374650 h 909"/>
              <a:gd name="T6" fmla="*/ 133350 w 2646"/>
              <a:gd name="T7" fmla="*/ 762000 h 909"/>
              <a:gd name="T8" fmla="*/ 187325 w 2646"/>
              <a:gd name="T9" fmla="*/ 1352550 h 909"/>
              <a:gd name="T10" fmla="*/ 927100 w 2646"/>
              <a:gd name="T11" fmla="*/ 1308100 h 909"/>
              <a:gd name="T12" fmla="*/ 1358900 w 2646"/>
              <a:gd name="T13" fmla="*/ 1163638 h 909"/>
              <a:gd name="T14" fmla="*/ 1731963 w 2646"/>
              <a:gd name="T15" fmla="*/ 862013 h 909"/>
              <a:gd name="T16" fmla="*/ 2184400 w 2646"/>
              <a:gd name="T17" fmla="*/ 668338 h 909"/>
              <a:gd name="T18" fmla="*/ 2614613 w 2646"/>
              <a:gd name="T19" fmla="*/ 841375 h 909"/>
              <a:gd name="T20" fmla="*/ 3044825 w 2646"/>
              <a:gd name="T21" fmla="*/ 1325563 h 909"/>
              <a:gd name="T22" fmla="*/ 3705225 w 2646"/>
              <a:gd name="T23" fmla="*/ 1395413 h 909"/>
              <a:gd name="T24" fmla="*/ 4103688 w 2646"/>
              <a:gd name="T25" fmla="*/ 1106488 h 909"/>
              <a:gd name="T26" fmla="*/ 4135438 w 2646"/>
              <a:gd name="T27" fmla="*/ 180975 h 909"/>
              <a:gd name="T28" fmla="*/ 3716338 w 2646"/>
              <a:gd name="T29" fmla="*/ 19050 h 9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46" h="909">
                <a:moveTo>
                  <a:pt x="2341" y="12"/>
                </a:moveTo>
                <a:cubicBezTo>
                  <a:pt x="2206" y="11"/>
                  <a:pt x="2079" y="70"/>
                  <a:pt x="1792" y="107"/>
                </a:cubicBezTo>
                <a:cubicBezTo>
                  <a:pt x="1505" y="144"/>
                  <a:pt x="905" y="174"/>
                  <a:pt x="620" y="236"/>
                </a:cubicBezTo>
                <a:cubicBezTo>
                  <a:pt x="335" y="298"/>
                  <a:pt x="168" y="377"/>
                  <a:pt x="84" y="480"/>
                </a:cubicBezTo>
                <a:cubicBezTo>
                  <a:pt x="0" y="583"/>
                  <a:pt x="35" y="795"/>
                  <a:pt x="118" y="852"/>
                </a:cubicBezTo>
                <a:cubicBezTo>
                  <a:pt x="201" y="909"/>
                  <a:pt x="461" y="844"/>
                  <a:pt x="584" y="824"/>
                </a:cubicBezTo>
                <a:cubicBezTo>
                  <a:pt x="707" y="804"/>
                  <a:pt x="772" y="780"/>
                  <a:pt x="856" y="733"/>
                </a:cubicBezTo>
                <a:cubicBezTo>
                  <a:pt x="940" y="686"/>
                  <a:pt x="1004" y="595"/>
                  <a:pt x="1091" y="543"/>
                </a:cubicBezTo>
                <a:cubicBezTo>
                  <a:pt x="1178" y="491"/>
                  <a:pt x="1283" y="423"/>
                  <a:pt x="1376" y="421"/>
                </a:cubicBezTo>
                <a:cubicBezTo>
                  <a:pt x="1469" y="419"/>
                  <a:pt x="1557" y="461"/>
                  <a:pt x="1647" y="530"/>
                </a:cubicBezTo>
                <a:cubicBezTo>
                  <a:pt x="1737" y="599"/>
                  <a:pt x="1803" y="777"/>
                  <a:pt x="1918" y="835"/>
                </a:cubicBezTo>
                <a:cubicBezTo>
                  <a:pt x="2033" y="893"/>
                  <a:pt x="2223" y="902"/>
                  <a:pt x="2334" y="879"/>
                </a:cubicBezTo>
                <a:cubicBezTo>
                  <a:pt x="2445" y="856"/>
                  <a:pt x="2540" y="824"/>
                  <a:pt x="2585" y="697"/>
                </a:cubicBezTo>
                <a:cubicBezTo>
                  <a:pt x="2630" y="570"/>
                  <a:pt x="2646" y="228"/>
                  <a:pt x="2605" y="114"/>
                </a:cubicBezTo>
                <a:cubicBezTo>
                  <a:pt x="2564" y="0"/>
                  <a:pt x="2476" y="13"/>
                  <a:pt x="2341" y="12"/>
                </a:cubicBezTo>
                <a:close/>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6" name="Freeform 6">
            <a:extLst>
              <a:ext uri="{FF2B5EF4-FFF2-40B4-BE49-F238E27FC236}">
                <a16:creationId xmlns:a16="http://schemas.microsoft.com/office/drawing/2014/main" id="{ABCDE691-AE15-4D60-AE5A-6F8B44435D67}"/>
              </a:ext>
            </a:extLst>
          </p:cNvPr>
          <p:cNvSpPr>
            <a:spLocks/>
          </p:cNvSpPr>
          <p:nvPr/>
        </p:nvSpPr>
        <p:spPr bwMode="auto">
          <a:xfrm>
            <a:off x="2282825" y="2466975"/>
            <a:ext cx="4286250" cy="3763963"/>
          </a:xfrm>
          <a:custGeom>
            <a:avLst/>
            <a:gdLst>
              <a:gd name="T0" fmla="*/ 4225925 w 2700"/>
              <a:gd name="T1" fmla="*/ 3190875 h 2371"/>
              <a:gd name="T2" fmla="*/ 4032250 w 2700"/>
              <a:gd name="T3" fmla="*/ 3708400 h 2371"/>
              <a:gd name="T4" fmla="*/ 2698750 w 2700"/>
              <a:gd name="T5" fmla="*/ 3524250 h 2371"/>
              <a:gd name="T6" fmla="*/ 438150 w 2700"/>
              <a:gd name="T7" fmla="*/ 2643188 h 2371"/>
              <a:gd name="T8" fmla="*/ 73025 w 2700"/>
              <a:gd name="T9" fmla="*/ 1212850 h 2371"/>
              <a:gd name="T10" fmla="*/ 169863 w 2700"/>
              <a:gd name="T11" fmla="*/ 190500 h 2371"/>
              <a:gd name="T12" fmla="*/ 557213 w 2700"/>
              <a:gd name="T13" fmla="*/ 71438 h 2371"/>
              <a:gd name="T14" fmla="*/ 617538 w 2700"/>
              <a:gd name="T15" fmla="*/ 301625 h 237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00" h="2371">
                <a:moveTo>
                  <a:pt x="2662" y="2010"/>
                </a:moveTo>
                <a:cubicBezTo>
                  <a:pt x="2642" y="2064"/>
                  <a:pt x="2700" y="2301"/>
                  <a:pt x="2540" y="2336"/>
                </a:cubicBezTo>
                <a:cubicBezTo>
                  <a:pt x="2380" y="2371"/>
                  <a:pt x="2077" y="2332"/>
                  <a:pt x="1700" y="2220"/>
                </a:cubicBezTo>
                <a:cubicBezTo>
                  <a:pt x="1323" y="2108"/>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7" name="Freeform 7">
            <a:extLst>
              <a:ext uri="{FF2B5EF4-FFF2-40B4-BE49-F238E27FC236}">
                <a16:creationId xmlns:a16="http://schemas.microsoft.com/office/drawing/2014/main" id="{DE15C5F1-EF17-4474-AAED-B4340B11AAB7}"/>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8" name="Freeform 8">
            <a:extLst>
              <a:ext uri="{FF2B5EF4-FFF2-40B4-BE49-F238E27FC236}">
                <a16:creationId xmlns:a16="http://schemas.microsoft.com/office/drawing/2014/main" id="{AD1BC357-C738-45B5-824B-CBC77AE02DC0}"/>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49" name="Freeform 9">
            <a:extLst>
              <a:ext uri="{FF2B5EF4-FFF2-40B4-BE49-F238E27FC236}">
                <a16:creationId xmlns:a16="http://schemas.microsoft.com/office/drawing/2014/main" id="{01708F56-6922-4247-984F-92CC8FA3773F}"/>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0" name="Freeform 10">
            <a:extLst>
              <a:ext uri="{FF2B5EF4-FFF2-40B4-BE49-F238E27FC236}">
                <a16:creationId xmlns:a16="http://schemas.microsoft.com/office/drawing/2014/main" id="{D85D2D8F-C9F8-4C32-BA27-B82F0691DD67}"/>
              </a:ext>
            </a:extLst>
          </p:cNvPr>
          <p:cNvSpPr>
            <a:spLocks/>
          </p:cNvSpPr>
          <p:nvPr/>
        </p:nvSpPr>
        <p:spPr bwMode="auto">
          <a:xfrm>
            <a:off x="5900738" y="2430463"/>
            <a:ext cx="615950" cy="3292475"/>
          </a:xfrm>
          <a:custGeom>
            <a:avLst/>
            <a:gdLst>
              <a:gd name="T0" fmla="*/ 0 w 388"/>
              <a:gd name="T1" fmla="*/ 531813 h 2074"/>
              <a:gd name="T2" fmla="*/ 87313 w 388"/>
              <a:gd name="T3" fmla="*/ 198438 h 2074"/>
              <a:gd name="T4" fmla="*/ 488950 w 388"/>
              <a:gd name="T5" fmla="*/ 161925 h 2074"/>
              <a:gd name="T6" fmla="*/ 596900 w 388"/>
              <a:gd name="T7" fmla="*/ 1173163 h 2074"/>
              <a:gd name="T8" fmla="*/ 608013 w 388"/>
              <a:gd name="T9" fmla="*/ 3292475 h 20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2074">
                <a:moveTo>
                  <a:pt x="0" y="335"/>
                </a:moveTo>
                <a:cubicBezTo>
                  <a:pt x="9" y="300"/>
                  <a:pt x="4" y="164"/>
                  <a:pt x="55" y="125"/>
                </a:cubicBezTo>
                <a:cubicBezTo>
                  <a:pt x="106" y="86"/>
                  <a:pt x="254" y="0"/>
                  <a:pt x="308" y="102"/>
                </a:cubicBezTo>
                <a:cubicBezTo>
                  <a:pt x="362" y="204"/>
                  <a:pt x="364" y="410"/>
                  <a:pt x="376" y="739"/>
                </a:cubicBezTo>
                <a:cubicBezTo>
                  <a:pt x="388" y="1068"/>
                  <a:pt x="382" y="1796"/>
                  <a:pt x="383" y="207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1" name="Text Box 12">
            <a:extLst>
              <a:ext uri="{FF2B5EF4-FFF2-40B4-BE49-F238E27FC236}">
                <a16:creationId xmlns:a16="http://schemas.microsoft.com/office/drawing/2014/main" id="{070832FA-91CB-46EB-84DF-818DF12A69BF}"/>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0252" name="Freeform 21">
            <a:extLst>
              <a:ext uri="{FF2B5EF4-FFF2-40B4-BE49-F238E27FC236}">
                <a16:creationId xmlns:a16="http://schemas.microsoft.com/office/drawing/2014/main" id="{2D0D8DCA-D056-4C93-8753-9D698D93708E}"/>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3" name="Freeform 22">
            <a:extLst>
              <a:ext uri="{FF2B5EF4-FFF2-40B4-BE49-F238E27FC236}">
                <a16:creationId xmlns:a16="http://schemas.microsoft.com/office/drawing/2014/main" id="{BAA37026-21E0-411A-B6FD-8B79B5F00D75}"/>
              </a:ext>
            </a:extLst>
          </p:cNvPr>
          <p:cNvSpPr>
            <a:spLocks/>
          </p:cNvSpPr>
          <p:nvPr/>
        </p:nvSpPr>
        <p:spPr bwMode="auto">
          <a:xfrm>
            <a:off x="6721475" y="333375"/>
            <a:ext cx="82550" cy="6261100"/>
          </a:xfrm>
          <a:custGeom>
            <a:avLst/>
            <a:gdLst>
              <a:gd name="T0" fmla="*/ 82550 w 52"/>
              <a:gd name="T1" fmla="*/ 0 h 3944"/>
              <a:gd name="T2" fmla="*/ 11113 w 52"/>
              <a:gd name="T3" fmla="*/ 2016125 h 3944"/>
              <a:gd name="T4" fmla="*/ 12700 w 52"/>
              <a:gd name="T5" fmla="*/ 6261100 h 3944"/>
              <a:gd name="T6" fmla="*/ 0 60000 65536"/>
              <a:gd name="T7" fmla="*/ 0 60000 65536"/>
              <a:gd name="T8" fmla="*/ 0 60000 65536"/>
            </a:gdLst>
            <a:ahLst/>
            <a:cxnLst>
              <a:cxn ang="T6">
                <a:pos x="T0" y="T1"/>
              </a:cxn>
              <a:cxn ang="T7">
                <a:pos x="T2" y="T3"/>
              </a:cxn>
              <a:cxn ang="T8">
                <a:pos x="T4" y="T5"/>
              </a:cxn>
            </a:cxnLst>
            <a:rect l="0" t="0" r="r" b="b"/>
            <a:pathLst>
              <a:path w="52" h="3944">
                <a:moveTo>
                  <a:pt x="52" y="0"/>
                </a:moveTo>
                <a:cubicBezTo>
                  <a:pt x="33" y="317"/>
                  <a:pt x="14" y="613"/>
                  <a:pt x="7" y="1270"/>
                </a:cubicBezTo>
                <a:cubicBezTo>
                  <a:pt x="0" y="1927"/>
                  <a:pt x="8" y="3387"/>
                  <a:pt x="8" y="394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4" name="Freeform 23">
            <a:extLst>
              <a:ext uri="{FF2B5EF4-FFF2-40B4-BE49-F238E27FC236}">
                <a16:creationId xmlns:a16="http://schemas.microsoft.com/office/drawing/2014/main" id="{27468BEB-322D-4AC3-AB64-47BC977657DE}"/>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5" name="Freeform 24">
            <a:extLst>
              <a:ext uri="{FF2B5EF4-FFF2-40B4-BE49-F238E27FC236}">
                <a16:creationId xmlns:a16="http://schemas.microsoft.com/office/drawing/2014/main" id="{DB93681D-2EF6-48E4-B954-43634BB99895}"/>
              </a:ext>
            </a:extLst>
          </p:cNvPr>
          <p:cNvSpPr>
            <a:spLocks/>
          </p:cNvSpPr>
          <p:nvPr/>
        </p:nvSpPr>
        <p:spPr bwMode="auto">
          <a:xfrm>
            <a:off x="2319338" y="4968875"/>
            <a:ext cx="4225925" cy="1647825"/>
          </a:xfrm>
          <a:custGeom>
            <a:avLst/>
            <a:gdLst>
              <a:gd name="T0" fmla="*/ 14288 w 2662"/>
              <a:gd name="T1" fmla="*/ 1571625 h 1038"/>
              <a:gd name="T2" fmla="*/ 79375 w 2662"/>
              <a:gd name="T3" fmla="*/ 184150 h 1038"/>
              <a:gd name="T4" fmla="*/ 488950 w 2662"/>
              <a:gd name="T5" fmla="*/ 463550 h 1038"/>
              <a:gd name="T6" fmla="*/ 1381125 w 2662"/>
              <a:gd name="T7" fmla="*/ 862013 h 1038"/>
              <a:gd name="T8" fmla="*/ 2574925 w 2662"/>
              <a:gd name="T9" fmla="*/ 1206500 h 1038"/>
              <a:gd name="T10" fmla="*/ 3725863 w 2662"/>
              <a:gd name="T11" fmla="*/ 1420813 h 1038"/>
              <a:gd name="T12" fmla="*/ 4146550 w 2662"/>
              <a:gd name="T13" fmla="*/ 1431925 h 1038"/>
              <a:gd name="T14" fmla="*/ 4200525 w 2662"/>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2"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71"/>
                  <a:pt x="2347" y="895"/>
                </a:cubicBezTo>
                <a:cubicBezTo>
                  <a:pt x="2512" y="919"/>
                  <a:pt x="2562" y="878"/>
                  <a:pt x="2612" y="902"/>
                </a:cubicBezTo>
                <a:cubicBezTo>
                  <a:pt x="2662" y="926"/>
                  <a:pt x="2639" y="1010"/>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6" name="Oval 32">
            <a:extLst>
              <a:ext uri="{FF2B5EF4-FFF2-40B4-BE49-F238E27FC236}">
                <a16:creationId xmlns:a16="http://schemas.microsoft.com/office/drawing/2014/main" id="{C8FCB942-73BE-443E-8D31-336EF31561F9}"/>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0257" name="Text Box 33">
            <a:extLst>
              <a:ext uri="{FF2B5EF4-FFF2-40B4-BE49-F238E27FC236}">
                <a16:creationId xmlns:a16="http://schemas.microsoft.com/office/drawing/2014/main" id="{86D7D496-16D8-4798-BED4-19828B5A5290}"/>
              </a:ext>
            </a:extLst>
          </p:cNvPr>
          <p:cNvSpPr txBox="1">
            <a:spLocks noChangeArrowheads="1"/>
          </p:cNvSpPr>
          <p:nvPr/>
        </p:nvSpPr>
        <p:spPr bwMode="auto">
          <a:xfrm>
            <a:off x="2555875" y="260350"/>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anastomosis between the right and left anterior cardinal veins</a:t>
            </a:r>
          </a:p>
        </p:txBody>
      </p:sp>
      <p:sp>
        <p:nvSpPr>
          <p:cNvPr id="10258" name="Line 34">
            <a:extLst>
              <a:ext uri="{FF2B5EF4-FFF2-40B4-BE49-F238E27FC236}">
                <a16:creationId xmlns:a16="http://schemas.microsoft.com/office/drawing/2014/main" id="{9D2EAF05-380A-4EA9-805A-1ABE7896705C}"/>
              </a:ext>
            </a:extLst>
          </p:cNvPr>
          <p:cNvSpPr>
            <a:spLocks noChangeShapeType="1"/>
          </p:cNvSpPr>
          <p:nvPr/>
        </p:nvSpPr>
        <p:spPr bwMode="auto">
          <a:xfrm>
            <a:off x="3708400" y="836613"/>
            <a:ext cx="379413" cy="385762"/>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59" name="Text Box 35">
            <a:extLst>
              <a:ext uri="{FF2B5EF4-FFF2-40B4-BE49-F238E27FC236}">
                <a16:creationId xmlns:a16="http://schemas.microsoft.com/office/drawing/2014/main" id="{60445019-3DEE-4AE6-A78F-CB2237257AD8}"/>
              </a:ext>
            </a:extLst>
          </p:cNvPr>
          <p:cNvSpPr txBox="1">
            <a:spLocks noChangeArrowheads="1"/>
          </p:cNvSpPr>
          <p:nvPr/>
        </p:nvSpPr>
        <p:spPr bwMode="auto">
          <a:xfrm>
            <a:off x="2916238" y="4724400"/>
            <a:ext cx="3600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anastomosis between the right and left posterior cardinal veins</a:t>
            </a:r>
          </a:p>
        </p:txBody>
      </p:sp>
      <p:sp>
        <p:nvSpPr>
          <p:cNvPr id="10260" name="Line 36">
            <a:extLst>
              <a:ext uri="{FF2B5EF4-FFF2-40B4-BE49-F238E27FC236}">
                <a16:creationId xmlns:a16="http://schemas.microsoft.com/office/drawing/2014/main" id="{3806195C-8E72-46BB-8735-65D86934A5AD}"/>
              </a:ext>
            </a:extLst>
          </p:cNvPr>
          <p:cNvSpPr>
            <a:spLocks noChangeShapeType="1"/>
          </p:cNvSpPr>
          <p:nvPr/>
        </p:nvSpPr>
        <p:spPr bwMode="auto">
          <a:xfrm flipH="1">
            <a:off x="4252913" y="5373688"/>
            <a:ext cx="319087" cy="531812"/>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nvGrpSpPr>
          <p:cNvPr id="14375" name="Group 39">
            <a:extLst>
              <a:ext uri="{FF2B5EF4-FFF2-40B4-BE49-F238E27FC236}">
                <a16:creationId xmlns:a16="http://schemas.microsoft.com/office/drawing/2014/main" id="{3FC531E6-DF4B-4EB1-8B03-28B13CBF676D}"/>
              </a:ext>
            </a:extLst>
          </p:cNvPr>
          <p:cNvGrpSpPr>
            <a:grpSpLocks/>
          </p:cNvGrpSpPr>
          <p:nvPr/>
        </p:nvGrpSpPr>
        <p:grpSpPr bwMode="auto">
          <a:xfrm>
            <a:off x="6300788" y="1196975"/>
            <a:ext cx="719137" cy="4752975"/>
            <a:chOff x="3969" y="754"/>
            <a:chExt cx="453" cy="2994"/>
          </a:xfrm>
        </p:grpSpPr>
        <p:sp>
          <p:nvSpPr>
            <p:cNvPr id="10266" name="Rectangle 37">
              <a:extLst>
                <a:ext uri="{FF2B5EF4-FFF2-40B4-BE49-F238E27FC236}">
                  <a16:creationId xmlns:a16="http://schemas.microsoft.com/office/drawing/2014/main" id="{6FC24BE6-65D5-4048-B9BE-E8E37474C957}"/>
                </a:ext>
              </a:extLst>
            </p:cNvPr>
            <p:cNvSpPr>
              <a:spLocks noChangeArrowheads="1"/>
            </p:cNvSpPr>
            <p:nvPr/>
          </p:nvSpPr>
          <p:spPr bwMode="auto">
            <a:xfrm>
              <a:off x="3969" y="1706"/>
              <a:ext cx="408" cy="20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0267" name="Rectangle 38">
              <a:extLst>
                <a:ext uri="{FF2B5EF4-FFF2-40B4-BE49-F238E27FC236}">
                  <a16:creationId xmlns:a16="http://schemas.microsoft.com/office/drawing/2014/main" id="{EFC6349E-EC0D-4715-955F-34C5D2F4A7CF}"/>
                </a:ext>
              </a:extLst>
            </p:cNvPr>
            <p:cNvSpPr>
              <a:spLocks noChangeArrowheads="1"/>
            </p:cNvSpPr>
            <p:nvPr/>
          </p:nvSpPr>
          <p:spPr bwMode="auto">
            <a:xfrm>
              <a:off x="4014" y="754"/>
              <a:ext cx="408" cy="4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grpSp>
      <p:sp>
        <p:nvSpPr>
          <p:cNvPr id="10262" name="Text Box 40">
            <a:extLst>
              <a:ext uri="{FF2B5EF4-FFF2-40B4-BE49-F238E27FC236}">
                <a16:creationId xmlns:a16="http://schemas.microsoft.com/office/drawing/2014/main" id="{861EDEF9-1086-4FD3-9D46-4551936E1C01}"/>
              </a:ext>
            </a:extLst>
          </p:cNvPr>
          <p:cNvSpPr txBox="1">
            <a:spLocks noChangeArrowheads="1"/>
          </p:cNvSpPr>
          <p:nvPr/>
        </p:nvSpPr>
        <p:spPr bwMode="auto">
          <a:xfrm>
            <a:off x="468313" y="692150"/>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anterior cardinal vein</a:t>
            </a:r>
            <a:endParaRPr lang="en-GB" altLang="hu-HU">
              <a:solidFill>
                <a:srgbClr val="000000"/>
              </a:solidFill>
            </a:endParaRPr>
          </a:p>
        </p:txBody>
      </p:sp>
      <p:sp>
        <p:nvSpPr>
          <p:cNvPr id="10263" name="Text Box 41">
            <a:extLst>
              <a:ext uri="{FF2B5EF4-FFF2-40B4-BE49-F238E27FC236}">
                <a16:creationId xmlns:a16="http://schemas.microsoft.com/office/drawing/2014/main" id="{DA4AEEC1-EFAA-46F8-A9A7-42E328E15E82}"/>
              </a:ext>
            </a:extLst>
          </p:cNvPr>
          <p:cNvSpPr txBox="1">
            <a:spLocks noChangeArrowheads="1"/>
          </p:cNvSpPr>
          <p:nvPr/>
        </p:nvSpPr>
        <p:spPr bwMode="auto">
          <a:xfrm>
            <a:off x="468313" y="3933825"/>
            <a:ext cx="1223962"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 cardinal vein</a:t>
            </a:r>
            <a:endParaRPr lang="en-GB" altLang="hu-HU">
              <a:solidFill>
                <a:srgbClr val="000000"/>
              </a:solidFill>
            </a:endParaRPr>
          </a:p>
        </p:txBody>
      </p:sp>
      <p:sp>
        <p:nvSpPr>
          <p:cNvPr id="10264" name="Line 42">
            <a:extLst>
              <a:ext uri="{FF2B5EF4-FFF2-40B4-BE49-F238E27FC236}">
                <a16:creationId xmlns:a16="http://schemas.microsoft.com/office/drawing/2014/main" id="{DBE2E0C2-DA02-4E59-B4F7-E73DC8A5A30E}"/>
              </a:ext>
            </a:extLst>
          </p:cNvPr>
          <p:cNvSpPr>
            <a:spLocks noChangeShapeType="1"/>
          </p:cNvSpPr>
          <p:nvPr/>
        </p:nvSpPr>
        <p:spPr bwMode="auto">
          <a:xfrm>
            <a:off x="1619250" y="1196975"/>
            <a:ext cx="503238"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65" name="Line 43">
            <a:extLst>
              <a:ext uri="{FF2B5EF4-FFF2-40B4-BE49-F238E27FC236}">
                <a16:creationId xmlns:a16="http://schemas.microsoft.com/office/drawing/2014/main" id="{8F48BDC0-4AD2-4BC7-8E52-B1640D6931AA}"/>
              </a:ext>
            </a:extLst>
          </p:cNvPr>
          <p:cNvSpPr>
            <a:spLocks noChangeShapeType="1"/>
          </p:cNvSpPr>
          <p:nvPr/>
        </p:nvSpPr>
        <p:spPr bwMode="auto">
          <a:xfrm>
            <a:off x="1547813" y="4437063"/>
            <a:ext cx="503237"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2A7943-4F3D-4B8C-B9C3-9D1661754DD1}"/>
              </a:ext>
            </a:extLst>
          </p:cNvPr>
          <p:cNvSpPr>
            <a:spLocks noGrp="1" noChangeArrowheads="1"/>
          </p:cNvSpPr>
          <p:nvPr>
            <p:ph type="title"/>
          </p:nvPr>
        </p:nvSpPr>
        <p:spPr/>
        <p:txBody>
          <a:bodyPr/>
          <a:lstStyle/>
          <a:p>
            <a:pPr eaLnBrk="1" hangingPunct="1">
              <a:defRPr/>
            </a:pPr>
            <a:endParaRPr lang="en-US" altLang="hu-HU"/>
          </a:p>
        </p:txBody>
      </p:sp>
      <p:sp>
        <p:nvSpPr>
          <p:cNvPr id="15363" name="Rectangle 3">
            <a:extLst>
              <a:ext uri="{FF2B5EF4-FFF2-40B4-BE49-F238E27FC236}">
                <a16:creationId xmlns:a16="http://schemas.microsoft.com/office/drawing/2014/main" id="{BBDB7046-5F8F-4EA7-88C4-580F2D7E2B47}"/>
              </a:ext>
            </a:extLst>
          </p:cNvPr>
          <p:cNvSpPr>
            <a:spLocks noGrp="1" noChangeArrowheads="1"/>
          </p:cNvSpPr>
          <p:nvPr>
            <p:ph type="body" idx="1"/>
          </p:nvPr>
        </p:nvSpPr>
        <p:spPr/>
        <p:txBody>
          <a:bodyPr/>
          <a:lstStyle/>
          <a:p>
            <a:pPr eaLnBrk="1" hangingPunct="1">
              <a:defRPr/>
            </a:pPr>
            <a:endParaRPr lang="en-US" altLang="hu-HU"/>
          </a:p>
        </p:txBody>
      </p:sp>
      <p:sp>
        <p:nvSpPr>
          <p:cNvPr id="11268" name="Rectangle 4">
            <a:extLst>
              <a:ext uri="{FF2B5EF4-FFF2-40B4-BE49-F238E27FC236}">
                <a16:creationId xmlns:a16="http://schemas.microsoft.com/office/drawing/2014/main" id="{50B689CD-F940-4659-949D-19FD67DC0E50}"/>
              </a:ext>
            </a:extLst>
          </p:cNvPr>
          <p:cNvSpPr>
            <a:spLocks noChangeArrowheads="1"/>
          </p:cNvSpPr>
          <p:nvPr/>
        </p:nvSpPr>
        <p:spPr bwMode="auto">
          <a:xfrm>
            <a:off x="250825" y="188913"/>
            <a:ext cx="8713788" cy="64801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1269" name="Freeform 5">
            <a:extLst>
              <a:ext uri="{FF2B5EF4-FFF2-40B4-BE49-F238E27FC236}">
                <a16:creationId xmlns:a16="http://schemas.microsoft.com/office/drawing/2014/main" id="{6ED6E5F4-FA70-452D-8F69-3CC9656A9452}"/>
              </a:ext>
            </a:extLst>
          </p:cNvPr>
          <p:cNvSpPr>
            <a:spLocks/>
          </p:cNvSpPr>
          <p:nvPr/>
        </p:nvSpPr>
        <p:spPr bwMode="auto">
          <a:xfrm>
            <a:off x="2351088" y="314325"/>
            <a:ext cx="4535487" cy="2163763"/>
          </a:xfrm>
          <a:custGeom>
            <a:avLst/>
            <a:gdLst>
              <a:gd name="T0" fmla="*/ 4418012 w 2857"/>
              <a:gd name="T1" fmla="*/ 0 h 1363"/>
              <a:gd name="T2" fmla="*/ 4273550 w 2857"/>
              <a:gd name="T3" fmla="*/ 590550 h 1363"/>
              <a:gd name="T4" fmla="*/ 2844800 w 2857"/>
              <a:gd name="T5" fmla="*/ 890588 h 1363"/>
              <a:gd name="T6" fmla="*/ 984250 w 2857"/>
              <a:gd name="T7" fmla="*/ 1095375 h 1363"/>
              <a:gd name="T8" fmla="*/ 133350 w 2857"/>
              <a:gd name="T9" fmla="*/ 1482725 h 1363"/>
              <a:gd name="T10" fmla="*/ 187325 w 2857"/>
              <a:gd name="T11" fmla="*/ 2073275 h 1363"/>
              <a:gd name="T12" fmla="*/ 927100 w 2857"/>
              <a:gd name="T13" fmla="*/ 2028825 h 1363"/>
              <a:gd name="T14" fmla="*/ 1358900 w 2857"/>
              <a:gd name="T15" fmla="*/ 1884363 h 1363"/>
              <a:gd name="T16" fmla="*/ 1731962 w 2857"/>
              <a:gd name="T17" fmla="*/ 1582738 h 1363"/>
              <a:gd name="T18" fmla="*/ 2184400 w 2857"/>
              <a:gd name="T19" fmla="*/ 1389063 h 1363"/>
              <a:gd name="T20" fmla="*/ 2614612 w 2857"/>
              <a:gd name="T21" fmla="*/ 1562100 h 1363"/>
              <a:gd name="T22" fmla="*/ 3044825 w 2857"/>
              <a:gd name="T23" fmla="*/ 2046288 h 1363"/>
              <a:gd name="T24" fmla="*/ 3705225 w 2857"/>
              <a:gd name="T25" fmla="*/ 2116138 h 1363"/>
              <a:gd name="T26" fmla="*/ 4040187 w 2857"/>
              <a:gd name="T27" fmla="*/ 1944688 h 1363"/>
              <a:gd name="T28" fmla="*/ 4175125 w 2857"/>
              <a:gd name="T29" fmla="*/ 1630363 h 1363"/>
              <a:gd name="T30" fmla="*/ 4248150 w 2857"/>
              <a:gd name="T31" fmla="*/ 1260475 h 1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57" h="1363">
                <a:moveTo>
                  <a:pt x="2783" y="0"/>
                </a:moveTo>
                <a:cubicBezTo>
                  <a:pt x="2768" y="63"/>
                  <a:pt x="2857" y="279"/>
                  <a:pt x="2692" y="372"/>
                </a:cubicBezTo>
                <a:cubicBezTo>
                  <a:pt x="2527" y="465"/>
                  <a:pt x="2137" y="508"/>
                  <a:pt x="1792" y="561"/>
                </a:cubicBezTo>
                <a:cubicBezTo>
                  <a:pt x="1447" y="614"/>
                  <a:pt x="905" y="628"/>
                  <a:pt x="620" y="690"/>
                </a:cubicBezTo>
                <a:cubicBezTo>
                  <a:pt x="335" y="752"/>
                  <a:pt x="168" y="831"/>
                  <a:pt x="84" y="934"/>
                </a:cubicBezTo>
                <a:cubicBezTo>
                  <a:pt x="0" y="1037"/>
                  <a:pt x="35" y="1249"/>
                  <a:pt x="118" y="1306"/>
                </a:cubicBezTo>
                <a:cubicBezTo>
                  <a:pt x="201" y="1363"/>
                  <a:pt x="461" y="1298"/>
                  <a:pt x="584" y="1278"/>
                </a:cubicBezTo>
                <a:cubicBezTo>
                  <a:pt x="707" y="1258"/>
                  <a:pt x="772" y="1234"/>
                  <a:pt x="856" y="1187"/>
                </a:cubicBezTo>
                <a:cubicBezTo>
                  <a:pt x="940" y="1140"/>
                  <a:pt x="1004" y="1049"/>
                  <a:pt x="1091" y="997"/>
                </a:cubicBezTo>
                <a:cubicBezTo>
                  <a:pt x="1178" y="945"/>
                  <a:pt x="1283" y="877"/>
                  <a:pt x="1376" y="875"/>
                </a:cubicBezTo>
                <a:cubicBezTo>
                  <a:pt x="1469" y="873"/>
                  <a:pt x="1557" y="915"/>
                  <a:pt x="1647" y="984"/>
                </a:cubicBezTo>
                <a:cubicBezTo>
                  <a:pt x="1737" y="1053"/>
                  <a:pt x="1803" y="1231"/>
                  <a:pt x="1918" y="1289"/>
                </a:cubicBezTo>
                <a:cubicBezTo>
                  <a:pt x="2033" y="1347"/>
                  <a:pt x="2230" y="1344"/>
                  <a:pt x="2334" y="1333"/>
                </a:cubicBezTo>
                <a:cubicBezTo>
                  <a:pt x="2438" y="1322"/>
                  <a:pt x="2496" y="1276"/>
                  <a:pt x="2545" y="1225"/>
                </a:cubicBezTo>
                <a:cubicBezTo>
                  <a:pt x="2594" y="1174"/>
                  <a:pt x="2608" y="1099"/>
                  <a:pt x="2630" y="1027"/>
                </a:cubicBezTo>
                <a:cubicBezTo>
                  <a:pt x="2652" y="955"/>
                  <a:pt x="2667" y="843"/>
                  <a:pt x="2676" y="794"/>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0" name="Freeform 6">
            <a:extLst>
              <a:ext uri="{FF2B5EF4-FFF2-40B4-BE49-F238E27FC236}">
                <a16:creationId xmlns:a16="http://schemas.microsoft.com/office/drawing/2014/main" id="{0FC158AD-4185-4CEA-8386-02361FB77CCD}"/>
              </a:ext>
            </a:extLst>
          </p:cNvPr>
          <p:cNvSpPr>
            <a:spLocks/>
          </p:cNvSpPr>
          <p:nvPr/>
        </p:nvSpPr>
        <p:spPr bwMode="auto">
          <a:xfrm>
            <a:off x="2282825" y="2466975"/>
            <a:ext cx="4467225" cy="4122738"/>
          </a:xfrm>
          <a:custGeom>
            <a:avLst/>
            <a:gdLst>
              <a:gd name="T0" fmla="*/ 4368800 w 2814"/>
              <a:gd name="T1" fmla="*/ 4122738 h 2597"/>
              <a:gd name="T2" fmla="*/ 4189413 w 2814"/>
              <a:gd name="T3" fmla="*/ 3798888 h 2597"/>
              <a:gd name="T4" fmla="*/ 2698750 w 2814"/>
              <a:gd name="T5" fmla="*/ 3524250 h 2597"/>
              <a:gd name="T6" fmla="*/ 438150 w 2814"/>
              <a:gd name="T7" fmla="*/ 2643188 h 2597"/>
              <a:gd name="T8" fmla="*/ 73025 w 2814"/>
              <a:gd name="T9" fmla="*/ 1212850 h 2597"/>
              <a:gd name="T10" fmla="*/ 169863 w 2814"/>
              <a:gd name="T11" fmla="*/ 190500 h 2597"/>
              <a:gd name="T12" fmla="*/ 557213 w 2814"/>
              <a:gd name="T13" fmla="*/ 71438 h 2597"/>
              <a:gd name="T14" fmla="*/ 617538 w 2814"/>
              <a:gd name="T15" fmla="*/ 301625 h 2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14" h="2597">
                <a:moveTo>
                  <a:pt x="2752" y="2597"/>
                </a:moveTo>
                <a:cubicBezTo>
                  <a:pt x="2733" y="2563"/>
                  <a:pt x="2814" y="2456"/>
                  <a:pt x="2639" y="2393"/>
                </a:cubicBezTo>
                <a:cubicBezTo>
                  <a:pt x="2464" y="2330"/>
                  <a:pt x="2094" y="2341"/>
                  <a:pt x="1700" y="2220"/>
                </a:cubicBezTo>
                <a:cubicBezTo>
                  <a:pt x="1306" y="2099"/>
                  <a:pt x="552" y="1908"/>
                  <a:pt x="276" y="1665"/>
                </a:cubicBezTo>
                <a:cubicBezTo>
                  <a:pt x="0" y="1422"/>
                  <a:pt x="74" y="1021"/>
                  <a:pt x="46" y="764"/>
                </a:cubicBezTo>
                <a:cubicBezTo>
                  <a:pt x="18" y="507"/>
                  <a:pt x="56" y="240"/>
                  <a:pt x="107" y="120"/>
                </a:cubicBezTo>
                <a:cubicBezTo>
                  <a:pt x="158" y="0"/>
                  <a:pt x="304" y="33"/>
                  <a:pt x="351" y="45"/>
                </a:cubicBezTo>
                <a:cubicBezTo>
                  <a:pt x="398" y="57"/>
                  <a:pt x="381" y="160"/>
                  <a:pt x="389" y="19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1" name="Freeform 7">
            <a:extLst>
              <a:ext uri="{FF2B5EF4-FFF2-40B4-BE49-F238E27FC236}">
                <a16:creationId xmlns:a16="http://schemas.microsoft.com/office/drawing/2014/main" id="{FB5BFD27-243D-466B-9B35-789E9BB9574A}"/>
              </a:ext>
            </a:extLst>
          </p:cNvPr>
          <p:cNvSpPr>
            <a:spLocks/>
          </p:cNvSpPr>
          <p:nvPr/>
        </p:nvSpPr>
        <p:spPr bwMode="auto">
          <a:xfrm>
            <a:off x="3008313" y="2528888"/>
            <a:ext cx="257175" cy="327025"/>
          </a:xfrm>
          <a:custGeom>
            <a:avLst/>
            <a:gdLst>
              <a:gd name="T0" fmla="*/ 0 w 162"/>
              <a:gd name="T1" fmla="*/ 273050 h 206"/>
              <a:gd name="T2" fmla="*/ 42863 w 162"/>
              <a:gd name="T3" fmla="*/ 36513 h 206"/>
              <a:gd name="T4" fmla="*/ 214313 w 162"/>
              <a:gd name="T5" fmla="*/ 57150 h 206"/>
              <a:gd name="T6" fmla="*/ 257175 w 162"/>
              <a:gd name="T7" fmla="*/ 327025 h 2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206">
                <a:moveTo>
                  <a:pt x="0" y="172"/>
                </a:moveTo>
                <a:cubicBezTo>
                  <a:pt x="4" y="147"/>
                  <a:pt x="5" y="46"/>
                  <a:pt x="27" y="23"/>
                </a:cubicBezTo>
                <a:cubicBezTo>
                  <a:pt x="49" y="0"/>
                  <a:pt x="113" y="5"/>
                  <a:pt x="135" y="36"/>
                </a:cubicBezTo>
                <a:cubicBezTo>
                  <a:pt x="157" y="67"/>
                  <a:pt x="157" y="171"/>
                  <a:pt x="162" y="206"/>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2" name="Freeform 8">
            <a:extLst>
              <a:ext uri="{FF2B5EF4-FFF2-40B4-BE49-F238E27FC236}">
                <a16:creationId xmlns:a16="http://schemas.microsoft.com/office/drawing/2014/main" id="{560E7EC5-FE84-4B71-A9F0-A8CDFE41EADB}"/>
              </a:ext>
            </a:extLst>
          </p:cNvPr>
          <p:cNvSpPr>
            <a:spLocks/>
          </p:cNvSpPr>
          <p:nvPr/>
        </p:nvSpPr>
        <p:spPr bwMode="auto">
          <a:xfrm>
            <a:off x="3306763" y="2511425"/>
            <a:ext cx="2249487" cy="788988"/>
          </a:xfrm>
          <a:custGeom>
            <a:avLst/>
            <a:gdLst>
              <a:gd name="T0" fmla="*/ 66675 w 1417"/>
              <a:gd name="T1" fmla="*/ 354013 h 497"/>
              <a:gd name="T2" fmla="*/ 42862 w 1417"/>
              <a:gd name="T3" fmla="*/ 47625 h 497"/>
              <a:gd name="T4" fmla="*/ 325437 w 1417"/>
              <a:gd name="T5" fmla="*/ 63500 h 497"/>
              <a:gd name="T6" fmla="*/ 528637 w 1417"/>
              <a:gd name="T7" fmla="*/ 354013 h 497"/>
              <a:gd name="T8" fmla="*/ 873125 w 1417"/>
              <a:gd name="T9" fmla="*/ 720725 h 497"/>
              <a:gd name="T10" fmla="*/ 1530350 w 1417"/>
              <a:gd name="T11" fmla="*/ 687388 h 497"/>
              <a:gd name="T12" fmla="*/ 1916112 w 1417"/>
              <a:gd name="T13" fmla="*/ 106363 h 497"/>
              <a:gd name="T14" fmla="*/ 2203450 w 1417"/>
              <a:gd name="T15" fmla="*/ 119063 h 497"/>
              <a:gd name="T16" fmla="*/ 2197100 w 1417"/>
              <a:gd name="T17" fmla="*/ 376238 h 4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17" h="497">
                <a:moveTo>
                  <a:pt x="42" y="223"/>
                </a:moveTo>
                <a:cubicBezTo>
                  <a:pt x="40" y="192"/>
                  <a:pt x="0" y="60"/>
                  <a:pt x="27" y="30"/>
                </a:cubicBezTo>
                <a:cubicBezTo>
                  <a:pt x="54" y="0"/>
                  <a:pt x="154" y="8"/>
                  <a:pt x="205" y="40"/>
                </a:cubicBezTo>
                <a:cubicBezTo>
                  <a:pt x="256" y="72"/>
                  <a:pt x="276" y="154"/>
                  <a:pt x="333" y="223"/>
                </a:cubicBezTo>
                <a:cubicBezTo>
                  <a:pt x="390" y="292"/>
                  <a:pt x="445" y="419"/>
                  <a:pt x="550" y="454"/>
                </a:cubicBezTo>
                <a:cubicBezTo>
                  <a:pt x="655" y="489"/>
                  <a:pt x="855" y="497"/>
                  <a:pt x="964" y="433"/>
                </a:cubicBezTo>
                <a:cubicBezTo>
                  <a:pt x="1073" y="369"/>
                  <a:pt x="1136" y="127"/>
                  <a:pt x="1207" y="67"/>
                </a:cubicBezTo>
                <a:cubicBezTo>
                  <a:pt x="1278" y="7"/>
                  <a:pt x="1359" y="47"/>
                  <a:pt x="1388" y="75"/>
                </a:cubicBezTo>
                <a:cubicBezTo>
                  <a:pt x="1417" y="103"/>
                  <a:pt x="1385" y="203"/>
                  <a:pt x="1384" y="237"/>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3" name="Freeform 9">
            <a:extLst>
              <a:ext uri="{FF2B5EF4-FFF2-40B4-BE49-F238E27FC236}">
                <a16:creationId xmlns:a16="http://schemas.microsoft.com/office/drawing/2014/main" id="{65CD3E2E-DC4A-43B5-92F5-3EE78750C287}"/>
              </a:ext>
            </a:extLst>
          </p:cNvPr>
          <p:cNvSpPr>
            <a:spLocks/>
          </p:cNvSpPr>
          <p:nvPr/>
        </p:nvSpPr>
        <p:spPr bwMode="auto">
          <a:xfrm>
            <a:off x="5600700" y="2578100"/>
            <a:ext cx="217488" cy="363538"/>
          </a:xfrm>
          <a:custGeom>
            <a:avLst/>
            <a:gdLst>
              <a:gd name="T0" fmla="*/ 0 w 137"/>
              <a:gd name="T1" fmla="*/ 330200 h 229"/>
              <a:gd name="T2" fmla="*/ 53975 w 137"/>
              <a:gd name="T3" fmla="*/ 52388 h 229"/>
              <a:gd name="T4" fmla="*/ 196850 w 137"/>
              <a:gd name="T5" fmla="*/ 52388 h 229"/>
              <a:gd name="T6" fmla="*/ 182563 w 137"/>
              <a:gd name="T7" fmla="*/ 363538 h 2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 h="229">
                <a:moveTo>
                  <a:pt x="0" y="208"/>
                </a:moveTo>
                <a:cubicBezTo>
                  <a:pt x="5" y="180"/>
                  <a:pt x="13" y="62"/>
                  <a:pt x="34" y="33"/>
                </a:cubicBezTo>
                <a:cubicBezTo>
                  <a:pt x="55" y="4"/>
                  <a:pt x="111" y="0"/>
                  <a:pt x="124" y="33"/>
                </a:cubicBezTo>
                <a:cubicBezTo>
                  <a:pt x="137" y="66"/>
                  <a:pt x="117" y="188"/>
                  <a:pt x="115" y="229"/>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4" name="Freeform 10">
            <a:extLst>
              <a:ext uri="{FF2B5EF4-FFF2-40B4-BE49-F238E27FC236}">
                <a16:creationId xmlns:a16="http://schemas.microsoft.com/office/drawing/2014/main" id="{D3F803D5-7903-4DE9-A47F-4FEC2206F36E}"/>
              </a:ext>
            </a:extLst>
          </p:cNvPr>
          <p:cNvSpPr>
            <a:spLocks/>
          </p:cNvSpPr>
          <p:nvPr/>
        </p:nvSpPr>
        <p:spPr bwMode="auto">
          <a:xfrm>
            <a:off x="5900738" y="1619250"/>
            <a:ext cx="765175" cy="1343025"/>
          </a:xfrm>
          <a:custGeom>
            <a:avLst/>
            <a:gdLst>
              <a:gd name="T0" fmla="*/ 0 w 482"/>
              <a:gd name="T1" fmla="*/ 1343025 h 846"/>
              <a:gd name="T2" fmla="*/ 87313 w 482"/>
              <a:gd name="T3" fmla="*/ 1009650 h 846"/>
              <a:gd name="T4" fmla="*/ 488950 w 482"/>
              <a:gd name="T5" fmla="*/ 892175 h 846"/>
              <a:gd name="T6" fmla="*/ 642938 w 482"/>
              <a:gd name="T7" fmla="*/ 650875 h 846"/>
              <a:gd name="T8" fmla="*/ 765175 w 482"/>
              <a:gd name="T9" fmla="*/ 0 h 8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2" h="846">
                <a:moveTo>
                  <a:pt x="0" y="846"/>
                </a:moveTo>
                <a:cubicBezTo>
                  <a:pt x="9" y="811"/>
                  <a:pt x="4" y="683"/>
                  <a:pt x="55" y="636"/>
                </a:cubicBezTo>
                <a:cubicBezTo>
                  <a:pt x="106" y="589"/>
                  <a:pt x="250" y="600"/>
                  <a:pt x="308" y="562"/>
                </a:cubicBezTo>
                <a:cubicBezTo>
                  <a:pt x="366" y="524"/>
                  <a:pt x="376" y="504"/>
                  <a:pt x="405" y="410"/>
                </a:cubicBezTo>
                <a:cubicBezTo>
                  <a:pt x="434" y="316"/>
                  <a:pt x="466" y="85"/>
                  <a:pt x="482"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5" name="Text Box 12">
            <a:extLst>
              <a:ext uri="{FF2B5EF4-FFF2-40B4-BE49-F238E27FC236}">
                <a16:creationId xmlns:a16="http://schemas.microsoft.com/office/drawing/2014/main" id="{9E18DB72-B8A3-4E55-AE4B-ABE534E46A79}"/>
              </a:ext>
            </a:extLst>
          </p:cNvPr>
          <p:cNvSpPr txBox="1">
            <a:spLocks noChangeArrowheads="1"/>
          </p:cNvSpPr>
          <p:nvPr/>
        </p:nvSpPr>
        <p:spPr bwMode="auto">
          <a:xfrm>
            <a:off x="3635375" y="2133600"/>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sinus venosus</a:t>
            </a:r>
          </a:p>
        </p:txBody>
      </p:sp>
      <p:sp>
        <p:nvSpPr>
          <p:cNvPr id="11276" name="Freeform 21">
            <a:extLst>
              <a:ext uri="{FF2B5EF4-FFF2-40B4-BE49-F238E27FC236}">
                <a16:creationId xmlns:a16="http://schemas.microsoft.com/office/drawing/2014/main" id="{28CFAF1D-43C7-476A-B1BE-E535168F6C8C}"/>
              </a:ext>
            </a:extLst>
          </p:cNvPr>
          <p:cNvSpPr>
            <a:spLocks/>
          </p:cNvSpPr>
          <p:nvPr/>
        </p:nvSpPr>
        <p:spPr bwMode="auto">
          <a:xfrm>
            <a:off x="2181225" y="260350"/>
            <a:ext cx="87313" cy="6291263"/>
          </a:xfrm>
          <a:custGeom>
            <a:avLst/>
            <a:gdLst>
              <a:gd name="T0" fmla="*/ 87313 w 55"/>
              <a:gd name="T1" fmla="*/ 0 h 3963"/>
              <a:gd name="T2" fmla="*/ 14288 w 55"/>
              <a:gd name="T3" fmla="*/ 2447925 h 3963"/>
              <a:gd name="T4" fmla="*/ 3175 w 55"/>
              <a:gd name="T5" fmla="*/ 6291263 h 3963"/>
              <a:gd name="T6" fmla="*/ 0 60000 65536"/>
              <a:gd name="T7" fmla="*/ 0 60000 65536"/>
              <a:gd name="T8" fmla="*/ 0 60000 65536"/>
            </a:gdLst>
            <a:ahLst/>
            <a:cxnLst>
              <a:cxn ang="T6">
                <a:pos x="T0" y="T1"/>
              </a:cxn>
              <a:cxn ang="T7">
                <a:pos x="T2" y="T3"/>
              </a:cxn>
              <a:cxn ang="T8">
                <a:pos x="T4" y="T5"/>
              </a:cxn>
            </a:cxnLst>
            <a:rect l="0" t="0" r="r" b="b"/>
            <a:pathLst>
              <a:path w="55" h="3963">
                <a:moveTo>
                  <a:pt x="55" y="0"/>
                </a:moveTo>
                <a:cubicBezTo>
                  <a:pt x="36" y="446"/>
                  <a:pt x="18" y="882"/>
                  <a:pt x="9" y="1542"/>
                </a:cubicBezTo>
                <a:cubicBezTo>
                  <a:pt x="0" y="2202"/>
                  <a:pt x="4" y="3459"/>
                  <a:pt x="2" y="3963"/>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7" name="Freeform 23">
            <a:extLst>
              <a:ext uri="{FF2B5EF4-FFF2-40B4-BE49-F238E27FC236}">
                <a16:creationId xmlns:a16="http://schemas.microsoft.com/office/drawing/2014/main" id="{A593BEB6-C5B5-48DC-B08B-B713112F1C1A}"/>
              </a:ext>
            </a:extLst>
          </p:cNvPr>
          <p:cNvSpPr>
            <a:spLocks/>
          </p:cNvSpPr>
          <p:nvPr/>
        </p:nvSpPr>
        <p:spPr bwMode="auto">
          <a:xfrm>
            <a:off x="2297113" y="333375"/>
            <a:ext cx="4340225" cy="1287463"/>
          </a:xfrm>
          <a:custGeom>
            <a:avLst/>
            <a:gdLst>
              <a:gd name="T0" fmla="*/ 101600 w 2734"/>
              <a:gd name="T1" fmla="*/ 11113 h 811"/>
              <a:gd name="T2" fmla="*/ 112713 w 2734"/>
              <a:gd name="T3" fmla="*/ 1130300 h 811"/>
              <a:gd name="T4" fmla="*/ 779463 w 2734"/>
              <a:gd name="T5" fmla="*/ 957263 h 811"/>
              <a:gd name="T6" fmla="*/ 1682750 w 2734"/>
              <a:gd name="T7" fmla="*/ 785813 h 811"/>
              <a:gd name="T8" fmla="*/ 3570288 w 2734"/>
              <a:gd name="T9" fmla="*/ 574675 h 811"/>
              <a:gd name="T10" fmla="*/ 4219575 w 2734"/>
              <a:gd name="T11" fmla="*/ 358775 h 811"/>
              <a:gd name="T12" fmla="*/ 4291013 w 2734"/>
              <a:gd name="T13" fmla="*/ 0 h 8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34" h="811">
                <a:moveTo>
                  <a:pt x="64" y="7"/>
                </a:moveTo>
                <a:cubicBezTo>
                  <a:pt x="65" y="124"/>
                  <a:pt x="0" y="613"/>
                  <a:pt x="71" y="712"/>
                </a:cubicBezTo>
                <a:cubicBezTo>
                  <a:pt x="142" y="811"/>
                  <a:pt x="326" y="639"/>
                  <a:pt x="491" y="603"/>
                </a:cubicBezTo>
                <a:cubicBezTo>
                  <a:pt x="656" y="567"/>
                  <a:pt x="767" y="535"/>
                  <a:pt x="1060" y="495"/>
                </a:cubicBezTo>
                <a:cubicBezTo>
                  <a:pt x="1353" y="455"/>
                  <a:pt x="1983" y="407"/>
                  <a:pt x="2249" y="362"/>
                </a:cubicBezTo>
                <a:cubicBezTo>
                  <a:pt x="2515" y="317"/>
                  <a:pt x="2582" y="286"/>
                  <a:pt x="2658" y="226"/>
                </a:cubicBezTo>
                <a:cubicBezTo>
                  <a:pt x="2734" y="166"/>
                  <a:pt x="2718" y="83"/>
                  <a:pt x="2703" y="0"/>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8" name="Freeform 24">
            <a:extLst>
              <a:ext uri="{FF2B5EF4-FFF2-40B4-BE49-F238E27FC236}">
                <a16:creationId xmlns:a16="http://schemas.microsoft.com/office/drawing/2014/main" id="{0FA547AB-5679-4A55-92C0-EA8DBC14B299}"/>
              </a:ext>
            </a:extLst>
          </p:cNvPr>
          <p:cNvSpPr>
            <a:spLocks/>
          </p:cNvSpPr>
          <p:nvPr/>
        </p:nvSpPr>
        <p:spPr bwMode="auto">
          <a:xfrm>
            <a:off x="2319338" y="4968875"/>
            <a:ext cx="4224337" cy="1647825"/>
          </a:xfrm>
          <a:custGeom>
            <a:avLst/>
            <a:gdLst>
              <a:gd name="T0" fmla="*/ 14287 w 2661"/>
              <a:gd name="T1" fmla="*/ 1571625 h 1038"/>
              <a:gd name="T2" fmla="*/ 79375 w 2661"/>
              <a:gd name="T3" fmla="*/ 184150 h 1038"/>
              <a:gd name="T4" fmla="*/ 488950 w 2661"/>
              <a:gd name="T5" fmla="*/ 463550 h 1038"/>
              <a:gd name="T6" fmla="*/ 1381125 w 2661"/>
              <a:gd name="T7" fmla="*/ 862013 h 1038"/>
              <a:gd name="T8" fmla="*/ 2574925 w 2661"/>
              <a:gd name="T9" fmla="*/ 1206500 h 1038"/>
              <a:gd name="T10" fmla="*/ 3725862 w 2661"/>
              <a:gd name="T11" fmla="*/ 1420813 h 1038"/>
              <a:gd name="T12" fmla="*/ 4144962 w 2661"/>
              <a:gd name="T13" fmla="*/ 1476375 h 1038"/>
              <a:gd name="T14" fmla="*/ 4200525 w 2661"/>
              <a:gd name="T15" fmla="*/ 1647825 h 10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1" h="1038">
                <a:moveTo>
                  <a:pt x="9" y="990"/>
                </a:moveTo>
                <a:cubicBezTo>
                  <a:pt x="17" y="846"/>
                  <a:pt x="0" y="232"/>
                  <a:pt x="50" y="116"/>
                </a:cubicBezTo>
                <a:cubicBezTo>
                  <a:pt x="100" y="0"/>
                  <a:pt x="171" y="221"/>
                  <a:pt x="308" y="292"/>
                </a:cubicBezTo>
                <a:cubicBezTo>
                  <a:pt x="445" y="363"/>
                  <a:pt x="651" y="465"/>
                  <a:pt x="870" y="543"/>
                </a:cubicBezTo>
                <a:cubicBezTo>
                  <a:pt x="1089" y="621"/>
                  <a:pt x="1376" y="701"/>
                  <a:pt x="1622" y="760"/>
                </a:cubicBezTo>
                <a:cubicBezTo>
                  <a:pt x="1868" y="819"/>
                  <a:pt x="2182" y="867"/>
                  <a:pt x="2347" y="895"/>
                </a:cubicBezTo>
                <a:cubicBezTo>
                  <a:pt x="2512" y="923"/>
                  <a:pt x="2561" y="906"/>
                  <a:pt x="2611" y="930"/>
                </a:cubicBezTo>
                <a:cubicBezTo>
                  <a:pt x="2661" y="954"/>
                  <a:pt x="2639" y="1016"/>
                  <a:pt x="2646" y="1038"/>
                </a:cubicBezTo>
              </a:path>
            </a:pathLst>
          </a:custGeom>
          <a:noFill/>
          <a:ln w="38100" cmpd="sng">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79" name="Text Box 25">
            <a:extLst>
              <a:ext uri="{FF2B5EF4-FFF2-40B4-BE49-F238E27FC236}">
                <a16:creationId xmlns:a16="http://schemas.microsoft.com/office/drawing/2014/main" id="{0A96EACF-06B3-4856-94A8-46694F092A3A}"/>
              </a:ext>
            </a:extLst>
          </p:cNvPr>
          <p:cNvSpPr txBox="1">
            <a:spLocks noChangeArrowheads="1"/>
          </p:cNvSpPr>
          <p:nvPr/>
        </p:nvSpPr>
        <p:spPr bwMode="auto">
          <a:xfrm>
            <a:off x="2555875" y="333375"/>
            <a:ext cx="3744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brachiocephalic veins</a:t>
            </a:r>
          </a:p>
        </p:txBody>
      </p:sp>
      <p:sp>
        <p:nvSpPr>
          <p:cNvPr id="11280" name="Line 26">
            <a:extLst>
              <a:ext uri="{FF2B5EF4-FFF2-40B4-BE49-F238E27FC236}">
                <a16:creationId xmlns:a16="http://schemas.microsoft.com/office/drawing/2014/main" id="{A2BA522B-11C1-43F5-A26A-E44FAB546B53}"/>
              </a:ext>
            </a:extLst>
          </p:cNvPr>
          <p:cNvSpPr>
            <a:spLocks noChangeShapeType="1"/>
          </p:cNvSpPr>
          <p:nvPr/>
        </p:nvSpPr>
        <p:spPr bwMode="auto">
          <a:xfrm flipH="1">
            <a:off x="2268538" y="692150"/>
            <a:ext cx="574675" cy="5048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81" name="Line 27">
            <a:extLst>
              <a:ext uri="{FF2B5EF4-FFF2-40B4-BE49-F238E27FC236}">
                <a16:creationId xmlns:a16="http://schemas.microsoft.com/office/drawing/2014/main" id="{EF4B0EEA-69B3-4256-B50B-91F7F34BFA39}"/>
              </a:ext>
            </a:extLst>
          </p:cNvPr>
          <p:cNvSpPr>
            <a:spLocks noChangeShapeType="1"/>
          </p:cNvSpPr>
          <p:nvPr/>
        </p:nvSpPr>
        <p:spPr bwMode="auto">
          <a:xfrm>
            <a:off x="4643438" y="692150"/>
            <a:ext cx="649287" cy="433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82" name="Text Box 28">
            <a:extLst>
              <a:ext uri="{FF2B5EF4-FFF2-40B4-BE49-F238E27FC236}">
                <a16:creationId xmlns:a16="http://schemas.microsoft.com/office/drawing/2014/main" id="{96F4B9E9-21EB-4A00-9406-770262AE79FD}"/>
              </a:ext>
            </a:extLst>
          </p:cNvPr>
          <p:cNvSpPr txBox="1">
            <a:spLocks noChangeArrowheads="1"/>
          </p:cNvSpPr>
          <p:nvPr/>
        </p:nvSpPr>
        <p:spPr bwMode="auto">
          <a:xfrm>
            <a:off x="250825" y="1484313"/>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superior vena cava</a:t>
            </a:r>
          </a:p>
        </p:txBody>
      </p:sp>
      <p:sp>
        <p:nvSpPr>
          <p:cNvPr id="11283" name="Line 29">
            <a:extLst>
              <a:ext uri="{FF2B5EF4-FFF2-40B4-BE49-F238E27FC236}">
                <a16:creationId xmlns:a16="http://schemas.microsoft.com/office/drawing/2014/main" id="{52D4CB7A-AD16-4078-832C-D567239EF762}"/>
              </a:ext>
            </a:extLst>
          </p:cNvPr>
          <p:cNvSpPr>
            <a:spLocks noChangeShapeType="1"/>
          </p:cNvSpPr>
          <p:nvPr/>
        </p:nvSpPr>
        <p:spPr bwMode="auto">
          <a:xfrm>
            <a:off x="1619250" y="1916113"/>
            <a:ext cx="722313" cy="1730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84" name="Text Box 30">
            <a:extLst>
              <a:ext uri="{FF2B5EF4-FFF2-40B4-BE49-F238E27FC236}">
                <a16:creationId xmlns:a16="http://schemas.microsoft.com/office/drawing/2014/main" id="{53D61472-37DC-47E6-8D85-807A9E514CE2}"/>
              </a:ext>
            </a:extLst>
          </p:cNvPr>
          <p:cNvSpPr txBox="1">
            <a:spLocks noChangeArrowheads="1"/>
          </p:cNvSpPr>
          <p:nvPr/>
        </p:nvSpPr>
        <p:spPr bwMode="auto">
          <a:xfrm>
            <a:off x="2484438" y="630872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hu-HU" altLang="hu-HU">
                <a:solidFill>
                  <a:srgbClr val="000000"/>
                </a:solidFill>
              </a:rPr>
              <a:t>right and left common iliac veins</a:t>
            </a:r>
          </a:p>
        </p:txBody>
      </p:sp>
      <p:sp>
        <p:nvSpPr>
          <p:cNvPr id="11285" name="Line 31">
            <a:extLst>
              <a:ext uri="{FF2B5EF4-FFF2-40B4-BE49-F238E27FC236}">
                <a16:creationId xmlns:a16="http://schemas.microsoft.com/office/drawing/2014/main" id="{7F07471F-85EF-4303-9F30-6E1BBB3F3BD6}"/>
              </a:ext>
            </a:extLst>
          </p:cNvPr>
          <p:cNvSpPr>
            <a:spLocks noChangeShapeType="1"/>
          </p:cNvSpPr>
          <p:nvPr/>
        </p:nvSpPr>
        <p:spPr bwMode="auto">
          <a:xfrm flipH="1" flipV="1">
            <a:off x="2238375" y="5949950"/>
            <a:ext cx="388938"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86" name="Line 32">
            <a:extLst>
              <a:ext uri="{FF2B5EF4-FFF2-40B4-BE49-F238E27FC236}">
                <a16:creationId xmlns:a16="http://schemas.microsoft.com/office/drawing/2014/main" id="{AFF71540-2DED-484A-BD74-021804DBEAAC}"/>
              </a:ext>
            </a:extLst>
          </p:cNvPr>
          <p:cNvSpPr>
            <a:spLocks noChangeShapeType="1"/>
          </p:cNvSpPr>
          <p:nvPr/>
        </p:nvSpPr>
        <p:spPr bwMode="auto">
          <a:xfrm flipV="1">
            <a:off x="4140200" y="5949950"/>
            <a:ext cx="360363" cy="3587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87" name="Oval 33">
            <a:extLst>
              <a:ext uri="{FF2B5EF4-FFF2-40B4-BE49-F238E27FC236}">
                <a16:creationId xmlns:a16="http://schemas.microsoft.com/office/drawing/2014/main" id="{229852CE-18C3-44EF-9FA0-A746B01976EA}"/>
              </a:ext>
            </a:extLst>
          </p:cNvPr>
          <p:cNvSpPr>
            <a:spLocks noChangeArrowheads="1"/>
          </p:cNvSpPr>
          <p:nvPr/>
        </p:nvSpPr>
        <p:spPr bwMode="auto">
          <a:xfrm>
            <a:off x="4070350" y="2630488"/>
            <a:ext cx="792163" cy="504825"/>
          </a:xfrm>
          <a:prstGeom prst="ellipse">
            <a:avLst/>
          </a:prstGeom>
          <a:solidFill>
            <a:srgbClr val="969696"/>
          </a:solidFill>
          <a:ln w="38100" cap="rnd">
            <a:solidFill>
              <a:srgbClr val="000000"/>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hu-HU" altLang="hu-HU"/>
          </a:p>
        </p:txBody>
      </p:sp>
      <p:sp>
        <p:nvSpPr>
          <p:cNvPr id="11288" name="Text Box 34">
            <a:extLst>
              <a:ext uri="{FF2B5EF4-FFF2-40B4-BE49-F238E27FC236}">
                <a16:creationId xmlns:a16="http://schemas.microsoft.com/office/drawing/2014/main" id="{76811EDC-22DE-4137-B164-CDFBCD6A199F}"/>
              </a:ext>
            </a:extLst>
          </p:cNvPr>
          <p:cNvSpPr txBox="1">
            <a:spLocks noChangeArrowheads="1"/>
          </p:cNvSpPr>
          <p:nvPr/>
        </p:nvSpPr>
        <p:spPr bwMode="auto">
          <a:xfrm>
            <a:off x="6948488" y="1484313"/>
            <a:ext cx="1871662"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oblique vein of the left atrium</a:t>
            </a:r>
          </a:p>
          <a:p>
            <a:pPr algn="ctr" eaLnBrk="1" hangingPunct="1">
              <a:spcBef>
                <a:spcPct val="50000"/>
              </a:spcBef>
            </a:pPr>
            <a:r>
              <a:rPr lang="hu-HU" altLang="hu-HU">
                <a:solidFill>
                  <a:srgbClr val="000000"/>
                </a:solidFill>
              </a:rPr>
              <a:t>coronary sinus</a:t>
            </a:r>
          </a:p>
        </p:txBody>
      </p:sp>
      <p:sp>
        <p:nvSpPr>
          <p:cNvPr id="11289" name="Line 35">
            <a:extLst>
              <a:ext uri="{FF2B5EF4-FFF2-40B4-BE49-F238E27FC236}">
                <a16:creationId xmlns:a16="http://schemas.microsoft.com/office/drawing/2014/main" id="{D0AC94A4-DF26-4035-A3EC-3499A5B7A1AB}"/>
              </a:ext>
            </a:extLst>
          </p:cNvPr>
          <p:cNvSpPr>
            <a:spLocks noChangeShapeType="1"/>
          </p:cNvSpPr>
          <p:nvPr/>
        </p:nvSpPr>
        <p:spPr bwMode="auto">
          <a:xfrm flipH="1">
            <a:off x="6732588" y="1844675"/>
            <a:ext cx="3603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90" name="Line 36">
            <a:extLst>
              <a:ext uri="{FF2B5EF4-FFF2-40B4-BE49-F238E27FC236}">
                <a16:creationId xmlns:a16="http://schemas.microsoft.com/office/drawing/2014/main" id="{05CF4D13-F9D0-4CC5-8EAB-01C449C75F59}"/>
              </a:ext>
            </a:extLst>
          </p:cNvPr>
          <p:cNvSpPr>
            <a:spLocks noChangeShapeType="1"/>
          </p:cNvSpPr>
          <p:nvPr/>
        </p:nvSpPr>
        <p:spPr bwMode="auto">
          <a:xfrm flipH="1">
            <a:off x="6319838" y="2420938"/>
            <a:ext cx="700087"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1291" name="Text Box 37">
            <a:extLst>
              <a:ext uri="{FF2B5EF4-FFF2-40B4-BE49-F238E27FC236}">
                <a16:creationId xmlns:a16="http://schemas.microsoft.com/office/drawing/2014/main" id="{28A04664-5E68-47F3-98D3-F41A41275B3E}"/>
              </a:ext>
            </a:extLst>
          </p:cNvPr>
          <p:cNvSpPr txBox="1">
            <a:spLocks noChangeArrowheads="1"/>
          </p:cNvSpPr>
          <p:nvPr/>
        </p:nvSpPr>
        <p:spPr bwMode="auto">
          <a:xfrm>
            <a:off x="539750" y="328453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hu-HU" altLang="hu-HU">
                <a:solidFill>
                  <a:srgbClr val="000000"/>
                </a:solidFill>
              </a:rPr>
              <a:t>posteriorcardinal vein</a:t>
            </a:r>
          </a:p>
        </p:txBody>
      </p:sp>
      <p:sp>
        <p:nvSpPr>
          <p:cNvPr id="11292" name="Line 38">
            <a:extLst>
              <a:ext uri="{FF2B5EF4-FFF2-40B4-BE49-F238E27FC236}">
                <a16:creationId xmlns:a16="http://schemas.microsoft.com/office/drawing/2014/main" id="{4F8D8317-A062-42B8-8F8F-5603FAE10CDE}"/>
              </a:ext>
            </a:extLst>
          </p:cNvPr>
          <p:cNvSpPr>
            <a:spLocks noChangeShapeType="1"/>
          </p:cNvSpPr>
          <p:nvPr/>
        </p:nvSpPr>
        <p:spPr bwMode="auto">
          <a:xfrm>
            <a:off x="1619250" y="3716338"/>
            <a:ext cx="71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sld>
</file>

<file path=ppt/theme/theme1.xml><?xml version="1.0" encoding="utf-8"?>
<a:theme xmlns:a="http://schemas.openxmlformats.org/drawingml/2006/main" name="Fénysugár">
  <a:themeElements>
    <a:clrScheme name="Fénysugár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Fénysugá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énysugár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Fénysugár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Fénysugár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Fénysugár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Fénysugár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Fénysugár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Fénysugár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Fénysugár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Fénysugár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1033</TotalTime>
  <Words>1290</Words>
  <Application>Microsoft Office PowerPoint</Application>
  <PresentationFormat>Diavetítés a képernyőre (4:3 oldalarány)</PresentationFormat>
  <Paragraphs>181</Paragraphs>
  <Slides>38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38</vt:i4>
      </vt:variant>
    </vt:vector>
  </HeadingPairs>
  <TitlesOfParts>
    <vt:vector size="43" baseType="lpstr">
      <vt:lpstr>Arial</vt:lpstr>
      <vt:lpstr>Wingdings</vt:lpstr>
      <vt:lpstr>Calibri</vt:lpstr>
      <vt:lpstr>Times New Roman</vt:lpstr>
      <vt:lpstr>Fénysugár</vt:lpstr>
      <vt:lpstr>Development of the arteries and veins Fetal circulation. Malformations</vt:lpstr>
      <vt:lpstr>PowerPoint-bemutató</vt:lpstr>
      <vt:lpstr>Development of the veins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Malformations</vt:lpstr>
      <vt:lpstr>PowerPoint-bemutató</vt:lpstr>
      <vt:lpstr>PowerPoint-bemutató</vt:lpstr>
      <vt:lpstr>PowerPoint-bemutató</vt:lpstr>
      <vt:lpstr>PowerPoint-bemutató</vt:lpstr>
      <vt:lpstr>PowerPoint-bemutató</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artériás és vénás rendszer fejlődése</dc:title>
  <dc:creator>kozsurek</dc:creator>
  <cp:lastModifiedBy>Márk Kozsurek</cp:lastModifiedBy>
  <cp:revision>30</cp:revision>
  <dcterms:created xsi:type="dcterms:W3CDTF">2011-02-09T10:17:16Z</dcterms:created>
  <dcterms:modified xsi:type="dcterms:W3CDTF">2019-02-18T21:00:05Z</dcterms:modified>
</cp:coreProperties>
</file>