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6" r:id="rId5"/>
    <p:sldId id="267" r:id="rId6"/>
    <p:sldId id="268" r:id="rId7"/>
    <p:sldId id="269" r:id="rId8"/>
    <p:sldId id="258" r:id="rId9"/>
    <p:sldId id="259" r:id="rId10"/>
    <p:sldId id="260" r:id="rId11"/>
    <p:sldId id="261" r:id="rId12"/>
    <p:sldId id="273" r:id="rId13"/>
    <p:sldId id="278" r:id="rId14"/>
    <p:sldId id="270" r:id="rId15"/>
    <p:sldId id="272" r:id="rId16"/>
    <p:sldId id="279" r:id="rId17"/>
    <p:sldId id="271" r:id="rId18"/>
    <p:sldId id="274" r:id="rId19"/>
    <p:sldId id="275" r:id="rId20"/>
    <p:sldId id="280" r:id="rId21"/>
    <p:sldId id="276" r:id="rId22"/>
    <p:sldId id="277" r:id="rId23"/>
    <p:sldId id="263" r:id="rId24"/>
    <p:sldId id="262" r:id="rId2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DC1E-24E8-46D0-BD59-CA3669EE5503}" type="datetimeFigureOut">
              <a:rPr lang="hu-HU" smtClean="0"/>
              <a:t>2019. 03. 13.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0A63E-32AA-4546-ACDB-5A0AC87934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7118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DC1E-24E8-46D0-BD59-CA3669EE5503}" type="datetimeFigureOut">
              <a:rPr lang="hu-HU" smtClean="0"/>
              <a:t>2019. 03. 13.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0A63E-32AA-4546-ACDB-5A0AC87934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202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DC1E-24E8-46D0-BD59-CA3669EE5503}" type="datetimeFigureOut">
              <a:rPr lang="hu-HU" smtClean="0"/>
              <a:t>2019. 03. 13.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0A63E-32AA-4546-ACDB-5A0AC87934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581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DC1E-24E8-46D0-BD59-CA3669EE5503}" type="datetimeFigureOut">
              <a:rPr lang="hu-HU" smtClean="0"/>
              <a:t>2019. 03. 13.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0A63E-32AA-4546-ACDB-5A0AC87934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81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DC1E-24E8-46D0-BD59-CA3669EE5503}" type="datetimeFigureOut">
              <a:rPr lang="hu-HU" smtClean="0"/>
              <a:t>2019. 03. 13.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0A63E-32AA-4546-ACDB-5A0AC87934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273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DC1E-24E8-46D0-BD59-CA3669EE5503}" type="datetimeFigureOut">
              <a:rPr lang="hu-HU" smtClean="0"/>
              <a:t>2019. 03. 13.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0A63E-32AA-4546-ACDB-5A0AC87934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721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DC1E-24E8-46D0-BD59-CA3669EE5503}" type="datetimeFigureOut">
              <a:rPr lang="hu-HU" smtClean="0"/>
              <a:t>2019. 03. 13.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0A63E-32AA-4546-ACDB-5A0AC87934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047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DC1E-24E8-46D0-BD59-CA3669EE5503}" type="datetimeFigureOut">
              <a:rPr lang="hu-HU" smtClean="0"/>
              <a:t>2019. 03. 13.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0A63E-32AA-4546-ACDB-5A0AC87934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0641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DC1E-24E8-46D0-BD59-CA3669EE5503}" type="datetimeFigureOut">
              <a:rPr lang="hu-HU" smtClean="0"/>
              <a:t>2019. 03. 13.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0A63E-32AA-4546-ACDB-5A0AC87934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986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DC1E-24E8-46D0-BD59-CA3669EE5503}" type="datetimeFigureOut">
              <a:rPr lang="hu-HU" smtClean="0"/>
              <a:t>2019. 03. 13.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0A63E-32AA-4546-ACDB-5A0AC87934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955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DC1E-24E8-46D0-BD59-CA3669EE5503}" type="datetimeFigureOut">
              <a:rPr lang="hu-HU" smtClean="0"/>
              <a:t>2019. 03. 13.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0A63E-32AA-4546-ACDB-5A0AC87934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770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7DC1E-24E8-46D0-BD59-CA3669EE5503}" type="datetimeFigureOut">
              <a:rPr lang="hu-HU" smtClean="0"/>
              <a:t>2019. 03. 13.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0A63E-32AA-4546-ACDB-5A0AC87934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889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légzőrendszer szövettana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109114"/>
            <a:ext cx="9144000" cy="1655762"/>
          </a:xfrm>
        </p:spPr>
        <p:txBody>
          <a:bodyPr/>
          <a:lstStyle/>
          <a:p>
            <a:r>
              <a:rPr lang="hu-HU" dirty="0" smtClean="0"/>
              <a:t>Gyógyszerész szövettan gyakorlat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8545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7286" r="10134" b="6521"/>
          <a:stretch/>
        </p:blipFill>
        <p:spPr>
          <a:xfrm>
            <a:off x="-190096" y="753533"/>
            <a:ext cx="12356698" cy="6104467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Tüdő 58. (H+E)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96281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Bronchusok</a:t>
            </a:r>
            <a:r>
              <a:rPr lang="hu-HU" dirty="0" smtClean="0"/>
              <a:t> és </a:t>
            </a:r>
            <a:r>
              <a:rPr lang="hu-HU" dirty="0" err="1" smtClean="0"/>
              <a:t>bronchiolus</a:t>
            </a:r>
            <a:r>
              <a:rPr lang="hu-HU" dirty="0" smtClean="0"/>
              <a:t> szerkezete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6" t="7905" r="22830" b="50448"/>
          <a:stretch/>
        </p:blipFill>
        <p:spPr>
          <a:xfrm>
            <a:off x="648393" y="1970116"/>
            <a:ext cx="4713316" cy="4391039"/>
          </a:xfrm>
        </p:spPr>
      </p:pic>
      <p:pic>
        <p:nvPicPr>
          <p:cNvPr id="5" name="Tartalom hely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7" t="51271" r="13967" b="8229"/>
          <a:stretch/>
        </p:blipFill>
        <p:spPr>
          <a:xfrm>
            <a:off x="5677593" y="1970116"/>
            <a:ext cx="5478087" cy="41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03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Bronchusok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Szövettani szerkezete alapvetően megtartja a tracheára jellemző felépítési elvet, szerkezetük viszont egyre egyszerűbbé válik.</a:t>
            </a:r>
          </a:p>
          <a:p>
            <a:r>
              <a:rPr lang="hu-HU" dirty="0" smtClean="0"/>
              <a:t>A porcok fokozatosan elvesztik C alakjukat és szabálytalan alakú, egyre kisebb porclemezek formájában maradnak meg.</a:t>
            </a:r>
          </a:p>
          <a:p>
            <a:r>
              <a:rPr lang="hu-HU" dirty="0" smtClean="0"/>
              <a:t>A porcok eltűnésével előtérbe kerülnek a simaizom-elemek.</a:t>
            </a:r>
          </a:p>
          <a:p>
            <a:r>
              <a:rPr lang="hu-HU" dirty="0" smtClean="0"/>
              <a:t>A simaizomzat önálló </a:t>
            </a:r>
            <a:r>
              <a:rPr lang="hu-HU" dirty="0" err="1" smtClean="0"/>
              <a:t>tunica</a:t>
            </a:r>
            <a:r>
              <a:rPr lang="hu-HU" dirty="0" smtClean="0"/>
              <a:t> </a:t>
            </a:r>
            <a:r>
              <a:rPr lang="hu-HU" dirty="0" err="1" smtClean="0"/>
              <a:t>muscularist</a:t>
            </a:r>
            <a:r>
              <a:rPr lang="hu-HU" dirty="0" smtClean="0"/>
              <a:t> alkot a </a:t>
            </a:r>
            <a:r>
              <a:rPr lang="hu-HU" dirty="0" err="1" smtClean="0"/>
              <a:t>mucosa</a:t>
            </a:r>
            <a:r>
              <a:rPr lang="hu-HU" dirty="0" smtClean="0"/>
              <a:t> és </a:t>
            </a:r>
            <a:r>
              <a:rPr lang="hu-HU" dirty="0" err="1" smtClean="0"/>
              <a:t>submucosa</a:t>
            </a:r>
            <a:r>
              <a:rPr lang="hu-HU" dirty="0" smtClean="0"/>
              <a:t> határán.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527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bronchusok</a:t>
            </a:r>
            <a:r>
              <a:rPr lang="hu-HU" dirty="0" smtClean="0"/>
              <a:t> szöveti szerkezete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dirty="0" smtClean="0"/>
              <a:t>Nyálkahártya: hámja a jellegzetes légúti hám, tehát többmagsoros csillós hengerhám, kehelysejtekkel, néhol endokrin sejtekkel. A hám fokozatosan alacsonyodik, ugyanígy a </a:t>
            </a:r>
            <a:r>
              <a:rPr lang="hu-HU" dirty="0" err="1" smtClean="0"/>
              <a:t>tunica</a:t>
            </a:r>
            <a:r>
              <a:rPr lang="hu-HU" dirty="0" smtClean="0"/>
              <a:t> </a:t>
            </a:r>
            <a:r>
              <a:rPr lang="hu-HU" dirty="0" err="1" smtClean="0"/>
              <a:t>propria</a:t>
            </a:r>
            <a:r>
              <a:rPr lang="hu-HU" dirty="0" smtClean="0"/>
              <a:t> is fogy a kisebb </a:t>
            </a:r>
            <a:r>
              <a:rPr lang="hu-HU" dirty="0" err="1" smtClean="0"/>
              <a:t>bronchusok</a:t>
            </a:r>
            <a:r>
              <a:rPr lang="hu-HU" dirty="0" smtClean="0"/>
              <a:t> felé haladva.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err="1" smtClean="0"/>
              <a:t>Tunica</a:t>
            </a:r>
            <a:r>
              <a:rPr lang="hu-HU" dirty="0" smtClean="0"/>
              <a:t> </a:t>
            </a:r>
            <a:r>
              <a:rPr lang="hu-HU" dirty="0" err="1" smtClean="0"/>
              <a:t>muscularis</a:t>
            </a:r>
            <a:r>
              <a:rPr lang="hu-HU" dirty="0" smtClean="0"/>
              <a:t>: a nagyobb </a:t>
            </a:r>
            <a:r>
              <a:rPr lang="hu-HU" dirty="0" err="1" smtClean="0"/>
              <a:t>bronchusokban</a:t>
            </a:r>
            <a:r>
              <a:rPr lang="hu-HU" dirty="0" smtClean="0"/>
              <a:t> összefüggő réteg, a kisebbekben spirális lefutású lazábban rendezett kötegekből áll.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Porclemezek: számuk, kiterjedésük egyre csökken.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err="1" smtClean="0"/>
              <a:t>Adventitia</a:t>
            </a:r>
            <a:r>
              <a:rPr lang="hu-HU" dirty="0" smtClean="0"/>
              <a:t>: a környező struktúrák felé kapcsolatot létesítő kollagénkötegek.</a:t>
            </a:r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 err="1" smtClean="0"/>
              <a:t>bronchusok</a:t>
            </a:r>
            <a:r>
              <a:rPr lang="hu-HU" dirty="0" smtClean="0"/>
              <a:t> falában többnyire az izomréteg alatt, kis nyálmirigyek is előfordulnak.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63706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9" y="153092"/>
            <a:ext cx="11996281" cy="670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99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Bronchiolusok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 mm-nél kisebb légutak.</a:t>
            </a:r>
          </a:p>
          <a:p>
            <a:r>
              <a:rPr lang="hu-HU" dirty="0" smtClean="0"/>
              <a:t>Porcsziget és mirigy már nem fordul elő bennük.</a:t>
            </a:r>
          </a:p>
          <a:p>
            <a:r>
              <a:rPr lang="hu-HU" dirty="0" err="1" smtClean="0"/>
              <a:t>Végein</a:t>
            </a:r>
            <a:r>
              <a:rPr lang="hu-HU" dirty="0" smtClean="0"/>
              <a:t> </a:t>
            </a:r>
            <a:r>
              <a:rPr lang="hu-HU" dirty="0" err="1" smtClean="0"/>
              <a:t>bronchiolus</a:t>
            </a:r>
            <a:r>
              <a:rPr lang="hu-HU" dirty="0" smtClean="0"/>
              <a:t> </a:t>
            </a:r>
            <a:r>
              <a:rPr lang="hu-HU" dirty="0" err="1" smtClean="0"/>
              <a:t>terminalisokra</a:t>
            </a:r>
            <a:r>
              <a:rPr lang="hu-HU" dirty="0" smtClean="0"/>
              <a:t>, majd </a:t>
            </a:r>
            <a:r>
              <a:rPr lang="hu-HU" dirty="0" err="1" smtClean="0"/>
              <a:t>bronchiolus</a:t>
            </a:r>
            <a:r>
              <a:rPr lang="hu-HU" dirty="0" smtClean="0"/>
              <a:t> </a:t>
            </a:r>
            <a:r>
              <a:rPr lang="hu-HU" dirty="0" err="1" smtClean="0"/>
              <a:t>respiratoriusokra</a:t>
            </a:r>
            <a:r>
              <a:rPr lang="hu-HU" dirty="0" smtClean="0"/>
              <a:t> ágaznak.</a:t>
            </a:r>
          </a:p>
          <a:p>
            <a:r>
              <a:rPr lang="hu-HU" dirty="0" smtClean="0"/>
              <a:t>Utóbbiak falában már megjelennek az </a:t>
            </a:r>
            <a:r>
              <a:rPr lang="hu-HU" dirty="0" err="1" smtClean="0"/>
              <a:t>alveolusok</a:t>
            </a:r>
            <a:r>
              <a:rPr lang="hu-HU" dirty="0" smtClean="0"/>
              <a:t>, átmenetet képezve az </a:t>
            </a:r>
            <a:r>
              <a:rPr lang="hu-HU" dirty="0" err="1" smtClean="0"/>
              <a:t>alveoralis</a:t>
            </a:r>
            <a:r>
              <a:rPr lang="hu-HU" dirty="0" smtClean="0"/>
              <a:t> rendszer felé.</a:t>
            </a:r>
          </a:p>
          <a:p>
            <a:r>
              <a:rPr lang="hu-HU" dirty="0" smtClean="0"/>
              <a:t>Nincsenek porclemezek, helyette a </a:t>
            </a:r>
            <a:r>
              <a:rPr lang="hu-HU" dirty="0" err="1" smtClean="0"/>
              <a:t>bronchiolusok</a:t>
            </a:r>
            <a:r>
              <a:rPr lang="hu-HU" dirty="0" smtClean="0"/>
              <a:t> </a:t>
            </a:r>
            <a:r>
              <a:rPr lang="hu-HU" dirty="0" err="1" smtClean="0"/>
              <a:t>adventitiáját</a:t>
            </a:r>
            <a:r>
              <a:rPr lang="hu-HU" dirty="0" smtClean="0"/>
              <a:t> képező és a tüdőt átszövő rugalmas rostok húzó hatása biztosítja a légutak nyitott állapotát.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56062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bronchiolusok</a:t>
            </a:r>
            <a:r>
              <a:rPr lang="hu-HU" dirty="0" smtClean="0"/>
              <a:t> szöveti szerkezete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nyálkahártya hámja a kezdeti többmagsoros csillós hámból kiindulva egyre veszt magasságából és a </a:t>
            </a:r>
            <a:r>
              <a:rPr lang="hu-HU" dirty="0" err="1" smtClean="0"/>
              <a:t>bronchiolus</a:t>
            </a:r>
            <a:r>
              <a:rPr lang="hu-HU" dirty="0" smtClean="0"/>
              <a:t> </a:t>
            </a:r>
            <a:r>
              <a:rPr lang="hu-HU" dirty="0" err="1" smtClean="0"/>
              <a:t>terminalisokban</a:t>
            </a:r>
            <a:r>
              <a:rPr lang="hu-HU" dirty="0" smtClean="0"/>
              <a:t> már csak egyrétegű csillós hengerhám van.</a:t>
            </a:r>
          </a:p>
          <a:p>
            <a:r>
              <a:rPr lang="hu-HU" dirty="0" smtClean="0"/>
              <a:t>Csökken a kehelysejtek száma is.</a:t>
            </a:r>
          </a:p>
          <a:p>
            <a:r>
              <a:rPr lang="hu-HU" dirty="0" smtClean="0"/>
              <a:t>A hám alatt nagyon vékony </a:t>
            </a:r>
            <a:r>
              <a:rPr lang="hu-HU" dirty="0" err="1" smtClean="0"/>
              <a:t>lamina</a:t>
            </a:r>
            <a:r>
              <a:rPr lang="hu-HU" dirty="0" smtClean="0"/>
              <a:t> </a:t>
            </a:r>
            <a:r>
              <a:rPr lang="hu-HU" dirty="0" err="1" smtClean="0"/>
              <a:t>propriát</a:t>
            </a:r>
            <a:r>
              <a:rPr lang="hu-HU" dirty="0" smtClean="0"/>
              <a:t> találunk rugalmas rostokkal, hámon kívüli mirigyek nincsenek.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bronchiolus</a:t>
            </a:r>
            <a:r>
              <a:rPr lang="hu-HU" dirty="0" smtClean="0"/>
              <a:t> igazi falát a körkörösen vagy spirálisan futó simaizomkötegek alkotják → légutak átmérőjének szabályozása.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bronchiolusok</a:t>
            </a:r>
            <a:r>
              <a:rPr lang="hu-HU" dirty="0" smtClean="0"/>
              <a:t> csillag alakú </a:t>
            </a:r>
            <a:r>
              <a:rPr lang="hu-HU" dirty="0" err="1" smtClean="0"/>
              <a:t>lumene</a:t>
            </a:r>
            <a:r>
              <a:rPr lang="hu-HU" dirty="0" smtClean="0"/>
              <a:t> fixálási műtermék!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2199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5544"/>
            <a:ext cx="10500879" cy="680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67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Alveolusok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/>
              <a:t>Ellapult hámmal bélelt és kívülről sűrű kapillárishálózattal borított hólyagocskák.</a:t>
            </a:r>
          </a:p>
          <a:p>
            <a:r>
              <a:rPr lang="hu-HU" dirty="0" smtClean="0"/>
              <a:t>A légcsere színhelyei!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 smtClean="0"/>
              <a:t>Az </a:t>
            </a:r>
            <a:r>
              <a:rPr lang="hu-HU" dirty="0" err="1" smtClean="0"/>
              <a:t>alveolus</a:t>
            </a:r>
            <a:r>
              <a:rPr lang="hu-HU" dirty="0" smtClean="0"/>
              <a:t> fala:</a:t>
            </a:r>
            <a:endParaRPr lang="hu-HU" dirty="0"/>
          </a:p>
          <a:p>
            <a:r>
              <a:rPr lang="hu-HU" dirty="0" smtClean="0"/>
              <a:t>Kör alakú bejáratot rugalmas rostokból</a:t>
            </a:r>
            <a:br>
              <a:rPr lang="hu-HU" dirty="0" smtClean="0"/>
            </a:br>
            <a:r>
              <a:rPr lang="hu-HU" dirty="0" smtClean="0"/>
              <a:t>álló gyűrű veszi körbe</a:t>
            </a:r>
          </a:p>
          <a:p>
            <a:r>
              <a:rPr lang="hu-HU" dirty="0" smtClean="0"/>
              <a:t>Vékony laphám, melyhez finom</a:t>
            </a:r>
            <a:br>
              <a:rPr lang="hu-HU" dirty="0" smtClean="0"/>
            </a:br>
            <a:r>
              <a:rPr lang="hu-HU" dirty="0" smtClean="0"/>
              <a:t>rácsrost hálózat illeszkedik és ad támasztékot</a:t>
            </a:r>
          </a:p>
          <a:p>
            <a:r>
              <a:rPr lang="hu-HU" dirty="0" smtClean="0"/>
              <a:t>Hám-kötőszövet határon szokásos</a:t>
            </a:r>
          </a:p>
          <a:p>
            <a:r>
              <a:rPr lang="hu-HU" dirty="0" err="1" smtClean="0"/>
              <a:t>lamina</a:t>
            </a:r>
            <a:r>
              <a:rPr lang="hu-HU" dirty="0" smtClean="0"/>
              <a:t> </a:t>
            </a:r>
            <a:r>
              <a:rPr lang="hu-HU" dirty="0" err="1" smtClean="0"/>
              <a:t>basalist</a:t>
            </a:r>
            <a:r>
              <a:rPr lang="hu-HU" dirty="0" smtClean="0"/>
              <a:t> találunk</a:t>
            </a:r>
          </a:p>
          <a:p>
            <a:r>
              <a:rPr lang="hu-HU" dirty="0" err="1" smtClean="0"/>
              <a:t>Septum</a:t>
            </a:r>
            <a:r>
              <a:rPr lang="hu-HU" dirty="0" smtClean="0"/>
              <a:t> </a:t>
            </a:r>
            <a:r>
              <a:rPr lang="hu-HU" dirty="0" err="1" smtClean="0"/>
              <a:t>interalveolare</a:t>
            </a:r>
            <a:r>
              <a:rPr lang="hu-HU" dirty="0" smtClean="0"/>
              <a:t>-k → „habos” szerkezet</a:t>
            </a:r>
          </a:p>
          <a:p>
            <a:r>
              <a:rPr lang="hu-HU" dirty="0" err="1" smtClean="0"/>
              <a:t>Interalveolaris</a:t>
            </a:r>
            <a:r>
              <a:rPr lang="hu-HU" dirty="0" smtClean="0"/>
              <a:t> résekben </a:t>
            </a:r>
            <a:r>
              <a:rPr lang="hu-HU" dirty="0" err="1" smtClean="0"/>
              <a:t>capillarisok</a:t>
            </a:r>
            <a:r>
              <a:rPr lang="hu-HU" dirty="0" smtClean="0"/>
              <a:t>, </a:t>
            </a:r>
            <a:r>
              <a:rPr lang="hu-HU" dirty="0" err="1" smtClean="0"/>
              <a:t>fibrocyták</a:t>
            </a:r>
            <a:r>
              <a:rPr lang="hu-HU" dirty="0" smtClean="0"/>
              <a:t>,</a:t>
            </a:r>
            <a:br>
              <a:rPr lang="hu-HU" dirty="0" smtClean="0"/>
            </a:br>
            <a:r>
              <a:rPr lang="hu-HU" dirty="0" err="1" smtClean="0"/>
              <a:t>macrophagok</a:t>
            </a:r>
            <a:r>
              <a:rPr lang="hu-HU" dirty="0" smtClean="0"/>
              <a:t>, rács- és kollagénrostok, idegrostok,</a:t>
            </a:r>
            <a:br>
              <a:rPr lang="hu-HU" dirty="0" smtClean="0"/>
            </a:br>
            <a:r>
              <a:rPr lang="hu-HU" dirty="0" smtClean="0"/>
              <a:t>néhány simaizomsejt, rugalmas rostok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233" y="3616036"/>
            <a:ext cx="4195074" cy="32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86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34500" cy="5419725"/>
          </a:xfrm>
          <a:prstGeom prst="rect">
            <a:avLst/>
          </a:prstGeom>
        </p:spPr>
      </p:pic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73142" y="1977785"/>
            <a:ext cx="4039969" cy="488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21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Légzőrendszer felosztása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38200" y="1825625"/>
            <a:ext cx="6077989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u-HU" dirty="0" smtClean="0"/>
              <a:t>Funkcionális szempontból:</a:t>
            </a:r>
          </a:p>
          <a:p>
            <a:r>
              <a:rPr lang="hu-HU" dirty="0" smtClean="0"/>
              <a:t>Légutak (levegőt a gázcsere helyére vezető, holtteret képező)</a:t>
            </a:r>
          </a:p>
          <a:p>
            <a:r>
              <a:rPr lang="hu-HU" dirty="0" smtClean="0"/>
              <a:t>Légzőfelület (gázcsere)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 smtClean="0"/>
              <a:t>Légutak tüdőhöz viszonyított helyzete szerint:</a:t>
            </a:r>
          </a:p>
          <a:p>
            <a:r>
              <a:rPr lang="hu-HU" dirty="0" err="1" smtClean="0"/>
              <a:t>Extrapulmonáris</a:t>
            </a:r>
            <a:r>
              <a:rPr lang="hu-HU" dirty="0" smtClean="0"/>
              <a:t> légutak (orrüreg, pars </a:t>
            </a:r>
            <a:r>
              <a:rPr lang="hu-HU" dirty="0" err="1" smtClean="0"/>
              <a:t>nasalis</a:t>
            </a:r>
            <a:r>
              <a:rPr lang="hu-HU" dirty="0" smtClean="0"/>
              <a:t> és </a:t>
            </a:r>
            <a:r>
              <a:rPr lang="hu-HU" dirty="0" err="1" smtClean="0"/>
              <a:t>oralis</a:t>
            </a:r>
            <a:r>
              <a:rPr lang="hu-HU" dirty="0" smtClean="0"/>
              <a:t> </a:t>
            </a:r>
            <a:r>
              <a:rPr lang="hu-HU" dirty="0" err="1" smtClean="0"/>
              <a:t>pharyngis</a:t>
            </a:r>
            <a:r>
              <a:rPr lang="hu-HU" dirty="0" smtClean="0"/>
              <a:t>, </a:t>
            </a:r>
            <a:r>
              <a:rPr lang="hu-HU" dirty="0" err="1" smtClean="0"/>
              <a:t>larynx</a:t>
            </a:r>
            <a:r>
              <a:rPr lang="hu-HU" dirty="0" smtClean="0"/>
              <a:t>, trachea és a tüdőbe vezető két </a:t>
            </a:r>
            <a:r>
              <a:rPr lang="hu-HU" dirty="0" err="1" smtClean="0"/>
              <a:t>főbronchus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Intrapulmonáris</a:t>
            </a:r>
            <a:r>
              <a:rPr lang="hu-HU" dirty="0" smtClean="0"/>
              <a:t> légutak (a </a:t>
            </a:r>
            <a:r>
              <a:rPr lang="hu-HU" dirty="0" err="1" smtClean="0"/>
              <a:t>bronchusok</a:t>
            </a:r>
            <a:r>
              <a:rPr lang="hu-HU" dirty="0" smtClean="0"/>
              <a:t> elágazási rendszere, </a:t>
            </a:r>
            <a:r>
              <a:rPr lang="hu-HU" dirty="0" err="1" smtClean="0"/>
              <a:t>bronchiolus</a:t>
            </a:r>
            <a:r>
              <a:rPr lang="hu-HU" dirty="0" smtClean="0"/>
              <a:t> </a:t>
            </a:r>
            <a:r>
              <a:rPr lang="hu-HU" dirty="0" err="1" smtClean="0"/>
              <a:t>terminalisok</a:t>
            </a:r>
            <a:r>
              <a:rPr lang="hu-HU" dirty="0" smtClean="0"/>
              <a:t>)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 smtClean="0"/>
              <a:t>A légzőrendszer „légző” része:</a:t>
            </a:r>
          </a:p>
          <a:p>
            <a:r>
              <a:rPr lang="hu-HU" dirty="0" err="1" smtClean="0"/>
              <a:t>Bronchiolus</a:t>
            </a:r>
            <a:r>
              <a:rPr lang="hu-HU" dirty="0" smtClean="0"/>
              <a:t> </a:t>
            </a:r>
            <a:r>
              <a:rPr lang="hu-HU" dirty="0" err="1" smtClean="0"/>
              <a:t>respiratoriusok</a:t>
            </a:r>
            <a:endParaRPr lang="hu-HU" dirty="0" smtClean="0"/>
          </a:p>
          <a:p>
            <a:r>
              <a:rPr lang="hu-HU" dirty="0" err="1" smtClean="0"/>
              <a:t>ductus</a:t>
            </a:r>
            <a:r>
              <a:rPr lang="hu-HU" dirty="0" smtClean="0"/>
              <a:t> </a:t>
            </a:r>
            <a:r>
              <a:rPr lang="hu-HU" dirty="0" err="1" smtClean="0"/>
              <a:t>alveoralisok</a:t>
            </a:r>
            <a:endParaRPr lang="hu-HU" dirty="0"/>
          </a:p>
          <a:p>
            <a:r>
              <a:rPr lang="hu-HU" dirty="0" smtClean="0"/>
              <a:t>és főként az </a:t>
            </a:r>
            <a:r>
              <a:rPr lang="hu-HU" dirty="0" err="1" smtClean="0"/>
              <a:t>alveolusok</a:t>
            </a:r>
            <a:endParaRPr lang="hu-HU" dirty="0"/>
          </a:p>
        </p:txBody>
      </p:sp>
      <p:pic>
        <p:nvPicPr>
          <p:cNvPr id="6" name="Tartalom hely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t="6459" r="9995" b="7177"/>
          <a:stretch/>
        </p:blipFill>
        <p:spPr>
          <a:xfrm>
            <a:off x="7168646" y="108065"/>
            <a:ext cx="4884809" cy="664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90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Alveolushám</a:t>
            </a:r>
            <a:r>
              <a:rPr lang="hu-HU" dirty="0" smtClean="0"/>
              <a:t> (légzőhám)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 smtClean="0"/>
              <a:t>I-es típusú </a:t>
            </a:r>
            <a:r>
              <a:rPr lang="hu-HU" dirty="0" err="1" smtClean="0"/>
              <a:t>alveolaris</a:t>
            </a:r>
            <a:r>
              <a:rPr lang="hu-HU" dirty="0" smtClean="0"/>
              <a:t> hámsejt:</a:t>
            </a:r>
          </a:p>
          <a:p>
            <a:r>
              <a:rPr lang="hu-HU" dirty="0" smtClean="0"/>
              <a:t>Az </a:t>
            </a:r>
            <a:r>
              <a:rPr lang="hu-HU" dirty="0" err="1" smtClean="0"/>
              <a:t>alveolusok</a:t>
            </a:r>
            <a:r>
              <a:rPr lang="hu-HU" dirty="0" smtClean="0"/>
              <a:t> belső felületének 95%-át borítja be (</a:t>
            </a:r>
            <a:r>
              <a:rPr lang="hu-HU" dirty="0"/>
              <a:t>fedősejt</a:t>
            </a:r>
            <a:r>
              <a:rPr lang="hu-HU" dirty="0" smtClean="0"/>
              <a:t>)</a:t>
            </a:r>
          </a:p>
          <a:p>
            <a:r>
              <a:rPr lang="hu-HU" dirty="0" smtClean="0"/>
              <a:t>A II-es típusú </a:t>
            </a:r>
            <a:r>
              <a:rPr lang="hu-HU" dirty="0" err="1" smtClean="0"/>
              <a:t>alveolaris</a:t>
            </a:r>
            <a:r>
              <a:rPr lang="hu-HU" dirty="0" smtClean="0"/>
              <a:t> sejtből alakulnak ki.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 smtClean="0"/>
              <a:t>II-es típusú sejtek:</a:t>
            </a:r>
          </a:p>
          <a:p>
            <a:r>
              <a:rPr lang="hu-HU" dirty="0" smtClean="0"/>
              <a:t>Elszórva helyezkednek el a többi </a:t>
            </a:r>
            <a:r>
              <a:rPr lang="hu-HU" dirty="0" err="1" smtClean="0"/>
              <a:t>alveolaris</a:t>
            </a:r>
            <a:r>
              <a:rPr lang="hu-HU" dirty="0" smtClean="0"/>
              <a:t> sejt között.</a:t>
            </a:r>
          </a:p>
          <a:p>
            <a:r>
              <a:rPr lang="hu-HU" dirty="0" smtClean="0"/>
              <a:t>Gyakran több </a:t>
            </a:r>
            <a:r>
              <a:rPr lang="hu-HU" dirty="0" err="1" smtClean="0"/>
              <a:t>alveolus</a:t>
            </a:r>
            <a:r>
              <a:rPr lang="hu-HU" dirty="0" smtClean="0"/>
              <a:t> találkozási pontjánál figyelhetjük meg őket kisebb csoportokban.</a:t>
            </a:r>
          </a:p>
          <a:p>
            <a:r>
              <a:rPr lang="hu-HU" dirty="0" err="1" smtClean="0"/>
              <a:t>Köbösek</a:t>
            </a:r>
            <a:r>
              <a:rPr lang="hu-HU" dirty="0" smtClean="0"/>
              <a:t>, erősen bedomborodnak az </a:t>
            </a:r>
            <a:r>
              <a:rPr lang="hu-HU" dirty="0" err="1" smtClean="0"/>
              <a:t>alveolus</a:t>
            </a:r>
            <a:r>
              <a:rPr lang="hu-HU" dirty="0" smtClean="0"/>
              <a:t> lumenébe, </a:t>
            </a:r>
            <a:r>
              <a:rPr lang="hu-HU" dirty="0" err="1" smtClean="0"/>
              <a:t>proliferációra</a:t>
            </a:r>
            <a:r>
              <a:rPr lang="hu-HU" dirty="0" smtClean="0"/>
              <a:t> hajlamosak.</a:t>
            </a:r>
          </a:p>
          <a:p>
            <a:r>
              <a:rPr lang="hu-HU" dirty="0" smtClean="0"/>
              <a:t>Habos </a:t>
            </a:r>
            <a:r>
              <a:rPr lang="hu-HU" dirty="0" err="1" smtClean="0"/>
              <a:t>cytoplasmájuk</a:t>
            </a:r>
            <a:r>
              <a:rPr lang="hu-HU" dirty="0" smtClean="0"/>
              <a:t> </a:t>
            </a:r>
            <a:r>
              <a:rPr lang="hu-HU" dirty="0" err="1" smtClean="0"/>
              <a:t>multilammeláris</a:t>
            </a:r>
            <a:r>
              <a:rPr lang="hu-HU" dirty="0" smtClean="0"/>
              <a:t> testekre vezethető vissza.</a:t>
            </a:r>
          </a:p>
          <a:p>
            <a:r>
              <a:rPr lang="hu-HU" dirty="0" smtClean="0"/>
              <a:t>Ezek kiszabadulva adják a </a:t>
            </a:r>
            <a:r>
              <a:rPr lang="hu-HU" dirty="0" err="1" smtClean="0"/>
              <a:t>surfactant</a:t>
            </a:r>
            <a:r>
              <a:rPr lang="hu-HU" dirty="0" smtClean="0"/>
              <a:t> (</a:t>
            </a:r>
            <a:r>
              <a:rPr lang="hu-HU" dirty="0" err="1" smtClean="0"/>
              <a:t>antiatelectasiás</a:t>
            </a:r>
            <a:r>
              <a:rPr lang="hu-HU" dirty="0" smtClean="0"/>
              <a:t> faktor) protein-</a:t>
            </a:r>
            <a:r>
              <a:rPr lang="hu-HU" dirty="0" err="1" smtClean="0"/>
              <a:t>foszfolipid</a:t>
            </a:r>
            <a:r>
              <a:rPr lang="hu-HU" dirty="0" smtClean="0"/>
              <a:t> rétegét.</a:t>
            </a:r>
          </a:p>
          <a:p>
            <a:r>
              <a:rPr lang="hu-HU" dirty="0" smtClean="0"/>
              <a:t>A felületi feszültség csökkentése révén az </a:t>
            </a:r>
            <a:r>
              <a:rPr lang="hu-HU" dirty="0" err="1" smtClean="0"/>
              <a:t>alveolusokat</a:t>
            </a:r>
            <a:r>
              <a:rPr lang="hu-HU" dirty="0" smtClean="0"/>
              <a:t> kilégzéskor nem engedi teljesen </a:t>
            </a:r>
            <a:r>
              <a:rPr lang="hu-HU" dirty="0" err="1" smtClean="0"/>
              <a:t>collabálni</a:t>
            </a:r>
            <a:r>
              <a:rPr lang="hu-HU" dirty="0" smtClean="0"/>
              <a:t>, így azok tágan tartásában igen fontos szerepe van! Immunvédekezésben is szerepet játszik!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6130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090" y="0"/>
            <a:ext cx="8126123" cy="676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89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532" y="809539"/>
            <a:ext cx="90297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70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Vér-levegő </a:t>
            </a:r>
            <a:r>
              <a:rPr lang="hu-HU" dirty="0" err="1" smtClean="0"/>
              <a:t>barrier</a:t>
            </a:r>
            <a:r>
              <a:rPr lang="hu-HU" dirty="0" smtClean="0"/>
              <a:t>, </a:t>
            </a:r>
            <a:r>
              <a:rPr lang="hu-HU" dirty="0" err="1" smtClean="0"/>
              <a:t>surfactant</a:t>
            </a:r>
            <a:r>
              <a:rPr lang="hu-HU" dirty="0" smtClean="0"/>
              <a:t> szerepe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 diffúzióban részt vevő rétegek: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capillaris</a:t>
            </a:r>
            <a:r>
              <a:rPr lang="hu-HU" dirty="0" smtClean="0"/>
              <a:t> </a:t>
            </a:r>
            <a:r>
              <a:rPr lang="hu-HU" dirty="0" err="1" smtClean="0"/>
              <a:t>endothel</a:t>
            </a:r>
            <a:r>
              <a:rPr lang="hu-HU" dirty="0" smtClean="0"/>
              <a:t> </a:t>
            </a:r>
            <a:r>
              <a:rPr lang="hu-HU" dirty="0" err="1" smtClean="0"/>
              <a:t>cytoplasmája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err="1" smtClean="0"/>
              <a:t>capillarisendothel</a:t>
            </a:r>
            <a:r>
              <a:rPr lang="hu-HU" dirty="0" smtClean="0"/>
              <a:t> és </a:t>
            </a:r>
            <a:r>
              <a:rPr lang="hu-HU" dirty="0" err="1" smtClean="0"/>
              <a:t>alveolaris</a:t>
            </a:r>
            <a:r>
              <a:rPr lang="hu-HU" dirty="0" smtClean="0"/>
              <a:t> </a:t>
            </a:r>
            <a:r>
              <a:rPr lang="hu-HU" dirty="0" err="1" smtClean="0"/>
              <a:t>epithel</a:t>
            </a:r>
            <a:r>
              <a:rPr lang="hu-HU" dirty="0" smtClean="0"/>
              <a:t> közös </a:t>
            </a:r>
            <a:r>
              <a:rPr lang="hu-HU" dirty="0" err="1" smtClean="0"/>
              <a:t>lamina</a:t>
            </a:r>
            <a:r>
              <a:rPr lang="hu-HU" dirty="0" smtClean="0"/>
              <a:t> </a:t>
            </a:r>
            <a:r>
              <a:rPr lang="hu-HU" dirty="0" err="1" smtClean="0"/>
              <a:t>basalisa</a:t>
            </a:r>
            <a:endParaRPr lang="hu-HU" dirty="0" smtClean="0"/>
          </a:p>
          <a:p>
            <a:r>
              <a:rPr lang="hu-HU" dirty="0" smtClean="0"/>
              <a:t>Az I-es típusú </a:t>
            </a:r>
            <a:r>
              <a:rPr lang="hu-HU" dirty="0" err="1" smtClean="0"/>
              <a:t>alveolaris</a:t>
            </a:r>
            <a:r>
              <a:rPr lang="hu-HU" dirty="0" smtClean="0"/>
              <a:t> hám igen vékony rétege</a:t>
            </a:r>
            <a:br>
              <a:rPr lang="hu-HU" dirty="0" smtClean="0"/>
            </a:br>
            <a:r>
              <a:rPr lang="hu-HU" dirty="0" smtClean="0"/>
              <a:t>és az azt borító molekuláris film, a </a:t>
            </a:r>
            <a:r>
              <a:rPr lang="hu-HU" dirty="0" err="1" smtClean="0"/>
              <a:t>surfactant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410" y="4468957"/>
            <a:ext cx="85915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99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468"/>
            <a:ext cx="11912138" cy="5993295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3385" y="115743"/>
            <a:ext cx="10515600" cy="1325563"/>
          </a:xfrm>
        </p:spPr>
        <p:txBody>
          <a:bodyPr/>
          <a:lstStyle/>
          <a:p>
            <a:r>
              <a:rPr lang="hu-HU" dirty="0" smtClean="0"/>
              <a:t>Tüdő félvékony 60. (</a:t>
            </a:r>
            <a:r>
              <a:rPr lang="hu-HU" dirty="0" err="1" smtClean="0"/>
              <a:t>touidinkék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9394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466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57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Trachea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Vázát egymás fölé rendeződő C-alakú porcok képezik (</a:t>
            </a:r>
            <a:r>
              <a:rPr lang="hu-HU" dirty="0" err="1" smtClean="0"/>
              <a:t>hyalinporc</a:t>
            </a:r>
            <a:r>
              <a:rPr lang="hu-HU" dirty="0" smtClean="0"/>
              <a:t>), melyet keskeny kötőszövetes lemezek kötnek össze hosszanti irányban.</a:t>
            </a:r>
          </a:p>
          <a:p>
            <a:r>
              <a:rPr lang="hu-HU" dirty="0" smtClean="0"/>
              <a:t>A porcot nem tartalmazó </a:t>
            </a:r>
            <a:r>
              <a:rPr lang="hu-HU" dirty="0" err="1" smtClean="0"/>
              <a:t>dorsalis</a:t>
            </a:r>
            <a:r>
              <a:rPr lang="hu-HU" dirty="0" smtClean="0"/>
              <a:t> falat elasztikus rostok és harántirányú simaizomkötegek építik fel.</a:t>
            </a:r>
          </a:p>
          <a:p>
            <a:r>
              <a:rPr lang="hu-HU" dirty="0" smtClean="0"/>
              <a:t>A tracheafalnak ezt a rostokból, simaizomból és porcból felépülő vázát </a:t>
            </a:r>
            <a:r>
              <a:rPr lang="hu-HU" dirty="0" err="1" smtClean="0"/>
              <a:t>tunica</a:t>
            </a:r>
            <a:r>
              <a:rPr lang="hu-HU" dirty="0" smtClean="0"/>
              <a:t> </a:t>
            </a:r>
            <a:r>
              <a:rPr lang="hu-HU" dirty="0" err="1" smtClean="0"/>
              <a:t>fibro-musculo-cartilagineának</a:t>
            </a:r>
            <a:r>
              <a:rPr lang="hu-HU" dirty="0" smtClean="0"/>
              <a:t> nevezik.</a:t>
            </a:r>
          </a:p>
          <a:p>
            <a:r>
              <a:rPr lang="hu-HU" dirty="0" smtClean="0"/>
              <a:t>A cső belső oldalát a </a:t>
            </a:r>
            <a:r>
              <a:rPr lang="hu-HU" dirty="0" err="1" smtClean="0"/>
              <a:t>tunica</a:t>
            </a:r>
            <a:r>
              <a:rPr lang="hu-HU" dirty="0" smtClean="0"/>
              <a:t> </a:t>
            </a:r>
            <a:r>
              <a:rPr lang="hu-HU" dirty="0" err="1" smtClean="0"/>
              <a:t>submucosa</a:t>
            </a:r>
            <a:r>
              <a:rPr lang="hu-HU" dirty="0" smtClean="0"/>
              <a:t> közvetítésével a nyálkahártya borítja.</a:t>
            </a:r>
          </a:p>
          <a:p>
            <a:r>
              <a:rPr lang="hu-HU" dirty="0" smtClean="0"/>
              <a:t>A külső oldalhoz durvább rostkötegek csatlakoznak (</a:t>
            </a:r>
            <a:r>
              <a:rPr lang="hu-HU" dirty="0" err="1" smtClean="0"/>
              <a:t>adventitia</a:t>
            </a:r>
            <a:r>
              <a:rPr lang="hu-HU" dirty="0" smtClean="0"/>
              <a:t>) és kötik a légcsövet környezetéhez.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7399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nyálkahártya hámja típusos légúti hám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6763174" cy="4351338"/>
          </a:xfrm>
        </p:spPr>
        <p:txBody>
          <a:bodyPr/>
          <a:lstStyle/>
          <a:p>
            <a:r>
              <a:rPr lang="hu-HU" dirty="0" smtClean="0"/>
              <a:t>Egyrétegű többmagsoros csillós hengerhám kehelysejtekkel</a:t>
            </a:r>
          </a:p>
          <a:p>
            <a:r>
              <a:rPr lang="hu-HU" dirty="0" smtClean="0"/>
              <a:t>Elszórtan savós váladékot termelő szekréciós sejtek és endokrin sejtek</a:t>
            </a:r>
          </a:p>
          <a:p>
            <a:r>
              <a:rPr lang="hu-HU" dirty="0" err="1" smtClean="0"/>
              <a:t>Basalis</a:t>
            </a:r>
            <a:r>
              <a:rPr lang="hu-HU" dirty="0" smtClean="0"/>
              <a:t> részen kis, gömbölyű sejtek, ezek </a:t>
            </a:r>
            <a:r>
              <a:rPr lang="hu-HU" dirty="0" err="1" smtClean="0"/>
              <a:t>differenciálatlan</a:t>
            </a:r>
            <a:r>
              <a:rPr lang="hu-HU" dirty="0" smtClean="0"/>
              <a:t> tartaléksejtek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16297" t="35833" r="55787" b="25957"/>
          <a:stretch/>
        </p:blipFill>
        <p:spPr>
          <a:xfrm>
            <a:off x="7601374" y="3519941"/>
            <a:ext cx="4335702" cy="3338059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0889673" y="4001294"/>
            <a:ext cx="1180407" cy="404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11862262" y="4314305"/>
            <a:ext cx="207818" cy="1080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11812385" y="5926975"/>
            <a:ext cx="257695" cy="173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11540837" y="6176963"/>
            <a:ext cx="651163" cy="606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8878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Lamina</a:t>
            </a:r>
            <a:r>
              <a:rPr lang="hu-HU" dirty="0" smtClean="0"/>
              <a:t> </a:t>
            </a:r>
            <a:r>
              <a:rPr lang="hu-HU" dirty="0" err="1" smtClean="0"/>
              <a:t>propria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hámmal határos zónája vastag </a:t>
            </a:r>
            <a:r>
              <a:rPr lang="hu-HU" dirty="0" err="1" smtClean="0"/>
              <a:t>basalis</a:t>
            </a:r>
            <a:r>
              <a:rPr lang="hu-HU" dirty="0" smtClean="0"/>
              <a:t> membránnak tűnik, amely finom rostokból álló vastag szövedék.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tunica</a:t>
            </a:r>
            <a:r>
              <a:rPr lang="hu-HU" dirty="0" smtClean="0"/>
              <a:t> </a:t>
            </a:r>
            <a:r>
              <a:rPr lang="hu-HU" dirty="0" err="1" smtClean="0"/>
              <a:t>propria</a:t>
            </a:r>
            <a:r>
              <a:rPr lang="hu-HU" dirty="0" smtClean="0"/>
              <a:t> </a:t>
            </a:r>
            <a:r>
              <a:rPr lang="hu-HU" dirty="0" err="1" smtClean="0"/>
              <a:t>kötőszövete</a:t>
            </a:r>
            <a:r>
              <a:rPr lang="hu-HU" dirty="0" smtClean="0"/>
              <a:t> meglehetősen sejtdús, az ide bevándorló </a:t>
            </a:r>
            <a:r>
              <a:rPr lang="hu-HU" dirty="0" err="1" smtClean="0"/>
              <a:t>lymphocyták</a:t>
            </a:r>
            <a:r>
              <a:rPr lang="hu-HU" dirty="0" smtClean="0"/>
              <a:t>, plazmasejtek, hízósejtek és </a:t>
            </a:r>
            <a:r>
              <a:rPr lang="hu-HU" dirty="0" err="1" smtClean="0"/>
              <a:t>eosinophil</a:t>
            </a:r>
            <a:r>
              <a:rPr lang="hu-HU" dirty="0" smtClean="0"/>
              <a:t> </a:t>
            </a:r>
            <a:r>
              <a:rPr lang="hu-HU" dirty="0" err="1" smtClean="0"/>
              <a:t>granulocyták</a:t>
            </a:r>
            <a:r>
              <a:rPr lang="hu-HU" dirty="0" smtClean="0"/>
              <a:t> miatt → immunvédekezés!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lamina</a:t>
            </a:r>
            <a:r>
              <a:rPr lang="hu-HU" dirty="0" smtClean="0"/>
              <a:t> </a:t>
            </a:r>
            <a:r>
              <a:rPr lang="hu-HU" dirty="0" err="1" smtClean="0"/>
              <a:t>propria</a:t>
            </a:r>
            <a:r>
              <a:rPr lang="hu-HU" dirty="0" smtClean="0"/>
              <a:t> és a laza szerkezetű </a:t>
            </a:r>
            <a:r>
              <a:rPr lang="hu-HU" dirty="0" err="1" smtClean="0"/>
              <a:t>submucosa</a:t>
            </a:r>
            <a:r>
              <a:rPr lang="hu-HU" dirty="0" smtClean="0"/>
              <a:t> határán a rugalmas rostok sűrűsödése rugalmas membránt hoz létre.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lamina</a:t>
            </a:r>
            <a:r>
              <a:rPr lang="hu-HU" dirty="0" smtClean="0"/>
              <a:t> </a:t>
            </a:r>
            <a:r>
              <a:rPr lang="hu-HU" dirty="0" err="1" smtClean="0"/>
              <a:t>propria</a:t>
            </a:r>
            <a:r>
              <a:rPr lang="hu-HU" dirty="0" smtClean="0"/>
              <a:t> és a </a:t>
            </a:r>
            <a:r>
              <a:rPr lang="hu-HU" dirty="0" err="1" smtClean="0"/>
              <a:t>tunica</a:t>
            </a:r>
            <a:r>
              <a:rPr lang="hu-HU" dirty="0" smtClean="0"/>
              <a:t> </a:t>
            </a:r>
            <a:r>
              <a:rPr lang="hu-HU" dirty="0" err="1" smtClean="0"/>
              <a:t>submucosa</a:t>
            </a:r>
            <a:r>
              <a:rPr lang="hu-HU" dirty="0" smtClean="0"/>
              <a:t> </a:t>
            </a:r>
            <a:r>
              <a:rPr lang="hu-HU" dirty="0" err="1" smtClean="0"/>
              <a:t>seromucionosus</a:t>
            </a:r>
            <a:r>
              <a:rPr lang="hu-HU" dirty="0" smtClean="0"/>
              <a:t> mirigyeket tartalmaz, melyek váladékukat a lumeni felszínre ürítik.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5195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761" y="77672"/>
            <a:ext cx="9504478" cy="67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76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0" t="9360" r="25928" b="4052"/>
          <a:stretch/>
        </p:blipFill>
        <p:spPr>
          <a:xfrm>
            <a:off x="3031067" y="155345"/>
            <a:ext cx="8991600" cy="6702655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Trachea 57. (H+E)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9704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1876" cy="4292600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733" y="3273610"/>
            <a:ext cx="7171267" cy="360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40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725</Words>
  <Application>Microsoft Office PowerPoint</Application>
  <PresentationFormat>Szélesvásznú</PresentationFormat>
  <Paragraphs>85</Paragraphs>
  <Slides>24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Office-téma</vt:lpstr>
      <vt:lpstr>A légzőrendszer szövettana</vt:lpstr>
      <vt:lpstr>Légzőrendszer felosztása</vt:lpstr>
      <vt:lpstr>PowerPoint-bemutató</vt:lpstr>
      <vt:lpstr>Trachea</vt:lpstr>
      <vt:lpstr>A nyálkahártya hámja típusos légúti hám</vt:lpstr>
      <vt:lpstr>Lamina propria</vt:lpstr>
      <vt:lpstr>PowerPoint-bemutató</vt:lpstr>
      <vt:lpstr>Trachea 57. (H+E)</vt:lpstr>
      <vt:lpstr>PowerPoint-bemutató</vt:lpstr>
      <vt:lpstr>Tüdő 58. (H+E) </vt:lpstr>
      <vt:lpstr>Bronchusok és bronchiolus szerkezete</vt:lpstr>
      <vt:lpstr>Bronchusok</vt:lpstr>
      <vt:lpstr>A bronchusok szöveti szerkezete</vt:lpstr>
      <vt:lpstr>PowerPoint-bemutató</vt:lpstr>
      <vt:lpstr>Bronchiolusok</vt:lpstr>
      <vt:lpstr>A bronchiolusok szöveti szerkezete</vt:lpstr>
      <vt:lpstr>PowerPoint-bemutató</vt:lpstr>
      <vt:lpstr>Alveolusok</vt:lpstr>
      <vt:lpstr>PowerPoint-bemutató</vt:lpstr>
      <vt:lpstr>Alveolushám (légzőhám)</vt:lpstr>
      <vt:lpstr>PowerPoint-bemutató</vt:lpstr>
      <vt:lpstr>PowerPoint-bemutató</vt:lpstr>
      <vt:lpstr>Vér-levegő barrier, surfactant szerepe</vt:lpstr>
      <vt:lpstr>Tüdő félvékony 60. (touidinkék)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kovtam</dc:creator>
  <cp:lastModifiedBy>kovtam</cp:lastModifiedBy>
  <cp:revision>24</cp:revision>
  <dcterms:created xsi:type="dcterms:W3CDTF">2019-03-13T09:23:48Z</dcterms:created>
  <dcterms:modified xsi:type="dcterms:W3CDTF">2019-03-13T11:14:54Z</dcterms:modified>
</cp:coreProperties>
</file>