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notesSlides/notesSlide1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58" r:id="rId1"/>
  </p:sldMasterIdLst>
  <p:notesMasterIdLst>
    <p:notesMasterId r:id="rId47"/>
  </p:notesMasterIdLst>
  <p:sldIdLst>
    <p:sldId id="338" r:id="rId2"/>
    <p:sldId id="256" r:id="rId3"/>
    <p:sldId id="363" r:id="rId4"/>
    <p:sldId id="352" r:id="rId5"/>
    <p:sldId id="370" r:id="rId6"/>
    <p:sldId id="366" r:id="rId7"/>
    <p:sldId id="367" r:id="rId8"/>
    <p:sldId id="368" r:id="rId9"/>
    <p:sldId id="365" r:id="rId10"/>
    <p:sldId id="383" r:id="rId11"/>
    <p:sldId id="400" r:id="rId12"/>
    <p:sldId id="369" r:id="rId13"/>
    <p:sldId id="371" r:id="rId14"/>
    <p:sldId id="372" r:id="rId15"/>
    <p:sldId id="373" r:id="rId16"/>
    <p:sldId id="374" r:id="rId17"/>
    <p:sldId id="375" r:id="rId18"/>
    <p:sldId id="376" r:id="rId19"/>
    <p:sldId id="378" r:id="rId20"/>
    <p:sldId id="380" r:id="rId21"/>
    <p:sldId id="381" r:id="rId22"/>
    <p:sldId id="387" r:id="rId23"/>
    <p:sldId id="385" r:id="rId24"/>
    <p:sldId id="401" r:id="rId25"/>
    <p:sldId id="386" r:id="rId26"/>
    <p:sldId id="379" r:id="rId27"/>
    <p:sldId id="388" r:id="rId28"/>
    <p:sldId id="389" r:id="rId29"/>
    <p:sldId id="390" r:id="rId30"/>
    <p:sldId id="391" r:id="rId31"/>
    <p:sldId id="392" r:id="rId32"/>
    <p:sldId id="393" r:id="rId33"/>
    <p:sldId id="394" r:id="rId34"/>
    <p:sldId id="395" r:id="rId35"/>
    <p:sldId id="402" r:id="rId36"/>
    <p:sldId id="396" r:id="rId37"/>
    <p:sldId id="397" r:id="rId38"/>
    <p:sldId id="398" r:id="rId39"/>
    <p:sldId id="399" r:id="rId40"/>
    <p:sldId id="403" r:id="rId41"/>
    <p:sldId id="407" r:id="rId42"/>
    <p:sldId id="404" r:id="rId43"/>
    <p:sldId id="405" r:id="rId44"/>
    <p:sldId id="406" r:id="rId45"/>
    <p:sldId id="408" r:id="rId46"/>
  </p:sldIdLst>
  <p:sldSz cx="9144000" cy="5143500" type="screen16x9"/>
  <p:notesSz cx="6858000" cy="9144000"/>
  <p:embeddedFontLst>
    <p:embeddedFont>
      <p:font typeface="Dosis" charset="-18"/>
      <p:regular r:id="rId48"/>
      <p:bold r:id="rId49"/>
    </p:embeddedFont>
    <p:embeddedFont>
      <p:font typeface="Georgia" pitchFamily="18" charset="0"/>
      <p:regular r:id="rId50"/>
      <p:bold r:id="rId51"/>
      <p:italic r:id="rId52"/>
      <p:boldItalic r:id="rId53"/>
    </p:embeddedFont>
    <p:embeddedFont>
      <p:font typeface="Source Sans Pro" charset="-18"/>
      <p:regular r:id="rId54"/>
      <p:bold r:id="rId55"/>
      <p:italic r:id="rId56"/>
      <p:boldItalic r:id="rId5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FFAFA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12398B41-4D1B-4158-84D0-7E229047A2D2}">
  <a:tblStyle styleId="{12398B41-4D1B-4158-84D0-7E229047A2D2}" styleName="Table_0">
    <a:wholeTbl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insideV>
        </a:tcBdr>
      </a:tcStyle>
    </a:wholeTbl>
  </a:tblStyle>
  <a:tblStyle styleId="{3C2FFA5D-87B4-456A-9821-1D502468CF0F}" styleName="Téma alapján készült stílus 1 – 1. jelölőszín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074" autoAdjust="0"/>
    <p:restoredTop sz="93369" autoAdjust="0"/>
  </p:normalViewPr>
  <p:slideViewPr>
    <p:cSldViewPr>
      <p:cViewPr>
        <p:scale>
          <a:sx n="80" d="100"/>
          <a:sy n="80" d="100"/>
        </p:scale>
        <p:origin x="-1104" y="-264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font" Target="fonts/font3.fntdata"/><Relationship Id="rId55" Type="http://schemas.openxmlformats.org/officeDocument/2006/relationships/font" Target="fonts/font8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font" Target="fonts/font6.fntdata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2.fntdata"/><Relationship Id="rId57" Type="http://schemas.openxmlformats.org/officeDocument/2006/relationships/font" Target="fonts/font10.fntdata"/><Relationship Id="rId61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5.fntdata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font" Target="fonts/font1.fntdata"/><Relationship Id="rId56" Type="http://schemas.openxmlformats.org/officeDocument/2006/relationships/font" Target="fonts/font9.fntdata"/><Relationship Id="rId8" Type="http://schemas.openxmlformats.org/officeDocument/2006/relationships/slide" Target="slides/slide7.xml"/><Relationship Id="rId51" Type="http://schemas.openxmlformats.org/officeDocument/2006/relationships/font" Target="fonts/font4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 sz="1100"/>
            </a:lvl1pPr>
            <a:lvl2pPr lvl="1">
              <a:spcBef>
                <a:spcPts val="0"/>
              </a:spcBef>
              <a:defRPr sz="1100"/>
            </a:lvl2pPr>
            <a:lvl3pPr lvl="2">
              <a:spcBef>
                <a:spcPts val="0"/>
              </a:spcBef>
              <a:defRPr sz="1100"/>
            </a:lvl3pPr>
            <a:lvl4pPr lvl="3">
              <a:spcBef>
                <a:spcPts val="0"/>
              </a:spcBef>
              <a:defRPr sz="1100"/>
            </a:lvl4pPr>
            <a:lvl5pPr lvl="4">
              <a:spcBef>
                <a:spcPts val="0"/>
              </a:spcBef>
              <a:defRPr sz="1100"/>
            </a:lvl5pPr>
            <a:lvl6pPr lvl="5">
              <a:spcBef>
                <a:spcPts val="0"/>
              </a:spcBef>
              <a:defRPr sz="1100"/>
            </a:lvl6pPr>
            <a:lvl7pPr lvl="6">
              <a:spcBef>
                <a:spcPts val="0"/>
              </a:spcBef>
              <a:defRPr sz="1100"/>
            </a:lvl7pPr>
            <a:lvl8pPr lvl="7">
              <a:spcBef>
                <a:spcPts val="0"/>
              </a:spcBef>
              <a:defRPr sz="1100"/>
            </a:lvl8pPr>
            <a:lvl9pPr lvl="8">
              <a:spcBef>
                <a:spcPts val="0"/>
              </a:spcBef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xmlns="" val="3258116305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hape 6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Shape 6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hape 6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Shape 6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/>
          <p:nvPr/>
        </p:nvSpPr>
        <p:spPr>
          <a:xfrm rot="10800000">
            <a:off x="-150" y="4156674"/>
            <a:ext cx="9144000" cy="276600"/>
          </a:xfrm>
          <a:prstGeom prst="rect">
            <a:avLst/>
          </a:prstGeom>
          <a:solidFill>
            <a:srgbClr val="000000">
              <a:alpha val="3460"/>
            </a:srgbClr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1" name="Shape 11"/>
          <p:cNvSpPr/>
          <p:nvPr/>
        </p:nvSpPr>
        <p:spPr>
          <a:xfrm flipH="1">
            <a:off x="-150" y="1"/>
            <a:ext cx="9144000" cy="4156799"/>
          </a:xfrm>
          <a:prstGeom prst="rect">
            <a:avLst/>
          </a:prstGeom>
          <a:solidFill>
            <a:srgbClr val="0DB7C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ctrTitle"/>
          </p:nvPr>
        </p:nvSpPr>
        <p:spPr>
          <a:xfrm>
            <a:off x="685802" y="2525226"/>
            <a:ext cx="5309699" cy="1159799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>
              <a:spcBef>
                <a:spcPts val="0"/>
              </a:spcBef>
              <a:buClr>
                <a:srgbClr val="FFFFFF"/>
              </a:buClr>
              <a:buSzPct val="100000"/>
              <a:defRPr sz="6000">
                <a:solidFill>
                  <a:srgbClr val="FFFFFF"/>
                </a:solidFill>
              </a:defRPr>
            </a:lvl1pPr>
            <a:lvl2pPr lvl="1">
              <a:spcBef>
                <a:spcPts val="0"/>
              </a:spcBef>
              <a:buClr>
                <a:srgbClr val="FFFFFF"/>
              </a:buClr>
              <a:buSzPct val="100000"/>
              <a:defRPr sz="6000">
                <a:solidFill>
                  <a:srgbClr val="FFFFFF"/>
                </a:solidFill>
              </a:defRPr>
            </a:lvl2pPr>
            <a:lvl3pPr lvl="2">
              <a:spcBef>
                <a:spcPts val="0"/>
              </a:spcBef>
              <a:buClr>
                <a:srgbClr val="FFFFFF"/>
              </a:buClr>
              <a:buSzPct val="100000"/>
              <a:defRPr sz="6000">
                <a:solidFill>
                  <a:srgbClr val="FFFFFF"/>
                </a:solidFill>
              </a:defRPr>
            </a:lvl3pPr>
            <a:lvl4pPr lvl="3">
              <a:spcBef>
                <a:spcPts val="0"/>
              </a:spcBef>
              <a:buClr>
                <a:srgbClr val="FFFFFF"/>
              </a:buClr>
              <a:buSzPct val="100000"/>
              <a:defRPr sz="6000">
                <a:solidFill>
                  <a:srgbClr val="FFFFFF"/>
                </a:solidFill>
              </a:defRPr>
            </a:lvl4pPr>
            <a:lvl5pPr lvl="4">
              <a:spcBef>
                <a:spcPts val="0"/>
              </a:spcBef>
              <a:buClr>
                <a:srgbClr val="FFFFFF"/>
              </a:buClr>
              <a:buSzPct val="100000"/>
              <a:defRPr sz="6000">
                <a:solidFill>
                  <a:srgbClr val="FFFFFF"/>
                </a:solidFill>
              </a:defRPr>
            </a:lvl5pPr>
            <a:lvl6pPr lvl="5">
              <a:spcBef>
                <a:spcPts val="0"/>
              </a:spcBef>
              <a:buClr>
                <a:srgbClr val="FFFFFF"/>
              </a:buClr>
              <a:buSzPct val="100000"/>
              <a:defRPr sz="6000">
                <a:solidFill>
                  <a:srgbClr val="FFFFFF"/>
                </a:solidFill>
              </a:defRPr>
            </a:lvl6pPr>
            <a:lvl7pPr lvl="6">
              <a:spcBef>
                <a:spcPts val="0"/>
              </a:spcBef>
              <a:buClr>
                <a:srgbClr val="FFFFFF"/>
              </a:buClr>
              <a:buSzPct val="100000"/>
              <a:defRPr sz="6000">
                <a:solidFill>
                  <a:srgbClr val="FFFFFF"/>
                </a:solidFill>
              </a:defRPr>
            </a:lvl7pPr>
            <a:lvl8pPr lvl="7">
              <a:spcBef>
                <a:spcPts val="0"/>
              </a:spcBef>
              <a:buClr>
                <a:srgbClr val="FFFFFF"/>
              </a:buClr>
              <a:buSzPct val="100000"/>
              <a:defRPr sz="6000">
                <a:solidFill>
                  <a:srgbClr val="FFFFFF"/>
                </a:solidFill>
              </a:defRPr>
            </a:lvl8pPr>
            <a:lvl9pPr lvl="8">
              <a:spcBef>
                <a:spcPts val="0"/>
              </a:spcBef>
              <a:buClr>
                <a:srgbClr val="FFFFFF"/>
              </a:buClr>
              <a:buSzPct val="100000"/>
              <a:defRPr sz="60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+ 1 column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/>
          <p:nvPr/>
        </p:nvSpPr>
        <p:spPr>
          <a:xfrm flipH="1">
            <a:off x="-74" y="1"/>
            <a:ext cx="669599" cy="5143499"/>
          </a:xfrm>
          <a:prstGeom prst="rect">
            <a:avLst/>
          </a:prstGeom>
          <a:solidFill>
            <a:srgbClr val="000000">
              <a:alpha val="3460"/>
            </a:srgbClr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7" name="Shape 27"/>
          <p:cNvSpPr/>
          <p:nvPr/>
        </p:nvSpPr>
        <p:spPr>
          <a:xfrm flipH="1">
            <a:off x="-74" y="1"/>
            <a:ext cx="669599" cy="1139999"/>
          </a:xfrm>
          <a:prstGeom prst="rect">
            <a:avLst/>
          </a:prstGeom>
          <a:solidFill>
            <a:srgbClr val="0DB7C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8" name="Shape 28"/>
          <p:cNvSpPr txBox="1">
            <a:spLocks noGrp="1"/>
          </p:cNvSpPr>
          <p:nvPr>
            <p:ph type="title"/>
          </p:nvPr>
        </p:nvSpPr>
        <p:spPr>
          <a:xfrm>
            <a:off x="844425" y="5598"/>
            <a:ext cx="3552600" cy="1139999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9" name="Shape 29"/>
          <p:cNvSpPr txBox="1">
            <a:spLocks noGrp="1"/>
          </p:cNvSpPr>
          <p:nvPr>
            <p:ph type="body" idx="1"/>
          </p:nvPr>
        </p:nvSpPr>
        <p:spPr>
          <a:xfrm>
            <a:off x="844425" y="1538076"/>
            <a:ext cx="5169000" cy="33878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2400"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buSzPct val="100000"/>
              <a:defRPr sz="2400"/>
            </a:lvl4pPr>
            <a:lvl5pPr lvl="4">
              <a:spcBef>
                <a:spcPts val="0"/>
              </a:spcBef>
              <a:buSzPct val="100000"/>
              <a:defRPr sz="2400"/>
            </a:lvl5pPr>
            <a:lvl6pPr lvl="5">
              <a:spcBef>
                <a:spcPts val="0"/>
              </a:spcBef>
              <a:buSzPct val="100000"/>
              <a:defRPr sz="2400"/>
            </a:lvl6pPr>
            <a:lvl7pPr lvl="6">
              <a:spcBef>
                <a:spcPts val="0"/>
              </a:spcBef>
              <a:buSzPct val="100000"/>
              <a:defRPr sz="2400"/>
            </a:lvl7pPr>
            <a:lvl8pPr lvl="7">
              <a:spcBef>
                <a:spcPts val="0"/>
              </a:spcBef>
              <a:buSzPct val="100000"/>
              <a:defRPr sz="2400"/>
            </a:lvl8pPr>
            <a:lvl9pPr lvl="8">
              <a:spcBef>
                <a:spcPts val="0"/>
              </a:spcBef>
              <a:buSzPct val="100000"/>
              <a:defRPr sz="2400"/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sldNum" idx="12"/>
          </p:nvPr>
        </p:nvSpPr>
        <p:spPr>
          <a:xfrm>
            <a:off x="-75" y="1"/>
            <a:ext cx="669599" cy="1139999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pPr lvl="0">
                <a:spcBef>
                  <a:spcPts val="0"/>
                </a:spcBef>
                <a:buNone/>
              </a:pPr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Shape 47"/>
          <p:cNvSpPr/>
          <p:nvPr/>
        </p:nvSpPr>
        <p:spPr>
          <a:xfrm flipH="1">
            <a:off x="-74" y="1"/>
            <a:ext cx="669599" cy="5143499"/>
          </a:xfrm>
          <a:prstGeom prst="rect">
            <a:avLst/>
          </a:prstGeom>
          <a:solidFill>
            <a:srgbClr val="000000">
              <a:alpha val="3460"/>
            </a:srgbClr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48" name="Shape 48"/>
          <p:cNvSpPr/>
          <p:nvPr/>
        </p:nvSpPr>
        <p:spPr>
          <a:xfrm flipH="1">
            <a:off x="-74" y="1"/>
            <a:ext cx="669599" cy="1139999"/>
          </a:xfrm>
          <a:prstGeom prst="rect">
            <a:avLst/>
          </a:prstGeom>
          <a:solidFill>
            <a:srgbClr val="0DB7C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49" name="Shape 49"/>
          <p:cNvSpPr txBox="1">
            <a:spLocks noGrp="1"/>
          </p:cNvSpPr>
          <p:nvPr>
            <p:ph type="title"/>
          </p:nvPr>
        </p:nvSpPr>
        <p:spPr>
          <a:xfrm>
            <a:off x="844425" y="5598"/>
            <a:ext cx="3552600" cy="1139999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50" name="Shape 50"/>
          <p:cNvSpPr txBox="1">
            <a:spLocks noGrp="1"/>
          </p:cNvSpPr>
          <p:nvPr>
            <p:ph type="sldNum" idx="12"/>
          </p:nvPr>
        </p:nvSpPr>
        <p:spPr>
          <a:xfrm>
            <a:off x="-75" y="1"/>
            <a:ext cx="669599" cy="1139999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pPr lvl="0">
                <a:spcBef>
                  <a:spcPts val="0"/>
                </a:spcBef>
                <a:buNone/>
              </a:pPr>
              <a:t>‹#›</a:t>
            </a:fld>
            <a:endParaRPr lang="en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844425" y="5598"/>
            <a:ext cx="3552600" cy="11399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lvl="0">
              <a:spcBef>
                <a:spcPts val="0"/>
              </a:spcBef>
              <a:buClr>
                <a:srgbClr val="0DB7C4"/>
              </a:buClr>
              <a:buSzPct val="100000"/>
              <a:buFont typeface="Dosis"/>
              <a:buNone/>
              <a:defRPr sz="2400">
                <a:solidFill>
                  <a:srgbClr val="0DB7C4"/>
                </a:solidFill>
                <a:latin typeface="Dosis"/>
                <a:ea typeface="Dosis"/>
                <a:cs typeface="Dosis"/>
                <a:sym typeface="Dosis"/>
              </a:defRPr>
            </a:lvl1pPr>
            <a:lvl2pPr lvl="1">
              <a:spcBef>
                <a:spcPts val="0"/>
              </a:spcBef>
              <a:buClr>
                <a:srgbClr val="0DB7C4"/>
              </a:buClr>
              <a:buSzPct val="100000"/>
              <a:buFont typeface="Dosis"/>
              <a:buNone/>
              <a:defRPr sz="2400">
                <a:solidFill>
                  <a:srgbClr val="0DB7C4"/>
                </a:solidFill>
                <a:latin typeface="Dosis"/>
                <a:ea typeface="Dosis"/>
                <a:cs typeface="Dosis"/>
                <a:sym typeface="Dosis"/>
              </a:defRPr>
            </a:lvl2pPr>
            <a:lvl3pPr lvl="2">
              <a:spcBef>
                <a:spcPts val="0"/>
              </a:spcBef>
              <a:buClr>
                <a:srgbClr val="0DB7C4"/>
              </a:buClr>
              <a:buSzPct val="100000"/>
              <a:buFont typeface="Dosis"/>
              <a:buNone/>
              <a:defRPr sz="2400">
                <a:solidFill>
                  <a:srgbClr val="0DB7C4"/>
                </a:solidFill>
                <a:latin typeface="Dosis"/>
                <a:ea typeface="Dosis"/>
                <a:cs typeface="Dosis"/>
                <a:sym typeface="Dosis"/>
              </a:defRPr>
            </a:lvl3pPr>
            <a:lvl4pPr lvl="3">
              <a:spcBef>
                <a:spcPts val="0"/>
              </a:spcBef>
              <a:buClr>
                <a:srgbClr val="0DB7C4"/>
              </a:buClr>
              <a:buSzPct val="100000"/>
              <a:buFont typeface="Dosis"/>
              <a:buNone/>
              <a:defRPr sz="2400">
                <a:solidFill>
                  <a:srgbClr val="0DB7C4"/>
                </a:solidFill>
                <a:latin typeface="Dosis"/>
                <a:ea typeface="Dosis"/>
                <a:cs typeface="Dosis"/>
                <a:sym typeface="Dosis"/>
              </a:defRPr>
            </a:lvl4pPr>
            <a:lvl5pPr lvl="4">
              <a:spcBef>
                <a:spcPts val="0"/>
              </a:spcBef>
              <a:buClr>
                <a:srgbClr val="0DB7C4"/>
              </a:buClr>
              <a:buSzPct val="100000"/>
              <a:buFont typeface="Dosis"/>
              <a:buNone/>
              <a:defRPr sz="2400">
                <a:solidFill>
                  <a:srgbClr val="0DB7C4"/>
                </a:solidFill>
                <a:latin typeface="Dosis"/>
                <a:ea typeface="Dosis"/>
                <a:cs typeface="Dosis"/>
                <a:sym typeface="Dosis"/>
              </a:defRPr>
            </a:lvl5pPr>
            <a:lvl6pPr lvl="5">
              <a:spcBef>
                <a:spcPts val="0"/>
              </a:spcBef>
              <a:buClr>
                <a:srgbClr val="0DB7C4"/>
              </a:buClr>
              <a:buSzPct val="100000"/>
              <a:buFont typeface="Dosis"/>
              <a:buNone/>
              <a:defRPr sz="2400">
                <a:solidFill>
                  <a:srgbClr val="0DB7C4"/>
                </a:solidFill>
                <a:latin typeface="Dosis"/>
                <a:ea typeface="Dosis"/>
                <a:cs typeface="Dosis"/>
                <a:sym typeface="Dosis"/>
              </a:defRPr>
            </a:lvl6pPr>
            <a:lvl7pPr lvl="6">
              <a:spcBef>
                <a:spcPts val="0"/>
              </a:spcBef>
              <a:buClr>
                <a:srgbClr val="0DB7C4"/>
              </a:buClr>
              <a:buSzPct val="100000"/>
              <a:buFont typeface="Dosis"/>
              <a:buNone/>
              <a:defRPr sz="2400">
                <a:solidFill>
                  <a:srgbClr val="0DB7C4"/>
                </a:solidFill>
                <a:latin typeface="Dosis"/>
                <a:ea typeface="Dosis"/>
                <a:cs typeface="Dosis"/>
                <a:sym typeface="Dosis"/>
              </a:defRPr>
            </a:lvl7pPr>
            <a:lvl8pPr lvl="7">
              <a:spcBef>
                <a:spcPts val="0"/>
              </a:spcBef>
              <a:buClr>
                <a:srgbClr val="0DB7C4"/>
              </a:buClr>
              <a:buSzPct val="100000"/>
              <a:buFont typeface="Dosis"/>
              <a:buNone/>
              <a:defRPr sz="2400">
                <a:solidFill>
                  <a:srgbClr val="0DB7C4"/>
                </a:solidFill>
                <a:latin typeface="Dosis"/>
                <a:ea typeface="Dosis"/>
                <a:cs typeface="Dosis"/>
                <a:sym typeface="Dosis"/>
              </a:defRPr>
            </a:lvl8pPr>
            <a:lvl9pPr lvl="8">
              <a:spcBef>
                <a:spcPts val="0"/>
              </a:spcBef>
              <a:buClr>
                <a:srgbClr val="0DB7C4"/>
              </a:buClr>
              <a:buSzPct val="100000"/>
              <a:buFont typeface="Dosis"/>
              <a:buNone/>
              <a:defRPr sz="2400">
                <a:solidFill>
                  <a:srgbClr val="0DB7C4"/>
                </a:solidFill>
                <a:latin typeface="Dosis"/>
                <a:ea typeface="Dosis"/>
                <a:cs typeface="Dosis"/>
                <a:sym typeface="Dosis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844425" y="1538076"/>
            <a:ext cx="5169000" cy="33878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600"/>
              </a:spcBef>
              <a:buClr>
                <a:srgbClr val="0DB7C4"/>
              </a:buClr>
              <a:buSzPct val="100000"/>
              <a:buFont typeface="Source Sans Pro"/>
              <a:buChar char="▹"/>
              <a:defRPr sz="3000">
                <a:solidFill>
                  <a:srgbClr val="41566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>
              <a:spcBef>
                <a:spcPts val="480"/>
              </a:spcBef>
              <a:buClr>
                <a:srgbClr val="0DB7C4"/>
              </a:buClr>
              <a:buSzPct val="100000"/>
              <a:buFont typeface="Source Sans Pro"/>
              <a:buChar char="▸"/>
              <a:defRPr sz="2400">
                <a:solidFill>
                  <a:srgbClr val="41566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>
              <a:spcBef>
                <a:spcPts val="480"/>
              </a:spcBef>
              <a:buClr>
                <a:srgbClr val="0DB7C4"/>
              </a:buClr>
              <a:buSzPct val="100000"/>
              <a:buFont typeface="Source Sans Pro"/>
              <a:buChar char="⬩"/>
              <a:defRPr sz="2400">
                <a:solidFill>
                  <a:srgbClr val="41566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>
              <a:spcBef>
                <a:spcPts val="360"/>
              </a:spcBef>
              <a:buClr>
                <a:srgbClr val="0DB7C4"/>
              </a:buClr>
              <a:buSzPct val="100000"/>
              <a:buFont typeface="Source Sans Pro"/>
              <a:buChar char="⬞"/>
              <a:defRPr sz="1800">
                <a:solidFill>
                  <a:srgbClr val="41566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>
              <a:spcBef>
                <a:spcPts val="360"/>
              </a:spcBef>
              <a:buClr>
                <a:srgbClr val="0DB7C4"/>
              </a:buClr>
              <a:buSzPct val="100000"/>
              <a:buFont typeface="Source Sans Pro"/>
              <a:defRPr sz="1800">
                <a:solidFill>
                  <a:srgbClr val="41566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>
              <a:spcBef>
                <a:spcPts val="360"/>
              </a:spcBef>
              <a:buClr>
                <a:srgbClr val="0DB7C4"/>
              </a:buClr>
              <a:buSzPct val="100000"/>
              <a:buFont typeface="Source Sans Pro"/>
              <a:defRPr sz="1800">
                <a:solidFill>
                  <a:srgbClr val="41566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>
              <a:spcBef>
                <a:spcPts val="360"/>
              </a:spcBef>
              <a:buClr>
                <a:srgbClr val="0DB7C4"/>
              </a:buClr>
              <a:buSzPct val="100000"/>
              <a:buFont typeface="Source Sans Pro"/>
              <a:defRPr sz="1800">
                <a:solidFill>
                  <a:srgbClr val="41566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>
              <a:spcBef>
                <a:spcPts val="360"/>
              </a:spcBef>
              <a:buClr>
                <a:srgbClr val="0DB7C4"/>
              </a:buClr>
              <a:buSzPct val="100000"/>
              <a:buFont typeface="Source Sans Pro"/>
              <a:defRPr sz="1800">
                <a:solidFill>
                  <a:srgbClr val="41566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>
              <a:spcBef>
                <a:spcPts val="360"/>
              </a:spcBef>
              <a:buClr>
                <a:srgbClr val="0DB7C4"/>
              </a:buClr>
              <a:buSzPct val="100000"/>
              <a:buFont typeface="Source Sans Pro"/>
              <a:defRPr sz="1800">
                <a:solidFill>
                  <a:srgbClr val="415665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-75" y="1"/>
            <a:ext cx="669599" cy="11399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fld id="{00000000-1234-1234-1234-123412341234}" type="slidenum">
              <a:rPr lang="en" sz="2400">
                <a:solidFill>
                  <a:srgbClr val="FFFFFF"/>
                </a:solidFill>
                <a:latin typeface="Dosis"/>
                <a:ea typeface="Dosis"/>
                <a:cs typeface="Dosis"/>
                <a:sym typeface="Dosis"/>
              </a:rPr>
              <a:pPr lvl="0" algn="ctr" rtl="0">
                <a:spcBef>
                  <a:spcPts val="0"/>
                </a:spcBef>
                <a:buNone/>
              </a:pPr>
              <a:t>‹#›</a:t>
            </a:fld>
            <a:endParaRPr lang="en" sz="2400">
              <a:solidFill>
                <a:srgbClr val="FFFFFF"/>
              </a:solidFill>
              <a:latin typeface="Dosis"/>
              <a:ea typeface="Dosis"/>
              <a:cs typeface="Dosis"/>
              <a:sym typeface="Dosis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1" r:id="rId2"/>
    <p:sldLayoutId id="2147483654" r:id="rId3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6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4.gi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gif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églalap 8"/>
          <p:cNvSpPr/>
          <p:nvPr/>
        </p:nvSpPr>
        <p:spPr>
          <a:xfrm>
            <a:off x="5143504" y="3571883"/>
            <a:ext cx="4000496" cy="5715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72" name="Shape 72"/>
          <p:cNvSpPr txBox="1">
            <a:spLocks noGrp="1"/>
          </p:cNvSpPr>
          <p:nvPr>
            <p:ph type="ctrTitle"/>
          </p:nvPr>
        </p:nvSpPr>
        <p:spPr>
          <a:xfrm>
            <a:off x="685802" y="2525226"/>
            <a:ext cx="5309699" cy="1159799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lang="en" dirty="0"/>
          </a:p>
        </p:txBody>
      </p:sp>
      <p:pic>
        <p:nvPicPr>
          <p:cNvPr id="5" name="Picture 6" descr="Képtalálat a következőre: „országos klinikai idegtudományi intézet”"/>
          <p:cNvPicPr>
            <a:picLocks noChangeAspect="1" noChangeArrowheads="1"/>
          </p:cNvPicPr>
          <p:nvPr/>
        </p:nvPicPr>
        <p:blipFill>
          <a:blip r:embed="rId3"/>
          <a:srcRect l="15075" r="54774"/>
          <a:stretch>
            <a:fillRect/>
          </a:stretch>
        </p:blipFill>
        <p:spPr bwMode="auto">
          <a:xfrm>
            <a:off x="2" y="3571882"/>
            <a:ext cx="1796167" cy="1571618"/>
          </a:xfrm>
          <a:prstGeom prst="rect">
            <a:avLst/>
          </a:prstGeom>
          <a:noFill/>
        </p:spPr>
      </p:pic>
      <p:pic>
        <p:nvPicPr>
          <p:cNvPr id="6" name="Picture 4" descr="Képtalálat a következőre: „nemzeti agykutatási program”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85918" y="3583360"/>
            <a:ext cx="1785950" cy="1560141"/>
          </a:xfrm>
          <a:prstGeom prst="rect">
            <a:avLst/>
          </a:prstGeom>
          <a:noFill/>
        </p:spPr>
      </p:pic>
      <p:pic>
        <p:nvPicPr>
          <p:cNvPr id="7" name="Picture 2" descr="Képtalálat a következőre: „okiti”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571868" y="3571882"/>
            <a:ext cx="1571618" cy="1571618"/>
          </a:xfrm>
          <a:prstGeom prst="rect">
            <a:avLst/>
          </a:prstGeom>
          <a:noFill/>
        </p:spPr>
      </p:pic>
      <p:pic>
        <p:nvPicPr>
          <p:cNvPr id="4" name="Picture 2" descr="Képtalálat a következőre: „neuron png”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924438" y="-2040976"/>
            <a:ext cx="5178587" cy="9260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Szövegdoboz 9"/>
          <p:cNvSpPr txBox="1"/>
          <p:nvPr/>
        </p:nvSpPr>
        <p:spPr>
          <a:xfrm>
            <a:off x="5500694" y="4071948"/>
            <a:ext cx="36433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 smtClean="0">
                <a:latin typeface="Georgia" panose="02040502050405020303" pitchFamily="18" charset="0"/>
              </a:rPr>
              <a:t>Dr. Horváth </a:t>
            </a:r>
            <a:r>
              <a:rPr lang="hu-HU" sz="2400" dirty="0" smtClean="0">
                <a:latin typeface="Georgia" panose="02040502050405020303" pitchFamily="18" charset="0"/>
              </a:rPr>
              <a:t>András, PhD</a:t>
            </a:r>
            <a:endParaRPr lang="hu-HU" sz="2400" dirty="0" smtClean="0">
              <a:latin typeface="Georgia" panose="02040502050405020303" pitchFamily="18" charset="0"/>
            </a:endParaRPr>
          </a:p>
        </p:txBody>
      </p:sp>
    </p:spTree>
  </p:cSld>
  <p:clrMapOvr>
    <a:masterClrMapping/>
  </p:clrMapOvr>
  <p:transition advTm="6594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44424" y="5598"/>
            <a:ext cx="5727840" cy="1139999"/>
          </a:xfrm>
        </p:spPr>
        <p:txBody>
          <a:bodyPr/>
          <a:lstStyle/>
          <a:p>
            <a:r>
              <a:rPr lang="hu-HU" sz="4000" dirty="0" err="1" smtClean="0">
                <a:solidFill>
                  <a:srgbClr val="0070C0"/>
                </a:solidFill>
                <a:latin typeface="Georgia" pitchFamily="18" charset="0"/>
              </a:rPr>
              <a:t>Suturák</a:t>
            </a:r>
            <a:r>
              <a:rPr lang="hu-HU" sz="4000" dirty="0" smtClean="0">
                <a:solidFill>
                  <a:srgbClr val="0070C0"/>
                </a:solidFill>
                <a:latin typeface="Georgia" pitchFamily="18" charset="0"/>
              </a:rPr>
              <a:t> és </a:t>
            </a:r>
            <a:r>
              <a:rPr lang="hu-HU" sz="4000" dirty="0" err="1" smtClean="0">
                <a:solidFill>
                  <a:srgbClr val="0070C0"/>
                </a:solidFill>
                <a:latin typeface="Georgia" pitchFamily="18" charset="0"/>
              </a:rPr>
              <a:t>fonticulusok</a:t>
            </a:r>
            <a:endParaRPr lang="hu-HU" sz="4000" dirty="0">
              <a:solidFill>
                <a:srgbClr val="0070C0"/>
              </a:solidFill>
              <a:latin typeface="Georgia" pitchFamily="18" charset="0"/>
            </a:endParaRPr>
          </a:p>
        </p:txBody>
      </p:sp>
      <p:sp>
        <p:nvSpPr>
          <p:cNvPr id="3" name="Dia számának helye 2"/>
          <p:cNvSpPr>
            <a:spLocks noGrp="1"/>
          </p:cNvSpPr>
          <p:nvPr>
            <p:ph type="sldNum" idx="12"/>
          </p:nvPr>
        </p:nvSpPr>
        <p:spPr>
          <a:xfrm>
            <a:off x="8474403" y="4003502"/>
            <a:ext cx="669599" cy="1139999"/>
          </a:xfrm>
        </p:spPr>
        <p:txBody>
          <a:bodyPr/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000" smtClean="0">
                <a:latin typeface="Georgia" pitchFamily="18" charset="0"/>
              </a:rPr>
              <a:pPr lvl="0" algn="r">
                <a:spcBef>
                  <a:spcPts val="0"/>
                </a:spcBef>
                <a:buNone/>
              </a:pPr>
              <a:t>10</a:t>
            </a:fld>
            <a:endParaRPr lang="en" sz="1000" dirty="0">
              <a:latin typeface="Georgia" pitchFamily="18" charset="0"/>
            </a:endParaRPr>
          </a:p>
        </p:txBody>
      </p:sp>
      <p:pic>
        <p:nvPicPr>
          <p:cNvPr id="132098" name="Picture 2" descr="Képtalálat a következőre: „sutures of skull”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785932"/>
            <a:ext cx="4700588" cy="2503488"/>
          </a:xfrm>
          <a:prstGeom prst="rect">
            <a:avLst/>
          </a:prstGeom>
          <a:noFill/>
        </p:spPr>
      </p:pic>
      <p:pic>
        <p:nvPicPr>
          <p:cNvPr id="132100" name="Picture 4" descr="Képtalálat a következőre: „fonticulus”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29256" y="2188892"/>
            <a:ext cx="2786082" cy="2954608"/>
          </a:xfrm>
          <a:prstGeom prst="rect">
            <a:avLst/>
          </a:prstGeom>
          <a:noFill/>
        </p:spPr>
      </p:pic>
      <p:pic>
        <p:nvPicPr>
          <p:cNvPr id="132102" name="Picture 6" descr="Képtalálat a következőre: „skull ultrasound”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429356" y="0"/>
            <a:ext cx="2714644" cy="220087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146784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44424" y="5598"/>
            <a:ext cx="5727840" cy="1139999"/>
          </a:xfrm>
        </p:spPr>
        <p:txBody>
          <a:bodyPr/>
          <a:lstStyle/>
          <a:p>
            <a:r>
              <a:rPr lang="hu-HU" sz="4000" dirty="0" err="1" smtClean="0">
                <a:solidFill>
                  <a:srgbClr val="0070C0"/>
                </a:solidFill>
                <a:latin typeface="Georgia" pitchFamily="18" charset="0"/>
              </a:rPr>
              <a:t>Hydrocephalus</a:t>
            </a:r>
            <a:endParaRPr lang="hu-HU" sz="4000" dirty="0">
              <a:solidFill>
                <a:srgbClr val="0070C0"/>
              </a:solidFill>
              <a:latin typeface="Georgia" pitchFamily="18" charset="0"/>
            </a:endParaRPr>
          </a:p>
        </p:txBody>
      </p:sp>
      <p:sp>
        <p:nvSpPr>
          <p:cNvPr id="3" name="Dia számának helye 2"/>
          <p:cNvSpPr>
            <a:spLocks noGrp="1"/>
          </p:cNvSpPr>
          <p:nvPr>
            <p:ph type="sldNum" idx="12"/>
          </p:nvPr>
        </p:nvSpPr>
        <p:spPr>
          <a:xfrm>
            <a:off x="8474403" y="4003502"/>
            <a:ext cx="669599" cy="1139999"/>
          </a:xfrm>
        </p:spPr>
        <p:txBody>
          <a:bodyPr/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000" smtClean="0">
                <a:latin typeface="Georgia" pitchFamily="18" charset="0"/>
              </a:rPr>
              <a:pPr lvl="0" algn="r">
                <a:spcBef>
                  <a:spcPts val="0"/>
                </a:spcBef>
                <a:buNone/>
              </a:pPr>
              <a:t>11</a:t>
            </a:fld>
            <a:endParaRPr lang="en" sz="1000" dirty="0">
              <a:latin typeface="Georgia" pitchFamily="18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51" y="1714500"/>
            <a:ext cx="5089525" cy="30539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00689" y="1268016"/>
            <a:ext cx="3500437" cy="350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146784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44424" y="5598"/>
            <a:ext cx="7370914" cy="1139999"/>
          </a:xfrm>
        </p:spPr>
        <p:txBody>
          <a:bodyPr/>
          <a:lstStyle/>
          <a:p>
            <a:r>
              <a:rPr lang="hu-HU" sz="4000" dirty="0" smtClean="0">
                <a:solidFill>
                  <a:srgbClr val="0070C0"/>
                </a:solidFill>
                <a:latin typeface="Georgia" pitchFamily="18" charset="0"/>
              </a:rPr>
              <a:t>Rejtett üregek és labirintusok</a:t>
            </a:r>
            <a:endParaRPr lang="hu-HU" sz="4000" dirty="0">
              <a:solidFill>
                <a:srgbClr val="0070C0"/>
              </a:solidFill>
              <a:latin typeface="Georgia" pitchFamily="18" charset="0"/>
            </a:endParaRPr>
          </a:p>
        </p:txBody>
      </p:sp>
      <p:sp>
        <p:nvSpPr>
          <p:cNvPr id="3" name="Dia számának helye 2"/>
          <p:cNvSpPr>
            <a:spLocks noGrp="1"/>
          </p:cNvSpPr>
          <p:nvPr>
            <p:ph type="sldNum" idx="12"/>
          </p:nvPr>
        </p:nvSpPr>
        <p:spPr>
          <a:xfrm>
            <a:off x="8474403" y="4003502"/>
            <a:ext cx="669599" cy="1139999"/>
          </a:xfrm>
        </p:spPr>
        <p:txBody>
          <a:bodyPr/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000" smtClean="0">
                <a:latin typeface="Georgia" pitchFamily="18" charset="0"/>
              </a:rPr>
              <a:pPr lvl="0" algn="r">
                <a:spcBef>
                  <a:spcPts val="0"/>
                </a:spcBef>
                <a:buNone/>
              </a:pPr>
              <a:t>12</a:t>
            </a:fld>
            <a:endParaRPr lang="en" sz="1000" dirty="0">
              <a:latin typeface="Georgia" pitchFamily="18" charset="0"/>
            </a:endParaRPr>
          </a:p>
        </p:txBody>
      </p:sp>
      <p:pic>
        <p:nvPicPr>
          <p:cNvPr id="123906" name="Picture 2" descr="Képtalálat a következőre: „hidden treasure”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34" y="1571618"/>
            <a:ext cx="5895975" cy="3281363"/>
          </a:xfrm>
          <a:prstGeom prst="rect">
            <a:avLst/>
          </a:prstGeom>
          <a:noFill/>
        </p:spPr>
      </p:pic>
      <p:pic>
        <p:nvPicPr>
          <p:cNvPr id="123908" name="Picture 4" descr="Képtalálat a következőre: „labyrinth”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41900" y="1041400"/>
            <a:ext cx="4102100" cy="41021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146784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44424" y="5598"/>
            <a:ext cx="5727840" cy="1139999"/>
          </a:xfrm>
        </p:spPr>
        <p:txBody>
          <a:bodyPr/>
          <a:lstStyle/>
          <a:p>
            <a:r>
              <a:rPr lang="hu-HU" sz="4000" dirty="0" err="1" smtClean="0">
                <a:solidFill>
                  <a:srgbClr val="0070C0"/>
                </a:solidFill>
                <a:latin typeface="Georgia" pitchFamily="18" charset="0"/>
              </a:rPr>
              <a:t>Os</a:t>
            </a:r>
            <a:r>
              <a:rPr lang="hu-HU" sz="4000" dirty="0" smtClean="0">
                <a:solidFill>
                  <a:srgbClr val="0070C0"/>
                </a:solidFill>
                <a:latin typeface="Georgia" pitchFamily="18" charset="0"/>
              </a:rPr>
              <a:t> </a:t>
            </a:r>
            <a:r>
              <a:rPr lang="hu-HU" sz="4000" dirty="0" err="1" smtClean="0">
                <a:solidFill>
                  <a:srgbClr val="0070C0"/>
                </a:solidFill>
                <a:latin typeface="Georgia" pitchFamily="18" charset="0"/>
              </a:rPr>
              <a:t>temporale</a:t>
            </a:r>
            <a:endParaRPr lang="hu-HU" sz="4000" dirty="0">
              <a:solidFill>
                <a:srgbClr val="0070C0"/>
              </a:solidFill>
              <a:latin typeface="Georgia" pitchFamily="18" charset="0"/>
            </a:endParaRPr>
          </a:p>
        </p:txBody>
      </p:sp>
      <p:sp>
        <p:nvSpPr>
          <p:cNvPr id="3" name="Dia számának helye 2"/>
          <p:cNvSpPr>
            <a:spLocks noGrp="1"/>
          </p:cNvSpPr>
          <p:nvPr>
            <p:ph type="sldNum" idx="12"/>
          </p:nvPr>
        </p:nvSpPr>
        <p:spPr>
          <a:xfrm>
            <a:off x="8474403" y="4003502"/>
            <a:ext cx="669599" cy="1139999"/>
          </a:xfrm>
        </p:spPr>
        <p:txBody>
          <a:bodyPr/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000" smtClean="0">
                <a:latin typeface="Georgia" pitchFamily="18" charset="0"/>
              </a:rPr>
              <a:pPr lvl="0" algn="r">
                <a:spcBef>
                  <a:spcPts val="0"/>
                </a:spcBef>
                <a:buNone/>
              </a:pPr>
              <a:t>13</a:t>
            </a:fld>
            <a:endParaRPr lang="en" sz="1000" dirty="0">
              <a:latin typeface="Georgia" pitchFamily="18" charset="0"/>
            </a:endParaRPr>
          </a:p>
        </p:txBody>
      </p:sp>
      <p:pic>
        <p:nvPicPr>
          <p:cNvPr id="121858" name="Picture 2" descr="Képtalálat a következőre: „temporal bone ear”"/>
          <p:cNvPicPr>
            <a:picLocks noChangeAspect="1" noChangeArrowheads="1"/>
          </p:cNvPicPr>
          <p:nvPr/>
        </p:nvPicPr>
        <p:blipFill>
          <a:blip r:embed="rId2"/>
          <a:srcRect t="18919"/>
          <a:stretch>
            <a:fillRect/>
          </a:stretch>
        </p:blipFill>
        <p:spPr bwMode="auto">
          <a:xfrm>
            <a:off x="0" y="1500180"/>
            <a:ext cx="5168884" cy="3143254"/>
          </a:xfrm>
          <a:prstGeom prst="rect">
            <a:avLst/>
          </a:prstGeom>
          <a:noFill/>
        </p:spPr>
      </p:pic>
      <p:pic>
        <p:nvPicPr>
          <p:cNvPr id="121860" name="Picture 4" descr="Képtalálat a következőre: „temporal bone ear”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92800" y="1785932"/>
            <a:ext cx="4151200" cy="250033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146784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44424" y="5598"/>
            <a:ext cx="5727840" cy="1139999"/>
          </a:xfrm>
        </p:spPr>
        <p:txBody>
          <a:bodyPr/>
          <a:lstStyle/>
          <a:p>
            <a:r>
              <a:rPr lang="hu-HU" sz="4000" dirty="0" err="1" smtClean="0">
                <a:solidFill>
                  <a:srgbClr val="0070C0"/>
                </a:solidFill>
                <a:latin typeface="Georgia" pitchFamily="18" charset="0"/>
              </a:rPr>
              <a:t>Antrum</a:t>
            </a:r>
            <a:r>
              <a:rPr lang="hu-HU" sz="4000" dirty="0" smtClean="0">
                <a:solidFill>
                  <a:srgbClr val="0070C0"/>
                </a:solidFill>
                <a:latin typeface="Georgia" pitchFamily="18" charset="0"/>
              </a:rPr>
              <a:t> </a:t>
            </a:r>
            <a:r>
              <a:rPr lang="hu-HU" sz="4000" dirty="0" err="1" smtClean="0">
                <a:solidFill>
                  <a:srgbClr val="0070C0"/>
                </a:solidFill>
                <a:latin typeface="Georgia" pitchFamily="18" charset="0"/>
              </a:rPr>
              <a:t>mastoideum</a:t>
            </a:r>
            <a:endParaRPr lang="hu-HU" sz="4000" dirty="0">
              <a:solidFill>
                <a:srgbClr val="0070C0"/>
              </a:solidFill>
              <a:latin typeface="Georgia" pitchFamily="18" charset="0"/>
            </a:endParaRPr>
          </a:p>
        </p:txBody>
      </p:sp>
      <p:sp>
        <p:nvSpPr>
          <p:cNvPr id="3" name="Dia számának helye 2"/>
          <p:cNvSpPr>
            <a:spLocks noGrp="1"/>
          </p:cNvSpPr>
          <p:nvPr>
            <p:ph type="sldNum" idx="12"/>
          </p:nvPr>
        </p:nvSpPr>
        <p:spPr>
          <a:xfrm>
            <a:off x="8474403" y="4003502"/>
            <a:ext cx="669599" cy="1139999"/>
          </a:xfrm>
        </p:spPr>
        <p:txBody>
          <a:bodyPr/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000" smtClean="0">
                <a:latin typeface="Georgia" pitchFamily="18" charset="0"/>
              </a:rPr>
              <a:pPr lvl="0" algn="r">
                <a:spcBef>
                  <a:spcPts val="0"/>
                </a:spcBef>
                <a:buNone/>
              </a:pPr>
              <a:t>14</a:t>
            </a:fld>
            <a:endParaRPr lang="en" sz="1000" dirty="0">
              <a:latin typeface="Georgia" pitchFamily="18" charset="0"/>
            </a:endParaRPr>
          </a:p>
        </p:txBody>
      </p:sp>
      <p:pic>
        <p:nvPicPr>
          <p:cNvPr id="120834" name="Picture 2" descr="Képtalálat a következőre: „mastoiditis”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43504" y="1285866"/>
            <a:ext cx="3344856" cy="3344857"/>
          </a:xfrm>
          <a:prstGeom prst="rect">
            <a:avLst/>
          </a:prstGeom>
          <a:noFill/>
        </p:spPr>
      </p:pic>
      <p:pic>
        <p:nvPicPr>
          <p:cNvPr id="120836" name="Picture 4" descr="Képtalálat a következőre: „antrum mastoideum”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24094" y="1285866"/>
            <a:ext cx="3790750" cy="335758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146784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44424" y="5598"/>
            <a:ext cx="5727840" cy="1139999"/>
          </a:xfrm>
        </p:spPr>
        <p:txBody>
          <a:bodyPr/>
          <a:lstStyle/>
          <a:p>
            <a:r>
              <a:rPr lang="hu-HU" sz="4000" dirty="0" err="1" smtClean="0">
                <a:solidFill>
                  <a:srgbClr val="0070C0"/>
                </a:solidFill>
                <a:latin typeface="Georgia" pitchFamily="18" charset="0"/>
              </a:rPr>
              <a:t>Orbita</a:t>
            </a:r>
            <a:endParaRPr lang="hu-HU" sz="4000" dirty="0">
              <a:solidFill>
                <a:srgbClr val="0070C0"/>
              </a:solidFill>
              <a:latin typeface="Georgia" pitchFamily="18" charset="0"/>
            </a:endParaRPr>
          </a:p>
        </p:txBody>
      </p:sp>
      <p:sp>
        <p:nvSpPr>
          <p:cNvPr id="3" name="Dia számának helye 2"/>
          <p:cNvSpPr>
            <a:spLocks noGrp="1"/>
          </p:cNvSpPr>
          <p:nvPr>
            <p:ph type="sldNum" idx="12"/>
          </p:nvPr>
        </p:nvSpPr>
        <p:spPr>
          <a:xfrm>
            <a:off x="8474403" y="4003502"/>
            <a:ext cx="669599" cy="1139999"/>
          </a:xfrm>
        </p:spPr>
        <p:txBody>
          <a:bodyPr/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000" smtClean="0">
                <a:latin typeface="Georgia" pitchFamily="18" charset="0"/>
              </a:rPr>
              <a:pPr lvl="0" algn="r">
                <a:spcBef>
                  <a:spcPts val="0"/>
                </a:spcBef>
                <a:buNone/>
              </a:pPr>
              <a:t>15</a:t>
            </a:fld>
            <a:endParaRPr lang="en" sz="1000" dirty="0">
              <a:latin typeface="Georgia" pitchFamily="18" charset="0"/>
            </a:endParaRPr>
          </a:p>
        </p:txBody>
      </p:sp>
      <p:pic>
        <p:nvPicPr>
          <p:cNvPr id="119810" name="Picture 2" descr="Képtalálat a következőre: „orbit anatomy”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334256"/>
            <a:ext cx="5072098" cy="3809244"/>
          </a:xfrm>
          <a:prstGeom prst="rect">
            <a:avLst/>
          </a:prstGeom>
          <a:noFill/>
        </p:spPr>
      </p:pic>
      <p:pic>
        <p:nvPicPr>
          <p:cNvPr id="119812" name="Picture 4" descr="Képtalálat a következőre: „blow out fracture”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43570" y="2566600"/>
            <a:ext cx="3143272" cy="2576900"/>
          </a:xfrm>
          <a:prstGeom prst="rect">
            <a:avLst/>
          </a:prstGeom>
          <a:noFill/>
        </p:spPr>
      </p:pic>
      <p:pic>
        <p:nvPicPr>
          <p:cNvPr id="119814" name="Picture 6" descr="Képtalálat a következőre: „blow out törés”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423249" y="0"/>
            <a:ext cx="3720751" cy="250031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146784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44424" y="5598"/>
            <a:ext cx="5727840" cy="1139999"/>
          </a:xfrm>
        </p:spPr>
        <p:txBody>
          <a:bodyPr/>
          <a:lstStyle/>
          <a:p>
            <a:r>
              <a:rPr lang="hu-HU" sz="4000" dirty="0" err="1" smtClean="0">
                <a:solidFill>
                  <a:srgbClr val="0070C0"/>
                </a:solidFill>
                <a:latin typeface="Georgia" pitchFamily="18" charset="0"/>
              </a:rPr>
              <a:t>Ductus</a:t>
            </a:r>
            <a:r>
              <a:rPr lang="hu-HU" sz="4000" dirty="0" smtClean="0">
                <a:solidFill>
                  <a:srgbClr val="0070C0"/>
                </a:solidFill>
                <a:latin typeface="Georgia" pitchFamily="18" charset="0"/>
              </a:rPr>
              <a:t> </a:t>
            </a:r>
            <a:r>
              <a:rPr lang="hu-HU" sz="4000" dirty="0" err="1" smtClean="0">
                <a:solidFill>
                  <a:srgbClr val="0070C0"/>
                </a:solidFill>
                <a:latin typeface="Georgia" pitchFamily="18" charset="0"/>
              </a:rPr>
              <a:t>nasolacrimalis</a:t>
            </a:r>
            <a:endParaRPr lang="hu-HU" sz="4000" dirty="0">
              <a:solidFill>
                <a:srgbClr val="0070C0"/>
              </a:solidFill>
              <a:latin typeface="Georgia" pitchFamily="18" charset="0"/>
            </a:endParaRPr>
          </a:p>
        </p:txBody>
      </p:sp>
      <p:sp>
        <p:nvSpPr>
          <p:cNvPr id="3" name="Dia számának helye 2"/>
          <p:cNvSpPr>
            <a:spLocks noGrp="1"/>
          </p:cNvSpPr>
          <p:nvPr>
            <p:ph type="sldNum" idx="12"/>
          </p:nvPr>
        </p:nvSpPr>
        <p:spPr>
          <a:xfrm>
            <a:off x="8474403" y="4003502"/>
            <a:ext cx="669599" cy="1139999"/>
          </a:xfrm>
        </p:spPr>
        <p:txBody>
          <a:bodyPr/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000" smtClean="0">
                <a:latin typeface="Georgia" pitchFamily="18" charset="0"/>
              </a:rPr>
              <a:pPr lvl="0" algn="r">
                <a:spcBef>
                  <a:spcPts val="0"/>
                </a:spcBef>
                <a:buNone/>
              </a:pPr>
              <a:t>16</a:t>
            </a:fld>
            <a:endParaRPr lang="en" sz="1000" dirty="0">
              <a:latin typeface="Georgia" pitchFamily="18" charset="0"/>
            </a:endParaRPr>
          </a:p>
        </p:txBody>
      </p:sp>
      <p:pic>
        <p:nvPicPr>
          <p:cNvPr id="118786" name="Picture 2" descr="Képtalálat a következőre: „nasolacrimal duct”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57225" y="1186671"/>
            <a:ext cx="3357586" cy="3956829"/>
          </a:xfrm>
          <a:prstGeom prst="rect">
            <a:avLst/>
          </a:prstGeom>
          <a:noFill/>
        </p:spPr>
      </p:pic>
      <p:pic>
        <p:nvPicPr>
          <p:cNvPr id="118788" name="Picture 4" descr="Képtalálat a következőre: „dont cry for me argentina gif”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62352" y="2849560"/>
            <a:ext cx="4881648" cy="2293940"/>
          </a:xfrm>
          <a:prstGeom prst="rect">
            <a:avLst/>
          </a:prstGeom>
          <a:noFill/>
        </p:spPr>
      </p:pic>
      <p:pic>
        <p:nvPicPr>
          <p:cNvPr id="118790" name="Picture 6" descr="Képtalálat a következőre: „tears gif”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0" y="1000114"/>
            <a:ext cx="4273550" cy="185420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146784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980" name="Picture 4" descr="Képtalálat a következőre: „danger triangle of nose”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338839" y="1142990"/>
            <a:ext cx="5805162" cy="4000510"/>
          </a:xfrm>
          <a:prstGeom prst="rect">
            <a:avLst/>
          </a:prstGeom>
          <a:noFill/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44424" y="5598"/>
            <a:ext cx="7228038" cy="1139999"/>
          </a:xfrm>
        </p:spPr>
        <p:txBody>
          <a:bodyPr/>
          <a:lstStyle/>
          <a:p>
            <a:r>
              <a:rPr lang="hu-HU" sz="4000" dirty="0" smtClean="0">
                <a:solidFill>
                  <a:srgbClr val="0070C0"/>
                </a:solidFill>
                <a:latin typeface="Georgia" pitchFamily="18" charset="0"/>
              </a:rPr>
              <a:t>Az arc veszély háromszöge </a:t>
            </a:r>
            <a:endParaRPr lang="hu-HU" sz="4000" dirty="0">
              <a:solidFill>
                <a:srgbClr val="0070C0"/>
              </a:solidFill>
              <a:latin typeface="Georgia" pitchFamily="18" charset="0"/>
            </a:endParaRPr>
          </a:p>
        </p:txBody>
      </p:sp>
      <p:sp>
        <p:nvSpPr>
          <p:cNvPr id="3" name="Dia számának helye 2"/>
          <p:cNvSpPr>
            <a:spLocks noGrp="1"/>
          </p:cNvSpPr>
          <p:nvPr>
            <p:ph type="sldNum" idx="12"/>
          </p:nvPr>
        </p:nvSpPr>
        <p:spPr>
          <a:xfrm>
            <a:off x="8474403" y="4003502"/>
            <a:ext cx="669599" cy="1139999"/>
          </a:xfrm>
        </p:spPr>
        <p:txBody>
          <a:bodyPr/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000" smtClean="0">
                <a:latin typeface="Georgia" pitchFamily="18" charset="0"/>
              </a:rPr>
              <a:pPr lvl="0" algn="r">
                <a:spcBef>
                  <a:spcPts val="0"/>
                </a:spcBef>
                <a:buNone/>
              </a:pPr>
              <a:t>17</a:t>
            </a:fld>
            <a:endParaRPr lang="en" sz="1000" dirty="0">
              <a:latin typeface="Georgia" pitchFamily="18" charset="0"/>
            </a:endParaRPr>
          </a:p>
        </p:txBody>
      </p:sp>
      <p:pic>
        <p:nvPicPr>
          <p:cNvPr id="126978" name="Picture 2" descr="Képtalálat a következőre: „angular vein ophthalmic vein anastomosis”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19555"/>
          <a:stretch>
            <a:fillRect/>
          </a:stretch>
        </p:blipFill>
        <p:spPr bwMode="auto">
          <a:xfrm>
            <a:off x="0" y="1428742"/>
            <a:ext cx="6721805" cy="333509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146784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44424" y="5598"/>
            <a:ext cx="5727840" cy="1139999"/>
          </a:xfrm>
        </p:spPr>
        <p:txBody>
          <a:bodyPr/>
          <a:lstStyle/>
          <a:p>
            <a:r>
              <a:rPr lang="hu-HU" sz="4000" dirty="0" err="1" smtClean="0">
                <a:solidFill>
                  <a:srgbClr val="0070C0"/>
                </a:solidFill>
                <a:latin typeface="Georgia" pitchFamily="18" charset="0"/>
              </a:rPr>
              <a:t>Cavum</a:t>
            </a:r>
            <a:r>
              <a:rPr lang="hu-HU" sz="4000" dirty="0" smtClean="0">
                <a:solidFill>
                  <a:srgbClr val="0070C0"/>
                </a:solidFill>
                <a:latin typeface="Georgia" pitchFamily="18" charset="0"/>
              </a:rPr>
              <a:t> </a:t>
            </a:r>
            <a:r>
              <a:rPr lang="hu-HU" sz="4000" dirty="0" err="1" smtClean="0">
                <a:solidFill>
                  <a:srgbClr val="0070C0"/>
                </a:solidFill>
                <a:latin typeface="Georgia" pitchFamily="18" charset="0"/>
              </a:rPr>
              <a:t>nasi</a:t>
            </a:r>
            <a:endParaRPr lang="hu-HU" sz="4000" dirty="0">
              <a:solidFill>
                <a:srgbClr val="0070C0"/>
              </a:solidFill>
              <a:latin typeface="Georgia" pitchFamily="18" charset="0"/>
            </a:endParaRPr>
          </a:p>
        </p:txBody>
      </p:sp>
      <p:sp>
        <p:nvSpPr>
          <p:cNvPr id="3" name="Dia számának helye 2"/>
          <p:cNvSpPr>
            <a:spLocks noGrp="1"/>
          </p:cNvSpPr>
          <p:nvPr>
            <p:ph type="sldNum" idx="12"/>
          </p:nvPr>
        </p:nvSpPr>
        <p:spPr>
          <a:xfrm>
            <a:off x="8474403" y="4003502"/>
            <a:ext cx="669599" cy="1139999"/>
          </a:xfrm>
        </p:spPr>
        <p:txBody>
          <a:bodyPr/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000" smtClean="0">
                <a:latin typeface="Georgia" pitchFamily="18" charset="0"/>
              </a:rPr>
              <a:pPr lvl="0" algn="r">
                <a:spcBef>
                  <a:spcPts val="0"/>
                </a:spcBef>
                <a:buNone/>
              </a:pPr>
              <a:t>18</a:t>
            </a:fld>
            <a:endParaRPr lang="en" sz="1000" dirty="0">
              <a:latin typeface="Georgia" pitchFamily="18" charset="0"/>
            </a:endParaRPr>
          </a:p>
        </p:txBody>
      </p:sp>
      <p:pic>
        <p:nvPicPr>
          <p:cNvPr id="125954" name="Picture 2" descr="Képtalálat a következőre: „bony nasal cavity”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00100" y="1198460"/>
            <a:ext cx="6357982" cy="394504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146784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44424" y="5598"/>
            <a:ext cx="5727840" cy="1139999"/>
          </a:xfrm>
        </p:spPr>
        <p:txBody>
          <a:bodyPr/>
          <a:lstStyle/>
          <a:p>
            <a:r>
              <a:rPr lang="hu-HU" sz="4000" dirty="0" smtClean="0">
                <a:solidFill>
                  <a:srgbClr val="0070C0"/>
                </a:solidFill>
                <a:latin typeface="Georgia" pitchFamily="18" charset="0"/>
              </a:rPr>
              <a:t>Sinus </a:t>
            </a:r>
            <a:r>
              <a:rPr lang="hu-HU" sz="4000" dirty="0" err="1" smtClean="0">
                <a:solidFill>
                  <a:srgbClr val="0070C0"/>
                </a:solidFill>
                <a:latin typeface="Georgia" pitchFamily="18" charset="0"/>
              </a:rPr>
              <a:t>paranasales</a:t>
            </a:r>
            <a:endParaRPr lang="hu-HU" sz="4000" dirty="0">
              <a:solidFill>
                <a:srgbClr val="0070C0"/>
              </a:solidFill>
              <a:latin typeface="Georgia" pitchFamily="18" charset="0"/>
            </a:endParaRPr>
          </a:p>
        </p:txBody>
      </p:sp>
      <p:sp>
        <p:nvSpPr>
          <p:cNvPr id="3" name="Dia számának helye 2"/>
          <p:cNvSpPr>
            <a:spLocks noGrp="1"/>
          </p:cNvSpPr>
          <p:nvPr>
            <p:ph type="sldNum" idx="12"/>
          </p:nvPr>
        </p:nvSpPr>
        <p:spPr>
          <a:xfrm>
            <a:off x="8474403" y="4003502"/>
            <a:ext cx="669599" cy="1139999"/>
          </a:xfrm>
        </p:spPr>
        <p:txBody>
          <a:bodyPr/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000" smtClean="0">
                <a:latin typeface="Georgia" pitchFamily="18" charset="0"/>
              </a:rPr>
              <a:pPr lvl="0" algn="r">
                <a:spcBef>
                  <a:spcPts val="0"/>
                </a:spcBef>
                <a:buNone/>
              </a:pPr>
              <a:t>19</a:t>
            </a:fld>
            <a:endParaRPr lang="en" sz="1000" dirty="0">
              <a:latin typeface="Georgia" pitchFamily="18" charset="0"/>
            </a:endParaRPr>
          </a:p>
        </p:txBody>
      </p:sp>
      <p:pic>
        <p:nvPicPr>
          <p:cNvPr id="128002" name="Picture 2" descr="Képtalálat a következőre: „sinusitis”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29124" y="1928808"/>
            <a:ext cx="4213225" cy="2862263"/>
          </a:xfrm>
          <a:prstGeom prst="rect">
            <a:avLst/>
          </a:prstGeom>
          <a:noFill/>
        </p:spPr>
      </p:pic>
      <p:pic>
        <p:nvPicPr>
          <p:cNvPr id="128004" name="Picture 4" descr="Képtalálat a következőre: „sinus paranasales”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714494"/>
            <a:ext cx="4495800" cy="3152775"/>
          </a:xfrm>
          <a:prstGeom prst="rect">
            <a:avLst/>
          </a:prstGeom>
          <a:noFill/>
        </p:spPr>
      </p:pic>
      <p:pic>
        <p:nvPicPr>
          <p:cNvPr id="128006" name="Picture 6" descr="Képtalálat a következőre: „sinusitis x ray”"/>
          <p:cNvPicPr>
            <a:picLocks noChangeAspect="1" noChangeArrowheads="1"/>
          </p:cNvPicPr>
          <p:nvPr/>
        </p:nvPicPr>
        <p:blipFill>
          <a:blip r:embed="rId4"/>
          <a:srcRect r="50155"/>
          <a:stretch>
            <a:fillRect/>
          </a:stretch>
        </p:blipFill>
        <p:spPr bwMode="auto">
          <a:xfrm>
            <a:off x="5278670" y="1928808"/>
            <a:ext cx="2635037" cy="264320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146784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1280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 txBox="1">
            <a:spLocks noGrp="1"/>
          </p:cNvSpPr>
          <p:nvPr>
            <p:ph type="ctrTitle"/>
          </p:nvPr>
        </p:nvSpPr>
        <p:spPr>
          <a:xfrm>
            <a:off x="685802" y="2525226"/>
            <a:ext cx="5309699" cy="1159799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hu-HU" dirty="0" smtClean="0"/>
              <a:t/>
            </a:r>
            <a:br>
              <a:rPr lang="hu-HU" dirty="0" smtClean="0"/>
            </a:br>
            <a:r>
              <a:rPr lang="hu-HU" dirty="0" smtClean="0"/>
              <a:t>Fej-nyaki anatómia</a:t>
            </a:r>
            <a:endParaRPr lang="en" dirty="0"/>
          </a:p>
        </p:txBody>
      </p:sp>
      <p:sp>
        <p:nvSpPr>
          <p:cNvPr id="41986" name="AutoShape 2" descr="Képtalálat a következőre: „human skull png”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41988" name="AutoShape 4" descr="Képtalálat a következőre: „human skull png”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41990" name="AutoShape 6" descr="Képtalálat a következőre: „human skull png”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pic>
        <p:nvPicPr>
          <p:cNvPr id="41992" name="Picture 8" descr="Képtalálat a következőre: „human skull png”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43242" y="-428645"/>
            <a:ext cx="6535557" cy="578083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44424" y="5598"/>
            <a:ext cx="5727840" cy="1139999"/>
          </a:xfrm>
        </p:spPr>
        <p:txBody>
          <a:bodyPr/>
          <a:lstStyle/>
          <a:p>
            <a:r>
              <a:rPr lang="hu-HU" sz="4000" dirty="0" err="1" smtClean="0">
                <a:solidFill>
                  <a:srgbClr val="0070C0"/>
                </a:solidFill>
                <a:latin typeface="Georgia" pitchFamily="18" charset="0"/>
              </a:rPr>
              <a:t>Septum</a:t>
            </a:r>
            <a:r>
              <a:rPr lang="hu-HU" sz="4000" dirty="0" smtClean="0">
                <a:solidFill>
                  <a:srgbClr val="0070C0"/>
                </a:solidFill>
                <a:latin typeface="Georgia" pitchFamily="18" charset="0"/>
              </a:rPr>
              <a:t> </a:t>
            </a:r>
            <a:r>
              <a:rPr lang="hu-HU" sz="4000" dirty="0" err="1" smtClean="0">
                <a:solidFill>
                  <a:srgbClr val="0070C0"/>
                </a:solidFill>
                <a:latin typeface="Georgia" pitchFamily="18" charset="0"/>
              </a:rPr>
              <a:t>nasi</a:t>
            </a:r>
            <a:endParaRPr lang="hu-HU" sz="4000" dirty="0">
              <a:solidFill>
                <a:srgbClr val="0070C0"/>
              </a:solidFill>
              <a:latin typeface="Georgia" pitchFamily="18" charset="0"/>
            </a:endParaRPr>
          </a:p>
        </p:txBody>
      </p:sp>
      <p:sp>
        <p:nvSpPr>
          <p:cNvPr id="3" name="Dia számának helye 2"/>
          <p:cNvSpPr>
            <a:spLocks noGrp="1"/>
          </p:cNvSpPr>
          <p:nvPr>
            <p:ph type="sldNum" idx="12"/>
          </p:nvPr>
        </p:nvSpPr>
        <p:spPr>
          <a:xfrm>
            <a:off x="8474403" y="4003502"/>
            <a:ext cx="669599" cy="1139999"/>
          </a:xfrm>
        </p:spPr>
        <p:txBody>
          <a:bodyPr/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000" smtClean="0">
                <a:latin typeface="Georgia" pitchFamily="18" charset="0"/>
              </a:rPr>
              <a:pPr lvl="0" algn="r">
                <a:spcBef>
                  <a:spcPts val="0"/>
                </a:spcBef>
                <a:buNone/>
              </a:pPr>
              <a:t>20</a:t>
            </a:fld>
            <a:endParaRPr lang="en" sz="1000" dirty="0">
              <a:latin typeface="Georgia" pitchFamily="18" charset="0"/>
            </a:endParaRPr>
          </a:p>
        </p:txBody>
      </p:sp>
      <p:pic>
        <p:nvPicPr>
          <p:cNvPr id="5" name="Picture 2" descr="Képtalálat a következőre: „septum nasi”"/>
          <p:cNvPicPr>
            <a:picLocks noChangeAspect="1" noChangeArrowheads="1"/>
          </p:cNvPicPr>
          <p:nvPr/>
        </p:nvPicPr>
        <p:blipFill>
          <a:blip r:embed="rId2"/>
          <a:srcRect l="14415" t="15704"/>
          <a:stretch>
            <a:fillRect/>
          </a:stretch>
        </p:blipFill>
        <p:spPr bwMode="auto">
          <a:xfrm>
            <a:off x="714348" y="1500180"/>
            <a:ext cx="4665657" cy="3451221"/>
          </a:xfrm>
          <a:prstGeom prst="rect">
            <a:avLst/>
          </a:prstGeom>
          <a:noFill/>
        </p:spPr>
      </p:pic>
      <p:pic>
        <p:nvPicPr>
          <p:cNvPr id="130050" name="Picture 2" descr="Képtalálat a következőre: „septum deviáció”"/>
          <p:cNvPicPr>
            <a:picLocks noChangeAspect="1" noChangeArrowheads="1"/>
          </p:cNvPicPr>
          <p:nvPr/>
        </p:nvPicPr>
        <p:blipFill>
          <a:blip r:embed="rId3"/>
          <a:srcRect b="11800"/>
          <a:stretch>
            <a:fillRect/>
          </a:stretch>
        </p:blipFill>
        <p:spPr bwMode="auto">
          <a:xfrm>
            <a:off x="4929190" y="1071552"/>
            <a:ext cx="3871913" cy="342902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146784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44424" y="5598"/>
            <a:ext cx="5727840" cy="1139999"/>
          </a:xfrm>
        </p:spPr>
        <p:txBody>
          <a:bodyPr/>
          <a:lstStyle/>
          <a:p>
            <a:r>
              <a:rPr lang="hu-HU" sz="4000" dirty="0" err="1" smtClean="0">
                <a:solidFill>
                  <a:srgbClr val="0070C0"/>
                </a:solidFill>
                <a:latin typeface="Georgia" pitchFamily="18" charset="0"/>
              </a:rPr>
              <a:t>Sella</a:t>
            </a:r>
            <a:r>
              <a:rPr lang="hu-HU" sz="4000" dirty="0" smtClean="0">
                <a:solidFill>
                  <a:srgbClr val="0070C0"/>
                </a:solidFill>
                <a:latin typeface="Georgia" pitchFamily="18" charset="0"/>
              </a:rPr>
              <a:t> </a:t>
            </a:r>
            <a:r>
              <a:rPr lang="hu-HU" sz="4000" dirty="0" err="1" smtClean="0">
                <a:solidFill>
                  <a:srgbClr val="0070C0"/>
                </a:solidFill>
                <a:latin typeface="Georgia" pitchFamily="18" charset="0"/>
              </a:rPr>
              <a:t>turcica</a:t>
            </a:r>
            <a:endParaRPr lang="hu-HU" sz="4000" dirty="0">
              <a:solidFill>
                <a:srgbClr val="0070C0"/>
              </a:solidFill>
              <a:latin typeface="Georgia" pitchFamily="18" charset="0"/>
            </a:endParaRPr>
          </a:p>
        </p:txBody>
      </p:sp>
      <p:sp>
        <p:nvSpPr>
          <p:cNvPr id="3" name="Dia számának helye 2"/>
          <p:cNvSpPr>
            <a:spLocks noGrp="1"/>
          </p:cNvSpPr>
          <p:nvPr>
            <p:ph type="sldNum" idx="12"/>
          </p:nvPr>
        </p:nvSpPr>
        <p:spPr>
          <a:xfrm>
            <a:off x="8474403" y="4003502"/>
            <a:ext cx="669599" cy="1139999"/>
          </a:xfrm>
        </p:spPr>
        <p:txBody>
          <a:bodyPr/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000" smtClean="0">
                <a:latin typeface="Georgia" pitchFamily="18" charset="0"/>
              </a:rPr>
              <a:pPr lvl="0" algn="r">
                <a:spcBef>
                  <a:spcPts val="0"/>
                </a:spcBef>
                <a:buNone/>
              </a:pPr>
              <a:t>21</a:t>
            </a:fld>
            <a:endParaRPr lang="en" sz="1000" dirty="0">
              <a:latin typeface="Georgia" pitchFamily="18" charset="0"/>
            </a:endParaRPr>
          </a:p>
        </p:txBody>
      </p:sp>
      <p:pic>
        <p:nvPicPr>
          <p:cNvPr id="129028" name="Picture 4" descr="Képtalálat a következőre: „transsphenoidal operation”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929190" y="1357304"/>
            <a:ext cx="3417888" cy="3427413"/>
          </a:xfrm>
          <a:prstGeom prst="rect">
            <a:avLst/>
          </a:prstGeom>
          <a:noFill/>
        </p:spPr>
      </p:pic>
      <p:pic>
        <p:nvPicPr>
          <p:cNvPr id="129030" name="Picture 6" descr="Képtalálat a következőre: „sella turcica”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28662" y="1214428"/>
            <a:ext cx="3571868" cy="371969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146784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44424" y="5598"/>
            <a:ext cx="5727840" cy="1139999"/>
          </a:xfrm>
        </p:spPr>
        <p:txBody>
          <a:bodyPr/>
          <a:lstStyle/>
          <a:p>
            <a:r>
              <a:rPr lang="hu-HU" sz="4000" dirty="0" smtClean="0">
                <a:solidFill>
                  <a:srgbClr val="0070C0"/>
                </a:solidFill>
                <a:latin typeface="Georgia" pitchFamily="18" charset="0"/>
              </a:rPr>
              <a:t>Csatornák és nyílások</a:t>
            </a:r>
            <a:endParaRPr lang="hu-HU" sz="4000" dirty="0">
              <a:solidFill>
                <a:srgbClr val="0070C0"/>
              </a:solidFill>
              <a:latin typeface="Georgia" pitchFamily="18" charset="0"/>
            </a:endParaRPr>
          </a:p>
        </p:txBody>
      </p:sp>
      <p:sp>
        <p:nvSpPr>
          <p:cNvPr id="3" name="Dia számának helye 2"/>
          <p:cNvSpPr>
            <a:spLocks noGrp="1"/>
          </p:cNvSpPr>
          <p:nvPr>
            <p:ph type="sldNum" idx="12"/>
          </p:nvPr>
        </p:nvSpPr>
        <p:spPr>
          <a:xfrm>
            <a:off x="8474403" y="4003502"/>
            <a:ext cx="669599" cy="1139999"/>
          </a:xfrm>
        </p:spPr>
        <p:txBody>
          <a:bodyPr/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000" smtClean="0">
                <a:latin typeface="Georgia" pitchFamily="18" charset="0"/>
              </a:rPr>
              <a:pPr lvl="0" algn="r">
                <a:spcBef>
                  <a:spcPts val="0"/>
                </a:spcBef>
                <a:buNone/>
              </a:pPr>
              <a:t>22</a:t>
            </a:fld>
            <a:endParaRPr lang="en" sz="1000" dirty="0">
              <a:latin typeface="Georgia" pitchFamily="18" charset="0"/>
            </a:endParaRPr>
          </a:p>
        </p:txBody>
      </p:sp>
      <p:pic>
        <p:nvPicPr>
          <p:cNvPr id="131074" name="Picture 2" descr="Képtalálat a következőre: „corinthian channel”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86446" y="1048151"/>
            <a:ext cx="3071834" cy="4095349"/>
          </a:xfrm>
          <a:prstGeom prst="rect">
            <a:avLst/>
          </a:prstGeom>
          <a:noFill/>
        </p:spPr>
      </p:pic>
      <p:pic>
        <p:nvPicPr>
          <p:cNvPr id="131078" name="Picture 6" descr="Képtalálat a következőre: „blue hole ocean”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20" y="1357304"/>
            <a:ext cx="5345119" cy="356266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146784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44424" y="5598"/>
            <a:ext cx="7156600" cy="1139999"/>
          </a:xfrm>
        </p:spPr>
        <p:txBody>
          <a:bodyPr/>
          <a:lstStyle/>
          <a:p>
            <a:r>
              <a:rPr lang="hu-HU" sz="4000" dirty="0" err="1" smtClean="0">
                <a:solidFill>
                  <a:srgbClr val="0070C0"/>
                </a:solidFill>
                <a:latin typeface="Georgia" pitchFamily="18" charset="0"/>
              </a:rPr>
              <a:t>Basis</a:t>
            </a:r>
            <a:r>
              <a:rPr lang="hu-HU" sz="4000" dirty="0" smtClean="0">
                <a:solidFill>
                  <a:srgbClr val="0070C0"/>
                </a:solidFill>
                <a:latin typeface="Georgia" pitchFamily="18" charset="0"/>
              </a:rPr>
              <a:t> </a:t>
            </a:r>
            <a:r>
              <a:rPr lang="hu-HU" sz="4000" dirty="0" err="1" smtClean="0">
                <a:solidFill>
                  <a:srgbClr val="0070C0"/>
                </a:solidFill>
                <a:latin typeface="Georgia" pitchFamily="18" charset="0"/>
              </a:rPr>
              <a:t>cranii</a:t>
            </a:r>
            <a:r>
              <a:rPr lang="hu-HU" sz="4000" dirty="0" smtClean="0">
                <a:solidFill>
                  <a:srgbClr val="0070C0"/>
                </a:solidFill>
                <a:latin typeface="Georgia" pitchFamily="18" charset="0"/>
              </a:rPr>
              <a:t> </a:t>
            </a:r>
            <a:r>
              <a:rPr lang="hu-HU" sz="4000" dirty="0" err="1" smtClean="0">
                <a:solidFill>
                  <a:srgbClr val="0070C0"/>
                </a:solidFill>
                <a:latin typeface="Georgia" pitchFamily="18" charset="0"/>
              </a:rPr>
              <a:t>interna</a:t>
            </a:r>
            <a:r>
              <a:rPr lang="hu-HU" sz="4000" dirty="0" smtClean="0">
                <a:solidFill>
                  <a:srgbClr val="0070C0"/>
                </a:solidFill>
                <a:latin typeface="Georgia" pitchFamily="18" charset="0"/>
              </a:rPr>
              <a:t>/ </a:t>
            </a:r>
            <a:r>
              <a:rPr lang="hu-HU" sz="4000" dirty="0" err="1" smtClean="0">
                <a:solidFill>
                  <a:srgbClr val="0070C0"/>
                </a:solidFill>
                <a:latin typeface="Georgia" pitchFamily="18" charset="0"/>
              </a:rPr>
              <a:t>externa</a:t>
            </a:r>
            <a:endParaRPr lang="hu-HU" sz="4000" dirty="0">
              <a:solidFill>
                <a:srgbClr val="0070C0"/>
              </a:solidFill>
              <a:latin typeface="Georgia" pitchFamily="18" charset="0"/>
            </a:endParaRPr>
          </a:p>
        </p:txBody>
      </p:sp>
      <p:sp>
        <p:nvSpPr>
          <p:cNvPr id="3" name="Dia számának helye 2"/>
          <p:cNvSpPr>
            <a:spLocks noGrp="1"/>
          </p:cNvSpPr>
          <p:nvPr>
            <p:ph type="sldNum" idx="12"/>
          </p:nvPr>
        </p:nvSpPr>
        <p:spPr>
          <a:xfrm>
            <a:off x="8474403" y="4003502"/>
            <a:ext cx="669599" cy="1139999"/>
          </a:xfrm>
        </p:spPr>
        <p:txBody>
          <a:bodyPr/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000" smtClean="0">
                <a:latin typeface="Georgia" pitchFamily="18" charset="0"/>
              </a:rPr>
              <a:pPr lvl="0" algn="r">
                <a:spcBef>
                  <a:spcPts val="0"/>
                </a:spcBef>
                <a:buNone/>
              </a:pPr>
              <a:t>23</a:t>
            </a:fld>
            <a:endParaRPr lang="en" sz="1000" dirty="0">
              <a:latin typeface="Georgia" pitchFamily="18" charset="0"/>
            </a:endParaRPr>
          </a:p>
        </p:txBody>
      </p:sp>
      <p:pic>
        <p:nvPicPr>
          <p:cNvPr id="138242" name="Picture 2" descr="Képtalálat a következőre: „basis cranii interna”"/>
          <p:cNvPicPr>
            <a:picLocks noChangeAspect="1" noChangeArrowheads="1"/>
          </p:cNvPicPr>
          <p:nvPr/>
        </p:nvPicPr>
        <p:blipFill>
          <a:blip r:embed="rId2"/>
          <a:srcRect t="10549"/>
          <a:stretch>
            <a:fillRect/>
          </a:stretch>
        </p:blipFill>
        <p:spPr bwMode="auto">
          <a:xfrm>
            <a:off x="785786" y="1142989"/>
            <a:ext cx="5786478" cy="3882049"/>
          </a:xfrm>
          <a:prstGeom prst="rect">
            <a:avLst/>
          </a:prstGeom>
          <a:noFill/>
        </p:spPr>
      </p:pic>
      <p:sp>
        <p:nvSpPr>
          <p:cNvPr id="7" name="Téglalap 6"/>
          <p:cNvSpPr/>
          <p:nvPr/>
        </p:nvSpPr>
        <p:spPr>
          <a:xfrm>
            <a:off x="714348" y="1071552"/>
            <a:ext cx="2143140" cy="4286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138244" name="Picture 4" descr="Képtalálat a következőre: „poor medical student”"/>
          <p:cNvPicPr>
            <a:picLocks noChangeAspect="1" noChangeArrowheads="1"/>
          </p:cNvPicPr>
          <p:nvPr/>
        </p:nvPicPr>
        <p:blipFill>
          <a:blip r:embed="rId3"/>
          <a:srcRect b="7137"/>
          <a:stretch>
            <a:fillRect/>
          </a:stretch>
        </p:blipFill>
        <p:spPr bwMode="auto">
          <a:xfrm>
            <a:off x="714348" y="1142989"/>
            <a:ext cx="6286544" cy="403415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146784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138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44424" y="5598"/>
            <a:ext cx="5727840" cy="1139999"/>
          </a:xfrm>
        </p:spPr>
        <p:txBody>
          <a:bodyPr/>
          <a:lstStyle/>
          <a:p>
            <a:r>
              <a:rPr lang="hu-HU" sz="4000" dirty="0" err="1" smtClean="0">
                <a:solidFill>
                  <a:srgbClr val="0070C0"/>
                </a:solidFill>
                <a:latin typeface="Georgia" pitchFamily="18" charset="0"/>
              </a:rPr>
              <a:t>Basis</a:t>
            </a:r>
            <a:r>
              <a:rPr lang="hu-HU" sz="4000" dirty="0" smtClean="0">
                <a:solidFill>
                  <a:srgbClr val="0070C0"/>
                </a:solidFill>
                <a:latin typeface="Georgia" pitchFamily="18" charset="0"/>
              </a:rPr>
              <a:t> törés</a:t>
            </a:r>
            <a:endParaRPr lang="hu-HU" sz="4000" dirty="0">
              <a:solidFill>
                <a:srgbClr val="0070C0"/>
              </a:solidFill>
              <a:latin typeface="Georgia" pitchFamily="18" charset="0"/>
            </a:endParaRPr>
          </a:p>
        </p:txBody>
      </p:sp>
      <p:sp>
        <p:nvSpPr>
          <p:cNvPr id="3" name="Dia számának helye 2"/>
          <p:cNvSpPr>
            <a:spLocks noGrp="1"/>
          </p:cNvSpPr>
          <p:nvPr>
            <p:ph type="sldNum" idx="12"/>
          </p:nvPr>
        </p:nvSpPr>
        <p:spPr>
          <a:xfrm>
            <a:off x="8474403" y="4003502"/>
            <a:ext cx="669599" cy="1139999"/>
          </a:xfrm>
        </p:spPr>
        <p:txBody>
          <a:bodyPr/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000" smtClean="0">
                <a:latin typeface="Georgia" pitchFamily="18" charset="0"/>
              </a:rPr>
              <a:pPr lvl="0" algn="r">
                <a:spcBef>
                  <a:spcPts val="0"/>
                </a:spcBef>
                <a:buNone/>
              </a:pPr>
              <a:t>24</a:t>
            </a:fld>
            <a:endParaRPr lang="en" sz="1000" dirty="0">
              <a:latin typeface="Georgia" pitchFamily="18" charset="0"/>
            </a:endParaRPr>
          </a:p>
        </p:txBody>
      </p:sp>
      <p:pic>
        <p:nvPicPr>
          <p:cNvPr id="6" name="Picture 4" descr="koponyaala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28860" y="1030285"/>
            <a:ext cx="4596888" cy="41132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146784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44424" y="5598"/>
            <a:ext cx="5727840" cy="1139999"/>
          </a:xfrm>
        </p:spPr>
        <p:txBody>
          <a:bodyPr/>
          <a:lstStyle/>
          <a:p>
            <a:r>
              <a:rPr lang="hu-HU" sz="4000" dirty="0" err="1" smtClean="0">
                <a:solidFill>
                  <a:srgbClr val="0070C0"/>
                </a:solidFill>
                <a:latin typeface="Georgia" pitchFamily="18" charset="0"/>
              </a:rPr>
              <a:t>Lamina</a:t>
            </a:r>
            <a:r>
              <a:rPr lang="hu-HU" sz="4000" dirty="0" smtClean="0">
                <a:solidFill>
                  <a:srgbClr val="0070C0"/>
                </a:solidFill>
                <a:latin typeface="Georgia" pitchFamily="18" charset="0"/>
              </a:rPr>
              <a:t> </a:t>
            </a:r>
            <a:r>
              <a:rPr lang="hu-HU" sz="4000" dirty="0" err="1" smtClean="0">
                <a:solidFill>
                  <a:srgbClr val="0070C0"/>
                </a:solidFill>
                <a:latin typeface="Georgia" pitchFamily="18" charset="0"/>
              </a:rPr>
              <a:t>cribrosa</a:t>
            </a:r>
            <a:endParaRPr lang="hu-HU" sz="4000" dirty="0">
              <a:solidFill>
                <a:srgbClr val="0070C0"/>
              </a:solidFill>
              <a:latin typeface="Georgia" pitchFamily="18" charset="0"/>
            </a:endParaRPr>
          </a:p>
        </p:txBody>
      </p:sp>
      <p:sp>
        <p:nvSpPr>
          <p:cNvPr id="3" name="Dia számának helye 2"/>
          <p:cNvSpPr>
            <a:spLocks noGrp="1"/>
          </p:cNvSpPr>
          <p:nvPr>
            <p:ph type="sldNum" idx="12"/>
          </p:nvPr>
        </p:nvSpPr>
        <p:spPr>
          <a:xfrm>
            <a:off x="8474403" y="4003502"/>
            <a:ext cx="669599" cy="1139999"/>
          </a:xfrm>
        </p:spPr>
        <p:txBody>
          <a:bodyPr/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000" smtClean="0">
                <a:latin typeface="Georgia" pitchFamily="18" charset="0"/>
              </a:rPr>
              <a:pPr lvl="0" algn="r">
                <a:spcBef>
                  <a:spcPts val="0"/>
                </a:spcBef>
                <a:buNone/>
              </a:pPr>
              <a:t>25</a:t>
            </a:fld>
            <a:endParaRPr lang="en" sz="1000" dirty="0">
              <a:latin typeface="Georgia" pitchFamily="18" charset="0"/>
            </a:endParaRPr>
          </a:p>
        </p:txBody>
      </p:sp>
      <p:pic>
        <p:nvPicPr>
          <p:cNvPr id="137218" name="Picture 2" descr="Képtalálat a következőre: „lamina cribrosa”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2910" y="1071534"/>
            <a:ext cx="4071966" cy="4071966"/>
          </a:xfrm>
          <a:prstGeom prst="rect">
            <a:avLst/>
          </a:prstGeom>
          <a:noFill/>
        </p:spPr>
      </p:pic>
      <p:pic>
        <p:nvPicPr>
          <p:cNvPr id="137222" name="Picture 6" descr="Képtalálat a következőre: „nasal spray”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29322" y="0"/>
            <a:ext cx="2500330" cy="2500330"/>
          </a:xfrm>
          <a:prstGeom prst="rect">
            <a:avLst/>
          </a:prstGeom>
          <a:noFill/>
        </p:spPr>
      </p:pic>
      <p:sp>
        <p:nvSpPr>
          <p:cNvPr id="9" name="Téglalap 8"/>
          <p:cNvSpPr/>
          <p:nvPr/>
        </p:nvSpPr>
        <p:spPr>
          <a:xfrm>
            <a:off x="6786578" y="1214428"/>
            <a:ext cx="571504" cy="28575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137220" name="Picture 4" descr="Képtalálat a következőre: „cocaine use gif”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14942" y="2464575"/>
            <a:ext cx="3571900" cy="26789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146784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44424" y="5598"/>
            <a:ext cx="5727840" cy="1139999"/>
          </a:xfrm>
        </p:spPr>
        <p:txBody>
          <a:bodyPr/>
          <a:lstStyle/>
          <a:p>
            <a:r>
              <a:rPr lang="hu-HU" sz="4000" dirty="0" err="1" smtClean="0">
                <a:solidFill>
                  <a:srgbClr val="0070C0"/>
                </a:solidFill>
                <a:latin typeface="Georgia" pitchFamily="18" charset="0"/>
              </a:rPr>
              <a:t>Foramen</a:t>
            </a:r>
            <a:r>
              <a:rPr lang="hu-HU" sz="4000" dirty="0" smtClean="0">
                <a:solidFill>
                  <a:srgbClr val="0070C0"/>
                </a:solidFill>
                <a:latin typeface="Georgia" pitchFamily="18" charset="0"/>
              </a:rPr>
              <a:t> </a:t>
            </a:r>
            <a:r>
              <a:rPr lang="hu-HU" sz="4000" dirty="0" err="1" smtClean="0">
                <a:solidFill>
                  <a:srgbClr val="0070C0"/>
                </a:solidFill>
                <a:latin typeface="Georgia" pitchFamily="18" charset="0"/>
              </a:rPr>
              <a:t>ovale</a:t>
            </a:r>
            <a:endParaRPr lang="hu-HU" sz="4000" dirty="0">
              <a:solidFill>
                <a:srgbClr val="0070C0"/>
              </a:solidFill>
              <a:latin typeface="Georgia" pitchFamily="18" charset="0"/>
            </a:endParaRPr>
          </a:p>
        </p:txBody>
      </p:sp>
      <p:sp>
        <p:nvSpPr>
          <p:cNvPr id="3" name="Dia számának helye 2"/>
          <p:cNvSpPr>
            <a:spLocks noGrp="1"/>
          </p:cNvSpPr>
          <p:nvPr>
            <p:ph type="sldNum" idx="12"/>
          </p:nvPr>
        </p:nvSpPr>
        <p:spPr>
          <a:xfrm>
            <a:off x="8474403" y="4003502"/>
            <a:ext cx="669599" cy="1139999"/>
          </a:xfrm>
        </p:spPr>
        <p:txBody>
          <a:bodyPr/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000" smtClean="0">
                <a:latin typeface="Georgia" pitchFamily="18" charset="0"/>
              </a:rPr>
              <a:pPr lvl="0" algn="r">
                <a:spcBef>
                  <a:spcPts val="0"/>
                </a:spcBef>
                <a:buNone/>
              </a:pPr>
              <a:t>26</a:t>
            </a:fld>
            <a:endParaRPr lang="en" sz="1000" dirty="0">
              <a:latin typeface="Georgia" pitchFamily="18" charset="0"/>
            </a:endParaRPr>
          </a:p>
        </p:txBody>
      </p:sp>
      <p:pic>
        <p:nvPicPr>
          <p:cNvPr id="131080" name="Picture 8" descr="Képtalálat a következőre: „foramen ovale”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348" y="1142972"/>
            <a:ext cx="4000528" cy="4000528"/>
          </a:xfrm>
          <a:prstGeom prst="rect">
            <a:avLst/>
          </a:prstGeom>
          <a:noFill/>
        </p:spPr>
      </p:pic>
      <p:pic>
        <p:nvPicPr>
          <p:cNvPr id="131082" name="Picture 10" descr="Képtalálat a következőre: „foramen ovale electrode”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86446" y="428610"/>
            <a:ext cx="2563813" cy="2563813"/>
          </a:xfrm>
          <a:prstGeom prst="rect">
            <a:avLst/>
          </a:prstGeom>
          <a:noFill/>
        </p:spPr>
      </p:pic>
      <p:pic>
        <p:nvPicPr>
          <p:cNvPr id="131084" name="Picture 12" descr="Képtalálat a következőre: „foramen ovale electrode”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57818" y="3214692"/>
            <a:ext cx="3248025" cy="174307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146784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44424" y="5598"/>
            <a:ext cx="5727840" cy="1139999"/>
          </a:xfrm>
        </p:spPr>
        <p:txBody>
          <a:bodyPr/>
          <a:lstStyle/>
          <a:p>
            <a:r>
              <a:rPr lang="hu-HU" sz="4000" dirty="0" err="1" smtClean="0">
                <a:solidFill>
                  <a:srgbClr val="0070C0"/>
                </a:solidFill>
                <a:latin typeface="Georgia" pitchFamily="18" charset="0"/>
              </a:rPr>
              <a:t>Foramen</a:t>
            </a:r>
            <a:r>
              <a:rPr lang="hu-HU" sz="4000" dirty="0" smtClean="0">
                <a:solidFill>
                  <a:srgbClr val="0070C0"/>
                </a:solidFill>
                <a:latin typeface="Georgia" pitchFamily="18" charset="0"/>
              </a:rPr>
              <a:t> </a:t>
            </a:r>
            <a:r>
              <a:rPr lang="hu-HU" sz="4000" dirty="0" err="1" smtClean="0">
                <a:solidFill>
                  <a:srgbClr val="0070C0"/>
                </a:solidFill>
                <a:latin typeface="Georgia" pitchFamily="18" charset="0"/>
              </a:rPr>
              <a:t>magnum</a:t>
            </a:r>
            <a:endParaRPr lang="hu-HU" sz="4000" dirty="0">
              <a:solidFill>
                <a:srgbClr val="0070C0"/>
              </a:solidFill>
              <a:latin typeface="Georgia" pitchFamily="18" charset="0"/>
            </a:endParaRPr>
          </a:p>
        </p:txBody>
      </p:sp>
      <p:sp>
        <p:nvSpPr>
          <p:cNvPr id="3" name="Dia számának helye 2"/>
          <p:cNvSpPr>
            <a:spLocks noGrp="1"/>
          </p:cNvSpPr>
          <p:nvPr>
            <p:ph type="sldNum" idx="12"/>
          </p:nvPr>
        </p:nvSpPr>
        <p:spPr>
          <a:xfrm>
            <a:off x="8474403" y="4003502"/>
            <a:ext cx="669599" cy="1139999"/>
          </a:xfrm>
        </p:spPr>
        <p:txBody>
          <a:bodyPr/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000" smtClean="0">
                <a:latin typeface="Georgia" pitchFamily="18" charset="0"/>
              </a:rPr>
              <a:pPr lvl="0" algn="r">
                <a:spcBef>
                  <a:spcPts val="0"/>
                </a:spcBef>
                <a:buNone/>
              </a:pPr>
              <a:t>27</a:t>
            </a:fld>
            <a:endParaRPr lang="en" sz="1000" dirty="0">
              <a:latin typeface="Georgia" pitchFamily="18" charset="0"/>
            </a:endParaRPr>
          </a:p>
        </p:txBody>
      </p:sp>
      <p:pic>
        <p:nvPicPr>
          <p:cNvPr id="135172" name="Picture 4" descr="Képtalálat a következőre: „foramen magnum”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472" y="1142972"/>
            <a:ext cx="4000528" cy="4000528"/>
          </a:xfrm>
          <a:prstGeom prst="rect">
            <a:avLst/>
          </a:prstGeom>
          <a:noFill/>
        </p:spPr>
      </p:pic>
      <p:pic>
        <p:nvPicPr>
          <p:cNvPr id="135174" name="Picture 6" descr="Képtalálat a következőre: „beékelődés”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0899" y="1000114"/>
            <a:ext cx="4573101" cy="393698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146784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44424" y="5598"/>
            <a:ext cx="5727840" cy="1139999"/>
          </a:xfrm>
        </p:spPr>
        <p:txBody>
          <a:bodyPr/>
          <a:lstStyle/>
          <a:p>
            <a:r>
              <a:rPr lang="hu-HU" sz="4000" dirty="0" err="1" smtClean="0">
                <a:solidFill>
                  <a:srgbClr val="0070C0"/>
                </a:solidFill>
                <a:latin typeface="Georgia" pitchFamily="18" charset="0"/>
              </a:rPr>
              <a:t>Craniotomia</a:t>
            </a:r>
            <a:r>
              <a:rPr lang="hu-HU" sz="4000" dirty="0" smtClean="0">
                <a:solidFill>
                  <a:srgbClr val="0070C0"/>
                </a:solidFill>
                <a:latin typeface="Georgia" pitchFamily="18" charset="0"/>
              </a:rPr>
              <a:t>, </a:t>
            </a:r>
            <a:r>
              <a:rPr lang="hu-HU" sz="4000" dirty="0" err="1" smtClean="0">
                <a:solidFill>
                  <a:srgbClr val="0070C0"/>
                </a:solidFill>
                <a:latin typeface="Georgia" pitchFamily="18" charset="0"/>
              </a:rPr>
              <a:t>trepanatio</a:t>
            </a:r>
            <a:endParaRPr lang="hu-HU" sz="4000" dirty="0">
              <a:solidFill>
                <a:srgbClr val="0070C0"/>
              </a:solidFill>
              <a:latin typeface="Georgia" pitchFamily="18" charset="0"/>
            </a:endParaRPr>
          </a:p>
        </p:txBody>
      </p:sp>
      <p:sp>
        <p:nvSpPr>
          <p:cNvPr id="3" name="Dia számának helye 2"/>
          <p:cNvSpPr>
            <a:spLocks noGrp="1"/>
          </p:cNvSpPr>
          <p:nvPr>
            <p:ph type="sldNum" idx="12"/>
          </p:nvPr>
        </p:nvSpPr>
        <p:spPr>
          <a:xfrm>
            <a:off x="8474403" y="4003502"/>
            <a:ext cx="669599" cy="1139999"/>
          </a:xfrm>
        </p:spPr>
        <p:txBody>
          <a:bodyPr/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000" smtClean="0">
                <a:latin typeface="Georgia" pitchFamily="18" charset="0"/>
              </a:rPr>
              <a:pPr lvl="0" algn="r">
                <a:spcBef>
                  <a:spcPts val="0"/>
                </a:spcBef>
                <a:buNone/>
              </a:pPr>
              <a:t>28</a:t>
            </a:fld>
            <a:endParaRPr lang="en" sz="1000" dirty="0">
              <a:latin typeface="Georgia" pitchFamily="18" charset="0"/>
            </a:endParaRPr>
          </a:p>
        </p:txBody>
      </p:sp>
      <p:pic>
        <p:nvPicPr>
          <p:cNvPr id="6" name="Picture 13" descr="trep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5000628" y="1500180"/>
            <a:ext cx="3495282" cy="3024336"/>
          </a:xfrm>
          <a:prstGeom prst="rect">
            <a:avLst/>
          </a:prstGeom>
          <a:noFill/>
        </p:spPr>
      </p:pic>
      <p:pic>
        <p:nvPicPr>
          <p:cNvPr id="134146" name="Picture 2" descr="Képtalálat a következőre: „craniotomia”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57224" y="1285866"/>
            <a:ext cx="3571900" cy="35719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146784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44424" y="5598"/>
            <a:ext cx="6585096" cy="1139999"/>
          </a:xfrm>
        </p:spPr>
        <p:txBody>
          <a:bodyPr/>
          <a:lstStyle/>
          <a:p>
            <a:r>
              <a:rPr lang="hu-HU" sz="4000" dirty="0" err="1" smtClean="0">
                <a:solidFill>
                  <a:srgbClr val="0070C0"/>
                </a:solidFill>
                <a:latin typeface="Georgia" pitchFamily="18" charset="0"/>
              </a:rPr>
              <a:t>Canalis</a:t>
            </a:r>
            <a:r>
              <a:rPr lang="hu-HU" sz="4000" dirty="0" smtClean="0">
                <a:solidFill>
                  <a:srgbClr val="0070C0"/>
                </a:solidFill>
                <a:latin typeface="Georgia" pitchFamily="18" charset="0"/>
              </a:rPr>
              <a:t> </a:t>
            </a:r>
            <a:r>
              <a:rPr lang="hu-HU" sz="4000" dirty="0" err="1" smtClean="0">
                <a:solidFill>
                  <a:srgbClr val="0070C0"/>
                </a:solidFill>
                <a:latin typeface="Georgia" pitchFamily="18" charset="0"/>
              </a:rPr>
              <a:t>musculotubarius</a:t>
            </a:r>
            <a:endParaRPr lang="hu-HU" sz="4000" dirty="0">
              <a:solidFill>
                <a:srgbClr val="0070C0"/>
              </a:solidFill>
              <a:latin typeface="Georgia" pitchFamily="18" charset="0"/>
            </a:endParaRPr>
          </a:p>
        </p:txBody>
      </p:sp>
      <p:sp>
        <p:nvSpPr>
          <p:cNvPr id="3" name="Dia számának helye 2"/>
          <p:cNvSpPr>
            <a:spLocks noGrp="1"/>
          </p:cNvSpPr>
          <p:nvPr>
            <p:ph type="sldNum" idx="12"/>
          </p:nvPr>
        </p:nvSpPr>
        <p:spPr>
          <a:xfrm>
            <a:off x="8474403" y="4003502"/>
            <a:ext cx="669599" cy="1139999"/>
          </a:xfrm>
        </p:spPr>
        <p:txBody>
          <a:bodyPr/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000" smtClean="0">
                <a:latin typeface="Georgia" pitchFamily="18" charset="0"/>
              </a:rPr>
              <a:pPr lvl="0" algn="r">
                <a:spcBef>
                  <a:spcPts val="0"/>
                </a:spcBef>
                <a:buNone/>
              </a:pPr>
              <a:t>29</a:t>
            </a:fld>
            <a:endParaRPr lang="en" sz="1000" dirty="0">
              <a:latin typeface="Georgia" pitchFamily="18" charset="0"/>
            </a:endParaRPr>
          </a:p>
        </p:txBody>
      </p:sp>
      <p:pic>
        <p:nvPicPr>
          <p:cNvPr id="144386" name="Picture 2" descr="Képtalálat a következőre: „musculotubal canal”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472" y="1285866"/>
            <a:ext cx="4500594" cy="3652593"/>
          </a:xfrm>
          <a:prstGeom prst="rect">
            <a:avLst/>
          </a:prstGeom>
          <a:noFill/>
        </p:spPr>
      </p:pic>
      <p:pic>
        <p:nvPicPr>
          <p:cNvPr id="144388" name="Picture 4" descr="Képtalálat a következőre: „adenoid”"/>
          <p:cNvPicPr>
            <a:picLocks noChangeAspect="1" noChangeArrowheads="1"/>
          </p:cNvPicPr>
          <p:nvPr/>
        </p:nvPicPr>
        <p:blipFill>
          <a:blip r:embed="rId3"/>
          <a:srcRect l="-196" r="38687"/>
          <a:stretch>
            <a:fillRect/>
          </a:stretch>
        </p:blipFill>
        <p:spPr bwMode="auto">
          <a:xfrm>
            <a:off x="5143472" y="1714494"/>
            <a:ext cx="4000528" cy="264001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146784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2" name="Picture 4" descr="Képtalálat a következőre: „darwin png”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3568" y="-7473"/>
            <a:ext cx="8460432" cy="5150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Képtalálat a következőre: „brain evolution png”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43438" y="214296"/>
            <a:ext cx="3997714" cy="4800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z="4000" dirty="0" smtClean="0">
                <a:solidFill>
                  <a:schemeClr val="tx1"/>
                </a:solidFill>
                <a:latin typeface="Georgia" pitchFamily="18" charset="0"/>
              </a:rPr>
              <a:t>7.2 millió év</a:t>
            </a:r>
            <a:endParaRPr lang="hu-HU" sz="4000" dirty="0">
              <a:solidFill>
                <a:schemeClr val="tx1"/>
              </a:solidFill>
              <a:latin typeface="Georgia" pitchFamily="18" charset="0"/>
            </a:endParaRP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idx="12"/>
          </p:nvPr>
        </p:nvSpPr>
        <p:spPr>
          <a:xfrm>
            <a:off x="8474405" y="4003503"/>
            <a:ext cx="669599" cy="1139999"/>
          </a:xfrm>
        </p:spPr>
        <p:txBody>
          <a:bodyPr/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mtClean="0"/>
              <a:pPr lvl="0" algn="r">
                <a:spcBef>
                  <a:spcPts val="0"/>
                </a:spcBef>
                <a:buNone/>
              </a:pPr>
              <a:t>3</a:t>
            </a:fld>
            <a:endParaRPr lang="en" dirty="0"/>
          </a:p>
        </p:txBody>
      </p:sp>
      <p:pic>
        <p:nvPicPr>
          <p:cNvPr id="8" name="Picture 4" descr="Képtalálat a következőre: „human evolution png”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14480" y="2143122"/>
            <a:ext cx="6915150" cy="2333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936869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2" name="Picture 12" descr="Képtalálat a következőre: „face”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392612" y="1203325"/>
            <a:ext cx="4751388" cy="3940175"/>
          </a:xfrm>
          <a:prstGeom prst="rect">
            <a:avLst/>
          </a:prstGeom>
          <a:noFill/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44424" y="5598"/>
            <a:ext cx="5727840" cy="1139999"/>
          </a:xfrm>
        </p:spPr>
        <p:txBody>
          <a:bodyPr/>
          <a:lstStyle/>
          <a:p>
            <a:r>
              <a:rPr lang="hu-HU" sz="4000" dirty="0" smtClean="0">
                <a:solidFill>
                  <a:srgbClr val="0070C0"/>
                </a:solidFill>
                <a:latin typeface="Georgia" pitchFamily="18" charset="0"/>
              </a:rPr>
              <a:t>Lágyszövetek</a:t>
            </a:r>
            <a:endParaRPr lang="hu-HU" sz="4000" dirty="0">
              <a:solidFill>
                <a:srgbClr val="0070C0"/>
              </a:solidFill>
              <a:latin typeface="Georgia" pitchFamily="18" charset="0"/>
            </a:endParaRPr>
          </a:p>
        </p:txBody>
      </p:sp>
      <p:sp>
        <p:nvSpPr>
          <p:cNvPr id="3" name="Dia számának helye 2"/>
          <p:cNvSpPr>
            <a:spLocks noGrp="1"/>
          </p:cNvSpPr>
          <p:nvPr>
            <p:ph type="sldNum" idx="12"/>
          </p:nvPr>
        </p:nvSpPr>
        <p:spPr>
          <a:xfrm>
            <a:off x="8474403" y="4003502"/>
            <a:ext cx="669599" cy="1139999"/>
          </a:xfrm>
        </p:spPr>
        <p:txBody>
          <a:bodyPr/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000" smtClean="0">
                <a:latin typeface="Georgia" pitchFamily="18" charset="0"/>
              </a:rPr>
              <a:pPr lvl="0" algn="r">
                <a:spcBef>
                  <a:spcPts val="0"/>
                </a:spcBef>
                <a:buNone/>
              </a:pPr>
              <a:t>30</a:t>
            </a:fld>
            <a:endParaRPr lang="en" sz="1000" dirty="0">
              <a:latin typeface="Georgia" pitchFamily="18" charset="0"/>
            </a:endParaRPr>
          </a:p>
        </p:txBody>
      </p:sp>
      <p:pic>
        <p:nvPicPr>
          <p:cNvPr id="143362" name="Picture 2" descr="Képtalálat a következőre: „lágy szövet”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4348" y="1142990"/>
            <a:ext cx="5143536" cy="3869633"/>
          </a:xfrm>
          <a:prstGeom prst="rect">
            <a:avLst/>
          </a:prstGeom>
          <a:noFill/>
        </p:spPr>
      </p:pic>
      <p:sp>
        <p:nvSpPr>
          <p:cNvPr id="143364" name="AutoShape 4" descr="Képtalálat a következőre: „face”"/>
          <p:cNvSpPr>
            <a:spLocks noChangeAspect="1" noChangeArrowheads="1"/>
          </p:cNvSpPr>
          <p:nvPr/>
        </p:nvSpPr>
        <p:spPr bwMode="auto">
          <a:xfrm>
            <a:off x="155575" y="-136525"/>
            <a:ext cx="298450" cy="29845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143366" name="AutoShape 6" descr="Képtalálat a következőre: „face”"/>
          <p:cNvSpPr>
            <a:spLocks noChangeAspect="1" noChangeArrowheads="1"/>
          </p:cNvSpPr>
          <p:nvPr/>
        </p:nvSpPr>
        <p:spPr bwMode="auto">
          <a:xfrm>
            <a:off x="155575" y="-136525"/>
            <a:ext cx="298450" cy="29845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143368" name="AutoShape 8" descr="Képtalálat a következőre: „face”"/>
          <p:cNvSpPr>
            <a:spLocks noChangeAspect="1" noChangeArrowheads="1"/>
          </p:cNvSpPr>
          <p:nvPr/>
        </p:nvSpPr>
        <p:spPr bwMode="auto">
          <a:xfrm>
            <a:off x="155575" y="-136525"/>
            <a:ext cx="298450" cy="29845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143370" name="AutoShape 10" descr="Képtalálat a következőre: „face”"/>
          <p:cNvSpPr>
            <a:spLocks noChangeAspect="1" noChangeArrowheads="1"/>
          </p:cNvSpPr>
          <p:nvPr/>
        </p:nvSpPr>
        <p:spPr bwMode="auto">
          <a:xfrm>
            <a:off x="155575" y="-136525"/>
            <a:ext cx="298450" cy="29845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xmlns="" val="3146784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44424" y="5598"/>
            <a:ext cx="5727840" cy="1139999"/>
          </a:xfrm>
        </p:spPr>
        <p:txBody>
          <a:bodyPr/>
          <a:lstStyle/>
          <a:p>
            <a:r>
              <a:rPr lang="hu-HU" sz="4000" dirty="0" smtClean="0">
                <a:solidFill>
                  <a:srgbClr val="0070C0"/>
                </a:solidFill>
                <a:latin typeface="Georgia" pitchFamily="18" charset="0"/>
              </a:rPr>
              <a:t>Mimikai izmok</a:t>
            </a:r>
            <a:endParaRPr lang="hu-HU" sz="4000" dirty="0">
              <a:solidFill>
                <a:srgbClr val="0070C0"/>
              </a:solidFill>
              <a:latin typeface="Georgia" pitchFamily="18" charset="0"/>
            </a:endParaRPr>
          </a:p>
        </p:txBody>
      </p:sp>
      <p:sp>
        <p:nvSpPr>
          <p:cNvPr id="3" name="Dia számának helye 2"/>
          <p:cNvSpPr>
            <a:spLocks noGrp="1"/>
          </p:cNvSpPr>
          <p:nvPr>
            <p:ph type="sldNum" idx="12"/>
          </p:nvPr>
        </p:nvSpPr>
        <p:spPr>
          <a:xfrm>
            <a:off x="8474403" y="4003502"/>
            <a:ext cx="669599" cy="1139999"/>
          </a:xfrm>
        </p:spPr>
        <p:txBody>
          <a:bodyPr/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000" smtClean="0">
                <a:latin typeface="Georgia" pitchFamily="18" charset="0"/>
              </a:rPr>
              <a:pPr lvl="0" algn="r">
                <a:spcBef>
                  <a:spcPts val="0"/>
                </a:spcBef>
                <a:buNone/>
              </a:pPr>
              <a:t>31</a:t>
            </a:fld>
            <a:endParaRPr lang="en" sz="1000" dirty="0">
              <a:latin typeface="Georgia" pitchFamily="18" charset="0"/>
            </a:endParaRPr>
          </a:p>
        </p:txBody>
      </p:sp>
      <p:pic>
        <p:nvPicPr>
          <p:cNvPr id="142338" name="Picture 2" descr="Képtalálat a következőre: „mimikai izmok”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5786" y="1224112"/>
            <a:ext cx="3571900" cy="3686011"/>
          </a:xfrm>
          <a:prstGeom prst="rect">
            <a:avLst/>
          </a:prstGeom>
          <a:noFill/>
        </p:spPr>
      </p:pic>
      <p:pic>
        <p:nvPicPr>
          <p:cNvPr id="142340" name="Picture 4" descr="Képtalálat a következőre: „ekman emotions”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57752" y="1285866"/>
            <a:ext cx="3946673" cy="340519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146784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44424" y="5598"/>
            <a:ext cx="5727840" cy="1139999"/>
          </a:xfrm>
        </p:spPr>
        <p:txBody>
          <a:bodyPr/>
          <a:lstStyle/>
          <a:p>
            <a:r>
              <a:rPr lang="hu-HU" sz="4000" dirty="0" err="1" smtClean="0">
                <a:solidFill>
                  <a:srgbClr val="0070C0"/>
                </a:solidFill>
                <a:latin typeface="Georgia" pitchFamily="18" charset="0"/>
              </a:rPr>
              <a:t>Nervus</a:t>
            </a:r>
            <a:r>
              <a:rPr lang="hu-HU" sz="4000" dirty="0" smtClean="0">
                <a:solidFill>
                  <a:srgbClr val="0070C0"/>
                </a:solidFill>
                <a:latin typeface="Georgia" pitchFamily="18" charset="0"/>
              </a:rPr>
              <a:t> </a:t>
            </a:r>
            <a:r>
              <a:rPr lang="hu-HU" sz="4000" dirty="0" err="1" smtClean="0">
                <a:solidFill>
                  <a:srgbClr val="0070C0"/>
                </a:solidFill>
                <a:latin typeface="Georgia" pitchFamily="18" charset="0"/>
              </a:rPr>
              <a:t>facialis</a:t>
            </a:r>
            <a:endParaRPr lang="hu-HU" sz="4000" dirty="0">
              <a:solidFill>
                <a:srgbClr val="0070C0"/>
              </a:solidFill>
              <a:latin typeface="Georgia" pitchFamily="18" charset="0"/>
            </a:endParaRPr>
          </a:p>
        </p:txBody>
      </p:sp>
      <p:sp>
        <p:nvSpPr>
          <p:cNvPr id="3" name="Dia számának helye 2"/>
          <p:cNvSpPr>
            <a:spLocks noGrp="1"/>
          </p:cNvSpPr>
          <p:nvPr>
            <p:ph type="sldNum" idx="12"/>
          </p:nvPr>
        </p:nvSpPr>
        <p:spPr>
          <a:xfrm>
            <a:off x="8474403" y="4003502"/>
            <a:ext cx="669599" cy="1139999"/>
          </a:xfrm>
        </p:spPr>
        <p:txBody>
          <a:bodyPr/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000" smtClean="0">
                <a:latin typeface="Georgia" pitchFamily="18" charset="0"/>
              </a:rPr>
              <a:pPr lvl="0" algn="r">
                <a:spcBef>
                  <a:spcPts val="0"/>
                </a:spcBef>
                <a:buNone/>
              </a:pPr>
              <a:t>32</a:t>
            </a:fld>
            <a:endParaRPr lang="en" sz="1000" dirty="0">
              <a:latin typeface="Georgia" pitchFamily="18" charset="0"/>
            </a:endParaRPr>
          </a:p>
        </p:txBody>
      </p:sp>
      <p:pic>
        <p:nvPicPr>
          <p:cNvPr id="7" name="Picture 6" descr="arcidegséma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57817" y="214296"/>
            <a:ext cx="3587801" cy="47187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1314" name="Picture 2" descr="Képtalálat a következőre: „facial palsy”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1285866"/>
            <a:ext cx="5072098" cy="345200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146784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44424" y="5598"/>
            <a:ext cx="5727840" cy="1139999"/>
          </a:xfrm>
        </p:spPr>
        <p:txBody>
          <a:bodyPr/>
          <a:lstStyle/>
          <a:p>
            <a:r>
              <a:rPr lang="hu-HU" sz="4000" dirty="0" err="1" smtClean="0">
                <a:solidFill>
                  <a:srgbClr val="0070C0"/>
                </a:solidFill>
                <a:latin typeface="Georgia" pitchFamily="18" charset="0"/>
              </a:rPr>
              <a:t>Nervus</a:t>
            </a:r>
            <a:r>
              <a:rPr lang="hu-HU" sz="4000" dirty="0" smtClean="0">
                <a:solidFill>
                  <a:srgbClr val="0070C0"/>
                </a:solidFill>
                <a:latin typeface="Georgia" pitchFamily="18" charset="0"/>
              </a:rPr>
              <a:t> </a:t>
            </a:r>
            <a:r>
              <a:rPr lang="hu-HU" sz="4000" dirty="0" err="1" smtClean="0">
                <a:solidFill>
                  <a:srgbClr val="0070C0"/>
                </a:solidFill>
                <a:latin typeface="Georgia" pitchFamily="18" charset="0"/>
              </a:rPr>
              <a:t>trigeminus</a:t>
            </a:r>
            <a:endParaRPr lang="hu-HU" sz="4000" dirty="0">
              <a:solidFill>
                <a:srgbClr val="0070C0"/>
              </a:solidFill>
              <a:latin typeface="Georgia" pitchFamily="18" charset="0"/>
            </a:endParaRPr>
          </a:p>
        </p:txBody>
      </p:sp>
      <p:sp>
        <p:nvSpPr>
          <p:cNvPr id="3" name="Dia számának helye 2"/>
          <p:cNvSpPr>
            <a:spLocks noGrp="1"/>
          </p:cNvSpPr>
          <p:nvPr>
            <p:ph type="sldNum" idx="12"/>
          </p:nvPr>
        </p:nvSpPr>
        <p:spPr>
          <a:xfrm>
            <a:off x="8474403" y="4003502"/>
            <a:ext cx="669599" cy="1139999"/>
          </a:xfrm>
        </p:spPr>
        <p:txBody>
          <a:bodyPr/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000" smtClean="0">
                <a:latin typeface="Georgia" pitchFamily="18" charset="0"/>
              </a:rPr>
              <a:pPr lvl="0" algn="r">
                <a:spcBef>
                  <a:spcPts val="0"/>
                </a:spcBef>
                <a:buNone/>
              </a:pPr>
              <a:t>33</a:t>
            </a:fld>
            <a:endParaRPr lang="en" sz="1000" dirty="0">
              <a:latin typeface="Georgia" pitchFamily="18" charset="0"/>
            </a:endParaRPr>
          </a:p>
        </p:txBody>
      </p:sp>
      <p:pic>
        <p:nvPicPr>
          <p:cNvPr id="140290" name="Picture 2" descr="Képtalálat a következőre: „trigeminal exit points”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0" y="1354255"/>
            <a:ext cx="3949709" cy="3789245"/>
          </a:xfrm>
          <a:prstGeom prst="rect">
            <a:avLst/>
          </a:prstGeom>
          <a:noFill/>
        </p:spPr>
      </p:pic>
      <p:pic>
        <p:nvPicPr>
          <p:cNvPr id="140292" name="Picture 4" descr="Képtalálat a következőre: „trigeminal exit points”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44" y="1285866"/>
            <a:ext cx="4082066" cy="336330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146784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44424" y="5598"/>
            <a:ext cx="5727840" cy="1139999"/>
          </a:xfrm>
        </p:spPr>
        <p:txBody>
          <a:bodyPr/>
          <a:lstStyle/>
          <a:p>
            <a:r>
              <a:rPr lang="hu-HU" sz="4000" dirty="0" err="1" smtClean="0">
                <a:solidFill>
                  <a:srgbClr val="0070C0"/>
                </a:solidFill>
                <a:latin typeface="Georgia" pitchFamily="18" charset="0"/>
              </a:rPr>
              <a:t>Nervi</a:t>
            </a:r>
            <a:r>
              <a:rPr lang="hu-HU" sz="4000" dirty="0" smtClean="0">
                <a:solidFill>
                  <a:srgbClr val="0070C0"/>
                </a:solidFill>
                <a:latin typeface="Georgia" pitchFamily="18" charset="0"/>
              </a:rPr>
              <a:t> </a:t>
            </a:r>
            <a:r>
              <a:rPr lang="hu-HU" sz="4000" dirty="0" err="1" smtClean="0">
                <a:solidFill>
                  <a:srgbClr val="0070C0"/>
                </a:solidFill>
                <a:latin typeface="Georgia" pitchFamily="18" charset="0"/>
              </a:rPr>
              <a:t>alveolares</a:t>
            </a:r>
            <a:endParaRPr lang="hu-HU" sz="4000" dirty="0">
              <a:solidFill>
                <a:srgbClr val="0070C0"/>
              </a:solidFill>
              <a:latin typeface="Georgia" pitchFamily="18" charset="0"/>
            </a:endParaRPr>
          </a:p>
        </p:txBody>
      </p:sp>
      <p:sp>
        <p:nvSpPr>
          <p:cNvPr id="3" name="Dia számának helye 2"/>
          <p:cNvSpPr>
            <a:spLocks noGrp="1"/>
          </p:cNvSpPr>
          <p:nvPr>
            <p:ph type="sldNum" idx="12"/>
          </p:nvPr>
        </p:nvSpPr>
        <p:spPr>
          <a:xfrm>
            <a:off x="8474403" y="4003502"/>
            <a:ext cx="669599" cy="1139999"/>
          </a:xfrm>
        </p:spPr>
        <p:txBody>
          <a:bodyPr/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000" smtClean="0">
                <a:latin typeface="Georgia" pitchFamily="18" charset="0"/>
              </a:rPr>
              <a:pPr lvl="0" algn="r">
                <a:spcBef>
                  <a:spcPts val="0"/>
                </a:spcBef>
                <a:buNone/>
              </a:pPr>
              <a:t>34</a:t>
            </a:fld>
            <a:endParaRPr lang="en" sz="1000" dirty="0">
              <a:latin typeface="Georgia" pitchFamily="18" charset="0"/>
            </a:endParaRPr>
          </a:p>
        </p:txBody>
      </p:sp>
      <p:pic>
        <p:nvPicPr>
          <p:cNvPr id="149506" name="Picture 2" descr="Képtalálat a következőre: „nervus alveolaris inferior”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0" y="1071552"/>
            <a:ext cx="3929090" cy="3929090"/>
          </a:xfrm>
          <a:prstGeom prst="rect">
            <a:avLst/>
          </a:prstGeom>
          <a:noFill/>
        </p:spPr>
      </p:pic>
      <p:pic>
        <p:nvPicPr>
          <p:cNvPr id="149508" name="Picture 4" descr="Képtalálat a következőre: „nervus alveolaris superior”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57224" y="1357304"/>
            <a:ext cx="3786214" cy="284352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146784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44424" y="5598"/>
            <a:ext cx="5727840" cy="1139999"/>
          </a:xfrm>
        </p:spPr>
        <p:txBody>
          <a:bodyPr/>
          <a:lstStyle/>
          <a:p>
            <a:r>
              <a:rPr lang="hu-HU" sz="4000" dirty="0" err="1" smtClean="0">
                <a:solidFill>
                  <a:srgbClr val="0070C0"/>
                </a:solidFill>
                <a:latin typeface="Georgia" pitchFamily="18" charset="0"/>
              </a:rPr>
              <a:t>Mediasztinális</a:t>
            </a:r>
            <a:r>
              <a:rPr lang="hu-HU" sz="4000" dirty="0" smtClean="0">
                <a:solidFill>
                  <a:srgbClr val="0070C0"/>
                </a:solidFill>
                <a:latin typeface="Georgia" pitchFamily="18" charset="0"/>
              </a:rPr>
              <a:t> terjedés</a:t>
            </a:r>
            <a:endParaRPr lang="hu-HU" sz="4000" dirty="0">
              <a:solidFill>
                <a:srgbClr val="0070C0"/>
              </a:solidFill>
              <a:latin typeface="Georgia" pitchFamily="18" charset="0"/>
            </a:endParaRPr>
          </a:p>
        </p:txBody>
      </p:sp>
      <p:sp>
        <p:nvSpPr>
          <p:cNvPr id="3" name="Dia számának helye 2"/>
          <p:cNvSpPr>
            <a:spLocks noGrp="1"/>
          </p:cNvSpPr>
          <p:nvPr>
            <p:ph type="sldNum" idx="12"/>
          </p:nvPr>
        </p:nvSpPr>
        <p:spPr>
          <a:xfrm>
            <a:off x="8474403" y="4003502"/>
            <a:ext cx="669599" cy="1139999"/>
          </a:xfrm>
        </p:spPr>
        <p:txBody>
          <a:bodyPr/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000" smtClean="0">
                <a:latin typeface="Georgia" pitchFamily="18" charset="0"/>
              </a:rPr>
              <a:pPr lvl="0" algn="r">
                <a:spcBef>
                  <a:spcPts val="0"/>
                </a:spcBef>
                <a:buNone/>
              </a:pPr>
              <a:t>35</a:t>
            </a:fld>
            <a:endParaRPr lang="en" sz="1000" dirty="0">
              <a:latin typeface="Georgia" pitchFamily="18" charset="0"/>
            </a:endParaRPr>
          </a:p>
        </p:txBody>
      </p:sp>
      <p:pic>
        <p:nvPicPr>
          <p:cNvPr id="150530" name="Picture 2" descr="Képtalálat a következőre: „spatium retropharyngeum”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28662" y="1048936"/>
            <a:ext cx="2851155" cy="4094564"/>
          </a:xfrm>
          <a:prstGeom prst="rect">
            <a:avLst/>
          </a:prstGeom>
          <a:noFill/>
        </p:spPr>
      </p:pic>
      <p:pic>
        <p:nvPicPr>
          <p:cNvPr id="150532" name="Picture 4" descr="Képtalálat a következőre: „spatium retropharyngeum”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29190" y="1102176"/>
            <a:ext cx="2857520" cy="404132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146784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44424" y="5598"/>
            <a:ext cx="5727840" cy="1139999"/>
          </a:xfrm>
        </p:spPr>
        <p:txBody>
          <a:bodyPr/>
          <a:lstStyle/>
          <a:p>
            <a:r>
              <a:rPr lang="hu-HU" sz="4000" dirty="0" smtClean="0">
                <a:solidFill>
                  <a:srgbClr val="0070C0"/>
                </a:solidFill>
                <a:latin typeface="Georgia" pitchFamily="18" charset="0"/>
              </a:rPr>
              <a:t>Rágóizmok</a:t>
            </a:r>
            <a:endParaRPr lang="hu-HU" sz="4000" dirty="0">
              <a:solidFill>
                <a:srgbClr val="0070C0"/>
              </a:solidFill>
              <a:latin typeface="Georgia" pitchFamily="18" charset="0"/>
            </a:endParaRPr>
          </a:p>
        </p:txBody>
      </p:sp>
      <p:sp>
        <p:nvSpPr>
          <p:cNvPr id="3" name="Dia számának helye 2"/>
          <p:cNvSpPr>
            <a:spLocks noGrp="1"/>
          </p:cNvSpPr>
          <p:nvPr>
            <p:ph type="sldNum" idx="12"/>
          </p:nvPr>
        </p:nvSpPr>
        <p:spPr>
          <a:xfrm>
            <a:off x="8474403" y="4003502"/>
            <a:ext cx="669599" cy="1139999"/>
          </a:xfrm>
        </p:spPr>
        <p:txBody>
          <a:bodyPr/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000" smtClean="0">
                <a:latin typeface="Georgia" pitchFamily="18" charset="0"/>
              </a:rPr>
              <a:pPr lvl="0" algn="r">
                <a:spcBef>
                  <a:spcPts val="0"/>
                </a:spcBef>
                <a:buNone/>
              </a:pPr>
              <a:t>36</a:t>
            </a:fld>
            <a:endParaRPr lang="en" sz="1000" dirty="0">
              <a:latin typeface="Georgia" pitchFamily="18" charset="0"/>
            </a:endParaRPr>
          </a:p>
        </p:txBody>
      </p:sp>
      <p:pic>
        <p:nvPicPr>
          <p:cNvPr id="148482" name="Picture 2" descr="Képtalálat a következőre: „muscles of mastication”"/>
          <p:cNvPicPr>
            <a:picLocks noChangeAspect="1" noChangeArrowheads="1"/>
          </p:cNvPicPr>
          <p:nvPr/>
        </p:nvPicPr>
        <p:blipFill>
          <a:blip r:embed="rId2"/>
          <a:srcRect t="22728"/>
          <a:stretch>
            <a:fillRect/>
          </a:stretch>
        </p:blipFill>
        <p:spPr bwMode="auto">
          <a:xfrm>
            <a:off x="1142975" y="1142990"/>
            <a:ext cx="6902875" cy="400051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146784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44424" y="5598"/>
            <a:ext cx="8299576" cy="1139999"/>
          </a:xfrm>
        </p:spPr>
        <p:txBody>
          <a:bodyPr/>
          <a:lstStyle/>
          <a:p>
            <a:r>
              <a:rPr lang="hu-HU" sz="4000" dirty="0" err="1" smtClean="0">
                <a:solidFill>
                  <a:srgbClr val="0070C0"/>
                </a:solidFill>
                <a:latin typeface="Georgia" pitchFamily="18" charset="0"/>
              </a:rPr>
              <a:t>Articulatio</a:t>
            </a:r>
            <a:r>
              <a:rPr lang="hu-HU" sz="4000" dirty="0" smtClean="0">
                <a:solidFill>
                  <a:srgbClr val="0070C0"/>
                </a:solidFill>
                <a:latin typeface="Georgia" pitchFamily="18" charset="0"/>
              </a:rPr>
              <a:t> </a:t>
            </a:r>
            <a:r>
              <a:rPr lang="hu-HU" sz="4000" dirty="0" err="1" smtClean="0">
                <a:solidFill>
                  <a:srgbClr val="0070C0"/>
                </a:solidFill>
                <a:latin typeface="Georgia" pitchFamily="18" charset="0"/>
              </a:rPr>
              <a:t>temporomandibularis</a:t>
            </a:r>
            <a:endParaRPr lang="hu-HU" sz="4000" dirty="0">
              <a:solidFill>
                <a:srgbClr val="0070C0"/>
              </a:solidFill>
              <a:latin typeface="Georgia" pitchFamily="18" charset="0"/>
            </a:endParaRPr>
          </a:p>
        </p:txBody>
      </p:sp>
      <p:sp>
        <p:nvSpPr>
          <p:cNvPr id="3" name="Dia számának helye 2"/>
          <p:cNvSpPr>
            <a:spLocks noGrp="1"/>
          </p:cNvSpPr>
          <p:nvPr>
            <p:ph type="sldNum" idx="12"/>
          </p:nvPr>
        </p:nvSpPr>
        <p:spPr>
          <a:xfrm>
            <a:off x="8474403" y="4003502"/>
            <a:ext cx="669599" cy="1139999"/>
          </a:xfrm>
        </p:spPr>
        <p:txBody>
          <a:bodyPr/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000" smtClean="0">
                <a:latin typeface="Georgia" pitchFamily="18" charset="0"/>
              </a:rPr>
              <a:pPr lvl="0" algn="r">
                <a:spcBef>
                  <a:spcPts val="0"/>
                </a:spcBef>
                <a:buNone/>
              </a:pPr>
              <a:t>37</a:t>
            </a:fld>
            <a:endParaRPr lang="en" sz="1000" dirty="0">
              <a:latin typeface="Georgia" pitchFamily="18" charset="0"/>
            </a:endParaRPr>
          </a:p>
        </p:txBody>
      </p:sp>
      <p:pic>
        <p:nvPicPr>
          <p:cNvPr id="147458" name="Picture 2" descr="Képtalálat a következőre: „temporomandibular joint”"/>
          <p:cNvPicPr>
            <a:picLocks noChangeAspect="1" noChangeArrowheads="1"/>
          </p:cNvPicPr>
          <p:nvPr/>
        </p:nvPicPr>
        <p:blipFill>
          <a:blip r:embed="rId2"/>
          <a:srcRect b="7631"/>
          <a:stretch>
            <a:fillRect/>
          </a:stretch>
        </p:blipFill>
        <p:spPr bwMode="auto">
          <a:xfrm>
            <a:off x="1785918" y="1142990"/>
            <a:ext cx="5643602" cy="367926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146784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44424" y="142858"/>
            <a:ext cx="8299576" cy="1139999"/>
          </a:xfrm>
        </p:spPr>
        <p:txBody>
          <a:bodyPr/>
          <a:lstStyle/>
          <a:p>
            <a:r>
              <a:rPr lang="hu-HU" sz="4000" dirty="0" err="1" smtClean="0">
                <a:solidFill>
                  <a:srgbClr val="0070C0"/>
                </a:solidFill>
                <a:latin typeface="Georgia" pitchFamily="18" charset="0"/>
              </a:rPr>
              <a:t>Arteria</a:t>
            </a:r>
            <a:r>
              <a:rPr lang="hu-HU" sz="4000" dirty="0" smtClean="0">
                <a:solidFill>
                  <a:srgbClr val="0070C0"/>
                </a:solidFill>
                <a:latin typeface="Georgia" pitchFamily="18" charset="0"/>
              </a:rPr>
              <a:t> </a:t>
            </a:r>
            <a:r>
              <a:rPr lang="hu-HU" sz="4000" dirty="0" err="1" smtClean="0">
                <a:solidFill>
                  <a:srgbClr val="0070C0"/>
                </a:solidFill>
                <a:latin typeface="Georgia" pitchFamily="18" charset="0"/>
              </a:rPr>
              <a:t>carotis</a:t>
            </a:r>
            <a:r>
              <a:rPr lang="hu-HU" sz="4000" dirty="0" smtClean="0">
                <a:solidFill>
                  <a:srgbClr val="0070C0"/>
                </a:solidFill>
                <a:latin typeface="Georgia" pitchFamily="18" charset="0"/>
              </a:rPr>
              <a:t> </a:t>
            </a:r>
            <a:r>
              <a:rPr lang="hu-HU" sz="4000" dirty="0" err="1" smtClean="0">
                <a:solidFill>
                  <a:srgbClr val="0070C0"/>
                </a:solidFill>
                <a:latin typeface="Georgia" pitchFamily="18" charset="0"/>
              </a:rPr>
              <a:t>externa</a:t>
            </a:r>
            <a:r>
              <a:rPr lang="hu-HU" sz="4000" dirty="0" smtClean="0">
                <a:solidFill>
                  <a:srgbClr val="0070C0"/>
                </a:solidFill>
                <a:latin typeface="Georgia" pitchFamily="18" charset="0"/>
              </a:rPr>
              <a:t> és </a:t>
            </a:r>
            <a:r>
              <a:rPr lang="hu-HU" sz="4000" dirty="0" err="1" smtClean="0">
                <a:solidFill>
                  <a:srgbClr val="0070C0"/>
                </a:solidFill>
                <a:latin typeface="Georgia" pitchFamily="18" charset="0"/>
              </a:rPr>
              <a:t>vena</a:t>
            </a:r>
            <a:r>
              <a:rPr lang="hu-HU" sz="4000" dirty="0" smtClean="0">
                <a:solidFill>
                  <a:srgbClr val="0070C0"/>
                </a:solidFill>
                <a:latin typeface="Georgia" pitchFamily="18" charset="0"/>
              </a:rPr>
              <a:t> </a:t>
            </a:r>
            <a:r>
              <a:rPr lang="hu-HU" sz="4000" dirty="0" err="1" smtClean="0">
                <a:solidFill>
                  <a:srgbClr val="0070C0"/>
                </a:solidFill>
                <a:latin typeface="Georgia" pitchFamily="18" charset="0"/>
              </a:rPr>
              <a:t>facialis</a:t>
            </a:r>
            <a:r>
              <a:rPr lang="hu-HU" sz="4000" dirty="0" smtClean="0">
                <a:solidFill>
                  <a:srgbClr val="0070C0"/>
                </a:solidFill>
                <a:latin typeface="Georgia" pitchFamily="18" charset="0"/>
              </a:rPr>
              <a:t> rendszer</a:t>
            </a:r>
            <a:endParaRPr lang="hu-HU" sz="4000" dirty="0">
              <a:solidFill>
                <a:srgbClr val="0070C0"/>
              </a:solidFill>
              <a:latin typeface="Georgia" pitchFamily="18" charset="0"/>
            </a:endParaRPr>
          </a:p>
        </p:txBody>
      </p:sp>
      <p:sp>
        <p:nvSpPr>
          <p:cNvPr id="3" name="Dia számának helye 2"/>
          <p:cNvSpPr>
            <a:spLocks noGrp="1"/>
          </p:cNvSpPr>
          <p:nvPr>
            <p:ph type="sldNum" idx="12"/>
          </p:nvPr>
        </p:nvSpPr>
        <p:spPr>
          <a:xfrm>
            <a:off x="8474403" y="4003502"/>
            <a:ext cx="669599" cy="1139999"/>
          </a:xfrm>
        </p:spPr>
        <p:txBody>
          <a:bodyPr/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000" smtClean="0">
                <a:latin typeface="Georgia" pitchFamily="18" charset="0"/>
              </a:rPr>
              <a:pPr lvl="0" algn="r">
                <a:spcBef>
                  <a:spcPts val="0"/>
                </a:spcBef>
                <a:buNone/>
              </a:pPr>
              <a:t>38</a:t>
            </a:fld>
            <a:endParaRPr lang="en" sz="1000" dirty="0">
              <a:latin typeface="Georgia" pitchFamily="18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5" y="1174198"/>
            <a:ext cx="3429024" cy="39693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43258" y="1357304"/>
            <a:ext cx="3077726" cy="36403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146784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44424" y="5598"/>
            <a:ext cx="5727840" cy="1139999"/>
          </a:xfrm>
        </p:spPr>
        <p:txBody>
          <a:bodyPr/>
          <a:lstStyle/>
          <a:p>
            <a:r>
              <a:rPr lang="hu-HU" sz="4000" dirty="0" smtClean="0">
                <a:solidFill>
                  <a:srgbClr val="0070C0"/>
                </a:solidFill>
                <a:latin typeface="Georgia" pitchFamily="18" charset="0"/>
              </a:rPr>
              <a:t>Nyaki gerinc</a:t>
            </a:r>
            <a:endParaRPr lang="hu-HU" sz="4000" dirty="0">
              <a:solidFill>
                <a:srgbClr val="0070C0"/>
              </a:solidFill>
              <a:latin typeface="Georgia" pitchFamily="18" charset="0"/>
            </a:endParaRPr>
          </a:p>
        </p:txBody>
      </p:sp>
      <p:sp>
        <p:nvSpPr>
          <p:cNvPr id="3" name="Dia számának helye 2"/>
          <p:cNvSpPr>
            <a:spLocks noGrp="1"/>
          </p:cNvSpPr>
          <p:nvPr>
            <p:ph type="sldNum" idx="12"/>
          </p:nvPr>
        </p:nvSpPr>
        <p:spPr>
          <a:xfrm>
            <a:off x="8474403" y="4003502"/>
            <a:ext cx="669599" cy="1139999"/>
          </a:xfrm>
        </p:spPr>
        <p:txBody>
          <a:bodyPr/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000" smtClean="0">
                <a:latin typeface="Georgia" pitchFamily="18" charset="0"/>
              </a:rPr>
              <a:pPr lvl="0" algn="r">
                <a:spcBef>
                  <a:spcPts val="0"/>
                </a:spcBef>
                <a:buNone/>
              </a:pPr>
              <a:t>39</a:t>
            </a:fld>
            <a:endParaRPr lang="en" sz="1000" dirty="0">
              <a:latin typeface="Georgia" pitchFamily="18" charset="0"/>
            </a:endParaRPr>
          </a:p>
        </p:txBody>
      </p:sp>
      <p:pic>
        <p:nvPicPr>
          <p:cNvPr id="145410" name="Picture 2" descr="Képtalálat a következőre: „spine gif”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57224" y="1214428"/>
            <a:ext cx="3162300" cy="3589338"/>
          </a:xfrm>
          <a:prstGeom prst="rect">
            <a:avLst/>
          </a:prstGeom>
          <a:noFill/>
        </p:spPr>
      </p:pic>
      <p:pic>
        <p:nvPicPr>
          <p:cNvPr id="145412" name="Picture 4" descr="Képtalálat a következőre: „atlas vertebra”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1142990"/>
            <a:ext cx="4198540" cy="342902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146784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44424" y="5598"/>
            <a:ext cx="5727840" cy="1139999"/>
          </a:xfrm>
        </p:spPr>
        <p:txBody>
          <a:bodyPr/>
          <a:lstStyle/>
          <a:p>
            <a:r>
              <a:rPr lang="hu-HU" sz="4000" dirty="0" smtClean="0">
                <a:solidFill>
                  <a:srgbClr val="0070C0"/>
                </a:solidFill>
                <a:latin typeface="Georgia" pitchFamily="18" charset="0"/>
              </a:rPr>
              <a:t>A koponya evolúciója</a:t>
            </a:r>
            <a:endParaRPr lang="hu-HU" sz="4000" dirty="0">
              <a:solidFill>
                <a:srgbClr val="0070C0"/>
              </a:solidFill>
              <a:latin typeface="Georgia" pitchFamily="18" charset="0"/>
            </a:endParaRPr>
          </a:p>
        </p:txBody>
      </p:sp>
      <p:sp>
        <p:nvSpPr>
          <p:cNvPr id="3" name="Dia számának helye 2"/>
          <p:cNvSpPr>
            <a:spLocks noGrp="1"/>
          </p:cNvSpPr>
          <p:nvPr>
            <p:ph type="sldNum" idx="12"/>
          </p:nvPr>
        </p:nvSpPr>
        <p:spPr>
          <a:xfrm>
            <a:off x="8474403" y="4003502"/>
            <a:ext cx="669599" cy="1139999"/>
          </a:xfrm>
        </p:spPr>
        <p:txBody>
          <a:bodyPr/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000" smtClean="0">
                <a:latin typeface="Georgia" pitchFamily="18" charset="0"/>
              </a:rPr>
              <a:pPr lvl="0" algn="r">
                <a:spcBef>
                  <a:spcPts val="0"/>
                </a:spcBef>
                <a:buNone/>
              </a:pPr>
              <a:t>4</a:t>
            </a:fld>
            <a:endParaRPr lang="en" sz="1000" dirty="0">
              <a:latin typeface="Georgia" pitchFamily="18" charset="0"/>
            </a:endParaRPr>
          </a:p>
        </p:txBody>
      </p:sp>
      <p:pic>
        <p:nvPicPr>
          <p:cNvPr id="11" name="Picture 2" descr="Képtalálat a következőre: „evolution of human skull”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00100" y="499255"/>
            <a:ext cx="6500858" cy="464424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146784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44424" y="5598"/>
            <a:ext cx="5727840" cy="1139999"/>
          </a:xfrm>
        </p:spPr>
        <p:txBody>
          <a:bodyPr/>
          <a:lstStyle/>
          <a:p>
            <a:r>
              <a:rPr lang="hu-HU" sz="4000" dirty="0" smtClean="0">
                <a:solidFill>
                  <a:srgbClr val="0070C0"/>
                </a:solidFill>
                <a:latin typeface="Georgia" pitchFamily="18" charset="0"/>
              </a:rPr>
              <a:t>AO, AA ízületek</a:t>
            </a:r>
            <a:endParaRPr lang="hu-HU" sz="4000" dirty="0">
              <a:solidFill>
                <a:srgbClr val="0070C0"/>
              </a:solidFill>
              <a:latin typeface="Georgia" pitchFamily="18" charset="0"/>
            </a:endParaRPr>
          </a:p>
        </p:txBody>
      </p:sp>
      <p:sp>
        <p:nvSpPr>
          <p:cNvPr id="3" name="Dia számának helye 2"/>
          <p:cNvSpPr>
            <a:spLocks noGrp="1"/>
          </p:cNvSpPr>
          <p:nvPr>
            <p:ph type="sldNum" idx="12"/>
          </p:nvPr>
        </p:nvSpPr>
        <p:spPr>
          <a:xfrm>
            <a:off x="8474403" y="4003502"/>
            <a:ext cx="669599" cy="1139999"/>
          </a:xfrm>
        </p:spPr>
        <p:txBody>
          <a:bodyPr/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000" smtClean="0">
                <a:latin typeface="Georgia" pitchFamily="18" charset="0"/>
              </a:rPr>
              <a:pPr lvl="0" algn="r">
                <a:spcBef>
                  <a:spcPts val="0"/>
                </a:spcBef>
                <a:buNone/>
              </a:pPr>
              <a:t>40</a:t>
            </a:fld>
            <a:endParaRPr lang="en" sz="1000" dirty="0">
              <a:latin typeface="Georgia" pitchFamily="18" charset="0"/>
            </a:endParaRPr>
          </a:p>
        </p:txBody>
      </p:sp>
      <p:pic>
        <p:nvPicPr>
          <p:cNvPr id="159746" name="Picture 2" descr="Képtalálat a következőre: „atlanto occipital joint”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093315"/>
            <a:ext cx="5715040" cy="4050185"/>
          </a:xfrm>
          <a:prstGeom prst="rect">
            <a:avLst/>
          </a:prstGeom>
          <a:noFill/>
        </p:spPr>
      </p:pic>
      <p:pic>
        <p:nvPicPr>
          <p:cNvPr id="159748" name="Picture 4" descr="Képtalálat a következőre: „atlantoaxial dislocation”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00760" y="0"/>
            <a:ext cx="3143240" cy="511968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146784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 </a:t>
            </a:r>
            <a:endParaRPr lang="hu-HU" dirty="0"/>
          </a:p>
        </p:txBody>
      </p:sp>
      <p:sp>
        <p:nvSpPr>
          <p:cNvPr id="3" name="Dia számának helye 2"/>
          <p:cNvSpPr>
            <a:spLocks noGrp="1"/>
          </p:cNvSpPr>
          <p:nvPr>
            <p:ph type="sldNum" idx="12"/>
          </p:nvPr>
        </p:nvSpPr>
        <p:spPr>
          <a:xfrm>
            <a:off x="8474401" y="4003501"/>
            <a:ext cx="669599" cy="1139999"/>
          </a:xfrm>
        </p:spPr>
        <p:txBody>
          <a:bodyPr/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 smtClean="0"/>
              <a:pPr lvl="0">
                <a:spcBef>
                  <a:spcPts val="0"/>
                </a:spcBef>
                <a:buNone/>
              </a:pPr>
              <a:t>41</a:t>
            </a:fld>
            <a:endParaRPr lang="en"/>
          </a:p>
        </p:txBody>
      </p:sp>
      <p:pic>
        <p:nvPicPr>
          <p:cNvPr id="160770" name="Picture 2" descr="Képtalálat a következőre: „sms neck”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57290" y="1071552"/>
            <a:ext cx="6286544" cy="3898436"/>
          </a:xfrm>
          <a:prstGeom prst="rect">
            <a:avLst/>
          </a:prstGeom>
          <a:noFill/>
        </p:spPr>
      </p:pic>
      <p:sp>
        <p:nvSpPr>
          <p:cNvPr id="5" name="Cím 1"/>
          <p:cNvSpPr txBox="1">
            <a:spLocks/>
          </p:cNvSpPr>
          <p:nvPr/>
        </p:nvSpPr>
        <p:spPr>
          <a:xfrm>
            <a:off x="642910" y="0"/>
            <a:ext cx="5727840" cy="11399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DB7C4"/>
              </a:buClr>
              <a:buSzPct val="100000"/>
              <a:buFont typeface="Dosis"/>
              <a:buNone/>
              <a:tabLst/>
              <a:defRPr/>
            </a:pPr>
            <a:r>
              <a:rPr kumimoji="0" lang="hu-HU" sz="4000" b="0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Georgia" pitchFamily="18" charset="0"/>
                <a:ea typeface="Dosis"/>
                <a:cs typeface="Dosis"/>
                <a:sym typeface="Dosis"/>
              </a:rPr>
              <a:t>SMS nyak</a:t>
            </a:r>
            <a:endParaRPr kumimoji="0" lang="hu-HU" sz="4000" b="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Georgia" pitchFamily="18" charset="0"/>
              <a:ea typeface="Dosis"/>
              <a:cs typeface="Dosis"/>
              <a:sym typeface="Dosi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44424" y="5598"/>
            <a:ext cx="5727840" cy="1139999"/>
          </a:xfrm>
        </p:spPr>
        <p:txBody>
          <a:bodyPr/>
          <a:lstStyle/>
          <a:p>
            <a:r>
              <a:rPr lang="hu-HU" sz="4000" dirty="0" smtClean="0">
                <a:solidFill>
                  <a:srgbClr val="0070C0"/>
                </a:solidFill>
                <a:latin typeface="Georgia" pitchFamily="18" charset="0"/>
              </a:rPr>
              <a:t>Nyakizmok</a:t>
            </a:r>
            <a:endParaRPr lang="hu-HU" sz="4000" dirty="0">
              <a:solidFill>
                <a:srgbClr val="0070C0"/>
              </a:solidFill>
              <a:latin typeface="Georgia" pitchFamily="18" charset="0"/>
            </a:endParaRPr>
          </a:p>
        </p:txBody>
      </p:sp>
      <p:sp>
        <p:nvSpPr>
          <p:cNvPr id="3" name="Dia számának helye 2"/>
          <p:cNvSpPr>
            <a:spLocks noGrp="1"/>
          </p:cNvSpPr>
          <p:nvPr>
            <p:ph type="sldNum" idx="12"/>
          </p:nvPr>
        </p:nvSpPr>
        <p:spPr>
          <a:xfrm>
            <a:off x="8474403" y="4003502"/>
            <a:ext cx="669599" cy="1139999"/>
          </a:xfrm>
        </p:spPr>
        <p:txBody>
          <a:bodyPr/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000" smtClean="0">
                <a:latin typeface="Georgia" pitchFamily="18" charset="0"/>
              </a:rPr>
              <a:pPr lvl="0" algn="r">
                <a:spcBef>
                  <a:spcPts val="0"/>
                </a:spcBef>
                <a:buNone/>
              </a:pPr>
              <a:t>42</a:t>
            </a:fld>
            <a:endParaRPr lang="en" sz="1000" dirty="0">
              <a:latin typeface="Georgia" pitchFamily="18" charset="0"/>
            </a:endParaRPr>
          </a:p>
        </p:txBody>
      </p:sp>
      <p:pic>
        <p:nvPicPr>
          <p:cNvPr id="158722" name="Picture 2" descr="Képtalálat a következőre: „nyakizmok”"/>
          <p:cNvPicPr>
            <a:picLocks noChangeAspect="1" noChangeArrowheads="1"/>
          </p:cNvPicPr>
          <p:nvPr/>
        </p:nvPicPr>
        <p:blipFill>
          <a:blip r:embed="rId2"/>
          <a:srcRect t="17913"/>
          <a:stretch>
            <a:fillRect/>
          </a:stretch>
        </p:blipFill>
        <p:spPr bwMode="auto">
          <a:xfrm>
            <a:off x="0" y="1214428"/>
            <a:ext cx="6381955" cy="3929072"/>
          </a:xfrm>
          <a:prstGeom prst="rect">
            <a:avLst/>
          </a:prstGeom>
          <a:noFill/>
        </p:spPr>
      </p:pic>
      <p:pic>
        <p:nvPicPr>
          <p:cNvPr id="158724" name="Picture 4" descr="Képtalálat a következőre: „infrahyoid muscles”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50709" y="2000246"/>
            <a:ext cx="4193291" cy="219073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146784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44424" y="5598"/>
            <a:ext cx="5727840" cy="1139999"/>
          </a:xfrm>
        </p:spPr>
        <p:txBody>
          <a:bodyPr/>
          <a:lstStyle/>
          <a:p>
            <a:r>
              <a:rPr lang="hu-HU" sz="4000" dirty="0" smtClean="0">
                <a:solidFill>
                  <a:srgbClr val="0070C0"/>
                </a:solidFill>
                <a:latin typeface="Georgia" pitchFamily="18" charset="0"/>
              </a:rPr>
              <a:t>Nyaki izomháromszögek</a:t>
            </a:r>
            <a:endParaRPr lang="hu-HU" sz="4000" dirty="0">
              <a:solidFill>
                <a:srgbClr val="0070C0"/>
              </a:solidFill>
              <a:latin typeface="Georgia" pitchFamily="18" charset="0"/>
            </a:endParaRPr>
          </a:p>
        </p:txBody>
      </p:sp>
      <p:sp>
        <p:nvSpPr>
          <p:cNvPr id="3" name="Dia számának helye 2"/>
          <p:cNvSpPr>
            <a:spLocks noGrp="1"/>
          </p:cNvSpPr>
          <p:nvPr>
            <p:ph type="sldNum" idx="12"/>
          </p:nvPr>
        </p:nvSpPr>
        <p:spPr>
          <a:xfrm>
            <a:off x="8474403" y="4003502"/>
            <a:ext cx="669599" cy="1139999"/>
          </a:xfrm>
        </p:spPr>
        <p:txBody>
          <a:bodyPr/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000" smtClean="0">
                <a:latin typeface="Georgia" pitchFamily="18" charset="0"/>
              </a:rPr>
              <a:pPr lvl="0" algn="r">
                <a:spcBef>
                  <a:spcPts val="0"/>
                </a:spcBef>
                <a:buNone/>
              </a:pPr>
              <a:t>43</a:t>
            </a:fld>
            <a:endParaRPr lang="en" sz="1000" dirty="0">
              <a:latin typeface="Georgia" pitchFamily="18" charset="0"/>
            </a:endParaRPr>
          </a:p>
        </p:txBody>
      </p:sp>
      <p:pic>
        <p:nvPicPr>
          <p:cNvPr id="157698" name="Picture 2" descr="Képtalálat a következőre: „cervical muscle trigones”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00100" y="1000114"/>
            <a:ext cx="7453710" cy="414338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146784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44424" y="5598"/>
            <a:ext cx="5727840" cy="1139999"/>
          </a:xfrm>
        </p:spPr>
        <p:txBody>
          <a:bodyPr/>
          <a:lstStyle/>
          <a:p>
            <a:r>
              <a:rPr lang="hu-HU" sz="4000" dirty="0" err="1" smtClean="0">
                <a:solidFill>
                  <a:srgbClr val="0070C0"/>
                </a:solidFill>
                <a:latin typeface="Georgia" pitchFamily="18" charset="0"/>
              </a:rPr>
              <a:t>Conicotomia</a:t>
            </a:r>
            <a:endParaRPr lang="hu-HU" sz="4000" dirty="0">
              <a:solidFill>
                <a:srgbClr val="0070C0"/>
              </a:solidFill>
              <a:latin typeface="Georgia" pitchFamily="18" charset="0"/>
            </a:endParaRPr>
          </a:p>
        </p:txBody>
      </p:sp>
      <p:sp>
        <p:nvSpPr>
          <p:cNvPr id="3" name="Dia számának helye 2"/>
          <p:cNvSpPr>
            <a:spLocks noGrp="1"/>
          </p:cNvSpPr>
          <p:nvPr>
            <p:ph type="sldNum" idx="12"/>
          </p:nvPr>
        </p:nvSpPr>
        <p:spPr>
          <a:xfrm>
            <a:off x="8474403" y="4003502"/>
            <a:ext cx="669599" cy="1139999"/>
          </a:xfrm>
        </p:spPr>
        <p:txBody>
          <a:bodyPr/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000" smtClean="0">
                <a:latin typeface="Georgia" pitchFamily="18" charset="0"/>
              </a:rPr>
              <a:pPr lvl="0" algn="r">
                <a:spcBef>
                  <a:spcPts val="0"/>
                </a:spcBef>
                <a:buNone/>
              </a:pPr>
              <a:t>44</a:t>
            </a:fld>
            <a:endParaRPr lang="en" sz="1000" dirty="0">
              <a:latin typeface="Georgia" pitchFamily="18" charset="0"/>
            </a:endParaRPr>
          </a:p>
        </p:txBody>
      </p:sp>
      <p:pic>
        <p:nvPicPr>
          <p:cNvPr id="5" name="Picture 1026" descr="C:\Documents and Settings\Rendszergazda\Dokumentumok\Egyetem\Tantermi előadás\Új mappa\Nyak-5-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71736" y="1226134"/>
            <a:ext cx="4214842" cy="391736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146784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 </a:t>
            </a:r>
            <a:endParaRPr lang="hu-HU" dirty="0"/>
          </a:p>
        </p:txBody>
      </p:sp>
      <p:sp>
        <p:nvSpPr>
          <p:cNvPr id="3" name="Dia számának helye 2"/>
          <p:cNvSpPr>
            <a:spLocks noGrp="1"/>
          </p:cNvSpPr>
          <p:nvPr>
            <p:ph type="sldNum" idx="12"/>
          </p:nvPr>
        </p:nvSpPr>
        <p:spPr>
          <a:xfrm>
            <a:off x="8474401" y="4003501"/>
            <a:ext cx="669599" cy="1139999"/>
          </a:xfrm>
        </p:spPr>
        <p:txBody>
          <a:bodyPr/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 smtClean="0"/>
              <a:pPr lvl="0">
                <a:spcBef>
                  <a:spcPts val="0"/>
                </a:spcBef>
                <a:buNone/>
              </a:pPr>
              <a:t>45</a:t>
            </a:fld>
            <a:endParaRPr lang="en"/>
          </a:p>
        </p:txBody>
      </p:sp>
      <p:sp>
        <p:nvSpPr>
          <p:cNvPr id="162818" name="AutoShape 2" descr="Képtalálat a következőre: „anatomy funny pic”"/>
          <p:cNvSpPr>
            <a:spLocks noChangeAspect="1" noChangeArrowheads="1"/>
          </p:cNvSpPr>
          <p:nvPr/>
        </p:nvSpPr>
        <p:spPr bwMode="auto">
          <a:xfrm>
            <a:off x="155575" y="-136525"/>
            <a:ext cx="298450" cy="29845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162820" name="AutoShape 4" descr="Képtalálat a következőre: „anatomy funny pic”"/>
          <p:cNvSpPr>
            <a:spLocks noChangeAspect="1" noChangeArrowheads="1"/>
          </p:cNvSpPr>
          <p:nvPr/>
        </p:nvSpPr>
        <p:spPr bwMode="auto">
          <a:xfrm>
            <a:off x="155575" y="-136525"/>
            <a:ext cx="298450" cy="29845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pic>
        <p:nvPicPr>
          <p:cNvPr id="162822" name="Picture 6" descr="funny-kiwi-fruit-bird-anatomy"/>
          <p:cNvPicPr>
            <a:picLocks noChangeAspect="1" noChangeArrowheads="1"/>
          </p:cNvPicPr>
          <p:nvPr/>
        </p:nvPicPr>
        <p:blipFill>
          <a:blip r:embed="rId2"/>
          <a:srcRect b="9222"/>
          <a:stretch>
            <a:fillRect/>
          </a:stretch>
        </p:blipFill>
        <p:spPr bwMode="auto">
          <a:xfrm>
            <a:off x="1928794" y="1204756"/>
            <a:ext cx="5715040" cy="3938744"/>
          </a:xfrm>
          <a:prstGeom prst="rect">
            <a:avLst/>
          </a:prstGeom>
          <a:noFill/>
        </p:spPr>
      </p:pic>
      <p:sp>
        <p:nvSpPr>
          <p:cNvPr id="7" name="Cím 1"/>
          <p:cNvSpPr txBox="1">
            <a:spLocks/>
          </p:cNvSpPr>
          <p:nvPr/>
        </p:nvSpPr>
        <p:spPr>
          <a:xfrm>
            <a:off x="714348" y="0"/>
            <a:ext cx="5727840" cy="11399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DB7C4"/>
              </a:buClr>
              <a:buSzPct val="100000"/>
              <a:buFont typeface="Dosis"/>
              <a:buNone/>
              <a:tabLst/>
              <a:defRPr/>
            </a:pPr>
            <a:r>
              <a:rPr kumimoji="0" lang="hu-HU" sz="4000" b="0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Georgia" pitchFamily="18" charset="0"/>
                <a:ea typeface="Dosis"/>
                <a:cs typeface="Dosis"/>
                <a:sym typeface="Dosis"/>
              </a:rPr>
              <a:t>Folyt </a:t>
            </a:r>
            <a:r>
              <a:rPr kumimoji="0" lang="hu-HU" sz="4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Georgia" pitchFamily="18" charset="0"/>
                <a:ea typeface="Dosis"/>
                <a:cs typeface="Dosis"/>
                <a:sym typeface="Dosis"/>
              </a:rPr>
              <a:t>köv</a:t>
            </a:r>
            <a:r>
              <a:rPr kumimoji="0" lang="hu-HU" sz="4000" b="0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Georgia" pitchFamily="18" charset="0"/>
                <a:ea typeface="Dosis"/>
                <a:cs typeface="Dosis"/>
                <a:sym typeface="Dosis"/>
              </a:rPr>
              <a:t>…</a:t>
            </a:r>
            <a:endParaRPr kumimoji="0" lang="hu-HU" sz="4000" b="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Georgia" pitchFamily="18" charset="0"/>
              <a:ea typeface="Dosis"/>
              <a:cs typeface="Dosis"/>
              <a:sym typeface="Dosi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44424" y="5598"/>
            <a:ext cx="5727840" cy="1139999"/>
          </a:xfrm>
        </p:spPr>
        <p:txBody>
          <a:bodyPr/>
          <a:lstStyle/>
          <a:p>
            <a:r>
              <a:rPr lang="hu-HU" sz="4000" dirty="0" smtClean="0">
                <a:solidFill>
                  <a:srgbClr val="0070C0"/>
                </a:solidFill>
                <a:latin typeface="Georgia" pitchFamily="18" charset="0"/>
              </a:rPr>
              <a:t>Szimbolizmus</a:t>
            </a:r>
            <a:endParaRPr lang="hu-HU" sz="4000" dirty="0">
              <a:solidFill>
                <a:srgbClr val="0070C0"/>
              </a:solidFill>
              <a:latin typeface="Georgia" pitchFamily="18" charset="0"/>
            </a:endParaRPr>
          </a:p>
        </p:txBody>
      </p:sp>
      <p:sp>
        <p:nvSpPr>
          <p:cNvPr id="3" name="Dia számának helye 2"/>
          <p:cNvSpPr>
            <a:spLocks noGrp="1"/>
          </p:cNvSpPr>
          <p:nvPr>
            <p:ph type="sldNum" idx="12"/>
          </p:nvPr>
        </p:nvSpPr>
        <p:spPr>
          <a:xfrm>
            <a:off x="8474403" y="4003502"/>
            <a:ext cx="669599" cy="1139999"/>
          </a:xfrm>
        </p:spPr>
        <p:txBody>
          <a:bodyPr/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000" smtClean="0">
                <a:latin typeface="Georgia" pitchFamily="18" charset="0"/>
              </a:rPr>
              <a:pPr lvl="0" algn="r">
                <a:spcBef>
                  <a:spcPts val="0"/>
                </a:spcBef>
                <a:buNone/>
              </a:pPr>
              <a:t>5</a:t>
            </a:fld>
            <a:endParaRPr lang="en" sz="1000" dirty="0">
              <a:latin typeface="Georgia" pitchFamily="18" charset="0"/>
            </a:endParaRPr>
          </a:p>
        </p:txBody>
      </p:sp>
      <p:pic>
        <p:nvPicPr>
          <p:cNvPr id="122882" name="Picture 2" descr="lady at round mirror and dressing table resembling a skull &quot;All is Vanity&quot; by C. Allan Gilbert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500826" y="614760"/>
            <a:ext cx="2643174" cy="4314444"/>
          </a:xfrm>
          <a:prstGeom prst="rect">
            <a:avLst/>
          </a:prstGeom>
          <a:noFill/>
        </p:spPr>
      </p:pic>
      <p:pic>
        <p:nvPicPr>
          <p:cNvPr id="122884" name="Picture 4" descr="https://upload.wikimedia.org/wikipedia/commons/thumb/d/d6/ECB_Hazard_Symbol_T.svg/173px-ECB_Hazard_Symbol_T.svg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857370"/>
            <a:ext cx="2335219" cy="2335219"/>
          </a:xfrm>
          <a:prstGeom prst="rect">
            <a:avLst/>
          </a:prstGeom>
          <a:noFill/>
        </p:spPr>
      </p:pic>
      <p:pic>
        <p:nvPicPr>
          <p:cNvPr id="122886" name="Picture 6" descr="Kapcsolódó kép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643174" y="1071552"/>
            <a:ext cx="3586604" cy="357977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146784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44424" y="5598"/>
            <a:ext cx="5727840" cy="1139999"/>
          </a:xfrm>
        </p:spPr>
        <p:txBody>
          <a:bodyPr/>
          <a:lstStyle/>
          <a:p>
            <a:r>
              <a:rPr lang="hu-HU" sz="4000" dirty="0" smtClean="0">
                <a:solidFill>
                  <a:srgbClr val="0070C0"/>
                </a:solidFill>
                <a:latin typeface="Georgia" pitchFamily="18" charset="0"/>
              </a:rPr>
              <a:t>Rassz különbségek</a:t>
            </a:r>
            <a:endParaRPr lang="hu-HU" sz="4000" dirty="0">
              <a:solidFill>
                <a:srgbClr val="0070C0"/>
              </a:solidFill>
              <a:latin typeface="Georgia" pitchFamily="18" charset="0"/>
            </a:endParaRPr>
          </a:p>
        </p:txBody>
      </p:sp>
      <p:sp>
        <p:nvSpPr>
          <p:cNvPr id="3" name="Dia számának helye 2"/>
          <p:cNvSpPr>
            <a:spLocks noGrp="1"/>
          </p:cNvSpPr>
          <p:nvPr>
            <p:ph type="sldNum" idx="12"/>
          </p:nvPr>
        </p:nvSpPr>
        <p:spPr>
          <a:xfrm>
            <a:off x="8474403" y="4003502"/>
            <a:ext cx="669599" cy="1139999"/>
          </a:xfrm>
        </p:spPr>
        <p:txBody>
          <a:bodyPr/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000" smtClean="0">
                <a:latin typeface="Georgia" pitchFamily="18" charset="0"/>
              </a:rPr>
              <a:pPr lvl="0" algn="r">
                <a:spcBef>
                  <a:spcPts val="0"/>
                </a:spcBef>
                <a:buNone/>
              </a:pPr>
              <a:t>6</a:t>
            </a:fld>
            <a:endParaRPr lang="en" sz="1000" dirty="0">
              <a:latin typeface="Georgia" pitchFamily="18" charset="0"/>
            </a:endParaRPr>
          </a:p>
        </p:txBody>
      </p:sp>
      <p:pic>
        <p:nvPicPr>
          <p:cNvPr id="117762" name="Picture 2" descr="Képtalálat a következőre: „skull gender differences”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85852" y="1540620"/>
            <a:ext cx="5500726" cy="3602880"/>
          </a:xfrm>
          <a:prstGeom prst="rect">
            <a:avLst/>
          </a:prstGeom>
          <a:noFill/>
        </p:spPr>
      </p:pic>
      <p:pic>
        <p:nvPicPr>
          <p:cNvPr id="117764" name="Picture 4" descr="Képtalálat a következőre: „human races”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86446" y="1"/>
            <a:ext cx="3357554" cy="153350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146784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44424" y="5598"/>
            <a:ext cx="5727840" cy="1139999"/>
          </a:xfrm>
        </p:spPr>
        <p:txBody>
          <a:bodyPr/>
          <a:lstStyle/>
          <a:p>
            <a:r>
              <a:rPr lang="hu-HU" sz="4000" dirty="0" smtClean="0">
                <a:solidFill>
                  <a:srgbClr val="0070C0"/>
                </a:solidFill>
                <a:latin typeface="Georgia" pitchFamily="18" charset="0"/>
              </a:rPr>
              <a:t>Nemi jellegek</a:t>
            </a:r>
            <a:endParaRPr lang="hu-HU" sz="4000" dirty="0">
              <a:solidFill>
                <a:srgbClr val="0070C0"/>
              </a:solidFill>
              <a:latin typeface="Georgia" pitchFamily="18" charset="0"/>
            </a:endParaRPr>
          </a:p>
        </p:txBody>
      </p:sp>
      <p:sp>
        <p:nvSpPr>
          <p:cNvPr id="3" name="Dia számának helye 2"/>
          <p:cNvSpPr>
            <a:spLocks noGrp="1"/>
          </p:cNvSpPr>
          <p:nvPr>
            <p:ph type="sldNum" idx="12"/>
          </p:nvPr>
        </p:nvSpPr>
        <p:spPr>
          <a:xfrm>
            <a:off x="8474403" y="4003502"/>
            <a:ext cx="669599" cy="1139999"/>
          </a:xfrm>
        </p:spPr>
        <p:txBody>
          <a:bodyPr/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000" smtClean="0">
                <a:latin typeface="Georgia" pitchFamily="18" charset="0"/>
              </a:rPr>
              <a:pPr lvl="0" algn="r">
                <a:spcBef>
                  <a:spcPts val="0"/>
                </a:spcBef>
                <a:buNone/>
              </a:pPr>
              <a:t>7</a:t>
            </a:fld>
            <a:endParaRPr lang="en" sz="1000" dirty="0">
              <a:latin typeface="Georgia" pitchFamily="18" charset="0"/>
            </a:endParaRPr>
          </a:p>
        </p:txBody>
      </p:sp>
      <p:pic>
        <p:nvPicPr>
          <p:cNvPr id="116740" name="Picture 4" descr="Képtalálat a következőre: „skull gender differences”"/>
          <p:cNvPicPr>
            <a:picLocks noChangeAspect="1" noChangeArrowheads="1"/>
          </p:cNvPicPr>
          <p:nvPr/>
        </p:nvPicPr>
        <p:blipFill>
          <a:blip r:embed="rId2"/>
          <a:srcRect t="5789"/>
          <a:stretch>
            <a:fillRect/>
          </a:stretch>
        </p:blipFill>
        <p:spPr bwMode="auto">
          <a:xfrm>
            <a:off x="1000100" y="1059540"/>
            <a:ext cx="2571768" cy="3785497"/>
          </a:xfrm>
          <a:prstGeom prst="rect">
            <a:avLst/>
          </a:prstGeom>
          <a:noFill/>
        </p:spPr>
      </p:pic>
      <p:pic>
        <p:nvPicPr>
          <p:cNvPr id="116744" name="Picture 8" descr="Képtalálat a következőre: „man-woman”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00496" y="1357304"/>
            <a:ext cx="4822062" cy="321471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146784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44424" y="5598"/>
            <a:ext cx="5727840" cy="1139999"/>
          </a:xfrm>
        </p:spPr>
        <p:txBody>
          <a:bodyPr/>
          <a:lstStyle/>
          <a:p>
            <a:r>
              <a:rPr lang="hu-HU" sz="4000" dirty="0" smtClean="0">
                <a:solidFill>
                  <a:srgbClr val="0070C0"/>
                </a:solidFill>
                <a:latin typeface="Georgia" pitchFamily="18" charset="0"/>
              </a:rPr>
              <a:t>Szexuális attrakció</a:t>
            </a:r>
            <a:endParaRPr lang="hu-HU" sz="4000" dirty="0">
              <a:solidFill>
                <a:srgbClr val="0070C0"/>
              </a:solidFill>
              <a:latin typeface="Georgia" pitchFamily="18" charset="0"/>
            </a:endParaRPr>
          </a:p>
        </p:txBody>
      </p:sp>
      <p:sp>
        <p:nvSpPr>
          <p:cNvPr id="3" name="Dia számának helye 2"/>
          <p:cNvSpPr>
            <a:spLocks noGrp="1"/>
          </p:cNvSpPr>
          <p:nvPr>
            <p:ph type="sldNum" idx="12"/>
          </p:nvPr>
        </p:nvSpPr>
        <p:spPr>
          <a:xfrm>
            <a:off x="8474403" y="4003502"/>
            <a:ext cx="669599" cy="1139999"/>
          </a:xfrm>
        </p:spPr>
        <p:txBody>
          <a:bodyPr/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000" smtClean="0">
                <a:latin typeface="Georgia" pitchFamily="18" charset="0"/>
              </a:rPr>
              <a:pPr lvl="0" algn="r">
                <a:spcBef>
                  <a:spcPts val="0"/>
                </a:spcBef>
                <a:buNone/>
              </a:pPr>
              <a:t>8</a:t>
            </a:fld>
            <a:endParaRPr lang="en" sz="1000" dirty="0">
              <a:latin typeface="Georgia" pitchFamily="18" charset="0"/>
            </a:endParaRPr>
          </a:p>
        </p:txBody>
      </p:sp>
      <p:pic>
        <p:nvPicPr>
          <p:cNvPr id="115714" name="Picture 2" descr="Képtalálat a következőre: „man-woman”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85918" y="1057618"/>
            <a:ext cx="6143668" cy="408588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146784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44424" y="5598"/>
            <a:ext cx="5727840" cy="1139999"/>
          </a:xfrm>
        </p:spPr>
        <p:txBody>
          <a:bodyPr/>
          <a:lstStyle/>
          <a:p>
            <a:r>
              <a:rPr lang="hu-HU" sz="4000" dirty="0" smtClean="0">
                <a:solidFill>
                  <a:srgbClr val="0070C0"/>
                </a:solidFill>
                <a:latin typeface="Georgia" pitchFamily="18" charset="0"/>
              </a:rPr>
              <a:t>A koponya 29 csontja</a:t>
            </a:r>
            <a:endParaRPr lang="hu-HU" sz="4000" dirty="0">
              <a:solidFill>
                <a:srgbClr val="0070C0"/>
              </a:solidFill>
              <a:latin typeface="Georgia" pitchFamily="18" charset="0"/>
            </a:endParaRPr>
          </a:p>
        </p:txBody>
      </p:sp>
      <p:sp>
        <p:nvSpPr>
          <p:cNvPr id="3" name="Dia számának helye 2"/>
          <p:cNvSpPr>
            <a:spLocks noGrp="1"/>
          </p:cNvSpPr>
          <p:nvPr>
            <p:ph type="sldNum" idx="12"/>
          </p:nvPr>
        </p:nvSpPr>
        <p:spPr>
          <a:xfrm>
            <a:off x="8474403" y="4003502"/>
            <a:ext cx="669599" cy="1139999"/>
          </a:xfrm>
        </p:spPr>
        <p:txBody>
          <a:bodyPr/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000" smtClean="0">
                <a:latin typeface="Georgia" pitchFamily="18" charset="0"/>
              </a:rPr>
              <a:pPr lvl="0" algn="r">
                <a:spcBef>
                  <a:spcPts val="0"/>
                </a:spcBef>
                <a:buNone/>
              </a:pPr>
              <a:t>9</a:t>
            </a:fld>
            <a:endParaRPr lang="en" sz="1000" dirty="0">
              <a:latin typeface="Georgia" pitchFamily="18" charset="0"/>
            </a:endParaRPr>
          </a:p>
        </p:txBody>
      </p:sp>
      <p:pic>
        <p:nvPicPr>
          <p:cNvPr id="111618" name="Picture 2" descr="Képtalálat a következőre: „bones of skull”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1571618"/>
            <a:ext cx="4936846" cy="3378213"/>
          </a:xfrm>
          <a:prstGeom prst="rect">
            <a:avLst/>
          </a:prstGeom>
          <a:noFill/>
        </p:spPr>
      </p:pic>
      <p:pic>
        <p:nvPicPr>
          <p:cNvPr id="111620" name="Picture 4" descr="Képtalálat a következőre: „bones of skull”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29190" y="1449838"/>
            <a:ext cx="4214810" cy="341903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146784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erimon template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2095</TotalTime>
  <Words>152</Words>
  <Application>Microsoft Office PowerPoint</Application>
  <PresentationFormat>Diavetítés a képernyőre (16:9 oldalarány)</PresentationFormat>
  <Paragraphs>90</Paragraphs>
  <Slides>45</Slides>
  <Notes>2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4</vt:i4>
      </vt:variant>
      <vt:variant>
        <vt:lpstr>Téma</vt:lpstr>
      </vt:variant>
      <vt:variant>
        <vt:i4>1</vt:i4>
      </vt:variant>
      <vt:variant>
        <vt:lpstr>Diacímek</vt:lpstr>
      </vt:variant>
      <vt:variant>
        <vt:i4>45</vt:i4>
      </vt:variant>
    </vt:vector>
  </HeadingPairs>
  <TitlesOfParts>
    <vt:vector size="50" baseType="lpstr">
      <vt:lpstr>Arial</vt:lpstr>
      <vt:lpstr>Dosis</vt:lpstr>
      <vt:lpstr>Georgia</vt:lpstr>
      <vt:lpstr>Source Sans Pro</vt:lpstr>
      <vt:lpstr>Cerimon template</vt:lpstr>
      <vt:lpstr>1. dia</vt:lpstr>
      <vt:lpstr> Fej-nyaki anatómia</vt:lpstr>
      <vt:lpstr>7.2 millió év</vt:lpstr>
      <vt:lpstr>A koponya evolúciója</vt:lpstr>
      <vt:lpstr>Szimbolizmus</vt:lpstr>
      <vt:lpstr>Rassz különbségek</vt:lpstr>
      <vt:lpstr>Nemi jellegek</vt:lpstr>
      <vt:lpstr>Szexuális attrakció</vt:lpstr>
      <vt:lpstr>A koponya 29 csontja</vt:lpstr>
      <vt:lpstr>Suturák és fonticulusok</vt:lpstr>
      <vt:lpstr>Hydrocephalus</vt:lpstr>
      <vt:lpstr>Rejtett üregek és labirintusok</vt:lpstr>
      <vt:lpstr>Os temporale</vt:lpstr>
      <vt:lpstr>Antrum mastoideum</vt:lpstr>
      <vt:lpstr>Orbita</vt:lpstr>
      <vt:lpstr>Ductus nasolacrimalis</vt:lpstr>
      <vt:lpstr>Az arc veszély háromszöge </vt:lpstr>
      <vt:lpstr>Cavum nasi</vt:lpstr>
      <vt:lpstr>Sinus paranasales</vt:lpstr>
      <vt:lpstr>Septum nasi</vt:lpstr>
      <vt:lpstr>Sella turcica</vt:lpstr>
      <vt:lpstr>Csatornák és nyílások</vt:lpstr>
      <vt:lpstr>Basis cranii interna/ externa</vt:lpstr>
      <vt:lpstr>Basis törés</vt:lpstr>
      <vt:lpstr>Lamina cribrosa</vt:lpstr>
      <vt:lpstr>Foramen ovale</vt:lpstr>
      <vt:lpstr>Foramen magnum</vt:lpstr>
      <vt:lpstr>Craniotomia, trepanatio</vt:lpstr>
      <vt:lpstr>Canalis musculotubarius</vt:lpstr>
      <vt:lpstr>Lágyszövetek</vt:lpstr>
      <vt:lpstr>Mimikai izmok</vt:lpstr>
      <vt:lpstr>Nervus facialis</vt:lpstr>
      <vt:lpstr>Nervus trigeminus</vt:lpstr>
      <vt:lpstr>Nervi alveolares</vt:lpstr>
      <vt:lpstr>Mediasztinális terjedés</vt:lpstr>
      <vt:lpstr>Rágóizmok</vt:lpstr>
      <vt:lpstr>Articulatio temporomandibularis</vt:lpstr>
      <vt:lpstr>Arteria carotis externa és vena facialis rendszer</vt:lpstr>
      <vt:lpstr>Nyaki gerinc</vt:lpstr>
      <vt:lpstr>AO, AA ízületek</vt:lpstr>
      <vt:lpstr> </vt:lpstr>
      <vt:lpstr>Nyakizmok</vt:lpstr>
      <vt:lpstr>Nyaki izomháromszögek</vt:lpstr>
      <vt:lpstr>Conicotomia</vt:lpstr>
      <vt:lpstr>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Alvás és alvási panaszok</dc:title>
  <dc:creator>Tibi</dc:creator>
  <cp:lastModifiedBy>horvatha</cp:lastModifiedBy>
  <cp:revision>208</cp:revision>
  <dcterms:modified xsi:type="dcterms:W3CDTF">2019-02-17T18:12:44Z</dcterms:modified>
</cp:coreProperties>
</file>