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9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5" r:id="rId23"/>
    <p:sldId id="287" r:id="rId24"/>
    <p:sldId id="290" r:id="rId25"/>
    <p:sldId id="291" r:id="rId26"/>
    <p:sldId id="292" r:id="rId27"/>
    <p:sldId id="293" r:id="rId28"/>
    <p:sldId id="298" r:id="rId29"/>
    <p:sldId id="300" r:id="rId30"/>
    <p:sldId id="302" r:id="rId31"/>
    <p:sldId id="303" r:id="rId32"/>
    <p:sldId id="296" r:id="rId33"/>
    <p:sldId id="297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20" r:id="rId50"/>
    <p:sldId id="319" r:id="rId51"/>
    <p:sldId id="322" r:id="rId5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09" autoAdjust="0"/>
  </p:normalViewPr>
  <p:slideViewPr>
    <p:cSldViewPr snapToGrid="0">
      <p:cViewPr varScale="1">
        <p:scale>
          <a:sx n="79" d="100"/>
          <a:sy n="79" d="100"/>
        </p:scale>
        <p:origin x="12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91148-7D1E-4086-B71B-908B212F307C}" type="datetimeFigureOut">
              <a:rPr lang="hu-HU" smtClean="0"/>
              <a:t>2019. 05. 03.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C7FAA-AE05-47CD-B6DC-592ECB16A7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892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2CA62DD-23B4-45E7-AF62-C060D3585EA3}" type="slidenum">
              <a:rPr lang="en-US" altLang="hu-HU" sz="1200"/>
              <a:pPr eaLnBrk="1" hangingPunct="1"/>
              <a:t>22</a:t>
            </a:fld>
            <a:endParaRPr lang="en-US" altLang="hu-HU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390055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5CA-4FE3-405D-A203-951F1513BE7D}" type="datetimeFigureOut">
              <a:rPr lang="hu-HU" smtClean="0"/>
              <a:t>2019. 05. 03.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46DA-2F58-4981-AC1C-EDB249E9C4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97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5CA-4FE3-405D-A203-951F1513BE7D}" type="datetimeFigureOut">
              <a:rPr lang="hu-HU" smtClean="0"/>
              <a:t>2019. 05. 03.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46DA-2F58-4981-AC1C-EDB249E9C4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605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5CA-4FE3-405D-A203-951F1513BE7D}" type="datetimeFigureOut">
              <a:rPr lang="hu-HU" smtClean="0"/>
              <a:t>2019. 05. 03.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46DA-2F58-4981-AC1C-EDB249E9C4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9766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FBA0A-3D1A-4410-B696-B6E5C4E4214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5644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5CA-4FE3-405D-A203-951F1513BE7D}" type="datetimeFigureOut">
              <a:rPr lang="hu-HU" smtClean="0"/>
              <a:t>2019. 05. 03.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46DA-2F58-4981-AC1C-EDB249E9C4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305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5CA-4FE3-405D-A203-951F1513BE7D}" type="datetimeFigureOut">
              <a:rPr lang="hu-HU" smtClean="0"/>
              <a:t>2019. 05. 03.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46DA-2F58-4981-AC1C-EDB249E9C4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420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5CA-4FE3-405D-A203-951F1513BE7D}" type="datetimeFigureOut">
              <a:rPr lang="hu-HU" smtClean="0"/>
              <a:t>2019. 05. 03.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46DA-2F58-4981-AC1C-EDB249E9C4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493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5CA-4FE3-405D-A203-951F1513BE7D}" type="datetimeFigureOut">
              <a:rPr lang="hu-HU" smtClean="0"/>
              <a:t>2019. 05. 03.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46DA-2F58-4981-AC1C-EDB249E9C4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205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5CA-4FE3-405D-A203-951F1513BE7D}" type="datetimeFigureOut">
              <a:rPr lang="hu-HU" smtClean="0"/>
              <a:t>2019. 05. 03.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46DA-2F58-4981-AC1C-EDB249E9C4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21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5CA-4FE3-405D-A203-951F1513BE7D}" type="datetimeFigureOut">
              <a:rPr lang="hu-HU" smtClean="0"/>
              <a:t>2019. 05. 03.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46DA-2F58-4981-AC1C-EDB249E9C4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908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5CA-4FE3-405D-A203-951F1513BE7D}" type="datetimeFigureOut">
              <a:rPr lang="hu-HU" smtClean="0"/>
              <a:t>2019. 05. 03.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46DA-2F58-4981-AC1C-EDB249E9C4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513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F5CA-4FE3-405D-A203-951F1513BE7D}" type="datetimeFigureOut">
              <a:rPr lang="hu-HU" smtClean="0"/>
              <a:t>2019. 05. 03.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46DA-2F58-4981-AC1C-EDB249E9C4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725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5CA-4FE3-405D-A203-951F1513BE7D}" type="datetimeFigureOut">
              <a:rPr lang="hu-HU" smtClean="0"/>
              <a:t>2019. 05. 03.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246DA-2F58-4981-AC1C-EDB249E9C4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683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hyperlink" Target="http://en.wikipedia.org/wiki/File:Apocrine.jpg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09700" y="-249237"/>
            <a:ext cx="9144000" cy="2387600"/>
          </a:xfrm>
        </p:spPr>
        <p:txBody>
          <a:bodyPr/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Alapszövetek (összefoglaló)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hu-H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 Kiss Anna</a:t>
            </a:r>
          </a:p>
          <a:p>
            <a:r>
              <a:rPr lang="hu-H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Anatómiai, Szövet és Fejlődéstani Intézet</a:t>
            </a:r>
          </a:p>
          <a:p>
            <a:r>
              <a:rPr lang="hu-H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Semmelweis </a:t>
            </a:r>
            <a:r>
              <a:rPr lang="hu-H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Egyetm</a:t>
            </a:r>
            <a:endParaRPr lang="hu-HU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Budapest</a:t>
            </a:r>
          </a:p>
          <a:p>
            <a:r>
              <a:rPr lang="hu-H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hu-H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2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err="1" smtClean="0">
                <a:solidFill>
                  <a:srgbClr val="FFFF00"/>
                </a:solidFill>
              </a:rPr>
              <a:t>Bazális</a:t>
            </a:r>
            <a:r>
              <a:rPr lang="hu-HU" altLang="hu-HU" dirty="0" smtClean="0">
                <a:solidFill>
                  <a:srgbClr val="FFFF00"/>
                </a:solidFill>
              </a:rPr>
              <a:t> felszín</a:t>
            </a:r>
          </a:p>
        </p:txBody>
      </p:sp>
      <p:sp>
        <p:nvSpPr>
          <p:cNvPr id="33795" name="Rectangle 19"/>
          <p:cNvSpPr>
            <a:spLocks noChangeArrowheads="1"/>
          </p:cNvSpPr>
          <p:nvPr/>
        </p:nvSpPr>
        <p:spPr bwMode="auto">
          <a:xfrm>
            <a:off x="2346325" y="1628775"/>
            <a:ext cx="6629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hu-HU" altLang="hu-HU" dirty="0" err="1" smtClean="0">
                <a:solidFill>
                  <a:srgbClr val="FFFF00"/>
                </a:solidFill>
              </a:rPr>
              <a:t>Bazális</a:t>
            </a:r>
            <a:r>
              <a:rPr lang="hu-HU" altLang="hu-HU" dirty="0" smtClean="0">
                <a:solidFill>
                  <a:srgbClr val="FFFF00"/>
                </a:solidFill>
              </a:rPr>
              <a:t>  membrán </a:t>
            </a:r>
            <a:r>
              <a:rPr lang="hu-HU" altLang="hu-HU" sz="2600" dirty="0">
                <a:solidFill>
                  <a:srgbClr val="FFFF00"/>
                </a:solidFill>
              </a:rPr>
              <a:t>(</a:t>
            </a:r>
            <a:r>
              <a:rPr lang="hu-HU" altLang="hu-HU" sz="2600" dirty="0" err="1">
                <a:solidFill>
                  <a:srgbClr val="FFFF00"/>
                </a:solidFill>
              </a:rPr>
              <a:t>light</a:t>
            </a:r>
            <a:r>
              <a:rPr lang="hu-HU" altLang="hu-HU" sz="2600" dirty="0">
                <a:solidFill>
                  <a:srgbClr val="FFFF00"/>
                </a:solidFill>
              </a:rPr>
              <a:t> </a:t>
            </a:r>
            <a:r>
              <a:rPr lang="hu-HU" altLang="hu-HU" sz="2600" dirty="0" err="1">
                <a:solidFill>
                  <a:srgbClr val="FFFF00"/>
                </a:solidFill>
              </a:rPr>
              <a:t>microscope</a:t>
            </a:r>
            <a:r>
              <a:rPr lang="hu-HU" altLang="hu-HU" sz="2600" dirty="0">
                <a:solidFill>
                  <a:srgbClr val="FFFF00"/>
                </a:solidFill>
              </a:rPr>
              <a:t>)</a:t>
            </a:r>
          </a:p>
          <a:p>
            <a:pPr lvl="1" eaLnBrk="1" hangingPunct="1"/>
            <a:r>
              <a:rPr lang="hu-HU" altLang="hu-HU" i="1" dirty="0" err="1" smtClean="0">
                <a:solidFill>
                  <a:srgbClr val="FFFF00"/>
                </a:solidFill>
              </a:rPr>
              <a:t>Lamina</a:t>
            </a:r>
            <a:r>
              <a:rPr lang="hu-HU" altLang="hu-HU" i="1" dirty="0" smtClean="0">
                <a:solidFill>
                  <a:srgbClr val="FFFF00"/>
                </a:solidFill>
              </a:rPr>
              <a:t> </a:t>
            </a:r>
            <a:r>
              <a:rPr lang="hu-HU" altLang="hu-HU" i="1" dirty="0" err="1" smtClean="0">
                <a:solidFill>
                  <a:srgbClr val="FFFF00"/>
                </a:solidFill>
              </a:rPr>
              <a:t>ba</a:t>
            </a:r>
            <a:r>
              <a:rPr lang="de-DE" altLang="hu-HU" i="1" dirty="0" err="1" smtClean="0">
                <a:solidFill>
                  <a:srgbClr val="FFFF00"/>
                </a:solidFill>
              </a:rPr>
              <a:t>sal</a:t>
            </a:r>
            <a:r>
              <a:rPr lang="hu-HU" altLang="hu-HU" i="1" dirty="0" smtClean="0">
                <a:solidFill>
                  <a:srgbClr val="FFFF00"/>
                </a:solidFill>
              </a:rPr>
              <a:t>is</a:t>
            </a:r>
            <a:r>
              <a:rPr lang="de-DE" altLang="hu-HU" dirty="0" smtClean="0">
                <a:solidFill>
                  <a:srgbClr val="FFFF00"/>
                </a:solidFill>
              </a:rPr>
              <a:t>:</a:t>
            </a:r>
            <a:endParaRPr lang="hu-HU" altLang="hu-HU" dirty="0">
              <a:solidFill>
                <a:srgbClr val="FFFF00"/>
              </a:solidFill>
            </a:endParaRPr>
          </a:p>
          <a:p>
            <a:pPr lvl="1" eaLnBrk="1" hangingPunct="1">
              <a:buFontTx/>
              <a:buNone/>
            </a:pPr>
            <a:r>
              <a:rPr lang="hu-HU" altLang="hu-HU" dirty="0">
                <a:solidFill>
                  <a:srgbClr val="FFFF00"/>
                </a:solidFill>
              </a:rPr>
              <a:t>	</a:t>
            </a:r>
            <a:r>
              <a:rPr lang="hu-HU" altLang="hu-HU" sz="2000" dirty="0" err="1">
                <a:solidFill>
                  <a:srgbClr val="FFFF00"/>
                </a:solidFill>
              </a:rPr>
              <a:t>Type</a:t>
            </a:r>
            <a:r>
              <a:rPr lang="de-DE" altLang="hu-HU" sz="2000" dirty="0">
                <a:solidFill>
                  <a:srgbClr val="FFFF00"/>
                </a:solidFill>
              </a:rPr>
              <a:t> </a:t>
            </a:r>
            <a:r>
              <a:rPr lang="hu-HU" altLang="hu-HU" sz="2000" dirty="0">
                <a:solidFill>
                  <a:srgbClr val="FFFF00"/>
                </a:solidFill>
              </a:rPr>
              <a:t>IV</a:t>
            </a:r>
            <a:r>
              <a:rPr lang="de-DE" altLang="hu-HU" sz="2000" dirty="0">
                <a:solidFill>
                  <a:srgbClr val="FFFF00"/>
                </a:solidFill>
              </a:rPr>
              <a:t>-</a:t>
            </a:r>
            <a:r>
              <a:rPr lang="hu-HU" altLang="hu-HU" sz="2000" dirty="0">
                <a:solidFill>
                  <a:srgbClr val="FFFF00"/>
                </a:solidFill>
              </a:rPr>
              <a:t>c</a:t>
            </a:r>
            <a:r>
              <a:rPr lang="de-DE" altLang="hu-HU" sz="2000" dirty="0" err="1">
                <a:solidFill>
                  <a:srgbClr val="FFFF00"/>
                </a:solidFill>
              </a:rPr>
              <a:t>ollagen</a:t>
            </a:r>
            <a:r>
              <a:rPr lang="de-DE" altLang="hu-HU" sz="2000" dirty="0">
                <a:solidFill>
                  <a:srgbClr val="FFFF00"/>
                </a:solidFill>
              </a:rPr>
              <a:t> + </a:t>
            </a:r>
            <a:r>
              <a:rPr lang="de-DE" altLang="hu-HU" sz="2000" dirty="0" err="1" smtClean="0">
                <a:solidFill>
                  <a:srgbClr val="FFFF00"/>
                </a:solidFill>
              </a:rPr>
              <a:t>adh</a:t>
            </a:r>
            <a:r>
              <a:rPr lang="hu-HU" altLang="hu-HU" sz="2000" dirty="0" err="1" smtClean="0">
                <a:solidFill>
                  <a:srgbClr val="FFFF00"/>
                </a:solidFill>
              </a:rPr>
              <a:t>éziós</a:t>
            </a:r>
            <a:r>
              <a:rPr lang="hu-HU" altLang="hu-HU" sz="2000" dirty="0" smtClean="0">
                <a:solidFill>
                  <a:srgbClr val="FFFF00"/>
                </a:solidFill>
              </a:rPr>
              <a:t> molekulák</a:t>
            </a:r>
            <a:endParaRPr lang="hu-HU" altLang="hu-HU" sz="2000" dirty="0">
              <a:solidFill>
                <a:srgbClr val="FFFF00"/>
              </a:solidFill>
            </a:endParaRPr>
          </a:p>
          <a:p>
            <a:pPr lvl="1" eaLnBrk="1" hangingPunct="1">
              <a:buFontTx/>
              <a:buNone/>
            </a:pPr>
            <a:r>
              <a:rPr lang="de-DE" altLang="hu-HU" sz="2000" dirty="0">
                <a:solidFill>
                  <a:srgbClr val="FFFF00"/>
                </a:solidFill>
              </a:rPr>
              <a:t> </a:t>
            </a:r>
            <a:r>
              <a:rPr lang="hu-HU" altLang="hu-HU" sz="2000" dirty="0">
                <a:solidFill>
                  <a:srgbClr val="FFFF00"/>
                </a:solidFill>
              </a:rPr>
              <a:t>	</a:t>
            </a:r>
            <a:r>
              <a:rPr lang="de-DE" altLang="hu-HU" sz="2000" dirty="0" err="1">
                <a:solidFill>
                  <a:srgbClr val="FFFF00"/>
                </a:solidFill>
              </a:rPr>
              <a:t>Gly</a:t>
            </a:r>
            <a:r>
              <a:rPr lang="hu-HU" altLang="hu-HU" sz="2000" dirty="0">
                <a:solidFill>
                  <a:srgbClr val="FFFF00"/>
                </a:solidFill>
              </a:rPr>
              <a:t>c</a:t>
            </a:r>
            <a:r>
              <a:rPr lang="de-DE" altLang="hu-HU" sz="2000" dirty="0" err="1" smtClean="0">
                <a:solidFill>
                  <a:srgbClr val="FFFF00"/>
                </a:solidFill>
              </a:rPr>
              <a:t>oprotein</a:t>
            </a:r>
            <a:r>
              <a:rPr lang="hu-HU" altLang="hu-HU" sz="2000" dirty="0" err="1" smtClean="0">
                <a:solidFill>
                  <a:srgbClr val="FFFF00"/>
                </a:solidFill>
              </a:rPr>
              <a:t>ek</a:t>
            </a:r>
            <a:r>
              <a:rPr lang="de-DE" altLang="hu-HU" sz="2000" dirty="0" smtClean="0">
                <a:solidFill>
                  <a:srgbClr val="FFFF00"/>
                </a:solidFill>
              </a:rPr>
              <a:t> </a:t>
            </a:r>
            <a:r>
              <a:rPr lang="de-DE" altLang="hu-HU" sz="2000" dirty="0">
                <a:solidFill>
                  <a:srgbClr val="FFFF00"/>
                </a:solidFill>
              </a:rPr>
              <a:t>(</a:t>
            </a:r>
            <a:r>
              <a:rPr lang="hu-HU" altLang="hu-HU" sz="2000" dirty="0">
                <a:solidFill>
                  <a:srgbClr val="FFFF00"/>
                </a:solidFill>
              </a:rPr>
              <a:t>l</a:t>
            </a:r>
            <a:r>
              <a:rPr lang="de-DE" altLang="hu-HU" sz="2000" dirty="0" err="1">
                <a:solidFill>
                  <a:srgbClr val="FFFF00"/>
                </a:solidFill>
              </a:rPr>
              <a:t>aminin</a:t>
            </a:r>
            <a:r>
              <a:rPr lang="de-DE" altLang="hu-HU" sz="2000" dirty="0">
                <a:solidFill>
                  <a:srgbClr val="FFFF00"/>
                </a:solidFill>
              </a:rPr>
              <a:t>, </a:t>
            </a:r>
            <a:r>
              <a:rPr lang="hu-HU" altLang="hu-HU" sz="2000" dirty="0">
                <a:solidFill>
                  <a:srgbClr val="FFFF00"/>
                </a:solidFill>
              </a:rPr>
              <a:t>f</a:t>
            </a:r>
            <a:r>
              <a:rPr lang="de-DE" altLang="hu-HU" sz="2000" dirty="0" err="1">
                <a:solidFill>
                  <a:srgbClr val="FFFF00"/>
                </a:solidFill>
              </a:rPr>
              <a:t>ibronectin</a:t>
            </a:r>
            <a:r>
              <a:rPr lang="de-DE" altLang="hu-HU" sz="2000" dirty="0">
                <a:solidFill>
                  <a:srgbClr val="FFFF00"/>
                </a:solidFill>
              </a:rPr>
              <a:t>) + </a:t>
            </a:r>
            <a:r>
              <a:rPr lang="hu-HU" altLang="hu-HU" sz="2000" dirty="0">
                <a:solidFill>
                  <a:srgbClr val="FFFF00"/>
                </a:solidFill>
              </a:rPr>
              <a:t>p</a:t>
            </a:r>
            <a:r>
              <a:rPr lang="de-DE" altLang="hu-HU" sz="2000" dirty="0" err="1">
                <a:solidFill>
                  <a:srgbClr val="FFFF00"/>
                </a:solidFill>
              </a:rPr>
              <a:t>roteogly</a:t>
            </a:r>
            <a:r>
              <a:rPr lang="hu-HU" altLang="hu-HU" sz="2000" dirty="0" err="1" smtClean="0">
                <a:solidFill>
                  <a:srgbClr val="FFFF00"/>
                </a:solidFill>
              </a:rPr>
              <a:t>canok</a:t>
            </a:r>
            <a:endParaRPr lang="de-DE" altLang="hu-HU" sz="2000" dirty="0">
              <a:solidFill>
                <a:srgbClr val="FFFF00"/>
              </a:solidFill>
            </a:endParaRPr>
          </a:p>
          <a:p>
            <a:pPr lvl="2" eaLnBrk="1" hangingPunct="1"/>
            <a:r>
              <a:rPr lang="de-DE" altLang="hu-HU" sz="2000" dirty="0">
                <a:solidFill>
                  <a:srgbClr val="FFFF00"/>
                </a:solidFill>
              </a:rPr>
              <a:t>Lamina </a:t>
            </a:r>
            <a:r>
              <a:rPr lang="de-DE" altLang="hu-HU" sz="2000" dirty="0" err="1">
                <a:solidFill>
                  <a:srgbClr val="FFFF00"/>
                </a:solidFill>
              </a:rPr>
              <a:t>rara</a:t>
            </a:r>
            <a:r>
              <a:rPr lang="de-DE" altLang="hu-HU" sz="2000" dirty="0">
                <a:solidFill>
                  <a:srgbClr val="FFFF00"/>
                </a:solidFill>
              </a:rPr>
              <a:t> </a:t>
            </a:r>
            <a:r>
              <a:rPr lang="de-DE" altLang="hu-HU" sz="2000" dirty="0" err="1">
                <a:solidFill>
                  <a:srgbClr val="FFFF00"/>
                </a:solidFill>
              </a:rPr>
              <a:t>externa</a:t>
            </a:r>
            <a:r>
              <a:rPr lang="de-DE" altLang="hu-HU" sz="2000" dirty="0">
                <a:solidFill>
                  <a:srgbClr val="FFFF00"/>
                </a:solidFill>
              </a:rPr>
              <a:t> (</a:t>
            </a:r>
            <a:r>
              <a:rPr lang="hu-HU" altLang="hu-HU" sz="2000" dirty="0">
                <a:solidFill>
                  <a:srgbClr val="FFFF00"/>
                </a:solidFill>
              </a:rPr>
              <a:t>l</a:t>
            </a:r>
            <a:r>
              <a:rPr lang="de-DE" altLang="hu-HU" sz="2000" dirty="0" err="1">
                <a:solidFill>
                  <a:srgbClr val="FFFF00"/>
                </a:solidFill>
              </a:rPr>
              <a:t>amina</a:t>
            </a:r>
            <a:r>
              <a:rPr lang="de-DE" altLang="hu-HU" sz="2000" dirty="0">
                <a:solidFill>
                  <a:srgbClr val="FFFF00"/>
                </a:solidFill>
              </a:rPr>
              <a:t> </a:t>
            </a:r>
            <a:r>
              <a:rPr lang="de-DE" altLang="hu-HU" sz="2000" dirty="0" err="1">
                <a:solidFill>
                  <a:srgbClr val="FFFF00"/>
                </a:solidFill>
              </a:rPr>
              <a:t>lucida</a:t>
            </a:r>
            <a:r>
              <a:rPr lang="de-DE" altLang="hu-HU" sz="2000" dirty="0">
                <a:solidFill>
                  <a:srgbClr val="FFFF00"/>
                </a:solidFill>
              </a:rPr>
              <a:t>)</a:t>
            </a:r>
          </a:p>
          <a:p>
            <a:pPr lvl="2" eaLnBrk="1" hangingPunct="1"/>
            <a:r>
              <a:rPr lang="de-DE" altLang="hu-HU" sz="2000" dirty="0">
                <a:solidFill>
                  <a:srgbClr val="FFFF00"/>
                </a:solidFill>
              </a:rPr>
              <a:t>Lamina </a:t>
            </a:r>
            <a:r>
              <a:rPr lang="de-DE" altLang="hu-HU" sz="2000" dirty="0" err="1">
                <a:solidFill>
                  <a:srgbClr val="FFFF00"/>
                </a:solidFill>
              </a:rPr>
              <a:t>densa</a:t>
            </a:r>
            <a:endParaRPr lang="de-DE" altLang="hu-HU" sz="2000" dirty="0">
              <a:solidFill>
                <a:srgbClr val="FFFF00"/>
              </a:solidFill>
            </a:endParaRPr>
          </a:p>
          <a:p>
            <a:pPr lvl="2" eaLnBrk="1" hangingPunct="1"/>
            <a:r>
              <a:rPr lang="de-DE" altLang="hu-HU" sz="2000" dirty="0">
                <a:solidFill>
                  <a:srgbClr val="FFFF00"/>
                </a:solidFill>
              </a:rPr>
              <a:t>Lamina </a:t>
            </a:r>
            <a:r>
              <a:rPr lang="de-DE" altLang="hu-HU" sz="2000" dirty="0" err="1">
                <a:solidFill>
                  <a:srgbClr val="FFFF00"/>
                </a:solidFill>
              </a:rPr>
              <a:t>rara</a:t>
            </a:r>
            <a:r>
              <a:rPr lang="de-DE" altLang="hu-HU" sz="2000" dirty="0">
                <a:solidFill>
                  <a:srgbClr val="FFFF00"/>
                </a:solidFill>
              </a:rPr>
              <a:t> </a:t>
            </a:r>
            <a:r>
              <a:rPr lang="de-DE" altLang="hu-HU" sz="2000" dirty="0" err="1">
                <a:solidFill>
                  <a:srgbClr val="FFFF00"/>
                </a:solidFill>
              </a:rPr>
              <a:t>interna</a:t>
            </a:r>
            <a:endParaRPr lang="de-DE" altLang="hu-HU" sz="2000" dirty="0">
              <a:solidFill>
                <a:srgbClr val="FFFF00"/>
              </a:solidFill>
            </a:endParaRPr>
          </a:p>
          <a:p>
            <a:pPr lvl="1" eaLnBrk="1" hangingPunct="1"/>
            <a:r>
              <a:rPr lang="de-DE" altLang="hu-HU" i="1" dirty="0">
                <a:solidFill>
                  <a:srgbClr val="FFFF00"/>
                </a:solidFill>
              </a:rPr>
              <a:t>Lamina </a:t>
            </a:r>
            <a:r>
              <a:rPr lang="de-DE" altLang="hu-HU" i="1" dirty="0" err="1">
                <a:solidFill>
                  <a:srgbClr val="FFFF00"/>
                </a:solidFill>
              </a:rPr>
              <a:t>fibroreticularis</a:t>
            </a:r>
            <a:r>
              <a:rPr lang="de-DE" altLang="hu-HU" dirty="0">
                <a:solidFill>
                  <a:srgbClr val="FFFF00"/>
                </a:solidFill>
              </a:rPr>
              <a:t>:</a:t>
            </a:r>
            <a:endParaRPr lang="hu-HU" altLang="hu-HU" dirty="0">
              <a:solidFill>
                <a:srgbClr val="FFFF00"/>
              </a:solidFill>
            </a:endParaRPr>
          </a:p>
          <a:p>
            <a:pPr lvl="1" eaLnBrk="1" hangingPunct="1">
              <a:buFontTx/>
              <a:buNone/>
            </a:pPr>
            <a:r>
              <a:rPr lang="hu-HU" altLang="hu-HU" dirty="0">
                <a:solidFill>
                  <a:srgbClr val="FFFF00"/>
                </a:solidFill>
              </a:rPr>
              <a:t>	</a:t>
            </a:r>
            <a:r>
              <a:rPr lang="de-DE" altLang="hu-HU" sz="2000" dirty="0">
                <a:solidFill>
                  <a:srgbClr val="FFFF00"/>
                </a:solidFill>
              </a:rPr>
              <a:t>Typ</a:t>
            </a:r>
            <a:r>
              <a:rPr lang="hu-HU" altLang="hu-HU" sz="2000" dirty="0" smtClean="0">
                <a:solidFill>
                  <a:srgbClr val="FFFF00"/>
                </a:solidFill>
              </a:rPr>
              <a:t>e III</a:t>
            </a:r>
            <a:r>
              <a:rPr lang="de-DE" altLang="hu-HU" sz="2000" dirty="0">
                <a:solidFill>
                  <a:srgbClr val="FFFF00"/>
                </a:solidFill>
              </a:rPr>
              <a:t>-</a:t>
            </a:r>
            <a:r>
              <a:rPr lang="hu-HU" altLang="hu-HU" sz="2000" dirty="0">
                <a:solidFill>
                  <a:srgbClr val="FFFF00"/>
                </a:solidFill>
              </a:rPr>
              <a:t>c</a:t>
            </a:r>
            <a:r>
              <a:rPr lang="de-DE" altLang="hu-HU" sz="2000" dirty="0" err="1">
                <a:solidFill>
                  <a:srgbClr val="FFFF00"/>
                </a:solidFill>
              </a:rPr>
              <a:t>ollagen</a:t>
            </a:r>
            <a:endParaRPr lang="de-DE" altLang="hu-H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4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4450"/>
            <a:ext cx="7772400" cy="1143000"/>
          </a:xfrm>
        </p:spPr>
        <p:txBody>
          <a:bodyPr/>
          <a:lstStyle/>
          <a:p>
            <a:r>
              <a:rPr lang="hu-HU" altLang="hu-HU" dirty="0" err="1" smtClean="0">
                <a:solidFill>
                  <a:srgbClr val="FFFF00"/>
                </a:solidFill>
              </a:rPr>
              <a:t>Bazális</a:t>
            </a:r>
            <a:r>
              <a:rPr lang="hu-HU" altLang="hu-HU" dirty="0" smtClean="0">
                <a:solidFill>
                  <a:srgbClr val="FFFF00"/>
                </a:solidFill>
              </a:rPr>
              <a:t> </a:t>
            </a:r>
            <a:r>
              <a:rPr lang="hu-HU" altLang="hu-HU" dirty="0" err="1" smtClean="0">
                <a:solidFill>
                  <a:srgbClr val="FFFF00"/>
                </a:solidFill>
              </a:rPr>
              <a:t>csikolat</a:t>
            </a:r>
            <a:endParaRPr lang="hu-HU" altLang="hu-HU" dirty="0" smtClean="0">
              <a:solidFill>
                <a:srgbClr val="FFFF00"/>
              </a:solidFill>
            </a:endParaRPr>
          </a:p>
        </p:txBody>
      </p:sp>
      <p:pic>
        <p:nvPicPr>
          <p:cNvPr id="37891" name="Picture 4" descr="basalstreif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14913" y="1976441"/>
            <a:ext cx="5473700" cy="3684587"/>
          </a:xfrm>
          <a:noFill/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5110166" y="6237288"/>
            <a:ext cx="5113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 err="1">
                <a:solidFill>
                  <a:srgbClr val="FFFF00"/>
                </a:solidFill>
              </a:rPr>
              <a:t>membrane</a:t>
            </a:r>
            <a:r>
              <a:rPr lang="hu-HU" altLang="hu-HU" sz="2000" dirty="0">
                <a:solidFill>
                  <a:srgbClr val="FFFF00"/>
                </a:solidFill>
              </a:rPr>
              <a:t> </a:t>
            </a:r>
            <a:r>
              <a:rPr lang="hu-HU" altLang="hu-HU" sz="2000" dirty="0" err="1" smtClean="0">
                <a:solidFill>
                  <a:srgbClr val="FFFF00"/>
                </a:solidFill>
              </a:rPr>
              <a:t>invagináció+mitochondria</a:t>
            </a:r>
            <a:endParaRPr lang="hu-HU" altLang="hu-HU" sz="2000" dirty="0">
              <a:solidFill>
                <a:srgbClr val="FFFF00"/>
              </a:solidFill>
            </a:endParaRPr>
          </a:p>
        </p:txBody>
      </p:sp>
      <p:pic>
        <p:nvPicPr>
          <p:cNvPr id="37893" name="Picture 6" descr="tri 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816" y="935041"/>
            <a:ext cx="3125787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2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http://www.linkpublishing.com/exocytosis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10" y="3936930"/>
            <a:ext cx="2404690" cy="180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Kép 4" descr="merocrin secreti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89" y="412751"/>
            <a:ext cx="2449511" cy="332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upload.wikimedia.org/wikipedia/commons/thumb/2/2c/Apocrine.jpg/300px-Apocrin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1363" y="412751"/>
            <a:ext cx="3678579" cy="253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228804"/>
              </p:ext>
            </p:extLst>
          </p:nvPr>
        </p:nvGraphicFramePr>
        <p:xfrm>
          <a:off x="3326155" y="3068494"/>
          <a:ext cx="3633787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Image" r:id="rId7" imgW="10093531" imgH="8238068" progId="Photoshop.Image.6">
                  <p:embed/>
                </p:oleObj>
              </mc:Choice>
              <mc:Fallback>
                <p:oleObj name="Image" r:id="rId7" imgW="10093531" imgH="8238068" progId="Photoshop.Image.6">
                  <p:embed/>
                  <p:pic>
                    <p:nvPicPr>
                      <p:cNvPr id="317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155" y="3068494"/>
                        <a:ext cx="3633787" cy="271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Kép 2" descr="holocrin sereció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7399" y="403984"/>
            <a:ext cx="2620151" cy="26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encrypted-tbn0.gstatic.com/images?q=tbn:ANd9GcTBFNF4DIJ1vEJqBjY6HqeONAWMjHyFAzMA2wTwAkQSJdxwIdaUjQ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7550" y="1236661"/>
            <a:ext cx="2074450" cy="150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s://encrypted-tbn1.gstatic.com/images?q=tbn:ANd9GcQ6vFpNU_c_SGuV9v0CLBu4N8fQyzuSr7OhE7hmq8AMctI25TO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236" y="3195641"/>
            <a:ext cx="3540967" cy="278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2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title"/>
          </p:nvPr>
        </p:nvSpPr>
        <p:spPr>
          <a:xfrm>
            <a:off x="2209800" y="188913"/>
            <a:ext cx="7772400" cy="1143000"/>
          </a:xfrm>
        </p:spPr>
        <p:txBody>
          <a:bodyPr/>
          <a:lstStyle/>
          <a:p>
            <a:pPr algn="ctr" eaLnBrk="1" hangingPunct="1"/>
            <a:r>
              <a:rPr lang="hu-HU" altLang="hu-HU" b="1" dirty="0" err="1" smtClean="0">
                <a:solidFill>
                  <a:srgbClr val="FFFF00"/>
                </a:solidFill>
              </a:rPr>
              <a:t>Exocrine</a:t>
            </a:r>
            <a:r>
              <a:rPr lang="hu-HU" altLang="hu-HU" b="1" dirty="0" smtClean="0">
                <a:solidFill>
                  <a:srgbClr val="FFFF00"/>
                </a:solidFill>
              </a:rPr>
              <a:t> mirigyek</a:t>
            </a:r>
          </a:p>
        </p:txBody>
      </p:sp>
      <p:sp>
        <p:nvSpPr>
          <p:cNvPr id="34819" name="Text Box 10"/>
          <p:cNvSpPr txBox="1">
            <a:spLocks noChangeArrowheads="1"/>
          </p:cNvSpPr>
          <p:nvPr/>
        </p:nvSpPr>
        <p:spPr bwMode="auto">
          <a:xfrm>
            <a:off x="71441" y="1341440"/>
            <a:ext cx="70818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 smtClean="0">
                <a:solidFill>
                  <a:srgbClr val="FFFF00"/>
                </a:solidFill>
              </a:rPr>
              <a:t>a</a:t>
            </a:r>
            <a:r>
              <a:rPr lang="hu-HU" altLang="hu-HU" sz="2400" dirty="0">
                <a:solidFill>
                  <a:srgbClr val="FFFF00"/>
                </a:solidFill>
              </a:rPr>
              <a:t>.)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serosus</a:t>
            </a:r>
            <a:r>
              <a:rPr lang="hu-HU" altLang="hu-HU" sz="2400" dirty="0">
                <a:solidFill>
                  <a:srgbClr val="FFFF00"/>
                </a:solidFill>
              </a:rPr>
              <a:t>: protein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 smtClean="0">
                <a:solidFill>
                  <a:srgbClr val="FFFF00"/>
                </a:solidFill>
              </a:rPr>
              <a:t>Erős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bazofilia</a:t>
            </a:r>
            <a:endParaRPr lang="hu-HU" altLang="hu-HU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400" dirty="0">
              <a:solidFill>
                <a:srgbClr val="FFFF00"/>
              </a:solidFill>
            </a:endParaRPr>
          </a:p>
        </p:txBody>
      </p:sp>
      <p:sp>
        <p:nvSpPr>
          <p:cNvPr id="34820" name="Line 11"/>
          <p:cNvSpPr>
            <a:spLocks noChangeShapeType="1"/>
          </p:cNvSpPr>
          <p:nvPr/>
        </p:nvSpPr>
        <p:spPr bwMode="auto">
          <a:xfrm>
            <a:off x="2145968" y="2171700"/>
            <a:ext cx="431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1" name="Text Box 12"/>
          <p:cNvSpPr txBox="1">
            <a:spLocks noChangeArrowheads="1"/>
          </p:cNvSpPr>
          <p:nvPr/>
        </p:nvSpPr>
        <p:spPr bwMode="auto">
          <a:xfrm>
            <a:off x="2665186" y="1917898"/>
            <a:ext cx="1633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 smtClean="0">
                <a:solidFill>
                  <a:srgbClr val="FFFF00"/>
                </a:solidFill>
              </a:rPr>
              <a:t>fejlett </a:t>
            </a:r>
            <a:r>
              <a:rPr lang="hu-HU" altLang="hu-HU" sz="2400" dirty="0" err="1">
                <a:solidFill>
                  <a:srgbClr val="FFFF00"/>
                </a:solidFill>
              </a:rPr>
              <a:t>rER</a:t>
            </a:r>
            <a:endParaRPr lang="hu-HU" altLang="hu-HU" sz="2400" dirty="0">
              <a:solidFill>
                <a:srgbClr val="FFFF00"/>
              </a:solidFill>
            </a:endParaRPr>
          </a:p>
        </p:txBody>
      </p:sp>
      <p:pic>
        <p:nvPicPr>
          <p:cNvPr id="34823" name="Picture 11" descr="http://www.siumed.edu/~dking2/erg/images/GI121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8" y="2732092"/>
            <a:ext cx="5490173" cy="367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siumed.edu/~dking2/erg/images/GI110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999" y="2732092"/>
            <a:ext cx="4411709" cy="367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6353080" y="13868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b.) 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mucinózus</a:t>
            </a: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mirigy: szénhidrát </a:t>
            </a:r>
            <a:endParaRPr lang="hu-HU" altLang="hu-H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hu-HU" altLang="hu-H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 flipH="1">
            <a:off x="6619875" y="1892305"/>
            <a:ext cx="4268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fejlett </a:t>
            </a:r>
            <a:r>
              <a:rPr lang="hu-HU" altLang="hu-H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Golgi </a:t>
            </a:r>
            <a:r>
              <a:rPr lang="hu-HU" alt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apparatus</a:t>
            </a:r>
            <a:endParaRPr lang="hu-HU" altLang="hu-H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5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b="1" dirty="0" err="1" smtClean="0">
                <a:solidFill>
                  <a:srgbClr val="FFFF00"/>
                </a:solidFill>
              </a:rPr>
              <a:t>Exocrin</a:t>
            </a:r>
            <a:r>
              <a:rPr lang="hu-HU" altLang="hu-HU" b="1" dirty="0" smtClean="0">
                <a:solidFill>
                  <a:srgbClr val="FFFF00"/>
                </a:solidFill>
              </a:rPr>
              <a:t> mirigyek</a:t>
            </a:r>
            <a:endParaRPr lang="hu-HU" altLang="hu-HU" dirty="0" smtClean="0">
              <a:solidFill>
                <a:srgbClr val="FFFF00"/>
              </a:solidFill>
            </a:endParaRPr>
          </a:p>
        </p:txBody>
      </p:sp>
      <p:sp>
        <p:nvSpPr>
          <p:cNvPr id="36867" name="Téglalap 2"/>
          <p:cNvSpPr>
            <a:spLocks noChangeArrowheads="1"/>
          </p:cNvSpPr>
          <p:nvPr/>
        </p:nvSpPr>
        <p:spPr bwMode="auto">
          <a:xfrm>
            <a:off x="1870075" y="2205038"/>
            <a:ext cx="1345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c.) </a:t>
            </a:r>
            <a:r>
              <a:rPr lang="hu-HU" altLang="hu-HU" sz="2400" dirty="0" smtClean="0">
                <a:solidFill>
                  <a:srgbClr val="FFFF00"/>
                </a:solidFill>
              </a:rPr>
              <a:t>kevert</a:t>
            </a:r>
            <a:endParaRPr lang="hu-HU" altLang="hu-HU" sz="2400" dirty="0">
              <a:solidFill>
                <a:srgbClr val="FFFF00"/>
              </a:solidFill>
            </a:endParaRPr>
          </a:p>
        </p:txBody>
      </p:sp>
      <p:pic>
        <p:nvPicPr>
          <p:cNvPr id="36868" name="Picture 7" descr="gl subm HE 63x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441" y="3067050"/>
            <a:ext cx="3602037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gl submandib Gianuzzi 20x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100" y="3213103"/>
            <a:ext cx="3810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4511678" y="2133600"/>
            <a:ext cx="331311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dirty="0" err="1"/>
              <a:t>Gianuzzi</a:t>
            </a:r>
            <a:r>
              <a:rPr lang="hu-HU" dirty="0"/>
              <a:t> </a:t>
            </a:r>
            <a:r>
              <a:rPr lang="hu-HU" dirty="0" smtClean="0"/>
              <a:t>félhold</a:t>
            </a:r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2279650" y="2565400"/>
            <a:ext cx="2520950" cy="15113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>
            <a:off x="2566988" y="2708275"/>
            <a:ext cx="2457450" cy="19446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5951541" y="2781300"/>
            <a:ext cx="1584325" cy="30241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6672263" y="2852741"/>
            <a:ext cx="2736850" cy="244792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5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1981200" y="-904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dirty="0" err="1">
                <a:solidFill>
                  <a:srgbClr val="FFFF00"/>
                </a:solidFill>
              </a:rPr>
              <a:t>Myoepithelialis</a:t>
            </a:r>
            <a:r>
              <a:rPr lang="hu-HU" altLang="hu-HU" dirty="0">
                <a:solidFill>
                  <a:srgbClr val="FFFF00"/>
                </a:solidFill>
              </a:rPr>
              <a:t> sejtek</a:t>
            </a:r>
          </a:p>
        </p:txBody>
      </p:sp>
      <p:pic>
        <p:nvPicPr>
          <p:cNvPr id="40963" name="Kép 2" descr="myoepithelwithacinus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366"/>
          <a:stretch>
            <a:fillRect/>
          </a:stretch>
        </p:blipFill>
        <p:spPr bwMode="auto">
          <a:xfrm>
            <a:off x="1774828" y="1268413"/>
            <a:ext cx="37449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Kép 4" descr="Glsudapocrines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163" y="1125538"/>
            <a:ext cx="33845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Szövegdoboz 5"/>
          <p:cNvSpPr txBox="1">
            <a:spLocks noChangeArrowheads="1"/>
          </p:cNvSpPr>
          <p:nvPr/>
        </p:nvSpPr>
        <p:spPr bwMode="auto">
          <a:xfrm>
            <a:off x="3648078" y="4652963"/>
            <a:ext cx="2879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rgbClr val="FF0000"/>
                </a:solidFill>
              </a:rPr>
              <a:t>Basement membrane</a:t>
            </a:r>
          </a:p>
        </p:txBody>
      </p:sp>
      <p:sp>
        <p:nvSpPr>
          <p:cNvPr id="40966" name="Szövegdoboz 6"/>
          <p:cNvSpPr txBox="1">
            <a:spLocks noChangeArrowheads="1"/>
          </p:cNvSpPr>
          <p:nvPr/>
        </p:nvSpPr>
        <p:spPr bwMode="auto">
          <a:xfrm>
            <a:off x="1703391" y="4437063"/>
            <a:ext cx="194468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>
                <a:solidFill>
                  <a:srgbClr val="FF0000"/>
                </a:solidFill>
              </a:rPr>
              <a:t>Myoepithel cell</a:t>
            </a:r>
          </a:p>
        </p:txBody>
      </p:sp>
      <p:sp>
        <p:nvSpPr>
          <p:cNvPr id="40967" name="Szövegdoboz 7"/>
          <p:cNvSpPr txBox="1">
            <a:spLocks noChangeArrowheads="1"/>
          </p:cNvSpPr>
          <p:nvPr/>
        </p:nvSpPr>
        <p:spPr bwMode="auto">
          <a:xfrm>
            <a:off x="7680328" y="5661028"/>
            <a:ext cx="2987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Myoepithel cell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 rot="16200000" flipV="1">
            <a:off x="7428707" y="5120484"/>
            <a:ext cx="935038" cy="28892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rot="16200000" flipV="1">
            <a:off x="7752559" y="5156995"/>
            <a:ext cx="790575" cy="36036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rot="5400000" flipH="1" flipV="1">
            <a:off x="8473284" y="5085557"/>
            <a:ext cx="790575" cy="50323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 err="1" smtClean="0">
                <a:solidFill>
                  <a:srgbClr val="FFFF00"/>
                </a:solidFill>
              </a:rPr>
              <a:t>Ductus</a:t>
            </a:r>
            <a:r>
              <a:rPr lang="hu-HU" altLang="hu-HU" dirty="0" smtClean="0">
                <a:solidFill>
                  <a:srgbClr val="FFFF00"/>
                </a:solidFill>
              </a:rPr>
              <a:t> </a:t>
            </a:r>
            <a:r>
              <a:rPr lang="hu-HU" altLang="hu-HU" dirty="0" err="1" smtClean="0">
                <a:solidFill>
                  <a:srgbClr val="FFFF00"/>
                </a:solidFill>
              </a:rPr>
              <a:t>salivaris</a:t>
            </a:r>
            <a:endParaRPr lang="hu-HU" altLang="hu-HU" dirty="0" smtClean="0">
              <a:solidFill>
                <a:srgbClr val="FFFF00"/>
              </a:solidFill>
            </a:endParaRPr>
          </a:p>
        </p:txBody>
      </p:sp>
      <p:pic>
        <p:nvPicPr>
          <p:cNvPr id="37891" name="Picture 2" descr="http://users.atw.hu/blp6/BLP6/HTML/common/M9780323045827-027-f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600" y="2060575"/>
            <a:ext cx="38227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http://www.oapublishinglondon.com/images/html_figures/Biochemistry14-g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8" y="2765425"/>
            <a:ext cx="498792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6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60350"/>
            <a:ext cx="77724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Kötőszövet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79650" y="1268413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z="2400" dirty="0">
                <a:solidFill>
                  <a:srgbClr val="FF3300"/>
                </a:solidFill>
              </a:rPr>
              <a:t>	</a:t>
            </a:r>
            <a:r>
              <a:rPr lang="hu-HU" altLang="hu-HU" sz="2400" dirty="0" smtClean="0">
                <a:solidFill>
                  <a:srgbClr val="FFFF00"/>
                </a:solidFill>
              </a:rPr>
              <a:t>Sejtek</a:t>
            </a:r>
            <a:r>
              <a:rPr lang="hu-HU" altLang="hu-HU" sz="2400" dirty="0">
                <a:solidFill>
                  <a:srgbClr val="FFFF00"/>
                </a:solidFill>
              </a:rPr>
              <a:t>	</a:t>
            </a:r>
            <a:r>
              <a:rPr lang="hu-HU" altLang="hu-HU" sz="2400" dirty="0">
                <a:solidFill>
                  <a:srgbClr val="FF3300"/>
                </a:solidFill>
              </a:rPr>
              <a:t>		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Extracellularis</a:t>
            </a:r>
            <a:r>
              <a:rPr lang="hu-HU" altLang="hu-HU" sz="2400" dirty="0" smtClean="0">
                <a:solidFill>
                  <a:srgbClr val="FFFF00"/>
                </a:solidFill>
              </a:rPr>
              <a:t> </a:t>
            </a:r>
            <a:r>
              <a:rPr lang="hu-HU" altLang="hu-HU" sz="2400" dirty="0" err="1">
                <a:solidFill>
                  <a:srgbClr val="FFFF00"/>
                </a:solidFill>
              </a:rPr>
              <a:t>matrix</a:t>
            </a:r>
            <a:endParaRPr lang="hu-HU" altLang="hu-HU" sz="2400" dirty="0">
              <a:solidFill>
                <a:srgbClr val="FFFF00"/>
              </a:solidFill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2135191" y="1773238"/>
            <a:ext cx="504825" cy="360362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3289300" y="1773238"/>
            <a:ext cx="503238" cy="360362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1919288" y="206057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1" i="1" dirty="0">
                <a:solidFill>
                  <a:srgbClr val="FFFF00"/>
                </a:solidFill>
              </a:rPr>
              <a:t>fix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3359153" y="2060575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1" i="1" dirty="0" smtClean="0">
                <a:solidFill>
                  <a:srgbClr val="FFFF00"/>
                </a:solidFill>
              </a:rPr>
              <a:t>mobil</a:t>
            </a:r>
            <a:endParaRPr lang="hu-HU" altLang="hu-HU" b="1" i="1" dirty="0">
              <a:solidFill>
                <a:srgbClr val="FFFF00"/>
              </a:solidFill>
            </a:endParaRP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524003" y="2852741"/>
            <a:ext cx="18573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1800" b="1" dirty="0" err="1">
                <a:solidFill>
                  <a:srgbClr val="FFFF00"/>
                </a:solidFill>
              </a:rPr>
              <a:t>fibrocyte</a:t>
            </a:r>
            <a:endParaRPr lang="hu-HU" altLang="hu-HU" sz="1800" b="1" dirty="0">
              <a:solidFill>
                <a:srgbClr val="FFFF00"/>
              </a:solidFill>
            </a:endParaRPr>
          </a:p>
          <a:p>
            <a:pPr eaLnBrk="1" hangingPunct="1"/>
            <a:r>
              <a:rPr lang="hu-HU" altLang="hu-HU" sz="1800" b="1" dirty="0" err="1" smtClean="0">
                <a:solidFill>
                  <a:srgbClr val="FFFF00"/>
                </a:solidFill>
              </a:rPr>
              <a:t>reticulum</a:t>
            </a:r>
            <a:r>
              <a:rPr lang="hu-HU" altLang="hu-HU" sz="1800" b="1" dirty="0" smtClean="0">
                <a:solidFill>
                  <a:srgbClr val="FFFF00"/>
                </a:solidFill>
              </a:rPr>
              <a:t> sejt</a:t>
            </a:r>
            <a:endParaRPr lang="hu-HU" altLang="hu-HU" sz="1800" b="1" dirty="0">
              <a:solidFill>
                <a:srgbClr val="FFFF00"/>
              </a:solidFill>
            </a:endParaRPr>
          </a:p>
          <a:p>
            <a:pPr eaLnBrk="1" hangingPunct="1"/>
            <a:r>
              <a:rPr lang="hu-HU" altLang="hu-HU" sz="1800" b="1" dirty="0" err="1">
                <a:solidFill>
                  <a:srgbClr val="FFFF00"/>
                </a:solidFill>
              </a:rPr>
              <a:t>adipocyte</a:t>
            </a:r>
            <a:endParaRPr lang="hu-HU" altLang="hu-HU" sz="1800" b="1" dirty="0">
              <a:solidFill>
                <a:srgbClr val="FFFF00"/>
              </a:solidFill>
            </a:endParaRPr>
          </a:p>
          <a:p>
            <a:pPr eaLnBrk="1" hangingPunct="1"/>
            <a:r>
              <a:rPr lang="hu-HU" altLang="hu-HU" sz="1800" b="1" dirty="0" err="1">
                <a:solidFill>
                  <a:srgbClr val="FFFF00"/>
                </a:solidFill>
              </a:rPr>
              <a:t>melanocyte</a:t>
            </a:r>
            <a:endParaRPr lang="hu-HU" altLang="hu-HU" sz="1800" b="1" dirty="0">
              <a:solidFill>
                <a:srgbClr val="FFFF00"/>
              </a:solidFill>
            </a:endParaRPr>
          </a:p>
          <a:p>
            <a:pPr eaLnBrk="1" hangingPunct="1"/>
            <a:r>
              <a:rPr lang="hu-HU" altLang="hu-HU" sz="1800" b="1" dirty="0" err="1">
                <a:solidFill>
                  <a:srgbClr val="FFFF00"/>
                </a:solidFill>
              </a:rPr>
              <a:t>mesoblast</a:t>
            </a:r>
            <a:endParaRPr lang="hu-HU" altLang="hu-HU" sz="1800" b="1" dirty="0">
              <a:solidFill>
                <a:srgbClr val="FFFF00"/>
              </a:solidFill>
            </a:endParaRPr>
          </a:p>
          <a:p>
            <a:pPr eaLnBrk="1" hangingPunct="1"/>
            <a:endParaRPr lang="hu-HU" altLang="hu-HU" sz="1800" b="1" dirty="0">
              <a:solidFill>
                <a:srgbClr val="FFC000"/>
              </a:solidFill>
            </a:endParaRP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3216278" y="2924178"/>
            <a:ext cx="1584325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800" b="1" dirty="0" err="1">
                <a:solidFill>
                  <a:srgbClr val="FFFF00"/>
                </a:solidFill>
              </a:rPr>
              <a:t>macrophag</a:t>
            </a:r>
            <a:endParaRPr lang="hu-HU" altLang="hu-HU" sz="1800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1800" b="1" dirty="0" smtClean="0">
                <a:solidFill>
                  <a:srgbClr val="FFFF00"/>
                </a:solidFill>
              </a:rPr>
              <a:t>hízósejt</a:t>
            </a:r>
            <a:endParaRPr lang="hu-HU" altLang="hu-HU" sz="1800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1800" b="1" dirty="0" err="1">
                <a:solidFill>
                  <a:srgbClr val="FFFF00"/>
                </a:solidFill>
              </a:rPr>
              <a:t>plasma</a:t>
            </a:r>
            <a:r>
              <a:rPr lang="hu-HU" altLang="hu-HU" sz="1800" b="1" dirty="0">
                <a:solidFill>
                  <a:srgbClr val="FFFF00"/>
                </a:solidFill>
              </a:rPr>
              <a:t> </a:t>
            </a:r>
            <a:r>
              <a:rPr lang="hu-HU" altLang="hu-HU" sz="1800" b="1" dirty="0" err="1">
                <a:solidFill>
                  <a:srgbClr val="FFFF00"/>
                </a:solidFill>
              </a:rPr>
              <a:t>cell</a:t>
            </a:r>
            <a:endParaRPr lang="hu-HU" altLang="hu-HU" sz="1800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1800" b="1" dirty="0" err="1" smtClean="0">
                <a:solidFill>
                  <a:srgbClr val="FFFF00"/>
                </a:solidFill>
              </a:rPr>
              <a:t>granulocyta</a:t>
            </a:r>
            <a:endParaRPr lang="hu-HU" altLang="hu-HU" sz="1800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1800" b="1" dirty="0">
                <a:solidFill>
                  <a:srgbClr val="FFFF00"/>
                </a:solidFill>
              </a:rPr>
              <a:t>(</a:t>
            </a:r>
            <a:r>
              <a:rPr lang="hu-HU" altLang="hu-HU" sz="1800" b="1" dirty="0" err="1">
                <a:solidFill>
                  <a:srgbClr val="FFFF00"/>
                </a:solidFill>
              </a:rPr>
              <a:t>neutrophil</a:t>
            </a:r>
            <a:r>
              <a:rPr lang="hu-HU" altLang="hu-HU" sz="1800" b="1" dirty="0">
                <a:solidFill>
                  <a:srgbClr val="FFFF00"/>
                </a:solidFill>
              </a:rPr>
              <a:t>, 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800" b="1" dirty="0" err="1">
                <a:solidFill>
                  <a:srgbClr val="FFFF00"/>
                </a:solidFill>
              </a:rPr>
              <a:t>eosinophil</a:t>
            </a:r>
            <a:r>
              <a:rPr lang="hu-HU" altLang="hu-HU" sz="18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 flipH="1">
            <a:off x="5807078" y="1773238"/>
            <a:ext cx="504825" cy="360362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>
            <a:off x="8040691" y="1773238"/>
            <a:ext cx="503237" cy="360362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5416552" y="2035175"/>
            <a:ext cx="971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b="1" i="1" dirty="0" smtClean="0">
                <a:solidFill>
                  <a:srgbClr val="FFFF00"/>
                </a:solidFill>
              </a:rPr>
              <a:t>rostok</a:t>
            </a:r>
            <a:endParaRPr lang="hu-HU" altLang="hu-HU" b="1" i="1" dirty="0">
              <a:solidFill>
                <a:srgbClr val="FFFF00"/>
              </a:solidFill>
            </a:endParaRPr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7572378" y="2060575"/>
            <a:ext cx="320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1" i="1" dirty="0" smtClean="0">
                <a:solidFill>
                  <a:srgbClr val="FFFF00"/>
                </a:solidFill>
              </a:rPr>
              <a:t>alapállomány</a:t>
            </a:r>
            <a:endParaRPr lang="hu-HU" altLang="hu-HU" b="1" i="1" dirty="0">
              <a:solidFill>
                <a:srgbClr val="FFFF00"/>
              </a:solidFill>
            </a:endParaRPr>
          </a:p>
        </p:txBody>
      </p:sp>
      <p:sp>
        <p:nvSpPr>
          <p:cNvPr id="5134" name="Text Box 15"/>
          <p:cNvSpPr txBox="1">
            <a:spLocks noChangeArrowheads="1"/>
          </p:cNvSpPr>
          <p:nvPr/>
        </p:nvSpPr>
        <p:spPr bwMode="auto">
          <a:xfrm>
            <a:off x="5303841" y="3357563"/>
            <a:ext cx="136842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800" b="1" dirty="0" err="1" smtClean="0">
                <a:solidFill>
                  <a:srgbClr val="FFFF00"/>
                </a:solidFill>
              </a:rPr>
              <a:t>kollagen</a:t>
            </a:r>
            <a:endParaRPr lang="hu-HU" altLang="hu-HU" sz="1800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1800" b="1" dirty="0" err="1" smtClean="0">
                <a:solidFill>
                  <a:srgbClr val="FFFF00"/>
                </a:solidFill>
              </a:rPr>
              <a:t>elasticus</a:t>
            </a:r>
            <a:endParaRPr lang="hu-HU" altLang="hu-HU" sz="1800" b="1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1800" b="1" dirty="0" err="1" smtClean="0">
                <a:solidFill>
                  <a:srgbClr val="FFFF00"/>
                </a:solidFill>
              </a:rPr>
              <a:t>reticularis</a:t>
            </a:r>
            <a:endParaRPr lang="hu-HU" altLang="hu-HU" sz="1800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1800" b="1" dirty="0" err="1">
                <a:solidFill>
                  <a:srgbClr val="FFFF00"/>
                </a:solidFill>
              </a:rPr>
              <a:t>fibrillin</a:t>
            </a:r>
            <a:endParaRPr lang="hu-HU" altLang="hu-HU" sz="1800" b="1" dirty="0">
              <a:solidFill>
                <a:srgbClr val="FFFF00"/>
              </a:solidFill>
            </a:endParaRPr>
          </a:p>
        </p:txBody>
      </p:sp>
      <p:sp>
        <p:nvSpPr>
          <p:cNvPr id="5135" name="Line 16"/>
          <p:cNvSpPr>
            <a:spLocks noChangeShapeType="1"/>
          </p:cNvSpPr>
          <p:nvPr/>
        </p:nvSpPr>
        <p:spPr bwMode="auto">
          <a:xfrm flipH="1">
            <a:off x="7391403" y="2565403"/>
            <a:ext cx="504825" cy="360363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6" name="Text Box 17"/>
          <p:cNvSpPr txBox="1">
            <a:spLocks noChangeArrowheads="1"/>
          </p:cNvSpPr>
          <p:nvPr/>
        </p:nvSpPr>
        <p:spPr bwMode="auto">
          <a:xfrm>
            <a:off x="6600825" y="2852741"/>
            <a:ext cx="25923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 dirty="0" err="1" smtClean="0">
                <a:solidFill>
                  <a:srgbClr val="FFFF00"/>
                </a:solidFill>
              </a:rPr>
              <a:t>proteoglycanok</a:t>
            </a:r>
            <a:endParaRPr lang="hu-HU" altLang="hu-HU" sz="2000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1800" b="1" dirty="0" err="1" smtClean="0">
                <a:solidFill>
                  <a:srgbClr val="FFFF00"/>
                </a:solidFill>
              </a:rPr>
              <a:t>glycosaminoglycanok</a:t>
            </a:r>
            <a:endParaRPr lang="hu-HU" altLang="hu-HU" sz="1800" b="1" dirty="0">
              <a:solidFill>
                <a:srgbClr val="FFFF00"/>
              </a:solidFill>
            </a:endParaRPr>
          </a:p>
        </p:txBody>
      </p:sp>
      <p:sp>
        <p:nvSpPr>
          <p:cNvPr id="5137" name="Line 18"/>
          <p:cNvSpPr>
            <a:spLocks noChangeShapeType="1"/>
          </p:cNvSpPr>
          <p:nvPr/>
        </p:nvSpPr>
        <p:spPr bwMode="auto">
          <a:xfrm>
            <a:off x="9625016" y="2565403"/>
            <a:ext cx="503237" cy="360363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8" name="Text Box 19"/>
          <p:cNvSpPr txBox="1">
            <a:spLocks noChangeArrowheads="1"/>
          </p:cNvSpPr>
          <p:nvPr/>
        </p:nvSpPr>
        <p:spPr bwMode="auto">
          <a:xfrm>
            <a:off x="9120188" y="2852738"/>
            <a:ext cx="1835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800" b="1" dirty="0" smtClean="0">
                <a:solidFill>
                  <a:srgbClr val="FFFF00"/>
                </a:solidFill>
              </a:rPr>
              <a:t>adhéziós</a:t>
            </a:r>
            <a:endParaRPr lang="hu-HU" altLang="hu-HU" sz="1800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1800" b="1" dirty="0" err="1" smtClean="0">
                <a:solidFill>
                  <a:srgbClr val="FFFF00"/>
                </a:solidFill>
              </a:rPr>
              <a:t>glycoproteinek</a:t>
            </a:r>
            <a:endParaRPr lang="hu-HU" altLang="hu-HU" sz="1800" b="1" dirty="0">
              <a:solidFill>
                <a:srgbClr val="FFFF00"/>
              </a:solidFill>
            </a:endParaRPr>
          </a:p>
        </p:txBody>
      </p:sp>
      <p:sp>
        <p:nvSpPr>
          <p:cNvPr id="5139" name="Text Box 20"/>
          <p:cNvSpPr txBox="1">
            <a:spLocks noChangeArrowheads="1"/>
          </p:cNvSpPr>
          <p:nvPr/>
        </p:nvSpPr>
        <p:spPr bwMode="auto">
          <a:xfrm>
            <a:off x="6600825" y="3860800"/>
            <a:ext cx="19431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800" dirty="0" err="1">
                <a:solidFill>
                  <a:srgbClr val="FFFF00"/>
                </a:solidFill>
              </a:rPr>
              <a:t>hyaluronic</a:t>
            </a:r>
            <a:r>
              <a:rPr lang="hu-HU" altLang="hu-HU" sz="1800" dirty="0">
                <a:solidFill>
                  <a:srgbClr val="FFFF00"/>
                </a:solidFill>
              </a:rPr>
              <a:t> </a:t>
            </a:r>
            <a:r>
              <a:rPr lang="hu-HU" altLang="hu-HU" sz="1800" dirty="0" err="1">
                <a:solidFill>
                  <a:srgbClr val="FFFF00"/>
                </a:solidFill>
              </a:rPr>
              <a:t>acid</a:t>
            </a:r>
            <a:endParaRPr lang="hu-HU" altLang="hu-HU" sz="18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1800" dirty="0" err="1">
                <a:solidFill>
                  <a:srgbClr val="FFFF00"/>
                </a:solidFill>
              </a:rPr>
              <a:t>chondroitin</a:t>
            </a:r>
            <a:r>
              <a:rPr lang="hu-HU" altLang="hu-HU" sz="1800" dirty="0">
                <a:solidFill>
                  <a:srgbClr val="FFFF00"/>
                </a:solidFill>
              </a:rPr>
              <a:t> </a:t>
            </a:r>
            <a:r>
              <a:rPr lang="hu-HU" altLang="hu-HU" sz="1800" dirty="0" err="1">
                <a:solidFill>
                  <a:srgbClr val="FFFF00"/>
                </a:solidFill>
              </a:rPr>
              <a:t>sulphate</a:t>
            </a:r>
            <a:endParaRPr lang="hu-HU" altLang="hu-HU" sz="18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1800" dirty="0" err="1">
                <a:solidFill>
                  <a:srgbClr val="FFFF00"/>
                </a:solidFill>
              </a:rPr>
              <a:t>heaparan</a:t>
            </a:r>
            <a:r>
              <a:rPr lang="hu-HU" altLang="hu-HU" sz="1800" dirty="0">
                <a:solidFill>
                  <a:srgbClr val="FFFF00"/>
                </a:solidFill>
              </a:rPr>
              <a:t> </a:t>
            </a:r>
            <a:r>
              <a:rPr lang="hu-HU" altLang="hu-HU" sz="1800" dirty="0" err="1">
                <a:solidFill>
                  <a:srgbClr val="FFFF00"/>
                </a:solidFill>
              </a:rPr>
              <a:t>sulphate</a:t>
            </a:r>
            <a:endParaRPr lang="hu-HU" altLang="hu-HU" sz="18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1800" dirty="0" err="1">
                <a:solidFill>
                  <a:srgbClr val="FFFF00"/>
                </a:solidFill>
              </a:rPr>
              <a:t>keratan</a:t>
            </a:r>
            <a:r>
              <a:rPr lang="hu-HU" altLang="hu-HU" sz="1800" dirty="0">
                <a:solidFill>
                  <a:srgbClr val="FFFF00"/>
                </a:solidFill>
              </a:rPr>
              <a:t> </a:t>
            </a:r>
            <a:r>
              <a:rPr lang="hu-HU" altLang="hu-HU" sz="1800" dirty="0" err="1">
                <a:solidFill>
                  <a:srgbClr val="FFFF00"/>
                </a:solidFill>
              </a:rPr>
              <a:t>sulphate</a:t>
            </a:r>
            <a:endParaRPr lang="hu-HU" altLang="hu-HU" sz="18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1800" dirty="0" err="1">
                <a:solidFill>
                  <a:srgbClr val="FFFF00"/>
                </a:solidFill>
              </a:rPr>
              <a:t>dermatan</a:t>
            </a:r>
            <a:r>
              <a:rPr lang="hu-HU" altLang="hu-HU" sz="1800" dirty="0">
                <a:solidFill>
                  <a:srgbClr val="FFFF00"/>
                </a:solidFill>
              </a:rPr>
              <a:t> </a:t>
            </a:r>
            <a:r>
              <a:rPr lang="hu-HU" altLang="hu-HU" sz="1800" dirty="0" err="1">
                <a:solidFill>
                  <a:srgbClr val="FFFF00"/>
                </a:solidFill>
              </a:rPr>
              <a:t>sulphate</a:t>
            </a:r>
            <a:endParaRPr lang="hu-HU" altLang="hu-HU" sz="1800" dirty="0">
              <a:solidFill>
                <a:srgbClr val="FFFF00"/>
              </a:solidFill>
            </a:endParaRPr>
          </a:p>
        </p:txBody>
      </p:sp>
      <p:sp>
        <p:nvSpPr>
          <p:cNvPr id="5140" name="Line 21"/>
          <p:cNvSpPr>
            <a:spLocks noChangeShapeType="1"/>
          </p:cNvSpPr>
          <p:nvPr/>
        </p:nvSpPr>
        <p:spPr bwMode="auto">
          <a:xfrm>
            <a:off x="2135188" y="2492375"/>
            <a:ext cx="0" cy="43180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1" name="Line 22"/>
          <p:cNvSpPr>
            <a:spLocks noChangeShapeType="1"/>
          </p:cNvSpPr>
          <p:nvPr/>
        </p:nvSpPr>
        <p:spPr bwMode="auto">
          <a:xfrm>
            <a:off x="3863975" y="2492375"/>
            <a:ext cx="0" cy="43180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2" name="Line 23"/>
          <p:cNvSpPr>
            <a:spLocks noChangeShapeType="1"/>
          </p:cNvSpPr>
          <p:nvPr/>
        </p:nvSpPr>
        <p:spPr bwMode="auto">
          <a:xfrm>
            <a:off x="5808663" y="2492375"/>
            <a:ext cx="0" cy="43180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3" name="Text Box 24"/>
          <p:cNvSpPr txBox="1">
            <a:spLocks noChangeArrowheads="1"/>
          </p:cNvSpPr>
          <p:nvPr/>
        </p:nvSpPr>
        <p:spPr bwMode="auto">
          <a:xfrm>
            <a:off x="9048750" y="3910017"/>
            <a:ext cx="16192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800" dirty="0" err="1">
                <a:solidFill>
                  <a:srgbClr val="FFFF00"/>
                </a:solidFill>
              </a:rPr>
              <a:t>fibronektin</a:t>
            </a:r>
            <a:endParaRPr lang="hu-HU" altLang="hu-HU" sz="18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1800" dirty="0" err="1">
                <a:solidFill>
                  <a:srgbClr val="FFFF00"/>
                </a:solidFill>
              </a:rPr>
              <a:t>laminin</a:t>
            </a:r>
            <a:endParaRPr lang="hu-HU" altLang="hu-HU" sz="18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1800" dirty="0" err="1">
                <a:solidFill>
                  <a:srgbClr val="FFFF00"/>
                </a:solidFill>
              </a:rPr>
              <a:t>tenascin</a:t>
            </a:r>
            <a:endParaRPr lang="hu-HU" altLang="hu-HU" sz="18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1800" dirty="0" err="1">
                <a:solidFill>
                  <a:srgbClr val="FFFF00"/>
                </a:solidFill>
              </a:rPr>
              <a:t>enactin</a:t>
            </a:r>
            <a:endParaRPr lang="hu-HU" altLang="hu-HU" sz="18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hu-HU" altLang="hu-HU" sz="1800" dirty="0" err="1">
                <a:solidFill>
                  <a:srgbClr val="FFFF00"/>
                </a:solidFill>
              </a:rPr>
              <a:t>trombospondin</a:t>
            </a:r>
            <a:endParaRPr lang="hu-HU" altLang="hu-HU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Kötőszöveto</a:t>
            </a:r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rostok</a:t>
            </a:r>
          </a:p>
        </p:txBody>
      </p:sp>
      <p:sp>
        <p:nvSpPr>
          <p:cNvPr id="43011" name="Szövegdoboz 2"/>
          <p:cNvSpPr txBox="1">
            <a:spLocks noChangeArrowheads="1"/>
          </p:cNvSpPr>
          <p:nvPr/>
        </p:nvSpPr>
        <p:spPr bwMode="auto">
          <a:xfrm>
            <a:off x="2135188" y="1773238"/>
            <a:ext cx="76327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400" dirty="0">
                <a:solidFill>
                  <a:srgbClr val="FFFF00"/>
                </a:solidFill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kollagen</a:t>
            </a:r>
            <a:r>
              <a:rPr lang="hu-HU" altLang="hu-HU" sz="2400" dirty="0" smtClean="0">
                <a:solidFill>
                  <a:srgbClr val="FFFF00"/>
                </a:solidFill>
              </a:rPr>
              <a:t> rostok:</a:t>
            </a:r>
            <a:endParaRPr lang="hu-HU" altLang="hu-HU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hu-HU" altLang="hu-HU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2400" dirty="0">
                <a:solidFill>
                  <a:srgbClr val="FFFF00"/>
                </a:solidFill>
              </a:rPr>
              <a:t> </a:t>
            </a:r>
            <a:r>
              <a:rPr lang="hu-HU" altLang="hu-HU" sz="2400" dirty="0" smtClean="0">
                <a:solidFill>
                  <a:srgbClr val="FFFF00"/>
                </a:solidFill>
              </a:rPr>
              <a:t>elasztikus rostok: </a:t>
            </a:r>
            <a:endParaRPr lang="hu-HU" altLang="hu-HU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hu-HU" altLang="hu-HU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2400" dirty="0">
                <a:solidFill>
                  <a:srgbClr val="FFFF00"/>
                </a:solidFill>
              </a:rPr>
              <a:t>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retikuláris</a:t>
            </a:r>
            <a:r>
              <a:rPr lang="hu-HU" altLang="hu-HU" sz="2400" dirty="0" smtClean="0">
                <a:solidFill>
                  <a:srgbClr val="FFFF00"/>
                </a:solidFill>
              </a:rPr>
              <a:t> rostok</a:t>
            </a:r>
            <a:endParaRPr lang="hu-HU" altLang="hu-HU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hu-HU" altLang="hu-HU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hu-HU" sz="2400" dirty="0">
                <a:solidFill>
                  <a:srgbClr val="FFFF00"/>
                </a:solidFill>
              </a:rPr>
              <a:t> </a:t>
            </a:r>
            <a:r>
              <a:rPr lang="hu-HU" altLang="hu-HU" sz="2400" dirty="0" err="1">
                <a:solidFill>
                  <a:srgbClr val="FFFF00"/>
                </a:solidFill>
              </a:rPr>
              <a:t>fibrillin</a:t>
            </a:r>
            <a:endParaRPr lang="hu-HU" altLang="hu-HU" sz="2400" dirty="0">
              <a:solidFill>
                <a:srgbClr val="FFFF00"/>
              </a:solidFill>
            </a:endParaRPr>
          </a:p>
        </p:txBody>
      </p:sp>
      <p:pic>
        <p:nvPicPr>
          <p:cNvPr id="43012" name="Kép 3" descr="fibroblas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266" y="3644900"/>
            <a:ext cx="3887787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Kép 4" descr="fibroblastsémá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41" y="4686300"/>
            <a:ext cx="290512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4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209803" y="620716"/>
            <a:ext cx="7847013" cy="6048375"/>
          </a:xfrm>
        </p:spPr>
        <p:txBody>
          <a:bodyPr/>
          <a:lstStyle/>
          <a:p>
            <a:pPr eaLnBrk="1" hangingPunct="1"/>
            <a:r>
              <a:rPr lang="hu-HU" altLang="hu-HU" b="1" dirty="0" err="1" smtClean="0">
                <a:solidFill>
                  <a:srgbClr val="FFC000"/>
                </a:solidFill>
              </a:rPr>
              <a:t>Proteoglycan</a:t>
            </a:r>
            <a:endParaRPr lang="hu-HU" altLang="hu-HU" b="1" dirty="0" smtClean="0">
              <a:solidFill>
                <a:srgbClr val="FFC000"/>
              </a:solidFill>
            </a:endParaRP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5664200" y="1989138"/>
            <a:ext cx="0" cy="29527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2" name="Freeform 5"/>
          <p:cNvSpPr>
            <a:spLocks/>
          </p:cNvSpPr>
          <p:nvPr/>
        </p:nvSpPr>
        <p:spPr bwMode="auto">
          <a:xfrm>
            <a:off x="5664200" y="5013325"/>
            <a:ext cx="1588" cy="215900"/>
          </a:xfrm>
          <a:custGeom>
            <a:avLst/>
            <a:gdLst>
              <a:gd name="T0" fmla="*/ 0 w 1"/>
              <a:gd name="T1" fmla="*/ 0 h 136"/>
              <a:gd name="T2" fmla="*/ 0 w 1"/>
              <a:gd name="T3" fmla="*/ 136 h 136"/>
              <a:gd name="T4" fmla="*/ 0 60000 65536"/>
              <a:gd name="T5" fmla="*/ 0 60000 65536"/>
              <a:gd name="T6" fmla="*/ 0 w 1"/>
              <a:gd name="T7" fmla="*/ 0 h 136"/>
              <a:gd name="T8" fmla="*/ 1 w 1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6">
                <a:moveTo>
                  <a:pt x="0" y="0"/>
                </a:moveTo>
                <a:cubicBezTo>
                  <a:pt x="0" y="38"/>
                  <a:pt x="0" y="76"/>
                  <a:pt x="0" y="13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3" name="Freeform 8"/>
          <p:cNvSpPr>
            <a:spLocks/>
          </p:cNvSpPr>
          <p:nvPr/>
        </p:nvSpPr>
        <p:spPr bwMode="auto">
          <a:xfrm>
            <a:off x="5624516" y="5167316"/>
            <a:ext cx="52387" cy="327025"/>
          </a:xfrm>
          <a:custGeom>
            <a:avLst/>
            <a:gdLst>
              <a:gd name="T0" fmla="*/ 23 w 33"/>
              <a:gd name="T1" fmla="*/ 0 h 206"/>
              <a:gd name="T2" fmla="*/ 4 w 33"/>
              <a:gd name="T3" fmla="*/ 55 h 206"/>
              <a:gd name="T4" fmla="*/ 23 w 33"/>
              <a:gd name="T5" fmla="*/ 0 h 206"/>
              <a:gd name="T6" fmla="*/ 0 60000 65536"/>
              <a:gd name="T7" fmla="*/ 0 60000 65536"/>
              <a:gd name="T8" fmla="*/ 0 60000 65536"/>
              <a:gd name="T9" fmla="*/ 0 w 33"/>
              <a:gd name="T10" fmla="*/ 0 h 206"/>
              <a:gd name="T11" fmla="*/ 33 w 33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206">
                <a:moveTo>
                  <a:pt x="23" y="0"/>
                </a:moveTo>
                <a:cubicBezTo>
                  <a:pt x="17" y="18"/>
                  <a:pt x="0" y="36"/>
                  <a:pt x="4" y="55"/>
                </a:cubicBezTo>
                <a:cubicBezTo>
                  <a:pt x="33" y="206"/>
                  <a:pt x="23" y="189"/>
                  <a:pt x="23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2294" name="Freeform 9"/>
          <p:cNvSpPr>
            <a:spLocks/>
          </p:cNvSpPr>
          <p:nvPr/>
        </p:nvSpPr>
        <p:spPr bwMode="auto">
          <a:xfrm>
            <a:off x="5297491" y="5016503"/>
            <a:ext cx="492125" cy="658813"/>
          </a:xfrm>
          <a:custGeom>
            <a:avLst/>
            <a:gdLst>
              <a:gd name="T0" fmla="*/ 238 w 310"/>
              <a:gd name="T1" fmla="*/ 122 h 415"/>
              <a:gd name="T2" fmla="*/ 210 w 310"/>
              <a:gd name="T3" fmla="*/ 369 h 415"/>
              <a:gd name="T4" fmla="*/ 156 w 310"/>
              <a:gd name="T5" fmla="*/ 387 h 415"/>
              <a:gd name="T6" fmla="*/ 92 w 310"/>
              <a:gd name="T7" fmla="*/ 397 h 415"/>
              <a:gd name="T8" fmla="*/ 37 w 310"/>
              <a:gd name="T9" fmla="*/ 378 h 415"/>
              <a:gd name="T10" fmla="*/ 0 w 310"/>
              <a:gd name="T11" fmla="*/ 351 h 4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0"/>
              <a:gd name="T19" fmla="*/ 0 h 415"/>
              <a:gd name="T20" fmla="*/ 310 w 310"/>
              <a:gd name="T21" fmla="*/ 415 h 4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0" h="415">
                <a:moveTo>
                  <a:pt x="238" y="122"/>
                </a:moveTo>
                <a:cubicBezTo>
                  <a:pt x="167" y="232"/>
                  <a:pt x="310" y="0"/>
                  <a:pt x="210" y="369"/>
                </a:cubicBezTo>
                <a:cubicBezTo>
                  <a:pt x="205" y="387"/>
                  <a:pt x="156" y="387"/>
                  <a:pt x="156" y="387"/>
                </a:cubicBezTo>
                <a:cubicBezTo>
                  <a:pt x="128" y="415"/>
                  <a:pt x="142" y="411"/>
                  <a:pt x="92" y="397"/>
                </a:cubicBezTo>
                <a:cubicBezTo>
                  <a:pt x="73" y="392"/>
                  <a:pt x="37" y="378"/>
                  <a:pt x="37" y="378"/>
                </a:cubicBezTo>
                <a:cubicBezTo>
                  <a:pt x="15" y="357"/>
                  <a:pt x="24" y="366"/>
                  <a:pt x="0" y="351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>
            <a:off x="5664203" y="2565400"/>
            <a:ext cx="1008063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5664203" y="2852738"/>
            <a:ext cx="1008063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>
            <a:off x="5664203" y="3141663"/>
            <a:ext cx="1008063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>
            <a:off x="5664203" y="3429000"/>
            <a:ext cx="1008063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>
            <a:off x="5664203" y="3716338"/>
            <a:ext cx="1008063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>
            <a:off x="5664203" y="4005263"/>
            <a:ext cx="1008063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>
            <a:off x="5664203" y="4292600"/>
            <a:ext cx="1008063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2" name="Line 17"/>
          <p:cNvSpPr>
            <a:spLocks noChangeShapeType="1"/>
          </p:cNvSpPr>
          <p:nvPr/>
        </p:nvSpPr>
        <p:spPr bwMode="auto">
          <a:xfrm>
            <a:off x="5664203" y="4581525"/>
            <a:ext cx="1008063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3" name="Line 18"/>
          <p:cNvSpPr>
            <a:spLocks noChangeShapeType="1"/>
          </p:cNvSpPr>
          <p:nvPr/>
        </p:nvSpPr>
        <p:spPr bwMode="auto">
          <a:xfrm>
            <a:off x="5664203" y="2349500"/>
            <a:ext cx="1008063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4" name="Line 19"/>
          <p:cNvSpPr>
            <a:spLocks noChangeShapeType="1"/>
          </p:cNvSpPr>
          <p:nvPr/>
        </p:nvSpPr>
        <p:spPr bwMode="auto">
          <a:xfrm>
            <a:off x="4656138" y="2349500"/>
            <a:ext cx="1008062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5" name="Line 20"/>
          <p:cNvSpPr>
            <a:spLocks noChangeShapeType="1"/>
          </p:cNvSpPr>
          <p:nvPr/>
        </p:nvSpPr>
        <p:spPr bwMode="auto">
          <a:xfrm>
            <a:off x="4656138" y="2565400"/>
            <a:ext cx="1008062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6" name="Line 21"/>
          <p:cNvSpPr>
            <a:spLocks noChangeShapeType="1"/>
          </p:cNvSpPr>
          <p:nvPr/>
        </p:nvSpPr>
        <p:spPr bwMode="auto">
          <a:xfrm>
            <a:off x="4656138" y="2852738"/>
            <a:ext cx="1008062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7" name="Line 22"/>
          <p:cNvSpPr>
            <a:spLocks noChangeShapeType="1"/>
          </p:cNvSpPr>
          <p:nvPr/>
        </p:nvSpPr>
        <p:spPr bwMode="auto">
          <a:xfrm>
            <a:off x="4656138" y="3141663"/>
            <a:ext cx="1008062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8" name="Line 23"/>
          <p:cNvSpPr>
            <a:spLocks noChangeShapeType="1"/>
          </p:cNvSpPr>
          <p:nvPr/>
        </p:nvSpPr>
        <p:spPr bwMode="auto">
          <a:xfrm>
            <a:off x="4656138" y="3429000"/>
            <a:ext cx="1008062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9" name="Line 24"/>
          <p:cNvSpPr>
            <a:spLocks noChangeShapeType="1"/>
          </p:cNvSpPr>
          <p:nvPr/>
        </p:nvSpPr>
        <p:spPr bwMode="auto">
          <a:xfrm>
            <a:off x="4656138" y="3716338"/>
            <a:ext cx="1008062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10" name="Line 25"/>
          <p:cNvSpPr>
            <a:spLocks noChangeShapeType="1"/>
          </p:cNvSpPr>
          <p:nvPr/>
        </p:nvSpPr>
        <p:spPr bwMode="auto">
          <a:xfrm>
            <a:off x="4656138" y="4005263"/>
            <a:ext cx="1008062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11" name="Line 26"/>
          <p:cNvSpPr>
            <a:spLocks noChangeShapeType="1"/>
          </p:cNvSpPr>
          <p:nvPr/>
        </p:nvSpPr>
        <p:spPr bwMode="auto">
          <a:xfrm>
            <a:off x="4656138" y="4292600"/>
            <a:ext cx="1008062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12" name="Line 27"/>
          <p:cNvSpPr>
            <a:spLocks noChangeShapeType="1"/>
          </p:cNvSpPr>
          <p:nvPr/>
        </p:nvSpPr>
        <p:spPr bwMode="auto">
          <a:xfrm>
            <a:off x="4656138" y="4581525"/>
            <a:ext cx="1008062" cy="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13" name="Text Box 29"/>
          <p:cNvSpPr txBox="1">
            <a:spLocks noChangeArrowheads="1"/>
          </p:cNvSpPr>
          <p:nvPr/>
        </p:nvSpPr>
        <p:spPr bwMode="auto">
          <a:xfrm>
            <a:off x="7835903" y="4976816"/>
            <a:ext cx="1573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hu-HU" altLang="hu-HU" sz="2000" b="1">
                <a:solidFill>
                  <a:srgbClr val="FF3300"/>
                </a:solidFill>
              </a:rPr>
              <a:t>Core protein</a:t>
            </a:r>
          </a:p>
        </p:txBody>
      </p:sp>
      <p:sp>
        <p:nvSpPr>
          <p:cNvPr id="12314" name="Line 30"/>
          <p:cNvSpPr>
            <a:spLocks noChangeShapeType="1"/>
          </p:cNvSpPr>
          <p:nvPr/>
        </p:nvSpPr>
        <p:spPr bwMode="auto">
          <a:xfrm>
            <a:off x="5737228" y="4941888"/>
            <a:ext cx="2087563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15" name="Line 31"/>
          <p:cNvSpPr>
            <a:spLocks noChangeShapeType="1"/>
          </p:cNvSpPr>
          <p:nvPr/>
        </p:nvSpPr>
        <p:spPr bwMode="auto">
          <a:xfrm>
            <a:off x="6529388" y="2852738"/>
            <a:ext cx="1511300" cy="6477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16" name="Line 32"/>
          <p:cNvSpPr>
            <a:spLocks noChangeShapeType="1"/>
          </p:cNvSpPr>
          <p:nvPr/>
        </p:nvSpPr>
        <p:spPr bwMode="auto">
          <a:xfrm flipV="1">
            <a:off x="6672263" y="3716341"/>
            <a:ext cx="1439862" cy="504825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17" name="Text Box 33"/>
          <p:cNvSpPr txBox="1">
            <a:spLocks noChangeArrowheads="1"/>
          </p:cNvSpPr>
          <p:nvPr/>
        </p:nvSpPr>
        <p:spPr bwMode="auto">
          <a:xfrm>
            <a:off x="8112128" y="3392491"/>
            <a:ext cx="2336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 dirty="0">
                <a:solidFill>
                  <a:srgbClr val="FFC000"/>
                </a:solidFill>
              </a:rPr>
              <a:t>GAG </a:t>
            </a:r>
            <a:r>
              <a:rPr lang="hu-HU" altLang="hu-HU" sz="2000" b="1" dirty="0" smtClean="0">
                <a:solidFill>
                  <a:srgbClr val="FFC000"/>
                </a:solidFill>
              </a:rPr>
              <a:t>oldalláncok</a:t>
            </a:r>
            <a:endParaRPr lang="hu-HU" altLang="hu-HU" sz="2000" b="1" dirty="0">
              <a:solidFill>
                <a:srgbClr val="FFC000"/>
              </a:solidFill>
            </a:endParaRPr>
          </a:p>
        </p:txBody>
      </p:sp>
      <p:sp>
        <p:nvSpPr>
          <p:cNvPr id="12318" name="Freeform 34"/>
          <p:cNvSpPr>
            <a:spLocks/>
          </p:cNvSpPr>
          <p:nvPr/>
        </p:nvSpPr>
        <p:spPr bwMode="auto">
          <a:xfrm>
            <a:off x="4008441" y="5516563"/>
            <a:ext cx="3455987" cy="360362"/>
          </a:xfrm>
          <a:custGeom>
            <a:avLst/>
            <a:gdLst>
              <a:gd name="T0" fmla="*/ 0 w 2177"/>
              <a:gd name="T1" fmla="*/ 227 h 227"/>
              <a:gd name="T2" fmla="*/ 2177 w 2177"/>
              <a:gd name="T3" fmla="*/ 0 h 227"/>
              <a:gd name="T4" fmla="*/ 0 60000 65536"/>
              <a:gd name="T5" fmla="*/ 0 60000 65536"/>
              <a:gd name="T6" fmla="*/ 0 w 2177"/>
              <a:gd name="T7" fmla="*/ 0 h 227"/>
              <a:gd name="T8" fmla="*/ 2177 w 2177"/>
              <a:gd name="T9" fmla="*/ 227 h 2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77" h="227">
                <a:moveTo>
                  <a:pt x="0" y="227"/>
                </a:moveTo>
                <a:cubicBezTo>
                  <a:pt x="903" y="132"/>
                  <a:pt x="1807" y="38"/>
                  <a:pt x="2177" y="0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19" name="Line 35"/>
          <p:cNvSpPr>
            <a:spLocks noChangeShapeType="1"/>
          </p:cNvSpPr>
          <p:nvPr/>
        </p:nvSpPr>
        <p:spPr bwMode="auto">
          <a:xfrm>
            <a:off x="3503613" y="5589588"/>
            <a:ext cx="1223962" cy="1444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20" name="Text Box 36"/>
          <p:cNvSpPr txBox="1">
            <a:spLocks noChangeArrowheads="1"/>
          </p:cNvSpPr>
          <p:nvPr/>
        </p:nvSpPr>
        <p:spPr bwMode="auto">
          <a:xfrm>
            <a:off x="2135191" y="5175253"/>
            <a:ext cx="1728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 dirty="0" err="1" smtClean="0">
                <a:solidFill>
                  <a:schemeClr val="accent1"/>
                </a:solidFill>
              </a:rPr>
              <a:t>hyaluronsav</a:t>
            </a:r>
            <a:endParaRPr lang="hu-HU" altLang="hu-HU" sz="2000" b="1" dirty="0">
              <a:solidFill>
                <a:schemeClr val="accent1"/>
              </a:solidFill>
            </a:endParaRPr>
          </a:p>
        </p:txBody>
      </p:sp>
      <p:sp>
        <p:nvSpPr>
          <p:cNvPr id="12321" name="Freeform 38"/>
          <p:cNvSpPr>
            <a:spLocks/>
          </p:cNvSpPr>
          <p:nvPr/>
        </p:nvSpPr>
        <p:spPr bwMode="auto">
          <a:xfrm>
            <a:off x="5675313" y="5240341"/>
            <a:ext cx="565150" cy="384175"/>
          </a:xfrm>
          <a:custGeom>
            <a:avLst/>
            <a:gdLst>
              <a:gd name="T0" fmla="*/ 18 w 356"/>
              <a:gd name="T1" fmla="*/ 0 h 242"/>
              <a:gd name="T2" fmla="*/ 18 w 356"/>
              <a:gd name="T3" fmla="*/ 109 h 242"/>
              <a:gd name="T4" fmla="*/ 82 w 356"/>
              <a:gd name="T5" fmla="*/ 164 h 242"/>
              <a:gd name="T6" fmla="*/ 219 w 356"/>
              <a:gd name="T7" fmla="*/ 237 h 242"/>
              <a:gd name="T8" fmla="*/ 356 w 356"/>
              <a:gd name="T9" fmla="*/ 182 h 242"/>
              <a:gd name="T10" fmla="*/ 329 w 356"/>
              <a:gd name="T11" fmla="*/ 109 h 242"/>
              <a:gd name="T12" fmla="*/ 247 w 356"/>
              <a:gd name="T13" fmla="*/ 82 h 242"/>
              <a:gd name="T14" fmla="*/ 219 w 356"/>
              <a:gd name="T15" fmla="*/ 73 h 242"/>
              <a:gd name="T16" fmla="*/ 155 w 356"/>
              <a:gd name="T17" fmla="*/ 91 h 2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6"/>
              <a:gd name="T28" fmla="*/ 0 h 242"/>
              <a:gd name="T29" fmla="*/ 356 w 356"/>
              <a:gd name="T30" fmla="*/ 242 h 2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6" h="242">
                <a:moveTo>
                  <a:pt x="18" y="0"/>
                </a:moveTo>
                <a:cubicBezTo>
                  <a:pt x="3" y="45"/>
                  <a:pt x="0" y="42"/>
                  <a:pt x="18" y="109"/>
                </a:cubicBezTo>
                <a:cubicBezTo>
                  <a:pt x="24" y="131"/>
                  <a:pt x="67" y="152"/>
                  <a:pt x="82" y="164"/>
                </a:cubicBezTo>
                <a:cubicBezTo>
                  <a:pt x="126" y="201"/>
                  <a:pt x="161" y="225"/>
                  <a:pt x="219" y="237"/>
                </a:cubicBezTo>
                <a:cubicBezTo>
                  <a:pt x="341" y="226"/>
                  <a:pt x="299" y="242"/>
                  <a:pt x="356" y="182"/>
                </a:cubicBezTo>
                <a:cubicBezTo>
                  <a:pt x="352" y="158"/>
                  <a:pt x="356" y="123"/>
                  <a:pt x="329" y="109"/>
                </a:cubicBezTo>
                <a:cubicBezTo>
                  <a:pt x="303" y="96"/>
                  <a:pt x="274" y="91"/>
                  <a:pt x="247" y="82"/>
                </a:cubicBezTo>
                <a:cubicBezTo>
                  <a:pt x="238" y="79"/>
                  <a:pt x="219" y="73"/>
                  <a:pt x="219" y="73"/>
                </a:cubicBezTo>
                <a:cubicBezTo>
                  <a:pt x="161" y="82"/>
                  <a:pt x="183" y="82"/>
                  <a:pt x="155" y="91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22" name="Line 39"/>
          <p:cNvSpPr>
            <a:spLocks noChangeShapeType="1"/>
          </p:cNvSpPr>
          <p:nvPr/>
        </p:nvSpPr>
        <p:spPr bwMode="auto">
          <a:xfrm>
            <a:off x="6240466" y="5589591"/>
            <a:ext cx="1368425" cy="5032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23" name="Text Box 40"/>
          <p:cNvSpPr txBox="1">
            <a:spLocks noChangeArrowheads="1"/>
          </p:cNvSpPr>
          <p:nvPr/>
        </p:nvSpPr>
        <p:spPr bwMode="auto">
          <a:xfrm>
            <a:off x="7608891" y="594201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800" b="1">
                <a:solidFill>
                  <a:srgbClr val="FFFF00"/>
                </a:solidFill>
              </a:rPr>
              <a:t>link protein</a:t>
            </a:r>
          </a:p>
        </p:txBody>
      </p:sp>
      <p:sp>
        <p:nvSpPr>
          <p:cNvPr id="12324" name="AutoShape 41"/>
          <p:cNvSpPr>
            <a:spLocks/>
          </p:cNvSpPr>
          <p:nvPr/>
        </p:nvSpPr>
        <p:spPr bwMode="auto">
          <a:xfrm>
            <a:off x="4872041" y="5157791"/>
            <a:ext cx="358775" cy="503237"/>
          </a:xfrm>
          <a:prstGeom prst="leftBracket">
            <a:avLst>
              <a:gd name="adj" fmla="val 11689"/>
            </a:avLst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hu-HU" altLang="hu-HU">
              <a:solidFill>
                <a:srgbClr val="FF3300"/>
              </a:solidFill>
            </a:endParaRPr>
          </a:p>
        </p:txBody>
      </p:sp>
      <p:sp>
        <p:nvSpPr>
          <p:cNvPr id="12325" name="Line 42"/>
          <p:cNvSpPr>
            <a:spLocks noChangeShapeType="1"/>
          </p:cNvSpPr>
          <p:nvPr/>
        </p:nvSpPr>
        <p:spPr bwMode="auto">
          <a:xfrm>
            <a:off x="3719516" y="4797428"/>
            <a:ext cx="1081087" cy="5762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26" name="Text Box 43"/>
          <p:cNvSpPr txBox="1">
            <a:spLocks noChangeArrowheads="1"/>
          </p:cNvSpPr>
          <p:nvPr/>
        </p:nvSpPr>
        <p:spPr bwMode="auto">
          <a:xfrm>
            <a:off x="2279653" y="4400553"/>
            <a:ext cx="223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 smtClean="0">
                <a:solidFill>
                  <a:schemeClr val="hlink"/>
                </a:solidFill>
              </a:rPr>
              <a:t>HA-kötő régió</a:t>
            </a:r>
            <a:endParaRPr lang="hu-HU" altLang="hu-HU" sz="2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0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76250"/>
            <a:ext cx="7772400" cy="1143000"/>
          </a:xfrm>
        </p:spPr>
        <p:txBody>
          <a:bodyPr/>
          <a:lstStyle/>
          <a:p>
            <a:pPr eaLnBrk="1" hangingPunct="1"/>
            <a:r>
              <a:rPr lang="hu-HU" altLang="hu-HU" sz="5400" b="1" dirty="0" smtClean="0">
                <a:solidFill>
                  <a:srgbClr val="FFFF00"/>
                </a:solidFill>
              </a:rPr>
              <a:t>Alapszövetek</a:t>
            </a:r>
            <a:endParaRPr lang="hu-HU" altLang="hu-HU" sz="5400" b="1" dirty="0">
              <a:solidFill>
                <a:srgbClr val="FFFF00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919288" y="1674811"/>
            <a:ext cx="9244012" cy="1611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Szövet: sejt csoportok, 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azonos</a:t>
            </a:r>
            <a:endParaRPr lang="hu-H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funkció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morfológia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eredet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ektorerma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endoderma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vagy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mesoderma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919288" y="4714875"/>
            <a:ext cx="6697662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Alapszövetek: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hámszövet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kötő-és támasztó szövet</a:t>
            </a:r>
          </a:p>
          <a:p>
            <a:pPr>
              <a:defRPr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izomszövet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idegszövet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6" y="1112838"/>
            <a:ext cx="4392612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6" y="4117975"/>
            <a:ext cx="2644774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309566" y="323851"/>
            <a:ext cx="3086100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CSAK </a:t>
            </a:r>
            <a:r>
              <a:rPr lang="hu-HU" dirty="0"/>
              <a:t>EM!!!</a:t>
            </a:r>
          </a:p>
        </p:txBody>
      </p:sp>
      <p:pic>
        <p:nvPicPr>
          <p:cNvPr id="6" name="Picture 1" descr="P:\Dokumentumok\kissa\mesothel\Sanyasümeg\in vitro TGF5 567.vágotttif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828" y="1444625"/>
            <a:ext cx="54006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5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5188" y="620713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hu-HU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Retikuláris</a:t>
            </a:r>
            <a:r>
              <a:rPr lang="hu-H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rostok</a:t>
            </a:r>
            <a:endParaRPr lang="hu-H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Szövegdoboz 2"/>
          <p:cNvSpPr txBox="1">
            <a:spLocks noChangeArrowheads="1"/>
          </p:cNvSpPr>
          <p:nvPr/>
        </p:nvSpPr>
        <p:spPr bwMode="auto">
          <a:xfrm>
            <a:off x="2135188" y="1628774"/>
            <a:ext cx="95996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rgbClr val="FFFF00"/>
                </a:solidFill>
              </a:rPr>
              <a:t> </a:t>
            </a:r>
            <a:r>
              <a:rPr lang="hu-HU" altLang="hu-HU" dirty="0" smtClean="0">
                <a:solidFill>
                  <a:srgbClr val="FFFF00"/>
                </a:solidFill>
              </a:rPr>
              <a:t>rendkívül </a:t>
            </a:r>
            <a:r>
              <a:rPr lang="hu-HU" altLang="hu-HU" dirty="0" err="1" smtClean="0">
                <a:solidFill>
                  <a:srgbClr val="FFFF00"/>
                </a:solidFill>
              </a:rPr>
              <a:t>vékonyak</a:t>
            </a:r>
            <a:r>
              <a:rPr lang="hu-HU" altLang="hu-HU" dirty="0" smtClean="0">
                <a:solidFill>
                  <a:srgbClr val="FFFF00"/>
                </a:solidFill>
              </a:rPr>
              <a:t>: </a:t>
            </a:r>
            <a:r>
              <a:rPr lang="hu-HU" altLang="hu-HU" dirty="0">
                <a:solidFill>
                  <a:srgbClr val="FFFF00"/>
                </a:solidFill>
              </a:rPr>
              <a:t>d:0.5-2µm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rgbClr val="FFFF00"/>
                </a:solidFill>
              </a:rPr>
              <a:t> </a:t>
            </a:r>
            <a:r>
              <a:rPr lang="hu-HU" altLang="hu-HU" dirty="0" smtClean="0">
                <a:solidFill>
                  <a:srgbClr val="FFFF00"/>
                </a:solidFill>
              </a:rPr>
              <a:t>kiterjedt hálózatot képeznek bizonyos szervekben (l. nyirokcsomó)</a:t>
            </a:r>
            <a:endParaRPr lang="hu-HU" altLang="hu-HU" dirty="0">
              <a:solidFill>
                <a:srgbClr val="FFFF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rgbClr val="FFFF00"/>
                </a:solidFill>
              </a:rPr>
              <a:t> </a:t>
            </a:r>
            <a:r>
              <a:rPr lang="hu-HU" altLang="hu-HU" dirty="0" smtClean="0">
                <a:solidFill>
                  <a:srgbClr val="FFFF00"/>
                </a:solidFill>
              </a:rPr>
              <a:t>nagy mennyiségű </a:t>
            </a:r>
            <a:r>
              <a:rPr lang="hu-HU" altLang="hu-HU" dirty="0" err="1" smtClean="0">
                <a:solidFill>
                  <a:srgbClr val="FFFF00"/>
                </a:solidFill>
              </a:rPr>
              <a:t>glycoprotein</a:t>
            </a:r>
            <a:r>
              <a:rPr lang="hu-HU" altLang="hu-HU" dirty="0" smtClean="0">
                <a:solidFill>
                  <a:srgbClr val="FFFF00"/>
                </a:solidFill>
              </a:rPr>
              <a:t> kapcsolódik a rostokhoz</a:t>
            </a:r>
            <a:endParaRPr lang="hu-HU" altLang="hu-HU" dirty="0">
              <a:solidFill>
                <a:srgbClr val="FFFF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rgbClr val="FFFF00"/>
                </a:solidFill>
              </a:rPr>
              <a:t> </a:t>
            </a:r>
            <a:r>
              <a:rPr lang="hu-HU" altLang="hu-HU" dirty="0" err="1" smtClean="0">
                <a:solidFill>
                  <a:srgbClr val="FFFF00"/>
                </a:solidFill>
              </a:rPr>
              <a:t>collagen</a:t>
            </a:r>
            <a:r>
              <a:rPr lang="hu-HU" altLang="hu-HU" dirty="0" smtClean="0">
                <a:solidFill>
                  <a:srgbClr val="FFFF00"/>
                </a:solidFill>
              </a:rPr>
              <a:t> </a:t>
            </a:r>
            <a:r>
              <a:rPr lang="hu-HU" altLang="hu-HU" dirty="0" err="1">
                <a:solidFill>
                  <a:srgbClr val="FFFF00"/>
                </a:solidFill>
              </a:rPr>
              <a:t>TypeIII</a:t>
            </a:r>
            <a:r>
              <a:rPr lang="hu-HU" altLang="hu-HU" dirty="0">
                <a:solidFill>
                  <a:srgbClr val="FFFF00"/>
                </a:solidFill>
              </a:rPr>
              <a:t> </a:t>
            </a:r>
          </a:p>
          <a:p>
            <a:pPr eaLnBrk="1" hangingPunct="1"/>
            <a:endParaRPr lang="hu-HU" altLang="hu-HU" dirty="0">
              <a:solidFill>
                <a:srgbClr val="FF33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775" y="3357566"/>
            <a:ext cx="3671888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309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335" y="2116233"/>
            <a:ext cx="3820587" cy="28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3181350" y="485775"/>
            <a:ext cx="6496050" cy="81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Rugalmas rostok</a:t>
            </a:r>
            <a:endParaRPr lang="hu-H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69683" y="2116233"/>
            <a:ext cx="3820740" cy="28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apsubiology.org/anatomy/2010/2010_Exam_Reviews/Exam_1_Review/elastic_fibers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7274" y="2116233"/>
            <a:ext cx="3811851" cy="285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552450" y="5162550"/>
            <a:ext cx="2895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FFFF00"/>
                </a:solidFill>
              </a:rPr>
              <a:t>Verhoff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505325" y="5162550"/>
            <a:ext cx="2895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FFFF00"/>
                </a:solidFill>
              </a:rPr>
              <a:t>orcein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8715375" y="5200650"/>
            <a:ext cx="2895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FFFF00"/>
                </a:solidFill>
              </a:rPr>
              <a:t>rezorcin-fuchsin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rachea porc 40x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4000" contras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493" y="1866521"/>
            <a:ext cx="4225173" cy="3181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2847975" y="314325"/>
            <a:ext cx="7600950" cy="1171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Porcszövet</a:t>
            </a:r>
            <a:endParaRPr lang="hu-H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Ful elasticus porc 20x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107156" y="2903472"/>
            <a:ext cx="3963271" cy="29862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discus interv rostos porc 40x"/>
          <p:cNvPicPr>
            <a:picLocks noChangeAspect="1" noChangeArrowheads="1"/>
          </p:cNvPicPr>
          <p:nvPr/>
        </p:nvPicPr>
        <p:blipFill>
          <a:blip r:embed="rId4" cstate="email">
            <a:lum bright="4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23501" y="1952246"/>
            <a:ext cx="4111321" cy="3095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241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sz="36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Csontszövet</a:t>
            </a:r>
            <a:endParaRPr lang="hu-HU" altLang="hu-HU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Sejtek: </a:t>
            </a:r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osteoblastok</a:t>
            </a:r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osteocyták</a:t>
            </a:r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osteoclastok</a:t>
            </a:r>
            <a:endParaRPr lang="hu-HU" altLang="hu-HU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endParaRPr lang="hu-HU" altLang="hu-HU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endParaRPr lang="hu-HU" altLang="hu-HU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Extracelluláris </a:t>
            </a:r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matrix</a:t>
            </a:r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				 </a:t>
            </a:r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rostok</a:t>
            </a:r>
            <a:endParaRPr lang="hu-HU" altLang="hu-HU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lvl="4">
              <a:buFont typeface="Wingdings" panose="05000000000000000000" pitchFamily="2" charset="2"/>
              <a:buNone/>
            </a:pPr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		 </a:t>
            </a:r>
            <a:r>
              <a:rPr lang="hu-HU" altLang="hu-HU" sz="32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alapállomány</a:t>
            </a:r>
            <a:r>
              <a:rPr lang="hu-HU" altLang="hu-HU" sz="3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(Ca</a:t>
            </a:r>
            <a:r>
              <a:rPr lang="hu-HU" altLang="hu-HU" sz="3200" b="1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2+</a:t>
            </a:r>
            <a:r>
              <a:rPr lang="hu-HU" altLang="hu-HU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3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sók) </a:t>
            </a:r>
            <a:endParaRPr lang="hu-HU" altLang="hu-HU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38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csont vazlat2 b B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5188" y="476250"/>
            <a:ext cx="4038600" cy="5976938"/>
          </a:xfrm>
          <a:noFill/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576388" y="1604966"/>
            <a:ext cx="4240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kollagén rostok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2" name="Line 6"/>
          <p:cNvSpPr>
            <a:spLocks noChangeShapeType="1"/>
          </p:cNvSpPr>
          <p:nvPr/>
        </p:nvSpPr>
        <p:spPr bwMode="auto">
          <a:xfrm flipV="1">
            <a:off x="5664203" y="1341441"/>
            <a:ext cx="1223963" cy="358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8613" name="Line 7"/>
          <p:cNvSpPr>
            <a:spLocks noChangeShapeType="1"/>
          </p:cNvSpPr>
          <p:nvPr/>
        </p:nvSpPr>
        <p:spPr bwMode="auto">
          <a:xfrm flipV="1">
            <a:off x="5087941" y="1557341"/>
            <a:ext cx="1728787" cy="7191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1085850" y="3000375"/>
            <a:ext cx="400209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osteon</a:t>
            </a:r>
            <a:endParaRPr lang="hu-H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3859216" y="2886074"/>
            <a:ext cx="2713034" cy="53125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2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bio.rutgers.edu/~gb102/lab_6/muscle/muscle_comp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6053" y="3003550"/>
            <a:ext cx="4265613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4" descr="http://www.meritnation.com/img/shared/discuss_editlive/2147205/2012_05_07_17_23_57/muscle_918199759274501615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16" y="333378"/>
            <a:ext cx="64674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5250659" y="3003550"/>
            <a:ext cx="1731166" cy="31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izomszövet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6" descr="http://www.freethought-forum.com/images/anatomy6/smoothmusc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3" y="820738"/>
            <a:ext cx="4276731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classconnection.s3.amazonaws.com/67096/flashcards/885560/jpg/skeletal-musc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967" y="879475"/>
            <a:ext cx="39370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in 40x1 kics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929" y="4167188"/>
            <a:ext cx="32670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zivizom fo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899400" y="1805781"/>
            <a:ext cx="49911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3530379" y="4850296"/>
            <a:ext cx="1330550" cy="5883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!!!!!!!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07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Sarcomer</a:t>
            </a:r>
            <a:endParaRPr lang="hu-H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KÃ©ptalÃ¡lat a kÃ¶vetkezÅre: âsarcomereâ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2171599"/>
            <a:ext cx="5305425" cy="39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Ã©ptalÃ¡lat a kÃ¶vetkezÅre: âsarcomereâ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767177"/>
            <a:ext cx="5441950" cy="501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109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Idegszövet</a:t>
            </a:r>
          </a:p>
        </p:txBody>
      </p:sp>
      <p:sp>
        <p:nvSpPr>
          <p:cNvPr id="6147" name="Szövegdoboz 2"/>
          <p:cNvSpPr txBox="1">
            <a:spLocks noChangeArrowheads="1"/>
          </p:cNvSpPr>
          <p:nvPr/>
        </p:nvSpPr>
        <p:spPr bwMode="auto">
          <a:xfrm>
            <a:off x="2711450" y="1773238"/>
            <a:ext cx="67691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Neurons</a:t>
            </a:r>
            <a:r>
              <a:rPr lang="hu-HU" altLang="hu-H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FFFF00"/>
                </a:solidFill>
              </a:rPr>
              <a:t>unipolar</a:t>
            </a:r>
            <a:endParaRPr lang="hu-HU" altLang="hu-HU" sz="18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FFFF00"/>
                </a:solidFill>
              </a:rPr>
              <a:t>bipolar</a:t>
            </a:r>
            <a:endParaRPr lang="hu-HU" altLang="hu-HU" sz="18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FFFF00"/>
                </a:solidFill>
              </a:rPr>
              <a:t>pseudounipolar</a:t>
            </a:r>
            <a:endParaRPr lang="hu-HU" altLang="hu-HU" sz="18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err="1">
                <a:solidFill>
                  <a:srgbClr val="FFFF00"/>
                </a:solidFill>
              </a:rPr>
              <a:t>multipolar</a:t>
            </a:r>
            <a:endParaRPr lang="hu-HU" altLang="hu-HU" sz="1800" dirty="0">
              <a:solidFill>
                <a:srgbClr val="FFFF00"/>
              </a:solidFill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5519738" y="2781300"/>
            <a:ext cx="576262" cy="28733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6" name="Egyenes összekötő 5"/>
          <p:cNvCxnSpPr/>
          <p:nvPr/>
        </p:nvCxnSpPr>
        <p:spPr>
          <a:xfrm>
            <a:off x="6096000" y="2924175"/>
            <a:ext cx="863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zis 6"/>
          <p:cNvSpPr/>
          <p:nvPr/>
        </p:nvSpPr>
        <p:spPr>
          <a:xfrm>
            <a:off x="5591176" y="3933825"/>
            <a:ext cx="576263" cy="28733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>
            <a:off x="6167439" y="4076700"/>
            <a:ext cx="86518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4727575" y="4076700"/>
            <a:ext cx="863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zis 9"/>
          <p:cNvSpPr/>
          <p:nvPr/>
        </p:nvSpPr>
        <p:spPr>
          <a:xfrm>
            <a:off x="5519738" y="5084764"/>
            <a:ext cx="576262" cy="28892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cxnSp>
        <p:nvCxnSpPr>
          <p:cNvPr id="14" name="Egyenes összekötő 13"/>
          <p:cNvCxnSpPr/>
          <p:nvPr/>
        </p:nvCxnSpPr>
        <p:spPr>
          <a:xfrm rot="5400000">
            <a:off x="5736432" y="5372894"/>
            <a:ext cx="14446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5808664" y="5445125"/>
            <a:ext cx="93503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4943475" y="5445125"/>
            <a:ext cx="86518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7" name="Picture 4" descr="F0000-019-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564" y="2052639"/>
            <a:ext cx="2281237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21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dirty="0" smtClean="0">
                <a:solidFill>
                  <a:srgbClr val="FFFF00"/>
                </a:solidFill>
              </a:rPr>
              <a:t>Hámszövet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0" y="2781300"/>
            <a:ext cx="838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 dirty="0">
                <a:solidFill>
                  <a:srgbClr val="FFFF00"/>
                </a:solidFill>
              </a:rPr>
              <a:t> </a:t>
            </a:r>
            <a:r>
              <a:rPr lang="hu-HU" altLang="hu-HU" sz="2400" dirty="0" smtClean="0">
                <a:solidFill>
                  <a:srgbClr val="FFFF00"/>
                </a:solidFill>
              </a:rPr>
              <a:t>sokszög alakú, szorosan kapcsolódó sejtek </a:t>
            </a:r>
            <a:endParaRPr lang="hu-HU" altLang="hu-HU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 dirty="0">
                <a:solidFill>
                  <a:srgbClr val="FFFF00"/>
                </a:solidFill>
              </a:rPr>
              <a:t> </a:t>
            </a:r>
            <a:r>
              <a:rPr lang="hu-HU" altLang="hu-HU" sz="2400" dirty="0" smtClean="0">
                <a:solidFill>
                  <a:srgbClr val="FFFF00"/>
                </a:solidFill>
              </a:rPr>
              <a:t>kevés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intercelluláris</a:t>
            </a:r>
            <a:r>
              <a:rPr lang="hu-HU" altLang="hu-HU" sz="2400" dirty="0" smtClean="0">
                <a:solidFill>
                  <a:srgbClr val="FFFF00"/>
                </a:solidFill>
              </a:rPr>
              <a:t> állomány - sejtkapcsoló struktúrák</a:t>
            </a:r>
            <a:endParaRPr lang="hu-HU" altLang="hu-HU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				  </a:t>
            </a:r>
            <a:r>
              <a:rPr lang="hu-HU" altLang="hu-HU" sz="2400" dirty="0" smtClean="0">
                <a:solidFill>
                  <a:srgbClr val="FFFF00"/>
                </a:solidFill>
              </a:rPr>
              <a:t> - </a:t>
            </a:r>
            <a:r>
              <a:rPr lang="hu-HU" altLang="hu-HU" sz="2400" dirty="0" err="1">
                <a:solidFill>
                  <a:srgbClr val="FFFF00"/>
                </a:solidFill>
              </a:rPr>
              <a:t>membrana</a:t>
            </a:r>
            <a:r>
              <a:rPr lang="hu-HU" altLang="hu-HU" sz="2400" dirty="0">
                <a:solidFill>
                  <a:srgbClr val="FFFF00"/>
                </a:solidFill>
              </a:rPr>
              <a:t> </a:t>
            </a:r>
            <a:r>
              <a:rPr lang="hu-HU" altLang="hu-HU" sz="2400" dirty="0" err="1">
                <a:solidFill>
                  <a:srgbClr val="FFFF00"/>
                </a:solidFill>
              </a:rPr>
              <a:t>basalis</a:t>
            </a:r>
            <a:endParaRPr lang="hu-HU" altLang="hu-HU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hu-HU" altLang="hu-HU" sz="2400" dirty="0" smtClean="0">
                <a:solidFill>
                  <a:srgbClr val="FFFF00"/>
                </a:solidFill>
              </a:rPr>
              <a:t>funkció: izoláció, védelem DE </a:t>
            </a:r>
            <a:r>
              <a:rPr lang="hu-HU" altLang="hu-HU" sz="2400" dirty="0" err="1">
                <a:solidFill>
                  <a:srgbClr val="FFFF00"/>
                </a:solidFill>
              </a:rPr>
              <a:t>transport</a:t>
            </a:r>
            <a:r>
              <a:rPr lang="hu-HU" altLang="hu-HU" sz="2400" dirty="0">
                <a:solidFill>
                  <a:srgbClr val="FFFF00"/>
                </a:solidFill>
              </a:rPr>
              <a:t>: </a:t>
            </a:r>
            <a:r>
              <a:rPr lang="hu-HU" altLang="hu-HU" sz="2400" dirty="0" err="1" smtClean="0">
                <a:solidFill>
                  <a:srgbClr val="FFFF00"/>
                </a:solidFill>
              </a:rPr>
              <a:t>felszini</a:t>
            </a:r>
            <a:r>
              <a:rPr lang="hu-HU" altLang="hu-HU" sz="2400" dirty="0" smtClean="0">
                <a:solidFill>
                  <a:srgbClr val="FFFF00"/>
                </a:solidFill>
              </a:rPr>
              <a:t> hám</a:t>
            </a:r>
            <a:endParaRPr lang="hu-HU" altLang="hu-HU" sz="2400" dirty="0">
              <a:solidFill>
                <a:srgbClr val="FFFF00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            </a:t>
            </a:r>
            <a:r>
              <a:rPr lang="hu-HU" altLang="hu-HU" sz="2400" dirty="0" smtClean="0">
                <a:solidFill>
                  <a:srgbClr val="FFFF00"/>
                </a:solidFill>
              </a:rPr>
              <a:t>kétirányú transzport: szekréció (mirigyhám)</a:t>
            </a:r>
            <a:endParaRPr lang="hu-HU" altLang="hu-HU" sz="2400" dirty="0">
              <a:solidFill>
                <a:srgbClr val="FFFF00"/>
              </a:solidFill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	      </a:t>
            </a:r>
            <a:r>
              <a:rPr lang="hu-HU" altLang="hu-HU" sz="2400" dirty="0" smtClean="0">
                <a:solidFill>
                  <a:srgbClr val="FFFF00"/>
                </a:solidFill>
              </a:rPr>
              <a:t>felszívás (felszívó hám)</a:t>
            </a:r>
            <a:endParaRPr lang="hu-HU" altLang="hu-HU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 dirty="0">
                <a:solidFill>
                  <a:srgbClr val="FFFF00"/>
                </a:solidFill>
              </a:rPr>
              <a:t>	      </a:t>
            </a:r>
            <a:r>
              <a:rPr lang="hu-HU" altLang="hu-HU" sz="2400" dirty="0" smtClean="0">
                <a:solidFill>
                  <a:srgbClr val="FFFF00"/>
                </a:solidFill>
              </a:rPr>
              <a:t>érzékhám</a:t>
            </a:r>
            <a:endParaRPr lang="hu-HU" altLang="hu-HU" sz="2400" dirty="0">
              <a:solidFill>
                <a:srgbClr val="FFFF00"/>
              </a:solidFill>
            </a:endParaRPr>
          </a:p>
        </p:txBody>
      </p:sp>
      <p:pic>
        <p:nvPicPr>
          <p:cNvPr id="10244" name="Picture 4" descr="epith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400" y="115888"/>
            <a:ext cx="4445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1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1"/>
          <p:cNvSpPr txBox="1">
            <a:spLocks noChangeArrowheads="1"/>
          </p:cNvSpPr>
          <p:nvPr/>
        </p:nvSpPr>
        <p:spPr bwMode="auto">
          <a:xfrm>
            <a:off x="2667000" y="400051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Szinapszisok</a:t>
            </a:r>
            <a:endParaRPr lang="de-DE" altLang="hu-HU" sz="28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7" descr="http://csls-text.c.u-tokyo.ac.jp/images/fig/c_fig11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4549" y="1939925"/>
            <a:ext cx="815039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2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u-H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Glia</a:t>
            </a:r>
            <a:r>
              <a:rPr lang="hu-H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sejtek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4226" y="1600201"/>
            <a:ext cx="80803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2279651" y="2349500"/>
            <a:ext cx="1800225" cy="503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8183564" y="2349500"/>
            <a:ext cx="1800225" cy="503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2782888" y="1600201"/>
            <a:ext cx="792162" cy="315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7248526" y="1600201"/>
            <a:ext cx="792163" cy="315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480775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3.bp.blogspot.com/-BcJtpIuAC_g/UtpV1lcwRlI/AAAAAAAAAMc/8kAgxByopJw/s1600/periner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331791"/>
            <a:ext cx="57150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4" descr="http://www.siumed.edu/~dking2/intro/images/IN013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200" y="3840163"/>
            <a:ext cx="40703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7029450" y="904875"/>
            <a:ext cx="4467225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Idegszövet</a:t>
            </a:r>
            <a:endParaRPr lang="hu-H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ím 1"/>
          <p:cNvSpPr>
            <a:spLocks noGrp="1"/>
          </p:cNvSpPr>
          <p:nvPr>
            <p:ph type="title"/>
          </p:nvPr>
        </p:nvSpPr>
        <p:spPr>
          <a:xfrm>
            <a:off x="2209800" y="260350"/>
            <a:ext cx="7772400" cy="1143000"/>
          </a:xfrm>
        </p:spPr>
        <p:txBody>
          <a:bodyPr/>
          <a:lstStyle/>
          <a:p>
            <a:pPr algn="ctr"/>
            <a:r>
              <a:rPr lang="hu-HU" alt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Myelin</a:t>
            </a:r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hüvely</a:t>
            </a:r>
          </a:p>
        </p:txBody>
      </p:sp>
      <p:pic>
        <p:nvPicPr>
          <p:cNvPr id="78851" name="Picture 2" descr="https://kageeamy2012.wikispaces.com/file/view/myelin_sheath.jpg/300226170/myelin_sheat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738" y="2020888"/>
            <a:ext cx="382746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https://classconnection.s3.amazonaws.com/492/flashcards/2304492/jpg/art_myelin_wrapping_nrn1743-f1_to_post13551087734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0" y="1952625"/>
            <a:ext cx="4152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3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"/>
          <p:cNvSpPr txBox="1">
            <a:spLocks noChangeArrowheads="1"/>
          </p:cNvSpPr>
          <p:nvPr/>
        </p:nvSpPr>
        <p:spPr bwMode="auto">
          <a:xfrm>
            <a:off x="2208213" y="260351"/>
            <a:ext cx="7924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4800" b="1" u="sng" dirty="0" err="1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Glia</a:t>
            </a:r>
            <a:r>
              <a:rPr lang="hu-HU" altLang="hu-HU" sz="4800" b="1" u="sng" dirty="0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sejtek: </a:t>
            </a:r>
            <a:r>
              <a:rPr lang="hu-HU" altLang="hu-HU" sz="4800" b="1" u="sng" dirty="0" err="1" smtClean="0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astrocyták</a:t>
            </a:r>
            <a:endParaRPr lang="de-DE" altLang="hu-HU" sz="2800" b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7188" y="1319214"/>
            <a:ext cx="36576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feld 4"/>
          <p:cNvSpPr txBox="1">
            <a:spLocks noChangeArrowheads="1"/>
          </p:cNvSpPr>
          <p:nvPr/>
        </p:nvSpPr>
        <p:spPr bwMode="auto">
          <a:xfrm>
            <a:off x="5049838" y="5695951"/>
            <a:ext cx="1477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hu-HU" sz="2000" b="1" dirty="0" err="1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astrocytes</a:t>
            </a:r>
            <a:endParaRPr lang="de-DE" altLang="hu-HU" sz="2000" b="1" dirty="0">
              <a:solidFill>
                <a:srgbClr val="FFFF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erek szöveti szerkezete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15875" y="1676400"/>
            <a:ext cx="8540750" cy="4422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</a:rPr>
              <a:t>	3 réteg:</a:t>
            </a:r>
          </a:p>
          <a:p>
            <a:pPr marL="0" indent="0">
              <a:buNone/>
              <a:defRPr/>
            </a:pPr>
            <a:endParaRPr lang="hu-HU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1">
              <a:defRPr/>
            </a:pP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t.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intima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endothel+subendothelialis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ksz</a:t>
            </a:r>
            <a:endParaRPr lang="hu-HU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1">
              <a:buFontTx/>
              <a:buNone/>
              <a:defRPr/>
            </a:pPr>
            <a:endParaRPr lang="hu-HU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lvl="1">
              <a:buFontTx/>
              <a:buNone/>
              <a:defRPr/>
            </a:pPr>
            <a:endParaRPr lang="hu-HU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lvl="1">
              <a:defRPr/>
            </a:pP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t.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media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: sima izom +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elastikus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 rostok</a:t>
            </a:r>
          </a:p>
          <a:p>
            <a:pPr lvl="1">
              <a:buFontTx/>
              <a:buNone/>
              <a:defRPr/>
            </a:pPr>
            <a:endParaRPr lang="hu-HU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lvl="1">
              <a:buFontTx/>
              <a:buNone/>
              <a:defRPr/>
            </a:pPr>
            <a:endParaRPr lang="hu-HU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lvl="1">
              <a:defRPr/>
            </a:pP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t. </a:t>
            </a:r>
            <a:r>
              <a:rPr lang="hu-HU" dirty="0" err="1" smtClean="0">
                <a:solidFill>
                  <a:srgbClr val="FFFF00"/>
                </a:solidFill>
                <a:latin typeface="Times New Roman" pitchFamily="18" charset="0"/>
              </a:rPr>
              <a:t>adventitia</a:t>
            </a:r>
            <a:r>
              <a:rPr lang="hu-HU" dirty="0" smtClean="0">
                <a:solidFill>
                  <a:srgbClr val="FFFF00"/>
                </a:solidFill>
                <a:latin typeface="Times New Roman" pitchFamily="18" charset="0"/>
              </a:rPr>
              <a:t>: lazarostos kötőszövet</a:t>
            </a:r>
            <a:endParaRPr lang="hu-HU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096000" y="3001962"/>
            <a:ext cx="895350" cy="3127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6096000" y="3667124"/>
            <a:ext cx="895350" cy="3317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122890" y="4212199"/>
            <a:ext cx="895350" cy="3127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6078065" y="4832538"/>
            <a:ext cx="895350" cy="3317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7100042" y="3054718"/>
            <a:ext cx="3128685" cy="854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rgbClr val="FFFF00"/>
                </a:solidFill>
              </a:rPr>
              <a:t>membrana</a:t>
            </a:r>
            <a:r>
              <a:rPr lang="hu-HU" sz="2400" dirty="0" smtClean="0">
                <a:solidFill>
                  <a:srgbClr val="FFFF00"/>
                </a:solidFill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</a:rPr>
              <a:t>elastica</a:t>
            </a:r>
            <a:r>
              <a:rPr lang="hu-HU" sz="2400" dirty="0" smtClean="0">
                <a:solidFill>
                  <a:srgbClr val="FFFF00"/>
                </a:solidFill>
              </a:rPr>
              <a:t> int. (</a:t>
            </a:r>
            <a:r>
              <a:rPr lang="hu-HU" sz="2400" dirty="0" err="1" smtClean="0">
                <a:solidFill>
                  <a:srgbClr val="FFFF00"/>
                </a:solidFill>
              </a:rPr>
              <a:t>arteriolákig</a:t>
            </a:r>
            <a:r>
              <a:rPr lang="hu-HU" sz="2400" dirty="0" smtClean="0">
                <a:solidFill>
                  <a:srgbClr val="FFFF00"/>
                </a:solidFill>
              </a:rPr>
              <a:t>)</a:t>
            </a:r>
            <a:endParaRPr lang="hu-HU" sz="2400" dirty="0">
              <a:solidFill>
                <a:srgbClr val="FFFF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001427" y="4363574"/>
            <a:ext cx="3361769" cy="575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membrana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elastica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hu-H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6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erek szöveti szerkezete</a:t>
            </a:r>
            <a:endParaRPr lang="hu-HU" dirty="0"/>
          </a:p>
        </p:txBody>
      </p:sp>
      <p:pic>
        <p:nvPicPr>
          <p:cNvPr id="5122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448" y="2017334"/>
            <a:ext cx="8240406" cy="422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erek szöveti szerkezete</a:t>
            </a:r>
            <a:endParaRPr lang="hu-HU" dirty="0"/>
          </a:p>
        </p:txBody>
      </p:sp>
      <p:pic>
        <p:nvPicPr>
          <p:cNvPr id="7170" name="Picture 2" descr="KÃ©ptalÃ¡lat a kÃ¶vetkezÅre: âStructure of the blood vessels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428" y="155758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alve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0144" y="1892236"/>
            <a:ext cx="5135414" cy="348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2252749" y="2635135"/>
            <a:ext cx="1130531" cy="2480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hu-H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intima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405149" y="3685311"/>
            <a:ext cx="1130531" cy="2480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hu-H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457793" y="4652361"/>
            <a:ext cx="1130531" cy="2480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hu-H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adventitia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378" y="263951"/>
            <a:ext cx="7277485" cy="65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erek szöveti szerkezete</a:t>
            </a:r>
            <a:endParaRPr lang="hu-HU" dirty="0"/>
          </a:p>
        </p:txBody>
      </p:sp>
      <p:pic>
        <p:nvPicPr>
          <p:cNvPr id="3" name="Picture 4" descr="blood vess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928" y="2026616"/>
            <a:ext cx="9718829" cy="34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6438507" y="3902697"/>
            <a:ext cx="37707" cy="203619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5439264" y="5901180"/>
            <a:ext cx="2639505" cy="4524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precapillaris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arteriola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Fedőhámok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u-HU" altLang="hu-HU" b="1" dirty="0" smtClean="0">
                <a:solidFill>
                  <a:srgbClr val="FFFF00"/>
                </a:solidFill>
              </a:rPr>
              <a:t>Polarizált sejtek</a:t>
            </a:r>
            <a:endParaRPr lang="hu-HU" altLang="hu-HU" b="1" dirty="0">
              <a:solidFill>
                <a:srgbClr val="FFFF00"/>
              </a:solidFill>
            </a:endParaRPr>
          </a:p>
        </p:txBody>
      </p:sp>
      <p:pic>
        <p:nvPicPr>
          <p:cNvPr id="12292" name="Picture 4" descr="hengerham fajta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3475" y="2708275"/>
            <a:ext cx="4897438" cy="3498850"/>
          </a:xfrm>
          <a:noFill/>
        </p:spPr>
      </p:pic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3575050" y="3500438"/>
            <a:ext cx="15128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422525" y="3213100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apical</a:t>
            </a:r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3862391" y="5300663"/>
            <a:ext cx="15128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2854325" y="5059363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basal</a:t>
            </a:r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3719516" y="4221163"/>
            <a:ext cx="15128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3719513" y="4437063"/>
            <a:ext cx="23050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9" name="AutoShape 12"/>
          <p:cNvSpPr>
            <a:spLocks/>
          </p:cNvSpPr>
          <p:nvPr/>
        </p:nvSpPr>
        <p:spPr bwMode="auto">
          <a:xfrm>
            <a:off x="3359153" y="4149728"/>
            <a:ext cx="288925" cy="358775"/>
          </a:xfrm>
          <a:prstGeom prst="leftBracket">
            <a:avLst>
              <a:gd name="adj" fmla="val 10348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400"/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2208213" y="4076700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>
                <a:solidFill>
                  <a:srgbClr val="FFFF00"/>
                </a:solidFill>
              </a:rPr>
              <a:t>lateral</a:t>
            </a:r>
          </a:p>
        </p:txBody>
      </p:sp>
    </p:spTree>
    <p:extLst>
      <p:ext uri="{BB962C8B-B14F-4D97-AF65-F5344CB8AC3E}">
        <p14:creationId xmlns:p14="http://schemas.microsoft.com/office/powerpoint/2010/main" val="32760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517715" y="575034"/>
            <a:ext cx="8502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kapillárisok szerkezete</a:t>
            </a:r>
            <a:endParaRPr lang="hu-HU" sz="4400" dirty="0"/>
          </a:p>
        </p:txBody>
      </p:sp>
      <p:pic>
        <p:nvPicPr>
          <p:cNvPr id="11268" name="Picture 4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64" y="1684058"/>
            <a:ext cx="4503595" cy="338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694217" y="3539671"/>
            <a:ext cx="5378335" cy="124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1.)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Endothel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junction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zonula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occludens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caveolák</a:t>
            </a:r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Lamina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membrana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basalis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)40-60nm</a:t>
            </a:r>
          </a:p>
          <a:p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rácsrost hálózat (szilárdság, támasztás)</a:t>
            </a:r>
          </a:p>
          <a:p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3.)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Pericyták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membrana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basális-ba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ágyazottan		</a:t>
            </a:r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Ã©ptalÃ¡lat a kÃ¶vetkezÅre: âcaveolae in endothelial cellsâ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842" y="1648037"/>
            <a:ext cx="3730332" cy="47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KÃ©ptalÃ¡lat a kÃ¶vetkezÅre: âcaveolae in endothelial cellsâ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339" y="2878466"/>
            <a:ext cx="7027715" cy="278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7013542" y="3214540"/>
            <a:ext cx="1338606" cy="3582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FFFF00"/>
                </a:solidFill>
              </a:rPr>
              <a:t>caveolae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kapillárisok szerkezete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6" name="Picture 10" descr="KapcsolÃ³dÃ³ kÃ©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615" y="1585878"/>
            <a:ext cx="6391373" cy="47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867" y="1375192"/>
            <a:ext cx="370205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4946073" y="5403272"/>
            <a:ext cx="2194560" cy="26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folytonos kapillárisok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030386" y="5406038"/>
            <a:ext cx="2194560" cy="26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fenestrált</a:t>
            </a:r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kapillárisok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kapillárisok szerkezete</a:t>
            </a:r>
            <a:endParaRPr lang="hu-HU" dirty="0"/>
          </a:p>
        </p:txBody>
      </p:sp>
      <p:pic>
        <p:nvPicPr>
          <p:cNvPr id="3" name="Picture 6" descr="KÃ©ptalÃ¡lat a kÃ¶vetkezÅre: âfenestrated endothelium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92" y="1996081"/>
            <a:ext cx="71913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2901144" y="3923602"/>
            <a:ext cx="2194560" cy="26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folytonos kapillárisok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85419" y="3918059"/>
            <a:ext cx="2194560" cy="26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fenestrált</a:t>
            </a:r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kapillárisok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331731" y="3926371"/>
            <a:ext cx="2194560" cy="266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discontinuous</a:t>
            </a:r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kapillárisok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1382699" y="4297680"/>
            <a:ext cx="0" cy="39901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/>
          <p:cNvSpPr/>
          <p:nvPr/>
        </p:nvSpPr>
        <p:spPr>
          <a:xfrm>
            <a:off x="141316" y="4746567"/>
            <a:ext cx="2635135" cy="540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kerek pórusok, </a:t>
            </a:r>
            <a:r>
              <a:rPr lang="hu-HU" sz="1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diaphragmával</a:t>
            </a:r>
            <a:r>
              <a:rPr lang="hu-H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nem egyenletes eloszlásban csoportokat alkotva</a:t>
            </a:r>
            <a:endParaRPr lang="hu-HU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1335595" y="5539047"/>
            <a:ext cx="0" cy="39901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9"/>
          <p:cNvSpPr/>
          <p:nvPr/>
        </p:nvSpPr>
        <p:spPr>
          <a:xfrm>
            <a:off x="418427" y="5910349"/>
            <a:ext cx="1742886" cy="523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intenzív folyadék áramlás</a:t>
            </a:r>
            <a:endParaRPr lang="hu-HU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6156965" y="4308759"/>
            <a:ext cx="0" cy="39901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5478087" y="5156660"/>
            <a:ext cx="1712422" cy="362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sinusoidok</a:t>
            </a:r>
            <a:r>
              <a:rPr lang="hu-H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fala</a:t>
            </a:r>
          </a:p>
          <a:p>
            <a:r>
              <a:rPr lang="hu-H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tágas hézagok</a:t>
            </a:r>
          </a:p>
          <a:p>
            <a:endParaRPr lang="hu-HU" sz="1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macrophag</a:t>
            </a:r>
            <a:r>
              <a:rPr lang="hu-HU" sz="1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-jellegű sejtek telepednek le a hézagokban</a:t>
            </a:r>
            <a:endParaRPr lang="hu-HU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KapcsolÃ³dÃ³ kÃ©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509" y="4538118"/>
            <a:ext cx="4922596" cy="200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Ã©ptalÃ¡lat a kÃ¶vetkezÅre: âfenestrated endotheliumâ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8916" y="259495"/>
            <a:ext cx="5118152" cy="64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8670175" y="2069869"/>
            <a:ext cx="3158836" cy="382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diaphragma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sugár irányban rendezett 8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filamentum</a:t>
            </a:r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9867207" y="2552007"/>
            <a:ext cx="1" cy="92714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8927868" y="3715789"/>
            <a:ext cx="2410691" cy="191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makromolekuláris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szűrő</a:t>
            </a:r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3268" cy="1293993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Speciális értípus: magas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endothelű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venula</a:t>
            </a:r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(HEV)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33" y="1507975"/>
            <a:ext cx="809625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Egyenes összekötő nyíllal 3"/>
          <p:cNvCxnSpPr/>
          <p:nvPr/>
        </p:nvCxnSpPr>
        <p:spPr>
          <a:xfrm>
            <a:off x="6325386" y="5297862"/>
            <a:ext cx="8772" cy="49019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3704731" y="5920033"/>
            <a:ext cx="5203595" cy="29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nyirokszervek többségében; a felszín molekuláris összetétele jelzi </a:t>
            </a:r>
            <a:r>
              <a:rPr lang="hu-HU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limfociták</a:t>
            </a:r>
            <a:r>
              <a:rPr lang="hu-H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számára a kivándorlási „kaput”</a:t>
            </a:r>
            <a:endParaRPr lang="hu-H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6" name="Picture 4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29" y="22580"/>
            <a:ext cx="11764117" cy="68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50829" y="452487"/>
            <a:ext cx="2309567" cy="904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artéria: nagy nyomású, oxigéndús vér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52396" y="3590205"/>
            <a:ext cx="2204305" cy="8686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véna: kis nyomású, széndioxidban dús vér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648985" y="130987"/>
            <a:ext cx="2187019" cy="115949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oxigéndús szövetnedv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620703" y="1924826"/>
            <a:ext cx="2187019" cy="115949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szövetnedv bomlástermékekkel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8041064" y="1690688"/>
            <a:ext cx="2017336" cy="113731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szövetnedv felesleg  bomlástermékekkel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9200561" y="28446"/>
            <a:ext cx="1923068" cy="4994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nyirokkapilláris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0418192" y="4149534"/>
            <a:ext cx="1114718" cy="4318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nyirok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8704085" y="6027041"/>
            <a:ext cx="1599412" cy="4303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nyirokcsomó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733014" y="6027042"/>
            <a:ext cx="1941922" cy="6377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 nyirokerek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pcsolÃ³dÃ³ kÃ©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447" y="156941"/>
            <a:ext cx="8785782" cy="65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2007909" y="716437"/>
            <a:ext cx="7824248" cy="7447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nyirokerek szerkezete</a:t>
            </a:r>
            <a:endParaRPr lang="hu-H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227812" y="1762298"/>
            <a:ext cx="3067396" cy="7564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vakon kezdődő, nagyon vékony falú erek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211182" y="2718262"/>
            <a:ext cx="3117278" cy="7693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sok billentyű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211182" y="3596641"/>
            <a:ext cx="3507974" cy="7675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közbeiktatott nyirokcsomók-”szűrő” funkció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086495" y="4679180"/>
            <a:ext cx="3710241" cy="11812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kis rések az </a:t>
            </a:r>
            <a:r>
              <a:rPr lang="hu-HU" dirty="0" err="1" smtClean="0">
                <a:solidFill>
                  <a:schemeClr val="tx1"/>
                </a:solidFill>
              </a:rPr>
              <a:t>endothel</a:t>
            </a:r>
            <a:r>
              <a:rPr lang="hu-HU" dirty="0" smtClean="0">
                <a:solidFill>
                  <a:schemeClr val="tx1"/>
                </a:solidFill>
              </a:rPr>
              <a:t> sejtek között, a nagy részecskékre is </a:t>
            </a:r>
            <a:r>
              <a:rPr lang="hu-HU" dirty="0" err="1" smtClean="0">
                <a:solidFill>
                  <a:schemeClr val="tx1"/>
                </a:solidFill>
              </a:rPr>
              <a:t>permeabilis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nyirokerek szerkezete</a:t>
            </a:r>
            <a:br>
              <a:rPr lang="hu-H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pic>
        <p:nvPicPr>
          <p:cNvPr id="4098" name="Picture 2" descr="KapcsolÃ³dÃ³ kÃ©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337" y="1869797"/>
            <a:ext cx="5084291" cy="470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045" y="3847939"/>
            <a:ext cx="51054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7331825" y="3847942"/>
            <a:ext cx="1986742" cy="4497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nyirok kapillárisok</a:t>
            </a:r>
            <a:endParaRPr lang="hu-H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858347" y="3838775"/>
            <a:ext cx="2039098" cy="4589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nagyobb, gyűjtő nyirokerek</a:t>
            </a:r>
            <a:endParaRPr lang="hu-H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apcsolÃ³dÃ³ kÃ©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972" y="1245988"/>
            <a:ext cx="3301103" cy="22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Lymphoedema</a:t>
            </a:r>
            <a:endParaRPr lang="hu-HU" dirty="0"/>
          </a:p>
        </p:txBody>
      </p:sp>
      <p:pic>
        <p:nvPicPr>
          <p:cNvPr id="4" name="Picture 6" descr="KÃ©ptalÃ¡lat a kÃ¶vetkezÅre: âthickening of the lymphatic vessels lymphedema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752" y="1774170"/>
            <a:ext cx="7784488" cy="411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8663236" y="2130458"/>
            <a:ext cx="1734530" cy="34879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elzáródás szintje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8757501" y="2778977"/>
            <a:ext cx="1932495" cy="7560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billentyű tágulat, elégtelen működés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8815635" y="3762869"/>
            <a:ext cx="1770665" cy="4320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ellentétes irányú nyirokáramlás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8663236" y="4278410"/>
            <a:ext cx="1770665" cy="4320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lymphoedema</a:t>
            </a:r>
            <a:endParaRPr lang="hu-H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620716"/>
            <a:ext cx="7772400" cy="54752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hu-HU" sz="3200" u="sng" dirty="0" err="1" smtClean="0">
                <a:solidFill>
                  <a:srgbClr val="FFFF66"/>
                </a:solidFill>
              </a:rPr>
              <a:t>Api</a:t>
            </a:r>
            <a:r>
              <a:rPr lang="hu-HU" altLang="hu-HU" sz="3200" u="sng" dirty="0" smtClean="0">
                <a:solidFill>
                  <a:srgbClr val="FFFF66"/>
                </a:solidFill>
              </a:rPr>
              <a:t>kális felszín</a:t>
            </a:r>
            <a:endParaRPr lang="de-DE" altLang="hu-HU" sz="3200" dirty="0">
              <a:solidFill>
                <a:srgbClr val="FFFF66"/>
              </a:solidFill>
            </a:endParaRPr>
          </a:p>
          <a:p>
            <a:pPr lvl="2">
              <a:lnSpc>
                <a:spcPct val="90000"/>
              </a:lnSpc>
            </a:pPr>
            <a:r>
              <a:rPr lang="hu-HU" altLang="hu-HU" dirty="0" smtClean="0">
                <a:solidFill>
                  <a:srgbClr val="FFFF66"/>
                </a:solidFill>
              </a:rPr>
              <a:t>g</a:t>
            </a:r>
            <a:r>
              <a:rPr lang="de-DE" altLang="hu-HU" dirty="0" err="1" smtClean="0">
                <a:solidFill>
                  <a:srgbClr val="FFFF66"/>
                </a:solidFill>
              </a:rPr>
              <a:t>lykocalyx</a:t>
            </a:r>
            <a:endParaRPr lang="de-DE" altLang="hu-HU" dirty="0" smtClean="0">
              <a:solidFill>
                <a:srgbClr val="FFFF66"/>
              </a:solidFill>
            </a:endParaRPr>
          </a:p>
          <a:p>
            <a:pPr lvl="2">
              <a:lnSpc>
                <a:spcPct val="90000"/>
              </a:lnSpc>
            </a:pPr>
            <a:r>
              <a:rPr lang="hu-HU" altLang="hu-HU" dirty="0" smtClean="0">
                <a:solidFill>
                  <a:srgbClr val="FFFF66"/>
                </a:solidFill>
              </a:rPr>
              <a:t>m</a:t>
            </a:r>
            <a:r>
              <a:rPr lang="de-DE" altLang="hu-HU" dirty="0" smtClean="0">
                <a:solidFill>
                  <a:srgbClr val="FFFF66"/>
                </a:solidFill>
              </a:rPr>
              <a:t>i</a:t>
            </a:r>
            <a:r>
              <a:rPr lang="hu-HU" altLang="hu-HU" dirty="0" smtClean="0">
                <a:solidFill>
                  <a:srgbClr val="FFFF66"/>
                </a:solidFill>
              </a:rPr>
              <a:t>c</a:t>
            </a:r>
            <a:r>
              <a:rPr lang="de-DE" altLang="hu-HU" dirty="0" err="1" smtClean="0">
                <a:solidFill>
                  <a:srgbClr val="FFFF66"/>
                </a:solidFill>
              </a:rPr>
              <a:t>rovill</a:t>
            </a:r>
            <a:r>
              <a:rPr lang="hu-HU" altLang="hu-HU" dirty="0" err="1" smtClean="0">
                <a:solidFill>
                  <a:srgbClr val="FFFF66"/>
                </a:solidFill>
              </a:rPr>
              <a:t>usok</a:t>
            </a:r>
            <a:r>
              <a:rPr lang="de-DE" altLang="hu-HU" dirty="0" smtClean="0">
                <a:solidFill>
                  <a:srgbClr val="FFFF66"/>
                </a:solidFill>
              </a:rPr>
              <a:t> </a:t>
            </a:r>
            <a:r>
              <a:rPr lang="hu-HU" altLang="hu-HU" dirty="0" smtClean="0">
                <a:solidFill>
                  <a:srgbClr val="FFFF66"/>
                </a:solidFill>
              </a:rPr>
              <a:t>(kefeszegély)</a:t>
            </a:r>
            <a:endParaRPr lang="de-DE" altLang="hu-HU" dirty="0" smtClean="0">
              <a:solidFill>
                <a:srgbClr val="FFFF66"/>
              </a:solidFill>
            </a:endParaRPr>
          </a:p>
          <a:p>
            <a:pPr lvl="2">
              <a:lnSpc>
                <a:spcPct val="90000"/>
              </a:lnSpc>
            </a:pPr>
            <a:r>
              <a:rPr lang="hu-HU" altLang="hu-HU" dirty="0" smtClean="0">
                <a:solidFill>
                  <a:srgbClr val="FFFF66"/>
                </a:solidFill>
              </a:rPr>
              <a:t>s</a:t>
            </a:r>
            <a:r>
              <a:rPr lang="de-DE" altLang="hu-HU" dirty="0" err="1" smtClean="0">
                <a:solidFill>
                  <a:srgbClr val="FFFF66"/>
                </a:solidFill>
              </a:rPr>
              <a:t>tereo</a:t>
            </a:r>
            <a:r>
              <a:rPr lang="hu-HU" altLang="hu-HU" dirty="0" smtClean="0">
                <a:solidFill>
                  <a:srgbClr val="FFFF66"/>
                </a:solidFill>
              </a:rPr>
              <a:t>c</a:t>
            </a:r>
            <a:r>
              <a:rPr lang="de-DE" altLang="hu-HU" dirty="0" err="1" smtClean="0">
                <a:solidFill>
                  <a:srgbClr val="FFFF66"/>
                </a:solidFill>
              </a:rPr>
              <a:t>ili</a:t>
            </a:r>
            <a:r>
              <a:rPr lang="hu-HU" altLang="hu-HU" dirty="0" err="1" smtClean="0">
                <a:solidFill>
                  <a:srgbClr val="FFFF66"/>
                </a:solidFill>
              </a:rPr>
              <a:t>um</a:t>
            </a:r>
            <a:endParaRPr lang="de-DE" altLang="hu-HU" dirty="0" smtClean="0">
              <a:solidFill>
                <a:srgbClr val="FFFF66"/>
              </a:solidFill>
            </a:endParaRPr>
          </a:p>
          <a:p>
            <a:pPr lvl="2">
              <a:lnSpc>
                <a:spcPct val="90000"/>
              </a:lnSpc>
            </a:pPr>
            <a:r>
              <a:rPr lang="hu-HU" altLang="hu-HU" dirty="0" err="1" smtClean="0">
                <a:solidFill>
                  <a:srgbClr val="FFFF66"/>
                </a:solidFill>
              </a:rPr>
              <a:t>cilia</a:t>
            </a:r>
            <a:r>
              <a:rPr lang="hu-HU" altLang="hu-HU" dirty="0" smtClean="0">
                <a:solidFill>
                  <a:srgbClr val="FFFF66"/>
                </a:solidFill>
              </a:rPr>
              <a:t>, </a:t>
            </a:r>
            <a:r>
              <a:rPr lang="hu-HU" altLang="hu-HU" dirty="0" err="1" smtClean="0">
                <a:solidFill>
                  <a:srgbClr val="FFFF66"/>
                </a:solidFill>
              </a:rPr>
              <a:t>flagellum</a:t>
            </a:r>
            <a:endParaRPr lang="de-DE" altLang="hu-HU" dirty="0" smtClean="0">
              <a:solidFill>
                <a:srgbClr val="FFFF66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de-DE" altLang="hu-HU" dirty="0" smtClean="0">
              <a:solidFill>
                <a:srgbClr val="FFFF66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hu-HU" altLang="hu-HU" dirty="0" smtClean="0">
                <a:solidFill>
                  <a:srgbClr val="FFFF66"/>
                </a:solidFill>
              </a:rPr>
              <a:t>Funkción</a:t>
            </a:r>
            <a:r>
              <a:rPr lang="de-DE" altLang="hu-HU" dirty="0" smtClean="0">
                <a:solidFill>
                  <a:srgbClr val="FFFF66"/>
                </a:solidFill>
              </a:rPr>
              <a:t>: </a:t>
            </a:r>
          </a:p>
          <a:p>
            <a:pPr lvl="3">
              <a:lnSpc>
                <a:spcPct val="90000"/>
              </a:lnSpc>
            </a:pPr>
            <a:r>
              <a:rPr lang="hu-HU" altLang="hu-HU" dirty="0" smtClean="0">
                <a:solidFill>
                  <a:srgbClr val="FFFF66"/>
                </a:solidFill>
              </a:rPr>
              <a:t>védelem </a:t>
            </a:r>
            <a:r>
              <a:rPr lang="de-DE" altLang="hu-HU" dirty="0" smtClean="0">
                <a:solidFill>
                  <a:srgbClr val="FFFF66"/>
                </a:solidFill>
              </a:rPr>
              <a:t>(</a:t>
            </a:r>
            <a:r>
              <a:rPr lang="de-DE" altLang="hu-HU" dirty="0" err="1" smtClean="0">
                <a:solidFill>
                  <a:srgbClr val="FFFF66"/>
                </a:solidFill>
              </a:rPr>
              <a:t>mechani</a:t>
            </a:r>
            <a:r>
              <a:rPr lang="hu-HU" altLang="hu-HU" dirty="0" err="1" smtClean="0">
                <a:solidFill>
                  <a:srgbClr val="FFFF66"/>
                </a:solidFill>
              </a:rPr>
              <a:t>kai</a:t>
            </a:r>
            <a:r>
              <a:rPr lang="de-DE" altLang="hu-HU" dirty="0" smtClean="0">
                <a:solidFill>
                  <a:srgbClr val="FFFF66"/>
                </a:solidFill>
              </a:rPr>
              <a:t>, </a:t>
            </a:r>
            <a:r>
              <a:rPr lang="de-DE" altLang="hu-HU" dirty="0" err="1" smtClean="0">
                <a:solidFill>
                  <a:srgbClr val="FFFF66"/>
                </a:solidFill>
              </a:rPr>
              <a:t>biol</a:t>
            </a:r>
            <a:r>
              <a:rPr lang="hu-HU" altLang="hu-HU" dirty="0" smtClean="0">
                <a:solidFill>
                  <a:srgbClr val="FFFF66"/>
                </a:solidFill>
              </a:rPr>
              <a:t>o</a:t>
            </a:r>
            <a:r>
              <a:rPr lang="de-DE" altLang="hu-HU" dirty="0" err="1" smtClean="0">
                <a:solidFill>
                  <a:srgbClr val="FFFF66"/>
                </a:solidFill>
              </a:rPr>
              <a:t>gi</a:t>
            </a:r>
            <a:r>
              <a:rPr lang="hu-HU" altLang="hu-HU" dirty="0" err="1" smtClean="0">
                <a:solidFill>
                  <a:srgbClr val="FFFF66"/>
                </a:solidFill>
              </a:rPr>
              <a:t>ai</a:t>
            </a:r>
            <a:r>
              <a:rPr lang="de-DE" altLang="hu-HU" dirty="0" smtClean="0">
                <a:solidFill>
                  <a:srgbClr val="FFFF66"/>
                </a:solidFill>
              </a:rPr>
              <a:t>)</a:t>
            </a:r>
          </a:p>
          <a:p>
            <a:pPr lvl="3">
              <a:lnSpc>
                <a:spcPct val="90000"/>
              </a:lnSpc>
            </a:pPr>
            <a:r>
              <a:rPr lang="hu-HU" altLang="hu-HU" dirty="0" smtClean="0">
                <a:solidFill>
                  <a:srgbClr val="FFFF66"/>
                </a:solidFill>
              </a:rPr>
              <a:t>diffúziós </a:t>
            </a:r>
            <a:r>
              <a:rPr lang="hu-HU" altLang="hu-HU" dirty="0" err="1" smtClean="0">
                <a:solidFill>
                  <a:srgbClr val="FFFF66"/>
                </a:solidFill>
              </a:rPr>
              <a:t>barrier</a:t>
            </a:r>
            <a:endParaRPr lang="de-DE" altLang="hu-HU" dirty="0" smtClean="0">
              <a:solidFill>
                <a:srgbClr val="FFFF66"/>
              </a:solidFill>
            </a:endParaRPr>
          </a:p>
          <a:p>
            <a:pPr lvl="3">
              <a:lnSpc>
                <a:spcPct val="90000"/>
              </a:lnSpc>
            </a:pPr>
            <a:r>
              <a:rPr lang="hu-HU" altLang="hu-HU" dirty="0" err="1" smtClean="0">
                <a:solidFill>
                  <a:srgbClr val="FFFF66"/>
                </a:solidFill>
              </a:rPr>
              <a:t>absorpció</a:t>
            </a:r>
            <a:r>
              <a:rPr lang="de-DE" altLang="hu-HU" dirty="0" smtClean="0">
                <a:solidFill>
                  <a:srgbClr val="FFFF66"/>
                </a:solidFill>
              </a:rPr>
              <a:t>, </a:t>
            </a:r>
          </a:p>
          <a:p>
            <a:pPr lvl="3">
              <a:lnSpc>
                <a:spcPct val="90000"/>
              </a:lnSpc>
            </a:pPr>
            <a:r>
              <a:rPr lang="hu-HU" altLang="hu-HU" dirty="0" smtClean="0">
                <a:solidFill>
                  <a:srgbClr val="FFFF66"/>
                </a:solidFill>
              </a:rPr>
              <a:t>mozgás</a:t>
            </a:r>
            <a:endParaRPr lang="de-DE" altLang="hu-HU" dirty="0" smtClean="0">
              <a:solidFill>
                <a:srgbClr val="FFFF66"/>
              </a:solidFill>
            </a:endParaRPr>
          </a:p>
          <a:p>
            <a:pPr lvl="3">
              <a:lnSpc>
                <a:spcPct val="90000"/>
              </a:lnSpc>
            </a:pPr>
            <a:r>
              <a:rPr lang="hu-HU" altLang="hu-HU" dirty="0" smtClean="0">
                <a:solidFill>
                  <a:srgbClr val="FFFF66"/>
                </a:solidFill>
              </a:rPr>
              <a:t>szekréció</a:t>
            </a:r>
            <a:r>
              <a:rPr lang="de-DE" altLang="hu-HU" dirty="0" smtClean="0">
                <a:solidFill>
                  <a:srgbClr val="FFFF66"/>
                </a:solidFill>
              </a:rPr>
              <a:t> (</a:t>
            </a:r>
            <a:r>
              <a:rPr lang="hu-HU" altLang="hu-HU" dirty="0" smtClean="0">
                <a:solidFill>
                  <a:srgbClr val="FFFF66"/>
                </a:solidFill>
              </a:rPr>
              <a:t>e</a:t>
            </a:r>
            <a:r>
              <a:rPr lang="de-DE" altLang="hu-HU" dirty="0" err="1" smtClean="0">
                <a:solidFill>
                  <a:srgbClr val="FFFF66"/>
                </a:solidFill>
              </a:rPr>
              <a:t>xo</a:t>
            </a:r>
            <a:r>
              <a:rPr lang="hu-HU" altLang="hu-HU" dirty="0" smtClean="0">
                <a:solidFill>
                  <a:srgbClr val="FFFF66"/>
                </a:solidFill>
              </a:rPr>
              <a:t>c</a:t>
            </a:r>
            <a:r>
              <a:rPr lang="de-DE" altLang="hu-HU" dirty="0" err="1" smtClean="0">
                <a:solidFill>
                  <a:srgbClr val="FFFF66"/>
                </a:solidFill>
              </a:rPr>
              <a:t>ytos</a:t>
            </a:r>
            <a:r>
              <a:rPr lang="hu-HU" altLang="hu-HU" dirty="0" smtClean="0">
                <a:solidFill>
                  <a:srgbClr val="FFFF66"/>
                </a:solidFill>
              </a:rPr>
              <a:t>is</a:t>
            </a:r>
            <a:r>
              <a:rPr lang="de-DE" altLang="hu-HU" dirty="0" smtClean="0">
                <a:solidFill>
                  <a:srgbClr val="FFFF66"/>
                </a:solidFill>
              </a:rPr>
              <a:t>)</a:t>
            </a:r>
          </a:p>
          <a:p>
            <a:pPr lvl="3">
              <a:lnSpc>
                <a:spcPct val="90000"/>
              </a:lnSpc>
            </a:pPr>
            <a:r>
              <a:rPr lang="hu-HU" altLang="hu-HU" dirty="0" smtClean="0">
                <a:solidFill>
                  <a:srgbClr val="FFFF66"/>
                </a:solidFill>
              </a:rPr>
              <a:t>t</a:t>
            </a:r>
            <a:r>
              <a:rPr lang="de-DE" altLang="hu-HU" dirty="0" err="1" smtClean="0">
                <a:solidFill>
                  <a:srgbClr val="FFFF66"/>
                </a:solidFill>
              </a:rPr>
              <a:t>rans</a:t>
            </a:r>
            <a:r>
              <a:rPr lang="hu-HU" altLang="hu-HU" dirty="0" smtClean="0">
                <a:solidFill>
                  <a:srgbClr val="FFFF66"/>
                </a:solidFill>
              </a:rPr>
              <a:t>c</a:t>
            </a:r>
            <a:r>
              <a:rPr lang="de-DE" altLang="hu-HU" dirty="0" err="1" smtClean="0">
                <a:solidFill>
                  <a:srgbClr val="FFFF66"/>
                </a:solidFill>
              </a:rPr>
              <a:t>ytos</a:t>
            </a:r>
            <a:r>
              <a:rPr lang="hu-HU" altLang="hu-HU" dirty="0" smtClean="0">
                <a:solidFill>
                  <a:srgbClr val="FFFF66"/>
                </a:solidFill>
              </a:rPr>
              <a:t>is</a:t>
            </a:r>
            <a:endParaRPr lang="de-DE" altLang="hu-HU" dirty="0" smtClean="0">
              <a:solidFill>
                <a:srgbClr val="FFFF66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de-DE" altLang="hu-HU" u="sng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5182167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Lymphoedema</a:t>
            </a:r>
            <a:endParaRPr lang="hu-H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KÃ©ptalÃ¡lat a kÃ¶vetkezÅre: âlymphedema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021" y="2328600"/>
            <a:ext cx="6174515" cy="347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Ã©ptalÃ¡lat a kÃ¶vetkezÅre: âlymphedema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2098" y="1428056"/>
            <a:ext cx="30099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Felhasznált irodalom</a:t>
            </a:r>
            <a:endParaRPr lang="hu-HU" altLang="hu-HU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Kirszenbaum</a:t>
            </a:r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, A.L. : </a:t>
            </a:r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Histology</a:t>
            </a:r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 and </a:t>
            </a:r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Cell</a:t>
            </a:r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Biology</a:t>
            </a:r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: An </a:t>
            </a:r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introduction</a:t>
            </a:r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to</a:t>
            </a:r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pathology</a:t>
            </a:r>
            <a:endParaRPr lang="hu-HU" altLang="hu-HU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Ross, M.H.: </a:t>
            </a:r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Histology</a:t>
            </a:r>
            <a:endParaRPr lang="hu-HU" altLang="hu-HU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r>
              <a:rPr lang="hu-HU" altLang="hu-HU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Röhlich</a:t>
            </a:r>
            <a:r>
              <a:rPr lang="hu-HU" altLang="hu-HU" dirty="0">
                <a:solidFill>
                  <a:srgbClr val="FFFF00"/>
                </a:solidFill>
                <a:latin typeface="Times New Roman" panose="02020603050405020304" pitchFamily="18" charset="0"/>
              </a:rPr>
              <a:t>: </a:t>
            </a:r>
            <a:r>
              <a:rPr lang="hu-HU" altLang="hu-HU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Szövettan</a:t>
            </a:r>
            <a:endParaRPr lang="hu-HU" altLang="hu-HU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4" descr="cellco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3051" y="387350"/>
            <a:ext cx="3343124" cy="2193925"/>
          </a:xfrm>
          <a:noFill/>
        </p:spPr>
      </p:pic>
      <p:pic>
        <p:nvPicPr>
          <p:cNvPr id="26628" name="Picture 5" descr="cellcoat1 cop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51" y="2679025"/>
            <a:ext cx="3343124" cy="204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343052" y="5095876"/>
            <a:ext cx="362887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hu-HU" altLang="hu-HU" sz="1800" dirty="0" smtClean="0">
                <a:solidFill>
                  <a:srgbClr val="FFFF66"/>
                </a:solidFill>
              </a:rPr>
              <a:t>Funkció</a:t>
            </a:r>
            <a:endParaRPr kumimoji="1" lang="hu-HU" altLang="hu-HU" sz="1800" dirty="0">
              <a:solidFill>
                <a:srgbClr val="FFFF66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kumimoji="1" lang="hu-HU" altLang="hu-HU" sz="1800" dirty="0">
                <a:solidFill>
                  <a:srgbClr val="FFFF66"/>
                </a:solidFill>
              </a:rPr>
              <a:t> </a:t>
            </a:r>
            <a:r>
              <a:rPr kumimoji="1" lang="hu-HU" altLang="hu-HU" sz="1800" dirty="0" err="1">
                <a:solidFill>
                  <a:srgbClr val="FFFF66"/>
                </a:solidFill>
              </a:rPr>
              <a:t>cell-cell</a:t>
            </a:r>
            <a:r>
              <a:rPr kumimoji="1" lang="hu-HU" altLang="hu-HU" sz="1800" dirty="0">
                <a:solidFill>
                  <a:srgbClr val="FFFF66"/>
                </a:solidFill>
              </a:rPr>
              <a:t> </a:t>
            </a:r>
            <a:r>
              <a:rPr kumimoji="1" lang="hu-HU" altLang="hu-HU" sz="1800" dirty="0" smtClean="0">
                <a:solidFill>
                  <a:srgbClr val="FFFF66"/>
                </a:solidFill>
              </a:rPr>
              <a:t>felismerés</a:t>
            </a:r>
            <a:endParaRPr kumimoji="1" lang="hu-HU" altLang="hu-HU" sz="1800" dirty="0">
              <a:solidFill>
                <a:srgbClr val="FFFF66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kumimoji="1" lang="hu-HU" altLang="hu-HU" sz="1800" dirty="0">
                <a:solidFill>
                  <a:srgbClr val="FFFF66"/>
                </a:solidFill>
              </a:rPr>
              <a:t> (MHC, </a:t>
            </a:r>
            <a:r>
              <a:rPr kumimoji="1" lang="hu-HU" altLang="hu-HU" sz="1800" dirty="0" smtClean="0">
                <a:solidFill>
                  <a:srgbClr val="FFFF66"/>
                </a:solidFill>
              </a:rPr>
              <a:t>vércsoportok)</a:t>
            </a:r>
            <a:endParaRPr kumimoji="1" lang="hu-HU" altLang="hu-HU" sz="1800" dirty="0">
              <a:solidFill>
                <a:srgbClr val="FFFF66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kumimoji="1" lang="hu-HU" altLang="hu-HU" sz="1800" dirty="0">
                <a:solidFill>
                  <a:srgbClr val="FFFF66"/>
                </a:solidFill>
              </a:rPr>
              <a:t> </a:t>
            </a:r>
            <a:r>
              <a:rPr kumimoji="1" lang="hu-HU" altLang="hu-HU" sz="1800" dirty="0" smtClean="0">
                <a:solidFill>
                  <a:srgbClr val="FFFF66"/>
                </a:solidFill>
              </a:rPr>
              <a:t>enzim-funkció (vékonybélben: </a:t>
            </a:r>
            <a:r>
              <a:rPr kumimoji="1" lang="hu-HU" altLang="hu-HU" sz="1800" dirty="0" err="1">
                <a:solidFill>
                  <a:srgbClr val="FFFF66"/>
                </a:solidFill>
              </a:rPr>
              <a:t>enterocytes</a:t>
            </a:r>
            <a:r>
              <a:rPr kumimoji="1" lang="hu-HU" altLang="hu-HU" sz="1800" dirty="0">
                <a:solidFill>
                  <a:srgbClr val="FFFF66"/>
                </a:solidFill>
              </a:rPr>
              <a:t>)</a:t>
            </a:r>
          </a:p>
        </p:txBody>
      </p:sp>
      <p:pic>
        <p:nvPicPr>
          <p:cNvPr id="7" name="Picture 4" descr="microvilli cop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349" y="1216025"/>
            <a:ext cx="4605827" cy="2926001"/>
          </a:xfrm>
          <a:prstGeom prst="rect">
            <a:avLst/>
          </a:prstGeom>
          <a:noFill/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76724" y="460375"/>
            <a:ext cx="2121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kumimoji="1" lang="hu-HU" altLang="hu-HU" sz="1800" dirty="0" err="1" smtClean="0">
                <a:solidFill>
                  <a:srgbClr val="FFFF66"/>
                </a:solidFill>
              </a:rPr>
              <a:t>Microfilamentumok</a:t>
            </a:r>
            <a:endParaRPr kumimoji="1" lang="hu-HU" altLang="hu-HU" sz="1800" dirty="0">
              <a:solidFill>
                <a:srgbClr val="FFFF66"/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4562475" y="829707"/>
            <a:ext cx="425450" cy="1355170"/>
          </a:xfrm>
          <a:prstGeom prst="line">
            <a:avLst/>
          </a:prstGeom>
          <a:noFill/>
          <a:ln w="28575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5273676" y="952500"/>
            <a:ext cx="784223" cy="1162049"/>
          </a:xfrm>
          <a:prstGeom prst="line">
            <a:avLst/>
          </a:prstGeom>
          <a:noFill/>
          <a:ln w="28575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11" name="Picture 4" descr="stereozili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15927" y="1272542"/>
            <a:ext cx="2738438" cy="5300662"/>
          </a:xfrm>
          <a:prstGeom prst="rect">
            <a:avLst/>
          </a:prstGeom>
          <a:noFill/>
        </p:spPr>
      </p:pic>
      <p:pic>
        <p:nvPicPr>
          <p:cNvPr id="12" name="Picture 6" descr="stereo copy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8092" y="4230055"/>
            <a:ext cx="3496465" cy="234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6397816" y="4543425"/>
            <a:ext cx="1603183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stereociliumok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886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sill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328" y="260350"/>
            <a:ext cx="31607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csill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188" y="404816"/>
            <a:ext cx="3429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csill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7725" y="2852738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7"/>
          <p:cNvSpPr>
            <a:spLocks noGrp="1" noChangeArrowheads="1"/>
          </p:cNvSpPr>
          <p:nvPr>
            <p:ph idx="1"/>
          </p:nvPr>
        </p:nvSpPr>
        <p:spPr>
          <a:xfrm>
            <a:off x="1752600" y="5876928"/>
            <a:ext cx="3695700" cy="360363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hu-HU" altLang="hu-HU" sz="1800" dirty="0" err="1">
                <a:solidFill>
                  <a:srgbClr val="FFFF00"/>
                </a:solidFill>
              </a:rPr>
              <a:t>Cilia</a:t>
            </a:r>
            <a:r>
              <a:rPr lang="hu-HU" altLang="hu-HU" sz="1800" dirty="0">
                <a:solidFill>
                  <a:srgbClr val="FFFF00"/>
                </a:solidFill>
              </a:rPr>
              <a:t> (9x2 +2)   </a:t>
            </a:r>
            <a:r>
              <a:rPr lang="hu-HU" altLang="hu-HU" sz="1800" dirty="0" smtClean="0">
                <a:solidFill>
                  <a:srgbClr val="FFFF00"/>
                </a:solidFill>
              </a:rPr>
              <a:t>és   </a:t>
            </a:r>
            <a:r>
              <a:rPr lang="hu-HU" altLang="hu-HU" sz="1800" dirty="0" err="1" smtClean="0">
                <a:solidFill>
                  <a:srgbClr val="FFFF00"/>
                </a:solidFill>
              </a:rPr>
              <a:t>bazális</a:t>
            </a:r>
            <a:r>
              <a:rPr lang="hu-HU" altLang="hu-HU" sz="1800" dirty="0" smtClean="0">
                <a:solidFill>
                  <a:srgbClr val="FFFF00"/>
                </a:solidFill>
              </a:rPr>
              <a:t> test </a:t>
            </a:r>
            <a:r>
              <a:rPr lang="hu-HU" altLang="hu-HU" sz="1800" dirty="0">
                <a:solidFill>
                  <a:srgbClr val="FFFF00"/>
                </a:solidFill>
              </a:rPr>
              <a:t>(9x3)</a:t>
            </a:r>
          </a:p>
        </p:txBody>
      </p:sp>
    </p:spTree>
    <p:extLst>
      <p:ext uri="{BB962C8B-B14F-4D97-AF65-F5344CB8AC3E}">
        <p14:creationId xmlns:p14="http://schemas.microsoft.com/office/powerpoint/2010/main" val="322068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6" y="701675"/>
            <a:ext cx="7559675" cy="927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>
                <a:solidFill>
                  <a:srgbClr val="FF3300"/>
                </a:solidFill>
              </a:rPr>
              <a:t/>
            </a:r>
            <a:br>
              <a:rPr lang="hu-HU" dirty="0" smtClean="0">
                <a:solidFill>
                  <a:srgbClr val="FF3300"/>
                </a:solidFill>
              </a:rPr>
            </a:br>
            <a:r>
              <a:rPr lang="hu-HU" dirty="0">
                <a:solidFill>
                  <a:srgbClr val="FF3300"/>
                </a:solidFill>
              </a:rPr>
              <a:t/>
            </a:r>
            <a:br>
              <a:rPr lang="hu-HU" dirty="0">
                <a:solidFill>
                  <a:srgbClr val="FF3300"/>
                </a:solidFill>
              </a:rPr>
            </a:br>
            <a:r>
              <a:rPr lang="hu-HU" dirty="0" smtClean="0">
                <a:solidFill>
                  <a:srgbClr val="FF3300"/>
                </a:solidFill>
              </a:rPr>
              <a:t/>
            </a:r>
            <a:br>
              <a:rPr lang="hu-HU" dirty="0" smtClean="0">
                <a:solidFill>
                  <a:srgbClr val="FF3300"/>
                </a:solidFill>
              </a:rPr>
            </a:br>
            <a:r>
              <a:rPr lang="hu-HU" sz="4000" b="1" i="1" dirty="0" err="1" smtClean="0">
                <a:solidFill>
                  <a:srgbClr val="FFFF00"/>
                </a:solidFill>
              </a:rPr>
              <a:t>Lateralis</a:t>
            </a:r>
            <a:r>
              <a:rPr lang="hu-HU" sz="4000" b="1" i="1" dirty="0" smtClean="0">
                <a:solidFill>
                  <a:srgbClr val="FFFF00"/>
                </a:solidFill>
              </a:rPr>
              <a:t> felszín: sejtkapcsoló struktúrák</a:t>
            </a:r>
            <a:r>
              <a:rPr lang="hu-HU" dirty="0" smtClean="0">
                <a:solidFill>
                  <a:srgbClr val="FFFF00"/>
                </a:solidFill>
              </a:rPr>
              <a:t/>
            </a:r>
            <a:br>
              <a:rPr lang="hu-HU" dirty="0" smtClean="0">
                <a:solidFill>
                  <a:srgbClr val="FFFF00"/>
                </a:solidFill>
              </a:rPr>
            </a:br>
            <a:r>
              <a:rPr lang="hu-HU" dirty="0" smtClean="0">
                <a:solidFill>
                  <a:srgbClr val="FF0000"/>
                </a:solidFill>
              </a:rPr>
              <a:t/>
            </a:r>
            <a:br>
              <a:rPr lang="hu-HU" dirty="0" smtClean="0">
                <a:solidFill>
                  <a:srgbClr val="FF0000"/>
                </a:solidFill>
              </a:rPr>
            </a:br>
            <a:r>
              <a:rPr lang="hu-HU" sz="4800" dirty="0">
                <a:solidFill>
                  <a:schemeClr val="bg1"/>
                </a:solidFill>
              </a:rPr>
              <a:t/>
            </a:r>
            <a:br>
              <a:rPr lang="hu-HU" sz="4800" dirty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rgbClr val="FF0000"/>
                </a:solidFill>
              </a:rPr>
              <a:t/>
            </a:r>
            <a:br>
              <a:rPr lang="hu-HU" dirty="0" smtClean="0">
                <a:solidFill>
                  <a:srgbClr val="FF0000"/>
                </a:solidFill>
              </a:rPr>
            </a:br>
            <a:r>
              <a:rPr lang="hu-HU" b="1" dirty="0" smtClean="0">
                <a:solidFill>
                  <a:srgbClr val="FFFF66"/>
                </a:solidFill>
                <a:latin typeface="Comic Sans MS" pitchFamily="66" charset="0"/>
              </a:rPr>
              <a:t/>
            </a:r>
            <a:br>
              <a:rPr lang="hu-HU" b="1" dirty="0" smtClean="0">
                <a:solidFill>
                  <a:srgbClr val="FFFF66"/>
                </a:solidFill>
                <a:latin typeface="Comic Sans MS" pitchFamily="66" charset="0"/>
              </a:rPr>
            </a:br>
            <a:endParaRPr lang="hu-HU" dirty="0">
              <a:solidFill>
                <a:srgbClr val="FF3300"/>
              </a:solidFill>
            </a:endParaRPr>
          </a:p>
        </p:txBody>
      </p:sp>
      <p:pic>
        <p:nvPicPr>
          <p:cNvPr id="38915" name="Picture 4" descr="hengerham fajta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0925" y="1628775"/>
            <a:ext cx="3729038" cy="2663825"/>
          </a:xfrm>
          <a:noFill/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5302253" y="1196978"/>
            <a:ext cx="55467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000" b="1" i="1" u="sng" dirty="0" smtClean="0">
                <a:solidFill>
                  <a:srgbClr val="FFFF00"/>
                </a:solidFill>
              </a:rPr>
              <a:t>Mechanikai</a:t>
            </a:r>
            <a:r>
              <a:rPr lang="hu-HU" altLang="hu-HU" sz="2000" dirty="0" smtClean="0">
                <a:solidFill>
                  <a:srgbClr val="FFFF00"/>
                </a:solidFill>
              </a:rPr>
              <a:t>:</a:t>
            </a:r>
            <a:endParaRPr lang="hu-HU" altLang="hu-HU" sz="2000" dirty="0">
              <a:solidFill>
                <a:srgbClr val="FFFF00"/>
              </a:solidFill>
            </a:endParaRPr>
          </a:p>
          <a:p>
            <a:pPr lvl="1" eaLnBrk="1" hangingPunct="1"/>
            <a:r>
              <a:rPr lang="hu-HU" altLang="hu-HU" sz="2000" dirty="0" err="1">
                <a:solidFill>
                  <a:srgbClr val="FFFF00"/>
                </a:solidFill>
              </a:rPr>
              <a:t>macula</a:t>
            </a:r>
            <a:r>
              <a:rPr lang="hu-HU" altLang="hu-HU" sz="2000" dirty="0">
                <a:solidFill>
                  <a:srgbClr val="FFFF00"/>
                </a:solidFill>
              </a:rPr>
              <a:t> </a:t>
            </a:r>
            <a:r>
              <a:rPr lang="hu-HU" altLang="hu-HU" sz="2000" dirty="0" err="1">
                <a:solidFill>
                  <a:srgbClr val="FFFF00"/>
                </a:solidFill>
              </a:rPr>
              <a:t>adherens</a:t>
            </a:r>
            <a:r>
              <a:rPr lang="hu-HU" altLang="hu-HU" sz="2000" dirty="0">
                <a:solidFill>
                  <a:srgbClr val="FFFF00"/>
                </a:solidFill>
              </a:rPr>
              <a:t> (</a:t>
            </a:r>
            <a:r>
              <a:rPr lang="hu-HU" altLang="hu-HU" sz="2000" dirty="0" err="1">
                <a:solidFill>
                  <a:srgbClr val="FFFF00"/>
                </a:solidFill>
              </a:rPr>
              <a:t>desmosoma</a:t>
            </a:r>
            <a:r>
              <a:rPr lang="hu-HU" altLang="hu-HU" sz="2000" dirty="0">
                <a:solidFill>
                  <a:srgbClr val="FFFF00"/>
                </a:solidFill>
              </a:rPr>
              <a:t>)</a:t>
            </a:r>
          </a:p>
          <a:p>
            <a:pPr lvl="1" eaLnBrk="1" hangingPunct="1"/>
            <a:r>
              <a:rPr lang="hu-HU" altLang="hu-HU" sz="2000" dirty="0" err="1">
                <a:solidFill>
                  <a:srgbClr val="FFFF00"/>
                </a:solidFill>
              </a:rPr>
              <a:t>zonula</a:t>
            </a:r>
            <a:r>
              <a:rPr lang="hu-HU" altLang="hu-HU" sz="2000" dirty="0">
                <a:solidFill>
                  <a:srgbClr val="FFFF00"/>
                </a:solidFill>
              </a:rPr>
              <a:t> </a:t>
            </a:r>
            <a:r>
              <a:rPr lang="hu-HU" altLang="hu-HU" sz="2000" dirty="0" err="1">
                <a:solidFill>
                  <a:srgbClr val="FFFF00"/>
                </a:solidFill>
              </a:rPr>
              <a:t>adherens</a:t>
            </a:r>
            <a:r>
              <a:rPr lang="hu-HU" altLang="hu-HU" sz="2000" dirty="0">
                <a:solidFill>
                  <a:srgbClr val="FFFF00"/>
                </a:solidFill>
              </a:rPr>
              <a:t> </a:t>
            </a:r>
          </a:p>
          <a:p>
            <a:pPr lvl="1" eaLnBrk="1" hangingPunct="1"/>
            <a:r>
              <a:rPr lang="hu-HU" altLang="hu-HU" sz="2000" dirty="0" err="1">
                <a:solidFill>
                  <a:srgbClr val="FFFF00"/>
                </a:solidFill>
              </a:rPr>
              <a:t>hemidesmosoma</a:t>
            </a:r>
            <a:r>
              <a:rPr lang="hu-HU" altLang="hu-HU" sz="2000" dirty="0">
                <a:solidFill>
                  <a:srgbClr val="FFFF00"/>
                </a:solidFill>
              </a:rPr>
              <a:t> </a:t>
            </a:r>
          </a:p>
          <a:p>
            <a:pPr lvl="1" eaLnBrk="1" hangingPunct="1"/>
            <a:endParaRPr lang="hu-HU" altLang="hu-HU" sz="2000" dirty="0">
              <a:solidFill>
                <a:srgbClr val="FFFF00"/>
              </a:solidFill>
            </a:endParaRPr>
          </a:p>
          <a:p>
            <a:pPr eaLnBrk="1" hangingPunct="1"/>
            <a:r>
              <a:rPr lang="hu-HU" altLang="hu-HU" sz="2000" b="1" i="1" u="sng" dirty="0" smtClean="0">
                <a:solidFill>
                  <a:srgbClr val="FFFF00"/>
                </a:solidFill>
              </a:rPr>
              <a:t>Diffúziós </a:t>
            </a:r>
            <a:r>
              <a:rPr lang="hu-HU" altLang="hu-HU" sz="2000" b="1" i="1" u="sng" dirty="0" err="1" smtClean="0">
                <a:solidFill>
                  <a:srgbClr val="FFFF00"/>
                </a:solidFill>
              </a:rPr>
              <a:t>barrierek</a:t>
            </a:r>
            <a:endParaRPr lang="hu-HU" altLang="hu-HU" sz="2000" b="1" i="1" u="sng" dirty="0">
              <a:solidFill>
                <a:srgbClr val="FFFF00"/>
              </a:solidFill>
            </a:endParaRPr>
          </a:p>
          <a:p>
            <a:pPr lvl="1" eaLnBrk="1" hangingPunct="1"/>
            <a:r>
              <a:rPr lang="hu-HU" altLang="hu-HU" sz="2000" dirty="0" err="1">
                <a:solidFill>
                  <a:srgbClr val="FFFF00"/>
                </a:solidFill>
              </a:rPr>
              <a:t>zonula</a:t>
            </a:r>
            <a:r>
              <a:rPr lang="hu-HU" altLang="hu-HU" sz="2000" dirty="0">
                <a:solidFill>
                  <a:srgbClr val="FFFF00"/>
                </a:solidFill>
              </a:rPr>
              <a:t> </a:t>
            </a:r>
            <a:r>
              <a:rPr lang="hu-HU" altLang="hu-HU" sz="2000" dirty="0" err="1">
                <a:solidFill>
                  <a:srgbClr val="FFFF00"/>
                </a:solidFill>
              </a:rPr>
              <a:t>occludens</a:t>
            </a:r>
            <a:r>
              <a:rPr lang="hu-HU" altLang="hu-HU" sz="2000" dirty="0">
                <a:solidFill>
                  <a:srgbClr val="FFFF00"/>
                </a:solidFill>
              </a:rPr>
              <a:t> (</a:t>
            </a:r>
            <a:r>
              <a:rPr lang="hu-HU" altLang="hu-HU" sz="2000" dirty="0" err="1">
                <a:solidFill>
                  <a:srgbClr val="FFFF00"/>
                </a:solidFill>
              </a:rPr>
              <a:t>tight</a:t>
            </a:r>
            <a:r>
              <a:rPr lang="hu-HU" altLang="hu-HU" sz="2000" dirty="0">
                <a:solidFill>
                  <a:srgbClr val="FFFF00"/>
                </a:solidFill>
              </a:rPr>
              <a:t> </a:t>
            </a:r>
            <a:r>
              <a:rPr lang="hu-HU" altLang="hu-HU" sz="2000" dirty="0" err="1">
                <a:solidFill>
                  <a:srgbClr val="FFFF00"/>
                </a:solidFill>
              </a:rPr>
              <a:t>junction</a:t>
            </a:r>
            <a:r>
              <a:rPr lang="hu-HU" altLang="hu-HU" sz="2000" dirty="0">
                <a:solidFill>
                  <a:srgbClr val="FFFF00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hu-HU" altLang="hu-HU" sz="2000" u="sng" dirty="0">
              <a:solidFill>
                <a:srgbClr val="FFFF00"/>
              </a:solidFill>
            </a:endParaRPr>
          </a:p>
          <a:p>
            <a:pPr eaLnBrk="1" hangingPunct="1"/>
            <a:r>
              <a:rPr lang="hu-HU" altLang="hu-HU" sz="2000" b="1" i="1" u="sng" dirty="0" err="1" smtClean="0">
                <a:solidFill>
                  <a:srgbClr val="FFFF00"/>
                </a:solidFill>
              </a:rPr>
              <a:t>Communikációs</a:t>
            </a:r>
            <a:r>
              <a:rPr lang="hu-HU" altLang="hu-HU" sz="2000" b="1" i="1" u="sng" dirty="0" smtClean="0">
                <a:solidFill>
                  <a:srgbClr val="FFFF00"/>
                </a:solidFill>
              </a:rPr>
              <a:t> kapcsolatok</a:t>
            </a:r>
            <a:r>
              <a:rPr lang="hu-HU" altLang="hu-HU" sz="2000" b="1" i="1" dirty="0" smtClean="0">
                <a:solidFill>
                  <a:srgbClr val="FFFF00"/>
                </a:solidFill>
              </a:rPr>
              <a:t> </a:t>
            </a:r>
            <a:endParaRPr lang="hu-HU" altLang="hu-HU" sz="2000" b="1" i="1" dirty="0">
              <a:solidFill>
                <a:srgbClr val="FFFF00"/>
              </a:solidFill>
            </a:endParaRPr>
          </a:p>
          <a:p>
            <a:pPr lvl="1" eaLnBrk="1" hangingPunct="1"/>
            <a:r>
              <a:rPr lang="hu-HU" altLang="hu-HU" sz="2000" dirty="0">
                <a:solidFill>
                  <a:srgbClr val="FFFF00"/>
                </a:solidFill>
              </a:rPr>
              <a:t>nexus (</a:t>
            </a:r>
            <a:r>
              <a:rPr lang="hu-HU" altLang="hu-HU" sz="2000" dirty="0" err="1">
                <a:solidFill>
                  <a:srgbClr val="FFFF00"/>
                </a:solidFill>
              </a:rPr>
              <a:t>gap</a:t>
            </a:r>
            <a:r>
              <a:rPr lang="hu-HU" altLang="hu-HU" sz="2000" dirty="0">
                <a:solidFill>
                  <a:srgbClr val="FFFF00"/>
                </a:solidFill>
              </a:rPr>
              <a:t> </a:t>
            </a:r>
            <a:r>
              <a:rPr lang="hu-HU" altLang="hu-HU" sz="2000" dirty="0" err="1">
                <a:solidFill>
                  <a:srgbClr val="FFFF00"/>
                </a:solidFill>
              </a:rPr>
              <a:t>junction</a:t>
            </a:r>
            <a:r>
              <a:rPr lang="hu-HU" altLang="hu-HU" sz="2000" dirty="0">
                <a:solidFill>
                  <a:srgbClr val="FFFF00"/>
                </a:solidFill>
              </a:rPr>
              <a:t>) </a:t>
            </a:r>
          </a:p>
        </p:txBody>
      </p:sp>
      <p:sp>
        <p:nvSpPr>
          <p:cNvPr id="38917" name="Szövegdoboz 4"/>
          <p:cNvSpPr txBox="1">
            <a:spLocks noChangeArrowheads="1"/>
          </p:cNvSpPr>
          <p:nvPr/>
        </p:nvSpPr>
        <p:spPr bwMode="auto">
          <a:xfrm>
            <a:off x="2039938" y="5157791"/>
            <a:ext cx="806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solidFill>
                  <a:srgbClr val="FFC000"/>
                </a:solidFill>
              </a:rPr>
              <a:t>Tartós kapcsolat a sejtek között </a:t>
            </a:r>
            <a:r>
              <a:rPr lang="hu-HU" altLang="hu-HU" sz="1800" dirty="0" err="1" smtClean="0">
                <a:solidFill>
                  <a:srgbClr val="FFC000"/>
                </a:solidFill>
              </a:rPr>
              <a:t>ill</a:t>
            </a:r>
            <a:r>
              <a:rPr lang="hu-HU" altLang="hu-HU" sz="1800" dirty="0" smtClean="0">
                <a:solidFill>
                  <a:srgbClr val="FFC000"/>
                </a:solidFill>
              </a:rPr>
              <a:t> a sejtek és az ECM között</a:t>
            </a:r>
            <a:r>
              <a:rPr lang="hu-HU" altLang="hu-HU" sz="1800" dirty="0">
                <a:solidFill>
                  <a:srgbClr val="FFC000"/>
                </a:solidFill>
              </a:rPr>
              <a:t/>
            </a:r>
            <a:br>
              <a:rPr lang="hu-HU" altLang="hu-HU" sz="1800" dirty="0">
                <a:solidFill>
                  <a:srgbClr val="FFC000"/>
                </a:solidFill>
              </a:rPr>
            </a:br>
            <a:r>
              <a:rPr lang="hu-HU" altLang="hu-HU" sz="1800" dirty="0">
                <a:solidFill>
                  <a:srgbClr val="FFC000"/>
                </a:solidFill>
              </a:rPr>
              <a:t> </a:t>
            </a:r>
            <a:r>
              <a:rPr lang="hu-HU" altLang="hu-HU" sz="1800" dirty="0" smtClean="0">
                <a:solidFill>
                  <a:srgbClr val="FFC000"/>
                </a:solidFill>
              </a:rPr>
              <a:t>	Szerkezet</a:t>
            </a:r>
            <a:r>
              <a:rPr lang="hu-HU" altLang="hu-HU" sz="1800" b="1" dirty="0" smtClean="0">
                <a:solidFill>
                  <a:srgbClr val="FFC000"/>
                </a:solidFill>
              </a:rPr>
              <a:t>: </a:t>
            </a:r>
            <a:r>
              <a:rPr lang="hu-HU" altLang="hu-HU" sz="1800" b="1" dirty="0" err="1">
                <a:solidFill>
                  <a:srgbClr val="FFFF00"/>
                </a:solidFill>
              </a:rPr>
              <a:t>adhesion</a:t>
            </a:r>
            <a:r>
              <a:rPr lang="hu-HU" altLang="hu-HU" sz="1800" b="1" dirty="0">
                <a:solidFill>
                  <a:srgbClr val="FFFF00"/>
                </a:solidFill>
              </a:rPr>
              <a:t> </a:t>
            </a:r>
            <a:r>
              <a:rPr lang="hu-HU" altLang="hu-HU" sz="1800" b="1" dirty="0" err="1">
                <a:solidFill>
                  <a:srgbClr val="FFFF00"/>
                </a:solidFill>
              </a:rPr>
              <a:t>molecules</a:t>
            </a:r>
            <a:r>
              <a:rPr lang="hu-HU" altLang="hu-HU" sz="1800" b="1" dirty="0">
                <a:solidFill>
                  <a:srgbClr val="FFFF00"/>
                </a:solidFill>
              </a:rPr>
              <a:t>,</a:t>
            </a:r>
            <a:br>
              <a:rPr lang="hu-HU" altLang="hu-HU" sz="1800" b="1" dirty="0">
                <a:solidFill>
                  <a:srgbClr val="FFFF00"/>
                </a:solidFill>
              </a:rPr>
            </a:br>
            <a:r>
              <a:rPr lang="hu-HU" altLang="hu-HU" sz="1800" b="1" dirty="0">
                <a:solidFill>
                  <a:srgbClr val="FFFF00"/>
                </a:solidFill>
              </a:rPr>
              <a:t>	                 </a:t>
            </a:r>
            <a:r>
              <a:rPr lang="hu-HU" altLang="hu-HU" sz="1800" b="1" dirty="0" smtClean="0">
                <a:solidFill>
                  <a:srgbClr val="FFFF00"/>
                </a:solidFill>
              </a:rPr>
              <a:t> </a:t>
            </a:r>
            <a:r>
              <a:rPr lang="hu-HU" altLang="hu-HU" sz="1800" b="1" dirty="0" err="1" smtClean="0">
                <a:solidFill>
                  <a:srgbClr val="FFFF00"/>
                </a:solidFill>
              </a:rPr>
              <a:t>adaptor</a:t>
            </a:r>
            <a:r>
              <a:rPr lang="hu-HU" altLang="hu-HU" sz="1800" b="1" dirty="0" smtClean="0">
                <a:solidFill>
                  <a:srgbClr val="FFFF00"/>
                </a:solidFill>
              </a:rPr>
              <a:t> </a:t>
            </a:r>
            <a:r>
              <a:rPr lang="hu-HU" altLang="hu-HU" sz="1800" b="1" dirty="0" err="1">
                <a:solidFill>
                  <a:srgbClr val="FFFF00"/>
                </a:solidFill>
              </a:rPr>
              <a:t>proteins</a:t>
            </a:r>
            <a:r>
              <a:rPr lang="hu-HU" altLang="hu-HU" sz="1800" b="1" dirty="0"/>
              <a:t>,</a:t>
            </a:r>
            <a:br>
              <a:rPr lang="hu-HU" altLang="hu-HU" sz="1800" b="1" dirty="0"/>
            </a:br>
            <a:r>
              <a:rPr lang="hu-HU" altLang="hu-HU" sz="1800" b="1" dirty="0"/>
              <a:t>	                 </a:t>
            </a:r>
            <a:r>
              <a:rPr lang="hu-HU" altLang="hu-HU" sz="1800" b="1" dirty="0" smtClean="0"/>
              <a:t> </a:t>
            </a:r>
            <a:r>
              <a:rPr lang="hu-HU" altLang="hu-HU" sz="1800" b="1" dirty="0" err="1" smtClean="0">
                <a:solidFill>
                  <a:srgbClr val="FFFF66"/>
                </a:solidFill>
              </a:rPr>
              <a:t>cytoskeleton</a:t>
            </a: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36576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279650" y="2195516"/>
            <a:ext cx="7272338" cy="375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hu-HU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u-H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dependent</a:t>
            </a:r>
            <a:r>
              <a:rPr lang="hu-H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endParaRPr lang="hu-H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cadherins</a:t>
            </a:r>
            <a:endParaRPr lang="hu-H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selectins</a:t>
            </a:r>
            <a:endParaRPr lang="hu-H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integrins</a:t>
            </a:r>
            <a:endParaRPr lang="hu-H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hu-HU" sz="20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-independent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endParaRPr lang="hu-H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IgG-like-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CAMs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immunoglobulin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superfamily</a:t>
            </a: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hu-H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hu-H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Sejt </a:t>
            </a:r>
            <a:r>
              <a:rPr lang="hu-H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adhesion</a:t>
            </a: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molekulák</a:t>
            </a:r>
            <a:r>
              <a:rPr lang="hu-H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5" descr="http://www.cs.stedwards.edu/chem/Chemistry/CHEM43/CHEM43/CellAdhesion/camfamilies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3" y="1557341"/>
            <a:ext cx="3998913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4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604</Words>
  <Application>Microsoft Office PowerPoint</Application>
  <PresentationFormat>Szélesvásznú</PresentationFormat>
  <Paragraphs>270</Paragraphs>
  <Slides>51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Comic Sans MS</vt:lpstr>
      <vt:lpstr>Times New Roman</vt:lpstr>
      <vt:lpstr>Wingdings</vt:lpstr>
      <vt:lpstr>Office-téma</vt:lpstr>
      <vt:lpstr>Image</vt:lpstr>
      <vt:lpstr>Alapszövetek (összefoglaló)</vt:lpstr>
      <vt:lpstr>Alapszövetek</vt:lpstr>
      <vt:lpstr>Hámszövet</vt:lpstr>
      <vt:lpstr>Fedőhámok</vt:lpstr>
      <vt:lpstr>PowerPoint-bemutató</vt:lpstr>
      <vt:lpstr>PowerPoint-bemutató</vt:lpstr>
      <vt:lpstr>PowerPoint-bemutató</vt:lpstr>
      <vt:lpstr>   Lateralis felszín: sejtkapcsoló struktúrák     </vt:lpstr>
      <vt:lpstr>Sejt adhesion molekulák </vt:lpstr>
      <vt:lpstr>Bazális felszín</vt:lpstr>
      <vt:lpstr>Bazális csikolat</vt:lpstr>
      <vt:lpstr>PowerPoint-bemutató</vt:lpstr>
      <vt:lpstr>Exocrine mirigyek</vt:lpstr>
      <vt:lpstr>Exocrin mirigyek</vt:lpstr>
      <vt:lpstr>PowerPoint-bemutató</vt:lpstr>
      <vt:lpstr>Ductus salivaris</vt:lpstr>
      <vt:lpstr>Kötőszövet</vt:lpstr>
      <vt:lpstr>Kötőszöveto rostok</vt:lpstr>
      <vt:lpstr>PowerPoint-bemutató</vt:lpstr>
      <vt:lpstr>PowerPoint-bemutató</vt:lpstr>
      <vt:lpstr>Retikuláris rostok</vt:lpstr>
      <vt:lpstr>PowerPoint-bemutató</vt:lpstr>
      <vt:lpstr>PowerPoint-bemutató</vt:lpstr>
      <vt:lpstr>Csontszövet</vt:lpstr>
      <vt:lpstr>PowerPoint-bemutató</vt:lpstr>
      <vt:lpstr>PowerPoint-bemutató</vt:lpstr>
      <vt:lpstr>PowerPoint-bemutató</vt:lpstr>
      <vt:lpstr>Sarcomer</vt:lpstr>
      <vt:lpstr>Idegszövet</vt:lpstr>
      <vt:lpstr>PowerPoint-bemutató</vt:lpstr>
      <vt:lpstr>Glia sejtek</vt:lpstr>
      <vt:lpstr>PowerPoint-bemutató</vt:lpstr>
      <vt:lpstr>Myelin hüvely</vt:lpstr>
      <vt:lpstr>PowerPoint-bemutató</vt:lpstr>
      <vt:lpstr>Az erek szöveti szerkezete</vt:lpstr>
      <vt:lpstr>Az erek szöveti szerkezete</vt:lpstr>
      <vt:lpstr>Az erek szöveti szerkezete</vt:lpstr>
      <vt:lpstr>PowerPoint-bemutató</vt:lpstr>
      <vt:lpstr>Az erek szöveti szerkezete</vt:lpstr>
      <vt:lpstr>PowerPoint-bemutató</vt:lpstr>
      <vt:lpstr>PowerPoint-bemutató</vt:lpstr>
      <vt:lpstr>A kapillárisok szerkezete</vt:lpstr>
      <vt:lpstr>A kapillárisok szerkezete</vt:lpstr>
      <vt:lpstr>PowerPoint-bemutató</vt:lpstr>
      <vt:lpstr>Speciális értípus: magas endothelű venula (HEV)</vt:lpstr>
      <vt:lpstr>PowerPoint-bemutató</vt:lpstr>
      <vt:lpstr>PowerPoint-bemutató</vt:lpstr>
      <vt:lpstr>A nyirokerek szerkezete </vt:lpstr>
      <vt:lpstr>Lymphoedema</vt:lpstr>
      <vt:lpstr>Lymphoedema</vt:lpstr>
      <vt:lpstr>Felhasznált irodalom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kissa</dc:creator>
  <cp:lastModifiedBy>Gergely Cséplő</cp:lastModifiedBy>
  <cp:revision>18</cp:revision>
  <dcterms:created xsi:type="dcterms:W3CDTF">2019-04-30T06:42:40Z</dcterms:created>
  <dcterms:modified xsi:type="dcterms:W3CDTF">2019-05-03T07:17:09Z</dcterms:modified>
</cp:coreProperties>
</file>