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3" r:id="rId3"/>
    <p:sldId id="311" r:id="rId4"/>
    <p:sldId id="307" r:id="rId5"/>
    <p:sldId id="265" r:id="rId6"/>
    <p:sldId id="312" r:id="rId7"/>
    <p:sldId id="273" r:id="rId8"/>
    <p:sldId id="308" r:id="rId9"/>
    <p:sldId id="292" r:id="rId10"/>
    <p:sldId id="286" r:id="rId11"/>
    <p:sldId id="310" r:id="rId12"/>
    <p:sldId id="313" r:id="rId13"/>
    <p:sldId id="316" r:id="rId14"/>
    <p:sldId id="296" r:id="rId15"/>
    <p:sldId id="314" r:id="rId16"/>
    <p:sldId id="315" r:id="rId17"/>
    <p:sldId id="278" r:id="rId18"/>
    <p:sldId id="279" r:id="rId19"/>
    <p:sldId id="280" r:id="rId20"/>
    <p:sldId id="325" r:id="rId21"/>
    <p:sldId id="270" r:id="rId22"/>
    <p:sldId id="282" r:id="rId23"/>
    <p:sldId id="293" r:id="rId24"/>
    <p:sldId id="290" r:id="rId25"/>
    <p:sldId id="288" r:id="rId26"/>
    <p:sldId id="284" r:id="rId27"/>
    <p:sldId id="289" r:id="rId28"/>
    <p:sldId id="317" r:id="rId29"/>
    <p:sldId id="268" r:id="rId30"/>
    <p:sldId id="318" r:id="rId31"/>
    <p:sldId id="319" r:id="rId32"/>
    <p:sldId id="320" r:id="rId33"/>
    <p:sldId id="321" r:id="rId34"/>
    <p:sldId id="323" r:id="rId35"/>
    <p:sldId id="324" r:id="rId36"/>
    <p:sldId id="322" r:id="rId37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38"/>
    <a:srgbClr val="F75A65"/>
    <a:srgbClr val="69392A"/>
    <a:srgbClr val="CC7C8A"/>
    <a:srgbClr val="C8798A"/>
    <a:srgbClr val="8A9AB7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AEAB1F0E-BEF5-409B-8363-77A84209C8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A596A96-2395-45A1-B56B-04DC2A2F0F6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ED7C8D-CDB6-4A4F-A22E-81C74A9785ED}" type="datetimeFigureOut">
              <a:rPr lang="hu-HU"/>
              <a:pPr>
                <a:defRPr/>
              </a:pPr>
              <a:t>2019. 03. 06.</a:t>
            </a:fld>
            <a:endParaRPr lang="hu-HU"/>
          </a:p>
        </p:txBody>
      </p:sp>
      <p:sp>
        <p:nvSpPr>
          <p:cNvPr id="4" name="Diakép helye 3">
            <a:extLst>
              <a:ext uri="{FF2B5EF4-FFF2-40B4-BE49-F238E27FC236}">
                <a16:creationId xmlns:a16="http://schemas.microsoft.com/office/drawing/2014/main" id="{D96228BC-8329-41FE-B7E4-7CCBCD043F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>
            <a:extLst>
              <a:ext uri="{FF2B5EF4-FFF2-40B4-BE49-F238E27FC236}">
                <a16:creationId xmlns:a16="http://schemas.microsoft.com/office/drawing/2014/main" id="{A26F0663-CF02-44FC-BE1B-459579F34B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3BEA330-16D5-44C8-BDA2-BBE9B36BA9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5DD04BB-E2ED-4AC0-AD9C-AC8B7E75C5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F48D517-B2A8-4BA0-BFAB-39E24AA4225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3DF3631-EE9E-4D93-9843-224E885D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D389-4DE4-417D-B4E7-F7B8D10C3919}" type="datetimeFigureOut">
              <a:rPr lang="hu-HU"/>
              <a:pPr>
                <a:defRPr/>
              </a:pPr>
              <a:t>2019. 03. 06.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B259773-C4D9-4CD7-9270-4E2555D52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68B0E24-9938-4C4B-83BA-EC58C3902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AAF22-DB2E-4143-BA05-BFAD41536B0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7493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3DF3631-EE9E-4D93-9843-224E885D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B80FA-D76E-4699-BFE0-8F3FAA3AA57B}" type="datetimeFigureOut">
              <a:rPr lang="hu-HU"/>
              <a:pPr>
                <a:defRPr/>
              </a:pPr>
              <a:t>2019. 03. 06.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B259773-C4D9-4CD7-9270-4E2555D52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68B0E24-9938-4C4B-83BA-EC58C3902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18268-E8BE-4F38-9871-DB15659F20D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3303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3DF3631-EE9E-4D93-9843-224E885D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CAFE9-9B06-4F6D-B2C3-FCB74A4C6427}" type="datetimeFigureOut">
              <a:rPr lang="hu-HU"/>
              <a:pPr>
                <a:defRPr/>
              </a:pPr>
              <a:t>2019. 03. 06.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B259773-C4D9-4CD7-9270-4E2555D52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68B0E24-9938-4C4B-83BA-EC58C3902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6AC16-4DE5-497C-BA73-2791DE312E0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6550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8FC66D4-46CE-4748-9DE9-B851A6E8B5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EE1AD8-1465-4714-8A0E-1D35029E9F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427B4A2-09E9-49DB-88E7-4B027E2766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2DBB5-3B16-49C0-B4E5-0F3A5A245F4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9305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3DF3631-EE9E-4D93-9843-224E885D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079E9-F32C-48B3-BC37-2099840F2910}" type="datetimeFigureOut">
              <a:rPr lang="hu-HU"/>
              <a:pPr>
                <a:defRPr/>
              </a:pPr>
              <a:t>2019. 03. 06.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B259773-C4D9-4CD7-9270-4E2555D52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68B0E24-9938-4C4B-83BA-EC58C3902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71EA-8CE8-4EBA-AE80-EE06583F9D2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5461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3DF3631-EE9E-4D93-9843-224E885D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F9390-B2FB-4C44-8E1F-099B1920DB13}" type="datetimeFigureOut">
              <a:rPr lang="hu-HU"/>
              <a:pPr>
                <a:defRPr/>
              </a:pPr>
              <a:t>2019. 03. 06.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B259773-C4D9-4CD7-9270-4E2555D52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68B0E24-9938-4C4B-83BA-EC58C3902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CABC2-4CE2-4527-B322-5601597F57C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44232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63DF3631-EE9E-4D93-9843-224E885D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33805-321C-4CFB-BBC5-B2FF3DD5E0F9}" type="datetimeFigureOut">
              <a:rPr lang="hu-HU"/>
              <a:pPr>
                <a:defRPr/>
              </a:pPr>
              <a:t>2019. 03. 06.</a:t>
            </a:fld>
            <a:endParaRPr lang="hu-HU"/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6B259773-C4D9-4CD7-9270-4E2555D52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368B0E24-9938-4C4B-83BA-EC58C3902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6C3F3-7430-4A9A-8FA1-E8C6F918F4D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5836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>
            <a:extLst>
              <a:ext uri="{FF2B5EF4-FFF2-40B4-BE49-F238E27FC236}">
                <a16:creationId xmlns:a16="http://schemas.microsoft.com/office/drawing/2014/main" id="{63DF3631-EE9E-4D93-9843-224E885D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85403-A029-48DE-8766-2625829DC7B6}" type="datetimeFigureOut">
              <a:rPr lang="hu-HU"/>
              <a:pPr>
                <a:defRPr/>
              </a:pPr>
              <a:t>2019. 03. 06.</a:t>
            </a:fld>
            <a:endParaRPr lang="hu-HU"/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6B259773-C4D9-4CD7-9270-4E2555D52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368B0E24-9938-4C4B-83BA-EC58C3902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0082E-D4A0-4831-ACD3-555A233541D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5947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>
            <a:extLst>
              <a:ext uri="{FF2B5EF4-FFF2-40B4-BE49-F238E27FC236}">
                <a16:creationId xmlns:a16="http://schemas.microsoft.com/office/drawing/2014/main" id="{63DF3631-EE9E-4D93-9843-224E885D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42EB-A855-46EA-A381-DFDEDA39D3F9}" type="datetimeFigureOut">
              <a:rPr lang="hu-HU"/>
              <a:pPr>
                <a:defRPr/>
              </a:pPr>
              <a:t>2019. 03. 06.</a:t>
            </a:fld>
            <a:endParaRPr lang="hu-HU"/>
          </a:p>
        </p:txBody>
      </p:sp>
      <p:sp>
        <p:nvSpPr>
          <p:cNvPr id="4" name="Élőláb helye 4">
            <a:extLst>
              <a:ext uri="{FF2B5EF4-FFF2-40B4-BE49-F238E27FC236}">
                <a16:creationId xmlns:a16="http://schemas.microsoft.com/office/drawing/2014/main" id="{6B259773-C4D9-4CD7-9270-4E2555D52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368B0E24-9938-4C4B-83BA-EC58C3902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59F0C-D628-40FC-9FDC-ADDF1D48E34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2108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>
            <a:extLst>
              <a:ext uri="{FF2B5EF4-FFF2-40B4-BE49-F238E27FC236}">
                <a16:creationId xmlns:a16="http://schemas.microsoft.com/office/drawing/2014/main" id="{63DF3631-EE9E-4D93-9843-224E885D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EA743-F84B-41BC-AC52-8CEDA50E08C8}" type="datetimeFigureOut">
              <a:rPr lang="hu-HU"/>
              <a:pPr>
                <a:defRPr/>
              </a:pPr>
              <a:t>2019. 03. 06.</a:t>
            </a:fld>
            <a:endParaRPr lang="hu-HU"/>
          </a:p>
        </p:txBody>
      </p:sp>
      <p:sp>
        <p:nvSpPr>
          <p:cNvPr id="3" name="Élőláb helye 4">
            <a:extLst>
              <a:ext uri="{FF2B5EF4-FFF2-40B4-BE49-F238E27FC236}">
                <a16:creationId xmlns:a16="http://schemas.microsoft.com/office/drawing/2014/main" id="{6B259773-C4D9-4CD7-9270-4E2555D52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>
            <a:extLst>
              <a:ext uri="{FF2B5EF4-FFF2-40B4-BE49-F238E27FC236}">
                <a16:creationId xmlns:a16="http://schemas.microsoft.com/office/drawing/2014/main" id="{368B0E24-9938-4C4B-83BA-EC58C3902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04A68-4C1D-468D-B560-5DACA81FD3E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735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63DF3631-EE9E-4D93-9843-224E885D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1D1DA-35FA-4D08-B2E2-C417CE40E36C}" type="datetimeFigureOut">
              <a:rPr lang="hu-HU"/>
              <a:pPr>
                <a:defRPr/>
              </a:pPr>
              <a:t>2019. 03. 06.</a:t>
            </a:fld>
            <a:endParaRPr lang="hu-HU"/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6B259773-C4D9-4CD7-9270-4E2555D52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368B0E24-9938-4C4B-83BA-EC58C3902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503E0-92CE-4CAA-A12E-375CBC937A7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4907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63DF3631-EE9E-4D93-9843-224E885D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F6EF6-AD05-4926-976A-283CE3D9EE18}" type="datetimeFigureOut">
              <a:rPr lang="hu-HU"/>
              <a:pPr>
                <a:defRPr/>
              </a:pPr>
              <a:t>2019. 03. 06.</a:t>
            </a:fld>
            <a:endParaRPr lang="hu-HU"/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6B259773-C4D9-4CD7-9270-4E2555D52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368B0E24-9938-4C4B-83BA-EC58C3902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817D5-D4F3-4C00-B179-D151AF27CD5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0932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3DF3631-EE9E-4D93-9843-224E885D9C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062A7C-6571-4175-A136-3CBA138AC59A}" type="datetimeFigureOut">
              <a:rPr lang="hu-HU"/>
              <a:pPr>
                <a:defRPr/>
              </a:pPr>
              <a:t>2019. 03. 06.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B259773-C4D9-4CD7-9270-4E2555D52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68B0E24-9938-4C4B-83BA-EC58C3902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AB59A0D-A969-4FE9-924F-9D432785074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zabar@ana2.sote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file:///C:\oktat&#225;s\MEDIAST\csillag.bmp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file:///C:\oktat&#225;s\t&#246;rzs\Heart4.wmf" TargetMode="External"/><Relationship Id="rId5" Type="http://schemas.openxmlformats.org/officeDocument/2006/relationships/image" Target="../media/image12.wmf"/><Relationship Id="rId4" Type="http://schemas.openxmlformats.org/officeDocument/2006/relationships/image" Target="file:///C:\oktat&#225;s\MEDIAST\dugatty&#250;.bmp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C:\oktat&#225;s\t&#246;rzs\diaphragma2.bmp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C:\oktat&#225;s\t&#246;rzs\diaphragma2.bmp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C:\oktat&#225;s\t&#246;rzs\diaphragma2.bmp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C:\oktat&#225;s\t&#246;rzs\diaphragma3.bm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C:\oktat&#225;s\t&#246;rzs\diaphragma3.bm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C:\oktat&#225;s\t&#246;rzs\diaphragma3.bm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mbryology/" TargetMode="External"/><Relationship Id="rId2" Type="http://schemas.openxmlformats.org/officeDocument/2006/relationships/hyperlink" Target="http://php.med.unsw.edu.au/embryology/index.php?title=Main_Pag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oktat&#225;s\t&#246;rzs\diaphragma3.bm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oktat&#225;s\t&#246;rzs\pleura5.bmp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oktat&#225;s\t&#246;rzs\Exhal.wmf" TargetMode="Externa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5" Type="http://schemas.openxmlformats.org/officeDocument/2006/relationships/image" Target="file:///C:\oktat&#225;s\t&#246;rzs\Inhal.wmf" TargetMode="Externa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altLang="hu-HU" smtClean="0"/>
              <a:t>Makroskopische Anatomie und Entwicklung des Zwerchfells</a:t>
            </a:r>
            <a:endParaRPr lang="hu-HU" altLang="hu-HU" smtClean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063359F-107C-4B7E-AFC8-A2F31147A9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000" dirty="0"/>
              <a:t>Dr. Arnold Szabó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1600" i="1" dirty="0">
                <a:hlinkClick r:id="rId2"/>
              </a:rPr>
              <a:t>szabo.arnold@med.semmelweis-univ.hu</a:t>
            </a:r>
            <a:endParaRPr lang="hu-HU" sz="1600" i="1" dirty="0"/>
          </a:p>
          <a:p>
            <a:pPr eaLnBrk="1" hangingPunct="1">
              <a:lnSpc>
                <a:spcPct val="80000"/>
              </a:lnSpc>
              <a:defRPr/>
            </a:pPr>
            <a:endParaRPr lang="hu-HU" sz="1600" i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hu-HU" sz="1800" dirty="0"/>
              <a:t>Semmelweis </a:t>
            </a:r>
            <a:r>
              <a:rPr lang="hu-HU" sz="1800" dirty="0" err="1"/>
              <a:t>Universität</a:t>
            </a:r>
            <a:endParaRPr lang="hu-HU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hu-HU" sz="1800" dirty="0" err="1"/>
              <a:t>Anatomisches</a:t>
            </a:r>
            <a:r>
              <a:rPr lang="hu-HU" sz="1800" dirty="0"/>
              <a:t>, </a:t>
            </a:r>
            <a:r>
              <a:rPr lang="hu-HU" sz="1800" dirty="0" err="1"/>
              <a:t>Histologisches</a:t>
            </a:r>
            <a:r>
              <a:rPr lang="hu-HU" sz="1800" dirty="0"/>
              <a:t> und </a:t>
            </a:r>
            <a:r>
              <a:rPr lang="hu-HU" sz="1800" dirty="0" err="1"/>
              <a:t>Embryologisches</a:t>
            </a:r>
            <a:r>
              <a:rPr lang="hu-HU" sz="1800" dirty="0"/>
              <a:t> </a:t>
            </a:r>
            <a:r>
              <a:rPr lang="hu-HU" sz="1800" dirty="0" err="1"/>
              <a:t>Institut</a:t>
            </a:r>
            <a:endParaRPr lang="hu-HU" sz="1800" dirty="0"/>
          </a:p>
          <a:p>
            <a:pPr eaLnBrk="1" hangingPunct="1">
              <a:lnSpc>
                <a:spcPct val="80000"/>
              </a:lnSpc>
              <a:defRPr/>
            </a:pPr>
            <a:endParaRPr lang="hu-HU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hu-HU" sz="1800" dirty="0"/>
              <a:t>06. 03. 2019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6" descr="C:\oktatás\MEDIAST\dugattyú.bmp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2176463"/>
            <a:ext cx="3802063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5400" y="4333875"/>
            <a:ext cx="168751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/>
              <a:t>Costa 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/>
              <a:t>(rechte Kuppel)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5434013" y="4305300"/>
            <a:ext cx="21621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/>
              <a:t>Spatium intercostale 5. (linke Kuppel)</a:t>
            </a:r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>
            <a:off x="1355725" y="4594225"/>
            <a:ext cx="714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18" name="Line 8"/>
          <p:cNvSpPr>
            <a:spLocks noChangeShapeType="1"/>
          </p:cNvSpPr>
          <p:nvPr/>
        </p:nvSpPr>
        <p:spPr bwMode="auto">
          <a:xfrm flipH="1">
            <a:off x="4697413" y="4727575"/>
            <a:ext cx="790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2827338" y="5402263"/>
            <a:ext cx="1179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i="1"/>
              <a:t>Bauchhöhle</a:t>
            </a:r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2509838" y="4052888"/>
            <a:ext cx="1108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i="1"/>
              <a:t>Brusthöhle</a:t>
            </a:r>
          </a:p>
        </p:txBody>
      </p:sp>
      <p:sp>
        <p:nvSpPr>
          <p:cNvPr id="13321" name="Text Box 12"/>
          <p:cNvSpPr txBox="1">
            <a:spLocks noChangeArrowheads="1"/>
          </p:cNvSpPr>
          <p:nvPr/>
        </p:nvSpPr>
        <p:spPr bwMode="auto">
          <a:xfrm>
            <a:off x="263525" y="260350"/>
            <a:ext cx="449262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800">
                <a:latin typeface="Arial" panose="020B0604020202020204" pitchFamily="34" charset="0"/>
              </a:rPr>
              <a:t>Projektion des Zwerchfells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800">
                <a:latin typeface="Arial" panose="020B0604020202020204" pitchFamily="34" charset="0"/>
              </a:rPr>
              <a:t>Mittelstellung</a:t>
            </a:r>
          </a:p>
        </p:txBody>
      </p:sp>
      <p:pic>
        <p:nvPicPr>
          <p:cNvPr id="13322" name="Picture 3" descr="C:\oktatás\törzs\Heart4.wm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975" y="88900"/>
            <a:ext cx="97155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8" descr="C:\oktatás\MEDIAST\csillag.bmp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0"/>
            <a:ext cx="3709987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hu-HU" altLang="hu-HU" sz="3600" smtClean="0">
                <a:latin typeface="Arial" panose="020B0604020202020204" pitchFamily="34" charset="0"/>
              </a:rPr>
              <a:t>Projektion des Zwerchfells bei maximaler Ein- und Ausatmung</a:t>
            </a:r>
          </a:p>
        </p:txBody>
      </p:sp>
      <p:pic>
        <p:nvPicPr>
          <p:cNvPr id="15363" name="Tartalom hely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2" b="6343"/>
          <a:stretch>
            <a:fillRect/>
          </a:stretch>
        </p:blipFill>
        <p:spPr>
          <a:xfrm>
            <a:off x="1368425" y="1562100"/>
            <a:ext cx="6407150" cy="4962525"/>
          </a:xfrm>
        </p:spPr>
      </p:pic>
      <p:sp>
        <p:nvSpPr>
          <p:cNvPr id="15364" name="Szövegdoboz 4"/>
          <p:cNvSpPr txBox="1">
            <a:spLocks noChangeArrowheads="1"/>
          </p:cNvSpPr>
          <p:nvPr/>
        </p:nvSpPr>
        <p:spPr bwMode="auto">
          <a:xfrm>
            <a:off x="471488" y="4075113"/>
            <a:ext cx="963612" cy="3698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>
                <a:solidFill>
                  <a:srgbClr val="8A9AB7"/>
                </a:solidFill>
              </a:rPr>
              <a:t>4. Rippe</a:t>
            </a:r>
          </a:p>
        </p:txBody>
      </p:sp>
      <p:sp>
        <p:nvSpPr>
          <p:cNvPr id="15365" name="Szövegdoboz 5"/>
          <p:cNvSpPr txBox="1">
            <a:spLocks noChangeArrowheads="1"/>
          </p:cNvSpPr>
          <p:nvPr/>
        </p:nvSpPr>
        <p:spPr bwMode="auto">
          <a:xfrm>
            <a:off x="7164388" y="4259263"/>
            <a:ext cx="728662" cy="3698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>
                <a:solidFill>
                  <a:srgbClr val="8A9AB7"/>
                </a:solidFill>
              </a:rPr>
              <a:t>4. ICR</a:t>
            </a:r>
          </a:p>
        </p:txBody>
      </p:sp>
      <p:sp>
        <p:nvSpPr>
          <p:cNvPr id="15366" name="Szövegdoboz 6"/>
          <p:cNvSpPr txBox="1">
            <a:spLocks noChangeArrowheads="1"/>
          </p:cNvSpPr>
          <p:nvPr/>
        </p:nvSpPr>
        <p:spPr bwMode="auto">
          <a:xfrm>
            <a:off x="471488" y="5229225"/>
            <a:ext cx="963612" cy="369888"/>
          </a:xfrm>
          <a:prstGeom prst="rect">
            <a:avLst/>
          </a:prstGeom>
          <a:noFill/>
          <a:ln w="9525">
            <a:solidFill>
              <a:srgbClr val="C879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>
                <a:solidFill>
                  <a:srgbClr val="CC7C8A"/>
                </a:solidFill>
              </a:rPr>
              <a:t>7. Rippe</a:t>
            </a:r>
          </a:p>
        </p:txBody>
      </p:sp>
      <p:sp>
        <p:nvSpPr>
          <p:cNvPr id="15367" name="Szövegdoboz 7"/>
          <p:cNvSpPr txBox="1">
            <a:spLocks noChangeArrowheads="1"/>
          </p:cNvSpPr>
          <p:nvPr/>
        </p:nvSpPr>
        <p:spPr bwMode="auto">
          <a:xfrm>
            <a:off x="7164388" y="5229225"/>
            <a:ext cx="728662" cy="369888"/>
          </a:xfrm>
          <a:prstGeom prst="rect">
            <a:avLst/>
          </a:prstGeom>
          <a:noFill/>
          <a:ln w="9525">
            <a:solidFill>
              <a:srgbClr val="C879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>
                <a:solidFill>
                  <a:srgbClr val="CC7C8A"/>
                </a:solidFill>
              </a:rPr>
              <a:t>7. ICR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églalap 1"/>
          <p:cNvSpPr>
            <a:spLocks noChangeArrowheads="1"/>
          </p:cNvSpPr>
          <p:nvPr/>
        </p:nvSpPr>
        <p:spPr bwMode="auto">
          <a:xfrm>
            <a:off x="684213" y="1556792"/>
            <a:ext cx="6264051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hu-HU" altLang="hu-HU" dirty="0" err="1"/>
              <a:t>Speiseröhre</a:t>
            </a:r>
            <a:endParaRPr lang="hu-HU" altLang="hu-HU" dirty="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hu-HU" altLang="hu-HU" dirty="0"/>
              <a:t>Aorta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hu-HU" altLang="hu-HU" dirty="0" err="1"/>
              <a:t>Vena</a:t>
            </a:r>
            <a:r>
              <a:rPr lang="hu-HU" altLang="hu-HU" dirty="0"/>
              <a:t> </a:t>
            </a:r>
            <a:r>
              <a:rPr lang="hu-HU" altLang="hu-HU" dirty="0" err="1"/>
              <a:t>cava</a:t>
            </a:r>
            <a:r>
              <a:rPr lang="hu-HU" altLang="hu-HU" dirty="0"/>
              <a:t> </a:t>
            </a:r>
            <a:r>
              <a:rPr lang="hu-HU" altLang="hu-HU" dirty="0" err="1" smtClean="0"/>
              <a:t>inferior</a:t>
            </a:r>
            <a:endParaRPr lang="hu-HU" altLang="hu-HU" dirty="0" smtClean="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hu-HU" altLang="hu-HU" dirty="0" err="1" smtClean="0"/>
              <a:t>Arteria</a:t>
            </a:r>
            <a:r>
              <a:rPr lang="hu-HU" altLang="hu-HU" dirty="0" smtClean="0"/>
              <a:t> et </a:t>
            </a:r>
            <a:r>
              <a:rPr lang="hu-HU" altLang="hu-HU" dirty="0" err="1" smtClean="0"/>
              <a:t>Vena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epigastrica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superior</a:t>
            </a:r>
            <a:endParaRPr lang="hu-HU" altLang="hu-HU" dirty="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hu-HU" altLang="hu-HU" dirty="0" err="1"/>
              <a:t>Vena</a:t>
            </a:r>
            <a:r>
              <a:rPr lang="hu-HU" altLang="hu-HU" dirty="0"/>
              <a:t> </a:t>
            </a:r>
            <a:r>
              <a:rPr lang="hu-HU" altLang="hu-HU" dirty="0" err="1"/>
              <a:t>azygos</a:t>
            </a:r>
            <a:r>
              <a:rPr lang="hu-HU" altLang="hu-HU" dirty="0"/>
              <a:t> et </a:t>
            </a:r>
            <a:r>
              <a:rPr lang="hu-HU" altLang="hu-HU" dirty="0" err="1"/>
              <a:t>hemiazygos</a:t>
            </a:r>
            <a:endParaRPr lang="hu-HU" altLang="hu-HU" dirty="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hu-HU" altLang="hu-HU" dirty="0" err="1"/>
              <a:t>Nervus</a:t>
            </a:r>
            <a:r>
              <a:rPr lang="hu-HU" altLang="hu-HU" dirty="0"/>
              <a:t> </a:t>
            </a:r>
            <a:r>
              <a:rPr lang="hu-HU" altLang="hu-HU" dirty="0" err="1"/>
              <a:t>vagus</a:t>
            </a:r>
            <a:endParaRPr lang="hu-HU" altLang="hu-HU" dirty="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hu-HU" altLang="hu-HU" dirty="0" err="1"/>
              <a:t>Nervus</a:t>
            </a:r>
            <a:r>
              <a:rPr lang="hu-HU" altLang="hu-HU" dirty="0"/>
              <a:t> </a:t>
            </a:r>
            <a:r>
              <a:rPr lang="hu-HU" altLang="hu-HU" dirty="0" err="1"/>
              <a:t>phrenicus</a:t>
            </a:r>
            <a:endParaRPr lang="hu-HU" altLang="hu-HU" dirty="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hu-HU" altLang="hu-HU" dirty="0"/>
              <a:t>N. </a:t>
            </a:r>
            <a:r>
              <a:rPr lang="hu-HU" altLang="hu-HU" dirty="0" err="1"/>
              <a:t>splanchnicus</a:t>
            </a:r>
            <a:r>
              <a:rPr lang="hu-HU" altLang="hu-HU" dirty="0"/>
              <a:t> major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hu-HU" altLang="hu-HU" dirty="0"/>
              <a:t>N. </a:t>
            </a:r>
            <a:r>
              <a:rPr lang="hu-HU" altLang="hu-HU" dirty="0" err="1"/>
              <a:t>splanchnicus</a:t>
            </a:r>
            <a:r>
              <a:rPr lang="hu-HU" altLang="hu-HU" dirty="0"/>
              <a:t> minor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hu-HU" altLang="hu-HU" dirty="0" err="1"/>
              <a:t>Truncus</a:t>
            </a:r>
            <a:r>
              <a:rPr lang="hu-HU" altLang="hu-HU" dirty="0"/>
              <a:t> </a:t>
            </a:r>
            <a:r>
              <a:rPr lang="hu-HU" altLang="hu-HU" dirty="0" err="1"/>
              <a:t>sympathicus</a:t>
            </a:r>
            <a:endParaRPr lang="hu-HU" altLang="hu-HU" dirty="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hu-HU" altLang="hu-HU" dirty="0" err="1"/>
              <a:t>Ductus</a:t>
            </a:r>
            <a:r>
              <a:rPr lang="hu-HU" altLang="hu-HU" dirty="0"/>
              <a:t> </a:t>
            </a:r>
            <a:r>
              <a:rPr lang="hu-HU" altLang="hu-HU" dirty="0" err="1"/>
              <a:t>thoracicus</a:t>
            </a:r>
            <a:endParaRPr lang="hu-HU" altLang="hu-HU" dirty="0"/>
          </a:p>
        </p:txBody>
      </p:sp>
      <p:sp>
        <p:nvSpPr>
          <p:cNvPr id="16387" name="Cím 1"/>
          <p:cNvSpPr txBox="1">
            <a:spLocks noChangeArrowheads="1"/>
          </p:cNvSpPr>
          <p:nvPr/>
        </p:nvSpPr>
        <p:spPr bwMode="auto">
          <a:xfrm>
            <a:off x="457200" y="4048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3600">
                <a:latin typeface="Arial" panose="020B0604020202020204" pitchFamily="34" charset="0"/>
              </a:rPr>
              <a:t>Durchtretende Strukturen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Tartalom hely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50" y="1341438"/>
            <a:ext cx="9112250" cy="5416550"/>
          </a:xfrm>
        </p:spPr>
      </p:pic>
      <p:sp>
        <p:nvSpPr>
          <p:cNvPr id="17411" name="Cím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hu-HU" altLang="hu-HU" sz="3600" smtClean="0">
                <a:latin typeface="Arial" panose="020B0604020202020204" pitchFamily="34" charset="0"/>
              </a:rPr>
              <a:t>Durchtretende Strukturen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Tartalom hely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713" y="765175"/>
            <a:ext cx="8410575" cy="6011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Tartalom hely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765175"/>
            <a:ext cx="8928100" cy="5867400"/>
          </a:xfrm>
        </p:spPr>
      </p:pic>
      <p:sp>
        <p:nvSpPr>
          <p:cNvPr id="4" name="Ellipszis 3">
            <a:extLst>
              <a:ext uri="{FF2B5EF4-FFF2-40B4-BE49-F238E27FC236}">
                <a16:creationId xmlns:a16="http://schemas.microsoft.com/office/drawing/2014/main" id="{11257CC3-9FCF-46A1-AC7F-32E7509CEFFC}"/>
              </a:ext>
            </a:extLst>
          </p:cNvPr>
          <p:cNvSpPr/>
          <p:nvPr/>
        </p:nvSpPr>
        <p:spPr>
          <a:xfrm>
            <a:off x="2001838" y="1030288"/>
            <a:ext cx="1108075" cy="492125"/>
          </a:xfrm>
          <a:prstGeom prst="ellipse">
            <a:avLst/>
          </a:prstGeom>
          <a:noFill/>
          <a:ln>
            <a:solidFill>
              <a:srgbClr val="693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152A0001-3E53-430A-995B-20EE2085EC86}"/>
              </a:ext>
            </a:extLst>
          </p:cNvPr>
          <p:cNvSpPr/>
          <p:nvPr/>
        </p:nvSpPr>
        <p:spPr>
          <a:xfrm>
            <a:off x="7854950" y="3125788"/>
            <a:ext cx="1109663" cy="447675"/>
          </a:xfrm>
          <a:prstGeom prst="ellipse">
            <a:avLst/>
          </a:prstGeom>
          <a:noFill/>
          <a:ln>
            <a:solidFill>
              <a:srgbClr val="693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60D93D35-7138-42BB-8625-B674F2562AAA}"/>
              </a:ext>
            </a:extLst>
          </p:cNvPr>
          <p:cNvSpPr/>
          <p:nvPr/>
        </p:nvSpPr>
        <p:spPr>
          <a:xfrm>
            <a:off x="417513" y="2909888"/>
            <a:ext cx="1108075" cy="447675"/>
          </a:xfrm>
          <a:prstGeom prst="ellipse">
            <a:avLst/>
          </a:prstGeom>
          <a:noFill/>
          <a:ln>
            <a:solidFill>
              <a:srgbClr val="693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Kép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54088"/>
            <a:ext cx="4368800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703388" y="188913"/>
            <a:ext cx="5989637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2800" dirty="0">
                <a:latin typeface="+mj-lt"/>
                <a:ea typeface="+mj-ea"/>
                <a:cs typeface="+mj-cs"/>
              </a:rPr>
              <a:t>Projektion </a:t>
            </a:r>
            <a:r>
              <a:rPr lang="hu-HU" sz="2800" dirty="0" err="1">
                <a:latin typeface="+mj-lt"/>
                <a:ea typeface="+mj-ea"/>
                <a:cs typeface="+mj-cs"/>
              </a:rPr>
              <a:t>der</a:t>
            </a:r>
            <a:r>
              <a:rPr lang="hu-HU" sz="2800" dirty="0">
                <a:latin typeface="+mj-lt"/>
                <a:ea typeface="+mj-ea"/>
                <a:cs typeface="+mj-cs"/>
              </a:rPr>
              <a:t> </a:t>
            </a:r>
            <a:r>
              <a:rPr lang="hu-HU" sz="2800" dirty="0" err="1">
                <a:latin typeface="+mj-lt"/>
                <a:ea typeface="+mj-ea"/>
                <a:cs typeface="+mj-cs"/>
              </a:rPr>
              <a:t>großen</a:t>
            </a:r>
            <a:r>
              <a:rPr lang="hu-HU" sz="2800" dirty="0">
                <a:latin typeface="+mj-lt"/>
                <a:ea typeface="+mj-ea"/>
                <a:cs typeface="+mj-cs"/>
              </a:rPr>
              <a:t> </a:t>
            </a:r>
            <a:r>
              <a:rPr lang="hu-HU" sz="2800" dirty="0" err="1">
                <a:latin typeface="+mj-lt"/>
                <a:ea typeface="+mj-ea"/>
                <a:cs typeface="+mj-cs"/>
              </a:rPr>
              <a:t>Durchtrittsstellen</a:t>
            </a:r>
            <a:endParaRPr lang="hu-HU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20484" name="Szövegdoboz 3"/>
          <p:cNvSpPr txBox="1">
            <a:spLocks noChangeArrowheads="1"/>
          </p:cNvSpPr>
          <p:nvPr/>
        </p:nvSpPr>
        <p:spPr bwMode="auto">
          <a:xfrm>
            <a:off x="5621338" y="2597150"/>
            <a:ext cx="2963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000"/>
              <a:t>Oesophagus  –  Th10/Th11</a:t>
            </a:r>
          </a:p>
        </p:txBody>
      </p:sp>
      <p:sp>
        <p:nvSpPr>
          <p:cNvPr id="20485" name="Szövegdoboz 4"/>
          <p:cNvSpPr txBox="1">
            <a:spLocks noChangeArrowheads="1"/>
          </p:cNvSpPr>
          <p:nvPr/>
        </p:nvSpPr>
        <p:spPr bwMode="auto">
          <a:xfrm>
            <a:off x="5619750" y="1628775"/>
            <a:ext cx="2836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000"/>
              <a:t>Vena cava inf.  –  Th8/Th9</a:t>
            </a:r>
          </a:p>
        </p:txBody>
      </p:sp>
      <p:sp>
        <p:nvSpPr>
          <p:cNvPr id="20486" name="Szövegdoboz 5"/>
          <p:cNvSpPr txBox="1">
            <a:spLocks noChangeArrowheads="1"/>
          </p:cNvSpPr>
          <p:nvPr/>
        </p:nvSpPr>
        <p:spPr bwMode="auto">
          <a:xfrm>
            <a:off x="5651500" y="3429000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000"/>
              <a:t>Aorta  –  Th12/L1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95BBE5-788A-4D39-9B99-E76C3103A138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  <p:pic>
        <p:nvPicPr>
          <p:cNvPr id="21507" name="Picture 2" descr="C:\oktatás\törzs\diaphragma2.bmp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3" y="1263650"/>
            <a:ext cx="4240212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1376363" y="239713"/>
            <a:ext cx="666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>
                <a:latin typeface="Arial" panose="020B0604020202020204" pitchFamily="34" charset="0"/>
              </a:rPr>
              <a:t>Foramen venae cavea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V="1">
            <a:off x="2051050" y="3500438"/>
            <a:ext cx="2089150" cy="13081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249238" y="4559300"/>
            <a:ext cx="1701800" cy="593725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latin typeface="Arial" panose="020B0604020202020204" pitchFamily="34" charset="0"/>
              </a:rPr>
              <a:t>Foramen venae cavae </a:t>
            </a:r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211138" y="5497513"/>
            <a:ext cx="6489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6666FF"/>
                </a:solidFill>
                <a:latin typeface="Arial" panose="020B0604020202020204" pitchFamily="34" charset="0"/>
              </a:rPr>
              <a:t>Vena cava inferior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latin typeface="Arial" panose="020B0604020202020204" pitchFamily="34" charset="0"/>
              </a:rPr>
              <a:t>Ramus phrenicoabdominalis dexter (aus dem Nervus phrenicus)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A63F07-04C3-4CB8-8D35-26B84579E9A8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  <p:pic>
        <p:nvPicPr>
          <p:cNvPr id="22531" name="Picture 2" descr="C:\oktatás\törzs\diaphragma2.bmp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1752600"/>
            <a:ext cx="4240213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376363" y="239713"/>
            <a:ext cx="666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>
                <a:latin typeface="Arial" panose="020B0604020202020204" pitchFamily="34" charset="0"/>
              </a:rPr>
              <a:t>Hiatus oesophagei</a:t>
            </a:r>
          </a:p>
        </p:txBody>
      </p:sp>
      <p:sp>
        <p:nvSpPr>
          <p:cNvPr id="22533" name="Line 4"/>
          <p:cNvSpPr>
            <a:spLocks noChangeShapeType="1"/>
          </p:cNvSpPr>
          <p:nvPr/>
        </p:nvSpPr>
        <p:spPr bwMode="auto">
          <a:xfrm flipH="1">
            <a:off x="3348038" y="2549525"/>
            <a:ext cx="2055812" cy="97631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5480050" y="2060575"/>
            <a:ext cx="1390650" cy="619125"/>
          </a:xfrm>
          <a:prstGeom prst="rect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chemeClr val="bg1"/>
                </a:solidFill>
                <a:latin typeface="Arial" panose="020B0604020202020204" pitchFamily="34" charset="0"/>
              </a:rPr>
              <a:t>Hiatus oesophagei</a:t>
            </a:r>
          </a:p>
        </p:txBody>
      </p:sp>
      <p:sp>
        <p:nvSpPr>
          <p:cNvPr id="22535" name="Text Box 12"/>
          <p:cNvSpPr txBox="1">
            <a:spLocks noChangeArrowheads="1"/>
          </p:cNvSpPr>
          <p:nvPr/>
        </p:nvSpPr>
        <p:spPr bwMode="auto">
          <a:xfrm>
            <a:off x="5140325" y="2986088"/>
            <a:ext cx="3930650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996633"/>
                </a:solidFill>
                <a:latin typeface="Arial" panose="020B0604020202020204" pitchFamily="34" charset="0"/>
              </a:rPr>
              <a:t>Oesophagus (Speiseröhre)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latin typeface="Arial" panose="020B0604020202020204" pitchFamily="34" charset="0"/>
              </a:rPr>
              <a:t>Nervus vagus dexter und sinister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6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latin typeface="Arial" panose="020B0604020202020204" pitchFamily="34" charset="0"/>
              </a:rPr>
              <a:t>                            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6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latin typeface="Arial" panose="020B0604020202020204" pitchFamily="34" charset="0"/>
              </a:rPr>
              <a:t> gelegentlich der Ramus   phrenicoabdominalis sinister aus dem Nervus phrenicus sinister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84EAF9-073C-4A92-AC5E-6B897F131EBA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  <p:pic>
        <p:nvPicPr>
          <p:cNvPr id="23555" name="Picture 1026" descr="C:\oktatás\törzs\diaphragma2.bmp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977900"/>
            <a:ext cx="4240213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1027"/>
          <p:cNvSpPr txBox="1">
            <a:spLocks noChangeArrowheads="1"/>
          </p:cNvSpPr>
          <p:nvPr/>
        </p:nvSpPr>
        <p:spPr bwMode="auto">
          <a:xfrm>
            <a:off x="1304925" y="295275"/>
            <a:ext cx="666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>
                <a:latin typeface="Arial" panose="020B0604020202020204" pitchFamily="34" charset="0"/>
              </a:rPr>
              <a:t>Hiatus aorticus</a:t>
            </a:r>
          </a:p>
        </p:txBody>
      </p:sp>
      <p:sp>
        <p:nvSpPr>
          <p:cNvPr id="23557" name="Line 1030"/>
          <p:cNvSpPr>
            <a:spLocks noChangeShapeType="1"/>
          </p:cNvSpPr>
          <p:nvPr/>
        </p:nvSpPr>
        <p:spPr bwMode="auto">
          <a:xfrm flipV="1">
            <a:off x="2124075" y="2492375"/>
            <a:ext cx="3486150" cy="181768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58" name="Text Box 1033"/>
          <p:cNvSpPr txBox="1">
            <a:spLocks noChangeArrowheads="1"/>
          </p:cNvSpPr>
          <p:nvPr/>
        </p:nvSpPr>
        <p:spPr bwMode="auto">
          <a:xfrm>
            <a:off x="611188" y="4005263"/>
            <a:ext cx="1428750" cy="609600"/>
          </a:xfrm>
          <a:prstGeom prst="rect">
            <a:avLst/>
          </a:prstGeom>
          <a:solidFill>
            <a:srgbClr val="FF33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latin typeface="Arial" panose="020B0604020202020204" pitchFamily="34" charset="0"/>
              </a:rPr>
              <a:t>Hiatus aorticus</a:t>
            </a:r>
          </a:p>
        </p:txBody>
      </p:sp>
      <p:sp>
        <p:nvSpPr>
          <p:cNvPr id="23559" name="Text Box 1036"/>
          <p:cNvSpPr txBox="1">
            <a:spLocks noChangeArrowheads="1"/>
          </p:cNvSpPr>
          <p:nvPr/>
        </p:nvSpPr>
        <p:spPr bwMode="auto">
          <a:xfrm>
            <a:off x="827088" y="4930775"/>
            <a:ext cx="3930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CC3300"/>
                </a:solidFill>
                <a:latin typeface="Arial" panose="020B0604020202020204" pitchFamily="34" charset="0"/>
              </a:rPr>
              <a:t>Aorta thoracica - Aorta abdominalis</a:t>
            </a:r>
            <a:endParaRPr lang="hu-HU" altLang="hu-HU" sz="16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latin typeface="Arial" panose="020B0604020202020204" pitchFamily="34" charset="0"/>
              </a:rPr>
              <a:t>Ductus thoracicus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hu-HU" altLang="hu-HU" sz="3600" smtClean="0"/>
              <a:t>Funktionen der Diaphragma (thoracis)</a:t>
            </a:r>
          </a:p>
        </p:txBody>
      </p:sp>
      <p:sp>
        <p:nvSpPr>
          <p:cNvPr id="512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sz="2400" smtClean="0"/>
              <a:t>Trennt den Brusthöhle von Bauchhöhle ab</a:t>
            </a:r>
          </a:p>
          <a:p>
            <a:pPr eaLnBrk="1" hangingPunct="1"/>
            <a:r>
              <a:rPr lang="hu-HU" altLang="hu-HU" sz="2400" smtClean="0"/>
              <a:t>Der wichtigste Atmungsmuskel</a:t>
            </a:r>
          </a:p>
          <a:p>
            <a:pPr eaLnBrk="1" hangingPunct="1"/>
            <a:r>
              <a:rPr lang="hu-HU" altLang="hu-HU" sz="2400" smtClean="0"/>
              <a:t>Durchgangstelle für wichtige Strukturen</a:t>
            </a:r>
          </a:p>
          <a:p>
            <a:pPr lvl="1" eaLnBrk="1" hangingPunct="1"/>
            <a:r>
              <a:rPr lang="hu-HU" altLang="hu-HU" sz="2000" smtClean="0"/>
              <a:t>Speiseröhre</a:t>
            </a:r>
          </a:p>
          <a:p>
            <a:pPr lvl="1" eaLnBrk="1" hangingPunct="1"/>
            <a:r>
              <a:rPr lang="hu-HU" altLang="hu-HU" sz="2000" smtClean="0"/>
              <a:t>Aorta</a:t>
            </a:r>
          </a:p>
          <a:p>
            <a:pPr lvl="1" eaLnBrk="1" hangingPunct="1"/>
            <a:r>
              <a:rPr lang="hu-HU" altLang="hu-HU" sz="2000" smtClean="0"/>
              <a:t>Vena cava inferior</a:t>
            </a:r>
          </a:p>
          <a:p>
            <a:pPr lvl="1" eaLnBrk="1" hangingPunct="1"/>
            <a:r>
              <a:rPr lang="hu-HU" altLang="hu-HU" sz="2000" smtClean="0"/>
              <a:t>Vena azygos et hemiazygos</a:t>
            </a:r>
          </a:p>
          <a:p>
            <a:pPr lvl="1" eaLnBrk="1" hangingPunct="1"/>
            <a:r>
              <a:rPr lang="hu-HU" altLang="hu-HU" sz="2000" smtClean="0"/>
              <a:t>Nerven (Nervus vagus, Nervus phrenicus, N. splanchnicus major et minor, Truncus sympathicus)</a:t>
            </a:r>
          </a:p>
          <a:p>
            <a:pPr lvl="1" eaLnBrk="1" hangingPunct="1"/>
            <a:r>
              <a:rPr lang="hu-HU" altLang="hu-HU" sz="2000" smtClean="0"/>
              <a:t>Ductus thoracicus</a:t>
            </a:r>
          </a:p>
          <a:p>
            <a:pPr eaLnBrk="1" hangingPunct="1"/>
            <a:r>
              <a:rPr lang="hu-HU" altLang="hu-HU" sz="2400" smtClean="0"/>
              <a:t>Muskel der Bauchpresse</a:t>
            </a:r>
          </a:p>
          <a:p>
            <a:pPr lvl="1" eaLnBrk="1" hangingPunct="1"/>
            <a:endParaRPr lang="hu-HU" altLang="hu-HU" sz="2000" smtClean="0"/>
          </a:p>
          <a:p>
            <a:pPr eaLnBrk="1" hangingPunct="1"/>
            <a:endParaRPr lang="hu-HU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437025-1C4E-404B-B8ED-AC1DBAD17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altLang="hu-HU" sz="3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Ramus</a:t>
            </a:r>
            <a:r>
              <a:rPr lang="hu-HU" altLang="hu-HU" sz="3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hu-HU" altLang="hu-HU" sz="3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phrenicoabdominalis</a:t>
            </a:r>
            <a:r>
              <a:rPr lang="hu-HU" altLang="hu-HU" sz="3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hu-HU" altLang="hu-HU" sz="3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sinister</a:t>
            </a:r>
            <a:endParaRPr lang="hu-HU" sz="3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579" name="Tartalom hely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844675"/>
            <a:ext cx="3990975" cy="4525963"/>
          </a:xfrm>
        </p:spPr>
      </p:pic>
      <p:sp>
        <p:nvSpPr>
          <p:cNvPr id="24580" name="Szövegdoboz 4"/>
          <p:cNvSpPr txBox="1">
            <a:spLocks noChangeArrowheads="1"/>
          </p:cNvSpPr>
          <p:nvPr/>
        </p:nvSpPr>
        <p:spPr bwMode="auto">
          <a:xfrm>
            <a:off x="5364163" y="3141663"/>
            <a:ext cx="33845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000"/>
              <a:t>Eigene variable Durchtrittstelle durch das Centrum tendineum oder durch die Pars lumbalis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E3CD2E-DD1D-4DBF-9649-30104EB45988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  <p:pic>
        <p:nvPicPr>
          <p:cNvPr id="25603" name="Picture 2" descr="C:\oktatás\törzs\diaphragma3.bmp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1052513"/>
            <a:ext cx="5049837" cy="572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1376363" y="188913"/>
            <a:ext cx="666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>
                <a:latin typeface="Arial" panose="020B0604020202020204" pitchFamily="34" charset="0"/>
              </a:rPr>
              <a:t>Trigonum sternocostale</a:t>
            </a:r>
          </a:p>
        </p:txBody>
      </p:sp>
      <p:grpSp>
        <p:nvGrpSpPr>
          <p:cNvPr id="25605" name="Group 29"/>
          <p:cNvGrpSpPr>
            <a:grpSpLocks/>
          </p:cNvGrpSpPr>
          <p:nvPr/>
        </p:nvGrpSpPr>
        <p:grpSpPr bwMode="auto">
          <a:xfrm>
            <a:off x="5003800" y="1052513"/>
            <a:ext cx="3460750" cy="898525"/>
            <a:chOff x="-244" y="578"/>
            <a:chExt cx="2180" cy="566"/>
          </a:xfrm>
        </p:grpSpPr>
        <p:sp>
          <p:nvSpPr>
            <p:cNvPr id="25611" name="Text Box 23"/>
            <p:cNvSpPr txBox="1">
              <a:spLocks noChangeArrowheads="1"/>
            </p:cNvSpPr>
            <p:nvPr/>
          </p:nvSpPr>
          <p:spPr bwMode="auto">
            <a:xfrm>
              <a:off x="732" y="578"/>
              <a:ext cx="1204" cy="566"/>
            </a:xfrm>
            <a:prstGeom prst="rect">
              <a:avLst/>
            </a:prstGeom>
            <a:noFill/>
            <a:ln w="28575">
              <a:solidFill>
                <a:srgbClr val="99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600" b="1">
                  <a:latin typeface="Arial" panose="020B0604020202020204" pitchFamily="34" charset="0"/>
                </a:rPr>
                <a:t>Trigonum sternocostale (</a:t>
              </a:r>
              <a:r>
                <a:rPr lang="hu-HU" altLang="hu-HU" sz="1600" b="1" i="1">
                  <a:latin typeface="Arial" panose="020B0604020202020204" pitchFamily="34" charset="0"/>
                </a:rPr>
                <a:t>Larrey-Spalt</a:t>
              </a:r>
              <a:r>
                <a:rPr lang="hu-HU" altLang="hu-HU" sz="1600" b="1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25612" name="Line 25"/>
            <p:cNvSpPr>
              <a:spLocks noChangeShapeType="1"/>
            </p:cNvSpPr>
            <p:nvPr/>
          </p:nvSpPr>
          <p:spPr bwMode="auto">
            <a:xfrm flipH="1">
              <a:off x="-244" y="901"/>
              <a:ext cx="917" cy="9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25606" name="Text Box 28"/>
          <p:cNvSpPr txBox="1">
            <a:spLocks noChangeArrowheads="1"/>
          </p:cNvSpPr>
          <p:nvPr/>
        </p:nvSpPr>
        <p:spPr bwMode="auto">
          <a:xfrm>
            <a:off x="57150" y="2060575"/>
            <a:ext cx="319405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u-HU" altLang="hu-HU" sz="1600" b="1">
                <a:solidFill>
                  <a:srgbClr val="CC3300"/>
                </a:solidFill>
                <a:latin typeface="Arial" panose="020B0604020202020204" pitchFamily="34" charset="0"/>
              </a:rPr>
              <a:t>A. epigastrica superior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u-HU" altLang="hu-HU" sz="1600" b="1">
                <a:solidFill>
                  <a:schemeClr val="tx2"/>
                </a:solidFill>
                <a:latin typeface="Arial" panose="020B0604020202020204" pitchFamily="34" charset="0"/>
              </a:rPr>
              <a:t>V. epigastrica superior</a:t>
            </a:r>
          </a:p>
        </p:txBody>
      </p:sp>
      <p:grpSp>
        <p:nvGrpSpPr>
          <p:cNvPr id="25607" name="Group 29"/>
          <p:cNvGrpSpPr>
            <a:grpSpLocks/>
          </p:cNvGrpSpPr>
          <p:nvPr/>
        </p:nvGrpSpPr>
        <p:grpSpPr bwMode="auto">
          <a:xfrm>
            <a:off x="1339850" y="1098550"/>
            <a:ext cx="3317875" cy="898525"/>
            <a:chOff x="732" y="578"/>
            <a:chExt cx="2090" cy="566"/>
          </a:xfrm>
        </p:grpSpPr>
        <p:sp>
          <p:nvSpPr>
            <p:cNvPr id="25609" name="Text Box 23"/>
            <p:cNvSpPr txBox="1">
              <a:spLocks noChangeArrowheads="1"/>
            </p:cNvSpPr>
            <p:nvPr/>
          </p:nvSpPr>
          <p:spPr bwMode="auto">
            <a:xfrm>
              <a:off x="732" y="578"/>
              <a:ext cx="1204" cy="566"/>
            </a:xfrm>
            <a:prstGeom prst="rect">
              <a:avLst/>
            </a:prstGeom>
            <a:noFill/>
            <a:ln w="28575">
              <a:solidFill>
                <a:srgbClr val="99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600" b="1">
                  <a:latin typeface="Arial" panose="020B0604020202020204" pitchFamily="34" charset="0"/>
                </a:rPr>
                <a:t>Trigonum sternocostale (</a:t>
              </a:r>
              <a:r>
                <a:rPr lang="hu-HU" altLang="hu-HU" sz="1600" b="1" i="1">
                  <a:latin typeface="Arial" panose="020B0604020202020204" pitchFamily="34" charset="0"/>
                </a:rPr>
                <a:t>Larrey-Spalt</a:t>
              </a:r>
              <a:r>
                <a:rPr lang="hu-HU" altLang="hu-HU" sz="1600" b="1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25610" name="Line 25"/>
            <p:cNvSpPr>
              <a:spLocks noChangeShapeType="1"/>
            </p:cNvSpPr>
            <p:nvPr/>
          </p:nvSpPr>
          <p:spPr bwMode="auto">
            <a:xfrm>
              <a:off x="1990" y="760"/>
              <a:ext cx="832" cy="27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25608" name="Text Box 28"/>
          <p:cNvSpPr txBox="1">
            <a:spLocks noChangeArrowheads="1"/>
          </p:cNvSpPr>
          <p:nvPr/>
        </p:nvSpPr>
        <p:spPr bwMode="auto">
          <a:xfrm>
            <a:off x="6659563" y="1997075"/>
            <a:ext cx="319405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u-HU" altLang="hu-HU" sz="1600" b="1">
                <a:solidFill>
                  <a:srgbClr val="CC3300"/>
                </a:solidFill>
                <a:latin typeface="Arial" panose="020B0604020202020204" pitchFamily="34" charset="0"/>
              </a:rPr>
              <a:t>A. epigastrica superior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u-HU" altLang="hu-HU" sz="1600" b="1">
                <a:solidFill>
                  <a:schemeClr val="tx2"/>
                </a:solidFill>
                <a:latin typeface="Arial" panose="020B0604020202020204" pitchFamily="34" charset="0"/>
              </a:rPr>
              <a:t>V. epigastrica superior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89065F-EE9C-4D1E-A2E1-859F0FF02566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  <p:pic>
        <p:nvPicPr>
          <p:cNvPr id="26627" name="Picture 2" descr="C:\oktatás\törzs\diaphragma3.bmp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958850"/>
            <a:ext cx="5049837" cy="5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217613" y="179388"/>
            <a:ext cx="666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>
                <a:latin typeface="Arial" panose="020B0604020202020204" pitchFamily="34" charset="0"/>
              </a:rPr>
              <a:t>Mediale Lumbalspalt</a:t>
            </a:r>
          </a:p>
        </p:txBody>
      </p:sp>
      <p:grpSp>
        <p:nvGrpSpPr>
          <p:cNvPr id="26629" name="Group 20"/>
          <p:cNvGrpSpPr>
            <a:grpSpLocks/>
          </p:cNvGrpSpPr>
          <p:nvPr/>
        </p:nvGrpSpPr>
        <p:grpSpPr bwMode="auto">
          <a:xfrm>
            <a:off x="254000" y="4038600"/>
            <a:ext cx="4140200" cy="1727200"/>
            <a:chOff x="160" y="2544"/>
            <a:chExt cx="2608" cy="1088"/>
          </a:xfrm>
        </p:grpSpPr>
        <p:sp>
          <p:nvSpPr>
            <p:cNvPr id="26635" name="Text Box 15"/>
            <p:cNvSpPr txBox="1">
              <a:spLocks noChangeArrowheads="1"/>
            </p:cNvSpPr>
            <p:nvPr/>
          </p:nvSpPr>
          <p:spPr bwMode="auto">
            <a:xfrm>
              <a:off x="160" y="3266"/>
              <a:ext cx="1654" cy="36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933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600" b="1">
                  <a:latin typeface="Arial" panose="020B0604020202020204" pitchFamily="34" charset="0"/>
                </a:rPr>
                <a:t>Lücke </a:t>
              </a:r>
              <a:r>
                <a:rPr lang="hu-HU" altLang="hu-HU" sz="1600" b="1" i="1">
                  <a:latin typeface="Arial" panose="020B0604020202020204" pitchFamily="34" charset="0"/>
                </a:rPr>
                <a:t>innerhalb des</a:t>
              </a:r>
              <a:r>
                <a:rPr lang="hu-HU" altLang="hu-HU" sz="1600" b="1">
                  <a:latin typeface="Arial" panose="020B0604020202020204" pitchFamily="34" charset="0"/>
                </a:rPr>
                <a:t> Crus mediale dextrum</a:t>
              </a:r>
            </a:p>
          </p:txBody>
        </p:sp>
        <p:sp>
          <p:nvSpPr>
            <p:cNvPr id="26636" name="Line 16"/>
            <p:cNvSpPr>
              <a:spLocks noChangeShapeType="1"/>
            </p:cNvSpPr>
            <p:nvPr/>
          </p:nvSpPr>
          <p:spPr bwMode="auto">
            <a:xfrm flipV="1">
              <a:off x="1832" y="2544"/>
              <a:ext cx="936" cy="8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26630" name="Group 21"/>
          <p:cNvGrpSpPr>
            <a:grpSpLocks/>
          </p:cNvGrpSpPr>
          <p:nvPr/>
        </p:nvGrpSpPr>
        <p:grpSpPr bwMode="auto">
          <a:xfrm>
            <a:off x="5016500" y="4178300"/>
            <a:ext cx="3673475" cy="1301750"/>
            <a:chOff x="3160" y="2632"/>
            <a:chExt cx="2314" cy="820"/>
          </a:xfrm>
        </p:grpSpPr>
        <p:sp>
          <p:nvSpPr>
            <p:cNvPr id="26633" name="Text Box 14"/>
            <p:cNvSpPr txBox="1">
              <a:spLocks noChangeArrowheads="1"/>
            </p:cNvSpPr>
            <p:nvPr/>
          </p:nvSpPr>
          <p:spPr bwMode="auto">
            <a:xfrm>
              <a:off x="3652" y="3054"/>
              <a:ext cx="1822" cy="39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9933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600" b="1">
                  <a:latin typeface="Arial" panose="020B0604020202020204" pitchFamily="34" charset="0"/>
                </a:rPr>
                <a:t>Lücke </a:t>
              </a:r>
              <a:r>
                <a:rPr lang="hu-HU" altLang="hu-HU" sz="1600" b="1" i="1">
                  <a:latin typeface="Arial" panose="020B0604020202020204" pitchFamily="34" charset="0"/>
                </a:rPr>
                <a:t>innerhalb des</a:t>
              </a:r>
              <a:r>
                <a:rPr lang="hu-HU" altLang="hu-HU" sz="1600" b="1">
                  <a:latin typeface="Arial" panose="020B0604020202020204" pitchFamily="34" charset="0"/>
                </a:rPr>
                <a:t> Crus mediale sinistrum</a:t>
              </a:r>
            </a:p>
          </p:txBody>
        </p:sp>
        <p:sp>
          <p:nvSpPr>
            <p:cNvPr id="26634" name="Line 17"/>
            <p:cNvSpPr>
              <a:spLocks noChangeShapeType="1"/>
            </p:cNvSpPr>
            <p:nvPr/>
          </p:nvSpPr>
          <p:spPr bwMode="auto">
            <a:xfrm flipH="1" flipV="1">
              <a:off x="3160" y="2632"/>
              <a:ext cx="504" cy="52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26631" name="Text Box 18"/>
          <p:cNvSpPr txBox="1">
            <a:spLocks noChangeArrowheads="1"/>
          </p:cNvSpPr>
          <p:nvPr/>
        </p:nvSpPr>
        <p:spPr bwMode="auto">
          <a:xfrm>
            <a:off x="279400" y="5905500"/>
            <a:ext cx="3716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chemeClr val="tx2"/>
                </a:solidFill>
                <a:latin typeface="Arial" panose="020B0604020202020204" pitchFamily="34" charset="0"/>
              </a:rPr>
              <a:t>Vena azygos</a:t>
            </a:r>
            <a:endParaRPr lang="hu-HU" altLang="hu-HU" sz="1600" b="1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hu-HU" altLang="hu-HU" sz="1600" b="1">
                <a:latin typeface="Arial" panose="020B0604020202020204" pitchFamily="34" charset="0"/>
              </a:rPr>
              <a:t>Nervus splanchnicus major dexter</a:t>
            </a:r>
            <a:endParaRPr lang="hu-HU" altLang="hu-HU" sz="1800"/>
          </a:p>
        </p:txBody>
      </p:sp>
      <p:sp>
        <p:nvSpPr>
          <p:cNvPr id="26632" name="Text Box 19"/>
          <p:cNvSpPr txBox="1">
            <a:spLocks noChangeArrowheads="1"/>
          </p:cNvSpPr>
          <p:nvPr/>
        </p:nvSpPr>
        <p:spPr bwMode="auto">
          <a:xfrm>
            <a:off x="5580063" y="5600700"/>
            <a:ext cx="3887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chemeClr val="tx2"/>
                </a:solidFill>
                <a:latin typeface="Arial" panose="020B0604020202020204" pitchFamily="34" charset="0"/>
              </a:rPr>
              <a:t>Vena hemiazygos</a:t>
            </a:r>
            <a:r>
              <a:rPr lang="hu-HU" altLang="hu-HU" sz="1600" b="1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latin typeface="Arial" panose="020B0604020202020204" pitchFamily="34" charset="0"/>
              </a:rPr>
              <a:t>Nervus splanchnicus major sinister</a:t>
            </a:r>
            <a:endParaRPr lang="hu-HU" altLang="hu-H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oktatás\törzs\diaphragma3.bmp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958850"/>
            <a:ext cx="5049837" cy="5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14"/>
          <p:cNvSpPr txBox="1">
            <a:spLocks noChangeArrowheads="1"/>
          </p:cNvSpPr>
          <p:nvPr/>
        </p:nvSpPr>
        <p:spPr bwMode="auto">
          <a:xfrm>
            <a:off x="6029325" y="4948238"/>
            <a:ext cx="2400300" cy="638175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latin typeface="Arial" panose="020B0604020202020204" pitchFamily="34" charset="0"/>
              </a:rPr>
              <a:t>Spalt zwischen Crus mediale und laterale  </a:t>
            </a:r>
          </a:p>
        </p:txBody>
      </p:sp>
      <p:sp>
        <p:nvSpPr>
          <p:cNvPr id="27652" name="Line 19"/>
          <p:cNvSpPr>
            <a:spLocks noChangeShapeType="1"/>
          </p:cNvSpPr>
          <p:nvPr/>
        </p:nvSpPr>
        <p:spPr bwMode="auto">
          <a:xfrm flipH="1" flipV="1">
            <a:off x="5232400" y="3390900"/>
            <a:ext cx="850900" cy="152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653" name="Text Box 20"/>
          <p:cNvSpPr txBox="1">
            <a:spLocks noChangeArrowheads="1"/>
          </p:cNvSpPr>
          <p:nvPr/>
        </p:nvSpPr>
        <p:spPr bwMode="auto">
          <a:xfrm>
            <a:off x="6056313" y="5724525"/>
            <a:ext cx="3035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latin typeface="Arial" panose="020B0604020202020204" pitchFamily="34" charset="0"/>
              </a:rPr>
              <a:t>Truncus sympathicus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latin typeface="Arial" panose="020B0604020202020204" pitchFamily="34" charset="0"/>
              </a:rPr>
              <a:t>Nervus splanchnicus minor</a:t>
            </a:r>
            <a:endParaRPr lang="hu-HU" altLang="hu-HU" sz="1800"/>
          </a:p>
        </p:txBody>
      </p:sp>
      <p:sp>
        <p:nvSpPr>
          <p:cNvPr id="27654" name="Text Box 14"/>
          <p:cNvSpPr txBox="1">
            <a:spLocks noChangeArrowheads="1"/>
          </p:cNvSpPr>
          <p:nvPr/>
        </p:nvSpPr>
        <p:spPr bwMode="auto">
          <a:xfrm>
            <a:off x="323850" y="4914900"/>
            <a:ext cx="2400300" cy="638175"/>
          </a:xfrm>
          <a:prstGeom prst="rect">
            <a:avLst/>
          </a:prstGeom>
          <a:solidFill>
            <a:schemeClr val="bg1"/>
          </a:solidFill>
          <a:ln w="28575">
            <a:solidFill>
              <a:srgbClr val="993366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latin typeface="Arial" panose="020B0604020202020204" pitchFamily="34" charset="0"/>
              </a:rPr>
              <a:t>Spalt zwischen Crus mediale und laterale  </a:t>
            </a:r>
          </a:p>
        </p:txBody>
      </p:sp>
      <p:sp>
        <p:nvSpPr>
          <p:cNvPr id="27655" name="Line 19"/>
          <p:cNvSpPr>
            <a:spLocks noChangeShapeType="1"/>
          </p:cNvSpPr>
          <p:nvPr/>
        </p:nvSpPr>
        <p:spPr bwMode="auto">
          <a:xfrm flipV="1">
            <a:off x="2614613" y="3429000"/>
            <a:ext cx="1604962" cy="14493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656" name="Text Box 20"/>
          <p:cNvSpPr txBox="1">
            <a:spLocks noChangeArrowheads="1"/>
          </p:cNvSpPr>
          <p:nvPr/>
        </p:nvSpPr>
        <p:spPr bwMode="auto">
          <a:xfrm>
            <a:off x="381000" y="5724525"/>
            <a:ext cx="3035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latin typeface="Arial" panose="020B0604020202020204" pitchFamily="34" charset="0"/>
              </a:rPr>
              <a:t>Truncus sympathicus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latin typeface="Arial" panose="020B0604020202020204" pitchFamily="34" charset="0"/>
              </a:rPr>
              <a:t>Nervus splanchnicus minor</a:t>
            </a:r>
            <a:endParaRPr lang="hu-HU" altLang="hu-HU" sz="1800"/>
          </a:p>
        </p:txBody>
      </p:sp>
      <p:sp>
        <p:nvSpPr>
          <p:cNvPr id="27657" name="Text Box 3"/>
          <p:cNvSpPr txBox="1">
            <a:spLocks noChangeArrowheads="1"/>
          </p:cNvSpPr>
          <p:nvPr/>
        </p:nvSpPr>
        <p:spPr bwMode="auto">
          <a:xfrm>
            <a:off x="1217613" y="179388"/>
            <a:ext cx="666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>
                <a:latin typeface="Arial" panose="020B0604020202020204" pitchFamily="34" charset="0"/>
              </a:rPr>
              <a:t>Laterale Lumbalspalt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1962150" y="188913"/>
            <a:ext cx="533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>
                <a:latin typeface="Arial" panose="020B0604020202020204" pitchFamily="34" charset="0"/>
              </a:rPr>
              <a:t>Entwicklung des Zwerchfells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97EC194B-4FD4-4E29-AF73-72E2DEE00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1268413"/>
            <a:ext cx="69532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 err="1">
                <a:cs typeface="+mn-cs"/>
              </a:rPr>
              <a:t>Das</a:t>
            </a:r>
            <a:r>
              <a:rPr lang="hu-HU" sz="2000" dirty="0">
                <a:cs typeface="+mn-cs"/>
              </a:rPr>
              <a:t> </a:t>
            </a:r>
            <a:r>
              <a:rPr lang="hu-HU" sz="2000" dirty="0" err="1">
                <a:cs typeface="+mn-cs"/>
              </a:rPr>
              <a:t>Zwerchfell</a:t>
            </a:r>
            <a:r>
              <a:rPr lang="hu-HU" sz="2000" dirty="0">
                <a:cs typeface="+mn-cs"/>
              </a:rPr>
              <a:t> </a:t>
            </a:r>
            <a:r>
              <a:rPr lang="hu-HU" sz="2000" dirty="0" err="1">
                <a:cs typeface="+mn-cs"/>
              </a:rPr>
              <a:t>entwickelt</a:t>
            </a:r>
            <a:r>
              <a:rPr lang="hu-HU" sz="2000" dirty="0">
                <a:cs typeface="+mn-cs"/>
              </a:rPr>
              <a:t> </a:t>
            </a:r>
            <a:r>
              <a:rPr lang="hu-HU" sz="2000" dirty="0" err="1">
                <a:cs typeface="+mn-cs"/>
              </a:rPr>
              <a:t>sich</a:t>
            </a:r>
            <a:r>
              <a:rPr lang="hu-HU" sz="2000" dirty="0">
                <a:cs typeface="+mn-cs"/>
              </a:rPr>
              <a:t> </a:t>
            </a:r>
            <a:r>
              <a:rPr lang="hu-HU" sz="2000" dirty="0" err="1">
                <a:cs typeface="+mn-cs"/>
              </a:rPr>
              <a:t>aus</a:t>
            </a:r>
            <a:r>
              <a:rPr lang="hu-HU" sz="2000" dirty="0">
                <a:cs typeface="+mn-cs"/>
              </a:rPr>
              <a:t> </a:t>
            </a:r>
            <a:r>
              <a:rPr lang="hu-HU" sz="2000" dirty="0" err="1">
                <a:cs typeface="+mn-cs"/>
              </a:rPr>
              <a:t>vier</a:t>
            </a:r>
            <a:r>
              <a:rPr lang="hu-HU" sz="2000" dirty="0">
                <a:cs typeface="+mn-cs"/>
              </a:rPr>
              <a:t> </a:t>
            </a:r>
            <a:r>
              <a:rPr lang="hu-HU" sz="2000" dirty="0" err="1">
                <a:cs typeface="+mn-cs"/>
              </a:rPr>
              <a:t>Anteilen</a:t>
            </a:r>
            <a:r>
              <a:rPr lang="hu-HU" sz="2000" dirty="0">
                <a:cs typeface="+mn-cs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hu-HU" sz="2000" b="1" dirty="0" err="1">
                <a:cs typeface="+mn-cs"/>
              </a:rPr>
              <a:t>Septum</a:t>
            </a:r>
            <a:r>
              <a:rPr lang="hu-HU" sz="2000" b="1" dirty="0">
                <a:cs typeface="+mn-cs"/>
              </a:rPr>
              <a:t> </a:t>
            </a:r>
            <a:r>
              <a:rPr lang="hu-HU" sz="2000" b="1" dirty="0" err="1">
                <a:cs typeface="+mn-cs"/>
              </a:rPr>
              <a:t>transversum</a:t>
            </a:r>
            <a:r>
              <a:rPr lang="hu-HU" sz="2000" b="1" dirty="0">
                <a:cs typeface="+mn-cs"/>
              </a:rPr>
              <a:t> </a:t>
            </a:r>
            <a:r>
              <a:rPr lang="hu-HU" sz="2000" b="1" dirty="0" err="1">
                <a:cs typeface="+mn-cs"/>
              </a:rPr>
              <a:t>aus</a:t>
            </a:r>
            <a:r>
              <a:rPr lang="hu-HU" sz="2000" b="1" dirty="0">
                <a:cs typeface="+mn-cs"/>
              </a:rPr>
              <a:t> den 3-5 </a:t>
            </a:r>
            <a:r>
              <a:rPr lang="hu-HU" sz="2000" b="1" dirty="0" err="1">
                <a:cs typeface="+mn-cs"/>
              </a:rPr>
              <a:t>zervikalen</a:t>
            </a:r>
            <a:r>
              <a:rPr lang="hu-HU" sz="2000" b="1" dirty="0">
                <a:cs typeface="+mn-cs"/>
              </a:rPr>
              <a:t> </a:t>
            </a:r>
            <a:r>
              <a:rPr lang="hu-HU" sz="2000" b="1" dirty="0" err="1">
                <a:cs typeface="+mn-cs"/>
              </a:rPr>
              <a:t>Somiten</a:t>
            </a:r>
            <a:endParaRPr lang="hu-HU" sz="2000" b="1" dirty="0">
              <a:cs typeface="+mn-cs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cs typeface="+mn-cs"/>
              </a:rPr>
              <a:t>      </a:t>
            </a:r>
            <a:r>
              <a:rPr lang="hu-HU" sz="2000" dirty="0">
                <a:cs typeface="+mn-cs"/>
              </a:rPr>
              <a:t>(in </a:t>
            </a:r>
            <a:r>
              <a:rPr lang="hu-HU" sz="2000" dirty="0" err="1">
                <a:cs typeface="+mn-cs"/>
              </a:rPr>
              <a:t>seinen</a:t>
            </a:r>
            <a:r>
              <a:rPr lang="hu-HU" sz="2000" dirty="0">
                <a:cs typeface="+mn-cs"/>
              </a:rPr>
              <a:t> </a:t>
            </a:r>
            <a:r>
              <a:rPr lang="hu-HU" sz="2000" dirty="0" err="1">
                <a:cs typeface="+mn-cs"/>
              </a:rPr>
              <a:t>unteren</a:t>
            </a:r>
            <a:r>
              <a:rPr lang="hu-HU" sz="2000" dirty="0">
                <a:cs typeface="+mn-cs"/>
              </a:rPr>
              <a:t> </a:t>
            </a:r>
            <a:r>
              <a:rPr lang="hu-HU" sz="2000" dirty="0" err="1">
                <a:cs typeface="+mn-cs"/>
              </a:rPr>
              <a:t>Teil</a:t>
            </a:r>
            <a:r>
              <a:rPr lang="hu-HU" sz="2000" dirty="0">
                <a:cs typeface="+mn-cs"/>
              </a:rPr>
              <a:t> </a:t>
            </a:r>
            <a:r>
              <a:rPr lang="hu-HU" sz="2000" dirty="0" err="1">
                <a:cs typeface="+mn-cs"/>
              </a:rPr>
              <a:t>wächst</a:t>
            </a:r>
            <a:r>
              <a:rPr lang="hu-HU" sz="2000" dirty="0">
                <a:cs typeface="+mn-cs"/>
              </a:rPr>
              <a:t> die </a:t>
            </a:r>
            <a:r>
              <a:rPr lang="hu-HU" sz="2000" dirty="0" err="1">
                <a:cs typeface="+mn-cs"/>
              </a:rPr>
              <a:t>Leber</a:t>
            </a:r>
            <a:r>
              <a:rPr lang="hu-HU" sz="2000" dirty="0">
                <a:cs typeface="+mn-cs"/>
              </a:rPr>
              <a:t> </a:t>
            </a:r>
            <a:r>
              <a:rPr lang="hu-HU" sz="2000" dirty="0" err="1">
                <a:cs typeface="+mn-cs"/>
              </a:rPr>
              <a:t>ein</a:t>
            </a:r>
            <a:r>
              <a:rPr lang="hu-HU" sz="2000" dirty="0">
                <a:cs typeface="+mn-cs"/>
              </a:rPr>
              <a:t>)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>
                <a:cs typeface="+mn-cs"/>
              </a:rPr>
              <a:t>2.   </a:t>
            </a:r>
            <a:r>
              <a:rPr lang="hu-HU" sz="2000" dirty="0" err="1">
                <a:cs typeface="+mn-cs"/>
              </a:rPr>
              <a:t>Mesenterium</a:t>
            </a:r>
            <a:r>
              <a:rPr lang="hu-HU" sz="2000" dirty="0">
                <a:cs typeface="+mn-cs"/>
              </a:rPr>
              <a:t> </a:t>
            </a:r>
            <a:r>
              <a:rPr lang="hu-HU" sz="2000" dirty="0" err="1">
                <a:cs typeface="+mn-cs"/>
              </a:rPr>
              <a:t>dorsale</a:t>
            </a:r>
            <a:r>
              <a:rPr lang="hu-HU" sz="2000" dirty="0">
                <a:cs typeface="+mn-cs"/>
              </a:rPr>
              <a:t> des </a:t>
            </a:r>
            <a:r>
              <a:rPr lang="hu-HU" sz="2000" dirty="0" err="1">
                <a:cs typeface="+mn-cs"/>
              </a:rPr>
              <a:t>Esophagus</a:t>
            </a:r>
            <a:endParaRPr lang="hu-HU" sz="2000" dirty="0">
              <a:cs typeface="+mn-cs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>
                <a:cs typeface="+mn-cs"/>
              </a:rPr>
              <a:t>3.   </a:t>
            </a:r>
            <a:r>
              <a:rPr lang="hu-HU" sz="2000" dirty="0" err="1">
                <a:cs typeface="+mn-cs"/>
              </a:rPr>
              <a:t>Membrana</a:t>
            </a:r>
            <a:r>
              <a:rPr lang="hu-HU" sz="2000" dirty="0">
                <a:cs typeface="+mn-cs"/>
              </a:rPr>
              <a:t> </a:t>
            </a:r>
            <a:r>
              <a:rPr lang="hu-HU" sz="2000" dirty="0" err="1">
                <a:cs typeface="+mn-cs"/>
              </a:rPr>
              <a:t>pleuroperitonealis</a:t>
            </a:r>
            <a:endParaRPr lang="hu-HU" sz="2000" dirty="0">
              <a:cs typeface="+mn-cs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>
                <a:cs typeface="+mn-cs"/>
              </a:rPr>
              <a:t>4.   </a:t>
            </a:r>
            <a:r>
              <a:rPr lang="hu-HU" sz="2000" dirty="0" err="1">
                <a:cs typeface="+mn-cs"/>
              </a:rPr>
              <a:t>Mesenchym</a:t>
            </a:r>
            <a:r>
              <a:rPr lang="hu-HU" sz="2000" dirty="0">
                <a:cs typeface="+mn-cs"/>
              </a:rPr>
              <a:t> der </a:t>
            </a:r>
            <a:r>
              <a:rPr lang="hu-HU" sz="2000" dirty="0" err="1">
                <a:cs typeface="+mn-cs"/>
              </a:rPr>
              <a:t>lateralen</a:t>
            </a:r>
            <a:r>
              <a:rPr lang="hu-HU" sz="2000" dirty="0">
                <a:cs typeface="+mn-cs"/>
              </a:rPr>
              <a:t> </a:t>
            </a:r>
            <a:r>
              <a:rPr lang="hu-HU" sz="2000" dirty="0" err="1">
                <a:cs typeface="+mn-cs"/>
              </a:rPr>
              <a:t>Körperwand</a:t>
            </a:r>
            <a:endParaRPr lang="hu-HU" sz="2000" dirty="0">
              <a:cs typeface="+mn-cs"/>
            </a:endParaRPr>
          </a:p>
        </p:txBody>
      </p:sp>
      <p:pic>
        <p:nvPicPr>
          <p:cNvPr id="28676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36975"/>
            <a:ext cx="8696325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Szövegdoboz 5"/>
          <p:cNvSpPr txBox="1">
            <a:spLocks noChangeArrowheads="1"/>
          </p:cNvSpPr>
          <p:nvPr/>
        </p:nvSpPr>
        <p:spPr bwMode="auto">
          <a:xfrm>
            <a:off x="2082800" y="5876925"/>
            <a:ext cx="134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Septum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transversum</a:t>
            </a:r>
          </a:p>
        </p:txBody>
      </p:sp>
      <p:sp>
        <p:nvSpPr>
          <p:cNvPr id="28678" name="Szövegdoboz 6"/>
          <p:cNvSpPr txBox="1">
            <a:spLocks noChangeArrowheads="1"/>
          </p:cNvSpPr>
          <p:nvPr/>
        </p:nvSpPr>
        <p:spPr bwMode="auto">
          <a:xfrm>
            <a:off x="2447925" y="4756150"/>
            <a:ext cx="615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Herz</a:t>
            </a:r>
          </a:p>
        </p:txBody>
      </p:sp>
      <p:sp>
        <p:nvSpPr>
          <p:cNvPr id="28679" name="Szövegdoboz 7"/>
          <p:cNvSpPr txBox="1">
            <a:spLocks noChangeArrowheads="1"/>
          </p:cNvSpPr>
          <p:nvPr/>
        </p:nvSpPr>
        <p:spPr bwMode="auto">
          <a:xfrm>
            <a:off x="6011863" y="4598988"/>
            <a:ext cx="615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Herz</a:t>
            </a:r>
          </a:p>
        </p:txBody>
      </p:sp>
      <p:sp>
        <p:nvSpPr>
          <p:cNvPr id="28680" name="Szövegdoboz 8"/>
          <p:cNvSpPr txBox="1">
            <a:spLocks noChangeArrowheads="1"/>
          </p:cNvSpPr>
          <p:nvPr/>
        </p:nvSpPr>
        <p:spPr bwMode="auto">
          <a:xfrm>
            <a:off x="5821363" y="5172075"/>
            <a:ext cx="714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Leber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5" descr="membrana pleurop felülrő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531938"/>
            <a:ext cx="5351463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1922463" y="333375"/>
            <a:ext cx="53324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>
                <a:latin typeface="Arial" panose="020B0604020202020204" pitchFamily="34" charset="0"/>
              </a:rPr>
              <a:t>Entwicklung des Zwerchfells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6516688" y="6021388"/>
            <a:ext cx="1327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Esophagus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5724525" y="1412875"/>
            <a:ext cx="7048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Aorta</a:t>
            </a:r>
          </a:p>
        </p:txBody>
      </p:sp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179388" y="3284538"/>
            <a:ext cx="202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Vena cava inferior</a:t>
            </a:r>
          </a:p>
        </p:txBody>
      </p:sp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546100" y="1360488"/>
            <a:ext cx="1504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Canalis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pericardiaco-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peritonealis</a:t>
            </a:r>
          </a:p>
        </p:txBody>
      </p:sp>
      <p:sp>
        <p:nvSpPr>
          <p:cNvPr id="29704" name="Line 11"/>
          <p:cNvSpPr>
            <a:spLocks noChangeShapeType="1"/>
          </p:cNvSpPr>
          <p:nvPr/>
        </p:nvSpPr>
        <p:spPr bwMode="auto">
          <a:xfrm>
            <a:off x="4787900" y="3644900"/>
            <a:ext cx="2376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9705" name="Text Box 13"/>
          <p:cNvSpPr txBox="1">
            <a:spLocks noChangeArrowheads="1"/>
          </p:cNvSpPr>
          <p:nvPr/>
        </p:nvSpPr>
        <p:spPr bwMode="auto">
          <a:xfrm>
            <a:off x="292100" y="5445125"/>
            <a:ext cx="19399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>
                <a:solidFill>
                  <a:srgbClr val="FF3300"/>
                </a:solidFill>
              </a:rPr>
              <a:t>3. Membrana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>
                <a:solidFill>
                  <a:srgbClr val="FF3300"/>
                </a:solidFill>
              </a:rPr>
              <a:t>pleuroperitonealis</a:t>
            </a:r>
          </a:p>
        </p:txBody>
      </p:sp>
      <p:sp>
        <p:nvSpPr>
          <p:cNvPr id="29706" name="Line 14"/>
          <p:cNvSpPr>
            <a:spLocks noChangeShapeType="1"/>
          </p:cNvSpPr>
          <p:nvPr/>
        </p:nvSpPr>
        <p:spPr bwMode="auto">
          <a:xfrm flipH="1">
            <a:off x="1979613" y="4508500"/>
            <a:ext cx="1152525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9707" name="Text Box 18"/>
          <p:cNvSpPr txBox="1">
            <a:spLocks noChangeArrowheads="1"/>
          </p:cNvSpPr>
          <p:nvPr/>
        </p:nvSpPr>
        <p:spPr bwMode="auto">
          <a:xfrm>
            <a:off x="3759200" y="5200650"/>
            <a:ext cx="1816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latin typeface="Monotype Corsiva" panose="03010101010201010101" pitchFamily="66" charset="0"/>
              </a:rPr>
              <a:t>Septum transversum</a:t>
            </a:r>
          </a:p>
        </p:txBody>
      </p:sp>
      <p:sp>
        <p:nvSpPr>
          <p:cNvPr id="29708" name="Szövegdoboz 1"/>
          <p:cNvSpPr txBox="1">
            <a:spLocks noChangeArrowheads="1"/>
          </p:cNvSpPr>
          <p:nvPr/>
        </p:nvSpPr>
        <p:spPr bwMode="auto">
          <a:xfrm>
            <a:off x="7153275" y="3344863"/>
            <a:ext cx="1754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>
                <a:solidFill>
                  <a:srgbClr val="FF3300"/>
                </a:solidFill>
              </a:rPr>
              <a:t>2. Mesenterium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>
                <a:solidFill>
                  <a:srgbClr val="FF3300"/>
                </a:solidFill>
              </a:rPr>
              <a:t>dorsale</a:t>
            </a:r>
          </a:p>
        </p:txBody>
      </p:sp>
      <p:sp>
        <p:nvSpPr>
          <p:cNvPr id="29709" name="Szövegdoboz 2"/>
          <p:cNvSpPr txBox="1">
            <a:spLocks noChangeArrowheads="1"/>
          </p:cNvSpPr>
          <p:nvPr/>
        </p:nvSpPr>
        <p:spPr bwMode="auto">
          <a:xfrm>
            <a:off x="2051050" y="6450013"/>
            <a:ext cx="2065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i="1"/>
              <a:t>(Von oben gesehen)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182-18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13" y="1052513"/>
            <a:ext cx="9144000" cy="5314950"/>
          </a:xfrm>
        </p:spPr>
      </p:pic>
      <p:sp>
        <p:nvSpPr>
          <p:cNvPr id="2" name="Téglalap 1"/>
          <p:cNvSpPr/>
          <p:nvPr/>
        </p:nvSpPr>
        <p:spPr>
          <a:xfrm>
            <a:off x="3924300" y="4365625"/>
            <a:ext cx="1295400" cy="9350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53975" y="2133600"/>
            <a:ext cx="989013" cy="863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0725" name="Szövegdoboz 28"/>
          <p:cNvSpPr txBox="1">
            <a:spLocks noChangeArrowheads="1"/>
          </p:cNvSpPr>
          <p:nvPr/>
        </p:nvSpPr>
        <p:spPr bwMode="auto">
          <a:xfrm>
            <a:off x="2220913" y="260350"/>
            <a:ext cx="4987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800">
                <a:latin typeface="Arial" panose="020B0604020202020204" pitchFamily="34" charset="0"/>
              </a:rPr>
              <a:t>Abtrennung der Perikardhöhle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1952625" y="188913"/>
            <a:ext cx="533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>
                <a:latin typeface="Arial" panose="020B0604020202020204" pitchFamily="34" charset="0"/>
              </a:rPr>
              <a:t>Entwicklung des Zwerchfells</a:t>
            </a:r>
          </a:p>
        </p:txBody>
      </p:sp>
      <p:pic>
        <p:nvPicPr>
          <p:cNvPr id="31747" name="Picture 5" descr="rekesz fejlodese negy telep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9" t="10252" b="28320"/>
          <a:stretch>
            <a:fillRect/>
          </a:stretch>
        </p:blipFill>
        <p:spPr bwMode="auto">
          <a:xfrm>
            <a:off x="323850" y="2133600"/>
            <a:ext cx="8091488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2392363" y="1865313"/>
            <a:ext cx="13271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Esophagus</a:t>
            </a:r>
          </a:p>
        </p:txBody>
      </p:sp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2103438" y="4673600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Aorta</a:t>
            </a:r>
          </a:p>
        </p:txBody>
      </p:sp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1331913" y="5510213"/>
            <a:ext cx="106521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5. Woche</a:t>
            </a:r>
          </a:p>
        </p:txBody>
      </p:sp>
      <p:sp>
        <p:nvSpPr>
          <p:cNvPr id="31751" name="Text Box 10"/>
          <p:cNvSpPr txBox="1">
            <a:spLocks noChangeArrowheads="1"/>
          </p:cNvSpPr>
          <p:nvPr/>
        </p:nvSpPr>
        <p:spPr bwMode="auto">
          <a:xfrm>
            <a:off x="4067175" y="5516563"/>
            <a:ext cx="10652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6. Woche</a:t>
            </a:r>
          </a:p>
        </p:txBody>
      </p:sp>
      <p:sp>
        <p:nvSpPr>
          <p:cNvPr id="31752" name="Text Box 11"/>
          <p:cNvSpPr txBox="1">
            <a:spLocks noChangeArrowheads="1"/>
          </p:cNvSpPr>
          <p:nvPr/>
        </p:nvSpPr>
        <p:spPr bwMode="auto">
          <a:xfrm>
            <a:off x="3924300" y="2708275"/>
            <a:ext cx="1098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000">
                <a:latin typeface="Monotype Corsiva" panose="03010101010201010101" pitchFamily="66" charset="0"/>
              </a:rPr>
              <a:t>Septum transversum</a:t>
            </a:r>
          </a:p>
        </p:txBody>
      </p:sp>
      <p:sp>
        <p:nvSpPr>
          <p:cNvPr id="31753" name="Text Box 12"/>
          <p:cNvSpPr txBox="1">
            <a:spLocks noChangeArrowheads="1"/>
          </p:cNvSpPr>
          <p:nvPr/>
        </p:nvSpPr>
        <p:spPr bwMode="auto">
          <a:xfrm>
            <a:off x="6804025" y="5510213"/>
            <a:ext cx="11811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12. Woche</a:t>
            </a:r>
          </a:p>
        </p:txBody>
      </p:sp>
      <p:sp>
        <p:nvSpPr>
          <p:cNvPr id="31754" name="Text Box 13"/>
          <p:cNvSpPr txBox="1">
            <a:spLocks noChangeArrowheads="1"/>
          </p:cNvSpPr>
          <p:nvPr/>
        </p:nvSpPr>
        <p:spPr bwMode="auto">
          <a:xfrm>
            <a:off x="3541713" y="6256338"/>
            <a:ext cx="210661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i="1"/>
              <a:t>(Von unten gesehen)</a:t>
            </a:r>
          </a:p>
        </p:txBody>
      </p:sp>
      <p:sp>
        <p:nvSpPr>
          <p:cNvPr id="31755" name="Text Box 14"/>
          <p:cNvSpPr txBox="1">
            <a:spLocks noChangeArrowheads="1"/>
          </p:cNvSpPr>
          <p:nvPr/>
        </p:nvSpPr>
        <p:spPr bwMode="auto">
          <a:xfrm>
            <a:off x="0" y="3709988"/>
            <a:ext cx="97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v. c. inf.</a:t>
            </a:r>
          </a:p>
        </p:txBody>
      </p:sp>
      <p:sp>
        <p:nvSpPr>
          <p:cNvPr id="31756" name="Text Box 15"/>
          <p:cNvSpPr txBox="1">
            <a:spLocks noChangeArrowheads="1"/>
          </p:cNvSpPr>
          <p:nvPr/>
        </p:nvSpPr>
        <p:spPr bwMode="auto">
          <a:xfrm>
            <a:off x="4500563" y="1700213"/>
            <a:ext cx="339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FF3300"/>
                </a:solidFill>
              </a:rPr>
              <a:t>3. Membrana  pleuroperitonealis</a:t>
            </a:r>
          </a:p>
        </p:txBody>
      </p:sp>
      <p:sp>
        <p:nvSpPr>
          <p:cNvPr id="31757" name="Line 16"/>
          <p:cNvSpPr>
            <a:spLocks noChangeShapeType="1"/>
          </p:cNvSpPr>
          <p:nvPr/>
        </p:nvSpPr>
        <p:spPr bwMode="auto">
          <a:xfrm flipV="1">
            <a:off x="4932363" y="1989138"/>
            <a:ext cx="792162" cy="172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58" name="Line 18"/>
          <p:cNvSpPr>
            <a:spLocks noChangeShapeType="1"/>
          </p:cNvSpPr>
          <p:nvPr/>
        </p:nvSpPr>
        <p:spPr bwMode="auto">
          <a:xfrm>
            <a:off x="4500563" y="3860800"/>
            <a:ext cx="576262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59" name="Text Box 19"/>
          <p:cNvSpPr txBox="1">
            <a:spLocks noChangeArrowheads="1"/>
          </p:cNvSpPr>
          <p:nvPr/>
        </p:nvSpPr>
        <p:spPr bwMode="auto">
          <a:xfrm>
            <a:off x="4067175" y="4724400"/>
            <a:ext cx="1479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Primitive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mediastinum</a:t>
            </a:r>
          </a:p>
        </p:txBody>
      </p:sp>
      <p:sp>
        <p:nvSpPr>
          <p:cNvPr id="31760" name="Text Box 20"/>
          <p:cNvSpPr txBox="1">
            <a:spLocks noChangeArrowheads="1"/>
          </p:cNvSpPr>
          <p:nvPr/>
        </p:nvSpPr>
        <p:spPr bwMode="auto">
          <a:xfrm>
            <a:off x="5645150" y="4856163"/>
            <a:ext cx="22193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FF3300"/>
                </a:solidFill>
              </a:rPr>
              <a:t>4. Mesenchym der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FF3300"/>
                </a:solidFill>
              </a:rPr>
              <a:t>lateralen Körperwand</a:t>
            </a:r>
          </a:p>
        </p:txBody>
      </p:sp>
      <p:sp>
        <p:nvSpPr>
          <p:cNvPr id="31761" name="Text Box 21"/>
          <p:cNvSpPr txBox="1">
            <a:spLocks noChangeArrowheads="1"/>
          </p:cNvSpPr>
          <p:nvPr/>
        </p:nvSpPr>
        <p:spPr bwMode="auto">
          <a:xfrm>
            <a:off x="-36513" y="4745038"/>
            <a:ext cx="1987551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Canalis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pleuroperitonealis</a:t>
            </a:r>
          </a:p>
        </p:txBody>
      </p:sp>
      <p:sp>
        <p:nvSpPr>
          <p:cNvPr id="31762" name="Text Box 22"/>
          <p:cNvSpPr txBox="1">
            <a:spLocks noChangeArrowheads="1"/>
          </p:cNvSpPr>
          <p:nvPr/>
        </p:nvSpPr>
        <p:spPr bwMode="auto">
          <a:xfrm>
            <a:off x="7864475" y="4745038"/>
            <a:ext cx="842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Rippen</a:t>
            </a:r>
          </a:p>
        </p:txBody>
      </p:sp>
      <p:sp>
        <p:nvSpPr>
          <p:cNvPr id="31763" name="Line 23"/>
          <p:cNvSpPr>
            <a:spLocks noChangeShapeType="1"/>
          </p:cNvSpPr>
          <p:nvPr/>
        </p:nvSpPr>
        <p:spPr bwMode="auto">
          <a:xfrm flipV="1">
            <a:off x="6443663" y="3787775"/>
            <a:ext cx="0" cy="1081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64" name="Line 24"/>
          <p:cNvSpPr>
            <a:spLocks noChangeShapeType="1"/>
          </p:cNvSpPr>
          <p:nvPr/>
        </p:nvSpPr>
        <p:spPr bwMode="auto">
          <a:xfrm>
            <a:off x="5076825" y="47974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65" name="Line 25"/>
          <p:cNvSpPr>
            <a:spLocks noChangeShapeType="1"/>
          </p:cNvSpPr>
          <p:nvPr/>
        </p:nvSpPr>
        <p:spPr bwMode="auto">
          <a:xfrm flipH="1" flipV="1">
            <a:off x="755650" y="1989138"/>
            <a:ext cx="1079500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66" name="Text Box 26"/>
          <p:cNvSpPr txBox="1">
            <a:spLocks noChangeArrowheads="1"/>
          </p:cNvSpPr>
          <p:nvPr/>
        </p:nvSpPr>
        <p:spPr bwMode="auto">
          <a:xfrm>
            <a:off x="-19050" y="1341438"/>
            <a:ext cx="1822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FF3300"/>
                </a:solidFill>
              </a:rPr>
              <a:t>2. Mesenterium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FF3300"/>
                </a:solidFill>
              </a:rPr>
              <a:t>dorsale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upload.wikimedia.org/wikipedia/commons/0/0d/Diaphragma-embry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98625"/>
            <a:ext cx="56769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Szövegdoboz 2"/>
          <p:cNvSpPr txBox="1">
            <a:spLocks noChangeArrowheads="1"/>
          </p:cNvSpPr>
          <p:nvPr/>
        </p:nvSpPr>
        <p:spPr bwMode="auto">
          <a:xfrm>
            <a:off x="179388" y="1341438"/>
            <a:ext cx="30273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/>
              <a:t>Einwachsende Muskulatur aus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800"/>
              <a:t> den czervikalen Myotomen</a:t>
            </a:r>
          </a:p>
        </p:txBody>
      </p:sp>
      <p:sp>
        <p:nvSpPr>
          <p:cNvPr id="32772" name="Szövegdoboz 4"/>
          <p:cNvSpPr txBox="1">
            <a:spLocks noChangeArrowheads="1"/>
          </p:cNvSpPr>
          <p:nvPr/>
        </p:nvSpPr>
        <p:spPr bwMode="auto">
          <a:xfrm>
            <a:off x="5830888" y="1412875"/>
            <a:ext cx="3025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/>
              <a:t>Einwachsende Muskulatur aus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800"/>
              <a:t> den zervikalen Myotomen</a:t>
            </a:r>
          </a:p>
        </p:txBody>
      </p:sp>
      <p:cxnSp>
        <p:nvCxnSpPr>
          <p:cNvPr id="6" name="Egyenes összekötő nyíllal 5"/>
          <p:cNvCxnSpPr/>
          <p:nvPr/>
        </p:nvCxnSpPr>
        <p:spPr>
          <a:xfrm flipH="1">
            <a:off x="7019925" y="2133600"/>
            <a:ext cx="576263" cy="863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1547813" y="2058988"/>
            <a:ext cx="503237" cy="10096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5" name="Szövegdoboz 28"/>
          <p:cNvSpPr txBox="1">
            <a:spLocks noChangeArrowheads="1"/>
          </p:cNvSpPr>
          <p:nvPr/>
        </p:nvSpPr>
        <p:spPr bwMode="auto">
          <a:xfrm>
            <a:off x="2220913" y="260350"/>
            <a:ext cx="4702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800">
                <a:latin typeface="Arial" panose="020B0604020202020204" pitchFamily="34" charset="0"/>
              </a:rPr>
              <a:t>Entwicklung des Zwerchfells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 descr="septum transversum helyzet valtozas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5"/>
          <a:stretch>
            <a:fillRect/>
          </a:stretch>
        </p:blipFill>
        <p:spPr bwMode="auto">
          <a:xfrm>
            <a:off x="0" y="2205038"/>
            <a:ext cx="8893175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9"/>
          <p:cNvSpPr txBox="1">
            <a:spLocks noChangeArrowheads="1"/>
          </p:cNvSpPr>
          <p:nvPr/>
        </p:nvSpPr>
        <p:spPr bwMode="auto">
          <a:xfrm>
            <a:off x="2032000" y="2701925"/>
            <a:ext cx="1085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latin typeface="Arial" panose="020B0604020202020204" pitchFamily="34" charset="0"/>
              </a:rPr>
              <a:t>Somita 1</a:t>
            </a:r>
          </a:p>
        </p:txBody>
      </p:sp>
      <p:sp>
        <p:nvSpPr>
          <p:cNvPr id="33796" name="Text Box 10"/>
          <p:cNvSpPr txBox="1">
            <a:spLocks noChangeArrowheads="1"/>
          </p:cNvSpPr>
          <p:nvPr/>
        </p:nvSpPr>
        <p:spPr bwMode="auto">
          <a:xfrm>
            <a:off x="2103438" y="3657600"/>
            <a:ext cx="568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latin typeface="Arial" panose="020B0604020202020204" pitchFamily="34" charset="0"/>
              </a:rPr>
              <a:t>C</a:t>
            </a:r>
            <a:r>
              <a:rPr lang="hu-HU" altLang="hu-HU" sz="1800" baseline="-25000">
                <a:latin typeface="Arial" panose="020B0604020202020204" pitchFamily="34" charset="0"/>
              </a:rPr>
              <a:t>3-4</a:t>
            </a:r>
          </a:p>
        </p:txBody>
      </p:sp>
      <p:sp>
        <p:nvSpPr>
          <p:cNvPr id="33797" name="Text Box 11"/>
          <p:cNvSpPr txBox="1">
            <a:spLocks noChangeArrowheads="1"/>
          </p:cNvSpPr>
          <p:nvPr/>
        </p:nvSpPr>
        <p:spPr bwMode="auto">
          <a:xfrm>
            <a:off x="1763713" y="4378325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latin typeface="Arial" panose="020B0604020202020204" pitchFamily="34" charset="0"/>
              </a:rPr>
              <a:t>Septum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latin typeface="Arial" panose="020B0604020202020204" pitchFamily="34" charset="0"/>
              </a:rPr>
              <a:t>transversum</a:t>
            </a:r>
          </a:p>
        </p:txBody>
      </p:sp>
      <p:sp>
        <p:nvSpPr>
          <p:cNvPr id="33798" name="Text Box 12"/>
          <p:cNvSpPr txBox="1">
            <a:spLocks noChangeArrowheads="1"/>
          </p:cNvSpPr>
          <p:nvPr/>
        </p:nvSpPr>
        <p:spPr bwMode="auto">
          <a:xfrm>
            <a:off x="2227263" y="3225800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latin typeface="Arial" panose="020B0604020202020204" pitchFamily="34" charset="0"/>
              </a:rPr>
              <a:t>Herz</a:t>
            </a:r>
          </a:p>
        </p:txBody>
      </p:sp>
      <p:sp>
        <p:nvSpPr>
          <p:cNvPr id="33799" name="Text Box 13"/>
          <p:cNvSpPr txBox="1">
            <a:spLocks noChangeArrowheads="1"/>
          </p:cNvSpPr>
          <p:nvPr/>
        </p:nvSpPr>
        <p:spPr bwMode="auto">
          <a:xfrm>
            <a:off x="673100" y="5510213"/>
            <a:ext cx="958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latin typeface="Arial" panose="020B0604020202020204" pitchFamily="34" charset="0"/>
              </a:rPr>
              <a:t>24. Tag</a:t>
            </a:r>
          </a:p>
        </p:txBody>
      </p:sp>
      <p:sp>
        <p:nvSpPr>
          <p:cNvPr id="33800" name="Text Box 14"/>
          <p:cNvSpPr txBox="1">
            <a:spLocks noChangeArrowheads="1"/>
          </p:cNvSpPr>
          <p:nvPr/>
        </p:nvSpPr>
        <p:spPr bwMode="auto">
          <a:xfrm>
            <a:off x="3635375" y="5503863"/>
            <a:ext cx="958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latin typeface="Arial" panose="020B0604020202020204" pitchFamily="34" charset="0"/>
              </a:rPr>
              <a:t>41. Tag</a:t>
            </a:r>
          </a:p>
        </p:txBody>
      </p:sp>
      <p:sp>
        <p:nvSpPr>
          <p:cNvPr id="33801" name="Text Box 15"/>
          <p:cNvSpPr txBox="1">
            <a:spLocks noChangeArrowheads="1"/>
          </p:cNvSpPr>
          <p:nvPr/>
        </p:nvSpPr>
        <p:spPr bwMode="auto">
          <a:xfrm>
            <a:off x="6948488" y="5503863"/>
            <a:ext cx="958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latin typeface="Arial" panose="020B0604020202020204" pitchFamily="34" charset="0"/>
              </a:rPr>
              <a:t>52. Tag</a:t>
            </a:r>
          </a:p>
        </p:txBody>
      </p:sp>
      <p:sp>
        <p:nvSpPr>
          <p:cNvPr id="33802" name="Text Box 16"/>
          <p:cNvSpPr txBox="1">
            <a:spLocks noChangeArrowheads="1"/>
          </p:cNvSpPr>
          <p:nvPr/>
        </p:nvSpPr>
        <p:spPr bwMode="auto">
          <a:xfrm>
            <a:off x="5703888" y="3200400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latin typeface="Arial" panose="020B0604020202020204" pitchFamily="34" charset="0"/>
              </a:rPr>
              <a:t>Herz</a:t>
            </a:r>
          </a:p>
        </p:txBody>
      </p:sp>
      <p:sp>
        <p:nvSpPr>
          <p:cNvPr id="33803" name="Text Box 17"/>
          <p:cNvSpPr txBox="1">
            <a:spLocks noChangeArrowheads="1"/>
          </p:cNvSpPr>
          <p:nvPr/>
        </p:nvSpPr>
        <p:spPr bwMode="auto">
          <a:xfrm>
            <a:off x="5775325" y="3730625"/>
            <a:ext cx="76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latin typeface="Arial" panose="020B0604020202020204" pitchFamily="34" charset="0"/>
              </a:rPr>
              <a:t>Leber</a:t>
            </a:r>
          </a:p>
        </p:txBody>
      </p:sp>
      <p:sp>
        <p:nvSpPr>
          <p:cNvPr id="33804" name="Text Box 18"/>
          <p:cNvSpPr txBox="1">
            <a:spLocks noChangeArrowheads="1"/>
          </p:cNvSpPr>
          <p:nvPr/>
        </p:nvSpPr>
        <p:spPr bwMode="auto">
          <a:xfrm>
            <a:off x="5003800" y="4233863"/>
            <a:ext cx="1428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latin typeface="Arial" panose="020B0604020202020204" pitchFamily="34" charset="0"/>
              </a:rPr>
              <a:t>Diaphragma</a:t>
            </a:r>
          </a:p>
        </p:txBody>
      </p:sp>
      <p:sp>
        <p:nvSpPr>
          <p:cNvPr id="33805" name="Szövegdoboz 28"/>
          <p:cNvSpPr txBox="1">
            <a:spLocks noChangeArrowheads="1"/>
          </p:cNvSpPr>
          <p:nvPr/>
        </p:nvSpPr>
        <p:spPr bwMode="auto">
          <a:xfrm>
            <a:off x="2220913" y="260350"/>
            <a:ext cx="4725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800">
                <a:latin typeface="Arial" panose="020B0604020202020204" pitchFamily="34" charset="0"/>
              </a:rPr>
              <a:t>Verlagerung des Zwerchfells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>
          <a:xfrm>
            <a:off x="465138" y="68263"/>
            <a:ext cx="8229600" cy="1143000"/>
          </a:xfrm>
        </p:spPr>
        <p:txBody>
          <a:bodyPr/>
          <a:lstStyle/>
          <a:p>
            <a:r>
              <a:rPr lang="hu-HU" altLang="hu-HU" sz="3600" smtClean="0"/>
              <a:t>Anteile des Zwerchfells</a:t>
            </a:r>
          </a:p>
        </p:txBody>
      </p:sp>
      <p:sp>
        <p:nvSpPr>
          <p:cNvPr id="614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altLang="hu-HU" smtClean="0"/>
          </a:p>
        </p:txBody>
      </p:sp>
      <p:pic>
        <p:nvPicPr>
          <p:cNvPr id="6148" name="Picture 2" descr="No Image Availabl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295400"/>
            <a:ext cx="8388350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zis 4">
            <a:extLst>
              <a:ext uri="{FF2B5EF4-FFF2-40B4-BE49-F238E27FC236}">
                <a16:creationId xmlns:a16="http://schemas.microsoft.com/office/drawing/2014/main" id="{03AE3D14-15C1-4C98-BDD8-AEC6DE26DE4D}"/>
              </a:ext>
            </a:extLst>
          </p:cNvPr>
          <p:cNvSpPr/>
          <p:nvPr/>
        </p:nvSpPr>
        <p:spPr>
          <a:xfrm>
            <a:off x="3924300" y="1169988"/>
            <a:ext cx="1008063" cy="446087"/>
          </a:xfrm>
          <a:prstGeom prst="ellipse">
            <a:avLst/>
          </a:prstGeom>
          <a:noFill/>
          <a:ln>
            <a:solidFill>
              <a:srgbClr val="693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7CB61536-C135-4506-8BCE-4D5AC1FC8C6F}"/>
              </a:ext>
            </a:extLst>
          </p:cNvPr>
          <p:cNvSpPr/>
          <p:nvPr/>
        </p:nvSpPr>
        <p:spPr>
          <a:xfrm>
            <a:off x="7596188" y="2708275"/>
            <a:ext cx="1008062" cy="447675"/>
          </a:xfrm>
          <a:prstGeom prst="ellipse">
            <a:avLst/>
          </a:prstGeom>
          <a:noFill/>
          <a:ln>
            <a:solidFill>
              <a:srgbClr val="693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11FA0B8F-97A9-4302-A0AA-517D9BCF4912}"/>
              </a:ext>
            </a:extLst>
          </p:cNvPr>
          <p:cNvSpPr/>
          <p:nvPr/>
        </p:nvSpPr>
        <p:spPr>
          <a:xfrm>
            <a:off x="7596188" y="4194175"/>
            <a:ext cx="1008062" cy="447675"/>
          </a:xfrm>
          <a:prstGeom prst="ellipse">
            <a:avLst/>
          </a:prstGeom>
          <a:noFill/>
          <a:ln>
            <a:solidFill>
              <a:srgbClr val="693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5FEB9255-07B1-4088-8EF3-3CB1C273D8B5}"/>
              </a:ext>
            </a:extLst>
          </p:cNvPr>
          <p:cNvSpPr/>
          <p:nvPr/>
        </p:nvSpPr>
        <p:spPr>
          <a:xfrm>
            <a:off x="395288" y="3068638"/>
            <a:ext cx="1008062" cy="447675"/>
          </a:xfrm>
          <a:prstGeom prst="ellipse">
            <a:avLst/>
          </a:prstGeom>
          <a:noFill/>
          <a:ln>
            <a:solidFill>
              <a:srgbClr val="693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bimjonline.com/Imageoftheweek/Image%2023/CDH%20typ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8"/>
          <a:stretch>
            <a:fillRect/>
          </a:stretch>
        </p:blipFill>
        <p:spPr bwMode="auto">
          <a:xfrm>
            <a:off x="1331913" y="908050"/>
            <a:ext cx="6840537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Szövegdoboz 28"/>
          <p:cNvSpPr txBox="1">
            <a:spLocks noChangeArrowheads="1"/>
          </p:cNvSpPr>
          <p:nvPr/>
        </p:nvSpPr>
        <p:spPr bwMode="auto">
          <a:xfrm>
            <a:off x="2220913" y="260350"/>
            <a:ext cx="4887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800">
                <a:latin typeface="Arial" panose="020B0604020202020204" pitchFamily="34" charset="0"/>
              </a:rPr>
              <a:t>Angeborene Zwerchfellhernie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breathofhopeinc.com/wp-content/uploads/2012/01/image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966788"/>
            <a:ext cx="5975350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Szövegdoboz 28"/>
          <p:cNvSpPr txBox="1">
            <a:spLocks noChangeArrowheads="1"/>
          </p:cNvSpPr>
          <p:nvPr/>
        </p:nvSpPr>
        <p:spPr bwMode="auto">
          <a:xfrm>
            <a:off x="2220913" y="260350"/>
            <a:ext cx="4887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800">
                <a:latin typeface="Arial" panose="020B0604020202020204" pitchFamily="34" charset="0"/>
              </a:rPr>
              <a:t>Angeborene Zwerchfellhernie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igure 5: (a) Herniated spleen and bowel loops in left hemithorax through the left side congenital diaphragmatic hernia (CDH). (b) Spleen being pushed through the postero-lateral defect in to abdominal cavity. (c) Repair of the defect in progress. (D) Completed repair with Ethibond 2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65200"/>
            <a:ext cx="7561262" cy="57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Szövegdoboz 28"/>
          <p:cNvSpPr txBox="1">
            <a:spLocks noChangeArrowheads="1"/>
          </p:cNvSpPr>
          <p:nvPr/>
        </p:nvSpPr>
        <p:spPr bwMode="auto">
          <a:xfrm>
            <a:off x="2220913" y="260350"/>
            <a:ext cx="4887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800">
                <a:latin typeface="Arial" panose="020B0604020202020204" pitchFamily="34" charset="0"/>
              </a:rPr>
              <a:t>Angeborene Zwerchfellhernie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vesalius.com/graphics/cf_procedures/con_dia_hernia/diaP3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221163"/>
            <a:ext cx="3240088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4" descr="http://laparoscopy.blogs.com/prevention_management_3/Tables_and_Figures/LPS%20Figure%20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 r="8562"/>
          <a:stretch>
            <a:fillRect/>
          </a:stretch>
        </p:blipFill>
        <p:spPr bwMode="auto">
          <a:xfrm>
            <a:off x="107950" y="1700213"/>
            <a:ext cx="5472113" cy="487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Szövegdoboz 28"/>
          <p:cNvSpPr txBox="1">
            <a:spLocks noChangeArrowheads="1"/>
          </p:cNvSpPr>
          <p:nvPr/>
        </p:nvSpPr>
        <p:spPr bwMode="auto">
          <a:xfrm>
            <a:off x="2220913" y="260350"/>
            <a:ext cx="4887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800">
                <a:latin typeface="Arial" panose="020B0604020202020204" pitchFamily="34" charset="0"/>
              </a:rPr>
              <a:t>Angeborene Zwerchfellhernie</a:t>
            </a:r>
          </a:p>
        </p:txBody>
      </p:sp>
      <p:pic>
        <p:nvPicPr>
          <p:cNvPr id="37893" name="Picture 5" descr="186-1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2" r="49213" b="7066"/>
          <a:stretch>
            <a:fillRect/>
          </a:stretch>
        </p:blipFill>
        <p:spPr bwMode="auto">
          <a:xfrm>
            <a:off x="5964238" y="1044575"/>
            <a:ext cx="27590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8185150" y="2205038"/>
            <a:ext cx="779463" cy="1179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8185150" y="3856038"/>
            <a:ext cx="779463" cy="252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7235825" y="3427413"/>
            <a:ext cx="1223963" cy="5699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zövegdoboz 28"/>
          <p:cNvSpPr txBox="1">
            <a:spLocks noChangeArrowheads="1"/>
          </p:cNvSpPr>
          <p:nvPr/>
        </p:nvSpPr>
        <p:spPr bwMode="auto">
          <a:xfrm>
            <a:off x="2238375" y="404813"/>
            <a:ext cx="46672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800">
                <a:latin typeface="Arial" panose="020B0604020202020204" pitchFamily="34" charset="0"/>
              </a:rPr>
              <a:t>Erworbene Zwerchfellhernie</a:t>
            </a:r>
          </a:p>
        </p:txBody>
      </p:sp>
      <p:sp>
        <p:nvSpPr>
          <p:cNvPr id="7" name="Téglalap 6"/>
          <p:cNvSpPr/>
          <p:nvPr/>
        </p:nvSpPr>
        <p:spPr>
          <a:xfrm>
            <a:off x="8185150" y="3856038"/>
            <a:ext cx="779463" cy="252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38916" name="Kép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8188"/>
            <a:ext cx="9144000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KÃ©ptalÃ¡lat a kÃ¶vetkezÅre: âhiatal hernia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2700"/>
            <a:ext cx="6805612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457200" y="-17463"/>
            <a:ext cx="8229600" cy="1143001"/>
          </a:xfrm>
        </p:spPr>
        <p:txBody>
          <a:bodyPr/>
          <a:lstStyle/>
          <a:p>
            <a:r>
              <a:rPr lang="hu-HU" altLang="hu-HU" sz="2800" smtClean="0"/>
              <a:t>Angewendete Literatur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hu-HU" altLang="hu-HU" sz="2000" dirty="0" smtClean="0"/>
          </a:p>
          <a:p>
            <a:pPr>
              <a:lnSpc>
                <a:spcPct val="80000"/>
              </a:lnSpc>
            </a:pPr>
            <a:r>
              <a:rPr lang="hu-HU" altLang="hu-HU" sz="2000" dirty="0" smtClean="0"/>
              <a:t>Thomas W. </a:t>
            </a:r>
            <a:r>
              <a:rPr lang="hu-HU" altLang="hu-HU" sz="2000" dirty="0" err="1" smtClean="0"/>
              <a:t>Sandler</a:t>
            </a:r>
            <a:r>
              <a:rPr lang="hu-HU" altLang="hu-HU" sz="2000" dirty="0" smtClean="0"/>
              <a:t>: </a:t>
            </a:r>
            <a:r>
              <a:rPr lang="hu-HU" altLang="hu-HU" sz="2000" dirty="0" err="1" smtClean="0"/>
              <a:t>Medizinische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Embryologie</a:t>
            </a:r>
            <a:r>
              <a:rPr lang="hu-HU" altLang="hu-HU" sz="2000" dirty="0" smtClean="0"/>
              <a:t>, </a:t>
            </a:r>
            <a:r>
              <a:rPr lang="hu-HU" altLang="hu-HU" sz="2000" i="1" dirty="0" smtClean="0"/>
              <a:t>11 . </a:t>
            </a:r>
            <a:r>
              <a:rPr lang="hu-HU" altLang="hu-HU" sz="2000" i="1" dirty="0" err="1" smtClean="0"/>
              <a:t>Auflage</a:t>
            </a:r>
            <a:r>
              <a:rPr lang="hu-HU" altLang="hu-HU" sz="2000" i="1" dirty="0" smtClean="0"/>
              <a:t>, </a:t>
            </a:r>
            <a:r>
              <a:rPr lang="hu-HU" altLang="hu-HU" sz="2000" i="1" dirty="0" err="1" smtClean="0"/>
              <a:t>Thieme</a:t>
            </a:r>
            <a:r>
              <a:rPr lang="hu-HU" altLang="hu-HU" sz="2000" i="1" dirty="0" smtClean="0"/>
              <a:t> </a:t>
            </a:r>
            <a:r>
              <a:rPr lang="hu-HU" altLang="hu-HU" sz="2000" i="1" dirty="0" err="1" smtClean="0"/>
              <a:t>Verlag</a:t>
            </a:r>
            <a:r>
              <a:rPr lang="hu-HU" altLang="hu-HU" sz="2000" i="1" dirty="0" smtClean="0"/>
              <a:t> </a:t>
            </a:r>
            <a:endParaRPr lang="hu-HU" altLang="hu-HU" sz="2000" dirty="0" smtClean="0"/>
          </a:p>
          <a:p>
            <a:pPr>
              <a:lnSpc>
                <a:spcPct val="80000"/>
              </a:lnSpc>
            </a:pPr>
            <a:endParaRPr lang="hu-HU" altLang="hu-HU" sz="2000" dirty="0" smtClean="0"/>
          </a:p>
          <a:p>
            <a:pPr>
              <a:lnSpc>
                <a:spcPct val="80000"/>
              </a:lnSpc>
            </a:pPr>
            <a:r>
              <a:rPr lang="hu-HU" altLang="hu-HU" sz="2000" dirty="0" err="1" smtClean="0"/>
              <a:t>Rohen</a:t>
            </a:r>
            <a:r>
              <a:rPr lang="hu-HU" altLang="hu-HU" sz="2000" dirty="0" smtClean="0"/>
              <a:t>, </a:t>
            </a:r>
            <a:r>
              <a:rPr lang="hu-HU" altLang="hu-HU" sz="2000" dirty="0" err="1" smtClean="0"/>
              <a:t>Lütjen-Drecoll</a:t>
            </a:r>
            <a:r>
              <a:rPr lang="hu-HU" altLang="hu-HU" sz="2000" dirty="0" smtClean="0"/>
              <a:t>: </a:t>
            </a:r>
            <a:r>
              <a:rPr lang="hu-HU" altLang="hu-HU" sz="2000" dirty="0" err="1" smtClean="0"/>
              <a:t>Funktionelle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Embryologie</a:t>
            </a:r>
            <a:r>
              <a:rPr lang="hu-HU" altLang="hu-HU" sz="2000" i="1" dirty="0" smtClean="0"/>
              <a:t>  3. </a:t>
            </a:r>
            <a:r>
              <a:rPr lang="hu-HU" altLang="hu-HU" sz="2000" i="1" dirty="0" err="1" smtClean="0"/>
              <a:t>Auflage</a:t>
            </a:r>
            <a:r>
              <a:rPr lang="hu-HU" altLang="hu-HU" sz="2000" i="1" dirty="0" smtClean="0"/>
              <a:t> , </a:t>
            </a:r>
            <a:r>
              <a:rPr lang="hu-HU" altLang="hu-HU" sz="2000" i="1" dirty="0" err="1" smtClean="0"/>
              <a:t>Schattauer</a:t>
            </a:r>
            <a:r>
              <a:rPr lang="hu-HU" altLang="hu-HU" sz="2000" i="1" dirty="0" smtClean="0"/>
              <a:t>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u-HU" altLang="hu-HU" sz="2000" i="1" dirty="0" smtClean="0"/>
              <a:t>      </a:t>
            </a:r>
            <a:r>
              <a:rPr lang="hu-HU" altLang="hu-HU" sz="2000" i="1" dirty="0" err="1" smtClean="0"/>
              <a:t>Verlag</a:t>
            </a:r>
            <a:r>
              <a:rPr lang="hu-HU" altLang="hu-HU" sz="2000" i="1" dirty="0" smtClean="0"/>
              <a:t> </a:t>
            </a:r>
          </a:p>
          <a:p>
            <a:pPr>
              <a:lnSpc>
                <a:spcPct val="80000"/>
              </a:lnSpc>
            </a:pPr>
            <a:endParaRPr lang="hu-HU" altLang="hu-HU" sz="2000" dirty="0" smtClean="0"/>
          </a:p>
          <a:p>
            <a:pPr>
              <a:lnSpc>
                <a:spcPct val="80000"/>
              </a:lnSpc>
            </a:pPr>
            <a:r>
              <a:rPr lang="hu-HU" altLang="hu-HU" sz="2000" dirty="0" smtClean="0"/>
              <a:t>Ulrich </a:t>
            </a:r>
            <a:r>
              <a:rPr lang="hu-HU" altLang="hu-HU" sz="2000" dirty="0" err="1" smtClean="0"/>
              <a:t>Welsch</a:t>
            </a:r>
            <a:r>
              <a:rPr lang="hu-HU" altLang="hu-HU" sz="2000" dirty="0" smtClean="0"/>
              <a:t>: </a:t>
            </a:r>
            <a:r>
              <a:rPr lang="hu-HU" altLang="hu-HU" sz="2000" dirty="0" err="1" smtClean="0"/>
              <a:t>Sobotta</a:t>
            </a:r>
            <a:r>
              <a:rPr lang="hu-HU" altLang="hu-HU" sz="2000" dirty="0" smtClean="0"/>
              <a:t> Atlas </a:t>
            </a:r>
            <a:r>
              <a:rPr lang="hu-HU" altLang="hu-HU" sz="2000" dirty="0" err="1" smtClean="0"/>
              <a:t>Histologie</a:t>
            </a:r>
            <a:r>
              <a:rPr lang="hu-HU" altLang="hu-HU" sz="2000" dirty="0" smtClean="0"/>
              <a:t> </a:t>
            </a:r>
            <a:r>
              <a:rPr lang="hu-HU" altLang="hu-HU" sz="2000" i="1" dirty="0" smtClean="0"/>
              <a:t>7. </a:t>
            </a:r>
            <a:r>
              <a:rPr lang="hu-HU" altLang="hu-HU" sz="2000" i="1" dirty="0" err="1" smtClean="0"/>
              <a:t>Auflage</a:t>
            </a:r>
            <a:r>
              <a:rPr lang="hu-HU" altLang="hu-HU" sz="2000" i="1" dirty="0" smtClean="0"/>
              <a:t>, </a:t>
            </a:r>
            <a:r>
              <a:rPr lang="hu-HU" altLang="hu-HU" sz="2000" i="1" dirty="0" err="1" smtClean="0"/>
              <a:t>Elsevier</a:t>
            </a:r>
            <a:r>
              <a:rPr lang="hu-HU" altLang="hu-HU" sz="2000" i="1" dirty="0" smtClean="0"/>
              <a:t> Urban &amp; </a:t>
            </a:r>
            <a:r>
              <a:rPr lang="hu-HU" altLang="hu-HU" sz="2000" i="1" dirty="0" smtClean="0"/>
              <a:t>Fischer</a:t>
            </a:r>
          </a:p>
          <a:p>
            <a:pPr>
              <a:lnSpc>
                <a:spcPct val="80000"/>
              </a:lnSpc>
            </a:pPr>
            <a:endParaRPr lang="hu-HU" altLang="hu-HU" sz="2000" i="1" dirty="0"/>
          </a:p>
          <a:p>
            <a:pPr>
              <a:lnSpc>
                <a:spcPct val="80000"/>
              </a:lnSpc>
            </a:pPr>
            <a:r>
              <a:rPr lang="hu-HU" altLang="hu-HU" sz="2000" dirty="0" err="1" smtClean="0"/>
              <a:t>Vorlesungen</a:t>
            </a:r>
            <a:r>
              <a:rPr lang="hu-HU" altLang="hu-HU" sz="2000" dirty="0" smtClean="0"/>
              <a:t> von Dr. Ágoston Szél und Dr. Anna Németh</a:t>
            </a:r>
            <a:endParaRPr lang="hu-HU" altLang="hu-HU" sz="2000" dirty="0" smtClean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hu-HU" altLang="hu-HU" sz="2000" dirty="0" smtClean="0"/>
          </a:p>
          <a:p>
            <a:pPr>
              <a:lnSpc>
                <a:spcPct val="80000"/>
              </a:lnSpc>
            </a:pPr>
            <a:r>
              <a:rPr lang="hu-HU" altLang="hu-HU" sz="2000" dirty="0" smtClean="0">
                <a:hlinkClick r:id="rId2"/>
              </a:rPr>
              <a:t>http://php.med.unsw.edu.au/embryology/index.php?title=Main_Page</a:t>
            </a:r>
            <a:endParaRPr lang="hu-HU" altLang="hu-HU" sz="2000" dirty="0" smtClean="0"/>
          </a:p>
          <a:p>
            <a:pPr>
              <a:lnSpc>
                <a:spcPct val="80000"/>
              </a:lnSpc>
            </a:pPr>
            <a:endParaRPr lang="hu-HU" altLang="hu-HU" sz="2000" dirty="0" smtClean="0"/>
          </a:p>
          <a:p>
            <a:pPr>
              <a:lnSpc>
                <a:spcPct val="80000"/>
              </a:lnSpc>
            </a:pPr>
            <a:r>
              <a:rPr lang="hu-HU" altLang="hu-HU" sz="2000" dirty="0" smtClean="0">
                <a:hlinkClick r:id="rId3"/>
              </a:rPr>
              <a:t>http://embryology.ch</a:t>
            </a:r>
          </a:p>
          <a:p>
            <a:pPr>
              <a:lnSpc>
                <a:spcPct val="80000"/>
              </a:lnSpc>
            </a:pPr>
            <a:endParaRPr lang="hu-HU" altLang="hu-HU" sz="2000" dirty="0" smtClean="0"/>
          </a:p>
          <a:p>
            <a:pPr>
              <a:lnSpc>
                <a:spcPct val="80000"/>
              </a:lnSpc>
              <a:buFontTx/>
              <a:buNone/>
            </a:pPr>
            <a:endParaRPr lang="hu-HU" altLang="hu-HU" sz="2000" dirty="0" smtClean="0"/>
          </a:p>
          <a:p>
            <a:pPr>
              <a:lnSpc>
                <a:spcPct val="80000"/>
              </a:lnSpc>
              <a:buFontTx/>
              <a:buNone/>
            </a:pPr>
            <a:endParaRPr lang="hu-HU" altLang="hu-HU" sz="2000" dirty="0" smtClean="0"/>
          </a:p>
          <a:p>
            <a:pPr>
              <a:lnSpc>
                <a:spcPct val="80000"/>
              </a:lnSpc>
              <a:buFontTx/>
              <a:buNone/>
            </a:pPr>
            <a:endParaRPr lang="hu-HU" altLang="hu-HU" sz="2000" dirty="0" smtClean="0"/>
          </a:p>
          <a:p>
            <a:pPr>
              <a:lnSpc>
                <a:spcPct val="80000"/>
              </a:lnSpc>
              <a:buFontTx/>
              <a:buNone/>
            </a:pPr>
            <a:endParaRPr lang="hu-HU" altLang="hu-H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BDB126-E8A2-4F8C-B703-7CC9F4D8D19A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  <p:pic>
        <p:nvPicPr>
          <p:cNvPr id="7171" name="Picture 2" descr="C:\oktatás\törzs\diaphragma3.bmp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1374775"/>
            <a:ext cx="5049837" cy="5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376363" y="188913"/>
            <a:ext cx="666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>
                <a:latin typeface="Arial" panose="020B0604020202020204" pitchFamily="34" charset="0"/>
              </a:rPr>
              <a:t>Grenzspalten des Zwerchfells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6075363" y="1276350"/>
            <a:ext cx="1343025" cy="59055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latin typeface="Arial" panose="020B0604020202020204" pitchFamily="34" charset="0"/>
              </a:rPr>
              <a:t>Pars sternalis</a:t>
            </a: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485775" y="2662238"/>
            <a:ext cx="1323975" cy="6127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latin typeface="Arial" panose="020B0604020202020204" pitchFamily="34" charset="0"/>
              </a:rPr>
              <a:t>Pars costalis</a:t>
            </a:r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1739900" y="2968625"/>
            <a:ext cx="1092200" cy="431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 flipH="1">
            <a:off x="4673600" y="1635125"/>
            <a:ext cx="1371600" cy="406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grpSp>
        <p:nvGrpSpPr>
          <p:cNvPr id="7177" name="Group 30"/>
          <p:cNvGrpSpPr>
            <a:grpSpLocks/>
          </p:cNvGrpSpPr>
          <p:nvPr/>
        </p:nvGrpSpPr>
        <p:grpSpPr bwMode="auto">
          <a:xfrm>
            <a:off x="508000" y="4276725"/>
            <a:ext cx="2324100" cy="1820863"/>
            <a:chOff x="320" y="2432"/>
            <a:chExt cx="1464" cy="1147"/>
          </a:xfrm>
        </p:grpSpPr>
        <p:sp>
          <p:nvSpPr>
            <p:cNvPr id="7189" name="Text Box 22"/>
            <p:cNvSpPr txBox="1">
              <a:spLocks noChangeArrowheads="1"/>
            </p:cNvSpPr>
            <p:nvPr/>
          </p:nvSpPr>
          <p:spPr bwMode="auto">
            <a:xfrm>
              <a:off x="320" y="2977"/>
              <a:ext cx="1118" cy="602"/>
            </a:xfrm>
            <a:prstGeom prst="rect">
              <a:avLst/>
            </a:prstGeom>
            <a:noFill/>
            <a:ln w="28575">
              <a:solidFill>
                <a:srgbClr val="99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600" b="1">
                  <a:latin typeface="Arial" panose="020B0604020202020204" pitchFamily="34" charset="0"/>
                </a:rPr>
                <a:t>Trigonum lumbocostale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600" b="1">
                  <a:latin typeface="Arial" panose="020B0604020202020204" pitchFamily="34" charset="0"/>
                </a:rPr>
                <a:t>(</a:t>
              </a:r>
              <a:r>
                <a:rPr lang="hu-HU" altLang="hu-HU" sz="1600" b="1" i="1">
                  <a:latin typeface="Arial" panose="020B0604020202020204" pitchFamily="34" charset="0"/>
                </a:rPr>
                <a:t>Bochdalek</a:t>
              </a:r>
              <a:r>
                <a:rPr lang="hu-HU" altLang="hu-HU" sz="1600" b="1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7190" name="Line 24"/>
            <p:cNvSpPr>
              <a:spLocks noChangeShapeType="1"/>
            </p:cNvSpPr>
            <p:nvPr/>
          </p:nvSpPr>
          <p:spPr bwMode="auto">
            <a:xfrm flipV="1">
              <a:off x="1424" y="2432"/>
              <a:ext cx="360" cy="52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7178" name="Group 29"/>
          <p:cNvGrpSpPr>
            <a:grpSpLocks/>
          </p:cNvGrpSpPr>
          <p:nvPr/>
        </p:nvGrpSpPr>
        <p:grpSpPr bwMode="auto">
          <a:xfrm>
            <a:off x="1376363" y="1333500"/>
            <a:ext cx="3030537" cy="825500"/>
            <a:chOff x="867" y="578"/>
            <a:chExt cx="1909" cy="478"/>
          </a:xfrm>
        </p:grpSpPr>
        <p:sp>
          <p:nvSpPr>
            <p:cNvPr id="7187" name="Text Box 23"/>
            <p:cNvSpPr txBox="1">
              <a:spLocks noChangeArrowheads="1"/>
            </p:cNvSpPr>
            <p:nvPr/>
          </p:nvSpPr>
          <p:spPr bwMode="auto">
            <a:xfrm>
              <a:off x="867" y="578"/>
              <a:ext cx="1069" cy="478"/>
            </a:xfrm>
            <a:prstGeom prst="rect">
              <a:avLst/>
            </a:prstGeom>
            <a:noFill/>
            <a:ln w="28575">
              <a:solidFill>
                <a:srgbClr val="99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600" b="1">
                  <a:latin typeface="Arial" panose="020B0604020202020204" pitchFamily="34" charset="0"/>
                </a:rPr>
                <a:t>Trigonum sternocostale (</a:t>
              </a:r>
              <a:r>
                <a:rPr lang="hu-HU" altLang="hu-HU" sz="1600" b="1" i="1">
                  <a:latin typeface="Arial" panose="020B0604020202020204" pitchFamily="34" charset="0"/>
                </a:rPr>
                <a:t>Larrey</a:t>
              </a:r>
              <a:r>
                <a:rPr lang="hu-HU" altLang="hu-HU" sz="1600" b="1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7188" name="Line 25"/>
            <p:cNvSpPr>
              <a:spLocks noChangeShapeType="1"/>
            </p:cNvSpPr>
            <p:nvPr/>
          </p:nvSpPr>
          <p:spPr bwMode="auto">
            <a:xfrm>
              <a:off x="1944" y="680"/>
              <a:ext cx="832" cy="27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7179" name="Text Box 26"/>
          <p:cNvSpPr txBox="1">
            <a:spLocks noChangeArrowheads="1"/>
          </p:cNvSpPr>
          <p:nvPr/>
        </p:nvSpPr>
        <p:spPr bwMode="auto">
          <a:xfrm>
            <a:off x="6102350" y="5272088"/>
            <a:ext cx="1260475" cy="60325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latin typeface="Arial" panose="020B0604020202020204" pitchFamily="34" charset="0"/>
              </a:rPr>
              <a:t>Pars lumbalis</a:t>
            </a:r>
          </a:p>
        </p:txBody>
      </p:sp>
      <p:sp>
        <p:nvSpPr>
          <p:cNvPr id="7180" name="Line 27"/>
          <p:cNvSpPr>
            <a:spLocks noChangeShapeType="1"/>
          </p:cNvSpPr>
          <p:nvPr/>
        </p:nvSpPr>
        <p:spPr bwMode="auto">
          <a:xfrm flipH="1" flipV="1">
            <a:off x="5359400" y="3908425"/>
            <a:ext cx="774700" cy="14097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81" name="Line 7"/>
          <p:cNvSpPr>
            <a:spLocks noChangeShapeType="1"/>
          </p:cNvSpPr>
          <p:nvPr/>
        </p:nvSpPr>
        <p:spPr bwMode="auto">
          <a:xfrm flipH="1">
            <a:off x="5875338" y="2735263"/>
            <a:ext cx="1371600" cy="406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82" name="Text Box 4"/>
          <p:cNvSpPr txBox="1">
            <a:spLocks noChangeArrowheads="1"/>
          </p:cNvSpPr>
          <p:nvPr/>
        </p:nvSpPr>
        <p:spPr bwMode="auto">
          <a:xfrm>
            <a:off x="7256463" y="2439988"/>
            <a:ext cx="1343025" cy="59055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latin typeface="Arial" panose="020B0604020202020204" pitchFamily="34" charset="0"/>
              </a:rPr>
              <a:t>Centrum tendineum</a:t>
            </a:r>
          </a:p>
        </p:txBody>
      </p:sp>
      <p:pic>
        <p:nvPicPr>
          <p:cNvPr id="7183" name="Kép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38100"/>
            <a:ext cx="1323976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Téglalap 5"/>
          <p:cNvSpPr>
            <a:spLocks noChangeArrowheads="1"/>
          </p:cNvSpPr>
          <p:nvPr/>
        </p:nvSpPr>
        <p:spPr bwMode="auto">
          <a:xfrm>
            <a:off x="100013" y="1512888"/>
            <a:ext cx="984250" cy="600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100" b="1"/>
              <a:t>Dominique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100" b="1"/>
              <a:t>Jean Larrey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100"/>
              <a:t>(1766 – 1842)</a:t>
            </a:r>
          </a:p>
        </p:txBody>
      </p:sp>
      <p:pic>
        <p:nvPicPr>
          <p:cNvPr id="7185" name="Picture 20" descr="Bochdale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-19050"/>
            <a:ext cx="1268412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6" name="Téglalap 22"/>
          <p:cNvSpPr>
            <a:spLocks noChangeArrowheads="1"/>
          </p:cNvSpPr>
          <p:nvPr/>
        </p:nvSpPr>
        <p:spPr bwMode="auto">
          <a:xfrm>
            <a:off x="7847013" y="1509713"/>
            <a:ext cx="1292225" cy="600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100" b="1"/>
              <a:t>Vincent Alexander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100" b="1"/>
              <a:t>Bochdalek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100"/>
              <a:t>(1801 – 1883)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>
          <a:xfrm>
            <a:off x="6350" y="136525"/>
            <a:ext cx="7159625" cy="849313"/>
          </a:xfrm>
        </p:spPr>
        <p:txBody>
          <a:bodyPr/>
          <a:lstStyle/>
          <a:p>
            <a:pPr eaLnBrk="1" hangingPunct="1"/>
            <a:r>
              <a:rPr lang="hu-HU" altLang="hu-HU" sz="3200" smtClean="0">
                <a:latin typeface="Arial" panose="020B0604020202020204" pitchFamily="34" charset="0"/>
                <a:cs typeface="Arial" panose="020B0604020202020204" pitchFamily="34" charset="0"/>
              </a:rPr>
              <a:t>Pars lumbalis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ACBB5C-25FF-4876-BD38-73F9954C8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8" y="2205038"/>
            <a:ext cx="8229600" cy="45259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800" dirty="0" err="1"/>
              <a:t>Crus</a:t>
            </a:r>
            <a:r>
              <a:rPr lang="hu-HU" sz="2800" dirty="0"/>
              <a:t> </a:t>
            </a:r>
            <a:r>
              <a:rPr lang="hu-HU" sz="2800" dirty="0" err="1"/>
              <a:t>dextrum</a:t>
            </a:r>
            <a:r>
              <a:rPr lang="hu-HU" sz="2800" dirty="0"/>
              <a:t>, </a:t>
            </a:r>
            <a:r>
              <a:rPr lang="hu-HU" sz="2800" dirty="0" err="1"/>
              <a:t>Crus</a:t>
            </a:r>
            <a:r>
              <a:rPr lang="hu-HU" sz="2800" dirty="0"/>
              <a:t> </a:t>
            </a:r>
            <a:r>
              <a:rPr lang="hu-HU" sz="2800" dirty="0" err="1"/>
              <a:t>sinistrum</a:t>
            </a:r>
            <a:r>
              <a:rPr lang="hu-HU" sz="2800" dirty="0"/>
              <a:t>,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hu-HU" sz="2400" dirty="0" err="1"/>
              <a:t>Crus</a:t>
            </a:r>
            <a:r>
              <a:rPr lang="hu-HU" sz="2400" dirty="0"/>
              <a:t> </a:t>
            </a:r>
            <a:r>
              <a:rPr lang="hu-HU" sz="2400" dirty="0" err="1"/>
              <a:t>mediale</a:t>
            </a:r>
            <a:r>
              <a:rPr lang="hu-HU" sz="2400" dirty="0"/>
              <a:t>: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 dirty="0"/>
              <a:t> </a:t>
            </a:r>
            <a:r>
              <a:rPr lang="hu-HU" sz="2000" dirty="0" err="1"/>
              <a:t>Ursprung</a:t>
            </a:r>
            <a:r>
              <a:rPr lang="hu-HU" sz="2000" dirty="0"/>
              <a:t> am </a:t>
            </a:r>
            <a:r>
              <a:rPr lang="hu-HU" sz="2000" dirty="0" err="1"/>
              <a:t>Wirbelkörper</a:t>
            </a:r>
            <a:r>
              <a:rPr lang="hu-HU" sz="2000" dirty="0"/>
              <a:t> L1-L4 (</a:t>
            </a:r>
            <a:r>
              <a:rPr lang="hu-HU" sz="2000" dirty="0" err="1"/>
              <a:t>rechts</a:t>
            </a:r>
            <a:r>
              <a:rPr lang="hu-HU" sz="2000" dirty="0"/>
              <a:t>) und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 dirty="0"/>
              <a:t> </a:t>
            </a:r>
            <a:r>
              <a:rPr lang="hu-HU" sz="2000" dirty="0"/>
              <a:t>am </a:t>
            </a:r>
            <a:r>
              <a:rPr lang="hu-HU" sz="2000" dirty="0" err="1"/>
              <a:t>Wirbelkörper</a:t>
            </a:r>
            <a:r>
              <a:rPr lang="hu-HU" sz="2000" dirty="0"/>
              <a:t> L1-L3 (</a:t>
            </a:r>
            <a:r>
              <a:rPr lang="hu-HU" sz="2000" dirty="0" err="1"/>
              <a:t>links</a:t>
            </a:r>
            <a:r>
              <a:rPr lang="hu-HU" sz="2000" dirty="0"/>
              <a:t>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hu-HU" sz="2000" dirty="0" err="1"/>
              <a:t>Hiatus</a:t>
            </a:r>
            <a:r>
              <a:rPr lang="hu-HU" sz="2000" dirty="0"/>
              <a:t> </a:t>
            </a:r>
            <a:r>
              <a:rPr lang="hu-HU" sz="2000" dirty="0" err="1"/>
              <a:t>aorticus</a:t>
            </a:r>
            <a:r>
              <a:rPr lang="hu-HU" sz="2000" dirty="0"/>
              <a:t> </a:t>
            </a:r>
            <a:r>
              <a:rPr lang="hu-HU" sz="2000" dirty="0" smtClean="0"/>
              <a:t>(</a:t>
            </a:r>
            <a:r>
              <a:rPr lang="hu-HU" sz="2000" dirty="0" err="1" smtClean="0"/>
              <a:t>Lig</a:t>
            </a:r>
            <a:r>
              <a:rPr lang="hu-HU" sz="2000" dirty="0" smtClean="0"/>
              <a:t>. </a:t>
            </a:r>
            <a:r>
              <a:rPr lang="hu-HU" sz="2000" dirty="0" err="1" smtClean="0"/>
              <a:t>arcuatum</a:t>
            </a:r>
            <a:r>
              <a:rPr lang="hu-HU" sz="2000" dirty="0" smtClean="0"/>
              <a:t> </a:t>
            </a:r>
          </a:p>
          <a:p>
            <a:pPr marL="914400" lvl="2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dirty="0"/>
              <a:t> </a:t>
            </a:r>
            <a:r>
              <a:rPr lang="hu-HU" sz="2000" dirty="0" smtClean="0"/>
              <a:t>     </a:t>
            </a:r>
            <a:r>
              <a:rPr lang="hu-HU" sz="2000" dirty="0" err="1" smtClean="0"/>
              <a:t>medianum</a:t>
            </a:r>
            <a:r>
              <a:rPr lang="hu-HU" sz="2000" dirty="0" smtClean="0"/>
              <a:t> (Th12/L1</a:t>
            </a:r>
            <a:r>
              <a:rPr lang="hu-HU" sz="2000" dirty="0"/>
              <a:t>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hu-HU" sz="2000" dirty="0" err="1"/>
              <a:t>Hiatus</a:t>
            </a:r>
            <a:r>
              <a:rPr lang="hu-HU" sz="2000" dirty="0"/>
              <a:t> </a:t>
            </a:r>
            <a:r>
              <a:rPr lang="hu-HU" sz="2000" dirty="0" err="1"/>
              <a:t>oesophageus</a:t>
            </a:r>
            <a:r>
              <a:rPr lang="hu-HU" sz="2000" dirty="0"/>
              <a:t> (Th10/Th11)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hu-HU" sz="2400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hu-HU" sz="2400" dirty="0" err="1"/>
              <a:t>Crus</a:t>
            </a:r>
            <a:r>
              <a:rPr lang="hu-HU" sz="2400" dirty="0"/>
              <a:t> </a:t>
            </a:r>
            <a:r>
              <a:rPr lang="hu-HU" sz="2400" dirty="0" err="1"/>
              <a:t>laterale</a:t>
            </a:r>
            <a:r>
              <a:rPr lang="hu-HU" sz="2400" dirty="0"/>
              <a:t>: </a:t>
            </a:r>
          </a:p>
          <a:p>
            <a:pPr marL="914400" lvl="2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dirty="0" err="1"/>
              <a:t>Ursprung</a:t>
            </a:r>
            <a:r>
              <a:rPr lang="hu-HU" sz="2000" dirty="0"/>
              <a:t> am </a:t>
            </a:r>
            <a:r>
              <a:rPr lang="hu-HU" sz="2000" dirty="0" err="1"/>
              <a:t>Wirbelkörper</a:t>
            </a:r>
            <a:r>
              <a:rPr lang="hu-HU" sz="2000" dirty="0"/>
              <a:t> L1 </a:t>
            </a:r>
          </a:p>
          <a:p>
            <a:pPr marL="914400" lvl="2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dirty="0"/>
              <a:t>       </a:t>
            </a:r>
            <a:r>
              <a:rPr lang="hu-HU" sz="2000" dirty="0" err="1"/>
              <a:t>Lig</a:t>
            </a:r>
            <a:r>
              <a:rPr lang="hu-HU" sz="2000" dirty="0"/>
              <a:t>. </a:t>
            </a:r>
            <a:r>
              <a:rPr lang="hu-HU" sz="2000" dirty="0" err="1"/>
              <a:t>arcuatum</a:t>
            </a:r>
            <a:r>
              <a:rPr lang="hu-HU" sz="2000" dirty="0"/>
              <a:t> </a:t>
            </a:r>
            <a:r>
              <a:rPr lang="hu-HU" sz="2000" dirty="0" err="1"/>
              <a:t>mediale</a:t>
            </a:r>
            <a:r>
              <a:rPr lang="hu-HU" sz="2000" dirty="0"/>
              <a:t> (</a:t>
            </a:r>
            <a:r>
              <a:rPr lang="hu-HU" sz="2000" dirty="0" err="1"/>
              <a:t>Psoasarkade</a:t>
            </a:r>
            <a:r>
              <a:rPr lang="hu-HU" sz="2000" dirty="0"/>
              <a:t>) </a:t>
            </a:r>
            <a:r>
              <a:rPr lang="hu-HU" sz="2000" dirty="0" err="1"/>
              <a:t>bis</a:t>
            </a:r>
            <a:r>
              <a:rPr lang="hu-HU" sz="2000" dirty="0"/>
              <a:t> </a:t>
            </a:r>
            <a:r>
              <a:rPr lang="hu-HU" sz="2000" dirty="0" err="1"/>
              <a:t>Processus</a:t>
            </a:r>
            <a:r>
              <a:rPr lang="hu-HU" sz="2000" dirty="0"/>
              <a:t> </a:t>
            </a:r>
            <a:r>
              <a:rPr lang="hu-HU" sz="2000" dirty="0" err="1"/>
              <a:t>costarius</a:t>
            </a:r>
            <a:r>
              <a:rPr lang="hu-HU" sz="2000" dirty="0"/>
              <a:t> L1    </a:t>
            </a:r>
          </a:p>
          <a:p>
            <a:pPr marL="914400" lvl="2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dirty="0"/>
              <a:t>       </a:t>
            </a:r>
            <a:r>
              <a:rPr lang="hu-HU" sz="2000" dirty="0" err="1"/>
              <a:t>Lig</a:t>
            </a:r>
            <a:r>
              <a:rPr lang="hu-HU" sz="2000" dirty="0"/>
              <a:t>. </a:t>
            </a:r>
            <a:r>
              <a:rPr lang="hu-HU" sz="2000" dirty="0" err="1"/>
              <a:t>arcuatum</a:t>
            </a:r>
            <a:r>
              <a:rPr lang="hu-HU" sz="2000" dirty="0"/>
              <a:t> </a:t>
            </a:r>
            <a:r>
              <a:rPr lang="hu-HU" sz="2000" dirty="0" err="1"/>
              <a:t>laterale</a:t>
            </a:r>
            <a:r>
              <a:rPr lang="hu-HU" sz="2000" dirty="0"/>
              <a:t> (</a:t>
            </a:r>
            <a:r>
              <a:rPr lang="hu-HU" sz="2000" dirty="0" err="1"/>
              <a:t>Quadratusarkade</a:t>
            </a:r>
            <a:r>
              <a:rPr lang="hu-HU" sz="2000" dirty="0"/>
              <a:t>) </a:t>
            </a:r>
            <a:r>
              <a:rPr lang="hu-HU" sz="2000" dirty="0" err="1"/>
              <a:t>bis</a:t>
            </a:r>
            <a:r>
              <a:rPr lang="hu-HU" sz="2000" dirty="0"/>
              <a:t> </a:t>
            </a:r>
            <a:r>
              <a:rPr lang="hu-HU" sz="2000" dirty="0" err="1"/>
              <a:t>zur</a:t>
            </a:r>
            <a:r>
              <a:rPr lang="hu-HU" sz="2000" dirty="0"/>
              <a:t> 12 </a:t>
            </a:r>
            <a:r>
              <a:rPr lang="hu-HU" sz="2000" dirty="0" err="1"/>
              <a:t>Rippe</a:t>
            </a:r>
            <a:endParaRPr lang="hu-HU" sz="2000" dirty="0"/>
          </a:p>
        </p:txBody>
      </p:sp>
      <p:pic>
        <p:nvPicPr>
          <p:cNvPr id="8196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8" b="5331"/>
          <a:stretch>
            <a:fillRect/>
          </a:stretch>
        </p:blipFill>
        <p:spPr bwMode="auto">
          <a:xfrm>
            <a:off x="5407025" y="457200"/>
            <a:ext cx="371475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4932363" y="1306513"/>
            <a:ext cx="2447925" cy="82708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8198" name="Text Box 26"/>
          <p:cNvSpPr txBox="1">
            <a:spLocks noChangeArrowheads="1"/>
          </p:cNvSpPr>
          <p:nvPr/>
        </p:nvSpPr>
        <p:spPr bwMode="auto">
          <a:xfrm>
            <a:off x="1258888" y="1073150"/>
            <a:ext cx="38179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latin typeface="Arial" panose="020B0604020202020204" pitchFamily="34" charset="0"/>
              </a:rPr>
              <a:t>Ligamentum arcuatum medianum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5853113" y="2751138"/>
            <a:ext cx="1958975" cy="15875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8200" name="Text Box 26"/>
          <p:cNvSpPr txBox="1">
            <a:spLocks noChangeArrowheads="1"/>
          </p:cNvSpPr>
          <p:nvPr/>
        </p:nvSpPr>
        <p:spPr bwMode="auto">
          <a:xfrm>
            <a:off x="4718050" y="4305300"/>
            <a:ext cx="2447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latin typeface="Arial" panose="020B0604020202020204" pitchFamily="34" charset="0"/>
              </a:rPr>
              <a:t>Ligamentum arcuatum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latin typeface="Arial" panose="020B0604020202020204" pitchFamily="34" charset="0"/>
              </a:rPr>
              <a:t>mediale</a:t>
            </a:r>
          </a:p>
        </p:txBody>
      </p:sp>
      <p:sp>
        <p:nvSpPr>
          <p:cNvPr id="8201" name="Line 7"/>
          <p:cNvSpPr>
            <a:spLocks noChangeShapeType="1"/>
          </p:cNvSpPr>
          <p:nvPr/>
        </p:nvSpPr>
        <p:spPr bwMode="auto">
          <a:xfrm flipV="1">
            <a:off x="7856538" y="2889250"/>
            <a:ext cx="287337" cy="21018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8202" name="Text Box 26"/>
          <p:cNvSpPr txBox="1">
            <a:spLocks noChangeArrowheads="1"/>
          </p:cNvSpPr>
          <p:nvPr/>
        </p:nvSpPr>
        <p:spPr bwMode="auto">
          <a:xfrm>
            <a:off x="6443663" y="5122863"/>
            <a:ext cx="244951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latin typeface="Arial" panose="020B0604020202020204" pitchFamily="34" charset="0"/>
              </a:rPr>
              <a:t>Ligamentum arcuatum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latin typeface="Arial" panose="020B0604020202020204" pitchFamily="34" charset="0"/>
              </a:rPr>
              <a:t>laterale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8836025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hu-HU" sz="3200" smtClean="0">
                <a:latin typeface="Arial" panose="020B0604020202020204" pitchFamily="34" charset="0"/>
              </a:rPr>
              <a:t>Pars lumbalis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9625C5-435B-4382-B09E-05B4534EF983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  <p:pic>
        <p:nvPicPr>
          <p:cNvPr id="10243" name="Picture 5" descr="C:\oktatás\törzs\pleura5.bmp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1427163"/>
            <a:ext cx="4732337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Freeform 6"/>
          <p:cNvSpPr>
            <a:spLocks/>
          </p:cNvSpPr>
          <p:nvPr/>
        </p:nvSpPr>
        <p:spPr bwMode="auto">
          <a:xfrm>
            <a:off x="2811463" y="4646613"/>
            <a:ext cx="3625850" cy="1489075"/>
          </a:xfrm>
          <a:custGeom>
            <a:avLst/>
            <a:gdLst>
              <a:gd name="T0" fmla="*/ 2147483646 w 2284"/>
              <a:gd name="T1" fmla="*/ 2147483646 h 938"/>
              <a:gd name="T2" fmla="*/ 2147483646 w 2284"/>
              <a:gd name="T3" fmla="*/ 2147483646 h 938"/>
              <a:gd name="T4" fmla="*/ 2147483646 w 2284"/>
              <a:gd name="T5" fmla="*/ 2147483646 h 938"/>
              <a:gd name="T6" fmla="*/ 2147483646 w 2284"/>
              <a:gd name="T7" fmla="*/ 2147483646 h 938"/>
              <a:gd name="T8" fmla="*/ 2147483646 w 2284"/>
              <a:gd name="T9" fmla="*/ 2147483646 h 938"/>
              <a:gd name="T10" fmla="*/ 2147483646 w 2284"/>
              <a:gd name="T11" fmla="*/ 2147483646 h 938"/>
              <a:gd name="T12" fmla="*/ 2147483646 w 2284"/>
              <a:gd name="T13" fmla="*/ 2147483646 h 938"/>
              <a:gd name="T14" fmla="*/ 2147483646 w 2284"/>
              <a:gd name="T15" fmla="*/ 2147483646 h 938"/>
              <a:gd name="T16" fmla="*/ 2147483646 w 2284"/>
              <a:gd name="T17" fmla="*/ 2147483646 h 938"/>
              <a:gd name="T18" fmla="*/ 2147483646 w 2284"/>
              <a:gd name="T19" fmla="*/ 2147483646 h 938"/>
              <a:gd name="T20" fmla="*/ 2147483646 w 2284"/>
              <a:gd name="T21" fmla="*/ 2147483646 h 938"/>
              <a:gd name="T22" fmla="*/ 2147483646 w 2284"/>
              <a:gd name="T23" fmla="*/ 2147483646 h 938"/>
              <a:gd name="T24" fmla="*/ 2147483646 w 2284"/>
              <a:gd name="T25" fmla="*/ 2147483646 h 938"/>
              <a:gd name="T26" fmla="*/ 2147483646 w 2284"/>
              <a:gd name="T27" fmla="*/ 2147483646 h 938"/>
              <a:gd name="T28" fmla="*/ 2147483646 w 2284"/>
              <a:gd name="T29" fmla="*/ 2147483646 h 938"/>
              <a:gd name="T30" fmla="*/ 2147483646 w 2284"/>
              <a:gd name="T31" fmla="*/ 2147483646 h 938"/>
              <a:gd name="T32" fmla="*/ 2147483646 w 2284"/>
              <a:gd name="T33" fmla="*/ 2147483646 h 938"/>
              <a:gd name="T34" fmla="*/ 2147483646 w 2284"/>
              <a:gd name="T35" fmla="*/ 2147483646 h 938"/>
              <a:gd name="T36" fmla="*/ 2147483646 w 2284"/>
              <a:gd name="T37" fmla="*/ 2147483646 h 938"/>
              <a:gd name="T38" fmla="*/ 2147483646 w 2284"/>
              <a:gd name="T39" fmla="*/ 2147483646 h 938"/>
              <a:gd name="T40" fmla="*/ 2147483646 w 2284"/>
              <a:gd name="T41" fmla="*/ 2147483646 h 938"/>
              <a:gd name="T42" fmla="*/ 2147483646 w 2284"/>
              <a:gd name="T43" fmla="*/ 2147483646 h 938"/>
              <a:gd name="T44" fmla="*/ 2147483646 w 2284"/>
              <a:gd name="T45" fmla="*/ 2147483646 h 938"/>
              <a:gd name="T46" fmla="*/ 2147483646 w 2284"/>
              <a:gd name="T47" fmla="*/ 2147483646 h 938"/>
              <a:gd name="T48" fmla="*/ 2147483646 w 2284"/>
              <a:gd name="T49" fmla="*/ 2147483646 h 938"/>
              <a:gd name="T50" fmla="*/ 2147483646 w 2284"/>
              <a:gd name="T51" fmla="*/ 2147483646 h 938"/>
              <a:gd name="T52" fmla="*/ 2147483646 w 2284"/>
              <a:gd name="T53" fmla="*/ 2147483646 h 938"/>
              <a:gd name="T54" fmla="*/ 2147483646 w 2284"/>
              <a:gd name="T55" fmla="*/ 2147483646 h 938"/>
              <a:gd name="T56" fmla="*/ 2147483646 w 2284"/>
              <a:gd name="T57" fmla="*/ 2147483646 h 938"/>
              <a:gd name="T58" fmla="*/ 2147483646 w 2284"/>
              <a:gd name="T59" fmla="*/ 2147483646 h 938"/>
              <a:gd name="T60" fmla="*/ 2147483646 w 2284"/>
              <a:gd name="T61" fmla="*/ 2147483646 h 938"/>
              <a:gd name="T62" fmla="*/ 2147483646 w 2284"/>
              <a:gd name="T63" fmla="*/ 2147483646 h 938"/>
              <a:gd name="T64" fmla="*/ 2147483646 w 2284"/>
              <a:gd name="T65" fmla="*/ 2147483646 h 938"/>
              <a:gd name="T66" fmla="*/ 2147483646 w 2284"/>
              <a:gd name="T67" fmla="*/ 2147483646 h 938"/>
              <a:gd name="T68" fmla="*/ 2147483646 w 2284"/>
              <a:gd name="T69" fmla="*/ 2147483646 h 938"/>
              <a:gd name="T70" fmla="*/ 2147483646 w 2284"/>
              <a:gd name="T71" fmla="*/ 2147483646 h 938"/>
              <a:gd name="T72" fmla="*/ 2147483646 w 2284"/>
              <a:gd name="T73" fmla="*/ 2147483646 h 938"/>
              <a:gd name="T74" fmla="*/ 2147483646 w 2284"/>
              <a:gd name="T75" fmla="*/ 2147483646 h 938"/>
              <a:gd name="T76" fmla="*/ 2147483646 w 2284"/>
              <a:gd name="T77" fmla="*/ 2147483646 h 938"/>
              <a:gd name="T78" fmla="*/ 2147483646 w 2284"/>
              <a:gd name="T79" fmla="*/ 2147483646 h 938"/>
              <a:gd name="T80" fmla="*/ 2147483646 w 2284"/>
              <a:gd name="T81" fmla="*/ 2147483646 h 938"/>
              <a:gd name="T82" fmla="*/ 2147483646 w 2284"/>
              <a:gd name="T83" fmla="*/ 2147483646 h 938"/>
              <a:gd name="T84" fmla="*/ 2147483646 w 2284"/>
              <a:gd name="T85" fmla="*/ 2147483646 h 938"/>
              <a:gd name="T86" fmla="*/ 2147483646 w 2284"/>
              <a:gd name="T87" fmla="*/ 2147483646 h 938"/>
              <a:gd name="T88" fmla="*/ 2147483646 w 2284"/>
              <a:gd name="T89" fmla="*/ 2147483646 h 938"/>
              <a:gd name="T90" fmla="*/ 2147483646 w 2284"/>
              <a:gd name="T91" fmla="*/ 2147483646 h 938"/>
              <a:gd name="T92" fmla="*/ 2147483646 w 2284"/>
              <a:gd name="T93" fmla="*/ 2147483646 h 938"/>
              <a:gd name="T94" fmla="*/ 2147483646 w 2284"/>
              <a:gd name="T95" fmla="*/ 2147483646 h 938"/>
              <a:gd name="T96" fmla="*/ 2147483646 w 2284"/>
              <a:gd name="T97" fmla="*/ 2147483646 h 938"/>
              <a:gd name="T98" fmla="*/ 2147483646 w 2284"/>
              <a:gd name="T99" fmla="*/ 2147483646 h 938"/>
              <a:gd name="T100" fmla="*/ 2147483646 w 2284"/>
              <a:gd name="T101" fmla="*/ 2147483646 h 938"/>
              <a:gd name="T102" fmla="*/ 2147483646 w 2284"/>
              <a:gd name="T103" fmla="*/ 2147483646 h 938"/>
              <a:gd name="T104" fmla="*/ 2147483646 w 2284"/>
              <a:gd name="T105" fmla="*/ 2147483646 h 938"/>
              <a:gd name="T106" fmla="*/ 2147483646 w 2284"/>
              <a:gd name="T107" fmla="*/ 2147483646 h 938"/>
              <a:gd name="T108" fmla="*/ 2147483646 w 2284"/>
              <a:gd name="T109" fmla="*/ 2147483646 h 938"/>
              <a:gd name="T110" fmla="*/ 2147483646 w 2284"/>
              <a:gd name="T111" fmla="*/ 2147483646 h 938"/>
              <a:gd name="T112" fmla="*/ 2147483646 w 2284"/>
              <a:gd name="T113" fmla="*/ 2147483646 h 938"/>
              <a:gd name="T114" fmla="*/ 2147483646 w 2284"/>
              <a:gd name="T115" fmla="*/ 2147483646 h 938"/>
              <a:gd name="T116" fmla="*/ 2147483646 w 2284"/>
              <a:gd name="T117" fmla="*/ 2147483646 h 938"/>
              <a:gd name="T118" fmla="*/ 2147483646 w 2284"/>
              <a:gd name="T119" fmla="*/ 2147483646 h 938"/>
              <a:gd name="T120" fmla="*/ 2147483646 w 2284"/>
              <a:gd name="T121" fmla="*/ 2147483646 h 938"/>
              <a:gd name="T122" fmla="*/ 2147483646 w 2284"/>
              <a:gd name="T123" fmla="*/ 2147483646 h 938"/>
              <a:gd name="T124" fmla="*/ 2147483646 w 2284"/>
              <a:gd name="T125" fmla="*/ 2147483646 h 93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84"/>
              <a:gd name="T190" fmla="*/ 0 h 938"/>
              <a:gd name="T191" fmla="*/ 2284 w 2284"/>
              <a:gd name="T192" fmla="*/ 938 h 93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84" h="938">
                <a:moveTo>
                  <a:pt x="9" y="909"/>
                </a:moveTo>
                <a:cubicBezTo>
                  <a:pt x="0" y="888"/>
                  <a:pt x="12" y="827"/>
                  <a:pt x="13" y="789"/>
                </a:cubicBezTo>
                <a:cubicBezTo>
                  <a:pt x="14" y="751"/>
                  <a:pt x="11" y="715"/>
                  <a:pt x="13" y="681"/>
                </a:cubicBezTo>
                <a:cubicBezTo>
                  <a:pt x="15" y="647"/>
                  <a:pt x="19" y="624"/>
                  <a:pt x="25" y="585"/>
                </a:cubicBezTo>
                <a:cubicBezTo>
                  <a:pt x="31" y="546"/>
                  <a:pt x="40" y="483"/>
                  <a:pt x="49" y="445"/>
                </a:cubicBezTo>
                <a:cubicBezTo>
                  <a:pt x="58" y="407"/>
                  <a:pt x="69" y="384"/>
                  <a:pt x="81" y="357"/>
                </a:cubicBezTo>
                <a:cubicBezTo>
                  <a:pt x="93" y="330"/>
                  <a:pt x="107" y="308"/>
                  <a:pt x="121" y="281"/>
                </a:cubicBezTo>
                <a:cubicBezTo>
                  <a:pt x="135" y="254"/>
                  <a:pt x="150" y="219"/>
                  <a:pt x="165" y="197"/>
                </a:cubicBezTo>
                <a:cubicBezTo>
                  <a:pt x="180" y="175"/>
                  <a:pt x="191" y="166"/>
                  <a:pt x="209" y="149"/>
                </a:cubicBezTo>
                <a:cubicBezTo>
                  <a:pt x="227" y="132"/>
                  <a:pt x="252" y="109"/>
                  <a:pt x="273" y="93"/>
                </a:cubicBezTo>
                <a:cubicBezTo>
                  <a:pt x="294" y="77"/>
                  <a:pt x="314" y="64"/>
                  <a:pt x="337" y="53"/>
                </a:cubicBezTo>
                <a:cubicBezTo>
                  <a:pt x="360" y="42"/>
                  <a:pt x="386" y="37"/>
                  <a:pt x="413" y="29"/>
                </a:cubicBezTo>
                <a:cubicBezTo>
                  <a:pt x="440" y="21"/>
                  <a:pt x="468" y="10"/>
                  <a:pt x="501" y="5"/>
                </a:cubicBezTo>
                <a:cubicBezTo>
                  <a:pt x="534" y="0"/>
                  <a:pt x="574" y="0"/>
                  <a:pt x="609" y="1"/>
                </a:cubicBezTo>
                <a:cubicBezTo>
                  <a:pt x="644" y="2"/>
                  <a:pt x="667" y="6"/>
                  <a:pt x="709" y="9"/>
                </a:cubicBezTo>
                <a:cubicBezTo>
                  <a:pt x="751" y="12"/>
                  <a:pt x="799" y="10"/>
                  <a:pt x="861" y="17"/>
                </a:cubicBezTo>
                <a:cubicBezTo>
                  <a:pt x="923" y="24"/>
                  <a:pt x="1010" y="41"/>
                  <a:pt x="1081" y="49"/>
                </a:cubicBezTo>
                <a:cubicBezTo>
                  <a:pt x="1152" y="57"/>
                  <a:pt x="1234" y="60"/>
                  <a:pt x="1285" y="65"/>
                </a:cubicBezTo>
                <a:cubicBezTo>
                  <a:pt x="1336" y="70"/>
                  <a:pt x="1352" y="77"/>
                  <a:pt x="1389" y="81"/>
                </a:cubicBezTo>
                <a:cubicBezTo>
                  <a:pt x="1426" y="85"/>
                  <a:pt x="1467" y="86"/>
                  <a:pt x="1509" y="89"/>
                </a:cubicBezTo>
                <a:cubicBezTo>
                  <a:pt x="1551" y="92"/>
                  <a:pt x="1598" y="96"/>
                  <a:pt x="1641" y="101"/>
                </a:cubicBezTo>
                <a:cubicBezTo>
                  <a:pt x="1684" y="106"/>
                  <a:pt x="1731" y="110"/>
                  <a:pt x="1769" y="117"/>
                </a:cubicBezTo>
                <a:cubicBezTo>
                  <a:pt x="1807" y="124"/>
                  <a:pt x="1838" y="132"/>
                  <a:pt x="1869" y="141"/>
                </a:cubicBezTo>
                <a:cubicBezTo>
                  <a:pt x="1900" y="150"/>
                  <a:pt x="1929" y="158"/>
                  <a:pt x="1957" y="173"/>
                </a:cubicBezTo>
                <a:cubicBezTo>
                  <a:pt x="1985" y="188"/>
                  <a:pt x="2013" y="210"/>
                  <a:pt x="2037" y="233"/>
                </a:cubicBezTo>
                <a:cubicBezTo>
                  <a:pt x="2061" y="256"/>
                  <a:pt x="2082" y="285"/>
                  <a:pt x="2101" y="313"/>
                </a:cubicBezTo>
                <a:cubicBezTo>
                  <a:pt x="2120" y="341"/>
                  <a:pt x="2134" y="370"/>
                  <a:pt x="2149" y="401"/>
                </a:cubicBezTo>
                <a:cubicBezTo>
                  <a:pt x="2164" y="432"/>
                  <a:pt x="2178" y="468"/>
                  <a:pt x="2193" y="501"/>
                </a:cubicBezTo>
                <a:cubicBezTo>
                  <a:pt x="2208" y="534"/>
                  <a:pt x="2228" y="570"/>
                  <a:pt x="2237" y="601"/>
                </a:cubicBezTo>
                <a:cubicBezTo>
                  <a:pt x="2246" y="632"/>
                  <a:pt x="2246" y="658"/>
                  <a:pt x="2249" y="685"/>
                </a:cubicBezTo>
                <a:cubicBezTo>
                  <a:pt x="2252" y="712"/>
                  <a:pt x="2254" y="739"/>
                  <a:pt x="2257" y="765"/>
                </a:cubicBezTo>
                <a:cubicBezTo>
                  <a:pt x="2260" y="791"/>
                  <a:pt x="2266" y="816"/>
                  <a:pt x="2269" y="841"/>
                </a:cubicBezTo>
                <a:cubicBezTo>
                  <a:pt x="2272" y="866"/>
                  <a:pt x="2284" y="902"/>
                  <a:pt x="2273" y="913"/>
                </a:cubicBezTo>
                <a:cubicBezTo>
                  <a:pt x="2262" y="924"/>
                  <a:pt x="2214" y="925"/>
                  <a:pt x="2201" y="905"/>
                </a:cubicBezTo>
                <a:cubicBezTo>
                  <a:pt x="2188" y="885"/>
                  <a:pt x="2199" y="830"/>
                  <a:pt x="2193" y="793"/>
                </a:cubicBezTo>
                <a:cubicBezTo>
                  <a:pt x="2187" y="756"/>
                  <a:pt x="2174" y="723"/>
                  <a:pt x="2165" y="685"/>
                </a:cubicBezTo>
                <a:cubicBezTo>
                  <a:pt x="2156" y="647"/>
                  <a:pt x="2149" y="608"/>
                  <a:pt x="2137" y="565"/>
                </a:cubicBezTo>
                <a:cubicBezTo>
                  <a:pt x="2125" y="522"/>
                  <a:pt x="2110" y="466"/>
                  <a:pt x="2093" y="425"/>
                </a:cubicBezTo>
                <a:cubicBezTo>
                  <a:pt x="2076" y="384"/>
                  <a:pt x="2057" y="346"/>
                  <a:pt x="2037" y="317"/>
                </a:cubicBezTo>
                <a:cubicBezTo>
                  <a:pt x="2017" y="288"/>
                  <a:pt x="1997" y="269"/>
                  <a:pt x="1973" y="249"/>
                </a:cubicBezTo>
                <a:cubicBezTo>
                  <a:pt x="1949" y="229"/>
                  <a:pt x="1918" y="210"/>
                  <a:pt x="1893" y="197"/>
                </a:cubicBezTo>
                <a:cubicBezTo>
                  <a:pt x="1868" y="184"/>
                  <a:pt x="1853" y="178"/>
                  <a:pt x="1825" y="169"/>
                </a:cubicBezTo>
                <a:cubicBezTo>
                  <a:pt x="1797" y="160"/>
                  <a:pt x="1768" y="149"/>
                  <a:pt x="1725" y="141"/>
                </a:cubicBezTo>
                <a:cubicBezTo>
                  <a:pt x="1682" y="133"/>
                  <a:pt x="1618" y="128"/>
                  <a:pt x="1565" y="121"/>
                </a:cubicBezTo>
                <a:cubicBezTo>
                  <a:pt x="1512" y="114"/>
                  <a:pt x="1458" y="107"/>
                  <a:pt x="1409" y="101"/>
                </a:cubicBezTo>
                <a:cubicBezTo>
                  <a:pt x="1360" y="95"/>
                  <a:pt x="1322" y="90"/>
                  <a:pt x="1269" y="85"/>
                </a:cubicBezTo>
                <a:cubicBezTo>
                  <a:pt x="1216" y="80"/>
                  <a:pt x="1152" y="75"/>
                  <a:pt x="1093" y="69"/>
                </a:cubicBezTo>
                <a:cubicBezTo>
                  <a:pt x="1034" y="63"/>
                  <a:pt x="968" y="54"/>
                  <a:pt x="917" y="49"/>
                </a:cubicBezTo>
                <a:cubicBezTo>
                  <a:pt x="866" y="44"/>
                  <a:pt x="824" y="40"/>
                  <a:pt x="785" y="37"/>
                </a:cubicBezTo>
                <a:cubicBezTo>
                  <a:pt x="746" y="34"/>
                  <a:pt x="718" y="30"/>
                  <a:pt x="685" y="29"/>
                </a:cubicBezTo>
                <a:cubicBezTo>
                  <a:pt x="652" y="28"/>
                  <a:pt x="619" y="26"/>
                  <a:pt x="585" y="29"/>
                </a:cubicBezTo>
                <a:cubicBezTo>
                  <a:pt x="551" y="32"/>
                  <a:pt x="513" y="38"/>
                  <a:pt x="481" y="45"/>
                </a:cubicBezTo>
                <a:cubicBezTo>
                  <a:pt x="449" y="52"/>
                  <a:pt x="420" y="61"/>
                  <a:pt x="393" y="73"/>
                </a:cubicBezTo>
                <a:cubicBezTo>
                  <a:pt x="366" y="85"/>
                  <a:pt x="341" y="99"/>
                  <a:pt x="317" y="117"/>
                </a:cubicBezTo>
                <a:cubicBezTo>
                  <a:pt x="293" y="135"/>
                  <a:pt x="271" y="156"/>
                  <a:pt x="249" y="181"/>
                </a:cubicBezTo>
                <a:cubicBezTo>
                  <a:pt x="227" y="206"/>
                  <a:pt x="203" y="236"/>
                  <a:pt x="185" y="265"/>
                </a:cubicBezTo>
                <a:cubicBezTo>
                  <a:pt x="167" y="294"/>
                  <a:pt x="154" y="324"/>
                  <a:pt x="141" y="357"/>
                </a:cubicBezTo>
                <a:cubicBezTo>
                  <a:pt x="128" y="390"/>
                  <a:pt x="115" y="432"/>
                  <a:pt x="105" y="465"/>
                </a:cubicBezTo>
                <a:cubicBezTo>
                  <a:pt x="95" y="498"/>
                  <a:pt x="87" y="520"/>
                  <a:pt x="81" y="553"/>
                </a:cubicBezTo>
                <a:cubicBezTo>
                  <a:pt x="75" y="586"/>
                  <a:pt x="70" y="623"/>
                  <a:pt x="69" y="661"/>
                </a:cubicBezTo>
                <a:cubicBezTo>
                  <a:pt x="68" y="699"/>
                  <a:pt x="74" y="738"/>
                  <a:pt x="73" y="781"/>
                </a:cubicBezTo>
                <a:cubicBezTo>
                  <a:pt x="72" y="824"/>
                  <a:pt x="76" y="896"/>
                  <a:pt x="65" y="917"/>
                </a:cubicBezTo>
                <a:cubicBezTo>
                  <a:pt x="54" y="938"/>
                  <a:pt x="18" y="930"/>
                  <a:pt x="9" y="909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450850" y="2447925"/>
            <a:ext cx="1504950" cy="565150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latin typeface="Arial" panose="020B0604020202020204" pitchFamily="34" charset="0"/>
              </a:rPr>
              <a:t>Pleura (Lungenfell)</a:t>
            </a: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7029450" y="5000625"/>
            <a:ext cx="1504950" cy="56515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latin typeface="Arial" panose="020B0604020202020204" pitchFamily="34" charset="0"/>
              </a:rPr>
              <a:t>Peritoneum (Bauchfell)</a:t>
            </a:r>
          </a:p>
        </p:txBody>
      </p:sp>
      <p:sp>
        <p:nvSpPr>
          <p:cNvPr id="10247" name="Line 10"/>
          <p:cNvSpPr>
            <a:spLocks noChangeShapeType="1"/>
          </p:cNvSpPr>
          <p:nvPr/>
        </p:nvSpPr>
        <p:spPr bwMode="auto">
          <a:xfrm>
            <a:off x="1955800" y="2959100"/>
            <a:ext cx="1295400" cy="171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248" name="Line 12"/>
          <p:cNvSpPr>
            <a:spLocks noChangeShapeType="1"/>
          </p:cNvSpPr>
          <p:nvPr/>
        </p:nvSpPr>
        <p:spPr bwMode="auto">
          <a:xfrm flipH="1">
            <a:off x="6146800" y="5257800"/>
            <a:ext cx="8509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249" name="Text Box 13"/>
          <p:cNvSpPr txBox="1">
            <a:spLocks noChangeArrowheads="1"/>
          </p:cNvSpPr>
          <p:nvPr/>
        </p:nvSpPr>
        <p:spPr bwMode="auto">
          <a:xfrm>
            <a:off x="450850" y="225425"/>
            <a:ext cx="81597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>
                <a:latin typeface="Arial" panose="020B0604020202020204" pitchFamily="34" charset="0"/>
              </a:rPr>
              <a:t>Die serösen Häute die den Zwerchfell bedecken</a:t>
            </a:r>
          </a:p>
        </p:txBody>
      </p:sp>
      <p:sp>
        <p:nvSpPr>
          <p:cNvPr id="10250" name="Freeform 18"/>
          <p:cNvSpPr>
            <a:spLocks/>
          </p:cNvSpPr>
          <p:nvPr/>
        </p:nvSpPr>
        <p:spPr bwMode="auto">
          <a:xfrm>
            <a:off x="4057650" y="3033713"/>
            <a:ext cx="1701800" cy="1760537"/>
          </a:xfrm>
          <a:custGeom>
            <a:avLst/>
            <a:gdLst>
              <a:gd name="T0" fmla="*/ 2147483646 w 1072"/>
              <a:gd name="T1" fmla="*/ 2147483646 h 1109"/>
              <a:gd name="T2" fmla="*/ 2147483646 w 1072"/>
              <a:gd name="T3" fmla="*/ 2147483646 h 1109"/>
              <a:gd name="T4" fmla="*/ 2147483646 w 1072"/>
              <a:gd name="T5" fmla="*/ 2147483646 h 1109"/>
              <a:gd name="T6" fmla="*/ 2147483646 w 1072"/>
              <a:gd name="T7" fmla="*/ 2147483646 h 1109"/>
              <a:gd name="T8" fmla="*/ 2147483646 w 1072"/>
              <a:gd name="T9" fmla="*/ 2147483646 h 1109"/>
              <a:gd name="T10" fmla="*/ 2147483646 w 1072"/>
              <a:gd name="T11" fmla="*/ 2147483646 h 1109"/>
              <a:gd name="T12" fmla="*/ 0 w 1072"/>
              <a:gd name="T13" fmla="*/ 2147483646 h 1109"/>
              <a:gd name="T14" fmla="*/ 2147483646 w 1072"/>
              <a:gd name="T15" fmla="*/ 2147483646 h 1109"/>
              <a:gd name="T16" fmla="*/ 2147483646 w 1072"/>
              <a:gd name="T17" fmla="*/ 2147483646 h 1109"/>
              <a:gd name="T18" fmla="*/ 2147483646 w 1072"/>
              <a:gd name="T19" fmla="*/ 2147483646 h 1109"/>
              <a:gd name="T20" fmla="*/ 2147483646 w 1072"/>
              <a:gd name="T21" fmla="*/ 2147483646 h 1109"/>
              <a:gd name="T22" fmla="*/ 2147483646 w 1072"/>
              <a:gd name="T23" fmla="*/ 2147483646 h 1109"/>
              <a:gd name="T24" fmla="*/ 2147483646 w 1072"/>
              <a:gd name="T25" fmla="*/ 2147483646 h 1109"/>
              <a:gd name="T26" fmla="*/ 2147483646 w 1072"/>
              <a:gd name="T27" fmla="*/ 2147483646 h 1109"/>
              <a:gd name="T28" fmla="*/ 2147483646 w 1072"/>
              <a:gd name="T29" fmla="*/ 2147483646 h 1109"/>
              <a:gd name="T30" fmla="*/ 2147483646 w 1072"/>
              <a:gd name="T31" fmla="*/ 2147483646 h 1109"/>
              <a:gd name="T32" fmla="*/ 2147483646 w 1072"/>
              <a:gd name="T33" fmla="*/ 2147483646 h 1109"/>
              <a:gd name="T34" fmla="*/ 2147483646 w 1072"/>
              <a:gd name="T35" fmla="*/ 2147483646 h 1109"/>
              <a:gd name="T36" fmla="*/ 2147483646 w 1072"/>
              <a:gd name="T37" fmla="*/ 2147483646 h 1109"/>
              <a:gd name="T38" fmla="*/ 2147483646 w 1072"/>
              <a:gd name="T39" fmla="*/ 2147483646 h 1109"/>
              <a:gd name="T40" fmla="*/ 2147483646 w 1072"/>
              <a:gd name="T41" fmla="*/ 2147483646 h 1109"/>
              <a:gd name="T42" fmla="*/ 2147483646 w 1072"/>
              <a:gd name="T43" fmla="*/ 2147483646 h 1109"/>
              <a:gd name="T44" fmla="*/ 2147483646 w 1072"/>
              <a:gd name="T45" fmla="*/ 2147483646 h 1109"/>
              <a:gd name="T46" fmla="*/ 2147483646 w 1072"/>
              <a:gd name="T47" fmla="*/ 2147483646 h 1109"/>
              <a:gd name="T48" fmla="*/ 2147483646 w 1072"/>
              <a:gd name="T49" fmla="*/ 2147483646 h 1109"/>
              <a:gd name="T50" fmla="*/ 2147483646 w 1072"/>
              <a:gd name="T51" fmla="*/ 2147483646 h 1109"/>
              <a:gd name="T52" fmla="*/ 2147483646 w 1072"/>
              <a:gd name="T53" fmla="*/ 2147483646 h 1109"/>
              <a:gd name="T54" fmla="*/ 2147483646 w 1072"/>
              <a:gd name="T55" fmla="*/ 2147483646 h 1109"/>
              <a:gd name="T56" fmla="*/ 2147483646 w 1072"/>
              <a:gd name="T57" fmla="*/ 2147483646 h 1109"/>
              <a:gd name="T58" fmla="*/ 2147483646 w 1072"/>
              <a:gd name="T59" fmla="*/ 2147483646 h 1109"/>
              <a:gd name="T60" fmla="*/ 2147483646 w 1072"/>
              <a:gd name="T61" fmla="*/ 2147483646 h 1109"/>
              <a:gd name="T62" fmla="*/ 2147483646 w 1072"/>
              <a:gd name="T63" fmla="*/ 2147483646 h 1109"/>
              <a:gd name="T64" fmla="*/ 2147483646 w 1072"/>
              <a:gd name="T65" fmla="*/ 2147483646 h 1109"/>
              <a:gd name="T66" fmla="*/ 2147483646 w 1072"/>
              <a:gd name="T67" fmla="*/ 2147483646 h 1109"/>
              <a:gd name="T68" fmla="*/ 2147483646 w 1072"/>
              <a:gd name="T69" fmla="*/ 2147483646 h 1109"/>
              <a:gd name="T70" fmla="*/ 2147483646 w 1072"/>
              <a:gd name="T71" fmla="*/ 2147483646 h 110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072"/>
              <a:gd name="T109" fmla="*/ 0 h 1109"/>
              <a:gd name="T110" fmla="*/ 1072 w 1072"/>
              <a:gd name="T111" fmla="*/ 1109 h 110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072" h="1109">
                <a:moveTo>
                  <a:pt x="264" y="1047"/>
                </a:moveTo>
                <a:cubicBezTo>
                  <a:pt x="249" y="1045"/>
                  <a:pt x="211" y="1044"/>
                  <a:pt x="192" y="1038"/>
                </a:cubicBezTo>
                <a:cubicBezTo>
                  <a:pt x="173" y="1032"/>
                  <a:pt x="165" y="1029"/>
                  <a:pt x="147" y="1011"/>
                </a:cubicBezTo>
                <a:cubicBezTo>
                  <a:pt x="129" y="993"/>
                  <a:pt x="100" y="958"/>
                  <a:pt x="81" y="927"/>
                </a:cubicBezTo>
                <a:cubicBezTo>
                  <a:pt x="62" y="896"/>
                  <a:pt x="41" y="857"/>
                  <a:pt x="30" y="825"/>
                </a:cubicBezTo>
                <a:cubicBezTo>
                  <a:pt x="19" y="793"/>
                  <a:pt x="17" y="762"/>
                  <a:pt x="12" y="735"/>
                </a:cubicBezTo>
                <a:cubicBezTo>
                  <a:pt x="7" y="708"/>
                  <a:pt x="0" y="686"/>
                  <a:pt x="0" y="660"/>
                </a:cubicBezTo>
                <a:cubicBezTo>
                  <a:pt x="0" y="634"/>
                  <a:pt x="5" y="603"/>
                  <a:pt x="9" y="579"/>
                </a:cubicBezTo>
                <a:cubicBezTo>
                  <a:pt x="13" y="555"/>
                  <a:pt x="16" y="542"/>
                  <a:pt x="24" y="516"/>
                </a:cubicBezTo>
                <a:cubicBezTo>
                  <a:pt x="32" y="490"/>
                  <a:pt x="44" y="449"/>
                  <a:pt x="57" y="420"/>
                </a:cubicBezTo>
                <a:cubicBezTo>
                  <a:pt x="70" y="391"/>
                  <a:pt x="86" y="370"/>
                  <a:pt x="102" y="342"/>
                </a:cubicBezTo>
                <a:cubicBezTo>
                  <a:pt x="118" y="314"/>
                  <a:pt x="140" y="287"/>
                  <a:pt x="156" y="252"/>
                </a:cubicBezTo>
                <a:cubicBezTo>
                  <a:pt x="172" y="217"/>
                  <a:pt x="183" y="167"/>
                  <a:pt x="195" y="132"/>
                </a:cubicBezTo>
                <a:cubicBezTo>
                  <a:pt x="207" y="97"/>
                  <a:pt x="207" y="63"/>
                  <a:pt x="228" y="42"/>
                </a:cubicBezTo>
                <a:cubicBezTo>
                  <a:pt x="249" y="21"/>
                  <a:pt x="288" y="6"/>
                  <a:pt x="321" y="3"/>
                </a:cubicBezTo>
                <a:cubicBezTo>
                  <a:pt x="354" y="0"/>
                  <a:pt x="398" y="15"/>
                  <a:pt x="429" y="24"/>
                </a:cubicBezTo>
                <a:cubicBezTo>
                  <a:pt x="460" y="33"/>
                  <a:pt x="480" y="52"/>
                  <a:pt x="507" y="60"/>
                </a:cubicBezTo>
                <a:cubicBezTo>
                  <a:pt x="534" y="68"/>
                  <a:pt x="559" y="68"/>
                  <a:pt x="591" y="75"/>
                </a:cubicBezTo>
                <a:cubicBezTo>
                  <a:pt x="623" y="82"/>
                  <a:pt x="669" y="82"/>
                  <a:pt x="699" y="102"/>
                </a:cubicBezTo>
                <a:cubicBezTo>
                  <a:pt x="729" y="122"/>
                  <a:pt x="751" y="166"/>
                  <a:pt x="768" y="192"/>
                </a:cubicBezTo>
                <a:cubicBezTo>
                  <a:pt x="785" y="218"/>
                  <a:pt x="790" y="234"/>
                  <a:pt x="801" y="258"/>
                </a:cubicBezTo>
                <a:cubicBezTo>
                  <a:pt x="812" y="282"/>
                  <a:pt x="823" y="313"/>
                  <a:pt x="834" y="339"/>
                </a:cubicBezTo>
                <a:cubicBezTo>
                  <a:pt x="845" y="365"/>
                  <a:pt x="846" y="383"/>
                  <a:pt x="867" y="414"/>
                </a:cubicBezTo>
                <a:cubicBezTo>
                  <a:pt x="888" y="445"/>
                  <a:pt x="934" y="493"/>
                  <a:pt x="960" y="525"/>
                </a:cubicBezTo>
                <a:cubicBezTo>
                  <a:pt x="986" y="557"/>
                  <a:pt x="1002" y="576"/>
                  <a:pt x="1020" y="606"/>
                </a:cubicBezTo>
                <a:cubicBezTo>
                  <a:pt x="1038" y="636"/>
                  <a:pt x="1058" y="670"/>
                  <a:pt x="1065" y="705"/>
                </a:cubicBezTo>
                <a:cubicBezTo>
                  <a:pt x="1072" y="740"/>
                  <a:pt x="1067" y="785"/>
                  <a:pt x="1065" y="819"/>
                </a:cubicBezTo>
                <a:cubicBezTo>
                  <a:pt x="1063" y="853"/>
                  <a:pt x="1058" y="887"/>
                  <a:pt x="1050" y="912"/>
                </a:cubicBezTo>
                <a:cubicBezTo>
                  <a:pt x="1042" y="937"/>
                  <a:pt x="1027" y="954"/>
                  <a:pt x="1014" y="972"/>
                </a:cubicBezTo>
                <a:cubicBezTo>
                  <a:pt x="1001" y="990"/>
                  <a:pt x="992" y="1003"/>
                  <a:pt x="972" y="1020"/>
                </a:cubicBezTo>
                <a:cubicBezTo>
                  <a:pt x="952" y="1037"/>
                  <a:pt x="921" y="1063"/>
                  <a:pt x="894" y="1077"/>
                </a:cubicBezTo>
                <a:cubicBezTo>
                  <a:pt x="867" y="1091"/>
                  <a:pt x="857" y="1105"/>
                  <a:pt x="807" y="1107"/>
                </a:cubicBezTo>
                <a:cubicBezTo>
                  <a:pt x="757" y="1109"/>
                  <a:pt x="656" y="1095"/>
                  <a:pt x="594" y="1089"/>
                </a:cubicBezTo>
                <a:cubicBezTo>
                  <a:pt x="532" y="1083"/>
                  <a:pt x="484" y="1077"/>
                  <a:pt x="432" y="1071"/>
                </a:cubicBezTo>
                <a:cubicBezTo>
                  <a:pt x="380" y="1065"/>
                  <a:pt x="310" y="1054"/>
                  <a:pt x="282" y="1050"/>
                </a:cubicBezTo>
                <a:cubicBezTo>
                  <a:pt x="254" y="1046"/>
                  <a:pt x="279" y="1049"/>
                  <a:pt x="264" y="1047"/>
                </a:cubicBezTo>
                <a:close/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10251" name="Group 20"/>
          <p:cNvGrpSpPr>
            <a:grpSpLocks/>
          </p:cNvGrpSpPr>
          <p:nvPr/>
        </p:nvGrpSpPr>
        <p:grpSpPr bwMode="auto">
          <a:xfrm>
            <a:off x="5148263" y="1050925"/>
            <a:ext cx="3462337" cy="3743325"/>
            <a:chOff x="3243" y="662"/>
            <a:chExt cx="2181" cy="2358"/>
          </a:xfrm>
        </p:grpSpPr>
        <p:sp>
          <p:nvSpPr>
            <p:cNvPr id="10252" name="Text Box 14"/>
            <p:cNvSpPr txBox="1">
              <a:spLocks noChangeArrowheads="1"/>
            </p:cNvSpPr>
            <p:nvPr/>
          </p:nvSpPr>
          <p:spPr bwMode="auto">
            <a:xfrm>
              <a:off x="4476" y="662"/>
              <a:ext cx="948" cy="516"/>
            </a:xfrm>
            <a:prstGeom prst="rect">
              <a:avLst/>
            </a:prstGeom>
            <a:solidFill>
              <a:srgbClr val="F75A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600" b="1">
                  <a:latin typeface="Arial" panose="020B0604020202020204" pitchFamily="34" charset="0"/>
                </a:rPr>
                <a:t>Pericardium fibrosum (Herzbeutel)</a:t>
              </a:r>
            </a:p>
          </p:txBody>
        </p:sp>
        <p:sp>
          <p:nvSpPr>
            <p:cNvPr id="10253" name="Line 15"/>
            <p:cNvSpPr>
              <a:spLocks noChangeShapeType="1"/>
            </p:cNvSpPr>
            <p:nvPr/>
          </p:nvSpPr>
          <p:spPr bwMode="auto">
            <a:xfrm flipH="1">
              <a:off x="3243" y="1168"/>
              <a:ext cx="1253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3600" smtClean="0"/>
              <a:t>Blutversorgung und Innervation</a:t>
            </a:r>
          </a:p>
        </p:txBody>
      </p:sp>
      <p:pic>
        <p:nvPicPr>
          <p:cNvPr id="11267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52705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Szövegdoboz 4"/>
          <p:cNvSpPr txBox="1">
            <a:spLocks noChangeArrowheads="1"/>
          </p:cNvSpPr>
          <p:nvPr/>
        </p:nvSpPr>
        <p:spPr bwMode="auto">
          <a:xfrm>
            <a:off x="503238" y="5229225"/>
            <a:ext cx="27495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1800"/>
              <a:t>A. pericardiacophrenica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 sz="1800"/>
              <a:t>A. musculophrenica</a:t>
            </a:r>
          </a:p>
          <a:p>
            <a:pPr eaLnBrk="1" hangingPunct="1">
              <a:spcBef>
                <a:spcPct val="0"/>
              </a:spcBef>
            </a:pPr>
            <a:endParaRPr lang="hu-HU" altLang="hu-HU" sz="1800"/>
          </a:p>
          <a:p>
            <a:pPr eaLnBrk="1" hangingPunct="1">
              <a:spcBef>
                <a:spcPct val="0"/>
              </a:spcBef>
            </a:pPr>
            <a:r>
              <a:rPr lang="hu-HU" altLang="hu-HU" sz="1800"/>
              <a:t>A. phrenica sup.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 sz="1800"/>
              <a:t>A. phrenica inf.</a:t>
            </a:r>
          </a:p>
        </p:txBody>
      </p:sp>
      <p:sp>
        <p:nvSpPr>
          <p:cNvPr id="11269" name="Szövegdoboz 5"/>
          <p:cNvSpPr txBox="1">
            <a:spLocks noChangeArrowheads="1"/>
          </p:cNvSpPr>
          <p:nvPr/>
        </p:nvSpPr>
        <p:spPr bwMode="auto">
          <a:xfrm>
            <a:off x="4284663" y="5367338"/>
            <a:ext cx="3671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/>
              <a:t>A. thoracica interna (A. subclavia)</a:t>
            </a:r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449F99D4-F80A-4B93-A0AD-A530649FE21B}"/>
              </a:ext>
            </a:extLst>
          </p:cNvPr>
          <p:cNvCxnSpPr/>
          <p:nvPr/>
        </p:nvCxnSpPr>
        <p:spPr>
          <a:xfrm>
            <a:off x="3419475" y="5567363"/>
            <a:ext cx="647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3246DDF3-ADEE-441B-A655-E3AFB47A2260}"/>
              </a:ext>
            </a:extLst>
          </p:cNvPr>
          <p:cNvCxnSpPr/>
          <p:nvPr/>
        </p:nvCxnSpPr>
        <p:spPr>
          <a:xfrm>
            <a:off x="2843213" y="6237288"/>
            <a:ext cx="12239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61ACCE94-0B5A-4531-BF4B-E529C688E8F1}"/>
              </a:ext>
            </a:extLst>
          </p:cNvPr>
          <p:cNvCxnSpPr/>
          <p:nvPr/>
        </p:nvCxnSpPr>
        <p:spPr>
          <a:xfrm>
            <a:off x="2843213" y="6524625"/>
            <a:ext cx="12239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3" name="Szövegdoboz 12"/>
          <p:cNvSpPr txBox="1">
            <a:spLocks noChangeArrowheads="1"/>
          </p:cNvSpPr>
          <p:nvPr/>
        </p:nvSpPr>
        <p:spPr bwMode="auto">
          <a:xfrm>
            <a:off x="4284663" y="6053138"/>
            <a:ext cx="1673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Aorta thoracica</a:t>
            </a:r>
          </a:p>
        </p:txBody>
      </p:sp>
      <p:sp>
        <p:nvSpPr>
          <p:cNvPr id="11274" name="Szövegdoboz 13"/>
          <p:cNvSpPr txBox="1">
            <a:spLocks noChangeArrowheads="1"/>
          </p:cNvSpPr>
          <p:nvPr/>
        </p:nvSpPr>
        <p:spPr bwMode="auto">
          <a:xfrm>
            <a:off x="4302125" y="6361113"/>
            <a:ext cx="1898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Aorta abdominalis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73D92E1A-B595-44BA-9414-1441317175DF}"/>
              </a:ext>
            </a:extLst>
          </p:cNvPr>
          <p:cNvSpPr/>
          <p:nvPr/>
        </p:nvSpPr>
        <p:spPr>
          <a:xfrm>
            <a:off x="5084763" y="1806575"/>
            <a:ext cx="3989387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 err="1">
                <a:solidFill>
                  <a:srgbClr val="FF0000"/>
                </a:solidFill>
                <a:latin typeface="+mn-lt"/>
                <a:cs typeface="+mn-cs"/>
              </a:rPr>
              <a:t>Motorisch</a:t>
            </a:r>
            <a:r>
              <a:rPr lang="hu-HU" dirty="0">
                <a:latin typeface="+mn-lt"/>
                <a:cs typeface="+mn-cs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atin typeface="+mn-lt"/>
                <a:cs typeface="+mn-cs"/>
              </a:rPr>
              <a:t>     N. </a:t>
            </a:r>
            <a:r>
              <a:rPr lang="hu-HU" dirty="0" err="1">
                <a:latin typeface="+mn-lt"/>
                <a:cs typeface="+mn-cs"/>
              </a:rPr>
              <a:t>phrenicus</a:t>
            </a:r>
            <a:r>
              <a:rPr lang="hu-HU" dirty="0">
                <a:latin typeface="+mn-lt"/>
                <a:cs typeface="+mn-cs"/>
              </a:rPr>
              <a:t> (Pl. </a:t>
            </a:r>
            <a:r>
              <a:rPr lang="hu-HU" dirty="0" err="1">
                <a:latin typeface="+mn-lt"/>
                <a:cs typeface="+mn-cs"/>
              </a:rPr>
              <a:t>cevicalis</a:t>
            </a:r>
            <a:r>
              <a:rPr lang="hu-HU" dirty="0">
                <a:latin typeface="+mn-lt"/>
                <a:cs typeface="+mn-cs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 err="1">
                <a:solidFill>
                  <a:srgbClr val="0070C0"/>
                </a:solidFill>
                <a:latin typeface="+mn-lt"/>
                <a:cs typeface="+mn-cs"/>
              </a:rPr>
              <a:t>Sensibel</a:t>
            </a:r>
            <a:r>
              <a:rPr lang="hu-HU" b="1" dirty="0">
                <a:latin typeface="+mn-lt"/>
                <a:cs typeface="+mn-cs"/>
              </a:rPr>
              <a:t>: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err="1">
                <a:latin typeface="+mn-lt"/>
                <a:cs typeface="+mn-cs"/>
              </a:rPr>
              <a:t>pleura</a:t>
            </a:r>
            <a:r>
              <a:rPr lang="hu-HU" dirty="0">
                <a:latin typeface="+mn-lt"/>
                <a:cs typeface="+mn-cs"/>
              </a:rPr>
              <a:t> </a:t>
            </a:r>
            <a:r>
              <a:rPr lang="hu-HU" dirty="0" err="1">
                <a:latin typeface="+mn-lt"/>
                <a:cs typeface="+mn-cs"/>
              </a:rPr>
              <a:t>diaphragmatica</a:t>
            </a:r>
            <a:r>
              <a:rPr lang="hu-HU" dirty="0">
                <a:latin typeface="+mn-lt"/>
                <a:cs typeface="+mn-cs"/>
              </a:rPr>
              <a:t>: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atin typeface="+mn-lt"/>
                <a:cs typeface="+mn-cs"/>
              </a:rPr>
              <a:t>      N. </a:t>
            </a:r>
            <a:r>
              <a:rPr lang="hu-HU" dirty="0" err="1">
                <a:latin typeface="+mn-lt"/>
                <a:cs typeface="+mn-cs"/>
              </a:rPr>
              <a:t>phrenicus</a:t>
            </a:r>
            <a:endParaRPr lang="hu-HU" dirty="0">
              <a:latin typeface="+mn-lt"/>
              <a:cs typeface="+mn-cs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>
                <a:latin typeface="+mn-lt"/>
                <a:cs typeface="+mn-cs"/>
              </a:rPr>
              <a:t> </a:t>
            </a:r>
            <a:r>
              <a:rPr lang="hu-HU" dirty="0" err="1">
                <a:latin typeface="+mn-lt"/>
                <a:cs typeface="+mn-cs"/>
              </a:rPr>
              <a:t>peritoneum</a:t>
            </a:r>
            <a:r>
              <a:rPr lang="hu-HU" dirty="0">
                <a:latin typeface="+mn-lt"/>
                <a:cs typeface="+mn-cs"/>
              </a:rPr>
              <a:t> </a:t>
            </a:r>
            <a:r>
              <a:rPr lang="hu-HU" dirty="0" err="1">
                <a:latin typeface="+mn-lt"/>
                <a:cs typeface="+mn-cs"/>
              </a:rPr>
              <a:t>parietale</a:t>
            </a:r>
            <a:r>
              <a:rPr lang="hu-HU" dirty="0">
                <a:latin typeface="+mn-lt"/>
                <a:cs typeface="+mn-cs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atin typeface="+mn-lt"/>
                <a:cs typeface="+mn-cs"/>
              </a:rPr>
              <a:t>              </a:t>
            </a:r>
            <a:r>
              <a:rPr lang="hu-HU" dirty="0" err="1">
                <a:latin typeface="+mn-lt"/>
                <a:cs typeface="+mn-cs"/>
              </a:rPr>
              <a:t>Nn</a:t>
            </a:r>
            <a:r>
              <a:rPr lang="hu-HU" dirty="0">
                <a:latin typeface="+mn-lt"/>
                <a:cs typeface="+mn-cs"/>
              </a:rPr>
              <a:t>. </a:t>
            </a:r>
            <a:r>
              <a:rPr lang="hu-HU" dirty="0" err="1">
                <a:latin typeface="+mn-lt"/>
                <a:cs typeface="+mn-cs"/>
              </a:rPr>
              <a:t>phrenicoabdominales</a:t>
            </a:r>
            <a:endParaRPr lang="hu-HU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atin typeface="+mn-lt"/>
                <a:cs typeface="+mn-cs"/>
              </a:rPr>
              <a:t>                (</a:t>
            </a:r>
            <a:r>
              <a:rPr lang="hu-HU" dirty="0" err="1">
                <a:latin typeface="+mn-lt"/>
                <a:cs typeface="+mn-cs"/>
              </a:rPr>
              <a:t>Endäste</a:t>
            </a:r>
            <a:r>
              <a:rPr lang="hu-HU" dirty="0">
                <a:latin typeface="+mn-lt"/>
                <a:cs typeface="+mn-cs"/>
              </a:rPr>
              <a:t>  von N. </a:t>
            </a:r>
            <a:r>
              <a:rPr lang="hu-HU" dirty="0" err="1">
                <a:latin typeface="+mn-lt"/>
                <a:cs typeface="+mn-cs"/>
              </a:rPr>
              <a:t>phrenicus</a:t>
            </a:r>
            <a:r>
              <a:rPr lang="hu-HU" dirty="0">
                <a:latin typeface="+mn-lt"/>
                <a:cs typeface="+mn-cs"/>
              </a:rPr>
              <a:t>)</a:t>
            </a:r>
          </a:p>
        </p:txBody>
      </p:sp>
      <p:sp>
        <p:nvSpPr>
          <p:cNvPr id="11276" name="Szövegdoboz 8"/>
          <p:cNvSpPr txBox="1">
            <a:spLocks noChangeArrowheads="1"/>
          </p:cNvSpPr>
          <p:nvPr/>
        </p:nvSpPr>
        <p:spPr bwMode="auto">
          <a:xfrm>
            <a:off x="684213" y="4797425"/>
            <a:ext cx="163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/>
              <a:t>Blutversorgung</a:t>
            </a:r>
          </a:p>
        </p:txBody>
      </p:sp>
      <p:sp>
        <p:nvSpPr>
          <p:cNvPr id="11277" name="Szövegdoboz 10"/>
          <p:cNvSpPr txBox="1">
            <a:spLocks noChangeArrowheads="1"/>
          </p:cNvSpPr>
          <p:nvPr/>
        </p:nvSpPr>
        <p:spPr bwMode="auto">
          <a:xfrm>
            <a:off x="5084763" y="1403350"/>
            <a:ext cx="1292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/>
              <a:t>Innervation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395B92-73B4-4E60-A709-E7273EDA3B4B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1022350" y="74613"/>
            <a:ext cx="7516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>
                <a:latin typeface="Arial" panose="020B0604020202020204" pitchFamily="34" charset="0"/>
              </a:rPr>
              <a:t>Das Zwerchfell bei Ein- und Ausatmung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1550988" y="5068888"/>
            <a:ext cx="2235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 b="1" i="1">
                <a:latin typeface="Arial" panose="020B0604020202020204" pitchFamily="34" charset="0"/>
              </a:rPr>
              <a:t>Ausatmung (Exhalation)</a:t>
            </a: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5207000" y="5043488"/>
            <a:ext cx="2235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 b="1" i="1">
                <a:latin typeface="Arial" panose="020B0604020202020204" pitchFamily="34" charset="0"/>
              </a:rPr>
              <a:t>Einatmung (Inhalation)</a:t>
            </a:r>
          </a:p>
        </p:txBody>
      </p:sp>
      <p:pic>
        <p:nvPicPr>
          <p:cNvPr id="12294" name="Picture 9" descr="C:\oktatás\törzs\Exhal.wm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682625"/>
            <a:ext cx="3184525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 descr="C:\oktatás\törzs\Inhal.wm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052513"/>
            <a:ext cx="3538537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387350" y="6003925"/>
            <a:ext cx="22812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latin typeface="Arial" panose="020B0604020202020204" pitchFamily="34" charset="0"/>
              </a:rPr>
              <a:t>Zwerchfell-Rippen-Winkel kleiner</a:t>
            </a:r>
          </a:p>
        </p:txBody>
      </p:sp>
      <p:sp>
        <p:nvSpPr>
          <p:cNvPr id="12297" name="Text Box 12"/>
          <p:cNvSpPr txBox="1">
            <a:spLocks noChangeArrowheads="1"/>
          </p:cNvSpPr>
          <p:nvPr/>
        </p:nvSpPr>
        <p:spPr bwMode="auto">
          <a:xfrm>
            <a:off x="3851275" y="5991225"/>
            <a:ext cx="243998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latin typeface="Arial" panose="020B0604020202020204" pitchFamily="34" charset="0"/>
              </a:rPr>
              <a:t>Zwerchfell-Rippen-Winkel größer</a:t>
            </a:r>
          </a:p>
        </p:txBody>
      </p:sp>
      <p:sp>
        <p:nvSpPr>
          <p:cNvPr id="12298" name="Line 13"/>
          <p:cNvSpPr>
            <a:spLocks noChangeShapeType="1"/>
          </p:cNvSpPr>
          <p:nvPr/>
        </p:nvSpPr>
        <p:spPr bwMode="auto">
          <a:xfrm flipV="1">
            <a:off x="1346200" y="5041900"/>
            <a:ext cx="0" cy="9779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299" name="Line 14"/>
          <p:cNvSpPr>
            <a:spLocks noChangeShapeType="1"/>
          </p:cNvSpPr>
          <p:nvPr/>
        </p:nvSpPr>
        <p:spPr bwMode="auto">
          <a:xfrm flipV="1">
            <a:off x="4965700" y="5054600"/>
            <a:ext cx="0" cy="9652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300" name="Szövegdoboz 1"/>
          <p:cNvSpPr txBox="1">
            <a:spLocks noChangeArrowheads="1"/>
          </p:cNvSpPr>
          <p:nvPr/>
        </p:nvSpPr>
        <p:spPr bwMode="auto">
          <a:xfrm>
            <a:off x="6245225" y="5649913"/>
            <a:ext cx="3006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/>
              <a:t>Abflachung beider Zwerchfellkuppeln.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800"/>
              <a:t>Das Centrum tendineum bleibt nähezu stehen.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800</Words>
  <Application>Microsoft Office PowerPoint</Application>
  <PresentationFormat>Diavetítés a képernyőre (4:3 oldalarány)</PresentationFormat>
  <Paragraphs>244</Paragraphs>
  <Slides>36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40" baseType="lpstr">
      <vt:lpstr>Calibri</vt:lpstr>
      <vt:lpstr>Arial</vt:lpstr>
      <vt:lpstr>Monotype Corsiva</vt:lpstr>
      <vt:lpstr>Office-téma</vt:lpstr>
      <vt:lpstr>Makroskopische Anatomie und Entwicklung des Zwerchfells</vt:lpstr>
      <vt:lpstr>Funktionen der Diaphragma (thoracis)</vt:lpstr>
      <vt:lpstr>Anteile des Zwerchfells</vt:lpstr>
      <vt:lpstr>PowerPoint-bemutató</vt:lpstr>
      <vt:lpstr>Pars lumbalis</vt:lpstr>
      <vt:lpstr>Pars lumbalis</vt:lpstr>
      <vt:lpstr>PowerPoint-bemutató</vt:lpstr>
      <vt:lpstr>Blutversorgung und Innervation</vt:lpstr>
      <vt:lpstr>PowerPoint-bemutató</vt:lpstr>
      <vt:lpstr>PowerPoint-bemutató</vt:lpstr>
      <vt:lpstr>Projektion des Zwerchfells bei maximaler Ein- und Ausatmung</vt:lpstr>
      <vt:lpstr>PowerPoint-bemutató</vt:lpstr>
      <vt:lpstr>Durchtretende Strukturen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Ramus phrenicoabdominalis sinister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Angewendete Literatur</vt:lpstr>
    </vt:vector>
  </TitlesOfParts>
  <Company>SE Humánmorfológiai Intézet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Zwerchfell</dc:title>
  <dc:creator>Dr. Németh Anna</dc:creator>
  <cp:lastModifiedBy>szabar</cp:lastModifiedBy>
  <cp:revision>66</cp:revision>
  <dcterms:created xsi:type="dcterms:W3CDTF">2013-02-27T10:56:02Z</dcterms:created>
  <dcterms:modified xsi:type="dcterms:W3CDTF">2019-03-06T17:47:49Z</dcterms:modified>
</cp:coreProperties>
</file>