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40" r:id="rId2"/>
    <p:sldId id="256" r:id="rId3"/>
    <p:sldId id="322" r:id="rId4"/>
    <p:sldId id="341" r:id="rId5"/>
    <p:sldId id="347" r:id="rId6"/>
    <p:sldId id="353" r:id="rId7"/>
    <p:sldId id="262" r:id="rId8"/>
    <p:sldId id="267" r:id="rId9"/>
    <p:sldId id="351" r:id="rId10"/>
    <p:sldId id="270" r:id="rId11"/>
    <p:sldId id="294" r:id="rId12"/>
    <p:sldId id="352" r:id="rId13"/>
    <p:sldId id="339" r:id="rId14"/>
    <p:sldId id="348" r:id="rId15"/>
    <p:sldId id="261" r:id="rId16"/>
    <p:sldId id="266" r:id="rId17"/>
    <p:sldId id="349" r:id="rId18"/>
    <p:sldId id="338" r:id="rId19"/>
    <p:sldId id="350" r:id="rId20"/>
    <p:sldId id="264" r:id="rId21"/>
    <p:sldId id="364" r:id="rId22"/>
    <p:sldId id="365" r:id="rId23"/>
    <p:sldId id="337" r:id="rId24"/>
    <p:sldId id="331" r:id="rId25"/>
    <p:sldId id="333" r:id="rId26"/>
    <p:sldId id="334" r:id="rId27"/>
    <p:sldId id="335" r:id="rId28"/>
    <p:sldId id="361" r:id="rId29"/>
    <p:sldId id="332" r:id="rId30"/>
    <p:sldId id="323" r:id="rId31"/>
    <p:sldId id="328" r:id="rId32"/>
    <p:sldId id="306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D3897-C209-48C8-AC1B-A49DAA7EC446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813DF-8139-453D-B16D-D789BD536B8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18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C01AB69-057F-4A67-8223-ED134C017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B9703D-0DAD-40E2-B9D4-39AC47785CCD}" type="slidenum">
              <a:rPr lang="hu-HU" altLang="hu-HU"/>
              <a:pPr/>
              <a:t>5</a:t>
            </a:fld>
            <a:endParaRPr lang="hu-HU" altLang="hu-HU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D1E47D8-F8BB-4C43-8814-287054D17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9F7ED06-6821-4A1C-A47E-0AC36B7FA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E4C7CA8-05BF-44A9-8E76-33979F5E5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53ED17-6106-49A0-A9A1-B1220A77DC38}" type="slidenum">
              <a:rPr lang="hu-HU" altLang="hu-HU"/>
              <a:pPr/>
              <a:t>11</a:t>
            </a:fld>
            <a:endParaRPr lang="hu-HU" altLang="hu-HU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40189BB-4B48-40BD-A57A-7A0355E67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0197EF3-96D1-4AD3-8387-D90F8D4F5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1FA37-2EF3-4D93-89DE-77C0A2B44C34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127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4882F8-2B1A-4FCD-8793-480C4D3EA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CAF5C-3FB6-438A-9203-82920087B33B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F7BE0B1-F302-4A48-8F87-F6352978DD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B523610-7068-41BD-9ACF-9E1129DD4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01CCE7-BA23-47B7-A5FF-B01C3E75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8FFC15D-49B6-4A39-9A4B-C8F3CBDB7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B167DE-3BB2-44B8-BD9E-A235C6C3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2D767F-31F7-4D57-B7BC-0DEE0E9D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61F02C5-C572-4DD2-B624-AD0D6864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3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1B872A-741F-4F5D-A1C5-33AE4993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832988A-9FCC-4F1E-A184-27CF74E76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24E01C-006B-4051-A258-6B3B3EAE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F61DBE-D358-4A72-B871-F50CF01A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9BBB3C-CC78-40E3-9D9C-E2DCC3F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74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B686C29-2953-4141-9822-6B637578C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46C2557-745A-4759-A0B1-654E9516F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BACC29-3536-47DA-890A-F742CECCD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C0645C-C711-42D0-A559-380577ED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39D0B0-085A-466F-B10C-92A78EB0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29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9FA9491C-CA1B-42F9-8C1D-11CDE70633E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45FB8E0-BEC6-482A-8070-49446AE9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398DCC-B8DA-4F6A-B86C-8BB67978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132560E-968A-4922-A028-BF51A0C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82DA7AA-A13B-4A99-8575-AE909C13F2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73414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Cím, 2 kisebb és 1 nagy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55530A-21AA-45C9-8432-944216C6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FD925B-CA06-4151-ACF0-A66EE907B08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369DC8-C107-43A7-8FF2-ED77120BC7E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F280AB0-7AF6-4218-AEFE-235FCC6C129A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18D7E4C-AFF2-42CF-9597-754E0D440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246E7D-29D8-459D-B5CF-D73C13B73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7A13AA-7B18-4374-8B97-73A6B3075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83C2-4D99-4FB9-B103-A5FA2C2D59C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181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FB4885-323B-4708-BEBE-9077558C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C568BD-20AD-4840-98BC-19C6D739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4594980-A8B2-401E-8B36-79297812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FB815E-DD8A-4B99-B4F7-E18BDD1C3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BA49E6-DCBF-4A65-BFEF-52D6B4A4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549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547137-B063-4527-91F2-B4F69A90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BF49F7-BA21-4032-8EA6-F97C0EE7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12178E-C9BA-4AA2-9575-CCB5C7B2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94CBF48-6D61-4A77-8568-2276EF3C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F0D73E0-C404-4AD7-8B82-1B7F6A74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60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2681B4-DDCD-4FDD-8E7C-74E1E538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584A0E-C84C-48EE-ACF8-E06671460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D2A1356-C9DC-4753-A333-E70FA2EE6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9CBC1F-26E1-4A59-B406-E3ABE280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8BDCD5D-FF4A-4003-A86E-39C19924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33846D-31B7-4D8D-907B-91753624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07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B4F4B9-322E-45A1-B2A2-64FDB77E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A25D720-45B9-405C-B791-5BF416C23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88A6C7-30D9-4D18-8B6F-BC65C1D44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FD8737D-3855-4EA4-A80C-6A15F4B4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EBABE2A-7347-4150-B130-B43CDCE40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EC9583E-93DA-4852-BD3B-B404498A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5B2D77E-6B0A-46D3-9D0B-1DAC106C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3D4D457-E7F3-46A3-AE86-ECF5E05F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450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98C591-4507-46B1-8A72-E9A7B9BD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0C929BD-B7C4-4F62-8CA9-4212BFBE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A719C5F-D9D8-4329-ACE1-0C216236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FBD4AD9-049A-413B-BD2A-9B62D066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709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CD2E800-EB74-4E4D-AD59-BB70B478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559B4CA-8B3D-4577-886B-EC8136E7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182009-8D57-4216-9A7C-883FC693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36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404C50-4BB8-44CD-839C-2F1B2AEB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DAF7C7-E194-459D-996A-3EA3B906E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9340654-58AA-4B6F-BE2B-DAE5DA8D1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C0F85AA-F97A-4E0B-930F-D7876652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6E0BE2D-CCD7-4055-B9A5-890FA2C0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58E4FD7-7E11-426A-8EB9-E1DD588F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54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0B1841-E5AE-49C6-824F-F5F7611E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E3B89F4-A996-4919-BF1A-1951E098E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90019C8-D5B6-492A-9C87-A4480BD6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3D2B3C1-9EBF-499B-95CC-D2FA4425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52ED660-E36F-4275-A01E-7D27916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70FE65-D1BE-4243-87AF-D0CA142D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88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AC28230-D12D-434B-A64E-D42FD51D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FBBB60-89AD-4760-8C38-A5FB4192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B92D5F-AF25-4D6D-BA7A-F29373EEA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97988-AB1E-4AC7-9C9C-74C868600257}" type="datetimeFigureOut">
              <a:rPr lang="hu-HU" smtClean="0"/>
              <a:t>2019. 02. 18.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3AB779-E19B-4145-81E5-C7FD7E744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AB07E7-B135-45E4-855A-205EE1512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A737-BC4A-49BC-9660-ED317AACE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7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oktat&#225;s\MEDIAST\dugatty&#250;.bmp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C:\oktat&#225;s\MEDIAST\A%20mellkas%20&#252;rege.wm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oktat&#225;s\MEDIAST\bemenet2.bmp" TargetMode="External"/><Relationship Id="rId5" Type="http://schemas.openxmlformats.org/officeDocument/2006/relationships/image" Target="../media/image3.png"/><Relationship Id="rId10" Type="http://schemas.openxmlformats.org/officeDocument/2006/relationships/image" Target="file:///C:\oktat&#225;s\MEDIAST\csillag9.bmp" TargetMode="External"/><Relationship Id="rId4" Type="http://schemas.openxmlformats.org/officeDocument/2006/relationships/image" Target="file:///C:\oktat&#225;s\Mediastinum\borda_a.bmp" TargetMode="Externa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99A408-7436-4645-BFC1-BF82C9F92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7EAC8B-D4BA-4B72-A0C4-A241C1F441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23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9C16FCA-0441-4EDA-BB24-E6D09B3CB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b="1">
                <a:solidFill>
                  <a:srgbClr val="0033CC"/>
                </a:solidFill>
              </a:rPr>
              <a:t>Thymoma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A6EEFBE-5842-4FD7-B9D8-B6C25934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1"/>
            <a:ext cx="38671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C86F2ACC-2B00-4869-B797-EC8E6D4C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6299200"/>
            <a:ext cx="247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400"/>
              <a:t>Strollo, Chest 1997; 112: 514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A7699CF6-2051-4A89-AE97-647715523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29" y="171452"/>
            <a:ext cx="10171446" cy="1394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hu-HU" b="1" dirty="0">
                <a:solidFill>
                  <a:srgbClr val="FFFF00"/>
                </a:solidFill>
              </a:rPr>
              <a:t>The </a:t>
            </a:r>
            <a:r>
              <a:rPr lang="hu-HU" altLang="hu-HU" b="1" dirty="0" err="1">
                <a:solidFill>
                  <a:srgbClr val="FFFF00"/>
                </a:solidFill>
              </a:rPr>
              <a:t>bony</a:t>
            </a:r>
            <a:r>
              <a:rPr lang="hu-HU" altLang="hu-HU" b="1" dirty="0">
                <a:solidFill>
                  <a:srgbClr val="FFFF00"/>
                </a:solidFill>
              </a:rPr>
              <a:t> (+</a:t>
            </a:r>
            <a:r>
              <a:rPr lang="hu-HU" altLang="hu-HU" b="1" dirty="0" err="1">
                <a:solidFill>
                  <a:srgbClr val="FFFF00"/>
                </a:solidFill>
              </a:rPr>
              <a:t>joints</a:t>
            </a:r>
            <a:r>
              <a:rPr lang="hu-HU" altLang="hu-HU" b="1" dirty="0">
                <a:solidFill>
                  <a:srgbClr val="FFFF00"/>
                </a:solidFill>
              </a:rPr>
              <a:t>) </a:t>
            </a:r>
            <a:r>
              <a:rPr lang="en-US" altLang="hu-HU" b="1" dirty="0">
                <a:solidFill>
                  <a:srgbClr val="FFFF00"/>
                </a:solidFill>
              </a:rPr>
              <a:t>thorax is not the same as the thoracic cavity!</a:t>
            </a:r>
          </a:p>
          <a:p>
            <a:pPr>
              <a:spcBef>
                <a:spcPct val="20000"/>
              </a:spcBef>
            </a:pPr>
            <a:r>
              <a:rPr lang="en-US" altLang="hu-HU" b="1" dirty="0">
                <a:solidFill>
                  <a:srgbClr val="FFFF00"/>
                </a:solidFill>
              </a:rPr>
              <a:t>The thoracic cavity is the region of the thorax above the diaphragm, and it exceeds the level of the first rib, and extends to the </a:t>
            </a:r>
            <a:r>
              <a:rPr lang="en-US" altLang="hu-HU" b="1" dirty="0" err="1">
                <a:solidFill>
                  <a:srgbClr val="FFFF00"/>
                </a:solidFill>
              </a:rPr>
              <a:t>scalenal</a:t>
            </a:r>
            <a:r>
              <a:rPr lang="en-US" altLang="hu-HU" b="1" dirty="0">
                <a:solidFill>
                  <a:srgbClr val="FFFF00"/>
                </a:solidFill>
              </a:rPr>
              <a:t> tent.</a:t>
            </a:r>
          </a:p>
          <a:p>
            <a:pPr algn="r">
              <a:spcBef>
                <a:spcPct val="50000"/>
              </a:spcBef>
            </a:pPr>
            <a:endParaRPr lang="en-US" altLang="hu-HU" b="1" dirty="0">
              <a:solidFill>
                <a:srgbClr val="FFFF00"/>
              </a:solidFill>
            </a:endParaRPr>
          </a:p>
        </p:txBody>
      </p:sp>
      <p:pic>
        <p:nvPicPr>
          <p:cNvPr id="16387" name="Picture 3" descr="Chest_male_normal_low_kv_pa">
            <a:extLst>
              <a:ext uri="{FF2B5EF4-FFF2-40B4-BE49-F238E27FC236}">
                <a16:creationId xmlns:a16="http://schemas.microsoft.com/office/drawing/2014/main" id="{DA8F15BF-39EF-42C6-9570-F011F3AD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473200"/>
            <a:ext cx="4957762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oktatás\MEDIAST\dugattyú.bmp">
            <a:extLst>
              <a:ext uri="{FF2B5EF4-FFF2-40B4-BE49-F238E27FC236}">
                <a16:creationId xmlns:a16="http://schemas.microsoft.com/office/drawing/2014/main" id="{6008C002-73D4-4075-A448-066426BA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19326"/>
            <a:ext cx="380206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5A9CA79E-5740-416C-9A27-BA464F0F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5157788"/>
            <a:ext cx="2109873" cy="369332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hu-HU" altLang="hu-HU">
                <a:solidFill>
                  <a:srgbClr val="FFFF00"/>
                </a:solidFill>
              </a:rPr>
              <a:t>Diaphragm muscle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70E9B52C-7719-439C-8CFE-2F89A537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49" y="2584451"/>
            <a:ext cx="1072731" cy="646331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hu-HU" altLang="hu-HU">
                <a:solidFill>
                  <a:srgbClr val="FFFF00"/>
                </a:solidFill>
              </a:rPr>
              <a:t>Scalenal</a:t>
            </a:r>
          </a:p>
          <a:p>
            <a:pPr algn="ctr"/>
            <a:r>
              <a:rPr lang="hu-HU" altLang="hu-HU">
                <a:solidFill>
                  <a:srgbClr val="FFFF00"/>
                </a:solidFill>
              </a:rPr>
              <a:t>tent</a:t>
            </a:r>
          </a:p>
        </p:txBody>
      </p:sp>
      <p:sp>
        <p:nvSpPr>
          <p:cNvPr id="16391" name="Line 7">
            <a:extLst>
              <a:ext uri="{FF2B5EF4-FFF2-40B4-BE49-F238E27FC236}">
                <a16:creationId xmlns:a16="http://schemas.microsoft.com/office/drawing/2014/main" id="{F881C271-2C6B-4711-A6BB-098CD41A99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175" y="4868864"/>
            <a:ext cx="0" cy="2889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00B3875D-4CEC-495C-A390-E01A74CF2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9" y="2997200"/>
            <a:ext cx="217487" cy="2159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2577FD0-19CF-438E-AA6F-B9118977DCF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solidFill>
                  <a:srgbClr val="002060"/>
                </a:solidFill>
              </a:rPr>
              <a:t>Cupula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pleurae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B29D749E-8F0E-40D5-8F04-72EE1B7F0605}"/>
              </a:ext>
            </a:extLst>
          </p:cNvPr>
          <p:cNvSpPr txBox="1">
            <a:spLocks/>
          </p:cNvSpPr>
          <p:nvPr/>
        </p:nvSpPr>
        <p:spPr>
          <a:xfrm>
            <a:off x="265470" y="1410264"/>
            <a:ext cx="417379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Izmos sátorba nyomul be (mm. </a:t>
            </a:r>
            <a:r>
              <a:rPr lang="hu-HU" dirty="0" err="1"/>
              <a:t>scaleni</a:t>
            </a:r>
            <a:r>
              <a:rPr lang="hu-HU" dirty="0"/>
              <a:t>; m. </a:t>
            </a:r>
            <a:r>
              <a:rPr lang="hu-HU" dirty="0" err="1"/>
              <a:t>long</a:t>
            </a:r>
            <a:r>
              <a:rPr lang="hu-HU" dirty="0"/>
              <a:t>. colli)</a:t>
            </a:r>
          </a:p>
          <a:p>
            <a:r>
              <a:rPr lang="hu-HU" dirty="0"/>
              <a:t>Jobb oldalon: </a:t>
            </a:r>
            <a:r>
              <a:rPr lang="hu-HU" b="1" dirty="0" err="1"/>
              <a:t>ventrálisan</a:t>
            </a:r>
            <a:r>
              <a:rPr lang="hu-HU" dirty="0"/>
              <a:t>: </a:t>
            </a:r>
            <a:r>
              <a:rPr lang="hu-HU" dirty="0" err="1"/>
              <a:t>tr</a:t>
            </a:r>
            <a:r>
              <a:rPr lang="hu-HU" dirty="0"/>
              <a:t>. </a:t>
            </a:r>
            <a:r>
              <a:rPr lang="hu-HU" dirty="0" err="1"/>
              <a:t>brachioceph</a:t>
            </a:r>
            <a:r>
              <a:rPr lang="hu-HU" dirty="0"/>
              <a:t> az a. </a:t>
            </a:r>
            <a:r>
              <a:rPr lang="hu-HU" dirty="0" err="1"/>
              <a:t>subclaviaval</a:t>
            </a:r>
            <a:r>
              <a:rPr lang="hu-HU" dirty="0"/>
              <a:t>;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vagus</a:t>
            </a:r>
            <a:r>
              <a:rPr lang="hu-HU" dirty="0"/>
              <a:t>; bal oldalon: a. </a:t>
            </a:r>
            <a:r>
              <a:rPr lang="hu-HU" dirty="0" err="1"/>
              <a:t>subcl</a:t>
            </a:r>
            <a:r>
              <a:rPr lang="hu-HU" dirty="0"/>
              <a:t>. sin; az a. </a:t>
            </a:r>
            <a:r>
              <a:rPr lang="hu-HU" dirty="0" err="1"/>
              <a:t>subcl</a:t>
            </a:r>
            <a:r>
              <a:rPr lang="hu-HU" dirty="0"/>
              <a:t>. </a:t>
            </a:r>
            <a:r>
              <a:rPr lang="hu-HU" b="1" dirty="0"/>
              <a:t>előtt</a:t>
            </a:r>
            <a:r>
              <a:rPr lang="hu-HU" dirty="0"/>
              <a:t>: v. </a:t>
            </a:r>
            <a:r>
              <a:rPr lang="hu-HU" dirty="0" err="1"/>
              <a:t>subclavia</a:t>
            </a:r>
            <a:r>
              <a:rPr lang="hu-HU" dirty="0"/>
              <a:t>; az a/v. </a:t>
            </a:r>
            <a:r>
              <a:rPr lang="hu-HU" dirty="0" err="1"/>
              <a:t>thoracica</a:t>
            </a:r>
            <a:r>
              <a:rPr lang="hu-HU" dirty="0"/>
              <a:t> int-</a:t>
            </a:r>
            <a:r>
              <a:rPr lang="hu-HU" dirty="0" err="1"/>
              <a:t>val</a:t>
            </a:r>
            <a:r>
              <a:rPr lang="hu-HU" dirty="0"/>
              <a:t>; ettől </a:t>
            </a:r>
            <a:r>
              <a:rPr lang="hu-HU" b="1" dirty="0"/>
              <a:t>mediálisan</a:t>
            </a:r>
            <a:r>
              <a:rPr lang="hu-HU" dirty="0"/>
              <a:t>: </a:t>
            </a:r>
            <a:r>
              <a:rPr lang="hu-HU" dirty="0" err="1"/>
              <a:t>n.phren</a:t>
            </a:r>
            <a:r>
              <a:rPr lang="hu-HU" dirty="0"/>
              <a:t>.; az a. </a:t>
            </a:r>
            <a:r>
              <a:rPr lang="hu-HU" dirty="0" err="1"/>
              <a:t>subcl</a:t>
            </a:r>
            <a:r>
              <a:rPr lang="hu-HU" dirty="0"/>
              <a:t>. </a:t>
            </a:r>
            <a:r>
              <a:rPr lang="hu-HU" b="1" dirty="0"/>
              <a:t>mögött</a:t>
            </a:r>
            <a:r>
              <a:rPr lang="hu-HU" dirty="0"/>
              <a:t>: </a:t>
            </a:r>
            <a:r>
              <a:rPr lang="hu-HU" dirty="0" err="1"/>
              <a:t>truncus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. (</a:t>
            </a:r>
            <a:r>
              <a:rPr lang="hu-HU" dirty="0" err="1"/>
              <a:t>plex</a:t>
            </a:r>
            <a:r>
              <a:rPr lang="hu-HU" dirty="0"/>
              <a:t>. </a:t>
            </a:r>
            <a:r>
              <a:rPr lang="hu-HU" dirty="0" err="1"/>
              <a:t>brachialis</a:t>
            </a:r>
            <a:r>
              <a:rPr lang="hu-HU" dirty="0"/>
              <a:t>); </a:t>
            </a:r>
            <a:r>
              <a:rPr lang="hu-HU" b="1" dirty="0"/>
              <a:t>hátul</a:t>
            </a:r>
            <a:r>
              <a:rPr lang="hu-HU" dirty="0"/>
              <a:t>: </a:t>
            </a:r>
            <a:r>
              <a:rPr lang="hu-HU" dirty="0" err="1"/>
              <a:t>truncus</a:t>
            </a:r>
            <a:r>
              <a:rPr lang="hu-HU" dirty="0"/>
              <a:t> </a:t>
            </a:r>
            <a:r>
              <a:rPr lang="hu-HU" dirty="0" err="1"/>
              <a:t>symp</a:t>
            </a:r>
            <a:r>
              <a:rPr lang="hu-HU" dirty="0"/>
              <a:t>.; </a:t>
            </a:r>
            <a:r>
              <a:rPr lang="hu-HU" dirty="0" err="1"/>
              <a:t>ggl</a:t>
            </a:r>
            <a:r>
              <a:rPr lang="hu-HU" dirty="0"/>
              <a:t>. </a:t>
            </a:r>
            <a:r>
              <a:rPr lang="hu-HU" dirty="0" err="1"/>
              <a:t>stellatum</a:t>
            </a:r>
            <a:r>
              <a:rPr lang="hu-HU" dirty="0"/>
              <a:t>; </a:t>
            </a:r>
            <a:endParaRPr lang="de-DE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F00BA5-51A0-48D9-9080-E8326FB77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62" y="60546"/>
            <a:ext cx="6624736" cy="6522816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96F9B926-C252-415D-8B5B-A15E10EF97F5}"/>
              </a:ext>
            </a:extLst>
          </p:cNvPr>
          <p:cNvSpPr/>
          <p:nvPr/>
        </p:nvSpPr>
        <p:spPr>
          <a:xfrm>
            <a:off x="8023123" y="6135329"/>
            <a:ext cx="1666567" cy="324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858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D95D2E9-9F68-471B-9815-0C567A89C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kumentumok\Attila\OKTATÁS\Egyetem\Előadások\ÁOK-GYOK-EÜInf\Mediastinum\Rohen 4.jpg">
            <a:extLst>
              <a:ext uri="{FF2B5EF4-FFF2-40B4-BE49-F238E27FC236}">
                <a16:creationId xmlns:a16="http://schemas.microsoft.com/office/drawing/2014/main" id="{23D6A7FC-7C05-4F96-907F-EA9B997C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50850"/>
            <a:ext cx="670560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9A803A5-72F2-47F7-84F1-502073DC5D45}"/>
              </a:ext>
            </a:extLst>
          </p:cNvPr>
          <p:cNvSpPr txBox="1"/>
          <p:nvPr/>
        </p:nvSpPr>
        <p:spPr>
          <a:xfrm>
            <a:off x="2919765" y="2783874"/>
            <a:ext cx="13273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V. </a:t>
            </a:r>
            <a:r>
              <a:rPr lang="hu-HU" dirty="0" err="1"/>
              <a:t>cava</a:t>
            </a:r>
            <a:r>
              <a:rPr lang="hu-HU" dirty="0"/>
              <a:t> </a:t>
            </a:r>
            <a:r>
              <a:rPr lang="hu-HU" dirty="0" err="1"/>
              <a:t>sup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33FDC57-CADF-49D2-A9AE-F554EC749530}"/>
              </a:ext>
            </a:extLst>
          </p:cNvPr>
          <p:cNvSpPr txBox="1"/>
          <p:nvPr/>
        </p:nvSpPr>
        <p:spPr>
          <a:xfrm>
            <a:off x="3259391" y="3816628"/>
            <a:ext cx="10291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5. borda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E5B7400-1065-40AB-8948-0B872EF90491}"/>
              </a:ext>
            </a:extLst>
          </p:cNvPr>
          <p:cNvSpPr txBox="1"/>
          <p:nvPr/>
        </p:nvSpPr>
        <p:spPr>
          <a:xfrm>
            <a:off x="8634361" y="3343591"/>
            <a:ext cx="13273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4, borda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4CED9CD-455D-4256-B298-46679415E07B}"/>
              </a:ext>
            </a:extLst>
          </p:cNvPr>
          <p:cNvSpPr txBox="1"/>
          <p:nvPr/>
        </p:nvSpPr>
        <p:spPr>
          <a:xfrm>
            <a:off x="8619610" y="2746555"/>
            <a:ext cx="15985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Arcus</a:t>
            </a:r>
            <a:r>
              <a:rPr lang="hu-HU" dirty="0"/>
              <a:t> </a:t>
            </a:r>
            <a:r>
              <a:rPr lang="hu-HU" dirty="0" err="1"/>
              <a:t>aortae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2F0084F-CA5B-4597-B2D1-F4C0F0CFF8AB}"/>
              </a:ext>
            </a:extLst>
          </p:cNvPr>
          <p:cNvSpPr txBox="1"/>
          <p:nvPr/>
        </p:nvSpPr>
        <p:spPr>
          <a:xfrm>
            <a:off x="8634361" y="4001294"/>
            <a:ext cx="13273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5. bordaköz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9D17A4A-E2C1-4EC5-9A84-4F358186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67392"/>
            <a:ext cx="8904748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A szív helyzete a mellkasfalra vetítve</a:t>
            </a:r>
          </a:p>
        </p:txBody>
      </p:sp>
    </p:spTree>
    <p:extLst>
      <p:ext uri="{BB962C8B-B14F-4D97-AF65-F5344CB8AC3E}">
        <p14:creationId xmlns:p14="http://schemas.microsoft.com/office/powerpoint/2010/main" val="844589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907992" y="-254734"/>
            <a:ext cx="10515600" cy="1325563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002060"/>
                </a:solidFill>
              </a:rPr>
              <a:t>Szív </a:t>
            </a:r>
            <a:r>
              <a:rPr lang="hu-HU" sz="3600" b="1" dirty="0" err="1">
                <a:solidFill>
                  <a:srgbClr val="002060"/>
                </a:solidFill>
              </a:rPr>
              <a:t>szájadékok</a:t>
            </a:r>
            <a:r>
              <a:rPr lang="hu-HU" sz="3600" b="1" dirty="0">
                <a:solidFill>
                  <a:srgbClr val="002060"/>
                </a:solidFill>
              </a:rPr>
              <a:t> és hallgatózási pontjai</a:t>
            </a:r>
          </a:p>
        </p:txBody>
      </p:sp>
      <p:pic>
        <p:nvPicPr>
          <p:cNvPr id="52227" name="Picture 4" descr="surfanat0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04685" y="734458"/>
            <a:ext cx="4522213" cy="3315863"/>
          </a:xfrm>
        </p:spPr>
      </p:pic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01BB1DE4-4939-4318-856F-110140C55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66800"/>
              </p:ext>
            </p:extLst>
          </p:nvPr>
        </p:nvGraphicFramePr>
        <p:xfrm>
          <a:off x="139583" y="4171706"/>
          <a:ext cx="12052416" cy="2436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7472">
                  <a:extLst>
                    <a:ext uri="{9D8B030D-6E8A-4147-A177-3AD203B41FA5}">
                      <a16:colId xmlns:a16="http://schemas.microsoft.com/office/drawing/2014/main" val="174998805"/>
                    </a:ext>
                  </a:extLst>
                </a:gridCol>
                <a:gridCol w="4017472">
                  <a:extLst>
                    <a:ext uri="{9D8B030D-6E8A-4147-A177-3AD203B41FA5}">
                      <a16:colId xmlns:a16="http://schemas.microsoft.com/office/drawing/2014/main" val="698173061"/>
                    </a:ext>
                  </a:extLst>
                </a:gridCol>
                <a:gridCol w="4017472">
                  <a:extLst>
                    <a:ext uri="{9D8B030D-6E8A-4147-A177-3AD203B41FA5}">
                      <a16:colId xmlns:a16="http://schemas.microsoft.com/office/drawing/2014/main" val="2552050940"/>
                    </a:ext>
                  </a:extLst>
                </a:gridCol>
              </a:tblGrid>
              <a:tr h="393526">
                <a:tc>
                  <a:txBody>
                    <a:bodyPr/>
                    <a:lstStyle/>
                    <a:p>
                      <a:r>
                        <a:rPr lang="hu-HU" sz="1600" dirty="0"/>
                        <a:t>billentyű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anatómiai helye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hallgatózási</a:t>
                      </a:r>
                      <a:r>
                        <a:rPr lang="hu-HU" sz="1600" dirty="0"/>
                        <a:t> pont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062083"/>
                  </a:ext>
                </a:extLst>
              </a:tr>
              <a:tr h="549858">
                <a:tc>
                  <a:txBody>
                    <a:bodyPr/>
                    <a:lstStyle/>
                    <a:p>
                      <a:r>
                        <a:rPr lang="hu-HU" sz="1400" dirty="0" err="1"/>
                        <a:t>valva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atrioventricularis</a:t>
                      </a:r>
                      <a:r>
                        <a:rPr lang="hu-HU" sz="1400" baseline="0" dirty="0"/>
                        <a:t> </a:t>
                      </a:r>
                      <a:r>
                        <a:rPr lang="hu-HU" sz="1400" dirty="0" err="1"/>
                        <a:t>dextra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a </a:t>
                      </a:r>
                      <a:r>
                        <a:rPr lang="hu-HU" sz="1400" dirty="0" err="1"/>
                        <a:t>sternum</a:t>
                      </a:r>
                      <a:r>
                        <a:rPr lang="hu-HU" sz="1400" dirty="0"/>
                        <a:t> mögött, az</a:t>
                      </a:r>
                      <a:r>
                        <a:rPr lang="hu-HU" sz="1400" baseline="0" dirty="0"/>
                        <a:t> 5. borda meghosszabbításában, jobbra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4. IC térség, jobbra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245853"/>
                  </a:ext>
                </a:extLst>
              </a:tr>
              <a:tr h="549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 err="1"/>
                        <a:t>valva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atrioventricularis</a:t>
                      </a:r>
                      <a:r>
                        <a:rPr lang="hu-HU" sz="1400" baseline="0" dirty="0"/>
                        <a:t> </a:t>
                      </a:r>
                      <a:r>
                        <a:rPr lang="hu-HU" sz="1400" dirty="0" err="1"/>
                        <a:t>sinistra</a:t>
                      </a:r>
                      <a:endParaRPr lang="hu-HU" sz="1400" dirty="0"/>
                    </a:p>
                    <a:p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a 4. borda csatlakozása a </a:t>
                      </a:r>
                      <a:r>
                        <a:rPr lang="hu-HU" sz="1400" dirty="0" err="1"/>
                        <a:t>sternumhoz</a:t>
                      </a:r>
                      <a:r>
                        <a:rPr lang="hu-HU" sz="1400" dirty="0"/>
                        <a:t>, bal oldalon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szívcsúcsnál, 5. IC térség, bal oldalon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07599"/>
                  </a:ext>
                </a:extLst>
              </a:tr>
              <a:tr h="549858">
                <a:tc>
                  <a:txBody>
                    <a:bodyPr/>
                    <a:lstStyle/>
                    <a:p>
                      <a:r>
                        <a:rPr lang="hu-HU" sz="1400" dirty="0" err="1"/>
                        <a:t>valva</a:t>
                      </a:r>
                      <a:r>
                        <a:rPr lang="hu-HU" sz="1400" dirty="0"/>
                        <a:t> aortae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a </a:t>
                      </a:r>
                      <a:r>
                        <a:rPr lang="hu-HU" sz="1400" dirty="0" err="1"/>
                        <a:t>sternum</a:t>
                      </a:r>
                      <a:r>
                        <a:rPr lang="hu-HU" sz="1400" dirty="0"/>
                        <a:t> mögött, a</a:t>
                      </a:r>
                      <a:r>
                        <a:rPr lang="hu-HU" sz="1400" baseline="0" dirty="0"/>
                        <a:t> 3. IC térség meghosszabbításában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2. IC térség, jobbra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826563"/>
                  </a:ext>
                </a:extLst>
              </a:tr>
              <a:tr h="393526">
                <a:tc>
                  <a:txBody>
                    <a:bodyPr/>
                    <a:lstStyle/>
                    <a:p>
                      <a:r>
                        <a:rPr lang="hu-HU" sz="1400" dirty="0" err="1"/>
                        <a:t>valva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trunci</a:t>
                      </a:r>
                      <a:r>
                        <a:rPr lang="hu-HU" sz="1400" dirty="0"/>
                        <a:t> </a:t>
                      </a:r>
                      <a:r>
                        <a:rPr lang="hu-HU" sz="1400" dirty="0" err="1"/>
                        <a:t>pulmonalis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balra, a 3. borda csatlakozásánál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2. IC térség, jobbra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828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83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Cím 1"/>
          <p:cNvSpPr>
            <a:spLocks noGrp="1"/>
          </p:cNvSpPr>
          <p:nvPr>
            <p:ph type="title"/>
          </p:nvPr>
        </p:nvSpPr>
        <p:spPr>
          <a:xfrm>
            <a:off x="6765925" y="365125"/>
            <a:ext cx="4587875" cy="1325563"/>
          </a:xfrm>
        </p:spPr>
        <p:txBody>
          <a:bodyPr/>
          <a:lstStyle/>
          <a:p>
            <a:pPr eaLnBrk="1" hangingPunct="1"/>
            <a:r>
              <a:rPr lang="hu-HU" sz="3600">
                <a:solidFill>
                  <a:srgbClr val="002060"/>
                </a:solidFill>
                <a:latin typeface="Arial Black" pitchFamily="34" charset="0"/>
              </a:rPr>
              <a:t>A szív RTG képe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838200" y="365125"/>
          <a:ext cx="5927725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Image" r:id="rId3" imgW="1706883" imgH="1798324" progId="">
                  <p:embed/>
                </p:oleObj>
              </mc:Choice>
              <mc:Fallback>
                <p:oleObj name="Image" r:id="rId3" imgW="1706883" imgH="1798324" progId="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65125"/>
                        <a:ext cx="5927725" cy="624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4A386B-88D8-41DB-BBC8-589CEC49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9FABF4-D0B8-4DEA-AB2D-F0B125AC1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904A4BE-A2D5-461E-8B0B-5F5E95C36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64" y="195060"/>
            <a:ext cx="7488832" cy="6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8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F0970EA-B0BA-412B-B99C-D05B53299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8" y="883485"/>
            <a:ext cx="4762500" cy="50101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739AA60-0C7B-4B50-9F2C-357745D64C70}"/>
              </a:ext>
            </a:extLst>
          </p:cNvPr>
          <p:cNvSpPr txBox="1"/>
          <p:nvPr/>
        </p:nvSpPr>
        <p:spPr>
          <a:xfrm>
            <a:off x="5073349" y="818718"/>
            <a:ext cx="2995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rgbClr val="002060"/>
                </a:solidFill>
              </a:rPr>
              <a:t>Ductus</a:t>
            </a:r>
            <a:r>
              <a:rPr lang="hu-HU" sz="2800" b="1" dirty="0">
                <a:solidFill>
                  <a:srgbClr val="002060"/>
                </a:solidFill>
              </a:rPr>
              <a:t> </a:t>
            </a:r>
            <a:r>
              <a:rPr lang="hu-HU" sz="2800" b="1" dirty="0" err="1">
                <a:solidFill>
                  <a:srgbClr val="002060"/>
                </a:solidFill>
              </a:rPr>
              <a:t>thoracicus</a:t>
            </a:r>
            <a:endParaRPr lang="hu-HU" sz="2800" b="1" dirty="0">
              <a:solidFill>
                <a:srgbClr val="002060"/>
              </a:solidFill>
            </a:endParaRP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6A4BEB11-1F2A-423A-809E-FA28EB7E04A1}"/>
              </a:ext>
            </a:extLst>
          </p:cNvPr>
          <p:cNvCxnSpPr/>
          <p:nvPr/>
        </p:nvCxnSpPr>
        <p:spPr>
          <a:xfrm flipH="1">
            <a:off x="3025942" y="1341938"/>
            <a:ext cx="2177715" cy="5293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A9061225-5E84-4986-956E-1132586487CB}"/>
              </a:ext>
            </a:extLst>
          </p:cNvPr>
          <p:cNvSpPr txBox="1">
            <a:spLocks/>
          </p:cNvSpPr>
          <p:nvPr/>
        </p:nvSpPr>
        <p:spPr>
          <a:xfrm>
            <a:off x="5425565" y="1871328"/>
            <a:ext cx="6011744" cy="2845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/>
              <a:t>A h</a:t>
            </a:r>
            <a:r>
              <a:rPr lang="de-DE" sz="2000" b="1" dirty="0" err="1"/>
              <a:t>iatus</a:t>
            </a:r>
            <a:r>
              <a:rPr lang="de-DE" sz="2000" b="1" dirty="0"/>
              <a:t> </a:t>
            </a:r>
            <a:r>
              <a:rPr lang="de-DE" sz="2000" b="1" dirty="0" err="1"/>
              <a:t>aortae</a:t>
            </a:r>
            <a:r>
              <a:rPr lang="hu-HU" sz="2000" b="1" dirty="0"/>
              <a:t>-n lép keresztül </a:t>
            </a:r>
            <a:r>
              <a:rPr lang="de-DE" sz="2000" b="1" dirty="0"/>
              <a:t>(</a:t>
            </a:r>
            <a:r>
              <a:rPr lang="hu-HU" sz="2000" b="1" dirty="0"/>
              <a:t>c</a:t>
            </a:r>
            <a:r>
              <a:rPr lang="de-DE" sz="2000" b="1" dirty="0" err="1"/>
              <a:t>isterna</a:t>
            </a:r>
            <a:r>
              <a:rPr lang="de-DE" sz="2000" b="1" dirty="0"/>
              <a:t> </a:t>
            </a:r>
            <a:r>
              <a:rPr lang="de-DE" sz="2000" b="1" dirty="0" err="1"/>
              <a:t>chylii</a:t>
            </a:r>
            <a:r>
              <a:rPr lang="de-DE" sz="2000" b="1" dirty="0"/>
              <a:t>).</a:t>
            </a:r>
            <a:endParaRPr lang="hu-HU" sz="2000" b="1" dirty="0"/>
          </a:p>
          <a:p>
            <a:r>
              <a:rPr lang="hu-HU" sz="2000" b="1" dirty="0"/>
              <a:t>t</a:t>
            </a:r>
            <a:r>
              <a:rPr lang="de-DE" sz="2000" b="1" dirty="0" err="1"/>
              <a:t>horax</a:t>
            </a:r>
            <a:r>
              <a:rPr lang="de-DE" sz="2000" b="1" dirty="0"/>
              <a:t>: </a:t>
            </a:r>
            <a:r>
              <a:rPr lang="hu-HU" sz="2000" b="1" dirty="0"/>
              <a:t>a </a:t>
            </a:r>
            <a:r>
              <a:rPr lang="de-DE" sz="2000" b="1" dirty="0"/>
              <a:t>Th5</a:t>
            </a:r>
            <a:r>
              <a:rPr lang="hu-HU" sz="2000" b="1" dirty="0"/>
              <a:t>-</a:t>
            </a:r>
            <a:r>
              <a:rPr lang="hu-HU" sz="2000" b="1" dirty="0" err="1"/>
              <a:t>ig</a:t>
            </a:r>
            <a:r>
              <a:rPr lang="hu-HU" sz="2000" b="1" dirty="0"/>
              <a:t> a gerincoszlop előtt, középen halad, ettől </a:t>
            </a:r>
            <a:r>
              <a:rPr lang="hu-HU" sz="2000" b="1" dirty="0" err="1"/>
              <a:t>kraniálisan</a:t>
            </a:r>
            <a:r>
              <a:rPr lang="de-DE" sz="2000" b="1" dirty="0"/>
              <a:t>: </a:t>
            </a:r>
            <a:r>
              <a:rPr lang="hu-HU" sz="2000" b="1" dirty="0"/>
              <a:t>lassan balra húzódik</a:t>
            </a:r>
            <a:r>
              <a:rPr lang="de-DE" sz="2000" b="1" dirty="0"/>
              <a:t>.</a:t>
            </a:r>
            <a:endParaRPr lang="hu-HU" sz="2000" b="1" dirty="0"/>
          </a:p>
          <a:p>
            <a:r>
              <a:rPr lang="hu-HU" sz="2000" b="1" dirty="0"/>
              <a:t>Az a</a:t>
            </a:r>
            <a:r>
              <a:rPr lang="de-DE" sz="2000" b="1" dirty="0"/>
              <a:t>. vertebralis </a:t>
            </a:r>
            <a:r>
              <a:rPr lang="hu-HU" sz="2000" b="1" dirty="0"/>
              <a:t>előtt </a:t>
            </a:r>
            <a:r>
              <a:rPr lang="hu-HU" sz="2000" b="1" dirty="0" err="1"/>
              <a:t>szájadzik</a:t>
            </a:r>
            <a:r>
              <a:rPr lang="hu-HU" sz="2000" b="1" dirty="0"/>
              <a:t> (hátulról) a bal </a:t>
            </a:r>
            <a:r>
              <a:rPr lang="hu-HU" sz="2000" b="1" dirty="0" err="1"/>
              <a:t>angulus</a:t>
            </a:r>
            <a:r>
              <a:rPr lang="hu-HU" sz="2000" b="1" dirty="0"/>
              <a:t> </a:t>
            </a:r>
            <a:r>
              <a:rPr lang="hu-HU" sz="2000" b="1" dirty="0" err="1"/>
              <a:t>venosusba</a:t>
            </a:r>
            <a:r>
              <a:rPr lang="de-DE" sz="2000" b="1" dirty="0"/>
              <a:t>.</a:t>
            </a:r>
            <a:endParaRPr lang="hu-HU" sz="2000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7882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-575665" y="0"/>
            <a:ext cx="8895735" cy="1325563"/>
          </a:xfrm>
        </p:spPr>
        <p:txBody>
          <a:bodyPr>
            <a:normAutofit/>
          </a:bodyPr>
          <a:lstStyle/>
          <a:p>
            <a:pPr algn="ctr"/>
            <a:r>
              <a:rPr lang="hu-HU" b="1" dirty="0" err="1">
                <a:solidFill>
                  <a:srgbClr val="002060"/>
                </a:solidFill>
              </a:rPr>
              <a:t>Esophagus</a:t>
            </a:r>
            <a:r>
              <a:rPr lang="hu-HU" dirty="0"/>
              <a:t> </a:t>
            </a:r>
            <a:r>
              <a:rPr lang="hu-HU" sz="3200" b="1" dirty="0">
                <a:solidFill>
                  <a:srgbClr val="002060"/>
                </a:solidFill>
              </a:rPr>
              <a:t>(</a:t>
            </a:r>
            <a:r>
              <a:rPr lang="hu-HU" sz="3200" b="1" dirty="0" err="1">
                <a:solidFill>
                  <a:srgbClr val="002060"/>
                </a:solidFill>
              </a:rPr>
              <a:t>mediastinum</a:t>
            </a:r>
            <a:r>
              <a:rPr lang="hu-HU" sz="3200" b="1" dirty="0">
                <a:solidFill>
                  <a:srgbClr val="002060"/>
                </a:solidFill>
              </a:rPr>
              <a:t> </a:t>
            </a:r>
            <a:r>
              <a:rPr lang="hu-HU" sz="3200" b="1" dirty="0" err="1">
                <a:solidFill>
                  <a:srgbClr val="002060"/>
                </a:solidFill>
              </a:rPr>
              <a:t>posterius</a:t>
            </a:r>
            <a:r>
              <a:rPr lang="hu-HU" sz="3200" b="1" dirty="0">
                <a:solidFill>
                  <a:srgbClr val="002060"/>
                </a:solidFill>
              </a:rPr>
              <a:t>)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277762" y="1014463"/>
            <a:ext cx="10515600" cy="4351338"/>
          </a:xfrm>
        </p:spPr>
        <p:txBody>
          <a:bodyPr/>
          <a:lstStyle/>
          <a:p>
            <a:r>
              <a:rPr lang="hu-HU" sz="2000" b="1" dirty="0">
                <a:solidFill>
                  <a:srgbClr val="002060"/>
                </a:solidFill>
              </a:rPr>
              <a:t>kezdete</a:t>
            </a:r>
            <a:r>
              <a:rPr lang="de-DE" sz="2000" b="1" dirty="0">
                <a:solidFill>
                  <a:srgbClr val="002060"/>
                </a:solidFill>
              </a:rPr>
              <a:t>: </a:t>
            </a:r>
            <a:r>
              <a:rPr lang="hu-HU" sz="2000" b="1" dirty="0">
                <a:solidFill>
                  <a:srgbClr val="002060"/>
                </a:solidFill>
              </a:rPr>
              <a:t>gyűrűporc </a:t>
            </a:r>
            <a:r>
              <a:rPr lang="de-DE" sz="2000" b="1" dirty="0">
                <a:solidFill>
                  <a:srgbClr val="002060"/>
                </a:solidFill>
              </a:rPr>
              <a:t>(</a:t>
            </a:r>
            <a:r>
              <a:rPr lang="hu-HU" sz="2000" b="1" dirty="0">
                <a:solidFill>
                  <a:srgbClr val="002060"/>
                </a:solidFill>
              </a:rPr>
              <a:t>a </a:t>
            </a:r>
            <a:r>
              <a:rPr lang="de-DE" sz="2000" b="1" dirty="0">
                <a:solidFill>
                  <a:srgbClr val="002060"/>
                </a:solidFill>
              </a:rPr>
              <a:t>C6</a:t>
            </a:r>
            <a:r>
              <a:rPr lang="hu-HU" sz="2000" b="1" dirty="0">
                <a:solidFill>
                  <a:srgbClr val="002060"/>
                </a:solidFill>
              </a:rPr>
              <a:t> magasságában</a:t>
            </a:r>
            <a:r>
              <a:rPr lang="de-DE" sz="2000" b="1" dirty="0">
                <a:solidFill>
                  <a:srgbClr val="002060"/>
                </a:solidFill>
              </a:rPr>
              <a:t>)</a:t>
            </a:r>
            <a:endParaRPr lang="hu-HU" sz="2000" b="1" dirty="0">
              <a:solidFill>
                <a:srgbClr val="002060"/>
              </a:solidFill>
            </a:endParaRPr>
          </a:p>
          <a:p>
            <a:r>
              <a:rPr lang="hu-HU" sz="2000" b="1" dirty="0">
                <a:solidFill>
                  <a:srgbClr val="002060"/>
                </a:solidFill>
              </a:rPr>
              <a:t>vége</a:t>
            </a:r>
            <a:r>
              <a:rPr lang="de-DE" sz="2000" b="1" dirty="0">
                <a:solidFill>
                  <a:srgbClr val="002060"/>
                </a:solidFill>
              </a:rPr>
              <a:t>: Th10-11</a:t>
            </a:r>
            <a:r>
              <a:rPr lang="hu-HU" sz="2000" b="1" dirty="0">
                <a:solidFill>
                  <a:srgbClr val="002060"/>
                </a:solidFill>
              </a:rPr>
              <a:t> magasságában</a:t>
            </a:r>
          </a:p>
          <a:p>
            <a:r>
              <a:rPr lang="hu-HU" sz="2000" b="1" dirty="0">
                <a:solidFill>
                  <a:srgbClr val="002060"/>
                </a:solidFill>
              </a:rPr>
              <a:t>3 </a:t>
            </a:r>
            <a:r>
              <a:rPr lang="hu-HU" sz="2000" b="1" dirty="0" err="1">
                <a:solidFill>
                  <a:srgbClr val="002060"/>
                </a:solidFill>
              </a:rPr>
              <a:t>esophagus</a:t>
            </a:r>
            <a:r>
              <a:rPr lang="hu-HU" sz="2000" b="1" dirty="0">
                <a:solidFill>
                  <a:srgbClr val="002060"/>
                </a:solidFill>
              </a:rPr>
              <a:t> szűkület</a:t>
            </a:r>
            <a:r>
              <a:rPr lang="de-DE" sz="2000" b="1" dirty="0">
                <a:solidFill>
                  <a:srgbClr val="002060"/>
                </a:solidFill>
              </a:rPr>
              <a:t> (</a:t>
            </a:r>
            <a:r>
              <a:rPr lang="hu-HU" sz="2000" b="1" dirty="0">
                <a:solidFill>
                  <a:srgbClr val="002060"/>
                </a:solidFill>
              </a:rPr>
              <a:t>a</a:t>
            </a:r>
            <a:r>
              <a:rPr lang="de-DE" sz="2000" b="1" dirty="0" err="1">
                <a:solidFill>
                  <a:srgbClr val="002060"/>
                </a:solidFill>
              </a:rPr>
              <a:t>ngusti</a:t>
            </a:r>
            <a:r>
              <a:rPr lang="hu-HU" sz="2000" b="1" dirty="0">
                <a:solidFill>
                  <a:srgbClr val="002060"/>
                </a:solidFill>
              </a:rPr>
              <a:t>a</a:t>
            </a:r>
            <a:r>
              <a:rPr lang="de-DE" sz="2000" b="1" dirty="0">
                <a:solidFill>
                  <a:srgbClr val="002060"/>
                </a:solidFill>
              </a:rPr>
              <a:t>):</a:t>
            </a:r>
            <a:r>
              <a:rPr lang="hu-HU" sz="2000" b="1" dirty="0">
                <a:solidFill>
                  <a:srgbClr val="002060"/>
                </a:solidFill>
              </a:rPr>
              <a:t/>
            </a:r>
            <a:br>
              <a:rPr lang="hu-HU" sz="2000" b="1" dirty="0">
                <a:solidFill>
                  <a:srgbClr val="002060"/>
                </a:solidFill>
              </a:rPr>
            </a:br>
            <a:r>
              <a:rPr lang="hu-HU" sz="2000" b="1" dirty="0">
                <a:solidFill>
                  <a:srgbClr val="002060"/>
                </a:solidFill>
              </a:rPr>
              <a:t/>
            </a:r>
            <a:br>
              <a:rPr lang="hu-HU" sz="2000" b="1" dirty="0">
                <a:solidFill>
                  <a:srgbClr val="002060"/>
                </a:solidFill>
              </a:rPr>
            </a:br>
            <a:r>
              <a:rPr lang="de-DE" sz="2000" b="1" dirty="0">
                <a:solidFill>
                  <a:srgbClr val="002060"/>
                </a:solidFill>
              </a:rPr>
              <a:t>1. </a:t>
            </a:r>
            <a:r>
              <a:rPr lang="hu-HU" sz="2000" b="1" dirty="0">
                <a:solidFill>
                  <a:srgbClr val="002060"/>
                </a:solidFill>
              </a:rPr>
              <a:t>szűkület </a:t>
            </a:r>
            <a:r>
              <a:rPr lang="de-DE" sz="2000" b="1" dirty="0">
                <a:solidFill>
                  <a:srgbClr val="002060"/>
                </a:solidFill>
              </a:rPr>
              <a:t>(</a:t>
            </a:r>
            <a:r>
              <a:rPr lang="hu-HU" sz="2000" b="1" dirty="0">
                <a:solidFill>
                  <a:srgbClr val="002060"/>
                </a:solidFill>
              </a:rPr>
              <a:t>a</a:t>
            </a:r>
            <a:r>
              <a:rPr lang="de-DE" sz="2000" b="1" dirty="0">
                <a:solidFill>
                  <a:srgbClr val="002060"/>
                </a:solidFill>
              </a:rPr>
              <a:t>. </a:t>
            </a:r>
            <a:r>
              <a:rPr lang="de-DE" sz="2000" b="1" dirty="0" err="1">
                <a:solidFill>
                  <a:srgbClr val="002060"/>
                </a:solidFill>
              </a:rPr>
              <a:t>crycoidea</a:t>
            </a:r>
            <a:r>
              <a:rPr lang="de-DE" sz="2000" b="1" dirty="0">
                <a:solidFill>
                  <a:srgbClr val="002060"/>
                </a:solidFill>
              </a:rPr>
              <a:t>): 15 cm</a:t>
            </a:r>
            <a:r>
              <a:rPr lang="hu-HU" sz="2000" b="1" dirty="0">
                <a:solidFill>
                  <a:srgbClr val="002060"/>
                </a:solidFill>
              </a:rPr>
              <a:t>-re a fogsortól</a:t>
            </a:r>
            <a:r>
              <a:rPr lang="de-DE" sz="2000" b="1" dirty="0">
                <a:solidFill>
                  <a:srgbClr val="002060"/>
                </a:solidFill>
              </a:rPr>
              <a:t>,</a:t>
            </a:r>
            <a:r>
              <a:rPr lang="hu-HU" sz="2000" b="1" dirty="0">
                <a:solidFill>
                  <a:srgbClr val="002060"/>
                </a:solidFill>
              </a:rPr>
              <a:t/>
            </a:r>
            <a:br>
              <a:rPr lang="hu-HU" sz="2000" b="1" dirty="0">
                <a:solidFill>
                  <a:srgbClr val="002060"/>
                </a:solidFill>
              </a:rPr>
            </a:br>
            <a:r>
              <a:rPr lang="de-DE" sz="2000" b="1" dirty="0">
                <a:solidFill>
                  <a:srgbClr val="002060"/>
                </a:solidFill>
              </a:rPr>
              <a:t>2. </a:t>
            </a:r>
            <a:r>
              <a:rPr lang="hu-HU" sz="2000" b="1" dirty="0">
                <a:solidFill>
                  <a:srgbClr val="002060"/>
                </a:solidFill>
              </a:rPr>
              <a:t>szűkület </a:t>
            </a:r>
            <a:r>
              <a:rPr lang="de-DE" sz="2000" b="1" dirty="0">
                <a:solidFill>
                  <a:srgbClr val="002060"/>
                </a:solidFill>
              </a:rPr>
              <a:t>(</a:t>
            </a:r>
            <a:r>
              <a:rPr lang="hu-HU" sz="2000" b="1" dirty="0">
                <a:solidFill>
                  <a:srgbClr val="002060"/>
                </a:solidFill>
              </a:rPr>
              <a:t>a</a:t>
            </a:r>
            <a:r>
              <a:rPr lang="de-DE" sz="2000" b="1" dirty="0">
                <a:solidFill>
                  <a:srgbClr val="002060"/>
                </a:solidFill>
              </a:rPr>
              <a:t>. </a:t>
            </a:r>
            <a:r>
              <a:rPr lang="de-DE" sz="2000" b="1" dirty="0" err="1">
                <a:solidFill>
                  <a:srgbClr val="002060"/>
                </a:solidFill>
              </a:rPr>
              <a:t>aortica</a:t>
            </a:r>
            <a:r>
              <a:rPr lang="de-DE" sz="2000" b="1" dirty="0">
                <a:solidFill>
                  <a:srgbClr val="002060"/>
                </a:solidFill>
              </a:rPr>
              <a:t>): 25 cm</a:t>
            </a:r>
            <a:r>
              <a:rPr lang="hu-HU" sz="2000" b="1" dirty="0">
                <a:solidFill>
                  <a:srgbClr val="002060"/>
                </a:solidFill>
              </a:rPr>
              <a:t>-re a fogsortól</a:t>
            </a:r>
            <a:r>
              <a:rPr lang="de-DE" sz="2000" b="1" dirty="0">
                <a:solidFill>
                  <a:srgbClr val="002060"/>
                </a:solidFill>
              </a:rPr>
              <a:t>,</a:t>
            </a:r>
            <a:r>
              <a:rPr lang="hu-HU" sz="2000" b="1" dirty="0">
                <a:solidFill>
                  <a:srgbClr val="002060"/>
                </a:solidFill>
              </a:rPr>
              <a:t/>
            </a:r>
            <a:br>
              <a:rPr lang="hu-HU" sz="2000" b="1" dirty="0">
                <a:solidFill>
                  <a:srgbClr val="002060"/>
                </a:solidFill>
              </a:rPr>
            </a:br>
            <a:r>
              <a:rPr lang="de-DE" sz="2000" b="1" dirty="0">
                <a:solidFill>
                  <a:srgbClr val="002060"/>
                </a:solidFill>
              </a:rPr>
              <a:t>3. </a:t>
            </a:r>
            <a:r>
              <a:rPr lang="hu-HU" sz="2000" b="1" dirty="0">
                <a:solidFill>
                  <a:srgbClr val="002060"/>
                </a:solidFill>
              </a:rPr>
              <a:t>szűkület </a:t>
            </a:r>
            <a:r>
              <a:rPr lang="de-DE" sz="2000" b="1" dirty="0">
                <a:solidFill>
                  <a:srgbClr val="002060"/>
                </a:solidFill>
              </a:rPr>
              <a:t>(</a:t>
            </a:r>
            <a:r>
              <a:rPr lang="hu-HU" sz="2000" b="1" dirty="0">
                <a:solidFill>
                  <a:srgbClr val="002060"/>
                </a:solidFill>
              </a:rPr>
              <a:t>a</a:t>
            </a:r>
            <a:r>
              <a:rPr lang="de-DE" sz="2000" b="1" dirty="0">
                <a:solidFill>
                  <a:srgbClr val="002060"/>
                </a:solidFill>
              </a:rPr>
              <a:t>. </a:t>
            </a:r>
            <a:r>
              <a:rPr lang="de-DE" sz="2000" b="1" dirty="0" err="1">
                <a:solidFill>
                  <a:srgbClr val="002060"/>
                </a:solidFill>
              </a:rPr>
              <a:t>diaphragmatica</a:t>
            </a:r>
            <a:r>
              <a:rPr lang="de-DE" sz="2000" b="1" dirty="0">
                <a:solidFill>
                  <a:srgbClr val="002060"/>
                </a:solidFill>
              </a:rPr>
              <a:t>): 40 cm</a:t>
            </a:r>
            <a:r>
              <a:rPr lang="hu-HU" sz="2000" b="1" dirty="0">
                <a:solidFill>
                  <a:srgbClr val="002060"/>
                </a:solidFill>
              </a:rPr>
              <a:t> -re a fogsortól</a:t>
            </a:r>
            <a:r>
              <a:rPr lang="de-DE" sz="2000" b="1" dirty="0">
                <a:solidFill>
                  <a:srgbClr val="002060"/>
                </a:solidFill>
              </a:rPr>
              <a:t>.</a:t>
            </a:r>
            <a:endParaRPr lang="hu-HU" sz="2000" b="1" dirty="0">
              <a:solidFill>
                <a:srgbClr val="002060"/>
              </a:solidFill>
            </a:endParaRPr>
          </a:p>
          <a:p>
            <a:endParaRPr lang="de-DE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oeso sphincters">
            <a:extLst>
              <a:ext uri="{FF2B5EF4-FFF2-40B4-BE49-F238E27FC236}">
                <a16:creationId xmlns:a16="http://schemas.microsoft.com/office/drawing/2014/main" id="{3A4FA6BF-AAD2-4D55-9497-CD5C4AB0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94" y="494940"/>
            <a:ext cx="4272116" cy="5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27B6D381-3AB1-4740-A6C9-5CAB7919A2D5}"/>
              </a:ext>
            </a:extLst>
          </p:cNvPr>
          <p:cNvSpPr txBox="1">
            <a:spLocks/>
          </p:cNvSpPr>
          <p:nvPr/>
        </p:nvSpPr>
        <p:spPr>
          <a:xfrm>
            <a:off x="90470" y="3536641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A harmadik szűkülete után van még egy rövidebb, </a:t>
            </a:r>
            <a:r>
              <a:rPr lang="de-DE" sz="2000" dirty="0"/>
              <a:t>3-4 cm </a:t>
            </a:r>
            <a:r>
              <a:rPr lang="hu-HU" sz="2000" dirty="0"/>
              <a:t>hosszú hasi szakasza </a:t>
            </a:r>
            <a:r>
              <a:rPr lang="de-DE" sz="2000" dirty="0"/>
              <a:t>(</a:t>
            </a:r>
            <a:r>
              <a:rPr lang="hu-HU" sz="2000" dirty="0"/>
              <a:t>p</a:t>
            </a:r>
            <a:r>
              <a:rPr lang="de-DE" sz="2000" dirty="0" err="1"/>
              <a:t>ars</a:t>
            </a:r>
            <a:r>
              <a:rPr lang="de-DE" sz="2000" dirty="0"/>
              <a:t> </a:t>
            </a:r>
            <a:r>
              <a:rPr lang="de-DE" sz="2000" dirty="0" err="1"/>
              <a:t>abdom</a:t>
            </a:r>
            <a:r>
              <a:rPr lang="de-DE" sz="2000" dirty="0"/>
              <a:t>.)</a:t>
            </a:r>
            <a:endParaRPr lang="hu-HU" sz="2000" dirty="0"/>
          </a:p>
          <a:p>
            <a:r>
              <a:rPr lang="de-DE" sz="2000" b="1" dirty="0" err="1"/>
              <a:t>esophagusdivertik</a:t>
            </a:r>
            <a:r>
              <a:rPr lang="hu-HU" sz="2000" b="1" dirty="0" err="1"/>
              <a:t>ulumok</a:t>
            </a:r>
            <a:r>
              <a:rPr lang="de-DE" sz="2000" dirty="0"/>
              <a:t>: </a:t>
            </a:r>
            <a:r>
              <a:rPr lang="hu-HU" sz="2000" dirty="0"/>
              <a:t>a leggyakrabban az </a:t>
            </a:r>
            <a:r>
              <a:rPr lang="de-DE" sz="2000" dirty="0"/>
              <a:t>1. </a:t>
            </a:r>
            <a:r>
              <a:rPr lang="hu-HU" sz="2000" dirty="0"/>
              <a:t>és a</a:t>
            </a:r>
            <a:r>
              <a:rPr lang="de-DE" sz="2000" dirty="0"/>
              <a:t> 2.</a:t>
            </a:r>
            <a:r>
              <a:rPr lang="hu-HU" sz="2000" dirty="0"/>
              <a:t> szűkületek között.</a:t>
            </a:r>
          </a:p>
          <a:p>
            <a:r>
              <a:rPr lang="hu-HU" sz="2000" b="1" dirty="0"/>
              <a:t>a</a:t>
            </a:r>
            <a:r>
              <a:rPr lang="de-DE" sz="2000" b="1" dirty="0"/>
              <a:t> Th7/8</a:t>
            </a:r>
            <a:r>
              <a:rPr lang="hu-HU" sz="2000" b="1" dirty="0"/>
              <a:t> magasságáig</a:t>
            </a:r>
            <a:r>
              <a:rPr lang="de-DE" sz="2000" b="1" dirty="0"/>
              <a:t>:</a:t>
            </a:r>
            <a:r>
              <a:rPr lang="de-DE" sz="2000" dirty="0"/>
              <a:t> </a:t>
            </a:r>
            <a:r>
              <a:rPr lang="hu-HU" sz="2000" dirty="0"/>
              <a:t>az </a:t>
            </a:r>
            <a:r>
              <a:rPr lang="de-DE" sz="2000" dirty="0" err="1"/>
              <a:t>esophagus</a:t>
            </a:r>
            <a:r>
              <a:rPr lang="de-DE" sz="2000" dirty="0"/>
              <a:t> </a:t>
            </a:r>
            <a:r>
              <a:rPr lang="hu-HU" sz="2000" dirty="0"/>
              <a:t>a csigolyatestek </a:t>
            </a:r>
            <a:r>
              <a:rPr lang="hu-HU" sz="2000" b="1" dirty="0"/>
              <a:t>előtt </a:t>
            </a:r>
            <a:r>
              <a:rPr lang="hu-HU" sz="2000" dirty="0"/>
              <a:t>van</a:t>
            </a:r>
            <a:r>
              <a:rPr lang="de-DE" sz="2000" dirty="0"/>
              <a:t>, </a:t>
            </a:r>
            <a:endParaRPr lang="hu-HU" sz="2000" dirty="0"/>
          </a:p>
          <a:p>
            <a:r>
              <a:rPr lang="hu-HU" sz="2000" b="1" dirty="0"/>
              <a:t>ettől </a:t>
            </a:r>
            <a:r>
              <a:rPr lang="hu-HU" sz="2000" b="1" dirty="0" err="1"/>
              <a:t>disztálisan</a:t>
            </a:r>
            <a:r>
              <a:rPr lang="de-DE" sz="2000" dirty="0"/>
              <a:t>: </a:t>
            </a:r>
            <a:r>
              <a:rPr lang="hu-HU" sz="2000" dirty="0"/>
              <a:t>az a</a:t>
            </a:r>
            <a:r>
              <a:rPr lang="de-DE" sz="2000" dirty="0" err="1"/>
              <a:t>orta</a:t>
            </a:r>
            <a:r>
              <a:rPr lang="de-DE" sz="2000" dirty="0"/>
              <a:t> </a:t>
            </a:r>
            <a:r>
              <a:rPr lang="hu-HU" sz="2000" dirty="0" err="1"/>
              <a:t>thoracica</a:t>
            </a:r>
            <a:r>
              <a:rPr lang="hu-HU" sz="2000" dirty="0"/>
              <a:t> eltolja</a:t>
            </a:r>
            <a:r>
              <a:rPr lang="de-DE" sz="2000" dirty="0"/>
              <a:t> </a:t>
            </a:r>
            <a:r>
              <a:rPr lang="hu-HU" sz="2000" b="1" dirty="0"/>
              <a:t>előre és jobbra</a:t>
            </a:r>
            <a:r>
              <a:rPr lang="de-DE" sz="2000" dirty="0"/>
              <a:t>.</a:t>
            </a:r>
            <a:r>
              <a:rPr lang="hu-HU" sz="2000" dirty="0"/>
              <a:t> Ezen a szakaszon érintkezik a bal pitvarral</a:t>
            </a:r>
            <a:r>
              <a:rPr lang="de-DE" sz="2000" dirty="0"/>
              <a:t> (</a:t>
            </a:r>
            <a:r>
              <a:rPr lang="de-DE" sz="2000" dirty="0" err="1"/>
              <a:t>trans</a:t>
            </a:r>
            <a:r>
              <a:rPr lang="hu-HU" sz="2000" dirty="0" err="1"/>
              <a:t>oe</a:t>
            </a:r>
            <a:r>
              <a:rPr lang="de-DE" sz="2000" dirty="0" err="1"/>
              <a:t>sophage</a:t>
            </a:r>
            <a:r>
              <a:rPr lang="hu-HU" sz="2000" dirty="0" err="1"/>
              <a:t>ális</a:t>
            </a:r>
            <a:r>
              <a:rPr lang="hu-HU" sz="2000" dirty="0"/>
              <a:t> szívultrahang</a:t>
            </a:r>
            <a:r>
              <a:rPr lang="de-DE" sz="2000" dirty="0"/>
              <a:t>)</a:t>
            </a:r>
            <a:endParaRPr lang="hu-HU" sz="2000" dirty="0"/>
          </a:p>
          <a:p>
            <a:r>
              <a:rPr lang="hu-HU" sz="2000" dirty="0"/>
              <a:t>érinti a jobb p</a:t>
            </a:r>
            <a:r>
              <a:rPr lang="de-DE" sz="2000" dirty="0" err="1"/>
              <a:t>leura</a:t>
            </a:r>
            <a:r>
              <a:rPr lang="de-DE" sz="2000" dirty="0"/>
              <a:t> </a:t>
            </a:r>
            <a:r>
              <a:rPr lang="de-DE" sz="2000" dirty="0" err="1"/>
              <a:t>mediastinalis</a:t>
            </a:r>
            <a:r>
              <a:rPr lang="de-DE" sz="2000" dirty="0"/>
              <a:t> (</a:t>
            </a:r>
            <a:r>
              <a:rPr lang="hu-HU" sz="2000" dirty="0"/>
              <a:t>a </a:t>
            </a:r>
            <a:r>
              <a:rPr lang="de-DE" sz="2000" dirty="0"/>
              <a:t>Th3 </a:t>
            </a:r>
            <a:r>
              <a:rPr lang="hu-HU" sz="2000" dirty="0"/>
              <a:t>és a </a:t>
            </a:r>
            <a:r>
              <a:rPr lang="de-DE" sz="2000" dirty="0"/>
              <a:t>Th10</a:t>
            </a:r>
            <a:r>
              <a:rPr lang="hu-HU" sz="2000" dirty="0"/>
              <a:t> között</a:t>
            </a:r>
            <a:r>
              <a:rPr lang="de-DE" sz="2000" dirty="0"/>
              <a:t>): </a:t>
            </a:r>
            <a:r>
              <a:rPr lang="hu-HU" sz="2000" b="1" dirty="0"/>
              <a:t>r</a:t>
            </a:r>
            <a:r>
              <a:rPr lang="de-DE" sz="2000" b="1" dirty="0" err="1"/>
              <a:t>ecessus</a:t>
            </a:r>
            <a:r>
              <a:rPr lang="de-DE" sz="2000" b="1" dirty="0"/>
              <a:t> </a:t>
            </a:r>
            <a:r>
              <a:rPr lang="de-DE" sz="2000" b="1" dirty="0" err="1"/>
              <a:t>retroesophagealis</a:t>
            </a:r>
            <a:r>
              <a:rPr lang="de-DE" sz="2000" dirty="0"/>
              <a:t> (</a:t>
            </a:r>
            <a:r>
              <a:rPr lang="hu-HU" sz="2000" dirty="0"/>
              <a:t>egészen az a</a:t>
            </a:r>
            <a:r>
              <a:rPr lang="de-DE" sz="2000" dirty="0" err="1"/>
              <a:t>orta</a:t>
            </a:r>
            <a:r>
              <a:rPr lang="de-DE" sz="2000" dirty="0"/>
              <a:t> </a:t>
            </a:r>
            <a:r>
              <a:rPr lang="de-DE" sz="2000" dirty="0" err="1"/>
              <a:t>thoracic</a:t>
            </a:r>
            <a:r>
              <a:rPr lang="hu-HU" sz="2000" dirty="0" err="1"/>
              <a:t>áig</a:t>
            </a:r>
            <a:r>
              <a:rPr lang="hu-HU" sz="2000" dirty="0"/>
              <a:t> ér</a:t>
            </a:r>
            <a:r>
              <a:rPr lang="de-DE" sz="2000" dirty="0"/>
              <a:t>).</a:t>
            </a:r>
            <a:endParaRPr lang="hu-HU" sz="2000" dirty="0"/>
          </a:p>
          <a:p>
            <a:r>
              <a:rPr lang="hu-HU" sz="2000" dirty="0"/>
              <a:t>Az o</a:t>
            </a:r>
            <a:r>
              <a:rPr lang="de-DE" sz="2000" dirty="0" err="1"/>
              <a:t>esophagus</a:t>
            </a:r>
            <a:r>
              <a:rPr lang="hu-HU" sz="2000" dirty="0"/>
              <a:t> mögött és balra</a:t>
            </a:r>
            <a:r>
              <a:rPr lang="de-DE" sz="2000" dirty="0"/>
              <a:t>: </a:t>
            </a:r>
            <a:r>
              <a:rPr lang="hu-HU" sz="2000" b="1" dirty="0"/>
              <a:t>d</a:t>
            </a:r>
            <a:r>
              <a:rPr lang="de-DE" sz="2000" b="1" dirty="0" err="1"/>
              <a:t>uctus</a:t>
            </a:r>
            <a:r>
              <a:rPr lang="de-DE" sz="2000" b="1" dirty="0"/>
              <a:t> </a:t>
            </a:r>
            <a:r>
              <a:rPr lang="de-DE" sz="2000" b="1" dirty="0" err="1"/>
              <a:t>thoracicus</a:t>
            </a:r>
            <a:r>
              <a:rPr lang="de-DE" sz="2000" dirty="0"/>
              <a:t>; </a:t>
            </a:r>
            <a:r>
              <a:rPr lang="hu-HU" sz="2000" dirty="0"/>
              <a:t>jobbra</a:t>
            </a:r>
            <a:r>
              <a:rPr lang="de-DE" sz="2000" dirty="0"/>
              <a:t>: </a:t>
            </a:r>
            <a:r>
              <a:rPr lang="hu-HU" sz="2000" b="1" dirty="0"/>
              <a:t>v</a:t>
            </a:r>
            <a:r>
              <a:rPr lang="de-DE" sz="2000" b="1" dirty="0"/>
              <a:t>. azygos</a:t>
            </a:r>
            <a:r>
              <a:rPr lang="de-DE" sz="2000" dirty="0"/>
              <a:t>.</a:t>
            </a:r>
            <a:endParaRPr lang="hu-HU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315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ED0F8C-B692-40D6-8F16-3B591FB02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981" y="576672"/>
            <a:ext cx="9144000" cy="2387600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A Mellüreg topográfiája, </a:t>
            </a:r>
            <a:r>
              <a:rPr lang="hu-HU" sz="5400" b="1" dirty="0" err="1">
                <a:solidFill>
                  <a:schemeClr val="bg1"/>
                </a:solidFill>
              </a:rPr>
              <a:t>pleura</a:t>
            </a:r>
            <a:r>
              <a:rPr lang="hu-HU" sz="5400" b="1" dirty="0">
                <a:solidFill>
                  <a:schemeClr val="bg1"/>
                </a:solidFill>
              </a:rPr>
              <a:t> </a:t>
            </a:r>
            <a:r>
              <a:rPr lang="hu-HU" sz="5400" b="1" dirty="0" err="1">
                <a:solidFill>
                  <a:schemeClr val="bg1"/>
                </a:solidFill>
              </a:rPr>
              <a:t>punctió</a:t>
            </a:r>
            <a:endParaRPr lang="hu-HU" sz="5400" b="1" dirty="0">
              <a:solidFill>
                <a:schemeClr val="bg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E6E9E49-4575-4FD8-944D-023DEC6E1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WENGER Tibor</a:t>
            </a:r>
          </a:p>
          <a:p>
            <a:r>
              <a:rPr lang="hu-HU" b="1" dirty="0" err="1">
                <a:solidFill>
                  <a:schemeClr val="bg1"/>
                </a:solidFill>
              </a:rPr>
              <a:t>Tantermi</a:t>
            </a:r>
            <a:r>
              <a:rPr lang="hu-HU" b="1" dirty="0">
                <a:solidFill>
                  <a:schemeClr val="bg1"/>
                </a:solidFill>
              </a:rPr>
              <a:t> előadás</a:t>
            </a:r>
          </a:p>
          <a:p>
            <a:r>
              <a:rPr lang="hu-HU" b="1" dirty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2019/02/28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66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ellkas82">
            <a:extLst>
              <a:ext uri="{FF2B5EF4-FFF2-40B4-BE49-F238E27FC236}">
                <a16:creationId xmlns:a16="http://schemas.microsoft.com/office/drawing/2014/main" id="{186AF1E2-D2F5-4E97-BF57-19BD8A73CCD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1789"/>
            <a:ext cx="9144000" cy="573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5198"/>
            <a:ext cx="9121902" cy="623581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276640" y="638132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szeleteket </a:t>
            </a:r>
            <a:r>
              <a:rPr lang="hu-HU" b="1" dirty="0" err="1"/>
              <a:t>mindíg</a:t>
            </a:r>
            <a:r>
              <a:rPr lang="hu-HU" b="1" dirty="0"/>
              <a:t> </a:t>
            </a:r>
            <a:r>
              <a:rPr lang="hu-HU" b="1" dirty="0" err="1"/>
              <a:t>kaudál</a:t>
            </a:r>
            <a:r>
              <a:rPr lang="hu-HU" b="1" dirty="0"/>
              <a:t> felől </a:t>
            </a:r>
            <a:r>
              <a:rPr lang="hu-HU" dirty="0"/>
              <a:t>kell nézni!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524001" y="620688"/>
            <a:ext cx="101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C00000"/>
                </a:solidFill>
              </a:rPr>
              <a:t>rechts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0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737"/>
            <a:ext cx="9144000" cy="67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9C0E97B-C0AF-443D-BA04-D9B8D407C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149809"/>
            <a:ext cx="5678129" cy="61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847FCCF-6D85-4211-B2D6-D9F7EEC293D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9" y="192504"/>
            <a:ext cx="6332620" cy="4749465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B7C392A-69DC-4E20-9877-C4D9FE00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62" y="90234"/>
            <a:ext cx="6605338" cy="49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36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22291A3-6A8E-4F46-83A0-B63D9F47996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83" y="274638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341960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42CF227-D872-475D-B69D-82928F685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025" y="327660"/>
            <a:ext cx="5764161" cy="5475953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DF90E82-669C-44D6-9D8C-5A2B3662958C}"/>
              </a:ext>
            </a:extLst>
          </p:cNvPr>
          <p:cNvSpPr/>
          <p:nvPr/>
        </p:nvSpPr>
        <p:spPr>
          <a:xfrm>
            <a:off x="169321" y="596230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dirty="0"/>
              <a:t>https://www.bing.com/images/search?view=detailV2&amp;id=21E1BD88298809D6A136E73F56E85AD7FDC9D7F2&amp;thid=OIP.0CS5GKm8fxBRBcdGhp9mpgAAAA&amp;mediaurl=http%3A%2F%2Fimg.tfd.com%2Fmk%2FP%2FX2604-P-33.png&amp;exph=380&amp;expw=400&amp;q=pleural+puncture&amp;selectedindex=12&amp;cbir=sbi&amp;ajaxhist=0&amp;vt=0&amp;eim=0,1,2,6&amp;ccid=0CS5GKm8&amp;simid=607989255437158415</a:t>
            </a:r>
          </a:p>
        </p:txBody>
      </p:sp>
    </p:spTree>
    <p:extLst>
      <p:ext uri="{BB962C8B-B14F-4D97-AF65-F5344CB8AC3E}">
        <p14:creationId xmlns:p14="http://schemas.microsoft.com/office/powerpoint/2010/main" val="2200630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FCF0D4-3946-4751-B11D-66B6642EA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57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384032" y="332656"/>
            <a:ext cx="513445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rgbClr val="002060"/>
                </a:solidFill>
              </a:rPr>
              <a:t>Pericardiocenstesis</a:t>
            </a:r>
            <a:endParaRPr lang="hu-HU" sz="2400" dirty="0">
              <a:solidFill>
                <a:srgbClr val="002060"/>
              </a:solidFill>
            </a:endParaRPr>
          </a:p>
          <a:p>
            <a:endParaRPr lang="hu-HU" dirty="0"/>
          </a:p>
          <a:p>
            <a:r>
              <a:rPr lang="hu-HU" sz="2400" dirty="0" err="1">
                <a:solidFill>
                  <a:srgbClr val="002060"/>
                </a:solidFill>
              </a:rPr>
              <a:t>Folyadékgyülem</a:t>
            </a:r>
            <a:r>
              <a:rPr lang="hu-HU" sz="2400" dirty="0">
                <a:solidFill>
                  <a:srgbClr val="002060"/>
                </a:solidFill>
              </a:rPr>
              <a:t> (vér, </a:t>
            </a:r>
            <a:r>
              <a:rPr lang="hu-HU" sz="2400" dirty="0" err="1">
                <a:solidFill>
                  <a:srgbClr val="002060"/>
                </a:solidFill>
              </a:rPr>
              <a:t>exsudatum</a:t>
            </a:r>
            <a:r>
              <a:rPr lang="hu-HU" sz="2400" dirty="0">
                <a:solidFill>
                  <a:srgbClr val="002060"/>
                </a:solidFill>
              </a:rPr>
              <a:t>) </a:t>
            </a:r>
            <a:r>
              <a:rPr lang="hu-HU" sz="2400" dirty="0" err="1">
                <a:solidFill>
                  <a:srgbClr val="002060"/>
                </a:solidFill>
              </a:rPr>
              <a:t>leszivása</a:t>
            </a:r>
            <a:r>
              <a:rPr lang="hu-HU" sz="2400" dirty="0">
                <a:solidFill>
                  <a:srgbClr val="002060"/>
                </a:solidFill>
              </a:rPr>
              <a:t> a </a:t>
            </a:r>
            <a:r>
              <a:rPr lang="hu-HU" sz="2400" dirty="0" err="1">
                <a:solidFill>
                  <a:srgbClr val="002060"/>
                </a:solidFill>
              </a:rPr>
              <a:t>perikardiumüregből</a:t>
            </a:r>
            <a:r>
              <a:rPr lang="hu-HU" sz="2400" dirty="0">
                <a:solidFill>
                  <a:srgbClr val="002060"/>
                </a:solidFill>
              </a:rPr>
              <a:t> (normális folyadékmennyiség: 10-20 ml; ez kóros körülmények között 250 ml is lehet)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>
                <a:solidFill>
                  <a:srgbClr val="002060"/>
                </a:solidFill>
              </a:rPr>
              <a:t>A helye: a </a:t>
            </a:r>
            <a:r>
              <a:rPr lang="hu-HU" sz="2400" b="1" dirty="0" err="1">
                <a:solidFill>
                  <a:srgbClr val="002060"/>
                </a:solidFill>
              </a:rPr>
              <a:t>proc</a:t>
            </a:r>
            <a:r>
              <a:rPr lang="hu-HU" sz="2400" b="1" dirty="0">
                <a:solidFill>
                  <a:srgbClr val="002060"/>
                </a:solidFill>
              </a:rPr>
              <a:t>. </a:t>
            </a:r>
            <a:r>
              <a:rPr lang="hu-HU" sz="2400" b="1" dirty="0" err="1">
                <a:solidFill>
                  <a:srgbClr val="002060"/>
                </a:solidFill>
              </a:rPr>
              <a:t>xyphoideus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dirty="0">
                <a:solidFill>
                  <a:srgbClr val="002060"/>
                </a:solidFill>
              </a:rPr>
              <a:t>és a </a:t>
            </a:r>
            <a:r>
              <a:rPr lang="hu-HU" sz="2400" b="1" dirty="0">
                <a:solidFill>
                  <a:srgbClr val="002060"/>
                </a:solidFill>
              </a:rPr>
              <a:t> bal </a:t>
            </a:r>
            <a:r>
              <a:rPr lang="hu-HU" sz="2400" b="1" dirty="0" err="1">
                <a:solidFill>
                  <a:srgbClr val="002060"/>
                </a:solidFill>
              </a:rPr>
              <a:t>arcus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b="1" dirty="0" err="1">
                <a:solidFill>
                  <a:srgbClr val="002060"/>
                </a:solidFill>
              </a:rPr>
              <a:t>costalis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dirty="0">
                <a:solidFill>
                  <a:srgbClr val="002060"/>
                </a:solidFill>
              </a:rPr>
              <a:t>között;</a:t>
            </a:r>
          </a:p>
          <a:p>
            <a:r>
              <a:rPr lang="hu-HU" sz="2400" dirty="0">
                <a:solidFill>
                  <a:srgbClr val="002060"/>
                </a:solidFill>
              </a:rPr>
              <a:t>A tűt 30-45° szögben kell a bal </a:t>
            </a:r>
            <a:r>
              <a:rPr lang="hu-HU" sz="2400" dirty="0" err="1">
                <a:solidFill>
                  <a:srgbClr val="002060"/>
                </a:solidFill>
              </a:rPr>
              <a:t>clavicula</a:t>
            </a:r>
            <a:r>
              <a:rPr lang="hu-HU" sz="2400" dirty="0">
                <a:solidFill>
                  <a:srgbClr val="002060"/>
                </a:solidFill>
              </a:rPr>
              <a:t> közepe felé vezetni.</a:t>
            </a:r>
            <a:endParaRPr lang="de-DE" sz="2400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8" y="457200"/>
            <a:ext cx="5296005" cy="52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4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350277B-62AC-4785-9431-F7C8B16C120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9661"/>
            <a:ext cx="7757652" cy="5818239"/>
          </a:xfrm>
        </p:spPr>
      </p:pic>
    </p:spTree>
    <p:extLst>
      <p:ext uri="{BB962C8B-B14F-4D97-AF65-F5344CB8AC3E}">
        <p14:creationId xmlns:p14="http://schemas.microsoft.com/office/powerpoint/2010/main" val="108480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383174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002060"/>
                </a:solidFill>
              </a:rPr>
              <a:t>Tüdők, </a:t>
            </a:r>
            <a:r>
              <a:rPr lang="hu-HU" sz="3600" b="1" dirty="0" err="1">
                <a:solidFill>
                  <a:srgbClr val="002060"/>
                </a:solidFill>
              </a:rPr>
              <a:t>pleura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r>
              <a:rPr lang="hu-HU" sz="3600" b="1" dirty="0" err="1">
                <a:solidFill>
                  <a:srgbClr val="002060"/>
                </a:solidFill>
              </a:rPr>
              <a:t>Mediastinum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r>
              <a:rPr lang="hu-HU" sz="3600" b="1" dirty="0">
                <a:solidFill>
                  <a:srgbClr val="002060"/>
                </a:solidFill>
              </a:rPr>
              <a:t>Szív és a </a:t>
            </a:r>
            <a:r>
              <a:rPr lang="hu-HU" sz="3600" b="1" dirty="0" err="1">
                <a:solidFill>
                  <a:srgbClr val="002060"/>
                </a:solidFill>
              </a:rPr>
              <a:t>mediastinum</a:t>
            </a:r>
            <a:r>
              <a:rPr lang="hu-HU" sz="3600" b="1" dirty="0">
                <a:solidFill>
                  <a:srgbClr val="002060"/>
                </a:solidFill>
              </a:rPr>
              <a:t> </a:t>
            </a:r>
            <a:r>
              <a:rPr lang="hu-HU" sz="3600" b="1" dirty="0" err="1">
                <a:solidFill>
                  <a:srgbClr val="002060"/>
                </a:solidFill>
              </a:rPr>
              <a:t>erei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r>
              <a:rPr lang="hu-HU" sz="3600" b="1" dirty="0">
                <a:solidFill>
                  <a:srgbClr val="002060"/>
                </a:solidFill>
              </a:rPr>
              <a:t>Mellüregi erek</a:t>
            </a:r>
          </a:p>
          <a:p>
            <a:pPr algn="ctr"/>
            <a:r>
              <a:rPr lang="hu-HU" sz="3600" b="1" dirty="0" err="1">
                <a:solidFill>
                  <a:srgbClr val="002060"/>
                </a:solidFill>
              </a:rPr>
              <a:t>Esophagus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r>
              <a:rPr lang="hu-HU" sz="3600" b="1" dirty="0">
                <a:solidFill>
                  <a:srgbClr val="002060"/>
                </a:solidFill>
              </a:rPr>
              <a:t>Thymus és a </a:t>
            </a:r>
            <a:r>
              <a:rPr lang="hu-HU" sz="3600" b="1" dirty="0" err="1">
                <a:solidFill>
                  <a:srgbClr val="002060"/>
                </a:solidFill>
              </a:rPr>
              <a:t>ductus</a:t>
            </a:r>
            <a:r>
              <a:rPr lang="hu-HU" sz="3600" b="1" dirty="0">
                <a:solidFill>
                  <a:srgbClr val="002060"/>
                </a:solidFill>
              </a:rPr>
              <a:t> </a:t>
            </a:r>
            <a:r>
              <a:rPr lang="hu-HU" sz="3600" b="1" dirty="0" err="1">
                <a:solidFill>
                  <a:srgbClr val="002060"/>
                </a:solidFill>
              </a:rPr>
              <a:t>thoracicus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r>
              <a:rPr lang="hu-HU" sz="3600" b="1" dirty="0" err="1">
                <a:solidFill>
                  <a:srgbClr val="002060"/>
                </a:solidFill>
              </a:rPr>
              <a:t>Cardialis</a:t>
            </a:r>
            <a:r>
              <a:rPr lang="hu-HU" sz="3600" b="1" dirty="0">
                <a:solidFill>
                  <a:srgbClr val="002060"/>
                </a:solidFill>
              </a:rPr>
              <a:t> és </a:t>
            </a:r>
            <a:r>
              <a:rPr lang="hu-HU" sz="3600" b="1" dirty="0" err="1">
                <a:solidFill>
                  <a:srgbClr val="002060"/>
                </a:solidFill>
              </a:rPr>
              <a:t>pleura</a:t>
            </a:r>
            <a:r>
              <a:rPr lang="hu-HU" sz="3600" b="1" dirty="0">
                <a:solidFill>
                  <a:srgbClr val="002060"/>
                </a:solidFill>
              </a:rPr>
              <a:t> </a:t>
            </a:r>
            <a:r>
              <a:rPr lang="hu-HU" sz="3600" b="1" dirty="0" err="1">
                <a:solidFill>
                  <a:srgbClr val="002060"/>
                </a:solidFill>
              </a:rPr>
              <a:t>punctio</a:t>
            </a:r>
            <a:endParaRPr lang="hu-HU" sz="3600" b="1" dirty="0">
              <a:solidFill>
                <a:srgbClr val="002060"/>
              </a:solidFill>
            </a:endParaRPr>
          </a:p>
          <a:p>
            <a:pPr algn="ctr"/>
            <a:endParaRPr lang="de-DE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3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077">
            <a:extLst>
              <a:ext uri="{FF2B5EF4-FFF2-40B4-BE49-F238E27FC236}">
                <a16:creationId xmlns:a16="http://schemas.microsoft.com/office/drawing/2014/main" id="{E2BC1ACF-750C-4040-8ACA-6F3046FD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52450"/>
            <a:ext cx="6667500" cy="57531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095">
            <a:extLst>
              <a:ext uri="{FF2B5EF4-FFF2-40B4-BE49-F238E27FC236}">
                <a16:creationId xmlns:a16="http://schemas.microsoft.com/office/drawing/2014/main" id="{D027DD12-76BB-415F-880C-956B02A3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60364"/>
            <a:ext cx="8001000" cy="61372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Tartalom helye 4">
            <a:extLst>
              <a:ext uri="{FF2B5EF4-FFF2-40B4-BE49-F238E27FC236}">
                <a16:creationId xmlns:a16="http://schemas.microsoft.com/office/drawing/2014/main" id="{DAF75C6A-A1D3-49C5-93EC-64AA6A89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3" b="8527"/>
          <a:stretch>
            <a:fillRect/>
          </a:stretch>
        </p:blipFill>
        <p:spPr bwMode="auto">
          <a:xfrm>
            <a:off x="1015995" y="586248"/>
            <a:ext cx="10310762" cy="5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6">
            <a:extLst>
              <a:ext uri="{FF2B5EF4-FFF2-40B4-BE49-F238E27FC236}">
                <a16:creationId xmlns:a16="http://schemas.microsoft.com/office/drawing/2014/main" id="{8571168D-9666-41EC-BF6D-7DF11499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356" y="4292601"/>
            <a:ext cx="7886700" cy="993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050" b="1" dirty="0" err="1">
                <a:solidFill>
                  <a:srgbClr val="FFFF00"/>
                </a:solidFill>
              </a:rPr>
              <a:t>Thank</a:t>
            </a:r>
            <a:r>
              <a:rPr lang="hu-HU" sz="4050" b="1" dirty="0">
                <a:solidFill>
                  <a:srgbClr val="FFFF00"/>
                </a:solidFill>
              </a:rPr>
              <a:t> </a:t>
            </a:r>
            <a:r>
              <a:rPr lang="hu-HU" sz="4050" b="1" dirty="0" err="1">
                <a:solidFill>
                  <a:srgbClr val="FFFF00"/>
                </a:solidFill>
              </a:rPr>
              <a:t>you</a:t>
            </a:r>
            <a:r>
              <a:rPr lang="hu-HU" sz="4050" b="1" dirty="0">
                <a:solidFill>
                  <a:srgbClr val="FFFF00"/>
                </a:solidFill>
              </a:rPr>
              <a:t> </a:t>
            </a:r>
            <a:r>
              <a:rPr lang="hu-HU" sz="4050" b="1" dirty="0" err="1">
                <a:solidFill>
                  <a:srgbClr val="FFFF00"/>
                </a:solidFill>
              </a:rPr>
              <a:t>for</a:t>
            </a:r>
            <a:r>
              <a:rPr lang="hu-HU" sz="4050" b="1" dirty="0">
                <a:solidFill>
                  <a:srgbClr val="FFFF00"/>
                </a:solidFill>
              </a:rPr>
              <a:t> </a:t>
            </a:r>
            <a:r>
              <a:rPr lang="hu-HU" sz="4050" b="1" dirty="0" err="1">
                <a:solidFill>
                  <a:srgbClr val="FFFF00"/>
                </a:solidFill>
              </a:rPr>
              <a:t>your</a:t>
            </a:r>
            <a:r>
              <a:rPr lang="hu-HU" sz="4050" b="1" dirty="0">
                <a:solidFill>
                  <a:srgbClr val="FFFF00"/>
                </a:solidFill>
              </a:rPr>
              <a:t> </a:t>
            </a:r>
            <a:r>
              <a:rPr lang="hu-HU" sz="4050" b="1" dirty="0" err="1">
                <a:solidFill>
                  <a:srgbClr val="FFFF00"/>
                </a:solidFill>
              </a:rPr>
              <a:t>attention</a:t>
            </a:r>
            <a:endParaRPr lang="hu-HU" sz="405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49184" cy="2656371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A mellüreg felosztása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5774635" y="365125"/>
          <a:ext cx="5579165" cy="6480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" r:id="rId3" imgW="1661040" imgH="1929240" progId="Photoshop.Image.13">
                  <p:embed/>
                </p:oleObj>
              </mc:Choice>
              <mc:Fallback>
                <p:oleObj name="Image" r:id="rId3" imgW="1661040" imgH="1929240" progId="Photoshop.Image.13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4635" y="365125"/>
                        <a:ext cx="5579165" cy="6480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Körszelet 7"/>
          <p:cNvSpPr/>
          <p:nvPr/>
        </p:nvSpPr>
        <p:spPr>
          <a:xfrm rot="6974288">
            <a:off x="7419715" y="815872"/>
            <a:ext cx="768626" cy="424070"/>
          </a:xfrm>
          <a:prstGeom prst="chord">
            <a:avLst/>
          </a:prstGeom>
          <a:solidFill>
            <a:schemeClr val="tx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Körszelet 8"/>
          <p:cNvSpPr/>
          <p:nvPr/>
        </p:nvSpPr>
        <p:spPr>
          <a:xfrm rot="14633914" flipH="1">
            <a:off x="8682360" y="815922"/>
            <a:ext cx="768626" cy="424070"/>
          </a:xfrm>
          <a:prstGeom prst="chord">
            <a:avLst/>
          </a:prstGeom>
          <a:solidFill>
            <a:schemeClr val="tx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7644221" y="54366"/>
            <a:ext cx="167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Bemeneti nyílás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538169" y="6488668"/>
            <a:ext cx="160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Kimeneti nyílás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0495722" y="1307340"/>
            <a:ext cx="156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Mediastinum</a:t>
            </a:r>
            <a:r>
              <a:rPr lang="hu-HU" dirty="0"/>
              <a:t> </a:t>
            </a:r>
            <a:r>
              <a:rPr lang="hu-HU" dirty="0" err="1"/>
              <a:t>superius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393096" y="4388470"/>
            <a:ext cx="156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Mediastinum</a:t>
            </a:r>
            <a:r>
              <a:rPr lang="hu-HU" dirty="0"/>
              <a:t> </a:t>
            </a:r>
            <a:r>
              <a:rPr lang="hu-HU" dirty="0" err="1"/>
              <a:t>inferius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902226" y="3021496"/>
            <a:ext cx="298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Jobb tüdő a </a:t>
            </a:r>
            <a:r>
              <a:rPr lang="hu-HU" dirty="0" err="1"/>
              <a:t>pleura</a:t>
            </a:r>
            <a:r>
              <a:rPr lang="hu-HU" dirty="0"/>
              <a:t> üregében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1039062" y="2796212"/>
            <a:ext cx="1305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Bal tüdő a </a:t>
            </a:r>
            <a:r>
              <a:rPr lang="hu-HU" dirty="0" err="1"/>
              <a:t>pleura</a:t>
            </a:r>
            <a:r>
              <a:rPr lang="hu-HU" dirty="0"/>
              <a:t> üregében</a:t>
            </a:r>
          </a:p>
        </p:txBody>
      </p:sp>
      <p:cxnSp>
        <p:nvCxnSpPr>
          <p:cNvPr id="22" name="Egyenes összekötő nyíllal 21"/>
          <p:cNvCxnSpPr>
            <a:cxnSpLocks/>
          </p:cNvCxnSpPr>
          <p:nvPr/>
        </p:nvCxnSpPr>
        <p:spPr>
          <a:xfrm>
            <a:off x="6308146" y="648023"/>
            <a:ext cx="2834245" cy="2645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3838575" y="589450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Apex</a:t>
            </a:r>
            <a:r>
              <a:rPr lang="hu-HU" dirty="0"/>
              <a:t> </a:t>
            </a:r>
            <a:r>
              <a:rPr lang="hu-HU" dirty="0" err="1"/>
              <a:t>pulmonis</a:t>
            </a:r>
            <a:r>
              <a:rPr lang="hu-HU" dirty="0"/>
              <a:t> a mellkas bemenet felett</a:t>
            </a:r>
          </a:p>
        </p:txBody>
      </p:sp>
      <p:cxnSp>
        <p:nvCxnSpPr>
          <p:cNvPr id="20" name="Egyenes összekötő nyíllal 19"/>
          <p:cNvCxnSpPr>
            <a:cxnSpLocks/>
          </p:cNvCxnSpPr>
          <p:nvPr/>
        </p:nvCxnSpPr>
        <p:spPr>
          <a:xfrm>
            <a:off x="6332939" y="912615"/>
            <a:ext cx="15454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89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oktatás\Mediastinum\borda_a.bmp">
            <a:extLst>
              <a:ext uri="{FF2B5EF4-FFF2-40B4-BE49-F238E27FC236}">
                <a16:creationId xmlns:a16="http://schemas.microsoft.com/office/drawing/2014/main" id="{4FF09BD5-1C50-4C0F-BF73-9A012382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1292225"/>
            <a:ext cx="48514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3">
            <a:extLst>
              <a:ext uri="{FF2B5EF4-FFF2-40B4-BE49-F238E27FC236}">
                <a16:creationId xmlns:a16="http://schemas.microsoft.com/office/drawing/2014/main" id="{5BB359B3-9DBA-4F6A-8917-FC9C97B9B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6" y="258763"/>
            <a:ext cx="462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Thorax</a:t>
            </a:r>
            <a:endParaRPr lang="hu-HU" altLang="hu-H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0" name="Rectangle 8">
            <a:extLst>
              <a:ext uri="{FF2B5EF4-FFF2-40B4-BE49-F238E27FC236}">
                <a16:creationId xmlns:a16="http://schemas.microsoft.com/office/drawing/2014/main" id="{BCB21517-5877-402F-8285-C69E7DEC4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5101" y="513834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hu-HU" altLang="hu-HU"/>
          </a:p>
        </p:txBody>
      </p:sp>
      <p:grpSp>
        <p:nvGrpSpPr>
          <p:cNvPr id="149529" name="Group 25">
            <a:extLst>
              <a:ext uri="{FF2B5EF4-FFF2-40B4-BE49-F238E27FC236}">
                <a16:creationId xmlns:a16="http://schemas.microsoft.com/office/drawing/2014/main" id="{794F2801-FD74-4CCF-BA13-2D8E7081CC8E}"/>
              </a:ext>
            </a:extLst>
          </p:cNvPr>
          <p:cNvGrpSpPr>
            <a:grpSpLocks/>
          </p:cNvGrpSpPr>
          <p:nvPr/>
        </p:nvGrpSpPr>
        <p:grpSpPr bwMode="auto">
          <a:xfrm>
            <a:off x="3836989" y="549275"/>
            <a:ext cx="6796087" cy="2281238"/>
            <a:chOff x="1457" y="346"/>
            <a:chExt cx="4281" cy="1437"/>
          </a:xfrm>
        </p:grpSpPr>
        <p:sp>
          <p:nvSpPr>
            <p:cNvPr id="14356" name="Freeform 10">
              <a:extLst>
                <a:ext uri="{FF2B5EF4-FFF2-40B4-BE49-F238E27FC236}">
                  <a16:creationId xmlns:a16="http://schemas.microsoft.com/office/drawing/2014/main" id="{81E43159-2591-4D55-9736-EC725C65F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939"/>
              <a:ext cx="116" cy="233"/>
            </a:xfrm>
            <a:custGeom>
              <a:avLst/>
              <a:gdLst>
                <a:gd name="T0" fmla="*/ 309 w 984"/>
                <a:gd name="T1" fmla="*/ 41 h 212"/>
                <a:gd name="T2" fmla="*/ 281 w 984"/>
                <a:gd name="T3" fmla="*/ 29 h 212"/>
                <a:gd name="T4" fmla="*/ 221 w 984"/>
                <a:gd name="T5" fmla="*/ 9 h 212"/>
                <a:gd name="T6" fmla="*/ 169 w 984"/>
                <a:gd name="T7" fmla="*/ 1 h 212"/>
                <a:gd name="T8" fmla="*/ 133 w 984"/>
                <a:gd name="T9" fmla="*/ 1 h 212"/>
                <a:gd name="T10" fmla="*/ 77 w 984"/>
                <a:gd name="T11" fmla="*/ 9 h 212"/>
                <a:gd name="T12" fmla="*/ 45 w 984"/>
                <a:gd name="T13" fmla="*/ 21 h 212"/>
                <a:gd name="T14" fmla="*/ 25 w 984"/>
                <a:gd name="T15" fmla="*/ 37 h 212"/>
                <a:gd name="T16" fmla="*/ 5 w 984"/>
                <a:gd name="T17" fmla="*/ 61 h 212"/>
                <a:gd name="T18" fmla="*/ 1 w 984"/>
                <a:gd name="T19" fmla="*/ 85 h 212"/>
                <a:gd name="T20" fmla="*/ 5 w 984"/>
                <a:gd name="T21" fmla="*/ 121 h 212"/>
                <a:gd name="T22" fmla="*/ 29 w 984"/>
                <a:gd name="T23" fmla="*/ 145 h 212"/>
                <a:gd name="T24" fmla="*/ 57 w 984"/>
                <a:gd name="T25" fmla="*/ 161 h 212"/>
                <a:gd name="T26" fmla="*/ 93 w 984"/>
                <a:gd name="T27" fmla="*/ 177 h 212"/>
                <a:gd name="T28" fmla="*/ 129 w 984"/>
                <a:gd name="T29" fmla="*/ 197 h 212"/>
                <a:gd name="T30" fmla="*/ 165 w 984"/>
                <a:gd name="T31" fmla="*/ 201 h 212"/>
                <a:gd name="T32" fmla="*/ 197 w 984"/>
                <a:gd name="T33" fmla="*/ 205 h 212"/>
                <a:gd name="T34" fmla="*/ 225 w 984"/>
                <a:gd name="T35" fmla="*/ 209 h 212"/>
                <a:gd name="T36" fmla="*/ 261 w 984"/>
                <a:gd name="T37" fmla="*/ 205 h 212"/>
                <a:gd name="T38" fmla="*/ 285 w 984"/>
                <a:gd name="T39" fmla="*/ 185 h 212"/>
                <a:gd name="T40" fmla="*/ 309 w 984"/>
                <a:gd name="T41" fmla="*/ 161 h 212"/>
                <a:gd name="T42" fmla="*/ 337 w 984"/>
                <a:gd name="T43" fmla="*/ 145 h 212"/>
                <a:gd name="T44" fmla="*/ 377 w 984"/>
                <a:gd name="T45" fmla="*/ 145 h 212"/>
                <a:gd name="T46" fmla="*/ 421 w 984"/>
                <a:gd name="T47" fmla="*/ 157 h 212"/>
                <a:gd name="T48" fmla="*/ 461 w 984"/>
                <a:gd name="T49" fmla="*/ 169 h 212"/>
                <a:gd name="T50" fmla="*/ 513 w 984"/>
                <a:gd name="T51" fmla="*/ 173 h 212"/>
                <a:gd name="T52" fmla="*/ 549 w 984"/>
                <a:gd name="T53" fmla="*/ 169 h 212"/>
                <a:gd name="T54" fmla="*/ 597 w 984"/>
                <a:gd name="T55" fmla="*/ 161 h 212"/>
                <a:gd name="T56" fmla="*/ 629 w 984"/>
                <a:gd name="T57" fmla="*/ 145 h 212"/>
                <a:gd name="T58" fmla="*/ 657 w 984"/>
                <a:gd name="T59" fmla="*/ 157 h 212"/>
                <a:gd name="T60" fmla="*/ 697 w 984"/>
                <a:gd name="T61" fmla="*/ 193 h 212"/>
                <a:gd name="T62" fmla="*/ 733 w 984"/>
                <a:gd name="T63" fmla="*/ 209 h 212"/>
                <a:gd name="T64" fmla="*/ 773 w 984"/>
                <a:gd name="T65" fmla="*/ 209 h 212"/>
                <a:gd name="T66" fmla="*/ 801 w 984"/>
                <a:gd name="T67" fmla="*/ 201 h 212"/>
                <a:gd name="T68" fmla="*/ 861 w 984"/>
                <a:gd name="T69" fmla="*/ 189 h 212"/>
                <a:gd name="T70" fmla="*/ 901 w 984"/>
                <a:gd name="T71" fmla="*/ 173 h 212"/>
                <a:gd name="T72" fmla="*/ 925 w 984"/>
                <a:gd name="T73" fmla="*/ 153 h 212"/>
                <a:gd name="T74" fmla="*/ 957 w 984"/>
                <a:gd name="T75" fmla="*/ 129 h 212"/>
                <a:gd name="T76" fmla="*/ 977 w 984"/>
                <a:gd name="T77" fmla="*/ 105 h 212"/>
                <a:gd name="T78" fmla="*/ 977 w 984"/>
                <a:gd name="T79" fmla="*/ 69 h 212"/>
                <a:gd name="T80" fmla="*/ 977 w 984"/>
                <a:gd name="T81" fmla="*/ 45 h 212"/>
                <a:gd name="T82" fmla="*/ 933 w 984"/>
                <a:gd name="T83" fmla="*/ 13 h 212"/>
                <a:gd name="T84" fmla="*/ 909 w 984"/>
                <a:gd name="T85" fmla="*/ 13 h 212"/>
                <a:gd name="T86" fmla="*/ 877 w 984"/>
                <a:gd name="T87" fmla="*/ 9 h 212"/>
                <a:gd name="T88" fmla="*/ 833 w 984"/>
                <a:gd name="T89" fmla="*/ 13 h 212"/>
                <a:gd name="T90" fmla="*/ 793 w 984"/>
                <a:gd name="T91" fmla="*/ 17 h 212"/>
                <a:gd name="T92" fmla="*/ 769 w 984"/>
                <a:gd name="T93" fmla="*/ 29 h 212"/>
                <a:gd name="T94" fmla="*/ 729 w 984"/>
                <a:gd name="T95" fmla="*/ 41 h 212"/>
                <a:gd name="T96" fmla="*/ 685 w 984"/>
                <a:gd name="T97" fmla="*/ 45 h 212"/>
                <a:gd name="T98" fmla="*/ 657 w 984"/>
                <a:gd name="T99" fmla="*/ 61 h 212"/>
                <a:gd name="T100" fmla="*/ 637 w 984"/>
                <a:gd name="T101" fmla="*/ 85 h 212"/>
                <a:gd name="T102" fmla="*/ 609 w 984"/>
                <a:gd name="T103" fmla="*/ 101 h 212"/>
                <a:gd name="T104" fmla="*/ 581 w 984"/>
                <a:gd name="T105" fmla="*/ 109 h 212"/>
                <a:gd name="T106" fmla="*/ 529 w 984"/>
                <a:gd name="T107" fmla="*/ 113 h 212"/>
                <a:gd name="T108" fmla="*/ 505 w 984"/>
                <a:gd name="T109" fmla="*/ 117 h 212"/>
                <a:gd name="T110" fmla="*/ 477 w 984"/>
                <a:gd name="T111" fmla="*/ 117 h 212"/>
                <a:gd name="T112" fmla="*/ 449 w 984"/>
                <a:gd name="T113" fmla="*/ 117 h 212"/>
                <a:gd name="T114" fmla="*/ 417 w 984"/>
                <a:gd name="T115" fmla="*/ 109 h 212"/>
                <a:gd name="T116" fmla="*/ 381 w 984"/>
                <a:gd name="T117" fmla="*/ 97 h 212"/>
                <a:gd name="T118" fmla="*/ 341 w 984"/>
                <a:gd name="T119" fmla="*/ 89 h 212"/>
                <a:gd name="T120" fmla="*/ 313 w 984"/>
                <a:gd name="T121" fmla="*/ 69 h 212"/>
                <a:gd name="T122" fmla="*/ 309 w 984"/>
                <a:gd name="T123" fmla="*/ 41 h 2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84" h="212">
                  <a:moveTo>
                    <a:pt x="309" y="41"/>
                  </a:moveTo>
                  <a:cubicBezTo>
                    <a:pt x="304" y="34"/>
                    <a:pt x="296" y="34"/>
                    <a:pt x="281" y="29"/>
                  </a:cubicBezTo>
                  <a:cubicBezTo>
                    <a:pt x="266" y="24"/>
                    <a:pt x="240" y="14"/>
                    <a:pt x="221" y="9"/>
                  </a:cubicBezTo>
                  <a:cubicBezTo>
                    <a:pt x="202" y="4"/>
                    <a:pt x="184" y="2"/>
                    <a:pt x="169" y="1"/>
                  </a:cubicBezTo>
                  <a:cubicBezTo>
                    <a:pt x="154" y="0"/>
                    <a:pt x="148" y="0"/>
                    <a:pt x="133" y="1"/>
                  </a:cubicBezTo>
                  <a:cubicBezTo>
                    <a:pt x="118" y="2"/>
                    <a:pt x="92" y="6"/>
                    <a:pt x="77" y="9"/>
                  </a:cubicBezTo>
                  <a:cubicBezTo>
                    <a:pt x="62" y="12"/>
                    <a:pt x="54" y="16"/>
                    <a:pt x="45" y="21"/>
                  </a:cubicBezTo>
                  <a:cubicBezTo>
                    <a:pt x="36" y="26"/>
                    <a:pt x="32" y="30"/>
                    <a:pt x="25" y="37"/>
                  </a:cubicBezTo>
                  <a:cubicBezTo>
                    <a:pt x="18" y="44"/>
                    <a:pt x="9" y="53"/>
                    <a:pt x="5" y="61"/>
                  </a:cubicBezTo>
                  <a:cubicBezTo>
                    <a:pt x="1" y="69"/>
                    <a:pt x="1" y="75"/>
                    <a:pt x="1" y="85"/>
                  </a:cubicBezTo>
                  <a:cubicBezTo>
                    <a:pt x="1" y="95"/>
                    <a:pt x="0" y="111"/>
                    <a:pt x="5" y="121"/>
                  </a:cubicBezTo>
                  <a:cubicBezTo>
                    <a:pt x="10" y="131"/>
                    <a:pt x="20" y="138"/>
                    <a:pt x="29" y="145"/>
                  </a:cubicBezTo>
                  <a:cubicBezTo>
                    <a:pt x="38" y="152"/>
                    <a:pt x="46" y="156"/>
                    <a:pt x="57" y="161"/>
                  </a:cubicBezTo>
                  <a:cubicBezTo>
                    <a:pt x="68" y="166"/>
                    <a:pt x="81" y="171"/>
                    <a:pt x="93" y="177"/>
                  </a:cubicBezTo>
                  <a:cubicBezTo>
                    <a:pt x="105" y="183"/>
                    <a:pt x="117" y="193"/>
                    <a:pt x="129" y="197"/>
                  </a:cubicBezTo>
                  <a:cubicBezTo>
                    <a:pt x="141" y="201"/>
                    <a:pt x="154" y="200"/>
                    <a:pt x="165" y="201"/>
                  </a:cubicBezTo>
                  <a:cubicBezTo>
                    <a:pt x="176" y="202"/>
                    <a:pt x="187" y="204"/>
                    <a:pt x="197" y="205"/>
                  </a:cubicBezTo>
                  <a:cubicBezTo>
                    <a:pt x="207" y="206"/>
                    <a:pt x="214" y="209"/>
                    <a:pt x="225" y="209"/>
                  </a:cubicBezTo>
                  <a:cubicBezTo>
                    <a:pt x="236" y="209"/>
                    <a:pt x="251" y="209"/>
                    <a:pt x="261" y="205"/>
                  </a:cubicBezTo>
                  <a:cubicBezTo>
                    <a:pt x="271" y="201"/>
                    <a:pt x="277" y="192"/>
                    <a:pt x="285" y="185"/>
                  </a:cubicBezTo>
                  <a:cubicBezTo>
                    <a:pt x="293" y="178"/>
                    <a:pt x="300" y="168"/>
                    <a:pt x="309" y="161"/>
                  </a:cubicBezTo>
                  <a:cubicBezTo>
                    <a:pt x="318" y="154"/>
                    <a:pt x="326" y="148"/>
                    <a:pt x="337" y="145"/>
                  </a:cubicBezTo>
                  <a:cubicBezTo>
                    <a:pt x="348" y="142"/>
                    <a:pt x="363" y="143"/>
                    <a:pt x="377" y="145"/>
                  </a:cubicBezTo>
                  <a:cubicBezTo>
                    <a:pt x="391" y="147"/>
                    <a:pt x="407" y="153"/>
                    <a:pt x="421" y="157"/>
                  </a:cubicBezTo>
                  <a:cubicBezTo>
                    <a:pt x="435" y="161"/>
                    <a:pt x="446" y="166"/>
                    <a:pt x="461" y="169"/>
                  </a:cubicBezTo>
                  <a:cubicBezTo>
                    <a:pt x="476" y="172"/>
                    <a:pt x="498" y="173"/>
                    <a:pt x="513" y="173"/>
                  </a:cubicBezTo>
                  <a:cubicBezTo>
                    <a:pt x="528" y="173"/>
                    <a:pt x="535" y="171"/>
                    <a:pt x="549" y="169"/>
                  </a:cubicBezTo>
                  <a:cubicBezTo>
                    <a:pt x="563" y="167"/>
                    <a:pt x="584" y="165"/>
                    <a:pt x="597" y="161"/>
                  </a:cubicBezTo>
                  <a:cubicBezTo>
                    <a:pt x="610" y="157"/>
                    <a:pt x="619" y="146"/>
                    <a:pt x="629" y="145"/>
                  </a:cubicBezTo>
                  <a:cubicBezTo>
                    <a:pt x="639" y="144"/>
                    <a:pt x="646" y="149"/>
                    <a:pt x="657" y="157"/>
                  </a:cubicBezTo>
                  <a:cubicBezTo>
                    <a:pt x="668" y="165"/>
                    <a:pt x="684" y="184"/>
                    <a:pt x="697" y="193"/>
                  </a:cubicBezTo>
                  <a:cubicBezTo>
                    <a:pt x="710" y="202"/>
                    <a:pt x="720" y="206"/>
                    <a:pt x="733" y="209"/>
                  </a:cubicBezTo>
                  <a:cubicBezTo>
                    <a:pt x="746" y="212"/>
                    <a:pt x="762" y="210"/>
                    <a:pt x="773" y="209"/>
                  </a:cubicBezTo>
                  <a:cubicBezTo>
                    <a:pt x="784" y="208"/>
                    <a:pt x="786" y="204"/>
                    <a:pt x="801" y="201"/>
                  </a:cubicBezTo>
                  <a:cubicBezTo>
                    <a:pt x="816" y="198"/>
                    <a:pt x="844" y="194"/>
                    <a:pt x="861" y="189"/>
                  </a:cubicBezTo>
                  <a:cubicBezTo>
                    <a:pt x="878" y="184"/>
                    <a:pt x="890" y="179"/>
                    <a:pt x="901" y="173"/>
                  </a:cubicBezTo>
                  <a:cubicBezTo>
                    <a:pt x="912" y="167"/>
                    <a:pt x="916" y="160"/>
                    <a:pt x="925" y="153"/>
                  </a:cubicBezTo>
                  <a:cubicBezTo>
                    <a:pt x="934" y="146"/>
                    <a:pt x="948" y="137"/>
                    <a:pt x="957" y="129"/>
                  </a:cubicBezTo>
                  <a:cubicBezTo>
                    <a:pt x="966" y="121"/>
                    <a:pt x="974" y="115"/>
                    <a:pt x="977" y="105"/>
                  </a:cubicBezTo>
                  <a:cubicBezTo>
                    <a:pt x="980" y="95"/>
                    <a:pt x="977" y="79"/>
                    <a:pt x="977" y="69"/>
                  </a:cubicBezTo>
                  <a:cubicBezTo>
                    <a:pt x="977" y="59"/>
                    <a:pt x="984" y="54"/>
                    <a:pt x="977" y="45"/>
                  </a:cubicBezTo>
                  <a:cubicBezTo>
                    <a:pt x="970" y="36"/>
                    <a:pt x="944" y="18"/>
                    <a:pt x="933" y="13"/>
                  </a:cubicBezTo>
                  <a:cubicBezTo>
                    <a:pt x="922" y="8"/>
                    <a:pt x="918" y="14"/>
                    <a:pt x="909" y="13"/>
                  </a:cubicBezTo>
                  <a:cubicBezTo>
                    <a:pt x="900" y="12"/>
                    <a:pt x="890" y="9"/>
                    <a:pt x="877" y="9"/>
                  </a:cubicBezTo>
                  <a:cubicBezTo>
                    <a:pt x="864" y="9"/>
                    <a:pt x="847" y="12"/>
                    <a:pt x="833" y="13"/>
                  </a:cubicBezTo>
                  <a:cubicBezTo>
                    <a:pt x="819" y="14"/>
                    <a:pt x="804" y="14"/>
                    <a:pt x="793" y="17"/>
                  </a:cubicBezTo>
                  <a:cubicBezTo>
                    <a:pt x="782" y="20"/>
                    <a:pt x="780" y="25"/>
                    <a:pt x="769" y="29"/>
                  </a:cubicBezTo>
                  <a:cubicBezTo>
                    <a:pt x="758" y="33"/>
                    <a:pt x="743" y="38"/>
                    <a:pt x="729" y="41"/>
                  </a:cubicBezTo>
                  <a:cubicBezTo>
                    <a:pt x="715" y="44"/>
                    <a:pt x="697" y="42"/>
                    <a:pt x="685" y="45"/>
                  </a:cubicBezTo>
                  <a:cubicBezTo>
                    <a:pt x="673" y="48"/>
                    <a:pt x="665" y="54"/>
                    <a:pt x="657" y="61"/>
                  </a:cubicBezTo>
                  <a:cubicBezTo>
                    <a:pt x="649" y="68"/>
                    <a:pt x="645" y="78"/>
                    <a:pt x="637" y="85"/>
                  </a:cubicBezTo>
                  <a:cubicBezTo>
                    <a:pt x="629" y="92"/>
                    <a:pt x="618" y="97"/>
                    <a:pt x="609" y="101"/>
                  </a:cubicBezTo>
                  <a:cubicBezTo>
                    <a:pt x="600" y="105"/>
                    <a:pt x="594" y="107"/>
                    <a:pt x="581" y="109"/>
                  </a:cubicBezTo>
                  <a:cubicBezTo>
                    <a:pt x="568" y="111"/>
                    <a:pt x="542" y="112"/>
                    <a:pt x="529" y="113"/>
                  </a:cubicBezTo>
                  <a:cubicBezTo>
                    <a:pt x="516" y="114"/>
                    <a:pt x="514" y="116"/>
                    <a:pt x="505" y="117"/>
                  </a:cubicBezTo>
                  <a:cubicBezTo>
                    <a:pt x="496" y="118"/>
                    <a:pt x="486" y="117"/>
                    <a:pt x="477" y="117"/>
                  </a:cubicBezTo>
                  <a:cubicBezTo>
                    <a:pt x="468" y="117"/>
                    <a:pt x="459" y="118"/>
                    <a:pt x="449" y="117"/>
                  </a:cubicBezTo>
                  <a:cubicBezTo>
                    <a:pt x="439" y="116"/>
                    <a:pt x="428" y="112"/>
                    <a:pt x="417" y="109"/>
                  </a:cubicBezTo>
                  <a:cubicBezTo>
                    <a:pt x="406" y="106"/>
                    <a:pt x="394" y="100"/>
                    <a:pt x="381" y="97"/>
                  </a:cubicBezTo>
                  <a:cubicBezTo>
                    <a:pt x="368" y="94"/>
                    <a:pt x="352" y="94"/>
                    <a:pt x="341" y="89"/>
                  </a:cubicBezTo>
                  <a:cubicBezTo>
                    <a:pt x="330" y="84"/>
                    <a:pt x="318" y="77"/>
                    <a:pt x="313" y="69"/>
                  </a:cubicBezTo>
                  <a:cubicBezTo>
                    <a:pt x="308" y="61"/>
                    <a:pt x="314" y="48"/>
                    <a:pt x="309" y="41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14357" name="Line 11">
              <a:extLst>
                <a:ext uri="{FF2B5EF4-FFF2-40B4-BE49-F238E27FC236}">
                  <a16:creationId xmlns:a16="http://schemas.microsoft.com/office/drawing/2014/main" id="{5602CCBC-93AC-420C-9EBA-DD55D4EE3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9" y="592"/>
              <a:ext cx="1115" cy="465"/>
            </a:xfrm>
            <a:prstGeom prst="line">
              <a:avLst/>
            </a:prstGeom>
            <a:noFill/>
            <a:ln w="762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4358" name="Picture 12" descr="C:\oktatás\MEDIAST\bemenet2.bmp">
              <a:extLst>
                <a:ext uri="{FF2B5EF4-FFF2-40B4-BE49-F238E27FC236}">
                  <a16:creationId xmlns:a16="http://schemas.microsoft.com/office/drawing/2014/main" id="{DAA64110-3C1C-4236-969A-1E444FDF9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r:link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" y="572"/>
              <a:ext cx="2480" cy="1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9" name="Text Box 13">
              <a:extLst>
                <a:ext uri="{FF2B5EF4-FFF2-40B4-BE49-F238E27FC236}">
                  <a16:creationId xmlns:a16="http://schemas.microsoft.com/office/drawing/2014/main" id="{B7F2DF2C-F598-40DF-9D7B-35920AAC3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46"/>
              <a:ext cx="2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hu-HU" sz="2000" b="1"/>
                <a:t>Superior thoracic aperture</a:t>
              </a:r>
            </a:p>
          </p:txBody>
        </p:sp>
      </p:grpSp>
      <p:grpSp>
        <p:nvGrpSpPr>
          <p:cNvPr id="149531" name="Group 27">
            <a:extLst>
              <a:ext uri="{FF2B5EF4-FFF2-40B4-BE49-F238E27FC236}">
                <a16:creationId xmlns:a16="http://schemas.microsoft.com/office/drawing/2014/main" id="{764B85D1-8E09-4D69-A82B-118B7CCA1D5D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2565401"/>
            <a:ext cx="8007350" cy="2589213"/>
            <a:chOff x="431" y="1616"/>
            <a:chExt cx="5044" cy="1631"/>
          </a:xfrm>
        </p:grpSpPr>
        <p:grpSp>
          <p:nvGrpSpPr>
            <p:cNvPr id="14348" name="Group 26">
              <a:extLst>
                <a:ext uri="{FF2B5EF4-FFF2-40B4-BE49-F238E27FC236}">
                  <a16:creationId xmlns:a16="http://schemas.microsoft.com/office/drawing/2014/main" id="{0C190CCD-CDEF-4011-86E2-3EC0FB9AE9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616"/>
              <a:ext cx="5044" cy="1631"/>
              <a:chOff x="431" y="1616"/>
              <a:chExt cx="5044" cy="1631"/>
            </a:xfrm>
          </p:grpSpPr>
          <p:sp>
            <p:nvSpPr>
              <p:cNvPr id="14352" name="Line 15">
                <a:extLst>
                  <a:ext uri="{FF2B5EF4-FFF2-40B4-BE49-F238E27FC236}">
                    <a16:creationId xmlns:a16="http://schemas.microsoft.com/office/drawing/2014/main" id="{2C351A0E-5C62-47BE-85CD-076C2122B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1" y="1616"/>
                <a:ext cx="368" cy="288"/>
              </a:xfrm>
              <a:prstGeom prst="line">
                <a:avLst/>
              </a:prstGeom>
              <a:noFill/>
              <a:ln w="76200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pic>
            <p:nvPicPr>
              <p:cNvPr id="14353" name="Picture 17" descr="C:\oktatás\MEDIAST\A mellkas ürege.wmf">
                <a:extLst>
                  <a:ext uri="{FF2B5EF4-FFF2-40B4-BE49-F238E27FC236}">
                    <a16:creationId xmlns:a16="http://schemas.microsoft.com/office/drawing/2014/main" id="{B9A53E70-EEE6-413E-B4B5-7D53B6337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r:link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1" y="1933"/>
                <a:ext cx="1944" cy="1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4" name="Line 21">
                <a:extLst>
                  <a:ext uri="{FF2B5EF4-FFF2-40B4-BE49-F238E27FC236}">
                    <a16:creationId xmlns:a16="http://schemas.microsoft.com/office/drawing/2014/main" id="{6FAC65D0-6A66-4188-A1E2-0000CC4EB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" y="1616"/>
                <a:ext cx="2928" cy="0"/>
              </a:xfrm>
              <a:prstGeom prst="line">
                <a:avLst/>
              </a:prstGeom>
              <a:noFill/>
              <a:ln w="76200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4355" name="Text Box 22">
                <a:extLst>
                  <a:ext uri="{FF2B5EF4-FFF2-40B4-BE49-F238E27FC236}">
                    <a16:creationId xmlns:a16="http://schemas.microsoft.com/office/drawing/2014/main" id="{D85234BB-3C42-42D3-A62F-AFAB29F0C6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1752"/>
                <a:ext cx="15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hu-HU" altLang="hu-HU" sz="2000" b="1"/>
                  <a:t>Thoracic cavity</a:t>
                </a:r>
              </a:p>
            </p:txBody>
          </p:sp>
        </p:grpSp>
        <p:sp>
          <p:nvSpPr>
            <p:cNvPr id="149522" name="Text Box 18">
              <a:extLst>
                <a:ext uri="{FF2B5EF4-FFF2-40B4-BE49-F238E27FC236}">
                  <a16:creationId xmlns:a16="http://schemas.microsoft.com/office/drawing/2014/main" id="{832FC545-8C99-46AF-B8B9-D98E0E5A3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" y="2750"/>
              <a:ext cx="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altLang="hu-HU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heart</a:t>
              </a:r>
            </a:p>
          </p:txBody>
        </p:sp>
        <p:sp>
          <p:nvSpPr>
            <p:cNvPr id="149523" name="Text Box 19">
              <a:extLst>
                <a:ext uri="{FF2B5EF4-FFF2-40B4-BE49-F238E27FC236}">
                  <a16:creationId xmlns:a16="http://schemas.microsoft.com/office/drawing/2014/main" id="{9A7D78D2-48F5-49CB-9396-3FCE8FE79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7" y="2341"/>
              <a:ext cx="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altLang="hu-HU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lung</a:t>
              </a:r>
            </a:p>
          </p:txBody>
        </p:sp>
        <p:sp>
          <p:nvSpPr>
            <p:cNvPr id="149524" name="Text Box 20">
              <a:extLst>
                <a:ext uri="{FF2B5EF4-FFF2-40B4-BE49-F238E27FC236}">
                  <a16:creationId xmlns:a16="http://schemas.microsoft.com/office/drawing/2014/main" id="{D1EC6BA7-F7BA-474E-81F7-3801E8E98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" y="2364"/>
              <a:ext cx="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altLang="hu-HU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lung</a:t>
              </a:r>
            </a:p>
          </p:txBody>
        </p:sp>
      </p:grpSp>
      <p:grpSp>
        <p:nvGrpSpPr>
          <p:cNvPr id="149532" name="Group 28">
            <a:extLst>
              <a:ext uri="{FF2B5EF4-FFF2-40B4-BE49-F238E27FC236}">
                <a16:creationId xmlns:a16="http://schemas.microsoft.com/office/drawing/2014/main" id="{F1789466-905D-454F-9CE7-90BA088BAD17}"/>
              </a:ext>
            </a:extLst>
          </p:cNvPr>
          <p:cNvGrpSpPr>
            <a:grpSpLocks/>
          </p:cNvGrpSpPr>
          <p:nvPr/>
        </p:nvGrpSpPr>
        <p:grpSpPr bwMode="auto">
          <a:xfrm>
            <a:off x="2665413" y="4818064"/>
            <a:ext cx="6527800" cy="1982788"/>
            <a:chOff x="719" y="3035"/>
            <a:chExt cx="4112" cy="1249"/>
          </a:xfrm>
        </p:grpSpPr>
        <p:sp>
          <p:nvSpPr>
            <p:cNvPr id="14344" name="Text Box 5">
              <a:extLst>
                <a:ext uri="{FF2B5EF4-FFF2-40B4-BE49-F238E27FC236}">
                  <a16:creationId xmlns:a16="http://schemas.microsoft.com/office/drawing/2014/main" id="{654F19CA-59B0-4960-A5A4-976870D3B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6" y="3974"/>
              <a:ext cx="230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altLang="hu-HU" sz="2000" b="1"/>
                <a:t>Inferior thoracic aperture</a:t>
              </a:r>
            </a:p>
          </p:txBody>
        </p:sp>
        <p:sp>
          <p:nvSpPr>
            <p:cNvPr id="14345" name="Freeform 6">
              <a:extLst>
                <a:ext uri="{FF2B5EF4-FFF2-40B4-BE49-F238E27FC236}">
                  <a16:creationId xmlns:a16="http://schemas.microsoft.com/office/drawing/2014/main" id="{A47FBCD0-3208-4124-8E8D-D4733A092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3035"/>
              <a:ext cx="116" cy="233"/>
            </a:xfrm>
            <a:custGeom>
              <a:avLst/>
              <a:gdLst>
                <a:gd name="T0" fmla="*/ 1073 w 2452"/>
                <a:gd name="T1" fmla="*/ 46 h 1402"/>
                <a:gd name="T2" fmla="*/ 965 w 2452"/>
                <a:gd name="T3" fmla="*/ 154 h 1402"/>
                <a:gd name="T4" fmla="*/ 825 w 2452"/>
                <a:gd name="T5" fmla="*/ 270 h 1402"/>
                <a:gd name="T6" fmla="*/ 717 w 2452"/>
                <a:gd name="T7" fmla="*/ 346 h 1402"/>
                <a:gd name="T8" fmla="*/ 633 w 2452"/>
                <a:gd name="T9" fmla="*/ 462 h 1402"/>
                <a:gd name="T10" fmla="*/ 533 w 2452"/>
                <a:gd name="T11" fmla="*/ 646 h 1402"/>
                <a:gd name="T12" fmla="*/ 441 w 2452"/>
                <a:gd name="T13" fmla="*/ 798 h 1402"/>
                <a:gd name="T14" fmla="*/ 357 w 2452"/>
                <a:gd name="T15" fmla="*/ 910 h 1402"/>
                <a:gd name="T16" fmla="*/ 241 w 2452"/>
                <a:gd name="T17" fmla="*/ 990 h 1402"/>
                <a:gd name="T18" fmla="*/ 189 w 2452"/>
                <a:gd name="T19" fmla="*/ 1110 h 1402"/>
                <a:gd name="T20" fmla="*/ 117 w 2452"/>
                <a:gd name="T21" fmla="*/ 1194 h 1402"/>
                <a:gd name="T22" fmla="*/ 17 w 2452"/>
                <a:gd name="T23" fmla="*/ 1234 h 1402"/>
                <a:gd name="T24" fmla="*/ 1 w 2452"/>
                <a:gd name="T25" fmla="*/ 1294 h 1402"/>
                <a:gd name="T26" fmla="*/ 37 w 2452"/>
                <a:gd name="T27" fmla="*/ 1334 h 1402"/>
                <a:gd name="T28" fmla="*/ 117 w 2452"/>
                <a:gd name="T29" fmla="*/ 1314 h 1402"/>
                <a:gd name="T30" fmla="*/ 233 w 2452"/>
                <a:gd name="T31" fmla="*/ 1286 h 1402"/>
                <a:gd name="T32" fmla="*/ 389 w 2452"/>
                <a:gd name="T33" fmla="*/ 1266 h 1402"/>
                <a:gd name="T34" fmla="*/ 513 w 2452"/>
                <a:gd name="T35" fmla="*/ 1206 h 1402"/>
                <a:gd name="T36" fmla="*/ 605 w 2452"/>
                <a:gd name="T37" fmla="*/ 1114 h 1402"/>
                <a:gd name="T38" fmla="*/ 729 w 2452"/>
                <a:gd name="T39" fmla="*/ 1018 h 1402"/>
                <a:gd name="T40" fmla="*/ 857 w 2452"/>
                <a:gd name="T41" fmla="*/ 918 h 1402"/>
                <a:gd name="T42" fmla="*/ 941 w 2452"/>
                <a:gd name="T43" fmla="*/ 866 h 1402"/>
                <a:gd name="T44" fmla="*/ 1017 w 2452"/>
                <a:gd name="T45" fmla="*/ 846 h 1402"/>
                <a:gd name="T46" fmla="*/ 1097 w 2452"/>
                <a:gd name="T47" fmla="*/ 878 h 1402"/>
                <a:gd name="T48" fmla="*/ 1289 w 2452"/>
                <a:gd name="T49" fmla="*/ 874 h 1402"/>
                <a:gd name="T50" fmla="*/ 1385 w 2452"/>
                <a:gd name="T51" fmla="*/ 866 h 1402"/>
                <a:gd name="T52" fmla="*/ 1449 w 2452"/>
                <a:gd name="T53" fmla="*/ 830 h 1402"/>
                <a:gd name="T54" fmla="*/ 1597 w 2452"/>
                <a:gd name="T55" fmla="*/ 914 h 1402"/>
                <a:gd name="T56" fmla="*/ 1725 w 2452"/>
                <a:gd name="T57" fmla="*/ 998 h 1402"/>
                <a:gd name="T58" fmla="*/ 1865 w 2452"/>
                <a:gd name="T59" fmla="*/ 1118 h 1402"/>
                <a:gd name="T60" fmla="*/ 1961 w 2452"/>
                <a:gd name="T61" fmla="*/ 1210 h 1402"/>
                <a:gd name="T62" fmla="*/ 2021 w 2452"/>
                <a:gd name="T63" fmla="*/ 1254 h 1402"/>
                <a:gd name="T64" fmla="*/ 2117 w 2452"/>
                <a:gd name="T65" fmla="*/ 1302 h 1402"/>
                <a:gd name="T66" fmla="*/ 2201 w 2452"/>
                <a:gd name="T67" fmla="*/ 1322 h 1402"/>
                <a:gd name="T68" fmla="*/ 2305 w 2452"/>
                <a:gd name="T69" fmla="*/ 1362 h 1402"/>
                <a:gd name="T70" fmla="*/ 2409 w 2452"/>
                <a:gd name="T71" fmla="*/ 1402 h 1402"/>
                <a:gd name="T72" fmla="*/ 2449 w 2452"/>
                <a:gd name="T73" fmla="*/ 1354 h 1402"/>
                <a:gd name="T74" fmla="*/ 2437 w 2452"/>
                <a:gd name="T75" fmla="*/ 1298 h 1402"/>
                <a:gd name="T76" fmla="*/ 2365 w 2452"/>
                <a:gd name="T77" fmla="*/ 1262 h 1402"/>
                <a:gd name="T78" fmla="*/ 2285 w 2452"/>
                <a:gd name="T79" fmla="*/ 1194 h 1402"/>
                <a:gd name="T80" fmla="*/ 2225 w 2452"/>
                <a:gd name="T81" fmla="*/ 1094 h 1402"/>
                <a:gd name="T82" fmla="*/ 2189 w 2452"/>
                <a:gd name="T83" fmla="*/ 1026 h 1402"/>
                <a:gd name="T84" fmla="*/ 2113 w 2452"/>
                <a:gd name="T85" fmla="*/ 978 h 1402"/>
                <a:gd name="T86" fmla="*/ 2029 w 2452"/>
                <a:gd name="T87" fmla="*/ 870 h 1402"/>
                <a:gd name="T88" fmla="*/ 1961 w 2452"/>
                <a:gd name="T89" fmla="*/ 734 h 1402"/>
                <a:gd name="T90" fmla="*/ 1917 w 2452"/>
                <a:gd name="T91" fmla="*/ 646 h 1402"/>
                <a:gd name="T92" fmla="*/ 1861 w 2452"/>
                <a:gd name="T93" fmla="*/ 526 h 1402"/>
                <a:gd name="T94" fmla="*/ 1797 w 2452"/>
                <a:gd name="T95" fmla="*/ 418 h 1402"/>
                <a:gd name="T96" fmla="*/ 1725 w 2452"/>
                <a:gd name="T97" fmla="*/ 354 h 1402"/>
                <a:gd name="T98" fmla="*/ 1601 w 2452"/>
                <a:gd name="T99" fmla="*/ 274 h 1402"/>
                <a:gd name="T100" fmla="*/ 1493 w 2452"/>
                <a:gd name="T101" fmla="*/ 162 h 1402"/>
                <a:gd name="T102" fmla="*/ 1421 w 2452"/>
                <a:gd name="T103" fmla="*/ 66 h 1402"/>
                <a:gd name="T104" fmla="*/ 1349 w 2452"/>
                <a:gd name="T105" fmla="*/ 18 h 1402"/>
                <a:gd name="T106" fmla="*/ 1305 w 2452"/>
                <a:gd name="T107" fmla="*/ 30 h 1402"/>
                <a:gd name="T108" fmla="*/ 1277 w 2452"/>
                <a:gd name="T109" fmla="*/ 122 h 1402"/>
                <a:gd name="T110" fmla="*/ 1213 w 2452"/>
                <a:gd name="T111" fmla="*/ 166 h 1402"/>
                <a:gd name="T112" fmla="*/ 1169 w 2452"/>
                <a:gd name="T113" fmla="*/ 110 h 1402"/>
                <a:gd name="T114" fmla="*/ 1153 w 2452"/>
                <a:gd name="T115" fmla="*/ 38 h 14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52" h="1402">
                  <a:moveTo>
                    <a:pt x="1113" y="22"/>
                  </a:moveTo>
                  <a:cubicBezTo>
                    <a:pt x="1100" y="23"/>
                    <a:pt x="1088" y="35"/>
                    <a:pt x="1073" y="46"/>
                  </a:cubicBezTo>
                  <a:cubicBezTo>
                    <a:pt x="1058" y="57"/>
                    <a:pt x="1039" y="68"/>
                    <a:pt x="1021" y="86"/>
                  </a:cubicBezTo>
                  <a:cubicBezTo>
                    <a:pt x="1003" y="104"/>
                    <a:pt x="989" y="130"/>
                    <a:pt x="965" y="154"/>
                  </a:cubicBezTo>
                  <a:cubicBezTo>
                    <a:pt x="941" y="178"/>
                    <a:pt x="900" y="211"/>
                    <a:pt x="877" y="230"/>
                  </a:cubicBezTo>
                  <a:cubicBezTo>
                    <a:pt x="854" y="249"/>
                    <a:pt x="844" y="255"/>
                    <a:pt x="825" y="270"/>
                  </a:cubicBezTo>
                  <a:cubicBezTo>
                    <a:pt x="806" y="285"/>
                    <a:pt x="783" y="305"/>
                    <a:pt x="765" y="318"/>
                  </a:cubicBezTo>
                  <a:cubicBezTo>
                    <a:pt x="747" y="331"/>
                    <a:pt x="730" y="336"/>
                    <a:pt x="717" y="346"/>
                  </a:cubicBezTo>
                  <a:cubicBezTo>
                    <a:pt x="704" y="356"/>
                    <a:pt x="699" y="359"/>
                    <a:pt x="685" y="378"/>
                  </a:cubicBezTo>
                  <a:cubicBezTo>
                    <a:pt x="671" y="397"/>
                    <a:pt x="653" y="429"/>
                    <a:pt x="633" y="462"/>
                  </a:cubicBezTo>
                  <a:cubicBezTo>
                    <a:pt x="613" y="495"/>
                    <a:pt x="582" y="543"/>
                    <a:pt x="565" y="574"/>
                  </a:cubicBezTo>
                  <a:cubicBezTo>
                    <a:pt x="548" y="605"/>
                    <a:pt x="546" y="620"/>
                    <a:pt x="533" y="646"/>
                  </a:cubicBezTo>
                  <a:cubicBezTo>
                    <a:pt x="520" y="672"/>
                    <a:pt x="504" y="705"/>
                    <a:pt x="489" y="730"/>
                  </a:cubicBezTo>
                  <a:cubicBezTo>
                    <a:pt x="474" y="755"/>
                    <a:pt x="456" y="777"/>
                    <a:pt x="441" y="798"/>
                  </a:cubicBezTo>
                  <a:cubicBezTo>
                    <a:pt x="426" y="819"/>
                    <a:pt x="415" y="835"/>
                    <a:pt x="401" y="854"/>
                  </a:cubicBezTo>
                  <a:cubicBezTo>
                    <a:pt x="387" y="873"/>
                    <a:pt x="374" y="894"/>
                    <a:pt x="357" y="910"/>
                  </a:cubicBezTo>
                  <a:cubicBezTo>
                    <a:pt x="340" y="926"/>
                    <a:pt x="320" y="937"/>
                    <a:pt x="301" y="950"/>
                  </a:cubicBezTo>
                  <a:cubicBezTo>
                    <a:pt x="282" y="963"/>
                    <a:pt x="256" y="974"/>
                    <a:pt x="241" y="990"/>
                  </a:cubicBezTo>
                  <a:cubicBezTo>
                    <a:pt x="226" y="1006"/>
                    <a:pt x="222" y="1026"/>
                    <a:pt x="213" y="1046"/>
                  </a:cubicBezTo>
                  <a:cubicBezTo>
                    <a:pt x="204" y="1066"/>
                    <a:pt x="198" y="1090"/>
                    <a:pt x="189" y="1110"/>
                  </a:cubicBezTo>
                  <a:cubicBezTo>
                    <a:pt x="180" y="1130"/>
                    <a:pt x="169" y="1152"/>
                    <a:pt x="157" y="1166"/>
                  </a:cubicBezTo>
                  <a:cubicBezTo>
                    <a:pt x="145" y="1180"/>
                    <a:pt x="132" y="1185"/>
                    <a:pt x="117" y="1194"/>
                  </a:cubicBezTo>
                  <a:cubicBezTo>
                    <a:pt x="102" y="1203"/>
                    <a:pt x="82" y="1215"/>
                    <a:pt x="65" y="1222"/>
                  </a:cubicBezTo>
                  <a:cubicBezTo>
                    <a:pt x="48" y="1229"/>
                    <a:pt x="27" y="1227"/>
                    <a:pt x="17" y="1234"/>
                  </a:cubicBezTo>
                  <a:cubicBezTo>
                    <a:pt x="7" y="1241"/>
                    <a:pt x="8" y="1252"/>
                    <a:pt x="5" y="1262"/>
                  </a:cubicBezTo>
                  <a:cubicBezTo>
                    <a:pt x="2" y="1272"/>
                    <a:pt x="0" y="1283"/>
                    <a:pt x="1" y="1294"/>
                  </a:cubicBezTo>
                  <a:cubicBezTo>
                    <a:pt x="2" y="1305"/>
                    <a:pt x="7" y="1323"/>
                    <a:pt x="13" y="1330"/>
                  </a:cubicBezTo>
                  <a:cubicBezTo>
                    <a:pt x="19" y="1337"/>
                    <a:pt x="25" y="1333"/>
                    <a:pt x="37" y="1334"/>
                  </a:cubicBezTo>
                  <a:cubicBezTo>
                    <a:pt x="49" y="1335"/>
                    <a:pt x="72" y="1337"/>
                    <a:pt x="85" y="1334"/>
                  </a:cubicBezTo>
                  <a:cubicBezTo>
                    <a:pt x="98" y="1331"/>
                    <a:pt x="104" y="1320"/>
                    <a:pt x="117" y="1314"/>
                  </a:cubicBezTo>
                  <a:cubicBezTo>
                    <a:pt x="130" y="1308"/>
                    <a:pt x="146" y="1303"/>
                    <a:pt x="165" y="1298"/>
                  </a:cubicBezTo>
                  <a:cubicBezTo>
                    <a:pt x="184" y="1293"/>
                    <a:pt x="210" y="1290"/>
                    <a:pt x="233" y="1286"/>
                  </a:cubicBezTo>
                  <a:cubicBezTo>
                    <a:pt x="256" y="1282"/>
                    <a:pt x="275" y="1277"/>
                    <a:pt x="301" y="1274"/>
                  </a:cubicBezTo>
                  <a:cubicBezTo>
                    <a:pt x="327" y="1271"/>
                    <a:pt x="363" y="1270"/>
                    <a:pt x="389" y="1266"/>
                  </a:cubicBezTo>
                  <a:cubicBezTo>
                    <a:pt x="415" y="1262"/>
                    <a:pt x="436" y="1260"/>
                    <a:pt x="457" y="1250"/>
                  </a:cubicBezTo>
                  <a:cubicBezTo>
                    <a:pt x="478" y="1240"/>
                    <a:pt x="498" y="1220"/>
                    <a:pt x="513" y="1206"/>
                  </a:cubicBezTo>
                  <a:cubicBezTo>
                    <a:pt x="528" y="1192"/>
                    <a:pt x="530" y="1181"/>
                    <a:pt x="545" y="1166"/>
                  </a:cubicBezTo>
                  <a:cubicBezTo>
                    <a:pt x="560" y="1151"/>
                    <a:pt x="584" y="1129"/>
                    <a:pt x="605" y="1114"/>
                  </a:cubicBezTo>
                  <a:cubicBezTo>
                    <a:pt x="626" y="1099"/>
                    <a:pt x="648" y="1090"/>
                    <a:pt x="669" y="1074"/>
                  </a:cubicBezTo>
                  <a:cubicBezTo>
                    <a:pt x="690" y="1058"/>
                    <a:pt x="706" y="1037"/>
                    <a:pt x="729" y="1018"/>
                  </a:cubicBezTo>
                  <a:cubicBezTo>
                    <a:pt x="752" y="999"/>
                    <a:pt x="784" y="975"/>
                    <a:pt x="805" y="958"/>
                  </a:cubicBezTo>
                  <a:cubicBezTo>
                    <a:pt x="826" y="941"/>
                    <a:pt x="843" y="929"/>
                    <a:pt x="857" y="918"/>
                  </a:cubicBezTo>
                  <a:cubicBezTo>
                    <a:pt x="871" y="907"/>
                    <a:pt x="875" y="899"/>
                    <a:pt x="889" y="890"/>
                  </a:cubicBezTo>
                  <a:cubicBezTo>
                    <a:pt x="903" y="881"/>
                    <a:pt x="925" y="872"/>
                    <a:pt x="941" y="866"/>
                  </a:cubicBezTo>
                  <a:cubicBezTo>
                    <a:pt x="957" y="860"/>
                    <a:pt x="972" y="857"/>
                    <a:pt x="985" y="854"/>
                  </a:cubicBezTo>
                  <a:cubicBezTo>
                    <a:pt x="998" y="851"/>
                    <a:pt x="1006" y="845"/>
                    <a:pt x="1017" y="846"/>
                  </a:cubicBezTo>
                  <a:cubicBezTo>
                    <a:pt x="1028" y="847"/>
                    <a:pt x="1036" y="857"/>
                    <a:pt x="1049" y="862"/>
                  </a:cubicBezTo>
                  <a:cubicBezTo>
                    <a:pt x="1062" y="867"/>
                    <a:pt x="1071" y="875"/>
                    <a:pt x="1097" y="878"/>
                  </a:cubicBezTo>
                  <a:cubicBezTo>
                    <a:pt x="1123" y="881"/>
                    <a:pt x="1173" y="879"/>
                    <a:pt x="1205" y="878"/>
                  </a:cubicBezTo>
                  <a:cubicBezTo>
                    <a:pt x="1237" y="877"/>
                    <a:pt x="1264" y="875"/>
                    <a:pt x="1289" y="874"/>
                  </a:cubicBezTo>
                  <a:cubicBezTo>
                    <a:pt x="1314" y="873"/>
                    <a:pt x="1337" y="871"/>
                    <a:pt x="1353" y="870"/>
                  </a:cubicBezTo>
                  <a:cubicBezTo>
                    <a:pt x="1369" y="869"/>
                    <a:pt x="1374" y="870"/>
                    <a:pt x="1385" y="866"/>
                  </a:cubicBezTo>
                  <a:cubicBezTo>
                    <a:pt x="1396" y="862"/>
                    <a:pt x="1406" y="852"/>
                    <a:pt x="1417" y="846"/>
                  </a:cubicBezTo>
                  <a:cubicBezTo>
                    <a:pt x="1428" y="840"/>
                    <a:pt x="1432" y="826"/>
                    <a:pt x="1449" y="830"/>
                  </a:cubicBezTo>
                  <a:cubicBezTo>
                    <a:pt x="1466" y="834"/>
                    <a:pt x="1496" y="856"/>
                    <a:pt x="1521" y="870"/>
                  </a:cubicBezTo>
                  <a:cubicBezTo>
                    <a:pt x="1546" y="884"/>
                    <a:pt x="1572" y="899"/>
                    <a:pt x="1597" y="914"/>
                  </a:cubicBezTo>
                  <a:cubicBezTo>
                    <a:pt x="1622" y="929"/>
                    <a:pt x="1648" y="948"/>
                    <a:pt x="1669" y="962"/>
                  </a:cubicBezTo>
                  <a:cubicBezTo>
                    <a:pt x="1690" y="976"/>
                    <a:pt x="1705" y="983"/>
                    <a:pt x="1725" y="998"/>
                  </a:cubicBezTo>
                  <a:cubicBezTo>
                    <a:pt x="1745" y="1013"/>
                    <a:pt x="1766" y="1030"/>
                    <a:pt x="1789" y="1050"/>
                  </a:cubicBezTo>
                  <a:cubicBezTo>
                    <a:pt x="1812" y="1070"/>
                    <a:pt x="1843" y="1098"/>
                    <a:pt x="1865" y="1118"/>
                  </a:cubicBezTo>
                  <a:cubicBezTo>
                    <a:pt x="1887" y="1138"/>
                    <a:pt x="1905" y="1155"/>
                    <a:pt x="1921" y="1170"/>
                  </a:cubicBezTo>
                  <a:cubicBezTo>
                    <a:pt x="1937" y="1185"/>
                    <a:pt x="1949" y="1200"/>
                    <a:pt x="1961" y="1210"/>
                  </a:cubicBezTo>
                  <a:cubicBezTo>
                    <a:pt x="1973" y="1220"/>
                    <a:pt x="1983" y="1223"/>
                    <a:pt x="1993" y="1230"/>
                  </a:cubicBezTo>
                  <a:cubicBezTo>
                    <a:pt x="2003" y="1237"/>
                    <a:pt x="2010" y="1245"/>
                    <a:pt x="2021" y="1254"/>
                  </a:cubicBezTo>
                  <a:cubicBezTo>
                    <a:pt x="2032" y="1263"/>
                    <a:pt x="2045" y="1278"/>
                    <a:pt x="2061" y="1286"/>
                  </a:cubicBezTo>
                  <a:cubicBezTo>
                    <a:pt x="2077" y="1294"/>
                    <a:pt x="2101" y="1298"/>
                    <a:pt x="2117" y="1302"/>
                  </a:cubicBezTo>
                  <a:cubicBezTo>
                    <a:pt x="2133" y="1306"/>
                    <a:pt x="2143" y="1307"/>
                    <a:pt x="2157" y="1310"/>
                  </a:cubicBezTo>
                  <a:cubicBezTo>
                    <a:pt x="2171" y="1313"/>
                    <a:pt x="2185" y="1317"/>
                    <a:pt x="2201" y="1322"/>
                  </a:cubicBezTo>
                  <a:cubicBezTo>
                    <a:pt x="2217" y="1327"/>
                    <a:pt x="2236" y="1335"/>
                    <a:pt x="2253" y="1342"/>
                  </a:cubicBezTo>
                  <a:cubicBezTo>
                    <a:pt x="2270" y="1349"/>
                    <a:pt x="2287" y="1355"/>
                    <a:pt x="2305" y="1362"/>
                  </a:cubicBezTo>
                  <a:cubicBezTo>
                    <a:pt x="2323" y="1369"/>
                    <a:pt x="2344" y="1379"/>
                    <a:pt x="2361" y="1386"/>
                  </a:cubicBezTo>
                  <a:cubicBezTo>
                    <a:pt x="2378" y="1393"/>
                    <a:pt x="2397" y="1402"/>
                    <a:pt x="2409" y="1402"/>
                  </a:cubicBezTo>
                  <a:cubicBezTo>
                    <a:pt x="2421" y="1402"/>
                    <a:pt x="2426" y="1394"/>
                    <a:pt x="2433" y="1386"/>
                  </a:cubicBezTo>
                  <a:cubicBezTo>
                    <a:pt x="2440" y="1378"/>
                    <a:pt x="2446" y="1364"/>
                    <a:pt x="2449" y="1354"/>
                  </a:cubicBezTo>
                  <a:cubicBezTo>
                    <a:pt x="2452" y="1344"/>
                    <a:pt x="2451" y="1335"/>
                    <a:pt x="2449" y="1326"/>
                  </a:cubicBezTo>
                  <a:cubicBezTo>
                    <a:pt x="2447" y="1317"/>
                    <a:pt x="2447" y="1307"/>
                    <a:pt x="2437" y="1298"/>
                  </a:cubicBezTo>
                  <a:cubicBezTo>
                    <a:pt x="2427" y="1289"/>
                    <a:pt x="2401" y="1280"/>
                    <a:pt x="2389" y="1274"/>
                  </a:cubicBezTo>
                  <a:cubicBezTo>
                    <a:pt x="2377" y="1268"/>
                    <a:pt x="2374" y="1267"/>
                    <a:pt x="2365" y="1262"/>
                  </a:cubicBezTo>
                  <a:cubicBezTo>
                    <a:pt x="2356" y="1257"/>
                    <a:pt x="2346" y="1253"/>
                    <a:pt x="2333" y="1242"/>
                  </a:cubicBezTo>
                  <a:cubicBezTo>
                    <a:pt x="2320" y="1231"/>
                    <a:pt x="2300" y="1211"/>
                    <a:pt x="2285" y="1194"/>
                  </a:cubicBezTo>
                  <a:cubicBezTo>
                    <a:pt x="2270" y="1177"/>
                    <a:pt x="2255" y="1155"/>
                    <a:pt x="2245" y="1138"/>
                  </a:cubicBezTo>
                  <a:cubicBezTo>
                    <a:pt x="2235" y="1121"/>
                    <a:pt x="2232" y="1109"/>
                    <a:pt x="2225" y="1094"/>
                  </a:cubicBezTo>
                  <a:cubicBezTo>
                    <a:pt x="2218" y="1079"/>
                    <a:pt x="2211" y="1061"/>
                    <a:pt x="2205" y="1050"/>
                  </a:cubicBezTo>
                  <a:cubicBezTo>
                    <a:pt x="2199" y="1039"/>
                    <a:pt x="2199" y="1035"/>
                    <a:pt x="2189" y="1026"/>
                  </a:cubicBezTo>
                  <a:cubicBezTo>
                    <a:pt x="2179" y="1017"/>
                    <a:pt x="2157" y="1006"/>
                    <a:pt x="2145" y="998"/>
                  </a:cubicBezTo>
                  <a:cubicBezTo>
                    <a:pt x="2133" y="990"/>
                    <a:pt x="2126" y="989"/>
                    <a:pt x="2113" y="978"/>
                  </a:cubicBezTo>
                  <a:cubicBezTo>
                    <a:pt x="2100" y="967"/>
                    <a:pt x="2083" y="948"/>
                    <a:pt x="2069" y="930"/>
                  </a:cubicBezTo>
                  <a:cubicBezTo>
                    <a:pt x="2055" y="912"/>
                    <a:pt x="2042" y="892"/>
                    <a:pt x="2029" y="870"/>
                  </a:cubicBezTo>
                  <a:cubicBezTo>
                    <a:pt x="2016" y="848"/>
                    <a:pt x="2004" y="821"/>
                    <a:pt x="1993" y="798"/>
                  </a:cubicBezTo>
                  <a:cubicBezTo>
                    <a:pt x="1982" y="775"/>
                    <a:pt x="1971" y="751"/>
                    <a:pt x="1961" y="734"/>
                  </a:cubicBezTo>
                  <a:cubicBezTo>
                    <a:pt x="1951" y="717"/>
                    <a:pt x="1940" y="709"/>
                    <a:pt x="1933" y="694"/>
                  </a:cubicBezTo>
                  <a:cubicBezTo>
                    <a:pt x="1926" y="679"/>
                    <a:pt x="1926" y="666"/>
                    <a:pt x="1917" y="646"/>
                  </a:cubicBezTo>
                  <a:cubicBezTo>
                    <a:pt x="1908" y="626"/>
                    <a:pt x="1890" y="594"/>
                    <a:pt x="1881" y="574"/>
                  </a:cubicBezTo>
                  <a:cubicBezTo>
                    <a:pt x="1872" y="554"/>
                    <a:pt x="1868" y="543"/>
                    <a:pt x="1861" y="526"/>
                  </a:cubicBezTo>
                  <a:cubicBezTo>
                    <a:pt x="1854" y="509"/>
                    <a:pt x="1848" y="488"/>
                    <a:pt x="1837" y="470"/>
                  </a:cubicBezTo>
                  <a:cubicBezTo>
                    <a:pt x="1826" y="452"/>
                    <a:pt x="1810" y="433"/>
                    <a:pt x="1797" y="418"/>
                  </a:cubicBezTo>
                  <a:cubicBezTo>
                    <a:pt x="1784" y="403"/>
                    <a:pt x="1773" y="389"/>
                    <a:pt x="1761" y="378"/>
                  </a:cubicBezTo>
                  <a:cubicBezTo>
                    <a:pt x="1749" y="367"/>
                    <a:pt x="1742" y="365"/>
                    <a:pt x="1725" y="354"/>
                  </a:cubicBezTo>
                  <a:cubicBezTo>
                    <a:pt x="1708" y="343"/>
                    <a:pt x="1678" y="327"/>
                    <a:pt x="1657" y="314"/>
                  </a:cubicBezTo>
                  <a:cubicBezTo>
                    <a:pt x="1636" y="301"/>
                    <a:pt x="1618" y="290"/>
                    <a:pt x="1601" y="274"/>
                  </a:cubicBezTo>
                  <a:cubicBezTo>
                    <a:pt x="1584" y="258"/>
                    <a:pt x="1575" y="237"/>
                    <a:pt x="1557" y="218"/>
                  </a:cubicBezTo>
                  <a:cubicBezTo>
                    <a:pt x="1539" y="199"/>
                    <a:pt x="1510" y="180"/>
                    <a:pt x="1493" y="162"/>
                  </a:cubicBezTo>
                  <a:cubicBezTo>
                    <a:pt x="1476" y="144"/>
                    <a:pt x="1469" y="126"/>
                    <a:pt x="1457" y="110"/>
                  </a:cubicBezTo>
                  <a:cubicBezTo>
                    <a:pt x="1445" y="94"/>
                    <a:pt x="1433" y="78"/>
                    <a:pt x="1421" y="66"/>
                  </a:cubicBezTo>
                  <a:cubicBezTo>
                    <a:pt x="1409" y="54"/>
                    <a:pt x="1397" y="46"/>
                    <a:pt x="1385" y="38"/>
                  </a:cubicBezTo>
                  <a:cubicBezTo>
                    <a:pt x="1373" y="30"/>
                    <a:pt x="1361" y="24"/>
                    <a:pt x="1349" y="18"/>
                  </a:cubicBezTo>
                  <a:cubicBezTo>
                    <a:pt x="1337" y="12"/>
                    <a:pt x="1320" y="0"/>
                    <a:pt x="1313" y="2"/>
                  </a:cubicBezTo>
                  <a:cubicBezTo>
                    <a:pt x="1306" y="4"/>
                    <a:pt x="1308" y="19"/>
                    <a:pt x="1305" y="30"/>
                  </a:cubicBezTo>
                  <a:cubicBezTo>
                    <a:pt x="1302" y="41"/>
                    <a:pt x="1302" y="55"/>
                    <a:pt x="1297" y="70"/>
                  </a:cubicBezTo>
                  <a:cubicBezTo>
                    <a:pt x="1292" y="85"/>
                    <a:pt x="1287" y="106"/>
                    <a:pt x="1277" y="122"/>
                  </a:cubicBezTo>
                  <a:cubicBezTo>
                    <a:pt x="1267" y="138"/>
                    <a:pt x="1248" y="159"/>
                    <a:pt x="1237" y="166"/>
                  </a:cubicBezTo>
                  <a:cubicBezTo>
                    <a:pt x="1226" y="173"/>
                    <a:pt x="1220" y="169"/>
                    <a:pt x="1213" y="166"/>
                  </a:cubicBezTo>
                  <a:cubicBezTo>
                    <a:pt x="1206" y="163"/>
                    <a:pt x="1200" y="159"/>
                    <a:pt x="1193" y="150"/>
                  </a:cubicBezTo>
                  <a:cubicBezTo>
                    <a:pt x="1186" y="141"/>
                    <a:pt x="1174" y="123"/>
                    <a:pt x="1169" y="110"/>
                  </a:cubicBezTo>
                  <a:cubicBezTo>
                    <a:pt x="1164" y="97"/>
                    <a:pt x="1168" y="86"/>
                    <a:pt x="1165" y="74"/>
                  </a:cubicBezTo>
                  <a:cubicBezTo>
                    <a:pt x="1162" y="62"/>
                    <a:pt x="1158" y="47"/>
                    <a:pt x="1153" y="38"/>
                  </a:cubicBezTo>
                  <a:cubicBezTo>
                    <a:pt x="1148" y="29"/>
                    <a:pt x="1126" y="21"/>
                    <a:pt x="1113" y="22"/>
                  </a:cubicBezTo>
                  <a:close/>
                </a:path>
              </a:pathLst>
            </a:custGeom>
            <a:noFill/>
            <a:ln w="76200" cap="flat" cmpd="sng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14346" name="Line 7">
              <a:extLst>
                <a:ext uri="{FF2B5EF4-FFF2-40B4-BE49-F238E27FC236}">
                  <a16:creationId xmlns:a16="http://schemas.microsoft.com/office/drawing/2014/main" id="{2EA135A2-ED35-4659-A2D4-A265895BDF0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888849" flipV="1">
              <a:off x="2638" y="3127"/>
              <a:ext cx="695" cy="1120"/>
            </a:xfrm>
            <a:prstGeom prst="line">
              <a:avLst/>
            </a:prstGeom>
            <a:noFill/>
            <a:ln w="762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4347" name="Picture 23" descr="C:\oktatás\MEDIAST\csillag9.bmp">
              <a:extLst>
                <a:ext uri="{FF2B5EF4-FFF2-40B4-BE49-F238E27FC236}">
                  <a16:creationId xmlns:a16="http://schemas.microsoft.com/office/drawing/2014/main" id="{B58A448E-53C0-4CF3-A21C-E086D65F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r:link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158"/>
              <a:ext cx="1361" cy="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0F47B0D-7EC7-448A-A839-0BB942800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4" y="101233"/>
            <a:ext cx="6696744" cy="6655533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FF4CFC-E65B-46B3-9DC4-E0315DF1FCFD}"/>
              </a:ext>
            </a:extLst>
          </p:cNvPr>
          <p:cNvSpPr txBox="1">
            <a:spLocks/>
          </p:cNvSpPr>
          <p:nvPr/>
        </p:nvSpPr>
        <p:spPr>
          <a:xfrm>
            <a:off x="6726575" y="137016"/>
            <a:ext cx="546542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/>
              <a:t>Apex pulmonis: a cupula pleuraeban: C7-re vetül; vagy másképp 3-5cm-rel az 1. borda felett</a:t>
            </a:r>
          </a:p>
          <a:p>
            <a:r>
              <a:rPr lang="hu-HU"/>
              <a:t>Basis pulmonis: a jobb és a bal diaphragamkupolán</a:t>
            </a:r>
          </a:p>
          <a:p>
            <a:r>
              <a:rPr lang="hu-HU"/>
              <a:t>Fissura obliqua: indul a 3. bordától (dorzálisan) (bordafej) – ventrálisan: 6. bordaporc-bordacsont határig</a:t>
            </a:r>
          </a:p>
          <a:p>
            <a:r>
              <a:rPr lang="hu-HU"/>
              <a:t>Fissura horizontalis (jobb): a 4. bordát követi</a:t>
            </a:r>
          </a:p>
          <a:p>
            <a:r>
              <a:rPr lang="hu-HU"/>
              <a:t>A tüdőhilusok a Th5-re vetülnek</a:t>
            </a:r>
          </a:p>
          <a:p>
            <a:r>
              <a:rPr lang="hu-HU"/>
              <a:t>Bifurcatio tracheae: a Th4-re.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260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Szövegdoboz 10"/>
          <p:cNvSpPr txBox="1">
            <a:spLocks noChangeArrowheads="1"/>
          </p:cNvSpPr>
          <p:nvPr/>
        </p:nvSpPr>
        <p:spPr bwMode="auto">
          <a:xfrm>
            <a:off x="7691438" y="-17463"/>
            <a:ext cx="1662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Calibri" pitchFamily="34" charset="0"/>
              </a:rPr>
              <a:t>Bemeneti nyílás</a:t>
            </a:r>
          </a:p>
        </p:txBody>
      </p:sp>
      <p:sp>
        <p:nvSpPr>
          <p:cNvPr id="3086" name="Szövegdoboz 11"/>
          <p:cNvSpPr txBox="1">
            <a:spLocks noChangeArrowheads="1"/>
          </p:cNvSpPr>
          <p:nvPr/>
        </p:nvSpPr>
        <p:spPr bwMode="auto">
          <a:xfrm>
            <a:off x="7585075" y="6416675"/>
            <a:ext cx="159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Calibri" pitchFamily="34" charset="0"/>
              </a:rPr>
              <a:t>Kimeneti nyílás</a:t>
            </a:r>
          </a:p>
        </p:txBody>
      </p:sp>
      <p:sp>
        <p:nvSpPr>
          <p:cNvPr id="3088" name="Szövegdoboz 13"/>
          <p:cNvSpPr txBox="1">
            <a:spLocks noChangeArrowheads="1"/>
          </p:cNvSpPr>
          <p:nvPr/>
        </p:nvSpPr>
        <p:spPr bwMode="auto">
          <a:xfrm>
            <a:off x="4440238" y="4316413"/>
            <a:ext cx="1563687" cy="64135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latin typeface="Calibri" pitchFamily="34" charset="0"/>
              </a:rPr>
              <a:t>Mediastinum anterius</a:t>
            </a:r>
          </a:p>
        </p:txBody>
      </p:sp>
      <p:sp>
        <p:nvSpPr>
          <p:cNvPr id="3089" name="Szövegdoboz 14"/>
          <p:cNvSpPr txBox="1">
            <a:spLocks noChangeArrowheads="1"/>
          </p:cNvSpPr>
          <p:nvPr/>
        </p:nvSpPr>
        <p:spPr bwMode="auto">
          <a:xfrm>
            <a:off x="2949575" y="2949575"/>
            <a:ext cx="2981325" cy="366713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Calibri" pitchFamily="34" charset="0"/>
              </a:rPr>
              <a:t>Jobb tüdő a pleura üregében</a:t>
            </a:r>
          </a:p>
        </p:txBody>
      </p: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5822950" y="293688"/>
            <a:ext cx="5578475" cy="6480175"/>
            <a:chOff x="3668" y="185"/>
            <a:chExt cx="3514" cy="4082"/>
          </a:xfrm>
        </p:grpSpPr>
        <p:graphicFrame>
          <p:nvGraphicFramePr>
            <p:cNvPr id="3080" name="Object 8"/>
            <p:cNvGraphicFramePr>
              <a:graphicFrameLocks noChangeAspect="1"/>
            </p:cNvGraphicFramePr>
            <p:nvPr/>
          </p:nvGraphicFramePr>
          <p:xfrm>
            <a:off x="3668" y="185"/>
            <a:ext cx="3514" cy="4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Image" r:id="rId3" imgW="1661163" imgH="1929388" progId="">
                    <p:embed/>
                  </p:oleObj>
                </mc:Choice>
                <mc:Fallback>
                  <p:oleObj name="Image" r:id="rId3" imgW="1661163" imgH="1929388" progId="">
                    <p:embed/>
                    <p:pic>
                      <p:nvPicPr>
                        <p:cNvPr id="308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8" y="185"/>
                          <a:ext cx="3514" cy="40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98" name="Group 26"/>
            <p:cNvGrpSpPr>
              <a:grpSpLocks/>
            </p:cNvGrpSpPr>
            <p:nvPr/>
          </p:nvGrpSpPr>
          <p:grpSpPr bwMode="auto">
            <a:xfrm>
              <a:off x="3917" y="459"/>
              <a:ext cx="2045" cy="494"/>
              <a:chOff x="3917" y="459"/>
              <a:chExt cx="2045" cy="494"/>
            </a:xfrm>
          </p:grpSpPr>
          <p:sp>
            <p:nvSpPr>
              <p:cNvPr id="8" name="Körszelet 7"/>
              <p:cNvSpPr/>
              <p:nvPr/>
            </p:nvSpPr>
            <p:spPr>
              <a:xfrm rot="6974288">
                <a:off x="4673" y="577"/>
                <a:ext cx="485" cy="267"/>
              </a:xfrm>
              <a:prstGeom prst="chord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9" name="Körszelet 8"/>
              <p:cNvSpPr/>
              <p:nvPr/>
            </p:nvSpPr>
            <p:spPr>
              <a:xfrm rot="14633914" flipH="1">
                <a:off x="5586" y="568"/>
                <a:ext cx="485" cy="267"/>
              </a:xfrm>
              <a:prstGeom prst="chord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cxnSp>
            <p:nvCxnSpPr>
              <p:cNvPr id="22" name="Egyenes összekötő nyíllal 21"/>
              <p:cNvCxnSpPr>
                <a:cxnSpLocks/>
              </p:cNvCxnSpPr>
              <p:nvPr/>
            </p:nvCxnSpPr>
            <p:spPr>
              <a:xfrm>
                <a:off x="4091" y="471"/>
                <a:ext cx="1785" cy="16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nyíllal 19"/>
              <p:cNvCxnSpPr>
                <a:cxnSpLocks/>
              </p:cNvCxnSpPr>
              <p:nvPr/>
            </p:nvCxnSpPr>
            <p:spPr>
              <a:xfrm>
                <a:off x="3917" y="674"/>
                <a:ext cx="97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92" name="Szövegdoboz 17"/>
          <p:cNvSpPr txBox="1">
            <a:spLocks noChangeArrowheads="1"/>
          </p:cNvSpPr>
          <p:nvPr/>
        </p:nvSpPr>
        <p:spPr bwMode="auto">
          <a:xfrm>
            <a:off x="3671888" y="646113"/>
            <a:ext cx="2771775" cy="64135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latin typeface="Calibri" pitchFamily="34" charset="0"/>
              </a:rPr>
              <a:t>Apex pulmonis a mellkas bemenet felett</a:t>
            </a:r>
          </a:p>
        </p:txBody>
      </p:sp>
      <p:sp>
        <p:nvSpPr>
          <p:cNvPr id="3087" name="Szövegdoboz 12"/>
          <p:cNvSpPr txBox="1">
            <a:spLocks noChangeArrowheads="1"/>
          </p:cNvSpPr>
          <p:nvPr/>
        </p:nvSpPr>
        <p:spPr bwMode="auto">
          <a:xfrm>
            <a:off x="10009188" y="1136650"/>
            <a:ext cx="1870075" cy="91598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latin typeface="Calibri" pitchFamily="34" charset="0"/>
              </a:rPr>
              <a:t>Mediastinum superius (supracardiacum)</a:t>
            </a:r>
          </a:p>
        </p:txBody>
      </p:sp>
      <p:sp>
        <p:nvSpPr>
          <p:cNvPr id="3090" name="Szövegdoboz 15"/>
          <p:cNvSpPr txBox="1">
            <a:spLocks noChangeArrowheads="1"/>
          </p:cNvSpPr>
          <p:nvPr/>
        </p:nvSpPr>
        <p:spPr bwMode="auto">
          <a:xfrm>
            <a:off x="10572750" y="2695575"/>
            <a:ext cx="1304925" cy="91598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latin typeface="Calibri" pitchFamily="34" charset="0"/>
              </a:rPr>
              <a:t>Bal tüdő a pleura üregében</a:t>
            </a:r>
          </a:p>
        </p:txBody>
      </p:sp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2870200" y="-1588"/>
          <a:ext cx="9070975" cy="683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Image" r:id="rId5" imgW="8647619" imgH="6514286" progId="Photoshop.Image.7">
                  <p:embed/>
                </p:oleObj>
              </mc:Choice>
              <mc:Fallback>
                <p:oleObj name="Image" r:id="rId5" imgW="8647619" imgH="6514286" progId="Photoshop.Image.7">
                  <p:embed/>
                  <p:pic>
                    <p:nvPicPr>
                      <p:cNvPr id="309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-1588"/>
                        <a:ext cx="9070975" cy="6832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Cím 1"/>
          <p:cNvSpPr>
            <a:spLocks noGrp="1"/>
          </p:cNvSpPr>
          <p:nvPr>
            <p:ph type="title"/>
          </p:nvPr>
        </p:nvSpPr>
        <p:spPr>
          <a:xfrm>
            <a:off x="458788" y="146050"/>
            <a:ext cx="3149600" cy="2655887"/>
          </a:xfrm>
        </p:spPr>
        <p:txBody>
          <a:bodyPr/>
          <a:lstStyle/>
          <a:p>
            <a:pPr eaLnBrk="1" hangingPunct="1"/>
            <a:r>
              <a:rPr lang="hu-HU" sz="3600" dirty="0">
                <a:solidFill>
                  <a:srgbClr val="002060"/>
                </a:solidFill>
                <a:latin typeface="Arial Black" pitchFamily="34" charset="0"/>
              </a:rPr>
              <a:t>A mellüreg felosztása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Cím 1"/>
          <p:cNvSpPr>
            <a:spLocks noGrp="1"/>
          </p:cNvSpPr>
          <p:nvPr>
            <p:ph type="title"/>
          </p:nvPr>
        </p:nvSpPr>
        <p:spPr>
          <a:xfrm>
            <a:off x="7554913" y="365125"/>
            <a:ext cx="3798887" cy="4027488"/>
          </a:xfrm>
          <a:solidFill>
            <a:srgbClr val="FFFFCC"/>
          </a:solidFill>
        </p:spPr>
        <p:txBody>
          <a:bodyPr/>
          <a:lstStyle/>
          <a:p>
            <a:pPr algn="ctr" eaLnBrk="1" hangingPunct="1"/>
            <a:r>
              <a:rPr lang="hu-HU" sz="4000" dirty="0" err="1">
                <a:solidFill>
                  <a:srgbClr val="002060"/>
                </a:solidFill>
                <a:latin typeface="Arial Black" pitchFamily="34" charset="0"/>
              </a:rPr>
              <a:t>Mediastinum</a:t>
            </a:r>
            <a:r>
              <a:rPr lang="hu-HU" sz="40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hu-HU" sz="4000" dirty="0" err="1">
                <a:solidFill>
                  <a:srgbClr val="002060"/>
                </a:solidFill>
                <a:latin typeface="Arial Black" pitchFamily="34" charset="0"/>
              </a:rPr>
              <a:t>superius</a:t>
            </a:r>
            <a:r>
              <a:rPr lang="hu-HU" sz="40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hu-HU" sz="2800" dirty="0">
                <a:solidFill>
                  <a:srgbClr val="002060"/>
                </a:solidFill>
                <a:latin typeface="Arial Black" pitchFamily="34" charset="0"/>
              </a:rPr>
              <a:t>(</a:t>
            </a:r>
            <a:r>
              <a:rPr lang="hu-HU" sz="2800" dirty="0" err="1">
                <a:solidFill>
                  <a:srgbClr val="002060"/>
                </a:solidFill>
                <a:latin typeface="Arial Black" pitchFamily="34" charset="0"/>
              </a:rPr>
              <a:t>mediastinum</a:t>
            </a:r>
            <a:r>
              <a:rPr lang="hu-HU" sz="28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hu-HU" sz="2800" dirty="0" err="1">
                <a:solidFill>
                  <a:srgbClr val="002060"/>
                </a:solidFill>
                <a:latin typeface="Arial Black" pitchFamily="34" charset="0"/>
              </a:rPr>
              <a:t>supracardiacum</a:t>
            </a:r>
            <a:r>
              <a:rPr lang="hu-HU" sz="2800" dirty="0">
                <a:solidFill>
                  <a:srgbClr val="002060"/>
                </a:solidFill>
                <a:latin typeface="Arial Black" pitchFamily="34" charset="0"/>
              </a:rPr>
              <a:t>) </a:t>
            </a:r>
            <a:r>
              <a:rPr lang="hu-HU" sz="4000" dirty="0">
                <a:solidFill>
                  <a:srgbClr val="002060"/>
                </a:solidFill>
                <a:latin typeface="Arial Black" pitchFamily="34" charset="0"/>
              </a:rPr>
              <a:t>a </a:t>
            </a:r>
            <a:r>
              <a:rPr lang="hu-HU" sz="4000" dirty="0" err="1">
                <a:solidFill>
                  <a:srgbClr val="002060"/>
                </a:solidFill>
                <a:latin typeface="Arial Black" pitchFamily="34" charset="0"/>
              </a:rPr>
              <a:t>thymussal</a:t>
            </a:r>
            <a:endParaRPr lang="hu-H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989013" y="131763"/>
          <a:ext cx="6170612" cy="673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3" imgW="4255017" imgH="4645161" progId="">
                  <p:embed/>
                </p:oleObj>
              </mc:Choice>
              <mc:Fallback>
                <p:oleObj name="Image" r:id="rId3" imgW="4255017" imgH="4645161" progId="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131763"/>
                        <a:ext cx="6170612" cy="673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églalap 4"/>
          <p:cNvSpPr/>
          <p:nvPr/>
        </p:nvSpPr>
        <p:spPr>
          <a:xfrm>
            <a:off x="1552575" y="2419350"/>
            <a:ext cx="609600" cy="171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199" name="Szövegdoboz 5"/>
          <p:cNvSpPr txBox="1">
            <a:spLocks noChangeArrowheads="1"/>
          </p:cNvSpPr>
          <p:nvPr/>
        </p:nvSpPr>
        <p:spPr bwMode="auto">
          <a:xfrm>
            <a:off x="1524000" y="2359025"/>
            <a:ext cx="666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>
                <a:latin typeface="Calibri" pitchFamily="34" charset="0"/>
              </a:rPr>
              <a:t>thymus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6E6A99-37FA-4269-AC10-37D3E82E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368" y="430565"/>
            <a:ext cx="3370400" cy="2142729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Thymus </a:t>
            </a:r>
            <a:r>
              <a:rPr lang="hu-HU" dirty="0"/>
              <a:t/>
            </a:r>
            <a:br>
              <a:rPr lang="hu-HU" dirty="0"/>
            </a:br>
            <a:r>
              <a:rPr lang="hu-HU" sz="3100" b="1" dirty="0">
                <a:solidFill>
                  <a:srgbClr val="002060"/>
                </a:solidFill>
              </a:rPr>
              <a:t>(</a:t>
            </a:r>
            <a:r>
              <a:rPr lang="hu-HU" sz="3100" b="1" dirty="0" err="1">
                <a:solidFill>
                  <a:srgbClr val="002060"/>
                </a:solidFill>
              </a:rPr>
              <a:t>med</a:t>
            </a:r>
            <a:r>
              <a:rPr lang="hu-HU" sz="3100" b="1" dirty="0">
                <a:solidFill>
                  <a:srgbClr val="002060"/>
                </a:solidFill>
              </a:rPr>
              <a:t>. </a:t>
            </a:r>
            <a:r>
              <a:rPr lang="hu-HU" sz="3100" b="1" dirty="0" err="1">
                <a:solidFill>
                  <a:srgbClr val="002060"/>
                </a:solidFill>
              </a:rPr>
              <a:t>supracardiacum</a:t>
            </a:r>
            <a:r>
              <a:rPr lang="hu-HU" sz="31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5" name="Picture 4" descr="THY 1">
            <a:extLst>
              <a:ext uri="{FF2B5EF4-FFF2-40B4-BE49-F238E27FC236}">
                <a16:creationId xmlns:a16="http://schemas.microsoft.com/office/drawing/2014/main" id="{B3DB386F-1E4F-4821-8BE6-4408F7B1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2" y="236538"/>
            <a:ext cx="8351838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5486B26E-0962-4207-BD8E-E3AA57AC8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070" y="6036687"/>
            <a:ext cx="3816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/>
              <a:t>Sandra Schmidt vizsgaboncolása 2008</a:t>
            </a:r>
            <a:endParaRPr lang="de-DE" altLang="hu-HU" sz="1600" b="1" dirty="0"/>
          </a:p>
        </p:txBody>
      </p:sp>
      <p:sp>
        <p:nvSpPr>
          <p:cNvPr id="10" name="Tartalom helye 4">
            <a:extLst>
              <a:ext uri="{FF2B5EF4-FFF2-40B4-BE49-F238E27FC236}">
                <a16:creationId xmlns:a16="http://schemas.microsoft.com/office/drawing/2014/main" id="{ED84D539-175E-4A70-9C41-26DB18ADB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368" y="2767321"/>
            <a:ext cx="3370400" cy="2881312"/>
          </a:xfrm>
        </p:spPr>
        <p:txBody>
          <a:bodyPr/>
          <a:lstStyle/>
          <a:p>
            <a:r>
              <a:rPr lang="de-DE" sz="2000" b="1" dirty="0"/>
              <a:t>Trigonum </a:t>
            </a:r>
            <a:r>
              <a:rPr lang="de-DE" sz="2000" b="1" dirty="0" err="1"/>
              <a:t>thymicum</a:t>
            </a:r>
            <a:endParaRPr lang="hu-HU" sz="2000" b="1" dirty="0"/>
          </a:p>
          <a:p>
            <a:r>
              <a:rPr lang="hu-HU" sz="2000" dirty="0" err="1"/>
              <a:t>kaudál</a:t>
            </a:r>
            <a:r>
              <a:rPr lang="hu-HU" sz="2000" dirty="0"/>
              <a:t> felé eléri a </a:t>
            </a:r>
            <a:r>
              <a:rPr lang="hu-HU" sz="2000" dirty="0" err="1"/>
              <a:t>pericardiumot</a:t>
            </a:r>
            <a:r>
              <a:rPr lang="de-DE" sz="2000" dirty="0"/>
              <a:t>;</a:t>
            </a:r>
            <a:endParaRPr lang="hu-HU" sz="2000" dirty="0"/>
          </a:p>
          <a:p>
            <a:r>
              <a:rPr lang="hu-HU" sz="2000" dirty="0"/>
              <a:t>a legtöbb esetben a t</a:t>
            </a:r>
            <a:r>
              <a:rPr lang="de-DE" sz="2000" dirty="0" err="1"/>
              <a:t>hymus</a:t>
            </a:r>
            <a:r>
              <a:rPr lang="de-DE" sz="2000" dirty="0"/>
              <a:t> </a:t>
            </a:r>
            <a:r>
              <a:rPr lang="hu-HU" sz="2000" dirty="0"/>
              <a:t>a v</a:t>
            </a:r>
            <a:r>
              <a:rPr lang="de-DE" sz="2000" dirty="0"/>
              <a:t>v. </a:t>
            </a:r>
            <a:r>
              <a:rPr lang="de-DE" sz="2000" dirty="0" err="1"/>
              <a:t>brachiocephalicae</a:t>
            </a:r>
            <a:r>
              <a:rPr lang="hu-HU" sz="2000" dirty="0"/>
              <a:t> előtt fekszik</a:t>
            </a:r>
            <a:r>
              <a:rPr lang="de-DE" sz="2000" dirty="0"/>
              <a:t>, (</a:t>
            </a:r>
            <a:r>
              <a:rPr lang="hu-HU" sz="2000" dirty="0"/>
              <a:t>ritkán </a:t>
            </a:r>
            <a:r>
              <a:rPr lang="hu-HU" sz="2000" dirty="0" err="1"/>
              <a:t>dorzálsian</a:t>
            </a:r>
            <a:r>
              <a:rPr lang="de-DE" sz="2000" dirty="0"/>
              <a:t>);</a:t>
            </a:r>
            <a:endParaRPr lang="hu-HU" sz="2000" dirty="0"/>
          </a:p>
          <a:p>
            <a:r>
              <a:rPr lang="hu-HU" sz="2000" dirty="0"/>
              <a:t>felnőtt</a:t>
            </a:r>
            <a:r>
              <a:rPr lang="de-DE" sz="2000" dirty="0"/>
              <a:t>: </a:t>
            </a:r>
            <a:r>
              <a:rPr lang="hu-HU" sz="2000" dirty="0"/>
              <a:t>c</a:t>
            </a:r>
            <a:r>
              <a:rPr lang="de-DE" sz="2000" dirty="0" err="1"/>
              <a:t>orpus</a:t>
            </a:r>
            <a:r>
              <a:rPr lang="de-DE" sz="2000" dirty="0"/>
              <a:t> adiposum retrosternale</a:t>
            </a: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0454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736</Words>
  <Application>Microsoft Office PowerPoint</Application>
  <PresentationFormat>Szélesvásznú</PresentationFormat>
  <Paragraphs>109</Paragraphs>
  <Slides>32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Comic Sans MS</vt:lpstr>
      <vt:lpstr>Times New Roman</vt:lpstr>
      <vt:lpstr>Office-téma</vt:lpstr>
      <vt:lpstr>Image</vt:lpstr>
      <vt:lpstr>PowerPoint-bemutató</vt:lpstr>
      <vt:lpstr>A Mellüreg topográfiája, pleura punctió</vt:lpstr>
      <vt:lpstr>PowerPoint-bemutató</vt:lpstr>
      <vt:lpstr>A mellüreg felosztása</vt:lpstr>
      <vt:lpstr>PowerPoint-bemutató</vt:lpstr>
      <vt:lpstr>PowerPoint-bemutató</vt:lpstr>
      <vt:lpstr>A mellüreg felosztása</vt:lpstr>
      <vt:lpstr>Mediastinum superius (mediastinum supracardiacum) a thymussal</vt:lpstr>
      <vt:lpstr>Thymus  (med. supracardiacum)</vt:lpstr>
      <vt:lpstr>Thymoma</vt:lpstr>
      <vt:lpstr>PowerPoint-bemutató</vt:lpstr>
      <vt:lpstr>PowerPoint-bemutató</vt:lpstr>
      <vt:lpstr>PowerPoint-bemutató</vt:lpstr>
      <vt:lpstr>A szív helyzete a mellkasfalra vetítve</vt:lpstr>
      <vt:lpstr>Szív szájadékok és hallgatózási pontjai</vt:lpstr>
      <vt:lpstr>A szív RTG képe</vt:lpstr>
      <vt:lpstr>PowerPoint-bemutató</vt:lpstr>
      <vt:lpstr>PowerPoint-bemutató</vt:lpstr>
      <vt:lpstr>Esophagus (mediastinum posterius)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Topographical Anatomy of the Thorax</dc:title>
  <dc:creator>tibor wenger</dc:creator>
  <cp:lastModifiedBy>kkocsis</cp:lastModifiedBy>
  <cp:revision>24</cp:revision>
  <dcterms:created xsi:type="dcterms:W3CDTF">2019-01-30T10:49:16Z</dcterms:created>
  <dcterms:modified xsi:type="dcterms:W3CDTF">2019-02-18T15:26:06Z</dcterms:modified>
</cp:coreProperties>
</file>